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1"/>
  </p:notesMasterIdLst>
  <p:handoutMasterIdLst>
    <p:handoutMasterId r:id="rId52"/>
  </p:handoutMasterIdLst>
  <p:sldIdLst>
    <p:sldId id="256" r:id="rId2"/>
    <p:sldId id="298" r:id="rId3"/>
    <p:sldId id="299" r:id="rId4"/>
    <p:sldId id="300" r:id="rId5"/>
    <p:sldId id="297" r:id="rId6"/>
    <p:sldId id="301" r:id="rId7"/>
    <p:sldId id="257" r:id="rId8"/>
    <p:sldId id="302" r:id="rId9"/>
    <p:sldId id="259" r:id="rId10"/>
    <p:sldId id="304" r:id="rId11"/>
    <p:sldId id="305" r:id="rId12"/>
    <p:sldId id="303" r:id="rId13"/>
    <p:sldId id="260" r:id="rId14"/>
    <p:sldId id="307" r:id="rId15"/>
    <p:sldId id="306" r:id="rId16"/>
    <p:sldId id="357" r:id="rId17"/>
    <p:sldId id="309" r:id="rId18"/>
    <p:sldId id="308" r:id="rId19"/>
    <p:sldId id="358" r:id="rId20"/>
    <p:sldId id="262" r:id="rId21"/>
    <p:sldId id="263" r:id="rId22"/>
    <p:sldId id="326" r:id="rId23"/>
    <p:sldId id="264" r:id="rId24"/>
    <p:sldId id="265" r:id="rId25"/>
    <p:sldId id="266" r:id="rId26"/>
    <p:sldId id="312" r:id="rId27"/>
    <p:sldId id="313" r:id="rId28"/>
    <p:sldId id="314" r:id="rId29"/>
    <p:sldId id="351" r:id="rId30"/>
    <p:sldId id="320" r:id="rId31"/>
    <p:sldId id="321" r:id="rId32"/>
    <p:sldId id="322" r:id="rId33"/>
    <p:sldId id="323" r:id="rId34"/>
    <p:sldId id="325" r:id="rId35"/>
    <p:sldId id="352" r:id="rId36"/>
    <p:sldId id="353" r:id="rId37"/>
    <p:sldId id="355" r:id="rId38"/>
    <p:sldId id="356" r:id="rId39"/>
    <p:sldId id="354" r:id="rId40"/>
    <p:sldId id="328" r:id="rId41"/>
    <p:sldId id="329" r:id="rId42"/>
    <p:sldId id="330" r:id="rId43"/>
    <p:sldId id="324" r:id="rId44"/>
    <p:sldId id="268" r:id="rId45"/>
    <p:sldId id="310" r:id="rId46"/>
    <p:sldId id="269" r:id="rId47"/>
    <p:sldId id="273" r:id="rId48"/>
    <p:sldId id="274" r:id="rId49"/>
    <p:sldId id="32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434" autoAdjust="0"/>
  </p:normalViewPr>
  <p:slideViewPr>
    <p:cSldViewPr snapToGrid="0">
      <p:cViewPr varScale="1">
        <p:scale>
          <a:sx n="82" d="100"/>
          <a:sy n="82" d="100"/>
        </p:scale>
        <p:origin x="672" y="77"/>
      </p:cViewPr>
      <p:guideLst>
        <p:guide orient="horz" pos="2160"/>
        <p:guide pos="3840"/>
      </p:guideLst>
    </p:cSldViewPr>
  </p:slideViewPr>
  <p:outlineViewPr>
    <p:cViewPr>
      <p:scale>
        <a:sx n="33" d="100"/>
        <a:sy n="33" d="100"/>
      </p:scale>
      <p:origin x="48" y="27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it-IT"/>
              <a:t>Il miglioramento della qualità nel moderno ambiante produttivo</a:t>
            </a:r>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F28021-366D-4448-8EDB-32A0A11A49C2}" type="datetimeFigureOut">
              <a:rPr lang="it-IT" smtClean="0"/>
              <a:t>13/04/2023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CC28ED-AAA3-421D-8FAF-CF90C0FA9EF1}" type="slidenum">
              <a:rPr lang="it-IT" smtClean="0"/>
              <a:t>‹N›</a:t>
            </a:fld>
            <a:endParaRPr lang="it-IT"/>
          </a:p>
        </p:txBody>
      </p:sp>
    </p:spTree>
    <p:extLst>
      <p:ext uri="{BB962C8B-B14F-4D97-AF65-F5344CB8AC3E}">
        <p14:creationId xmlns:p14="http://schemas.microsoft.com/office/powerpoint/2010/main" val="48577803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it-IT"/>
              <a:t>Il miglioramento della qualità nel moderno ambiante produttivo</a:t>
            </a: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FDA82-E92C-4DCF-B41D-DEDB571A4FD9}" type="datetimeFigureOut">
              <a:rPr lang="it-IT" smtClean="0"/>
              <a:t>13/04/2023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F7F65-37F2-4B01-89A0-8208485C5ED4}" type="slidenum">
              <a:rPr lang="it-IT" smtClean="0"/>
              <a:t>‹N›</a:t>
            </a:fld>
            <a:endParaRPr lang="it-IT"/>
          </a:p>
        </p:txBody>
      </p:sp>
    </p:spTree>
    <p:extLst>
      <p:ext uri="{BB962C8B-B14F-4D97-AF65-F5344CB8AC3E}">
        <p14:creationId xmlns:p14="http://schemas.microsoft.com/office/powerpoint/2010/main" val="2194718226"/>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762099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45005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66424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71882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58002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89928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8971C00-DEAB-464A-9FB7-F9B6F92E1E0D}" type="datetime1">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6459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93A5774-6654-4B1E-9BAC-DB0255A3A3DC}" type="datetime1">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9244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94728F1-5004-43F7-9B02-3CA70AFB5261}" type="datetime1">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57227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5D5C0768-57B8-491B-A91A-A2A942243D45}" type="datetime1">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8426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0CCB42F3-DE71-4F7D-AD1B-C861C1832B55}" type="datetime1">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801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C3A20F3-E599-42FD-B88E-CD81C7F1CE1C}" type="datetime1">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598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4D4806A-69F5-412D-BAB5-99F6ED94B6F6}" type="datetime1">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5270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C81EAA-86EC-48ED-BD1D-76B09E7F8958}" type="datetime1">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066924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487792F-41CA-46E4-B360-178BA3229709}" type="datetime1">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6890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EE616AF-9AA4-4A57-9029-8E66E0A14186}" type="datetime1">
              <a:rPr lang="en-US" smtClean="0"/>
              <a:t>4/13/2023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1868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2698A8-50E3-4FC7-9B8F-BE6BFE06662B}" type="datetime1">
              <a:rPr lang="en-US" smtClean="0"/>
              <a:t>4/13/2023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4553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5400BD6-8B78-4A29-A7A7-E1CEE4655A24}" type="datetime1">
              <a:rPr lang="en-US" smtClean="0"/>
              <a:t>4/13/2023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9662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CFBD633-FEEF-47FF-A08A-63164ED04DEA}" type="datetime1">
              <a:rPr lang="en-US" smtClean="0"/>
              <a:t>4/13/2023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76563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8E72D-835C-4ECC-9FF9-66A21C769A9A}" type="datetime1">
              <a:rPr lang="en-US" smtClean="0"/>
              <a:t>4/13/2023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055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E9BC9D05-E73E-40F9-AEC2-36C156C93DFB}" type="datetime1">
              <a:rPr lang="en-US" smtClean="0"/>
              <a:t>4/13/2023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6409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576F6D6-614E-4604-8876-0886A5274F46}" type="datetime1">
              <a:rPr lang="en-US" smtClean="0"/>
              <a:t>4/13/2023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5620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C81EAA-86EC-48ED-BD1D-76B09E7F8958}" type="datetime1">
              <a:rPr lang="en-US" smtClean="0"/>
              <a:t>4/13/2023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040621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7"/>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Titolo 1"/>
          <p:cNvSpPr txBox="1">
            <a:spLocks/>
          </p:cNvSpPr>
          <p:nvPr/>
        </p:nvSpPr>
        <p:spPr>
          <a:xfrm>
            <a:off x="349099" y="2577547"/>
            <a:ext cx="10095667" cy="155657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30000"/>
              </a:lnSpc>
              <a:spcAft>
                <a:spcPts val="600"/>
              </a:spcAft>
            </a:pPr>
            <a:r>
              <a:rPr lang="it-IT" sz="4000" dirty="0">
                <a:solidFill>
                  <a:srgbClr val="C00000"/>
                </a:solidFill>
                <a:latin typeface="Comic Sans MS" panose="030F0702030302020204" pitchFamily="66" charset="0"/>
              </a:rPr>
              <a:t>carte di controllo </a:t>
            </a:r>
          </a:p>
          <a:p>
            <a:pPr algn="ctr">
              <a:lnSpc>
                <a:spcPct val="130000"/>
              </a:lnSpc>
              <a:spcAft>
                <a:spcPts val="600"/>
              </a:spcAft>
            </a:pPr>
            <a:r>
              <a:rPr lang="it-IT" sz="4000" dirty="0">
                <a:solidFill>
                  <a:srgbClr val="C00000"/>
                </a:solidFill>
                <a:latin typeface="Comic Sans MS" panose="030F0702030302020204" pitchFamily="66" charset="0"/>
              </a:rPr>
              <a:t>per variabili</a:t>
            </a:r>
          </a:p>
        </p:txBody>
      </p:sp>
    </p:spTree>
    <p:extLst>
      <p:ext uri="{BB962C8B-B14F-4D97-AF65-F5344CB8AC3E}">
        <p14:creationId xmlns:p14="http://schemas.microsoft.com/office/powerpoint/2010/main" val="375204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342694" y="1692906"/>
                <a:ext cx="9901235" cy="4347285"/>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Inoltre, è 1-</a:t>
                </a:r>
                <a14:m>
                  <m:oMath xmlns:m="http://schemas.openxmlformats.org/officeDocument/2006/math">
                    <m:r>
                      <a:rPr lang="it-IT" altLang="it-IT" sz="2200" i="1" dirty="0">
                        <a:solidFill>
                          <a:srgbClr val="002060"/>
                        </a:solidFill>
                        <a:latin typeface="Cambria Math" panose="02040503050406030204" pitchFamily="18" charset="0"/>
                        <a:ea typeface="Cambria Math" panose="02040503050406030204" pitchFamily="18" charset="0"/>
                      </a:rPr>
                      <m:t>𝛼</m:t>
                    </m:r>
                  </m:oMath>
                </a14:m>
                <a:r>
                  <a:rPr lang="it-IT" altLang="it-IT" sz="2200" dirty="0">
                    <a:solidFill>
                      <a:srgbClr val="002060"/>
                    </a:solidFill>
                    <a:latin typeface="Verdana" panose="020B0604030504040204" pitchFamily="34" charset="0"/>
                    <a:ea typeface="Verdana" panose="020B0604030504040204" pitchFamily="34" charset="0"/>
                  </a:rPr>
                  <a:t> la probabilità che qualsiasi media da un campione di dimensione n cadrà nell’intervallo</a:t>
                </a:r>
              </a:p>
              <a:p>
                <a:pPr marL="0" indent="0" algn="ctr">
                  <a:lnSpc>
                    <a:spcPct val="130000"/>
                  </a:lnSpc>
                  <a:spcBef>
                    <a:spcPts val="0"/>
                  </a:spcBef>
                  <a:spcAft>
                    <a:spcPts val="600"/>
                  </a:spcAft>
                  <a:buNone/>
                </a:pPr>
                <a14:m>
                  <m:oMath xmlns:m="http://schemas.openxmlformats.org/officeDocument/2006/math">
                    <m:r>
                      <a:rPr lang="it-IT" altLang="it-IT" sz="2200" i="1" smtClean="0">
                        <a:solidFill>
                          <a:srgbClr val="002060"/>
                        </a:solidFill>
                        <a:latin typeface="Cambria Math" panose="02040503050406030204" pitchFamily="18" charset="0"/>
                        <a:ea typeface="Cambria Math" panose="02040503050406030204" pitchFamily="18" charset="0"/>
                      </a:rPr>
                      <m:t>𝜇</m:t>
                    </m:r>
                    <m:r>
                      <a:rPr lang="it-IT" altLang="it-IT" sz="2200" b="0" i="1" smtClean="0">
                        <a:solidFill>
                          <a:srgbClr val="002060"/>
                        </a:solidFill>
                        <a:latin typeface="Cambria Math" panose="02040503050406030204" pitchFamily="18" charset="0"/>
                        <a:ea typeface="Cambria Math" panose="02040503050406030204" pitchFamily="18" charset="0"/>
                      </a:rPr>
                      <m:t>+</m:t>
                    </m:r>
                    <m:sSub>
                      <m:sSubPr>
                        <m:ctrlPr>
                          <a:rPr lang="it-IT" altLang="it-IT" sz="2200" b="0" i="1" smtClean="0">
                            <a:solidFill>
                              <a:srgbClr val="002060"/>
                            </a:solidFill>
                            <a:latin typeface="Cambria Math" panose="02040503050406030204" pitchFamily="18" charset="0"/>
                            <a:ea typeface="Cambria Math" panose="02040503050406030204" pitchFamily="18" charset="0"/>
                          </a:rPr>
                        </m:ctrlPr>
                      </m:sSubPr>
                      <m:e>
                        <m:r>
                          <a:rPr lang="it-IT" altLang="it-IT" sz="2200" b="0" i="1" smtClean="0">
                            <a:solidFill>
                              <a:srgbClr val="002060"/>
                            </a:solidFill>
                            <a:latin typeface="Cambria Math" panose="02040503050406030204" pitchFamily="18" charset="0"/>
                            <a:ea typeface="Cambria Math" panose="02040503050406030204" pitchFamily="18" charset="0"/>
                          </a:rPr>
                          <m:t>𝑍</m:t>
                        </m:r>
                      </m:e>
                      <m:sub>
                        <m:f>
                          <m:fPr>
                            <m:type m:val="skw"/>
                            <m:ctrlPr>
                              <a:rPr lang="it-IT" altLang="it-IT" sz="2200" b="0" i="1" smtClean="0">
                                <a:solidFill>
                                  <a:srgbClr val="002060"/>
                                </a:solidFill>
                                <a:latin typeface="Cambria Math" panose="02040503050406030204" pitchFamily="18" charset="0"/>
                                <a:ea typeface="Cambria Math" panose="02040503050406030204" pitchFamily="18" charset="0"/>
                              </a:rPr>
                            </m:ctrlPr>
                          </m:fPr>
                          <m:num>
                            <m:r>
                              <a:rPr lang="it-IT" altLang="it-IT" sz="2200" b="0" i="1" smtClean="0">
                                <a:solidFill>
                                  <a:srgbClr val="002060"/>
                                </a:solidFill>
                                <a:latin typeface="Cambria Math" panose="02040503050406030204" pitchFamily="18" charset="0"/>
                                <a:ea typeface="Cambria Math" panose="02040503050406030204" pitchFamily="18" charset="0"/>
                              </a:rPr>
                              <m:t>𝛼</m:t>
                            </m:r>
                          </m:num>
                          <m:den>
                            <m:r>
                              <a:rPr lang="it-IT" altLang="it-IT" sz="2200" b="0" i="1" smtClean="0">
                                <a:solidFill>
                                  <a:srgbClr val="002060"/>
                                </a:solidFill>
                                <a:latin typeface="Cambria Math" panose="02040503050406030204" pitchFamily="18" charset="0"/>
                                <a:ea typeface="Cambria Math" panose="02040503050406030204" pitchFamily="18" charset="0"/>
                              </a:rPr>
                              <m:t>2</m:t>
                            </m:r>
                          </m:den>
                        </m:f>
                      </m:sub>
                    </m:sSub>
                    <m:sSub>
                      <m:sSubPr>
                        <m:ctrlPr>
                          <a:rPr lang="it-IT" altLang="it-IT" sz="2200" b="0" i="1" smtClean="0">
                            <a:solidFill>
                              <a:srgbClr val="002060"/>
                            </a:solidFill>
                            <a:latin typeface="Cambria Math" panose="02040503050406030204" pitchFamily="18" charset="0"/>
                            <a:ea typeface="Cambria Math" panose="02040503050406030204" pitchFamily="18" charset="0"/>
                          </a:rPr>
                        </m:ctrlPr>
                      </m:sSubPr>
                      <m:e>
                        <m:r>
                          <a:rPr lang="it-IT" altLang="it-IT" sz="2200" b="0" i="1" smtClean="0">
                            <a:solidFill>
                              <a:srgbClr val="002060"/>
                            </a:solidFill>
                            <a:latin typeface="Cambria Math" panose="02040503050406030204" pitchFamily="18" charset="0"/>
                            <a:ea typeface="Cambria Math" panose="02040503050406030204" pitchFamily="18" charset="0"/>
                          </a:rPr>
                          <m:t>𝜎</m:t>
                        </m:r>
                      </m:e>
                      <m:sub>
                        <m:acc>
                          <m:accPr>
                            <m:chr m:val="̅"/>
                            <m:ctrlPr>
                              <a:rPr lang="it-IT" altLang="it-IT" sz="2200" b="0" i="1" smtClean="0">
                                <a:solidFill>
                                  <a:srgbClr val="002060"/>
                                </a:solidFill>
                                <a:latin typeface="Cambria Math" panose="02040503050406030204" pitchFamily="18" charset="0"/>
                                <a:ea typeface="Cambria Math" panose="02040503050406030204" pitchFamily="18" charset="0"/>
                              </a:rPr>
                            </m:ctrlPr>
                          </m:accPr>
                          <m:e>
                            <m:r>
                              <a:rPr lang="it-IT" altLang="it-IT" sz="2200" b="0" i="1" smtClean="0">
                                <a:solidFill>
                                  <a:srgbClr val="002060"/>
                                </a:solidFill>
                                <a:latin typeface="Cambria Math" panose="02040503050406030204" pitchFamily="18" charset="0"/>
                                <a:ea typeface="Cambria Math" panose="02040503050406030204" pitchFamily="18" charset="0"/>
                              </a:rPr>
                              <m:t>𝑥</m:t>
                            </m:r>
                          </m:e>
                        </m:acc>
                      </m:sub>
                    </m:sSub>
                  </m:oMath>
                </a14:m>
                <a:r>
                  <a:rPr lang="it-IT" altLang="it-IT" sz="2200" dirty="0">
                    <a:solidFill>
                      <a:srgbClr val="002060"/>
                    </a:solidFill>
                    <a:latin typeface="Verdana" panose="020B0604030504040204" pitchFamily="34" charset="0"/>
                    <a:ea typeface="Verdana" panose="020B0604030504040204" pitchFamily="34" charset="0"/>
                  </a:rPr>
                  <a:t> e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𝜇</m:t>
                    </m:r>
                    <m:r>
                      <a:rPr lang="it-IT" altLang="it-IT" sz="2200" b="0" i="1" smtClean="0">
                        <a:solidFill>
                          <a:srgbClr val="002060"/>
                        </a:solidFill>
                        <a:latin typeface="Cambria Math" panose="02040503050406030204" pitchFamily="18" charset="0"/>
                        <a:ea typeface="Cambria Math" panose="02040503050406030204" pitchFamily="18" charset="0"/>
                      </a:rPr>
                      <m:t>−</m:t>
                    </m:r>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𝑍</m:t>
                        </m:r>
                      </m:e>
                      <m:sub>
                        <m:f>
                          <m:fPr>
                            <m:type m:val="skw"/>
                            <m:ctrlPr>
                              <a:rPr lang="it-IT" altLang="it-IT" sz="2200" i="1">
                                <a:solidFill>
                                  <a:srgbClr val="002060"/>
                                </a:solidFill>
                                <a:latin typeface="Cambria Math" panose="02040503050406030204" pitchFamily="18" charset="0"/>
                                <a:ea typeface="Cambria Math" panose="02040503050406030204" pitchFamily="18" charset="0"/>
                              </a:rPr>
                            </m:ctrlPr>
                          </m:fPr>
                          <m:num>
                            <m:r>
                              <a:rPr lang="it-IT" altLang="it-IT" sz="2200" i="1">
                                <a:solidFill>
                                  <a:srgbClr val="002060"/>
                                </a:solidFill>
                                <a:latin typeface="Cambria Math" panose="02040503050406030204" pitchFamily="18" charset="0"/>
                                <a:ea typeface="Cambria Math" panose="02040503050406030204" pitchFamily="18" charset="0"/>
                              </a:rPr>
                              <m:t>𝛼</m:t>
                            </m:r>
                          </m:num>
                          <m:den>
                            <m:r>
                              <a:rPr lang="it-IT" altLang="it-IT" sz="2200" i="1">
                                <a:solidFill>
                                  <a:srgbClr val="002060"/>
                                </a:solidFill>
                                <a:latin typeface="Cambria Math" panose="02040503050406030204" pitchFamily="18" charset="0"/>
                                <a:ea typeface="Cambria Math" panose="02040503050406030204" pitchFamily="18" charset="0"/>
                              </a:rPr>
                              <m:t>2</m:t>
                            </m:r>
                          </m:den>
                        </m:f>
                      </m:sub>
                    </m:sSub>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𝜎</m:t>
                        </m:r>
                      </m:e>
                      <m:sub>
                        <m:acc>
                          <m:accPr>
                            <m:chr m:val="̅"/>
                            <m:ctrlPr>
                              <a:rPr lang="it-IT" altLang="it-IT" sz="2200" i="1">
                                <a:solidFill>
                                  <a:srgbClr val="002060"/>
                                </a:solidFill>
                                <a:latin typeface="Cambria Math" panose="02040503050406030204" pitchFamily="18" charset="0"/>
                                <a:ea typeface="Cambria Math" panose="02040503050406030204" pitchFamily="18" charset="0"/>
                              </a:rPr>
                            </m:ctrlPr>
                          </m:accPr>
                          <m:e>
                            <m:r>
                              <a:rPr lang="it-IT" altLang="it-IT" sz="2200" i="1">
                                <a:solidFill>
                                  <a:srgbClr val="002060"/>
                                </a:solidFill>
                                <a:latin typeface="Cambria Math" panose="02040503050406030204" pitchFamily="18" charset="0"/>
                                <a:ea typeface="Cambria Math" panose="02040503050406030204" pitchFamily="18" charset="0"/>
                              </a:rPr>
                              <m:t>𝑥</m:t>
                            </m:r>
                          </m:e>
                        </m:acc>
                      </m:sub>
                    </m:sSub>
                  </m:oMath>
                </a14:m>
                <a:endParaRPr lang="it-IT" altLang="it-IT" sz="220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Se </a:t>
                </a:r>
                <a14:m>
                  <m:oMath xmlns:m="http://schemas.openxmlformats.org/officeDocument/2006/math">
                    <m:r>
                      <a:rPr lang="it-IT" altLang="it-IT" sz="2200" i="1" smtClean="0">
                        <a:solidFill>
                          <a:srgbClr val="002060"/>
                        </a:solidFill>
                        <a:latin typeface="Cambria Math" panose="02040503050406030204" pitchFamily="18" charset="0"/>
                        <a:ea typeface="Cambria Math" panose="02040503050406030204" pitchFamily="18" charset="0"/>
                      </a:rPr>
                      <m:t>𝜇</m:t>
                    </m:r>
                  </m:oMath>
                </a14:m>
                <a:r>
                  <a:rPr lang="it-IT" altLang="it-IT" sz="2200" dirty="0">
                    <a:solidFill>
                      <a:srgbClr val="002060"/>
                    </a:solidFill>
                    <a:latin typeface="Verdana" panose="020B0604030504040204" pitchFamily="34" charset="0"/>
                    <a:ea typeface="Verdana" panose="020B0604030504040204" pitchFamily="34" charset="0"/>
                  </a:rPr>
                  <a:t> e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𝜎</m:t>
                    </m:r>
                  </m:oMath>
                </a14:m>
                <a:r>
                  <a:rPr lang="it-IT" altLang="it-IT" sz="2200" dirty="0">
                    <a:solidFill>
                      <a:srgbClr val="002060"/>
                    </a:solidFill>
                    <a:latin typeface="Verdana" panose="020B0604030504040204" pitchFamily="34" charset="0"/>
                    <a:ea typeface="Verdana" panose="020B0604030504040204" pitchFamily="34" charset="0"/>
                  </a:rPr>
                  <a:t> sono noti, si può sostituire </a:t>
                </a:r>
                <a14:m>
                  <m:oMath xmlns:m="http://schemas.openxmlformats.org/officeDocument/2006/math">
                    <m:sSub>
                      <m:sSubPr>
                        <m:ctrlPr>
                          <a:rPr lang="it-IT" altLang="it-IT" sz="2200" i="1">
                            <a:solidFill>
                              <a:srgbClr val="002060"/>
                            </a:solidFill>
                            <a:latin typeface="Cambria Math" panose="02040503050406030204" pitchFamily="18" charset="0"/>
                            <a:ea typeface="Cambria Math" panose="02040503050406030204" pitchFamily="18" charset="0"/>
                          </a:rPr>
                        </m:ctrlPr>
                      </m:sSubPr>
                      <m:e>
                        <m:r>
                          <a:rPr lang="it-IT" altLang="it-IT" sz="2200" i="1">
                            <a:solidFill>
                              <a:srgbClr val="002060"/>
                            </a:solidFill>
                            <a:latin typeface="Cambria Math" panose="02040503050406030204" pitchFamily="18" charset="0"/>
                            <a:ea typeface="Cambria Math" panose="02040503050406030204" pitchFamily="18" charset="0"/>
                          </a:rPr>
                          <m:t>𝑍</m:t>
                        </m:r>
                      </m:e>
                      <m:sub>
                        <m:f>
                          <m:fPr>
                            <m:type m:val="skw"/>
                            <m:ctrlPr>
                              <a:rPr lang="it-IT" altLang="it-IT" sz="2200" i="1">
                                <a:solidFill>
                                  <a:srgbClr val="002060"/>
                                </a:solidFill>
                                <a:latin typeface="Cambria Math" panose="02040503050406030204" pitchFamily="18" charset="0"/>
                                <a:ea typeface="Cambria Math" panose="02040503050406030204" pitchFamily="18" charset="0"/>
                              </a:rPr>
                            </m:ctrlPr>
                          </m:fPr>
                          <m:num>
                            <m:r>
                              <a:rPr lang="it-IT" altLang="it-IT" sz="2200" i="1">
                                <a:solidFill>
                                  <a:srgbClr val="002060"/>
                                </a:solidFill>
                                <a:latin typeface="Cambria Math" panose="02040503050406030204" pitchFamily="18" charset="0"/>
                                <a:ea typeface="Cambria Math" panose="02040503050406030204" pitchFamily="18" charset="0"/>
                              </a:rPr>
                              <m:t>𝛼</m:t>
                            </m:r>
                          </m:num>
                          <m:den>
                            <m:r>
                              <a:rPr lang="it-IT" altLang="it-IT" sz="2200" i="1">
                                <a:solidFill>
                                  <a:srgbClr val="002060"/>
                                </a:solidFill>
                                <a:latin typeface="Cambria Math" panose="02040503050406030204" pitchFamily="18" charset="0"/>
                                <a:ea typeface="Cambria Math" panose="02040503050406030204" pitchFamily="18" charset="0"/>
                              </a:rPr>
                              <m:t>2</m:t>
                            </m:r>
                          </m:den>
                        </m:f>
                      </m:sub>
                    </m:sSub>
                  </m:oMath>
                </a14:m>
                <a:r>
                  <a:rPr lang="it-IT" altLang="it-IT" sz="2200" dirty="0">
                    <a:solidFill>
                      <a:srgbClr val="002060"/>
                    </a:solidFill>
                    <a:latin typeface="Verdana" panose="020B0604030504040204" pitchFamily="34" charset="0"/>
                    <a:ea typeface="Verdana" panose="020B0604030504040204" pitchFamily="34" charset="0"/>
                  </a:rPr>
                  <a:t>con 3, in modo da utilizzare i limiti di 3 sigma.</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Quindi, le precedenti equazioni possono essere interpretate come limite di controllo superiore e inferiore su una carta di controllo per media.</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Se una media campionaria non rientra in questi limiti, significa che la media del processo non è più uguale a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𝜇</m:t>
                    </m:r>
                  </m:oMath>
                </a14:m>
                <a:r>
                  <a:rPr lang="it-IT" altLang="it-IT" sz="2200" dirty="0">
                    <a:solidFill>
                      <a:srgbClr val="002060"/>
                    </a:solidFill>
                    <a:latin typeface="Verdana" panose="020B0604030504040204" pitchFamily="34" charset="0"/>
                    <a:ea typeface="Verdana" panose="020B0604030504040204" pitchFamily="34" charset="0"/>
                  </a:rPr>
                  <a:t>.</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342694" y="1692906"/>
                <a:ext cx="9901235" cy="4347285"/>
              </a:xfrm>
              <a:blipFill>
                <a:blip r:embed="rId2"/>
                <a:stretch>
                  <a:fillRect l="-800" r="-800" b="-1332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Rettangolo 1"/>
              <p:cNvSpPr/>
              <p:nvPr/>
            </p:nvSpPr>
            <p:spPr>
              <a:xfrm>
                <a:off x="497241" y="47188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2" name="Rettangolo 1"/>
              <p:cNvSpPr>
                <a:spLocks noRot="1" noChangeAspect="1" noMove="1" noResize="1" noEditPoints="1" noAdjustHandles="1" noChangeArrowheads="1" noChangeShapeType="1" noTextEdit="1"/>
              </p:cNvSpPr>
              <p:nvPr/>
            </p:nvSpPr>
            <p:spPr>
              <a:xfrm>
                <a:off x="497241" y="471880"/>
                <a:ext cx="5156585" cy="646331"/>
              </a:xfrm>
              <a:prstGeom prst="rect">
                <a:avLst/>
              </a:prstGeom>
              <a:blipFill rotWithShape="0">
                <a:blip r:embed="rId3"/>
                <a:stretch>
                  <a:fillRect l="-3669"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290270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2695" y="1692907"/>
            <a:ext cx="9187672" cy="2557122"/>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Finora si è ipotizzato che la distribuzione della caratteristica di qualità oggetto di controllo sia normale.</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Tuttavia, i risultati appena evidenziati sono ancora approssimativamente utilizzabili anche se la distribuzione sottostante non è normale, grazie al teorema del limite centrale.</a:t>
            </a:r>
          </a:p>
        </p:txBody>
      </p:sp>
      <mc:AlternateContent xmlns:mc="http://schemas.openxmlformats.org/markup-compatibility/2006" xmlns:a14="http://schemas.microsoft.com/office/drawing/2010/main">
        <mc:Choice Requires="a14">
          <p:sp>
            <p:nvSpPr>
              <p:cNvPr id="2" name="Rettangolo 1"/>
              <p:cNvSpPr/>
              <p:nvPr/>
            </p:nvSpPr>
            <p:spPr>
              <a:xfrm>
                <a:off x="497241" y="47188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2" name="Rettangolo 1"/>
              <p:cNvSpPr>
                <a:spLocks noRot="1" noChangeAspect="1" noMove="1" noResize="1" noEditPoints="1" noAdjustHandles="1" noChangeArrowheads="1" noChangeShapeType="1" noTextEdit="1"/>
              </p:cNvSpPr>
              <p:nvPr/>
            </p:nvSpPr>
            <p:spPr>
              <a:xfrm>
                <a:off x="497241" y="471880"/>
                <a:ext cx="5156585" cy="646331"/>
              </a:xfrm>
              <a:prstGeom prst="rect">
                <a:avLst/>
              </a:prstGeom>
              <a:blipFill rotWithShape="0">
                <a:blip r:embed="rId2"/>
                <a:stretch>
                  <a:fillRect l="-3669"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3660025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97241" y="2054013"/>
                <a:ext cx="9187672" cy="2400541"/>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Solitamente si ipotizza che i parametri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𝜇</m:t>
                    </m:r>
                  </m:oMath>
                </a14:m>
                <a:r>
                  <a:rPr lang="it-IT" altLang="it-IT" sz="2200" dirty="0">
                    <a:solidFill>
                      <a:srgbClr val="002060"/>
                    </a:solidFill>
                    <a:latin typeface="Verdana" panose="020B0604030504040204" pitchFamily="34" charset="0"/>
                    <a:ea typeface="Verdana" panose="020B0604030504040204" pitchFamily="34" charset="0"/>
                  </a:rPr>
                  <a:t> e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𝜎</m:t>
                    </m:r>
                  </m:oMath>
                </a14:m>
                <a:r>
                  <a:rPr lang="it-IT" altLang="it-IT" sz="2200" dirty="0">
                    <a:solidFill>
                      <a:srgbClr val="002060"/>
                    </a:solidFill>
                    <a:latin typeface="Verdana" panose="020B0604030504040204" pitchFamily="34" charset="0"/>
                    <a:ea typeface="Verdana" panose="020B0604030504040204" pitchFamily="34" charset="0"/>
                  </a:rPr>
                  <a:t> siano noti.</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Ma questa ipotesi non è quasi mai soddisfatta, per cui occorre stimarli sulla base di un certo numero di campioni preliminari o sottogruppi (in genere almeno 20–25) opportunamente estratti in un periodo in cui il processo viene ritenuto sotto controllo.</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97241" y="2054013"/>
                <a:ext cx="9187672" cy="2400541"/>
              </a:xfrm>
              <a:blipFill>
                <a:blip r:embed="rId2"/>
                <a:stretch>
                  <a:fillRect l="-863" r="-863" b="-76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Rettangolo 1"/>
              <p:cNvSpPr/>
              <p:nvPr/>
            </p:nvSpPr>
            <p:spPr>
              <a:xfrm>
                <a:off x="497241" y="47188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2" name="Rettangolo 1"/>
              <p:cNvSpPr>
                <a:spLocks noRot="1" noChangeAspect="1" noMove="1" noResize="1" noEditPoints="1" noAdjustHandles="1" noChangeArrowheads="1" noChangeShapeType="1" noTextEdit="1"/>
              </p:cNvSpPr>
              <p:nvPr/>
            </p:nvSpPr>
            <p:spPr>
              <a:xfrm>
                <a:off x="497241" y="471880"/>
                <a:ext cx="5156585" cy="646331"/>
              </a:xfrm>
              <a:prstGeom prst="rect">
                <a:avLst/>
              </a:prstGeom>
              <a:blipFill rotWithShape="0">
                <a:blip r:embed="rId3"/>
                <a:stretch>
                  <a:fillRect l="-3669"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350487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31666" y="1393613"/>
                <a:ext cx="9380856" cy="2035387"/>
              </a:xfrm>
            </p:spPr>
            <p:txBody>
              <a:bodyPr>
                <a:noAutofit/>
              </a:bodyPr>
              <a:lstStyle/>
              <a:p>
                <a:pPr algn="just">
                  <a:lnSpc>
                    <a:spcPct val="130000"/>
                  </a:lnSpc>
                  <a:spcBef>
                    <a:spcPts val="0"/>
                  </a:spcBef>
                  <a:spcAft>
                    <a:spcPts val="600"/>
                  </a:spcAft>
                  <a:buFontTx/>
                  <a:buChar char="-"/>
                </a:pPr>
                <a:r>
                  <a:rPr lang="it-IT" altLang="it-IT" sz="2200" dirty="0">
                    <a:solidFill>
                      <a:srgbClr val="002060"/>
                    </a:solidFill>
                    <a:latin typeface="Verdana" panose="020B0604030504040204" pitchFamily="34" charset="0"/>
                    <a:ea typeface="Verdana" panose="020B0604030504040204" pitchFamily="34" charset="0"/>
                  </a:rPr>
                  <a:t>Stima di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𝜇</m:t>
                    </m:r>
                  </m:oMath>
                </a14:m>
                <a:endParaRPr lang="it-IT" altLang="it-IT" sz="220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Supponiamo che siano disponibili m campioni, ciascuno contenente n osservazioni sulla caratteristica di qualità oggetto di interesse. </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In genere, n sarà piccolo, spesso 4, 5 o 6.</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Una così piccola dimensione campionaria è giustificabile se sono stati utilizzati sottogruppi razionali o se i costi di campionamento e di ispezione associati a variabili quantitative sono piuttosto alti.</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31666" y="1393613"/>
                <a:ext cx="9380856" cy="2035387"/>
              </a:xfrm>
              <a:blipFill>
                <a:blip r:embed="rId2"/>
                <a:stretch>
                  <a:fillRect l="-845" r="-845" b="-9071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97241" y="47188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497241" y="471880"/>
                <a:ext cx="5156585" cy="646331"/>
              </a:xfrm>
              <a:prstGeom prst="rect">
                <a:avLst/>
              </a:prstGeom>
              <a:blipFill rotWithShape="0">
                <a:blip r:embed="rId3"/>
                <a:stretch>
                  <a:fillRect l="-3669"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132100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304058" y="1390393"/>
                <a:ext cx="9380856" cy="4599018"/>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Siano </a:t>
                </a:r>
                <a14:m>
                  <m:oMath xmlns:m="http://schemas.openxmlformats.org/officeDocument/2006/math">
                    <m:sSub>
                      <m:sSubPr>
                        <m:ctrlPr>
                          <a:rPr lang="it-IT" altLang="it-IT" sz="2200" i="1" smtClean="0">
                            <a:solidFill>
                              <a:srgbClr val="002060"/>
                            </a:solidFill>
                            <a:latin typeface="Cambria Math" panose="02040503050406030204" pitchFamily="18" charset="0"/>
                            <a:ea typeface="Verdana" panose="020B0604030504040204" pitchFamily="34" charset="0"/>
                          </a:rPr>
                        </m:ctrlPr>
                      </m:sSubPr>
                      <m:e>
                        <m:acc>
                          <m:accPr>
                            <m:chr m:val="̅"/>
                            <m:ctrlPr>
                              <a:rPr lang="it-IT" altLang="it-IT" sz="220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𝑥</m:t>
                            </m:r>
                          </m:e>
                        </m:acc>
                      </m:e>
                      <m:sub>
                        <m:r>
                          <a:rPr lang="it-IT" altLang="it-IT" sz="2200" b="0" i="1" smtClean="0">
                            <a:solidFill>
                              <a:srgbClr val="002060"/>
                            </a:solidFill>
                            <a:latin typeface="Cambria Math" panose="02040503050406030204" pitchFamily="18" charset="0"/>
                            <a:ea typeface="Verdana" panose="020B0604030504040204" pitchFamily="34" charset="0"/>
                          </a:rPr>
                          <m:t>1, </m:t>
                        </m:r>
                      </m:sub>
                    </m:sSub>
                    <m:sSub>
                      <m:sSubPr>
                        <m:ctrlPr>
                          <a:rPr lang="it-IT" altLang="it-IT" sz="2200" i="1">
                            <a:solidFill>
                              <a:srgbClr val="002060"/>
                            </a:solidFill>
                            <a:latin typeface="Cambria Math" panose="02040503050406030204" pitchFamily="18" charset="0"/>
                            <a:ea typeface="Verdana" panose="020B0604030504040204" pitchFamily="34" charset="0"/>
                          </a:rPr>
                        </m:ctrlPr>
                      </m:sSubPr>
                      <m:e>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e>
                      <m:sub>
                        <m:r>
                          <a:rPr lang="it-IT" altLang="it-IT" sz="2200" b="0" i="1" smtClean="0">
                            <a:solidFill>
                              <a:srgbClr val="002060"/>
                            </a:solidFill>
                            <a:latin typeface="Cambria Math" panose="02040503050406030204" pitchFamily="18" charset="0"/>
                            <a:ea typeface="Verdana" panose="020B0604030504040204" pitchFamily="34" charset="0"/>
                          </a:rPr>
                          <m:t>2</m:t>
                        </m:r>
                        <m:r>
                          <a:rPr lang="it-IT" altLang="it-IT" sz="2200" i="1">
                            <a:solidFill>
                              <a:srgbClr val="002060"/>
                            </a:solidFill>
                            <a:latin typeface="Cambria Math" panose="02040503050406030204" pitchFamily="18" charset="0"/>
                            <a:ea typeface="Verdana" panose="020B0604030504040204" pitchFamily="34" charset="0"/>
                          </a:rPr>
                          <m:t>, </m:t>
                        </m:r>
                      </m:sub>
                    </m:sSub>
                  </m:oMath>
                </a14:m>
                <a:r>
                  <a:rPr lang="it-IT" altLang="it-IT" sz="2200" dirty="0">
                    <a:solidFill>
                      <a:srgbClr val="002060"/>
                    </a:solidFill>
                    <a:latin typeface="Verdana" panose="020B0604030504040204" pitchFamily="34" charset="0"/>
                    <a:ea typeface="Verdana" panose="020B0604030504040204" pitchFamily="34" charset="0"/>
                  </a:rPr>
                  <a:t>…, </a:t>
                </a:r>
                <a14:m>
                  <m:oMath xmlns:m="http://schemas.openxmlformats.org/officeDocument/2006/math">
                    <m:sSub>
                      <m:sSubPr>
                        <m:ctrlPr>
                          <a:rPr lang="it-IT" altLang="it-IT" sz="2200" i="1">
                            <a:solidFill>
                              <a:srgbClr val="002060"/>
                            </a:solidFill>
                            <a:latin typeface="Cambria Math" panose="02040503050406030204" pitchFamily="18" charset="0"/>
                            <a:ea typeface="Verdana" panose="020B0604030504040204" pitchFamily="34" charset="0"/>
                          </a:rPr>
                        </m:ctrlPr>
                      </m:sSubPr>
                      <m:e>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e>
                      <m:sub>
                        <m:r>
                          <a:rPr lang="it-IT" altLang="it-IT" sz="2200" b="0" i="1" smtClean="0">
                            <a:solidFill>
                              <a:srgbClr val="002060"/>
                            </a:solidFill>
                            <a:latin typeface="Cambria Math" panose="02040503050406030204" pitchFamily="18" charset="0"/>
                            <a:ea typeface="Verdana" panose="020B0604030504040204" pitchFamily="34" charset="0"/>
                          </a:rPr>
                          <m:t>𝑚</m:t>
                        </m:r>
                        <m:r>
                          <a:rPr lang="it-IT" altLang="it-IT" sz="2200" i="1">
                            <a:solidFill>
                              <a:srgbClr val="002060"/>
                            </a:solidFill>
                            <a:latin typeface="Cambria Math" panose="02040503050406030204" pitchFamily="18" charset="0"/>
                            <a:ea typeface="Verdana" panose="020B0604030504040204" pitchFamily="34" charset="0"/>
                          </a:rPr>
                          <m:t> </m:t>
                        </m:r>
                      </m:sub>
                    </m:sSub>
                    <m:r>
                      <a:rPr lang="it-IT" altLang="it-IT" sz="2200" b="0" i="1" smtClean="0">
                        <a:solidFill>
                          <a:srgbClr val="002060"/>
                        </a:solidFill>
                        <a:latin typeface="Cambria Math" panose="02040503050406030204" pitchFamily="18" charset="0"/>
                        <a:ea typeface="Verdana" panose="020B0604030504040204" pitchFamily="34" charset="0"/>
                      </a:rPr>
                      <m:t> </m:t>
                    </m:r>
                  </m:oMath>
                </a14:m>
                <a:r>
                  <a:rPr lang="it-IT" altLang="it-IT" sz="2200" dirty="0">
                    <a:solidFill>
                      <a:srgbClr val="002060"/>
                    </a:solidFill>
                    <a:latin typeface="Verdana" panose="020B0604030504040204" pitchFamily="34" charset="0"/>
                    <a:ea typeface="Verdana" panose="020B0604030504040204" pitchFamily="34" charset="0"/>
                  </a:rPr>
                  <a:t>le medie di ciascun campione. </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Se la media del processo non è nota, il migliore stimatore è la media delle medie degli m campioni.</a:t>
                </a:r>
              </a:p>
              <a:p>
                <a:pPr marL="0" indent="0" algn="just">
                  <a:lnSpc>
                    <a:spcPct val="130000"/>
                  </a:lnSpc>
                  <a:spcBef>
                    <a:spcPts val="0"/>
                  </a:spcBef>
                  <a:spcAft>
                    <a:spcPts val="600"/>
                  </a:spcAft>
                  <a:buNone/>
                </a:pPr>
                <a14:m>
                  <m:oMathPara xmlns:m="http://schemas.openxmlformats.org/officeDocument/2006/math">
                    <m:oMathParaPr>
                      <m:jc m:val="center"/>
                    </m:oMathParaPr>
                    <m:oMath xmlns:m="http://schemas.openxmlformats.org/officeDocument/2006/math">
                      <m:acc>
                        <m:accPr>
                          <m:chr m:val="̿"/>
                          <m:ctrlPr>
                            <a:rPr lang="it-IT" altLang="it-IT" sz="220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𝑥</m:t>
                          </m:r>
                        </m:e>
                      </m:acc>
                      <m:r>
                        <a:rPr lang="it-IT" altLang="it-IT" sz="2200" b="0" i="1" smtClean="0">
                          <a:solidFill>
                            <a:srgbClr val="002060"/>
                          </a:solidFill>
                          <a:latin typeface="Cambria Math" panose="02040503050406030204" pitchFamily="18" charset="0"/>
                          <a:ea typeface="Verdana" panose="020B0604030504040204" pitchFamily="34" charset="0"/>
                        </a:rPr>
                        <m:t>=</m:t>
                      </m:r>
                      <m:f>
                        <m:fPr>
                          <m:ctrlPr>
                            <a:rPr lang="it-IT" altLang="it-IT" sz="2200" b="0" i="1" smtClean="0">
                              <a:solidFill>
                                <a:srgbClr val="002060"/>
                              </a:solidFill>
                              <a:latin typeface="Cambria Math" panose="02040503050406030204" pitchFamily="18" charset="0"/>
                              <a:ea typeface="Verdana" panose="020B0604030504040204" pitchFamily="34" charset="0"/>
                            </a:rPr>
                          </m:ctrlPr>
                        </m:fPr>
                        <m:num>
                          <m:sSub>
                            <m:sSubPr>
                              <m:ctrlPr>
                                <a:rPr lang="it-IT" altLang="it-IT" sz="2200" b="0" i="1" smtClean="0">
                                  <a:solidFill>
                                    <a:srgbClr val="002060"/>
                                  </a:solidFill>
                                  <a:latin typeface="Cambria Math" panose="02040503050406030204" pitchFamily="18" charset="0"/>
                                  <a:ea typeface="Verdana" panose="020B0604030504040204" pitchFamily="34" charset="0"/>
                                </a:rPr>
                              </m:ctrlPr>
                            </m:sSubPr>
                            <m:e>
                              <m:acc>
                                <m:accPr>
                                  <m:chr m:val="̅"/>
                                  <m:ctrlPr>
                                    <a:rPr lang="it-IT" altLang="it-IT" sz="2200" b="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𝑥</m:t>
                                  </m:r>
                                </m:e>
                              </m:acc>
                            </m:e>
                            <m:sub>
                              <m:r>
                                <a:rPr lang="it-IT" altLang="it-IT" sz="2200" b="0" i="1" smtClean="0">
                                  <a:solidFill>
                                    <a:srgbClr val="002060"/>
                                  </a:solidFill>
                                  <a:latin typeface="Cambria Math" panose="02040503050406030204" pitchFamily="18" charset="0"/>
                                  <a:ea typeface="Verdana" panose="020B0604030504040204" pitchFamily="34" charset="0"/>
                                </a:rPr>
                                <m:t>1</m:t>
                              </m:r>
                            </m:sub>
                          </m:sSub>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e>
                            <m:sub>
                              <m:r>
                                <a:rPr lang="it-IT" altLang="it-IT" sz="2200" b="0" i="1" smtClean="0">
                                  <a:solidFill>
                                    <a:srgbClr val="002060"/>
                                  </a:solidFill>
                                  <a:latin typeface="Cambria Math" panose="02040503050406030204" pitchFamily="18" charset="0"/>
                                  <a:ea typeface="Verdana" panose="020B0604030504040204" pitchFamily="34" charset="0"/>
                                </a:rPr>
                                <m:t>2</m:t>
                              </m:r>
                            </m:sub>
                          </m:sSub>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e>
                            <m:sub>
                              <m:r>
                                <a:rPr lang="it-IT" altLang="it-IT" sz="2200" b="0" i="1" smtClean="0">
                                  <a:solidFill>
                                    <a:srgbClr val="002060"/>
                                  </a:solidFill>
                                  <a:latin typeface="Cambria Math" panose="02040503050406030204" pitchFamily="18" charset="0"/>
                                  <a:ea typeface="Verdana" panose="020B0604030504040204" pitchFamily="34" charset="0"/>
                                </a:rPr>
                                <m:t>𝑚</m:t>
                              </m:r>
                            </m:sub>
                          </m:sSub>
                        </m:num>
                        <m:den>
                          <m:r>
                            <a:rPr lang="it-IT" altLang="it-IT" sz="2200" b="0" i="1" smtClean="0">
                              <a:solidFill>
                                <a:srgbClr val="002060"/>
                              </a:solidFill>
                              <a:latin typeface="Cambria Math" panose="02040503050406030204" pitchFamily="18" charset="0"/>
                              <a:ea typeface="Verdana" panose="020B0604030504040204" pitchFamily="34" charset="0"/>
                            </a:rPr>
                            <m:t>𝑚</m:t>
                          </m:r>
                        </m:den>
                      </m:f>
                    </m:oMath>
                  </m:oMathPara>
                </a14:m>
                <a:endParaRPr lang="it-IT" altLang="it-IT" sz="220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Pertanto </a:t>
                </a:r>
                <a14:m>
                  <m:oMath xmlns:m="http://schemas.openxmlformats.org/officeDocument/2006/math">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oMath>
                </a14:m>
                <a:r>
                  <a:rPr lang="it-IT" altLang="it-IT" sz="2200" dirty="0">
                    <a:solidFill>
                      <a:srgbClr val="002060"/>
                    </a:solidFill>
                    <a:latin typeface="Verdana" panose="020B0604030504040204" pitchFamily="34" charset="0"/>
                    <a:ea typeface="Verdana" panose="020B0604030504040204" pitchFamily="34" charset="0"/>
                  </a:rPr>
                  <a:t> verrà utilizzata come linea centrale sulla carta di controllo </a:t>
                </a:r>
                <a14:m>
                  <m:oMath xmlns:m="http://schemas.openxmlformats.org/officeDocument/2006/math">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oMath>
                </a14:m>
                <a:r>
                  <a:rPr lang="it-IT" altLang="it-IT" sz="2200" dirty="0">
                    <a:solidFill>
                      <a:srgbClr val="002060"/>
                    </a:solidFill>
                    <a:latin typeface="Verdana" panose="020B0604030504040204" pitchFamily="34" charset="0"/>
                    <a:ea typeface="Verdana" panose="020B0604030504040204" pitchFamily="34" charset="0"/>
                  </a:rPr>
                  <a:t>.</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304058" y="1390393"/>
                <a:ext cx="9380856" cy="4599018"/>
              </a:xfrm>
              <a:blipFill>
                <a:blip r:embed="rId2"/>
                <a:stretch>
                  <a:fillRect l="-845" r="-84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97241" y="47188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497241" y="471880"/>
                <a:ext cx="5156585" cy="646331"/>
              </a:xfrm>
              <a:prstGeom prst="rect">
                <a:avLst/>
              </a:prstGeom>
              <a:blipFill rotWithShape="0">
                <a:blip r:embed="rId3"/>
                <a:stretch>
                  <a:fillRect l="-3669"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72479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304057" y="1390393"/>
                <a:ext cx="9702827" cy="3477821"/>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 Stima di</a:t>
                </a:r>
                <a14:m>
                  <m:oMath xmlns:m="http://schemas.openxmlformats.org/officeDocument/2006/math">
                    <m:r>
                      <a:rPr lang="it-IT" altLang="it-IT" sz="2200" b="0" i="0" smtClean="0">
                        <a:solidFill>
                          <a:srgbClr val="002060"/>
                        </a:solidFill>
                        <a:latin typeface="Cambria Math" panose="02040503050406030204" pitchFamily="18" charset="0"/>
                        <a:ea typeface="Cambria Math" panose="02040503050406030204" pitchFamily="18" charset="0"/>
                      </a:rPr>
                      <m:t> </m:t>
                    </m:r>
                    <m:r>
                      <a:rPr lang="it-IT" altLang="it-IT" sz="2200" i="1">
                        <a:solidFill>
                          <a:srgbClr val="002060"/>
                        </a:solidFill>
                        <a:latin typeface="Cambria Math" panose="02040503050406030204" pitchFamily="18" charset="0"/>
                        <a:ea typeface="Cambria Math" panose="02040503050406030204" pitchFamily="18" charset="0"/>
                      </a:rPr>
                      <m:t>𝜎</m:t>
                    </m:r>
                  </m:oMath>
                </a14:m>
                <a:endParaRPr lang="it-IT" altLang="it-IT" sz="220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Per costruire i limiti di controllo, è necessaria anche una stima della deviazione standard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𝜎</m:t>
                    </m:r>
                  </m:oMath>
                </a14:m>
                <a:r>
                  <a:rPr lang="it-IT" altLang="it-IT" sz="2200" dirty="0">
                    <a:solidFill>
                      <a:srgbClr val="002060"/>
                    </a:solidFill>
                    <a:latin typeface="Verdana" panose="020B0604030504040204" pitchFamily="34" charset="0"/>
                    <a:ea typeface="Verdana" panose="020B0604030504040204" pitchFamily="34" charset="0"/>
                  </a:rPr>
                  <a:t>. </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È possibile stimare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𝜎</m:t>
                    </m:r>
                  </m:oMath>
                </a14:m>
                <a:r>
                  <a:rPr lang="it-IT" altLang="it-IT" sz="2200" dirty="0">
                    <a:solidFill>
                      <a:srgbClr val="002060"/>
                    </a:solidFill>
                    <a:latin typeface="Verdana" panose="020B0604030504040204" pitchFamily="34" charset="0"/>
                    <a:ea typeface="Verdana" panose="020B0604030504040204" pitchFamily="34" charset="0"/>
                  </a:rPr>
                  <a:t> utilizzando i range degli m campioni.</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Se </a:t>
                </a:r>
                <a14:m>
                  <m:oMath xmlns:m="http://schemas.openxmlformats.org/officeDocument/2006/math">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𝑥</m:t>
                        </m:r>
                      </m:e>
                      <m:sub>
                        <m:r>
                          <a:rPr lang="it-IT" altLang="it-IT" sz="2200" i="1">
                            <a:solidFill>
                              <a:srgbClr val="002060"/>
                            </a:solidFill>
                            <a:latin typeface="Cambria Math" panose="02040503050406030204" pitchFamily="18" charset="0"/>
                            <a:ea typeface="Verdana" panose="020B0604030504040204" pitchFamily="34" charset="0"/>
                          </a:rPr>
                          <m:t>1</m:t>
                        </m:r>
                      </m:sub>
                    </m:sSub>
                    <m:r>
                      <a:rPr lang="it-IT" altLang="it-IT" sz="2200" i="1">
                        <a:solidFill>
                          <a:srgbClr val="002060"/>
                        </a:solidFill>
                        <a:latin typeface="Cambria Math" panose="02040503050406030204" pitchFamily="18" charset="0"/>
                        <a:ea typeface="Verdana" panose="020B0604030504040204" pitchFamily="34" charset="0"/>
                      </a:rPr>
                      <m:t>, </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𝑥</m:t>
                        </m:r>
                      </m:e>
                      <m:sub>
                        <m:r>
                          <a:rPr lang="it-IT" altLang="it-IT" sz="2200" i="1">
                            <a:solidFill>
                              <a:srgbClr val="002060"/>
                            </a:solidFill>
                            <a:latin typeface="Cambria Math" panose="02040503050406030204" pitchFamily="18" charset="0"/>
                            <a:ea typeface="Verdana" panose="020B0604030504040204" pitchFamily="34" charset="0"/>
                          </a:rPr>
                          <m:t>2</m:t>
                        </m:r>
                      </m:sub>
                    </m:sSub>
                    <m:r>
                      <a:rPr lang="it-IT" altLang="it-IT" sz="2200" i="1">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𝑥</m:t>
                        </m:r>
                      </m:e>
                      <m:sub>
                        <m:r>
                          <a:rPr lang="it-IT" altLang="it-IT" sz="2200" i="1">
                            <a:solidFill>
                              <a:srgbClr val="002060"/>
                            </a:solidFill>
                            <a:latin typeface="Cambria Math" panose="02040503050406030204" pitchFamily="18" charset="0"/>
                            <a:ea typeface="Verdana" panose="020B0604030504040204" pitchFamily="34" charset="0"/>
                          </a:rPr>
                          <m:t>𝑛</m:t>
                        </m:r>
                        <m:r>
                          <a:rPr lang="it-IT" altLang="it-IT" sz="2200" i="1">
                            <a:solidFill>
                              <a:srgbClr val="002060"/>
                            </a:solidFill>
                            <a:latin typeface="Cambria Math" panose="02040503050406030204" pitchFamily="18" charset="0"/>
                            <a:ea typeface="Verdana" panose="020B0604030504040204" pitchFamily="34" charset="0"/>
                          </a:rPr>
                          <m:t> </m:t>
                        </m:r>
                      </m:sub>
                    </m:sSub>
                  </m:oMath>
                </a14:m>
                <a:r>
                  <a:rPr lang="it-IT" altLang="it-IT" sz="2200" dirty="0">
                    <a:solidFill>
                      <a:srgbClr val="002060"/>
                    </a:solidFill>
                    <a:latin typeface="Verdana" panose="020B0604030504040204" pitchFamily="34" charset="0"/>
                    <a:ea typeface="Verdana" panose="020B0604030504040204" pitchFamily="34" charset="0"/>
                  </a:rPr>
                  <a:t>è un campione di ampiezza n, quindi il range del campione è la differenza tra l'osservazione più grande e quella più piccola, ovvero:</a:t>
                </a:r>
              </a:p>
              <a:p>
                <a:pPr marL="0" indent="0" algn="ctr">
                  <a:lnSpc>
                    <a:spcPct val="130000"/>
                  </a:lnSpc>
                  <a:spcBef>
                    <a:spcPts val="0"/>
                  </a:spcBef>
                  <a:spcAft>
                    <a:spcPts val="600"/>
                  </a:spcAft>
                  <a:buNone/>
                </a:pPr>
                <a14:m>
                  <m:oMath xmlns:m="http://schemas.openxmlformats.org/officeDocument/2006/math">
                    <m:r>
                      <a:rPr lang="it-IT" altLang="it-IT" sz="2200" b="0" i="1" smtClean="0">
                        <a:solidFill>
                          <a:srgbClr val="002060"/>
                        </a:solidFill>
                        <a:latin typeface="Cambria Math" panose="02040503050406030204" pitchFamily="18" charset="0"/>
                        <a:ea typeface="Verdana" panose="020B0604030504040204" pitchFamily="34" charset="0"/>
                      </a:rPr>
                      <m:t>𝑅</m:t>
                    </m:r>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b="0" i="1" smtClean="0">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𝑥</m:t>
                        </m:r>
                      </m:e>
                      <m:sub>
                        <m:r>
                          <a:rPr lang="it-IT" altLang="it-IT" sz="2200" b="0" i="1" smtClean="0">
                            <a:solidFill>
                              <a:srgbClr val="002060"/>
                            </a:solidFill>
                            <a:latin typeface="Cambria Math" panose="02040503050406030204" pitchFamily="18" charset="0"/>
                            <a:ea typeface="Verdana" panose="020B0604030504040204" pitchFamily="34" charset="0"/>
                          </a:rPr>
                          <m:t>𝑚𝑎𝑥</m:t>
                        </m:r>
                      </m:sub>
                    </m:sSub>
                    <m:r>
                      <a:rPr lang="it-IT" altLang="it-IT" sz="2200" b="0" i="1" smtClean="0">
                        <a:solidFill>
                          <a:srgbClr val="002060"/>
                        </a:solidFill>
                        <a:latin typeface="Cambria Math" panose="02040503050406030204" pitchFamily="18" charset="0"/>
                        <a:ea typeface="Verdana" panose="020B0604030504040204" pitchFamily="34" charset="0"/>
                      </a:rPr>
                      <m:t>−</m:t>
                    </m:r>
                  </m:oMath>
                </a14:m>
                <a:r>
                  <a:rPr lang="it-IT" altLang="it-IT" sz="2200" dirty="0">
                    <a:solidFill>
                      <a:srgbClr val="002060"/>
                    </a:solidFill>
                    <a:latin typeface="Verdana" panose="020B0604030504040204" pitchFamily="34" charset="0"/>
                    <a:ea typeface="Verdana" panose="020B0604030504040204" pitchFamily="34" charset="0"/>
                  </a:rPr>
                  <a:t> </a:t>
                </a:r>
                <a14:m>
                  <m:oMath xmlns:m="http://schemas.openxmlformats.org/officeDocument/2006/math">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𝑥</m:t>
                        </m:r>
                      </m:e>
                      <m:sub>
                        <m:r>
                          <a:rPr lang="it-IT" altLang="it-IT" sz="2200" i="1">
                            <a:solidFill>
                              <a:srgbClr val="002060"/>
                            </a:solidFill>
                            <a:latin typeface="Cambria Math" panose="02040503050406030204" pitchFamily="18" charset="0"/>
                            <a:ea typeface="Verdana" panose="020B0604030504040204" pitchFamily="34" charset="0"/>
                          </a:rPr>
                          <m:t>𝑚</m:t>
                        </m:r>
                        <m:r>
                          <a:rPr lang="it-IT" altLang="it-IT" sz="2200" b="0" i="1" smtClean="0">
                            <a:solidFill>
                              <a:srgbClr val="002060"/>
                            </a:solidFill>
                            <a:latin typeface="Cambria Math" panose="02040503050406030204" pitchFamily="18" charset="0"/>
                            <a:ea typeface="Verdana" panose="020B0604030504040204" pitchFamily="34" charset="0"/>
                          </a:rPr>
                          <m:t>𝑖𝑛</m:t>
                        </m:r>
                      </m:sub>
                    </m:sSub>
                  </m:oMath>
                </a14:m>
                <a:endParaRPr lang="it-IT" altLang="it-IT" sz="2200" dirty="0">
                  <a:solidFill>
                    <a:srgbClr val="002060"/>
                  </a:solidFill>
                  <a:latin typeface="Verdana" panose="020B0604030504040204" pitchFamily="34" charset="0"/>
                  <a:ea typeface="Verdana" panose="020B0604030504040204" pitchFamily="34"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304057" y="1390393"/>
                <a:ext cx="9702827" cy="3477821"/>
              </a:xfrm>
              <a:blipFill>
                <a:blip r:embed="rId2"/>
                <a:stretch>
                  <a:fillRect l="-817" r="-754" b="-1085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97241" y="47188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497241" y="471880"/>
                <a:ext cx="5156585" cy="646331"/>
              </a:xfrm>
              <a:prstGeom prst="rect">
                <a:avLst/>
              </a:prstGeom>
              <a:blipFill rotWithShape="0">
                <a:blip r:embed="rId3"/>
                <a:stretch>
                  <a:fillRect l="-3669"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105231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304057" y="1390393"/>
                <a:ext cx="9702827" cy="3477821"/>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Esiste, infatti, una relazione che lega il range campionario e la deviazione standard di una variabile che si distribuisce normalmente.</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Si consideri la </a:t>
                </a:r>
                <a:r>
                  <a:rPr lang="it-IT" altLang="it-IT" sz="2200" dirty="0" err="1">
                    <a:solidFill>
                      <a:srgbClr val="002060"/>
                    </a:solidFill>
                    <a:latin typeface="Verdana" panose="020B0604030504040204" pitchFamily="34" charset="0"/>
                    <a:ea typeface="Verdana" panose="020B0604030504040204" pitchFamily="34" charset="0"/>
                  </a:rPr>
                  <a:t>v.c.</a:t>
                </a:r>
                <a:r>
                  <a:rPr lang="it-IT" altLang="it-IT" sz="2200" dirty="0">
                    <a:solidFill>
                      <a:srgbClr val="002060"/>
                    </a:solidFill>
                    <a:latin typeface="Verdana" panose="020B0604030504040204" pitchFamily="34" charset="0"/>
                    <a:ea typeface="Verdana" panose="020B0604030504040204" pitchFamily="34" charset="0"/>
                  </a:rPr>
                  <a:t> W=R/</a:t>
                </a:r>
                <a:r>
                  <a:rPr lang="it-IT" altLang="it-IT" sz="2200" dirty="0">
                    <a:solidFill>
                      <a:srgbClr val="002060"/>
                    </a:solidFill>
                    <a:latin typeface="Verdana" panose="020B0604030504040204" pitchFamily="34" charset="0"/>
                    <a:ea typeface="Verdana" panose="020B0604030504040204" pitchFamily="34" charset="0"/>
                    <a:sym typeface="Symbol" panose="05050102010706020507" pitchFamily="18" charset="2"/>
                  </a:rPr>
                  <a:t></a:t>
                </a:r>
                <a:r>
                  <a:rPr lang="it-IT" altLang="it-IT" sz="2200" dirty="0">
                    <a:solidFill>
                      <a:srgbClr val="002060"/>
                    </a:solidFill>
                    <a:latin typeface="Verdana" panose="020B0604030504040204" pitchFamily="34" charset="0"/>
                    <a:ea typeface="Verdana" panose="020B0604030504040204" pitchFamily="34" charset="0"/>
                  </a:rPr>
                  <a:t>, chiamata range relativo</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W dipende solo dalla dimensione campionaria n e la sua media è un coefficiente d</a:t>
                </a:r>
                <a:r>
                  <a:rPr lang="it-IT" altLang="it-IT" sz="2200" baseline="-25000" dirty="0">
                    <a:solidFill>
                      <a:srgbClr val="002060"/>
                    </a:solidFill>
                    <a:latin typeface="Verdana" panose="020B0604030504040204" pitchFamily="34" charset="0"/>
                    <a:ea typeface="Verdana" panose="020B0604030504040204" pitchFamily="34" charset="0"/>
                  </a:rPr>
                  <a:t>2</a:t>
                </a:r>
                <a:r>
                  <a:rPr lang="it-IT" altLang="it-IT" sz="2200" dirty="0">
                    <a:solidFill>
                      <a:srgbClr val="002060"/>
                    </a:solidFill>
                    <a:latin typeface="Verdana" panose="020B0604030504040204" pitchFamily="34" charset="0"/>
                    <a:ea typeface="Verdana" panose="020B0604030504040204" pitchFamily="34" charset="0"/>
                  </a:rPr>
                  <a:t>, i cui valori risultano tabulati.</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Pertanto, partendo dal Range medio degli m campioni, la stima di </a:t>
                </a:r>
                <a:r>
                  <a:rPr lang="it-IT" altLang="it-IT" sz="2200" dirty="0">
                    <a:solidFill>
                      <a:srgbClr val="002060"/>
                    </a:solidFill>
                    <a:latin typeface="Verdana" panose="020B0604030504040204" pitchFamily="34" charset="0"/>
                    <a:ea typeface="Verdana" panose="020B0604030504040204" pitchFamily="34" charset="0"/>
                    <a:sym typeface="Symbol" panose="05050102010706020507" pitchFamily="18" charset="2"/>
                  </a:rPr>
                  <a:t></a:t>
                </a:r>
                <a:r>
                  <a:rPr lang="it-IT" altLang="it-IT" sz="2200" dirty="0">
                    <a:solidFill>
                      <a:srgbClr val="002060"/>
                    </a:solidFill>
                    <a:latin typeface="Verdana" panose="020B0604030504040204" pitchFamily="34" charset="0"/>
                    <a:ea typeface="Verdana" panose="020B0604030504040204" pitchFamily="34" charset="0"/>
                  </a:rPr>
                  <a:t> sarà data da R medio diviso d</a:t>
                </a:r>
                <a:r>
                  <a:rPr lang="it-IT" altLang="it-IT" sz="2200" baseline="-25000" dirty="0">
                    <a:solidFill>
                      <a:srgbClr val="002060"/>
                    </a:solidFill>
                    <a:latin typeface="Verdana" panose="020B0604030504040204" pitchFamily="34" charset="0"/>
                    <a:ea typeface="Verdana" panose="020B0604030504040204" pitchFamily="34" charset="0"/>
                  </a:rPr>
                  <a:t>2</a:t>
                </a:r>
                <a:r>
                  <a:rPr lang="it-IT" altLang="it-IT" sz="2200" dirty="0">
                    <a:solidFill>
                      <a:srgbClr val="002060"/>
                    </a:solidFill>
                    <a:latin typeface="Verdana" panose="020B0604030504040204" pitchFamily="34" charset="0"/>
                    <a:ea typeface="Verdana" panose="020B0604030504040204" pitchFamily="34" charset="0"/>
                  </a:rPr>
                  <a:t>:</a:t>
                </a:r>
              </a:p>
              <a:p>
                <a:pPr marL="0" indent="0" algn="ctr">
                  <a:lnSpc>
                    <a:spcPct val="130000"/>
                  </a:lnSpc>
                  <a:spcBef>
                    <a:spcPts val="0"/>
                  </a:spcBef>
                  <a:spcAft>
                    <a:spcPts val="600"/>
                  </a:spcAft>
                  <a:buNone/>
                </a:pPr>
                <a:r>
                  <a:rPr lang="it-IT" altLang="it-IT" sz="2200" b="0" dirty="0">
                    <a:solidFill>
                      <a:srgbClr val="002060"/>
                    </a:solidFill>
                    <a:ea typeface="Verdana" panose="020B0604030504040204" pitchFamily="34" charset="0"/>
                  </a:rPr>
                  <a:t>Stima di sigma=</a:t>
                </a:r>
                <a14:m>
                  <m:oMath xmlns:m="http://schemas.openxmlformats.org/officeDocument/2006/math">
                    <m:r>
                      <a:rPr lang="it-IT" altLang="it-IT" sz="2200" b="0" i="1" smtClean="0">
                        <a:solidFill>
                          <a:srgbClr val="002060"/>
                        </a:solidFill>
                        <a:latin typeface="Cambria Math" panose="02040503050406030204" pitchFamily="18" charset="0"/>
                        <a:ea typeface="Verdana" panose="020B0604030504040204" pitchFamily="34" charset="0"/>
                      </a:rPr>
                      <m:t>𝑅</m:t>
                    </m:r>
                    <m:r>
                      <a:rPr lang="it-IT" altLang="it-IT" sz="2200" b="0" i="1" baseline="-25000" smtClean="0">
                        <a:solidFill>
                          <a:srgbClr val="002060"/>
                        </a:solidFill>
                        <a:latin typeface="Cambria Math" panose="02040503050406030204" pitchFamily="18" charset="0"/>
                        <a:ea typeface="Verdana" panose="020B0604030504040204" pitchFamily="34" charset="0"/>
                      </a:rPr>
                      <m:t>𝑚𝑒𝑑𝑖𝑜</m:t>
                    </m:r>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b="0" i="1" smtClean="0">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𝑑</m:t>
                        </m:r>
                      </m:e>
                      <m:sub>
                        <m:r>
                          <a:rPr lang="it-IT" altLang="it-IT" sz="2200" b="0" i="1" smtClean="0">
                            <a:solidFill>
                              <a:srgbClr val="002060"/>
                            </a:solidFill>
                            <a:latin typeface="Cambria Math" panose="02040503050406030204" pitchFamily="18" charset="0"/>
                            <a:ea typeface="Verdana" panose="020B0604030504040204" pitchFamily="34" charset="0"/>
                          </a:rPr>
                          <m:t>2</m:t>
                        </m:r>
                      </m:sub>
                    </m:sSub>
                  </m:oMath>
                </a14:m>
                <a:endParaRPr lang="it-IT" altLang="it-IT" sz="2200" dirty="0">
                  <a:solidFill>
                    <a:srgbClr val="002060"/>
                  </a:solidFill>
                  <a:latin typeface="Verdana" panose="020B0604030504040204" pitchFamily="34" charset="0"/>
                  <a:ea typeface="Verdana" panose="020B0604030504040204" pitchFamily="34"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304057" y="1390393"/>
                <a:ext cx="9702827" cy="3477821"/>
              </a:xfrm>
              <a:blipFill>
                <a:blip r:embed="rId2"/>
                <a:stretch>
                  <a:fillRect l="-817" r="-754" b="-2644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97241" y="47188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497241" y="471880"/>
                <a:ext cx="5156585" cy="646331"/>
              </a:xfrm>
              <a:prstGeom prst="rect">
                <a:avLst/>
              </a:prstGeom>
              <a:blipFill>
                <a:blip r:embed="rId3"/>
                <a:stretch>
                  <a:fillRect l="-3669"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544982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226783" y="2356307"/>
                <a:ext cx="9702827" cy="2266027"/>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Se </a:t>
                </a:r>
                <a14:m>
                  <m:oMath xmlns:m="http://schemas.openxmlformats.org/officeDocument/2006/math">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𝑅</m:t>
                        </m:r>
                      </m:e>
                      <m:sub>
                        <m:r>
                          <a:rPr lang="it-IT" altLang="it-IT" sz="2200" i="1">
                            <a:solidFill>
                              <a:srgbClr val="002060"/>
                            </a:solidFill>
                            <a:latin typeface="Cambria Math" panose="02040503050406030204" pitchFamily="18" charset="0"/>
                            <a:ea typeface="Verdana" panose="020B0604030504040204" pitchFamily="34" charset="0"/>
                          </a:rPr>
                          <m:t>1</m:t>
                        </m:r>
                      </m:sub>
                    </m:sSub>
                    <m:r>
                      <a:rPr lang="it-IT" altLang="it-IT" sz="2200" i="1">
                        <a:solidFill>
                          <a:srgbClr val="002060"/>
                        </a:solidFill>
                        <a:latin typeface="Cambria Math" panose="02040503050406030204" pitchFamily="18" charset="0"/>
                        <a:ea typeface="Verdana" panose="020B0604030504040204" pitchFamily="34" charset="0"/>
                      </a:rPr>
                      <m:t>, </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𝑅</m:t>
                        </m:r>
                      </m:e>
                      <m:sub>
                        <m:r>
                          <a:rPr lang="it-IT" altLang="it-IT" sz="2200" i="1">
                            <a:solidFill>
                              <a:srgbClr val="002060"/>
                            </a:solidFill>
                            <a:latin typeface="Cambria Math" panose="02040503050406030204" pitchFamily="18" charset="0"/>
                            <a:ea typeface="Verdana" panose="020B0604030504040204" pitchFamily="34" charset="0"/>
                          </a:rPr>
                          <m:t>2</m:t>
                        </m:r>
                      </m:sub>
                    </m:sSub>
                    <m:r>
                      <a:rPr lang="it-IT" altLang="it-IT" sz="2200" i="1">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𝑅</m:t>
                        </m:r>
                      </m:e>
                      <m:sub>
                        <m:r>
                          <a:rPr lang="it-IT" altLang="it-IT" sz="2200" b="0" i="1" smtClean="0">
                            <a:solidFill>
                              <a:srgbClr val="002060"/>
                            </a:solidFill>
                            <a:latin typeface="Cambria Math" panose="02040503050406030204" pitchFamily="18" charset="0"/>
                            <a:ea typeface="Verdana" panose="020B0604030504040204" pitchFamily="34" charset="0"/>
                          </a:rPr>
                          <m:t>𝑚</m:t>
                        </m:r>
                        <m:r>
                          <a:rPr lang="it-IT" altLang="it-IT" sz="2200" i="1">
                            <a:solidFill>
                              <a:srgbClr val="002060"/>
                            </a:solidFill>
                            <a:latin typeface="Cambria Math" panose="02040503050406030204" pitchFamily="18" charset="0"/>
                            <a:ea typeface="Verdana" panose="020B0604030504040204" pitchFamily="34" charset="0"/>
                          </a:rPr>
                          <m:t> </m:t>
                        </m:r>
                      </m:sub>
                    </m:sSub>
                  </m:oMath>
                </a14:m>
                <a:r>
                  <a:rPr lang="it-IT" altLang="it-IT" sz="2200" dirty="0">
                    <a:solidFill>
                      <a:srgbClr val="002060"/>
                    </a:solidFill>
                    <a:latin typeface="Verdana" panose="020B0604030504040204" pitchFamily="34" charset="0"/>
                    <a:ea typeface="Verdana" panose="020B0604030504040204" pitchFamily="34" charset="0"/>
                  </a:rPr>
                  <a:t> sono i range degli m campioni, lo stimatore del range del processo da utilizzare per la costruzione dei limiti di controllo, sarà la media dei range campionari pari a:</a:t>
                </a:r>
              </a:p>
              <a:p>
                <a:pPr marL="0" indent="0" algn="ctr">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acc>
                        <m:accPr>
                          <m:chr m:val="̅"/>
                          <m:ctrlPr>
                            <a:rPr lang="it-IT" altLang="it-IT" sz="2200" b="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𝑅</m:t>
                          </m:r>
                        </m:e>
                      </m:acc>
                      <m:r>
                        <a:rPr lang="it-IT" altLang="it-IT" sz="2200" b="0" i="1" smtClean="0">
                          <a:solidFill>
                            <a:srgbClr val="002060"/>
                          </a:solidFill>
                          <a:latin typeface="Cambria Math" panose="02040503050406030204" pitchFamily="18" charset="0"/>
                          <a:ea typeface="Verdana" panose="020B0604030504040204" pitchFamily="34" charset="0"/>
                        </a:rPr>
                        <m:t>=</m:t>
                      </m:r>
                      <m:f>
                        <m:fPr>
                          <m:ctrlPr>
                            <a:rPr lang="it-IT" altLang="it-IT" sz="2200" b="0" i="1" smtClean="0">
                              <a:solidFill>
                                <a:srgbClr val="002060"/>
                              </a:solidFill>
                              <a:latin typeface="Cambria Math" panose="02040503050406030204" pitchFamily="18" charset="0"/>
                              <a:ea typeface="Verdana" panose="020B0604030504040204" pitchFamily="34" charset="0"/>
                            </a:rPr>
                          </m:ctrlPr>
                        </m:fPr>
                        <m:num>
                          <m:sSub>
                            <m:sSubPr>
                              <m:ctrlPr>
                                <a:rPr lang="it-IT" altLang="it-IT" sz="2200" b="0" i="1" smtClean="0">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𝑅</m:t>
                              </m:r>
                            </m:e>
                            <m:sub>
                              <m:r>
                                <a:rPr lang="it-IT" altLang="it-IT" sz="2200" b="0" i="1" smtClean="0">
                                  <a:solidFill>
                                    <a:srgbClr val="002060"/>
                                  </a:solidFill>
                                  <a:latin typeface="Cambria Math" panose="02040503050406030204" pitchFamily="18" charset="0"/>
                                  <a:ea typeface="Verdana" panose="020B0604030504040204" pitchFamily="34" charset="0"/>
                                </a:rPr>
                                <m:t>1</m:t>
                              </m:r>
                            </m:sub>
                          </m:sSub>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𝑅</m:t>
                              </m:r>
                            </m:e>
                            <m:sub>
                              <m:r>
                                <a:rPr lang="it-IT" altLang="it-IT" sz="2200" b="0" i="1" smtClean="0">
                                  <a:solidFill>
                                    <a:srgbClr val="002060"/>
                                  </a:solidFill>
                                  <a:latin typeface="Cambria Math" panose="02040503050406030204" pitchFamily="18" charset="0"/>
                                  <a:ea typeface="Verdana" panose="020B0604030504040204" pitchFamily="34" charset="0"/>
                                </a:rPr>
                                <m:t>2</m:t>
                              </m:r>
                            </m:sub>
                          </m:sSub>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𝑅</m:t>
                              </m:r>
                            </m:e>
                            <m:sub>
                              <m:r>
                                <a:rPr lang="it-IT" altLang="it-IT" sz="2200" b="0" i="1" smtClean="0">
                                  <a:solidFill>
                                    <a:srgbClr val="002060"/>
                                  </a:solidFill>
                                  <a:latin typeface="Cambria Math" panose="02040503050406030204" pitchFamily="18" charset="0"/>
                                  <a:ea typeface="Verdana" panose="020B0604030504040204" pitchFamily="34" charset="0"/>
                                </a:rPr>
                                <m:t>𝑚</m:t>
                              </m:r>
                            </m:sub>
                          </m:sSub>
                        </m:num>
                        <m:den>
                          <m:r>
                            <a:rPr lang="it-IT" altLang="it-IT" sz="2200" b="0" i="1" smtClean="0">
                              <a:solidFill>
                                <a:srgbClr val="002060"/>
                              </a:solidFill>
                              <a:latin typeface="Cambria Math" panose="02040503050406030204" pitchFamily="18" charset="0"/>
                              <a:ea typeface="Verdana" panose="020B0604030504040204" pitchFamily="34" charset="0"/>
                            </a:rPr>
                            <m:t>𝑚</m:t>
                          </m:r>
                        </m:den>
                      </m:f>
                    </m:oMath>
                  </m:oMathPara>
                </a14:m>
                <a:endParaRPr lang="it-IT" altLang="it-IT" sz="2200" dirty="0">
                  <a:solidFill>
                    <a:srgbClr val="002060"/>
                  </a:solidFill>
                  <a:latin typeface="Verdana" panose="020B0604030504040204" pitchFamily="34" charset="0"/>
                  <a:ea typeface="Verdana" panose="020B0604030504040204" pitchFamily="34"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226783" y="2356307"/>
                <a:ext cx="9702827" cy="2266027"/>
              </a:xfrm>
              <a:blipFill>
                <a:blip r:embed="rId2"/>
                <a:stretch>
                  <a:fillRect l="-817" r="-75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97241" y="47188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497241" y="471880"/>
                <a:ext cx="5156585" cy="646331"/>
              </a:xfrm>
              <a:prstGeom prst="rect">
                <a:avLst/>
              </a:prstGeom>
              <a:blipFill rotWithShape="0">
                <a:blip r:embed="rId3"/>
                <a:stretch>
                  <a:fillRect l="-3669"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59572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152028" y="895870"/>
                <a:ext cx="11887943" cy="4599018"/>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 limiti della </a:t>
                </a:r>
                <a:r>
                  <a:rPr lang="it-IT" altLang="it-IT" sz="2200" i="1" u="sng" dirty="0">
                    <a:solidFill>
                      <a:srgbClr val="002060"/>
                    </a:solidFill>
                    <a:latin typeface="Verdana" panose="020B0604030504040204" pitchFamily="34" charset="0"/>
                    <a:ea typeface="Verdana" panose="020B0604030504040204" pitchFamily="34" charset="0"/>
                  </a:rPr>
                  <a:t>carta di controllo della media </a:t>
                </a:r>
                <a:r>
                  <a:rPr lang="it-IT" altLang="it-IT" sz="2200" dirty="0">
                    <a:solidFill>
                      <a:srgbClr val="002060"/>
                    </a:solidFill>
                    <a:latin typeface="Verdana" panose="020B0604030504040204" pitchFamily="34" charset="0"/>
                    <a:ea typeface="Verdana" panose="020B0604030504040204" pitchFamily="34" charset="0"/>
                  </a:rPr>
                  <a:t>sono</a:t>
                </a:r>
              </a:p>
              <a:p>
                <a:pPr marL="0" indent="0" algn="just">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altLang="it-IT" sz="2200" b="0" i="1" smtClean="0">
                          <a:solidFill>
                            <a:srgbClr val="002060"/>
                          </a:solidFill>
                          <a:latin typeface="Cambria Math" panose="02040503050406030204" pitchFamily="18" charset="0"/>
                          <a:ea typeface="Verdana" panose="020B0604030504040204" pitchFamily="34" charset="0"/>
                        </a:rPr>
                        <m:t>𝑈𝐶𝐿</m:t>
                      </m:r>
                      <m:r>
                        <a:rPr lang="it-IT" altLang="it-IT" sz="2200" b="0" i="1" smtClean="0">
                          <a:solidFill>
                            <a:srgbClr val="002060"/>
                          </a:solidFill>
                          <a:latin typeface="Cambria Math" panose="02040503050406030204" pitchFamily="18" charset="0"/>
                          <a:ea typeface="Verdana" panose="020B0604030504040204" pitchFamily="34" charset="0"/>
                        </a:rPr>
                        <m:t>= </m:t>
                      </m:r>
                      <m:acc>
                        <m:accPr>
                          <m:chr m:val="̿"/>
                          <m:ctrlPr>
                            <a:rPr lang="it-IT" altLang="it-IT" sz="2200" b="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𝑥</m:t>
                          </m:r>
                        </m:e>
                      </m:acc>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b="0" i="1" smtClean="0">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𝐴</m:t>
                          </m:r>
                        </m:e>
                        <m:sub>
                          <m:r>
                            <a:rPr lang="it-IT" altLang="it-IT" sz="2200" b="0" i="1" smtClean="0">
                              <a:solidFill>
                                <a:srgbClr val="002060"/>
                              </a:solidFill>
                              <a:latin typeface="Cambria Math" panose="02040503050406030204" pitchFamily="18" charset="0"/>
                              <a:ea typeface="Verdana" panose="020B0604030504040204" pitchFamily="34" charset="0"/>
                            </a:rPr>
                            <m:t>2</m:t>
                          </m:r>
                        </m:sub>
                      </m:sSub>
                      <m:acc>
                        <m:accPr>
                          <m:chr m:val="̅"/>
                          <m:ctrlPr>
                            <a:rPr lang="it-IT" altLang="it-IT" sz="2200" b="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𝑅</m:t>
                          </m:r>
                        </m:e>
                      </m:acc>
                    </m:oMath>
                  </m:oMathPara>
                </a14:m>
                <a:endParaRPr lang="it-IT" altLang="it-IT" sz="2200" b="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altLang="it-IT" sz="2200" b="0" i="1" smtClean="0">
                          <a:solidFill>
                            <a:srgbClr val="002060"/>
                          </a:solidFill>
                          <a:latin typeface="Cambria Math" panose="02040503050406030204" pitchFamily="18" charset="0"/>
                          <a:ea typeface="Verdana" panose="020B0604030504040204" pitchFamily="34" charset="0"/>
                        </a:rPr>
                        <m:t>𝐶𝐿</m:t>
                      </m:r>
                      <m:r>
                        <a:rPr lang="it-IT" altLang="it-IT" sz="2200" b="0" i="1" smtClean="0">
                          <a:solidFill>
                            <a:srgbClr val="002060"/>
                          </a:solidFill>
                          <a:latin typeface="Cambria Math" panose="02040503050406030204" pitchFamily="18" charset="0"/>
                          <a:ea typeface="Verdana" panose="020B0604030504040204" pitchFamily="34" charset="0"/>
                        </a:rPr>
                        <m:t>=</m:t>
                      </m:r>
                      <m:acc>
                        <m:accPr>
                          <m:chr m:val="̿"/>
                          <m:ctrlPr>
                            <a:rPr lang="it-IT" altLang="it-IT" sz="2200" b="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𝑥</m:t>
                          </m:r>
                        </m:e>
                      </m:acc>
                    </m:oMath>
                  </m:oMathPara>
                </a14:m>
                <a:endParaRPr lang="it-IT" altLang="it-IT" sz="2200" b="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altLang="it-IT" sz="2200" b="0" i="1" smtClean="0">
                          <a:solidFill>
                            <a:srgbClr val="002060"/>
                          </a:solidFill>
                          <a:latin typeface="Cambria Math" panose="02040503050406030204" pitchFamily="18" charset="0"/>
                          <a:ea typeface="Verdana" panose="020B0604030504040204" pitchFamily="34" charset="0"/>
                        </a:rPr>
                        <m:t>𝐿</m:t>
                      </m:r>
                      <m:r>
                        <a:rPr lang="it-IT" altLang="it-IT" sz="2200" i="1">
                          <a:solidFill>
                            <a:srgbClr val="002060"/>
                          </a:solidFill>
                          <a:latin typeface="Cambria Math" panose="02040503050406030204" pitchFamily="18" charset="0"/>
                          <a:ea typeface="Verdana" panose="020B0604030504040204" pitchFamily="34" charset="0"/>
                        </a:rPr>
                        <m:t>𝐶𝐿</m:t>
                      </m:r>
                      <m:r>
                        <a:rPr lang="it-IT" altLang="it-IT" sz="2200" i="1">
                          <a:solidFill>
                            <a:srgbClr val="002060"/>
                          </a:solidFill>
                          <a:latin typeface="Cambria Math" panose="02040503050406030204" pitchFamily="18" charset="0"/>
                          <a:ea typeface="Verdana" panose="020B0604030504040204" pitchFamily="34" charset="0"/>
                        </a:rPr>
                        <m:t>= </m:t>
                      </m:r>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𝐴</m:t>
                          </m:r>
                        </m:e>
                        <m:sub>
                          <m:r>
                            <a:rPr lang="it-IT" altLang="it-IT" sz="2200" i="1">
                              <a:solidFill>
                                <a:srgbClr val="002060"/>
                              </a:solidFill>
                              <a:latin typeface="Cambria Math" panose="02040503050406030204" pitchFamily="18" charset="0"/>
                              <a:ea typeface="Verdana" panose="020B0604030504040204" pitchFamily="34" charset="0"/>
                            </a:rPr>
                            <m:t>2</m:t>
                          </m:r>
                        </m:sub>
                      </m:sSub>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𝑅</m:t>
                          </m:r>
                        </m:e>
                      </m:acc>
                    </m:oMath>
                  </m:oMathPara>
                </a14:m>
                <a:endParaRPr lang="it-IT" altLang="it-IT" sz="2200" b="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La costante </a:t>
                </a:r>
                <a14:m>
                  <m:oMath xmlns:m="http://schemas.openxmlformats.org/officeDocument/2006/math">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𝐴</m:t>
                        </m:r>
                      </m:e>
                      <m:sub>
                        <m:r>
                          <a:rPr lang="it-IT" altLang="it-IT" sz="2200" i="1">
                            <a:solidFill>
                              <a:srgbClr val="002060"/>
                            </a:solidFill>
                            <a:latin typeface="Cambria Math" panose="02040503050406030204" pitchFamily="18" charset="0"/>
                            <a:ea typeface="Verdana" panose="020B0604030504040204" pitchFamily="34" charset="0"/>
                          </a:rPr>
                          <m:t>2</m:t>
                        </m:r>
                      </m:sub>
                    </m:sSub>
                  </m:oMath>
                </a14:m>
                <a:r>
                  <a:rPr lang="it-IT" altLang="it-IT" sz="2200" dirty="0">
                    <a:solidFill>
                      <a:srgbClr val="002060"/>
                    </a:solidFill>
                    <a:latin typeface="Verdana" panose="020B0604030504040204" pitchFamily="34" charset="0"/>
                    <a:ea typeface="Verdana" panose="020B0604030504040204" pitchFamily="34" charset="0"/>
                  </a:rPr>
                  <a:t> è tabulata per varie dimensioni del campione (è pari a </a:t>
                </a:r>
                <a14:m>
                  <m:oMath xmlns:m="http://schemas.openxmlformats.org/officeDocument/2006/math">
                    <m:f>
                      <m:fPr>
                        <m:type m:val="lin"/>
                        <m:ctrlPr>
                          <a:rPr lang="it-IT" altLang="it-IT" sz="2200" i="1" smtClean="0">
                            <a:solidFill>
                              <a:srgbClr val="002060"/>
                            </a:solidFill>
                            <a:latin typeface="Cambria Math" panose="02040503050406030204" pitchFamily="18" charset="0"/>
                            <a:ea typeface="Verdana" panose="020B0604030504040204" pitchFamily="34" charset="0"/>
                          </a:rPr>
                        </m:ctrlPr>
                      </m:fPr>
                      <m:num>
                        <m:r>
                          <a:rPr lang="it-IT" altLang="it-IT" sz="2200" b="0" i="1" smtClean="0">
                            <a:solidFill>
                              <a:srgbClr val="002060"/>
                            </a:solidFill>
                            <a:latin typeface="Cambria Math" panose="02040503050406030204" pitchFamily="18" charset="0"/>
                            <a:ea typeface="Verdana" panose="020B0604030504040204" pitchFamily="34" charset="0"/>
                          </a:rPr>
                          <m:t>3</m:t>
                        </m:r>
                      </m:num>
                      <m:den>
                        <m:d>
                          <m:dPr>
                            <m:ctrlPr>
                              <a:rPr lang="it-IT" altLang="it-IT" sz="2200" i="1" smtClean="0">
                                <a:solidFill>
                                  <a:srgbClr val="002060"/>
                                </a:solidFill>
                                <a:latin typeface="Cambria Math" panose="02040503050406030204" pitchFamily="18" charset="0"/>
                                <a:ea typeface="Verdana" panose="020B0604030504040204" pitchFamily="34" charset="0"/>
                              </a:rPr>
                            </m:ctrlPr>
                          </m:dPr>
                          <m:e>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𝑑</m:t>
                                </m:r>
                              </m:e>
                              <m:sub>
                                <m:r>
                                  <a:rPr lang="it-IT" altLang="it-IT" sz="2200" i="1">
                                    <a:solidFill>
                                      <a:srgbClr val="002060"/>
                                    </a:solidFill>
                                    <a:latin typeface="Cambria Math" panose="02040503050406030204" pitchFamily="18" charset="0"/>
                                    <a:ea typeface="Verdana" panose="020B0604030504040204" pitchFamily="34" charset="0"/>
                                  </a:rPr>
                                  <m:t>2</m:t>
                                </m:r>
                              </m:sub>
                            </m:sSub>
                            <m:rad>
                              <m:radPr>
                                <m:degHide m:val="on"/>
                                <m:ctrlPr>
                                  <a:rPr lang="it-IT" altLang="it-IT" sz="2200" i="1">
                                    <a:solidFill>
                                      <a:srgbClr val="002060"/>
                                    </a:solidFill>
                                    <a:latin typeface="Cambria Math" panose="02040503050406030204" pitchFamily="18" charset="0"/>
                                    <a:ea typeface="Verdana" panose="020B0604030504040204" pitchFamily="34" charset="0"/>
                                  </a:rPr>
                                </m:ctrlPr>
                              </m:radPr>
                              <m:deg/>
                              <m:e>
                                <m:r>
                                  <a:rPr lang="it-IT" altLang="it-IT" sz="2200" i="1">
                                    <a:solidFill>
                                      <a:srgbClr val="002060"/>
                                    </a:solidFill>
                                    <a:latin typeface="Cambria Math" panose="02040503050406030204" pitchFamily="18" charset="0"/>
                                    <a:ea typeface="Verdana" panose="020B0604030504040204" pitchFamily="34" charset="0"/>
                                  </a:rPr>
                                  <m:t>𝑛</m:t>
                                </m:r>
                              </m:e>
                            </m:rad>
                          </m:e>
                        </m:d>
                        <m:r>
                          <a:rPr lang="it-IT" altLang="it-IT" sz="2200" b="0" i="1" smtClean="0">
                            <a:solidFill>
                              <a:srgbClr val="002060"/>
                            </a:solidFill>
                            <a:latin typeface="Cambria Math" panose="02040503050406030204" pitchFamily="18" charset="0"/>
                            <a:ea typeface="Verdana" panose="020B0604030504040204" pitchFamily="34" charset="0"/>
                          </a:rPr>
                          <m:t>, </m:t>
                        </m:r>
                      </m:den>
                    </m:f>
                  </m:oMath>
                </a14:m>
                <a:r>
                  <a:rPr lang="it-IT" altLang="it-IT" sz="2200" dirty="0">
                    <a:solidFill>
                      <a:srgbClr val="002060"/>
                    </a:solidFill>
                    <a:latin typeface="Verdana" panose="020B0604030504040204" pitchFamily="34" charset="0"/>
                    <a:ea typeface="Verdana" panose="020B0604030504040204" pitchFamily="34" charset="0"/>
                  </a:rPr>
                  <a:t>in modo che sostituendola nella formula resta </a:t>
                </a:r>
                <a14:m>
                  <m:oMath xmlns:m="http://schemas.openxmlformats.org/officeDocument/2006/math">
                    <m:r>
                      <a:rPr lang="it-IT" altLang="it-IT" sz="2200" i="1">
                        <a:solidFill>
                          <a:srgbClr val="002060"/>
                        </a:solidFill>
                        <a:latin typeface="Cambria Math" panose="02040503050406030204" pitchFamily="18" charset="0"/>
                        <a:ea typeface="Verdana" panose="020B0604030504040204" pitchFamily="34" charset="0"/>
                      </a:rPr>
                      <m:t>𝑈𝐶𝐿</m:t>
                    </m:r>
                    <m:r>
                      <a:rPr lang="it-IT" altLang="it-IT" sz="2200" i="1">
                        <a:solidFill>
                          <a:srgbClr val="002060"/>
                        </a:solidFill>
                        <a:latin typeface="Cambria Math" panose="02040503050406030204" pitchFamily="18" charset="0"/>
                        <a:ea typeface="Verdana" panose="020B0604030504040204" pitchFamily="34" charset="0"/>
                      </a:rPr>
                      <m:t>= </m:t>
                    </m:r>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r>
                      <a:rPr lang="it-IT" altLang="it-IT" sz="2200" i="1">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f>
                          <m:fPr>
                            <m:ctrlPr>
                              <a:rPr lang="it-IT" altLang="it-IT" sz="2200" i="1" smtClean="0">
                                <a:solidFill>
                                  <a:srgbClr val="002060"/>
                                </a:solidFill>
                                <a:latin typeface="Cambria Math" panose="02040503050406030204" pitchFamily="18" charset="0"/>
                                <a:ea typeface="Verdana" panose="020B0604030504040204" pitchFamily="34" charset="0"/>
                              </a:rPr>
                            </m:ctrlPr>
                          </m:fPr>
                          <m:num>
                            <m:r>
                              <a:rPr lang="it-IT" altLang="it-IT" sz="2200" b="0" i="1" smtClean="0">
                                <a:solidFill>
                                  <a:srgbClr val="002060"/>
                                </a:solidFill>
                                <a:latin typeface="Cambria Math" panose="02040503050406030204" pitchFamily="18" charset="0"/>
                                <a:ea typeface="Verdana" panose="020B0604030504040204" pitchFamily="34" charset="0"/>
                              </a:rPr>
                              <m:t>3</m:t>
                            </m:r>
                          </m:num>
                          <m:den>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𝑑</m:t>
                                </m:r>
                              </m:e>
                              <m:sub>
                                <m:r>
                                  <a:rPr lang="it-IT" altLang="it-IT" sz="2200" i="1">
                                    <a:solidFill>
                                      <a:srgbClr val="002060"/>
                                    </a:solidFill>
                                    <a:latin typeface="Cambria Math" panose="02040503050406030204" pitchFamily="18" charset="0"/>
                                    <a:ea typeface="Verdana" panose="020B0604030504040204" pitchFamily="34" charset="0"/>
                                  </a:rPr>
                                  <m:t>2</m:t>
                                </m:r>
                              </m:sub>
                            </m:sSub>
                            <m:rad>
                              <m:radPr>
                                <m:degHide m:val="on"/>
                                <m:ctrlPr>
                                  <a:rPr lang="it-IT" altLang="it-IT" sz="2200" i="1">
                                    <a:solidFill>
                                      <a:srgbClr val="002060"/>
                                    </a:solidFill>
                                    <a:latin typeface="Cambria Math" panose="02040503050406030204" pitchFamily="18" charset="0"/>
                                    <a:ea typeface="Verdana" panose="020B0604030504040204" pitchFamily="34" charset="0"/>
                                  </a:rPr>
                                </m:ctrlPr>
                              </m:radPr>
                              <m:deg/>
                              <m:e>
                                <m:r>
                                  <a:rPr lang="it-IT" altLang="it-IT" sz="2200" i="1">
                                    <a:solidFill>
                                      <a:srgbClr val="002060"/>
                                    </a:solidFill>
                                    <a:latin typeface="Cambria Math" panose="02040503050406030204" pitchFamily="18" charset="0"/>
                                    <a:ea typeface="Verdana" panose="020B0604030504040204" pitchFamily="34" charset="0"/>
                                  </a:rPr>
                                  <m:t>𝑛</m:t>
                                </m:r>
                              </m:e>
                            </m:rad>
                          </m:den>
                        </m:f>
                      </m:e>
                      <m:sub>
                        <m:r>
                          <a:rPr lang="it-IT" altLang="it-IT" sz="2200" i="1">
                            <a:solidFill>
                              <a:srgbClr val="002060"/>
                            </a:solidFill>
                            <a:latin typeface="Cambria Math" panose="02040503050406030204" pitchFamily="18" charset="0"/>
                            <a:ea typeface="Verdana" panose="020B0604030504040204" pitchFamily="34" charset="0"/>
                          </a:rPr>
                          <m:t>2</m:t>
                        </m:r>
                      </m:sub>
                    </m:sSub>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𝑅</m:t>
                        </m:r>
                      </m:e>
                    </m:acc>
                    <m:r>
                      <a:rPr lang="it-IT" altLang="it-IT" sz="2200" b="0" i="0" smtClean="0">
                        <a:solidFill>
                          <a:srgbClr val="002060"/>
                        </a:solidFill>
                        <a:latin typeface="Cambria Math" panose="02040503050406030204" pitchFamily="18" charset="0"/>
                        <a:ea typeface="Verdana" panose="020B0604030504040204" pitchFamily="34" charset="0"/>
                      </a:rPr>
                      <m:t>  </m:t>
                    </m:r>
                  </m:oMath>
                </a14:m>
                <a:r>
                  <a:rPr lang="it-IT" altLang="it-IT" sz="2200" dirty="0">
                    <a:solidFill>
                      <a:srgbClr val="002060"/>
                    </a:solidFill>
                    <a:latin typeface="Verdana" panose="020B0604030504040204" pitchFamily="34" charset="0"/>
                    <a:ea typeface="Verdana" panose="020B0604030504040204" pitchFamily="34" charset="0"/>
                  </a:rPr>
                  <a:t>dove </a:t>
                </a:r>
                <a14:m>
                  <m:oMath xmlns:m="http://schemas.openxmlformats.org/officeDocument/2006/math">
                    <m:acc>
                      <m:accPr>
                        <m:chr m:val="̅"/>
                        <m:ctrlPr>
                          <a:rPr lang="it-IT" altLang="it-IT" sz="2200" i="1" smtClean="0">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𝑅</m:t>
                        </m:r>
                      </m:e>
                    </m:acc>
                  </m:oMath>
                </a14:m>
                <a:r>
                  <a:rPr lang="it-IT" altLang="it-IT" sz="2200" dirty="0">
                    <a:solidFill>
                      <a:srgbClr val="002060"/>
                    </a:solidFill>
                    <a:latin typeface="Verdana" panose="020B0604030504040204" pitchFamily="34" charset="0"/>
                    <a:ea typeface="Verdana" panose="020B0604030504040204" pitchFamily="34" charset="0"/>
                  </a:rPr>
                  <a:t>/d</a:t>
                </a:r>
                <a:r>
                  <a:rPr lang="it-IT" altLang="it-IT" sz="2200" baseline="-25000" dirty="0">
                    <a:solidFill>
                      <a:srgbClr val="002060"/>
                    </a:solidFill>
                    <a:latin typeface="Verdana" panose="020B0604030504040204" pitchFamily="34" charset="0"/>
                    <a:ea typeface="Verdana" panose="020B0604030504040204" pitchFamily="34" charset="0"/>
                  </a:rPr>
                  <a:t>2</a:t>
                </a:r>
                <a:r>
                  <a:rPr lang="it-IT" altLang="it-IT" sz="2200" dirty="0">
                    <a:solidFill>
                      <a:srgbClr val="002060"/>
                    </a:solidFill>
                    <a:latin typeface="Verdana" panose="020B0604030504040204" pitchFamily="34" charset="0"/>
                    <a:ea typeface="Verdana" panose="020B0604030504040204" pitchFamily="34" charset="0"/>
                  </a:rPr>
                  <a:t>=</a:t>
                </a:r>
                <a14:m>
                  <m:oMath xmlns:m="http://schemas.openxmlformats.org/officeDocument/2006/math">
                    <m:acc>
                      <m:accPr>
                        <m:chr m:val="̂"/>
                        <m:ctrlPr>
                          <a:rPr lang="it-IT" altLang="it-IT" sz="2200" i="1" smtClean="0">
                            <a:solidFill>
                              <a:srgbClr val="002060"/>
                            </a:solidFill>
                            <a:latin typeface="Cambria Math" panose="02040503050406030204" pitchFamily="18" charset="0"/>
                            <a:ea typeface="Verdana" panose="020B0604030504040204" pitchFamily="34" charset="0"/>
                          </a:rPr>
                        </m:ctrlPr>
                      </m:accPr>
                      <m:e>
                        <m:r>
                          <a:rPr lang="it-IT" altLang="it-IT" sz="2200" i="1" smtClean="0">
                            <a:solidFill>
                              <a:srgbClr val="002060"/>
                            </a:solidFill>
                            <a:latin typeface="Cambria Math" panose="02040503050406030204" pitchFamily="18" charset="0"/>
                            <a:ea typeface="Cambria Math" panose="02040503050406030204" pitchFamily="18" charset="0"/>
                          </a:rPr>
                          <m:t>𝜎</m:t>
                        </m:r>
                      </m:e>
                    </m:acc>
                  </m:oMath>
                </a14:m>
                <a:r>
                  <a:rPr lang="it-IT" altLang="it-IT" sz="2200" dirty="0">
                    <a:solidFill>
                      <a:srgbClr val="002060"/>
                    </a:solidFill>
                    <a:latin typeface="Verdana" panose="020B0604030504040204" pitchFamily="34" charset="0"/>
                    <a:ea typeface="Verdana" panose="020B0604030504040204" pitchFamily="34" charset="0"/>
                  </a:rPr>
                  <a:t>).</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 limiti della </a:t>
                </a:r>
                <a:r>
                  <a:rPr lang="it-IT" altLang="it-IT" sz="2200" i="1" u="sng" dirty="0">
                    <a:solidFill>
                      <a:srgbClr val="002060"/>
                    </a:solidFill>
                    <a:latin typeface="Verdana" panose="020B0604030504040204" pitchFamily="34" charset="0"/>
                    <a:ea typeface="Verdana" panose="020B0604030504040204" pitchFamily="34" charset="0"/>
                  </a:rPr>
                  <a:t>carta di controllo del </a:t>
                </a:r>
                <a:r>
                  <a:rPr lang="it-IT" altLang="it-IT" sz="2200" i="1" u="sng" dirty="0" err="1">
                    <a:solidFill>
                      <a:srgbClr val="002060"/>
                    </a:solidFill>
                    <a:latin typeface="Verdana" panose="020B0604030504040204" pitchFamily="34" charset="0"/>
                    <a:ea typeface="Verdana" panose="020B0604030504040204" pitchFamily="34" charset="0"/>
                  </a:rPr>
                  <a:t>range</a:t>
                </a:r>
                <a:r>
                  <a:rPr lang="it-IT" altLang="it-IT" sz="2200" i="1" u="sng" dirty="0">
                    <a:solidFill>
                      <a:srgbClr val="002060"/>
                    </a:solidFill>
                    <a:latin typeface="Verdana" panose="020B0604030504040204" pitchFamily="34" charset="0"/>
                    <a:ea typeface="Verdana" panose="020B0604030504040204" pitchFamily="34" charset="0"/>
                  </a:rPr>
                  <a:t> </a:t>
                </a:r>
                <a:r>
                  <a:rPr lang="it-IT" altLang="it-IT" sz="2200" dirty="0">
                    <a:solidFill>
                      <a:srgbClr val="002060"/>
                    </a:solidFill>
                    <a:latin typeface="Verdana" panose="020B0604030504040204" pitchFamily="34" charset="0"/>
                    <a:ea typeface="Verdana" panose="020B0604030504040204" pitchFamily="34" charset="0"/>
                  </a:rPr>
                  <a:t>sono</a:t>
                </a:r>
              </a:p>
              <a:p>
                <a:pPr marL="0" indent="0" algn="just">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altLang="it-IT" sz="2200" i="1">
                          <a:solidFill>
                            <a:srgbClr val="002060"/>
                          </a:solidFill>
                          <a:latin typeface="Cambria Math" panose="02040503050406030204" pitchFamily="18" charset="0"/>
                          <a:ea typeface="Verdana" panose="020B0604030504040204" pitchFamily="34" charset="0"/>
                        </a:rPr>
                        <m:t>𝑈𝐶𝐿</m:t>
                      </m:r>
                      <m:r>
                        <a:rPr lang="it-IT" altLang="it-IT" sz="2200" i="1">
                          <a:solidFill>
                            <a:srgbClr val="002060"/>
                          </a:solidFill>
                          <a:latin typeface="Cambria Math" panose="02040503050406030204" pitchFamily="18" charset="0"/>
                          <a:ea typeface="Verdana" panose="020B0604030504040204" pitchFamily="34" charset="0"/>
                        </a:rPr>
                        <m:t>= </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𝐷</m:t>
                          </m:r>
                        </m:e>
                        <m:sub>
                          <m:r>
                            <a:rPr lang="it-IT" altLang="it-IT" sz="2200" b="0" i="1" smtClean="0">
                              <a:solidFill>
                                <a:srgbClr val="002060"/>
                              </a:solidFill>
                              <a:latin typeface="Cambria Math" panose="02040503050406030204" pitchFamily="18" charset="0"/>
                              <a:ea typeface="Verdana" panose="020B0604030504040204" pitchFamily="34" charset="0"/>
                            </a:rPr>
                            <m:t>4</m:t>
                          </m:r>
                        </m:sub>
                      </m:sSub>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𝑅</m:t>
                          </m:r>
                        </m:e>
                      </m:acc>
                    </m:oMath>
                  </m:oMathPara>
                </a14:m>
                <a:endParaRPr lang="it-IT" altLang="it-IT" sz="220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altLang="it-IT" sz="2200" i="1">
                          <a:solidFill>
                            <a:srgbClr val="002060"/>
                          </a:solidFill>
                          <a:latin typeface="Cambria Math" panose="02040503050406030204" pitchFamily="18" charset="0"/>
                          <a:ea typeface="Verdana" panose="020B0604030504040204" pitchFamily="34" charset="0"/>
                        </a:rPr>
                        <m:t>𝐶𝐿</m:t>
                      </m:r>
                      <m:r>
                        <a:rPr lang="it-IT" altLang="it-IT" sz="2200" i="1">
                          <a:solidFill>
                            <a:srgbClr val="002060"/>
                          </a:solidFill>
                          <a:latin typeface="Cambria Math" panose="02040503050406030204" pitchFamily="18" charset="0"/>
                          <a:ea typeface="Verdana" panose="020B0604030504040204" pitchFamily="34" charset="0"/>
                        </a:rPr>
                        <m:t>=</m:t>
                      </m:r>
                      <m:acc>
                        <m:accPr>
                          <m:chr m:val="̅"/>
                          <m:ctrlPr>
                            <a:rPr lang="it-IT" altLang="it-IT" sz="220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𝑅</m:t>
                          </m:r>
                        </m:e>
                      </m:acc>
                    </m:oMath>
                  </m:oMathPara>
                </a14:m>
                <a:endParaRPr lang="it-IT" altLang="it-IT" sz="220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altLang="it-IT" sz="2200" i="1">
                          <a:solidFill>
                            <a:srgbClr val="002060"/>
                          </a:solidFill>
                          <a:latin typeface="Cambria Math" panose="02040503050406030204" pitchFamily="18" charset="0"/>
                          <a:ea typeface="Verdana" panose="020B0604030504040204" pitchFamily="34" charset="0"/>
                        </a:rPr>
                        <m:t>𝐿𝐶𝐿</m:t>
                      </m:r>
                      <m:r>
                        <a:rPr lang="it-IT" altLang="it-IT" sz="2200" i="1">
                          <a:solidFill>
                            <a:srgbClr val="002060"/>
                          </a:solidFill>
                          <a:latin typeface="Cambria Math" panose="02040503050406030204" pitchFamily="18" charset="0"/>
                          <a:ea typeface="Verdana" panose="020B0604030504040204" pitchFamily="34" charset="0"/>
                        </a:rPr>
                        <m:t>= </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𝐷</m:t>
                          </m:r>
                        </m:e>
                        <m:sub>
                          <m:r>
                            <a:rPr lang="it-IT" altLang="it-IT" sz="2200" b="0" i="1" smtClean="0">
                              <a:solidFill>
                                <a:srgbClr val="002060"/>
                              </a:solidFill>
                              <a:latin typeface="Cambria Math" panose="02040503050406030204" pitchFamily="18" charset="0"/>
                              <a:ea typeface="Verdana" panose="020B0604030504040204" pitchFamily="34" charset="0"/>
                            </a:rPr>
                            <m:t>3</m:t>
                          </m:r>
                        </m:sub>
                      </m:sSub>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𝑅</m:t>
                          </m:r>
                        </m:e>
                      </m:acc>
                    </m:oMath>
                  </m:oMathPara>
                </a14:m>
                <a:endParaRPr lang="it-IT" altLang="it-IT" sz="220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Le costante</a:t>
                </a:r>
                <a14:m>
                  <m:oMath xmlns:m="http://schemas.openxmlformats.org/officeDocument/2006/math">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 </m:t>
                        </m:r>
                        <m:r>
                          <a:rPr lang="it-IT" altLang="it-IT" sz="2200" i="1">
                            <a:solidFill>
                              <a:srgbClr val="002060"/>
                            </a:solidFill>
                            <a:latin typeface="Cambria Math" panose="02040503050406030204" pitchFamily="18" charset="0"/>
                            <a:ea typeface="Verdana" panose="020B0604030504040204" pitchFamily="34" charset="0"/>
                          </a:rPr>
                          <m:t>𝐷</m:t>
                        </m:r>
                      </m:e>
                      <m:sub>
                        <m:r>
                          <a:rPr lang="it-IT" altLang="it-IT" sz="2200" i="1">
                            <a:solidFill>
                              <a:srgbClr val="002060"/>
                            </a:solidFill>
                            <a:latin typeface="Cambria Math" panose="02040503050406030204" pitchFamily="18" charset="0"/>
                            <a:ea typeface="Verdana" panose="020B0604030504040204" pitchFamily="34" charset="0"/>
                          </a:rPr>
                          <m:t>4</m:t>
                        </m:r>
                      </m:sub>
                    </m:sSub>
                  </m:oMath>
                </a14:m>
                <a:r>
                  <a:rPr lang="it-IT" altLang="it-IT" sz="2200" dirty="0">
                    <a:solidFill>
                      <a:srgbClr val="002060"/>
                    </a:solidFill>
                    <a:latin typeface="Verdana" panose="020B0604030504040204" pitchFamily="34" charset="0"/>
                    <a:ea typeface="Verdana" panose="020B0604030504040204" pitchFamily="34" charset="0"/>
                  </a:rPr>
                  <a:t> e </a:t>
                </a:r>
                <a14:m>
                  <m:oMath xmlns:m="http://schemas.openxmlformats.org/officeDocument/2006/math">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𝐷</m:t>
                        </m:r>
                      </m:e>
                      <m:sub>
                        <m:r>
                          <a:rPr lang="it-IT" altLang="it-IT" sz="2200" b="0" i="1" smtClean="0">
                            <a:solidFill>
                              <a:srgbClr val="002060"/>
                            </a:solidFill>
                            <a:latin typeface="Cambria Math" panose="02040503050406030204" pitchFamily="18" charset="0"/>
                            <a:ea typeface="Verdana" panose="020B0604030504040204" pitchFamily="34" charset="0"/>
                          </a:rPr>
                          <m:t>3</m:t>
                        </m:r>
                      </m:sub>
                    </m:sSub>
                  </m:oMath>
                </a14:m>
                <a:r>
                  <a:rPr lang="it-IT" altLang="it-IT" sz="2200" dirty="0">
                    <a:solidFill>
                      <a:srgbClr val="002060"/>
                    </a:solidFill>
                    <a:latin typeface="Verdana" panose="020B0604030504040204" pitchFamily="34" charset="0"/>
                    <a:ea typeface="Verdana" panose="020B0604030504040204" pitchFamily="34" charset="0"/>
                  </a:rPr>
                  <a:t> sono tabulate per varie dimensioni del campione.</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152028" y="895870"/>
                <a:ext cx="11887943" cy="4599018"/>
              </a:xfrm>
              <a:blipFill>
                <a:blip r:embed="rId2"/>
                <a:stretch>
                  <a:fillRect l="-667" r="-667" b="-2931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31927" y="16397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431927" y="163970"/>
                <a:ext cx="5156585" cy="646331"/>
              </a:xfrm>
              <a:prstGeom prst="rect">
                <a:avLst/>
              </a:prstGeom>
              <a:blipFill>
                <a:blip r:embed="rId3"/>
                <a:stretch>
                  <a:fillRect l="-3664" t="-15094" b="-34906"/>
                </a:stretch>
              </a:blipFill>
            </p:spPr>
            <p:txBody>
              <a:bodyPr/>
              <a:lstStyle/>
              <a:p>
                <a:r>
                  <a:rPr lang="it-IT">
                    <a:noFill/>
                  </a:rPr>
                  <a:t> </a:t>
                </a:r>
              </a:p>
            </p:txBody>
          </p:sp>
        </mc:Fallback>
      </mc:AlternateContent>
    </p:spTree>
    <p:extLst>
      <p:ext uri="{BB962C8B-B14F-4D97-AF65-F5344CB8AC3E}">
        <p14:creationId xmlns:p14="http://schemas.microsoft.com/office/powerpoint/2010/main" val="3480249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31927" y="961184"/>
                <a:ext cx="9990348" cy="4599018"/>
              </a:xfrm>
            </p:spPr>
            <p:txBody>
              <a:bodyPr>
                <a:noAutofit/>
              </a:bodyPr>
              <a:lstStyle/>
              <a:p>
                <a:pPr marL="0" indent="0" algn="just">
                  <a:lnSpc>
                    <a:spcPct val="130000"/>
                  </a:lnSpc>
                  <a:spcBef>
                    <a:spcPts val="0"/>
                  </a:spcBef>
                  <a:spcAft>
                    <a:spcPts val="600"/>
                  </a:spcAft>
                  <a:buNone/>
                </a:pPr>
                <a:r>
                  <a:rPr lang="it-IT" altLang="it-IT" dirty="0">
                    <a:solidFill>
                      <a:srgbClr val="002060"/>
                    </a:solidFill>
                    <a:latin typeface="Verdana" panose="020B0604030504040204" pitchFamily="34" charset="0"/>
                    <a:ea typeface="Verdana" panose="020B0604030504040204" pitchFamily="34" charset="0"/>
                  </a:rPr>
                  <a:t>I limiti della </a:t>
                </a:r>
                <a:r>
                  <a:rPr lang="it-IT" altLang="it-IT" i="1" u="sng" dirty="0">
                    <a:solidFill>
                      <a:srgbClr val="002060"/>
                    </a:solidFill>
                    <a:latin typeface="Verdana" panose="020B0604030504040204" pitchFamily="34" charset="0"/>
                    <a:ea typeface="Verdana" panose="020B0604030504040204" pitchFamily="34" charset="0"/>
                  </a:rPr>
                  <a:t>carta di controllo del range </a:t>
                </a:r>
                <a:r>
                  <a:rPr lang="it-IT" altLang="it-IT" u="sng" dirty="0">
                    <a:solidFill>
                      <a:srgbClr val="002060"/>
                    </a:solidFill>
                    <a:latin typeface="Verdana" panose="020B0604030504040204" pitchFamily="34" charset="0"/>
                    <a:ea typeface="Verdana" panose="020B0604030504040204" pitchFamily="34" charset="0"/>
                  </a:rPr>
                  <a:t>infatti avranno una linea centrale in corrispondenza di </a:t>
                </a:r>
                <a14:m>
                  <m:oMath xmlns:m="http://schemas.openxmlformats.org/officeDocument/2006/math">
                    <m:acc>
                      <m:accPr>
                        <m:chr m:val="̅"/>
                        <m:ctrlPr>
                          <a:rPr lang="it-IT" altLang="it-IT" b="0" i="1" smtClean="0">
                            <a:solidFill>
                              <a:srgbClr val="002060"/>
                            </a:solidFill>
                            <a:latin typeface="Cambria Math" panose="02040503050406030204" pitchFamily="18" charset="0"/>
                            <a:ea typeface="Verdana" panose="020B0604030504040204" pitchFamily="34" charset="0"/>
                          </a:rPr>
                        </m:ctrlPr>
                      </m:accPr>
                      <m:e>
                        <m:r>
                          <a:rPr lang="it-IT" altLang="it-IT" b="0" i="1" smtClean="0">
                            <a:solidFill>
                              <a:srgbClr val="002060"/>
                            </a:solidFill>
                            <a:latin typeface="Cambria Math" panose="02040503050406030204" pitchFamily="18" charset="0"/>
                            <a:ea typeface="Verdana" panose="020B0604030504040204" pitchFamily="34" charset="0"/>
                          </a:rPr>
                          <m:t>𝑅</m:t>
                        </m:r>
                      </m:e>
                    </m:acc>
                  </m:oMath>
                </a14:m>
                <a:endParaRPr lang="it-IT" altLang="it-IT"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r>
                  <a:rPr lang="it-IT" altLang="it-IT" dirty="0">
                    <a:solidFill>
                      <a:srgbClr val="002060"/>
                    </a:solidFill>
                    <a:latin typeface="Verdana" panose="020B0604030504040204" pitchFamily="34" charset="0"/>
                    <a:ea typeface="Verdana" panose="020B0604030504040204" pitchFamily="34" charset="0"/>
                  </a:rPr>
                  <a:t>Ma per determinare i limiti di controllo occorre una stima di </a:t>
                </a:r>
                <a:r>
                  <a:rPr lang="it-IT" altLang="it-IT" dirty="0">
                    <a:solidFill>
                      <a:srgbClr val="002060"/>
                    </a:solidFill>
                    <a:latin typeface="Verdana" panose="020B0604030504040204" pitchFamily="34" charset="0"/>
                    <a:ea typeface="Verdana" panose="020B0604030504040204" pitchFamily="34" charset="0"/>
                    <a:sym typeface="Symbol" panose="05050102010706020507" pitchFamily="18" charset="2"/>
                  </a:rPr>
                  <a:t></a:t>
                </a:r>
                <a:r>
                  <a:rPr lang="it-IT" altLang="it-IT" baseline="-25000" dirty="0">
                    <a:solidFill>
                      <a:srgbClr val="002060"/>
                    </a:solidFill>
                    <a:latin typeface="Verdana" panose="020B0604030504040204" pitchFamily="34" charset="0"/>
                    <a:ea typeface="Verdana" panose="020B0604030504040204" pitchFamily="34" charset="0"/>
                    <a:sym typeface="Symbol" panose="05050102010706020507" pitchFamily="18" charset="2"/>
                  </a:rPr>
                  <a:t>R</a:t>
                </a:r>
                <a:r>
                  <a:rPr lang="it-IT" altLang="it-IT" dirty="0">
                    <a:solidFill>
                      <a:srgbClr val="002060"/>
                    </a:solidFill>
                    <a:latin typeface="Verdana" panose="020B0604030504040204" pitchFamily="34" charset="0"/>
                    <a:ea typeface="Verdana" panose="020B0604030504040204" pitchFamily="34" charset="0"/>
                    <a:sym typeface="Symbol" panose="05050102010706020507" pitchFamily="18" charset="2"/>
                  </a:rPr>
                  <a:t>.</a:t>
                </a:r>
              </a:p>
              <a:p>
                <a:pPr marL="0" indent="0" algn="just">
                  <a:lnSpc>
                    <a:spcPct val="130000"/>
                  </a:lnSpc>
                  <a:spcBef>
                    <a:spcPts val="0"/>
                  </a:spcBef>
                  <a:spcAft>
                    <a:spcPts val="600"/>
                  </a:spcAft>
                  <a:buNone/>
                </a:pPr>
                <a:r>
                  <a:rPr lang="it-IT" altLang="it-IT" dirty="0">
                    <a:solidFill>
                      <a:srgbClr val="002060"/>
                    </a:solidFill>
                    <a:latin typeface="Verdana" panose="020B0604030504040204" pitchFamily="34" charset="0"/>
                    <a:ea typeface="Verdana" panose="020B0604030504040204" pitchFamily="34" charset="0"/>
                    <a:sym typeface="Symbol" panose="05050102010706020507" pitchFamily="18" charset="2"/>
                  </a:rPr>
                  <a:t>Se X si distribuisce normalmente, </a:t>
                </a:r>
                <a:r>
                  <a:rPr lang="it-IT" altLang="it-IT" baseline="-25000" dirty="0">
                    <a:solidFill>
                      <a:srgbClr val="002060"/>
                    </a:solidFill>
                    <a:latin typeface="Verdana" panose="020B0604030504040204" pitchFamily="34" charset="0"/>
                    <a:ea typeface="Verdana" panose="020B0604030504040204" pitchFamily="34" charset="0"/>
                    <a:sym typeface="Symbol" panose="05050102010706020507" pitchFamily="18" charset="2"/>
                  </a:rPr>
                  <a:t>R  </a:t>
                </a:r>
                <a:r>
                  <a:rPr lang="it-IT" altLang="it-IT" dirty="0">
                    <a:solidFill>
                      <a:srgbClr val="002060"/>
                    </a:solidFill>
                    <a:latin typeface="Verdana" panose="020B0604030504040204" pitchFamily="34" charset="0"/>
                    <a:ea typeface="Verdana" panose="020B0604030504040204" pitchFamily="34" charset="0"/>
                    <a:sym typeface="Symbol" panose="05050102010706020507" pitchFamily="18" charset="2"/>
                  </a:rPr>
                  <a:t>può essere trovato analizzando la distribuzione del range relativo W=R/ </a:t>
                </a:r>
                <a:r>
                  <a:rPr lang="it-IT" altLang="it-IT" baseline="-25000" dirty="0">
                    <a:solidFill>
                      <a:srgbClr val="002060"/>
                    </a:solidFill>
                    <a:latin typeface="Verdana" panose="020B0604030504040204" pitchFamily="34" charset="0"/>
                    <a:ea typeface="Verdana" panose="020B0604030504040204" pitchFamily="34" charset="0"/>
                    <a:sym typeface="Symbol" panose="05050102010706020507" pitchFamily="18" charset="2"/>
                  </a:rPr>
                  <a:t>.</a:t>
                </a:r>
              </a:p>
              <a:p>
                <a:pPr marL="0" indent="0" algn="just">
                  <a:lnSpc>
                    <a:spcPct val="130000"/>
                  </a:lnSpc>
                  <a:spcBef>
                    <a:spcPts val="0"/>
                  </a:spcBef>
                  <a:spcAft>
                    <a:spcPts val="600"/>
                  </a:spcAft>
                  <a:buNone/>
                </a:pPr>
                <a:r>
                  <a:rPr lang="it-IT" altLang="it-IT" dirty="0">
                    <a:solidFill>
                      <a:srgbClr val="002060"/>
                    </a:solidFill>
                    <a:latin typeface="Verdana" panose="020B0604030504040204" pitchFamily="34" charset="0"/>
                    <a:ea typeface="Verdana" panose="020B0604030504040204" pitchFamily="34" charset="0"/>
                    <a:sym typeface="Symbol" panose="05050102010706020507" pitchFamily="18" charset="2"/>
                  </a:rPr>
                  <a:t>Considerando che la deviazione standard di W, d</a:t>
                </a:r>
                <a:r>
                  <a:rPr lang="it-IT" altLang="it-IT" baseline="-25000" dirty="0">
                    <a:solidFill>
                      <a:srgbClr val="002060"/>
                    </a:solidFill>
                    <a:latin typeface="Verdana" panose="020B0604030504040204" pitchFamily="34" charset="0"/>
                    <a:ea typeface="Verdana" panose="020B0604030504040204" pitchFamily="34" charset="0"/>
                    <a:sym typeface="Symbol" panose="05050102010706020507" pitchFamily="18" charset="2"/>
                  </a:rPr>
                  <a:t>3</a:t>
                </a:r>
                <a:r>
                  <a:rPr lang="it-IT" altLang="it-IT" dirty="0">
                    <a:solidFill>
                      <a:srgbClr val="002060"/>
                    </a:solidFill>
                    <a:latin typeface="Verdana" panose="020B0604030504040204" pitchFamily="34" charset="0"/>
                    <a:ea typeface="Verdana" panose="020B0604030504040204" pitchFamily="34" charset="0"/>
                    <a:sym typeface="Symbol" panose="05050102010706020507" pitchFamily="18" charset="2"/>
                  </a:rPr>
                  <a:t> è funzione nota di n, ed essendo ovviamente R=W , definiremo la deviazione standard di R, </a:t>
                </a:r>
                <a:r>
                  <a:rPr lang="it-IT" altLang="it-IT" baseline="-25000" dirty="0">
                    <a:solidFill>
                      <a:srgbClr val="002060"/>
                    </a:solidFill>
                    <a:latin typeface="Verdana" panose="020B0604030504040204" pitchFamily="34" charset="0"/>
                    <a:ea typeface="Verdana" panose="020B0604030504040204" pitchFamily="34" charset="0"/>
                    <a:sym typeface="Symbol" panose="05050102010706020507" pitchFamily="18" charset="2"/>
                  </a:rPr>
                  <a:t>R  </a:t>
                </a:r>
                <a:r>
                  <a:rPr lang="it-IT" altLang="it-IT" dirty="0">
                    <a:solidFill>
                      <a:srgbClr val="002060"/>
                    </a:solidFill>
                    <a:latin typeface="Verdana" panose="020B0604030504040204" pitchFamily="34" charset="0"/>
                    <a:ea typeface="Verdana" panose="020B0604030504040204" pitchFamily="34" charset="0"/>
                    <a:sym typeface="Symbol" panose="05050102010706020507" pitchFamily="18" charset="2"/>
                  </a:rPr>
                  <a:t>come:</a:t>
                </a:r>
                <a:endParaRPr lang="it-IT" altLang="it-IT"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14:m>
                  <m:oMath xmlns:m="http://schemas.openxmlformats.org/officeDocument/2006/math">
                    <m:acc>
                      <m:accPr>
                        <m:chr m:val="̂"/>
                        <m:ctrlPr>
                          <a:rPr lang="it-IT" altLang="it-IT" i="1">
                            <a:solidFill>
                              <a:srgbClr val="002060"/>
                            </a:solidFill>
                            <a:latin typeface="Cambria Math" panose="02040503050406030204" pitchFamily="18" charset="0"/>
                            <a:ea typeface="Verdana" panose="020B0604030504040204" pitchFamily="34" charset="0"/>
                          </a:rPr>
                        </m:ctrlPr>
                      </m:accPr>
                      <m:e>
                        <m:r>
                          <a:rPr lang="it-IT" altLang="it-IT" i="1">
                            <a:solidFill>
                              <a:srgbClr val="002060"/>
                            </a:solidFill>
                            <a:latin typeface="Cambria Math" panose="02040503050406030204" pitchFamily="18" charset="0"/>
                            <a:ea typeface="Cambria Math" panose="02040503050406030204" pitchFamily="18" charset="0"/>
                          </a:rPr>
                          <m:t>𝜎</m:t>
                        </m:r>
                      </m:e>
                    </m:acc>
                  </m:oMath>
                </a14:m>
                <a:r>
                  <a:rPr lang="it-IT" altLang="it-IT" baseline="-25000" dirty="0">
                    <a:solidFill>
                      <a:srgbClr val="002060"/>
                    </a:solidFill>
                    <a:latin typeface="Verdana" panose="020B0604030504040204" pitchFamily="34" charset="0"/>
                    <a:ea typeface="Verdana" panose="020B0604030504040204" pitchFamily="34" charset="0"/>
                  </a:rPr>
                  <a:t>R</a:t>
                </a:r>
                <a:r>
                  <a:rPr lang="it-IT" altLang="it-IT" dirty="0">
                    <a:solidFill>
                      <a:srgbClr val="002060"/>
                    </a:solidFill>
                    <a:latin typeface="Verdana" panose="020B0604030504040204" pitchFamily="34" charset="0"/>
                    <a:ea typeface="Verdana" panose="020B0604030504040204" pitchFamily="34" charset="0"/>
                  </a:rPr>
                  <a:t>=d</a:t>
                </a:r>
                <a:r>
                  <a:rPr lang="it-IT" altLang="it-IT" baseline="-25000" dirty="0">
                    <a:solidFill>
                      <a:srgbClr val="002060"/>
                    </a:solidFill>
                    <a:latin typeface="Verdana" panose="020B0604030504040204" pitchFamily="34" charset="0"/>
                    <a:ea typeface="Verdana" panose="020B0604030504040204" pitchFamily="34" charset="0"/>
                  </a:rPr>
                  <a:t>3</a:t>
                </a:r>
                <a14:m>
                  <m:oMath xmlns:m="http://schemas.openxmlformats.org/officeDocument/2006/math">
                    <m:acc>
                      <m:accPr>
                        <m:chr m:val="̅"/>
                        <m:ctrlPr>
                          <a:rPr lang="it-IT" altLang="it-IT" b="0" i="1" smtClean="0">
                            <a:solidFill>
                              <a:srgbClr val="002060"/>
                            </a:solidFill>
                            <a:latin typeface="Cambria Math" panose="02040503050406030204" pitchFamily="18" charset="0"/>
                            <a:ea typeface="Verdana" panose="020B0604030504040204" pitchFamily="34" charset="0"/>
                          </a:rPr>
                        </m:ctrlPr>
                      </m:accPr>
                      <m:e>
                        <m:r>
                          <a:rPr lang="it-IT" altLang="it-IT" b="0" i="1" smtClean="0">
                            <a:solidFill>
                              <a:srgbClr val="002060"/>
                            </a:solidFill>
                            <a:latin typeface="Cambria Math" panose="02040503050406030204" pitchFamily="18" charset="0"/>
                            <a:ea typeface="Verdana" panose="020B0604030504040204" pitchFamily="34" charset="0"/>
                          </a:rPr>
                          <m:t>𝑅</m:t>
                        </m:r>
                      </m:e>
                    </m:acc>
                    <m:r>
                      <a:rPr lang="it-IT" altLang="it-IT" b="0" i="1" smtClean="0">
                        <a:solidFill>
                          <a:srgbClr val="002060"/>
                        </a:solidFill>
                        <a:latin typeface="Cambria Math" panose="02040503050406030204" pitchFamily="18" charset="0"/>
                        <a:ea typeface="Verdana" panose="020B0604030504040204" pitchFamily="34" charset="0"/>
                      </a:rPr>
                      <m:t>/</m:t>
                    </m:r>
                    <m:r>
                      <a:rPr lang="it-IT" altLang="it-IT" b="0" i="1" smtClean="0">
                        <a:solidFill>
                          <a:srgbClr val="002060"/>
                        </a:solidFill>
                        <a:latin typeface="Cambria Math" panose="02040503050406030204" pitchFamily="18" charset="0"/>
                        <a:ea typeface="Verdana" panose="020B0604030504040204" pitchFamily="34" charset="0"/>
                      </a:rPr>
                      <m:t>𝑑</m:t>
                    </m:r>
                    <m:r>
                      <a:rPr lang="it-IT" altLang="it-IT" b="0" i="1" baseline="-25000" smtClean="0">
                        <a:solidFill>
                          <a:srgbClr val="002060"/>
                        </a:solidFill>
                        <a:latin typeface="Cambria Math" panose="02040503050406030204" pitchFamily="18" charset="0"/>
                        <a:ea typeface="Verdana" panose="020B0604030504040204" pitchFamily="34" charset="0"/>
                      </a:rPr>
                      <m:t>2</m:t>
                    </m:r>
                  </m:oMath>
                </a14:m>
                <a:endParaRPr lang="it-IT" altLang="it-IT" b="0" baseline="-2500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altLang="it-IT" i="1">
                          <a:solidFill>
                            <a:srgbClr val="002060"/>
                          </a:solidFill>
                          <a:latin typeface="Cambria Math" panose="02040503050406030204" pitchFamily="18" charset="0"/>
                          <a:ea typeface="Verdana" panose="020B0604030504040204" pitchFamily="34" charset="0"/>
                        </a:rPr>
                        <m:t>𝑈𝐶𝐿</m:t>
                      </m:r>
                      <m:r>
                        <a:rPr lang="it-IT" altLang="it-IT" i="1">
                          <a:solidFill>
                            <a:srgbClr val="002060"/>
                          </a:solidFill>
                          <a:latin typeface="Cambria Math" panose="02040503050406030204" pitchFamily="18" charset="0"/>
                          <a:ea typeface="Verdana" panose="020B0604030504040204" pitchFamily="34" charset="0"/>
                        </a:rPr>
                        <m:t>= </m:t>
                      </m:r>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b="0" i="1" smtClean="0">
                              <a:solidFill>
                                <a:srgbClr val="002060"/>
                              </a:solidFill>
                              <a:latin typeface="Cambria Math" panose="02040503050406030204" pitchFamily="18" charset="0"/>
                              <a:ea typeface="Verdana" panose="020B0604030504040204" pitchFamily="34" charset="0"/>
                            </a:rPr>
                            <m:t>𝐷</m:t>
                          </m:r>
                        </m:e>
                        <m:sub>
                          <m:r>
                            <a:rPr lang="it-IT" altLang="it-IT" b="0" i="1" smtClean="0">
                              <a:solidFill>
                                <a:srgbClr val="002060"/>
                              </a:solidFill>
                              <a:latin typeface="Cambria Math" panose="02040503050406030204" pitchFamily="18" charset="0"/>
                              <a:ea typeface="Verdana" panose="020B0604030504040204" pitchFamily="34" charset="0"/>
                            </a:rPr>
                            <m:t>4</m:t>
                          </m:r>
                        </m:sub>
                      </m:sSub>
                      <m:acc>
                        <m:accPr>
                          <m:chr m:val="̅"/>
                          <m:ctrlPr>
                            <a:rPr lang="it-IT" altLang="it-IT" i="1">
                              <a:solidFill>
                                <a:srgbClr val="002060"/>
                              </a:solidFill>
                              <a:latin typeface="Cambria Math" panose="02040503050406030204" pitchFamily="18" charset="0"/>
                              <a:ea typeface="Verdana" panose="020B0604030504040204" pitchFamily="34" charset="0"/>
                            </a:rPr>
                          </m:ctrlPr>
                        </m:accPr>
                        <m:e>
                          <m:r>
                            <a:rPr lang="it-IT" altLang="it-IT" i="1">
                              <a:solidFill>
                                <a:srgbClr val="002060"/>
                              </a:solidFill>
                              <a:latin typeface="Cambria Math" panose="02040503050406030204" pitchFamily="18" charset="0"/>
                              <a:ea typeface="Verdana" panose="020B0604030504040204" pitchFamily="34" charset="0"/>
                            </a:rPr>
                            <m:t>𝑅</m:t>
                          </m:r>
                        </m:e>
                      </m:acc>
                    </m:oMath>
                  </m:oMathPara>
                </a14:m>
                <a:endParaRPr lang="it-IT" altLang="it-IT"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altLang="it-IT" i="1">
                          <a:solidFill>
                            <a:srgbClr val="002060"/>
                          </a:solidFill>
                          <a:latin typeface="Cambria Math" panose="02040503050406030204" pitchFamily="18" charset="0"/>
                          <a:ea typeface="Verdana" panose="020B0604030504040204" pitchFamily="34" charset="0"/>
                        </a:rPr>
                        <m:t>𝐶𝐿</m:t>
                      </m:r>
                      <m:r>
                        <a:rPr lang="it-IT" altLang="it-IT" i="1">
                          <a:solidFill>
                            <a:srgbClr val="002060"/>
                          </a:solidFill>
                          <a:latin typeface="Cambria Math" panose="02040503050406030204" pitchFamily="18" charset="0"/>
                          <a:ea typeface="Verdana" panose="020B0604030504040204" pitchFamily="34" charset="0"/>
                        </a:rPr>
                        <m:t>=</m:t>
                      </m:r>
                      <m:acc>
                        <m:accPr>
                          <m:chr m:val="̅"/>
                          <m:ctrlPr>
                            <a:rPr lang="it-IT" altLang="it-IT" i="1" smtClean="0">
                              <a:solidFill>
                                <a:srgbClr val="002060"/>
                              </a:solidFill>
                              <a:latin typeface="Cambria Math" panose="02040503050406030204" pitchFamily="18" charset="0"/>
                              <a:ea typeface="Verdana" panose="020B0604030504040204" pitchFamily="34" charset="0"/>
                            </a:rPr>
                          </m:ctrlPr>
                        </m:accPr>
                        <m:e>
                          <m:r>
                            <a:rPr lang="it-IT" altLang="it-IT" b="0" i="1" smtClean="0">
                              <a:solidFill>
                                <a:srgbClr val="002060"/>
                              </a:solidFill>
                              <a:latin typeface="Cambria Math" panose="02040503050406030204" pitchFamily="18" charset="0"/>
                              <a:ea typeface="Verdana" panose="020B0604030504040204" pitchFamily="34" charset="0"/>
                            </a:rPr>
                            <m:t>𝑅</m:t>
                          </m:r>
                        </m:e>
                      </m:acc>
                    </m:oMath>
                  </m:oMathPara>
                </a14:m>
                <a:endParaRPr lang="it-IT" altLang="it-IT"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r>
                        <a:rPr lang="it-IT" altLang="it-IT" i="1">
                          <a:solidFill>
                            <a:srgbClr val="002060"/>
                          </a:solidFill>
                          <a:latin typeface="Cambria Math" panose="02040503050406030204" pitchFamily="18" charset="0"/>
                          <a:ea typeface="Verdana" panose="020B0604030504040204" pitchFamily="34" charset="0"/>
                        </a:rPr>
                        <m:t>𝐿𝐶𝐿</m:t>
                      </m:r>
                      <m:r>
                        <a:rPr lang="it-IT" altLang="it-IT" i="1">
                          <a:solidFill>
                            <a:srgbClr val="002060"/>
                          </a:solidFill>
                          <a:latin typeface="Cambria Math" panose="02040503050406030204" pitchFamily="18" charset="0"/>
                          <a:ea typeface="Verdana" panose="020B0604030504040204" pitchFamily="34" charset="0"/>
                        </a:rPr>
                        <m:t>= </m:t>
                      </m:r>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b="0" i="1" smtClean="0">
                              <a:solidFill>
                                <a:srgbClr val="002060"/>
                              </a:solidFill>
                              <a:latin typeface="Cambria Math" panose="02040503050406030204" pitchFamily="18" charset="0"/>
                              <a:ea typeface="Verdana" panose="020B0604030504040204" pitchFamily="34" charset="0"/>
                            </a:rPr>
                            <m:t>𝐷</m:t>
                          </m:r>
                        </m:e>
                        <m:sub>
                          <m:r>
                            <a:rPr lang="it-IT" altLang="it-IT" b="0" i="1" smtClean="0">
                              <a:solidFill>
                                <a:srgbClr val="002060"/>
                              </a:solidFill>
                              <a:latin typeface="Cambria Math" panose="02040503050406030204" pitchFamily="18" charset="0"/>
                              <a:ea typeface="Verdana" panose="020B0604030504040204" pitchFamily="34" charset="0"/>
                            </a:rPr>
                            <m:t>3</m:t>
                          </m:r>
                        </m:sub>
                      </m:sSub>
                      <m:acc>
                        <m:accPr>
                          <m:chr m:val="̅"/>
                          <m:ctrlPr>
                            <a:rPr lang="it-IT" altLang="it-IT" i="1">
                              <a:solidFill>
                                <a:srgbClr val="002060"/>
                              </a:solidFill>
                              <a:latin typeface="Cambria Math" panose="02040503050406030204" pitchFamily="18" charset="0"/>
                              <a:ea typeface="Verdana" panose="020B0604030504040204" pitchFamily="34" charset="0"/>
                            </a:rPr>
                          </m:ctrlPr>
                        </m:accPr>
                        <m:e>
                          <m:r>
                            <a:rPr lang="it-IT" altLang="it-IT" i="1">
                              <a:solidFill>
                                <a:srgbClr val="002060"/>
                              </a:solidFill>
                              <a:latin typeface="Cambria Math" panose="02040503050406030204" pitchFamily="18" charset="0"/>
                              <a:ea typeface="Verdana" panose="020B0604030504040204" pitchFamily="34" charset="0"/>
                            </a:rPr>
                            <m:t>𝑅</m:t>
                          </m:r>
                        </m:e>
                      </m:acc>
                    </m:oMath>
                  </m:oMathPara>
                </a14:m>
                <a:endParaRPr lang="it-IT" altLang="it-IT"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r>
                  <a:rPr lang="it-IT" altLang="it-IT" dirty="0">
                    <a:solidFill>
                      <a:srgbClr val="002060"/>
                    </a:solidFill>
                    <a:latin typeface="Verdana" panose="020B0604030504040204" pitchFamily="34" charset="0"/>
                    <a:ea typeface="Verdana" panose="020B0604030504040204" pitchFamily="34" charset="0"/>
                  </a:rPr>
                  <a:t>Le costante</a:t>
                </a:r>
                <a14:m>
                  <m:oMath xmlns:m="http://schemas.openxmlformats.org/officeDocument/2006/math">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b="0" i="1" smtClean="0">
                            <a:solidFill>
                              <a:srgbClr val="002060"/>
                            </a:solidFill>
                            <a:latin typeface="Cambria Math" panose="02040503050406030204" pitchFamily="18" charset="0"/>
                            <a:ea typeface="Verdana" panose="020B0604030504040204" pitchFamily="34" charset="0"/>
                          </a:rPr>
                          <m:t> </m:t>
                        </m:r>
                        <m:r>
                          <a:rPr lang="it-IT" altLang="it-IT" i="1">
                            <a:solidFill>
                              <a:srgbClr val="002060"/>
                            </a:solidFill>
                            <a:latin typeface="Cambria Math" panose="02040503050406030204" pitchFamily="18" charset="0"/>
                            <a:ea typeface="Verdana" panose="020B0604030504040204" pitchFamily="34" charset="0"/>
                          </a:rPr>
                          <m:t>𝐷</m:t>
                        </m:r>
                      </m:e>
                      <m:sub>
                        <m:r>
                          <a:rPr lang="it-IT" altLang="it-IT" i="1">
                            <a:solidFill>
                              <a:srgbClr val="002060"/>
                            </a:solidFill>
                            <a:latin typeface="Cambria Math" panose="02040503050406030204" pitchFamily="18" charset="0"/>
                            <a:ea typeface="Verdana" panose="020B0604030504040204" pitchFamily="34" charset="0"/>
                          </a:rPr>
                          <m:t>4</m:t>
                        </m:r>
                      </m:sub>
                    </m:sSub>
                  </m:oMath>
                </a14:m>
                <a:r>
                  <a:rPr lang="it-IT" altLang="it-IT" dirty="0">
                    <a:solidFill>
                      <a:srgbClr val="002060"/>
                    </a:solidFill>
                    <a:latin typeface="Verdana" panose="020B0604030504040204" pitchFamily="34" charset="0"/>
                    <a:ea typeface="Verdana" panose="020B0604030504040204" pitchFamily="34" charset="0"/>
                  </a:rPr>
                  <a:t> e </a:t>
                </a:r>
                <a14:m>
                  <m:oMath xmlns:m="http://schemas.openxmlformats.org/officeDocument/2006/math">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i="1">
                            <a:solidFill>
                              <a:srgbClr val="002060"/>
                            </a:solidFill>
                            <a:latin typeface="Cambria Math" panose="02040503050406030204" pitchFamily="18" charset="0"/>
                            <a:ea typeface="Verdana" panose="020B0604030504040204" pitchFamily="34" charset="0"/>
                          </a:rPr>
                          <m:t>𝐷</m:t>
                        </m:r>
                      </m:e>
                      <m:sub>
                        <m:r>
                          <a:rPr lang="it-IT" altLang="it-IT" b="0" i="1" smtClean="0">
                            <a:solidFill>
                              <a:srgbClr val="002060"/>
                            </a:solidFill>
                            <a:latin typeface="Cambria Math" panose="02040503050406030204" pitchFamily="18" charset="0"/>
                            <a:ea typeface="Verdana" panose="020B0604030504040204" pitchFamily="34" charset="0"/>
                          </a:rPr>
                          <m:t>3</m:t>
                        </m:r>
                      </m:sub>
                    </m:sSub>
                  </m:oMath>
                </a14:m>
                <a:r>
                  <a:rPr lang="it-IT" altLang="it-IT" dirty="0">
                    <a:solidFill>
                      <a:srgbClr val="002060"/>
                    </a:solidFill>
                    <a:latin typeface="Verdana" panose="020B0604030504040204" pitchFamily="34" charset="0"/>
                    <a:ea typeface="Verdana" panose="020B0604030504040204" pitchFamily="34" charset="0"/>
                  </a:rPr>
                  <a:t> sono tabulate per varie dimensioni del campione.</a:t>
                </a:r>
              </a:p>
              <a:p>
                <a:pPr marL="0" indent="0" algn="just">
                  <a:lnSpc>
                    <a:spcPct val="130000"/>
                  </a:lnSpc>
                  <a:spcBef>
                    <a:spcPts val="0"/>
                  </a:spcBef>
                  <a:spcAft>
                    <a:spcPts val="600"/>
                  </a:spcAft>
                  <a:buNone/>
                </a:pPr>
                <a:r>
                  <a:rPr lang="it-IT" altLang="it-IT" dirty="0">
                    <a:solidFill>
                      <a:srgbClr val="002060"/>
                    </a:solidFill>
                    <a:latin typeface="Verdana" panose="020B0604030504040204" pitchFamily="34" charset="0"/>
                    <a:ea typeface="Verdana" panose="020B0604030504040204" pitchFamily="34" charset="0"/>
                  </a:rPr>
                  <a:t>D</a:t>
                </a:r>
                <a:r>
                  <a:rPr lang="it-IT" altLang="it-IT" baseline="-25000" dirty="0">
                    <a:solidFill>
                      <a:srgbClr val="002060"/>
                    </a:solidFill>
                    <a:latin typeface="Verdana" panose="020B0604030504040204" pitchFamily="34" charset="0"/>
                    <a:ea typeface="Verdana" panose="020B0604030504040204" pitchFamily="34" charset="0"/>
                  </a:rPr>
                  <a:t>3</a:t>
                </a:r>
                <a:r>
                  <a:rPr lang="it-IT" altLang="it-IT" dirty="0">
                    <a:solidFill>
                      <a:srgbClr val="002060"/>
                    </a:solidFill>
                    <a:latin typeface="Verdana" panose="020B0604030504040204" pitchFamily="34" charset="0"/>
                    <a:ea typeface="Verdana" panose="020B0604030504040204" pitchFamily="34" charset="0"/>
                  </a:rPr>
                  <a:t>=1-3</a:t>
                </a:r>
                <a14:m>
                  <m:oMath xmlns:m="http://schemas.openxmlformats.org/officeDocument/2006/math">
                    <m:f>
                      <m:fPr>
                        <m:ctrlPr>
                          <a:rPr lang="it-IT" altLang="it-IT" i="1" smtClean="0">
                            <a:solidFill>
                              <a:srgbClr val="002060"/>
                            </a:solidFill>
                            <a:latin typeface="Cambria Math" panose="02040503050406030204" pitchFamily="18" charset="0"/>
                            <a:ea typeface="Verdana" panose="020B0604030504040204" pitchFamily="34" charset="0"/>
                          </a:rPr>
                        </m:ctrlPr>
                      </m:fPr>
                      <m:num>
                        <m:sSub>
                          <m:sSubPr>
                            <m:ctrlPr>
                              <a:rPr lang="it-IT" altLang="it-IT" i="1" smtClean="0">
                                <a:solidFill>
                                  <a:srgbClr val="002060"/>
                                </a:solidFill>
                                <a:latin typeface="Cambria Math" panose="02040503050406030204" pitchFamily="18" charset="0"/>
                                <a:ea typeface="Verdana" panose="020B0604030504040204" pitchFamily="34" charset="0"/>
                              </a:rPr>
                            </m:ctrlPr>
                          </m:sSubPr>
                          <m:e>
                            <m:r>
                              <a:rPr lang="it-IT" altLang="it-IT" b="0" i="1" smtClean="0">
                                <a:solidFill>
                                  <a:srgbClr val="002060"/>
                                </a:solidFill>
                                <a:latin typeface="Cambria Math" panose="02040503050406030204" pitchFamily="18" charset="0"/>
                                <a:ea typeface="Verdana" panose="020B0604030504040204" pitchFamily="34" charset="0"/>
                              </a:rPr>
                              <m:t>𝑑</m:t>
                            </m:r>
                          </m:e>
                          <m:sub>
                            <m:r>
                              <a:rPr lang="it-IT" altLang="it-IT" b="0" i="1" smtClean="0">
                                <a:solidFill>
                                  <a:srgbClr val="002060"/>
                                </a:solidFill>
                                <a:latin typeface="Cambria Math" panose="02040503050406030204" pitchFamily="18" charset="0"/>
                                <a:ea typeface="Verdana" panose="020B0604030504040204" pitchFamily="34" charset="0"/>
                              </a:rPr>
                              <m:t>3</m:t>
                            </m:r>
                          </m:sub>
                        </m:sSub>
                      </m:num>
                      <m:den>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i="1">
                                <a:solidFill>
                                  <a:srgbClr val="002060"/>
                                </a:solidFill>
                                <a:latin typeface="Cambria Math" panose="02040503050406030204" pitchFamily="18" charset="0"/>
                                <a:ea typeface="Verdana" panose="020B0604030504040204" pitchFamily="34" charset="0"/>
                              </a:rPr>
                              <m:t>𝑑</m:t>
                            </m:r>
                          </m:e>
                          <m:sub>
                            <m:r>
                              <a:rPr lang="it-IT" altLang="it-IT" b="0" i="1" smtClean="0">
                                <a:solidFill>
                                  <a:srgbClr val="002060"/>
                                </a:solidFill>
                                <a:latin typeface="Cambria Math" panose="02040503050406030204" pitchFamily="18" charset="0"/>
                                <a:ea typeface="Verdana" panose="020B0604030504040204" pitchFamily="34" charset="0"/>
                              </a:rPr>
                              <m:t>2</m:t>
                            </m:r>
                          </m:sub>
                        </m:sSub>
                      </m:den>
                    </m:f>
                  </m:oMath>
                </a14:m>
                <a:r>
                  <a:rPr lang="it-IT" altLang="it-IT" dirty="0">
                    <a:solidFill>
                      <a:srgbClr val="002060"/>
                    </a:solidFill>
                    <a:latin typeface="Verdana" panose="020B0604030504040204" pitchFamily="34" charset="0"/>
                    <a:ea typeface="Verdana" panose="020B0604030504040204" pitchFamily="34" charset="0"/>
                  </a:rPr>
                  <a:t>                  D</a:t>
                </a:r>
                <a:r>
                  <a:rPr lang="it-IT" altLang="it-IT" baseline="-25000" dirty="0">
                    <a:solidFill>
                      <a:srgbClr val="002060"/>
                    </a:solidFill>
                    <a:latin typeface="Verdana" panose="020B0604030504040204" pitchFamily="34" charset="0"/>
                    <a:ea typeface="Verdana" panose="020B0604030504040204" pitchFamily="34" charset="0"/>
                  </a:rPr>
                  <a:t>4</a:t>
                </a:r>
                <a:r>
                  <a:rPr lang="it-IT" altLang="it-IT" dirty="0">
                    <a:solidFill>
                      <a:srgbClr val="002060"/>
                    </a:solidFill>
                    <a:latin typeface="Verdana" panose="020B0604030504040204" pitchFamily="34" charset="0"/>
                    <a:ea typeface="Verdana" panose="020B0604030504040204" pitchFamily="34" charset="0"/>
                  </a:rPr>
                  <a:t>=1+3</a:t>
                </a:r>
                <a14:m>
                  <m:oMath xmlns:m="http://schemas.openxmlformats.org/officeDocument/2006/math">
                    <m:f>
                      <m:fPr>
                        <m:ctrlPr>
                          <a:rPr lang="it-IT" altLang="it-IT" i="1">
                            <a:solidFill>
                              <a:srgbClr val="002060"/>
                            </a:solidFill>
                            <a:latin typeface="Cambria Math" panose="02040503050406030204" pitchFamily="18" charset="0"/>
                            <a:ea typeface="Verdana" panose="020B0604030504040204" pitchFamily="34" charset="0"/>
                          </a:rPr>
                        </m:ctrlPr>
                      </m:fPr>
                      <m:num>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i="1">
                                <a:solidFill>
                                  <a:srgbClr val="002060"/>
                                </a:solidFill>
                                <a:latin typeface="Cambria Math" panose="02040503050406030204" pitchFamily="18" charset="0"/>
                                <a:ea typeface="Verdana" panose="020B0604030504040204" pitchFamily="34" charset="0"/>
                              </a:rPr>
                              <m:t>𝑑</m:t>
                            </m:r>
                          </m:e>
                          <m:sub>
                            <m:r>
                              <a:rPr lang="it-IT" altLang="it-IT" i="1">
                                <a:solidFill>
                                  <a:srgbClr val="002060"/>
                                </a:solidFill>
                                <a:latin typeface="Cambria Math" panose="02040503050406030204" pitchFamily="18" charset="0"/>
                                <a:ea typeface="Verdana" panose="020B0604030504040204" pitchFamily="34" charset="0"/>
                              </a:rPr>
                              <m:t>3</m:t>
                            </m:r>
                          </m:sub>
                        </m:sSub>
                      </m:num>
                      <m:den>
                        <m:sSub>
                          <m:sSubPr>
                            <m:ctrlPr>
                              <a:rPr lang="it-IT" altLang="it-IT" i="1">
                                <a:solidFill>
                                  <a:srgbClr val="002060"/>
                                </a:solidFill>
                                <a:latin typeface="Cambria Math" panose="02040503050406030204" pitchFamily="18" charset="0"/>
                                <a:ea typeface="Verdana" panose="020B0604030504040204" pitchFamily="34" charset="0"/>
                              </a:rPr>
                            </m:ctrlPr>
                          </m:sSubPr>
                          <m:e>
                            <m:r>
                              <a:rPr lang="it-IT" altLang="it-IT" i="1">
                                <a:solidFill>
                                  <a:srgbClr val="002060"/>
                                </a:solidFill>
                                <a:latin typeface="Cambria Math" panose="02040503050406030204" pitchFamily="18" charset="0"/>
                                <a:ea typeface="Verdana" panose="020B0604030504040204" pitchFamily="34" charset="0"/>
                              </a:rPr>
                              <m:t>𝑑</m:t>
                            </m:r>
                          </m:e>
                          <m:sub>
                            <m:r>
                              <a:rPr lang="it-IT" altLang="it-IT" i="1">
                                <a:solidFill>
                                  <a:srgbClr val="002060"/>
                                </a:solidFill>
                                <a:latin typeface="Cambria Math" panose="02040503050406030204" pitchFamily="18" charset="0"/>
                                <a:ea typeface="Verdana" panose="020B0604030504040204" pitchFamily="34" charset="0"/>
                              </a:rPr>
                              <m:t>2</m:t>
                            </m:r>
                          </m:sub>
                        </m:sSub>
                      </m:den>
                    </m:f>
                  </m:oMath>
                </a14:m>
                <a:endParaRPr lang="it-IT" altLang="it-IT" dirty="0">
                  <a:solidFill>
                    <a:srgbClr val="002060"/>
                  </a:solidFill>
                  <a:latin typeface="Verdana" panose="020B0604030504040204" pitchFamily="34" charset="0"/>
                  <a:ea typeface="Verdana" panose="020B0604030504040204" pitchFamily="34"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31927" y="961184"/>
                <a:ext cx="9990348" cy="4599018"/>
              </a:xfrm>
              <a:blipFill>
                <a:blip r:embed="rId2"/>
                <a:stretch>
                  <a:fillRect l="-549" r="-488" b="-2201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31927" y="16397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431927" y="163970"/>
                <a:ext cx="5156585" cy="646331"/>
              </a:xfrm>
              <a:prstGeom prst="rect">
                <a:avLst/>
              </a:prstGeom>
              <a:blipFill>
                <a:blip r:embed="rId3"/>
                <a:stretch>
                  <a:fillRect l="-3664" t="-15094" b="-34906"/>
                </a:stretch>
              </a:blipFill>
            </p:spPr>
            <p:txBody>
              <a:bodyPr/>
              <a:lstStyle/>
              <a:p>
                <a:r>
                  <a:rPr lang="it-IT">
                    <a:noFill/>
                  </a:rPr>
                  <a:t> </a:t>
                </a:r>
              </a:p>
            </p:txBody>
          </p:sp>
        </mc:Fallback>
      </mc:AlternateContent>
    </p:spTree>
    <p:extLst>
      <p:ext uri="{BB962C8B-B14F-4D97-AF65-F5344CB8AC3E}">
        <p14:creationId xmlns:p14="http://schemas.microsoft.com/office/powerpoint/2010/main" val="340420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a:xfrm>
            <a:off x="361832" y="1710736"/>
            <a:ext cx="9720133" cy="341505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130000"/>
              </a:lnSpc>
              <a:spcBef>
                <a:spcPts val="0"/>
              </a:spcBef>
              <a:buClrTx/>
              <a:buSzTx/>
              <a:buNone/>
            </a:pPr>
            <a:r>
              <a:rPr lang="it-IT" sz="2200" dirty="0">
                <a:solidFill>
                  <a:srgbClr val="002060"/>
                </a:solidFill>
                <a:latin typeface="Verdana" panose="020B0604030504040204" pitchFamily="34" charset="0"/>
                <a:ea typeface="Verdana" panose="020B0604030504040204" pitchFamily="34" charset="0"/>
              </a:rPr>
              <a:t>Le carte di controllo per variabili vengono utilizzate quando le caratteristiche qualitative sono misurate su una scala numerica. </a:t>
            </a:r>
          </a:p>
          <a:p>
            <a:pPr marL="0" indent="0" algn="just">
              <a:lnSpc>
                <a:spcPct val="130000"/>
              </a:lnSpc>
              <a:spcBef>
                <a:spcPts val="0"/>
              </a:spcBef>
              <a:buClrTx/>
              <a:buSzTx/>
              <a:buNone/>
            </a:pPr>
            <a:r>
              <a:rPr lang="it-IT" sz="2200" dirty="0">
                <a:solidFill>
                  <a:srgbClr val="002060"/>
                </a:solidFill>
                <a:latin typeface="Verdana" panose="020B0604030504040204" pitchFamily="34" charset="0"/>
                <a:ea typeface="Verdana" panose="020B0604030504040204" pitchFamily="34" charset="0"/>
              </a:rPr>
              <a:t>Ad esempio, il diametro di un cuscinetto potrebbe essere misurato con un micrometro ed espresso in millimetri oppure il tempo per elaborare un reclamo assicurativo può essere espresso in ore. </a:t>
            </a:r>
          </a:p>
        </p:txBody>
      </p:sp>
      <p:sp>
        <p:nvSpPr>
          <p:cNvPr id="8" name="Segnaposto numero diapositiva 7"/>
          <p:cNvSpPr>
            <a:spLocks noGrp="1"/>
          </p:cNvSpPr>
          <p:nvPr>
            <p:ph type="sldNum" sz="quarter" idx="12"/>
          </p:nvPr>
        </p:nvSpPr>
        <p:spPr/>
        <p:txBody>
          <a:bodyPr/>
          <a:lstStyle/>
          <a:p>
            <a:fld id="{D57F1E4F-1CFF-5643-939E-217C01CDF565}" type="slidenum">
              <a:rPr lang="en-US" smtClean="0"/>
              <a:pPr/>
              <a:t>2</a:t>
            </a:fld>
            <a:endParaRPr lang="en-US" dirty="0"/>
          </a:p>
        </p:txBody>
      </p:sp>
      <p:sp>
        <p:nvSpPr>
          <p:cNvPr id="2" name="Rettangolo 1"/>
          <p:cNvSpPr/>
          <p:nvPr/>
        </p:nvSpPr>
        <p:spPr>
          <a:xfrm>
            <a:off x="361832" y="359466"/>
            <a:ext cx="6843540" cy="646331"/>
          </a:xfrm>
          <a:prstGeom prst="rect">
            <a:avLst/>
          </a:prstGeom>
        </p:spPr>
        <p:txBody>
          <a:bodyPr wrap="none">
            <a:spAutoFit/>
          </a:bodyPr>
          <a:lstStyle/>
          <a:p>
            <a:r>
              <a:rPr lang="it-IT" sz="3600" dirty="0">
                <a:solidFill>
                  <a:srgbClr val="C00000"/>
                </a:solidFill>
                <a:latin typeface="Comic Sans MS" panose="030F0702030302020204" pitchFamily="66" charset="0"/>
              </a:rPr>
              <a:t>Carte Di Controllo Per Variabili</a:t>
            </a:r>
          </a:p>
        </p:txBody>
      </p:sp>
    </p:spTree>
    <p:extLst>
      <p:ext uri="{BB962C8B-B14F-4D97-AF65-F5344CB8AC3E}">
        <p14:creationId xmlns:p14="http://schemas.microsoft.com/office/powerpoint/2010/main" val="386002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sz="quarter" idx="1"/>
          </p:nvPr>
        </p:nvSpPr>
        <p:spPr>
          <a:xfrm>
            <a:off x="4648608" y="2472587"/>
            <a:ext cx="5667369" cy="1223649"/>
          </a:xfrm>
        </p:spPr>
        <p:txBody>
          <a:bodyPr>
            <a:noAutofit/>
          </a:bodyPr>
          <a:lstStyle/>
          <a:p>
            <a:pPr marL="0" indent="0">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Tabella delle costanti da usare nelle formule precedenti per calcolare i limiti di controllo.</a:t>
            </a:r>
          </a:p>
        </p:txBody>
      </p:sp>
      <p:pic>
        <p:nvPicPr>
          <p:cNvPr id="8" name="Immagine 7"/>
          <p:cNvPicPr/>
          <p:nvPr/>
        </p:nvPicPr>
        <p:blipFill rotWithShape="1">
          <a:blip r:embed="rId2"/>
          <a:srcRect l="27267" t="34475" r="63146" b="25629"/>
          <a:stretch/>
        </p:blipFill>
        <p:spPr bwMode="auto">
          <a:xfrm>
            <a:off x="497241" y="1571066"/>
            <a:ext cx="4151367" cy="470094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ttangolo 5"/>
              <p:cNvSpPr/>
              <p:nvPr/>
            </p:nvSpPr>
            <p:spPr>
              <a:xfrm>
                <a:off x="497241" y="47188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6" name="Rettangolo 5"/>
              <p:cNvSpPr>
                <a:spLocks noRot="1" noChangeAspect="1" noMove="1" noResize="1" noEditPoints="1" noAdjustHandles="1" noChangeArrowheads="1" noChangeShapeType="1" noTextEdit="1"/>
              </p:cNvSpPr>
              <p:nvPr/>
            </p:nvSpPr>
            <p:spPr>
              <a:xfrm>
                <a:off x="497241" y="471880"/>
                <a:ext cx="5156585" cy="646331"/>
              </a:xfrm>
              <a:prstGeom prst="rect">
                <a:avLst/>
              </a:prstGeom>
              <a:blipFill rotWithShape="0">
                <a:blip r:embed="rId3"/>
                <a:stretch>
                  <a:fillRect l="-3669"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346399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7" name="Segnaposto contenuto 2"/>
              <p:cNvSpPr>
                <a:spLocks noGrp="1"/>
              </p:cNvSpPr>
              <p:nvPr>
                <p:ph sz="quarter" idx="1"/>
              </p:nvPr>
            </p:nvSpPr>
            <p:spPr>
              <a:xfrm>
                <a:off x="496389" y="2019496"/>
                <a:ext cx="9188524" cy="2308664"/>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Nella fase I delle carte di controllo, quando vengono utilizzati campioni preliminari per costruire le carte di controllo </a:t>
                </a:r>
                <a14:m>
                  <m:oMath xmlns:m="http://schemas.openxmlformats.org/officeDocument/2006/math">
                    <m:acc>
                      <m:accPr>
                        <m:chr m:val="̅"/>
                        <m:ctrlPr>
                          <a:rPr lang="it-IT" altLang="it-IT" sz="220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𝑥</m:t>
                        </m:r>
                        <m:r>
                          <a:rPr lang="it-IT" altLang="it-IT" sz="2200" b="0" i="1" smtClean="0">
                            <a:solidFill>
                              <a:srgbClr val="002060"/>
                            </a:solidFill>
                            <a:latin typeface="Cambria Math" panose="02040503050406030204" pitchFamily="18" charset="0"/>
                            <a:ea typeface="Verdana" panose="020B0604030504040204" pitchFamily="34" charset="0"/>
                          </a:rPr>
                          <m:t> </m:t>
                        </m:r>
                      </m:e>
                    </m:acc>
                  </m:oMath>
                </a14:m>
                <a:r>
                  <a:rPr lang="it-IT" altLang="it-IT" sz="2200" dirty="0">
                    <a:solidFill>
                      <a:srgbClr val="002060"/>
                    </a:solidFill>
                    <a:latin typeface="Verdana" panose="020B0604030504040204" pitchFamily="34" charset="0"/>
                    <a:ea typeface="Verdana" panose="020B0604030504040204" pitchFamily="34" charset="0"/>
                  </a:rPr>
                  <a:t> ed R, è consuetudine trattare i limiti di controllo ottenuti dalle precedenti equazioni come </a:t>
                </a:r>
                <a:r>
                  <a:rPr lang="it-IT" altLang="it-IT" sz="2200" u="sng" dirty="0">
                    <a:solidFill>
                      <a:srgbClr val="002060"/>
                    </a:solidFill>
                    <a:latin typeface="Verdana" panose="020B0604030504040204" pitchFamily="34" charset="0"/>
                    <a:ea typeface="Verdana" panose="020B0604030504040204" pitchFamily="34" charset="0"/>
                  </a:rPr>
                  <a:t>limiti di controllo di prova</a:t>
                </a:r>
                <a:r>
                  <a:rPr lang="it-IT" altLang="it-IT" sz="2200" dirty="0">
                    <a:solidFill>
                      <a:srgbClr val="002060"/>
                    </a:solidFill>
                    <a:latin typeface="Verdana" panose="020B0604030504040204" pitchFamily="34" charset="0"/>
                    <a:ea typeface="Verdana" panose="020B0604030504040204" pitchFamily="34" charset="0"/>
                  </a:rPr>
                  <a:t>.</a:t>
                </a:r>
              </a:p>
            </p:txBody>
          </p:sp>
        </mc:Choice>
        <mc:Fallback xmlns="">
          <p:sp>
            <p:nvSpPr>
              <p:cNvPr id="21507" name="Segnaposto contenuto 2"/>
              <p:cNvSpPr>
                <a:spLocks noGrp="1" noRot="1" noChangeAspect="1" noMove="1" noResize="1" noEditPoints="1" noAdjustHandles="1" noChangeArrowheads="1" noChangeShapeType="1" noTextEdit="1"/>
              </p:cNvSpPr>
              <p:nvPr>
                <p:ph sz="quarter" idx="1"/>
              </p:nvPr>
            </p:nvSpPr>
            <p:spPr>
              <a:xfrm>
                <a:off x="496389" y="2019496"/>
                <a:ext cx="9188524" cy="2308664"/>
              </a:xfrm>
              <a:blipFill>
                <a:blip r:embed="rId2"/>
                <a:stretch>
                  <a:fillRect l="-862" r="-79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97241" y="471880"/>
                <a:ext cx="7568586"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rPr>
                  <a:t>: FASE I</a:t>
                </a:r>
              </a:p>
            </p:txBody>
          </p:sp>
        </mc:Choice>
        <mc:Fallback xmlns="">
          <p:sp>
            <p:nvSpPr>
              <p:cNvPr id="6" name="Rettangolo 5"/>
              <p:cNvSpPr>
                <a:spLocks noRot="1" noChangeAspect="1" noMove="1" noResize="1" noEditPoints="1" noAdjustHandles="1" noChangeArrowheads="1" noChangeShapeType="1" noTextEdit="1"/>
              </p:cNvSpPr>
              <p:nvPr/>
            </p:nvSpPr>
            <p:spPr>
              <a:xfrm>
                <a:off x="497241" y="471880"/>
                <a:ext cx="7568586" cy="646331"/>
              </a:xfrm>
              <a:prstGeom prst="rect">
                <a:avLst/>
              </a:prstGeom>
              <a:blipFill rotWithShape="0">
                <a:blip r:embed="rId3"/>
                <a:stretch>
                  <a:fillRect l="-2498"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209351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sz="quarter" idx="1"/>
          </p:nvPr>
        </p:nvSpPr>
        <p:spPr>
          <a:xfrm>
            <a:off x="496389" y="2019495"/>
            <a:ext cx="9188524" cy="2771445"/>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 limiti di controllo di prova consentono di determinare se il processo era sotto controllo quando sono stati selezionati gli m campioni iniziali.</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È altamente desiderabile disporre di 20–25 campioni o sottogruppi di dimensioni n (in genere n è compreso tra 3 e 5) per calcolare i limiti di controllo di prova.</a:t>
            </a:r>
          </a:p>
        </p:txBody>
      </p:sp>
      <mc:AlternateContent xmlns:mc="http://schemas.openxmlformats.org/markup-compatibility/2006" xmlns:a14="http://schemas.microsoft.com/office/drawing/2010/main">
        <mc:Choice Requires="a14">
          <p:sp>
            <p:nvSpPr>
              <p:cNvPr id="6" name="Rettangolo 5"/>
              <p:cNvSpPr/>
              <p:nvPr/>
            </p:nvSpPr>
            <p:spPr>
              <a:xfrm>
                <a:off x="497241" y="471880"/>
                <a:ext cx="7568586"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rPr>
                  <a:t>: FASE I</a:t>
                </a:r>
              </a:p>
            </p:txBody>
          </p:sp>
        </mc:Choice>
        <mc:Fallback xmlns="">
          <p:sp>
            <p:nvSpPr>
              <p:cNvPr id="6" name="Rettangolo 5"/>
              <p:cNvSpPr>
                <a:spLocks noRot="1" noChangeAspect="1" noMove="1" noResize="1" noEditPoints="1" noAdjustHandles="1" noChangeArrowheads="1" noChangeShapeType="1" noTextEdit="1"/>
              </p:cNvSpPr>
              <p:nvPr/>
            </p:nvSpPr>
            <p:spPr>
              <a:xfrm>
                <a:off x="497241" y="471880"/>
                <a:ext cx="7568586" cy="646331"/>
              </a:xfrm>
              <a:prstGeom prst="rect">
                <a:avLst/>
              </a:prstGeom>
              <a:blipFill rotWithShape="0">
                <a:blip r:embed="rId3"/>
                <a:stretch>
                  <a:fillRect l="-2498"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152512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7" name="Segnaposto contenuto 2"/>
              <p:cNvSpPr>
                <a:spLocks noGrp="1"/>
              </p:cNvSpPr>
              <p:nvPr>
                <p:ph sz="quarter" idx="1"/>
              </p:nvPr>
            </p:nvSpPr>
            <p:spPr>
              <a:xfrm>
                <a:off x="427081" y="1343122"/>
                <a:ext cx="9523254" cy="5071661"/>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A questo punto le m determinazioni preliminari di </a:t>
                </a:r>
                <a14:m>
                  <m:oMath xmlns:m="http://schemas.openxmlformats.org/officeDocument/2006/math">
                    <m:acc>
                      <m:accPr>
                        <m:chr m:val="̅"/>
                        <m:ctrlPr>
                          <a:rPr lang="it-IT" sz="2200" i="1" dirty="0">
                            <a:solidFill>
                              <a:srgbClr val="002060"/>
                            </a:solidFill>
                            <a:latin typeface="Cambria Math" panose="02040503050406030204" pitchFamily="18" charset="0"/>
                          </a:rPr>
                        </m:ctrlPr>
                      </m:accPr>
                      <m:e>
                        <m:r>
                          <a:rPr lang="it-IT" sz="2200" i="1" dirty="0">
                            <a:solidFill>
                              <a:srgbClr val="002060"/>
                            </a:solidFill>
                            <a:latin typeface="Cambria Math" panose="02040503050406030204" pitchFamily="18" charset="0"/>
                          </a:rPr>
                          <m:t>𝑥</m:t>
                        </m:r>
                      </m:e>
                    </m:acc>
                    <m:r>
                      <a:rPr lang="it-IT" sz="2200" i="1" dirty="0">
                        <a:solidFill>
                          <a:srgbClr val="002060"/>
                        </a:solidFill>
                        <a:latin typeface="Cambria Math" panose="02040503050406030204" pitchFamily="18" charset="0"/>
                      </a:rPr>
                      <m:t> </m:t>
                    </m:r>
                  </m:oMath>
                </a14:m>
                <a:r>
                  <a:rPr lang="it-IT" altLang="it-IT" sz="2200" dirty="0">
                    <a:solidFill>
                      <a:srgbClr val="002060"/>
                    </a:solidFill>
                    <a:latin typeface="Verdana" panose="020B0604030504040204" pitchFamily="34" charset="0"/>
                    <a:ea typeface="Verdana" panose="020B0604030504040204" pitchFamily="34" charset="0"/>
                  </a:rPr>
                  <a:t>e R vengono rappresentate sulle carte di controllo: </a:t>
                </a:r>
              </a:p>
              <a:p>
                <a:pPr algn="just">
                  <a:lnSpc>
                    <a:spcPct val="130000"/>
                  </a:lnSpc>
                  <a:spcBef>
                    <a:spcPts val="0"/>
                  </a:spcBef>
                  <a:spcAft>
                    <a:spcPts val="600"/>
                  </a:spcAft>
                  <a:buFontTx/>
                  <a:buChar char="-"/>
                </a:pPr>
                <a:r>
                  <a:rPr lang="it-IT" altLang="it-IT" sz="2200" dirty="0">
                    <a:solidFill>
                      <a:srgbClr val="002060"/>
                    </a:solidFill>
                    <a:latin typeface="Verdana" panose="020B0604030504040204" pitchFamily="34" charset="0"/>
                    <a:ea typeface="Verdana" panose="020B0604030504040204" pitchFamily="34" charset="0"/>
                  </a:rPr>
                  <a:t>se tutti i punti sono all’interno dei limiti di controllo di prova e nessun comportamento sistematico è evidente, allora si può concludere che il processo era sotto controllo e i limiti ottenuti possono essere utilizzati per controllare il processo da questo momento in poi</a:t>
                </a:r>
              </a:p>
              <a:p>
                <a:pPr algn="just">
                  <a:lnSpc>
                    <a:spcPct val="130000"/>
                  </a:lnSpc>
                  <a:spcBef>
                    <a:spcPts val="0"/>
                  </a:spcBef>
                  <a:spcAft>
                    <a:spcPts val="600"/>
                  </a:spcAft>
                  <a:buFontTx/>
                  <a:buChar char="-"/>
                </a:pPr>
                <a:r>
                  <a:rPr lang="it-IT" altLang="it-IT" sz="2200" dirty="0">
                    <a:solidFill>
                      <a:srgbClr val="002060"/>
                    </a:solidFill>
                    <a:latin typeface="Verdana" panose="020B0604030504040204" pitchFamily="34" charset="0"/>
                    <a:ea typeface="Verdana" panose="020B0604030504040204" pitchFamily="34" charset="0"/>
                  </a:rPr>
                  <a:t>se uno o più punti cadono fuori controllo di prova, allora signiﬁca che molto probabilmente la produzione in quegli istanti campionari era fuori controllo. E’ quindi necessario intervenire sui limiti di controllo di prova. </a:t>
                </a:r>
              </a:p>
            </p:txBody>
          </p:sp>
        </mc:Choice>
        <mc:Fallback xmlns="">
          <p:sp>
            <p:nvSpPr>
              <p:cNvPr id="21507" name="Segnaposto contenuto 2"/>
              <p:cNvSpPr>
                <a:spLocks noGrp="1" noRot="1" noChangeAspect="1" noMove="1" noResize="1" noEditPoints="1" noAdjustHandles="1" noChangeArrowheads="1" noChangeShapeType="1" noTextEdit="1"/>
              </p:cNvSpPr>
              <p:nvPr>
                <p:ph sz="quarter" idx="1"/>
              </p:nvPr>
            </p:nvSpPr>
            <p:spPr>
              <a:xfrm>
                <a:off x="427081" y="1343122"/>
                <a:ext cx="9523254" cy="5071661"/>
              </a:xfrm>
              <a:blipFill rotWithShape="0">
                <a:blip r:embed="rId2"/>
                <a:stretch>
                  <a:fillRect l="-832" r="-832" b="-96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497241" y="471880"/>
                <a:ext cx="7568586"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rPr>
                  <a:t>: FASE I</a:t>
                </a:r>
              </a:p>
            </p:txBody>
          </p:sp>
        </mc:Choice>
        <mc:Fallback xmlns="">
          <p:sp>
            <p:nvSpPr>
              <p:cNvPr id="4" name="Rettangolo 3"/>
              <p:cNvSpPr>
                <a:spLocks noRot="1" noChangeAspect="1" noMove="1" noResize="1" noEditPoints="1" noAdjustHandles="1" noChangeArrowheads="1" noChangeShapeType="1" noTextEdit="1"/>
              </p:cNvSpPr>
              <p:nvPr/>
            </p:nvSpPr>
            <p:spPr>
              <a:xfrm>
                <a:off x="497241" y="471880"/>
                <a:ext cx="7568586" cy="646331"/>
              </a:xfrm>
              <a:prstGeom prst="rect">
                <a:avLst/>
              </a:prstGeom>
              <a:blipFill rotWithShape="0">
                <a:blip r:embed="rId3"/>
                <a:stretch>
                  <a:fillRect l="-2498"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3352502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sz="quarter" idx="1"/>
          </p:nvPr>
        </p:nvSpPr>
        <p:spPr>
          <a:xfrm>
            <a:off x="339635" y="1772135"/>
            <a:ext cx="9126338" cy="4687243"/>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La procedura che si esegue è la seguente: </a:t>
            </a:r>
          </a:p>
          <a:p>
            <a:pPr marL="36000" indent="457200" algn="just">
              <a:lnSpc>
                <a:spcPct val="130000"/>
              </a:lnSpc>
              <a:spcBef>
                <a:spcPts val="0"/>
              </a:spcBef>
              <a:spcAft>
                <a:spcPts val="600"/>
              </a:spcAft>
              <a:buAutoNum type="alphaLcParenR"/>
            </a:pPr>
            <a:r>
              <a:rPr lang="it-IT" altLang="it-IT" sz="2200" dirty="0">
                <a:solidFill>
                  <a:srgbClr val="002060"/>
                </a:solidFill>
                <a:latin typeface="Verdana" panose="020B0604030504040204" pitchFamily="34" charset="0"/>
                <a:ea typeface="Verdana" panose="020B0604030504040204" pitchFamily="34" charset="0"/>
              </a:rPr>
              <a:t>si analizza ciascun punto fuori controllo cercando di capire se esistono cause speciﬁche che li hanno prodotti</a:t>
            </a:r>
          </a:p>
          <a:p>
            <a:pPr marL="36000" indent="457200" algn="just">
              <a:lnSpc>
                <a:spcPct val="130000"/>
              </a:lnSpc>
              <a:spcBef>
                <a:spcPts val="0"/>
              </a:spcBef>
              <a:spcAft>
                <a:spcPts val="600"/>
              </a:spcAft>
              <a:buAutoNum type="alphaLcParenR"/>
            </a:pPr>
            <a:r>
              <a:rPr lang="it-IT" altLang="it-IT" sz="2200" dirty="0">
                <a:solidFill>
                  <a:srgbClr val="002060"/>
                </a:solidFill>
                <a:latin typeface="Verdana" panose="020B0604030504040204" pitchFamily="34" charset="0"/>
                <a:ea typeface="Verdana" panose="020B0604030504040204" pitchFamily="34" charset="0"/>
              </a:rPr>
              <a:t>individuata la causa, il punto viene eliminato e i limiti di controllo vengono ricalcolati sui rimanenti punti</a:t>
            </a:r>
          </a:p>
          <a:p>
            <a:pPr marL="36000" indent="457200" algn="just">
              <a:lnSpc>
                <a:spcPct val="130000"/>
              </a:lnSpc>
              <a:spcBef>
                <a:spcPts val="0"/>
              </a:spcBef>
              <a:spcAft>
                <a:spcPts val="600"/>
              </a:spcAft>
              <a:buAutoNum type="alphaLcParenR"/>
            </a:pPr>
            <a:r>
              <a:rPr lang="it-IT" altLang="it-IT" sz="2200" dirty="0">
                <a:solidFill>
                  <a:srgbClr val="002060"/>
                </a:solidFill>
                <a:latin typeface="Verdana" panose="020B0604030504040204" pitchFamily="34" charset="0"/>
                <a:ea typeface="Verdana" panose="020B0604030504040204" pitchFamily="34" charset="0"/>
              </a:rPr>
              <a:t>si controlla che i punti rimasti siano dentro i nuovi limiti di controllo, infatti può capitare che alcuni campioni prima sotto controllo siano ora fuori controllo in quanto eliminando osservazioni i limiti possono diventare meno ampi </a:t>
            </a:r>
          </a:p>
        </p:txBody>
      </p:sp>
      <mc:AlternateContent xmlns:mc="http://schemas.openxmlformats.org/markup-compatibility/2006" xmlns:a14="http://schemas.microsoft.com/office/drawing/2010/main">
        <mc:Choice Requires="a14">
          <p:sp>
            <p:nvSpPr>
              <p:cNvPr id="4" name="Rettangolo 3"/>
              <p:cNvSpPr/>
              <p:nvPr/>
            </p:nvSpPr>
            <p:spPr>
              <a:xfrm>
                <a:off x="497241" y="471880"/>
                <a:ext cx="7568586"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rPr>
                  <a:t>: FASE I</a:t>
                </a:r>
              </a:p>
            </p:txBody>
          </p:sp>
        </mc:Choice>
        <mc:Fallback xmlns="">
          <p:sp>
            <p:nvSpPr>
              <p:cNvPr id="4" name="Rettangolo 3"/>
              <p:cNvSpPr>
                <a:spLocks noRot="1" noChangeAspect="1" noMove="1" noResize="1" noEditPoints="1" noAdjustHandles="1" noChangeArrowheads="1" noChangeShapeType="1" noTextEdit="1"/>
              </p:cNvSpPr>
              <p:nvPr/>
            </p:nvSpPr>
            <p:spPr>
              <a:xfrm>
                <a:off x="497241" y="471880"/>
                <a:ext cx="7568586" cy="646331"/>
              </a:xfrm>
              <a:prstGeom prst="rect">
                <a:avLst/>
              </a:prstGeom>
              <a:blipFill rotWithShape="0">
                <a:blip r:embed="rId2"/>
                <a:stretch>
                  <a:fillRect l="-2498"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3006589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sz="quarter" idx="1"/>
          </p:nvPr>
        </p:nvSpPr>
        <p:spPr>
          <a:xfrm>
            <a:off x="339635" y="1872344"/>
            <a:ext cx="9358158" cy="3248296"/>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Il procedimento viene quindi reiterato </a:t>
            </a:r>
            <a:r>
              <a:rPr lang="it-IT" altLang="it-IT" sz="2200" dirty="0" err="1">
                <a:solidFill>
                  <a:srgbClr val="002060"/>
                </a:solidFill>
                <a:latin typeface="Verdana" panose="020B0604030504040204" pitchFamily="34" charset="0"/>
                <a:ea typeface="Verdana" panose="020B0604030504040204" pitchFamily="34" charset="0"/>
              </a:rPr>
              <a:t>ﬁnchè</a:t>
            </a:r>
            <a:r>
              <a:rPr lang="it-IT" altLang="it-IT" sz="2200" dirty="0">
                <a:solidFill>
                  <a:srgbClr val="002060"/>
                </a:solidFill>
                <a:latin typeface="Verdana" panose="020B0604030504040204" pitchFamily="34" charset="0"/>
                <a:ea typeface="Verdana" panose="020B0604030504040204" pitchFamily="34" charset="0"/>
              </a:rPr>
              <a:t> non risulta più nessun punto fuori controllo e non emergono comportamenti sistematici delle statistiche campionarie. </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 limiti così ottenuti possono essere utilizzati per controllare in futuro il processo.</a:t>
            </a:r>
          </a:p>
        </p:txBody>
      </p:sp>
      <mc:AlternateContent xmlns:mc="http://schemas.openxmlformats.org/markup-compatibility/2006" xmlns:a14="http://schemas.microsoft.com/office/drawing/2010/main">
        <mc:Choice Requires="a14">
          <p:sp>
            <p:nvSpPr>
              <p:cNvPr id="4" name="Rettangolo 3"/>
              <p:cNvSpPr/>
              <p:nvPr/>
            </p:nvSpPr>
            <p:spPr>
              <a:xfrm>
                <a:off x="497241" y="471880"/>
                <a:ext cx="7568586"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rPr>
                  <a:t>: FASE I</a:t>
                </a:r>
              </a:p>
            </p:txBody>
          </p:sp>
        </mc:Choice>
        <mc:Fallback xmlns="">
          <p:sp>
            <p:nvSpPr>
              <p:cNvPr id="4" name="Rettangolo 3"/>
              <p:cNvSpPr>
                <a:spLocks noRot="1" noChangeAspect="1" noMove="1" noResize="1" noEditPoints="1" noAdjustHandles="1" noChangeArrowheads="1" noChangeShapeType="1" noTextEdit="1"/>
              </p:cNvSpPr>
              <p:nvPr/>
            </p:nvSpPr>
            <p:spPr>
              <a:xfrm>
                <a:off x="497241" y="471880"/>
                <a:ext cx="7568586" cy="646331"/>
              </a:xfrm>
              <a:prstGeom prst="rect">
                <a:avLst/>
              </a:prstGeom>
              <a:blipFill rotWithShape="0">
                <a:blip r:embed="rId2"/>
                <a:stretch>
                  <a:fillRect l="-2498"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433696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sz="quarter" idx="1"/>
          </p:nvPr>
        </p:nvSpPr>
        <p:spPr>
          <a:xfrm>
            <a:off x="339635" y="1511736"/>
            <a:ext cx="9358158" cy="4708760"/>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In alcuni casi, potrebbe non essere possibile trovare una causa specifica per un punto che viene fuori controllo. </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Ci sono due possibilità di intervento:</a:t>
            </a:r>
          </a:p>
          <a:p>
            <a:pPr marL="378900" algn="just">
              <a:lnSpc>
                <a:spcPct val="130000"/>
              </a:lnSpc>
              <a:spcBef>
                <a:spcPts val="0"/>
              </a:spcBef>
              <a:spcAft>
                <a:spcPts val="600"/>
              </a:spcAft>
              <a:buFontTx/>
              <a:buChar char="-"/>
            </a:pPr>
            <a:r>
              <a:rPr lang="it-IT" altLang="it-IT" sz="2200" dirty="0">
                <a:solidFill>
                  <a:srgbClr val="002060"/>
                </a:solidFill>
                <a:latin typeface="Verdana" panose="020B0604030504040204" pitchFamily="34" charset="0"/>
                <a:ea typeface="Verdana" panose="020B0604030504040204" pitchFamily="34" charset="0"/>
              </a:rPr>
              <a:t>eliminare il punto, proprio come se fosse stata trovata una causa assegnabile</a:t>
            </a:r>
          </a:p>
          <a:p>
            <a:pPr marL="378900" algn="just">
              <a:lnSpc>
                <a:spcPct val="130000"/>
              </a:lnSpc>
              <a:spcBef>
                <a:spcPts val="0"/>
              </a:spcBef>
              <a:spcAft>
                <a:spcPts val="600"/>
              </a:spcAft>
              <a:buFontTx/>
              <a:buChar char="-"/>
            </a:pPr>
            <a:r>
              <a:rPr lang="it-IT" altLang="it-IT" sz="2200" dirty="0">
                <a:solidFill>
                  <a:srgbClr val="002060"/>
                </a:solidFill>
                <a:latin typeface="Verdana" panose="020B0604030504040204" pitchFamily="34" charset="0"/>
                <a:ea typeface="Verdana" panose="020B0604030504040204" pitchFamily="34" charset="0"/>
              </a:rPr>
              <a:t>mantenere il punto (o punti) considerando i limiti del controllo di prova come appropriati per il controllo corrente. Naturalmente, se il punto rappresenta davvero una condizione fuori controllo, i limiti di controllo risultanti saranno troppo ampi.</a:t>
            </a:r>
          </a:p>
        </p:txBody>
      </p:sp>
      <mc:AlternateContent xmlns:mc="http://schemas.openxmlformats.org/markup-compatibility/2006" xmlns:a14="http://schemas.microsoft.com/office/drawing/2010/main">
        <mc:Choice Requires="a14">
          <p:sp>
            <p:nvSpPr>
              <p:cNvPr id="4" name="Rettangolo 3"/>
              <p:cNvSpPr/>
              <p:nvPr/>
            </p:nvSpPr>
            <p:spPr>
              <a:xfrm>
                <a:off x="497241" y="471880"/>
                <a:ext cx="7568586"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rPr>
                  <a:t>: FASE I</a:t>
                </a:r>
              </a:p>
            </p:txBody>
          </p:sp>
        </mc:Choice>
        <mc:Fallback xmlns="">
          <p:sp>
            <p:nvSpPr>
              <p:cNvPr id="4" name="Rettangolo 3"/>
              <p:cNvSpPr>
                <a:spLocks noRot="1" noChangeAspect="1" noMove="1" noResize="1" noEditPoints="1" noAdjustHandles="1" noChangeArrowheads="1" noChangeShapeType="1" noTextEdit="1"/>
              </p:cNvSpPr>
              <p:nvPr/>
            </p:nvSpPr>
            <p:spPr>
              <a:xfrm>
                <a:off x="497241" y="471880"/>
                <a:ext cx="7568586" cy="646331"/>
              </a:xfrm>
              <a:prstGeom prst="rect">
                <a:avLst/>
              </a:prstGeom>
              <a:blipFill rotWithShape="0">
                <a:blip r:embed="rId2"/>
                <a:stretch>
                  <a:fillRect l="-2498"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280750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sz="quarter" idx="1"/>
          </p:nvPr>
        </p:nvSpPr>
        <p:spPr>
          <a:xfrm>
            <a:off x="378272" y="2464772"/>
            <a:ext cx="9358158" cy="2017076"/>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Tuttavia, se ci sono solo uno o due di questi punti, ciò non distorcerà in modo significativo la carta di controllo.</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Se i campioni futuri indicano ancora il controllo, è possibile che i punti inspiegabili possano essere tranquillamente eliminati. </a:t>
            </a:r>
          </a:p>
        </p:txBody>
      </p:sp>
      <mc:AlternateContent xmlns:mc="http://schemas.openxmlformats.org/markup-compatibility/2006" xmlns:a14="http://schemas.microsoft.com/office/drawing/2010/main">
        <mc:Choice Requires="a14">
          <p:sp>
            <p:nvSpPr>
              <p:cNvPr id="7" name="Rettangolo 6"/>
              <p:cNvSpPr/>
              <p:nvPr/>
            </p:nvSpPr>
            <p:spPr>
              <a:xfrm>
                <a:off x="497241" y="471880"/>
                <a:ext cx="7568586"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rPr>
                  <a:t>: FASE I</a:t>
                </a:r>
              </a:p>
            </p:txBody>
          </p:sp>
        </mc:Choice>
        <mc:Fallback xmlns="">
          <p:sp>
            <p:nvSpPr>
              <p:cNvPr id="7" name="Rettangolo 6"/>
              <p:cNvSpPr>
                <a:spLocks noRot="1" noChangeAspect="1" noMove="1" noResize="1" noEditPoints="1" noAdjustHandles="1" noChangeArrowheads="1" noChangeShapeType="1" noTextEdit="1"/>
              </p:cNvSpPr>
              <p:nvPr/>
            </p:nvSpPr>
            <p:spPr>
              <a:xfrm>
                <a:off x="497241" y="471880"/>
                <a:ext cx="7568586" cy="646331"/>
              </a:xfrm>
              <a:prstGeom prst="rect">
                <a:avLst/>
              </a:prstGeom>
              <a:blipFill rotWithShape="0">
                <a:blip r:embed="rId2"/>
                <a:stretch>
                  <a:fillRect l="-2498"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2631413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7" name="Segnaposto contenuto 2"/>
              <p:cNvSpPr>
                <a:spLocks noGrp="1"/>
              </p:cNvSpPr>
              <p:nvPr>
                <p:ph sz="quarter" idx="1"/>
              </p:nvPr>
            </p:nvSpPr>
            <p:spPr>
              <a:xfrm>
                <a:off x="275241" y="1743555"/>
                <a:ext cx="9358158" cy="3549662"/>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In generale, se entrambi i grafici presentano inizialmente punti fuori controllo è una buona strategia stabilire il controllo sul grafico R il più presto possibile.</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Se il grafico R è fuori controllo, ciò significa che la variabilità del processo è instabile e che i limiti di controllo della carta </a:t>
                </a:r>
                <a14:m>
                  <m:oMath xmlns:m="http://schemas.openxmlformats.org/officeDocument/2006/math">
                    <m:acc>
                      <m:accPr>
                        <m:chr m:val="̅"/>
                        <m:ctrlPr>
                          <a:rPr lang="it-IT" altLang="it-IT" sz="220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𝑥</m:t>
                        </m:r>
                      </m:e>
                    </m:acc>
                  </m:oMath>
                </a14:m>
                <a:r>
                  <a:rPr lang="it-IT" altLang="it-IT" sz="2200" dirty="0">
                    <a:solidFill>
                      <a:srgbClr val="002060"/>
                    </a:solidFill>
                    <a:latin typeface="Verdana" panose="020B0604030504040204" pitchFamily="34" charset="0"/>
                    <a:ea typeface="Verdana" panose="020B0604030504040204" pitchFamily="34" charset="0"/>
                  </a:rPr>
                  <a:t> (che richiedono una stima della variabilità del processo) non sono affidabili.</a:t>
                </a:r>
              </a:p>
            </p:txBody>
          </p:sp>
        </mc:Choice>
        <mc:Fallback xmlns="">
          <p:sp>
            <p:nvSpPr>
              <p:cNvPr id="21507" name="Segnaposto contenuto 2"/>
              <p:cNvSpPr>
                <a:spLocks noGrp="1" noRot="1" noChangeAspect="1" noMove="1" noResize="1" noEditPoints="1" noAdjustHandles="1" noChangeArrowheads="1" noChangeShapeType="1" noTextEdit="1"/>
              </p:cNvSpPr>
              <p:nvPr>
                <p:ph sz="quarter" idx="1"/>
              </p:nvPr>
            </p:nvSpPr>
            <p:spPr>
              <a:xfrm>
                <a:off x="275241" y="1743555"/>
                <a:ext cx="9358158" cy="3549662"/>
              </a:xfrm>
              <a:blipFill rotWithShape="0">
                <a:blip r:embed="rId2"/>
                <a:stretch>
                  <a:fillRect l="-456" r="-84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497241" y="471880"/>
                <a:ext cx="7568586"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rPr>
                  <a:t>: FASE I</a:t>
                </a:r>
              </a:p>
            </p:txBody>
          </p:sp>
        </mc:Choice>
        <mc:Fallback xmlns="">
          <p:sp>
            <p:nvSpPr>
              <p:cNvPr id="4" name="Rettangolo 3"/>
              <p:cNvSpPr>
                <a:spLocks noRot="1" noChangeAspect="1" noMove="1" noResize="1" noEditPoints="1" noAdjustHandles="1" noChangeArrowheads="1" noChangeShapeType="1" noTextEdit="1"/>
              </p:cNvSpPr>
              <p:nvPr/>
            </p:nvSpPr>
            <p:spPr>
              <a:xfrm>
                <a:off x="497241" y="471880"/>
                <a:ext cx="7568586" cy="646331"/>
              </a:xfrm>
              <a:prstGeom prst="rect">
                <a:avLst/>
              </a:prstGeom>
              <a:blipFill rotWithShape="0">
                <a:blip r:embed="rId3"/>
                <a:stretch>
                  <a:fillRect l="-2498"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257846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82688" y="2444962"/>
            <a:ext cx="8998333" cy="1200329"/>
          </a:xfrm>
          <a:prstGeom prst="rect">
            <a:avLst/>
          </a:prstGeom>
        </p:spPr>
        <p:txBody>
          <a:bodyPr wrap="square">
            <a:spAutoFit/>
          </a:bodyPr>
          <a:lstStyle/>
          <a:p>
            <a:pPr algn="ctr"/>
            <a:r>
              <a:rPr lang="it-IT" sz="3600" dirty="0">
                <a:solidFill>
                  <a:srgbClr val="C00000"/>
                </a:solidFill>
                <a:latin typeface="Comic Sans MS" panose="030F0702030302020204" pitchFamily="66" charset="0"/>
              </a:rPr>
              <a:t>Revisione dei limiti di controllo e delle linee centrali</a:t>
            </a:r>
          </a:p>
        </p:txBody>
      </p:sp>
    </p:spTree>
    <p:extLst>
      <p:ext uri="{BB962C8B-B14F-4D97-AF65-F5344CB8AC3E}">
        <p14:creationId xmlns:p14="http://schemas.microsoft.com/office/powerpoint/2010/main" val="1244512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Segnaposto contenuto 2"/>
              <p:cNvSpPr txBox="1">
                <a:spLocks/>
              </p:cNvSpPr>
              <p:nvPr/>
            </p:nvSpPr>
            <p:spPr>
              <a:xfrm>
                <a:off x="361832" y="1942556"/>
                <a:ext cx="9220050" cy="266808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130000"/>
                  </a:lnSpc>
                  <a:spcBef>
                    <a:spcPts val="0"/>
                  </a:spcBef>
                  <a:buClrTx/>
                  <a:buSzTx/>
                  <a:buNone/>
                </a:pPr>
                <a:r>
                  <a:rPr lang="it-IT" sz="2200" dirty="0">
                    <a:solidFill>
                      <a:srgbClr val="002060"/>
                    </a:solidFill>
                    <a:latin typeface="Verdana" panose="020B0604030504040204" pitchFamily="34" charset="0"/>
                    <a:ea typeface="Verdana" panose="020B0604030504040204" pitchFamily="34" charset="0"/>
                  </a:rPr>
                  <a:t>Quando si tratta di una caratteristica di qualità che è una variabile, di solito è necessario monitorare sia il valore medio della caratteristica di qualità sia la sua variabilità. </a:t>
                </a:r>
              </a:p>
              <a:p>
                <a:pPr marL="0" indent="0" algn="just">
                  <a:lnSpc>
                    <a:spcPct val="130000"/>
                  </a:lnSpc>
                  <a:spcBef>
                    <a:spcPts val="0"/>
                  </a:spcBef>
                  <a:buClrTx/>
                  <a:buSzTx/>
                  <a:buNone/>
                </a:pPr>
                <a:r>
                  <a:rPr lang="it-IT" sz="2200" dirty="0">
                    <a:solidFill>
                      <a:srgbClr val="002060"/>
                    </a:solidFill>
                    <a:latin typeface="Verdana" panose="020B0604030504040204" pitchFamily="34" charset="0"/>
                    <a:ea typeface="Verdana" panose="020B0604030504040204" pitchFamily="34" charset="0"/>
                  </a:rPr>
                  <a:t>Il controllo della media del processo o del livello di qualità medio viene solitamente eseguito con la carta di controllo per la media o carta di controllo </a:t>
                </a:r>
                <a14:m>
                  <m:oMath xmlns:m="http://schemas.openxmlformats.org/officeDocument/2006/math">
                    <m:acc>
                      <m:accPr>
                        <m:chr m:val="̅"/>
                        <m:ctrlPr>
                          <a:rPr lang="it-IT" sz="2200" i="1" smtClean="0">
                            <a:solidFill>
                              <a:srgbClr val="002060"/>
                            </a:solidFill>
                            <a:latin typeface="Cambria Math" panose="02040503050406030204" pitchFamily="18" charset="0"/>
                            <a:ea typeface="Verdana" panose="020B0604030504040204" pitchFamily="34" charset="0"/>
                          </a:rPr>
                        </m:ctrlPr>
                      </m:accPr>
                      <m:e>
                        <m:r>
                          <a:rPr lang="it-IT" sz="2200" b="0" i="1" smtClean="0">
                            <a:solidFill>
                              <a:srgbClr val="002060"/>
                            </a:solidFill>
                            <a:latin typeface="Cambria Math" panose="02040503050406030204" pitchFamily="18" charset="0"/>
                            <a:ea typeface="Verdana" panose="020B0604030504040204" pitchFamily="34" charset="0"/>
                          </a:rPr>
                          <m:t>𝑥</m:t>
                        </m:r>
                      </m:e>
                    </m:acc>
                  </m:oMath>
                </a14:m>
                <a:r>
                  <a:rPr lang="it-IT" sz="2200" dirty="0">
                    <a:solidFill>
                      <a:srgbClr val="002060"/>
                    </a:solidFill>
                    <a:latin typeface="Verdana" panose="020B0604030504040204" pitchFamily="34" charset="0"/>
                    <a:ea typeface="Verdana" panose="020B0604030504040204" pitchFamily="34" charset="0"/>
                  </a:rPr>
                  <a:t>.</a:t>
                </a:r>
              </a:p>
            </p:txBody>
          </p:sp>
        </mc:Choice>
        <mc:Fallback xmlns="">
          <p:sp>
            <p:nvSpPr>
              <p:cNvPr id="5" name="Segnaposto contenuto 2"/>
              <p:cNvSpPr txBox="1">
                <a:spLocks noRot="1" noChangeAspect="1" noMove="1" noResize="1" noEditPoints="1" noAdjustHandles="1" noChangeArrowheads="1" noChangeShapeType="1" noTextEdit="1"/>
              </p:cNvSpPr>
              <p:nvPr/>
            </p:nvSpPr>
            <p:spPr>
              <a:xfrm>
                <a:off x="361832" y="1942556"/>
                <a:ext cx="9220050" cy="2668081"/>
              </a:xfrm>
              <a:prstGeom prst="rect">
                <a:avLst/>
              </a:prstGeom>
              <a:blipFill rotWithShape="0">
                <a:blip r:embed="rId3"/>
                <a:stretch>
                  <a:fillRect l="-859" t="-1602" r="-793" b="-5263"/>
                </a:stretch>
              </a:blipFill>
            </p:spPr>
            <p:txBody>
              <a:bodyPr/>
              <a:lstStyle/>
              <a:p>
                <a:r>
                  <a:rPr lang="it-IT">
                    <a:noFill/>
                  </a:rPr>
                  <a:t> </a:t>
                </a:r>
              </a:p>
            </p:txBody>
          </p:sp>
        </mc:Fallback>
      </mc:AlternateContent>
      <p:sp>
        <p:nvSpPr>
          <p:cNvPr id="8" name="Segnaposto numero diapositiva 7"/>
          <p:cNvSpPr>
            <a:spLocks noGrp="1"/>
          </p:cNvSpPr>
          <p:nvPr>
            <p:ph type="sldNum" sz="quarter" idx="12"/>
          </p:nvPr>
        </p:nvSpPr>
        <p:spPr/>
        <p:txBody>
          <a:bodyPr/>
          <a:lstStyle/>
          <a:p>
            <a:fld id="{D57F1E4F-1CFF-5643-939E-217C01CDF565}" type="slidenum">
              <a:rPr lang="en-US" smtClean="0"/>
              <a:pPr/>
              <a:t>3</a:t>
            </a:fld>
            <a:endParaRPr lang="en-US" dirty="0"/>
          </a:p>
        </p:txBody>
      </p:sp>
      <p:sp>
        <p:nvSpPr>
          <p:cNvPr id="2" name="Rettangolo 1"/>
          <p:cNvSpPr/>
          <p:nvPr/>
        </p:nvSpPr>
        <p:spPr>
          <a:xfrm>
            <a:off x="361832" y="359466"/>
            <a:ext cx="6843540" cy="646331"/>
          </a:xfrm>
          <a:prstGeom prst="rect">
            <a:avLst/>
          </a:prstGeom>
        </p:spPr>
        <p:txBody>
          <a:bodyPr wrap="none">
            <a:spAutoFit/>
          </a:bodyPr>
          <a:lstStyle/>
          <a:p>
            <a:r>
              <a:rPr lang="it-IT" sz="3600" dirty="0">
                <a:solidFill>
                  <a:srgbClr val="C00000"/>
                </a:solidFill>
                <a:latin typeface="Comic Sans MS" panose="030F0702030302020204" pitchFamily="66" charset="0"/>
              </a:rPr>
              <a:t>Carte Di Controllo Per Variabili</a:t>
            </a:r>
          </a:p>
        </p:txBody>
      </p:sp>
    </p:spTree>
    <p:extLst>
      <p:ext uri="{BB962C8B-B14F-4D97-AF65-F5344CB8AC3E}">
        <p14:creationId xmlns:p14="http://schemas.microsoft.com/office/powerpoint/2010/main" val="2658918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68623" y="1844960"/>
            <a:ext cx="9203050" cy="3715633"/>
          </a:xfrm>
          <a:prstGeom prst="rect">
            <a:avLst/>
          </a:prstGeom>
        </p:spPr>
        <p:txBody>
          <a:bodyPr wrap="square">
            <a:spAutoFit/>
          </a:bodyPr>
          <a:lstStyle/>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I dati utilizzati per il calcolo iniziale dei limiti di controllo dovrebbero essere sempre considerati come limiti di prova, passibili di successive revisioni.</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L'uso efficace di qualsiasi carta di controllo richiederà una revisione periodica dei limiti di controllo e delle linee centrali.</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Alcuni stabiliscono periodi regolari per la revisione dei </a:t>
            </a:r>
            <a:r>
              <a:rPr lang="it-IT" sz="2200" u="sng" dirty="0">
                <a:solidFill>
                  <a:srgbClr val="002060"/>
                </a:solidFill>
                <a:latin typeface="Verdana" panose="020B0604030504040204" pitchFamily="34" charset="0"/>
                <a:ea typeface="Verdana" panose="020B0604030504040204" pitchFamily="34" charset="0"/>
              </a:rPr>
              <a:t>limiti</a:t>
            </a:r>
            <a:r>
              <a:rPr lang="it-IT" sz="2200" dirty="0">
                <a:solidFill>
                  <a:srgbClr val="002060"/>
                </a:solidFill>
                <a:latin typeface="Verdana" panose="020B0604030504040204" pitchFamily="34" charset="0"/>
                <a:ea typeface="Verdana" panose="020B0604030504040204" pitchFamily="34" charset="0"/>
              </a:rPr>
              <a:t> della carta di controllo, come ogni settimana, ogni mese o ogni 25, 50 o 100 campioni. </a:t>
            </a:r>
          </a:p>
        </p:txBody>
      </p:sp>
      <p:sp>
        <p:nvSpPr>
          <p:cNvPr id="5" name="Rettangolo 4"/>
          <p:cNvSpPr/>
          <p:nvPr/>
        </p:nvSpPr>
        <p:spPr>
          <a:xfrm>
            <a:off x="336735" y="389659"/>
            <a:ext cx="8998333" cy="1200329"/>
          </a:xfrm>
          <a:prstGeom prst="rect">
            <a:avLst/>
          </a:prstGeom>
        </p:spPr>
        <p:txBody>
          <a:bodyPr wrap="square">
            <a:spAutoFit/>
          </a:bodyPr>
          <a:lstStyle/>
          <a:p>
            <a:r>
              <a:rPr lang="it-IT" sz="3600" dirty="0">
                <a:solidFill>
                  <a:srgbClr val="C00000"/>
                </a:solidFill>
                <a:latin typeface="Comic Sans MS" panose="030F0702030302020204" pitchFamily="66" charset="0"/>
              </a:rPr>
              <a:t>Revisione dei limiti di controllo e delle linee centrali</a:t>
            </a:r>
          </a:p>
        </p:txBody>
      </p:sp>
    </p:spTree>
    <p:extLst>
      <p:ext uri="{BB962C8B-B14F-4D97-AF65-F5344CB8AC3E}">
        <p14:creationId xmlns:p14="http://schemas.microsoft.com/office/powerpoint/2010/main" val="447765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9566" y="1937239"/>
            <a:ext cx="9203050" cy="4155753"/>
          </a:xfrm>
          <a:prstGeom prst="rect">
            <a:avLst/>
          </a:prstGeom>
        </p:spPr>
        <p:txBody>
          <a:bodyPr wrap="square">
            <a:spAutoFit/>
          </a:bodyPr>
          <a:lstStyle/>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Quando si modificano i limiti di controllo, è altamente desiderabile utilizzare almeno 25 campioni o sottogruppi per il calcolo dei limiti di controllo.</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A volte l'utente sostituisce la </a:t>
            </a:r>
            <a:r>
              <a:rPr lang="it-IT" sz="2200" u="sng" dirty="0">
                <a:solidFill>
                  <a:srgbClr val="002060"/>
                </a:solidFill>
                <a:latin typeface="Verdana" panose="020B0604030504040204" pitchFamily="34" charset="0"/>
                <a:ea typeface="Verdana" panose="020B0604030504040204" pitchFamily="34" charset="0"/>
              </a:rPr>
              <a:t>linea centrale </a:t>
            </a:r>
            <a:r>
              <a:rPr lang="it-IT" sz="2200" dirty="0">
                <a:solidFill>
                  <a:srgbClr val="002060"/>
                </a:solidFill>
                <a:latin typeface="Verdana" panose="020B0604030504040204" pitchFamily="34" charset="0"/>
                <a:ea typeface="Verdana" panose="020B0604030504040204" pitchFamily="34" charset="0"/>
              </a:rPr>
              <a:t>del grafico della media con un valore target.</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Se il grafico R mostra controllo, questo può essere utile per spostare la media del processo sul valore desiderato, in particolare nei processi in cui la media può essere modificata in maniera abbastanza semplice.</a:t>
            </a:r>
          </a:p>
        </p:txBody>
      </p:sp>
      <p:sp>
        <p:nvSpPr>
          <p:cNvPr id="5" name="Rettangolo 4"/>
          <p:cNvSpPr/>
          <p:nvPr/>
        </p:nvSpPr>
        <p:spPr>
          <a:xfrm>
            <a:off x="336735" y="389659"/>
            <a:ext cx="8998333" cy="1200329"/>
          </a:xfrm>
          <a:prstGeom prst="rect">
            <a:avLst/>
          </a:prstGeom>
        </p:spPr>
        <p:txBody>
          <a:bodyPr wrap="square">
            <a:spAutoFit/>
          </a:bodyPr>
          <a:lstStyle/>
          <a:p>
            <a:r>
              <a:rPr lang="it-IT" sz="3600" dirty="0">
                <a:solidFill>
                  <a:srgbClr val="C00000"/>
                </a:solidFill>
                <a:latin typeface="Comic Sans MS" panose="030F0702030302020204" pitchFamily="66" charset="0"/>
              </a:rPr>
              <a:t>Revisione dei limiti di controllo e delle linee centrali</a:t>
            </a:r>
          </a:p>
        </p:txBody>
      </p:sp>
    </p:spTree>
    <p:extLst>
      <p:ext uri="{BB962C8B-B14F-4D97-AF65-F5344CB8AC3E}">
        <p14:creationId xmlns:p14="http://schemas.microsoft.com/office/powerpoint/2010/main" val="1334145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9566" y="1937239"/>
            <a:ext cx="9203050" cy="4130361"/>
          </a:xfrm>
          <a:prstGeom prst="rect">
            <a:avLst/>
          </a:prstGeom>
        </p:spPr>
        <p:txBody>
          <a:bodyPr wrap="square">
            <a:spAutoFit/>
          </a:bodyPr>
          <a:lstStyle/>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Se la media non è facilmente influenzata da una semplice regolazione del processo, è probabile che sia una funzione complessa e sconosciuta di diverse variabili di processo e un valore target potrebbe non essere utile, poiché l'uso di quel valore potrebbe comportare molti punti al di fuori del controllo limiti.</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In tali casi, non si sa con esattezza se il punto era realmente associato a una causa specifica o se cadeva al di fuori dei limiti a causa di una scelta sbagliata della linea centrale.</a:t>
            </a:r>
          </a:p>
        </p:txBody>
      </p:sp>
      <p:sp>
        <p:nvSpPr>
          <p:cNvPr id="5" name="Rettangolo 4"/>
          <p:cNvSpPr/>
          <p:nvPr/>
        </p:nvSpPr>
        <p:spPr>
          <a:xfrm>
            <a:off x="336735" y="389659"/>
            <a:ext cx="8998333" cy="1200329"/>
          </a:xfrm>
          <a:prstGeom prst="rect">
            <a:avLst/>
          </a:prstGeom>
        </p:spPr>
        <p:txBody>
          <a:bodyPr wrap="square">
            <a:spAutoFit/>
          </a:bodyPr>
          <a:lstStyle/>
          <a:p>
            <a:r>
              <a:rPr lang="it-IT" sz="3600" dirty="0">
                <a:solidFill>
                  <a:srgbClr val="C00000"/>
                </a:solidFill>
                <a:latin typeface="Comic Sans MS" panose="030F0702030302020204" pitchFamily="66" charset="0"/>
              </a:rPr>
              <a:t>Revisione dei limiti di controllo e delle linee centrali</a:t>
            </a:r>
          </a:p>
        </p:txBody>
      </p:sp>
    </p:spTree>
    <p:extLst>
      <p:ext uri="{BB962C8B-B14F-4D97-AF65-F5344CB8AC3E}">
        <p14:creationId xmlns:p14="http://schemas.microsoft.com/office/powerpoint/2010/main" val="3496907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59566" y="1937239"/>
            <a:ext cx="9203050" cy="2446824"/>
          </a:xfrm>
          <a:prstGeom prst="rect">
            <a:avLst/>
          </a:prstGeom>
        </p:spPr>
        <p:txBody>
          <a:bodyPr wrap="square">
            <a:spAutoFit/>
          </a:bodyPr>
          <a:lstStyle/>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Quando la carta R è fuori controllo, spesso si eliminano i punti fuori controllo e si ricalcola un valore rivisto del range medio.</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Questo valore viene quindi utilizzato per determinare nuovi limiti e linea centrale sul grafico R e nuovi limiti sul grafico.</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Questo di solito restringerà i limiti su entrambi i grafici.</a:t>
            </a:r>
          </a:p>
        </p:txBody>
      </p:sp>
      <p:sp>
        <p:nvSpPr>
          <p:cNvPr id="5" name="Rettangolo 4"/>
          <p:cNvSpPr/>
          <p:nvPr/>
        </p:nvSpPr>
        <p:spPr>
          <a:xfrm>
            <a:off x="336735" y="389659"/>
            <a:ext cx="8998333" cy="1200329"/>
          </a:xfrm>
          <a:prstGeom prst="rect">
            <a:avLst/>
          </a:prstGeom>
        </p:spPr>
        <p:txBody>
          <a:bodyPr wrap="square">
            <a:spAutoFit/>
          </a:bodyPr>
          <a:lstStyle/>
          <a:p>
            <a:r>
              <a:rPr lang="it-IT" sz="3600" dirty="0">
                <a:solidFill>
                  <a:srgbClr val="C00000"/>
                </a:solidFill>
                <a:latin typeface="Comic Sans MS" panose="030F0702030302020204" pitchFamily="66" charset="0"/>
              </a:rPr>
              <a:t>Revisione dei limiti di controllo e delle linee centrali</a:t>
            </a:r>
          </a:p>
        </p:txBody>
      </p:sp>
    </p:spTree>
    <p:extLst>
      <p:ext uri="{BB962C8B-B14F-4D97-AF65-F5344CB8AC3E}">
        <p14:creationId xmlns:p14="http://schemas.microsoft.com/office/powerpoint/2010/main" val="4227591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sz="quarter" idx="1"/>
          </p:nvPr>
        </p:nvSpPr>
        <p:spPr>
          <a:xfrm>
            <a:off x="275241" y="1743554"/>
            <a:ext cx="9358158" cy="3247545"/>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Una volta stabilito un insieme di limiti di controllo affidabili, si utilizza la carta di controllo per monitorare la produzione futura.</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Questo è chiamato utilizzo della carta di controllo di fase II.</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Ossia, utilizzando i valori della media e del </a:t>
            </a:r>
            <a:r>
              <a:rPr lang="it-IT" altLang="it-IT" sz="2200" dirty="0" err="1">
                <a:solidFill>
                  <a:srgbClr val="002060"/>
                </a:solidFill>
                <a:latin typeface="Verdana" panose="020B0604030504040204" pitchFamily="34" charset="0"/>
                <a:ea typeface="Verdana" panose="020B0604030504040204" pitchFamily="34" charset="0"/>
              </a:rPr>
              <a:t>range</a:t>
            </a:r>
            <a:r>
              <a:rPr lang="it-IT" altLang="it-IT" sz="2200" dirty="0">
                <a:solidFill>
                  <a:srgbClr val="002060"/>
                </a:solidFill>
                <a:latin typeface="Verdana" panose="020B0604030504040204" pitchFamily="34" charset="0"/>
                <a:ea typeface="Verdana" panose="020B0604030504040204" pitchFamily="34" charset="0"/>
              </a:rPr>
              <a:t> calcolati nella fase I per determinare i limiti della carta di controllo, nella fase II si osservano altri campioni del processo di produzione e si riportano sulla carta di controllo questi nuovi valori.</a:t>
            </a:r>
          </a:p>
        </p:txBody>
      </p:sp>
      <mc:AlternateContent xmlns:mc="http://schemas.openxmlformats.org/markup-compatibility/2006" xmlns:a14="http://schemas.microsoft.com/office/drawing/2010/main">
        <mc:Choice Requires="a14">
          <p:sp>
            <p:nvSpPr>
              <p:cNvPr id="4" name="Rettangolo 3"/>
              <p:cNvSpPr/>
              <p:nvPr/>
            </p:nvSpPr>
            <p:spPr>
              <a:xfrm>
                <a:off x="497241" y="471880"/>
                <a:ext cx="7568586"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rPr>
                  <a:t>: FASE II</a:t>
                </a:r>
              </a:p>
            </p:txBody>
          </p:sp>
        </mc:Choice>
        <mc:Fallback xmlns="">
          <p:sp>
            <p:nvSpPr>
              <p:cNvPr id="4" name="Rettangolo 3"/>
              <p:cNvSpPr>
                <a:spLocks noRot="1" noChangeAspect="1" noMove="1" noResize="1" noEditPoints="1" noAdjustHandles="1" noChangeArrowheads="1" noChangeShapeType="1" noTextEdit="1"/>
              </p:cNvSpPr>
              <p:nvPr/>
            </p:nvSpPr>
            <p:spPr>
              <a:xfrm>
                <a:off x="497241" y="471880"/>
                <a:ext cx="7568586" cy="646331"/>
              </a:xfrm>
              <a:prstGeom prst="rect">
                <a:avLst/>
              </a:prstGeom>
              <a:blipFill rotWithShape="0">
                <a:blip r:embed="rId2"/>
                <a:stretch>
                  <a:fillRect l="-2498"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2242954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7" name="Segnaposto contenuto 2"/>
              <p:cNvSpPr>
                <a:spLocks noGrp="1"/>
              </p:cNvSpPr>
              <p:nvPr>
                <p:ph sz="quarter" idx="1"/>
              </p:nvPr>
            </p:nvSpPr>
            <p:spPr>
              <a:xfrm>
                <a:off x="275241" y="1743554"/>
                <a:ext cx="9358158" cy="3356952"/>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Un aspetto che deve essere sottolineato è che non esiste alcun legame tra i limiti di controllo delle carte </a:t>
                </a:r>
                <a14:m>
                  <m:oMath xmlns:m="http://schemas.openxmlformats.org/officeDocument/2006/math">
                    <m:acc>
                      <m:accPr>
                        <m:chr m:val="̅"/>
                        <m:ctrlPr>
                          <a:rPr lang="it-IT" sz="2200" i="1" dirty="0">
                            <a:solidFill>
                              <a:srgbClr val="002060"/>
                            </a:solidFill>
                            <a:latin typeface="Cambria Math" panose="02040503050406030204" pitchFamily="18" charset="0"/>
                            <a:ea typeface="Verdana" panose="020B0604030504040204" pitchFamily="34" charset="0"/>
                          </a:rPr>
                        </m:ctrlPr>
                      </m:accPr>
                      <m:e>
                        <m:r>
                          <a:rPr lang="it-IT" sz="2200" dirty="0">
                            <a:solidFill>
                              <a:srgbClr val="002060"/>
                            </a:solidFill>
                            <a:latin typeface="Cambria Math" panose="02040503050406030204" pitchFamily="18" charset="0"/>
                            <a:ea typeface="Verdana" panose="020B0604030504040204" pitchFamily="34" charset="0"/>
                          </a:rPr>
                          <m:t>𝑥</m:t>
                        </m:r>
                      </m:e>
                    </m:acc>
                    <m:r>
                      <a:rPr lang="it-IT" sz="2200" dirty="0">
                        <a:solidFill>
                          <a:srgbClr val="002060"/>
                        </a:solidFill>
                        <a:latin typeface="Cambria Math" panose="02040503050406030204" pitchFamily="18" charset="0"/>
                        <a:ea typeface="Verdana" panose="020B0604030504040204" pitchFamily="34" charset="0"/>
                      </a:rPr>
                      <m:t> </m:t>
                    </m:r>
                    <m:r>
                      <a:rPr lang="it-IT" sz="2200" dirty="0">
                        <a:solidFill>
                          <a:srgbClr val="002060"/>
                        </a:solidFill>
                        <a:latin typeface="Cambria Math" panose="02040503050406030204" pitchFamily="18" charset="0"/>
                        <a:ea typeface="Verdana" panose="020B0604030504040204" pitchFamily="34" charset="0"/>
                      </a:rPr>
                      <m:t>𝑒</m:t>
                    </m:r>
                    <m:r>
                      <a:rPr lang="it-IT" sz="2200" dirty="0">
                        <a:solidFill>
                          <a:srgbClr val="002060"/>
                        </a:solidFill>
                        <a:latin typeface="Cambria Math" panose="02040503050406030204" pitchFamily="18" charset="0"/>
                        <a:ea typeface="Verdana" panose="020B0604030504040204" pitchFamily="34" charset="0"/>
                      </a:rPr>
                      <m:t> </m:t>
                    </m:r>
                    <m:r>
                      <a:rPr lang="it-IT" sz="2200" dirty="0">
                        <a:solidFill>
                          <a:srgbClr val="002060"/>
                        </a:solidFill>
                        <a:latin typeface="Cambria Math" panose="02040503050406030204" pitchFamily="18" charset="0"/>
                        <a:ea typeface="Verdana" panose="020B0604030504040204" pitchFamily="34" charset="0"/>
                      </a:rPr>
                      <m:t>𝑅</m:t>
                    </m:r>
                  </m:oMath>
                </a14:m>
                <a:r>
                  <a:rPr lang="it-IT" altLang="it-IT" sz="2200" dirty="0">
                    <a:solidFill>
                      <a:srgbClr val="002060"/>
                    </a:solidFill>
                    <a:latin typeface="Verdana" panose="020B0604030504040204" pitchFamily="34" charset="0"/>
                    <a:ea typeface="Verdana" panose="020B0604030504040204" pitchFamily="34" charset="0"/>
                  </a:rPr>
                  <a:t> e i limiti di specifica del processo.</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 </a:t>
                </a:r>
                <a:r>
                  <a:rPr lang="it-IT" altLang="it-IT" sz="2200" u="sng" dirty="0">
                    <a:solidFill>
                      <a:srgbClr val="002060"/>
                    </a:solidFill>
                    <a:latin typeface="Verdana" panose="020B0604030504040204" pitchFamily="34" charset="0"/>
                    <a:ea typeface="Verdana" panose="020B0604030504040204" pitchFamily="34" charset="0"/>
                  </a:rPr>
                  <a:t>limiti di controllo</a:t>
                </a:r>
                <a:r>
                  <a:rPr lang="it-IT" altLang="it-IT" sz="2200" dirty="0">
                    <a:solidFill>
                      <a:srgbClr val="002060"/>
                    </a:solidFill>
                    <a:latin typeface="Verdana" panose="020B0604030504040204" pitchFamily="34" charset="0"/>
                    <a:ea typeface="Verdana" panose="020B0604030504040204" pitchFamily="34" charset="0"/>
                  </a:rPr>
                  <a:t> (UCL e LCL) sono determinati dalla naturale variabilità del processo (misurata dalla deviazione standard del processo), ovvero dai limiti di tolleranza naturali (UNTL e LNTL) del processo stesso (per carte costruite per misure singole).</a:t>
                </a:r>
              </a:p>
            </p:txBody>
          </p:sp>
        </mc:Choice>
        <mc:Fallback xmlns="">
          <p:sp>
            <p:nvSpPr>
              <p:cNvPr id="21507" name="Segnaposto contenuto 2"/>
              <p:cNvSpPr>
                <a:spLocks noGrp="1" noRot="1" noChangeAspect="1" noMove="1" noResize="1" noEditPoints="1" noAdjustHandles="1" noChangeArrowheads="1" noChangeShapeType="1" noTextEdit="1"/>
              </p:cNvSpPr>
              <p:nvPr>
                <p:ph sz="quarter" idx="1"/>
              </p:nvPr>
            </p:nvSpPr>
            <p:spPr>
              <a:xfrm>
                <a:off x="275241" y="1743554"/>
                <a:ext cx="9358158" cy="3356952"/>
              </a:xfrm>
              <a:blipFill>
                <a:blip r:embed="rId2"/>
                <a:stretch>
                  <a:fillRect l="-456" r="-847"/>
                </a:stretch>
              </a:blipFill>
            </p:spPr>
            <p:txBody>
              <a:bodyPr/>
              <a:lstStyle/>
              <a:p>
                <a:r>
                  <a:rPr lang="it-IT">
                    <a:noFill/>
                  </a:rPr>
                  <a:t> </a:t>
                </a:r>
              </a:p>
            </p:txBody>
          </p:sp>
        </mc:Fallback>
      </mc:AlternateContent>
      <p:sp>
        <p:nvSpPr>
          <p:cNvPr id="4" name="Rettangolo 3"/>
          <p:cNvSpPr/>
          <p:nvPr/>
        </p:nvSpPr>
        <p:spPr>
          <a:xfrm>
            <a:off x="497240" y="471880"/>
            <a:ext cx="8665809" cy="646331"/>
          </a:xfrm>
          <a:prstGeom prst="rect">
            <a:avLst/>
          </a:prstGeom>
        </p:spPr>
        <p:txBody>
          <a:bodyPr wrap="square">
            <a:spAutoFit/>
          </a:bodyPr>
          <a:lstStyle/>
          <a:p>
            <a:r>
              <a:rPr lang="it-IT" sz="3600" dirty="0">
                <a:solidFill>
                  <a:srgbClr val="C00000"/>
                </a:solidFill>
                <a:latin typeface="Comic Sans MS" panose="030F0702030302020204" pitchFamily="66" charset="0"/>
              </a:rPr>
              <a:t>Limiti di controllo e limiti di specifica</a:t>
            </a:r>
          </a:p>
        </p:txBody>
      </p:sp>
    </p:spTree>
    <p:extLst>
      <p:ext uri="{BB962C8B-B14F-4D97-AF65-F5344CB8AC3E}">
        <p14:creationId xmlns:p14="http://schemas.microsoft.com/office/powerpoint/2010/main" val="345714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sz="quarter" idx="1"/>
          </p:nvPr>
        </p:nvSpPr>
        <p:spPr>
          <a:xfrm>
            <a:off x="275241" y="1743554"/>
            <a:ext cx="9358158" cy="3171346"/>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 </a:t>
            </a:r>
            <a:r>
              <a:rPr lang="it-IT" altLang="it-IT" sz="2200" u="sng" dirty="0">
                <a:solidFill>
                  <a:srgbClr val="002060"/>
                </a:solidFill>
                <a:latin typeface="Verdana" panose="020B0604030504040204" pitchFamily="34" charset="0"/>
                <a:ea typeface="Verdana" panose="020B0604030504040204" pitchFamily="34" charset="0"/>
              </a:rPr>
              <a:t>limiti di specifica</a:t>
            </a:r>
            <a:r>
              <a:rPr lang="it-IT" altLang="it-IT" sz="2200" dirty="0">
                <a:solidFill>
                  <a:srgbClr val="002060"/>
                </a:solidFill>
                <a:latin typeface="Verdana" panose="020B0604030504040204" pitchFamily="34" charset="0"/>
                <a:ea typeface="Verdana" panose="020B0604030504040204" pitchFamily="34" charset="0"/>
              </a:rPr>
              <a:t> (USL e LSL), invece, sono determinati indipendentemente dal comportamento naturale del processo.</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Possono essere impostati dalla direzione, dagli ingegneri del processo, dagli sviluppatori/progettisti del processo.</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In ogni caso, è necessario avere sempre presente che qualsiasi processo è caratterizzato da una variabilità naturale e che non esiste alcuna relazione matematica o statistica tra i limiti di controllo e i limiti delle specifica.</a:t>
            </a:r>
          </a:p>
        </p:txBody>
      </p:sp>
      <p:sp>
        <p:nvSpPr>
          <p:cNvPr id="4" name="Rettangolo 3"/>
          <p:cNvSpPr/>
          <p:nvPr/>
        </p:nvSpPr>
        <p:spPr>
          <a:xfrm>
            <a:off x="497240" y="471880"/>
            <a:ext cx="8665809" cy="646331"/>
          </a:xfrm>
          <a:prstGeom prst="rect">
            <a:avLst/>
          </a:prstGeom>
        </p:spPr>
        <p:txBody>
          <a:bodyPr wrap="square">
            <a:spAutoFit/>
          </a:bodyPr>
          <a:lstStyle/>
          <a:p>
            <a:r>
              <a:rPr lang="it-IT" sz="3600" dirty="0">
                <a:solidFill>
                  <a:srgbClr val="C00000"/>
                </a:solidFill>
                <a:latin typeface="Comic Sans MS" panose="030F0702030302020204" pitchFamily="66" charset="0"/>
              </a:rPr>
              <a:t>Limiti di controllo e limiti di specifica</a:t>
            </a:r>
          </a:p>
        </p:txBody>
      </p:sp>
    </p:spTree>
    <p:extLst>
      <p:ext uri="{BB962C8B-B14F-4D97-AF65-F5344CB8AC3E}">
        <p14:creationId xmlns:p14="http://schemas.microsoft.com/office/powerpoint/2010/main" val="1317185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sz="quarter" idx="1"/>
          </p:nvPr>
        </p:nvSpPr>
        <p:spPr>
          <a:xfrm>
            <a:off x="384298" y="1600941"/>
            <a:ext cx="9358158" cy="4078406"/>
          </a:xfrm>
        </p:spPr>
        <p:txBody>
          <a:bodyPr>
            <a:noAutofit/>
          </a:bodyPr>
          <a:lstStyle/>
          <a:p>
            <a:pPr marL="36000" indent="0" algn="just">
              <a:lnSpc>
                <a:spcPct val="130000"/>
              </a:lnSpc>
              <a:spcBef>
                <a:spcPts val="0"/>
              </a:spcBef>
              <a:spcAft>
                <a:spcPts val="600"/>
              </a:spcAft>
              <a:buNone/>
            </a:pPr>
            <a:r>
              <a:rPr lang="it-IT" sz="2200" dirty="0">
                <a:solidFill>
                  <a:srgbClr val="002060"/>
                </a:solidFill>
                <a:latin typeface="Verdana" panose="020B0604030504040204" pitchFamily="34" charset="0"/>
                <a:ea typeface="Verdana" panose="020B0604030504040204" pitchFamily="34" charset="0"/>
              </a:rPr>
              <a:t>I limiti di specifica rappresentano, dunque, le specificazioni tecniche che il management fissa in risposta ai bisogni e alle aspettative dei consumatori. </a:t>
            </a:r>
          </a:p>
          <a:p>
            <a:pPr marL="36000" indent="0" algn="just">
              <a:lnSpc>
                <a:spcPct val="130000"/>
              </a:lnSpc>
              <a:spcBef>
                <a:spcPts val="0"/>
              </a:spcBef>
              <a:spcAft>
                <a:spcPts val="600"/>
              </a:spcAft>
              <a:buNone/>
            </a:pPr>
            <a:r>
              <a:rPr lang="it-IT" sz="2200" dirty="0">
                <a:solidFill>
                  <a:srgbClr val="002060"/>
                </a:solidFill>
                <a:latin typeface="Verdana" panose="020B0604030504040204" pitchFamily="34" charset="0"/>
                <a:ea typeface="Verdana" panose="020B0604030504040204" pitchFamily="34" charset="0"/>
              </a:rPr>
              <a:t>Il limite di specificazione superiore (USL) è il più grande dei valori che una caratteristica oggetto di analisi può assumere conformemente alle aspettative del consumatore. </a:t>
            </a:r>
          </a:p>
          <a:p>
            <a:pPr marL="36000" indent="0" algn="just">
              <a:lnSpc>
                <a:spcPct val="130000"/>
              </a:lnSpc>
              <a:spcBef>
                <a:spcPts val="0"/>
              </a:spcBef>
              <a:spcAft>
                <a:spcPts val="600"/>
              </a:spcAft>
              <a:buNone/>
            </a:pPr>
            <a:r>
              <a:rPr lang="it-IT" sz="2200" dirty="0">
                <a:solidFill>
                  <a:srgbClr val="002060"/>
                </a:solidFill>
                <a:latin typeface="Verdana" panose="020B0604030504040204" pitchFamily="34" charset="0"/>
                <a:ea typeface="Verdana" panose="020B0604030504040204" pitchFamily="34" charset="0"/>
              </a:rPr>
              <a:t>Il limite di specificazione inferiore (LSL) è il più piccolo dei valori che una caratteristica di interesse può assumere conformemente alle aspettative del consumatore.</a:t>
            </a:r>
            <a:endParaRPr lang="it-IT" altLang="it-IT" sz="2200" dirty="0">
              <a:solidFill>
                <a:srgbClr val="002060"/>
              </a:solidFill>
              <a:latin typeface="Verdana" panose="020B0604030504040204" pitchFamily="34" charset="0"/>
              <a:ea typeface="Verdana" panose="020B0604030504040204" pitchFamily="34" charset="0"/>
            </a:endParaRPr>
          </a:p>
        </p:txBody>
      </p:sp>
      <p:sp>
        <p:nvSpPr>
          <p:cNvPr id="4" name="Rettangolo 3"/>
          <p:cNvSpPr/>
          <p:nvPr/>
        </p:nvSpPr>
        <p:spPr>
          <a:xfrm>
            <a:off x="497240" y="471880"/>
            <a:ext cx="8665809" cy="646331"/>
          </a:xfrm>
          <a:prstGeom prst="rect">
            <a:avLst/>
          </a:prstGeom>
        </p:spPr>
        <p:txBody>
          <a:bodyPr wrap="square">
            <a:spAutoFit/>
          </a:bodyPr>
          <a:lstStyle/>
          <a:p>
            <a:r>
              <a:rPr lang="it-IT" sz="3600" dirty="0">
                <a:solidFill>
                  <a:srgbClr val="C00000"/>
                </a:solidFill>
                <a:latin typeface="Comic Sans MS" panose="030F0702030302020204" pitchFamily="66" charset="0"/>
              </a:rPr>
              <a:t>Limiti di controllo e limiti di specifica</a:t>
            </a:r>
          </a:p>
        </p:txBody>
      </p:sp>
    </p:spTree>
    <p:extLst>
      <p:ext uri="{BB962C8B-B14F-4D97-AF65-F5344CB8AC3E}">
        <p14:creationId xmlns:p14="http://schemas.microsoft.com/office/powerpoint/2010/main" val="3030497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97240" y="471880"/>
            <a:ext cx="8665809" cy="646331"/>
          </a:xfrm>
          <a:prstGeom prst="rect">
            <a:avLst/>
          </a:prstGeom>
        </p:spPr>
        <p:txBody>
          <a:bodyPr wrap="square">
            <a:spAutoFit/>
          </a:bodyPr>
          <a:lstStyle/>
          <a:p>
            <a:r>
              <a:rPr lang="it-IT" sz="3600" dirty="0">
                <a:solidFill>
                  <a:srgbClr val="C00000"/>
                </a:solidFill>
                <a:latin typeface="Comic Sans MS" panose="030F0702030302020204" pitchFamily="66" charset="0"/>
              </a:rPr>
              <a:t>Limiti di controllo e limiti di specifica</a:t>
            </a:r>
          </a:p>
        </p:txBody>
      </p:sp>
      <p:pic>
        <p:nvPicPr>
          <p:cNvPr id="3" name="Immagine 2">
            <a:extLst>
              <a:ext uri="{FF2B5EF4-FFF2-40B4-BE49-F238E27FC236}">
                <a16:creationId xmlns:a16="http://schemas.microsoft.com/office/drawing/2014/main" id="{7FF8358C-5D66-4894-8BBC-D0ACF777F3CB}"/>
              </a:ext>
            </a:extLst>
          </p:cNvPr>
          <p:cNvPicPr>
            <a:picLocks noChangeAspect="1"/>
          </p:cNvPicPr>
          <p:nvPr/>
        </p:nvPicPr>
        <p:blipFill rotWithShape="1">
          <a:blip r:embed="rId2"/>
          <a:srcRect l="67347" t="45941" r="14668" b="13055"/>
          <a:stretch/>
        </p:blipFill>
        <p:spPr>
          <a:xfrm>
            <a:off x="3381959" y="2873445"/>
            <a:ext cx="5010111" cy="3768246"/>
          </a:xfrm>
          <a:prstGeom prst="rect">
            <a:avLst/>
          </a:prstGeom>
        </p:spPr>
      </p:pic>
      <p:sp>
        <p:nvSpPr>
          <p:cNvPr id="8" name="CasellaDiTesto 7">
            <a:extLst>
              <a:ext uri="{FF2B5EF4-FFF2-40B4-BE49-F238E27FC236}">
                <a16:creationId xmlns:a16="http://schemas.microsoft.com/office/drawing/2014/main" id="{2F486464-C097-4317-8C2C-EAD9DDC74F0F}"/>
              </a:ext>
            </a:extLst>
          </p:cNvPr>
          <p:cNvSpPr txBox="1"/>
          <p:nvPr/>
        </p:nvSpPr>
        <p:spPr>
          <a:xfrm>
            <a:off x="371405" y="1417631"/>
            <a:ext cx="9359824" cy="369332"/>
          </a:xfrm>
          <a:prstGeom prst="rect">
            <a:avLst/>
          </a:prstGeom>
          <a:noFill/>
        </p:spPr>
        <p:txBody>
          <a:bodyPr wrap="square">
            <a:spAutoFit/>
          </a:bodyPr>
          <a:lstStyle/>
          <a:p>
            <a:r>
              <a:rPr lang="it-IT" sz="1800" dirty="0">
                <a:solidFill>
                  <a:srgbClr val="002060"/>
                </a:solidFill>
                <a:latin typeface="Verdana" panose="020B0604030504040204" pitchFamily="34" charset="0"/>
                <a:ea typeface="Verdana" panose="020B0604030504040204" pitchFamily="34" charset="0"/>
              </a:rPr>
              <a:t>Relazione tr</a:t>
            </a:r>
            <a:r>
              <a:rPr lang="it-IT" dirty="0">
                <a:solidFill>
                  <a:srgbClr val="002060"/>
                </a:solidFill>
                <a:latin typeface="Verdana" panose="020B0604030504040204" pitchFamily="34" charset="0"/>
                <a:ea typeface="Verdana" panose="020B0604030504040204" pitchFamily="34" charset="0"/>
              </a:rPr>
              <a:t>a limiti di controllo, limiti di tolleranza naturale e </a:t>
            </a:r>
            <a:r>
              <a:rPr lang="it-IT" sz="1800" dirty="0">
                <a:solidFill>
                  <a:srgbClr val="002060"/>
                </a:solidFill>
                <a:latin typeface="Verdana" panose="020B0604030504040204" pitchFamily="34" charset="0"/>
                <a:ea typeface="Verdana" panose="020B0604030504040204" pitchFamily="34" charset="0"/>
              </a:rPr>
              <a:t>limiti di specifica.</a:t>
            </a:r>
            <a:endParaRPr lang="it-IT" dirty="0"/>
          </a:p>
        </p:txBody>
      </p:sp>
      <p:sp>
        <p:nvSpPr>
          <p:cNvPr id="5" name="CasellaDiTesto 4">
            <a:extLst>
              <a:ext uri="{FF2B5EF4-FFF2-40B4-BE49-F238E27FC236}">
                <a16:creationId xmlns:a16="http://schemas.microsoft.com/office/drawing/2014/main" id="{F767D156-DE60-3914-485A-AE2453F9858A}"/>
              </a:ext>
            </a:extLst>
          </p:cNvPr>
          <p:cNvSpPr txBox="1"/>
          <p:nvPr/>
        </p:nvSpPr>
        <p:spPr>
          <a:xfrm>
            <a:off x="430106" y="2086383"/>
            <a:ext cx="8091460" cy="923330"/>
          </a:xfrm>
          <a:prstGeom prst="rect">
            <a:avLst/>
          </a:prstGeom>
          <a:noFill/>
        </p:spPr>
        <p:txBody>
          <a:bodyPr wrap="square">
            <a:spAutoFit/>
          </a:bodyPr>
          <a:lstStyle/>
          <a:p>
            <a:r>
              <a:rPr lang="it-IT" altLang="it-IT" dirty="0">
                <a:solidFill>
                  <a:srgbClr val="0070C0"/>
                </a:solidFill>
                <a:latin typeface="Verdana" panose="020B0604030504040204" pitchFamily="34" charset="0"/>
                <a:ea typeface="Verdana" panose="020B0604030504040204" pitchFamily="34" charset="0"/>
              </a:rPr>
              <a:t>UCL e LCL: limiti di controllo superiore e inferiore</a:t>
            </a:r>
          </a:p>
          <a:p>
            <a:r>
              <a:rPr lang="it-IT" altLang="it-IT" dirty="0">
                <a:solidFill>
                  <a:srgbClr val="0070C0"/>
                </a:solidFill>
                <a:latin typeface="Verdana" panose="020B0604030504040204" pitchFamily="34" charset="0"/>
                <a:ea typeface="Verdana" panose="020B0604030504040204" pitchFamily="34" charset="0"/>
              </a:rPr>
              <a:t>UNTL e LNTL: limiti </a:t>
            </a:r>
            <a:r>
              <a:rPr lang="it-IT" altLang="it-IT" sz="1800" dirty="0">
                <a:solidFill>
                  <a:srgbClr val="0070C0"/>
                </a:solidFill>
                <a:latin typeface="Verdana" panose="020B0604030504040204" pitchFamily="34" charset="0"/>
                <a:ea typeface="Verdana" panose="020B0604030504040204" pitchFamily="34" charset="0"/>
              </a:rPr>
              <a:t>di tolleranza naturali</a:t>
            </a:r>
          </a:p>
          <a:p>
            <a:r>
              <a:rPr lang="it-IT" sz="1800" dirty="0">
                <a:solidFill>
                  <a:srgbClr val="0070C0"/>
                </a:solidFill>
                <a:latin typeface="Verdana" panose="020B0604030504040204" pitchFamily="34" charset="0"/>
                <a:ea typeface="Verdana" panose="020B0604030504040204" pitchFamily="34" charset="0"/>
              </a:rPr>
              <a:t>USL e LSL: limite di specificazione superiore e inferiore </a:t>
            </a:r>
            <a:endParaRPr lang="it-IT" dirty="0">
              <a:solidFill>
                <a:srgbClr val="0070C0"/>
              </a:solidFill>
            </a:endParaRPr>
          </a:p>
        </p:txBody>
      </p:sp>
    </p:spTree>
    <p:extLst>
      <p:ext uri="{BB962C8B-B14F-4D97-AF65-F5344CB8AC3E}">
        <p14:creationId xmlns:p14="http://schemas.microsoft.com/office/powerpoint/2010/main" val="1038335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contenuto 2"/>
          <p:cNvSpPr>
            <a:spLocks noGrp="1"/>
          </p:cNvSpPr>
          <p:nvPr>
            <p:ph sz="quarter" idx="1"/>
          </p:nvPr>
        </p:nvSpPr>
        <p:spPr>
          <a:xfrm>
            <a:off x="275241" y="1743554"/>
            <a:ext cx="9358158" cy="3171346"/>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Quando si utilizzano i limiti di specifica sulla carta della media, si sbaglia.</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Al più, solo quando sulla carta di controllo vengono riportate le singole osservazioni, non le medie, allora può essere utile riportare anche i limiti di specifica.</a:t>
            </a:r>
          </a:p>
        </p:txBody>
      </p:sp>
      <p:sp>
        <p:nvSpPr>
          <p:cNvPr id="4" name="Rettangolo 3"/>
          <p:cNvSpPr/>
          <p:nvPr/>
        </p:nvSpPr>
        <p:spPr>
          <a:xfrm>
            <a:off x="497240" y="471880"/>
            <a:ext cx="8665809" cy="646331"/>
          </a:xfrm>
          <a:prstGeom prst="rect">
            <a:avLst/>
          </a:prstGeom>
        </p:spPr>
        <p:txBody>
          <a:bodyPr wrap="square">
            <a:spAutoFit/>
          </a:bodyPr>
          <a:lstStyle/>
          <a:p>
            <a:r>
              <a:rPr lang="it-IT" sz="3600" dirty="0">
                <a:solidFill>
                  <a:srgbClr val="C00000"/>
                </a:solidFill>
                <a:latin typeface="Comic Sans MS" panose="030F0702030302020204" pitchFamily="66" charset="0"/>
              </a:rPr>
              <a:t>Limiti di controllo e limiti di specifica</a:t>
            </a:r>
          </a:p>
        </p:txBody>
      </p:sp>
    </p:spTree>
    <p:extLst>
      <p:ext uri="{BB962C8B-B14F-4D97-AF65-F5344CB8AC3E}">
        <p14:creationId xmlns:p14="http://schemas.microsoft.com/office/powerpoint/2010/main" val="274021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a:xfrm>
            <a:off x="361832" y="1635616"/>
            <a:ext cx="9220050" cy="4237149"/>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130000"/>
              </a:lnSpc>
              <a:spcBef>
                <a:spcPts val="0"/>
              </a:spcBef>
              <a:buClrTx/>
              <a:buSzTx/>
              <a:buNone/>
            </a:pPr>
            <a:r>
              <a:rPr lang="it-IT" sz="2200" dirty="0">
                <a:solidFill>
                  <a:srgbClr val="002060"/>
                </a:solidFill>
                <a:latin typeface="Verdana" panose="020B0604030504040204" pitchFamily="34" charset="0"/>
                <a:ea typeface="Verdana" panose="020B0604030504040204" pitchFamily="34" charset="0"/>
              </a:rPr>
              <a:t>La variabilità del processo può essere monitorata con:</a:t>
            </a:r>
          </a:p>
          <a:p>
            <a:pPr algn="just">
              <a:lnSpc>
                <a:spcPct val="130000"/>
              </a:lnSpc>
              <a:spcBef>
                <a:spcPts val="0"/>
              </a:spcBef>
              <a:buClrTx/>
              <a:buSzTx/>
              <a:buFont typeface="Courier New" panose="02070309020205020404" pitchFamily="49" charset="0"/>
              <a:buChar char="o"/>
            </a:pPr>
            <a:r>
              <a:rPr lang="it-IT" sz="2200" dirty="0">
                <a:solidFill>
                  <a:srgbClr val="002060"/>
                </a:solidFill>
                <a:latin typeface="Verdana" panose="020B0604030504040204" pitchFamily="34" charset="0"/>
                <a:ea typeface="Verdana" panose="020B0604030504040204" pitchFamily="34" charset="0"/>
              </a:rPr>
              <a:t>una carta di controllo per l'intervallo, chiamata carta di controllo R</a:t>
            </a:r>
          </a:p>
          <a:p>
            <a:pPr algn="just">
              <a:lnSpc>
                <a:spcPct val="130000"/>
              </a:lnSpc>
              <a:spcBef>
                <a:spcPts val="0"/>
              </a:spcBef>
              <a:buClrTx/>
              <a:buSzTx/>
              <a:buFont typeface="Courier New" panose="02070309020205020404" pitchFamily="49" charset="0"/>
              <a:buChar char="o"/>
            </a:pPr>
            <a:r>
              <a:rPr lang="it-IT" sz="2200" dirty="0">
                <a:solidFill>
                  <a:srgbClr val="002060"/>
                </a:solidFill>
                <a:latin typeface="Verdana" panose="020B0604030504040204" pitchFamily="34" charset="0"/>
                <a:ea typeface="Verdana" panose="020B0604030504040204" pitchFamily="34" charset="0"/>
              </a:rPr>
              <a:t>una carta di controllo per la deviazione standard, chiamata carta di controllo s.</a:t>
            </a:r>
          </a:p>
          <a:p>
            <a:pPr marL="0" indent="0" algn="just">
              <a:lnSpc>
                <a:spcPct val="130000"/>
              </a:lnSpc>
              <a:spcBef>
                <a:spcPts val="0"/>
              </a:spcBef>
              <a:buClrTx/>
              <a:buSzTx/>
              <a:buNone/>
            </a:pPr>
            <a:r>
              <a:rPr lang="it-IT" sz="2200" dirty="0">
                <a:solidFill>
                  <a:srgbClr val="002060"/>
                </a:solidFill>
                <a:latin typeface="Verdana" panose="020B0604030504040204" pitchFamily="34" charset="0"/>
                <a:ea typeface="Verdana" panose="020B0604030504040204" pitchFamily="34" charset="0"/>
              </a:rPr>
              <a:t>La carta di controllo R è quella più ampiamente utilizzata.</a:t>
            </a:r>
          </a:p>
        </p:txBody>
      </p:sp>
      <p:sp>
        <p:nvSpPr>
          <p:cNvPr id="8" name="Segnaposto numero diapositiva 7"/>
          <p:cNvSpPr>
            <a:spLocks noGrp="1"/>
          </p:cNvSpPr>
          <p:nvPr>
            <p:ph type="sldNum" sz="quarter" idx="12"/>
          </p:nvPr>
        </p:nvSpPr>
        <p:spPr/>
        <p:txBody>
          <a:bodyPr/>
          <a:lstStyle/>
          <a:p>
            <a:fld id="{D57F1E4F-1CFF-5643-939E-217C01CDF565}" type="slidenum">
              <a:rPr lang="en-US" smtClean="0"/>
              <a:pPr/>
              <a:t>4</a:t>
            </a:fld>
            <a:endParaRPr lang="en-US" dirty="0"/>
          </a:p>
        </p:txBody>
      </p:sp>
      <p:sp>
        <p:nvSpPr>
          <p:cNvPr id="2" name="Rettangolo 1"/>
          <p:cNvSpPr/>
          <p:nvPr/>
        </p:nvSpPr>
        <p:spPr>
          <a:xfrm>
            <a:off x="361832" y="359466"/>
            <a:ext cx="6843540" cy="646331"/>
          </a:xfrm>
          <a:prstGeom prst="rect">
            <a:avLst/>
          </a:prstGeom>
        </p:spPr>
        <p:txBody>
          <a:bodyPr wrap="none">
            <a:spAutoFit/>
          </a:bodyPr>
          <a:lstStyle/>
          <a:p>
            <a:r>
              <a:rPr lang="it-IT" sz="3600" dirty="0">
                <a:solidFill>
                  <a:srgbClr val="C00000"/>
                </a:solidFill>
                <a:latin typeface="Comic Sans MS" panose="030F0702030302020204" pitchFamily="66" charset="0"/>
              </a:rPr>
              <a:t>Carte Di Controllo Per Variabili</a:t>
            </a:r>
          </a:p>
        </p:txBody>
      </p:sp>
    </p:spTree>
    <p:extLst>
      <p:ext uri="{BB962C8B-B14F-4D97-AF65-F5344CB8AC3E}">
        <p14:creationId xmlns:p14="http://schemas.microsoft.com/office/powerpoint/2010/main" val="550884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7" name="Segnaposto contenuto 2"/>
              <p:cNvSpPr>
                <a:spLocks noGrp="1"/>
              </p:cNvSpPr>
              <p:nvPr>
                <p:ph sz="quarter" idx="1"/>
              </p:nvPr>
            </p:nvSpPr>
            <p:spPr>
              <a:xfrm>
                <a:off x="258463" y="1735165"/>
                <a:ext cx="9358158" cy="3171346"/>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Nelle carte di controllo </a:t>
                </a:r>
                <a14:m>
                  <m:oMath xmlns:m="http://schemas.openxmlformats.org/officeDocument/2006/math">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oMath>
                </a14:m>
                <a:r>
                  <a:rPr lang="it-IT" altLang="it-IT" sz="2200" dirty="0">
                    <a:solidFill>
                      <a:srgbClr val="002060"/>
                    </a:solidFill>
                    <a:latin typeface="Verdana" panose="020B0604030504040204" pitchFamily="34" charset="0"/>
                    <a:ea typeface="Verdana" panose="020B0604030504040204" pitchFamily="34" charset="0"/>
                  </a:rPr>
                  <a:t> e </a:t>
                </a:r>
                <a14:m>
                  <m:oMath xmlns:m="http://schemas.openxmlformats.org/officeDocument/2006/math">
                    <m:r>
                      <m:rPr>
                        <m:nor/>
                      </m:rPr>
                      <a:rPr lang="it-IT" altLang="it-IT" sz="2200" dirty="0">
                        <a:solidFill>
                          <a:srgbClr val="002060"/>
                        </a:solidFill>
                        <a:latin typeface="Verdana" panose="020B0604030504040204" pitchFamily="34" charset="0"/>
                        <a:ea typeface="Verdana" panose="020B0604030504040204" pitchFamily="34" charset="0"/>
                      </a:rPr>
                      <m:t>R</m:t>
                    </m:r>
                  </m:oMath>
                </a14:m>
                <a:r>
                  <a:rPr lang="it-IT" altLang="it-IT" sz="2200" dirty="0">
                    <a:solidFill>
                      <a:srgbClr val="002060"/>
                    </a:solidFill>
                    <a:latin typeface="Verdana" panose="020B0604030504040204" pitchFamily="34" charset="0"/>
                    <a:ea typeface="Verdana" panose="020B0604030504040204" pitchFamily="34" charset="0"/>
                  </a:rPr>
                  <a:t> svolgono un ruolo importante i sottogruppi razionali.</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Definire un sottogruppo razionale può essere più semplice con una chiara comprensione delle funzioni dei due tipi di carta di controllo.</a:t>
                </a:r>
              </a:p>
            </p:txBody>
          </p:sp>
        </mc:Choice>
        <mc:Fallback xmlns="">
          <p:sp>
            <p:nvSpPr>
              <p:cNvPr id="21507" name="Segnaposto contenuto 2"/>
              <p:cNvSpPr>
                <a:spLocks noGrp="1" noRot="1" noChangeAspect="1" noMove="1" noResize="1" noEditPoints="1" noAdjustHandles="1" noChangeArrowheads="1" noChangeShapeType="1" noTextEdit="1"/>
              </p:cNvSpPr>
              <p:nvPr>
                <p:ph sz="quarter" idx="1"/>
              </p:nvPr>
            </p:nvSpPr>
            <p:spPr>
              <a:xfrm>
                <a:off x="258463" y="1735165"/>
                <a:ext cx="9358158" cy="3171346"/>
              </a:xfrm>
              <a:blipFill>
                <a:blip r:embed="rId2"/>
                <a:stretch>
                  <a:fillRect l="-456" r="-781"/>
                </a:stretch>
              </a:blipFill>
            </p:spPr>
            <p:txBody>
              <a:bodyPr/>
              <a:lstStyle/>
              <a:p>
                <a:r>
                  <a:rPr lang="it-IT">
                    <a:noFill/>
                  </a:rPr>
                  <a:t> </a:t>
                </a:r>
              </a:p>
            </p:txBody>
          </p:sp>
        </mc:Fallback>
      </mc:AlternateContent>
      <p:sp>
        <p:nvSpPr>
          <p:cNvPr id="4" name="Rettangolo 3"/>
          <p:cNvSpPr/>
          <p:nvPr/>
        </p:nvSpPr>
        <p:spPr>
          <a:xfrm>
            <a:off x="497240" y="471880"/>
            <a:ext cx="8665809" cy="646331"/>
          </a:xfrm>
          <a:prstGeom prst="rect">
            <a:avLst/>
          </a:prstGeom>
        </p:spPr>
        <p:txBody>
          <a:bodyPr wrap="square">
            <a:spAutoFit/>
          </a:bodyPr>
          <a:lstStyle/>
          <a:p>
            <a:r>
              <a:rPr lang="it-IT" sz="3600" dirty="0">
                <a:solidFill>
                  <a:srgbClr val="C00000"/>
                </a:solidFill>
                <a:latin typeface="Comic Sans MS" panose="030F0702030302020204" pitchFamily="66" charset="0"/>
              </a:rPr>
              <a:t>Sottogruppi razionali</a:t>
            </a:r>
          </a:p>
        </p:txBody>
      </p:sp>
      <p:sp>
        <p:nvSpPr>
          <p:cNvPr id="3" name="CasellaDiTesto 2">
            <a:extLst>
              <a:ext uri="{FF2B5EF4-FFF2-40B4-BE49-F238E27FC236}">
                <a16:creationId xmlns:a16="http://schemas.microsoft.com/office/drawing/2014/main" id="{D498B8A3-610E-DEFD-C251-8FF60542A964}"/>
              </a:ext>
            </a:extLst>
          </p:cNvPr>
          <p:cNvSpPr txBox="1"/>
          <p:nvPr/>
        </p:nvSpPr>
        <p:spPr>
          <a:xfrm>
            <a:off x="2220686" y="4608390"/>
            <a:ext cx="6102220" cy="1459951"/>
          </a:xfrm>
          <a:prstGeom prst="rect">
            <a:avLst/>
          </a:prstGeom>
          <a:noFill/>
        </p:spPr>
        <p:txBody>
          <a:bodyPr wrap="square">
            <a:spAutoFit/>
          </a:bodyPr>
          <a:lstStyle/>
          <a:p>
            <a:pPr algn="just">
              <a:lnSpc>
                <a:spcPct val="130000"/>
              </a:lnSpc>
              <a:spcAft>
                <a:spcPts val="600"/>
              </a:spcAft>
            </a:pPr>
            <a:r>
              <a:rPr lang="it-IT" sz="1400" i="1" dirty="0">
                <a:solidFill>
                  <a:srgbClr val="0070C0"/>
                </a:solidFill>
                <a:latin typeface="Verdana" panose="020B0604030504040204" pitchFamily="34" charset="0"/>
                <a:ea typeface="Verdana" panose="020B0604030504040204" pitchFamily="34" charset="0"/>
              </a:rPr>
              <a:t>Per sottogruppo razionale si intende piccoli campioni scelti in modo che se sono presenti fattori specifici, la probabilità di osservare differenze tra i campioni sia massimizzata mentre la probabilità di osservare differenze tra le unità che compongono il campione a causa di fattori specifici sia minimizzata.</a:t>
            </a:r>
          </a:p>
        </p:txBody>
      </p:sp>
    </p:spTree>
    <p:extLst>
      <p:ext uri="{BB962C8B-B14F-4D97-AF65-F5344CB8AC3E}">
        <p14:creationId xmlns:p14="http://schemas.microsoft.com/office/powerpoint/2010/main" val="2307469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7" name="Segnaposto contenuto 2"/>
              <p:cNvSpPr>
                <a:spLocks noGrp="1"/>
              </p:cNvSpPr>
              <p:nvPr>
                <p:ph sz="quarter" idx="1"/>
              </p:nvPr>
            </p:nvSpPr>
            <p:spPr>
              <a:xfrm>
                <a:off x="275241" y="1743554"/>
                <a:ext cx="9358158" cy="3171346"/>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La carta </a:t>
                </a:r>
                <a14:m>
                  <m:oMath xmlns:m="http://schemas.openxmlformats.org/officeDocument/2006/math">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oMath>
                </a14:m>
                <a:r>
                  <a:rPr lang="it-IT" altLang="it-IT" sz="2200" dirty="0">
                    <a:solidFill>
                      <a:srgbClr val="002060"/>
                    </a:solidFill>
                    <a:latin typeface="Verdana" panose="020B0604030504040204" pitchFamily="34" charset="0"/>
                    <a:ea typeface="Verdana" panose="020B0604030504040204" pitchFamily="34" charset="0"/>
                  </a:rPr>
                  <a:t> monitora il livello medio di qualità nel processo.</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Pertanto, i campioni dovrebbero essere selezionati in modo tale da massimizzare le possibilità che si verifichino cambiamenti nella media del processo </a:t>
                </a:r>
                <a:r>
                  <a:rPr lang="it-IT" altLang="it-IT" sz="2200" u="sng" dirty="0">
                    <a:solidFill>
                      <a:srgbClr val="002060"/>
                    </a:solidFill>
                    <a:latin typeface="Verdana" panose="020B0604030504040204" pitchFamily="34" charset="0"/>
                    <a:ea typeface="Verdana" panose="020B0604030504040204" pitchFamily="34" charset="0"/>
                  </a:rPr>
                  <a:t>tra</a:t>
                </a:r>
                <a:r>
                  <a:rPr lang="it-IT" altLang="it-IT" sz="2200" dirty="0">
                    <a:solidFill>
                      <a:srgbClr val="002060"/>
                    </a:solidFill>
                    <a:latin typeface="Verdana" panose="020B0604030504040204" pitchFamily="34" charset="0"/>
                    <a:ea typeface="Verdana" panose="020B0604030504040204" pitchFamily="34" charset="0"/>
                  </a:rPr>
                  <a:t> i campioni e che quindi vengano visualizzati come punti fuori controllo sulla carta </a:t>
                </a:r>
                <a14:m>
                  <m:oMath xmlns:m="http://schemas.openxmlformats.org/officeDocument/2006/math">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oMath>
                </a14:m>
                <a:r>
                  <a:rPr lang="it-IT" altLang="it-IT" sz="2200" dirty="0">
                    <a:solidFill>
                      <a:srgbClr val="002060"/>
                    </a:solidFill>
                    <a:latin typeface="Verdana" panose="020B0604030504040204" pitchFamily="34" charset="0"/>
                    <a:ea typeface="Verdana" panose="020B0604030504040204" pitchFamily="34" charset="0"/>
                  </a:rPr>
                  <a:t>.</a:t>
                </a:r>
              </a:p>
            </p:txBody>
          </p:sp>
        </mc:Choice>
        <mc:Fallback xmlns="">
          <p:sp>
            <p:nvSpPr>
              <p:cNvPr id="21507" name="Segnaposto contenuto 2"/>
              <p:cNvSpPr>
                <a:spLocks noGrp="1" noRot="1" noChangeAspect="1" noMove="1" noResize="1" noEditPoints="1" noAdjustHandles="1" noChangeArrowheads="1" noChangeShapeType="1" noTextEdit="1"/>
              </p:cNvSpPr>
              <p:nvPr>
                <p:ph sz="quarter" idx="1"/>
              </p:nvPr>
            </p:nvSpPr>
            <p:spPr>
              <a:xfrm>
                <a:off x="275241" y="1743554"/>
                <a:ext cx="9358158" cy="3171346"/>
              </a:xfrm>
              <a:blipFill>
                <a:blip r:embed="rId2"/>
                <a:stretch>
                  <a:fillRect l="-456" r="-847"/>
                </a:stretch>
              </a:blipFill>
            </p:spPr>
            <p:txBody>
              <a:bodyPr/>
              <a:lstStyle/>
              <a:p>
                <a:r>
                  <a:rPr lang="it-IT">
                    <a:noFill/>
                  </a:rPr>
                  <a:t> </a:t>
                </a:r>
              </a:p>
            </p:txBody>
          </p:sp>
        </mc:Fallback>
      </mc:AlternateContent>
      <p:sp>
        <p:nvSpPr>
          <p:cNvPr id="4" name="Rettangolo 3"/>
          <p:cNvSpPr/>
          <p:nvPr/>
        </p:nvSpPr>
        <p:spPr>
          <a:xfrm>
            <a:off x="497240" y="471880"/>
            <a:ext cx="8665809" cy="646331"/>
          </a:xfrm>
          <a:prstGeom prst="rect">
            <a:avLst/>
          </a:prstGeom>
        </p:spPr>
        <p:txBody>
          <a:bodyPr wrap="square">
            <a:spAutoFit/>
          </a:bodyPr>
          <a:lstStyle/>
          <a:p>
            <a:r>
              <a:rPr lang="it-IT" sz="3600" dirty="0">
                <a:solidFill>
                  <a:srgbClr val="C00000"/>
                </a:solidFill>
                <a:latin typeface="Comic Sans MS" panose="030F0702030302020204" pitchFamily="66" charset="0"/>
              </a:rPr>
              <a:t>Sottogruppi razionali</a:t>
            </a:r>
          </a:p>
        </p:txBody>
      </p:sp>
    </p:spTree>
    <p:extLst>
      <p:ext uri="{BB962C8B-B14F-4D97-AF65-F5344CB8AC3E}">
        <p14:creationId xmlns:p14="http://schemas.microsoft.com/office/powerpoint/2010/main" val="1897452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7" name="Segnaposto contenuto 2"/>
              <p:cNvSpPr>
                <a:spLocks noGrp="1"/>
              </p:cNvSpPr>
              <p:nvPr>
                <p:ph sz="quarter" idx="1"/>
              </p:nvPr>
            </p:nvSpPr>
            <p:spPr>
              <a:xfrm>
                <a:off x="275241" y="1454795"/>
                <a:ext cx="9830784" cy="4344425"/>
              </a:xfrm>
            </p:spPr>
            <p:txBody>
              <a:bodyPr>
                <a:noAutofit/>
              </a:bodyPr>
              <a:lstStyle/>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La carta R, d'altra parte, misura la variabilità all'interno di un campione.</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Pertanto, i campioni devono essere selezionati in modo tale che la variabilità all'</a:t>
                </a:r>
                <a:r>
                  <a:rPr lang="it-IT" altLang="it-IT" sz="2200" u="sng" dirty="0">
                    <a:solidFill>
                      <a:srgbClr val="002060"/>
                    </a:solidFill>
                    <a:latin typeface="Verdana" panose="020B0604030504040204" pitchFamily="34" charset="0"/>
                    <a:ea typeface="Verdana" panose="020B0604030504040204" pitchFamily="34" charset="0"/>
                  </a:rPr>
                  <a:t>interno</a:t>
                </a:r>
                <a:r>
                  <a:rPr lang="it-IT" altLang="it-IT" sz="2200" dirty="0">
                    <a:solidFill>
                      <a:srgbClr val="002060"/>
                    </a:solidFill>
                    <a:latin typeface="Verdana" panose="020B0604030504040204" pitchFamily="34" charset="0"/>
                    <a:ea typeface="Verdana" panose="020B0604030504040204" pitchFamily="34" charset="0"/>
                  </a:rPr>
                  <a:t> dei campioni misuri solo da fattori casuali.</a:t>
                </a:r>
              </a:p>
              <a:p>
                <a:pPr marL="3600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In altri termini:</a:t>
                </a:r>
              </a:p>
              <a:p>
                <a:pPr marL="378900" algn="just">
                  <a:lnSpc>
                    <a:spcPct val="130000"/>
                  </a:lnSpc>
                  <a:spcBef>
                    <a:spcPts val="0"/>
                  </a:spcBef>
                  <a:spcAft>
                    <a:spcPts val="600"/>
                  </a:spcAft>
                  <a:buFont typeface="Wingdings" panose="05000000000000000000" pitchFamily="2" charset="2"/>
                  <a:buChar char="§"/>
                </a:pPr>
                <a:r>
                  <a:rPr lang="it-IT" altLang="it-IT" sz="2200" dirty="0">
                    <a:solidFill>
                      <a:srgbClr val="002060"/>
                    </a:solidFill>
                    <a:latin typeface="Verdana" panose="020B0604030504040204" pitchFamily="34" charset="0"/>
                    <a:ea typeface="Verdana" panose="020B0604030504040204" pitchFamily="34" charset="0"/>
                  </a:rPr>
                  <a:t>il grafico </a:t>
                </a:r>
                <a14:m>
                  <m:oMath xmlns:m="http://schemas.openxmlformats.org/officeDocument/2006/math">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oMath>
                </a14:m>
                <a:r>
                  <a:rPr lang="it-IT" altLang="it-IT" sz="2200" dirty="0">
                    <a:solidFill>
                      <a:srgbClr val="002060"/>
                    </a:solidFill>
                    <a:latin typeface="Verdana" panose="020B0604030504040204" pitchFamily="34" charset="0"/>
                    <a:ea typeface="Verdana" panose="020B0604030504040204" pitchFamily="34" charset="0"/>
                  </a:rPr>
                  <a:t> monitora la variabilità tra i campioni (variabilità nel processo nel tempo) </a:t>
                </a:r>
              </a:p>
              <a:p>
                <a:pPr marL="378900" algn="just">
                  <a:lnSpc>
                    <a:spcPct val="130000"/>
                  </a:lnSpc>
                  <a:spcBef>
                    <a:spcPts val="0"/>
                  </a:spcBef>
                  <a:spcAft>
                    <a:spcPts val="600"/>
                  </a:spcAft>
                  <a:buFont typeface="Wingdings" panose="05000000000000000000" pitchFamily="2" charset="2"/>
                  <a:buChar char="§"/>
                </a:pPr>
                <a:r>
                  <a:rPr lang="it-IT" altLang="it-IT" sz="2200" dirty="0">
                    <a:solidFill>
                      <a:srgbClr val="002060"/>
                    </a:solidFill>
                    <a:latin typeface="Verdana" panose="020B0604030504040204" pitchFamily="34" charset="0"/>
                    <a:ea typeface="Verdana" panose="020B0604030504040204" pitchFamily="34" charset="0"/>
                  </a:rPr>
                  <a:t>il grafico R misura la variabilità all'interno del campione (la variabilità istantanea del processo in un determinato momento).</a:t>
                </a:r>
              </a:p>
            </p:txBody>
          </p:sp>
        </mc:Choice>
        <mc:Fallback xmlns="">
          <p:sp>
            <p:nvSpPr>
              <p:cNvPr id="21507" name="Segnaposto contenuto 2"/>
              <p:cNvSpPr>
                <a:spLocks noGrp="1" noRot="1" noChangeAspect="1" noMove="1" noResize="1" noEditPoints="1" noAdjustHandles="1" noChangeArrowheads="1" noChangeShapeType="1" noTextEdit="1"/>
              </p:cNvSpPr>
              <p:nvPr>
                <p:ph sz="quarter" idx="1"/>
              </p:nvPr>
            </p:nvSpPr>
            <p:spPr>
              <a:xfrm>
                <a:off x="275241" y="1454795"/>
                <a:ext cx="9830784" cy="4344425"/>
              </a:xfrm>
              <a:blipFill>
                <a:blip r:embed="rId2"/>
                <a:stretch>
                  <a:fillRect l="-434" r="-806" b="-1264"/>
                </a:stretch>
              </a:blipFill>
            </p:spPr>
            <p:txBody>
              <a:bodyPr/>
              <a:lstStyle/>
              <a:p>
                <a:r>
                  <a:rPr lang="it-IT">
                    <a:noFill/>
                  </a:rPr>
                  <a:t> </a:t>
                </a:r>
              </a:p>
            </p:txBody>
          </p:sp>
        </mc:Fallback>
      </mc:AlternateContent>
      <p:sp>
        <p:nvSpPr>
          <p:cNvPr id="4" name="Rettangolo 3"/>
          <p:cNvSpPr/>
          <p:nvPr/>
        </p:nvSpPr>
        <p:spPr>
          <a:xfrm>
            <a:off x="497240" y="471880"/>
            <a:ext cx="8665809" cy="646331"/>
          </a:xfrm>
          <a:prstGeom prst="rect">
            <a:avLst/>
          </a:prstGeom>
        </p:spPr>
        <p:txBody>
          <a:bodyPr wrap="square">
            <a:spAutoFit/>
          </a:bodyPr>
          <a:lstStyle/>
          <a:p>
            <a:r>
              <a:rPr lang="it-IT" sz="3600" dirty="0">
                <a:solidFill>
                  <a:srgbClr val="C00000"/>
                </a:solidFill>
                <a:latin typeface="Comic Sans MS" panose="030F0702030302020204" pitchFamily="66" charset="0"/>
              </a:rPr>
              <a:t>Sottogruppi razionali</a:t>
            </a:r>
          </a:p>
        </p:txBody>
      </p:sp>
    </p:spTree>
    <p:extLst>
      <p:ext uri="{BB962C8B-B14F-4D97-AF65-F5344CB8AC3E}">
        <p14:creationId xmlns:p14="http://schemas.microsoft.com/office/powerpoint/2010/main" val="51504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ttangolo 4"/>
              <p:cNvSpPr/>
              <p:nvPr/>
            </p:nvSpPr>
            <p:spPr>
              <a:xfrm>
                <a:off x="1438936" y="2491749"/>
                <a:ext cx="7552055" cy="1698285"/>
              </a:xfrm>
              <a:prstGeom prst="rect">
                <a:avLst/>
              </a:prstGeom>
            </p:spPr>
            <p:txBody>
              <a:bodyPr wrap="square">
                <a:spAutoFit/>
              </a:bodyPr>
              <a:lstStyle/>
              <a:p>
                <a:pPr algn="ctr">
                  <a:lnSpc>
                    <a:spcPct val="130000"/>
                  </a:lnSpc>
                  <a:spcAft>
                    <a:spcPts val="600"/>
                  </a:spcAft>
                </a:pPr>
                <a:r>
                  <a:rPr lang="it-IT" sz="4000" dirty="0">
                    <a:solidFill>
                      <a:srgbClr val="C00000"/>
                    </a:solidFill>
                    <a:latin typeface="Comic Sans MS" panose="030F0702030302020204" pitchFamily="66" charset="0"/>
                    <a:ea typeface="Verdana" panose="020B0604030504040204" pitchFamily="34" charset="0"/>
                  </a:rPr>
                  <a:t>ESEMPI di </a:t>
                </a:r>
              </a:p>
              <a:p>
                <a:pPr algn="ctr">
                  <a:lnSpc>
                    <a:spcPct val="130000"/>
                  </a:lnSpc>
                  <a:spcAft>
                    <a:spcPts val="600"/>
                  </a:spcAft>
                </a:pPr>
                <a:r>
                  <a:rPr lang="it-IT" sz="4000" dirty="0">
                    <a:solidFill>
                      <a:srgbClr val="C00000"/>
                    </a:solidFill>
                    <a:latin typeface="Comic Sans MS" panose="030F0702030302020204" pitchFamily="66" charset="0"/>
                    <a:ea typeface="Verdana" panose="020B0604030504040204" pitchFamily="34" charset="0"/>
                  </a:rPr>
                  <a:t>Carte di controllo </a:t>
                </a:r>
                <a14:m>
                  <m:oMath xmlns:m="http://schemas.openxmlformats.org/officeDocument/2006/math">
                    <m:acc>
                      <m:accPr>
                        <m:chr m:val="̅"/>
                        <m:ctrlPr>
                          <a:rPr lang="it-IT" sz="4000" i="1" dirty="0" smtClean="0">
                            <a:solidFill>
                              <a:srgbClr val="C00000"/>
                            </a:solidFill>
                            <a:latin typeface="Cambria Math" panose="02040503050406030204" pitchFamily="18" charset="0"/>
                          </a:rPr>
                        </m:ctrlPr>
                      </m:accPr>
                      <m:e>
                        <m:r>
                          <a:rPr lang="it-IT" sz="4000" b="0" i="1" dirty="0" smtClean="0">
                            <a:solidFill>
                              <a:srgbClr val="C00000"/>
                            </a:solidFill>
                            <a:latin typeface="Cambria Math" panose="02040503050406030204" pitchFamily="18" charset="0"/>
                          </a:rPr>
                          <m:t>𝑥</m:t>
                        </m:r>
                      </m:e>
                    </m:acc>
                    <m:r>
                      <a:rPr lang="it-IT" sz="4000" b="0" i="1" dirty="0" smtClean="0">
                        <a:solidFill>
                          <a:srgbClr val="C00000"/>
                        </a:solidFill>
                        <a:latin typeface="Cambria Math" panose="02040503050406030204" pitchFamily="18" charset="0"/>
                      </a:rPr>
                      <m:t> </m:t>
                    </m:r>
                    <m:r>
                      <a:rPr lang="it-IT" sz="4000" b="0" i="1" dirty="0" smtClean="0">
                        <a:solidFill>
                          <a:srgbClr val="C00000"/>
                        </a:solidFill>
                        <a:latin typeface="Cambria Math" panose="02040503050406030204" pitchFamily="18" charset="0"/>
                      </a:rPr>
                      <m:t>𝑒</m:t>
                    </m:r>
                    <m:r>
                      <a:rPr lang="it-IT" sz="4000" b="0" i="1" dirty="0" smtClean="0">
                        <a:solidFill>
                          <a:srgbClr val="C00000"/>
                        </a:solidFill>
                        <a:latin typeface="Cambria Math" panose="02040503050406030204" pitchFamily="18" charset="0"/>
                      </a:rPr>
                      <m:t> </m:t>
                    </m:r>
                    <m:r>
                      <a:rPr lang="it-IT" sz="4000" b="0" i="1" dirty="0" smtClean="0">
                        <a:solidFill>
                          <a:srgbClr val="C00000"/>
                        </a:solidFill>
                        <a:latin typeface="Cambria Math" panose="02040503050406030204" pitchFamily="18" charset="0"/>
                      </a:rPr>
                      <m:t>𝑅</m:t>
                    </m:r>
                  </m:oMath>
                </a14:m>
                <a:endParaRPr lang="it-IT" sz="4000" dirty="0">
                  <a:solidFill>
                    <a:srgbClr val="C00000"/>
                  </a:solidFill>
                  <a:latin typeface="Comic Sans MS" panose="030F0702030302020204" pitchFamily="66" charset="0"/>
                  <a:ea typeface="Verdana" panose="020B0604030504040204" pitchFamily="34" charset="0"/>
                </a:endParaRPr>
              </a:p>
            </p:txBody>
          </p:sp>
        </mc:Choice>
        <mc:Fallback xmlns="">
          <p:sp>
            <p:nvSpPr>
              <p:cNvPr id="5" name="Rettangolo 4"/>
              <p:cNvSpPr>
                <a:spLocks noRot="1" noChangeAspect="1" noMove="1" noResize="1" noEditPoints="1" noAdjustHandles="1" noChangeArrowheads="1" noChangeShapeType="1" noTextEdit="1"/>
              </p:cNvSpPr>
              <p:nvPr/>
            </p:nvSpPr>
            <p:spPr>
              <a:xfrm>
                <a:off x="1438936" y="2491749"/>
                <a:ext cx="7552055" cy="1698285"/>
              </a:xfrm>
              <a:prstGeom prst="rect">
                <a:avLst/>
              </a:prstGeom>
              <a:blipFill rotWithShape="0">
                <a:blip r:embed="rId2"/>
                <a:stretch>
                  <a:fillRect b="-14748"/>
                </a:stretch>
              </a:blipFill>
            </p:spPr>
            <p:txBody>
              <a:bodyPr/>
              <a:lstStyle/>
              <a:p>
                <a:r>
                  <a:rPr lang="it-IT">
                    <a:noFill/>
                  </a:rPr>
                  <a:t> </a:t>
                </a:r>
              </a:p>
            </p:txBody>
          </p:sp>
        </mc:Fallback>
      </mc:AlternateContent>
    </p:spTree>
    <p:extLst>
      <p:ext uri="{BB962C8B-B14F-4D97-AF65-F5344CB8AC3E}">
        <p14:creationId xmlns:p14="http://schemas.microsoft.com/office/powerpoint/2010/main" val="263764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3905" y="1854033"/>
            <a:ext cx="9612675" cy="2886944"/>
          </a:xfrm>
          <a:prstGeom prst="rect">
            <a:avLst/>
          </a:prstGeom>
        </p:spPr>
        <p:txBody>
          <a:bodyPr wrap="square">
            <a:spAutoFit/>
          </a:bodyPr>
          <a:lstStyle/>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Un’azienda che imbottiglia una bibita è interessata al contenuto della bevanda, espresso in ml, nel contenitore. </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L’obiettivo è controllare sia il livello medio sia la variabilità del processo produttivo. </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In particolare per il livello medio si desidera utilizzare una carta x. Per la variabilità si vuole utilizzare una carta R con limite 3-sigma. </a:t>
            </a:r>
          </a:p>
        </p:txBody>
      </p:sp>
      <mc:AlternateContent xmlns:mc="http://schemas.openxmlformats.org/markup-compatibility/2006" xmlns:a14="http://schemas.microsoft.com/office/drawing/2010/main">
        <mc:Choice Requires="a14">
          <p:sp>
            <p:nvSpPr>
              <p:cNvPr id="5" name="Rettangolo 4"/>
              <p:cNvSpPr/>
              <p:nvPr/>
            </p:nvSpPr>
            <p:spPr>
              <a:xfrm>
                <a:off x="497241" y="471880"/>
                <a:ext cx="7552055" cy="646331"/>
              </a:xfrm>
              <a:prstGeom prst="rect">
                <a:avLst/>
              </a:prstGeom>
            </p:spPr>
            <p:txBody>
              <a:bodyPr wrap="square">
                <a:spAutoFit/>
              </a:bodyPr>
              <a:lstStyle/>
              <a:p>
                <a:r>
                  <a:rPr lang="it-IT" sz="3600" dirty="0">
                    <a:solidFill>
                      <a:srgbClr val="C00000"/>
                    </a:solidFill>
                    <a:latin typeface="Comic Sans MS" panose="030F0702030302020204" pitchFamily="66" charset="0"/>
                    <a:ea typeface="Verdana" panose="020B0604030504040204" pitchFamily="34"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ea typeface="Verdana" panose="020B0604030504040204" pitchFamily="34" charset="0"/>
                  </a:rPr>
                  <a:t>: esempio</a:t>
                </a:r>
              </a:p>
            </p:txBody>
          </p:sp>
        </mc:Choice>
        <mc:Fallback xmlns="">
          <p:sp>
            <p:nvSpPr>
              <p:cNvPr id="5" name="Rettangolo 4"/>
              <p:cNvSpPr>
                <a:spLocks noRot="1" noChangeAspect="1" noMove="1" noResize="1" noEditPoints="1" noAdjustHandles="1" noChangeArrowheads="1" noChangeShapeType="1" noTextEdit="1"/>
              </p:cNvSpPr>
              <p:nvPr/>
            </p:nvSpPr>
            <p:spPr>
              <a:xfrm>
                <a:off x="497241" y="471880"/>
                <a:ext cx="7552055" cy="646331"/>
              </a:xfrm>
              <a:prstGeom prst="rect">
                <a:avLst/>
              </a:prstGeom>
              <a:blipFill rotWithShape="0">
                <a:blip r:embed="rId2"/>
                <a:stretch>
                  <a:fillRect l="-2504"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2686556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3905" y="1854033"/>
            <a:ext cx="9612675" cy="1801262"/>
          </a:xfrm>
          <a:prstGeom prst="rect">
            <a:avLst/>
          </a:prstGeom>
        </p:spPr>
        <p:txBody>
          <a:bodyPr wrap="square">
            <a:spAutoFit/>
          </a:bodyPr>
          <a:lstStyle/>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Del processo produttivo non si sa nulla quindi in fase preliminare sono stati prelevati 19 campioni, ciascuno di ampiezza 4 in un arco di tempo durante il quale il processo viene ritenuto sotto controllo. </a:t>
            </a:r>
          </a:p>
        </p:txBody>
      </p:sp>
      <mc:AlternateContent xmlns:mc="http://schemas.openxmlformats.org/markup-compatibility/2006" xmlns:a14="http://schemas.microsoft.com/office/drawing/2010/main">
        <mc:Choice Requires="a14">
          <p:sp>
            <p:nvSpPr>
              <p:cNvPr id="5" name="Rettangolo 4"/>
              <p:cNvSpPr/>
              <p:nvPr/>
            </p:nvSpPr>
            <p:spPr>
              <a:xfrm>
                <a:off x="497241" y="471880"/>
                <a:ext cx="7552055" cy="646331"/>
              </a:xfrm>
              <a:prstGeom prst="rect">
                <a:avLst/>
              </a:prstGeom>
            </p:spPr>
            <p:txBody>
              <a:bodyPr wrap="square">
                <a:spAutoFit/>
              </a:bodyPr>
              <a:lstStyle/>
              <a:p>
                <a:r>
                  <a:rPr lang="it-IT" sz="3600" dirty="0">
                    <a:solidFill>
                      <a:srgbClr val="C00000"/>
                    </a:solidFill>
                    <a:latin typeface="Comic Sans MS" panose="030F0702030302020204" pitchFamily="66" charset="0"/>
                    <a:ea typeface="Verdana" panose="020B0604030504040204" pitchFamily="34"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ea typeface="Verdana" panose="020B0604030504040204" pitchFamily="34" charset="0"/>
                  </a:rPr>
                  <a:t>: esempio 1</a:t>
                </a:r>
              </a:p>
            </p:txBody>
          </p:sp>
        </mc:Choice>
        <mc:Fallback xmlns="">
          <p:sp>
            <p:nvSpPr>
              <p:cNvPr id="5" name="Rettangolo 4"/>
              <p:cNvSpPr>
                <a:spLocks noRot="1" noChangeAspect="1" noMove="1" noResize="1" noEditPoints="1" noAdjustHandles="1" noChangeArrowheads="1" noChangeShapeType="1" noTextEdit="1"/>
              </p:cNvSpPr>
              <p:nvPr/>
            </p:nvSpPr>
            <p:spPr>
              <a:xfrm>
                <a:off x="497241" y="471880"/>
                <a:ext cx="7552055" cy="646331"/>
              </a:xfrm>
              <a:prstGeom prst="rect">
                <a:avLst/>
              </a:prstGeom>
              <a:blipFill>
                <a:blip r:embed="rId2"/>
                <a:stretch>
                  <a:fillRect l="-2504"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3641606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p:nvPr/>
        </p:nvPicPr>
        <p:blipFill rotWithShape="1">
          <a:blip r:embed="rId2"/>
          <a:srcRect l="20793" t="26727" r="58788" b="15559"/>
          <a:stretch/>
        </p:blipFill>
        <p:spPr bwMode="auto">
          <a:xfrm>
            <a:off x="497241" y="1583576"/>
            <a:ext cx="4946741" cy="4895110"/>
          </a:xfrm>
          <a:prstGeom prst="rect">
            <a:avLst/>
          </a:prstGeom>
          <a:ln>
            <a:noFill/>
          </a:ln>
          <a:extLst>
            <a:ext uri="{53640926-AAD7-44D8-BBD7-CCE9431645EC}">
              <a14:shadowObscured xmlns:a14="http://schemas.microsoft.com/office/drawing/2010/main"/>
            </a:ext>
          </a:extLst>
        </p:spPr>
      </p:pic>
      <p:sp>
        <p:nvSpPr>
          <p:cNvPr id="3" name="Rettangolo 2"/>
          <p:cNvSpPr/>
          <p:nvPr/>
        </p:nvSpPr>
        <p:spPr>
          <a:xfrm>
            <a:off x="5761722" y="1730452"/>
            <a:ext cx="5852588" cy="2472215"/>
          </a:xfrm>
          <a:prstGeom prst="rect">
            <a:avLst/>
          </a:prstGeom>
        </p:spPr>
        <p:txBody>
          <a:bodyPr wrap="square">
            <a:spAutoFit/>
          </a:bodyPr>
          <a:lstStyle/>
          <a:p>
            <a:pPr>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Contenuto in ml di bevanda nei contenitori</a:t>
            </a:r>
          </a:p>
          <a:p>
            <a:pPr>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Dai dati si può stimare:</a:t>
            </a:r>
          </a:p>
          <a:p>
            <a:pPr marL="457200" indent="-457200">
              <a:lnSpc>
                <a:spcPct val="130000"/>
              </a:lnSpc>
              <a:spcAft>
                <a:spcPts val="600"/>
              </a:spcAft>
              <a:buFontTx/>
              <a:buChar char="-"/>
            </a:pPr>
            <a:r>
              <a:rPr lang="it-IT" sz="2200" dirty="0">
                <a:solidFill>
                  <a:srgbClr val="002060"/>
                </a:solidFill>
                <a:latin typeface="Verdana" panose="020B0604030504040204" pitchFamily="34" charset="0"/>
                <a:ea typeface="Verdana" panose="020B0604030504040204" pitchFamily="34" charset="0"/>
              </a:rPr>
              <a:t>il livello medio del processo</a:t>
            </a:r>
          </a:p>
          <a:p>
            <a:pPr marL="457200" indent="-457200">
              <a:lnSpc>
                <a:spcPct val="130000"/>
              </a:lnSpc>
              <a:spcAft>
                <a:spcPts val="600"/>
              </a:spcAft>
              <a:buFontTx/>
              <a:buChar char="-"/>
            </a:pPr>
            <a:r>
              <a:rPr lang="it-IT" sz="2200" dirty="0">
                <a:solidFill>
                  <a:srgbClr val="002060"/>
                </a:solidFill>
                <a:latin typeface="Verdana" panose="020B0604030504040204" pitchFamily="34" charset="0"/>
                <a:ea typeface="Verdana" panose="020B0604030504040204" pitchFamily="34" charset="0"/>
              </a:rPr>
              <a:t>la sua variabilità: </a:t>
            </a:r>
          </a:p>
        </p:txBody>
      </p:sp>
      <mc:AlternateContent xmlns:mc="http://schemas.openxmlformats.org/markup-compatibility/2006" xmlns:a14="http://schemas.microsoft.com/office/drawing/2010/main">
        <mc:Choice Requires="a14">
          <p:sp>
            <p:nvSpPr>
              <p:cNvPr id="10" name="Rettangolo 9"/>
              <p:cNvSpPr/>
              <p:nvPr/>
            </p:nvSpPr>
            <p:spPr>
              <a:xfrm>
                <a:off x="497241" y="471880"/>
                <a:ext cx="7552055" cy="646331"/>
              </a:xfrm>
              <a:prstGeom prst="rect">
                <a:avLst/>
              </a:prstGeom>
            </p:spPr>
            <p:txBody>
              <a:bodyPr wrap="square">
                <a:spAutoFit/>
              </a:bodyPr>
              <a:lstStyle/>
              <a:p>
                <a:r>
                  <a:rPr lang="it-IT" sz="3600" dirty="0">
                    <a:solidFill>
                      <a:srgbClr val="C00000"/>
                    </a:solidFill>
                    <a:latin typeface="Comic Sans MS" panose="030F0702030302020204" pitchFamily="66" charset="0"/>
                    <a:ea typeface="Verdana" panose="020B0604030504040204" pitchFamily="34"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ea typeface="Verdana" panose="020B0604030504040204" pitchFamily="34" charset="0"/>
                  </a:rPr>
                  <a:t>: esempio 1</a:t>
                </a:r>
              </a:p>
            </p:txBody>
          </p:sp>
        </mc:Choice>
        <mc:Fallback xmlns="">
          <p:sp>
            <p:nvSpPr>
              <p:cNvPr id="10" name="Rettangolo 9"/>
              <p:cNvSpPr>
                <a:spLocks noRot="1" noChangeAspect="1" noMove="1" noResize="1" noEditPoints="1" noAdjustHandles="1" noChangeArrowheads="1" noChangeShapeType="1" noTextEdit="1"/>
              </p:cNvSpPr>
              <p:nvPr/>
            </p:nvSpPr>
            <p:spPr>
              <a:xfrm>
                <a:off x="497241" y="471880"/>
                <a:ext cx="7552055" cy="646331"/>
              </a:xfrm>
              <a:prstGeom prst="rect">
                <a:avLst/>
              </a:prstGeom>
              <a:blipFill>
                <a:blip r:embed="rId3"/>
                <a:stretch>
                  <a:fillRect l="-2504"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2186421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8616" y="1525681"/>
            <a:ext cx="9643707" cy="2963888"/>
          </a:xfrm>
          <a:prstGeom prst="rect">
            <a:avLst/>
          </a:prstGeom>
        </p:spPr>
        <p:txBody>
          <a:bodyPr wrap="square">
            <a:spAutoFit/>
          </a:bodyPr>
          <a:lstStyle/>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Si richiede di porre sotto controllo statistico un processo automatico per la produzione di imbuti cilindrici. </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In particolare occorre controllare il diametro interno degli imbuti. </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A tal fine, si decide di estrarre 25 campioni o sottogruppi di numerosità 5 ciascuno ad intervalli regolari di una settimana: </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m = 25          n = 5 </a:t>
            </a:r>
          </a:p>
        </p:txBody>
      </p:sp>
      <mc:AlternateContent xmlns:mc="http://schemas.openxmlformats.org/markup-compatibility/2006" xmlns:a14="http://schemas.microsoft.com/office/drawing/2010/main">
        <mc:Choice Requires="a14">
          <p:sp>
            <p:nvSpPr>
              <p:cNvPr id="5" name="Rettangolo 4"/>
              <p:cNvSpPr/>
              <p:nvPr/>
            </p:nvSpPr>
            <p:spPr>
              <a:xfrm>
                <a:off x="497241" y="471880"/>
                <a:ext cx="7552055" cy="646331"/>
              </a:xfrm>
              <a:prstGeom prst="rect">
                <a:avLst/>
              </a:prstGeom>
            </p:spPr>
            <p:txBody>
              <a:bodyPr wrap="square">
                <a:spAutoFit/>
              </a:bodyPr>
              <a:lstStyle/>
              <a:p>
                <a:r>
                  <a:rPr lang="it-IT" sz="3600" dirty="0">
                    <a:solidFill>
                      <a:srgbClr val="C00000"/>
                    </a:solidFill>
                    <a:latin typeface="Comic Sans MS" panose="030F0702030302020204" pitchFamily="66" charset="0"/>
                    <a:ea typeface="Verdana" panose="020B0604030504040204" pitchFamily="34"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ea typeface="Verdana" panose="020B0604030504040204" pitchFamily="34" charset="0"/>
                  </a:rPr>
                  <a:t>: esempio 2</a:t>
                </a:r>
              </a:p>
            </p:txBody>
          </p:sp>
        </mc:Choice>
        <mc:Fallback xmlns="">
          <p:sp>
            <p:nvSpPr>
              <p:cNvPr id="5" name="Rettangolo 4"/>
              <p:cNvSpPr>
                <a:spLocks noRot="1" noChangeAspect="1" noMove="1" noResize="1" noEditPoints="1" noAdjustHandles="1" noChangeArrowheads="1" noChangeShapeType="1" noTextEdit="1"/>
              </p:cNvSpPr>
              <p:nvPr/>
            </p:nvSpPr>
            <p:spPr>
              <a:xfrm>
                <a:off x="497241" y="471880"/>
                <a:ext cx="7552055" cy="646331"/>
              </a:xfrm>
              <a:prstGeom prst="rect">
                <a:avLst/>
              </a:prstGeom>
              <a:blipFill>
                <a:blip r:embed="rId2"/>
                <a:stretch>
                  <a:fillRect l="-2504" t="-14151" r="-889" b="-34906"/>
                </a:stretch>
              </a:blipFill>
            </p:spPr>
            <p:txBody>
              <a:bodyPr/>
              <a:lstStyle/>
              <a:p>
                <a:r>
                  <a:rPr lang="it-IT">
                    <a:noFill/>
                  </a:rPr>
                  <a:t> </a:t>
                </a:r>
              </a:p>
            </p:txBody>
          </p:sp>
        </mc:Fallback>
      </mc:AlternateContent>
    </p:spTree>
    <p:extLst>
      <p:ext uri="{BB962C8B-B14F-4D97-AF65-F5344CB8AC3E}">
        <p14:creationId xmlns:p14="http://schemas.microsoft.com/office/powerpoint/2010/main" val="3057199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rotWithShape="1">
          <a:blip r:embed="rId2"/>
          <a:srcRect l="26857" t="48418" r="60033" b="16721"/>
          <a:stretch/>
        </p:blipFill>
        <p:spPr bwMode="auto">
          <a:xfrm>
            <a:off x="497241" y="1290710"/>
            <a:ext cx="5782490" cy="5041402"/>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2" name="Rettangolo 1"/>
              <p:cNvSpPr/>
              <p:nvPr/>
            </p:nvSpPr>
            <p:spPr>
              <a:xfrm>
                <a:off x="6417603" y="1535410"/>
                <a:ext cx="4528457" cy="2395271"/>
              </a:xfrm>
              <a:prstGeom prst="rect">
                <a:avLst/>
              </a:prstGeom>
            </p:spPr>
            <p:txBody>
              <a:bodyPr wrap="square">
                <a:spAutoFit/>
              </a:bodyPr>
              <a:lstStyle/>
              <a:p>
                <a:pPr>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I dati ottenuti per ciascun campione, la media </a:t>
                </a:r>
                <a14:m>
                  <m:oMath xmlns:m="http://schemas.openxmlformats.org/officeDocument/2006/math">
                    <m:r>
                      <a:rPr lang="it-IT" sz="2200" b="0" dirty="0">
                        <a:solidFill>
                          <a:srgbClr val="002060"/>
                        </a:solidFill>
                        <a:latin typeface="Cambria Math" panose="02040503050406030204" pitchFamily="18" charset="0"/>
                      </a:rPr>
                      <m:t>(</m:t>
                    </m:r>
                    <m:acc>
                      <m:accPr>
                        <m:chr m:val="̅"/>
                        <m:ctrlPr>
                          <a:rPr lang="it-IT" sz="2200" i="1" dirty="0">
                            <a:solidFill>
                              <a:srgbClr val="002060"/>
                            </a:solidFill>
                            <a:latin typeface="Cambria Math" panose="02040503050406030204" pitchFamily="18" charset="0"/>
                          </a:rPr>
                        </m:ctrlPr>
                      </m:accPr>
                      <m:e>
                        <m:r>
                          <a:rPr lang="it-IT" sz="2200" b="0" i="1" dirty="0">
                            <a:solidFill>
                              <a:srgbClr val="002060"/>
                            </a:solidFill>
                            <a:latin typeface="Cambria Math" panose="02040503050406030204" pitchFamily="18" charset="0"/>
                          </a:rPr>
                          <m:t>𝑥</m:t>
                        </m:r>
                      </m:e>
                    </m:acc>
                  </m:oMath>
                </a14:m>
                <a:r>
                  <a:rPr lang="it-IT" sz="2200" baseline="-25000" dirty="0">
                    <a:solidFill>
                      <a:srgbClr val="002060"/>
                    </a:solidFill>
                    <a:latin typeface="Verdana" panose="020B0604030504040204" pitchFamily="34" charset="0"/>
                    <a:ea typeface="Verdana" panose="020B0604030504040204" pitchFamily="34" charset="0"/>
                  </a:rPr>
                  <a:t>i</a:t>
                </a:r>
                <a:r>
                  <a:rPr lang="it-IT" sz="2200" dirty="0">
                    <a:solidFill>
                      <a:srgbClr val="002060"/>
                    </a:solidFill>
                    <a:latin typeface="Verdana" panose="020B0604030504040204" pitchFamily="34" charset="0"/>
                    <a:ea typeface="Verdana" panose="020B0604030504040204" pitchFamily="34" charset="0"/>
                  </a:rPr>
                  <a:t>) e il </a:t>
                </a:r>
                <a:r>
                  <a:rPr lang="it-IT" sz="2200" dirty="0" err="1">
                    <a:solidFill>
                      <a:srgbClr val="002060"/>
                    </a:solidFill>
                    <a:latin typeface="Verdana" panose="020B0604030504040204" pitchFamily="34" charset="0"/>
                    <a:ea typeface="Verdana" panose="020B0604030504040204" pitchFamily="34" charset="0"/>
                  </a:rPr>
                  <a:t>range</a:t>
                </a:r>
                <a:r>
                  <a:rPr lang="it-IT" sz="2200" dirty="0">
                    <a:solidFill>
                      <a:srgbClr val="002060"/>
                    </a:solidFill>
                    <a:latin typeface="Verdana" panose="020B0604030504040204" pitchFamily="34" charset="0"/>
                    <a:ea typeface="Verdana" panose="020B0604030504040204" pitchFamily="34" charset="0"/>
                  </a:rPr>
                  <a:t> (</a:t>
                </a:r>
                <a:r>
                  <a:rPr lang="it-IT" sz="2200" dirty="0" err="1">
                    <a:solidFill>
                      <a:srgbClr val="002060"/>
                    </a:solidFill>
                    <a:latin typeface="Verdana" panose="020B0604030504040204" pitchFamily="34" charset="0"/>
                    <a:ea typeface="Verdana" panose="020B0604030504040204" pitchFamily="34" charset="0"/>
                  </a:rPr>
                  <a:t>R</a:t>
                </a:r>
                <a:r>
                  <a:rPr lang="it-IT" sz="2200" baseline="-25000" dirty="0" err="1">
                    <a:solidFill>
                      <a:srgbClr val="002060"/>
                    </a:solidFill>
                    <a:latin typeface="Verdana" panose="020B0604030504040204" pitchFamily="34" charset="0"/>
                    <a:ea typeface="Verdana" panose="020B0604030504040204" pitchFamily="34" charset="0"/>
                  </a:rPr>
                  <a:t>i</a:t>
                </a:r>
                <a:r>
                  <a:rPr lang="it-IT" sz="2200" dirty="0">
                    <a:solidFill>
                      <a:srgbClr val="002060"/>
                    </a:solidFill>
                    <a:latin typeface="Verdana" panose="020B0604030504040204" pitchFamily="34" charset="0"/>
                    <a:ea typeface="Verdana" panose="020B0604030504040204" pitchFamily="34" charset="0"/>
                  </a:rPr>
                  <a:t>). </a:t>
                </a:r>
              </a:p>
              <a:p>
                <a:pPr>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Si calcolano i valori di </a:t>
                </a:r>
                <a14:m>
                  <m:oMath xmlns:m="http://schemas.openxmlformats.org/officeDocument/2006/math">
                    <m:acc>
                      <m:accPr>
                        <m:chr m:val="̅"/>
                        <m:ctrlPr>
                          <a:rPr lang="it-IT" sz="2200" i="1">
                            <a:solidFill>
                              <a:srgbClr val="002060"/>
                            </a:solidFill>
                            <a:latin typeface="Cambria Math" panose="02040503050406030204" pitchFamily="18" charset="0"/>
                          </a:rPr>
                        </m:ctrlPr>
                      </m:accPr>
                      <m:e>
                        <m:r>
                          <a:rPr lang="it-IT" sz="2200" i="1">
                            <a:solidFill>
                              <a:srgbClr val="002060"/>
                            </a:solidFill>
                            <a:latin typeface="Cambria Math" panose="02040503050406030204" pitchFamily="18" charset="0"/>
                          </a:rPr>
                          <m:t>𝑋</m:t>
                        </m:r>
                      </m:e>
                    </m:acc>
                  </m:oMath>
                </a14:m>
                <a:r>
                  <a:rPr lang="it-IT" sz="2200" dirty="0">
                    <a:solidFill>
                      <a:srgbClr val="002060"/>
                    </a:solidFill>
                    <a:latin typeface="Verdana" panose="020B0604030504040204" pitchFamily="34" charset="0"/>
                    <a:ea typeface="Verdana" panose="020B0604030504040204" pitchFamily="34" charset="0"/>
                  </a:rPr>
                  <a:t> e </a:t>
                </a:r>
                <a14:m>
                  <m:oMath xmlns:m="http://schemas.openxmlformats.org/officeDocument/2006/math">
                    <m:acc>
                      <m:accPr>
                        <m:chr m:val="̅"/>
                        <m:ctrlPr>
                          <a:rPr lang="it-IT" sz="2200" i="1">
                            <a:solidFill>
                              <a:srgbClr val="002060"/>
                            </a:solidFill>
                            <a:latin typeface="Cambria Math" panose="02040503050406030204" pitchFamily="18" charset="0"/>
                          </a:rPr>
                        </m:ctrlPr>
                      </m:accPr>
                      <m:e>
                        <m:r>
                          <a:rPr lang="it-IT" sz="2200" b="0" i="1" smtClean="0">
                            <a:solidFill>
                              <a:srgbClr val="002060"/>
                            </a:solidFill>
                            <a:latin typeface="Cambria Math" panose="02040503050406030204" pitchFamily="18" charset="0"/>
                          </a:rPr>
                          <m:t>𝑅</m:t>
                        </m:r>
                      </m:e>
                    </m:acc>
                  </m:oMath>
                </a14:m>
                <a:r>
                  <a:rPr lang="it-IT" sz="2200" dirty="0">
                    <a:solidFill>
                      <a:srgbClr val="002060"/>
                    </a:solidFill>
                    <a:latin typeface="Verdana" panose="020B0604030504040204" pitchFamily="34" charset="0"/>
                    <a:ea typeface="Verdana" panose="020B0604030504040204" pitchFamily="34" charset="0"/>
                  </a:rPr>
                  <a:t>  </a:t>
                </a:r>
              </a:p>
              <a:p>
                <a:pPr>
                  <a:lnSpc>
                    <a:spcPct val="130000"/>
                  </a:lnSpc>
                  <a:spcAft>
                    <a:spcPts val="600"/>
                  </a:spcAft>
                </a:pPr>
                <a:endParaRPr lang="it-IT" sz="2200" dirty="0">
                  <a:solidFill>
                    <a:srgbClr val="002060"/>
                  </a:solidFill>
                  <a:latin typeface="Verdana" panose="020B0604030504040204" pitchFamily="34" charset="0"/>
                  <a:ea typeface="Verdana" panose="020B0604030504040204" pitchFamily="34" charset="0"/>
                </a:endParaRPr>
              </a:p>
            </p:txBody>
          </p:sp>
        </mc:Choice>
        <mc:Fallback>
          <p:sp>
            <p:nvSpPr>
              <p:cNvPr id="2" name="Rettangolo 1"/>
              <p:cNvSpPr>
                <a:spLocks noRot="1" noChangeAspect="1" noMove="1" noResize="1" noEditPoints="1" noAdjustHandles="1" noChangeArrowheads="1" noChangeShapeType="1" noTextEdit="1"/>
              </p:cNvSpPr>
              <p:nvPr/>
            </p:nvSpPr>
            <p:spPr>
              <a:xfrm>
                <a:off x="6417603" y="1535410"/>
                <a:ext cx="4528457" cy="2395271"/>
              </a:xfrm>
              <a:prstGeom prst="rect">
                <a:avLst/>
              </a:prstGeom>
              <a:blipFill>
                <a:blip r:embed="rId3"/>
                <a:stretch>
                  <a:fillRect l="-175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ttangolo 5"/>
              <p:cNvSpPr/>
              <p:nvPr/>
            </p:nvSpPr>
            <p:spPr>
              <a:xfrm>
                <a:off x="497241" y="471880"/>
                <a:ext cx="7552055" cy="646331"/>
              </a:xfrm>
              <a:prstGeom prst="rect">
                <a:avLst/>
              </a:prstGeom>
            </p:spPr>
            <p:txBody>
              <a:bodyPr wrap="square">
                <a:spAutoFit/>
              </a:bodyPr>
              <a:lstStyle/>
              <a:p>
                <a:r>
                  <a:rPr lang="it-IT" sz="3600" dirty="0">
                    <a:solidFill>
                      <a:srgbClr val="C00000"/>
                    </a:solidFill>
                    <a:latin typeface="Comic Sans MS" panose="030F0702030302020204" pitchFamily="66" charset="0"/>
                    <a:ea typeface="Verdana" panose="020B0604030504040204" pitchFamily="34"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r>
                  <a:rPr lang="it-IT" sz="3600" dirty="0">
                    <a:solidFill>
                      <a:srgbClr val="C00000"/>
                    </a:solidFill>
                    <a:latin typeface="Comic Sans MS" panose="030F0702030302020204" pitchFamily="66" charset="0"/>
                    <a:ea typeface="Verdana" panose="020B0604030504040204" pitchFamily="34" charset="0"/>
                  </a:rPr>
                  <a:t>: esempio 2</a:t>
                </a:r>
              </a:p>
            </p:txBody>
          </p:sp>
        </mc:Choice>
        <mc:Fallback xmlns="">
          <p:sp>
            <p:nvSpPr>
              <p:cNvPr id="6" name="Rettangolo 5"/>
              <p:cNvSpPr>
                <a:spLocks noRot="1" noChangeAspect="1" noMove="1" noResize="1" noEditPoints="1" noAdjustHandles="1" noChangeArrowheads="1" noChangeShapeType="1" noTextEdit="1"/>
              </p:cNvSpPr>
              <p:nvPr/>
            </p:nvSpPr>
            <p:spPr>
              <a:xfrm>
                <a:off x="497241" y="471880"/>
                <a:ext cx="7552055" cy="646331"/>
              </a:xfrm>
              <a:prstGeom prst="rect">
                <a:avLst/>
              </a:prstGeom>
              <a:blipFill>
                <a:blip r:embed="rId4"/>
                <a:stretch>
                  <a:fillRect l="-2504" t="-14151" r="-889" b="-34906"/>
                </a:stretch>
              </a:blipFill>
            </p:spPr>
            <p:txBody>
              <a:bodyPr/>
              <a:lstStyle/>
              <a:p>
                <a:r>
                  <a:rPr lang="it-IT">
                    <a:noFill/>
                  </a:rPr>
                  <a:t> </a:t>
                </a:r>
              </a:p>
            </p:txBody>
          </p:sp>
        </mc:Fallback>
      </mc:AlternateContent>
    </p:spTree>
    <p:extLst>
      <p:ext uri="{BB962C8B-B14F-4D97-AF65-F5344CB8AC3E}">
        <p14:creationId xmlns:p14="http://schemas.microsoft.com/office/powerpoint/2010/main" val="36856207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049910" y="2546925"/>
            <a:ext cx="6009718" cy="1292662"/>
          </a:xfrm>
          <a:prstGeom prst="rect">
            <a:avLst/>
          </a:prstGeom>
        </p:spPr>
        <p:txBody>
          <a:bodyPr wrap="square">
            <a:spAutoFit/>
          </a:bodyPr>
          <a:lstStyle/>
          <a:p>
            <a:pPr algn="just">
              <a:lnSpc>
                <a:spcPct val="130000"/>
              </a:lnSpc>
              <a:spcAft>
                <a:spcPts val="600"/>
              </a:spcAft>
            </a:pPr>
            <a:r>
              <a:rPr lang="it-IT" sz="6000" dirty="0">
                <a:solidFill>
                  <a:srgbClr val="002060"/>
                </a:solidFill>
                <a:latin typeface="Verdana" panose="020B0604030504040204" pitchFamily="34" charset="0"/>
                <a:ea typeface="Verdana" panose="020B0604030504040204" pitchFamily="34" charset="0"/>
              </a:rPr>
              <a:t>Ora tocca a te!</a:t>
            </a:r>
          </a:p>
        </p:txBody>
      </p:sp>
    </p:spTree>
    <p:extLst>
      <p:ext uri="{BB962C8B-B14F-4D97-AF65-F5344CB8AC3E}">
        <p14:creationId xmlns:p14="http://schemas.microsoft.com/office/powerpoint/2010/main" val="264345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a:xfrm>
            <a:off x="260993" y="1609859"/>
            <a:ext cx="9372404" cy="92790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a:lnSpc>
                <a:spcPct val="130000"/>
              </a:lnSpc>
              <a:spcBef>
                <a:spcPts val="0"/>
              </a:spcBef>
              <a:buClrTx/>
              <a:buSzTx/>
              <a:buNone/>
            </a:pPr>
            <a:r>
              <a:rPr lang="it-IT" sz="2200" dirty="0">
                <a:solidFill>
                  <a:srgbClr val="002060"/>
                </a:solidFill>
                <a:latin typeface="Verdana" panose="020B0604030504040204" pitchFamily="34" charset="0"/>
                <a:ea typeface="Verdana" panose="020B0604030504040204" pitchFamily="34" charset="0"/>
              </a:rPr>
              <a:t>È importante mantenere il controllo sia sulla media del processo che sulla variabilità del processo.</a:t>
            </a:r>
          </a:p>
        </p:txBody>
      </p:sp>
      <p:sp>
        <p:nvSpPr>
          <p:cNvPr id="8" name="Segnaposto numero diapositiva 7"/>
          <p:cNvSpPr>
            <a:spLocks noGrp="1"/>
          </p:cNvSpPr>
          <p:nvPr>
            <p:ph type="sldNum" sz="quarter" idx="12"/>
          </p:nvPr>
        </p:nvSpPr>
        <p:spPr/>
        <p:txBody>
          <a:bodyPr/>
          <a:lstStyle/>
          <a:p>
            <a:fld id="{D57F1E4F-1CFF-5643-939E-217C01CDF565}" type="slidenum">
              <a:rPr lang="en-US" smtClean="0"/>
              <a:pPr/>
              <a:t>5</a:t>
            </a:fld>
            <a:endParaRPr lang="en-US" dirty="0"/>
          </a:p>
        </p:txBody>
      </p:sp>
      <p:sp>
        <p:nvSpPr>
          <p:cNvPr id="2" name="Rettangolo 1"/>
          <p:cNvSpPr/>
          <p:nvPr/>
        </p:nvSpPr>
        <p:spPr>
          <a:xfrm>
            <a:off x="361832" y="359466"/>
            <a:ext cx="6843540" cy="646331"/>
          </a:xfrm>
          <a:prstGeom prst="rect">
            <a:avLst/>
          </a:prstGeom>
        </p:spPr>
        <p:txBody>
          <a:bodyPr wrap="none">
            <a:spAutoFit/>
          </a:bodyPr>
          <a:lstStyle/>
          <a:p>
            <a:r>
              <a:rPr lang="it-IT" sz="3600" dirty="0">
                <a:solidFill>
                  <a:srgbClr val="C00000"/>
                </a:solidFill>
                <a:latin typeface="Comic Sans MS" panose="030F0702030302020204" pitchFamily="66" charset="0"/>
              </a:rPr>
              <a:t>Carte Di Controllo Per Variabili</a:t>
            </a:r>
          </a:p>
        </p:txBody>
      </p:sp>
      <p:pic>
        <p:nvPicPr>
          <p:cNvPr id="9" name="Immagine 8"/>
          <p:cNvPicPr/>
          <p:nvPr/>
        </p:nvPicPr>
        <p:blipFill rotWithShape="1">
          <a:blip r:embed="rId3"/>
          <a:srcRect l="21184" t="60601" r="54136" b="23139"/>
          <a:stretch/>
        </p:blipFill>
        <p:spPr bwMode="auto">
          <a:xfrm>
            <a:off x="467030" y="2716820"/>
            <a:ext cx="9539854" cy="2200228"/>
          </a:xfrm>
          <a:prstGeom prst="rect">
            <a:avLst/>
          </a:prstGeom>
          <a:ln>
            <a:noFill/>
          </a:ln>
          <a:extLst>
            <a:ext uri="{53640926-AAD7-44D8-BBD7-CCE9431645EC}">
              <a14:shadowObscured xmlns:a14="http://schemas.microsoft.com/office/drawing/2010/main"/>
            </a:ext>
          </a:extLst>
        </p:spPr>
      </p:pic>
      <p:sp>
        <p:nvSpPr>
          <p:cNvPr id="3" name="Rettangolo 2"/>
          <p:cNvSpPr/>
          <p:nvPr/>
        </p:nvSpPr>
        <p:spPr>
          <a:xfrm>
            <a:off x="467030" y="4873760"/>
            <a:ext cx="9539854" cy="1361142"/>
          </a:xfrm>
          <a:prstGeom prst="rect">
            <a:avLst/>
          </a:prstGeom>
        </p:spPr>
        <p:txBody>
          <a:bodyPr wrap="square">
            <a:spAutoFit/>
          </a:bodyPr>
          <a:lstStyle/>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Nel grafico (a), sia la media che la deviazione standard sono sotto controllo; di conseguenza, la maggior parte dell'output del processo rientra nei limiti delle specifiche.</a:t>
            </a:r>
          </a:p>
        </p:txBody>
      </p:sp>
    </p:spTree>
    <p:extLst>
      <p:ext uri="{BB962C8B-B14F-4D97-AF65-F5344CB8AC3E}">
        <p14:creationId xmlns:p14="http://schemas.microsoft.com/office/powerpoint/2010/main" val="101726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7"/>
          <p:cNvSpPr>
            <a:spLocks noGrp="1"/>
          </p:cNvSpPr>
          <p:nvPr>
            <p:ph type="sldNum" sz="quarter" idx="12"/>
          </p:nvPr>
        </p:nvSpPr>
        <p:spPr/>
        <p:txBody>
          <a:bodyPr/>
          <a:lstStyle/>
          <a:p>
            <a:fld id="{D57F1E4F-1CFF-5643-939E-217C01CDF565}" type="slidenum">
              <a:rPr lang="en-US" smtClean="0"/>
              <a:pPr/>
              <a:t>6</a:t>
            </a:fld>
            <a:endParaRPr lang="en-US" dirty="0"/>
          </a:p>
        </p:txBody>
      </p:sp>
      <p:sp>
        <p:nvSpPr>
          <p:cNvPr id="2" name="Rettangolo 1"/>
          <p:cNvSpPr/>
          <p:nvPr/>
        </p:nvSpPr>
        <p:spPr>
          <a:xfrm>
            <a:off x="361832" y="359466"/>
            <a:ext cx="6843540" cy="646331"/>
          </a:xfrm>
          <a:prstGeom prst="rect">
            <a:avLst/>
          </a:prstGeom>
        </p:spPr>
        <p:txBody>
          <a:bodyPr wrap="none">
            <a:spAutoFit/>
          </a:bodyPr>
          <a:lstStyle/>
          <a:p>
            <a:r>
              <a:rPr lang="it-IT" sz="3600" dirty="0">
                <a:solidFill>
                  <a:srgbClr val="C00000"/>
                </a:solidFill>
                <a:latin typeface="Comic Sans MS" panose="030F0702030302020204" pitchFamily="66" charset="0"/>
              </a:rPr>
              <a:t>Carte Di Controllo Per Variabili</a:t>
            </a:r>
          </a:p>
        </p:txBody>
      </p:sp>
      <p:pic>
        <p:nvPicPr>
          <p:cNvPr id="9" name="Immagine 8"/>
          <p:cNvPicPr/>
          <p:nvPr/>
        </p:nvPicPr>
        <p:blipFill rotWithShape="1">
          <a:blip r:embed="rId3"/>
          <a:srcRect l="21184" t="60601" r="54136" b="23139"/>
          <a:stretch/>
        </p:blipFill>
        <p:spPr bwMode="auto">
          <a:xfrm>
            <a:off x="776123" y="1216773"/>
            <a:ext cx="10647251" cy="269261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ttangolo 2"/>
              <p:cNvSpPr/>
              <p:nvPr/>
            </p:nvSpPr>
            <p:spPr>
              <a:xfrm>
                <a:off x="526299" y="4096494"/>
                <a:ext cx="10486258" cy="2318327"/>
              </a:xfrm>
              <a:prstGeom prst="rect">
                <a:avLst/>
              </a:prstGeom>
            </p:spPr>
            <p:txBody>
              <a:bodyPr wrap="square">
                <a:spAutoFit/>
              </a:bodyPr>
              <a:lstStyle/>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Tuttavia, nel grafico (b), la media si è spostata su un valore </a:t>
                </a:r>
                <a14:m>
                  <m:oMath xmlns:m="http://schemas.openxmlformats.org/officeDocument/2006/math">
                    <m:sSub>
                      <m:sSubPr>
                        <m:ctrlPr>
                          <a:rPr lang="it-IT" sz="2200" i="1" smtClean="0">
                            <a:solidFill>
                              <a:srgbClr val="002060"/>
                            </a:solidFill>
                            <a:latin typeface="Cambria Math" panose="02040503050406030204" pitchFamily="18" charset="0"/>
                            <a:ea typeface="Verdana" panose="020B0604030504040204" pitchFamily="34" charset="0"/>
                          </a:rPr>
                        </m:ctrlPr>
                      </m:sSubPr>
                      <m:e>
                        <m:r>
                          <a:rPr lang="it-IT" sz="2200" i="1" smtClean="0">
                            <a:solidFill>
                              <a:srgbClr val="002060"/>
                            </a:solidFill>
                            <a:latin typeface="Cambria Math" panose="02040503050406030204" pitchFamily="18" charset="0"/>
                            <a:ea typeface="Cambria Math" panose="02040503050406030204" pitchFamily="18" charset="0"/>
                          </a:rPr>
                          <m:t>𝜇</m:t>
                        </m:r>
                      </m:e>
                      <m:sub>
                        <m:r>
                          <a:rPr lang="it-IT" sz="2200" b="0" i="1" smtClean="0">
                            <a:solidFill>
                              <a:srgbClr val="002060"/>
                            </a:solidFill>
                            <a:latin typeface="Cambria Math" panose="02040503050406030204" pitchFamily="18" charset="0"/>
                            <a:ea typeface="Verdana" panose="020B0604030504040204" pitchFamily="34" charset="0"/>
                          </a:rPr>
                          <m:t>1</m:t>
                        </m:r>
                      </m:sub>
                    </m:sSub>
                    <m:r>
                      <a:rPr lang="it-IT" sz="2200" dirty="0">
                        <a:solidFill>
                          <a:srgbClr val="002060"/>
                        </a:solidFill>
                        <a:latin typeface="Cambria Math" panose="02040503050406030204" pitchFamily="18" charset="0"/>
                        <a:ea typeface="Verdana" panose="020B0604030504040204" pitchFamily="34" charset="0"/>
                      </a:rPr>
                      <m:t>&gt;</m:t>
                    </m:r>
                    <m:sSub>
                      <m:sSubPr>
                        <m:ctrlPr>
                          <a:rPr lang="it-IT" sz="2200" i="1">
                            <a:solidFill>
                              <a:srgbClr val="002060"/>
                            </a:solidFill>
                            <a:latin typeface="Cambria Math" panose="02040503050406030204" pitchFamily="18" charset="0"/>
                            <a:ea typeface="Verdana" panose="020B0604030504040204" pitchFamily="34" charset="0"/>
                          </a:rPr>
                        </m:ctrlPr>
                      </m:sSubPr>
                      <m:e>
                        <m:r>
                          <a:rPr lang="it-IT" sz="2200" i="1">
                            <a:solidFill>
                              <a:srgbClr val="002060"/>
                            </a:solidFill>
                            <a:latin typeface="Cambria Math" panose="02040503050406030204" pitchFamily="18" charset="0"/>
                            <a:ea typeface="Cambria Math" panose="02040503050406030204" pitchFamily="18" charset="0"/>
                          </a:rPr>
                          <m:t>𝜇</m:t>
                        </m:r>
                      </m:e>
                      <m:sub>
                        <m:r>
                          <a:rPr lang="it-IT" sz="2200" b="0" i="1" smtClean="0">
                            <a:solidFill>
                              <a:srgbClr val="002060"/>
                            </a:solidFill>
                            <a:latin typeface="Cambria Math" panose="02040503050406030204" pitchFamily="18" charset="0"/>
                            <a:ea typeface="Verdana" panose="020B0604030504040204" pitchFamily="34" charset="0"/>
                          </a:rPr>
                          <m:t>0</m:t>
                        </m:r>
                      </m:sub>
                    </m:sSub>
                  </m:oMath>
                </a14:m>
                <a:r>
                  <a:rPr lang="it-IT" sz="2200" dirty="0">
                    <a:solidFill>
                      <a:srgbClr val="002060"/>
                    </a:solidFill>
                    <a:latin typeface="Verdana" panose="020B0604030504040204" pitchFamily="34" charset="0"/>
                    <a:ea typeface="Verdana" panose="020B0604030504040204" pitchFamily="34" charset="0"/>
                  </a:rPr>
                  <a:t>, risultando in una frazione maggiore di prodotto non conforme.</a:t>
                </a:r>
              </a:p>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Nel grafico (c), la deviazione standard del processo è passata a un valore </a:t>
                </a:r>
                <a14:m>
                  <m:oMath xmlns:m="http://schemas.openxmlformats.org/officeDocument/2006/math">
                    <m:sSub>
                      <m:sSubPr>
                        <m:ctrlPr>
                          <a:rPr lang="it-IT" sz="2200" i="1">
                            <a:solidFill>
                              <a:srgbClr val="002060"/>
                            </a:solidFill>
                            <a:latin typeface="Cambria Math" panose="02040503050406030204" pitchFamily="18" charset="0"/>
                            <a:ea typeface="Verdana" panose="020B0604030504040204" pitchFamily="34" charset="0"/>
                          </a:rPr>
                        </m:ctrlPr>
                      </m:sSubPr>
                      <m:e>
                        <m:r>
                          <a:rPr lang="it-IT" sz="2200" i="1" smtClean="0">
                            <a:solidFill>
                              <a:srgbClr val="002060"/>
                            </a:solidFill>
                            <a:latin typeface="Cambria Math" panose="02040503050406030204" pitchFamily="18" charset="0"/>
                            <a:ea typeface="Cambria Math" panose="02040503050406030204" pitchFamily="18" charset="0"/>
                          </a:rPr>
                          <m:t>𝜎</m:t>
                        </m:r>
                      </m:e>
                      <m:sub>
                        <m:r>
                          <a:rPr lang="it-IT" sz="2200" i="1">
                            <a:solidFill>
                              <a:srgbClr val="002060"/>
                            </a:solidFill>
                            <a:latin typeface="Cambria Math" panose="02040503050406030204" pitchFamily="18" charset="0"/>
                            <a:ea typeface="Verdana" panose="020B0604030504040204" pitchFamily="34" charset="0"/>
                          </a:rPr>
                          <m:t>1</m:t>
                        </m:r>
                      </m:sub>
                    </m:sSub>
                    <m:r>
                      <a:rPr lang="it-IT" sz="2200" dirty="0">
                        <a:solidFill>
                          <a:srgbClr val="002060"/>
                        </a:solidFill>
                        <a:latin typeface="Cambria Math" panose="02040503050406030204" pitchFamily="18" charset="0"/>
                        <a:ea typeface="Verdana" panose="020B0604030504040204" pitchFamily="34" charset="0"/>
                      </a:rPr>
                      <m:t>&gt;</m:t>
                    </m:r>
                    <m:sSub>
                      <m:sSubPr>
                        <m:ctrlPr>
                          <a:rPr lang="it-IT" sz="2200" i="1">
                            <a:solidFill>
                              <a:srgbClr val="002060"/>
                            </a:solidFill>
                            <a:latin typeface="Cambria Math" panose="02040503050406030204" pitchFamily="18" charset="0"/>
                            <a:ea typeface="Verdana" panose="020B0604030504040204" pitchFamily="34" charset="0"/>
                          </a:rPr>
                        </m:ctrlPr>
                      </m:sSubPr>
                      <m:e>
                        <m:r>
                          <a:rPr lang="it-IT" sz="2200" i="1" smtClean="0">
                            <a:solidFill>
                              <a:srgbClr val="002060"/>
                            </a:solidFill>
                            <a:latin typeface="Cambria Math" panose="02040503050406030204" pitchFamily="18" charset="0"/>
                            <a:ea typeface="Cambria Math" panose="02040503050406030204" pitchFamily="18" charset="0"/>
                          </a:rPr>
                          <m:t>𝜎</m:t>
                        </m:r>
                      </m:e>
                      <m:sub>
                        <m:r>
                          <a:rPr lang="it-IT" sz="2200" i="1">
                            <a:solidFill>
                              <a:srgbClr val="002060"/>
                            </a:solidFill>
                            <a:latin typeface="Cambria Math" panose="02040503050406030204" pitchFamily="18" charset="0"/>
                            <a:ea typeface="Verdana" panose="020B0604030504040204" pitchFamily="34" charset="0"/>
                          </a:rPr>
                          <m:t>0</m:t>
                        </m:r>
                      </m:sub>
                    </m:sSub>
                  </m:oMath>
                </a14:m>
                <a:r>
                  <a:rPr lang="it-IT" sz="2200" dirty="0">
                    <a:solidFill>
                      <a:srgbClr val="002060"/>
                    </a:solidFill>
                    <a:latin typeface="Verdana" panose="020B0604030504040204" pitchFamily="34" charset="0"/>
                    <a:ea typeface="Verdana" panose="020B0604030504040204" pitchFamily="34" charset="0"/>
                  </a:rPr>
                  <a:t>. Ciò comporta anche ricadute più elevate sul processo, anche se la media del processo è ancora al valore nominale.</a:t>
                </a:r>
              </a:p>
            </p:txBody>
          </p:sp>
        </mc:Choice>
        <mc:Fallback xmlns="">
          <p:sp>
            <p:nvSpPr>
              <p:cNvPr id="3" name="Rettangolo 2"/>
              <p:cNvSpPr>
                <a:spLocks noRot="1" noChangeAspect="1" noMove="1" noResize="1" noEditPoints="1" noAdjustHandles="1" noChangeArrowheads="1" noChangeShapeType="1" noTextEdit="1"/>
              </p:cNvSpPr>
              <p:nvPr/>
            </p:nvSpPr>
            <p:spPr>
              <a:xfrm>
                <a:off x="526299" y="4096494"/>
                <a:ext cx="10486258" cy="2318327"/>
              </a:xfrm>
              <a:prstGeom prst="rect">
                <a:avLst/>
              </a:prstGeom>
              <a:blipFill>
                <a:blip r:embed="rId4"/>
                <a:stretch>
                  <a:fillRect l="-755" r="-697" b="-4474"/>
                </a:stretch>
              </a:blipFill>
            </p:spPr>
            <p:txBody>
              <a:bodyPr/>
              <a:lstStyle/>
              <a:p>
                <a:r>
                  <a:rPr lang="it-IT">
                    <a:noFill/>
                  </a:rPr>
                  <a:t> </a:t>
                </a:r>
              </a:p>
            </p:txBody>
          </p:sp>
        </mc:Fallback>
      </mc:AlternateContent>
    </p:spTree>
    <p:extLst>
      <p:ext uri="{BB962C8B-B14F-4D97-AF65-F5344CB8AC3E}">
        <p14:creationId xmlns:p14="http://schemas.microsoft.com/office/powerpoint/2010/main" val="120346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ttangolo 3"/>
              <p:cNvSpPr/>
              <p:nvPr/>
            </p:nvSpPr>
            <p:spPr>
              <a:xfrm>
                <a:off x="361832" y="1999079"/>
                <a:ext cx="9554652" cy="2006703"/>
              </a:xfrm>
              <a:prstGeom prst="rect">
                <a:avLst/>
              </a:prstGeom>
            </p:spPr>
            <p:txBody>
              <a:bodyPr wrap="square">
                <a:spAutoFit/>
              </a:bodyPr>
              <a:lstStyle/>
              <a:p>
                <a:pPr algn="just">
                  <a:lnSpc>
                    <a:spcPct val="130000"/>
                  </a:lnSpc>
                  <a:spcAft>
                    <a:spcPts val="600"/>
                  </a:spcAft>
                </a:pPr>
                <a:r>
                  <a:rPr lang="it-IT" sz="2200" dirty="0">
                    <a:solidFill>
                      <a:srgbClr val="002060"/>
                    </a:solidFill>
                    <a:latin typeface="Verdana" panose="020B0604030504040204" pitchFamily="34" charset="0"/>
                    <a:ea typeface="Verdana" panose="020B0604030504040204" pitchFamily="34" charset="0"/>
                  </a:rPr>
                  <a:t>Tipicamente, le carte di controllo per variabili vengono sviluppate in coppia: </a:t>
                </a:r>
              </a:p>
              <a:p>
                <a:pPr marL="457200" indent="-457200" algn="just">
                  <a:lnSpc>
                    <a:spcPct val="130000"/>
                  </a:lnSpc>
                  <a:spcAft>
                    <a:spcPts val="600"/>
                  </a:spcAft>
                  <a:buFontTx/>
                  <a:buChar char="-"/>
                </a:pPr>
                <a:r>
                  <a:rPr lang="it-IT" altLang="it-IT" sz="2200" dirty="0">
                    <a:solidFill>
                      <a:srgbClr val="002060"/>
                    </a:solidFill>
                    <a:latin typeface="Verdana" panose="020B0604030504040204" pitchFamily="34" charset="0"/>
                    <a:ea typeface="Verdana" panose="020B0604030504040204" pitchFamily="34" charset="0"/>
                  </a:rPr>
                  <a:t>la carta per la </a:t>
                </a:r>
                <a:r>
                  <a:rPr lang="it-IT" sz="2200" dirty="0">
                    <a:solidFill>
                      <a:srgbClr val="002060"/>
                    </a:solidFill>
                    <a:latin typeface="Verdana" panose="020B0604030504040204" pitchFamily="34" charset="0"/>
                    <a:ea typeface="Verdana" panose="020B0604030504040204" pitchFamily="34" charset="0"/>
                  </a:rPr>
                  <a:t>media del </a:t>
                </a:r>
                <a:r>
                  <a:rPr lang="it-IT" altLang="it-IT" sz="2200" dirty="0">
                    <a:solidFill>
                      <a:srgbClr val="002060"/>
                    </a:solidFill>
                    <a:latin typeface="Verdana" panose="020B0604030504040204" pitchFamily="34" charset="0"/>
                    <a:ea typeface="Verdana" panose="020B0604030504040204" pitchFamily="34" charset="0"/>
                  </a:rPr>
                  <a:t>processo (carta </a:t>
                </a:r>
                <a14:m>
                  <m:oMath xmlns:m="http://schemas.openxmlformats.org/officeDocument/2006/math">
                    <m:acc>
                      <m:accPr>
                        <m:chr m:val="̅"/>
                        <m:ctrlPr>
                          <a:rPr lang="it-IT" sz="2200" i="1" dirty="0">
                            <a:solidFill>
                              <a:srgbClr val="002060"/>
                            </a:solidFill>
                            <a:latin typeface="Cambria Math" panose="02040503050406030204" pitchFamily="18" charset="0"/>
                          </a:rPr>
                        </m:ctrlPr>
                      </m:accPr>
                      <m:e>
                        <m:r>
                          <a:rPr lang="it-IT" sz="2200" b="0" i="1" dirty="0">
                            <a:solidFill>
                              <a:srgbClr val="002060"/>
                            </a:solidFill>
                            <a:latin typeface="Cambria Math" panose="02040503050406030204" pitchFamily="18" charset="0"/>
                          </a:rPr>
                          <m:t>𝑥</m:t>
                        </m:r>
                      </m:e>
                    </m:acc>
                  </m:oMath>
                </a14:m>
                <a:r>
                  <a:rPr lang="it-IT" altLang="it-IT" sz="2200" dirty="0">
                    <a:solidFill>
                      <a:srgbClr val="002060"/>
                    </a:solidFill>
                    <a:latin typeface="Verdana" panose="020B0604030504040204" pitchFamily="34" charset="0"/>
                    <a:ea typeface="Verdana" panose="020B0604030504040204" pitchFamily="34" charset="0"/>
                  </a:rPr>
                  <a:t>)</a:t>
                </a:r>
              </a:p>
              <a:p>
                <a:pPr marL="457200" indent="-457200" algn="just">
                  <a:lnSpc>
                    <a:spcPct val="130000"/>
                  </a:lnSpc>
                  <a:spcAft>
                    <a:spcPts val="600"/>
                  </a:spcAft>
                  <a:buFontTx/>
                  <a:buChar char="-"/>
                </a:pPr>
                <a:r>
                  <a:rPr lang="it-IT" altLang="it-IT" sz="2200" dirty="0">
                    <a:solidFill>
                      <a:srgbClr val="002060"/>
                    </a:solidFill>
                    <a:latin typeface="Verdana" panose="020B0604030504040204" pitchFamily="34" charset="0"/>
                    <a:ea typeface="Verdana" panose="020B0604030504040204" pitchFamily="34" charset="0"/>
                  </a:rPr>
                  <a:t>la carta per la variabilità del processo (</a:t>
                </a:r>
                <a:r>
                  <a:rPr lang="pt-BR" altLang="it-IT" sz="2200" dirty="0">
                    <a:solidFill>
                      <a:srgbClr val="002060"/>
                    </a:solidFill>
                    <a:latin typeface="Verdana" panose="020B0604030504040204" pitchFamily="34" charset="0"/>
                    <a:ea typeface="Verdana" panose="020B0604030504040204" pitchFamily="34" charset="0"/>
                  </a:rPr>
                  <a:t>carta R o carta S)</a:t>
                </a:r>
              </a:p>
            </p:txBody>
          </p:sp>
        </mc:Choice>
        <mc:Fallback xmlns="">
          <p:sp>
            <p:nvSpPr>
              <p:cNvPr id="4" name="Rettangolo 3"/>
              <p:cNvSpPr>
                <a:spLocks noRot="1" noChangeAspect="1" noMove="1" noResize="1" noEditPoints="1" noAdjustHandles="1" noChangeArrowheads="1" noChangeShapeType="1" noTextEdit="1"/>
              </p:cNvSpPr>
              <p:nvPr/>
            </p:nvSpPr>
            <p:spPr>
              <a:xfrm>
                <a:off x="361832" y="1999079"/>
                <a:ext cx="9554652" cy="2006703"/>
              </a:xfrm>
              <a:prstGeom prst="rect">
                <a:avLst/>
              </a:prstGeom>
              <a:blipFill rotWithShape="0">
                <a:blip r:embed="rId2"/>
                <a:stretch>
                  <a:fillRect l="-829" r="-765" b="-3040"/>
                </a:stretch>
              </a:blipFill>
            </p:spPr>
            <p:txBody>
              <a:bodyPr/>
              <a:lstStyle/>
              <a:p>
                <a:r>
                  <a:rPr lang="it-IT">
                    <a:noFill/>
                  </a:rPr>
                  <a:t> </a:t>
                </a:r>
              </a:p>
            </p:txBody>
          </p:sp>
        </mc:Fallback>
      </mc:AlternateContent>
      <p:sp>
        <p:nvSpPr>
          <p:cNvPr id="7" name="Rettangolo 6"/>
          <p:cNvSpPr/>
          <p:nvPr/>
        </p:nvSpPr>
        <p:spPr>
          <a:xfrm>
            <a:off x="361832" y="359466"/>
            <a:ext cx="6843540" cy="646331"/>
          </a:xfrm>
          <a:prstGeom prst="rect">
            <a:avLst/>
          </a:prstGeom>
        </p:spPr>
        <p:txBody>
          <a:bodyPr wrap="none">
            <a:spAutoFit/>
          </a:bodyPr>
          <a:lstStyle/>
          <a:p>
            <a:r>
              <a:rPr lang="it-IT" sz="3600" dirty="0">
                <a:solidFill>
                  <a:srgbClr val="C00000"/>
                </a:solidFill>
                <a:latin typeface="Comic Sans MS" panose="030F0702030302020204" pitchFamily="66" charset="0"/>
              </a:rPr>
              <a:t>Carte Di Controllo Per Variabili</a:t>
            </a:r>
          </a:p>
        </p:txBody>
      </p:sp>
    </p:spTree>
    <p:extLst>
      <p:ext uri="{BB962C8B-B14F-4D97-AF65-F5344CB8AC3E}">
        <p14:creationId xmlns:p14="http://schemas.microsoft.com/office/powerpoint/2010/main" val="45132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3291" y="1908927"/>
            <a:ext cx="9554652" cy="3250121"/>
          </a:xfrm>
          <a:prstGeom prst="rect">
            <a:avLst/>
          </a:prstGeom>
        </p:spPr>
        <p:txBody>
          <a:bodyPr wrap="square">
            <a:spAutoFit/>
          </a:bodyPr>
          <a:lstStyle/>
          <a:p>
            <a:pPr algn="just">
              <a:lnSpc>
                <a:spcPct val="130000"/>
              </a:lnSpc>
              <a:spcAft>
                <a:spcPts val="600"/>
              </a:spcAft>
            </a:pPr>
            <a:r>
              <a:rPr lang="it-IT" altLang="it-IT" sz="2200" dirty="0">
                <a:solidFill>
                  <a:srgbClr val="002060"/>
                </a:solidFill>
                <a:latin typeface="Verdana" panose="020B0604030504040204" pitchFamily="34" charset="0"/>
                <a:ea typeface="Verdana" panose="020B0604030504040204" pitchFamily="34" charset="0"/>
              </a:rPr>
              <a:t>Affinché un processo possa essere considerato sotto controllo è necessario che </a:t>
            </a:r>
            <a:r>
              <a:rPr lang="it-IT" altLang="it-IT" sz="2200" u="sng" dirty="0">
                <a:solidFill>
                  <a:srgbClr val="002060"/>
                </a:solidFill>
                <a:latin typeface="Verdana" panose="020B0604030504040204" pitchFamily="34" charset="0"/>
                <a:ea typeface="Verdana" panose="020B0604030504040204" pitchFamily="34" charset="0"/>
              </a:rPr>
              <a:t>entrambe</a:t>
            </a:r>
            <a:r>
              <a:rPr lang="it-IT" altLang="it-IT" sz="2200" dirty="0">
                <a:solidFill>
                  <a:srgbClr val="002060"/>
                </a:solidFill>
                <a:latin typeface="Verdana" panose="020B0604030504040204" pitchFamily="34" charset="0"/>
                <a:ea typeface="Verdana" panose="020B0604030504040204" pitchFamily="34" charset="0"/>
              </a:rPr>
              <a:t> le carte non presentino valori esterni ai limiti di controllo. </a:t>
            </a:r>
          </a:p>
          <a:p>
            <a:pPr algn="just">
              <a:lnSpc>
                <a:spcPct val="130000"/>
              </a:lnSpc>
              <a:spcAft>
                <a:spcPts val="600"/>
              </a:spcAft>
            </a:pPr>
            <a:r>
              <a:rPr lang="it-IT" altLang="it-IT" sz="2200" dirty="0">
                <a:solidFill>
                  <a:srgbClr val="002060"/>
                </a:solidFill>
                <a:latin typeface="Verdana" panose="020B0604030504040204" pitchFamily="34" charset="0"/>
                <a:ea typeface="Verdana" panose="020B0604030504040204" pitchFamily="34" charset="0"/>
              </a:rPr>
              <a:t>La combinazione delle carte di controllo aumenta la possibilità di individuare un processo fuori controllo e, rispetto alla carta singola, fornisce una maggiore quantità di informazioni utili per eliminare le cause speciali di variazione.</a:t>
            </a:r>
          </a:p>
        </p:txBody>
      </p:sp>
      <p:sp>
        <p:nvSpPr>
          <p:cNvPr id="7" name="Rettangolo 6"/>
          <p:cNvSpPr/>
          <p:nvPr/>
        </p:nvSpPr>
        <p:spPr>
          <a:xfrm>
            <a:off x="361832" y="359466"/>
            <a:ext cx="6843540" cy="646331"/>
          </a:xfrm>
          <a:prstGeom prst="rect">
            <a:avLst/>
          </a:prstGeom>
        </p:spPr>
        <p:txBody>
          <a:bodyPr wrap="none">
            <a:spAutoFit/>
          </a:bodyPr>
          <a:lstStyle/>
          <a:p>
            <a:r>
              <a:rPr lang="it-IT" sz="3600" dirty="0">
                <a:solidFill>
                  <a:srgbClr val="C00000"/>
                </a:solidFill>
                <a:latin typeface="Comic Sans MS" panose="030F0702030302020204" pitchFamily="66" charset="0"/>
              </a:rPr>
              <a:t>Carte Di Controllo Per Variabili</a:t>
            </a:r>
          </a:p>
        </p:txBody>
      </p:sp>
    </p:spTree>
    <p:extLst>
      <p:ext uri="{BB962C8B-B14F-4D97-AF65-F5344CB8AC3E}">
        <p14:creationId xmlns:p14="http://schemas.microsoft.com/office/powerpoint/2010/main" val="5956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342695" y="1692906"/>
                <a:ext cx="9187672" cy="4347285"/>
              </a:xfrm>
            </p:spPr>
            <p:txBody>
              <a:bodyPr>
                <a:noAutofit/>
              </a:bodyPr>
              <a:lstStyle/>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Supponiamo che una caratteristica di qualità, X, sia normalmente distribuita con media </a:t>
                </a:r>
                <a14:m>
                  <m:oMath xmlns:m="http://schemas.openxmlformats.org/officeDocument/2006/math">
                    <m:r>
                      <a:rPr lang="it-IT" altLang="it-IT" sz="2200" i="1" smtClean="0">
                        <a:solidFill>
                          <a:srgbClr val="002060"/>
                        </a:solidFill>
                        <a:latin typeface="Cambria Math" panose="02040503050406030204" pitchFamily="18" charset="0"/>
                        <a:ea typeface="Cambria Math" panose="02040503050406030204" pitchFamily="18" charset="0"/>
                      </a:rPr>
                      <m:t>𝜇</m:t>
                    </m:r>
                  </m:oMath>
                </a14:m>
                <a:r>
                  <a:rPr lang="it-IT" altLang="it-IT" sz="2200" dirty="0">
                    <a:solidFill>
                      <a:srgbClr val="002060"/>
                    </a:solidFill>
                    <a:latin typeface="Verdana" panose="020B0604030504040204" pitchFamily="34" charset="0"/>
                    <a:ea typeface="Verdana" panose="020B0604030504040204" pitchFamily="34" charset="0"/>
                  </a:rPr>
                  <a:t> e deviazione standard</a:t>
                </a:r>
                <a14:m>
                  <m:oMath xmlns:m="http://schemas.openxmlformats.org/officeDocument/2006/math">
                    <m:r>
                      <a:rPr lang="it-IT" altLang="it-IT" sz="2200">
                        <a:solidFill>
                          <a:srgbClr val="002060"/>
                        </a:solidFill>
                        <a:latin typeface="Cambria Math" panose="02040503050406030204" pitchFamily="18" charset="0"/>
                        <a:ea typeface="Cambria Math" panose="02040503050406030204" pitchFamily="18" charset="0"/>
                      </a:rPr>
                      <m:t> </m:t>
                    </m:r>
                    <m:r>
                      <a:rPr lang="it-IT" altLang="it-IT" sz="2200" i="1" smtClean="0">
                        <a:solidFill>
                          <a:srgbClr val="002060"/>
                        </a:solidFill>
                        <a:latin typeface="Cambria Math" panose="02040503050406030204" pitchFamily="18" charset="0"/>
                        <a:ea typeface="Cambria Math" panose="02040503050406030204" pitchFamily="18" charset="0"/>
                      </a:rPr>
                      <m:t>𝜎</m:t>
                    </m:r>
                  </m:oMath>
                </a14:m>
                <a:r>
                  <a:rPr lang="it-IT" altLang="it-IT" sz="2200" dirty="0">
                    <a:solidFill>
                      <a:srgbClr val="002060"/>
                    </a:solidFill>
                    <a:latin typeface="Verdana" panose="020B0604030504040204" pitchFamily="34" charset="0"/>
                    <a:ea typeface="Verdana" panose="020B0604030504040204" pitchFamily="34" charset="0"/>
                  </a:rPr>
                  <a:t>, dove sia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𝜇</m:t>
                    </m:r>
                  </m:oMath>
                </a14:m>
                <a:r>
                  <a:rPr lang="it-IT" altLang="it-IT" sz="2200" dirty="0">
                    <a:solidFill>
                      <a:srgbClr val="002060"/>
                    </a:solidFill>
                    <a:latin typeface="Verdana" panose="020B0604030504040204" pitchFamily="34" charset="0"/>
                    <a:ea typeface="Verdana" panose="020B0604030504040204" pitchFamily="34" charset="0"/>
                  </a:rPr>
                  <a:t> che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𝜎</m:t>
                    </m:r>
                  </m:oMath>
                </a14:m>
                <a:r>
                  <a:rPr lang="it-IT" altLang="it-IT" sz="2200" dirty="0">
                    <a:solidFill>
                      <a:srgbClr val="002060"/>
                    </a:solidFill>
                    <a:latin typeface="Verdana" panose="020B0604030504040204" pitchFamily="34" charset="0"/>
                    <a:ea typeface="Verdana" panose="020B0604030504040204" pitchFamily="34" charset="0"/>
                  </a:rPr>
                  <a:t> sono noti.</a:t>
                </a: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Se indichiamo con </a:t>
                </a:r>
                <a14:m>
                  <m:oMath xmlns:m="http://schemas.openxmlformats.org/officeDocument/2006/math">
                    <m:sSub>
                      <m:sSubPr>
                        <m:ctrlPr>
                          <a:rPr lang="it-IT" altLang="it-IT" sz="2200" i="1" smtClean="0">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𝑥</m:t>
                        </m:r>
                      </m:e>
                      <m:sub>
                        <m:r>
                          <a:rPr lang="it-IT" altLang="it-IT" sz="2200" b="0" i="1" smtClean="0">
                            <a:solidFill>
                              <a:srgbClr val="002060"/>
                            </a:solidFill>
                            <a:latin typeface="Cambria Math" panose="02040503050406030204" pitchFamily="18" charset="0"/>
                            <a:ea typeface="Verdana" panose="020B0604030504040204" pitchFamily="34" charset="0"/>
                          </a:rPr>
                          <m:t>1</m:t>
                        </m:r>
                      </m:sub>
                    </m:sSub>
                    <m:r>
                      <a:rPr lang="it-IT" altLang="it-IT" sz="2200" b="0" i="1" smtClean="0">
                        <a:solidFill>
                          <a:srgbClr val="002060"/>
                        </a:solidFill>
                        <a:latin typeface="Cambria Math" panose="02040503050406030204" pitchFamily="18" charset="0"/>
                        <a:ea typeface="Verdana" panose="020B0604030504040204" pitchFamily="34" charset="0"/>
                      </a:rPr>
                      <m:t>, </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 </m:t>
                        </m:r>
                        <m:r>
                          <a:rPr lang="it-IT" altLang="it-IT" sz="2200" i="1">
                            <a:solidFill>
                              <a:srgbClr val="002060"/>
                            </a:solidFill>
                            <a:latin typeface="Cambria Math" panose="02040503050406030204" pitchFamily="18" charset="0"/>
                            <a:ea typeface="Verdana" panose="020B0604030504040204" pitchFamily="34" charset="0"/>
                          </a:rPr>
                          <m:t>𝑥</m:t>
                        </m:r>
                      </m:e>
                      <m:sub>
                        <m:r>
                          <a:rPr lang="it-IT" altLang="it-IT" sz="2200" b="0" i="1" smtClean="0">
                            <a:solidFill>
                              <a:srgbClr val="002060"/>
                            </a:solidFill>
                            <a:latin typeface="Cambria Math" panose="02040503050406030204" pitchFamily="18" charset="0"/>
                            <a:ea typeface="Verdana" panose="020B0604030504040204" pitchFamily="34" charset="0"/>
                          </a:rPr>
                          <m:t>2</m:t>
                        </m:r>
                      </m:sub>
                    </m:sSub>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 </m:t>
                        </m:r>
                        <m:r>
                          <a:rPr lang="it-IT" altLang="it-IT" sz="2200" i="1">
                            <a:solidFill>
                              <a:srgbClr val="002060"/>
                            </a:solidFill>
                            <a:latin typeface="Cambria Math" panose="02040503050406030204" pitchFamily="18" charset="0"/>
                            <a:ea typeface="Verdana" panose="020B0604030504040204" pitchFamily="34" charset="0"/>
                          </a:rPr>
                          <m:t>𝑥</m:t>
                        </m:r>
                      </m:e>
                      <m:sub>
                        <m:r>
                          <a:rPr lang="it-IT" altLang="it-IT" sz="2200" b="0" i="1" smtClean="0">
                            <a:solidFill>
                              <a:srgbClr val="002060"/>
                            </a:solidFill>
                            <a:latin typeface="Cambria Math" panose="02040503050406030204" pitchFamily="18" charset="0"/>
                            <a:ea typeface="Verdana" panose="020B0604030504040204" pitchFamily="34" charset="0"/>
                          </a:rPr>
                          <m:t>𝑛</m:t>
                        </m:r>
                        <m:r>
                          <a:rPr lang="it-IT" altLang="it-IT" sz="2200" b="0" i="1" smtClean="0">
                            <a:solidFill>
                              <a:srgbClr val="002060"/>
                            </a:solidFill>
                            <a:latin typeface="Cambria Math" panose="02040503050406030204" pitchFamily="18" charset="0"/>
                            <a:ea typeface="Verdana" panose="020B0604030504040204" pitchFamily="34" charset="0"/>
                          </a:rPr>
                          <m:t> </m:t>
                        </m:r>
                      </m:sub>
                    </m:sSub>
                  </m:oMath>
                </a14:m>
                <a:r>
                  <a:rPr lang="it-IT" altLang="it-IT" sz="2200" dirty="0">
                    <a:solidFill>
                      <a:srgbClr val="002060"/>
                    </a:solidFill>
                    <a:latin typeface="Verdana" panose="020B0604030504040204" pitchFamily="34" charset="0"/>
                    <a:ea typeface="Verdana" panose="020B0604030504040204" pitchFamily="34" charset="0"/>
                  </a:rPr>
                  <a:t>un campione di ampiezza n, proveniente da X, allora la media campionaria sarà pari a:</a:t>
                </a:r>
              </a:p>
              <a:p>
                <a:pPr marL="0" indent="0" algn="just">
                  <a:lnSpc>
                    <a:spcPct val="130000"/>
                  </a:lnSpc>
                  <a:spcBef>
                    <a:spcPts val="0"/>
                  </a:spcBef>
                  <a:spcAft>
                    <a:spcPts val="600"/>
                  </a:spcAft>
                  <a:buNone/>
                </a:pPr>
                <a14:m>
                  <m:oMathPara xmlns:m="http://schemas.openxmlformats.org/officeDocument/2006/math">
                    <m:oMathParaPr>
                      <m:jc m:val="centerGroup"/>
                    </m:oMathParaPr>
                    <m:oMath xmlns:m="http://schemas.openxmlformats.org/officeDocument/2006/math">
                      <m:acc>
                        <m:accPr>
                          <m:chr m:val="̅"/>
                          <m:ctrlPr>
                            <a:rPr lang="it-IT" altLang="it-IT" sz="220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𝑥</m:t>
                          </m:r>
                        </m:e>
                      </m:acc>
                      <m:r>
                        <a:rPr lang="it-IT" altLang="it-IT" sz="2200" b="0" i="1" smtClean="0">
                          <a:solidFill>
                            <a:srgbClr val="002060"/>
                          </a:solidFill>
                          <a:latin typeface="Cambria Math" panose="02040503050406030204" pitchFamily="18" charset="0"/>
                          <a:ea typeface="Verdana" panose="020B0604030504040204" pitchFamily="34" charset="0"/>
                        </a:rPr>
                        <m:t>=</m:t>
                      </m:r>
                      <m:f>
                        <m:fPr>
                          <m:ctrlPr>
                            <a:rPr lang="it-IT" altLang="it-IT" sz="2200" b="0" i="1" smtClean="0">
                              <a:solidFill>
                                <a:srgbClr val="002060"/>
                              </a:solidFill>
                              <a:latin typeface="Cambria Math" panose="02040503050406030204" pitchFamily="18" charset="0"/>
                              <a:ea typeface="Verdana" panose="020B0604030504040204" pitchFamily="34" charset="0"/>
                            </a:rPr>
                          </m:ctrlPr>
                        </m:fPr>
                        <m:num>
                          <m:sSub>
                            <m:sSubPr>
                              <m:ctrlPr>
                                <a:rPr lang="it-IT" altLang="it-IT" sz="2200" b="0" i="1" smtClean="0">
                                  <a:solidFill>
                                    <a:srgbClr val="002060"/>
                                  </a:solidFill>
                                  <a:latin typeface="Cambria Math" panose="02040503050406030204" pitchFamily="18" charset="0"/>
                                  <a:ea typeface="Verdana" panose="020B0604030504040204" pitchFamily="34" charset="0"/>
                                </a:rPr>
                              </m:ctrlPr>
                            </m:sSubPr>
                            <m:e>
                              <m:r>
                                <a:rPr lang="it-IT" altLang="it-IT" sz="2200" b="0" i="1" smtClean="0">
                                  <a:solidFill>
                                    <a:srgbClr val="002060"/>
                                  </a:solidFill>
                                  <a:latin typeface="Cambria Math" panose="02040503050406030204" pitchFamily="18" charset="0"/>
                                  <a:ea typeface="Verdana" panose="020B0604030504040204" pitchFamily="34" charset="0"/>
                                </a:rPr>
                                <m:t>𝑥</m:t>
                              </m:r>
                            </m:e>
                            <m:sub>
                              <m:r>
                                <a:rPr lang="it-IT" altLang="it-IT" sz="2200" b="0" i="1" smtClean="0">
                                  <a:solidFill>
                                    <a:srgbClr val="002060"/>
                                  </a:solidFill>
                                  <a:latin typeface="Cambria Math" panose="02040503050406030204" pitchFamily="18" charset="0"/>
                                  <a:ea typeface="Verdana" panose="020B0604030504040204" pitchFamily="34" charset="0"/>
                                </a:rPr>
                                <m:t>1</m:t>
                              </m:r>
                            </m:sub>
                          </m:sSub>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𝑥</m:t>
                              </m:r>
                            </m:e>
                            <m:sub>
                              <m:r>
                                <a:rPr lang="it-IT" altLang="it-IT" sz="2200" b="0" i="1" smtClean="0">
                                  <a:solidFill>
                                    <a:srgbClr val="002060"/>
                                  </a:solidFill>
                                  <a:latin typeface="Cambria Math" panose="02040503050406030204" pitchFamily="18" charset="0"/>
                                  <a:ea typeface="Verdana" panose="020B0604030504040204" pitchFamily="34" charset="0"/>
                                </a:rPr>
                                <m:t>2</m:t>
                              </m:r>
                            </m:sub>
                          </m:sSub>
                          <m:r>
                            <a:rPr lang="it-IT" altLang="it-IT" sz="2200" b="0" i="1" smtClean="0">
                              <a:solidFill>
                                <a:srgbClr val="002060"/>
                              </a:solidFill>
                              <a:latin typeface="Cambria Math" panose="02040503050406030204" pitchFamily="18" charset="0"/>
                              <a:ea typeface="Verdana" panose="020B0604030504040204" pitchFamily="34" charset="0"/>
                            </a:rPr>
                            <m:t>+…+</m:t>
                          </m:r>
                          <m:sSub>
                            <m:sSubPr>
                              <m:ctrlPr>
                                <a:rPr lang="it-IT" altLang="it-IT" sz="2200" i="1">
                                  <a:solidFill>
                                    <a:srgbClr val="002060"/>
                                  </a:solidFill>
                                  <a:latin typeface="Cambria Math" panose="02040503050406030204" pitchFamily="18" charset="0"/>
                                  <a:ea typeface="Verdana" panose="020B0604030504040204" pitchFamily="34" charset="0"/>
                                </a:rPr>
                              </m:ctrlPr>
                            </m:sSubPr>
                            <m:e>
                              <m:r>
                                <a:rPr lang="it-IT" altLang="it-IT" sz="2200" i="1">
                                  <a:solidFill>
                                    <a:srgbClr val="002060"/>
                                  </a:solidFill>
                                  <a:latin typeface="Cambria Math" panose="02040503050406030204" pitchFamily="18" charset="0"/>
                                  <a:ea typeface="Verdana" panose="020B0604030504040204" pitchFamily="34" charset="0"/>
                                </a:rPr>
                                <m:t>𝑥</m:t>
                              </m:r>
                            </m:e>
                            <m:sub>
                              <m:r>
                                <a:rPr lang="it-IT" altLang="it-IT" sz="2200" b="0" i="1" smtClean="0">
                                  <a:solidFill>
                                    <a:srgbClr val="002060"/>
                                  </a:solidFill>
                                  <a:latin typeface="Cambria Math" panose="02040503050406030204" pitchFamily="18" charset="0"/>
                                  <a:ea typeface="Verdana" panose="020B0604030504040204" pitchFamily="34" charset="0"/>
                                </a:rPr>
                                <m:t>𝑛</m:t>
                              </m:r>
                            </m:sub>
                          </m:sSub>
                        </m:num>
                        <m:den>
                          <m:r>
                            <a:rPr lang="it-IT" altLang="it-IT" sz="2200" b="0" i="1" smtClean="0">
                              <a:solidFill>
                                <a:srgbClr val="002060"/>
                              </a:solidFill>
                              <a:latin typeface="Cambria Math" panose="02040503050406030204" pitchFamily="18" charset="0"/>
                              <a:ea typeface="Verdana" panose="020B0604030504040204" pitchFamily="34" charset="0"/>
                            </a:rPr>
                            <m:t>𝑛</m:t>
                          </m:r>
                        </m:den>
                      </m:f>
                    </m:oMath>
                  </m:oMathPara>
                </a14:m>
                <a:endParaRPr lang="it-IT" altLang="it-IT" sz="2200" dirty="0">
                  <a:solidFill>
                    <a:srgbClr val="002060"/>
                  </a:solidFill>
                  <a:latin typeface="Verdana" panose="020B0604030504040204" pitchFamily="34" charset="0"/>
                  <a:ea typeface="Verdana" panose="020B0604030504040204" pitchFamily="34" charset="0"/>
                </a:endParaRPr>
              </a:p>
              <a:p>
                <a:pPr marL="0" indent="0" algn="just">
                  <a:lnSpc>
                    <a:spcPct val="130000"/>
                  </a:lnSpc>
                  <a:spcBef>
                    <a:spcPts val="0"/>
                  </a:spcBef>
                  <a:spcAft>
                    <a:spcPts val="600"/>
                  </a:spcAft>
                  <a:buNone/>
                </a:pPr>
                <a:r>
                  <a:rPr lang="it-IT" altLang="it-IT" sz="2200" dirty="0">
                    <a:solidFill>
                      <a:srgbClr val="002060"/>
                    </a:solidFill>
                    <a:latin typeface="Verdana" panose="020B0604030504040204" pitchFamily="34" charset="0"/>
                    <a:ea typeface="Verdana" panose="020B0604030504040204" pitchFamily="34" charset="0"/>
                  </a:rPr>
                  <a:t>Dove </a:t>
                </a:r>
                <a14:m>
                  <m:oMath xmlns:m="http://schemas.openxmlformats.org/officeDocument/2006/math">
                    <m:acc>
                      <m:accPr>
                        <m:chr m:val="̅"/>
                        <m:ctrlPr>
                          <a:rPr lang="it-IT" altLang="it-IT" sz="2200" i="1">
                            <a:solidFill>
                              <a:srgbClr val="002060"/>
                            </a:solidFill>
                            <a:latin typeface="Cambria Math" panose="02040503050406030204" pitchFamily="18" charset="0"/>
                            <a:ea typeface="Verdana" panose="020B0604030504040204" pitchFamily="34" charset="0"/>
                          </a:rPr>
                        </m:ctrlPr>
                      </m:accPr>
                      <m:e>
                        <m:r>
                          <a:rPr lang="it-IT" altLang="it-IT" sz="2200" i="1">
                            <a:solidFill>
                              <a:srgbClr val="002060"/>
                            </a:solidFill>
                            <a:latin typeface="Cambria Math" panose="02040503050406030204" pitchFamily="18" charset="0"/>
                            <a:ea typeface="Verdana" panose="020B0604030504040204" pitchFamily="34" charset="0"/>
                          </a:rPr>
                          <m:t>𝑥</m:t>
                        </m:r>
                      </m:e>
                    </m:acc>
                  </m:oMath>
                </a14:m>
                <a:r>
                  <a:rPr lang="it-IT" altLang="it-IT" sz="2200" dirty="0">
                    <a:solidFill>
                      <a:srgbClr val="002060"/>
                    </a:solidFill>
                    <a:latin typeface="Verdana" panose="020B0604030504040204" pitchFamily="34" charset="0"/>
                    <a:ea typeface="Verdana" panose="020B0604030504040204" pitchFamily="34" charset="0"/>
                  </a:rPr>
                  <a:t> si distribuisce normalmente con media </a:t>
                </a:r>
                <a14:m>
                  <m:oMath xmlns:m="http://schemas.openxmlformats.org/officeDocument/2006/math">
                    <m:r>
                      <a:rPr lang="it-IT" altLang="it-IT" sz="2200" i="1">
                        <a:solidFill>
                          <a:srgbClr val="002060"/>
                        </a:solidFill>
                        <a:latin typeface="Cambria Math" panose="02040503050406030204" pitchFamily="18" charset="0"/>
                        <a:ea typeface="Cambria Math" panose="02040503050406030204" pitchFamily="18" charset="0"/>
                      </a:rPr>
                      <m:t>𝜇</m:t>
                    </m:r>
                  </m:oMath>
                </a14:m>
                <a:r>
                  <a:rPr lang="it-IT" altLang="it-IT" sz="2200" dirty="0">
                    <a:solidFill>
                      <a:srgbClr val="002060"/>
                    </a:solidFill>
                    <a:latin typeface="Verdana" panose="020B0604030504040204" pitchFamily="34" charset="0"/>
                    <a:ea typeface="Verdana" panose="020B0604030504040204" pitchFamily="34" charset="0"/>
                  </a:rPr>
                  <a:t> e deviazione standard </a:t>
                </a:r>
                <a14:m>
                  <m:oMath xmlns:m="http://schemas.openxmlformats.org/officeDocument/2006/math">
                    <m:sSub>
                      <m:sSubPr>
                        <m:ctrlPr>
                          <a:rPr lang="it-IT" altLang="it-IT" sz="2200" i="1" smtClean="0">
                            <a:solidFill>
                              <a:srgbClr val="002060"/>
                            </a:solidFill>
                            <a:latin typeface="Cambria Math" panose="02040503050406030204" pitchFamily="18" charset="0"/>
                            <a:ea typeface="Verdana" panose="020B0604030504040204" pitchFamily="34" charset="0"/>
                          </a:rPr>
                        </m:ctrlPr>
                      </m:sSubPr>
                      <m:e>
                        <m:r>
                          <a:rPr lang="it-IT" altLang="it-IT" sz="2200" i="1" smtClean="0">
                            <a:solidFill>
                              <a:srgbClr val="002060"/>
                            </a:solidFill>
                            <a:latin typeface="Cambria Math" panose="02040503050406030204" pitchFamily="18" charset="0"/>
                            <a:ea typeface="Cambria Math" panose="02040503050406030204" pitchFamily="18" charset="0"/>
                          </a:rPr>
                          <m:t>𝜎</m:t>
                        </m:r>
                      </m:e>
                      <m:sub>
                        <m:acc>
                          <m:accPr>
                            <m:chr m:val="̅"/>
                            <m:ctrlPr>
                              <a:rPr lang="it-IT" altLang="it-IT" sz="2200" i="1" smtClean="0">
                                <a:solidFill>
                                  <a:srgbClr val="002060"/>
                                </a:solidFill>
                                <a:latin typeface="Cambria Math" panose="02040503050406030204" pitchFamily="18" charset="0"/>
                                <a:ea typeface="Verdana" panose="020B0604030504040204" pitchFamily="34" charset="0"/>
                              </a:rPr>
                            </m:ctrlPr>
                          </m:accPr>
                          <m:e>
                            <m:r>
                              <a:rPr lang="it-IT" altLang="it-IT" sz="2200" b="0" i="1" smtClean="0">
                                <a:solidFill>
                                  <a:srgbClr val="002060"/>
                                </a:solidFill>
                                <a:latin typeface="Cambria Math" panose="02040503050406030204" pitchFamily="18" charset="0"/>
                                <a:ea typeface="Verdana" panose="020B0604030504040204" pitchFamily="34" charset="0"/>
                              </a:rPr>
                              <m:t>𝑥</m:t>
                            </m:r>
                          </m:e>
                        </m:acc>
                      </m:sub>
                    </m:sSub>
                    <m:r>
                      <a:rPr lang="it-IT" altLang="it-IT" sz="2200" b="0" i="1" smtClean="0">
                        <a:solidFill>
                          <a:srgbClr val="002060"/>
                        </a:solidFill>
                        <a:latin typeface="Cambria Math" panose="02040503050406030204" pitchFamily="18" charset="0"/>
                        <a:ea typeface="Verdana" panose="020B0604030504040204" pitchFamily="34" charset="0"/>
                      </a:rPr>
                      <m:t>=</m:t>
                    </m:r>
                    <m:f>
                      <m:fPr>
                        <m:ctrlPr>
                          <a:rPr lang="it-IT" altLang="it-IT" sz="2200" b="0" i="1" smtClean="0">
                            <a:solidFill>
                              <a:srgbClr val="002060"/>
                            </a:solidFill>
                            <a:latin typeface="Cambria Math" panose="02040503050406030204" pitchFamily="18" charset="0"/>
                            <a:ea typeface="Verdana" panose="020B0604030504040204" pitchFamily="34" charset="0"/>
                          </a:rPr>
                        </m:ctrlPr>
                      </m:fPr>
                      <m:num>
                        <m:r>
                          <a:rPr lang="it-IT" altLang="it-IT" sz="2200" b="0" i="1" smtClean="0">
                            <a:solidFill>
                              <a:srgbClr val="002060"/>
                            </a:solidFill>
                            <a:latin typeface="Cambria Math" panose="02040503050406030204" pitchFamily="18" charset="0"/>
                            <a:ea typeface="Cambria Math" panose="02040503050406030204" pitchFamily="18" charset="0"/>
                          </a:rPr>
                          <m:t>𝜎</m:t>
                        </m:r>
                      </m:num>
                      <m:den>
                        <m:rad>
                          <m:radPr>
                            <m:degHide m:val="on"/>
                            <m:ctrlPr>
                              <a:rPr lang="it-IT" altLang="it-IT" sz="2200" b="0" i="1" smtClean="0">
                                <a:solidFill>
                                  <a:srgbClr val="002060"/>
                                </a:solidFill>
                                <a:latin typeface="Cambria Math" panose="02040503050406030204" pitchFamily="18" charset="0"/>
                                <a:ea typeface="Verdana" panose="020B0604030504040204" pitchFamily="34" charset="0"/>
                              </a:rPr>
                            </m:ctrlPr>
                          </m:radPr>
                          <m:deg/>
                          <m:e>
                            <m:r>
                              <a:rPr lang="it-IT" altLang="it-IT" sz="2200" b="0" i="1" smtClean="0">
                                <a:solidFill>
                                  <a:srgbClr val="002060"/>
                                </a:solidFill>
                                <a:latin typeface="Cambria Math" panose="02040503050406030204" pitchFamily="18" charset="0"/>
                                <a:ea typeface="Verdana" panose="020B0604030504040204" pitchFamily="34" charset="0"/>
                              </a:rPr>
                              <m:t>𝑛</m:t>
                            </m:r>
                          </m:e>
                        </m:rad>
                      </m:den>
                    </m:f>
                  </m:oMath>
                </a14:m>
                <a:r>
                  <a:rPr lang="it-IT" altLang="it-IT" sz="2200" dirty="0">
                    <a:solidFill>
                      <a:srgbClr val="002060"/>
                    </a:solidFill>
                    <a:latin typeface="Verdana" panose="020B0604030504040204" pitchFamily="34" charset="0"/>
                    <a:ea typeface="Verdana" panose="020B0604030504040204" pitchFamily="34" charset="0"/>
                  </a:rPr>
                  <a:t>.</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342695" y="1692906"/>
                <a:ext cx="9187672" cy="4347285"/>
              </a:xfrm>
              <a:blipFill>
                <a:blip r:embed="rId2"/>
                <a:stretch>
                  <a:fillRect l="-863" r="-863" b="-28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Rettangolo 1"/>
              <p:cNvSpPr/>
              <p:nvPr/>
            </p:nvSpPr>
            <p:spPr>
              <a:xfrm>
                <a:off x="497241" y="471880"/>
                <a:ext cx="5156585" cy="646331"/>
              </a:xfrm>
              <a:prstGeom prst="rect">
                <a:avLst/>
              </a:prstGeom>
            </p:spPr>
            <p:txBody>
              <a:bodyPr wrap="square">
                <a:spAutoFit/>
              </a:bodyPr>
              <a:lstStyle/>
              <a:p>
                <a:r>
                  <a:rPr lang="it-IT" sz="3600" dirty="0">
                    <a:solidFill>
                      <a:srgbClr val="C00000"/>
                    </a:solidFill>
                    <a:latin typeface="Comic Sans MS" panose="030F0702030302020204" pitchFamily="66" charset="0"/>
                  </a:rPr>
                  <a:t>Carta di controllo </a:t>
                </a:r>
                <a14:m>
                  <m:oMath xmlns:m="http://schemas.openxmlformats.org/officeDocument/2006/math">
                    <m:acc>
                      <m:accPr>
                        <m:chr m:val="̅"/>
                        <m:ctrlPr>
                          <a:rPr lang="it-IT" sz="3600" i="1" dirty="0" smtClean="0">
                            <a:solidFill>
                              <a:srgbClr val="C00000"/>
                            </a:solidFill>
                            <a:latin typeface="Cambria Math" panose="02040503050406030204" pitchFamily="18" charset="0"/>
                          </a:rPr>
                        </m:ctrlPr>
                      </m:accPr>
                      <m:e>
                        <m:r>
                          <a:rPr lang="it-IT" sz="3600" b="0" i="1" dirty="0" smtClean="0">
                            <a:solidFill>
                              <a:srgbClr val="C00000"/>
                            </a:solidFill>
                            <a:latin typeface="Cambria Math" panose="02040503050406030204" pitchFamily="18" charset="0"/>
                          </a:rPr>
                          <m:t>𝑥</m:t>
                        </m:r>
                      </m:e>
                    </m:acc>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𝑒</m:t>
                    </m:r>
                    <m:r>
                      <a:rPr lang="it-IT" sz="3600" b="0" i="1" dirty="0" smtClean="0">
                        <a:solidFill>
                          <a:srgbClr val="C00000"/>
                        </a:solidFill>
                        <a:latin typeface="Cambria Math" panose="02040503050406030204" pitchFamily="18" charset="0"/>
                      </a:rPr>
                      <m:t> </m:t>
                    </m:r>
                    <m:r>
                      <a:rPr lang="it-IT" sz="3600" b="0" i="1" dirty="0" smtClean="0">
                        <a:solidFill>
                          <a:srgbClr val="C00000"/>
                        </a:solidFill>
                        <a:latin typeface="Cambria Math" panose="02040503050406030204" pitchFamily="18" charset="0"/>
                      </a:rPr>
                      <m:t>𝑅</m:t>
                    </m:r>
                  </m:oMath>
                </a14:m>
                <a:endParaRPr lang="it-IT" sz="3600" dirty="0">
                  <a:solidFill>
                    <a:srgbClr val="C00000"/>
                  </a:solidFill>
                  <a:latin typeface="Comic Sans MS" panose="030F0702030302020204" pitchFamily="66" charset="0"/>
                </a:endParaRPr>
              </a:p>
            </p:txBody>
          </p:sp>
        </mc:Choice>
        <mc:Fallback xmlns="">
          <p:sp>
            <p:nvSpPr>
              <p:cNvPr id="2" name="Rettangolo 1"/>
              <p:cNvSpPr>
                <a:spLocks noRot="1" noChangeAspect="1" noMove="1" noResize="1" noEditPoints="1" noAdjustHandles="1" noChangeArrowheads="1" noChangeShapeType="1" noTextEdit="1"/>
              </p:cNvSpPr>
              <p:nvPr/>
            </p:nvSpPr>
            <p:spPr>
              <a:xfrm>
                <a:off x="497241" y="471880"/>
                <a:ext cx="5156585" cy="646331"/>
              </a:xfrm>
              <a:prstGeom prst="rect">
                <a:avLst/>
              </a:prstGeom>
              <a:blipFill rotWithShape="0">
                <a:blip r:embed="rId3"/>
                <a:stretch>
                  <a:fillRect l="-3669" t="-14151" b="-34906"/>
                </a:stretch>
              </a:blipFill>
            </p:spPr>
            <p:txBody>
              <a:bodyPr/>
              <a:lstStyle/>
              <a:p>
                <a:r>
                  <a:rPr lang="it-IT">
                    <a:noFill/>
                  </a:rPr>
                  <a:t> </a:t>
                </a:r>
              </a:p>
            </p:txBody>
          </p:sp>
        </mc:Fallback>
      </mc:AlternateContent>
    </p:spTree>
    <p:extLst>
      <p:ext uri="{BB962C8B-B14F-4D97-AF65-F5344CB8AC3E}">
        <p14:creationId xmlns:p14="http://schemas.microsoft.com/office/powerpoint/2010/main" val="1212080227"/>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2765</TotalTime>
  <Words>3146</Words>
  <Application>Microsoft Office PowerPoint</Application>
  <PresentationFormat>Widescreen</PresentationFormat>
  <Paragraphs>200</Paragraphs>
  <Slides>49</Slides>
  <Notes>6</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49</vt:i4>
      </vt:variant>
    </vt:vector>
  </HeadingPairs>
  <TitlesOfParts>
    <vt:vector size="59" baseType="lpstr">
      <vt:lpstr>Arial</vt:lpstr>
      <vt:lpstr>Calibri</vt:lpstr>
      <vt:lpstr>Cambria Math</vt:lpstr>
      <vt:lpstr>Comic Sans MS</vt:lpstr>
      <vt:lpstr>Courier New</vt:lpstr>
      <vt:lpstr>Trebuchet MS</vt:lpstr>
      <vt:lpstr>Verdana</vt:lpstr>
      <vt:lpstr>Wingdings</vt:lpstr>
      <vt:lpstr>Wingdings 3</vt:lpstr>
      <vt:lpstr>Sfaccettatura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CONTROLLO STATISTICO DELLA QUALITA'</dc:title>
  <dc:creator>Margherita</dc:creator>
  <cp:lastModifiedBy>Antonella Rocca</cp:lastModifiedBy>
  <cp:revision>213</cp:revision>
  <dcterms:created xsi:type="dcterms:W3CDTF">2018-02-19T11:50:22Z</dcterms:created>
  <dcterms:modified xsi:type="dcterms:W3CDTF">2023-04-13T09:27:18Z</dcterms:modified>
</cp:coreProperties>
</file>