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2"/>
  </p:notesMasterIdLst>
  <p:sldIdLst>
    <p:sldId id="397" r:id="rId2"/>
    <p:sldId id="396" r:id="rId3"/>
    <p:sldId id="262" r:id="rId4"/>
    <p:sldId id="390" r:id="rId5"/>
    <p:sldId id="391" r:id="rId6"/>
    <p:sldId id="392" r:id="rId7"/>
    <p:sldId id="393" r:id="rId8"/>
    <p:sldId id="394" r:id="rId9"/>
    <p:sldId id="395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256" r:id="rId29"/>
    <p:sldId id="258" r:id="rId30"/>
    <p:sldId id="271" r:id="rId31"/>
    <p:sldId id="260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3404" autoAdjust="0"/>
  </p:normalViewPr>
  <p:slideViewPr>
    <p:cSldViewPr>
      <p:cViewPr varScale="1">
        <p:scale>
          <a:sx n="60" d="100"/>
          <a:sy n="60" d="100"/>
        </p:scale>
        <p:origin x="146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F0131-E65C-4ACB-AF1A-83A4560A1D43}" type="datetimeFigureOut">
              <a:rPr lang="it-IT" smtClean="0"/>
              <a:t>27/02/2024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B345C-633C-456A-B7DA-47C0721647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19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>
            <a:extLst>
              <a:ext uri="{FF2B5EF4-FFF2-40B4-BE49-F238E27FC236}">
                <a16:creationId xmlns:a16="http://schemas.microsoft.com/office/drawing/2014/main" id="{6F4B9D91-9246-9A8A-7D2D-77A0667963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egnaposto note 2">
            <a:extLst>
              <a:ext uri="{FF2B5EF4-FFF2-40B4-BE49-F238E27FC236}">
                <a16:creationId xmlns:a16="http://schemas.microsoft.com/office/drawing/2014/main" id="{3B773D4B-0669-220D-E959-63D7C1E112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FB38C0-B651-B1EF-95E6-CDD9EF413A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8F16B1-A681-4442-B3E8-AC5435953F7A}" type="slidenum">
              <a:rPr lang="it-IT" altLang="it-IT">
                <a:latin typeface="Calibri" panose="020F0502020204030204" pitchFamily="34" charset="0"/>
              </a:rPr>
              <a:pPr eaLnBrk="1" hangingPunct="1"/>
              <a:t>4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>
            <a:extLst>
              <a:ext uri="{FF2B5EF4-FFF2-40B4-BE49-F238E27FC236}">
                <a16:creationId xmlns:a16="http://schemas.microsoft.com/office/drawing/2014/main" id="{7973290B-2921-DBE3-6282-FCE2B1DC9B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>
            <a:extLst>
              <a:ext uri="{FF2B5EF4-FFF2-40B4-BE49-F238E27FC236}">
                <a16:creationId xmlns:a16="http://schemas.microsoft.com/office/drawing/2014/main" id="{E1A3D074-2367-D491-491C-A08503D049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8916" name="Segnaposto numero diapositiva 3">
            <a:extLst>
              <a:ext uri="{FF2B5EF4-FFF2-40B4-BE49-F238E27FC236}">
                <a16:creationId xmlns:a16="http://schemas.microsoft.com/office/drawing/2014/main" id="{ACC3B066-C8D0-F6E4-729F-97CC09E14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414A9C-2A36-4054-BA19-DA7056C353F5}" type="slidenum">
              <a:rPr lang="it-IT" altLang="it-IT">
                <a:latin typeface="Calibri" panose="020F0502020204030204" pitchFamily="34" charset="0"/>
              </a:rPr>
              <a:pPr eaLnBrk="1" hangingPunct="1"/>
              <a:t>31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>
            <a:extLst>
              <a:ext uri="{FF2B5EF4-FFF2-40B4-BE49-F238E27FC236}">
                <a16:creationId xmlns:a16="http://schemas.microsoft.com/office/drawing/2014/main" id="{C2C11338-167B-CA91-5DCF-B4B81730CD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egnaposto note 2">
            <a:extLst>
              <a:ext uri="{FF2B5EF4-FFF2-40B4-BE49-F238E27FC236}">
                <a16:creationId xmlns:a16="http://schemas.microsoft.com/office/drawing/2014/main" id="{3DBEC326-5EF9-4CF8-D8BB-6FADDC3F10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0964" name="Segnaposto numero diapositiva 3">
            <a:extLst>
              <a:ext uri="{FF2B5EF4-FFF2-40B4-BE49-F238E27FC236}">
                <a16:creationId xmlns:a16="http://schemas.microsoft.com/office/drawing/2014/main" id="{4FA8DA08-AF8B-78C9-E3EE-45DB82AD2B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0BA981-4684-4150-BC3F-0376B6E0AB9C}" type="slidenum">
              <a:rPr lang="it-IT" altLang="it-IT">
                <a:latin typeface="Calibri" panose="020F0502020204030204" pitchFamily="34" charset="0"/>
              </a:rPr>
              <a:pPr eaLnBrk="1" hangingPunct="1"/>
              <a:t>32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>
            <a:extLst>
              <a:ext uri="{FF2B5EF4-FFF2-40B4-BE49-F238E27FC236}">
                <a16:creationId xmlns:a16="http://schemas.microsoft.com/office/drawing/2014/main" id="{888928DD-94A4-273C-6FE4-55FDBA53F1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egnaposto note 2">
            <a:extLst>
              <a:ext uri="{FF2B5EF4-FFF2-40B4-BE49-F238E27FC236}">
                <a16:creationId xmlns:a16="http://schemas.microsoft.com/office/drawing/2014/main" id="{7BD1AD12-1844-AD6B-6B69-FA14C88389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988" name="Segnaposto numero diapositiva 3">
            <a:extLst>
              <a:ext uri="{FF2B5EF4-FFF2-40B4-BE49-F238E27FC236}">
                <a16:creationId xmlns:a16="http://schemas.microsoft.com/office/drawing/2014/main" id="{05F526A7-BD4F-5706-7D2D-21EC9EE5D9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717E52-A075-4120-851E-53A85599B162}" type="slidenum">
              <a:rPr lang="it-IT" altLang="it-IT">
                <a:latin typeface="Calibri" panose="020F0502020204030204" pitchFamily="34" charset="0"/>
              </a:rPr>
              <a:pPr eaLnBrk="1" hangingPunct="1"/>
              <a:t>33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>
            <a:extLst>
              <a:ext uri="{FF2B5EF4-FFF2-40B4-BE49-F238E27FC236}">
                <a16:creationId xmlns:a16="http://schemas.microsoft.com/office/drawing/2014/main" id="{254A41A2-5D8A-A7F0-035B-53B7F83638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egnaposto note 2">
            <a:extLst>
              <a:ext uri="{FF2B5EF4-FFF2-40B4-BE49-F238E27FC236}">
                <a16:creationId xmlns:a16="http://schemas.microsoft.com/office/drawing/2014/main" id="{B05DCF22-3F15-266F-BD00-D59B6EAC48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3012" name="Segnaposto numero diapositiva 3">
            <a:extLst>
              <a:ext uri="{FF2B5EF4-FFF2-40B4-BE49-F238E27FC236}">
                <a16:creationId xmlns:a16="http://schemas.microsoft.com/office/drawing/2014/main" id="{D7B8036E-7B29-B091-7A1B-E80DB3F016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BCDF30-2A6A-46DC-8F4E-1681C6C52031}" type="slidenum">
              <a:rPr lang="it-IT" altLang="it-IT">
                <a:latin typeface="Calibri" panose="020F0502020204030204" pitchFamily="34" charset="0"/>
              </a:rPr>
              <a:pPr eaLnBrk="1" hangingPunct="1"/>
              <a:t>34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>
            <a:extLst>
              <a:ext uri="{FF2B5EF4-FFF2-40B4-BE49-F238E27FC236}">
                <a16:creationId xmlns:a16="http://schemas.microsoft.com/office/drawing/2014/main" id="{A8BD67E4-B697-2CE0-DC3B-C30ED24BB5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egnaposto note 2">
            <a:extLst>
              <a:ext uri="{FF2B5EF4-FFF2-40B4-BE49-F238E27FC236}">
                <a16:creationId xmlns:a16="http://schemas.microsoft.com/office/drawing/2014/main" id="{A53CAA73-A315-CD9C-F98B-EF2AC8B691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4036" name="Segnaposto numero diapositiva 3">
            <a:extLst>
              <a:ext uri="{FF2B5EF4-FFF2-40B4-BE49-F238E27FC236}">
                <a16:creationId xmlns:a16="http://schemas.microsoft.com/office/drawing/2014/main" id="{5D4CF5D6-8671-5B0A-46A4-19A0390EE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862EDA-374A-4124-A637-D6B35A9435EF}" type="slidenum">
              <a:rPr lang="it-IT" altLang="it-IT">
                <a:latin typeface="Calibri" panose="020F0502020204030204" pitchFamily="34" charset="0"/>
              </a:rPr>
              <a:pPr eaLnBrk="1" hangingPunct="1"/>
              <a:t>35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>
            <a:extLst>
              <a:ext uri="{FF2B5EF4-FFF2-40B4-BE49-F238E27FC236}">
                <a16:creationId xmlns:a16="http://schemas.microsoft.com/office/drawing/2014/main" id="{F4C7A976-3555-A58E-5F8E-A762F4579A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egnaposto note 2">
            <a:extLst>
              <a:ext uri="{FF2B5EF4-FFF2-40B4-BE49-F238E27FC236}">
                <a16:creationId xmlns:a16="http://schemas.microsoft.com/office/drawing/2014/main" id="{CA90D58C-DBC6-133E-2BF4-C52315D404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7108" name="Segnaposto numero diapositiva 3">
            <a:extLst>
              <a:ext uri="{FF2B5EF4-FFF2-40B4-BE49-F238E27FC236}">
                <a16:creationId xmlns:a16="http://schemas.microsoft.com/office/drawing/2014/main" id="{93E6A917-2320-A4AB-4E3A-0506A605FB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4F8BFF-0DC5-4E7C-ABAA-55CA730DF058}" type="slidenum">
              <a:rPr lang="it-IT" altLang="it-IT">
                <a:latin typeface="Calibri" panose="020F0502020204030204" pitchFamily="34" charset="0"/>
              </a:rPr>
              <a:pPr eaLnBrk="1" hangingPunct="1"/>
              <a:t>36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>
            <a:extLst>
              <a:ext uri="{FF2B5EF4-FFF2-40B4-BE49-F238E27FC236}">
                <a16:creationId xmlns:a16="http://schemas.microsoft.com/office/drawing/2014/main" id="{E4808DEF-81AB-88D7-6CD1-742D218B8E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>
            <a:extLst>
              <a:ext uri="{FF2B5EF4-FFF2-40B4-BE49-F238E27FC236}">
                <a16:creationId xmlns:a16="http://schemas.microsoft.com/office/drawing/2014/main" id="{382BFEF4-C3AB-8519-DFBA-7E25726E6A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8132" name="Segnaposto numero diapositiva 3">
            <a:extLst>
              <a:ext uri="{FF2B5EF4-FFF2-40B4-BE49-F238E27FC236}">
                <a16:creationId xmlns:a16="http://schemas.microsoft.com/office/drawing/2014/main" id="{BF96C31C-9F0A-CAA3-F95B-824AE0FAAD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CE5248-DCC1-4384-9E62-F9C77F1000B0}" type="slidenum">
              <a:rPr lang="it-IT" altLang="it-IT">
                <a:latin typeface="Calibri" panose="020F0502020204030204" pitchFamily="34" charset="0"/>
              </a:rPr>
              <a:pPr eaLnBrk="1" hangingPunct="1"/>
              <a:t>37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>
            <a:extLst>
              <a:ext uri="{FF2B5EF4-FFF2-40B4-BE49-F238E27FC236}">
                <a16:creationId xmlns:a16="http://schemas.microsoft.com/office/drawing/2014/main" id="{7BB14F59-F275-E71E-08BB-555D587872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>
            <a:extLst>
              <a:ext uri="{FF2B5EF4-FFF2-40B4-BE49-F238E27FC236}">
                <a16:creationId xmlns:a16="http://schemas.microsoft.com/office/drawing/2014/main" id="{45D93F37-70CC-6C19-010B-1904D3E006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9156" name="Segnaposto numero diapositiva 3">
            <a:extLst>
              <a:ext uri="{FF2B5EF4-FFF2-40B4-BE49-F238E27FC236}">
                <a16:creationId xmlns:a16="http://schemas.microsoft.com/office/drawing/2014/main" id="{05E14EF7-CE5A-6292-76F2-4111B43C53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7DD0C5-C610-4708-9CCF-FC6F158758DF}" type="slidenum">
              <a:rPr lang="it-IT" altLang="it-IT">
                <a:latin typeface="Calibri" panose="020F0502020204030204" pitchFamily="34" charset="0"/>
              </a:rPr>
              <a:pPr eaLnBrk="1" hangingPunct="1"/>
              <a:t>38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>
            <a:extLst>
              <a:ext uri="{FF2B5EF4-FFF2-40B4-BE49-F238E27FC236}">
                <a16:creationId xmlns:a16="http://schemas.microsoft.com/office/drawing/2014/main" id="{0B113613-3FC3-389F-3C8D-C1F432FE51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egnaposto note 2">
            <a:extLst>
              <a:ext uri="{FF2B5EF4-FFF2-40B4-BE49-F238E27FC236}">
                <a16:creationId xmlns:a16="http://schemas.microsoft.com/office/drawing/2014/main" id="{0C0C7604-1F01-A677-55C3-0965393347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0180" name="Segnaposto numero diapositiva 3">
            <a:extLst>
              <a:ext uri="{FF2B5EF4-FFF2-40B4-BE49-F238E27FC236}">
                <a16:creationId xmlns:a16="http://schemas.microsoft.com/office/drawing/2014/main" id="{151E0F89-BAB0-AB79-724B-5CB3C883A5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AF7974-1997-470D-BC93-8B43BA5110B2}" type="slidenum">
              <a:rPr lang="it-IT" altLang="it-IT">
                <a:latin typeface="Calibri" panose="020F0502020204030204" pitchFamily="34" charset="0"/>
              </a:rPr>
              <a:pPr eaLnBrk="1" hangingPunct="1"/>
              <a:t>39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>
            <a:extLst>
              <a:ext uri="{FF2B5EF4-FFF2-40B4-BE49-F238E27FC236}">
                <a16:creationId xmlns:a16="http://schemas.microsoft.com/office/drawing/2014/main" id="{539B7F77-CF36-B501-9E06-8705AA272F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egnaposto note 2">
            <a:extLst>
              <a:ext uri="{FF2B5EF4-FFF2-40B4-BE49-F238E27FC236}">
                <a16:creationId xmlns:a16="http://schemas.microsoft.com/office/drawing/2014/main" id="{F9BAB32A-7780-232B-604E-622F7CD418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1204" name="Segnaposto numero diapositiva 3">
            <a:extLst>
              <a:ext uri="{FF2B5EF4-FFF2-40B4-BE49-F238E27FC236}">
                <a16:creationId xmlns:a16="http://schemas.microsoft.com/office/drawing/2014/main" id="{C48F20BE-7070-168E-A235-42CE31E9FF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A1AAFD-FBD6-4DA5-951B-E855998C7F17}" type="slidenum">
              <a:rPr lang="it-IT" altLang="it-IT">
                <a:latin typeface="Calibri" panose="020F0502020204030204" pitchFamily="34" charset="0"/>
              </a:rPr>
              <a:pPr eaLnBrk="1" hangingPunct="1"/>
              <a:t>40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>
            <a:extLst>
              <a:ext uri="{FF2B5EF4-FFF2-40B4-BE49-F238E27FC236}">
                <a16:creationId xmlns:a16="http://schemas.microsoft.com/office/drawing/2014/main" id="{CC5F9977-18C3-D74E-D6E1-2349963323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>
            <a:extLst>
              <a:ext uri="{FF2B5EF4-FFF2-40B4-BE49-F238E27FC236}">
                <a16:creationId xmlns:a16="http://schemas.microsoft.com/office/drawing/2014/main" id="{2312371D-A460-5D7C-6D44-3586F6A07A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F63394-F50E-C63B-7425-A282E0C94D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C2E649-48D9-410E-86BC-0E79B71468B0}" type="slidenum">
              <a:rPr lang="it-IT" altLang="it-IT">
                <a:latin typeface="Calibri" panose="020F0502020204030204" pitchFamily="34" charset="0"/>
              </a:rPr>
              <a:pPr eaLnBrk="1" hangingPunct="1"/>
              <a:t>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>
            <a:extLst>
              <a:ext uri="{FF2B5EF4-FFF2-40B4-BE49-F238E27FC236}">
                <a16:creationId xmlns:a16="http://schemas.microsoft.com/office/drawing/2014/main" id="{90996966-4988-539E-13AC-FC83A720A6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egnaposto note 2">
            <a:extLst>
              <a:ext uri="{FF2B5EF4-FFF2-40B4-BE49-F238E27FC236}">
                <a16:creationId xmlns:a16="http://schemas.microsoft.com/office/drawing/2014/main" id="{9D7D7747-9E07-E1CA-FA3A-DA89546CDE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41D25A-B135-0628-0C41-1ECD61DF34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1A1130-12C8-4383-B5D7-1E8F0CA41FC9}" type="slidenum">
              <a:rPr lang="it-IT" altLang="it-IT">
                <a:latin typeface="Calibri" panose="020F0502020204030204" pitchFamily="34" charset="0"/>
              </a:rPr>
              <a:pPr eaLnBrk="1" hangingPunct="1"/>
              <a:t>41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>
            <a:extLst>
              <a:ext uri="{FF2B5EF4-FFF2-40B4-BE49-F238E27FC236}">
                <a16:creationId xmlns:a16="http://schemas.microsoft.com/office/drawing/2014/main" id="{3D5B8A2D-5B8A-D953-9E95-05AD7C538B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>
            <a:extLst>
              <a:ext uri="{FF2B5EF4-FFF2-40B4-BE49-F238E27FC236}">
                <a16:creationId xmlns:a16="http://schemas.microsoft.com/office/drawing/2014/main" id="{13DAA5B1-3429-94DE-E788-589D82D475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2228" name="Segnaposto numero diapositiva 3">
            <a:extLst>
              <a:ext uri="{FF2B5EF4-FFF2-40B4-BE49-F238E27FC236}">
                <a16:creationId xmlns:a16="http://schemas.microsoft.com/office/drawing/2014/main" id="{FDC09C16-EA94-D4CC-CFA7-27AE856A7C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259456-08B5-435A-816F-91E00A25C387}" type="slidenum">
              <a:rPr lang="it-IT" altLang="it-IT">
                <a:latin typeface="Calibri" panose="020F0502020204030204" pitchFamily="34" charset="0"/>
              </a:rPr>
              <a:pPr eaLnBrk="1" hangingPunct="1"/>
              <a:t>42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>
            <a:extLst>
              <a:ext uri="{FF2B5EF4-FFF2-40B4-BE49-F238E27FC236}">
                <a16:creationId xmlns:a16="http://schemas.microsoft.com/office/drawing/2014/main" id="{1455A036-C17A-A463-8D8C-4A71B27CB6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egnaposto note 2">
            <a:extLst>
              <a:ext uri="{FF2B5EF4-FFF2-40B4-BE49-F238E27FC236}">
                <a16:creationId xmlns:a16="http://schemas.microsoft.com/office/drawing/2014/main" id="{0BDF8D3C-9389-B422-60A3-CCCDCF6758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3252" name="Segnaposto numero diapositiva 3">
            <a:extLst>
              <a:ext uri="{FF2B5EF4-FFF2-40B4-BE49-F238E27FC236}">
                <a16:creationId xmlns:a16="http://schemas.microsoft.com/office/drawing/2014/main" id="{2C1982BA-05B9-612D-EA32-7501CF1D7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1F33B6-2A4A-4088-98E4-2E2E05ADC3F1}" type="slidenum">
              <a:rPr lang="it-IT" altLang="it-IT">
                <a:latin typeface="Calibri" panose="020F0502020204030204" pitchFamily="34" charset="0"/>
              </a:rPr>
              <a:pPr eaLnBrk="1" hangingPunct="1"/>
              <a:t>43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>
            <a:extLst>
              <a:ext uri="{FF2B5EF4-FFF2-40B4-BE49-F238E27FC236}">
                <a16:creationId xmlns:a16="http://schemas.microsoft.com/office/drawing/2014/main" id="{D28FB678-C08C-2BE4-6E40-DCF7CE4485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>
            <a:extLst>
              <a:ext uri="{FF2B5EF4-FFF2-40B4-BE49-F238E27FC236}">
                <a16:creationId xmlns:a16="http://schemas.microsoft.com/office/drawing/2014/main" id="{73186C6B-D5F8-555B-0A4C-2293022762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F449EB-0E31-5F2C-BD7E-152D50ECF2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A3C402-51BA-4F4A-A181-C9CE75883C8D}" type="slidenum">
              <a:rPr lang="it-IT" altLang="it-IT">
                <a:latin typeface="Calibri" panose="020F0502020204030204" pitchFamily="34" charset="0"/>
              </a:rPr>
              <a:pPr eaLnBrk="1" hangingPunct="1"/>
              <a:t>44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>
            <a:extLst>
              <a:ext uri="{FF2B5EF4-FFF2-40B4-BE49-F238E27FC236}">
                <a16:creationId xmlns:a16="http://schemas.microsoft.com/office/drawing/2014/main" id="{C8662050-A46E-3521-CA19-D43FA2962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>
            <a:extLst>
              <a:ext uri="{FF2B5EF4-FFF2-40B4-BE49-F238E27FC236}">
                <a16:creationId xmlns:a16="http://schemas.microsoft.com/office/drawing/2014/main" id="{51F510E3-2225-6CAE-F327-5E27CA41B5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653A2A-D803-7DA7-F463-395F1724F6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4C4C14-6135-4488-AA20-F9133014DBD3}" type="slidenum">
              <a:rPr lang="it-IT" altLang="it-IT">
                <a:latin typeface="Calibri" panose="020F0502020204030204" pitchFamily="34" charset="0"/>
              </a:rPr>
              <a:pPr eaLnBrk="1" hangingPunct="1"/>
              <a:t>45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>
            <a:extLst>
              <a:ext uri="{FF2B5EF4-FFF2-40B4-BE49-F238E27FC236}">
                <a16:creationId xmlns:a16="http://schemas.microsoft.com/office/drawing/2014/main" id="{88EA7FE6-E990-9BC5-53FE-A7E244C0DD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egnaposto note 2">
            <a:extLst>
              <a:ext uri="{FF2B5EF4-FFF2-40B4-BE49-F238E27FC236}">
                <a16:creationId xmlns:a16="http://schemas.microsoft.com/office/drawing/2014/main" id="{486E3C56-735D-4C71-D6F5-A9C63F7D1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4276" name="Segnaposto numero diapositiva 3">
            <a:extLst>
              <a:ext uri="{FF2B5EF4-FFF2-40B4-BE49-F238E27FC236}">
                <a16:creationId xmlns:a16="http://schemas.microsoft.com/office/drawing/2014/main" id="{B8B9F7D5-F1B3-3D7A-8BD8-D875B09C05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23D528-BDDC-4073-A67C-0F9F8B399CA4}" type="slidenum">
              <a:rPr lang="it-IT" altLang="it-IT">
                <a:latin typeface="Calibri" panose="020F0502020204030204" pitchFamily="34" charset="0"/>
              </a:rPr>
              <a:pPr eaLnBrk="1" hangingPunct="1"/>
              <a:t>46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>
            <a:extLst>
              <a:ext uri="{FF2B5EF4-FFF2-40B4-BE49-F238E27FC236}">
                <a16:creationId xmlns:a16="http://schemas.microsoft.com/office/drawing/2014/main" id="{B8D4933F-D060-28C8-53C1-211C49D159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>
            <a:extLst>
              <a:ext uri="{FF2B5EF4-FFF2-40B4-BE49-F238E27FC236}">
                <a16:creationId xmlns:a16="http://schemas.microsoft.com/office/drawing/2014/main" id="{35C14F49-3C95-3723-B664-0ECE50C2EE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6324" name="Segnaposto numero diapositiva 3">
            <a:extLst>
              <a:ext uri="{FF2B5EF4-FFF2-40B4-BE49-F238E27FC236}">
                <a16:creationId xmlns:a16="http://schemas.microsoft.com/office/drawing/2014/main" id="{D899B9AF-3230-AE45-603B-197369BA66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0303DC-6C51-4208-AF87-6D93EE9C8D99}" type="slidenum">
              <a:rPr lang="it-IT" altLang="it-IT">
                <a:latin typeface="Calibri" panose="020F0502020204030204" pitchFamily="34" charset="0"/>
              </a:rPr>
              <a:pPr eaLnBrk="1" hangingPunct="1"/>
              <a:t>47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>
            <a:extLst>
              <a:ext uri="{FF2B5EF4-FFF2-40B4-BE49-F238E27FC236}">
                <a16:creationId xmlns:a16="http://schemas.microsoft.com/office/drawing/2014/main" id="{7A1F248C-F2BF-0D77-49F2-D92A2963C9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egnaposto note 2">
            <a:extLst>
              <a:ext uri="{FF2B5EF4-FFF2-40B4-BE49-F238E27FC236}">
                <a16:creationId xmlns:a16="http://schemas.microsoft.com/office/drawing/2014/main" id="{36EC7CD5-CDA5-7B80-3AE7-E274CFB67E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5300" name="Segnaposto numero diapositiva 3">
            <a:extLst>
              <a:ext uri="{FF2B5EF4-FFF2-40B4-BE49-F238E27FC236}">
                <a16:creationId xmlns:a16="http://schemas.microsoft.com/office/drawing/2014/main" id="{DB2C27DB-4A0B-C216-90AC-75B2D4FE72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7C3E2D-817F-402D-B62E-08FCF41BB103}" type="slidenum">
              <a:rPr lang="it-IT" altLang="it-IT">
                <a:latin typeface="Calibri" panose="020F0502020204030204" pitchFamily="34" charset="0"/>
              </a:rPr>
              <a:pPr eaLnBrk="1" hangingPunct="1"/>
              <a:t>48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>
            <a:extLst>
              <a:ext uri="{FF2B5EF4-FFF2-40B4-BE49-F238E27FC236}">
                <a16:creationId xmlns:a16="http://schemas.microsoft.com/office/drawing/2014/main" id="{189E4946-F248-AB11-BC1E-F562A7676C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>
            <a:extLst>
              <a:ext uri="{FF2B5EF4-FFF2-40B4-BE49-F238E27FC236}">
                <a16:creationId xmlns:a16="http://schemas.microsoft.com/office/drawing/2014/main" id="{7B752BF1-BAAD-5B73-0932-DEE42A3EE9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7348" name="Segnaposto numero diapositiva 3">
            <a:extLst>
              <a:ext uri="{FF2B5EF4-FFF2-40B4-BE49-F238E27FC236}">
                <a16:creationId xmlns:a16="http://schemas.microsoft.com/office/drawing/2014/main" id="{C03BDC5E-3222-4A58-EFFD-9B427CE30D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C1C285-B136-478B-B305-2B04FE388325}" type="slidenum">
              <a:rPr lang="it-IT" altLang="it-IT">
                <a:latin typeface="Calibri" panose="020F0502020204030204" pitchFamily="34" charset="0"/>
              </a:rPr>
              <a:pPr eaLnBrk="1" hangingPunct="1"/>
              <a:t>49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>
            <a:extLst>
              <a:ext uri="{FF2B5EF4-FFF2-40B4-BE49-F238E27FC236}">
                <a16:creationId xmlns:a16="http://schemas.microsoft.com/office/drawing/2014/main" id="{7785EA88-65EF-F48A-3365-433BF16DAE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egnaposto note 2">
            <a:extLst>
              <a:ext uri="{FF2B5EF4-FFF2-40B4-BE49-F238E27FC236}">
                <a16:creationId xmlns:a16="http://schemas.microsoft.com/office/drawing/2014/main" id="{9916CB1E-70A1-A840-61CA-88EE185E05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027CE7-3A84-DED0-407C-44283AF746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E3BC28-11F0-455F-B29F-B0DEA3C08EF1}" type="slidenum">
              <a:rPr lang="it-IT" altLang="it-IT">
                <a:latin typeface="Calibri" panose="020F0502020204030204" pitchFamily="34" charset="0"/>
              </a:rPr>
              <a:pPr eaLnBrk="1" hangingPunct="1"/>
              <a:t>50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>
            <a:extLst>
              <a:ext uri="{FF2B5EF4-FFF2-40B4-BE49-F238E27FC236}">
                <a16:creationId xmlns:a16="http://schemas.microsoft.com/office/drawing/2014/main" id="{8259CD86-7B51-31F7-F938-6702585C48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egnaposto note 2">
            <a:extLst>
              <a:ext uri="{FF2B5EF4-FFF2-40B4-BE49-F238E27FC236}">
                <a16:creationId xmlns:a16="http://schemas.microsoft.com/office/drawing/2014/main" id="{03C4F5CD-A789-EB56-D1D3-663530BC9E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0C3487-8659-BE31-A622-4FED95C3FB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C1F5A9-A6F6-4C37-89D5-08FB821C8753}" type="slidenum">
              <a:rPr lang="it-IT" altLang="it-IT">
                <a:latin typeface="Calibri" panose="020F0502020204030204" pitchFamily="34" charset="0"/>
              </a:rPr>
              <a:pPr eaLnBrk="1" hangingPunct="1"/>
              <a:t>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>
            <a:extLst>
              <a:ext uri="{FF2B5EF4-FFF2-40B4-BE49-F238E27FC236}">
                <a16:creationId xmlns:a16="http://schemas.microsoft.com/office/drawing/2014/main" id="{2D87033A-BAC4-E835-D44E-4BD06BC2E0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>
            <a:extLst>
              <a:ext uri="{FF2B5EF4-FFF2-40B4-BE49-F238E27FC236}">
                <a16:creationId xmlns:a16="http://schemas.microsoft.com/office/drawing/2014/main" id="{3A66DB23-3142-973B-04B7-858EF32EDF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050F11-EBA4-53B4-F6BD-F356CB5A3C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A9A0D4-AC51-40F3-AE9D-4C203A5789D6}" type="slidenum">
              <a:rPr lang="it-IT" altLang="it-IT">
                <a:latin typeface="Calibri" panose="020F0502020204030204" pitchFamily="34" charset="0"/>
              </a:rPr>
              <a:pPr eaLnBrk="1" hangingPunct="1"/>
              <a:t>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>
            <a:extLst>
              <a:ext uri="{FF2B5EF4-FFF2-40B4-BE49-F238E27FC236}">
                <a16:creationId xmlns:a16="http://schemas.microsoft.com/office/drawing/2014/main" id="{4478F5DA-EFB2-D153-893A-F6B341232A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>
            <a:extLst>
              <a:ext uri="{FF2B5EF4-FFF2-40B4-BE49-F238E27FC236}">
                <a16:creationId xmlns:a16="http://schemas.microsoft.com/office/drawing/2014/main" id="{3BBA5947-4F3B-9FC8-7599-A15F540016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AFEAB0-ADC7-AE85-7FE5-CC1C500466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590B65-CB19-42CD-9214-A4F8B802EA60}" type="slidenum">
              <a:rPr lang="it-IT" altLang="it-IT">
                <a:latin typeface="Calibri" panose="020F0502020204030204" pitchFamily="34" charset="0"/>
              </a:rPr>
              <a:pPr eaLnBrk="1" hangingPunct="1"/>
              <a:t>8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9680E75A-8723-7DE0-616B-DEB5B72354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81478BBA-C0CD-070F-75B3-7BE88A09A8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F143A8A-CA41-6DD7-AD05-A64725378A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F4E7D3-45EC-4B0D-9EF9-259B339459FF}" type="slidenum">
              <a:rPr lang="it-IT" altLang="it-IT">
                <a:latin typeface="Calibri" panose="020F0502020204030204" pitchFamily="34" charset="0"/>
              </a:rPr>
              <a:pPr eaLnBrk="1" hangingPunct="1"/>
              <a:t>9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>
            <a:extLst>
              <a:ext uri="{FF2B5EF4-FFF2-40B4-BE49-F238E27FC236}">
                <a16:creationId xmlns:a16="http://schemas.microsoft.com/office/drawing/2014/main" id="{0929C3B5-F44C-0DF5-F2CD-E9C7422FFB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egnaposto note 2">
            <a:extLst>
              <a:ext uri="{FF2B5EF4-FFF2-40B4-BE49-F238E27FC236}">
                <a16:creationId xmlns:a16="http://schemas.microsoft.com/office/drawing/2014/main" id="{FA989FF9-9803-6792-C4E7-DD09A98985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F527A31-87C9-844B-AC05-8E5E0F0C40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5F56FF-6F82-48EC-8C3E-E4DDFDBFF024}" type="slidenum">
              <a:rPr lang="it-IT" altLang="it-IT">
                <a:latin typeface="Calibri" panose="020F0502020204030204" pitchFamily="34" charset="0"/>
              </a:rPr>
              <a:pPr eaLnBrk="1" hangingPunct="1"/>
              <a:t>28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>
            <a:extLst>
              <a:ext uri="{FF2B5EF4-FFF2-40B4-BE49-F238E27FC236}">
                <a16:creationId xmlns:a16="http://schemas.microsoft.com/office/drawing/2014/main" id="{A35DB53E-DA16-FC62-EC81-C3DCF48E3C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egnaposto note 2">
            <a:extLst>
              <a:ext uri="{FF2B5EF4-FFF2-40B4-BE49-F238E27FC236}">
                <a16:creationId xmlns:a16="http://schemas.microsoft.com/office/drawing/2014/main" id="{8E90F8C3-DA1D-DF47-A1BA-5DAFBF2223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6868" name="Segnaposto numero diapositiva 3">
            <a:extLst>
              <a:ext uri="{FF2B5EF4-FFF2-40B4-BE49-F238E27FC236}">
                <a16:creationId xmlns:a16="http://schemas.microsoft.com/office/drawing/2014/main" id="{6B7536E6-A68E-66E5-7B2A-88CE12011E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D380C8-1028-44DF-B8B4-4357D076F9D7}" type="slidenum">
              <a:rPr lang="it-IT" altLang="it-IT">
                <a:latin typeface="Calibri" panose="020F0502020204030204" pitchFamily="34" charset="0"/>
              </a:rPr>
              <a:pPr eaLnBrk="1" hangingPunct="1"/>
              <a:t>29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>
            <a:extLst>
              <a:ext uri="{FF2B5EF4-FFF2-40B4-BE49-F238E27FC236}">
                <a16:creationId xmlns:a16="http://schemas.microsoft.com/office/drawing/2014/main" id="{7A944CBE-9D82-6845-3B81-626E771111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egnaposto note 2">
            <a:extLst>
              <a:ext uri="{FF2B5EF4-FFF2-40B4-BE49-F238E27FC236}">
                <a16:creationId xmlns:a16="http://schemas.microsoft.com/office/drawing/2014/main" id="{7DD56349-9C32-6C44-0308-277F7C11EF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7892" name="Segnaposto numero diapositiva 3">
            <a:extLst>
              <a:ext uri="{FF2B5EF4-FFF2-40B4-BE49-F238E27FC236}">
                <a16:creationId xmlns:a16="http://schemas.microsoft.com/office/drawing/2014/main" id="{8C43728B-836E-01D2-74B2-80E8285909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FC06CE-186C-46A9-9340-A3BFAD7D0505}" type="slidenum">
              <a:rPr lang="it-IT" altLang="it-IT">
                <a:latin typeface="Calibri" panose="020F0502020204030204" pitchFamily="34" charset="0"/>
              </a:rPr>
              <a:pPr eaLnBrk="1" hangingPunct="1"/>
              <a:t>30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8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47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4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1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2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9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8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3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85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8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6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0777C-67AA-4594-895A-326BC9138A49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29F4-3601-47D6-B1BF-E16095A0C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08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>
            <a:extLst>
              <a:ext uri="{FF2B5EF4-FFF2-40B4-BE49-F238E27FC236}">
                <a16:creationId xmlns:a16="http://schemas.microsoft.com/office/drawing/2014/main" id="{6493DD5F-3E26-7F81-F951-AA5FB3EFA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2708920"/>
            <a:ext cx="5472733" cy="1575743"/>
          </a:xfrm>
        </p:spPr>
        <p:txBody>
          <a:bodyPr rtlCol="0">
            <a:normAutofit/>
          </a:bodyPr>
          <a:lstStyle/>
          <a:p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riclassificazione e l’analisi per margini e indici dello Stato Patrimoniale</a:t>
            </a:r>
          </a:p>
        </p:txBody>
      </p:sp>
      <p:sp>
        <p:nvSpPr>
          <p:cNvPr id="9219" name="Sottotitolo 2">
            <a:extLst>
              <a:ext uri="{FF2B5EF4-FFF2-40B4-BE49-F238E27FC236}">
                <a16:creationId xmlns:a16="http://schemas.microsoft.com/office/drawing/2014/main" id="{2646705E-BE6C-F441-7FB7-4F518BBDD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5157788"/>
            <a:ext cx="5637213" cy="1008062"/>
          </a:xfrm>
        </p:spPr>
        <p:txBody>
          <a:bodyPr rtlCol="0">
            <a:normAutofit fontScale="92500"/>
          </a:bodyPr>
          <a:lstStyle/>
          <a:p>
            <a:pPr algn="r" eaLnBrk="1" fontAlgn="auto" hangingPunct="1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it-IT" altLang="it-IT" sz="3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Sabrina Pisano</a:t>
            </a:r>
          </a:p>
          <a:p>
            <a:pPr algn="r" eaLnBrk="1" fontAlgn="auto" hangingPunct="1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it-IT" altLang="it-IT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sabrina.pisano@uniparthenope.it</a:t>
            </a:r>
          </a:p>
          <a:p>
            <a:pPr algn="r" eaLnBrk="1" fontAlgn="auto" hangingPunct="1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endParaRPr lang="it-IT" altLang="it-IT" dirty="0"/>
          </a:p>
          <a:p>
            <a:pPr algn="r" eaLnBrk="1" fontAlgn="auto" hangingPunct="1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endParaRPr lang="it-IT" alt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F2D4CAA-87C9-3BFE-5AA2-A5433669F905}"/>
              </a:ext>
            </a:extLst>
          </p:cNvPr>
          <p:cNvSpPr/>
          <p:nvPr/>
        </p:nvSpPr>
        <p:spPr>
          <a:xfrm>
            <a:off x="0" y="12700"/>
            <a:ext cx="9144000" cy="11239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125" name="CasellaDiTesto 4">
            <a:extLst>
              <a:ext uri="{FF2B5EF4-FFF2-40B4-BE49-F238E27FC236}">
                <a16:creationId xmlns:a16="http://schemas.microsoft.com/office/drawing/2014/main" id="{D823E878-9940-9947-5E20-37D1D9356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-45666"/>
            <a:ext cx="597666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Corso di Studio in</a:t>
            </a:r>
            <a:r>
              <a:rPr lang="it-IT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Scienze dell’Amministrazione, dell’Organizzazione e Consulenza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b="1" dirty="0"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en-US" sz="2400" b="1" dirty="0"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pic>
        <p:nvPicPr>
          <p:cNvPr id="3078" name="Immagine 2">
            <a:extLst>
              <a:ext uri="{FF2B5EF4-FFF2-40B4-BE49-F238E27FC236}">
                <a16:creationId xmlns:a16="http://schemas.microsoft.com/office/drawing/2014/main" id="{0D2C2D0C-B61F-D147-0705-B0014B7B6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133350"/>
            <a:ext cx="87153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0E3A39D0-9F64-5DCA-C6ED-399F19C3036F}"/>
              </a:ext>
            </a:extLst>
          </p:cNvPr>
          <p:cNvSpPr/>
          <p:nvPr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69543ACC-C6C0-E649-4536-67A9CFCEA828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061E83C-5182-9276-AE23-3B5787923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41472"/>
            <a:ext cx="2664296" cy="1012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>
            <a:extLst>
              <a:ext uri="{FF2B5EF4-FFF2-40B4-BE49-F238E27FC236}">
                <a16:creationId xmlns:a16="http://schemas.microsoft.com/office/drawing/2014/main" id="{4BCCC5A0-A704-4AA2-127E-E7BF0A10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dirty="0"/>
              <a:t>La riclassificazione dello SP secondo il criterio finanziario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A1316B-AF9A-4236-4717-C34A9844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00" y="201294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it-IT" altLang="it-IT" dirty="0"/>
              <a:t>Pone l’accento sulla scadenza dell’investimento e del finanziamento</a:t>
            </a:r>
            <a:endParaRPr lang="it-IT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it-IT" dirty="0"/>
              <a:t>Le </a:t>
            </a:r>
            <a:r>
              <a:rPr lang="it-IT" b="1" i="1" u="sng" dirty="0"/>
              <a:t>attività</a:t>
            </a:r>
            <a:r>
              <a:rPr lang="it-IT" dirty="0"/>
              <a:t> sono riclassificate in:</a:t>
            </a:r>
          </a:p>
          <a:p>
            <a:pPr lvl="1" eaLnBrk="1" hangingPunct="1">
              <a:defRPr/>
            </a:pPr>
            <a:r>
              <a:rPr lang="it-IT" dirty="0"/>
              <a:t>Attivo fisso netto</a:t>
            </a:r>
          </a:p>
          <a:p>
            <a:pPr lvl="1" eaLnBrk="1" hangingPunct="1">
              <a:defRPr/>
            </a:pPr>
            <a:r>
              <a:rPr lang="it-IT" dirty="0"/>
              <a:t>Attivo a breve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it-IT" dirty="0"/>
              <a:t>Le </a:t>
            </a:r>
            <a:r>
              <a:rPr lang="it-IT" b="1" i="1" u="sng" dirty="0"/>
              <a:t>passività</a:t>
            </a:r>
            <a:r>
              <a:rPr lang="it-IT" dirty="0"/>
              <a:t> sono riclassificate in:</a:t>
            </a:r>
          </a:p>
          <a:p>
            <a:pPr lvl="1" eaLnBrk="1" hangingPunct="1">
              <a:defRPr/>
            </a:pPr>
            <a:r>
              <a:rPr lang="it-IT" dirty="0"/>
              <a:t>Mezzi propri</a:t>
            </a:r>
          </a:p>
          <a:p>
            <a:pPr lvl="1" eaLnBrk="1" hangingPunct="1">
              <a:defRPr/>
            </a:pPr>
            <a:r>
              <a:rPr lang="it-IT" dirty="0"/>
              <a:t>Passivo a medio/lungo termine</a:t>
            </a:r>
          </a:p>
          <a:p>
            <a:pPr lvl="1" eaLnBrk="1" hangingPunct="1">
              <a:defRPr/>
            </a:pPr>
            <a:r>
              <a:rPr lang="it-IT" dirty="0"/>
              <a:t>Passivo a breve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20484" name="Segnaposto numero diapositiva 4">
            <a:extLst>
              <a:ext uri="{FF2B5EF4-FFF2-40B4-BE49-F238E27FC236}">
                <a16:creationId xmlns:a16="http://schemas.microsoft.com/office/drawing/2014/main" id="{BB65C234-F0F4-998F-4218-513D03E1AF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6B06050-66C6-42CD-99BC-046F6C2FD32C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10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C767F5-7000-7B3B-D5FD-DB8938581F3A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132E4DD-80AB-7A02-43AF-7883EB0A0EA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125D7AC1-B8B0-975E-1225-7C7E72A04B0B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CasellaDiTesto 4">
            <a:extLst>
              <a:ext uri="{FF2B5EF4-FFF2-40B4-BE49-F238E27FC236}">
                <a16:creationId xmlns:a16="http://schemas.microsoft.com/office/drawing/2014/main" id="{BA3B26D1-538C-B7B7-3C5C-6F912C176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F914BE1D-B80A-6D35-CAE9-DCDF6FABEB11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>
            <a:extLst>
              <a:ext uri="{FF2B5EF4-FFF2-40B4-BE49-F238E27FC236}">
                <a16:creationId xmlns:a16="http://schemas.microsoft.com/office/drawing/2014/main" id="{302F18C7-C7AE-0DD3-EEF8-FFCF9F74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394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dirty="0"/>
              <a:t>Lo SP riclassificato secondo il criterio finanziario</a:t>
            </a:r>
          </a:p>
        </p:txBody>
      </p:sp>
      <p:graphicFrame>
        <p:nvGraphicFramePr>
          <p:cNvPr id="5" name="Segnaposto contenuto 5">
            <a:extLst>
              <a:ext uri="{FF2B5EF4-FFF2-40B4-BE49-F238E27FC236}">
                <a16:creationId xmlns:a16="http://schemas.microsoft.com/office/drawing/2014/main" id="{123AE2FF-4D64-7D26-37A2-F1B40FC94D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07654"/>
              </p:ext>
            </p:extLst>
          </p:nvPr>
        </p:nvGraphicFramePr>
        <p:xfrm>
          <a:off x="1259632" y="2459594"/>
          <a:ext cx="6408738" cy="3311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3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3842"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Attivo a breve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Passivo a breve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921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Passivo a medio/lungo termine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921"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Attivo fisso netto</a:t>
                      </a:r>
                    </a:p>
                  </a:txBody>
                  <a:tcPr marT="45719" marB="45719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842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Mezzi propri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21" name="Segnaposto numero diapositiva 5">
            <a:extLst>
              <a:ext uri="{FF2B5EF4-FFF2-40B4-BE49-F238E27FC236}">
                <a16:creationId xmlns:a16="http://schemas.microsoft.com/office/drawing/2014/main" id="{D59BAC11-3FA2-3B8F-7101-40E0D847F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0358420-35A3-4A43-82DF-6F0ADD9424C6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11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EC7881D-E2F9-DB56-E3DA-AFCA4BEA91D6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2921616-C1F8-37C8-A5B5-8C7C99F308FC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FACC60F-CF85-71AE-FAD4-ABDFAFC056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4" name="CasellaDiTesto 4">
            <a:extLst>
              <a:ext uri="{FF2B5EF4-FFF2-40B4-BE49-F238E27FC236}">
                <a16:creationId xmlns:a16="http://schemas.microsoft.com/office/drawing/2014/main" id="{0FFB8B27-7D6D-F9D3-718D-592D635FE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DB4CB7B0-62F7-BD09-9B8A-A7FB9A526336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>
            <a:extLst>
              <a:ext uri="{FF2B5EF4-FFF2-40B4-BE49-F238E27FC236}">
                <a16:creationId xmlns:a16="http://schemas.microsoft.com/office/drawing/2014/main" id="{5486E303-3537-41A1-7E1A-4C46CF72B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976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/>
              <a:t>Ulteriori scomposizioni delle attività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002782C9-BDC9-26B2-534B-F6910A4C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1" y="1200537"/>
            <a:ext cx="8042275" cy="43434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it-IT" altLang="it-IT" b="1" i="1" u="sng" dirty="0"/>
              <a:t>Attivo a breve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b="1" i="1" u="sng" dirty="0"/>
          </a:p>
          <a:p>
            <a:pPr>
              <a:buFont typeface="Wingdings 2" panose="05020102010507070707" pitchFamily="18" charset="2"/>
              <a:buNone/>
            </a:pPr>
            <a:endParaRPr lang="it-IT" altLang="it-IT" b="1" i="1" u="sng" dirty="0"/>
          </a:p>
          <a:p>
            <a:pPr>
              <a:buFont typeface="Wingdings 2" panose="05020102010507070707" pitchFamily="18" charset="2"/>
              <a:buNone/>
            </a:pPr>
            <a:endParaRPr lang="it-IT" altLang="it-IT" b="1" i="1" u="sng" dirty="0"/>
          </a:p>
          <a:p>
            <a:pPr>
              <a:buFont typeface="Wingdings 2" panose="05020102010507070707" pitchFamily="18" charset="2"/>
              <a:buNone/>
            </a:pPr>
            <a:r>
              <a:rPr lang="it-IT" altLang="it-IT" b="1" i="1" u="sng" dirty="0"/>
              <a:t>Attivo fisso netto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b="1" i="1" u="sng" dirty="0"/>
          </a:p>
          <a:p>
            <a:endParaRPr lang="it-IT" altLang="it-IT" dirty="0"/>
          </a:p>
        </p:txBody>
      </p:sp>
      <p:graphicFrame>
        <p:nvGraphicFramePr>
          <p:cNvPr id="5" name="Segnaposto contenuto 5">
            <a:extLst>
              <a:ext uri="{FF2B5EF4-FFF2-40B4-BE49-F238E27FC236}">
                <a16:creationId xmlns:a16="http://schemas.microsoft.com/office/drawing/2014/main" id="{C65D55F5-39E8-42CD-FE18-1EF9970FE6C8}"/>
              </a:ext>
            </a:extLst>
          </p:cNvPr>
          <p:cNvGraphicFramePr>
            <a:graphicFrameLocks/>
          </p:cNvGraphicFramePr>
          <p:nvPr/>
        </p:nvGraphicFramePr>
        <p:xfrm>
          <a:off x="611188" y="1773238"/>
          <a:ext cx="7499350" cy="1381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58">
                <a:tc>
                  <a:txBody>
                    <a:bodyPr/>
                    <a:lstStyle/>
                    <a:p>
                      <a:r>
                        <a:rPr lang="it-IT" sz="1800" dirty="0"/>
                        <a:t>Liquidità immediate</a:t>
                      </a:r>
                    </a:p>
                  </a:txBody>
                  <a:tcPr marT="45685" marB="4568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Cassa, banche, titoli, c/</a:t>
                      </a:r>
                      <a:r>
                        <a:rPr lang="it-IT" sz="1800" dirty="0" err="1"/>
                        <a:t>c</a:t>
                      </a:r>
                      <a:r>
                        <a:rPr lang="it-IT" sz="1800" dirty="0"/>
                        <a:t> postali</a:t>
                      </a:r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r>
                        <a:rPr lang="it-IT" sz="1800" dirty="0"/>
                        <a:t>Liquidità differite</a:t>
                      </a:r>
                    </a:p>
                  </a:txBody>
                  <a:tcPr marT="45685" marB="4568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Crediti v/clienti,</a:t>
                      </a:r>
                      <a:r>
                        <a:rPr lang="it-IT" sz="1800" baseline="0" dirty="0"/>
                        <a:t> v/altri, IVA, ratei attivi</a:t>
                      </a:r>
                      <a:endParaRPr lang="it-IT" sz="18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58">
                <a:tc>
                  <a:txBody>
                    <a:bodyPr/>
                    <a:lstStyle/>
                    <a:p>
                      <a:r>
                        <a:rPr lang="it-IT" sz="1800" dirty="0"/>
                        <a:t>Disponibilità</a:t>
                      </a:r>
                    </a:p>
                  </a:txBody>
                  <a:tcPr marT="45685" marB="4568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Rimanenze</a:t>
                      </a:r>
                      <a:r>
                        <a:rPr lang="it-IT" sz="1800" baseline="0" dirty="0"/>
                        <a:t>, risconti attivi</a:t>
                      </a:r>
                      <a:endParaRPr lang="it-IT" sz="1800" dirty="0"/>
                    </a:p>
                  </a:txBody>
                  <a:tcPr marT="45685" marB="456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E8233A7-81C7-51CE-67EF-BC91393C2A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285983"/>
              </p:ext>
            </p:extLst>
          </p:nvPr>
        </p:nvGraphicFramePr>
        <p:xfrm>
          <a:off x="673050" y="4058525"/>
          <a:ext cx="7499350" cy="246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4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79">
                <a:tc>
                  <a:txBody>
                    <a:bodyPr/>
                    <a:lstStyle/>
                    <a:p>
                      <a:r>
                        <a:rPr lang="it-IT" sz="1800" dirty="0"/>
                        <a:t>Immobilizzazioni materiali</a:t>
                      </a:r>
                    </a:p>
                  </a:txBody>
                  <a:tcPr marT="45678" marB="45678" anchor="ctr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Fabbricati, impianti, macchinari, attrezzature</a:t>
                      </a:r>
                    </a:p>
                  </a:txBody>
                  <a:tcPr marT="45678" marB="4567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91">
                <a:tc>
                  <a:txBody>
                    <a:bodyPr/>
                    <a:lstStyle/>
                    <a:p>
                      <a:r>
                        <a:rPr lang="it-IT" sz="1800" dirty="0"/>
                        <a:t>Immobilizzazioni immateriali</a:t>
                      </a:r>
                    </a:p>
                  </a:txBody>
                  <a:tcPr marT="45678" marB="45678" anchor="ctr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Marchi, brevetti,</a:t>
                      </a:r>
                      <a:r>
                        <a:rPr lang="it-IT" sz="1800" baseline="0" dirty="0"/>
                        <a:t> licenze, avviamento, costi capitalizzati, ratei e risconti attivi pluriennali</a:t>
                      </a:r>
                      <a:endParaRPr lang="it-IT" sz="1800" dirty="0"/>
                    </a:p>
                  </a:txBody>
                  <a:tcPr marT="45678" marB="456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291">
                <a:tc>
                  <a:txBody>
                    <a:bodyPr/>
                    <a:lstStyle/>
                    <a:p>
                      <a:r>
                        <a:rPr lang="it-IT" sz="1800" dirty="0"/>
                        <a:t>Immobilizzazioni finanziarie</a:t>
                      </a:r>
                    </a:p>
                  </a:txBody>
                  <a:tcPr marT="45678" marB="45678" anchor="ctr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Partecipazioni, titoli, crediti finanziari, depositi cauzionali,</a:t>
                      </a:r>
                      <a:r>
                        <a:rPr lang="it-IT" sz="1800" baseline="0" dirty="0"/>
                        <a:t> altri crediti a lungo termine</a:t>
                      </a:r>
                      <a:endParaRPr lang="it-IT" sz="1800" dirty="0"/>
                    </a:p>
                  </a:txBody>
                  <a:tcPr marT="45678" marB="4567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60" name="Segnaposto numero diapositiva 6">
            <a:extLst>
              <a:ext uri="{FF2B5EF4-FFF2-40B4-BE49-F238E27FC236}">
                <a16:creationId xmlns:a16="http://schemas.microsoft.com/office/drawing/2014/main" id="{27B488E4-B2AA-0A75-B143-B8653A2931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1CFB689-F842-4391-B4B4-AFE60D7E5779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12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9E84A74-54BD-747C-94B1-08F15165215A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CFD84D0-D85B-BB46-272C-82C418EA9AA8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DCA5747-E66F-F7F1-CFC5-6A43BDA9A7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CasellaDiTesto 4">
            <a:extLst>
              <a:ext uri="{FF2B5EF4-FFF2-40B4-BE49-F238E27FC236}">
                <a16:creationId xmlns:a16="http://schemas.microsoft.com/office/drawing/2014/main" id="{9E31FFCB-ACC9-CAC6-4DDE-82CC9042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1A556D9A-A976-0337-EA90-B8F0EAC1C778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>
            <a:extLst>
              <a:ext uri="{FF2B5EF4-FFF2-40B4-BE49-F238E27FC236}">
                <a16:creationId xmlns:a16="http://schemas.microsoft.com/office/drawing/2014/main" id="{8B3A8CAB-A3E6-3F7C-EAD4-B065BCE5A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5418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dirty="0"/>
              <a:t>Ulteriori scomposizioni delle passività</a:t>
            </a:r>
          </a:p>
        </p:txBody>
      </p:sp>
      <p:sp>
        <p:nvSpPr>
          <p:cNvPr id="23555" name="Segnaposto contenuto 2">
            <a:extLst>
              <a:ext uri="{FF2B5EF4-FFF2-40B4-BE49-F238E27FC236}">
                <a16:creationId xmlns:a16="http://schemas.microsoft.com/office/drawing/2014/main" id="{512ECA79-6B54-101E-C926-2ACCAE4A3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8" y="1354138"/>
            <a:ext cx="8042275" cy="43434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it-IT" altLang="it-IT" b="1" i="1" u="sng" dirty="0"/>
              <a:t>Passivo a breve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b="1" i="1" u="sng" dirty="0"/>
          </a:p>
          <a:p>
            <a:pPr>
              <a:buFont typeface="Wingdings 2" panose="05020102010507070707" pitchFamily="18" charset="2"/>
              <a:buNone/>
            </a:pPr>
            <a:endParaRPr lang="it-IT" altLang="it-IT" b="1" i="1" u="sng" dirty="0"/>
          </a:p>
          <a:p>
            <a:pPr>
              <a:buFont typeface="Wingdings 2" panose="05020102010507070707" pitchFamily="18" charset="2"/>
              <a:buNone/>
            </a:pPr>
            <a:endParaRPr lang="it-IT" altLang="it-IT" b="1" i="1" u="sng" dirty="0"/>
          </a:p>
          <a:p>
            <a:pPr>
              <a:buFont typeface="Wingdings 2" panose="05020102010507070707" pitchFamily="18" charset="2"/>
              <a:buNone/>
            </a:pPr>
            <a:r>
              <a:rPr lang="it-IT" altLang="it-IT" b="1" i="1" u="sng" dirty="0"/>
              <a:t>Passivo a medio/lungo termine e mezzi propri</a:t>
            </a:r>
          </a:p>
          <a:p>
            <a:endParaRPr lang="it-IT" altLang="it-IT" dirty="0"/>
          </a:p>
        </p:txBody>
      </p:sp>
      <p:graphicFrame>
        <p:nvGraphicFramePr>
          <p:cNvPr id="5" name="Segnaposto contenuto 5">
            <a:extLst>
              <a:ext uri="{FF2B5EF4-FFF2-40B4-BE49-F238E27FC236}">
                <a16:creationId xmlns:a16="http://schemas.microsoft.com/office/drawing/2014/main" id="{07C331B0-53AE-7553-6A0A-8736878835B7}"/>
              </a:ext>
            </a:extLst>
          </p:cNvPr>
          <p:cNvGraphicFramePr>
            <a:graphicFrameLocks/>
          </p:cNvGraphicFramePr>
          <p:nvPr/>
        </p:nvGraphicFramePr>
        <p:xfrm>
          <a:off x="561975" y="1827213"/>
          <a:ext cx="802957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9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it-IT" dirty="0"/>
                        <a:t>Liquidità negative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Banche passive a</a:t>
                      </a:r>
                      <a:r>
                        <a:rPr lang="it-IT" baseline="0" dirty="0"/>
                        <a:t> breve (scoperto c/</a:t>
                      </a:r>
                      <a:r>
                        <a:rPr lang="it-IT" baseline="0" dirty="0" err="1"/>
                        <a:t>c</a:t>
                      </a:r>
                      <a:r>
                        <a:rPr lang="it-IT" baseline="0" dirty="0"/>
                        <a:t>, anticipazioni)</a:t>
                      </a:r>
                      <a:endParaRPr lang="it-IT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Esigibilità</a:t>
                      </a:r>
                    </a:p>
                  </a:txBody>
                  <a:tcPr marL="91444" marR="91444"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Fornitori, debiti tributari, debiti finanziari a breve, debiti v/imprese del gruppo a breve, altri debiti e</a:t>
                      </a:r>
                      <a:r>
                        <a:rPr lang="it-IT" baseline="0" dirty="0"/>
                        <a:t> fondi a breve, ratei e risconti passivi, dividendi deliberati</a:t>
                      </a:r>
                      <a:endParaRPr lang="it-IT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9A7E132D-792E-7858-AFB9-A7ACB81F2597}"/>
              </a:ext>
            </a:extLst>
          </p:cNvPr>
          <p:cNvGraphicFramePr>
            <a:graphicFrameLocks/>
          </p:cNvGraphicFramePr>
          <p:nvPr/>
        </p:nvGraphicFramePr>
        <p:xfrm>
          <a:off x="561975" y="4346575"/>
          <a:ext cx="804227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Passivo</a:t>
                      </a:r>
                      <a:r>
                        <a:rPr lang="it-IT" baseline="0" dirty="0"/>
                        <a:t> a medio/lungo termine</a:t>
                      </a:r>
                      <a:endParaRPr lang="it-IT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Mutui passivi, TFR, prestiti</a:t>
                      </a:r>
                      <a:r>
                        <a:rPr lang="it-IT" baseline="0" dirty="0"/>
                        <a:t> obbligazionari, altri debiti e fondi a lungo, ratei e risconti passivi pluriennali</a:t>
                      </a:r>
                      <a:endParaRPr lang="it-IT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Mezzi propri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Capitale sociale, riserve</a:t>
                      </a:r>
                      <a:r>
                        <a:rPr lang="it-IT" baseline="0" dirty="0"/>
                        <a:t> di utili, riserve di capitale, altri fondi, utile di esercizio non distribuito (perdita di esercizio)</a:t>
                      </a:r>
                      <a:endParaRPr lang="it-IT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78" name="Segnaposto numero diapositiva 6">
            <a:extLst>
              <a:ext uri="{FF2B5EF4-FFF2-40B4-BE49-F238E27FC236}">
                <a16:creationId xmlns:a16="http://schemas.microsoft.com/office/drawing/2014/main" id="{E01EAD1A-25B8-1800-5EC3-2ED4E816D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6C8C616-BC59-4EE6-8F44-17D0461CD601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13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7941BFB-1B22-59C9-BD1A-FEC763B98232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69D9191-7E61-7734-BC00-908042F0CD84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054868A-C443-B600-B210-8E3550F1D6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CasellaDiTesto 4">
            <a:extLst>
              <a:ext uri="{FF2B5EF4-FFF2-40B4-BE49-F238E27FC236}">
                <a16:creationId xmlns:a16="http://schemas.microsoft.com/office/drawing/2014/main" id="{11E23B55-5306-4C6D-ECED-5B8A77F7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39CC08CE-3F47-2F00-BE60-39BA5B491BB2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>
            <a:extLst>
              <a:ext uri="{FF2B5EF4-FFF2-40B4-BE49-F238E27FC236}">
                <a16:creationId xmlns:a16="http://schemas.microsoft.com/office/drawing/2014/main" id="{7BEC66A5-0364-82E8-489C-B31E8A68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19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/>
              <a:t>Lo SP riclassificato secondo il criterio finanziario</a:t>
            </a:r>
          </a:p>
        </p:txBody>
      </p:sp>
      <p:graphicFrame>
        <p:nvGraphicFramePr>
          <p:cNvPr id="5" name="Segnaposto contenuto 7">
            <a:extLst>
              <a:ext uri="{FF2B5EF4-FFF2-40B4-BE49-F238E27FC236}">
                <a16:creationId xmlns:a16="http://schemas.microsoft.com/office/drawing/2014/main" id="{D0EA6D2A-250E-8147-9936-902D896E64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037381"/>
              </p:ext>
            </p:extLst>
          </p:nvPr>
        </p:nvGraphicFramePr>
        <p:xfrm>
          <a:off x="1259632" y="2420888"/>
          <a:ext cx="6696074" cy="3571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194">
                <a:tc rowSpan="6">
                  <a:txBody>
                    <a:bodyPr/>
                    <a:lstStyle/>
                    <a:p>
                      <a:pPr algn="ctr"/>
                      <a:r>
                        <a:rPr lang="it-IT" sz="1800" dirty="0" err="1"/>
                        <a:t>CI</a:t>
                      </a:r>
                      <a:endParaRPr lang="it-IT" sz="1800" dirty="0"/>
                    </a:p>
                  </a:txBody>
                  <a:tcPr marL="91431" marR="91431" marT="45728" marB="45728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AB</a:t>
                      </a:r>
                    </a:p>
                  </a:txBody>
                  <a:tcPr marL="91431" marR="91431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Liquidità immediate</a:t>
                      </a:r>
                    </a:p>
                  </a:txBody>
                  <a:tcPr marL="91431" marR="91431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Liquidità negative</a:t>
                      </a:r>
                    </a:p>
                  </a:txBody>
                  <a:tcPr marL="91431" marR="91431" marT="45728" marB="4572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PB</a:t>
                      </a:r>
                    </a:p>
                  </a:txBody>
                  <a:tcPr marL="91431" marR="91431" marT="45728" marB="45728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MT</a:t>
                      </a:r>
                    </a:p>
                  </a:txBody>
                  <a:tcPr marL="91431" marR="91431" marT="45728" marB="45728"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FF</a:t>
                      </a:r>
                    </a:p>
                  </a:txBody>
                  <a:tcPr marL="91431" marR="91431" marT="45728" marB="4572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9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Liquidità differite</a:t>
                      </a:r>
                    </a:p>
                  </a:txBody>
                  <a:tcPr marL="91431" marR="91431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Esigibilità</a:t>
                      </a:r>
                    </a:p>
                  </a:txBody>
                  <a:tcPr marL="91431" marR="91431" marT="45728" marB="45728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6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Disponibilità</a:t>
                      </a:r>
                    </a:p>
                  </a:txBody>
                  <a:tcPr marL="91431" marR="91431" marT="45728" marB="4572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Passivo a medio/lungo termine</a:t>
                      </a:r>
                    </a:p>
                  </a:txBody>
                  <a:tcPr marL="91431" marR="91431" marT="45728" marB="45728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PML</a:t>
                      </a:r>
                    </a:p>
                  </a:txBody>
                  <a:tcPr marL="91431" marR="91431" marT="45728" marB="45728" anchor="ctr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9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AFN</a:t>
                      </a:r>
                    </a:p>
                  </a:txBody>
                  <a:tcPr marL="91431" marR="91431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Immobilizzazioni materiali</a:t>
                      </a:r>
                    </a:p>
                  </a:txBody>
                  <a:tcPr marL="91431" marR="91431" marT="45728" marB="45728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9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Immobilizzazioni immateriali</a:t>
                      </a:r>
                    </a:p>
                  </a:txBody>
                  <a:tcPr marL="91431" marR="91431" marT="45728" marB="4572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Mezzi propri</a:t>
                      </a:r>
                    </a:p>
                  </a:txBody>
                  <a:tcPr marL="91431" marR="91431" marT="45728" marB="45728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MP</a:t>
                      </a:r>
                    </a:p>
                  </a:txBody>
                  <a:tcPr marL="91431" marR="91431" marT="45728" marB="45728" anchor="ctr"/>
                </a:tc>
                <a:tc rowSpan="2"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9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Immobilizzazioni finanziarie</a:t>
                      </a:r>
                    </a:p>
                  </a:txBody>
                  <a:tcPr marL="91431" marR="91431" marT="45728" marB="45728"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13" name="Segnaposto numero diapositiva 5">
            <a:extLst>
              <a:ext uri="{FF2B5EF4-FFF2-40B4-BE49-F238E27FC236}">
                <a16:creationId xmlns:a16="http://schemas.microsoft.com/office/drawing/2014/main" id="{C11C2D23-B2B9-FFFA-A7C3-E1F502D7B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1B03A97-D637-4BB3-99C8-9ECA89643CAA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14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6D073C4-8F8E-CE9C-E104-3CB979CE1110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CB1C80B-4CE9-ABBB-E42E-50B44516607E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7111F92-5812-8D59-2EF8-C7A2F0F0430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1B5E503C-6194-DF8C-B000-21693D48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3FBDD5DA-2B63-F6D7-2369-57CCED957388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>
            <a:extLst>
              <a:ext uri="{FF2B5EF4-FFF2-40B4-BE49-F238E27FC236}">
                <a16:creationId xmlns:a16="http://schemas.microsoft.com/office/drawing/2014/main" id="{E6C360D1-3BA4-503A-6258-55BE0200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1" y="467332"/>
            <a:ext cx="9109075" cy="1336675"/>
          </a:xfrm>
        </p:spPr>
        <p:txBody>
          <a:bodyPr>
            <a:normAutofit/>
          </a:bodyPr>
          <a:lstStyle/>
          <a:p>
            <a:r>
              <a:rPr lang="it-IT" altLang="it-IT" sz="2400" dirty="0"/>
              <a:t>Dallo SP civilistico allo SP riclassificato secondo il criterio finanziario</a:t>
            </a:r>
          </a:p>
        </p:txBody>
      </p:sp>
      <p:graphicFrame>
        <p:nvGraphicFramePr>
          <p:cNvPr id="5" name="Group 73">
            <a:extLst>
              <a:ext uri="{FF2B5EF4-FFF2-40B4-BE49-F238E27FC236}">
                <a16:creationId xmlns:a16="http://schemas.microsoft.com/office/drawing/2014/main" id="{F10B65E0-1A44-A95E-6C57-E7991FC49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76843"/>
              </p:ext>
            </p:extLst>
          </p:nvPr>
        </p:nvGraphicFramePr>
        <p:xfrm>
          <a:off x="700881" y="1442304"/>
          <a:ext cx="7742237" cy="5081597"/>
        </p:xfrm>
        <a:graphic>
          <a:graphicData uri="http://schemas.openxmlformats.org/drawingml/2006/table">
            <a:tbl>
              <a:tblPr/>
              <a:tblGrid>
                <a:gridCol w="4320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1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Attività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Attività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A) Crediti verso soci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(Mezzi propri)/Liquidità differite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B) Immobilizzazioni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I. Immobilizzazioni immateriali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Costi di impianto e di ampliamento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immateriali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Costi di sviluppo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immateriali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Diritti di brevetto industriale e diritti di utilizzazione delle opere dell’ingegno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immateriali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Concessioni, licenze, marchi e diritti simili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immateriali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5) Avviamento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immateriali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6) Immobilizzazioni in corso e acconti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immateriali/finanziarie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7) Altre</a:t>
                      </a:r>
                    </a:p>
                  </a:txBody>
                  <a:tcPr marL="91442" marR="9144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immateriali</a:t>
                      </a:r>
                    </a:p>
                  </a:txBody>
                  <a:tcPr marL="91442" marR="9144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5641" name="Segnaposto numero diapositiva 5">
            <a:extLst>
              <a:ext uri="{FF2B5EF4-FFF2-40B4-BE49-F238E27FC236}">
                <a16:creationId xmlns:a16="http://schemas.microsoft.com/office/drawing/2014/main" id="{BE6750C1-0FF8-8965-33A4-1CDF27B5A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2BE8A20-AD15-4120-B55D-E04EA54DF7DE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15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260485D-8239-B7E0-F7DB-262037B4906A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9EF2B21-B975-E0D4-35EE-BEBC84BF892B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8131B09-F09A-9856-6A05-642A2509DED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826C216C-433F-23B3-986B-65E796FF1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4C5ABE13-B46D-8B76-B7A2-F0A60860D419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>
            <a:extLst>
              <a:ext uri="{FF2B5EF4-FFF2-40B4-BE49-F238E27FC236}">
                <a16:creationId xmlns:a16="http://schemas.microsoft.com/office/drawing/2014/main" id="{B297FBFC-C86A-C08D-216E-B6901FDF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323315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000" dirty="0"/>
              <a:t>Dallo SP civilistico allo SP riclassificato secondo il criterio finanziario (II)</a:t>
            </a:r>
          </a:p>
        </p:txBody>
      </p:sp>
      <p:graphicFrame>
        <p:nvGraphicFramePr>
          <p:cNvPr id="6" name="Group 73">
            <a:extLst>
              <a:ext uri="{FF2B5EF4-FFF2-40B4-BE49-F238E27FC236}">
                <a16:creationId xmlns:a16="http://schemas.microsoft.com/office/drawing/2014/main" id="{5F75E85A-270C-B7C2-4831-5556E9532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206634"/>
              </p:ext>
            </p:extLst>
          </p:nvPr>
        </p:nvGraphicFramePr>
        <p:xfrm>
          <a:off x="718343" y="1180058"/>
          <a:ext cx="7742238" cy="5568957"/>
        </p:xfrm>
        <a:graphic>
          <a:graphicData uri="http://schemas.openxmlformats.org/drawingml/2006/table">
            <a:tbl>
              <a:tblPr/>
              <a:tblGrid>
                <a:gridCol w="4104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0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Attività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Attività</a:t>
                      </a: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II. Immobilizzazioni materiali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Terreni e fabbricati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materiali</a:t>
                      </a: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Impianti e macchinari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materiali</a:t>
                      </a: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Attrezzature industriali e commerciali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materiali</a:t>
                      </a: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Altri beni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materiali</a:t>
                      </a: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5) Immobilizzazioni in corso e acconti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materiali/finanziarie</a:t>
                      </a: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III. Immobilizzazioni finanziarie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2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Partecipazioni in: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a) Imprese controllate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b) Imprese collegate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c) Imprese controllanti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d) </a:t>
                      </a:r>
                      <a:r>
                        <a:rPr kumimoji="0" lang="it-IT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imprese sottoposte al controllo delle controllanti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bis) Altre imprese</a:t>
                      </a:r>
                    </a:p>
                  </a:txBody>
                  <a:tcPr marL="91442" marR="91442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659" name="Segnaposto numero diapositiva 2">
            <a:extLst>
              <a:ext uri="{FF2B5EF4-FFF2-40B4-BE49-F238E27FC236}">
                <a16:creationId xmlns:a16="http://schemas.microsoft.com/office/drawing/2014/main" id="{89F85204-9702-CF5F-3F9F-46F2C3FEB5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C84920-FDF1-4B8E-B623-EA92B50B943A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16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10C8E30-B46C-CAEF-B4E4-88775494C529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544FC24-82D6-EF37-981D-B0E4023F404B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3EE2726-1D04-BE19-ABAA-E1D1EB7BA3A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3AD2640C-4FF9-809C-B93B-80BACF23E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74EC61AF-11A7-1243-F284-2A75D60671F5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C10986EF-F8C6-D744-183F-25B8FC13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9088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000" dirty="0"/>
              <a:t>Dallo SP civilistico allo SP riclassificato secondo il criterio finanziario (III)</a:t>
            </a:r>
          </a:p>
        </p:txBody>
      </p:sp>
      <p:graphicFrame>
        <p:nvGraphicFramePr>
          <p:cNvPr id="5" name="Group 73">
            <a:extLst>
              <a:ext uri="{FF2B5EF4-FFF2-40B4-BE49-F238E27FC236}">
                <a16:creationId xmlns:a16="http://schemas.microsoft.com/office/drawing/2014/main" id="{9C194720-41BA-9961-1649-635292BBD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71532"/>
              </p:ext>
            </p:extLst>
          </p:nvPr>
        </p:nvGraphicFramePr>
        <p:xfrm>
          <a:off x="755576" y="1182689"/>
          <a:ext cx="7742237" cy="5356223"/>
        </p:xfrm>
        <a:graphic>
          <a:graphicData uri="http://schemas.openxmlformats.org/drawingml/2006/table">
            <a:tbl>
              <a:tblPr/>
              <a:tblGrid>
                <a:gridCol w="4104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3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Attività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Attività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Crediti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a) Verso imprese controllate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b) Verso imprese collegate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c) Verso controllanti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d) Verso altri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7698" name="Segnaposto numero diapositiva 2">
            <a:extLst>
              <a:ext uri="{FF2B5EF4-FFF2-40B4-BE49-F238E27FC236}">
                <a16:creationId xmlns:a16="http://schemas.microsoft.com/office/drawing/2014/main" id="{9CA451BA-70FC-BFB9-F797-7861C5656C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B45D059-C9EB-42CF-9863-514A7B3C2A2A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17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04E5E5E-B697-AE27-3444-187937ED7D1D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13FFDC0-7A3B-FF5B-D0A9-65FFAD4F3DA1}"/>
              </a:ext>
            </a:extLst>
          </p:cNvPr>
          <p:cNvSpPr/>
          <p:nvPr/>
        </p:nvSpPr>
        <p:spPr>
          <a:xfrm>
            <a:off x="-21132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F0D9E2A-DDCB-DDAA-0297-D015955B97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42E24D94-2758-66F3-6265-602D5E581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5A69844E-F230-9B78-53DE-F24A3E39F05E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>
            <a:extLst>
              <a:ext uri="{FF2B5EF4-FFF2-40B4-BE49-F238E27FC236}">
                <a16:creationId xmlns:a16="http://schemas.microsoft.com/office/drawing/2014/main" id="{E7D21914-B649-292F-FF9F-218C67DD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488455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500" dirty="0"/>
              <a:t>Dallo SP civilistico allo SP riclassificato secondo il criterio finanziario (IV)</a:t>
            </a:r>
          </a:p>
        </p:txBody>
      </p:sp>
      <p:graphicFrame>
        <p:nvGraphicFramePr>
          <p:cNvPr id="6" name="Group 73">
            <a:extLst>
              <a:ext uri="{FF2B5EF4-FFF2-40B4-BE49-F238E27FC236}">
                <a16:creationId xmlns:a16="http://schemas.microsoft.com/office/drawing/2014/main" id="{4309952C-ADDC-FC0E-4AE7-F9AA2D0A2F4B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1557338"/>
          <a:ext cx="7956550" cy="4441822"/>
        </p:xfrm>
        <a:graphic>
          <a:graphicData uri="http://schemas.openxmlformats.org/drawingml/2006/table">
            <a:tbl>
              <a:tblPr/>
              <a:tblGrid>
                <a:gridCol w="385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2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Attività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Attività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Altri titoli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Strumenti finanziari derivati attivi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C) Attivo circolante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I. Rimanenze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Materie prime, sussidiarie, consumo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Disponibilità</a:t>
                      </a:r>
                    </a:p>
                  </a:txBody>
                  <a:tcPr marL="91442" marR="91442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Prodotti in corso di lavorazione e semilavorati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Lavori in corso su ordinazione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Prodotti finiti e merci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5) Acconti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706" name="Segnaposto numero diapositiva 2">
            <a:extLst>
              <a:ext uri="{FF2B5EF4-FFF2-40B4-BE49-F238E27FC236}">
                <a16:creationId xmlns:a16="http://schemas.microsoft.com/office/drawing/2014/main" id="{F1DF011B-010C-68DF-17D1-71557DB04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B6BAB04-1A78-4894-9DB1-83A1C35CDF95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18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F6A0BCD-169C-42CB-7200-F764105501AB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51357CA-4265-9ACB-E000-DB82CCC997EA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FBDF2E0-8D80-341F-0AE8-8B061694F17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EED3FD5E-72C2-2FC6-A02A-859C1197B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3994F82D-E27C-4708-73B8-35CD5C3965D7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>
            <a:extLst>
              <a:ext uri="{FF2B5EF4-FFF2-40B4-BE49-F238E27FC236}">
                <a16:creationId xmlns:a16="http://schemas.microsoft.com/office/drawing/2014/main" id="{48E37C1E-8005-83AF-1235-3EDBF193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332656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000" dirty="0"/>
              <a:t>Dallo SP civilistico allo SP riclassificato secondo il criterio finanziario (V)</a:t>
            </a:r>
          </a:p>
        </p:txBody>
      </p:sp>
      <p:graphicFrame>
        <p:nvGraphicFramePr>
          <p:cNvPr id="5" name="Group 73">
            <a:extLst>
              <a:ext uri="{FF2B5EF4-FFF2-40B4-BE49-F238E27FC236}">
                <a16:creationId xmlns:a16="http://schemas.microsoft.com/office/drawing/2014/main" id="{4E59FDFF-142E-09C2-28D7-52E351FB5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71549"/>
              </p:ext>
            </p:extLst>
          </p:nvPr>
        </p:nvGraphicFramePr>
        <p:xfrm>
          <a:off x="611187" y="1179240"/>
          <a:ext cx="7956550" cy="5356223"/>
        </p:xfrm>
        <a:graphic>
          <a:graphicData uri="http://schemas.openxmlformats.org/drawingml/2006/table">
            <a:tbl>
              <a:tblPr/>
              <a:tblGrid>
                <a:gridCol w="4572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3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Attività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Attività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II. Crediti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Verso clienti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Verso imprese controllate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Verso imprese collegate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Verso controllanti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9746" name="Segnaposto numero diapositiva 2">
            <a:extLst>
              <a:ext uri="{FF2B5EF4-FFF2-40B4-BE49-F238E27FC236}">
                <a16:creationId xmlns:a16="http://schemas.microsoft.com/office/drawing/2014/main" id="{67C58CD1-3C2A-3E0A-51D5-EC0F8EC072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427B14-31DE-4C6E-9331-6D13E1855C76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19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52773F0-BB96-D979-5846-689AF8A1030E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D2AC97-7699-190B-076C-BBFEC373872C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5CB83AC-DE16-FADD-D472-DA7B4A6DE6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A390A15B-4396-C685-128E-30F576C7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85C5F979-C6DB-5DF3-4AF5-489544855485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410879-447D-9BB4-B24D-9D10E0D42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40601"/>
            <a:ext cx="8229600" cy="1143000"/>
          </a:xfrm>
        </p:spPr>
        <p:txBody>
          <a:bodyPr/>
          <a:lstStyle/>
          <a:p>
            <a:r>
              <a:rPr lang="it-IT" dirty="0"/>
              <a:t>Argomenti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9913C8-462D-7F10-4DEC-08DD9BA02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La riclassificazione dello Stato Patrimoniale</a:t>
            </a:r>
          </a:p>
          <a:p>
            <a:pPr>
              <a:buFontTx/>
              <a:buChar char="-"/>
            </a:pPr>
            <a:r>
              <a:rPr lang="it-IT" dirty="0"/>
              <a:t>L’analisi per margini e indici dello Stato Patrimoniale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A1B7DEA-FAE4-0EB8-1678-340D12B39455}"/>
              </a:ext>
            </a:extLst>
          </p:cNvPr>
          <p:cNvSpPr/>
          <p:nvPr/>
        </p:nvSpPr>
        <p:spPr>
          <a:xfrm>
            <a:off x="29365" y="44624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120B0E1-7918-5D94-04FD-E8C4C8C134C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EF83292D-5166-77A3-F2DA-625836E53B42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CasellaDiTesto 4">
            <a:extLst>
              <a:ext uri="{FF2B5EF4-FFF2-40B4-BE49-F238E27FC236}">
                <a16:creationId xmlns:a16="http://schemas.microsoft.com/office/drawing/2014/main" id="{0B015662-5AC0-5D56-1C01-09E66EEDF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028B6126-8CF7-F78E-2E98-8EA9FF7EB51F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2839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>
            <a:extLst>
              <a:ext uri="{FF2B5EF4-FFF2-40B4-BE49-F238E27FC236}">
                <a16:creationId xmlns:a16="http://schemas.microsoft.com/office/drawing/2014/main" id="{0860EFC7-C2E6-E698-9E30-73D7E25B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364132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000" dirty="0"/>
              <a:t>Dallo SP civilistico allo SP riclassificato secondo il criterio finanziario (VI)</a:t>
            </a:r>
          </a:p>
        </p:txBody>
      </p:sp>
      <p:graphicFrame>
        <p:nvGraphicFramePr>
          <p:cNvPr id="6" name="Group 73">
            <a:extLst>
              <a:ext uri="{FF2B5EF4-FFF2-40B4-BE49-F238E27FC236}">
                <a16:creationId xmlns:a16="http://schemas.microsoft.com/office/drawing/2014/main" id="{20D854C3-AD48-C6CA-70A1-3E17A95A8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96285"/>
              </p:ext>
            </p:extLst>
          </p:nvPr>
        </p:nvGraphicFramePr>
        <p:xfrm>
          <a:off x="611187" y="1297320"/>
          <a:ext cx="7956550" cy="5264163"/>
        </p:xfrm>
        <a:graphic>
          <a:graphicData uri="http://schemas.openxmlformats.org/drawingml/2006/table">
            <a:tbl>
              <a:tblPr/>
              <a:tblGrid>
                <a:gridCol w="4572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0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Attività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Attività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4-bis) Crediti tributari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4-ter) Imposte anticipate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5) Verso altri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Immobilizzazioni finanziarie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048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III. Attività finanziarie che non costituiscono immobilizzazioni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Partecipazioni in imprese controllate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Partecipazioni in imprese collegate</a:t>
                      </a:r>
                    </a:p>
                  </a:txBody>
                  <a:tcPr marL="91442" marR="91442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2" marR="91442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0767" name="Segnaposto numero diapositiva 2">
            <a:extLst>
              <a:ext uri="{FF2B5EF4-FFF2-40B4-BE49-F238E27FC236}">
                <a16:creationId xmlns:a16="http://schemas.microsoft.com/office/drawing/2014/main" id="{FAA16883-8379-BCA1-58A5-9630502FE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B79B183-5795-4C15-9B40-5F22E390511D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20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ED83B7A-69BF-17BA-2D68-EAF310399ADD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11A5890-874B-2E2E-BD7D-32A67EE266FC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BF6B3E4-7968-B172-5CF1-1BE0F5D5AC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45C85C8B-02DB-A414-6C87-0883554D6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FA8CA293-4A92-ED85-6FAA-28B9F4D7381D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>
            <a:extLst>
              <a:ext uri="{FF2B5EF4-FFF2-40B4-BE49-F238E27FC236}">
                <a16:creationId xmlns:a16="http://schemas.microsoft.com/office/drawing/2014/main" id="{8FCCAA39-E397-2AA4-D261-B271439F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436140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400" dirty="0"/>
              <a:t>Dallo SP civilistico allo SP riclassificato secondo il criterio finanziario (VII)</a:t>
            </a:r>
          </a:p>
        </p:txBody>
      </p:sp>
      <p:graphicFrame>
        <p:nvGraphicFramePr>
          <p:cNvPr id="5" name="Group 73">
            <a:extLst>
              <a:ext uri="{FF2B5EF4-FFF2-40B4-BE49-F238E27FC236}">
                <a16:creationId xmlns:a16="http://schemas.microsoft.com/office/drawing/2014/main" id="{050B9421-A72D-3644-CE80-84045A14D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932575"/>
              </p:ext>
            </p:extLst>
          </p:nvPr>
        </p:nvGraphicFramePr>
        <p:xfrm>
          <a:off x="323528" y="1428749"/>
          <a:ext cx="8640762" cy="4808540"/>
        </p:xfrm>
        <a:graphic>
          <a:graphicData uri="http://schemas.openxmlformats.org/drawingml/2006/table">
            <a:tbl>
              <a:tblPr/>
              <a:tblGrid>
                <a:gridCol w="449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3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Attività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Attività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Partecipazioni in imprese controllanti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bis) Partecipazioni in </a:t>
                      </a:r>
                      <a:r>
                        <a:rPr kumimoji="0" lang="it-IT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imprese sottoposte al controllo delle controllanti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675999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Altre partecipazioni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5) Strumenti finanziari derivati attivi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6) Altri titoli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immediate/Liquidità differite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IV. Disponibilità liquide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Depositi bancari e postali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immediate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Assegni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immediate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Danaro e valori in cassa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immediate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225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D) Ratei e risconti</a:t>
                      </a:r>
                    </a:p>
                  </a:txBody>
                  <a:tcPr marL="91445" marR="9144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differite/Immobilizzazioni immateriali</a:t>
                      </a:r>
                    </a:p>
                  </a:txBody>
                  <a:tcPr marL="91445" marR="9144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785" name="Segnaposto numero diapositiva 2">
            <a:extLst>
              <a:ext uri="{FF2B5EF4-FFF2-40B4-BE49-F238E27FC236}">
                <a16:creationId xmlns:a16="http://schemas.microsoft.com/office/drawing/2014/main" id="{C1601515-865C-96A9-2E45-83473B352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DF5AC2E-4F7C-4EFB-989E-5DBBFB862B60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21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2A719D2-7568-0F06-82CB-D882E09F616D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D3D8BE2-3AB7-2927-D90A-4D4DE7F26AF4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DE44C99-D9A6-12BE-76FA-18B3C959A71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1FF5FAB8-36B9-ABE1-848E-B6CDCD005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7BA47B3-1549-459F-A3D7-51D71C403A19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>
            <a:extLst>
              <a:ext uri="{FF2B5EF4-FFF2-40B4-BE49-F238E27FC236}">
                <a16:creationId xmlns:a16="http://schemas.microsoft.com/office/drawing/2014/main" id="{BFF249BC-1249-02D0-2ABE-5B4562890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404664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200" dirty="0"/>
              <a:t>Dallo SP civilistico allo SP riclassificato secondo il criterio finanziario (VIII)</a:t>
            </a:r>
          </a:p>
        </p:txBody>
      </p:sp>
      <p:graphicFrame>
        <p:nvGraphicFramePr>
          <p:cNvPr id="6" name="Group 73">
            <a:extLst>
              <a:ext uri="{FF2B5EF4-FFF2-40B4-BE49-F238E27FC236}">
                <a16:creationId xmlns:a16="http://schemas.microsoft.com/office/drawing/2014/main" id="{BB0F0CE8-963D-02A2-2F2A-ACAC95EFA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59264"/>
              </p:ext>
            </p:extLst>
          </p:nvPr>
        </p:nvGraphicFramePr>
        <p:xfrm>
          <a:off x="683568" y="1365252"/>
          <a:ext cx="7956550" cy="5173660"/>
        </p:xfrm>
        <a:graphic>
          <a:graphicData uri="http://schemas.openxmlformats.org/drawingml/2006/table">
            <a:tbl>
              <a:tblPr/>
              <a:tblGrid>
                <a:gridCol w="421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3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Passività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Passività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A) Patrimonio netto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I. Capitale sociale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II. Riserva da sovrapprezzo azioni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III. Riserve di rivalutazione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IV. Riserva legale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V. Riserve statutarie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VI. Altre riserve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90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VII. Riserva per operazioni di copertura dei flussi finanziari attesi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VIII. Utili (perdite) portati a nuovo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92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IX. Utile (perdita) dell’esercizio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propri/Esigibilità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090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X. Riserva negativa per azioni proprie in portafoglio</a:t>
                      </a:r>
                    </a:p>
                  </a:txBody>
                  <a:tcPr marL="91442" marR="91442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Mezzi propri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974082"/>
                  </a:ext>
                </a:extLst>
              </a:tr>
            </a:tbl>
          </a:graphicData>
        </a:graphic>
      </p:graphicFrame>
      <p:sp>
        <p:nvSpPr>
          <p:cNvPr id="32812" name="Segnaposto numero diapositiva 2">
            <a:extLst>
              <a:ext uri="{FF2B5EF4-FFF2-40B4-BE49-F238E27FC236}">
                <a16:creationId xmlns:a16="http://schemas.microsoft.com/office/drawing/2014/main" id="{46F2DCBA-72EF-243B-3053-D2B892672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98250E5-EB24-466B-99C2-2ACC477612BC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22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C14A92D-5BDE-263C-19A6-C84EB6B0D0A6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D842E6A-5945-B7F7-5C15-8EDF2A41ED04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72620C8-6719-E54C-19D1-55549DB3AA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9AA0F766-D97B-540A-569F-264B10938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53E4CEE9-53CB-51B5-5DD0-2FE11510310A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>
            <a:extLst>
              <a:ext uri="{FF2B5EF4-FFF2-40B4-BE49-F238E27FC236}">
                <a16:creationId xmlns:a16="http://schemas.microsoft.com/office/drawing/2014/main" id="{9A23F33E-7987-B150-C1E3-A10D2AE6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292124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400" dirty="0"/>
              <a:t>Dallo SP civilistico allo SP riclassificato secondo il criterio finanziario (IX)</a:t>
            </a:r>
          </a:p>
        </p:txBody>
      </p:sp>
      <p:graphicFrame>
        <p:nvGraphicFramePr>
          <p:cNvPr id="5" name="Group 73">
            <a:extLst>
              <a:ext uri="{FF2B5EF4-FFF2-40B4-BE49-F238E27FC236}">
                <a16:creationId xmlns:a16="http://schemas.microsoft.com/office/drawing/2014/main" id="{F60C3D26-1552-E941-844B-29E17B9ED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27157"/>
              </p:ext>
            </p:extLst>
          </p:nvPr>
        </p:nvGraphicFramePr>
        <p:xfrm>
          <a:off x="683568" y="1182683"/>
          <a:ext cx="7956550" cy="5356229"/>
        </p:xfrm>
        <a:graphic>
          <a:graphicData uri="http://schemas.openxmlformats.org/drawingml/2006/table">
            <a:tbl>
              <a:tblPr/>
              <a:tblGrid>
                <a:gridCol w="3996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3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Passività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Passività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B) Fondi per rischi ed oneri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Per trattamento di quiescenza ed obblighi simili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Per imposte, anche differite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4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Strumenti finanziari derivati passivi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219880"/>
                  </a:ext>
                </a:extLst>
              </a:tr>
              <a:tr h="640082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Altri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Esigibilità/Passivo a medio/lungo termine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C) Trattamento di fine rapporto di lavoro subordinato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4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D) Debiti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4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 Obbligazioni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4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termine/Mezzi propri</a:t>
                      </a: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833" name="Segnaposto numero diapositiva 2">
            <a:extLst>
              <a:ext uri="{FF2B5EF4-FFF2-40B4-BE49-F238E27FC236}">
                <a16:creationId xmlns:a16="http://schemas.microsoft.com/office/drawing/2014/main" id="{D6E81A33-DA01-04FC-CCB4-E28A73A14C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439760-9626-4AFD-B824-B875D4C8C165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23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ACC0F2E-2A08-C846-CB74-1AC4E551AF9F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B55E3B4-1AF2-4650-8014-BF1AA8E4C190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2B67990-A842-6EDE-F3C8-6A98E7DD2BB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E70DE06B-7D0F-6012-A096-146995DD2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444467D8-F62C-9F04-2A5E-49515E16DF4A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>
            <a:extLst>
              <a:ext uri="{FF2B5EF4-FFF2-40B4-BE49-F238E27FC236}">
                <a16:creationId xmlns:a16="http://schemas.microsoft.com/office/drawing/2014/main" id="{A059263B-17E2-CF58-97B9-F31F6DF2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260648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000" dirty="0"/>
              <a:t>Dallo SP civilistico allo SP riclassificato secondo il criterio finanziario (X)</a:t>
            </a:r>
          </a:p>
        </p:txBody>
      </p:sp>
      <p:graphicFrame>
        <p:nvGraphicFramePr>
          <p:cNvPr id="6" name="Group 73">
            <a:extLst>
              <a:ext uri="{FF2B5EF4-FFF2-40B4-BE49-F238E27FC236}">
                <a16:creationId xmlns:a16="http://schemas.microsoft.com/office/drawing/2014/main" id="{7646868B-4CF1-5F14-DF50-B6040EB3E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95767"/>
              </p:ext>
            </p:extLst>
          </p:nvPr>
        </p:nvGraphicFramePr>
        <p:xfrm>
          <a:off x="539552" y="1052736"/>
          <a:ext cx="7956550" cy="5538811"/>
        </p:xfrm>
        <a:graphic>
          <a:graphicData uri="http://schemas.openxmlformats.org/drawingml/2006/table">
            <a:tbl>
              <a:tblPr/>
              <a:tblGrid>
                <a:gridCol w="42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Passività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Passività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2) Obbligazioni convertibili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65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termine/Mezzi propri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3) Debiti verso soci per finanziamenti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5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termine/Mezzi propri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4) Debiti verso banche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5) Debiti verso altri finanziatori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Liquidità negative/Esigibilità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4863" name="Segnaposto numero diapositiva 2">
            <a:extLst>
              <a:ext uri="{FF2B5EF4-FFF2-40B4-BE49-F238E27FC236}">
                <a16:creationId xmlns:a16="http://schemas.microsoft.com/office/drawing/2014/main" id="{F5083261-BBBB-6B3D-4552-44A084457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3BC0F94-551B-4147-8B9C-4D20F18DF813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24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C3A1A36-7ECA-6FDF-5ADD-D77114CE1E46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680960A-44B5-B25F-C09D-A6A727392735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CEECA9-FA97-4F54-F2C9-6596081BBE4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67B30A21-F4EF-14F9-C39E-4A9F07C5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1CE04D8-E766-B70B-F27D-1C984E149F36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olo 1">
            <a:extLst>
              <a:ext uri="{FF2B5EF4-FFF2-40B4-BE49-F238E27FC236}">
                <a16:creationId xmlns:a16="http://schemas.microsoft.com/office/drawing/2014/main" id="{D60311B6-3568-C0E3-B9A8-676BFAA9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364132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400" dirty="0"/>
              <a:t>Dallo SP civilistico allo SP riclassificato secondo il criterio finanziario (XI)</a:t>
            </a:r>
          </a:p>
        </p:txBody>
      </p:sp>
      <p:graphicFrame>
        <p:nvGraphicFramePr>
          <p:cNvPr id="5" name="Group 73">
            <a:extLst>
              <a:ext uri="{FF2B5EF4-FFF2-40B4-BE49-F238E27FC236}">
                <a16:creationId xmlns:a16="http://schemas.microsoft.com/office/drawing/2014/main" id="{9A4F18E1-4BFC-3C8D-CBE2-F3695AE13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95452"/>
              </p:ext>
            </p:extLst>
          </p:nvPr>
        </p:nvGraphicFramePr>
        <p:xfrm>
          <a:off x="611187" y="1252363"/>
          <a:ext cx="7956550" cy="5265733"/>
        </p:xfrm>
        <a:graphic>
          <a:graphicData uri="http://schemas.openxmlformats.org/drawingml/2006/table">
            <a:tbl>
              <a:tblPr/>
              <a:tblGrid>
                <a:gridCol w="4644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Passività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Passività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6) Acconti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(Disponibilità)/Esigibilità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7) Debiti verso fornitori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201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8) Debiti rappresentati da titoli di credito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9) Debiti v/imprese controllate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29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5887" name="Segnaposto numero diapositiva 2">
            <a:extLst>
              <a:ext uri="{FF2B5EF4-FFF2-40B4-BE49-F238E27FC236}">
                <a16:creationId xmlns:a16="http://schemas.microsoft.com/office/drawing/2014/main" id="{3EF7E4C1-CFEB-6775-10E9-E9F7ADD343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3BEC00C-E9BD-440D-8412-5CAB569DA5F5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25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C4B579B-CC04-B6C2-70F6-D3BD1EE35B41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C9B0D7E-E9F2-E8E4-2EFB-AEEF62B52F36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849A03C-91EA-E383-4DE9-342B63663A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296D33BE-619B-97D0-A9E4-B082ED793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C8392AD-A96B-48D0-B2CB-4FE9DDA341AC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>
            <a:extLst>
              <a:ext uri="{FF2B5EF4-FFF2-40B4-BE49-F238E27FC236}">
                <a16:creationId xmlns:a16="http://schemas.microsoft.com/office/drawing/2014/main" id="{4CD81CDB-0AF0-5F8E-4E96-52BFE0D5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364132"/>
            <a:ext cx="9109075" cy="1336676"/>
          </a:xfrm>
        </p:spPr>
        <p:txBody>
          <a:bodyPr>
            <a:normAutofit/>
          </a:bodyPr>
          <a:lstStyle/>
          <a:p>
            <a:r>
              <a:rPr lang="it-IT" altLang="it-IT" sz="2400" dirty="0"/>
              <a:t>Dallo SP civilistico allo SP riclassificato secondo il criterio finanziario (XII)</a:t>
            </a:r>
          </a:p>
        </p:txBody>
      </p:sp>
      <p:graphicFrame>
        <p:nvGraphicFramePr>
          <p:cNvPr id="6" name="Group 73">
            <a:extLst>
              <a:ext uri="{FF2B5EF4-FFF2-40B4-BE49-F238E27FC236}">
                <a16:creationId xmlns:a16="http://schemas.microsoft.com/office/drawing/2014/main" id="{87769165-AC2E-DD55-DA01-3A9550CA3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73610"/>
              </p:ext>
            </p:extLst>
          </p:nvPr>
        </p:nvGraphicFramePr>
        <p:xfrm>
          <a:off x="539552" y="1236067"/>
          <a:ext cx="7956550" cy="5272090"/>
        </p:xfrm>
        <a:graphic>
          <a:graphicData uri="http://schemas.openxmlformats.org/drawingml/2006/table">
            <a:tbl>
              <a:tblPr/>
              <a:tblGrid>
                <a:gridCol w="4428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3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Passività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Passività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10) Debiti v/imprese collegate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11) Debiti v/controllanti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12) Debiti tributari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155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13) Debiti v/istituti di previdenza e sicurezza sociale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03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6911" name="Segnaposto numero diapositiva 2">
            <a:extLst>
              <a:ext uri="{FF2B5EF4-FFF2-40B4-BE49-F238E27FC236}">
                <a16:creationId xmlns:a16="http://schemas.microsoft.com/office/drawing/2014/main" id="{78FA05C6-F57C-7E26-7E8B-0390228CA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817AA9-4431-43DF-9FB0-C475BA752594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26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4676716-4A08-9919-0C5C-C45AEF31492F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885354F-DFC5-C234-E066-20F45F967158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9CC3606-C212-C6D2-58A1-0CF684F2F7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4DE0AD62-ABBA-34DA-2694-0C590D3F4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FF7AFCA-E27C-7DDB-2531-8B63D827D045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>
            <a:extLst>
              <a:ext uri="{FF2B5EF4-FFF2-40B4-BE49-F238E27FC236}">
                <a16:creationId xmlns:a16="http://schemas.microsoft.com/office/drawing/2014/main" id="{410FB364-7C70-111D-FC70-77D5D143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724172"/>
            <a:ext cx="9109075" cy="1336676"/>
          </a:xfrm>
        </p:spPr>
        <p:txBody>
          <a:bodyPr/>
          <a:lstStyle/>
          <a:p>
            <a:r>
              <a:rPr lang="it-IT" altLang="it-IT" sz="4000"/>
              <a:t>Dallo SP civilistico allo SP riclassificato secondo il criterio finanziario (XIII)</a:t>
            </a:r>
          </a:p>
        </p:txBody>
      </p:sp>
      <p:graphicFrame>
        <p:nvGraphicFramePr>
          <p:cNvPr id="5" name="Group 73">
            <a:extLst>
              <a:ext uri="{FF2B5EF4-FFF2-40B4-BE49-F238E27FC236}">
                <a16:creationId xmlns:a16="http://schemas.microsoft.com/office/drawing/2014/main" id="{963B435B-04A5-0CF9-CDE6-CC6DABB0A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923269"/>
              </p:ext>
            </p:extLst>
          </p:nvPr>
        </p:nvGraphicFramePr>
        <p:xfrm>
          <a:off x="611188" y="2342704"/>
          <a:ext cx="7956550" cy="2814488"/>
        </p:xfrm>
        <a:graphic>
          <a:graphicData uri="http://schemas.openxmlformats.org/drawingml/2006/table">
            <a:tbl>
              <a:tblPr/>
              <a:tblGrid>
                <a:gridCol w="3707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civilistico – Passività</a:t>
                      </a:r>
                    </a:p>
                  </a:txBody>
                  <a:tcPr marL="91442" marR="91442"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 riclassificato – Passività</a:t>
                      </a:r>
                    </a:p>
                  </a:txBody>
                  <a:tcPr marL="91442" marR="91442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46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14) Altri debiti</a:t>
                      </a:r>
                    </a:p>
                  </a:txBody>
                  <a:tcPr marL="91442" marR="91442"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2" marR="91442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entro l’esercizio successivo</a:t>
                      </a:r>
                    </a:p>
                  </a:txBody>
                  <a:tcPr marL="91442" marR="91442"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</a:t>
                      </a:r>
                    </a:p>
                  </a:txBody>
                  <a:tcPr marL="91442" marR="91442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Esigibili oltre l’esercizio successivo</a:t>
                      </a:r>
                    </a:p>
                  </a:txBody>
                  <a:tcPr marL="91442" marR="91442"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Passivo a medio/lungo termine</a:t>
                      </a:r>
                    </a:p>
                  </a:txBody>
                  <a:tcPr marL="91442" marR="91442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400050" marR="0" lvl="0" indent="-400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D) Ratei e risconti</a:t>
                      </a:r>
                    </a:p>
                  </a:txBody>
                  <a:tcPr marL="91442" marR="91442" marT="45663" marB="456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Esigibilità/Passivo a medio/lungo termine</a:t>
                      </a:r>
                    </a:p>
                  </a:txBody>
                  <a:tcPr marL="91442" marR="91442" marT="45663" marB="456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911" name="Segnaposto numero diapositiva 2">
            <a:extLst>
              <a:ext uri="{FF2B5EF4-FFF2-40B4-BE49-F238E27FC236}">
                <a16:creationId xmlns:a16="http://schemas.microsoft.com/office/drawing/2014/main" id="{4367689B-A3A0-2410-677D-4AD96F05A9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2C7BC4D-663F-46F8-8A89-514D6E97CCA0}" type="slidenum">
              <a:rPr lang="it-IT" altLang="it-IT">
                <a:solidFill>
                  <a:schemeClr val="accent2"/>
                </a:solidFill>
                <a:latin typeface="Constantia" panose="02030602050306030303" pitchFamily="18" charset="0"/>
              </a:rPr>
              <a:pPr/>
              <a:t>27</a:t>
            </a:fld>
            <a:endParaRPr lang="it-IT" altLang="it-IT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0EBFFA8-C0B3-12EB-7776-312C7C463F7B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57A4F7-58B3-099F-6A3C-BF06FDF6942D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DD2967B-E2FF-6910-1A3C-EAE1D3E14E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CasellaDiTesto 4">
            <a:extLst>
              <a:ext uri="{FF2B5EF4-FFF2-40B4-BE49-F238E27FC236}">
                <a16:creationId xmlns:a16="http://schemas.microsoft.com/office/drawing/2014/main" id="{016627F4-705E-BF8D-E748-9A150B4C9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2CB89468-2589-ED72-CD52-4841D1F8A14D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0D7254-7C8F-8136-E084-56D5540CA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2564904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Analisi per margini e per indici dello stato patrimoniale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E6C2A12-3D13-935A-0A64-9211F08D5E96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3586219-10AF-F30C-84E0-9120893731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19C75C82-499B-11C9-77DA-09554373CB31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asellaDiTesto 4">
            <a:extLst>
              <a:ext uri="{FF2B5EF4-FFF2-40B4-BE49-F238E27FC236}">
                <a16:creationId xmlns:a16="http://schemas.microsoft.com/office/drawing/2014/main" id="{6CE561A5-A47A-4931-B259-C39C69FE7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FACA1EB-E96D-89A4-2FB5-018F7B165DA3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38C8A3-425E-FCEA-AD4B-5EB18C03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2431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Analisi per margini dello SP</a:t>
            </a: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DFC31934-9992-7415-0D3D-45DD3BE5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13980"/>
            <a:ext cx="7791450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dirty="0">
                <a:latin typeface="Tahoma" panose="020B0604030504040204" pitchFamily="34" charset="0"/>
              </a:rPr>
              <a:t>L’analisi per margini o di struttura (statica, ma anche dinamica in ipotesi di confronto nel tempo fra margini di una stessa azienda) contrappone raggruppamenti di voci dell’attivo e del passivo dello SP riclassificato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it-IT" altLang="it-IT" sz="2600" dirty="0">
              <a:latin typeface="Tahoma" panose="020B060403050404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it-IT" altLang="it-IT" sz="2600" dirty="0">
              <a:latin typeface="Tahoma" panose="020B0604030504040204" pitchFamily="34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it-IT" altLang="it-IT" sz="2600" dirty="0">
                <a:latin typeface="Tahoma" panose="020B0604030504040204" pitchFamily="34" charset="0"/>
              </a:rPr>
              <a:t>Informazioni sulla struttura delle fonti e degli impieghi in un determinato istante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it-IT" altLang="it-IT" sz="2400" dirty="0">
              <a:latin typeface="Tahoma" panose="020B0604030504040204" pitchFamily="34" charset="0"/>
            </a:endParaRPr>
          </a:p>
          <a:p>
            <a:pPr eaLnBrk="1" hangingPunct="1"/>
            <a:endParaRPr lang="it-IT" alt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F1B3CEF1-70DC-2A88-22C3-6D777A4FD596}"/>
              </a:ext>
            </a:extLst>
          </p:cNvPr>
          <p:cNvSpPr/>
          <p:nvPr/>
        </p:nvSpPr>
        <p:spPr>
          <a:xfrm>
            <a:off x="4067944" y="3429000"/>
            <a:ext cx="1143000" cy="928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aphicFrame>
        <p:nvGraphicFramePr>
          <p:cNvPr id="5" name="Group 63">
            <a:extLst>
              <a:ext uri="{FF2B5EF4-FFF2-40B4-BE49-F238E27FC236}">
                <a16:creationId xmlns:a16="http://schemas.microsoft.com/office/drawing/2014/main" id="{129431B4-3A63-725E-C1A3-0E988AB0D72C}"/>
              </a:ext>
            </a:extLst>
          </p:cNvPr>
          <p:cNvGraphicFramePr>
            <a:graphicFrameLocks noGrp="1"/>
          </p:cNvGraphicFramePr>
          <p:nvPr/>
        </p:nvGraphicFramePr>
        <p:xfrm>
          <a:off x="1231900" y="5373688"/>
          <a:ext cx="4724400" cy="1203325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</a:t>
                      </a:r>
                    </a:p>
                  </a:txBody>
                  <a:tcPr marT="45748" marB="457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margine di struttura</a:t>
                      </a:r>
                    </a:p>
                  </a:txBody>
                  <a:tcPr marT="45748" marB="457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CCN</a:t>
                      </a:r>
                    </a:p>
                  </a:txBody>
                  <a:tcPr marT="45748" marB="4574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capitale circolante netto</a:t>
                      </a:r>
                    </a:p>
                  </a:txBody>
                  <a:tcPr marT="45748" marB="4574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MT</a:t>
                      </a:r>
                    </a:p>
                  </a:txBody>
                  <a:tcPr marT="45748" marB="4574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margine di tesoreria</a:t>
                      </a:r>
                    </a:p>
                  </a:txBody>
                  <a:tcPr marT="45748" marB="4574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8B9E2592-E2C4-05D1-7B97-9A3C84288A01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5797368-BB58-F284-C3F5-6FF2751945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A94AC199-804B-EE5F-19A2-AA5DECC6811E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CasellaDiTesto 4">
            <a:extLst>
              <a:ext uri="{FF2B5EF4-FFF2-40B4-BE49-F238E27FC236}">
                <a16:creationId xmlns:a16="http://schemas.microsoft.com/office/drawing/2014/main" id="{199E185A-B0E7-27CC-0C98-F1795BC82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3179F0E5-27A4-7CA7-F715-9C1DB657BAAC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ttangolo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mmagine 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0879EC77-622D-560D-0A0D-072D5E2933B4}"/>
              </a:ext>
            </a:extLst>
          </p:cNvPr>
          <p:cNvSpPr txBox="1">
            <a:spLocks/>
          </p:cNvSpPr>
          <p:nvPr/>
        </p:nvSpPr>
        <p:spPr>
          <a:xfrm>
            <a:off x="1322387" y="1869475"/>
            <a:ext cx="6499225" cy="1725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/>
              <a:t>Riclassificazione dello Stato Patrimoniale</a:t>
            </a:r>
            <a:endParaRPr lang="it-IT" dirty="0"/>
          </a:p>
        </p:txBody>
      </p:sp>
      <p:sp>
        <p:nvSpPr>
          <p:cNvPr id="13" name="CasellaDiTesto 4">
            <a:extLst>
              <a:ext uri="{FF2B5EF4-FFF2-40B4-BE49-F238E27FC236}">
                <a16:creationId xmlns:a16="http://schemas.microsoft.com/office/drawing/2014/main" id="{87544650-DCC4-50EB-04EC-BE036FA7A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725F750C-7500-8350-6164-1AEB4F13B1F9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091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7D4AD0-3216-DF50-BDE4-DF6822993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Margine di struttura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A9B7FB-3B23-8ED1-797C-D86AE17D8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175" y="1484784"/>
            <a:ext cx="7712075" cy="47228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Margine di struttura = Mezzi propri – Attivo fisso netto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MS = MP – AFN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Indica se i mezzi propri sono in grado di coprire il fabbisogno durevole (attivo fisso netto)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15364" name="Text Box 13">
            <a:extLst>
              <a:ext uri="{FF2B5EF4-FFF2-40B4-BE49-F238E27FC236}">
                <a16:creationId xmlns:a16="http://schemas.microsoft.com/office/drawing/2014/main" id="{39F4B57A-CA98-C749-1D8C-ADE107938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24438"/>
            <a:ext cx="3143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600" b="1" i="1" u="sng">
                <a:latin typeface="Gill Sans MT" panose="020B0502020104020203" pitchFamily="34" charset="0"/>
              </a:rPr>
              <a:t>Situazione ottimale</a:t>
            </a:r>
          </a:p>
        </p:txBody>
      </p:sp>
      <p:sp>
        <p:nvSpPr>
          <p:cNvPr id="15365" name="Text Box 10">
            <a:extLst>
              <a:ext uri="{FF2B5EF4-FFF2-40B4-BE49-F238E27FC236}">
                <a16:creationId xmlns:a16="http://schemas.microsoft.com/office/drawing/2014/main" id="{F808F81B-A8D4-E6B1-457A-08D1775A6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483225"/>
            <a:ext cx="1317625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MS &gt; 0</a:t>
            </a:r>
          </a:p>
        </p:txBody>
      </p:sp>
      <p:sp>
        <p:nvSpPr>
          <p:cNvPr id="15366" name="Text Box 11">
            <a:extLst>
              <a:ext uri="{FF2B5EF4-FFF2-40B4-BE49-F238E27FC236}">
                <a16:creationId xmlns:a16="http://schemas.microsoft.com/office/drawing/2014/main" id="{9032F26A-7159-E631-0F4C-DE3948D80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483225"/>
            <a:ext cx="131762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MS &lt; 0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71AE8CF-540E-5E47-A37E-2A9F0CDF1F53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E28C215-DB39-07E1-D799-34258626E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E2211BDC-7A42-E4A4-5F36-1DC1105F4F8B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asellaDiTesto 4">
            <a:extLst>
              <a:ext uri="{FF2B5EF4-FFF2-40B4-BE49-F238E27FC236}">
                <a16:creationId xmlns:a16="http://schemas.microsoft.com/office/drawing/2014/main" id="{1038BF3E-E868-67EC-BDFC-9E49F3BB3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6C6AD7EE-80B7-E5F0-15D5-76CD598E34C6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CCE22-6F56-604E-FE96-EAB521E36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475945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Capitale circolante netto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8655B12-65C6-60C2-3377-AB423536F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758" y="1700808"/>
            <a:ext cx="7712075" cy="47228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Capitale circolante netto = Attivo a breve – Passivo a breve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CCN = AB – PB = (</a:t>
            </a:r>
            <a:r>
              <a:rPr lang="it-IT" sz="2800" dirty="0" err="1">
                <a:solidFill>
                  <a:schemeClr val="tx1"/>
                </a:solidFill>
              </a:rPr>
              <a:t>Dis</a:t>
            </a:r>
            <a:r>
              <a:rPr lang="it-IT" sz="2800" dirty="0">
                <a:solidFill>
                  <a:schemeClr val="tx1"/>
                </a:solidFill>
              </a:rPr>
              <a:t> + LD + </a:t>
            </a:r>
            <a:r>
              <a:rPr lang="it-IT" sz="2800" dirty="0" err="1">
                <a:solidFill>
                  <a:schemeClr val="tx1"/>
                </a:solidFill>
              </a:rPr>
              <a:t>LI</a:t>
            </a:r>
            <a:r>
              <a:rPr lang="it-IT" sz="2800" dirty="0">
                <a:solidFill>
                  <a:schemeClr val="tx1"/>
                </a:solidFill>
              </a:rPr>
              <a:t>) – PB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sz="2800" dirty="0">
              <a:solidFill>
                <a:schemeClr val="tx1"/>
              </a:solidFill>
              <a:sym typeface="Symbol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Il CCN è la parte delle attività a breve finanziata dalle fonti durevoli</a:t>
            </a:r>
            <a:endParaRPr lang="it-IT" sz="2800" dirty="0">
              <a:solidFill>
                <a:schemeClr val="tx1"/>
              </a:solidFill>
              <a:sym typeface="Symbo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>
              <a:sym typeface="Symbol"/>
            </a:endParaRPr>
          </a:p>
        </p:txBody>
      </p:sp>
      <p:sp>
        <p:nvSpPr>
          <p:cNvPr id="16390" name="Text Box 12">
            <a:extLst>
              <a:ext uri="{FF2B5EF4-FFF2-40B4-BE49-F238E27FC236}">
                <a16:creationId xmlns:a16="http://schemas.microsoft.com/office/drawing/2014/main" id="{6FF05458-4A3D-8A36-88AC-90EF9043F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5373216"/>
            <a:ext cx="1604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CCN &lt; 0 </a:t>
            </a:r>
          </a:p>
        </p:txBody>
      </p:sp>
      <p:sp>
        <p:nvSpPr>
          <p:cNvPr id="16391" name="Text Box 13">
            <a:extLst>
              <a:ext uri="{FF2B5EF4-FFF2-40B4-BE49-F238E27FC236}">
                <a16:creationId xmlns:a16="http://schemas.microsoft.com/office/drawing/2014/main" id="{754DAA47-E1ED-BF03-037C-CC8D2C6FD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066" y="5186661"/>
            <a:ext cx="6156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>
                <a:latin typeface="Gill Sans MT" panose="020B0502020104020203" pitchFamily="34" charset="0"/>
              </a:rPr>
              <a:t>L’azienda sta finanziando con fonti a breve attività fisse nette.</a:t>
            </a:r>
          </a:p>
          <a:p>
            <a:pPr eaLnBrk="1" hangingPunct="1"/>
            <a:r>
              <a:rPr lang="it-IT" altLang="it-IT" dirty="0">
                <a:latin typeface="Gill Sans MT" panose="020B0502020104020203" pitchFamily="34" charset="0"/>
              </a:rPr>
              <a:t>E’ esposta a rischi di natura finanziaria.</a:t>
            </a:r>
          </a:p>
          <a:p>
            <a:pPr eaLnBrk="1" hangingPunct="1"/>
            <a:r>
              <a:rPr lang="it-IT" altLang="it-IT" dirty="0">
                <a:latin typeface="Gill Sans MT" panose="020B0502020104020203" pitchFamily="34" charset="0"/>
              </a:rPr>
              <a:t>E’ sintomo di squilibrio della situazione patrimoniale-finanziaria.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182DDAD-2230-5C12-BCB2-28721224B395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35A34E0-4A80-EAFB-31E3-6ED2CF57E0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0699CA5B-D489-7BD7-B9CE-2133D2261737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8CA32764-BB71-BB4D-0C8F-E806AC6A0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3B1D022-9DA7-B6A6-4CEA-C11F749596B2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14C324-C70A-7AC6-A8BE-805C6A246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400367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Margine di tesoreria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5F3E8B6-2E3A-F3B9-046B-BEC760C97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816" y="1700808"/>
            <a:ext cx="7712075" cy="47228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  <a:sym typeface="Symbol"/>
              </a:rPr>
              <a:t>Margine di tesoreria = Attivo a breve (senza disponibilità) – Passivo a breve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sz="2800" dirty="0">
              <a:solidFill>
                <a:schemeClr val="tx1"/>
              </a:solidFill>
              <a:sym typeface="Symbol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  <a:sym typeface="Symbol"/>
              </a:rPr>
              <a:t>MT = (LD + </a:t>
            </a:r>
            <a:r>
              <a:rPr lang="it-IT" sz="2800" dirty="0" err="1">
                <a:solidFill>
                  <a:schemeClr val="tx1"/>
                </a:solidFill>
                <a:sym typeface="Symbol"/>
              </a:rPr>
              <a:t>LI</a:t>
            </a:r>
            <a:r>
              <a:rPr lang="it-IT" sz="2800" dirty="0">
                <a:solidFill>
                  <a:schemeClr val="tx1"/>
                </a:solidFill>
                <a:sym typeface="Symbol"/>
              </a:rPr>
              <a:t>) - PB</a:t>
            </a:r>
            <a:endParaRPr lang="it-IT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17412" name="Text Box 44">
            <a:extLst>
              <a:ext uri="{FF2B5EF4-FFF2-40B4-BE49-F238E27FC236}">
                <a16:creationId xmlns:a16="http://schemas.microsoft.com/office/drawing/2014/main" id="{11D3CDE8-8FE6-FD09-514F-3AD382A5E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3933056"/>
            <a:ext cx="1404938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 dirty="0">
                <a:latin typeface="Gill Sans MT" panose="020B0502020104020203" pitchFamily="34" charset="0"/>
              </a:rPr>
              <a:t>MT &gt; 0 </a:t>
            </a:r>
          </a:p>
        </p:txBody>
      </p:sp>
      <p:sp>
        <p:nvSpPr>
          <p:cNvPr id="17413" name="Text Box 45">
            <a:extLst>
              <a:ext uri="{FF2B5EF4-FFF2-40B4-BE49-F238E27FC236}">
                <a16:creationId xmlns:a16="http://schemas.microsoft.com/office/drawing/2014/main" id="{DE8265FE-9745-1EBC-2316-287F111D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085184"/>
            <a:ext cx="140493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MT &lt; 0 </a:t>
            </a:r>
          </a:p>
        </p:txBody>
      </p:sp>
      <p:sp>
        <p:nvSpPr>
          <p:cNvPr id="17414" name="Text Box 46">
            <a:extLst>
              <a:ext uri="{FF2B5EF4-FFF2-40B4-BE49-F238E27FC236}">
                <a16:creationId xmlns:a16="http://schemas.microsoft.com/office/drawing/2014/main" id="{8C7AD1A3-0C7C-09BD-FCE4-5240691DC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4857377"/>
            <a:ext cx="57546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>
                <a:latin typeface="Gill Sans MT" panose="020B0502020104020203" pitchFamily="34" charset="0"/>
              </a:rPr>
              <a:t>L’azienda è in zona di rischio finanziario:  ad una richiesta di rimborso immediato dei debiti, non potrebbe farvi fronte</a:t>
            </a:r>
          </a:p>
          <a:p>
            <a:pPr eaLnBrk="1" hangingPunct="1"/>
            <a:r>
              <a:rPr lang="it-IT" altLang="it-IT" dirty="0">
                <a:latin typeface="Gill Sans MT" panose="020B0502020104020203" pitchFamily="34" charset="0"/>
              </a:rPr>
              <a:t>coi mezzi monetari ordinari disponibili.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160BF7A-115D-DEF8-763F-9C3D6A4E04A8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EBA4A5-A098-33AF-3885-264A07F60F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2706ED96-F705-5F7C-60B6-3055D27D507F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asellaDiTesto 4">
            <a:extLst>
              <a:ext uri="{FF2B5EF4-FFF2-40B4-BE49-F238E27FC236}">
                <a16:creationId xmlns:a16="http://schemas.microsoft.com/office/drawing/2014/main" id="{B96DA48D-25C5-3BB8-6F92-0A23DBE92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2527A90F-378D-D061-CEB2-D757A871FA10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C16633-7BA7-7E98-1112-EBA38A74C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556419"/>
            <a:ext cx="7407275" cy="1471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Analisi per margini dello SP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5047C61-2EB2-E849-A20B-F02FE7A51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26295"/>
              </p:ext>
            </p:extLst>
          </p:nvPr>
        </p:nvGraphicFramePr>
        <p:xfrm>
          <a:off x="1524000" y="2132856"/>
          <a:ext cx="6096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680">
                <a:tc rowSpan="2">
                  <a:txBody>
                    <a:bodyPr/>
                    <a:lstStyle/>
                    <a:p>
                      <a:pPr algn="ctr"/>
                      <a:r>
                        <a:rPr lang="it-IT"/>
                        <a:t>AFN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MP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/>
                        <a:t>PML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it-IT" err="1"/>
                        <a:t>Disp</a:t>
                      </a:r>
                      <a:endParaRPr lang="it-IT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/>
                        <a:t>LD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/>
                        <a:t>PB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it-IT" err="1"/>
                        <a:t>LI</a:t>
                      </a:r>
                      <a:endParaRPr lang="it-IT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Parentesi quadra chiusa 6">
            <a:extLst>
              <a:ext uri="{FF2B5EF4-FFF2-40B4-BE49-F238E27FC236}">
                <a16:creationId xmlns:a16="http://schemas.microsoft.com/office/drawing/2014/main" id="{322C6637-FA86-BC92-8FF4-EF377302A2A2}"/>
              </a:ext>
            </a:extLst>
          </p:cNvPr>
          <p:cNvSpPr/>
          <p:nvPr/>
        </p:nvSpPr>
        <p:spPr>
          <a:xfrm>
            <a:off x="7643813" y="2853581"/>
            <a:ext cx="215900" cy="360363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356284C-9AEE-32AD-B6DF-D784398D0427}"/>
              </a:ext>
            </a:extLst>
          </p:cNvPr>
          <p:cNvSpPr txBox="1"/>
          <p:nvPr/>
        </p:nvSpPr>
        <p:spPr>
          <a:xfrm>
            <a:off x="7859713" y="2844056"/>
            <a:ext cx="8286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MS (-)</a:t>
            </a:r>
          </a:p>
        </p:txBody>
      </p:sp>
      <p:sp>
        <p:nvSpPr>
          <p:cNvPr id="9" name="Parentesi quadra chiusa 8">
            <a:extLst>
              <a:ext uri="{FF2B5EF4-FFF2-40B4-BE49-F238E27FC236}">
                <a16:creationId xmlns:a16="http://schemas.microsoft.com/office/drawing/2014/main" id="{D2E5C13D-2AA6-6249-3A3E-ABD52E26C4ED}"/>
              </a:ext>
            </a:extLst>
          </p:cNvPr>
          <p:cNvSpPr/>
          <p:nvPr/>
        </p:nvSpPr>
        <p:spPr>
          <a:xfrm>
            <a:off x="7643813" y="4006106"/>
            <a:ext cx="215900" cy="358775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D016A2A-47B2-D190-62E1-55C69F31D550}"/>
              </a:ext>
            </a:extLst>
          </p:cNvPr>
          <p:cNvSpPr txBox="1"/>
          <p:nvPr/>
        </p:nvSpPr>
        <p:spPr>
          <a:xfrm>
            <a:off x="7859713" y="3996581"/>
            <a:ext cx="9001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MT (+)</a:t>
            </a:r>
          </a:p>
        </p:txBody>
      </p:sp>
      <p:sp>
        <p:nvSpPr>
          <p:cNvPr id="11" name="Parentesi quadra aperta 10">
            <a:extLst>
              <a:ext uri="{FF2B5EF4-FFF2-40B4-BE49-F238E27FC236}">
                <a16:creationId xmlns:a16="http://schemas.microsoft.com/office/drawing/2014/main" id="{17D3FA10-3C12-A6FF-B4E9-4EBE622FCDD6}"/>
              </a:ext>
            </a:extLst>
          </p:cNvPr>
          <p:cNvSpPr/>
          <p:nvPr/>
        </p:nvSpPr>
        <p:spPr>
          <a:xfrm>
            <a:off x="1308100" y="3213944"/>
            <a:ext cx="215900" cy="1150937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75C7C3A-712B-07F6-2948-E982490E16EB}"/>
              </a:ext>
            </a:extLst>
          </p:cNvPr>
          <p:cNvSpPr txBox="1"/>
          <p:nvPr/>
        </p:nvSpPr>
        <p:spPr>
          <a:xfrm>
            <a:off x="658813" y="3501281"/>
            <a:ext cx="8651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CCN (+)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99B7930-0696-CFD5-EE94-EA718F74FCD6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C70D4905-6069-C2D7-2882-03A31582DC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05E3FD80-0FA3-503D-8CBF-51A008DE16DC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asellaDiTesto 4">
            <a:extLst>
              <a:ext uri="{FF2B5EF4-FFF2-40B4-BE49-F238E27FC236}">
                <a16:creationId xmlns:a16="http://schemas.microsoft.com/office/drawing/2014/main" id="{E76B9B2A-6903-0E46-19AA-726C97AA9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24BB6AC-1068-EE04-0DA7-840748E6D5C8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EFA62C-E5CB-61E5-62F7-3B19C04F5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8763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Collegamento tra MS e CCN</a:t>
            </a:r>
          </a:p>
        </p:txBody>
      </p:sp>
      <p:graphicFrame>
        <p:nvGraphicFramePr>
          <p:cNvPr id="4" name="Group 8">
            <a:extLst>
              <a:ext uri="{FF2B5EF4-FFF2-40B4-BE49-F238E27FC236}">
                <a16:creationId xmlns:a16="http://schemas.microsoft.com/office/drawing/2014/main" id="{D36948FF-479E-B083-9CF7-724D6A836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29011"/>
              </p:ext>
            </p:extLst>
          </p:nvPr>
        </p:nvGraphicFramePr>
        <p:xfrm>
          <a:off x="1619672" y="2348880"/>
          <a:ext cx="6096000" cy="32004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76" name="Text Box 27">
            <a:extLst>
              <a:ext uri="{FF2B5EF4-FFF2-40B4-BE49-F238E27FC236}">
                <a16:creationId xmlns:a16="http://schemas.microsoft.com/office/drawing/2014/main" id="{C01F602A-7CC3-D876-3F0E-7A6855BD1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359" y="2491755"/>
            <a:ext cx="1614488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CCN &gt; 0 </a:t>
            </a:r>
          </a:p>
        </p:txBody>
      </p:sp>
      <p:sp>
        <p:nvSpPr>
          <p:cNvPr id="19477" name="Text Box 28">
            <a:extLst>
              <a:ext uri="{FF2B5EF4-FFF2-40B4-BE49-F238E27FC236}">
                <a16:creationId xmlns:a16="http://schemas.microsoft.com/office/drawing/2014/main" id="{FBD495BB-DF56-D22E-516A-48D9DCB25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584" y="2491755"/>
            <a:ext cx="1425575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MS &gt; 0 </a:t>
            </a:r>
          </a:p>
        </p:txBody>
      </p:sp>
      <p:sp>
        <p:nvSpPr>
          <p:cNvPr id="19478" name="Text Box 29">
            <a:extLst>
              <a:ext uri="{FF2B5EF4-FFF2-40B4-BE49-F238E27FC236}">
                <a16:creationId xmlns:a16="http://schemas.microsoft.com/office/drawing/2014/main" id="{04A72EDD-B622-62EB-03F4-D8AF685AB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934" y="3320430"/>
            <a:ext cx="1614488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CCN &gt; 0 </a:t>
            </a:r>
          </a:p>
        </p:txBody>
      </p:sp>
      <p:sp>
        <p:nvSpPr>
          <p:cNvPr id="19479" name="Text Box 30">
            <a:extLst>
              <a:ext uri="{FF2B5EF4-FFF2-40B4-BE49-F238E27FC236}">
                <a16:creationId xmlns:a16="http://schemas.microsoft.com/office/drawing/2014/main" id="{C4CFEE23-ABA5-C728-AAC0-B24BA9FB4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534" y="3320430"/>
            <a:ext cx="142557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MS &lt; 0 </a:t>
            </a:r>
          </a:p>
        </p:txBody>
      </p:sp>
      <p:sp>
        <p:nvSpPr>
          <p:cNvPr id="19480" name="Text Box 31">
            <a:extLst>
              <a:ext uri="{FF2B5EF4-FFF2-40B4-BE49-F238E27FC236}">
                <a16:creationId xmlns:a16="http://schemas.microsoft.com/office/drawing/2014/main" id="{4A0B766B-64D7-324D-23C3-42A759DE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884" y="4082430"/>
            <a:ext cx="161448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CCN &lt; 0 </a:t>
            </a:r>
          </a:p>
        </p:txBody>
      </p:sp>
      <p:sp>
        <p:nvSpPr>
          <p:cNvPr id="19481" name="Text Box 32">
            <a:extLst>
              <a:ext uri="{FF2B5EF4-FFF2-40B4-BE49-F238E27FC236}">
                <a16:creationId xmlns:a16="http://schemas.microsoft.com/office/drawing/2014/main" id="{93CC7F41-644D-622F-A678-04A05794F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734" y="4082430"/>
            <a:ext cx="142557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MS &lt; 0 </a:t>
            </a:r>
          </a:p>
        </p:txBody>
      </p:sp>
      <p:sp>
        <p:nvSpPr>
          <p:cNvPr id="19482" name="Text Box 33">
            <a:extLst>
              <a:ext uri="{FF2B5EF4-FFF2-40B4-BE49-F238E27FC236}">
                <a16:creationId xmlns:a16="http://schemas.microsoft.com/office/drawing/2014/main" id="{1543C6CB-29CC-D57B-5186-CF1CCAEE2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934" y="4844430"/>
            <a:ext cx="161448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CCN &lt; 0 </a:t>
            </a:r>
          </a:p>
        </p:txBody>
      </p:sp>
      <p:sp>
        <p:nvSpPr>
          <p:cNvPr id="19483" name="Text Box 34">
            <a:extLst>
              <a:ext uri="{FF2B5EF4-FFF2-40B4-BE49-F238E27FC236}">
                <a16:creationId xmlns:a16="http://schemas.microsoft.com/office/drawing/2014/main" id="{FCED24BC-4602-AF6B-7711-3B6F5AB27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734" y="4920630"/>
            <a:ext cx="1425575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it-IT" sz="2400">
                <a:latin typeface="Gill Sans MT" panose="020B0502020104020203" pitchFamily="34" charset="0"/>
              </a:rPr>
              <a:t>MS &gt; 0 </a:t>
            </a:r>
          </a:p>
        </p:txBody>
      </p:sp>
      <p:sp>
        <p:nvSpPr>
          <p:cNvPr id="19484" name="Line 35">
            <a:extLst>
              <a:ext uri="{FF2B5EF4-FFF2-40B4-BE49-F238E27FC236}">
                <a16:creationId xmlns:a16="http://schemas.microsoft.com/office/drawing/2014/main" id="{98C51733-3535-50D3-ABA3-B101E2A5F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3934" y="4701555"/>
            <a:ext cx="2133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85" name="Line 36">
            <a:extLst>
              <a:ext uri="{FF2B5EF4-FFF2-40B4-BE49-F238E27FC236}">
                <a16:creationId xmlns:a16="http://schemas.microsoft.com/office/drawing/2014/main" id="{93AF9E00-7948-4DF0-1666-B6647345B8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0134" y="4701555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86" name="Text Box 37">
            <a:extLst>
              <a:ext uri="{FF2B5EF4-FFF2-40B4-BE49-F238E27FC236}">
                <a16:creationId xmlns:a16="http://schemas.microsoft.com/office/drawing/2014/main" id="{6FA96443-024F-3031-1991-4854BD115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934" y="4930155"/>
            <a:ext cx="145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1">
                <a:solidFill>
                  <a:srgbClr val="FF0000"/>
                </a:solidFill>
                <a:latin typeface="Gill Sans MT" panose="020B0502020104020203" pitchFamily="34" charset="0"/>
              </a:rPr>
              <a:t>Impossibile</a:t>
            </a:r>
            <a:r>
              <a:rPr lang="it-IT" altLang="it-IT" sz="1600" b="1">
                <a:solidFill>
                  <a:srgbClr val="FF0000"/>
                </a:solidFill>
                <a:latin typeface="Gill Sans MT" panose="020B0502020104020203" pitchFamily="34" charset="0"/>
              </a:rPr>
              <a:t>!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E4176B0-0CC4-FE9E-982F-09011C3ECBF1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DC40B9F-B3C0-0C9A-8544-8A1004FAF5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27819476-F51E-21F2-3091-FDCBEE8A0835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CasellaDiTesto 4">
            <a:extLst>
              <a:ext uri="{FF2B5EF4-FFF2-40B4-BE49-F238E27FC236}">
                <a16:creationId xmlns:a16="http://schemas.microsoft.com/office/drawing/2014/main" id="{528A463E-A783-2408-727A-C03CAB307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F6F55AF9-9476-BCB4-7FC3-CDAA28CC66B6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C97A51-0302-CACE-20B4-DD78A317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60387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Collegamento tra MS e CCN (2)</a:t>
            </a:r>
          </a:p>
        </p:txBody>
      </p:sp>
      <p:graphicFrame>
        <p:nvGraphicFramePr>
          <p:cNvPr id="4" name="Group 109">
            <a:extLst>
              <a:ext uri="{FF2B5EF4-FFF2-40B4-BE49-F238E27FC236}">
                <a16:creationId xmlns:a16="http://schemas.microsoft.com/office/drawing/2014/main" id="{5F842184-3D28-BD48-68AE-6D5EF90CF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22619"/>
              </p:ext>
            </p:extLst>
          </p:nvPr>
        </p:nvGraphicFramePr>
        <p:xfrm>
          <a:off x="732756" y="1772816"/>
          <a:ext cx="7920880" cy="4147911"/>
        </p:xfrm>
        <a:graphic>
          <a:graphicData uri="http://schemas.openxmlformats.org/drawingml/2006/table">
            <a:tbl>
              <a:tblPr/>
              <a:tblGrid>
                <a:gridCol w="73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7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772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vert="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37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Positivo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Negativo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8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Adeguato livello di capitalizzazione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Ottima capacità di credito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Buona gestione finanziarie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Situazione ottimale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MS&gt;0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CCN&lt;0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Situazione impossibile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7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Insufficiente grado capitalizzazione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Difficoltà di ricorso al credito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Situazione finanziaria difficile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Scarsa solidità patrimoniale</a:t>
                      </a:r>
                      <a:endParaRPr kumimoji="0" lang="it-IT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 AFN sono finanziate dal PB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Insuff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grado di capitalizzazione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Ridotta capacità investimento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Situazione di pericolo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29" name="Text Box 81">
            <a:extLst>
              <a:ext uri="{FF2B5EF4-FFF2-40B4-BE49-F238E27FC236}">
                <a16:creationId xmlns:a16="http://schemas.microsoft.com/office/drawing/2014/main" id="{697EAD0B-60DF-6FCA-DF47-FC7D08AABB7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24434" y="3535015"/>
            <a:ext cx="5969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600" dirty="0">
                <a:latin typeface="+mn-lt"/>
              </a:rPr>
              <a:t>MS</a:t>
            </a:r>
          </a:p>
        </p:txBody>
      </p:sp>
      <p:sp>
        <p:nvSpPr>
          <p:cNvPr id="21531" name="Text Box 86">
            <a:extLst>
              <a:ext uri="{FF2B5EF4-FFF2-40B4-BE49-F238E27FC236}">
                <a16:creationId xmlns:a16="http://schemas.microsoft.com/office/drawing/2014/main" id="{F797C454-A5C1-CD76-FD57-87B826F619D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30809" y="4698652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dirty="0">
                <a:solidFill>
                  <a:srgbClr val="FF0000"/>
                </a:solidFill>
                <a:latin typeface="+mn-lt"/>
              </a:rPr>
              <a:t>Negativo</a:t>
            </a:r>
          </a:p>
        </p:txBody>
      </p:sp>
      <p:sp>
        <p:nvSpPr>
          <p:cNvPr id="21532" name="Text Box 87">
            <a:extLst>
              <a:ext uri="{FF2B5EF4-FFF2-40B4-BE49-F238E27FC236}">
                <a16:creationId xmlns:a16="http://schemas.microsoft.com/office/drawing/2014/main" id="{99A27D8A-7067-2D14-76BF-0C84C885A1C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103834" y="3341339"/>
            <a:ext cx="115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t-IT" sz="2400" dirty="0">
                <a:solidFill>
                  <a:srgbClr val="00B050"/>
                </a:solidFill>
                <a:latin typeface="+mn-lt"/>
              </a:rPr>
              <a:t>Positivo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870C4DB-0462-916E-7B21-111F10F02B6C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ECF95F3-D174-8B87-9DB0-F069D6A0BA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A7923970-7E17-5DDA-BBC8-D5DB298594ED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CasellaDiTesto 4">
            <a:extLst>
              <a:ext uri="{FF2B5EF4-FFF2-40B4-BE49-F238E27FC236}">
                <a16:creationId xmlns:a16="http://schemas.microsoft.com/office/drawing/2014/main" id="{02A49E93-3311-30C9-5AB6-FE39910E1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37EE1BA2-FE28-6E5F-500B-11DF51BFA045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CE7493-302A-2EB4-E2BC-C62F487CF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Analisi per indici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6AFFDB-1456-E7D8-E99B-C76AD1077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778" y="1556792"/>
            <a:ext cx="7858125" cy="48656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L’analisi per indici fornisce informazioni su: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i="1" u="sng" dirty="0">
                <a:solidFill>
                  <a:schemeClr val="tx1"/>
                </a:solidFill>
              </a:rPr>
              <a:t>Solidità</a:t>
            </a:r>
            <a:r>
              <a:rPr lang="it-IT" sz="2800" dirty="0">
                <a:solidFill>
                  <a:schemeClr val="tx1"/>
                </a:solidFill>
              </a:rPr>
              <a:t> (capacità di perdurare nel tempo, adattandosi alle mutevoli condizioni interne/esterne);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i="1" u="sng" dirty="0">
                <a:solidFill>
                  <a:schemeClr val="tx1"/>
                </a:solidFill>
              </a:rPr>
              <a:t>Liquidità</a:t>
            </a:r>
            <a:r>
              <a:rPr lang="it-IT" sz="2800" dirty="0">
                <a:solidFill>
                  <a:schemeClr val="tx1"/>
                </a:solidFill>
              </a:rPr>
              <a:t> (capacità di far fronte tempestivamente ed economicamente ai propri impegni);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i="1" u="sng" dirty="0">
                <a:solidFill>
                  <a:schemeClr val="tx1"/>
                </a:solidFill>
              </a:rPr>
              <a:t>Sviluppo</a:t>
            </a:r>
            <a:r>
              <a:rPr lang="it-IT" sz="2800" dirty="0">
                <a:solidFill>
                  <a:schemeClr val="tx1"/>
                </a:solidFill>
              </a:rPr>
              <a:t> (capacità di crescere ad un tasso sostenibile, senza compromettere la solidità).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9FF01F4-3D03-DDC2-A9CB-0106EC77232F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8739843-E4A5-462C-9A95-539D8C9025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A7B3088F-FD65-DC90-A95A-40526F43ACC3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2B3D8F7D-968C-A1FE-5371-7E4202B56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F152C54-4785-D495-83D8-1367978530EF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9C796-FE5C-4048-91B9-2767253EA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Solidità/Liquidità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AE0C8F-D3DA-594B-D262-623EB631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7715250" cy="45799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La </a:t>
            </a:r>
            <a:r>
              <a:rPr lang="it-IT" sz="2800" b="1" i="1" u="sng" dirty="0">
                <a:solidFill>
                  <a:schemeClr val="tx1"/>
                </a:solidFill>
              </a:rPr>
              <a:t>solidità</a:t>
            </a:r>
            <a:r>
              <a:rPr lang="it-IT" sz="2800" dirty="0">
                <a:solidFill>
                  <a:schemeClr val="tx1"/>
                </a:solidFill>
              </a:rPr>
              <a:t> dipende dai seguenti due fattori: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Grado di elasticità degli investimenti;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Grado di indipendenza dell’azienda dai terzi.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La </a:t>
            </a:r>
            <a:r>
              <a:rPr lang="it-IT" sz="2800" b="1" i="1" u="sng" dirty="0">
                <a:solidFill>
                  <a:schemeClr val="tx1"/>
                </a:solidFill>
              </a:rPr>
              <a:t>liquidità</a:t>
            </a:r>
            <a:r>
              <a:rPr lang="it-IT" sz="2800" dirty="0">
                <a:solidFill>
                  <a:schemeClr val="tx1"/>
                </a:solidFill>
              </a:rPr>
              <a:t>, invece, dipende da: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Una corretta struttura finanziaria (struttura fonti/impieghi);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Un veloce ritorno del capitale investito.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816EB7B-1207-342B-70AA-4969E586D133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9BEEE08-D22A-665E-5755-EFB0D59705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597B5A79-7E07-1997-5D26-E6BD4F222CB9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CBFD3594-3239-44DE-EC90-36531D2ED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EFC5062E-978E-8560-B363-CE527EC5722C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F62D0B-BEF4-09DA-6D39-A0B1F0D9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Rapporti di composizione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2C3743-5BB6-7699-A705-0322E7189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356494"/>
            <a:ext cx="8352928" cy="4651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>
                <a:solidFill>
                  <a:schemeClr val="tx1"/>
                </a:solidFill>
              </a:rPr>
              <a:t>Rapporto di composizione dell’attivo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       </a:t>
            </a:r>
            <a:r>
              <a:rPr lang="it-IT" u="sng" dirty="0">
                <a:solidFill>
                  <a:schemeClr val="tx1"/>
                </a:solidFill>
              </a:rPr>
              <a:t> AFN</a:t>
            </a:r>
            <a:r>
              <a:rPr lang="it-IT" dirty="0">
                <a:solidFill>
                  <a:schemeClr val="tx1"/>
                </a:solidFill>
              </a:rPr>
              <a:t> + </a:t>
            </a:r>
            <a:r>
              <a:rPr lang="it-IT" u="sng" dirty="0">
                <a:solidFill>
                  <a:schemeClr val="tx1"/>
                </a:solidFill>
              </a:rPr>
              <a:t>AB </a:t>
            </a:r>
            <a:r>
              <a:rPr lang="it-IT" dirty="0">
                <a:solidFill>
                  <a:schemeClr val="tx1"/>
                </a:solidFill>
              </a:rPr>
              <a:t>=1                    </a:t>
            </a:r>
            <a:r>
              <a:rPr lang="it-IT" u="sng" dirty="0">
                <a:solidFill>
                  <a:schemeClr val="tx1"/>
                </a:solidFill>
              </a:rPr>
              <a:t> AFN </a:t>
            </a:r>
            <a:r>
              <a:rPr lang="it-IT" dirty="0">
                <a:solidFill>
                  <a:schemeClr val="tx1"/>
                </a:solidFill>
              </a:rPr>
              <a:t> + </a:t>
            </a:r>
            <a:r>
              <a:rPr lang="it-IT" u="sng" dirty="0" err="1">
                <a:solidFill>
                  <a:schemeClr val="tx1"/>
                </a:solidFill>
              </a:rPr>
              <a:t>Dis+LD+LI</a:t>
            </a:r>
            <a:r>
              <a:rPr lang="it-IT" dirty="0">
                <a:solidFill>
                  <a:schemeClr val="tx1"/>
                </a:solidFill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CI     </a:t>
            </a:r>
            <a:r>
              <a:rPr lang="it-IT" dirty="0" err="1">
                <a:solidFill>
                  <a:schemeClr val="tx1"/>
                </a:solidFill>
              </a:rPr>
              <a:t>CI</a:t>
            </a:r>
            <a:r>
              <a:rPr lang="it-IT" dirty="0">
                <a:solidFill>
                  <a:schemeClr val="tx1"/>
                </a:solidFill>
              </a:rPr>
              <a:t>                             </a:t>
            </a:r>
            <a:r>
              <a:rPr lang="it-IT" dirty="0" err="1">
                <a:solidFill>
                  <a:schemeClr val="tx1"/>
                </a:solidFill>
              </a:rPr>
              <a:t>CI</a:t>
            </a:r>
            <a:r>
              <a:rPr lang="it-IT" dirty="0">
                <a:solidFill>
                  <a:schemeClr val="tx1"/>
                </a:solidFill>
              </a:rPr>
              <a:t>             </a:t>
            </a:r>
            <a:r>
              <a:rPr lang="it-IT" dirty="0" err="1">
                <a:solidFill>
                  <a:schemeClr val="tx1"/>
                </a:solidFill>
              </a:rPr>
              <a:t>CI</a:t>
            </a: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>
                <a:solidFill>
                  <a:schemeClr val="tx1"/>
                </a:solidFill>
              </a:rPr>
              <a:t>Rapporto di composizione del passivo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u="sng" dirty="0">
                <a:solidFill>
                  <a:schemeClr val="tx1"/>
                </a:solidFill>
              </a:rPr>
              <a:t>MP+PML </a:t>
            </a:r>
            <a:r>
              <a:rPr lang="it-IT" dirty="0">
                <a:solidFill>
                  <a:schemeClr val="tx1"/>
                </a:solidFill>
              </a:rPr>
              <a:t>+ </a:t>
            </a:r>
            <a:r>
              <a:rPr lang="it-IT" u="sng" dirty="0">
                <a:solidFill>
                  <a:schemeClr val="tx1"/>
                </a:solidFill>
              </a:rPr>
              <a:t> PB  </a:t>
            </a:r>
            <a:r>
              <a:rPr lang="it-IT" dirty="0">
                <a:solidFill>
                  <a:schemeClr val="tx1"/>
                </a:solidFill>
              </a:rPr>
              <a:t> =1               </a:t>
            </a:r>
            <a:r>
              <a:rPr lang="it-IT" u="sng" dirty="0">
                <a:solidFill>
                  <a:schemeClr val="tx1"/>
                </a:solidFill>
              </a:rPr>
              <a:t> MP </a:t>
            </a:r>
            <a:r>
              <a:rPr lang="it-IT" dirty="0">
                <a:solidFill>
                  <a:schemeClr val="tx1"/>
                </a:solidFill>
              </a:rPr>
              <a:t> + </a:t>
            </a:r>
            <a:r>
              <a:rPr lang="it-IT" u="sng" dirty="0">
                <a:solidFill>
                  <a:schemeClr val="tx1"/>
                </a:solidFill>
              </a:rPr>
              <a:t>PML+PB</a:t>
            </a:r>
            <a:r>
              <a:rPr lang="it-IT" dirty="0">
                <a:solidFill>
                  <a:schemeClr val="tx1"/>
                </a:solidFill>
              </a:rPr>
              <a:t> =1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FF        </a:t>
            </a:r>
            <a:r>
              <a:rPr lang="it-IT" dirty="0" err="1">
                <a:solidFill>
                  <a:schemeClr val="tx1"/>
                </a:solidFill>
              </a:rPr>
              <a:t>FF</a:t>
            </a:r>
            <a:r>
              <a:rPr lang="it-IT" dirty="0">
                <a:solidFill>
                  <a:schemeClr val="tx1"/>
                </a:solidFill>
              </a:rPr>
              <a:t>                       </a:t>
            </a:r>
            <a:r>
              <a:rPr lang="it-IT" dirty="0" err="1">
                <a:solidFill>
                  <a:schemeClr val="tx1"/>
                </a:solidFill>
              </a:rPr>
              <a:t>FF</a:t>
            </a:r>
            <a:r>
              <a:rPr lang="it-IT" dirty="0">
                <a:solidFill>
                  <a:schemeClr val="tx1"/>
                </a:solidFill>
              </a:rPr>
              <a:t>           </a:t>
            </a:r>
            <a:r>
              <a:rPr lang="it-IT" dirty="0" err="1">
                <a:solidFill>
                  <a:schemeClr val="tx1"/>
                </a:solidFill>
              </a:rPr>
              <a:t>FF</a:t>
            </a: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7FEBCA4-0B3F-474B-3208-EA4F5227734C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62C79B6-D960-4C66-53BE-7910DF067A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CBE46A12-A585-F4F8-AFE3-96626E28FB89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10750869-F7E4-A6FA-26E7-0DA6C27CA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D2E58D53-3E9E-F119-9D34-3E539AFB0918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6F99BA-F24F-4B08-F8D9-4FB47498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5601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Grado di elasticità degli investimenti</a:t>
            </a:r>
          </a:p>
        </p:txBody>
      </p:sp>
      <p:sp>
        <p:nvSpPr>
          <p:cNvPr id="24579" name="Text Box 21">
            <a:extLst>
              <a:ext uri="{FF2B5EF4-FFF2-40B4-BE49-F238E27FC236}">
                <a16:creationId xmlns:a16="http://schemas.microsoft.com/office/drawing/2014/main" id="{549EF755-0F9A-8170-706D-5FFD0F92D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457" y="283783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1</a:t>
            </a:r>
          </a:p>
        </p:txBody>
      </p:sp>
      <p:sp>
        <p:nvSpPr>
          <p:cNvPr id="27663" name="Text Box 24">
            <a:extLst>
              <a:ext uri="{FF2B5EF4-FFF2-40B4-BE49-F238E27FC236}">
                <a16:creationId xmlns:a16="http://schemas.microsoft.com/office/drawing/2014/main" id="{75688724-E031-D5CA-CBA4-E4FA3BCBD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2182" y="3115643"/>
            <a:ext cx="2951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dirty="0">
                <a:latin typeface="+mn-lt"/>
              </a:rPr>
              <a:t>L’entità dei rapporti</a:t>
            </a:r>
          </a:p>
          <a:p>
            <a:pPr>
              <a:defRPr/>
            </a:pPr>
            <a:r>
              <a:rPr lang="it-IT" sz="2000" dirty="0">
                <a:latin typeface="+mn-lt"/>
              </a:rPr>
              <a:t>è funzione delle peculiarità</a:t>
            </a:r>
          </a:p>
          <a:p>
            <a:pPr>
              <a:defRPr/>
            </a:pPr>
            <a:r>
              <a:rPr lang="it-IT" sz="2000" dirty="0">
                <a:latin typeface="+mn-lt"/>
              </a:rPr>
              <a:t>del settore</a:t>
            </a:r>
          </a:p>
        </p:txBody>
      </p:sp>
      <p:grpSp>
        <p:nvGrpSpPr>
          <p:cNvPr id="24581" name="Gruppo 20">
            <a:extLst>
              <a:ext uri="{FF2B5EF4-FFF2-40B4-BE49-F238E27FC236}">
                <a16:creationId xmlns:a16="http://schemas.microsoft.com/office/drawing/2014/main" id="{83F2254D-7DB6-B016-BF8C-4EAF665095A4}"/>
              </a:ext>
            </a:extLst>
          </p:cNvPr>
          <p:cNvGrpSpPr>
            <a:grpSpLocks/>
          </p:cNvGrpSpPr>
          <p:nvPr/>
        </p:nvGrpSpPr>
        <p:grpSpPr bwMode="auto">
          <a:xfrm>
            <a:off x="1259632" y="2348880"/>
            <a:ext cx="3956050" cy="2632075"/>
            <a:chOff x="1408113" y="1571625"/>
            <a:chExt cx="3429000" cy="1752600"/>
          </a:xfrm>
        </p:grpSpPr>
        <p:sp>
          <p:nvSpPr>
            <p:cNvPr id="27651" name="Text Box 9">
              <a:extLst>
                <a:ext uri="{FF2B5EF4-FFF2-40B4-BE49-F238E27FC236}">
                  <a16:creationId xmlns:a16="http://schemas.microsoft.com/office/drawing/2014/main" id="{FEF1779F-12FC-5A4E-2A57-3E10624CA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9265" y="1768238"/>
              <a:ext cx="671490" cy="553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AFN</a:t>
              </a:r>
            </a:p>
            <a:p>
              <a:pPr>
                <a:defRPr/>
              </a:pPr>
              <a:r>
                <a:rPr lang="it-IT" sz="2400" dirty="0">
                  <a:latin typeface="+mn-lt"/>
                </a:rPr>
                <a:t> </a:t>
              </a:r>
              <a:r>
                <a:rPr lang="it-IT" sz="2400" dirty="0" err="1">
                  <a:latin typeface="+mn-lt"/>
                </a:rPr>
                <a:t>CI</a:t>
              </a:r>
              <a:endParaRPr lang="it-IT" sz="2400" dirty="0">
                <a:latin typeface="+mn-lt"/>
              </a:endParaRPr>
            </a:p>
          </p:txBody>
        </p:sp>
        <p:sp>
          <p:nvSpPr>
            <p:cNvPr id="27652" name="Text Box 10">
              <a:extLst>
                <a:ext uri="{FF2B5EF4-FFF2-40B4-BE49-F238E27FC236}">
                  <a16:creationId xmlns:a16="http://schemas.microsoft.com/office/drawing/2014/main" id="{492B7E00-E723-2BC3-F6AF-0299C7B7D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3155" y="1890856"/>
              <a:ext cx="315105" cy="3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+</a:t>
              </a:r>
            </a:p>
          </p:txBody>
        </p:sp>
        <p:sp>
          <p:nvSpPr>
            <p:cNvPr id="27653" name="Rectangle 14">
              <a:extLst>
                <a:ext uri="{FF2B5EF4-FFF2-40B4-BE49-F238E27FC236}">
                  <a16:creationId xmlns:a16="http://schemas.microsoft.com/office/drawing/2014/main" id="{34788AC6-4D09-43E9-7A40-D6EFC7BD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338" y="1647733"/>
              <a:ext cx="685250" cy="99046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7654" name="Rectangle 15">
              <a:extLst>
                <a:ext uri="{FF2B5EF4-FFF2-40B4-BE49-F238E27FC236}">
                  <a16:creationId xmlns:a16="http://schemas.microsoft.com/office/drawing/2014/main" id="{E943C310-2BAE-3F86-5244-CE22B9AB9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52" y="1647733"/>
              <a:ext cx="685250" cy="990462"/>
            </a:xfrm>
            <a:prstGeom prst="rect">
              <a:avLst/>
            </a:prstGeom>
            <a:noFill/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7655" name="Line 16">
              <a:extLst>
                <a:ext uri="{FF2B5EF4-FFF2-40B4-BE49-F238E27FC236}">
                  <a16:creationId xmlns:a16="http://schemas.microsoft.com/office/drawing/2014/main" id="{E54D6510-F891-982F-AFA4-48C479582E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3363" y="2714304"/>
              <a:ext cx="0" cy="305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7656" name="Text Box 17">
              <a:extLst>
                <a:ext uri="{FF2B5EF4-FFF2-40B4-BE49-F238E27FC236}">
                  <a16:creationId xmlns:a16="http://schemas.microsoft.com/office/drawing/2014/main" id="{E68176E5-F2A1-5877-3A55-68307D175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7265" y="2969054"/>
              <a:ext cx="837986" cy="30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i="1">
                  <a:latin typeface="+mn-lt"/>
                </a:rPr>
                <a:t>rigidità</a:t>
              </a:r>
            </a:p>
          </p:txBody>
        </p:sp>
        <p:sp>
          <p:nvSpPr>
            <p:cNvPr id="27657" name="Text Box 18">
              <a:extLst>
                <a:ext uri="{FF2B5EF4-FFF2-40B4-BE49-F238E27FC236}">
                  <a16:creationId xmlns:a16="http://schemas.microsoft.com/office/drawing/2014/main" id="{FA92E428-048F-0037-179D-E3BEA6C9A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3043" y="2969054"/>
              <a:ext cx="1113187" cy="30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i="1">
                  <a:latin typeface="+mn-lt"/>
                </a:rPr>
                <a:t>flessibilità</a:t>
              </a:r>
            </a:p>
          </p:txBody>
        </p:sp>
        <p:sp>
          <p:nvSpPr>
            <p:cNvPr id="27658" name="Line 19">
              <a:extLst>
                <a:ext uri="{FF2B5EF4-FFF2-40B4-BE49-F238E27FC236}">
                  <a16:creationId xmlns:a16="http://schemas.microsoft.com/office/drawing/2014/main" id="{C47B8BA1-4022-1033-C598-35E4546D19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8404" y="2714304"/>
              <a:ext cx="0" cy="305489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7659" name="Text Box 20">
              <a:extLst>
                <a:ext uri="{FF2B5EF4-FFF2-40B4-BE49-F238E27FC236}">
                  <a16:creationId xmlns:a16="http://schemas.microsoft.com/office/drawing/2014/main" id="{D7475C78-14C3-2ADA-13B4-BC86F6A354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278" y="1914111"/>
              <a:ext cx="315104" cy="3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=</a:t>
              </a:r>
            </a:p>
          </p:txBody>
        </p:sp>
        <p:sp>
          <p:nvSpPr>
            <p:cNvPr id="27661" name="Rectangle 22">
              <a:extLst>
                <a:ext uri="{FF2B5EF4-FFF2-40B4-BE49-F238E27FC236}">
                  <a16:creationId xmlns:a16="http://schemas.microsoft.com/office/drawing/2014/main" id="{42BD0D4B-659E-13D5-2C7F-29D237920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3" y="1571625"/>
              <a:ext cx="2743750" cy="1752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7662" name="Line 23">
              <a:extLst>
                <a:ext uri="{FF2B5EF4-FFF2-40B4-BE49-F238E27FC236}">
                  <a16:creationId xmlns:a16="http://schemas.microsoft.com/office/drawing/2014/main" id="{626763A4-CCF7-440E-43DE-4109A7B81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1863" y="2333763"/>
              <a:ext cx="685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7664" name="Text Box 11">
              <a:extLst>
                <a:ext uri="{FF2B5EF4-FFF2-40B4-BE49-F238E27FC236}">
                  <a16:creationId xmlns:a16="http://schemas.microsoft.com/office/drawing/2014/main" id="{C1DC8AE4-9CEC-5793-440D-6B97AD8BD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3764" y="1786208"/>
              <a:ext cx="533889" cy="552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 AB</a:t>
              </a:r>
            </a:p>
            <a:p>
              <a:pPr>
                <a:defRPr/>
              </a:pPr>
              <a:r>
                <a:rPr lang="it-IT" sz="2400" dirty="0">
                  <a:latin typeface="+mn-lt"/>
                </a:rPr>
                <a:t> </a:t>
              </a:r>
              <a:r>
                <a:rPr lang="it-IT" sz="2400" dirty="0" err="1">
                  <a:latin typeface="+mn-lt"/>
                </a:rPr>
                <a:t>CI</a:t>
              </a:r>
              <a:endParaRPr lang="it-IT" sz="2400" dirty="0">
                <a:latin typeface="+mn-lt"/>
              </a:endParaRPr>
            </a:p>
          </p:txBody>
        </p:sp>
      </p:grpSp>
      <p:sp>
        <p:nvSpPr>
          <p:cNvPr id="24582" name="Line 12">
            <a:extLst>
              <a:ext uri="{FF2B5EF4-FFF2-40B4-BE49-F238E27FC236}">
                <a16:creationId xmlns:a16="http://schemas.microsoft.com/office/drawing/2014/main" id="{BAAC1787-DEE9-09E2-3A5B-054F25663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9532" y="305373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3" name="Line 13">
            <a:extLst>
              <a:ext uri="{FF2B5EF4-FFF2-40B4-BE49-F238E27FC236}">
                <a16:creationId xmlns:a16="http://schemas.microsoft.com/office/drawing/2014/main" id="{51C56E60-E0BD-011C-9D99-F9271E26D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7757" y="305373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851E9DC-E9D0-AD19-BBD4-7C4C6F1C91E4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2EC97E9-3CAD-7D2C-940F-D60982C0F2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B53A34B1-BB9F-91E9-E9F9-6351AAE7FEB5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CasellaDiTesto 4">
            <a:extLst>
              <a:ext uri="{FF2B5EF4-FFF2-40B4-BE49-F238E27FC236}">
                <a16:creationId xmlns:a16="http://schemas.microsoft.com/office/drawing/2014/main" id="{131607A7-51FE-74BD-AC14-3CFD832EA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3238B736-6B56-80AD-7931-00346D4D6B9F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A481E-C758-1793-DA33-D0377C2D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48" y="908720"/>
            <a:ext cx="74961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Lo stato patrimoniale civilistico: struttura</a:t>
            </a:r>
          </a:p>
        </p:txBody>
      </p:sp>
      <p:sp>
        <p:nvSpPr>
          <p:cNvPr id="13315" name="Segnaposto contenuto 2">
            <a:extLst>
              <a:ext uri="{FF2B5EF4-FFF2-40B4-BE49-F238E27FC236}">
                <a16:creationId xmlns:a16="http://schemas.microsoft.com/office/drawing/2014/main" id="{85195AE7-B40E-0AA0-C1D4-A7AE62495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54" y="2420888"/>
            <a:ext cx="8281293" cy="4511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600" b="1" i="1" u="sng" dirty="0" err="1"/>
              <a:t>Macroclassi</a:t>
            </a:r>
            <a:r>
              <a:rPr lang="it-IT" altLang="it-IT" sz="2600" dirty="0"/>
              <a:t>, contrassegnate con lettere maiuscole (A, B, C,...) sono gli aggregati di primo livello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600" b="1" i="1" u="sng" dirty="0"/>
              <a:t>Classi</a:t>
            </a:r>
            <a:r>
              <a:rPr lang="it-IT" altLang="it-IT" sz="2600" dirty="0"/>
              <a:t>, contrassegnate con numeri romani (I, II, III, ...) sono gli aggregati in cui si scompongono le </a:t>
            </a:r>
            <a:r>
              <a:rPr lang="it-IT" altLang="it-IT" sz="2600" dirty="0" err="1"/>
              <a:t>macroclassi</a:t>
            </a:r>
            <a:endParaRPr lang="it-IT" altLang="it-IT" sz="26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600" b="1" i="1" u="sng" dirty="0"/>
              <a:t>Voci</a:t>
            </a:r>
            <a:r>
              <a:rPr lang="it-IT" altLang="it-IT" sz="2600" dirty="0"/>
              <a:t>, contraddistinte con numeri arabi, (1,2,3,...) sono le poste che compongono le classi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600" dirty="0"/>
              <a:t>le singole voci si suddividono ulteriormente in </a:t>
            </a:r>
            <a:r>
              <a:rPr lang="it-IT" altLang="it-IT" sz="2600" b="1" i="1" u="sng" dirty="0" err="1"/>
              <a:t>Sottovoci</a:t>
            </a:r>
            <a:r>
              <a:rPr lang="it-IT" altLang="it-IT" sz="2600" dirty="0"/>
              <a:t>, contraddistinte da lettere minuscole (a, b, c, ...)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735B737-9074-43F3-0698-369E47C4D531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882D3C-8228-ECAB-97B1-93669991B1D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EF93BEAE-8BA0-EB44-64A4-3ADFC981C8B1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9D7C4AB9-ED07-A5B5-3470-C049FCDC3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07955B93-D61C-9E6C-02E3-91ECD035BD6E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0DB55-CF19-5C3B-63AB-EF8D6E642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6908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Grado di indipendenza finanziaria</a:t>
            </a:r>
          </a:p>
        </p:txBody>
      </p:sp>
      <p:sp>
        <p:nvSpPr>
          <p:cNvPr id="25603" name="Rectangle 18">
            <a:extLst>
              <a:ext uri="{FF2B5EF4-FFF2-40B4-BE49-F238E27FC236}">
                <a16:creationId xmlns:a16="http://schemas.microsoft.com/office/drawing/2014/main" id="{1CBF1885-F4C1-3101-075B-D3A6C67F1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74081"/>
            <a:ext cx="2887662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latin typeface="Gill Sans MT" panose="020B0502020104020203" pitchFamily="34" charset="0"/>
            </a:endParaRPr>
          </a:p>
        </p:txBody>
      </p:sp>
      <p:grpSp>
        <p:nvGrpSpPr>
          <p:cNvPr id="25604" name="Gruppo 28">
            <a:extLst>
              <a:ext uri="{FF2B5EF4-FFF2-40B4-BE49-F238E27FC236}">
                <a16:creationId xmlns:a16="http://schemas.microsoft.com/office/drawing/2014/main" id="{127F5022-4AE6-6694-A901-690B7E029D5A}"/>
              </a:ext>
            </a:extLst>
          </p:cNvPr>
          <p:cNvGrpSpPr>
            <a:grpSpLocks/>
          </p:cNvGrpSpPr>
          <p:nvPr/>
        </p:nvGrpSpPr>
        <p:grpSpPr bwMode="auto">
          <a:xfrm>
            <a:off x="987425" y="1916956"/>
            <a:ext cx="3525837" cy="1368425"/>
            <a:chOff x="1331640" y="2147888"/>
            <a:chExt cx="3526110" cy="990600"/>
          </a:xfrm>
        </p:grpSpPr>
        <p:sp>
          <p:nvSpPr>
            <p:cNvPr id="28675" name="Text Box 9">
              <a:extLst>
                <a:ext uri="{FF2B5EF4-FFF2-40B4-BE49-F238E27FC236}">
                  <a16:creationId xmlns:a16="http://schemas.microsoft.com/office/drawing/2014/main" id="{F7E4224D-6B5A-DD5B-7B2A-84130ED880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640" y="2268552"/>
              <a:ext cx="1309788" cy="602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 err="1">
                  <a:latin typeface="+mn-lt"/>
                </a:rPr>
                <a:t>MP+PML</a:t>
              </a:r>
              <a:endParaRPr lang="it-IT" sz="2400" dirty="0">
                <a:latin typeface="+mn-lt"/>
              </a:endParaRPr>
            </a:p>
            <a:p>
              <a:pPr>
                <a:defRPr/>
              </a:pPr>
              <a:r>
                <a:rPr lang="it-IT" sz="2400" dirty="0">
                  <a:latin typeface="+mn-lt"/>
                </a:rPr>
                <a:t>       FF</a:t>
              </a:r>
            </a:p>
          </p:txBody>
        </p:sp>
        <p:sp>
          <p:nvSpPr>
            <p:cNvPr id="28676" name="Text Box 10">
              <a:extLst>
                <a:ext uri="{FF2B5EF4-FFF2-40B4-BE49-F238E27FC236}">
                  <a16:creationId xmlns:a16="http://schemas.microsoft.com/office/drawing/2014/main" id="{2580FF6A-DC81-E1D4-90DF-D65AA3F66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295" y="2390366"/>
              <a:ext cx="365153" cy="276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latin typeface="+mn-lt"/>
                </a:rPr>
                <a:t>+</a:t>
              </a:r>
            </a:p>
          </p:txBody>
        </p:sp>
        <p:sp>
          <p:nvSpPr>
            <p:cNvPr id="28677" name="Text Box 11">
              <a:extLst>
                <a:ext uri="{FF2B5EF4-FFF2-40B4-BE49-F238E27FC236}">
                  <a16:creationId xmlns:a16="http://schemas.microsoft.com/office/drawing/2014/main" id="{F3D15614-155D-78A4-CCC2-A0E6CFB4BC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408" y="2275447"/>
              <a:ext cx="600121" cy="601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 PB</a:t>
              </a:r>
            </a:p>
            <a:p>
              <a:pPr>
                <a:defRPr/>
              </a:pPr>
              <a:r>
                <a:rPr lang="it-IT" sz="2400" dirty="0">
                  <a:latin typeface="+mn-lt"/>
                </a:rPr>
                <a:t> FF</a:t>
              </a:r>
            </a:p>
          </p:txBody>
        </p:sp>
        <p:sp>
          <p:nvSpPr>
            <p:cNvPr id="28678" name="Line 12">
              <a:extLst>
                <a:ext uri="{FF2B5EF4-FFF2-40B4-BE49-F238E27FC236}">
                  <a16:creationId xmlns:a16="http://schemas.microsoft.com/office/drawing/2014/main" id="{648305B0-49FC-92A3-90B1-A51DCAB5C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6113" y="2565043"/>
              <a:ext cx="1079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79" name="Line 13">
              <a:extLst>
                <a:ext uri="{FF2B5EF4-FFF2-40B4-BE49-F238E27FC236}">
                  <a16:creationId xmlns:a16="http://schemas.microsoft.com/office/drawing/2014/main" id="{F8316807-A2B6-8CEB-A417-66309B6755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2602" y="2565043"/>
              <a:ext cx="5334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80" name="Rectangle 14">
              <a:extLst>
                <a:ext uri="{FF2B5EF4-FFF2-40B4-BE49-F238E27FC236}">
                  <a16:creationId xmlns:a16="http://schemas.microsoft.com/office/drawing/2014/main" id="{AECF9DFE-F633-AA75-38F8-ABC10154C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083" y="2147888"/>
              <a:ext cx="1168490" cy="9906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81" name="Rectangle 15">
              <a:extLst>
                <a:ext uri="{FF2B5EF4-FFF2-40B4-BE49-F238E27FC236}">
                  <a16:creationId xmlns:a16="http://schemas.microsoft.com/office/drawing/2014/main" id="{A83726B0-57F1-35D2-0464-26A74A377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397" y="2147888"/>
              <a:ext cx="762059" cy="9906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82" name="Text Box 16">
              <a:extLst>
                <a:ext uri="{FF2B5EF4-FFF2-40B4-BE49-F238E27FC236}">
                  <a16:creationId xmlns:a16="http://schemas.microsoft.com/office/drawing/2014/main" id="{39711876-04CC-3FE6-2F14-05D2CB8C1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1775" y="2414500"/>
              <a:ext cx="363566" cy="276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latin typeface="+mn-lt"/>
                </a:rPr>
                <a:t>=</a:t>
              </a:r>
            </a:p>
          </p:txBody>
        </p:sp>
        <p:sp>
          <p:nvSpPr>
            <p:cNvPr id="28683" name="Text Box 17">
              <a:extLst>
                <a:ext uri="{FF2B5EF4-FFF2-40B4-BE49-F238E27FC236}">
                  <a16:creationId xmlns:a16="http://schemas.microsoft.com/office/drawing/2014/main" id="{12532F3A-B1FB-8A84-9842-02DDA7EE5D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8970" y="2415648"/>
              <a:ext cx="338164" cy="276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latin typeface="+mn-lt"/>
                </a:rPr>
                <a:t>1</a:t>
              </a:r>
            </a:p>
          </p:txBody>
        </p:sp>
        <p:sp>
          <p:nvSpPr>
            <p:cNvPr id="28685" name="Line 19">
              <a:extLst>
                <a:ext uri="{FF2B5EF4-FFF2-40B4-BE49-F238E27FC236}">
                  <a16:creationId xmlns:a16="http://schemas.microsoft.com/office/drawing/2014/main" id="{460E8D11-BB48-C578-F392-FCAE3F1520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1897" y="2605265"/>
              <a:ext cx="685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</p:grpSp>
      <p:sp>
        <p:nvSpPr>
          <p:cNvPr id="25605" name="Text Box 20">
            <a:extLst>
              <a:ext uri="{FF2B5EF4-FFF2-40B4-BE49-F238E27FC236}">
                <a16:creationId xmlns:a16="http://schemas.microsoft.com/office/drawing/2014/main" id="{49E8704B-A0E7-4DED-DA41-51CCA413C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2132856"/>
            <a:ext cx="406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000">
                <a:latin typeface="Gill Sans MT" panose="020B0502020104020203" pitchFamily="34" charset="0"/>
              </a:rPr>
              <a:t>Più è elevato il primo rapporto</a:t>
            </a:r>
          </a:p>
          <a:p>
            <a:pPr eaLnBrk="1" hangingPunct="1"/>
            <a:r>
              <a:rPr lang="it-IT" altLang="it-IT" sz="2000">
                <a:latin typeface="Gill Sans MT" panose="020B0502020104020203" pitchFamily="34" charset="0"/>
              </a:rPr>
              <a:t>minore è il rischio finanziario </a:t>
            </a:r>
          </a:p>
          <a:p>
            <a:pPr eaLnBrk="1" hangingPunct="1"/>
            <a:r>
              <a:rPr lang="it-IT" altLang="it-IT" sz="2000">
                <a:latin typeface="Gill Sans MT" panose="020B0502020104020203" pitchFamily="34" charset="0"/>
              </a:rPr>
              <a:t>per l’azienda</a:t>
            </a:r>
          </a:p>
        </p:txBody>
      </p:sp>
      <p:grpSp>
        <p:nvGrpSpPr>
          <p:cNvPr id="25606" name="Gruppo 29">
            <a:extLst>
              <a:ext uri="{FF2B5EF4-FFF2-40B4-BE49-F238E27FC236}">
                <a16:creationId xmlns:a16="http://schemas.microsoft.com/office/drawing/2014/main" id="{D396D02E-7928-0296-7898-BE2DF8F24B7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006106"/>
            <a:ext cx="3313112" cy="1727200"/>
            <a:chOff x="1428750" y="3595688"/>
            <a:chExt cx="2891254" cy="1143000"/>
          </a:xfrm>
        </p:grpSpPr>
        <p:sp>
          <p:nvSpPr>
            <p:cNvPr id="28687" name="Text Box 22">
              <a:extLst>
                <a:ext uri="{FF2B5EF4-FFF2-40B4-BE49-F238E27FC236}">
                  <a16:creationId xmlns:a16="http://schemas.microsoft.com/office/drawing/2014/main" id="{8E5065EC-4136-6974-F531-805FAF9B5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7335" y="3792141"/>
              <a:ext cx="752253" cy="608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  MP</a:t>
              </a:r>
            </a:p>
            <a:p>
              <a:pPr>
                <a:defRPr/>
              </a:pPr>
              <a:r>
                <a:rPr lang="it-IT" sz="2400" dirty="0">
                  <a:latin typeface="+mn-lt"/>
                </a:rPr>
                <a:t>  FF</a:t>
              </a:r>
            </a:p>
          </p:txBody>
        </p:sp>
        <p:sp>
          <p:nvSpPr>
            <p:cNvPr id="28688" name="Text Box 23">
              <a:extLst>
                <a:ext uri="{FF2B5EF4-FFF2-40B4-BE49-F238E27FC236}">
                  <a16:creationId xmlns:a16="http://schemas.microsoft.com/office/drawing/2014/main" id="{5B93D420-417C-D102-5033-B52FC9390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655" y="3785837"/>
              <a:ext cx="1084739" cy="549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 err="1">
                  <a:latin typeface="+mn-lt"/>
                </a:rPr>
                <a:t>PML+PB</a:t>
              </a:r>
              <a:endParaRPr lang="it-IT" sz="2400" dirty="0">
                <a:latin typeface="+mn-lt"/>
              </a:endParaRPr>
            </a:p>
            <a:p>
              <a:pPr>
                <a:defRPr/>
              </a:pPr>
              <a:r>
                <a:rPr lang="it-IT" sz="2400" dirty="0">
                  <a:latin typeface="+mn-lt"/>
                </a:rPr>
                <a:t>   FF</a:t>
              </a:r>
            </a:p>
          </p:txBody>
        </p:sp>
        <p:sp>
          <p:nvSpPr>
            <p:cNvPr id="28689" name="Line 24">
              <a:extLst>
                <a:ext uri="{FF2B5EF4-FFF2-40B4-BE49-F238E27FC236}">
                  <a16:creationId xmlns:a16="http://schemas.microsoft.com/office/drawing/2014/main" id="{9B57F077-A1C2-FD24-38C8-2A3998759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3530" y="4071587"/>
              <a:ext cx="6857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90" name="Line 25">
              <a:extLst>
                <a:ext uri="{FF2B5EF4-FFF2-40B4-BE49-F238E27FC236}">
                  <a16:creationId xmlns:a16="http://schemas.microsoft.com/office/drawing/2014/main" id="{212A7D16-38CC-B16D-E406-997D59E57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6455" y="4071587"/>
              <a:ext cx="838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91" name="Text Box 26">
              <a:extLst>
                <a:ext uri="{FF2B5EF4-FFF2-40B4-BE49-F238E27FC236}">
                  <a16:creationId xmlns:a16="http://schemas.microsoft.com/office/drawing/2014/main" id="{9466F87D-487B-DDE5-4187-0A29D0382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480" y="3940269"/>
              <a:ext cx="364350" cy="338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latin typeface="+mn-lt"/>
                </a:rPr>
                <a:t>+</a:t>
              </a:r>
            </a:p>
          </p:txBody>
        </p:sp>
        <p:sp>
          <p:nvSpPr>
            <p:cNvPr id="28692" name="Text Box 27">
              <a:extLst>
                <a:ext uri="{FF2B5EF4-FFF2-40B4-BE49-F238E27FC236}">
                  <a16:creationId xmlns:a16="http://schemas.microsoft.com/office/drawing/2014/main" id="{EB5CB0BC-79C4-78F8-8CC6-166CE08E1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7244" y="3940269"/>
              <a:ext cx="364350" cy="338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=</a:t>
              </a:r>
            </a:p>
          </p:txBody>
        </p:sp>
        <p:sp>
          <p:nvSpPr>
            <p:cNvPr id="28693" name="Text Box 28">
              <a:extLst>
                <a:ext uri="{FF2B5EF4-FFF2-40B4-BE49-F238E27FC236}">
                  <a16:creationId xmlns:a16="http://schemas.microsoft.com/office/drawing/2014/main" id="{6F93637E-6F43-A7F6-9ADA-2443BEC79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1975" y="3902449"/>
              <a:ext cx="338029" cy="337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+mn-lt"/>
                </a:rPr>
                <a:t>1</a:t>
              </a:r>
            </a:p>
          </p:txBody>
        </p:sp>
        <p:sp>
          <p:nvSpPr>
            <p:cNvPr id="28694" name="Rectangle 29">
              <a:extLst>
                <a:ext uri="{FF2B5EF4-FFF2-40B4-BE49-F238E27FC236}">
                  <a16:creationId xmlns:a16="http://schemas.microsoft.com/office/drawing/2014/main" id="{565B8636-3670-45F3-45D6-7795D8F73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8750" y="3595688"/>
              <a:ext cx="2819215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95" name="Rectangle 30">
              <a:extLst>
                <a:ext uri="{FF2B5EF4-FFF2-40B4-BE49-F238E27FC236}">
                  <a16:creationId xmlns:a16="http://schemas.microsoft.com/office/drawing/2014/main" id="{192FE63D-709B-4806-E776-942DBEA66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518" y="3672378"/>
              <a:ext cx="965599" cy="98961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  <p:sp>
          <p:nvSpPr>
            <p:cNvPr id="28696" name="Rectangle 31">
              <a:extLst>
                <a:ext uri="{FF2B5EF4-FFF2-40B4-BE49-F238E27FC236}">
                  <a16:creationId xmlns:a16="http://schemas.microsoft.com/office/drawing/2014/main" id="{1AC76088-C493-7264-DE0B-87A26AAED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335" y="3672378"/>
              <a:ext cx="761950" cy="98961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+mn-lt"/>
              </a:endParaRPr>
            </a:p>
          </p:txBody>
        </p:sp>
      </p:grpSp>
      <p:sp>
        <p:nvSpPr>
          <p:cNvPr id="25607" name="Text Box 32">
            <a:extLst>
              <a:ext uri="{FF2B5EF4-FFF2-40B4-BE49-F238E27FC236}">
                <a16:creationId xmlns:a16="http://schemas.microsoft.com/office/drawing/2014/main" id="{0F95341A-81A2-4545-7988-CEFD60B6C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462" y="4180731"/>
            <a:ext cx="3956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000">
                <a:latin typeface="Gill Sans MT" panose="020B0502020104020203" pitchFamily="34" charset="0"/>
              </a:rPr>
              <a:t>Più è elevato il primo rapporto</a:t>
            </a:r>
          </a:p>
          <a:p>
            <a:pPr eaLnBrk="1" hangingPunct="1"/>
            <a:r>
              <a:rPr lang="it-IT" altLang="it-IT" sz="2000">
                <a:latin typeface="Gill Sans MT" panose="020B0502020104020203" pitchFamily="34" charset="0"/>
              </a:rPr>
              <a:t>migliore è la condizione dell’azienda </a:t>
            </a:r>
          </a:p>
          <a:p>
            <a:pPr eaLnBrk="1" hangingPunct="1"/>
            <a:r>
              <a:rPr lang="it-IT" altLang="it-IT" sz="2000">
                <a:latin typeface="Gill Sans MT" panose="020B0502020104020203" pitchFamily="34" charset="0"/>
              </a:rPr>
              <a:t>che copre coi mezzi propri la</a:t>
            </a:r>
          </a:p>
          <a:p>
            <a:pPr eaLnBrk="1" hangingPunct="1"/>
            <a:r>
              <a:rPr lang="it-IT" altLang="it-IT" sz="2000">
                <a:latin typeface="Gill Sans MT" panose="020B0502020104020203" pitchFamily="34" charset="0"/>
              </a:rPr>
              <a:t>maggior parte delle attività</a:t>
            </a:r>
          </a:p>
        </p:txBody>
      </p:sp>
      <p:sp>
        <p:nvSpPr>
          <p:cNvPr id="25608" name="Line 33">
            <a:extLst>
              <a:ext uri="{FF2B5EF4-FFF2-40B4-BE49-F238E27FC236}">
                <a16:creationId xmlns:a16="http://schemas.microsoft.com/office/drawing/2014/main" id="{AA3C2B29-B867-5A68-3726-7DFCD7C15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9412" y="479826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5B5CC4D-2262-8591-6B61-E253046E1C62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68D9C12-C4A3-78D1-173D-AA701A79A3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69F4BB0-1F13-DA1F-9F22-3C10CB4A7DDB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CasellaDiTesto 4">
            <a:extLst>
              <a:ext uri="{FF2B5EF4-FFF2-40B4-BE49-F238E27FC236}">
                <a16:creationId xmlns:a16="http://schemas.microsoft.com/office/drawing/2014/main" id="{DD712543-094C-9AF5-0EC9-F6673AFFF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D1FE9DE-44F8-96E9-3043-EC5ECBB75012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BEE28A-6342-F1B3-849A-3CA48E59E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368" y="7738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Indici di solidità</a:t>
            </a:r>
          </a:p>
        </p:txBody>
      </p:sp>
      <p:sp>
        <p:nvSpPr>
          <p:cNvPr id="26627" name="Segnaposto contenuto 2">
            <a:extLst>
              <a:ext uri="{FF2B5EF4-FFF2-40B4-BE49-F238E27FC236}">
                <a16:creationId xmlns:a16="http://schemas.microsoft.com/office/drawing/2014/main" id="{1A41A458-C22C-DBCD-8E30-3BA8FEFC6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altLang="it-IT" sz="2600" i="1" dirty="0"/>
              <a:t>Rapporto di indebitamento</a:t>
            </a:r>
            <a:r>
              <a:rPr lang="it-IT" altLang="it-IT" sz="2600" dirty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u="sng" dirty="0"/>
              <a:t>Mezzi di terzi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dirty="0"/>
              <a:t>Mezzi propri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pPr eaLnBrk="1" hangingPunct="1"/>
            <a:r>
              <a:rPr lang="it-IT" altLang="it-IT" sz="2600" i="1" dirty="0"/>
              <a:t>Composizione dell’indebitamento</a:t>
            </a:r>
            <a:r>
              <a:rPr lang="it-IT" altLang="it-IT" sz="2600" dirty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u="sng" dirty="0"/>
              <a:t>Passivo a ML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dirty="0"/>
              <a:t>Mezzi di terzi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u="sng" dirty="0"/>
              <a:t>Passività esplicitamente onerose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dirty="0"/>
              <a:t>          Mezzi di terzi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D63E4EF-E84D-8293-8A77-7619C034D5C8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80672D5-3F18-E49D-0411-B1E7D64A73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3EAF169F-75AE-CCEA-ACE3-2FF5BA9D34DA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216F75C2-71FC-4D6B-33A8-EFCA61A45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9CB2EABF-FDC4-07F2-2509-2C88FA7C39C1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1D147-1C4F-2EDA-B4AC-C893F6E3A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Indici di solidità (2)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553053-EA43-D75B-CECC-D34E06BCF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88841"/>
            <a:ext cx="7712075" cy="42484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i="1" dirty="0">
                <a:solidFill>
                  <a:schemeClr val="tx1"/>
                </a:solidFill>
              </a:rPr>
              <a:t>Grado di copertura dell’attivo fisso netto con fonti durevoli</a:t>
            </a:r>
            <a:r>
              <a:rPr lang="it-IT" sz="2800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sz="2800" u="sng" dirty="0" err="1">
                <a:solidFill>
                  <a:schemeClr val="tx1"/>
                </a:solidFill>
              </a:rPr>
              <a:t>MP+PML</a:t>
            </a:r>
            <a:endParaRPr lang="it-IT" sz="2800" u="sng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    AFN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sz="28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i="1" dirty="0">
                <a:solidFill>
                  <a:schemeClr val="tx1"/>
                </a:solidFill>
              </a:rPr>
              <a:t>Grado di copertura dell’attivo fisso netto con mezzi propri</a:t>
            </a:r>
            <a:r>
              <a:rPr lang="it-IT" sz="2800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sz="2800" u="sng" dirty="0">
                <a:solidFill>
                  <a:schemeClr val="tx1"/>
                </a:solidFill>
              </a:rPr>
              <a:t>  MP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sz="2800" dirty="0">
                <a:solidFill>
                  <a:schemeClr val="tx1"/>
                </a:solidFill>
              </a:rPr>
              <a:t> AFN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C267C7E-42D3-5A83-3EF6-2F006989D8B4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9377EFB-930B-B915-F142-D6A4E1FAE1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FA7C1468-F13E-EECD-8F42-74EF8FCA0A3C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A118656D-0DA4-9343-62C2-1B6DB266A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1AD8606B-E60C-8E49-1E32-B64215FC8905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E49800-A80E-7050-31E8-3B72C54C5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712" y="1200857"/>
            <a:ext cx="7499350" cy="1582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Grado di copertura delle immobilizzazioni con mezzi propri</a:t>
            </a:r>
          </a:p>
        </p:txBody>
      </p:sp>
      <p:sp>
        <p:nvSpPr>
          <p:cNvPr id="28675" name="Text Box 8">
            <a:extLst>
              <a:ext uri="{FF2B5EF4-FFF2-40B4-BE49-F238E27FC236}">
                <a16:creationId xmlns:a16="http://schemas.microsoft.com/office/drawing/2014/main" id="{B163D4C1-9C1F-181B-2331-C8EC8A778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650" y="3124200"/>
            <a:ext cx="214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MS = MP - AFN</a:t>
            </a:r>
          </a:p>
        </p:txBody>
      </p:sp>
      <p:grpSp>
        <p:nvGrpSpPr>
          <p:cNvPr id="28676" name="Group 9">
            <a:extLst>
              <a:ext uri="{FF2B5EF4-FFF2-40B4-BE49-F238E27FC236}">
                <a16:creationId xmlns:a16="http://schemas.microsoft.com/office/drawing/2014/main" id="{D5B38F68-360C-FEDB-A111-0A052EB4CFD4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048000"/>
            <a:ext cx="919163" cy="842963"/>
            <a:chOff x="3984" y="1920"/>
            <a:chExt cx="579" cy="531"/>
          </a:xfrm>
        </p:grpSpPr>
        <p:sp>
          <p:nvSpPr>
            <p:cNvPr id="28696" name="Text Box 10">
              <a:extLst>
                <a:ext uri="{FF2B5EF4-FFF2-40B4-BE49-F238E27FC236}">
                  <a16:creationId xmlns:a16="http://schemas.microsoft.com/office/drawing/2014/main" id="{C2D3CE5B-79D7-D039-F16A-693E51E43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2" y="1920"/>
              <a:ext cx="3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MP</a:t>
              </a:r>
            </a:p>
          </p:txBody>
        </p:sp>
        <p:sp>
          <p:nvSpPr>
            <p:cNvPr id="28697" name="Text Box 11">
              <a:extLst>
                <a:ext uri="{FF2B5EF4-FFF2-40B4-BE49-F238E27FC236}">
                  <a16:creationId xmlns:a16="http://schemas.microsoft.com/office/drawing/2014/main" id="{4C429551-8169-0CD1-9F0F-76983B28FD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4" y="2160"/>
              <a:ext cx="5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AFN</a:t>
              </a:r>
            </a:p>
          </p:txBody>
        </p:sp>
        <p:sp>
          <p:nvSpPr>
            <p:cNvPr id="28698" name="Line 12">
              <a:extLst>
                <a:ext uri="{FF2B5EF4-FFF2-40B4-BE49-F238E27FC236}">
                  <a16:creationId xmlns:a16="http://schemas.microsoft.com/office/drawing/2014/main" id="{DF608165-2DA3-DA8A-47BF-5E0C796ED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8677" name="Line 13">
            <a:extLst>
              <a:ext uri="{FF2B5EF4-FFF2-40B4-BE49-F238E27FC236}">
                <a16:creationId xmlns:a16="http://schemas.microsoft.com/office/drawing/2014/main" id="{079B3A59-378D-42B2-BA7E-AC1B7DBFC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8" name="Text Box 14">
            <a:extLst>
              <a:ext uri="{FF2B5EF4-FFF2-40B4-BE49-F238E27FC236}">
                <a16:creationId xmlns:a16="http://schemas.microsoft.com/office/drawing/2014/main" id="{6B113A40-BBC6-09FA-46C1-A5DF13AF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25" y="3886200"/>
            <a:ext cx="4002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 b="1" i="1">
                <a:solidFill>
                  <a:srgbClr val="0000FF"/>
                </a:solidFill>
                <a:latin typeface="Gill Sans MT" panose="020B0502020104020203" pitchFamily="34" charset="0"/>
              </a:rPr>
              <a:t>Indice di copertura delle immobilizzazioni </a:t>
            </a:r>
          </a:p>
          <a:p>
            <a:pPr eaLnBrk="1" hangingPunct="1"/>
            <a:r>
              <a:rPr lang="it-IT" altLang="it-IT" sz="1600" b="1" i="1">
                <a:solidFill>
                  <a:srgbClr val="0000FF"/>
                </a:solidFill>
                <a:latin typeface="Gill Sans MT" panose="020B0502020104020203" pitchFamily="34" charset="0"/>
              </a:rPr>
              <a:t>con i mezzi propri</a:t>
            </a:r>
          </a:p>
        </p:txBody>
      </p:sp>
      <p:sp>
        <p:nvSpPr>
          <p:cNvPr id="28679" name="Text Box 15">
            <a:extLst>
              <a:ext uri="{FF2B5EF4-FFF2-40B4-BE49-F238E27FC236}">
                <a16:creationId xmlns:a16="http://schemas.microsoft.com/office/drawing/2014/main" id="{B1402182-403D-47C6-1530-84C8DF21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43400"/>
            <a:ext cx="1317625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MS &gt; 0</a:t>
            </a:r>
          </a:p>
        </p:txBody>
      </p:sp>
      <p:sp>
        <p:nvSpPr>
          <p:cNvPr id="28680" name="Text Box 16">
            <a:extLst>
              <a:ext uri="{FF2B5EF4-FFF2-40B4-BE49-F238E27FC236}">
                <a16:creationId xmlns:a16="http://schemas.microsoft.com/office/drawing/2014/main" id="{D1FACCB3-1D04-A2EE-1DFA-17F6EA936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10200"/>
            <a:ext cx="131762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MS &lt; 0</a:t>
            </a:r>
          </a:p>
        </p:txBody>
      </p:sp>
      <p:grpSp>
        <p:nvGrpSpPr>
          <p:cNvPr id="28681" name="Group 17">
            <a:extLst>
              <a:ext uri="{FF2B5EF4-FFF2-40B4-BE49-F238E27FC236}">
                <a16:creationId xmlns:a16="http://schemas.microsoft.com/office/drawing/2014/main" id="{3E3AF65B-580E-E0AA-9D5E-FA7BFB59266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203700"/>
            <a:ext cx="882650" cy="842963"/>
            <a:chOff x="3984" y="1920"/>
            <a:chExt cx="556" cy="531"/>
          </a:xfrm>
        </p:grpSpPr>
        <p:sp>
          <p:nvSpPr>
            <p:cNvPr id="28693" name="Text Box 18">
              <a:extLst>
                <a:ext uri="{FF2B5EF4-FFF2-40B4-BE49-F238E27FC236}">
                  <a16:creationId xmlns:a16="http://schemas.microsoft.com/office/drawing/2014/main" id="{677FC7C1-1177-C1F8-5E76-2E1BF42AC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9" y="1920"/>
              <a:ext cx="3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MP</a:t>
              </a:r>
            </a:p>
          </p:txBody>
        </p:sp>
        <p:sp>
          <p:nvSpPr>
            <p:cNvPr id="28694" name="Text Box 19">
              <a:extLst>
                <a:ext uri="{FF2B5EF4-FFF2-40B4-BE49-F238E27FC236}">
                  <a16:creationId xmlns:a16="http://schemas.microsoft.com/office/drawing/2014/main" id="{4A1E1DCC-6540-9EE5-F8AA-14B5ABFA6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1" y="2160"/>
              <a:ext cx="5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AFN</a:t>
              </a:r>
            </a:p>
          </p:txBody>
        </p:sp>
        <p:sp>
          <p:nvSpPr>
            <p:cNvPr id="28695" name="Line 20">
              <a:extLst>
                <a:ext uri="{FF2B5EF4-FFF2-40B4-BE49-F238E27FC236}">
                  <a16:creationId xmlns:a16="http://schemas.microsoft.com/office/drawing/2014/main" id="{33439DD7-2DAB-0137-BA70-D4E7C92BE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8682" name="Text Box 21">
            <a:extLst>
              <a:ext uri="{FF2B5EF4-FFF2-40B4-BE49-F238E27FC236}">
                <a16:creationId xmlns:a16="http://schemas.microsoft.com/office/drawing/2014/main" id="{3839DCCD-0FF1-E04E-224F-E752BA424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387850"/>
            <a:ext cx="598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&gt; 1</a:t>
            </a:r>
          </a:p>
        </p:txBody>
      </p:sp>
      <p:grpSp>
        <p:nvGrpSpPr>
          <p:cNvPr id="28683" name="Group 22">
            <a:extLst>
              <a:ext uri="{FF2B5EF4-FFF2-40B4-BE49-F238E27FC236}">
                <a16:creationId xmlns:a16="http://schemas.microsoft.com/office/drawing/2014/main" id="{552955B8-3CAE-10B7-D1C0-8260D8D3D7E1}"/>
              </a:ext>
            </a:extLst>
          </p:cNvPr>
          <p:cNvGrpSpPr>
            <a:grpSpLocks/>
          </p:cNvGrpSpPr>
          <p:nvPr/>
        </p:nvGrpSpPr>
        <p:grpSpPr bwMode="auto">
          <a:xfrm>
            <a:off x="3416300" y="5295900"/>
            <a:ext cx="874713" cy="842963"/>
            <a:chOff x="3984" y="1920"/>
            <a:chExt cx="551" cy="531"/>
          </a:xfrm>
        </p:grpSpPr>
        <p:sp>
          <p:nvSpPr>
            <p:cNvPr id="28690" name="Text Box 23">
              <a:extLst>
                <a:ext uri="{FF2B5EF4-FFF2-40B4-BE49-F238E27FC236}">
                  <a16:creationId xmlns:a16="http://schemas.microsoft.com/office/drawing/2014/main" id="{D7A9FABF-6FCE-2223-AC19-05F6C7BB9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9" y="1920"/>
              <a:ext cx="3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MP</a:t>
              </a:r>
            </a:p>
          </p:txBody>
        </p:sp>
        <p:sp>
          <p:nvSpPr>
            <p:cNvPr id="28691" name="Text Box 24">
              <a:extLst>
                <a:ext uri="{FF2B5EF4-FFF2-40B4-BE49-F238E27FC236}">
                  <a16:creationId xmlns:a16="http://schemas.microsoft.com/office/drawing/2014/main" id="{E75C7466-4BD2-BA80-22BC-02C7D0532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6" y="2160"/>
              <a:ext cx="5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AFN</a:t>
              </a:r>
            </a:p>
          </p:txBody>
        </p:sp>
        <p:sp>
          <p:nvSpPr>
            <p:cNvPr id="28692" name="Line 25">
              <a:extLst>
                <a:ext uri="{FF2B5EF4-FFF2-40B4-BE49-F238E27FC236}">
                  <a16:creationId xmlns:a16="http://schemas.microsoft.com/office/drawing/2014/main" id="{EE84E9A2-1FDD-04C4-205A-D3153E713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8684" name="Text Box 26">
            <a:extLst>
              <a:ext uri="{FF2B5EF4-FFF2-40B4-BE49-F238E27FC236}">
                <a16:creationId xmlns:a16="http://schemas.microsoft.com/office/drawing/2014/main" id="{FBF6FCAA-3C17-9200-762B-D744FAF04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800" y="5487988"/>
            <a:ext cx="511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&lt; 1</a:t>
            </a:r>
          </a:p>
        </p:txBody>
      </p:sp>
      <p:sp>
        <p:nvSpPr>
          <p:cNvPr id="28685" name="Text Box 27">
            <a:extLst>
              <a:ext uri="{FF2B5EF4-FFF2-40B4-BE49-F238E27FC236}">
                <a16:creationId xmlns:a16="http://schemas.microsoft.com/office/drawing/2014/main" id="{D49A494B-C6A3-AB2D-8FF0-5B0D5A48D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86400"/>
            <a:ext cx="598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0 &lt;</a:t>
            </a:r>
          </a:p>
        </p:txBody>
      </p:sp>
      <p:sp>
        <p:nvSpPr>
          <p:cNvPr id="28686" name="Line 28">
            <a:extLst>
              <a:ext uri="{FF2B5EF4-FFF2-40B4-BE49-F238E27FC236}">
                <a16:creationId xmlns:a16="http://schemas.microsoft.com/office/drawing/2014/main" id="{4CA48902-20E3-66F2-77AF-DD11BF88D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87" name="Text Box 29">
            <a:extLst>
              <a:ext uri="{FF2B5EF4-FFF2-40B4-BE49-F238E27FC236}">
                <a16:creationId xmlns:a16="http://schemas.microsoft.com/office/drawing/2014/main" id="{A7283212-BCED-BA52-2D84-85BAA74A8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4868863"/>
            <a:ext cx="4338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Indicatore di solidità finanziario-patrimoniale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A14C7E-289B-1ACA-AE7F-D0272CA6C62E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109CA3E-4F03-87AC-1587-36000BD0FB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EA1B6F43-B11B-BEE8-0E17-D725D0BEFB8A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CasellaDiTesto 4">
            <a:extLst>
              <a:ext uri="{FF2B5EF4-FFF2-40B4-BE49-F238E27FC236}">
                <a16:creationId xmlns:a16="http://schemas.microsoft.com/office/drawing/2014/main" id="{9B29910D-6163-A604-ED10-F93ACF422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015AC193-7DD1-53BB-FD28-1E0BB5ECE973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2D6B7F-B562-9E4E-4583-AB069B31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757" y="6206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dirty="0"/>
              <a:t>Indici di solidità (3)</a:t>
            </a:r>
          </a:p>
        </p:txBody>
      </p:sp>
      <p:sp>
        <p:nvSpPr>
          <p:cNvPr id="29699" name="Segnaposto contenuto 2">
            <a:extLst>
              <a:ext uri="{FF2B5EF4-FFF2-40B4-BE49-F238E27FC236}">
                <a16:creationId xmlns:a16="http://schemas.microsoft.com/office/drawing/2014/main" id="{D29FFADA-5C6B-4577-68C7-E15D23B74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7499350" cy="4800600"/>
          </a:xfrm>
        </p:spPr>
        <p:txBody>
          <a:bodyPr>
            <a:normAutofit fontScale="92500" lnSpcReduction="10000"/>
          </a:bodyPr>
          <a:lstStyle/>
          <a:p>
            <a:r>
              <a:rPr lang="it-IT" altLang="it-IT" sz="2600" i="1" dirty="0"/>
              <a:t>Grado di ammortamento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Fondo ammortamento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Immobilizzazioni lorde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r>
              <a:rPr lang="it-IT" altLang="it-IT" sz="2600" i="1" dirty="0"/>
              <a:t>Tasso di ammortamento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Quota ammortamento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Immobilizzazioni lorde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r>
              <a:rPr lang="it-IT" altLang="it-IT" sz="2600" i="1" dirty="0"/>
              <a:t>Durata media delle immobilizzazioni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Immobilizzazioni lorde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Quota ammortamento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4B897C9-7F3D-4B60-F434-448BCACFCC7A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C7614E2-BB34-757A-81EB-923E74F719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A14F813-C6B3-EA24-BBC1-EB6776204DD2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8A839FDB-CC25-1D7D-36B2-E8F84B3ED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BC76268B-0FE0-196D-D130-61DF1CB36BFE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57E119-1572-3788-15CF-EC00F8ED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dirty="0"/>
              <a:t>Indici di solidità (4)</a:t>
            </a:r>
          </a:p>
        </p:txBody>
      </p:sp>
      <p:sp>
        <p:nvSpPr>
          <p:cNvPr id="30723" name="Segnaposto contenuto 2">
            <a:extLst>
              <a:ext uri="{FF2B5EF4-FFF2-40B4-BE49-F238E27FC236}">
                <a16:creationId xmlns:a16="http://schemas.microsoft.com/office/drawing/2014/main" id="{01CE8A94-9251-DE96-79BE-30D949610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38312"/>
            <a:ext cx="7499350" cy="4800600"/>
          </a:xfrm>
        </p:spPr>
        <p:txBody>
          <a:bodyPr>
            <a:normAutofit fontScale="92500" lnSpcReduction="10000"/>
          </a:bodyPr>
          <a:lstStyle/>
          <a:p>
            <a:r>
              <a:rPr lang="it-IT" altLang="it-IT" sz="2600" i="1" dirty="0"/>
              <a:t>Età media delle immobilizzazioni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Fondo ammortamento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Quota ammortamento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r>
              <a:rPr lang="it-IT" altLang="it-IT" sz="2600" i="1" dirty="0"/>
              <a:t>Durata residua delle immobilizzazioni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Immobilizzazioni nette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Quota ammortamento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r>
              <a:rPr lang="it-IT" altLang="it-IT" sz="2600" i="1" dirty="0"/>
              <a:t>Tasso di autofinanziamento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Reddito netto – Dividendi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          Mezzi propri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101C489-9D72-E4D7-CACD-DC2A9A62E633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2042653-31E3-3265-328B-6993FD40F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589916E7-7225-0981-2DD0-4D0977F2FF35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FE9AAA21-383A-60E8-6817-AFF54A6B6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B2AC291F-86ED-3AB5-9FF2-71063927D361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81A71F-6506-1387-F9A3-9EC991FBD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836712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Indici di liquidità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399ACD-D303-1003-F50A-73B3B8F32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12863"/>
            <a:ext cx="7407275" cy="45085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u="sng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>
                <a:solidFill>
                  <a:schemeClr val="tx1"/>
                </a:solidFill>
              </a:rPr>
              <a:t>Indice di liquidità primaria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u="sng" dirty="0" err="1">
                <a:solidFill>
                  <a:schemeClr val="tx1"/>
                </a:solidFill>
              </a:rPr>
              <a:t>LI</a:t>
            </a:r>
            <a:r>
              <a:rPr lang="it-IT" u="sng" dirty="0">
                <a:solidFill>
                  <a:schemeClr val="tx1"/>
                </a:solidFill>
              </a:rPr>
              <a:t> + LD</a:t>
            </a:r>
            <a:r>
              <a:rPr lang="it-IT" dirty="0">
                <a:solidFill>
                  <a:schemeClr val="tx1"/>
                </a:solidFill>
              </a:rPr>
              <a:t>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   PB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>
                <a:solidFill>
                  <a:schemeClr val="tx1"/>
                </a:solidFill>
              </a:rPr>
              <a:t>Indice di liquidità secondaria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  </a:t>
            </a:r>
            <a:r>
              <a:rPr lang="it-IT" u="sng" dirty="0">
                <a:solidFill>
                  <a:schemeClr val="tx1"/>
                </a:solidFill>
              </a:rPr>
              <a:t>AB</a:t>
            </a:r>
            <a:r>
              <a:rPr lang="it-IT" dirty="0">
                <a:solidFill>
                  <a:schemeClr val="tx1"/>
                </a:solidFill>
              </a:rPr>
              <a:t>				</a:t>
            </a:r>
            <a:r>
              <a:rPr lang="it-IT" u="sng" dirty="0" err="1">
                <a:solidFill>
                  <a:schemeClr val="tx1"/>
                </a:solidFill>
              </a:rPr>
              <a:t>Dis</a:t>
            </a:r>
            <a:r>
              <a:rPr lang="it-IT" u="sng" dirty="0">
                <a:solidFill>
                  <a:schemeClr val="tx1"/>
                </a:solidFill>
              </a:rPr>
              <a:t> + LI + LD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PB					PB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3F512B1-92D2-C9CE-1912-E9F3A3207728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23C1346-7B72-9F57-93D9-8CC63937AA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6C1181F9-65EE-9270-E979-F7E541B64EA3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6A6A54AE-5BD5-8F9B-B157-3E6288F18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9DD16E3-2264-B4BC-8D15-F4EE07BBEAD6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ADB11-2981-238E-0CCA-AC6762DE7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13" y="10017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Indice di liquidità primaria</a:t>
            </a:r>
          </a:p>
        </p:txBody>
      </p:sp>
      <p:grpSp>
        <p:nvGrpSpPr>
          <p:cNvPr id="32771" name="Group 8">
            <a:extLst>
              <a:ext uri="{FF2B5EF4-FFF2-40B4-BE49-F238E27FC236}">
                <a16:creationId xmlns:a16="http://schemas.microsoft.com/office/drawing/2014/main" id="{553A8C52-4B36-A8C5-8EA9-7B361FAF575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28875"/>
            <a:ext cx="1981200" cy="842963"/>
            <a:chOff x="4032" y="1872"/>
            <a:chExt cx="1248" cy="531"/>
          </a:xfrm>
        </p:grpSpPr>
        <p:sp>
          <p:nvSpPr>
            <p:cNvPr id="32798" name="Text Box 9">
              <a:extLst>
                <a:ext uri="{FF2B5EF4-FFF2-40B4-BE49-F238E27FC236}">
                  <a16:creationId xmlns:a16="http://schemas.microsoft.com/office/drawing/2014/main" id="{0D7D01CF-28DA-3E00-6B16-CCE84EBA5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" y="1872"/>
              <a:ext cx="6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LD+LI</a:t>
              </a:r>
            </a:p>
          </p:txBody>
        </p:sp>
        <p:sp>
          <p:nvSpPr>
            <p:cNvPr id="32799" name="Text Box 10">
              <a:extLst>
                <a:ext uri="{FF2B5EF4-FFF2-40B4-BE49-F238E27FC236}">
                  <a16:creationId xmlns:a16="http://schemas.microsoft.com/office/drawing/2014/main" id="{AADE5113-B2F7-E3AC-406F-12C0A318AC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2" y="2112"/>
              <a:ext cx="3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2800" name="Line 11">
              <a:extLst>
                <a:ext uri="{FF2B5EF4-FFF2-40B4-BE49-F238E27FC236}">
                  <a16:creationId xmlns:a16="http://schemas.microsoft.com/office/drawing/2014/main" id="{B0BE9C69-42EF-2321-E270-44E055327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112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2772" name="Line 12">
            <a:extLst>
              <a:ext uri="{FF2B5EF4-FFF2-40B4-BE49-F238E27FC236}">
                <a16:creationId xmlns:a16="http://schemas.microsoft.com/office/drawing/2014/main" id="{9751347B-ED5D-6AE4-7D7A-3EC535E0D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8098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73" name="Text Box 13">
            <a:extLst>
              <a:ext uri="{FF2B5EF4-FFF2-40B4-BE49-F238E27FC236}">
                <a16:creationId xmlns:a16="http://schemas.microsoft.com/office/drawing/2014/main" id="{F72705D8-0017-D97C-D974-B59F37D3E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3267075"/>
            <a:ext cx="2862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1" i="1">
                <a:solidFill>
                  <a:srgbClr val="0000FF"/>
                </a:solidFill>
                <a:latin typeface="Gill Sans MT" panose="020B0502020104020203" pitchFamily="34" charset="0"/>
              </a:rPr>
              <a:t>Indice di liquidità primaria</a:t>
            </a:r>
          </a:p>
          <a:p>
            <a:pPr eaLnBrk="1" hangingPunct="1"/>
            <a:r>
              <a:rPr lang="it-IT" altLang="it-IT" b="1" i="1">
                <a:solidFill>
                  <a:srgbClr val="0000FF"/>
                </a:solidFill>
                <a:latin typeface="Gill Sans MT" panose="020B0502020104020203" pitchFamily="34" charset="0"/>
              </a:rPr>
              <a:t>o quoziente di tesoreria</a:t>
            </a:r>
          </a:p>
        </p:txBody>
      </p:sp>
      <p:sp>
        <p:nvSpPr>
          <p:cNvPr id="32774" name="Text Box 14">
            <a:extLst>
              <a:ext uri="{FF2B5EF4-FFF2-40B4-BE49-F238E27FC236}">
                <a16:creationId xmlns:a16="http://schemas.microsoft.com/office/drawing/2014/main" id="{E274AAA1-BF61-F325-FCEC-3CE7B08F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3800475"/>
            <a:ext cx="1296988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MT &gt; 0</a:t>
            </a:r>
          </a:p>
        </p:txBody>
      </p:sp>
      <p:sp>
        <p:nvSpPr>
          <p:cNvPr id="32775" name="Text Box 15">
            <a:extLst>
              <a:ext uri="{FF2B5EF4-FFF2-40B4-BE49-F238E27FC236}">
                <a16:creationId xmlns:a16="http://schemas.microsoft.com/office/drawing/2014/main" id="{288FD6D3-3F66-FF8D-32F5-0E16960E0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4867275"/>
            <a:ext cx="129698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MT &lt; 0</a:t>
            </a:r>
          </a:p>
        </p:txBody>
      </p:sp>
      <p:sp>
        <p:nvSpPr>
          <p:cNvPr id="32776" name="Text Box 16">
            <a:extLst>
              <a:ext uri="{FF2B5EF4-FFF2-40B4-BE49-F238E27FC236}">
                <a16:creationId xmlns:a16="http://schemas.microsoft.com/office/drawing/2014/main" id="{DBA484A7-C2B0-A885-A17F-CC59DA5B4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4943475"/>
            <a:ext cx="51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&lt; 1</a:t>
            </a:r>
          </a:p>
        </p:txBody>
      </p:sp>
      <p:sp>
        <p:nvSpPr>
          <p:cNvPr id="32777" name="Text Box 17">
            <a:extLst>
              <a:ext uri="{FF2B5EF4-FFF2-40B4-BE49-F238E27FC236}">
                <a16:creationId xmlns:a16="http://schemas.microsoft.com/office/drawing/2014/main" id="{3ECE05ED-B214-CAE3-EF4B-333641830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3825875"/>
            <a:ext cx="598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&gt; 1</a:t>
            </a:r>
          </a:p>
        </p:txBody>
      </p:sp>
      <p:sp>
        <p:nvSpPr>
          <p:cNvPr id="32778" name="Text Box 18">
            <a:extLst>
              <a:ext uri="{FF2B5EF4-FFF2-40B4-BE49-F238E27FC236}">
                <a16:creationId xmlns:a16="http://schemas.microsoft.com/office/drawing/2014/main" id="{54F89CE0-59A8-D2DA-2D0A-6C20F568B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956175"/>
            <a:ext cx="598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0 &lt;</a:t>
            </a:r>
          </a:p>
        </p:txBody>
      </p:sp>
      <p:grpSp>
        <p:nvGrpSpPr>
          <p:cNvPr id="32779" name="Group 19">
            <a:extLst>
              <a:ext uri="{FF2B5EF4-FFF2-40B4-BE49-F238E27FC236}">
                <a16:creationId xmlns:a16="http://schemas.microsoft.com/office/drawing/2014/main" id="{DF0D29B8-B35B-2E7E-17FB-4B35C1402BC0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257675"/>
            <a:ext cx="1074738" cy="666750"/>
            <a:chOff x="4357" y="3024"/>
            <a:chExt cx="677" cy="420"/>
          </a:xfrm>
        </p:grpSpPr>
        <p:sp>
          <p:nvSpPr>
            <p:cNvPr id="32795" name="Text Box 20">
              <a:extLst>
                <a:ext uri="{FF2B5EF4-FFF2-40B4-BE49-F238E27FC236}">
                  <a16:creationId xmlns:a16="http://schemas.microsoft.com/office/drawing/2014/main" id="{64EF2206-A65C-C3B5-0126-2FF912805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7" y="3024"/>
              <a:ext cx="56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200" b="1">
                  <a:latin typeface="Gill Sans MT" panose="020B0502020104020203" pitchFamily="34" charset="0"/>
                </a:rPr>
                <a:t>      LD+LI</a:t>
              </a:r>
            </a:p>
          </p:txBody>
        </p:sp>
        <p:sp>
          <p:nvSpPr>
            <p:cNvPr id="32796" name="Text Box 21">
              <a:extLst>
                <a:ext uri="{FF2B5EF4-FFF2-40B4-BE49-F238E27FC236}">
                  <a16:creationId xmlns:a16="http://schemas.microsoft.com/office/drawing/2014/main" id="{8DE0710B-D416-6464-1F8B-67966E763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8" y="3270"/>
              <a:ext cx="2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2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2797" name="Line 22">
              <a:extLst>
                <a:ext uri="{FF2B5EF4-FFF2-40B4-BE49-F238E27FC236}">
                  <a16:creationId xmlns:a16="http://schemas.microsoft.com/office/drawing/2014/main" id="{05EA1C61-1166-EB4F-EA2E-785D154AF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2" y="320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2780" name="Text Box 23">
            <a:extLst>
              <a:ext uri="{FF2B5EF4-FFF2-40B4-BE49-F238E27FC236}">
                <a16:creationId xmlns:a16="http://schemas.microsoft.com/office/drawing/2014/main" id="{CA788DFC-F218-3AFA-6F8E-6A4123C8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700" y="4410075"/>
            <a:ext cx="344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FF0000"/>
                </a:solidFill>
                <a:latin typeface="Gill Sans MT" panose="020B0502020104020203" pitchFamily="34" charset="0"/>
              </a:rPr>
              <a:t> 1</a:t>
            </a:r>
          </a:p>
        </p:txBody>
      </p:sp>
      <p:sp>
        <p:nvSpPr>
          <p:cNvPr id="32781" name="Rectangle 24">
            <a:extLst>
              <a:ext uri="{FF2B5EF4-FFF2-40B4-BE49-F238E27FC236}">
                <a16:creationId xmlns:a16="http://schemas.microsoft.com/office/drawing/2014/main" id="{36F2C389-C858-0AEF-97B2-3D068464B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029075"/>
            <a:ext cx="2057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latin typeface="Gill Sans MT" panose="020B0502020104020203" pitchFamily="34" charset="0"/>
            </a:endParaRPr>
          </a:p>
        </p:txBody>
      </p:sp>
      <p:sp>
        <p:nvSpPr>
          <p:cNvPr id="32782" name="Text Box 25">
            <a:extLst>
              <a:ext uri="{FF2B5EF4-FFF2-40B4-BE49-F238E27FC236}">
                <a16:creationId xmlns:a16="http://schemas.microsoft.com/office/drawing/2014/main" id="{0722A6A1-B83C-1F59-B24A-124972A77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05075"/>
            <a:ext cx="280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MT = (LD + LI) - PB </a:t>
            </a:r>
          </a:p>
        </p:txBody>
      </p:sp>
      <p:grpSp>
        <p:nvGrpSpPr>
          <p:cNvPr id="32783" name="Group 26">
            <a:extLst>
              <a:ext uri="{FF2B5EF4-FFF2-40B4-BE49-F238E27FC236}">
                <a16:creationId xmlns:a16="http://schemas.microsoft.com/office/drawing/2014/main" id="{AB8CCA33-DD35-D94A-CC0A-9E1EC6B0AFB3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765675"/>
            <a:ext cx="1981200" cy="842963"/>
            <a:chOff x="4032" y="1872"/>
            <a:chExt cx="1248" cy="531"/>
          </a:xfrm>
        </p:grpSpPr>
        <p:sp>
          <p:nvSpPr>
            <p:cNvPr id="32792" name="Text Box 27">
              <a:extLst>
                <a:ext uri="{FF2B5EF4-FFF2-40B4-BE49-F238E27FC236}">
                  <a16:creationId xmlns:a16="http://schemas.microsoft.com/office/drawing/2014/main" id="{2A5BDF65-9A61-4AC4-9BE5-5F07A2A37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" y="1872"/>
              <a:ext cx="6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LD+LI</a:t>
              </a:r>
            </a:p>
          </p:txBody>
        </p:sp>
        <p:sp>
          <p:nvSpPr>
            <p:cNvPr id="32793" name="Text Box 28">
              <a:extLst>
                <a:ext uri="{FF2B5EF4-FFF2-40B4-BE49-F238E27FC236}">
                  <a16:creationId xmlns:a16="http://schemas.microsoft.com/office/drawing/2014/main" id="{FD0B4C47-3537-0B7B-E1D0-478E8F0A7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2" y="2112"/>
              <a:ext cx="3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2794" name="Line 29">
              <a:extLst>
                <a:ext uri="{FF2B5EF4-FFF2-40B4-BE49-F238E27FC236}">
                  <a16:creationId xmlns:a16="http://schemas.microsoft.com/office/drawing/2014/main" id="{F61EDFE7-AB75-B85D-79AF-3BDD59BF8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112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2784" name="Group 30">
            <a:extLst>
              <a:ext uri="{FF2B5EF4-FFF2-40B4-BE49-F238E27FC236}">
                <a16:creationId xmlns:a16="http://schemas.microsoft.com/office/drawing/2014/main" id="{A5D53DD7-A398-DC53-2FEA-2EA18E4BEE7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648075"/>
            <a:ext cx="1981200" cy="842963"/>
            <a:chOff x="4032" y="1872"/>
            <a:chExt cx="1248" cy="531"/>
          </a:xfrm>
        </p:grpSpPr>
        <p:sp>
          <p:nvSpPr>
            <p:cNvPr id="32789" name="Text Box 31">
              <a:extLst>
                <a:ext uri="{FF2B5EF4-FFF2-40B4-BE49-F238E27FC236}">
                  <a16:creationId xmlns:a16="http://schemas.microsoft.com/office/drawing/2014/main" id="{C059FDBE-916C-B887-17C7-BE61DA7DF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" y="1872"/>
              <a:ext cx="6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LD+LI</a:t>
              </a:r>
            </a:p>
          </p:txBody>
        </p:sp>
        <p:sp>
          <p:nvSpPr>
            <p:cNvPr id="32790" name="Text Box 32">
              <a:extLst>
                <a:ext uri="{FF2B5EF4-FFF2-40B4-BE49-F238E27FC236}">
                  <a16:creationId xmlns:a16="http://schemas.microsoft.com/office/drawing/2014/main" id="{DD703685-92B6-145D-0DF3-9A8C1BD6C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2" y="2112"/>
              <a:ext cx="3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2791" name="Line 33">
              <a:extLst>
                <a:ext uri="{FF2B5EF4-FFF2-40B4-BE49-F238E27FC236}">
                  <a16:creationId xmlns:a16="http://schemas.microsoft.com/office/drawing/2014/main" id="{2FC34F2F-E752-43F1-C194-DF9D800C71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112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2785" name="Line 34">
            <a:extLst>
              <a:ext uri="{FF2B5EF4-FFF2-40B4-BE49-F238E27FC236}">
                <a16:creationId xmlns:a16="http://schemas.microsoft.com/office/drawing/2014/main" id="{78B3BBE0-3396-AC7F-D084-55F637D19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56247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6" name="Text Box 35">
            <a:extLst>
              <a:ext uri="{FF2B5EF4-FFF2-40B4-BE49-F238E27FC236}">
                <a16:creationId xmlns:a16="http://schemas.microsoft.com/office/drawing/2014/main" id="{7D34930D-FC99-85BC-812F-1D5B03A92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983038"/>
            <a:ext cx="82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FF0000"/>
                </a:solidFill>
                <a:latin typeface="Gill Sans MT" panose="020B0502020104020203" pitchFamily="34" charset="0"/>
              </a:rPr>
              <a:t>empirico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27F12A-362C-D511-0F55-0A8E5A9E1C44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281488E-F56D-6735-C86C-B7BA345BE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77D77747-81C4-873C-29D6-941E24C5FB03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CasellaDiTesto 4">
            <a:extLst>
              <a:ext uri="{FF2B5EF4-FFF2-40B4-BE49-F238E27FC236}">
                <a16:creationId xmlns:a16="http://schemas.microsoft.com/office/drawing/2014/main" id="{06D8BA67-32DD-9E00-A15B-768F4AC6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BECEF275-14B0-D9CC-05E0-55056EDCBDCA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95BB4-CC78-3F07-9456-11BAADD1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13" y="1180307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Indice di liquidità secondaria</a:t>
            </a:r>
          </a:p>
        </p:txBody>
      </p:sp>
      <p:grpSp>
        <p:nvGrpSpPr>
          <p:cNvPr id="33795" name="Group 8">
            <a:extLst>
              <a:ext uri="{FF2B5EF4-FFF2-40B4-BE49-F238E27FC236}">
                <a16:creationId xmlns:a16="http://schemas.microsoft.com/office/drawing/2014/main" id="{8D3D4A10-09F5-1E88-B556-ACD6514946A7}"/>
              </a:ext>
            </a:extLst>
          </p:cNvPr>
          <p:cNvGrpSpPr>
            <a:grpSpLocks/>
          </p:cNvGrpSpPr>
          <p:nvPr/>
        </p:nvGrpSpPr>
        <p:grpSpPr bwMode="auto">
          <a:xfrm>
            <a:off x="6337300" y="2571750"/>
            <a:ext cx="1981200" cy="842963"/>
            <a:chOff x="3984" y="1920"/>
            <a:chExt cx="1248" cy="531"/>
          </a:xfrm>
        </p:grpSpPr>
        <p:sp>
          <p:nvSpPr>
            <p:cNvPr id="33822" name="Text Box 9">
              <a:extLst>
                <a:ext uri="{FF2B5EF4-FFF2-40B4-BE49-F238E27FC236}">
                  <a16:creationId xmlns:a16="http://schemas.microsoft.com/office/drawing/2014/main" id="{08EE793F-3CB0-E90C-1D92-2D471FAC20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9" y="1920"/>
              <a:ext cx="10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   Dis+LD+LI</a:t>
              </a:r>
            </a:p>
          </p:txBody>
        </p:sp>
        <p:sp>
          <p:nvSpPr>
            <p:cNvPr id="33823" name="Text Box 10">
              <a:extLst>
                <a:ext uri="{FF2B5EF4-FFF2-40B4-BE49-F238E27FC236}">
                  <a16:creationId xmlns:a16="http://schemas.microsoft.com/office/drawing/2014/main" id="{200B7F3A-8F0C-2B07-C888-F6EF6BEEB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4" y="2160"/>
              <a:ext cx="3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3824" name="Line 11">
              <a:extLst>
                <a:ext uri="{FF2B5EF4-FFF2-40B4-BE49-F238E27FC236}">
                  <a16:creationId xmlns:a16="http://schemas.microsoft.com/office/drawing/2014/main" id="{B730AAEF-2AF2-0866-5CC8-04B87F323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3796" name="Line 12">
            <a:extLst>
              <a:ext uri="{FF2B5EF4-FFF2-40B4-BE49-F238E27FC236}">
                <a16:creationId xmlns:a16="http://schemas.microsoft.com/office/drawing/2014/main" id="{22E0F864-412D-480C-F142-99CEE143E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527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797" name="Text Box 13">
            <a:extLst>
              <a:ext uri="{FF2B5EF4-FFF2-40B4-BE49-F238E27FC236}">
                <a16:creationId xmlns:a16="http://schemas.microsoft.com/office/drawing/2014/main" id="{CA814430-91B0-C421-8DC8-9B4D2DEA3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950" y="3284538"/>
            <a:ext cx="3321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b="1" i="1">
                <a:solidFill>
                  <a:srgbClr val="0000FF"/>
                </a:solidFill>
                <a:latin typeface="Gill Sans MT" panose="020B0502020104020203" pitchFamily="34" charset="0"/>
              </a:rPr>
              <a:t>Indice di disponibilità</a:t>
            </a:r>
          </a:p>
          <a:p>
            <a:pPr eaLnBrk="1" hangingPunct="1"/>
            <a:r>
              <a:rPr lang="it-IT" altLang="it-IT" b="1" i="1">
                <a:solidFill>
                  <a:srgbClr val="0000FF"/>
                </a:solidFill>
                <a:latin typeface="Gill Sans MT" panose="020B0502020104020203" pitchFamily="34" charset="0"/>
              </a:rPr>
              <a:t> o liquidità corrente o liquidità secondaria</a:t>
            </a:r>
          </a:p>
        </p:txBody>
      </p:sp>
      <p:sp>
        <p:nvSpPr>
          <p:cNvPr id="33798" name="Text Box 14">
            <a:extLst>
              <a:ext uri="{FF2B5EF4-FFF2-40B4-BE49-F238E27FC236}">
                <a16:creationId xmlns:a16="http://schemas.microsoft.com/office/drawing/2014/main" id="{B221DE52-D6FA-FE68-74C6-C7B8BA68F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3943350"/>
            <a:ext cx="1506538" cy="466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CCN &gt; 0</a:t>
            </a:r>
          </a:p>
        </p:txBody>
      </p:sp>
      <p:sp>
        <p:nvSpPr>
          <p:cNvPr id="33799" name="Text Box 15">
            <a:extLst>
              <a:ext uri="{FF2B5EF4-FFF2-40B4-BE49-F238E27FC236}">
                <a16:creationId xmlns:a16="http://schemas.microsoft.com/office/drawing/2014/main" id="{FDB5120C-65E9-41CC-F14A-7B1CAE5DD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5010150"/>
            <a:ext cx="150653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CCN &lt; 0</a:t>
            </a:r>
          </a:p>
        </p:txBody>
      </p:sp>
      <p:sp>
        <p:nvSpPr>
          <p:cNvPr id="33800" name="Text Box 16">
            <a:extLst>
              <a:ext uri="{FF2B5EF4-FFF2-40B4-BE49-F238E27FC236}">
                <a16:creationId xmlns:a16="http://schemas.microsoft.com/office/drawing/2014/main" id="{F36ADDFF-98CB-7C1F-1637-41B3812A4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5086350"/>
            <a:ext cx="51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&lt; 1</a:t>
            </a:r>
          </a:p>
        </p:txBody>
      </p:sp>
      <p:sp>
        <p:nvSpPr>
          <p:cNvPr id="33801" name="Text Box 17">
            <a:extLst>
              <a:ext uri="{FF2B5EF4-FFF2-40B4-BE49-F238E27FC236}">
                <a16:creationId xmlns:a16="http://schemas.microsoft.com/office/drawing/2014/main" id="{C8305F24-991F-8B63-4368-0364F4D60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3968750"/>
            <a:ext cx="598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&gt; 1</a:t>
            </a:r>
          </a:p>
        </p:txBody>
      </p:sp>
      <p:sp>
        <p:nvSpPr>
          <p:cNvPr id="33802" name="Text Box 18">
            <a:extLst>
              <a:ext uri="{FF2B5EF4-FFF2-40B4-BE49-F238E27FC236}">
                <a16:creationId xmlns:a16="http://schemas.microsoft.com/office/drawing/2014/main" id="{4976D3E0-C522-5ED1-B4CF-E13235AAB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099050"/>
            <a:ext cx="598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Gill Sans MT" panose="020B0502020104020203" pitchFamily="34" charset="0"/>
              </a:rPr>
              <a:t>0 &lt;</a:t>
            </a:r>
          </a:p>
        </p:txBody>
      </p:sp>
      <p:sp>
        <p:nvSpPr>
          <p:cNvPr id="33803" name="Text Box 19">
            <a:extLst>
              <a:ext uri="{FF2B5EF4-FFF2-40B4-BE49-F238E27FC236}">
                <a16:creationId xmlns:a16="http://schemas.microsoft.com/office/drawing/2014/main" id="{49AF45BE-5971-4A6E-128C-B5E8BD47F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647950"/>
            <a:ext cx="339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>
                <a:latin typeface="Gill Sans MT" panose="020B0502020104020203" pitchFamily="34" charset="0"/>
              </a:rPr>
              <a:t>CCN = (Dis+LD+LI) - PB</a:t>
            </a:r>
          </a:p>
        </p:txBody>
      </p:sp>
      <p:grpSp>
        <p:nvGrpSpPr>
          <p:cNvPr id="33804" name="Group 20">
            <a:extLst>
              <a:ext uri="{FF2B5EF4-FFF2-40B4-BE49-F238E27FC236}">
                <a16:creationId xmlns:a16="http://schemas.microsoft.com/office/drawing/2014/main" id="{C3C852E5-CFFE-FC61-1D37-44859678DCB9}"/>
              </a:ext>
            </a:extLst>
          </p:cNvPr>
          <p:cNvGrpSpPr>
            <a:grpSpLocks/>
          </p:cNvGrpSpPr>
          <p:nvPr/>
        </p:nvGrpSpPr>
        <p:grpSpPr bwMode="auto">
          <a:xfrm>
            <a:off x="3251200" y="3790950"/>
            <a:ext cx="1981200" cy="842963"/>
            <a:chOff x="3984" y="1920"/>
            <a:chExt cx="1248" cy="531"/>
          </a:xfrm>
        </p:grpSpPr>
        <p:sp>
          <p:nvSpPr>
            <p:cNvPr id="33819" name="Text Box 21">
              <a:extLst>
                <a:ext uri="{FF2B5EF4-FFF2-40B4-BE49-F238E27FC236}">
                  <a16:creationId xmlns:a16="http://schemas.microsoft.com/office/drawing/2014/main" id="{5B4F4DAC-2886-D03D-519E-B7F37E09A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9" y="1920"/>
              <a:ext cx="101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  Dis+LD+LI</a:t>
              </a:r>
            </a:p>
          </p:txBody>
        </p:sp>
        <p:sp>
          <p:nvSpPr>
            <p:cNvPr id="33820" name="Text Box 22">
              <a:extLst>
                <a:ext uri="{FF2B5EF4-FFF2-40B4-BE49-F238E27FC236}">
                  <a16:creationId xmlns:a16="http://schemas.microsoft.com/office/drawing/2014/main" id="{C17C83BA-4F8F-168C-9251-65CE652CB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4" y="2160"/>
              <a:ext cx="3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3821" name="Line 23">
              <a:extLst>
                <a:ext uri="{FF2B5EF4-FFF2-40B4-BE49-F238E27FC236}">
                  <a16:creationId xmlns:a16="http://schemas.microsoft.com/office/drawing/2014/main" id="{9A09D614-92E6-DD1A-5795-E47F639CA6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3805" name="Group 24">
            <a:extLst>
              <a:ext uri="{FF2B5EF4-FFF2-40B4-BE49-F238E27FC236}">
                <a16:creationId xmlns:a16="http://schemas.microsoft.com/office/drawing/2014/main" id="{B0934582-89DD-B9F8-0781-521E8D47C16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921250"/>
            <a:ext cx="1981200" cy="842963"/>
            <a:chOff x="3984" y="1920"/>
            <a:chExt cx="1248" cy="531"/>
          </a:xfrm>
        </p:grpSpPr>
        <p:sp>
          <p:nvSpPr>
            <p:cNvPr id="33816" name="Text Box 25">
              <a:extLst>
                <a:ext uri="{FF2B5EF4-FFF2-40B4-BE49-F238E27FC236}">
                  <a16:creationId xmlns:a16="http://schemas.microsoft.com/office/drawing/2014/main" id="{F7CB8BF3-8D07-48F7-09BB-A402C3F2D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9" y="1920"/>
              <a:ext cx="10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000" b="1">
                  <a:latin typeface="Gill Sans MT" panose="020B0502020104020203" pitchFamily="34" charset="0"/>
                </a:rPr>
                <a:t>   Dis+LD+LI</a:t>
              </a:r>
            </a:p>
          </p:txBody>
        </p:sp>
        <p:sp>
          <p:nvSpPr>
            <p:cNvPr id="33817" name="Text Box 26">
              <a:extLst>
                <a:ext uri="{FF2B5EF4-FFF2-40B4-BE49-F238E27FC236}">
                  <a16:creationId xmlns:a16="http://schemas.microsoft.com/office/drawing/2014/main" id="{AE4E4D82-E969-655D-2383-BF107857E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4" y="2160"/>
              <a:ext cx="3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24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3818" name="Line 27">
              <a:extLst>
                <a:ext uri="{FF2B5EF4-FFF2-40B4-BE49-F238E27FC236}">
                  <a16:creationId xmlns:a16="http://schemas.microsoft.com/office/drawing/2014/main" id="{A0076CEB-6E15-A879-24C9-B069666BC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3806" name="Group 28">
            <a:extLst>
              <a:ext uri="{FF2B5EF4-FFF2-40B4-BE49-F238E27FC236}">
                <a16:creationId xmlns:a16="http://schemas.microsoft.com/office/drawing/2014/main" id="{98F486CC-F22B-FE4E-8A00-56D14D520A65}"/>
              </a:ext>
            </a:extLst>
          </p:cNvPr>
          <p:cNvGrpSpPr>
            <a:grpSpLocks/>
          </p:cNvGrpSpPr>
          <p:nvPr/>
        </p:nvGrpSpPr>
        <p:grpSpPr bwMode="auto">
          <a:xfrm>
            <a:off x="6916738" y="4400550"/>
            <a:ext cx="1074737" cy="666750"/>
            <a:chOff x="4357" y="3024"/>
            <a:chExt cx="677" cy="420"/>
          </a:xfrm>
        </p:grpSpPr>
        <p:sp>
          <p:nvSpPr>
            <p:cNvPr id="33813" name="Text Box 29">
              <a:extLst>
                <a:ext uri="{FF2B5EF4-FFF2-40B4-BE49-F238E27FC236}">
                  <a16:creationId xmlns:a16="http://schemas.microsoft.com/office/drawing/2014/main" id="{E68D7E11-12AE-367F-43D8-8B79B2F852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7" y="3024"/>
              <a:ext cx="60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200" b="1">
                  <a:latin typeface="Gill Sans MT" panose="020B0502020104020203" pitchFamily="34" charset="0"/>
                </a:rPr>
                <a:t>Dis+LD+LI</a:t>
              </a:r>
            </a:p>
          </p:txBody>
        </p:sp>
        <p:sp>
          <p:nvSpPr>
            <p:cNvPr id="33814" name="Text Box 30">
              <a:extLst>
                <a:ext uri="{FF2B5EF4-FFF2-40B4-BE49-F238E27FC236}">
                  <a16:creationId xmlns:a16="http://schemas.microsoft.com/office/drawing/2014/main" id="{169E4B73-E857-490D-52C9-AA7D33040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8" y="3270"/>
              <a:ext cx="2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200" b="1">
                  <a:latin typeface="Gill Sans MT" panose="020B0502020104020203" pitchFamily="34" charset="0"/>
                </a:rPr>
                <a:t>PB</a:t>
              </a:r>
            </a:p>
          </p:txBody>
        </p:sp>
        <p:sp>
          <p:nvSpPr>
            <p:cNvPr id="33815" name="Line 31">
              <a:extLst>
                <a:ext uri="{FF2B5EF4-FFF2-40B4-BE49-F238E27FC236}">
                  <a16:creationId xmlns:a16="http://schemas.microsoft.com/office/drawing/2014/main" id="{B53C8733-EFA1-DEBF-DD43-F211074A8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2" y="320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3807" name="Text Box 32">
            <a:extLst>
              <a:ext uri="{FF2B5EF4-FFF2-40B4-BE49-F238E27FC236}">
                <a16:creationId xmlns:a16="http://schemas.microsoft.com/office/drawing/2014/main" id="{0E29B07B-6510-8B76-C3D0-D19834127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52950"/>
            <a:ext cx="639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FF0000"/>
                </a:solidFill>
                <a:latin typeface="Gill Sans MT" panose="020B0502020104020203" pitchFamily="34" charset="0"/>
              </a:rPr>
              <a:t>1,5 &lt;</a:t>
            </a:r>
          </a:p>
        </p:txBody>
      </p:sp>
      <p:sp>
        <p:nvSpPr>
          <p:cNvPr id="33808" name="Text Box 33">
            <a:extLst>
              <a:ext uri="{FF2B5EF4-FFF2-40B4-BE49-F238E27FC236}">
                <a16:creationId xmlns:a16="http://schemas.microsoft.com/office/drawing/2014/main" id="{6097FB30-9FAC-A6F2-4033-A9DFB228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700" y="4552950"/>
            <a:ext cx="403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FF0000"/>
                </a:solidFill>
                <a:latin typeface="Gill Sans MT" panose="020B0502020104020203" pitchFamily="34" charset="0"/>
              </a:rPr>
              <a:t>&lt; 2</a:t>
            </a:r>
          </a:p>
        </p:txBody>
      </p:sp>
      <p:sp>
        <p:nvSpPr>
          <p:cNvPr id="33809" name="Rectangle 34">
            <a:extLst>
              <a:ext uri="{FF2B5EF4-FFF2-40B4-BE49-F238E27FC236}">
                <a16:creationId xmlns:a16="http://schemas.microsoft.com/office/drawing/2014/main" id="{79A8FF1D-F7F7-554E-D769-38C3D26BF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71950"/>
            <a:ext cx="2057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latin typeface="Gill Sans MT" panose="020B0502020104020203" pitchFamily="34" charset="0"/>
            </a:endParaRPr>
          </a:p>
        </p:txBody>
      </p:sp>
      <p:sp>
        <p:nvSpPr>
          <p:cNvPr id="33810" name="Text Box 35">
            <a:extLst>
              <a:ext uri="{FF2B5EF4-FFF2-40B4-BE49-F238E27FC236}">
                <a16:creationId xmlns:a16="http://schemas.microsoft.com/office/drawing/2014/main" id="{076DEC57-5338-8988-41EC-5D8747F53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4125913"/>
            <a:ext cx="82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200" b="1">
                <a:solidFill>
                  <a:srgbClr val="FF0000"/>
                </a:solidFill>
                <a:latin typeface="Gill Sans MT" panose="020B0502020104020203" pitchFamily="34" charset="0"/>
              </a:rPr>
              <a:t>empirico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0D96632-B398-9657-08F0-2C0358FF0229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91EF15D-AC2F-FA29-8C15-E74B1A9D37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9E33BA1F-6414-A132-149F-2F85D4CB8803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CasellaDiTesto 4">
            <a:extLst>
              <a:ext uri="{FF2B5EF4-FFF2-40B4-BE49-F238E27FC236}">
                <a16:creationId xmlns:a16="http://schemas.microsoft.com/office/drawing/2014/main" id="{40DA5D91-D34F-9127-A3BB-B53DE97A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36ABF101-2055-042D-284D-A97824A1BAE9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444838-D764-D790-6560-7E75D26D6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Lo sviluppo strutturale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8889EE-7BAC-BD71-9815-4B9050A59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861" y="1340768"/>
            <a:ext cx="7407275" cy="5300662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u="sng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>
                <a:solidFill>
                  <a:schemeClr val="tx1"/>
                </a:solidFill>
              </a:rPr>
              <a:t>Tasso di variazione del capitale investito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u="sng" dirty="0">
                <a:solidFill>
                  <a:schemeClr val="tx1"/>
                </a:solidFill>
              </a:rPr>
              <a:t>Capitale investito finale – Capitale investito iniziale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	Capitale investito iniziale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>
                <a:solidFill>
                  <a:schemeClr val="tx1"/>
                </a:solidFill>
              </a:rPr>
              <a:t>Tasso di variazione dell’attivo fisso netto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u="sng" dirty="0">
                <a:solidFill>
                  <a:schemeClr val="tx1"/>
                </a:solidFill>
              </a:rPr>
              <a:t>Attivo fisso netto finale – Attivo fisso netto iniziale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t-IT" dirty="0">
                <a:solidFill>
                  <a:schemeClr val="tx1"/>
                </a:solidFill>
              </a:rPr>
              <a:t>	Attivo fisso netto iniziale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t-IT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>
                <a:solidFill>
                  <a:schemeClr val="tx1"/>
                </a:solidFill>
              </a:rPr>
              <a:t>Tasso di variazione dell’attivo a breve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u="sng" dirty="0">
                <a:solidFill>
                  <a:schemeClr val="tx1"/>
                </a:solidFill>
              </a:rPr>
              <a:t>Attivo a breve finale – Attivo a breve iniziale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	Attivo a breve iniziale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47CCE77-61B0-6A58-B4D9-830A9D906EC2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6FF85F8-2196-931F-45F3-DD4E6D407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F5CEBC41-79B0-7DA1-8F7C-0FC1AE14740F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CC8C5FAF-49EB-D2BC-D823-523FC248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E40DFDD1-A791-5DD1-B266-EB524ACBD541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9" name="Rectangle 3">
            <a:extLst>
              <a:ext uri="{FF2B5EF4-FFF2-40B4-BE49-F238E27FC236}">
                <a16:creationId xmlns:a16="http://schemas.microsoft.com/office/drawing/2014/main" id="{AD4B49AE-4B14-8B31-16CA-864BA5C80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2177" y="594249"/>
            <a:ext cx="7772400" cy="1143001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Esempio.....</a:t>
            </a:r>
          </a:p>
        </p:txBody>
      </p:sp>
      <p:sp>
        <p:nvSpPr>
          <p:cNvPr id="14340" name="AutoShape 2">
            <a:extLst>
              <a:ext uri="{FF2B5EF4-FFF2-40B4-BE49-F238E27FC236}">
                <a16:creationId xmlns:a16="http://schemas.microsoft.com/office/drawing/2014/main" id="{B6538A53-4AAA-5EA4-59BF-BB2C3BDDC8C4}"/>
              </a:ext>
            </a:extLst>
          </p:cNvPr>
          <p:cNvSpPr>
            <a:spLocks noChangeArrowheads="1"/>
          </p:cNvSpPr>
          <p:nvPr/>
        </p:nvSpPr>
        <p:spPr bwMode="auto">
          <a:xfrm rot="5408115">
            <a:off x="4552157" y="3768908"/>
            <a:ext cx="762000" cy="1147763"/>
          </a:xfrm>
          <a:prstGeom prst="downArrow">
            <a:avLst>
              <a:gd name="adj1" fmla="val 50000"/>
              <a:gd name="adj2" fmla="val 514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200" dirty="0">
                <a:latin typeface="Times New Roman" panose="02020603050405020304" pitchFamily="18" charset="0"/>
              </a:rPr>
              <a:t>Voci</a:t>
            </a: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56BA1EAD-BBF1-7E20-C6D6-304FE559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637109"/>
            <a:ext cx="3832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3200">
                <a:latin typeface="Times New Roman" panose="02020603050405020304" pitchFamily="18" charset="0"/>
              </a:rPr>
              <a:t>B - Immobilizzazioni</a:t>
            </a:r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230EDB45-F55C-FED6-64D4-522BF351B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595959"/>
            <a:ext cx="51641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2800" dirty="0">
                <a:latin typeface="Times New Roman" panose="02020603050405020304" pitchFamily="18" charset="0"/>
              </a:rPr>
              <a:t>I    - Immobilizzazioni Immateriali</a:t>
            </a:r>
          </a:p>
          <a:p>
            <a:r>
              <a:rPr lang="it-IT" altLang="it-IT" sz="2800" dirty="0">
                <a:latin typeface="Times New Roman" panose="02020603050405020304" pitchFamily="18" charset="0"/>
              </a:rPr>
              <a:t>II  - Immobilizzazioni Materiali</a:t>
            </a:r>
          </a:p>
          <a:p>
            <a:r>
              <a:rPr lang="it-IT" altLang="it-IT" sz="2800" dirty="0">
                <a:latin typeface="Times New Roman" panose="02020603050405020304" pitchFamily="18" charset="0"/>
              </a:rPr>
              <a:t>III - Immobilizzazioni Finanziarie</a:t>
            </a:r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E5D0241F-9C23-23FA-DCD0-625872DA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791471"/>
            <a:ext cx="3341688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2600">
                <a:latin typeface="Times New Roman" panose="02020603050405020304" pitchFamily="18" charset="0"/>
              </a:rPr>
              <a:t>a – imprese controllate</a:t>
            </a:r>
          </a:p>
          <a:p>
            <a:r>
              <a:rPr lang="it-IT" altLang="it-IT" sz="2600">
                <a:latin typeface="Times New Roman" panose="02020603050405020304" pitchFamily="18" charset="0"/>
              </a:rPr>
              <a:t>b – imprese collegate</a:t>
            </a:r>
          </a:p>
          <a:p>
            <a:r>
              <a:rPr lang="it-IT" altLang="it-IT" sz="2600">
                <a:latin typeface="Times New Roman" panose="02020603050405020304" pitchFamily="18" charset="0"/>
              </a:rPr>
              <a:t>c – imprese controllanti</a:t>
            </a:r>
          </a:p>
          <a:p>
            <a:r>
              <a:rPr lang="it-IT" altLang="it-IT" sz="2600">
                <a:latin typeface="Times New Roman" panose="02020603050405020304" pitchFamily="18" charset="0"/>
              </a:rPr>
              <a:t>d – Altre imprese</a:t>
            </a:r>
          </a:p>
          <a:p>
            <a:endParaRPr lang="it-IT" altLang="it-IT" sz="2600" b="1">
              <a:latin typeface="Times New Roman" panose="02020603050405020304" pitchFamily="18" charset="0"/>
            </a:endParaRPr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663A7E68-7DED-02FE-60CF-461DF2050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240609"/>
            <a:ext cx="0" cy="2140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5" name="Line 8">
            <a:extLst>
              <a:ext uri="{FF2B5EF4-FFF2-40B4-BE49-F238E27FC236}">
                <a16:creationId xmlns:a16="http://schemas.microsoft.com/office/drawing/2014/main" id="{55D35F75-C85F-3082-602C-9B16FED61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3737371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6" name="Line 9">
            <a:extLst>
              <a:ext uri="{FF2B5EF4-FFF2-40B4-BE49-F238E27FC236}">
                <a16:creationId xmlns:a16="http://schemas.microsoft.com/office/drawing/2014/main" id="{B0A9AC24-19EA-BB7F-0FFE-020D272190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8488" y="4385071"/>
            <a:ext cx="1917700" cy="2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7" name="Line 10">
            <a:extLst>
              <a:ext uri="{FF2B5EF4-FFF2-40B4-BE49-F238E27FC236}">
                <a16:creationId xmlns:a16="http://schemas.microsoft.com/office/drawing/2014/main" id="{DD69C988-30F9-656E-393F-06502E61C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3788" y="3724671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8" name="Line 11">
            <a:extLst>
              <a:ext uri="{FF2B5EF4-FFF2-40B4-BE49-F238E27FC236}">
                <a16:creationId xmlns:a16="http://schemas.microsoft.com/office/drawing/2014/main" id="{03356598-F64F-204F-D290-B8A958306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2553072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9" name="Line 12">
            <a:extLst>
              <a:ext uri="{FF2B5EF4-FFF2-40B4-BE49-F238E27FC236}">
                <a16:creationId xmlns:a16="http://schemas.microsoft.com/office/drawing/2014/main" id="{1B830D68-9130-2AFC-7212-F06FCB4D7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2538302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0" name="Line 13">
            <a:extLst>
              <a:ext uri="{FF2B5EF4-FFF2-40B4-BE49-F238E27FC236}">
                <a16:creationId xmlns:a16="http://schemas.microsoft.com/office/drawing/2014/main" id="{F2421C32-5983-212F-7588-ECB62FE33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077072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1" name="Line 14">
            <a:extLst>
              <a:ext uri="{FF2B5EF4-FFF2-40B4-BE49-F238E27FC236}">
                <a16:creationId xmlns:a16="http://schemas.microsoft.com/office/drawing/2014/main" id="{FB32785D-53C3-869B-3E5D-4017D5C33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0375" y="1623902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2" name="Line 15">
            <a:extLst>
              <a:ext uri="{FF2B5EF4-FFF2-40B4-BE49-F238E27FC236}">
                <a16:creationId xmlns:a16="http://schemas.microsoft.com/office/drawing/2014/main" id="{E5E106DE-852C-8FF8-034C-ED662AE27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0375" y="1623902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3" name="Line 16">
            <a:extLst>
              <a:ext uri="{FF2B5EF4-FFF2-40B4-BE49-F238E27FC236}">
                <a16:creationId xmlns:a16="http://schemas.microsoft.com/office/drawing/2014/main" id="{A8057332-37C6-C51B-B42C-94CED4544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0375" y="2157302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4" name="Line 17">
            <a:extLst>
              <a:ext uri="{FF2B5EF4-FFF2-40B4-BE49-F238E27FC236}">
                <a16:creationId xmlns:a16="http://schemas.microsoft.com/office/drawing/2014/main" id="{447E8C43-E14D-C441-8566-13D9D38FB5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01775" y="1928702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5" name="Line 18">
            <a:extLst>
              <a:ext uri="{FF2B5EF4-FFF2-40B4-BE49-F238E27FC236}">
                <a16:creationId xmlns:a16="http://schemas.microsoft.com/office/drawing/2014/main" id="{1C1345F0-DD31-9CC5-6D1E-DC1AF13AD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1775" y="1975246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6" name="Line 19">
            <a:extLst>
              <a:ext uri="{FF2B5EF4-FFF2-40B4-BE49-F238E27FC236}">
                <a16:creationId xmlns:a16="http://schemas.microsoft.com/office/drawing/2014/main" id="{8F275EF5-4DD8-0ABD-7176-FBA35993B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1775" y="3270646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7" name="Text Box 20">
            <a:extLst>
              <a:ext uri="{FF2B5EF4-FFF2-40B4-BE49-F238E27FC236}">
                <a16:creationId xmlns:a16="http://schemas.microsoft.com/office/drawing/2014/main" id="{C6395554-E89F-7EB7-390C-57CE99A99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144967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>
                <a:latin typeface="Times New Roman" panose="02020603050405020304" pitchFamily="18" charset="0"/>
              </a:rPr>
              <a:t>1- Partecipazioni in</a:t>
            </a:r>
          </a:p>
        </p:txBody>
      </p:sp>
      <p:sp>
        <p:nvSpPr>
          <p:cNvPr id="14358" name="Line 21">
            <a:extLst>
              <a:ext uri="{FF2B5EF4-FFF2-40B4-BE49-F238E27FC236}">
                <a16:creationId xmlns:a16="http://schemas.microsoft.com/office/drawing/2014/main" id="{C5D97541-48BE-43C2-A447-E57DA5D4E9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9100" y="638132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9" name="Line 22">
            <a:extLst>
              <a:ext uri="{FF2B5EF4-FFF2-40B4-BE49-F238E27FC236}">
                <a16:creationId xmlns:a16="http://schemas.microsoft.com/office/drawing/2014/main" id="{1B17B125-D1AD-701F-31ED-3D6B078147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9100" y="42210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60" name="AutoShape 23">
            <a:extLst>
              <a:ext uri="{FF2B5EF4-FFF2-40B4-BE49-F238E27FC236}">
                <a16:creationId xmlns:a16="http://schemas.microsoft.com/office/drawing/2014/main" id="{92CA8C46-333B-E85E-1C0A-AD7D8272F2A3}"/>
              </a:ext>
            </a:extLst>
          </p:cNvPr>
          <p:cNvSpPr>
            <a:spLocks noChangeArrowheads="1"/>
          </p:cNvSpPr>
          <p:nvPr/>
        </p:nvSpPr>
        <p:spPr bwMode="auto">
          <a:xfrm rot="3049904">
            <a:off x="5654517" y="773113"/>
            <a:ext cx="914400" cy="1752600"/>
          </a:xfrm>
          <a:prstGeom prst="downArrow">
            <a:avLst>
              <a:gd name="adj1" fmla="val 50000"/>
              <a:gd name="adj2" fmla="val 519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200" dirty="0" err="1">
                <a:latin typeface="Times New Roman" panose="02020603050405020304" pitchFamily="18" charset="0"/>
              </a:rPr>
              <a:t>Macroclassi</a:t>
            </a:r>
            <a:endParaRPr lang="it-IT" altLang="it-IT" sz="2200" dirty="0">
              <a:latin typeface="Times New Roman" panose="02020603050405020304" pitchFamily="18" charset="0"/>
            </a:endParaRPr>
          </a:p>
        </p:txBody>
      </p:sp>
      <p:sp>
        <p:nvSpPr>
          <p:cNvPr id="14361" name="AutoShape 24">
            <a:extLst>
              <a:ext uri="{FF2B5EF4-FFF2-40B4-BE49-F238E27FC236}">
                <a16:creationId xmlns:a16="http://schemas.microsoft.com/office/drawing/2014/main" id="{3876E188-A9F8-477D-807F-D1390DD140DE}"/>
              </a:ext>
            </a:extLst>
          </p:cNvPr>
          <p:cNvSpPr>
            <a:spLocks noChangeArrowheads="1"/>
          </p:cNvSpPr>
          <p:nvPr/>
        </p:nvSpPr>
        <p:spPr bwMode="auto">
          <a:xfrm rot="3049904">
            <a:off x="7278855" y="1306514"/>
            <a:ext cx="914400" cy="1752600"/>
          </a:xfrm>
          <a:prstGeom prst="downArrow">
            <a:avLst>
              <a:gd name="adj1" fmla="val 50000"/>
              <a:gd name="adj2" fmla="val 519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200">
                <a:latin typeface="Times New Roman" panose="02020603050405020304" pitchFamily="18" charset="0"/>
              </a:rPr>
              <a:t>Classi</a:t>
            </a:r>
          </a:p>
        </p:txBody>
      </p:sp>
      <p:sp>
        <p:nvSpPr>
          <p:cNvPr id="14362" name="AutoShape 25">
            <a:extLst>
              <a:ext uri="{FF2B5EF4-FFF2-40B4-BE49-F238E27FC236}">
                <a16:creationId xmlns:a16="http://schemas.microsoft.com/office/drawing/2014/main" id="{A3CA04A7-7AD4-61B8-FCA9-AE45D91C8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477271"/>
            <a:ext cx="1981200" cy="685800"/>
          </a:xfrm>
          <a:prstGeom prst="leftArrow">
            <a:avLst>
              <a:gd name="adj1" fmla="val 50000"/>
              <a:gd name="adj2" fmla="val 782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200">
                <a:latin typeface="Times New Roman" panose="02020603050405020304" pitchFamily="18" charset="0"/>
              </a:rPr>
              <a:t>Sottovoci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278F3FD-B2A1-C1D7-8E0E-CEAB0D02A468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8F62FF6-749F-8223-9D49-9D6110CF59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5458521C-60D0-6D40-6354-632C0ED55A2B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B4B33E-98D8-FA15-36C1-A33FE8085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1FD9037-5F18-E05B-98D7-847B690664E0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ED7018-7FD0-47B1-F0E7-8227B59B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160" y="68406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dirty="0"/>
              <a:t>Lo sviluppo strutturale (2)</a:t>
            </a:r>
          </a:p>
        </p:txBody>
      </p:sp>
      <p:sp>
        <p:nvSpPr>
          <p:cNvPr id="35843" name="Segnaposto contenuto 2">
            <a:extLst>
              <a:ext uri="{FF2B5EF4-FFF2-40B4-BE49-F238E27FC236}">
                <a16:creationId xmlns:a16="http://schemas.microsoft.com/office/drawing/2014/main" id="{59B16006-4F38-8BB3-C674-90403F751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it-IT" altLang="it-IT" sz="2600" i="1" dirty="0"/>
              <a:t>Tasso di variazione dei mezzi propri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Mezzi propri finali – Mezzi propri iniziali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		Mezzi propri iniziali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r>
              <a:rPr lang="it-IT" altLang="it-IT" sz="2600" i="1" dirty="0"/>
              <a:t>Tasso di variazione dei mezzi di terzi</a:t>
            </a:r>
            <a:r>
              <a:rPr lang="it-IT" altLang="it-IT" sz="2600" dirty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u="sng" dirty="0"/>
              <a:t>Mezzi di terzi finali – Mezzi di terzi iniziali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		Mezzi di terzi iniziali</a:t>
            </a:r>
          </a:p>
          <a:p>
            <a:pPr>
              <a:buFont typeface="Wingdings 2" panose="05020102010507070707" pitchFamily="18" charset="2"/>
              <a:buNone/>
            </a:pPr>
            <a:endParaRPr lang="it-IT" altLang="it-IT" sz="2600" dirty="0"/>
          </a:p>
          <a:p>
            <a:pPr>
              <a:buFont typeface="Wingdings 2" panose="05020102010507070707" pitchFamily="18" charset="2"/>
              <a:buNone/>
            </a:pPr>
            <a:r>
              <a:rPr lang="it-IT" altLang="it-IT" sz="2600" dirty="0"/>
              <a:t>∆CI% = ∆MT% = ∆MP%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8ECD7DA-F30F-AC58-3FE0-62A778A64A42}"/>
              </a:ext>
            </a:extLst>
          </p:cNvPr>
          <p:cNvSpPr txBox="1"/>
          <p:nvPr/>
        </p:nvSpPr>
        <p:spPr>
          <a:xfrm>
            <a:off x="4499992" y="5426795"/>
            <a:ext cx="396081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latin typeface="+mn-lt"/>
              </a:rPr>
              <a:t>Se tale relazione viene rispettata, il rapporto di indebitamento resta costante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72483BE-534B-971C-20E3-1152F95AC4A9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61128C1-05C2-C02C-FFF0-5BE03824BF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3158D765-F4AC-1DB4-24F1-F5F549C263AB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DDE059A3-BE3D-8585-6725-7389EF20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2FFCF65E-8F2C-7A1D-2080-571140FC3112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42" name="Rectangle 2">
            <a:extLst>
              <a:ext uri="{FF2B5EF4-FFF2-40B4-BE49-F238E27FC236}">
                <a16:creationId xmlns:a16="http://schemas.microsoft.com/office/drawing/2014/main" id="{4823BBE8-E055-E280-BAB8-466CD7450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587" y="557808"/>
            <a:ext cx="8124825" cy="1143000"/>
          </a:xfrm>
        </p:spPr>
        <p:txBody>
          <a:bodyPr lIns="92075" tIns="46038" rIns="92075" bIns="46038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dirty="0"/>
              <a:t>Schema sintetico di stato patrimoniale civilistico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B42864C-0C77-4E69-1839-E9738977D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564" y="1451751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/>
            </a:pPr>
            <a:r>
              <a:rPr lang="it-IT" altLang="it-IT" sz="1600" b="1" dirty="0">
                <a:latin typeface="Times New Roman" panose="02020603050405020304" pitchFamily="18" charset="0"/>
              </a:rPr>
              <a:t>CREDITI VS SOCI PER VERSAMENTI ANCORA DOVUTI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/>
            </a:pPr>
            <a:r>
              <a:rPr lang="it-IT" altLang="it-IT" sz="1600" b="1" dirty="0">
                <a:latin typeface="Times New Roman" panose="02020603050405020304" pitchFamily="18" charset="0"/>
              </a:rPr>
              <a:t>IMMOBILIZZAZIONI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b="1" dirty="0">
                <a:latin typeface="Times New Roman" panose="02020603050405020304" pitchFamily="18" charset="0"/>
              </a:rPr>
              <a:t>	</a:t>
            </a:r>
            <a:r>
              <a:rPr lang="it-IT" altLang="it-IT" sz="1600" dirty="0">
                <a:latin typeface="Times New Roman" panose="02020603050405020304" pitchFamily="18" charset="0"/>
              </a:rPr>
              <a:t>I     Immobilizzazioni immateriali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II   Immobilizzazioni materiali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III  Immobilizzazioni finanziarie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 startAt="3"/>
            </a:pPr>
            <a:r>
              <a:rPr lang="it-IT" altLang="it-IT" sz="1600" b="1" dirty="0">
                <a:latin typeface="Times New Roman" panose="02020603050405020304" pitchFamily="18" charset="0"/>
              </a:rPr>
              <a:t>ATTIVO CIRCOLANTE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b="1" dirty="0">
                <a:latin typeface="Times New Roman" panose="02020603050405020304" pitchFamily="18" charset="0"/>
              </a:rPr>
              <a:t>	</a:t>
            </a:r>
            <a:r>
              <a:rPr lang="it-IT" altLang="it-IT" sz="1600" dirty="0">
                <a:latin typeface="Times New Roman" panose="02020603050405020304" pitchFamily="18" charset="0"/>
              </a:rPr>
              <a:t>I    Rimanenze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II  Crediti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III Attività finanziarie che non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 costituiscono immobilizzazioni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IV  Disponibilità liquide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 startAt="4"/>
            </a:pPr>
            <a:r>
              <a:rPr lang="it-IT" altLang="it-IT" sz="1600" b="1" dirty="0">
                <a:latin typeface="Times New Roman" panose="02020603050405020304" pitchFamily="18" charset="0"/>
              </a:rPr>
              <a:t>RATEI E RISCONTI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62DC61B0-5AA6-EF80-9F03-CF9EB9376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1540" y="1434885"/>
            <a:ext cx="449160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/>
            </a:pPr>
            <a:r>
              <a:rPr lang="it-IT" altLang="it-IT" sz="1600" b="1" dirty="0">
                <a:latin typeface="Times New Roman" panose="02020603050405020304" pitchFamily="18" charset="0"/>
              </a:rPr>
              <a:t>PATRIMONIO NETTO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b="1" dirty="0">
                <a:latin typeface="Times New Roman" panose="02020603050405020304" pitchFamily="18" charset="0"/>
              </a:rPr>
              <a:t>	</a:t>
            </a:r>
            <a:r>
              <a:rPr lang="it-IT" altLang="it-IT" sz="1600" dirty="0">
                <a:latin typeface="Times New Roman" panose="02020603050405020304" pitchFamily="18" charset="0"/>
              </a:rPr>
              <a:t>I    Capitale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II   Riserva da sovrapprezzo azioni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III  Riserve di rivalutazione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IV  Riserva legale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V    Riserve statutarie 	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         VI  Altre riserve, distintamente indicate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VII Riserva per operazioni di copertura dei flussi finanziari attesi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VIII Utili (perdite) portati a nuovo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IX    Utile (perdita) dell’esercizio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it-IT" altLang="it-IT" sz="1600" dirty="0">
                <a:latin typeface="Times New Roman" panose="02020603050405020304" pitchFamily="18" charset="0"/>
              </a:rPr>
              <a:t>	X Riserva negativa per azioni proprie in portafoglio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 startAt="2"/>
            </a:pPr>
            <a:r>
              <a:rPr lang="it-IT" altLang="it-IT" sz="1600" b="1" dirty="0">
                <a:latin typeface="Times New Roman" panose="02020603050405020304" pitchFamily="18" charset="0"/>
              </a:rPr>
              <a:t>FONDI PER RISCHI E ONERI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 startAt="2"/>
            </a:pPr>
            <a:r>
              <a:rPr lang="it-IT" altLang="it-IT" sz="1600" b="1" dirty="0">
                <a:latin typeface="Times New Roman" panose="02020603050405020304" pitchFamily="18" charset="0"/>
              </a:rPr>
              <a:t>TRATTAMENTO DI FINE RAPPORTO DI LAVORO SUBORDINATO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 startAt="2"/>
            </a:pPr>
            <a:r>
              <a:rPr lang="it-IT" altLang="it-IT" sz="1600" b="1" dirty="0">
                <a:latin typeface="Times New Roman" panose="02020603050405020304" pitchFamily="18" charset="0"/>
              </a:rPr>
              <a:t>DEBITI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AutoNum type="alphaUcPeriod" startAt="2"/>
            </a:pPr>
            <a:r>
              <a:rPr lang="it-IT" altLang="it-IT" sz="1600" b="1" dirty="0">
                <a:latin typeface="Times New Roman" panose="02020603050405020304" pitchFamily="18" charset="0"/>
              </a:rPr>
              <a:t>RATEI E RISCONTI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D6DDE4B-CEE3-A11F-31C3-C588971F617B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55FB5A4-0314-ADFE-81F0-16833D3F52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214060C-469A-5340-AD44-CDFDDC2CCF85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CasellaDiTesto 4">
            <a:extLst>
              <a:ext uri="{FF2B5EF4-FFF2-40B4-BE49-F238E27FC236}">
                <a16:creationId xmlns:a16="http://schemas.microsoft.com/office/drawing/2014/main" id="{27C59EC4-E684-6036-E9EC-5603F3670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A6F870C0-935F-CF1F-D233-96349655F56A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9F9863-5075-B352-6238-124A7D22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9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Lo stato patrimoniale civilistico: criteri</a:t>
            </a:r>
          </a:p>
        </p:txBody>
      </p:sp>
      <p:sp>
        <p:nvSpPr>
          <p:cNvPr id="16387" name="Segnaposto contenuto 2">
            <a:extLst>
              <a:ext uri="{FF2B5EF4-FFF2-40B4-BE49-F238E27FC236}">
                <a16:creationId xmlns:a16="http://schemas.microsoft.com/office/drawing/2014/main" id="{CE6A6D15-38D4-07B2-1B59-8A7D5A88F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675"/>
            <a:ext cx="8178874" cy="44037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dirty="0"/>
              <a:t>Le </a:t>
            </a:r>
            <a:r>
              <a:rPr lang="it-IT" altLang="it-IT" sz="2600" b="1" i="1" u="sng" dirty="0"/>
              <a:t>attività</a:t>
            </a:r>
            <a:r>
              <a:rPr lang="it-IT" altLang="it-IT" sz="2600" dirty="0"/>
              <a:t> sono classificate secondo il criterio della destinazione in: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sz="2600" dirty="0"/>
              <a:t>Attivo immobilizzato;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sz="2600" dirty="0"/>
              <a:t>Attivo circolante.</a:t>
            </a:r>
          </a:p>
          <a:p>
            <a:pPr eaLnBrk="1" hangingPunct="1"/>
            <a:endParaRPr lang="it-IT" altLang="it-IT" sz="26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it-IT" altLang="it-IT" sz="2600" dirty="0"/>
              <a:t>Le </a:t>
            </a:r>
            <a:r>
              <a:rPr lang="it-IT" altLang="it-IT" sz="2600" b="1" i="1" u="sng" dirty="0"/>
              <a:t>passività</a:t>
            </a:r>
            <a:r>
              <a:rPr lang="it-IT" altLang="it-IT" sz="2600" dirty="0"/>
              <a:t> sono classificate secondo la natura delle fonti in:</a:t>
            </a:r>
          </a:p>
          <a:p>
            <a:pPr eaLnBrk="1" hangingPunct="1"/>
            <a:r>
              <a:rPr lang="it-IT" altLang="it-IT" sz="2600" dirty="0"/>
              <a:t>Mezzi propri;</a:t>
            </a:r>
          </a:p>
          <a:p>
            <a:pPr eaLnBrk="1" hangingPunct="1"/>
            <a:r>
              <a:rPr lang="it-IT" altLang="it-IT" sz="2600" dirty="0"/>
              <a:t>Mezzi di terzi.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3D6D0FB-7824-603B-742A-4F09C1D11CC0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694602D-24FB-DC16-8F42-D2641774B0A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AEE7A818-E9A4-93A5-B2D5-64DE97C34CB5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C0459CD1-DA07-98C2-ED5B-2DE2F1C3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3E9B32AA-DAB9-5984-F334-6E39064AFC7E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>
            <a:extLst>
              <a:ext uri="{FF2B5EF4-FFF2-40B4-BE49-F238E27FC236}">
                <a16:creationId xmlns:a16="http://schemas.microsoft.com/office/drawing/2014/main" id="{3C0C1F3D-36CB-2702-C763-61ABDFC0F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0560" y="713162"/>
            <a:ext cx="81565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Eccezioni al criterio della destinazione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14D3B65-93B6-2B3E-50A1-FC2AC698F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47800"/>
            <a:ext cx="6978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Times New Roman" panose="02020603050405020304" pitchFamily="18" charset="0"/>
              </a:rPr>
              <a:t>Per </a:t>
            </a:r>
            <a:r>
              <a:rPr lang="it-IT" altLang="it-IT" sz="2800" i="1">
                <a:latin typeface="Times New Roman" panose="02020603050405020304" pitchFamily="18" charset="0"/>
              </a:rPr>
              <a:t>durevolmente</a:t>
            </a:r>
            <a:r>
              <a:rPr lang="it-IT" altLang="it-IT" sz="2800">
                <a:latin typeface="Times New Roman" panose="02020603050405020304" pitchFamily="18" charset="0"/>
              </a:rPr>
              <a:t> si intende almeno oltre il termine</a:t>
            </a:r>
          </a:p>
          <a:p>
            <a:pPr eaLnBrk="1" hangingPunct="1"/>
            <a:r>
              <a:rPr lang="it-IT" altLang="it-IT" sz="2800">
                <a:latin typeface="Times New Roman" panose="02020603050405020304" pitchFamily="18" charset="0"/>
              </a:rPr>
              <a:t>dell’esercizio successivo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CD75FBCE-A5B7-889C-D804-BD5867289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500438"/>
            <a:ext cx="70104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 b="1" i="1" u="sng">
                <a:latin typeface="Times New Roman" panose="02020603050405020304" pitchFamily="18" charset="0"/>
              </a:rPr>
              <a:t>Tuttavia:</a:t>
            </a:r>
          </a:p>
          <a:p>
            <a:pPr eaLnBrk="1" hangingPunct="1"/>
            <a:r>
              <a:rPr lang="it-IT" altLang="it-IT" sz="2800">
                <a:latin typeface="Times New Roman" panose="02020603050405020304" pitchFamily="18" charset="0"/>
              </a:rPr>
              <a:t>I crediti di </a:t>
            </a:r>
            <a:r>
              <a:rPr lang="it-IT" altLang="it-IT" sz="2800" u="sng">
                <a:latin typeface="Times New Roman" panose="02020603050405020304" pitchFamily="18" charset="0"/>
              </a:rPr>
              <a:t>funzionamento</a:t>
            </a:r>
          </a:p>
          <a:p>
            <a:pPr eaLnBrk="1" hangingPunct="1"/>
            <a:r>
              <a:rPr lang="it-IT" altLang="it-IT" sz="2800">
                <a:latin typeface="Times New Roman" panose="02020603050405020304" pitchFamily="18" charset="0"/>
              </a:rPr>
              <a:t>vanno sempre inseriti nell’Attivo Circolante</a:t>
            </a:r>
          </a:p>
          <a:p>
            <a:pPr eaLnBrk="1" hangingPunct="1"/>
            <a:endParaRPr lang="it-IT" altLang="it-IT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it-IT" sz="2800">
                <a:latin typeface="Times New Roman" panose="02020603050405020304" pitchFamily="18" charset="0"/>
              </a:rPr>
              <a:t>I crediti di </a:t>
            </a:r>
            <a:r>
              <a:rPr lang="it-IT" altLang="it-IT" sz="2800" u="sng">
                <a:latin typeface="Times New Roman" panose="02020603050405020304" pitchFamily="18" charset="0"/>
              </a:rPr>
              <a:t>finanziamento</a:t>
            </a:r>
          </a:p>
          <a:p>
            <a:pPr eaLnBrk="1" hangingPunct="1"/>
            <a:r>
              <a:rPr lang="it-IT" altLang="it-IT" sz="2800">
                <a:latin typeface="Times New Roman" panose="02020603050405020304" pitchFamily="18" charset="0"/>
              </a:rPr>
              <a:t>vanno sempre inseriti tra le Immobilizzazioni</a:t>
            </a:r>
          </a:p>
        </p:txBody>
      </p:sp>
      <p:cxnSp>
        <p:nvCxnSpPr>
          <p:cNvPr id="17414" name="AutoShape 5">
            <a:extLst>
              <a:ext uri="{FF2B5EF4-FFF2-40B4-BE49-F238E27FC236}">
                <a16:creationId xmlns:a16="http://schemas.microsoft.com/office/drawing/2014/main" id="{C7427FC2-78F4-0C1A-6C28-B3FD22C3284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449094" y="2482056"/>
            <a:ext cx="1905000" cy="3341688"/>
          </a:xfrm>
          <a:prstGeom prst="bentConnector4">
            <a:avLst>
              <a:gd name="adj1" fmla="val 28000"/>
              <a:gd name="adj2" fmla="val 10631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AutoShape 6">
            <a:extLst>
              <a:ext uri="{FF2B5EF4-FFF2-40B4-BE49-F238E27FC236}">
                <a16:creationId xmlns:a16="http://schemas.microsoft.com/office/drawing/2014/main" id="{465F8D4A-7221-3966-5303-AA0580076AE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1411288" y="2552700"/>
            <a:ext cx="280987" cy="3619500"/>
          </a:xfrm>
          <a:prstGeom prst="bentConnector4">
            <a:avLst>
              <a:gd name="adj1" fmla="val -75000"/>
              <a:gd name="adj2" fmla="val 61051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0FE286DC-C96F-E9A8-4C4D-E666AFF635C8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8757613-A736-55B9-D636-F6F7F0E45CF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3A0F7563-B3B7-A12C-F920-8F853F5EC915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asellaDiTesto 4">
            <a:extLst>
              <a:ext uri="{FF2B5EF4-FFF2-40B4-BE49-F238E27FC236}">
                <a16:creationId xmlns:a16="http://schemas.microsoft.com/office/drawing/2014/main" id="{15DB49D9-5A63-1D4C-0E2F-998D8CA08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7AE7E633-2312-E8CE-3B97-42990995C4B0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>
            <a:extLst>
              <a:ext uri="{FF2B5EF4-FFF2-40B4-BE49-F238E27FC236}">
                <a16:creationId xmlns:a16="http://schemas.microsoft.com/office/drawing/2014/main" id="{7BC0B67A-9375-02DE-DE38-BD9E5AA64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772816"/>
            <a:ext cx="7543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–"/>
            </a:pPr>
            <a:r>
              <a:rPr lang="it-IT" altLang="it-IT" dirty="0">
                <a:latin typeface="Times New Roman" panose="02020603050405020304" pitchFamily="18" charset="0"/>
              </a:rPr>
              <a:t>..........................</a:t>
            </a:r>
          </a:p>
          <a:p>
            <a:pPr>
              <a:spcBef>
                <a:spcPct val="20000"/>
              </a:spcBef>
              <a:buFontTx/>
              <a:buChar char="B"/>
            </a:pPr>
            <a:r>
              <a:rPr lang="it-IT" altLang="it-IT" dirty="0">
                <a:latin typeface="Times New Roman" panose="02020603050405020304" pitchFamily="18" charset="0"/>
              </a:rPr>
              <a:t>IMMOBILIZZAZIONI</a:t>
            </a:r>
          </a:p>
          <a:p>
            <a:pPr>
              <a:spcBef>
                <a:spcPct val="20000"/>
              </a:spcBef>
              <a:buFontTx/>
              <a:buChar char=" "/>
            </a:pPr>
            <a:r>
              <a:rPr lang="it-IT" altLang="it-IT" dirty="0">
                <a:latin typeface="Times New Roman" panose="02020603050405020304" pitchFamily="18" charset="0"/>
              </a:rPr>
              <a:t>...............................</a:t>
            </a:r>
          </a:p>
          <a:p>
            <a:pPr>
              <a:spcBef>
                <a:spcPct val="20000"/>
              </a:spcBef>
              <a:buFontTx/>
              <a:buChar char=" "/>
            </a:pPr>
            <a:r>
              <a:rPr lang="it-IT" altLang="it-IT" sz="2000" dirty="0">
                <a:latin typeface="Times New Roman" panose="02020603050405020304" pitchFamily="18" charset="0"/>
              </a:rPr>
              <a:t>III   IMMOBILIZZAZIONI FINANZIARIE</a:t>
            </a:r>
          </a:p>
          <a:p>
            <a:pPr lvl="1">
              <a:spcBef>
                <a:spcPct val="20000"/>
              </a:spcBef>
              <a:buFontTx/>
              <a:buChar char=" "/>
            </a:pPr>
            <a:r>
              <a:rPr lang="it-IT" altLang="it-IT" dirty="0">
                <a:latin typeface="Times New Roman" panose="02020603050405020304" pitchFamily="18" charset="0"/>
              </a:rPr>
              <a:t>...................</a:t>
            </a:r>
          </a:p>
          <a:p>
            <a:pPr lvl="2">
              <a:spcBef>
                <a:spcPct val="20000"/>
              </a:spcBef>
              <a:buFontTx/>
              <a:buChar char="2"/>
            </a:pPr>
            <a:r>
              <a:rPr lang="it-IT" altLang="it-IT" sz="2000" dirty="0">
                <a:latin typeface="Times New Roman" panose="02020603050405020304" pitchFamily="18" charset="0"/>
              </a:rPr>
              <a:t>CREDITI, con separata indicazione della parte esigibile </a:t>
            </a:r>
          </a:p>
          <a:p>
            <a:pPr lvl="2">
              <a:spcBef>
                <a:spcPct val="20000"/>
              </a:spcBef>
            </a:pPr>
            <a:r>
              <a:rPr lang="it-IT" altLang="it-IT" sz="2000" dirty="0">
                <a:latin typeface="Times New Roman" panose="02020603050405020304" pitchFamily="18" charset="0"/>
              </a:rPr>
              <a:t>entro l’esercizio successivo</a:t>
            </a:r>
          </a:p>
          <a:p>
            <a:pPr lvl="1">
              <a:spcBef>
                <a:spcPct val="20000"/>
              </a:spcBef>
              <a:buFontTx/>
              <a:buChar char=" "/>
            </a:pPr>
            <a:r>
              <a:rPr lang="it-IT" altLang="it-IT" dirty="0">
                <a:latin typeface="Times New Roman" panose="02020603050405020304" pitchFamily="18" charset="0"/>
              </a:rPr>
              <a:t>...................</a:t>
            </a:r>
          </a:p>
          <a:p>
            <a:pPr lvl="1">
              <a:spcBef>
                <a:spcPct val="20000"/>
              </a:spcBef>
              <a:buFontTx/>
              <a:buChar char=" "/>
            </a:pPr>
            <a:endParaRPr lang="it-IT" altLang="it-IT" dirty="0">
              <a:latin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FontTx/>
              <a:buChar char=" "/>
            </a:pPr>
            <a:endParaRPr lang="it-IT" altLang="it-IT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FontTx/>
              <a:buChar char="C"/>
            </a:pPr>
            <a:r>
              <a:rPr lang="it-IT" altLang="it-IT" dirty="0">
                <a:latin typeface="Times New Roman" panose="02020603050405020304" pitchFamily="18" charset="0"/>
              </a:rPr>
              <a:t>ATTIVO CIRCOLANTE</a:t>
            </a:r>
          </a:p>
          <a:p>
            <a:pPr>
              <a:spcBef>
                <a:spcPct val="20000"/>
              </a:spcBef>
              <a:buFontTx/>
              <a:buChar char=" "/>
            </a:pPr>
            <a:r>
              <a:rPr lang="it-IT" altLang="it-IT" dirty="0">
                <a:latin typeface="Times New Roman" panose="02020603050405020304" pitchFamily="18" charset="0"/>
              </a:rPr>
              <a:t>...............................</a:t>
            </a:r>
          </a:p>
          <a:p>
            <a:pPr>
              <a:spcBef>
                <a:spcPct val="20000"/>
              </a:spcBef>
              <a:buFontTx/>
              <a:buChar char=" "/>
            </a:pPr>
            <a:r>
              <a:rPr lang="it-IT" altLang="it-IT" dirty="0">
                <a:latin typeface="Times New Roman" panose="02020603050405020304" pitchFamily="18" charset="0"/>
              </a:rPr>
              <a:t>II  </a:t>
            </a:r>
            <a:r>
              <a:rPr lang="it-IT" altLang="it-IT" sz="2000" dirty="0">
                <a:latin typeface="Times New Roman" panose="02020603050405020304" pitchFamily="18" charset="0"/>
              </a:rPr>
              <a:t>CREDITI, con separata indicazione della parte esigibile oltre l’esercizio successivo</a:t>
            </a:r>
          </a:p>
          <a:p>
            <a:pPr>
              <a:spcBef>
                <a:spcPct val="20000"/>
              </a:spcBef>
              <a:buFontTx/>
              <a:buChar char=" "/>
            </a:pPr>
            <a:endParaRPr lang="it-IT" altLang="it-IT" sz="2000" b="1" dirty="0">
              <a:latin typeface="Times New Roman" panose="02020603050405020304" pitchFamily="18" charset="0"/>
            </a:endParaRPr>
          </a:p>
        </p:txBody>
      </p:sp>
      <p:sp>
        <p:nvSpPr>
          <p:cNvPr id="1030" name="Line 4">
            <a:extLst>
              <a:ext uri="{FF2B5EF4-FFF2-40B4-BE49-F238E27FC236}">
                <a16:creationId xmlns:a16="http://schemas.microsoft.com/office/drawing/2014/main" id="{85548D49-CA83-77C3-EE70-02927CE603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968" y="1745829"/>
            <a:ext cx="7518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031" name="Gruppo 12">
            <a:extLst>
              <a:ext uri="{FF2B5EF4-FFF2-40B4-BE49-F238E27FC236}">
                <a16:creationId xmlns:a16="http://schemas.microsoft.com/office/drawing/2014/main" id="{84164E6E-691A-7CB2-5649-46CCBF2F9068}"/>
              </a:ext>
            </a:extLst>
          </p:cNvPr>
          <p:cNvGrpSpPr>
            <a:grpSpLocks/>
          </p:cNvGrpSpPr>
          <p:nvPr/>
        </p:nvGrpSpPr>
        <p:grpSpPr bwMode="auto">
          <a:xfrm>
            <a:off x="5965180" y="1626766"/>
            <a:ext cx="2770188" cy="4870450"/>
            <a:chOff x="6651627" y="1149350"/>
            <a:chExt cx="3000374" cy="4870450"/>
          </a:xfrm>
        </p:grpSpPr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FE11483B-A34F-5F40-8C1C-DC517C88C0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59086" y="1295400"/>
              <a:ext cx="0" cy="4724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5" name="AutoShape 6">
              <a:extLst>
                <a:ext uri="{FF2B5EF4-FFF2-40B4-BE49-F238E27FC236}">
                  <a16:creationId xmlns:a16="http://schemas.microsoft.com/office/drawing/2014/main" id="{57A16DE9-BCFF-7C72-CB64-45B4D4329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8401" y="1149350"/>
              <a:ext cx="2133600" cy="687388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>
                <a:latin typeface="Gill Sans MT" panose="020B0502020104020203" pitchFamily="34" charset="0"/>
              </a:endParaRPr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DDFDD2C6-1A38-E7D9-8026-AC7A891A1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728" y="1325564"/>
              <a:ext cx="1793499" cy="400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it-IT" altLang="it-IT" sz="2000">
                  <a:latin typeface="Times New Roman" panose="02020603050405020304" pitchFamily="18" charset="0"/>
                </a:rPr>
                <a:t>FINANZIARI</a:t>
              </a:r>
            </a:p>
          </p:txBody>
        </p:sp>
        <p:graphicFrame>
          <p:nvGraphicFramePr>
            <p:cNvPr id="1026" name="Object 8">
              <a:extLst>
                <a:ext uri="{FF2B5EF4-FFF2-40B4-BE49-F238E27FC236}">
                  <a16:creationId xmlns:a16="http://schemas.microsoft.com/office/drawing/2014/main" id="{032EA0A4-78BA-DFE6-8845-4636CFD1B3E7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959602" y="1801813"/>
            <a:ext cx="639763" cy="1274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3" imgW="1838160" imgH="3660480" progId="MS_ClipArt_Gallery.2">
                    <p:embed/>
                  </p:oleObj>
                </mc:Choice>
                <mc:Fallback>
                  <p:oleObj name="ClipArt" r:id="rId3" imgW="1838160" imgH="3660480" progId="MS_ClipArt_Gallery.2">
                    <p:embed/>
                    <p:pic>
                      <p:nvPicPr>
                        <p:cNvPr id="1026" name="Object 8">
                          <a:extLst>
                            <a:ext uri="{FF2B5EF4-FFF2-40B4-BE49-F238E27FC236}">
                              <a16:creationId xmlns:a16="http://schemas.microsoft.com/office/drawing/2014/main" id="{032EA0A4-78BA-DFE6-8845-4636CFD1B3E7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59602" y="1801813"/>
                          <a:ext cx="639763" cy="1274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7" name="AutoShape 9">
              <a:extLst>
                <a:ext uri="{FF2B5EF4-FFF2-40B4-BE49-F238E27FC236}">
                  <a16:creationId xmlns:a16="http://schemas.microsoft.com/office/drawing/2014/main" id="{534AE55D-3812-6FB2-B66F-E256C6B03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0551" y="3435350"/>
              <a:ext cx="2711450" cy="687388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>
                <a:latin typeface="Gill Sans MT" panose="020B0502020104020203" pitchFamily="34" charset="0"/>
              </a:endParaRPr>
            </a:p>
          </p:txBody>
        </p:sp>
        <p:graphicFrame>
          <p:nvGraphicFramePr>
            <p:cNvPr id="1027" name="Object 10">
              <a:extLst>
                <a:ext uri="{FF2B5EF4-FFF2-40B4-BE49-F238E27FC236}">
                  <a16:creationId xmlns:a16="http://schemas.microsoft.com/office/drawing/2014/main" id="{21639B0D-EAB9-8029-EBC0-434DAA373F27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651627" y="4125917"/>
            <a:ext cx="638175" cy="1271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Art" r:id="rId5" imgW="1838160" imgH="3660480" progId="MS_ClipArt_Gallery.2">
                    <p:embed/>
                  </p:oleObj>
                </mc:Choice>
                <mc:Fallback>
                  <p:oleObj name="ClipArt" r:id="rId5" imgW="1838160" imgH="3660480" progId="MS_ClipArt_Gallery.2">
                    <p:embed/>
                    <p:pic>
                      <p:nvPicPr>
                        <p:cNvPr id="1027" name="Object 10">
                          <a:extLst>
                            <a:ext uri="{FF2B5EF4-FFF2-40B4-BE49-F238E27FC236}">
                              <a16:creationId xmlns:a16="http://schemas.microsoft.com/office/drawing/2014/main" id="{21639B0D-EAB9-8029-EBC0-434DAA373F27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1627" y="4125917"/>
                          <a:ext cx="638175" cy="1271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1B9BC9E9-C8C7-9206-8B2C-7E41C940A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426" y="3611564"/>
              <a:ext cx="2178935" cy="400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it-IT" altLang="it-IT" sz="2000">
                  <a:latin typeface="Times New Roman" panose="02020603050405020304" pitchFamily="18" charset="0"/>
                </a:rPr>
                <a:t>COMMERCIALI</a:t>
              </a:r>
            </a:p>
          </p:txBody>
        </p:sp>
      </p:grpSp>
      <p:sp>
        <p:nvSpPr>
          <p:cNvPr id="14" name="Rectangle 2">
            <a:extLst>
              <a:ext uri="{FF2B5EF4-FFF2-40B4-BE49-F238E27FC236}">
                <a16:creationId xmlns:a16="http://schemas.microsoft.com/office/drawing/2014/main" id="{8A7F5D75-7BC7-E578-F703-8D044BB8635A}"/>
              </a:ext>
            </a:extLst>
          </p:cNvPr>
          <p:cNvSpPr txBox="1">
            <a:spLocks noChangeArrowheads="1"/>
          </p:cNvSpPr>
          <p:nvPr/>
        </p:nvSpPr>
        <p:spPr>
          <a:xfrm>
            <a:off x="201336" y="854752"/>
            <a:ext cx="8174285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3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Eccezioni al criterio della destinazione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239B288-AA5A-1684-6FC5-0D2B13AAE8AF}"/>
              </a:ext>
            </a:extLst>
          </p:cNvPr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E6F3757-6FDD-95C9-18B4-E8BAA9DBDF3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95719"/>
            <a:ext cx="576064" cy="567622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93DE1F59-7DA1-0AE7-28C7-300FEDB44240}"/>
              </a:ext>
            </a:extLst>
          </p:cNvPr>
          <p:cNvSpPr/>
          <p:nvPr/>
        </p:nvSpPr>
        <p:spPr>
          <a:xfrm>
            <a:off x="0" y="6525343"/>
            <a:ext cx="9144000" cy="3489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CasellaDiTesto 4">
            <a:extLst>
              <a:ext uri="{FF2B5EF4-FFF2-40B4-BE49-F238E27FC236}">
                <a16:creationId xmlns:a16="http://schemas.microsoft.com/office/drawing/2014/main" id="{7BEC9388-46EC-CC29-E937-001C3E3B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7" y="149531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Contabilità del lavoro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Calibri Light" panose="020F0302020204030204" pitchFamily="34" charset="0"/>
              </a:rPr>
              <a:t>Modulo SECS-P/07 – 6 CFU</a:t>
            </a:r>
            <a:endParaRPr lang="it-IT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67AB71E-E181-8224-92BE-088DA1BB5C9F}"/>
              </a:ext>
            </a:extLst>
          </p:cNvPr>
          <p:cNvSpPr txBox="1">
            <a:spLocks/>
          </p:cNvSpPr>
          <p:nvPr/>
        </p:nvSpPr>
        <p:spPr>
          <a:xfrm>
            <a:off x="1422400" y="6373813"/>
            <a:ext cx="6299200" cy="693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Giurisprudenza – Università degli Studi di Napoli "</a:t>
            </a:r>
            <a:r>
              <a:rPr lang="it-IT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Parthenope</a:t>
            </a:r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GB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4268</Words>
  <Application>Microsoft Office PowerPoint</Application>
  <PresentationFormat>Presentazione su schermo (4:3)</PresentationFormat>
  <Paragraphs>906</Paragraphs>
  <Slides>50</Slides>
  <Notes>29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63" baseType="lpstr">
      <vt:lpstr>Arial</vt:lpstr>
      <vt:lpstr>Arial Rounded MT Bold</vt:lpstr>
      <vt:lpstr>Calibri</vt:lpstr>
      <vt:lpstr>Constantia</vt:lpstr>
      <vt:lpstr>Gill Sans MT</vt:lpstr>
      <vt:lpstr>Monotype Sorts</vt:lpstr>
      <vt:lpstr>Tahoma</vt:lpstr>
      <vt:lpstr>Times New Roman</vt:lpstr>
      <vt:lpstr>Verdana</vt:lpstr>
      <vt:lpstr>Wingdings</vt:lpstr>
      <vt:lpstr>Wingdings 2</vt:lpstr>
      <vt:lpstr>Tema di Office</vt:lpstr>
      <vt:lpstr>ClipArt</vt:lpstr>
      <vt:lpstr>La riclassificazione e l’analisi per margini e indici dello Stato Patrimoniale</vt:lpstr>
      <vt:lpstr>Argomenti</vt:lpstr>
      <vt:lpstr>Presentazione standard di PowerPoint</vt:lpstr>
      <vt:lpstr>Lo stato patrimoniale civilistico: struttura</vt:lpstr>
      <vt:lpstr>Esempio.....</vt:lpstr>
      <vt:lpstr>Schema sintetico di stato patrimoniale civilistico</vt:lpstr>
      <vt:lpstr>Lo stato patrimoniale civilistico: criteri</vt:lpstr>
      <vt:lpstr>Eccezioni al criterio della destinazione</vt:lpstr>
      <vt:lpstr>Presentazione standard di PowerPoint</vt:lpstr>
      <vt:lpstr>La riclassificazione dello SP secondo il criterio finanziario</vt:lpstr>
      <vt:lpstr>Lo SP riclassificato secondo il criterio finanziario</vt:lpstr>
      <vt:lpstr>Ulteriori scomposizioni delle attività</vt:lpstr>
      <vt:lpstr>Ulteriori scomposizioni delle passività</vt:lpstr>
      <vt:lpstr>Lo SP riclassificato secondo il criterio finanziario</vt:lpstr>
      <vt:lpstr>Dallo SP civilistico allo SP riclassificato secondo il criterio finanziario</vt:lpstr>
      <vt:lpstr>Dallo SP civilistico allo SP riclassificato secondo il criterio finanziario (II)</vt:lpstr>
      <vt:lpstr>Dallo SP civilistico allo SP riclassificato secondo il criterio finanziario (III)</vt:lpstr>
      <vt:lpstr>Dallo SP civilistico allo SP riclassificato secondo il criterio finanziario (IV)</vt:lpstr>
      <vt:lpstr>Dallo SP civilistico allo SP riclassificato secondo il criterio finanziario (V)</vt:lpstr>
      <vt:lpstr>Dallo SP civilistico allo SP riclassificato secondo il criterio finanziario (VI)</vt:lpstr>
      <vt:lpstr>Dallo SP civilistico allo SP riclassificato secondo il criterio finanziario (VII)</vt:lpstr>
      <vt:lpstr>Dallo SP civilistico allo SP riclassificato secondo il criterio finanziario (VIII)</vt:lpstr>
      <vt:lpstr>Dallo SP civilistico allo SP riclassificato secondo il criterio finanziario (IX)</vt:lpstr>
      <vt:lpstr>Dallo SP civilistico allo SP riclassificato secondo il criterio finanziario (X)</vt:lpstr>
      <vt:lpstr>Dallo SP civilistico allo SP riclassificato secondo il criterio finanziario (XI)</vt:lpstr>
      <vt:lpstr>Dallo SP civilistico allo SP riclassificato secondo il criterio finanziario (XII)</vt:lpstr>
      <vt:lpstr>Dallo SP civilistico allo SP riclassificato secondo il criterio finanziario (XIII)</vt:lpstr>
      <vt:lpstr>Analisi per margini e per indici dello stato patrimoniale</vt:lpstr>
      <vt:lpstr>Analisi per margini dello SP</vt:lpstr>
      <vt:lpstr>Margine di struttura</vt:lpstr>
      <vt:lpstr>Capitale circolante netto</vt:lpstr>
      <vt:lpstr>Margine di tesoreria</vt:lpstr>
      <vt:lpstr>Analisi per margini dello SP</vt:lpstr>
      <vt:lpstr>Collegamento tra MS e CCN</vt:lpstr>
      <vt:lpstr>Collegamento tra MS e CCN (2)</vt:lpstr>
      <vt:lpstr>Analisi per indici</vt:lpstr>
      <vt:lpstr>Solidità/Liquidità</vt:lpstr>
      <vt:lpstr>Rapporti di composizione</vt:lpstr>
      <vt:lpstr>Grado di elasticità degli investimenti</vt:lpstr>
      <vt:lpstr>Grado di indipendenza finanziaria</vt:lpstr>
      <vt:lpstr>Indici di solidità</vt:lpstr>
      <vt:lpstr>Indici di solidità (2)</vt:lpstr>
      <vt:lpstr>Grado di copertura delle immobilizzazioni con mezzi propri</vt:lpstr>
      <vt:lpstr>Indici di solidità (3)</vt:lpstr>
      <vt:lpstr>Indici di solidità (4)</vt:lpstr>
      <vt:lpstr>Indici di liquidità</vt:lpstr>
      <vt:lpstr>Indice di liquidità primaria</vt:lpstr>
      <vt:lpstr>Indice di liquidità secondaria</vt:lpstr>
      <vt:lpstr>Lo sviluppo strutturale</vt:lpstr>
      <vt:lpstr>Lo sviluppo strutturale (2)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Legal Manager &amp; Advisor</dc:title>
  <dc:creator>Alfredo Celentano</dc:creator>
  <cp:lastModifiedBy>Sabrina Pisano</cp:lastModifiedBy>
  <cp:revision>31</cp:revision>
  <dcterms:created xsi:type="dcterms:W3CDTF">2021-04-07T06:50:06Z</dcterms:created>
  <dcterms:modified xsi:type="dcterms:W3CDTF">2024-02-27T09:49:33Z</dcterms:modified>
</cp:coreProperties>
</file>