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93" r:id="rId4"/>
    <p:sldId id="340" r:id="rId5"/>
    <p:sldId id="322" r:id="rId6"/>
    <p:sldId id="323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7"/>
    <p:restoredTop sz="94814"/>
  </p:normalViewPr>
  <p:slideViewPr>
    <p:cSldViewPr>
      <p:cViewPr varScale="1">
        <p:scale>
          <a:sx n="101" d="100"/>
          <a:sy n="101" d="100"/>
        </p:scale>
        <p:origin x="183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EC6A6C-4329-4895-B91E-D477F1AB4151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612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FA57B-7C5D-BA40-B109-A2A9974978F6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4570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FF38-4407-5C4D-B00F-D7E92271FC18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 lIns="99039" tIns="49520" rIns="99039" bIns="49520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552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0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9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38371" y="980728"/>
            <a:ext cx="7445997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Teorema di </a:t>
            </a:r>
            <a:r>
              <a:rPr lang="it-IT" altLang="it-IT" sz="26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Bayes</a:t>
            </a: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Legge della Probabilità Totale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1196975"/>
            <a:ext cx="59753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Dalla regola della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probabilit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composta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8313" y="2937857"/>
            <a:ext cx="626427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si ottiene il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teorema di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Bayes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r>
              <a:rPr lang="en-US" dirty="0"/>
              <a:t> di Bayes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552188"/>
              </p:ext>
            </p:extLst>
          </p:nvPr>
        </p:nvGraphicFramePr>
        <p:xfrm>
          <a:off x="2722563" y="1843693"/>
          <a:ext cx="27241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30500" imgH="812800" progId="Equation.3">
                  <p:embed/>
                </p:oleObj>
              </mc:Choice>
              <mc:Fallback>
                <p:oleObj name="Equation" r:id="rId3" imgW="27305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1843693"/>
                        <a:ext cx="27241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657770"/>
              </p:ext>
            </p:extLst>
          </p:nvPr>
        </p:nvGraphicFramePr>
        <p:xfrm>
          <a:off x="2722563" y="3792781"/>
          <a:ext cx="2962275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59100" imgH="1651000" progId="Equation.3">
                  <p:embed/>
                </p:oleObj>
              </mc:Choice>
              <mc:Fallback>
                <p:oleObj name="Equation" r:id="rId5" imgW="2959100" imgH="165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3792781"/>
                        <a:ext cx="2962275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004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79388" y="1484313"/>
            <a:ext cx="4319587" cy="2590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3491" name="Oval 3"/>
          <p:cNvSpPr>
            <a:spLocks noChangeArrowheads="1"/>
          </p:cNvSpPr>
          <p:nvPr/>
        </p:nvSpPr>
        <p:spPr bwMode="auto">
          <a:xfrm rot="2101179">
            <a:off x="455613" y="2058988"/>
            <a:ext cx="2592387" cy="17287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328738" y="2297113"/>
            <a:ext cx="57626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706813" y="1027113"/>
            <a:ext cx="79216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556873"/>
              </p:ext>
            </p:extLst>
          </p:nvPr>
        </p:nvGraphicFramePr>
        <p:xfrm>
          <a:off x="881063" y="4396488"/>
          <a:ext cx="7112794" cy="2005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00720" imgH="2031840" progId="Equation.3">
                  <p:embed/>
                </p:oleObj>
              </mc:Choice>
              <mc:Fallback>
                <p:oleObj name="Equation" r:id="rId3" imgW="7200720" imgH="2031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4396488"/>
                        <a:ext cx="7112794" cy="20052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715249" y="970830"/>
            <a:ext cx="3169119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Siamo interessati al calcolo di </a:t>
            </a:r>
            <a:r>
              <a:rPr lang="it-IT" altLang="it-IT" sz="2400" i="1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graphicFrame>
        <p:nvGraphicFramePr>
          <p:cNvPr id="634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403680"/>
              </p:ext>
            </p:extLst>
          </p:nvPr>
        </p:nvGraphicFramePr>
        <p:xfrm>
          <a:off x="4924332" y="3051175"/>
          <a:ext cx="123825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31560" imgH="939600" progId="Equation.3">
                  <p:embed/>
                </p:oleObj>
              </mc:Choice>
              <mc:Fallback>
                <p:oleObj name="Equation" r:id="rId5" imgW="1231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332" y="3051175"/>
                        <a:ext cx="1238250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26"/>
              </p:ext>
            </p:extLst>
          </p:nvPr>
        </p:nvGraphicFramePr>
        <p:xfrm>
          <a:off x="6607937" y="3313112"/>
          <a:ext cx="21447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33360" imgH="419040" progId="Equation.3">
                  <p:embed/>
                </p:oleObj>
              </mc:Choice>
              <mc:Fallback>
                <p:oleObj name="Equation" r:id="rId7" imgW="2133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937" y="3313112"/>
                        <a:ext cx="214471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500" name="Group 12"/>
          <p:cNvGrpSpPr>
            <a:grpSpLocks/>
          </p:cNvGrpSpPr>
          <p:nvPr/>
        </p:nvGrpSpPr>
        <p:grpSpPr bwMode="auto">
          <a:xfrm>
            <a:off x="179388" y="1484313"/>
            <a:ext cx="8662987" cy="2590800"/>
            <a:chOff x="113" y="935"/>
            <a:chExt cx="5457" cy="1632"/>
          </a:xfrm>
        </p:grpSpPr>
        <p:sp>
          <p:nvSpPr>
            <p:cNvPr id="63501" name="Text Box 13"/>
            <p:cNvSpPr txBox="1">
              <a:spLocks noChangeArrowheads="1"/>
            </p:cNvSpPr>
            <p:nvPr/>
          </p:nvSpPr>
          <p:spPr bwMode="auto">
            <a:xfrm>
              <a:off x="2947" y="1184"/>
              <a:ext cx="2623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altLang="it-IT" sz="24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Sia {</a:t>
              </a:r>
              <a:r>
                <a:rPr lang="it-IT" altLang="it-IT" sz="2400" i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E</a:t>
              </a:r>
              <a:r>
                <a:rPr lang="it-IT" altLang="it-IT" sz="2400" i="1" baseline="-250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i</a:t>
              </a:r>
              <a:r>
                <a:rPr lang="it-IT" altLang="it-IT" sz="24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} una partizione dell’evento certo </a:t>
              </a:r>
              <a:r>
                <a:rPr lang="it-IT" altLang="it-IT" sz="2400" i="1" dirty="0" err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S</a:t>
              </a:r>
              <a:r>
                <a:rPr lang="it-IT" alt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, cioè:</a:t>
              </a:r>
            </a:p>
          </p:txBody>
        </p:sp>
        <p:grpSp>
          <p:nvGrpSpPr>
            <p:cNvPr id="63502" name="Group 14"/>
            <p:cNvGrpSpPr>
              <a:grpSpLocks/>
            </p:cNvGrpSpPr>
            <p:nvPr/>
          </p:nvGrpSpPr>
          <p:grpSpPr bwMode="auto">
            <a:xfrm>
              <a:off x="113" y="935"/>
              <a:ext cx="2721" cy="1632"/>
              <a:chOff x="113" y="935"/>
              <a:chExt cx="2721" cy="1632"/>
            </a:xfrm>
          </p:grpSpPr>
          <p:sp>
            <p:nvSpPr>
              <p:cNvPr id="63503" name="Line 15"/>
              <p:cNvSpPr>
                <a:spLocks noChangeShapeType="1"/>
              </p:cNvSpPr>
              <p:nvPr/>
            </p:nvSpPr>
            <p:spPr bwMode="auto">
              <a:xfrm flipV="1">
                <a:off x="113" y="935"/>
                <a:ext cx="1587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3504" name="Line 16"/>
              <p:cNvSpPr>
                <a:spLocks noChangeShapeType="1"/>
              </p:cNvSpPr>
              <p:nvPr/>
            </p:nvSpPr>
            <p:spPr bwMode="auto">
              <a:xfrm>
                <a:off x="1474" y="1071"/>
                <a:ext cx="136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3505" name="Line 17"/>
              <p:cNvSpPr>
                <a:spLocks noChangeShapeType="1"/>
              </p:cNvSpPr>
              <p:nvPr/>
            </p:nvSpPr>
            <p:spPr bwMode="auto">
              <a:xfrm>
                <a:off x="702" y="1524"/>
                <a:ext cx="0" cy="10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3506" name="Line 18"/>
              <p:cNvSpPr>
                <a:spLocks noChangeShapeType="1"/>
              </p:cNvSpPr>
              <p:nvPr/>
            </p:nvSpPr>
            <p:spPr bwMode="auto">
              <a:xfrm flipV="1">
                <a:off x="702" y="1570"/>
                <a:ext cx="1497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3507" name="Line 19"/>
              <p:cNvSpPr>
                <a:spLocks noChangeShapeType="1"/>
              </p:cNvSpPr>
              <p:nvPr/>
            </p:nvSpPr>
            <p:spPr bwMode="auto">
              <a:xfrm>
                <a:off x="1428" y="1978"/>
                <a:ext cx="363" cy="5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aphicFrame>
            <p:nvGraphicFramePr>
              <p:cNvPr id="63508" name="Object 20"/>
              <p:cNvGraphicFramePr>
                <a:graphicFrameLocks noChangeAspect="1"/>
              </p:cNvGraphicFramePr>
              <p:nvPr/>
            </p:nvGraphicFramePr>
            <p:xfrm>
              <a:off x="187" y="964"/>
              <a:ext cx="192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304560" imgH="368280" progId="Equation.3">
                      <p:embed/>
                    </p:oleObj>
                  </mc:Choice>
                  <mc:Fallback>
                    <p:oleObj name="Equation" r:id="rId9" imgW="30456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7" y="964"/>
                            <a:ext cx="192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3509" name="Object 21"/>
              <p:cNvGraphicFramePr>
                <a:graphicFrameLocks noChangeAspect="1"/>
              </p:cNvGraphicFramePr>
              <p:nvPr/>
            </p:nvGraphicFramePr>
            <p:xfrm>
              <a:off x="1960" y="964"/>
              <a:ext cx="208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330120" imgH="368280" progId="Equation.3">
                      <p:embed/>
                    </p:oleObj>
                  </mc:Choice>
                  <mc:Fallback>
                    <p:oleObj name="Equation" r:id="rId11" imgW="33012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0" y="964"/>
                            <a:ext cx="208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3510" name="Object 22"/>
              <p:cNvGraphicFramePr>
                <a:graphicFrameLocks noChangeAspect="1"/>
              </p:cNvGraphicFramePr>
              <p:nvPr/>
            </p:nvGraphicFramePr>
            <p:xfrm>
              <a:off x="1461" y="1190"/>
              <a:ext cx="200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317160" imgH="380880" progId="Equation.3">
                      <p:embed/>
                    </p:oleObj>
                  </mc:Choice>
                  <mc:Fallback>
                    <p:oleObj name="Equation" r:id="rId13" imgW="317160" imgH="380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1" y="1190"/>
                            <a:ext cx="200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3511" name="Object 23"/>
              <p:cNvGraphicFramePr>
                <a:graphicFrameLocks noChangeAspect="1"/>
              </p:cNvGraphicFramePr>
              <p:nvPr/>
            </p:nvGraphicFramePr>
            <p:xfrm>
              <a:off x="2005" y="1735"/>
              <a:ext cx="208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5" imgW="330120" imgH="368280" progId="Equation.3">
                      <p:embed/>
                    </p:oleObj>
                  </mc:Choice>
                  <mc:Fallback>
                    <p:oleObj name="Equation" r:id="rId15" imgW="33012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5" y="1735"/>
                            <a:ext cx="208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3512" name="Object 24"/>
              <p:cNvGraphicFramePr>
                <a:graphicFrameLocks noChangeAspect="1"/>
              </p:cNvGraphicFramePr>
              <p:nvPr/>
            </p:nvGraphicFramePr>
            <p:xfrm>
              <a:off x="731" y="2324"/>
              <a:ext cx="20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330120" imgH="380880" progId="Equation.3">
                      <p:embed/>
                    </p:oleObj>
                  </mc:Choice>
                  <mc:Fallback>
                    <p:oleObj name="Equation" r:id="rId17" imgW="330120" imgH="380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1" y="2324"/>
                            <a:ext cx="20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3513" name="Object 25"/>
              <p:cNvGraphicFramePr>
                <a:graphicFrameLocks noChangeAspect="1"/>
              </p:cNvGraphicFramePr>
              <p:nvPr/>
            </p:nvGraphicFramePr>
            <p:xfrm>
              <a:off x="191" y="2188"/>
              <a:ext cx="20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9" imgW="330120" imgH="380880" progId="Equation.3">
                      <p:embed/>
                    </p:oleObj>
                  </mc:Choice>
                  <mc:Fallback>
                    <p:oleObj name="Equation" r:id="rId19" imgW="330120" imgH="380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" y="2188"/>
                            <a:ext cx="20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Totale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92088" y="970249"/>
            <a:ext cx="4319587" cy="2590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 rot="2101179">
            <a:off x="468313" y="1544924"/>
            <a:ext cx="2592387" cy="17287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341438" y="1783049"/>
            <a:ext cx="57626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351334" y="995650"/>
            <a:ext cx="79216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i="1">
                <a:solidFill>
                  <a:schemeClr val="tx1"/>
                </a:solidFill>
              </a:rPr>
              <a:t>S</a:t>
            </a:r>
            <a:endParaRPr lang="it-IT" altLang="it-IT" i="1" dirty="0">
              <a:solidFill>
                <a:schemeClr val="tx1"/>
              </a:solidFill>
            </a:endParaRPr>
          </a:p>
        </p:txBody>
      </p:sp>
      <p:grpSp>
        <p:nvGrpSpPr>
          <p:cNvPr id="65544" name="Group 8"/>
          <p:cNvGrpSpPr>
            <a:grpSpLocks/>
          </p:cNvGrpSpPr>
          <p:nvPr/>
        </p:nvGrpSpPr>
        <p:grpSpPr bwMode="auto">
          <a:xfrm>
            <a:off x="192088" y="970249"/>
            <a:ext cx="4319587" cy="2590800"/>
            <a:chOff x="113" y="935"/>
            <a:chExt cx="2721" cy="1632"/>
          </a:xfrm>
        </p:grpSpPr>
        <p:sp>
          <p:nvSpPr>
            <p:cNvPr id="65545" name="Line 9"/>
            <p:cNvSpPr>
              <a:spLocks noChangeShapeType="1"/>
            </p:cNvSpPr>
            <p:nvPr/>
          </p:nvSpPr>
          <p:spPr bwMode="auto">
            <a:xfrm flipV="1">
              <a:off x="113" y="935"/>
              <a:ext cx="1587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546" name="Line 10"/>
            <p:cNvSpPr>
              <a:spLocks noChangeShapeType="1"/>
            </p:cNvSpPr>
            <p:nvPr/>
          </p:nvSpPr>
          <p:spPr bwMode="auto">
            <a:xfrm>
              <a:off x="1474" y="1071"/>
              <a:ext cx="1360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>
              <a:off x="702" y="1524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548" name="Line 12"/>
            <p:cNvSpPr>
              <a:spLocks noChangeShapeType="1"/>
            </p:cNvSpPr>
            <p:nvPr/>
          </p:nvSpPr>
          <p:spPr bwMode="auto">
            <a:xfrm flipV="1">
              <a:off x="702" y="1570"/>
              <a:ext cx="1497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549" name="Line 13"/>
            <p:cNvSpPr>
              <a:spLocks noChangeShapeType="1"/>
            </p:cNvSpPr>
            <p:nvPr/>
          </p:nvSpPr>
          <p:spPr bwMode="auto">
            <a:xfrm>
              <a:off x="1428" y="1978"/>
              <a:ext cx="363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aphicFrame>
          <p:nvGraphicFramePr>
            <p:cNvPr id="65550" name="Object 14"/>
            <p:cNvGraphicFramePr>
              <a:graphicFrameLocks noChangeAspect="1"/>
            </p:cNvGraphicFramePr>
            <p:nvPr/>
          </p:nvGraphicFramePr>
          <p:xfrm>
            <a:off x="187" y="964"/>
            <a:ext cx="192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04560" imgH="368280" progId="Equation.3">
                    <p:embed/>
                  </p:oleObj>
                </mc:Choice>
                <mc:Fallback>
                  <p:oleObj name="Equation" r:id="rId3" imgW="30456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" y="964"/>
                          <a:ext cx="192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51" name="Object 15"/>
            <p:cNvGraphicFramePr>
              <a:graphicFrameLocks noChangeAspect="1"/>
            </p:cNvGraphicFramePr>
            <p:nvPr/>
          </p:nvGraphicFramePr>
          <p:xfrm>
            <a:off x="1960" y="964"/>
            <a:ext cx="20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30120" imgH="368280" progId="Equation.3">
                    <p:embed/>
                  </p:oleObj>
                </mc:Choice>
                <mc:Fallback>
                  <p:oleObj name="Equation" r:id="rId5" imgW="3301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0" y="964"/>
                          <a:ext cx="20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52" name="Object 16"/>
            <p:cNvGraphicFramePr>
              <a:graphicFrameLocks noChangeAspect="1"/>
            </p:cNvGraphicFramePr>
            <p:nvPr/>
          </p:nvGraphicFramePr>
          <p:xfrm>
            <a:off x="1461" y="1190"/>
            <a:ext cx="20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17160" imgH="380880" progId="Equation.3">
                    <p:embed/>
                  </p:oleObj>
                </mc:Choice>
                <mc:Fallback>
                  <p:oleObj name="Equation" r:id="rId7" imgW="31716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1" y="1190"/>
                          <a:ext cx="20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53" name="Object 17"/>
            <p:cNvGraphicFramePr>
              <a:graphicFrameLocks noChangeAspect="1"/>
            </p:cNvGraphicFramePr>
            <p:nvPr/>
          </p:nvGraphicFramePr>
          <p:xfrm>
            <a:off x="2005" y="1735"/>
            <a:ext cx="20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30120" imgH="368280" progId="Equation.3">
                    <p:embed/>
                  </p:oleObj>
                </mc:Choice>
                <mc:Fallback>
                  <p:oleObj name="Equation" r:id="rId9" imgW="3301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5" y="1735"/>
                          <a:ext cx="20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54" name="Object 18"/>
            <p:cNvGraphicFramePr>
              <a:graphicFrameLocks noChangeAspect="1"/>
            </p:cNvGraphicFramePr>
            <p:nvPr/>
          </p:nvGraphicFramePr>
          <p:xfrm>
            <a:off x="731" y="2324"/>
            <a:ext cx="2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30120" imgH="380880" progId="Equation.3">
                    <p:embed/>
                  </p:oleObj>
                </mc:Choice>
                <mc:Fallback>
                  <p:oleObj name="Equation" r:id="rId11" imgW="33012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" y="2324"/>
                          <a:ext cx="20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55" name="Object 19"/>
            <p:cNvGraphicFramePr>
              <a:graphicFrameLocks noChangeAspect="1"/>
            </p:cNvGraphicFramePr>
            <p:nvPr/>
          </p:nvGraphicFramePr>
          <p:xfrm>
            <a:off x="191" y="2188"/>
            <a:ext cx="2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30120" imgH="380880" progId="Equation.3">
                    <p:embed/>
                  </p:oleObj>
                </mc:Choice>
                <mc:Fallback>
                  <p:oleObj name="Equation" r:id="rId13" imgW="33012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" y="2188"/>
                          <a:ext cx="20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608460" y="1006350"/>
            <a:ext cx="7399338" cy="2206626"/>
            <a:chOff x="374" y="570"/>
            <a:chExt cx="4661" cy="1390"/>
          </a:xfrm>
        </p:grpSpPr>
        <p:grpSp>
          <p:nvGrpSpPr>
            <p:cNvPr id="65557" name="Group 21"/>
            <p:cNvGrpSpPr>
              <a:grpSpLocks/>
            </p:cNvGrpSpPr>
            <p:nvPr/>
          </p:nvGrpSpPr>
          <p:grpSpPr bwMode="auto">
            <a:xfrm>
              <a:off x="374" y="570"/>
              <a:ext cx="791" cy="749"/>
              <a:chOff x="374" y="570"/>
              <a:chExt cx="791" cy="749"/>
            </a:xfrm>
          </p:grpSpPr>
          <p:graphicFrame>
            <p:nvGraphicFramePr>
              <p:cNvPr id="65559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0425957"/>
                  </p:ext>
                </p:extLst>
              </p:nvPr>
            </p:nvGraphicFramePr>
            <p:xfrm>
              <a:off x="631" y="570"/>
              <a:ext cx="408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5" imgW="647640" imgH="368280" progId="Equation.3">
                      <p:embed/>
                    </p:oleObj>
                  </mc:Choice>
                  <mc:Fallback>
                    <p:oleObj name="Equation" r:id="rId15" imgW="64764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1" y="570"/>
                            <a:ext cx="408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5560" name="Freeform 24"/>
              <p:cNvSpPr>
                <a:spLocks/>
              </p:cNvSpPr>
              <p:nvPr/>
            </p:nvSpPr>
            <p:spPr bwMode="auto">
              <a:xfrm>
                <a:off x="374" y="785"/>
                <a:ext cx="791" cy="534"/>
              </a:xfrm>
              <a:custGeom>
                <a:avLst/>
                <a:gdLst>
                  <a:gd name="T0" fmla="*/ 14 w 791"/>
                  <a:gd name="T1" fmla="*/ 523 h 534"/>
                  <a:gd name="T2" fmla="*/ 0 w 791"/>
                  <a:gd name="T3" fmla="*/ 378 h 534"/>
                  <a:gd name="T4" fmla="*/ 41 w 791"/>
                  <a:gd name="T5" fmla="*/ 220 h 534"/>
                  <a:gd name="T6" fmla="*/ 143 w 791"/>
                  <a:gd name="T7" fmla="*/ 100 h 534"/>
                  <a:gd name="T8" fmla="*/ 287 w 791"/>
                  <a:gd name="T9" fmla="*/ 27 h 534"/>
                  <a:gd name="T10" fmla="*/ 467 w 791"/>
                  <a:gd name="T11" fmla="*/ 0 h 534"/>
                  <a:gd name="T12" fmla="*/ 639 w 791"/>
                  <a:gd name="T13" fmla="*/ 19 h 534"/>
                  <a:gd name="T14" fmla="*/ 791 w 791"/>
                  <a:gd name="T15" fmla="*/ 66 h 534"/>
                  <a:gd name="T16" fmla="*/ 17 w 791"/>
                  <a:gd name="T17" fmla="*/ 534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1" h="534">
                    <a:moveTo>
                      <a:pt x="14" y="523"/>
                    </a:moveTo>
                    <a:lnTo>
                      <a:pt x="0" y="378"/>
                    </a:lnTo>
                    <a:lnTo>
                      <a:pt x="41" y="220"/>
                    </a:lnTo>
                    <a:lnTo>
                      <a:pt x="143" y="100"/>
                    </a:lnTo>
                    <a:lnTo>
                      <a:pt x="287" y="27"/>
                    </a:lnTo>
                    <a:lnTo>
                      <a:pt x="467" y="0"/>
                    </a:lnTo>
                    <a:lnTo>
                      <a:pt x="639" y="19"/>
                    </a:lnTo>
                    <a:lnTo>
                      <a:pt x="791" y="66"/>
                    </a:lnTo>
                    <a:lnTo>
                      <a:pt x="17" y="534"/>
                    </a:lnTo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5562" name="Text Box 26"/>
            <p:cNvSpPr txBox="1">
              <a:spLocks noChangeArrowheads="1"/>
            </p:cNvSpPr>
            <p:nvPr/>
          </p:nvSpPr>
          <p:spPr bwMode="auto">
            <a:xfrm>
              <a:off x="2977" y="820"/>
              <a:ext cx="2058" cy="1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Gli </a:t>
              </a:r>
              <a:r>
                <a:rPr lang="it-IT" altLang="it-IT" sz="2400" i="1" dirty="0" err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A</a:t>
              </a:r>
              <a:r>
                <a:rPr lang="it-IT" altLang="it-IT" sz="1400" i="1" dirty="0" err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•</a:t>
              </a:r>
              <a:r>
                <a:rPr lang="it-IT" altLang="it-IT" sz="2400" i="1" dirty="0" err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E</a:t>
              </a:r>
              <a:r>
                <a:rPr lang="it-IT" altLang="it-IT" sz="2400" i="1" baseline="-25000" dirty="0" err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i</a:t>
              </a:r>
              <a:r>
                <a:rPr lang="it-IT" alt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 sono a due a due disgiunti poiché lo sono i rispettivi </a:t>
              </a:r>
              <a:r>
                <a:rPr lang="it-IT" altLang="it-IT" sz="24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E</a:t>
              </a:r>
              <a:r>
                <a:rPr lang="it-IT" altLang="it-IT" sz="2400" i="1" baseline="-25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i</a:t>
              </a:r>
              <a:r>
                <a:rPr lang="it-IT" alt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, quindi si può applicare la proprietà di additività:</a:t>
              </a:r>
            </a:p>
          </p:txBody>
        </p:sp>
      </p:grpSp>
      <p:graphicFrame>
        <p:nvGraphicFramePr>
          <p:cNvPr id="6556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948324"/>
              </p:ext>
            </p:extLst>
          </p:nvPr>
        </p:nvGraphicFramePr>
        <p:xfrm>
          <a:off x="271463" y="3673723"/>
          <a:ext cx="6508750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476760" imgH="1447560" progId="Equation.3">
                  <p:embed/>
                </p:oleObj>
              </mc:Choice>
              <mc:Fallback>
                <p:oleObj name="Equation" r:id="rId17" imgW="647676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3673723"/>
                        <a:ext cx="6508750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64" name="Group 28"/>
          <p:cNvGrpSpPr>
            <a:grpSpLocks/>
          </p:cNvGrpSpPr>
          <p:nvPr/>
        </p:nvGrpSpPr>
        <p:grpSpPr bwMode="auto">
          <a:xfrm>
            <a:off x="415926" y="3917948"/>
            <a:ext cx="8707439" cy="2406650"/>
            <a:chOff x="262" y="2468"/>
            <a:chExt cx="5485" cy="1516"/>
          </a:xfrm>
        </p:grpSpPr>
        <p:graphicFrame>
          <p:nvGraphicFramePr>
            <p:cNvPr id="6556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9337798"/>
                </p:ext>
              </p:extLst>
            </p:nvPr>
          </p:nvGraphicFramePr>
          <p:xfrm>
            <a:off x="262" y="3301"/>
            <a:ext cx="3143" cy="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965480" imgH="939600" progId="Equation.3">
                    <p:embed/>
                  </p:oleObj>
                </mc:Choice>
                <mc:Fallback>
                  <p:oleObj name="Equation" r:id="rId19" imgW="4965480" imgH="939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" y="3301"/>
                          <a:ext cx="3143" cy="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566" name="Text Box 30"/>
            <p:cNvSpPr txBox="1">
              <a:spLocks noChangeArrowheads="1"/>
            </p:cNvSpPr>
            <p:nvPr/>
          </p:nvSpPr>
          <p:spPr bwMode="auto">
            <a:xfrm>
              <a:off x="3410" y="3493"/>
              <a:ext cx="2337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it-IT" altLang="it-IT" sz="2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legge della probabilità totale</a:t>
              </a:r>
            </a:p>
          </p:txBody>
        </p:sp>
        <p:sp>
          <p:nvSpPr>
            <p:cNvPr id="65567" name="Text Box 31"/>
            <p:cNvSpPr txBox="1">
              <a:spLocks noChangeArrowheads="1"/>
            </p:cNvSpPr>
            <p:nvPr/>
          </p:nvSpPr>
          <p:spPr bwMode="auto">
            <a:xfrm>
              <a:off x="4122" y="2468"/>
              <a:ext cx="1620" cy="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it-IT" altLang="it-IT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E sfruttando la legge della probabilità composta, si ha:</a:t>
              </a:r>
            </a:p>
          </p:txBody>
        </p:sp>
      </p:grpSp>
      <p:sp>
        <p:nvSpPr>
          <p:cNvPr id="3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Totale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4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128</Words>
  <Application>Microsoft Macintosh PowerPoint</Application>
  <PresentationFormat>Presentazione su schermo (4:3)</PresentationFormat>
  <Paragraphs>28</Paragraphs>
  <Slides>5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Teorema di Bayes</vt:lpstr>
      <vt:lpstr>Legge della Probabilità Totale</vt:lpstr>
      <vt:lpstr>Legge della Probabilità Totale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109</cp:revision>
  <cp:lastPrinted>1601-01-01T00:00:00Z</cp:lastPrinted>
  <dcterms:created xsi:type="dcterms:W3CDTF">2014-02-26T18:00:47Z</dcterms:created>
  <dcterms:modified xsi:type="dcterms:W3CDTF">2022-12-05T15:53:45Z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