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6"/>
  </p:notesMasterIdLst>
  <p:sldIdLst>
    <p:sldId id="292" r:id="rId3"/>
    <p:sldId id="261" r:id="rId4"/>
    <p:sldId id="355" r:id="rId5"/>
    <p:sldId id="356" r:id="rId6"/>
    <p:sldId id="357" r:id="rId7"/>
    <p:sldId id="358" r:id="rId8"/>
    <p:sldId id="359" r:id="rId9"/>
    <p:sldId id="360" r:id="rId10"/>
    <p:sldId id="390" r:id="rId11"/>
    <p:sldId id="391" r:id="rId12"/>
    <p:sldId id="392" r:id="rId13"/>
    <p:sldId id="364" r:id="rId14"/>
    <p:sldId id="365" r:id="rId15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9"/>
    <p:restoredTop sz="94762"/>
  </p:normalViewPr>
  <p:slideViewPr>
    <p:cSldViewPr>
      <p:cViewPr varScale="1">
        <p:scale>
          <a:sx n="117" d="100"/>
          <a:sy n="117" d="100"/>
        </p:scale>
        <p:origin x="182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45514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9080BC7-D99B-E646-A890-9A4D02F07628}" type="slidenum">
              <a:rPr lang="it-IT" altLang="it-IT"/>
              <a:pPr>
                <a:spcBef>
                  <a:spcPct val="0"/>
                </a:spcBef>
              </a:pPr>
              <a:t>11</a:t>
            </a:fld>
            <a:endParaRPr lang="it-IT" altLang="it-IT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007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59B7D463-AC4F-794F-8A8D-57FBA05A4A0C}" type="slidenum">
              <a:rPr lang="it-IT" altLang="it-IT"/>
              <a:pPr>
                <a:spcBef>
                  <a:spcPct val="0"/>
                </a:spcBef>
              </a:pPr>
              <a:t>12</a:t>
            </a:fld>
            <a:endParaRPr lang="it-IT" altLang="it-IT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43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C94AC33E-772D-7740-9367-4E9E59632EA0}" type="slidenum">
              <a:rPr lang="it-IT" altLang="it-IT"/>
              <a:pPr>
                <a:spcBef>
                  <a:spcPct val="0"/>
                </a:spcBef>
              </a:pPr>
              <a:t>13</a:t>
            </a:fld>
            <a:endParaRPr lang="it-IT" altLang="it-IT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75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2AD731FE-6285-1A48-8C76-BF3D804E7274}" type="slidenum">
              <a:rPr lang="it-IT" altLang="it-IT"/>
              <a:pPr>
                <a:spcBef>
                  <a:spcPct val="0"/>
                </a:spcBef>
              </a:pPr>
              <a:t>3</a:t>
            </a:fld>
            <a:endParaRPr lang="it-IT" altLang="it-IT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9276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4DD85AE-A3E8-CC4B-A04A-46FFFE1E5515}" type="slidenum">
              <a:rPr lang="it-IT" altLang="it-IT"/>
              <a:pPr>
                <a:spcBef>
                  <a:spcPct val="0"/>
                </a:spcBef>
              </a:pPr>
              <a:t>4</a:t>
            </a:fld>
            <a:endParaRPr lang="it-IT" altLang="it-IT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4169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6E3C74EA-8DA4-A247-8DE3-830DD0C66B61}" type="slidenum">
              <a:rPr lang="it-IT" altLang="it-IT"/>
              <a:pPr>
                <a:spcBef>
                  <a:spcPct val="0"/>
                </a:spcBef>
              </a:pPr>
              <a:t>5</a:t>
            </a:fld>
            <a:endParaRPr lang="it-IT" altLang="it-IT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7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6E6D6DC-E5ED-A745-BB92-13D0449FEEE7}" type="slidenum">
              <a:rPr lang="it-IT" altLang="it-IT"/>
              <a:pPr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99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69A95B5-3589-5F41-8FED-9DC630367F02}" type="slidenum">
              <a:rPr lang="it-IT" altLang="it-IT"/>
              <a:pPr>
                <a:spcBef>
                  <a:spcPct val="0"/>
                </a:spcBef>
              </a:pPr>
              <a:t>7</a:t>
            </a:fld>
            <a:endParaRPr lang="it-IT" altLang="it-IT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5427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9080BC7-D99B-E646-A890-9A4D02F07628}" type="slidenum">
              <a:rPr lang="it-IT" altLang="it-IT"/>
              <a:pPr>
                <a:spcBef>
                  <a:spcPct val="0"/>
                </a:spcBef>
              </a:pPr>
              <a:t>8</a:t>
            </a:fld>
            <a:endParaRPr lang="it-IT" altLang="it-IT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561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9080BC7-D99B-E646-A890-9A4D02F07628}" type="slidenum">
              <a:rPr lang="it-IT" altLang="it-IT"/>
              <a:pPr>
                <a:spcBef>
                  <a:spcPct val="0"/>
                </a:spcBef>
              </a:pPr>
              <a:t>9</a:t>
            </a:fld>
            <a:endParaRPr lang="it-IT" altLang="it-IT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84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F9080BC7-D99B-E646-A890-9A4D02F07628}" type="slidenum">
              <a:rPr lang="it-IT" altLang="it-IT"/>
              <a:pPr>
                <a:spcBef>
                  <a:spcPct val="0"/>
                </a:spcBef>
              </a:pPr>
              <a:t>10</a:t>
            </a:fld>
            <a:endParaRPr lang="it-IT" altLang="it-IT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09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STN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Radar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Radar</a:t>
            </a: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Magistrale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Tecnologie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della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Navigazione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/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Naitiche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-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Oceanografiche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Anno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Accademico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2022/2023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Crediti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6 CFU</a:t>
            </a:r>
          </a:p>
          <a:p>
            <a:pPr lvl="0"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Docente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Giampaolo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Ferraioli</a:t>
            </a:r>
            <a:endParaRPr lang="en-US" sz="1600" dirty="0">
              <a:solidFill>
                <a:sysClr val="window" lastClr="FFFFFF"/>
              </a:solidFill>
              <a:ea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248" y="2420888"/>
            <a:ext cx="2015999" cy="19080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8" r="5802"/>
          <a:stretch/>
        </p:blipFill>
        <p:spPr>
          <a:xfrm>
            <a:off x="4644008" y="260648"/>
            <a:ext cx="2015999" cy="201622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15" y="2506329"/>
            <a:ext cx="1895584" cy="1737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516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1157" y="851695"/>
            <a:ext cx="752321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distanza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 cui un oggetto si trova dall’antenna è determinata da:</a:t>
            </a:r>
          </a:p>
        </p:txBody>
      </p:sp>
      <p:graphicFrame>
        <p:nvGraphicFramePr>
          <p:cNvPr id="19460" name="Oggetto 1"/>
          <p:cNvGraphicFramePr>
            <a:graphicFrameLocks noChangeAspect="1"/>
          </p:cNvGraphicFramePr>
          <p:nvPr/>
        </p:nvGraphicFramePr>
        <p:xfrm>
          <a:off x="3714750" y="1792288"/>
          <a:ext cx="11445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792288"/>
                        <a:ext cx="11445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3276600" y="4364038"/>
            <a:ext cx="3311525" cy="936625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348038" y="3573463"/>
            <a:ext cx="3455987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3" name="Radaroperation.gif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125788"/>
            <a:ext cx="4318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3256260" y="3813176"/>
            <a:ext cx="3887788" cy="1368425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5" name="Immagine 14" descr="Radaroperation-40 (dragged).tiff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122613"/>
            <a:ext cx="43195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ttangolo 15"/>
          <p:cNvSpPr/>
          <p:nvPr/>
        </p:nvSpPr>
        <p:spPr>
          <a:xfrm>
            <a:off x="2916238" y="3500438"/>
            <a:ext cx="3959225" cy="1512887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7" name="Freccia sinistra 16"/>
          <p:cNvSpPr/>
          <p:nvPr/>
        </p:nvSpPr>
        <p:spPr>
          <a:xfrm rot="19707644">
            <a:off x="3159125" y="3352800"/>
            <a:ext cx="611188" cy="27463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8" name="CasellaDiTesto 9"/>
          <p:cNvSpPr txBox="1">
            <a:spLocks noChangeArrowheads="1"/>
          </p:cNvSpPr>
          <p:nvPr/>
        </p:nvSpPr>
        <p:spPr bwMode="auto">
          <a:xfrm>
            <a:off x="3851275" y="29972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latin typeface="Times" charset="0"/>
              </a:rPr>
              <a:t>T</a:t>
            </a:r>
            <a:r>
              <a:rPr lang="it-IT" altLang="it-IT" sz="2400" i="1" baseline="-25000">
                <a:latin typeface="Times" charset="0"/>
              </a:rPr>
              <a:t>R</a:t>
            </a:r>
          </a:p>
        </p:txBody>
      </p:sp>
      <p:sp>
        <p:nvSpPr>
          <p:cNvPr id="19" name="Freccia bidirezionale orizzontale 18"/>
          <p:cNvSpPr/>
          <p:nvPr/>
        </p:nvSpPr>
        <p:spPr>
          <a:xfrm rot="20174515">
            <a:off x="3270250" y="4024313"/>
            <a:ext cx="2447925" cy="215900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F0000"/>
              </a:solidFill>
            </a:endParaRPr>
          </a:p>
        </p:txBody>
      </p:sp>
      <p:sp>
        <p:nvSpPr>
          <p:cNvPr id="20" name="CasellaDiTesto 19"/>
          <p:cNvSpPr txBox="1">
            <a:spLocks noChangeArrowheads="1"/>
          </p:cNvSpPr>
          <p:nvPr/>
        </p:nvSpPr>
        <p:spPr bwMode="auto">
          <a:xfrm>
            <a:off x="4284663" y="4191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latin typeface="Times" charset="0"/>
              </a:rPr>
              <a:t>R</a:t>
            </a:r>
            <a:endParaRPr lang="it-IT" altLang="it-IT" sz="2400" i="1" baseline="-250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1157" y="851695"/>
            <a:ext cx="752321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distanza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 cui un oggetto si trova dall’antenna è determinata da:</a:t>
            </a:r>
          </a:p>
        </p:txBody>
      </p:sp>
      <p:graphicFrame>
        <p:nvGraphicFramePr>
          <p:cNvPr id="19460" name="Oggetto 1"/>
          <p:cNvGraphicFramePr>
            <a:graphicFrameLocks noChangeAspect="1"/>
          </p:cNvGraphicFramePr>
          <p:nvPr/>
        </p:nvGraphicFramePr>
        <p:xfrm>
          <a:off x="3714750" y="1792288"/>
          <a:ext cx="11445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792288"/>
                        <a:ext cx="11445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  <p:pic>
        <p:nvPicPr>
          <p:cNvPr id="21" name="Immagine 13" descr="Radaroperation-40 (dragged).tiff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150" y="3122613"/>
            <a:ext cx="43195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reccia sinistra 21"/>
          <p:cNvSpPr/>
          <p:nvPr/>
        </p:nvSpPr>
        <p:spPr>
          <a:xfrm rot="19707644">
            <a:off x="3159125" y="3352800"/>
            <a:ext cx="611188" cy="274638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23" name="CasellaDiTesto 9"/>
          <p:cNvSpPr txBox="1">
            <a:spLocks noChangeArrowheads="1"/>
          </p:cNvSpPr>
          <p:nvPr/>
        </p:nvSpPr>
        <p:spPr bwMode="auto">
          <a:xfrm>
            <a:off x="3851275" y="29972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latin typeface="Times" charset="0"/>
              </a:rPr>
              <a:t>T</a:t>
            </a:r>
            <a:r>
              <a:rPr lang="it-IT" altLang="it-IT" sz="2400" i="1" baseline="-25000">
                <a:latin typeface="Times" charset="0"/>
              </a:rPr>
              <a:t>R</a:t>
            </a:r>
          </a:p>
        </p:txBody>
      </p:sp>
      <p:sp>
        <p:nvSpPr>
          <p:cNvPr id="24" name="Freccia bidirezionale orizzontale 23"/>
          <p:cNvSpPr/>
          <p:nvPr/>
        </p:nvSpPr>
        <p:spPr>
          <a:xfrm rot="20174515">
            <a:off x="3270250" y="4024313"/>
            <a:ext cx="2447925" cy="215900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F0000"/>
              </a:solidFill>
            </a:endParaRPr>
          </a:p>
        </p:txBody>
      </p:sp>
      <p:sp>
        <p:nvSpPr>
          <p:cNvPr id="25" name="CasellaDiTesto 13"/>
          <p:cNvSpPr txBox="1">
            <a:spLocks noChangeArrowheads="1"/>
          </p:cNvSpPr>
          <p:nvPr/>
        </p:nvSpPr>
        <p:spPr bwMode="auto">
          <a:xfrm>
            <a:off x="4284663" y="4191000"/>
            <a:ext cx="504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latin typeface="Times" charset="0"/>
              </a:rPr>
              <a:t>R</a:t>
            </a:r>
            <a:endParaRPr lang="it-IT" altLang="it-IT" sz="2400" i="1" baseline="-25000">
              <a:latin typeface="Times" charset="0"/>
            </a:endParaRPr>
          </a:p>
        </p:txBody>
      </p:sp>
      <p:sp>
        <p:nvSpPr>
          <p:cNvPr id="26" name="Freccia bidirezionale orizzontale 25"/>
          <p:cNvSpPr/>
          <p:nvPr/>
        </p:nvSpPr>
        <p:spPr>
          <a:xfrm>
            <a:off x="4932363" y="5013325"/>
            <a:ext cx="935037" cy="144463"/>
          </a:xfrm>
          <a:prstGeom prst="left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srgbClr val="FF0000"/>
              </a:solidFill>
            </a:endParaRPr>
          </a:p>
        </p:txBody>
      </p:sp>
      <p:sp>
        <p:nvSpPr>
          <p:cNvPr id="27" name="CasellaDiTesto 9"/>
          <p:cNvSpPr txBox="1">
            <a:spLocks noChangeArrowheads="1"/>
          </p:cNvSpPr>
          <p:nvPr/>
        </p:nvSpPr>
        <p:spPr bwMode="auto">
          <a:xfrm>
            <a:off x="5146675" y="5157788"/>
            <a:ext cx="504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i="1">
                <a:latin typeface="Times" charset="0"/>
              </a:rPr>
              <a:t>T</a:t>
            </a:r>
            <a:r>
              <a:rPr lang="it-IT" altLang="it-IT" sz="2400" i="1" baseline="-25000">
                <a:latin typeface="Times" charset="0"/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61434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536" y="980728"/>
            <a:ext cx="7826325" cy="479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Trasmesso il segnale, occorre attendere un periodo di tempo prima di trasmetterne un successivo, al fine di ricevere un eventuale eco (presenza di un oggetto).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periodo di tempo deve permettere la ricezione degli echi ed evitare ambiguità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echi di seconda traccia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periodo di ripetizione (o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frequenza di ripetizione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determinano la massima distanza a cui attendersi un oggetto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distanza non ambigua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f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frequenza di ripetizione, 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i="1" baseline="-25000" dirty="0" err="1">
                <a:latin typeface="Calibri" charset="0"/>
                <a:ea typeface="Calibri" charset="0"/>
                <a:cs typeface="Calibri" charset="0"/>
              </a:rPr>
              <a:t>p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periodo di ripetizione</a:t>
            </a:r>
          </a:p>
        </p:txBody>
      </p:sp>
      <p:graphicFrame>
        <p:nvGraphicFramePr>
          <p:cNvPr id="27653" name="Oggetto 2"/>
          <p:cNvGraphicFramePr>
            <a:graphicFrameLocks noChangeAspect="1"/>
          </p:cNvGraphicFramePr>
          <p:nvPr/>
        </p:nvGraphicFramePr>
        <p:xfrm>
          <a:off x="3132138" y="4292600"/>
          <a:ext cx="23431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400" imgH="444500" progId="Equation.3">
                  <p:embed/>
                </p:oleObj>
              </mc:Choice>
              <mc:Fallback>
                <p:oleObj name="Equation" r:id="rId3" imgW="1168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292600"/>
                        <a:ext cx="2343150" cy="792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02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985837"/>
            <a:ext cx="8496300" cy="43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Distanza non ambigua vs frequenza di ripetizione</a:t>
            </a:r>
          </a:p>
        </p:txBody>
      </p:sp>
      <p:graphicFrame>
        <p:nvGraphicFramePr>
          <p:cNvPr id="29700" name="Oggetto 2"/>
          <p:cNvGraphicFramePr>
            <a:graphicFrameLocks noChangeAspect="1"/>
          </p:cNvGraphicFramePr>
          <p:nvPr/>
        </p:nvGraphicFramePr>
        <p:xfrm>
          <a:off x="3276600" y="1484313"/>
          <a:ext cx="234315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8400" imgH="444500" progId="Equation.3">
                  <p:embed/>
                </p:oleObj>
              </mc:Choice>
              <mc:Fallback>
                <p:oleObj name="Equation" r:id="rId3" imgW="11684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484313"/>
                        <a:ext cx="234315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Immagine 1" descr="range_unam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251814"/>
            <a:ext cx="5041900" cy="405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2" name="Rettangolo 2"/>
          <p:cNvSpPr>
            <a:spLocks noChangeArrowheads="1"/>
          </p:cNvSpPr>
          <p:nvPr/>
        </p:nvSpPr>
        <p:spPr bwMode="auto">
          <a:xfrm>
            <a:off x="4427538" y="5949950"/>
            <a:ext cx="5048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Times" charset="0"/>
              </a:rPr>
              <a:t>f</a:t>
            </a:r>
            <a:r>
              <a:rPr lang="it-IT" altLang="it-IT" sz="1800" i="1" baseline="-25000">
                <a:latin typeface="Times" charset="0"/>
              </a:rPr>
              <a:t>p</a:t>
            </a:r>
            <a:r>
              <a:rPr lang="it-IT" altLang="it-IT" sz="1800">
                <a:latin typeface="Times" charset="0"/>
              </a:rPr>
              <a:t> </a:t>
            </a:r>
            <a:endParaRPr lang="it-IT" altLang="it-IT" sz="1800"/>
          </a:p>
        </p:txBody>
      </p:sp>
      <p:sp>
        <p:nvSpPr>
          <p:cNvPr id="29703" name="Rettangolo 8"/>
          <p:cNvSpPr>
            <a:spLocks noChangeArrowheads="1"/>
          </p:cNvSpPr>
          <p:nvPr/>
        </p:nvSpPr>
        <p:spPr bwMode="auto">
          <a:xfrm>
            <a:off x="1908175" y="4076700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 i="1">
                <a:latin typeface="Times" charset="0"/>
              </a:rPr>
              <a:t>R</a:t>
            </a:r>
            <a:r>
              <a:rPr lang="it-IT" altLang="it-IT" sz="1800" i="1" baseline="-25000">
                <a:latin typeface="Times" charset="0"/>
              </a:rPr>
              <a:t>unamb</a:t>
            </a:r>
            <a:r>
              <a:rPr lang="it-IT" altLang="it-IT" sz="1800">
                <a:latin typeface="Times" charset="0"/>
              </a:rPr>
              <a:t> </a:t>
            </a:r>
            <a:endParaRPr lang="it-IT" altLang="it-IT" sz="1800"/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980728"/>
            <a:ext cx="8204200" cy="1532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Il Radar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Storia del Radar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Principio di </a:t>
            </a:r>
            <a:r>
              <a:rPr lang="it-IT" altLang="it-IT" sz="260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Funzionamento </a:t>
            </a: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3"/>
          <p:cNvSpPr txBox="1">
            <a:spLocks noChangeArrowheads="1"/>
          </p:cNvSpPr>
          <p:nvPr/>
        </p:nvSpPr>
        <p:spPr bwMode="auto">
          <a:xfrm>
            <a:off x="8540750" y="6400800"/>
            <a:ext cx="603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E0B33C7B-CD0B-914E-BAAB-8D25A687B56F}" type="slidenum">
              <a:rPr lang="it-IT" altLang="it-IT" sz="1400"/>
              <a:pPr algn="ctr"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598568" cy="4265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Radar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dio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D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etection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nd 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anging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è un sistema elettromagnetico per la rivelazione e la localizzazione di oggetti.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Radar a differenza dell’occhio umano è in grado di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vedere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anche in condizioni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critiche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(buio, pioggia, nebbia,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etc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e a grandi distanze.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Non è però in grado di riconoscere i dettagli degli oggetti (es: colori)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È complementare all’occhio umano, non sostitutivo.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Radar</a:t>
            </a:r>
          </a:p>
        </p:txBody>
      </p:sp>
    </p:spTree>
    <p:extLst>
      <p:ext uri="{BB962C8B-B14F-4D97-AF65-F5344CB8AC3E}">
        <p14:creationId xmlns:p14="http://schemas.microsoft.com/office/powerpoint/2010/main" val="121034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48300" y="1196752"/>
            <a:ext cx="7937786" cy="4768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Lo sviluppo di apparati radar è legato alle necessità imposte dalla seconda guerra mondiale. Il principio di base della rivelazione di oggetti metallici mediante riflessione di onde elettromagnetiche è però precedente.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1903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l’ingegnere tedesco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Hulsmeyer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fece esperimenti sulla rivelazione di onde elettromagnetiche riflesse da navi e nel 1904 ottenne un brevetto per un rivelatore di ostacoli e un apparecchio per la navigazione marittima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1922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Marconi vide le possibilità offerte dalle onde elettromagnetiche come mezzo di rivelazione di bersagli in un celebre discorso tenuto presso l'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Institute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of Radio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Engineers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Agli inizi degli anni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‘30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 hanno le prime rivelazioni di oggetti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Radar</a:t>
            </a:r>
          </a:p>
        </p:txBody>
      </p:sp>
    </p:spTree>
    <p:extLst>
      <p:ext uri="{BB962C8B-B14F-4D97-AF65-F5344CB8AC3E}">
        <p14:creationId xmlns:p14="http://schemas.microsoft.com/office/powerpoint/2010/main" val="635980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65870" y="1340768"/>
            <a:ext cx="8526610" cy="460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 principali artefici dello sviluppo del Radar sono gli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USA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UK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USA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Gli Stati Uniti furono i primi a studiare e mettere a punto apparati radar: il primo apparato brevettato risale al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1934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(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Naval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Research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Laboratory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). 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1941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le maggiori unità della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U.S.Navy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furono dotate di sistemi radar.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UK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prima proposta al governo inglese di stanziare fondi per ricerche in campo radar è del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1935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. Alla fine del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1935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si ha il primo prototipo di radar inglese. 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1938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l'Inghilterra creò il primo sistema al mondo di difesa aerea (Chain Home) basato sul radar.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Radar</a:t>
            </a:r>
          </a:p>
        </p:txBody>
      </p:sp>
    </p:spTree>
    <p:extLst>
      <p:ext uri="{BB962C8B-B14F-4D97-AF65-F5344CB8AC3E}">
        <p14:creationId xmlns:p14="http://schemas.microsoft.com/office/powerpoint/2010/main" val="778920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5900" y="922177"/>
            <a:ext cx="8928100" cy="5270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1933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G. Marconi dimostrò alle autorità militari italiane la possibilità di rivelare ostacoli mediante la riflessione di onde elettromagnetiche.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A seguito delle esperienze di Marconi, 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1935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venne presentato un rapporto dal Prof. Tiberio, contenente la teoria della portata radar (equazione del radar nello spazio libero) e gli schemi e i dati fondamentali del sistema. Il progetto non fu finanziato: fino al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1940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l'unica persona che si occupa del problema fu Tiberio che realizzò un prototipo di radar chiamato "GUFO"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Solo nel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1941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dopo il disastro subito nella battaglia navale di Capo </a:t>
            </a:r>
            <a:r>
              <a:rPr lang="it-IT" altLang="it-IT" sz="2400" dirty="0" err="1">
                <a:latin typeface="Calibri" charset="0"/>
                <a:ea typeface="Calibri" charset="0"/>
                <a:cs typeface="Calibri" charset="0"/>
              </a:rPr>
              <a:t>Matapan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, venne affidata alla ditta S.A.F.A.R. di Milano la commessa di perfezionare e costruire una prima serie di apparati ad impulsi. La mancanza di personale specializzato non consentì il raggiungimento di risultati apprezzabili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 Radar</a:t>
            </a:r>
          </a:p>
        </p:txBody>
      </p:sp>
    </p:spTree>
    <p:extLst>
      <p:ext uri="{BB962C8B-B14F-4D97-AF65-F5344CB8AC3E}">
        <p14:creationId xmlns:p14="http://schemas.microsoft.com/office/powerpoint/2010/main" val="90728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850" y="803275"/>
            <a:ext cx="8278813" cy="548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principio di funzionamento di un radar si basa sulla trasmissione e la successiva ricezione di un segnale con particolari caratteristiche.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Il segnale trasmesso da un’antenna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colpisce 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un oggetto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target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che re-irradia il segnale (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eco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verso l’antenna. Sulla base del tempo di andata-ritorno si determina la distanza (</a:t>
            </a:r>
            <a:r>
              <a:rPr lang="it-IT" altLang="it-IT" sz="2400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range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) dell’oggetto.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La distanza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 cui un oggetto si trova dall’antenna è determinata da: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latin typeface="Calibri" charset="0"/>
              <a:ea typeface="Calibri" charset="0"/>
              <a:cs typeface="Calibri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c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la velocità della luce, </a:t>
            </a:r>
            <a:r>
              <a:rPr lang="it-IT" altLang="it-IT" sz="2400" i="1" dirty="0"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i="1" baseline="-25000" dirty="0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è il tempo misurato e il fattore 2 tiene conto del percorso di andata e ritorno</a:t>
            </a:r>
          </a:p>
        </p:txBody>
      </p:sp>
      <p:graphicFrame>
        <p:nvGraphicFramePr>
          <p:cNvPr id="21508" name="Oggetto 1"/>
          <p:cNvGraphicFramePr>
            <a:graphicFrameLocks noChangeAspect="1"/>
          </p:cNvGraphicFramePr>
          <p:nvPr/>
        </p:nvGraphicFramePr>
        <p:xfrm>
          <a:off x="3851275" y="4529138"/>
          <a:ext cx="11445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529138"/>
                        <a:ext cx="11445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1157" y="851695"/>
            <a:ext cx="752321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distanza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 cui un oggetto si trova dall’antenna è determinata da:</a:t>
            </a:r>
          </a:p>
        </p:txBody>
      </p:sp>
      <p:graphicFrame>
        <p:nvGraphicFramePr>
          <p:cNvPr id="19460" name="Oggetto 1"/>
          <p:cNvGraphicFramePr>
            <a:graphicFrameLocks noChangeAspect="1"/>
          </p:cNvGraphicFramePr>
          <p:nvPr/>
        </p:nvGraphicFramePr>
        <p:xfrm>
          <a:off x="3714750" y="1792288"/>
          <a:ext cx="11445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792288"/>
                        <a:ext cx="11445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ttangolo 8"/>
          <p:cNvSpPr/>
          <p:nvPr/>
        </p:nvSpPr>
        <p:spPr>
          <a:xfrm>
            <a:off x="3276600" y="4364038"/>
            <a:ext cx="3311525" cy="936625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4643438" y="3933825"/>
            <a:ext cx="2305050" cy="1655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9463" name="Immagine 4" descr="Radaroperation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563" y="3125788"/>
            <a:ext cx="4318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1157" y="851695"/>
            <a:ext cx="7523212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2400">
                <a:latin typeface="Calibri" charset="0"/>
                <a:ea typeface="Calibri" charset="0"/>
                <a:cs typeface="Calibri" charset="0"/>
              </a:rPr>
              <a:t>La distanza </a:t>
            </a:r>
            <a:r>
              <a:rPr lang="it-IT" altLang="it-IT" sz="2400" i="1" dirty="0" err="1">
                <a:latin typeface="Calibri" charset="0"/>
                <a:ea typeface="Calibri" charset="0"/>
                <a:cs typeface="Calibri" charset="0"/>
              </a:rPr>
              <a:t>R</a:t>
            </a:r>
            <a:r>
              <a:rPr lang="it-IT" altLang="it-IT" sz="2400" dirty="0">
                <a:latin typeface="Calibri" charset="0"/>
                <a:ea typeface="Calibri" charset="0"/>
                <a:cs typeface="Calibri" charset="0"/>
              </a:rPr>
              <a:t> a cui un oggetto si trova dall’antenna è determinata da:</a:t>
            </a:r>
          </a:p>
        </p:txBody>
      </p:sp>
      <p:graphicFrame>
        <p:nvGraphicFramePr>
          <p:cNvPr id="19460" name="Oggetto 1"/>
          <p:cNvGraphicFramePr>
            <a:graphicFrameLocks noChangeAspect="1"/>
          </p:cNvGraphicFramePr>
          <p:nvPr/>
        </p:nvGraphicFramePr>
        <p:xfrm>
          <a:off x="3714750" y="1792288"/>
          <a:ext cx="114458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400" imgH="393700" progId="Equation.3">
                  <p:embed/>
                </p:oleObj>
              </mc:Choice>
              <mc:Fallback>
                <p:oleObj name="Equation" r:id="rId3" imgW="533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792288"/>
                        <a:ext cx="1144588" cy="84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440531" y="303722"/>
            <a:ext cx="7553325" cy="474154"/>
          </a:xfrm>
        </p:spPr>
        <p:txBody>
          <a:bodyPr/>
          <a:lstStyle/>
          <a:p>
            <a:r>
              <a:rPr lang="en-US" dirty="0"/>
              <a:t>Principio di </a:t>
            </a:r>
            <a:r>
              <a:rPr lang="en-US" dirty="0" err="1"/>
              <a:t>Funzionamento</a:t>
            </a:r>
            <a:endParaRPr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3276600" y="4364038"/>
            <a:ext cx="3311525" cy="936625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348038" y="3573463"/>
            <a:ext cx="3455987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3" name="Radaroperation.gif">
            <a:hlinkClick r:id="" action="ppaction://media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3125788"/>
            <a:ext cx="43180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ttangolo 13"/>
          <p:cNvSpPr/>
          <p:nvPr/>
        </p:nvSpPr>
        <p:spPr>
          <a:xfrm>
            <a:off x="3256260" y="3813176"/>
            <a:ext cx="3887788" cy="1368425"/>
          </a:xfrm>
          <a:prstGeom prst="rect">
            <a:avLst/>
          </a:prstGeom>
          <a:ln/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7236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1277</TotalTime>
  <Words>768</Words>
  <Application>Microsoft Macintosh PowerPoint</Application>
  <PresentationFormat>Presentazione su schermo (4:3)</PresentationFormat>
  <Paragraphs>75</Paragraphs>
  <Slides>13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Calibri</vt:lpstr>
      <vt:lpstr>Rockwell</vt:lpstr>
      <vt:lpstr>Times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Il Radar</vt:lpstr>
      <vt:lpstr>Il Radar</vt:lpstr>
      <vt:lpstr>Il Radar</vt:lpstr>
      <vt:lpstr>Il Radar</vt:lpstr>
      <vt:lpstr>Principio di Funzionamento</vt:lpstr>
      <vt:lpstr>Principio di Funzionamento</vt:lpstr>
      <vt:lpstr>Principio di Funzionamento</vt:lpstr>
      <vt:lpstr>Principio di Funzionamento</vt:lpstr>
      <vt:lpstr>Principio di Funzionamento</vt:lpstr>
      <vt:lpstr>Principio di Funzionamento</vt:lpstr>
      <vt:lpstr>Principio di Funzionamento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118</cp:revision>
  <cp:lastPrinted>1601-01-01T00:00:00Z</cp:lastPrinted>
  <dcterms:created xsi:type="dcterms:W3CDTF">2014-02-26T18:00:47Z</dcterms:created>
  <dcterms:modified xsi:type="dcterms:W3CDTF">2022-10-07T11:14:43Z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