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260" r:id="rId3"/>
    <p:sldId id="257" r:id="rId4"/>
    <p:sldId id="261" r:id="rId5"/>
    <p:sldId id="263" r:id="rId6"/>
    <p:sldId id="259" r:id="rId7"/>
    <p:sldId id="262" r:id="rId8"/>
    <p:sldId id="264" r:id="rId9"/>
    <p:sldId id="265" r:id="rId10"/>
    <p:sldId id="266" r:id="rId11"/>
    <p:sldId id="267" r:id="rId12"/>
    <p:sldId id="268" r:id="rId13"/>
    <p:sldId id="277" r:id="rId14"/>
    <p:sldId id="278" r:id="rId15"/>
    <p:sldId id="271" r:id="rId16"/>
    <p:sldId id="272" r:id="rId17"/>
    <p:sldId id="270" r:id="rId18"/>
    <p:sldId id="273" r:id="rId19"/>
    <p:sldId id="274" r:id="rId20"/>
    <p:sldId id="279" r:id="rId21"/>
    <p:sldId id="280" r:id="rId22"/>
    <p:sldId id="281" r:id="rId23"/>
    <p:sldId id="282" r:id="rId24"/>
    <p:sldId id="276"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hWH5Tf8VfdLdWQ1Yojb1yb/6AVqQ==" r:id="rId34"/>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maria sabett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3C5D"/>
    <a:srgbClr val="A3283C"/>
    <a:srgbClr val="6D2C46"/>
    <a:srgbClr val="2C3A58"/>
    <a:srgbClr val="3078B5"/>
    <a:srgbClr val="0C20FF"/>
    <a:srgbClr val="34FFC1"/>
    <a:srgbClr val="F49B29"/>
    <a:srgbClr val="BAD124"/>
    <a:srgbClr val="FEF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674"/>
  </p:normalViewPr>
  <p:slideViewPr>
    <p:cSldViewPr snapToGrid="0" snapToObjects="1">
      <p:cViewPr varScale="1">
        <p:scale>
          <a:sx n="127" d="100"/>
          <a:sy n="127" d="100"/>
        </p:scale>
        <p:origin x="552"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5"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4-08T11:44:01.725" idx="1">
    <p:pos x="146" y="146"/>
    <p:text>Le due linee continue mostrano la traiettoria di sviluppo dei due tipi di innovazione: sustaining (linea in alto) e disruptive (linea in basso), mentre le righe tratteggiate rappresentano la performance richiesta ai prodotti/servizi offerti da parte dei clienti di tutto il mercato.
Le due coppie di linee hanno un coefficiente angolare diverso: l’offerta cresce più velocemente della domanda. Tutte le aziende nel mercato innovano più velocemente di quanto venga richiesto dai clienti. Questo, nel tempo, crea un superamento delle aspettative (overshooting effect): le caratteristiche dei prodotti e servizi offerti sono ben oltre quelle richieste dai consumatori. Questa dinamica porta alla creazione di innovazioni disruptive nella parte bassa del mercato: queste, all’inizio, non hanno caratteristiche sufficientemente performanti per essere appetibili per il mercato (la linea tratteggiata – domanda – è al di sopra della linea continua – offerta). Col tempo, però, queste raggiungono performance accettabili per i clienti, che “saltano” dalla traiettoria più in alto verso il nuovo paradigma tecnologico. Le aziende che adottano la nuova tecnologia restano sul mercato, mentre quelle che restano sulla traiettoria più in alto sono destinate a perdere la propria clientela di riferimento.</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 commentPostId="AAAAW5rBD5k"/>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4/10/22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0:29:00.587"/>
    </inkml:context>
    <inkml:brush xml:id="br0">
      <inkml:brushProperty name="width" value="0.2" units="cm"/>
      <inkml:brushProperty name="height" value="1.2" units="cm"/>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6T10:29:23.966"/>
    </inkml:context>
    <inkml:brush xml:id="br0">
      <inkml:brushProperty name="width" value="0.2" units="cm"/>
      <inkml:brushProperty name="height" value="1.2" units="cm"/>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4/10/22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https://www.youtube.com/embed/jstCc3A4OWY?feature=oembed" TargetMode="External"/><Relationship Id="rId6" Type="http://schemas.openxmlformats.org/officeDocument/2006/relationships/comments" Target="../comments/comment1.xml"/><Relationship Id="rId5" Type="http://schemas.openxmlformats.org/officeDocument/2006/relationships/image" Target="../media/image10.tif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7.png"/><Relationship Id="rId7" Type="http://schemas.openxmlformats.org/officeDocument/2006/relationships/image" Target="../media/image8.tiff"/><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8.png"/><Relationship Id="rId4" Type="http://schemas.openxmlformats.org/officeDocument/2006/relationships/customXml" Target="../ink/ink2.xml"/><Relationship Id="rId9"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a:t>INNOVATION MANAGEMENT</a:t>
            </a:r>
            <a:endParaRPr lang="it-GB" dirty="0"/>
          </a:p>
          <a:p>
            <a:r>
              <a:rPr lang="it-GB" dirty="0"/>
              <a:t>Master 2021-2022</a:t>
            </a:r>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dirty="0"/>
              <a:t>MASTER MEIM 2021-2022</a:t>
            </a:r>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dirty="0"/>
              <a:t>DEFINING INNOVATION</a:t>
            </a:r>
            <a:endParaRPr lang="it-GB"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p:txBody>
          <a:bodyPr/>
          <a:lstStyle/>
          <a:p>
            <a:r>
              <a:rPr lang="it-GB" dirty="0"/>
              <a:t>A cura del prof</a:t>
            </a:r>
            <a:r>
              <a:rPr lang="it-GB"/>
              <a:t>. </a:t>
            </a:r>
            <a:r>
              <a:rPr lang="it-IT" dirty="0"/>
              <a:t>Marco Ferretti</a:t>
            </a:r>
            <a:endParaRPr lang="it-GB" dirty="0"/>
          </a:p>
          <a:p>
            <a:r>
              <a:rPr lang="it-GB" dirty="0"/>
              <a:t>Prof. </a:t>
            </a:r>
            <a:r>
              <a:rPr lang="it-IT" dirty="0"/>
              <a:t>D</a:t>
            </a:r>
            <a:r>
              <a:rPr lang="it-GB" dirty="0"/>
              <a:t>i Economia e Management all’Università degli Studi di Napoli Parthenope</a:t>
            </a:r>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64CFD5-04D1-F64C-AF06-29B08F83DD68}"/>
              </a:ext>
            </a:extLst>
          </p:cNvPr>
          <p:cNvSpPr>
            <a:spLocks noGrp="1"/>
          </p:cNvSpPr>
          <p:nvPr>
            <p:ph type="title"/>
          </p:nvPr>
        </p:nvSpPr>
        <p:spPr>
          <a:xfrm>
            <a:off x="600900" y="2557142"/>
            <a:ext cx="4908550" cy="464602"/>
          </a:xfrm>
        </p:spPr>
        <p:txBody>
          <a:bodyPr/>
          <a:lstStyle/>
          <a:p>
            <a:pPr marL="285750" indent="-285750">
              <a:buFont typeface="Arial" panose="020B0604020202020204" pitchFamily="34" charset="0"/>
              <a:buChar char="•"/>
            </a:pPr>
            <a:r>
              <a:rPr lang="it-IT" sz="1800" dirty="0"/>
              <a:t>The </a:t>
            </a:r>
            <a:r>
              <a:rPr lang="it-IT" sz="1800" dirty="0" err="1"/>
              <a:t>demand</a:t>
            </a:r>
            <a:r>
              <a:rPr lang="it-IT" sz="1800" dirty="0"/>
              <a:t> pull approach  </a:t>
            </a:r>
          </a:p>
        </p:txBody>
      </p:sp>
      <p:sp>
        <p:nvSpPr>
          <p:cNvPr id="3" name="Segnaposto testo 2">
            <a:extLst>
              <a:ext uri="{FF2B5EF4-FFF2-40B4-BE49-F238E27FC236}">
                <a16:creationId xmlns:a16="http://schemas.microsoft.com/office/drawing/2014/main" id="{A8B5FBEC-DF72-364F-AB08-A3DC95A3CE11}"/>
              </a:ext>
            </a:extLst>
          </p:cNvPr>
          <p:cNvSpPr>
            <a:spLocks noGrp="1"/>
          </p:cNvSpPr>
          <p:nvPr>
            <p:ph type="body" sz="quarter" idx="17"/>
          </p:nvPr>
        </p:nvSpPr>
        <p:spPr>
          <a:xfrm>
            <a:off x="957686" y="2900311"/>
            <a:ext cx="4908550" cy="406115"/>
          </a:xfrm>
        </p:spPr>
        <p:txBody>
          <a:bodyPr/>
          <a:lstStyle/>
          <a:p>
            <a:r>
              <a:rPr lang="it-IT" dirty="0"/>
              <a:t>SCHMOOKLER (1966) </a:t>
            </a:r>
          </a:p>
        </p:txBody>
      </p:sp>
      <p:grpSp>
        <p:nvGrpSpPr>
          <p:cNvPr id="35" name="Gruppo 34">
            <a:extLst>
              <a:ext uri="{FF2B5EF4-FFF2-40B4-BE49-F238E27FC236}">
                <a16:creationId xmlns:a16="http://schemas.microsoft.com/office/drawing/2014/main" id="{BCAC2F91-38B0-B248-ACCA-59EC1AE37F8A}"/>
              </a:ext>
            </a:extLst>
          </p:cNvPr>
          <p:cNvGrpSpPr/>
          <p:nvPr/>
        </p:nvGrpSpPr>
        <p:grpSpPr>
          <a:xfrm>
            <a:off x="5108448" y="1781514"/>
            <a:ext cx="6856844" cy="3990086"/>
            <a:chOff x="4584192" y="1781515"/>
            <a:chExt cx="7381100" cy="3980334"/>
          </a:xfrm>
        </p:grpSpPr>
        <p:cxnSp>
          <p:nvCxnSpPr>
            <p:cNvPr id="23" name="Connettore 2 22">
              <a:extLst>
                <a:ext uri="{FF2B5EF4-FFF2-40B4-BE49-F238E27FC236}">
                  <a16:creationId xmlns:a16="http://schemas.microsoft.com/office/drawing/2014/main" id="{39D0882D-9B5C-8F44-B184-77CAECE39E5B}"/>
                </a:ext>
              </a:extLst>
            </p:cNvPr>
            <p:cNvCxnSpPr>
              <a:cxnSpLocks/>
            </p:cNvCxnSpPr>
            <p:nvPr/>
          </p:nvCxnSpPr>
          <p:spPr>
            <a:xfrm>
              <a:off x="10183083" y="4478190"/>
              <a:ext cx="412157"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3" name="Gruppo 32">
              <a:extLst>
                <a:ext uri="{FF2B5EF4-FFF2-40B4-BE49-F238E27FC236}">
                  <a16:creationId xmlns:a16="http://schemas.microsoft.com/office/drawing/2014/main" id="{339219B8-7732-D04D-8208-F43F8EEF91B7}"/>
                </a:ext>
              </a:extLst>
            </p:cNvPr>
            <p:cNvGrpSpPr/>
            <p:nvPr/>
          </p:nvGrpSpPr>
          <p:grpSpPr>
            <a:xfrm>
              <a:off x="4584192" y="1781515"/>
              <a:ext cx="7381100" cy="3980334"/>
              <a:chOff x="4657344" y="1781515"/>
              <a:chExt cx="7381100" cy="3980334"/>
            </a:xfrm>
          </p:grpSpPr>
          <p:cxnSp>
            <p:nvCxnSpPr>
              <p:cNvPr id="18" name="Connettore 2 17">
                <a:extLst>
                  <a:ext uri="{FF2B5EF4-FFF2-40B4-BE49-F238E27FC236}">
                    <a16:creationId xmlns:a16="http://schemas.microsoft.com/office/drawing/2014/main" id="{824EDD48-B91B-F048-B782-0AB8AAFDAE0C}"/>
                  </a:ext>
                </a:extLst>
              </p:cNvPr>
              <p:cNvCxnSpPr>
                <a:cxnSpLocks/>
              </p:cNvCxnSpPr>
              <p:nvPr/>
            </p:nvCxnSpPr>
            <p:spPr>
              <a:xfrm flipH="1">
                <a:off x="6495156" y="3985559"/>
                <a:ext cx="1" cy="29388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8" name="Gruppo 27">
                <a:extLst>
                  <a:ext uri="{FF2B5EF4-FFF2-40B4-BE49-F238E27FC236}">
                    <a16:creationId xmlns:a16="http://schemas.microsoft.com/office/drawing/2014/main" id="{7A4601C7-B5D9-BD41-8860-E046A86732D4}"/>
                  </a:ext>
                </a:extLst>
              </p:cNvPr>
              <p:cNvGrpSpPr/>
              <p:nvPr/>
            </p:nvGrpSpPr>
            <p:grpSpPr>
              <a:xfrm>
                <a:off x="4657344" y="1781515"/>
                <a:ext cx="7381100" cy="3980334"/>
                <a:chOff x="3114439" y="2523759"/>
                <a:chExt cx="8302213" cy="3859686"/>
              </a:xfrm>
            </p:grpSpPr>
            <p:sp>
              <p:nvSpPr>
                <p:cNvPr id="9" name="CasellaDiTesto 8">
                  <a:extLst>
                    <a:ext uri="{FF2B5EF4-FFF2-40B4-BE49-F238E27FC236}">
                      <a16:creationId xmlns:a16="http://schemas.microsoft.com/office/drawing/2014/main" id="{22878CCE-78CD-7A40-B10E-6FF5EF0D995F}"/>
                    </a:ext>
                  </a:extLst>
                </p:cNvPr>
                <p:cNvSpPr txBox="1"/>
                <p:nvPr/>
              </p:nvSpPr>
              <p:spPr>
                <a:xfrm>
                  <a:off x="6917580" y="4658794"/>
                  <a:ext cx="2494456" cy="552888"/>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Evaluation of the </a:t>
                  </a:r>
                  <a:r>
                    <a:rPr lang="it-IT" sz="1100" dirty="0" err="1">
                      <a:latin typeface="Avenir Next LT Pro" panose="020B0504020202020204" pitchFamily="34" charset="77"/>
                      <a:ea typeface="Open Sans" panose="020B0606030504020204" pitchFamily="34" charset="0"/>
                      <a:cs typeface="Arial" panose="020B0604020202020204" pitchFamily="34" charset="0"/>
                    </a:rPr>
                    <a:t>degree</a:t>
                  </a:r>
                  <a:r>
                    <a:rPr lang="it-IT" sz="1100" dirty="0">
                      <a:latin typeface="Avenir Next LT Pro" panose="020B0504020202020204" pitchFamily="34" charset="77"/>
                      <a:ea typeface="Open Sans" panose="020B0606030504020204" pitchFamily="34" charset="0"/>
                      <a:cs typeface="Arial" panose="020B0604020202020204" pitchFamily="34" charset="0"/>
                    </a:rPr>
                    <a:t> of </a:t>
                  </a:r>
                  <a:r>
                    <a:rPr lang="it-IT" sz="1100" dirty="0" err="1">
                      <a:latin typeface="Avenir Next LT Pro" panose="020B0504020202020204" pitchFamily="34" charset="77"/>
                      <a:ea typeface="Open Sans" panose="020B0606030504020204" pitchFamily="34" charset="0"/>
                      <a:cs typeface="Arial" panose="020B0604020202020204" pitchFamily="34" charset="0"/>
                    </a:rPr>
                    <a:t>appropriability</a:t>
                  </a:r>
                  <a:r>
                    <a:rPr lang="it-IT" sz="1100" dirty="0">
                      <a:latin typeface="Avenir Next LT Pro" panose="020B0504020202020204" pitchFamily="34" charset="77"/>
                      <a:ea typeface="Open Sans" panose="020B0606030504020204" pitchFamily="34" charset="0"/>
                      <a:cs typeface="Arial" panose="020B0604020202020204" pitchFamily="34" charset="0"/>
                    </a:rPr>
                    <a:t> of </a:t>
                  </a:r>
                  <a:r>
                    <a:rPr lang="it-IT" sz="1100" dirty="0" err="1">
                      <a:latin typeface="Avenir Next LT Pro" panose="020B0504020202020204" pitchFamily="34" charset="77"/>
                      <a:ea typeface="Open Sans" panose="020B0606030504020204" pitchFamily="34" charset="0"/>
                      <a:cs typeface="Arial" panose="020B0604020202020204" pitchFamily="34" charset="0"/>
                    </a:rPr>
                    <a:t>revenues</a:t>
                  </a:r>
                  <a:endParaRPr lang="it-IT" sz="1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CB02A83A-ABFD-BF45-841E-8061DE102051}"/>
                    </a:ext>
                  </a:extLst>
                </p:cNvPr>
                <p:cNvSpPr txBox="1"/>
                <p:nvPr/>
              </p:nvSpPr>
              <p:spPr>
                <a:xfrm>
                  <a:off x="9878148" y="4782716"/>
                  <a:ext cx="1538504" cy="552888"/>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Investments in new </a:t>
                  </a:r>
                  <a:r>
                    <a:rPr lang="it-IT" sz="1100" dirty="0" err="1">
                      <a:latin typeface="Avenir Next LT Pro" panose="020B0504020202020204" pitchFamily="34" charset="77"/>
                      <a:ea typeface="Open Sans" panose="020B0606030504020204" pitchFamily="34" charset="0"/>
                      <a:cs typeface="Arial" panose="020B0604020202020204" pitchFamily="34" charset="0"/>
                    </a:rPr>
                    <a:t>plants</a:t>
                  </a:r>
                  <a:endParaRPr lang="it-IT" sz="1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AF05BC9E-446D-C540-BF5C-59B43B0C950E}"/>
                    </a:ext>
                  </a:extLst>
                </p:cNvPr>
                <p:cNvSpPr txBox="1"/>
                <p:nvPr/>
              </p:nvSpPr>
              <p:spPr>
                <a:xfrm>
                  <a:off x="8086674" y="5830557"/>
                  <a:ext cx="1994533" cy="552888"/>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Start of production</a:t>
                  </a:r>
                </a:p>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B62ED726-7045-7744-AA05-403D910CDC13}"/>
                    </a:ext>
                  </a:extLst>
                </p:cNvPr>
                <p:cNvSpPr txBox="1"/>
                <p:nvPr/>
              </p:nvSpPr>
              <p:spPr>
                <a:xfrm>
                  <a:off x="4433997" y="5831205"/>
                  <a:ext cx="2021040" cy="307270"/>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New market </a:t>
                  </a:r>
                  <a:r>
                    <a:rPr lang="it-IT" sz="1100" dirty="0" err="1">
                      <a:latin typeface="Avenir Next LT Pro" panose="020B0504020202020204" pitchFamily="34" charset="77"/>
                      <a:ea typeface="Open Sans" panose="020B0606030504020204" pitchFamily="34" charset="0"/>
                      <a:cs typeface="Arial" panose="020B0604020202020204" pitchFamily="34" charset="0"/>
                    </a:rPr>
                    <a:t>structure</a:t>
                  </a:r>
                  <a:r>
                    <a:rPr lang="it-IT" sz="11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3" name="CasellaDiTesto 12">
                  <a:extLst>
                    <a:ext uri="{FF2B5EF4-FFF2-40B4-BE49-F238E27FC236}">
                      <a16:creationId xmlns:a16="http://schemas.microsoft.com/office/drawing/2014/main" id="{F1EB87BC-ABD0-1B4A-ABA3-1D7489807E59}"/>
                    </a:ext>
                  </a:extLst>
                </p:cNvPr>
                <p:cNvSpPr txBox="1"/>
                <p:nvPr/>
              </p:nvSpPr>
              <p:spPr>
                <a:xfrm>
                  <a:off x="8173437" y="2675037"/>
                  <a:ext cx="1704709" cy="552888"/>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Innovation-</a:t>
                  </a:r>
                  <a:r>
                    <a:rPr lang="it-IT" sz="1100" dirty="0" err="1">
                      <a:latin typeface="Avenir Next LT Pro" panose="020B0504020202020204" pitchFamily="34" charset="77"/>
                      <a:ea typeface="Open Sans" panose="020B0606030504020204" pitchFamily="34" charset="0"/>
                      <a:cs typeface="Arial" panose="020B0604020202020204" pitchFamily="34" charset="0"/>
                    </a:rPr>
                    <a:t>related</a:t>
                  </a:r>
                  <a:r>
                    <a:rPr lang="it-IT" sz="1100" dirty="0">
                      <a:latin typeface="Avenir Next LT Pro" panose="020B0504020202020204" pitchFamily="34" charset="77"/>
                      <a:ea typeface="Open Sans" panose="020B0606030504020204" pitchFamily="34" charset="0"/>
                      <a:cs typeface="Arial" panose="020B0604020202020204" pitchFamily="34" charset="0"/>
                    </a:rPr>
                    <a:t> </a:t>
                  </a:r>
                  <a:r>
                    <a:rPr lang="it-IT" sz="1100" dirty="0" err="1">
                      <a:latin typeface="Avenir Next LT Pro" panose="020B0504020202020204" pitchFamily="34" charset="77"/>
                      <a:ea typeface="Open Sans" panose="020B0606030504020204" pitchFamily="34" charset="0"/>
                      <a:cs typeface="Arial" panose="020B0604020202020204" pitchFamily="34" charset="0"/>
                    </a:rPr>
                    <a:t>profits</a:t>
                  </a:r>
                  <a:r>
                    <a:rPr lang="it-IT" sz="1100" dirty="0">
                      <a:latin typeface="Avenir Next LT Pro" panose="020B0504020202020204" pitchFamily="34" charset="77"/>
                      <a:ea typeface="Open Sans" panose="020B0606030504020204" pitchFamily="34" charset="0"/>
                      <a:cs typeface="Arial" panose="020B0604020202020204" pitchFamily="34" charset="0"/>
                    </a:rPr>
                    <a:t> </a:t>
                  </a:r>
                </a:p>
              </p:txBody>
            </p:sp>
            <p:grpSp>
              <p:nvGrpSpPr>
                <p:cNvPr id="17" name="Gruppo 16">
                  <a:extLst>
                    <a:ext uri="{FF2B5EF4-FFF2-40B4-BE49-F238E27FC236}">
                      <a16:creationId xmlns:a16="http://schemas.microsoft.com/office/drawing/2014/main" id="{5F0DF646-2162-0844-8AEC-7A66808D266A}"/>
                    </a:ext>
                  </a:extLst>
                </p:cNvPr>
                <p:cNvGrpSpPr/>
                <p:nvPr/>
              </p:nvGrpSpPr>
              <p:grpSpPr>
                <a:xfrm>
                  <a:off x="3958062" y="2523759"/>
                  <a:ext cx="2496976" cy="2741328"/>
                  <a:chOff x="3508983" y="2231151"/>
                  <a:chExt cx="3324007" cy="2741328"/>
                </a:xfrm>
              </p:grpSpPr>
              <p:grpSp>
                <p:nvGrpSpPr>
                  <p:cNvPr id="16" name="Gruppo 15">
                    <a:extLst>
                      <a:ext uri="{FF2B5EF4-FFF2-40B4-BE49-F238E27FC236}">
                        <a16:creationId xmlns:a16="http://schemas.microsoft.com/office/drawing/2014/main" id="{40F7D612-BE3B-6F4C-844D-4D03A2ADC324}"/>
                      </a:ext>
                    </a:extLst>
                  </p:cNvPr>
                  <p:cNvGrpSpPr/>
                  <p:nvPr/>
                </p:nvGrpSpPr>
                <p:grpSpPr>
                  <a:xfrm>
                    <a:off x="3508983" y="2231151"/>
                    <a:ext cx="3324007" cy="2741328"/>
                    <a:chOff x="3508983" y="2231151"/>
                    <a:chExt cx="3324007" cy="2741328"/>
                  </a:xfrm>
                </p:grpSpPr>
                <p:sp>
                  <p:nvSpPr>
                    <p:cNvPr id="5" name="CasellaDiTesto 4">
                      <a:extLst>
                        <a:ext uri="{FF2B5EF4-FFF2-40B4-BE49-F238E27FC236}">
                          <a16:creationId xmlns:a16="http://schemas.microsoft.com/office/drawing/2014/main" id="{F50D9E59-C735-4E4F-BAA3-00320DFA7F79}"/>
                        </a:ext>
                      </a:extLst>
                    </p:cNvPr>
                    <p:cNvSpPr txBox="1"/>
                    <p:nvPr/>
                  </p:nvSpPr>
                  <p:spPr>
                    <a:xfrm>
                      <a:off x="3508983" y="2231151"/>
                      <a:ext cx="3324005" cy="552888"/>
                    </a:xfrm>
                    <a:prstGeom prst="rect">
                      <a:avLst/>
                    </a:prstGeom>
                    <a:noFill/>
                    <a:ln>
                      <a:solidFill>
                        <a:srgbClr val="2E3C5D"/>
                      </a:solidFill>
                    </a:ln>
                  </p:spPr>
                  <p:txBody>
                    <a:bodyPr wrap="square" rtlCol="0">
                      <a:spAutoFit/>
                    </a:bodyPr>
                    <a:lstStyle/>
                    <a:p>
                      <a:pPr algn="ctr">
                        <a:lnSpc>
                          <a:spcPct val="150000"/>
                        </a:lnSpc>
                      </a:pPr>
                      <a:r>
                        <a:rPr lang="it-IT" sz="1100" dirty="0" err="1">
                          <a:latin typeface="Avenir Next LT Pro" panose="020B0504020202020204" pitchFamily="34" charset="77"/>
                          <a:ea typeface="Open Sans" panose="020B0606030504020204" pitchFamily="34" charset="0"/>
                          <a:cs typeface="Arial" panose="020B0604020202020204" pitchFamily="34" charset="0"/>
                        </a:rPr>
                        <a:t>Unmet</a:t>
                      </a:r>
                      <a:r>
                        <a:rPr lang="it-IT" sz="1100" dirty="0">
                          <a:latin typeface="Avenir Next LT Pro" panose="020B0504020202020204" pitchFamily="34" charset="77"/>
                          <a:ea typeface="Open Sans" panose="020B0606030504020204" pitchFamily="34" charset="0"/>
                          <a:cs typeface="Arial" panose="020B0604020202020204" pitchFamily="34" charset="0"/>
                        </a:rPr>
                        <a:t> </a:t>
                      </a:r>
                      <a:r>
                        <a:rPr lang="it-IT" sz="1100" dirty="0" err="1">
                          <a:latin typeface="Avenir Next LT Pro" panose="020B0504020202020204" pitchFamily="34" charset="77"/>
                          <a:ea typeface="Open Sans" panose="020B0606030504020204" pitchFamily="34" charset="0"/>
                          <a:cs typeface="Arial" panose="020B0604020202020204" pitchFamily="34" charset="0"/>
                        </a:rPr>
                        <a:t>demand</a:t>
                      </a:r>
                      <a:endParaRPr lang="it-IT" sz="1100" dirty="0">
                        <a:latin typeface="Avenir Next LT Pro" panose="020B0504020202020204" pitchFamily="34" charset="77"/>
                        <a:ea typeface="Open Sans" panose="020B0606030504020204" pitchFamily="34" charset="0"/>
                        <a:cs typeface="Arial" panose="020B0604020202020204" pitchFamily="34" charset="0"/>
                      </a:endParaRPr>
                    </a:p>
                    <a:p>
                      <a:pPr algn="ctr">
                        <a:lnSpc>
                          <a:spcPct val="150000"/>
                        </a:lnSpc>
                      </a:pPr>
                      <a:r>
                        <a:rPr lang="it-IT" sz="1100" dirty="0" err="1">
                          <a:latin typeface="Avenir Next LT Pro" panose="020B0504020202020204" pitchFamily="34" charset="77"/>
                          <a:ea typeface="Open Sans" panose="020B0606030504020204" pitchFamily="34" charset="0"/>
                          <a:cs typeface="Arial" panose="020B0604020202020204" pitchFamily="34" charset="0"/>
                        </a:rPr>
                        <a:t>Latent</a:t>
                      </a:r>
                      <a:r>
                        <a:rPr lang="it-IT" sz="1100" dirty="0">
                          <a:latin typeface="Avenir Next LT Pro" panose="020B0504020202020204" pitchFamily="34" charset="77"/>
                          <a:ea typeface="Open Sans" panose="020B0606030504020204" pitchFamily="34" charset="0"/>
                          <a:cs typeface="Arial" panose="020B0604020202020204" pitchFamily="34" charset="0"/>
                        </a:rPr>
                        <a:t> </a:t>
                      </a:r>
                      <a:r>
                        <a:rPr lang="it-IT" sz="1100" dirty="0" err="1">
                          <a:latin typeface="Avenir Next LT Pro" panose="020B0504020202020204" pitchFamily="34" charset="77"/>
                          <a:ea typeface="Open Sans" panose="020B0606030504020204" pitchFamily="34" charset="0"/>
                          <a:cs typeface="Arial" panose="020B0604020202020204" pitchFamily="34" charset="0"/>
                        </a:rPr>
                        <a:t>needs</a:t>
                      </a:r>
                      <a:endParaRPr lang="it-IT" sz="1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D59C47BD-4746-3344-A85F-A38F35D8F9AC}"/>
                        </a:ext>
                      </a:extLst>
                    </p:cNvPr>
                    <p:cNvSpPr txBox="1"/>
                    <p:nvPr/>
                  </p:nvSpPr>
                  <p:spPr>
                    <a:xfrm>
                      <a:off x="3508985" y="3282955"/>
                      <a:ext cx="3324005" cy="307270"/>
                    </a:xfrm>
                    <a:prstGeom prst="rect">
                      <a:avLst/>
                    </a:prstGeom>
                    <a:noFill/>
                    <a:ln>
                      <a:solidFill>
                        <a:srgbClr val="2E3C5D"/>
                      </a:solidFill>
                    </a:ln>
                  </p:spPr>
                  <p:txBody>
                    <a:bodyPr wrap="square" rtlCol="0">
                      <a:spAutoFit/>
                    </a:bodyPr>
                    <a:lstStyle/>
                    <a:p>
                      <a:pPr algn="ctr">
                        <a:lnSpc>
                          <a:spcPct val="150000"/>
                        </a:lnSpc>
                      </a:pPr>
                      <a:r>
                        <a:rPr lang="it-IT" sz="1100" dirty="0" err="1">
                          <a:latin typeface="Avenir Next LT Pro" panose="020B0504020202020204" pitchFamily="34" charset="77"/>
                          <a:ea typeface="Open Sans" panose="020B0606030504020204" pitchFamily="34" charset="0"/>
                          <a:cs typeface="Arial" panose="020B0604020202020204" pitchFamily="34" charset="0"/>
                        </a:rPr>
                        <a:t>Significant</a:t>
                      </a:r>
                      <a:r>
                        <a:rPr lang="it-IT" sz="1100" dirty="0">
                          <a:latin typeface="Avenir Next LT Pro" panose="020B0504020202020204" pitchFamily="34" charset="77"/>
                          <a:ea typeface="Open Sans" panose="020B0606030504020204" pitchFamily="34" charset="0"/>
                          <a:cs typeface="Arial" panose="020B0604020202020204" pitchFamily="34" charset="0"/>
                        </a:rPr>
                        <a:t> </a:t>
                      </a:r>
                      <a:r>
                        <a:rPr lang="it-IT" sz="1100" dirty="0" err="1">
                          <a:latin typeface="Avenir Next LT Pro" panose="020B0504020202020204" pitchFamily="34" charset="77"/>
                          <a:ea typeface="Open Sans" panose="020B0606030504020204" pitchFamily="34" charset="0"/>
                          <a:cs typeface="Arial" panose="020B0604020202020204" pitchFamily="34" charset="0"/>
                        </a:rPr>
                        <a:t>potential</a:t>
                      </a:r>
                      <a:r>
                        <a:rPr lang="it-IT" sz="1100" dirty="0">
                          <a:latin typeface="Avenir Next LT Pro" panose="020B0504020202020204" pitchFamily="34" charset="77"/>
                          <a:ea typeface="Open Sans" panose="020B0606030504020204" pitchFamily="34" charset="0"/>
                          <a:cs typeface="Arial" panose="020B0604020202020204" pitchFamily="34" charset="0"/>
                        </a:rPr>
                        <a:t> market</a:t>
                      </a:r>
                    </a:p>
                  </p:txBody>
                </p:sp>
                <p:sp>
                  <p:nvSpPr>
                    <p:cNvPr id="7" name="CasellaDiTesto 6">
                      <a:extLst>
                        <a:ext uri="{FF2B5EF4-FFF2-40B4-BE49-F238E27FC236}">
                          <a16:creationId xmlns:a16="http://schemas.microsoft.com/office/drawing/2014/main" id="{0451078A-7C9D-EE44-A252-C48F46E80870}"/>
                        </a:ext>
                      </a:extLst>
                    </p:cNvPr>
                    <p:cNvSpPr txBox="1"/>
                    <p:nvPr/>
                  </p:nvSpPr>
                  <p:spPr>
                    <a:xfrm>
                      <a:off x="3508985" y="3965043"/>
                      <a:ext cx="3324005" cy="307270"/>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R&amp;D </a:t>
                      </a:r>
                      <a:r>
                        <a:rPr lang="it-IT" sz="1100" dirty="0" err="1">
                          <a:latin typeface="Avenir Next LT Pro" panose="020B0504020202020204" pitchFamily="34" charset="77"/>
                          <a:ea typeface="Open Sans" panose="020B0606030504020204" pitchFamily="34" charset="0"/>
                          <a:cs typeface="Arial" panose="020B0604020202020204" pitchFamily="34" charset="0"/>
                        </a:rPr>
                        <a:t>investments</a:t>
                      </a:r>
                      <a:r>
                        <a:rPr lang="it-IT" sz="11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8" name="CasellaDiTesto 7">
                      <a:extLst>
                        <a:ext uri="{FF2B5EF4-FFF2-40B4-BE49-F238E27FC236}">
                          <a16:creationId xmlns:a16="http://schemas.microsoft.com/office/drawing/2014/main" id="{C241218E-7AFA-3442-A1B8-C0F10EB524A2}"/>
                        </a:ext>
                      </a:extLst>
                    </p:cNvPr>
                    <p:cNvSpPr txBox="1"/>
                    <p:nvPr/>
                  </p:nvSpPr>
                  <p:spPr>
                    <a:xfrm>
                      <a:off x="3508983" y="4665209"/>
                      <a:ext cx="3324005" cy="307270"/>
                    </a:xfrm>
                    <a:prstGeom prst="rect">
                      <a:avLst/>
                    </a:prstGeom>
                    <a:noFill/>
                    <a:ln>
                      <a:solidFill>
                        <a:srgbClr val="2E3C5D"/>
                      </a:solidFill>
                    </a:ln>
                  </p:spPr>
                  <p:txBody>
                    <a:bodyPr wrap="square" rtlCol="0">
                      <a:spAutoFit/>
                    </a:bodyPr>
                    <a:lstStyle/>
                    <a:p>
                      <a:pPr algn="ctr">
                        <a:lnSpc>
                          <a:spcPct val="150000"/>
                        </a:lnSpc>
                      </a:pPr>
                      <a:r>
                        <a:rPr lang="it-IT" sz="1100" dirty="0">
                          <a:latin typeface="Avenir Next LT Pro" panose="020B0504020202020204" pitchFamily="34" charset="77"/>
                          <a:ea typeface="Open Sans" panose="020B0606030504020204" pitchFamily="34" charset="0"/>
                          <a:cs typeface="Arial" panose="020B0604020202020204" pitchFamily="34" charset="0"/>
                        </a:rPr>
                        <a:t>New </a:t>
                      </a:r>
                      <a:r>
                        <a:rPr lang="it-IT" sz="1100" dirty="0" err="1">
                          <a:latin typeface="Avenir Next LT Pro" panose="020B0504020202020204" pitchFamily="34" charset="77"/>
                          <a:ea typeface="Open Sans" panose="020B0606030504020204" pitchFamily="34" charset="0"/>
                          <a:cs typeface="Arial" panose="020B0604020202020204" pitchFamily="34" charset="0"/>
                        </a:rPr>
                        <a:t>solutions</a:t>
                      </a:r>
                      <a:r>
                        <a:rPr lang="it-IT" sz="1100" dirty="0">
                          <a:latin typeface="Avenir Next LT Pro" panose="020B0504020202020204" pitchFamily="34" charset="77"/>
                          <a:ea typeface="Open Sans" panose="020B0606030504020204" pitchFamily="34" charset="0"/>
                          <a:cs typeface="Arial" panose="020B0604020202020204" pitchFamily="34" charset="0"/>
                        </a:rPr>
                        <a:t> </a:t>
                      </a:r>
                    </a:p>
                  </p:txBody>
                </p:sp>
                <p:cxnSp>
                  <p:nvCxnSpPr>
                    <p:cNvPr id="14" name="Connettore 2 13">
                      <a:extLst>
                        <a:ext uri="{FF2B5EF4-FFF2-40B4-BE49-F238E27FC236}">
                          <a16:creationId xmlns:a16="http://schemas.microsoft.com/office/drawing/2014/main" id="{FEC1CC84-44F1-A645-B680-67A700411E02}"/>
                        </a:ext>
                      </a:extLst>
                    </p:cNvPr>
                    <p:cNvCxnSpPr>
                      <a:cxnSpLocks/>
                    </p:cNvCxnSpPr>
                    <p:nvPr/>
                  </p:nvCxnSpPr>
                  <p:spPr>
                    <a:xfrm flipH="1">
                      <a:off x="5170984" y="2915310"/>
                      <a:ext cx="1" cy="29388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15" name="Connettore 2 14">
                    <a:extLst>
                      <a:ext uri="{FF2B5EF4-FFF2-40B4-BE49-F238E27FC236}">
                        <a16:creationId xmlns:a16="http://schemas.microsoft.com/office/drawing/2014/main" id="{81162803-F1F7-5343-8E47-77BE797165E5}"/>
                      </a:ext>
                    </a:extLst>
                  </p:cNvPr>
                  <p:cNvCxnSpPr>
                    <a:cxnSpLocks/>
                  </p:cNvCxnSpPr>
                  <p:nvPr/>
                </p:nvCxnSpPr>
                <p:spPr>
                  <a:xfrm flipH="1">
                    <a:off x="5149279" y="3655619"/>
                    <a:ext cx="1" cy="29388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19" name="Connettore 2 18">
                  <a:extLst>
                    <a:ext uri="{FF2B5EF4-FFF2-40B4-BE49-F238E27FC236}">
                      <a16:creationId xmlns:a16="http://schemas.microsoft.com/office/drawing/2014/main" id="{BDE3708D-B29D-9349-A41C-A9AA28A23A28}"/>
                    </a:ext>
                  </a:extLst>
                </p:cNvPr>
                <p:cNvCxnSpPr>
                  <a:cxnSpLocks/>
                </p:cNvCxnSpPr>
                <p:nvPr/>
              </p:nvCxnSpPr>
              <p:spPr>
                <a:xfrm>
                  <a:off x="6455036" y="2839020"/>
                  <a:ext cx="1616068"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nettore 2 20">
                  <a:extLst>
                    <a:ext uri="{FF2B5EF4-FFF2-40B4-BE49-F238E27FC236}">
                      <a16:creationId xmlns:a16="http://schemas.microsoft.com/office/drawing/2014/main" id="{76610586-9F15-9D42-B5D2-2AE84CEDD819}"/>
                    </a:ext>
                  </a:extLst>
                </p:cNvPr>
                <p:cNvCxnSpPr>
                  <a:cxnSpLocks/>
                </p:cNvCxnSpPr>
                <p:nvPr/>
              </p:nvCxnSpPr>
              <p:spPr>
                <a:xfrm>
                  <a:off x="6455038" y="5138695"/>
                  <a:ext cx="462542"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Connettore 2 23">
                  <a:extLst>
                    <a:ext uri="{FF2B5EF4-FFF2-40B4-BE49-F238E27FC236}">
                      <a16:creationId xmlns:a16="http://schemas.microsoft.com/office/drawing/2014/main" id="{A119E8E2-A475-174C-BD42-30E7029A6F39}"/>
                    </a:ext>
                  </a:extLst>
                </p:cNvPr>
                <p:cNvCxnSpPr>
                  <a:cxnSpLocks/>
                  <a:stCxn id="11" idx="1"/>
                  <a:endCxn id="12" idx="3"/>
                </p:cNvCxnSpPr>
                <p:nvPr/>
              </p:nvCxnSpPr>
              <p:spPr>
                <a:xfrm flipH="1" flipV="1">
                  <a:off x="6455036" y="5984840"/>
                  <a:ext cx="1631638" cy="122162"/>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Arco 25">
                  <a:extLst>
                    <a:ext uri="{FF2B5EF4-FFF2-40B4-BE49-F238E27FC236}">
                      <a16:creationId xmlns:a16="http://schemas.microsoft.com/office/drawing/2014/main" id="{61787A88-F7D7-D744-B01D-9FA99181635D}"/>
                    </a:ext>
                  </a:extLst>
                </p:cNvPr>
                <p:cNvSpPr/>
                <p:nvPr/>
              </p:nvSpPr>
              <p:spPr>
                <a:xfrm rot="5400000">
                  <a:off x="8820228" y="3956037"/>
                  <a:ext cx="2354427" cy="1802665"/>
                </a:xfrm>
                <a:prstGeom prst="arc">
                  <a:avLst>
                    <a:gd name="adj1" fmla="val 18664667"/>
                    <a:gd name="adj2" fmla="val 21260508"/>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sz="1100"/>
                </a:p>
              </p:txBody>
            </p:sp>
            <p:sp>
              <p:nvSpPr>
                <p:cNvPr id="27" name="Arco 26">
                  <a:extLst>
                    <a:ext uri="{FF2B5EF4-FFF2-40B4-BE49-F238E27FC236}">
                      <a16:creationId xmlns:a16="http://schemas.microsoft.com/office/drawing/2014/main" id="{9750576C-B86F-5846-B1DE-B816090259BB}"/>
                    </a:ext>
                  </a:extLst>
                </p:cNvPr>
                <p:cNvSpPr/>
                <p:nvPr/>
              </p:nvSpPr>
              <p:spPr>
                <a:xfrm rot="21018779" flipH="1" flipV="1">
                  <a:off x="3114439" y="2741575"/>
                  <a:ext cx="1941058" cy="3339663"/>
                </a:xfrm>
                <a:prstGeom prst="arc">
                  <a:avLst>
                    <a:gd name="adj1" fmla="val 16209535"/>
                    <a:gd name="adj2" fmla="val 566667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sz="1100" dirty="0"/>
                </a:p>
              </p:txBody>
            </p:sp>
          </p:grpSp>
        </p:grpSp>
      </p:grpSp>
      <p:sp>
        <p:nvSpPr>
          <p:cNvPr id="31" name="CasellaDiTesto 30">
            <a:extLst>
              <a:ext uri="{FF2B5EF4-FFF2-40B4-BE49-F238E27FC236}">
                <a16:creationId xmlns:a16="http://schemas.microsoft.com/office/drawing/2014/main" id="{90FBC26D-1626-D540-97B9-866C3CC458DB}"/>
              </a:ext>
            </a:extLst>
          </p:cNvPr>
          <p:cNvSpPr txBox="1"/>
          <p:nvPr/>
        </p:nvSpPr>
        <p:spPr>
          <a:xfrm>
            <a:off x="511168" y="3918346"/>
            <a:ext cx="4097743" cy="2266774"/>
          </a:xfrm>
          <a:prstGeom prst="rect">
            <a:avLst/>
          </a:prstGeom>
          <a:noFill/>
        </p:spPr>
        <p:txBody>
          <a:bodyPr wrap="square" rtlCol="0">
            <a:spAutoFit/>
          </a:bodyPr>
          <a:lstStyle/>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Market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demand</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influences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promotes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the innovative process. </a:t>
            </a:r>
          </a:p>
          <a:p>
            <a:pPr>
              <a:lnSpc>
                <a:spcPct val="150000"/>
              </a:lnSpc>
            </a:pP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Exogenous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scientific</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technological</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knowledge</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has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weak</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impact on the innovative process.</a:t>
            </a:r>
          </a:p>
        </p:txBody>
      </p:sp>
      <p:sp>
        <p:nvSpPr>
          <p:cNvPr id="36" name="Titolo 1">
            <a:extLst>
              <a:ext uri="{FF2B5EF4-FFF2-40B4-BE49-F238E27FC236}">
                <a16:creationId xmlns:a16="http://schemas.microsoft.com/office/drawing/2014/main" id="{FBF436B0-BC99-7C4F-B186-118917BEDDE9}"/>
              </a:ext>
            </a:extLst>
          </p:cNvPr>
          <p:cNvSpPr txBox="1">
            <a:spLocks/>
          </p:cNvSpPr>
          <p:nvPr/>
        </p:nvSpPr>
        <p:spPr>
          <a:xfrm>
            <a:off x="511168" y="1307702"/>
            <a:ext cx="4908550" cy="464602"/>
          </a:xfrm>
          <a:prstGeom prst="rect">
            <a:avLst/>
          </a:prstGeom>
        </p:spPr>
        <p:txBody>
          <a:bodyPr/>
          <a:lstStyle>
            <a:lvl1pPr algn="l" defTabSz="914400" rtl="0" eaLnBrk="1" latinLnBrk="0" hangingPunct="1">
              <a:lnSpc>
                <a:spcPct val="90000"/>
              </a:lnSpc>
              <a:spcBef>
                <a:spcPct val="0"/>
              </a:spcBef>
              <a:buNone/>
              <a:defRPr sz="4000" b="1" i="0" kern="1200">
                <a:solidFill>
                  <a:srgbClr val="2E3C5D"/>
                </a:solidFill>
                <a:latin typeface="Avenir Black" panose="02000503020000020003" pitchFamily="2" charset="0"/>
                <a:ea typeface="+mj-ea"/>
                <a:cs typeface="Calibri" panose="020F0502020204030204" pitchFamily="34" charset="0"/>
              </a:defRPr>
            </a:lvl1pPr>
          </a:lstStyle>
          <a:p>
            <a:r>
              <a:rPr lang="it-IT" dirty="0"/>
              <a:t>Innovation in the economic </a:t>
            </a:r>
            <a:r>
              <a:rPr lang="it-IT" dirty="0" err="1"/>
              <a:t>thought</a:t>
            </a:r>
            <a:endParaRPr lang="it-IT" dirty="0"/>
          </a:p>
        </p:txBody>
      </p:sp>
    </p:spTree>
    <p:extLst>
      <p:ext uri="{BB962C8B-B14F-4D97-AF65-F5344CB8AC3E}">
        <p14:creationId xmlns:p14="http://schemas.microsoft.com/office/powerpoint/2010/main" val="1981925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A000EC-E5A6-5E47-B471-DC7D63A44E5F}"/>
              </a:ext>
            </a:extLst>
          </p:cNvPr>
          <p:cNvSpPr>
            <a:spLocks noGrp="1"/>
          </p:cNvSpPr>
          <p:nvPr>
            <p:ph type="title"/>
          </p:nvPr>
        </p:nvSpPr>
        <p:spPr>
          <a:xfrm>
            <a:off x="543713" y="2424868"/>
            <a:ext cx="5733821" cy="464602"/>
          </a:xfrm>
        </p:spPr>
        <p:txBody>
          <a:bodyPr/>
          <a:lstStyle/>
          <a:p>
            <a:pPr marL="285750" indent="-285750">
              <a:buFont typeface="Arial" panose="020B0604020202020204" pitchFamily="34" charset="0"/>
              <a:buChar char="•"/>
            </a:pPr>
            <a:r>
              <a:rPr lang="it-IT" sz="1800" dirty="0"/>
              <a:t>The </a:t>
            </a:r>
            <a:r>
              <a:rPr lang="it-IT" sz="1800" dirty="0" err="1"/>
              <a:t>circular</a:t>
            </a:r>
            <a:r>
              <a:rPr lang="it-IT" sz="1800" dirty="0"/>
              <a:t> process «technologies-</a:t>
            </a:r>
            <a:r>
              <a:rPr lang="it-IT" sz="1800" dirty="0" err="1"/>
              <a:t>needs</a:t>
            </a:r>
            <a:r>
              <a:rPr lang="it-IT" sz="1800" dirty="0"/>
              <a:t>»</a:t>
            </a:r>
          </a:p>
        </p:txBody>
      </p:sp>
      <p:sp>
        <p:nvSpPr>
          <p:cNvPr id="3" name="Segnaposto testo 2">
            <a:extLst>
              <a:ext uri="{FF2B5EF4-FFF2-40B4-BE49-F238E27FC236}">
                <a16:creationId xmlns:a16="http://schemas.microsoft.com/office/drawing/2014/main" id="{3096D6A7-4D7D-624B-BD8F-B26BF436674E}"/>
              </a:ext>
            </a:extLst>
          </p:cNvPr>
          <p:cNvSpPr>
            <a:spLocks noGrp="1"/>
          </p:cNvSpPr>
          <p:nvPr>
            <p:ph type="body" sz="quarter" idx="17"/>
          </p:nvPr>
        </p:nvSpPr>
        <p:spPr>
          <a:xfrm>
            <a:off x="850129" y="2774743"/>
            <a:ext cx="4908550" cy="406115"/>
          </a:xfrm>
        </p:spPr>
        <p:txBody>
          <a:bodyPr/>
          <a:lstStyle/>
          <a:p>
            <a:r>
              <a:rPr lang="it-IT" dirty="0"/>
              <a:t>ROSENBERG (1976)</a:t>
            </a:r>
          </a:p>
        </p:txBody>
      </p:sp>
      <p:grpSp>
        <p:nvGrpSpPr>
          <p:cNvPr id="26" name="Gruppo 25">
            <a:extLst>
              <a:ext uri="{FF2B5EF4-FFF2-40B4-BE49-F238E27FC236}">
                <a16:creationId xmlns:a16="http://schemas.microsoft.com/office/drawing/2014/main" id="{BA1567C7-2EEC-1148-8D01-EBC672187442}"/>
              </a:ext>
            </a:extLst>
          </p:cNvPr>
          <p:cNvGrpSpPr/>
          <p:nvPr/>
        </p:nvGrpSpPr>
        <p:grpSpPr>
          <a:xfrm>
            <a:off x="5088747" y="2667685"/>
            <a:ext cx="6867177" cy="3506049"/>
            <a:chOff x="4405995" y="2797333"/>
            <a:chExt cx="6867177" cy="3506049"/>
          </a:xfrm>
        </p:grpSpPr>
        <p:sp>
          <p:nvSpPr>
            <p:cNvPr id="8" name="CasellaDiTesto 7">
              <a:extLst>
                <a:ext uri="{FF2B5EF4-FFF2-40B4-BE49-F238E27FC236}">
                  <a16:creationId xmlns:a16="http://schemas.microsoft.com/office/drawing/2014/main" id="{AF21DA4F-6D7A-1B45-A2DA-07711976FF8D}"/>
                </a:ext>
              </a:extLst>
            </p:cNvPr>
            <p:cNvSpPr txBox="1"/>
            <p:nvPr/>
          </p:nvSpPr>
          <p:spPr>
            <a:xfrm>
              <a:off x="6488443" y="3924823"/>
              <a:ext cx="1426261"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Incentive </a:t>
              </a:r>
            </a:p>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R&amp;D </a:t>
              </a:r>
              <a:r>
                <a:rPr lang="it-IT" sz="1200" dirty="0" err="1">
                  <a:latin typeface="Avenir Next LT Pro" panose="020B0504020202020204" pitchFamily="34" charset="77"/>
                  <a:ea typeface="Open Sans" panose="020B0606030504020204" pitchFamily="34" charset="0"/>
                  <a:cs typeface="Arial" panose="020B0604020202020204" pitchFamily="34" charset="0"/>
                </a:rPr>
                <a:t>investments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cxnSp>
          <p:nvCxnSpPr>
            <p:cNvPr id="22" name="Connettore 2 21">
              <a:extLst>
                <a:ext uri="{FF2B5EF4-FFF2-40B4-BE49-F238E27FC236}">
                  <a16:creationId xmlns:a16="http://schemas.microsoft.com/office/drawing/2014/main" id="{90BCB34B-22AC-5F4D-80F9-0061D26D5EAC}"/>
                </a:ext>
              </a:extLst>
            </p:cNvPr>
            <p:cNvCxnSpPr/>
            <p:nvPr/>
          </p:nvCxnSpPr>
          <p:spPr>
            <a:xfrm flipH="1">
              <a:off x="8010144" y="4102310"/>
              <a:ext cx="316992"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5" name="Gruppo 24">
              <a:extLst>
                <a:ext uri="{FF2B5EF4-FFF2-40B4-BE49-F238E27FC236}">
                  <a16:creationId xmlns:a16="http://schemas.microsoft.com/office/drawing/2014/main" id="{3ED6563F-C1B6-1A4E-956E-10DBF37ACF5B}"/>
                </a:ext>
              </a:extLst>
            </p:cNvPr>
            <p:cNvGrpSpPr/>
            <p:nvPr/>
          </p:nvGrpSpPr>
          <p:grpSpPr>
            <a:xfrm>
              <a:off x="4405995" y="2797333"/>
              <a:ext cx="6867177" cy="3506049"/>
              <a:chOff x="4405995" y="2797333"/>
              <a:chExt cx="6867177" cy="3506049"/>
            </a:xfrm>
          </p:grpSpPr>
          <p:sp>
            <p:nvSpPr>
              <p:cNvPr id="14" name="Arco 13">
                <a:extLst>
                  <a:ext uri="{FF2B5EF4-FFF2-40B4-BE49-F238E27FC236}">
                    <a16:creationId xmlns:a16="http://schemas.microsoft.com/office/drawing/2014/main" id="{3D990581-77D5-194B-A1A7-B9534DF4470E}"/>
                  </a:ext>
                </a:extLst>
              </p:cNvPr>
              <p:cNvSpPr/>
              <p:nvPr/>
            </p:nvSpPr>
            <p:spPr>
              <a:xfrm flipH="1">
                <a:off x="5326612" y="4102311"/>
                <a:ext cx="2005273" cy="1618698"/>
              </a:xfrm>
              <a:prstGeom prst="arc">
                <a:avLst>
                  <a:gd name="adj1" fmla="val 15698135"/>
                  <a:gd name="adj2" fmla="val 2068775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nvGrpSpPr>
              <p:cNvPr id="24" name="Gruppo 23">
                <a:extLst>
                  <a:ext uri="{FF2B5EF4-FFF2-40B4-BE49-F238E27FC236}">
                    <a16:creationId xmlns:a16="http://schemas.microsoft.com/office/drawing/2014/main" id="{C042E972-2B18-B54B-BF1E-173A3373468D}"/>
                  </a:ext>
                </a:extLst>
              </p:cNvPr>
              <p:cNvGrpSpPr/>
              <p:nvPr/>
            </p:nvGrpSpPr>
            <p:grpSpPr>
              <a:xfrm>
                <a:off x="4405995" y="2797333"/>
                <a:ext cx="6867177" cy="3506049"/>
                <a:chOff x="4405995" y="2797333"/>
                <a:chExt cx="6867177" cy="3506049"/>
              </a:xfrm>
            </p:grpSpPr>
            <p:sp>
              <p:nvSpPr>
                <p:cNvPr id="6" name="CasellaDiTesto 5">
                  <a:extLst>
                    <a:ext uri="{FF2B5EF4-FFF2-40B4-BE49-F238E27FC236}">
                      <a16:creationId xmlns:a16="http://schemas.microsoft.com/office/drawing/2014/main" id="{22E44374-C2A7-C942-82B9-FB164228C209}"/>
                    </a:ext>
                  </a:extLst>
                </p:cNvPr>
                <p:cNvSpPr txBox="1"/>
                <p:nvPr/>
              </p:nvSpPr>
              <p:spPr>
                <a:xfrm>
                  <a:off x="4902385" y="2799865"/>
                  <a:ext cx="1572666" cy="61516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Explicit</a:t>
                  </a:r>
                  <a:r>
                    <a:rPr lang="it-IT" sz="1200" dirty="0">
                      <a:latin typeface="Avenir Next LT Pro" panose="020B0504020202020204" pitchFamily="34" charset="77"/>
                      <a:ea typeface="Open Sans" panose="020B0606030504020204" pitchFamily="34" charset="0"/>
                      <a:cs typeface="Arial" panose="020B0604020202020204" pitchFamily="34" charset="0"/>
                    </a:rPr>
                    <a:t> and </a:t>
                  </a:r>
                  <a:r>
                    <a:rPr lang="it-IT" sz="1200" dirty="0" err="1">
                      <a:latin typeface="Avenir Next LT Pro" panose="020B0504020202020204" pitchFamily="34" charset="77"/>
                      <a:ea typeface="Open Sans" panose="020B0606030504020204" pitchFamily="34" charset="0"/>
                      <a:cs typeface="Arial" panose="020B0604020202020204" pitchFamily="34" charset="0"/>
                    </a:rPr>
                    <a:t>Latent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needs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6FDB0C1A-2977-F741-8D3D-D9879D065966}"/>
                    </a:ext>
                  </a:extLst>
                </p:cNvPr>
                <p:cNvSpPr txBox="1"/>
                <p:nvPr/>
              </p:nvSpPr>
              <p:spPr>
                <a:xfrm>
                  <a:off x="7914704" y="2797333"/>
                  <a:ext cx="2219941"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Control of R&amp;D-</a:t>
                  </a:r>
                  <a:r>
                    <a:rPr lang="it-IT" sz="1200" dirty="0" err="1">
                      <a:latin typeface="Avenir Next LT Pro" panose="020B0504020202020204" pitchFamily="34" charset="77"/>
                      <a:ea typeface="Open Sans" panose="020B0606030504020204" pitchFamily="34" charset="0"/>
                      <a:cs typeface="Arial" panose="020B0604020202020204" pitchFamily="34" charset="0"/>
                    </a:rPr>
                    <a:t>related</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returns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5CCE4A85-D750-3F4D-91FE-25C280FEEEA5}"/>
                    </a:ext>
                  </a:extLst>
                </p:cNvPr>
                <p:cNvSpPr txBox="1"/>
                <p:nvPr/>
              </p:nvSpPr>
              <p:spPr>
                <a:xfrm>
                  <a:off x="4405995" y="4690152"/>
                  <a:ext cx="1426260" cy="338169"/>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Innovations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0" name="CasellaDiTesto 9">
                  <a:extLst>
                    <a:ext uri="{FF2B5EF4-FFF2-40B4-BE49-F238E27FC236}">
                      <a16:creationId xmlns:a16="http://schemas.microsoft.com/office/drawing/2014/main" id="{80DFA0F1-2256-1045-AE2E-816545387D50}"/>
                    </a:ext>
                  </a:extLst>
                </p:cNvPr>
                <p:cNvSpPr txBox="1"/>
                <p:nvPr/>
              </p:nvSpPr>
              <p:spPr>
                <a:xfrm>
                  <a:off x="9284048" y="4392557"/>
                  <a:ext cx="1701193" cy="61516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Increase</a:t>
                  </a:r>
                  <a:r>
                    <a:rPr lang="it-IT" sz="1200" dirty="0">
                      <a:latin typeface="Avenir Next LT Pro" panose="020B0504020202020204" pitchFamily="34" charset="77"/>
                      <a:ea typeface="Open Sans" panose="020B0606030504020204" pitchFamily="34" charset="0"/>
                      <a:cs typeface="Arial" panose="020B0604020202020204" pitchFamily="34" charset="0"/>
                    </a:rPr>
                    <a:t> in R&amp;D </a:t>
                  </a:r>
                  <a:r>
                    <a:rPr lang="it-IT" sz="1200" dirty="0" err="1">
                      <a:latin typeface="Avenir Next LT Pro" panose="020B0504020202020204" pitchFamily="34" charset="77"/>
                      <a:ea typeface="Open Sans" panose="020B0606030504020204" pitchFamily="34" charset="0"/>
                      <a:cs typeface="Arial" panose="020B0604020202020204" pitchFamily="34" charset="0"/>
                    </a:rPr>
                    <a:t>resources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2DDABBF2-4292-5E49-9274-A964E419C254}"/>
                    </a:ext>
                  </a:extLst>
                </p:cNvPr>
                <p:cNvSpPr txBox="1"/>
                <p:nvPr/>
              </p:nvSpPr>
              <p:spPr>
                <a:xfrm>
                  <a:off x="8420243" y="5826713"/>
                  <a:ext cx="2219941" cy="338169"/>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Increase</a:t>
                  </a:r>
                  <a:r>
                    <a:rPr lang="it-IT" sz="1200" dirty="0">
                      <a:latin typeface="Avenir Next LT Pro" panose="020B0504020202020204" pitchFamily="34" charset="77"/>
                      <a:ea typeface="Open Sans" panose="020B0606030504020204" pitchFamily="34" charset="0"/>
                      <a:cs typeface="Arial" panose="020B0604020202020204" pitchFamily="34" charset="0"/>
                    </a:rPr>
                    <a:t> in </a:t>
                  </a:r>
                  <a:r>
                    <a:rPr lang="it-IT" sz="1200" dirty="0" err="1">
                      <a:latin typeface="Avenir Next LT Pro" panose="020B0504020202020204" pitchFamily="34" charset="77"/>
                      <a:ea typeface="Open Sans" panose="020B0606030504020204" pitchFamily="34" charset="0"/>
                      <a:cs typeface="Arial" panose="020B0604020202020204" pitchFamily="34" charset="0"/>
                    </a:rPr>
                    <a:t>profits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1A22A61A-A8DD-6647-ACE6-7A986FFE1413}"/>
                    </a:ext>
                  </a:extLst>
                </p:cNvPr>
                <p:cNvSpPr txBox="1"/>
                <p:nvPr/>
              </p:nvSpPr>
              <p:spPr>
                <a:xfrm>
                  <a:off x="4932462" y="5688214"/>
                  <a:ext cx="2219941" cy="61516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Satisfaction of </a:t>
                  </a:r>
                  <a:r>
                    <a:rPr lang="it-IT" sz="1200" dirty="0" err="1">
                      <a:latin typeface="Avenir Next LT Pro" panose="020B0504020202020204" pitchFamily="34" charset="77"/>
                      <a:ea typeface="Open Sans" panose="020B0606030504020204" pitchFamily="34" charset="0"/>
                      <a:cs typeface="Arial" panose="020B0604020202020204" pitchFamily="34" charset="0"/>
                    </a:rPr>
                    <a:t>latent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explicit</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needs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3" name="Arco 12">
                  <a:extLst>
                    <a:ext uri="{FF2B5EF4-FFF2-40B4-BE49-F238E27FC236}">
                      <a16:creationId xmlns:a16="http://schemas.microsoft.com/office/drawing/2014/main" id="{C6CD0624-3A15-2446-A15E-A235B7FA9A3D}"/>
                    </a:ext>
                  </a:extLst>
                </p:cNvPr>
                <p:cNvSpPr/>
                <p:nvPr/>
              </p:nvSpPr>
              <p:spPr>
                <a:xfrm flipH="1">
                  <a:off x="7183565" y="3081443"/>
                  <a:ext cx="2005273" cy="1618698"/>
                </a:xfrm>
                <a:prstGeom prst="arc">
                  <a:avLst>
                    <a:gd name="adj1" fmla="val 17380140"/>
                    <a:gd name="adj2" fmla="val 46399"/>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15" name="Arco 14">
                  <a:extLst>
                    <a:ext uri="{FF2B5EF4-FFF2-40B4-BE49-F238E27FC236}">
                      <a16:creationId xmlns:a16="http://schemas.microsoft.com/office/drawing/2014/main" id="{27523638-6C12-8C4A-8B8C-C946D3A5ABE7}"/>
                    </a:ext>
                  </a:extLst>
                </p:cNvPr>
                <p:cNvSpPr/>
                <p:nvPr/>
              </p:nvSpPr>
              <p:spPr>
                <a:xfrm rot="16633076" flipH="1">
                  <a:off x="5002201" y="4461711"/>
                  <a:ext cx="2005273" cy="1618698"/>
                </a:xfrm>
                <a:prstGeom prst="arc">
                  <a:avLst>
                    <a:gd name="adj1" fmla="val 15698135"/>
                    <a:gd name="adj2" fmla="val 1826406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cxnSp>
              <p:nvCxnSpPr>
                <p:cNvPr id="16" name="Connettore 2 15">
                  <a:extLst>
                    <a:ext uri="{FF2B5EF4-FFF2-40B4-BE49-F238E27FC236}">
                      <a16:creationId xmlns:a16="http://schemas.microsoft.com/office/drawing/2014/main" id="{78E4F5D6-4669-0548-A712-D3079D068821}"/>
                    </a:ext>
                  </a:extLst>
                </p:cNvPr>
                <p:cNvCxnSpPr>
                  <a:cxnSpLocks/>
                </p:cNvCxnSpPr>
                <p:nvPr/>
              </p:nvCxnSpPr>
              <p:spPr>
                <a:xfrm>
                  <a:off x="7152403" y="6016750"/>
                  <a:ext cx="1174733"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Arco 17">
                  <a:extLst>
                    <a:ext uri="{FF2B5EF4-FFF2-40B4-BE49-F238E27FC236}">
                      <a16:creationId xmlns:a16="http://schemas.microsoft.com/office/drawing/2014/main" id="{0D0206A6-F56A-8F4B-A72A-85A9DCB867B3}"/>
                    </a:ext>
                  </a:extLst>
                </p:cNvPr>
                <p:cNvSpPr/>
                <p:nvPr/>
              </p:nvSpPr>
              <p:spPr>
                <a:xfrm rot="9974424" flipH="1">
                  <a:off x="9607254" y="4430284"/>
                  <a:ext cx="1665918" cy="1618698"/>
                </a:xfrm>
                <a:prstGeom prst="arc">
                  <a:avLst>
                    <a:gd name="adj1" fmla="val 16367426"/>
                    <a:gd name="adj2" fmla="val 1746507"/>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0" name="Arco 19">
                  <a:extLst>
                    <a:ext uri="{FF2B5EF4-FFF2-40B4-BE49-F238E27FC236}">
                      <a16:creationId xmlns:a16="http://schemas.microsoft.com/office/drawing/2014/main" id="{1314BB33-1E9C-E440-83C1-783E2DEC3F6C}"/>
                    </a:ext>
                  </a:extLst>
                </p:cNvPr>
                <p:cNvSpPr/>
                <p:nvPr/>
              </p:nvSpPr>
              <p:spPr>
                <a:xfrm>
                  <a:off x="5832255" y="4102310"/>
                  <a:ext cx="4543137" cy="574845"/>
                </a:xfrm>
                <a:prstGeom prst="arc">
                  <a:avLst/>
                </a:prstGeom>
                <a:ln>
                  <a:solidFill>
                    <a:srgbClr val="A32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Arco 22">
                  <a:extLst>
                    <a:ext uri="{FF2B5EF4-FFF2-40B4-BE49-F238E27FC236}">
                      <a16:creationId xmlns:a16="http://schemas.microsoft.com/office/drawing/2014/main" id="{EF1812AB-0492-0849-8877-D1F21411A764}"/>
                    </a:ext>
                  </a:extLst>
                </p:cNvPr>
                <p:cNvSpPr/>
                <p:nvPr/>
              </p:nvSpPr>
              <p:spPr>
                <a:xfrm>
                  <a:off x="5271000" y="3056634"/>
                  <a:ext cx="1921231" cy="1618698"/>
                </a:xfrm>
                <a:prstGeom prst="arc">
                  <a:avLst>
                    <a:gd name="adj1" fmla="val 17380140"/>
                    <a:gd name="adj2" fmla="val 130302"/>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grpSp>
      </p:grpSp>
      <p:sp>
        <p:nvSpPr>
          <p:cNvPr id="27" name="CasellaDiTesto 26">
            <a:extLst>
              <a:ext uri="{FF2B5EF4-FFF2-40B4-BE49-F238E27FC236}">
                <a16:creationId xmlns:a16="http://schemas.microsoft.com/office/drawing/2014/main" id="{643F4A1A-E6F5-FE4C-AA2A-E2F724D746E8}"/>
              </a:ext>
            </a:extLst>
          </p:cNvPr>
          <p:cNvSpPr txBox="1"/>
          <p:nvPr/>
        </p:nvSpPr>
        <p:spPr>
          <a:xfrm>
            <a:off x="459026" y="3456589"/>
            <a:ext cx="4398948" cy="2964466"/>
          </a:xfrm>
          <a:prstGeom prst="rect">
            <a:avLst/>
          </a:prstGeom>
          <a:noFill/>
        </p:spPr>
        <p:txBody>
          <a:bodyPr wrap="square" rtlCol="0">
            <a:spAutoFit/>
          </a:bodyPr>
          <a:lstStyle/>
          <a:p>
            <a:pPr>
              <a:lnSpc>
                <a:spcPct val="150000"/>
              </a:lnSpc>
            </a:pPr>
            <a:r>
              <a:rPr lang="it-IT" sz="1400" b="1" spc="100" dirty="0">
                <a:latin typeface="Avenir Next LT Pro" panose="020B0504020202020204" pitchFamily="34" charset="77"/>
                <a:ea typeface="Open Sans" panose="020B0606030504020204" pitchFamily="34" charset="0"/>
                <a:cs typeface="Arial" panose="020B0604020202020204" pitchFamily="34" charset="0"/>
              </a:rPr>
              <a:t>Market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demand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the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opportunities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associated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with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scientific</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knowledge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coexist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support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each</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other</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p>
          <a:p>
            <a:pPr>
              <a:lnSpc>
                <a:spcPct val="150000"/>
              </a:lnSpc>
            </a:pPr>
            <a:r>
              <a:rPr lang="it-IT" sz="1400" b="1" spc="100" dirty="0">
                <a:latin typeface="Avenir Next LT Pro" panose="020B0504020202020204" pitchFamily="34" charset="77"/>
                <a:ea typeface="Open Sans" panose="020B0606030504020204" pitchFamily="34" charset="0"/>
                <a:cs typeface="Arial" panose="020B0604020202020204" pitchFamily="34" charset="0"/>
              </a:rPr>
              <a:t>The way in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which</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technology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develops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strongly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influenced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by the trend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direction</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market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demand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likewise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true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technology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opens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up new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avenues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to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satisfy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explicit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latent</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needs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29" name="Titolo 1">
            <a:extLst>
              <a:ext uri="{FF2B5EF4-FFF2-40B4-BE49-F238E27FC236}">
                <a16:creationId xmlns:a16="http://schemas.microsoft.com/office/drawing/2014/main" id="{707EA712-39E8-B545-A5DB-7ED5A67D9DDC}"/>
              </a:ext>
            </a:extLst>
          </p:cNvPr>
          <p:cNvSpPr txBox="1">
            <a:spLocks/>
          </p:cNvSpPr>
          <p:nvPr/>
        </p:nvSpPr>
        <p:spPr>
          <a:xfrm>
            <a:off x="511168" y="1307702"/>
            <a:ext cx="4908550" cy="464602"/>
          </a:xfrm>
          <a:prstGeom prst="rect">
            <a:avLst/>
          </a:prstGeom>
        </p:spPr>
        <p:txBody>
          <a:bodyPr/>
          <a:lstStyle>
            <a:lvl1pPr algn="l" defTabSz="914400" rtl="0" eaLnBrk="1" latinLnBrk="0" hangingPunct="1">
              <a:lnSpc>
                <a:spcPct val="90000"/>
              </a:lnSpc>
              <a:spcBef>
                <a:spcPct val="0"/>
              </a:spcBef>
              <a:buNone/>
              <a:defRPr sz="4000" b="1" i="0" kern="1200">
                <a:solidFill>
                  <a:srgbClr val="2E3C5D"/>
                </a:solidFill>
                <a:latin typeface="Avenir Black" panose="02000503020000020003" pitchFamily="2" charset="0"/>
                <a:ea typeface="+mj-ea"/>
                <a:cs typeface="Calibri" panose="020F0502020204030204" pitchFamily="34" charset="0"/>
              </a:defRPr>
            </a:lvl1pPr>
          </a:lstStyle>
          <a:p>
            <a:r>
              <a:rPr lang="it-IT" dirty="0"/>
              <a:t>Innovation in the economic </a:t>
            </a:r>
            <a:r>
              <a:rPr lang="it-IT" dirty="0" err="1"/>
              <a:t>thought</a:t>
            </a:r>
            <a:endParaRPr lang="it-IT" dirty="0"/>
          </a:p>
        </p:txBody>
      </p:sp>
    </p:spTree>
    <p:extLst>
      <p:ext uri="{BB962C8B-B14F-4D97-AF65-F5344CB8AC3E}">
        <p14:creationId xmlns:p14="http://schemas.microsoft.com/office/powerpoint/2010/main" val="270550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CB55FA-B4D9-1E47-AA01-B15EE302379C}"/>
              </a:ext>
            </a:extLst>
          </p:cNvPr>
          <p:cNvSpPr>
            <a:spLocks noGrp="1"/>
          </p:cNvSpPr>
          <p:nvPr>
            <p:ph type="title"/>
          </p:nvPr>
        </p:nvSpPr>
        <p:spPr>
          <a:xfrm>
            <a:off x="557251" y="1316913"/>
            <a:ext cx="3502131" cy="464602"/>
          </a:xfrm>
        </p:spPr>
        <p:txBody>
          <a:bodyPr/>
          <a:lstStyle/>
          <a:p>
            <a:r>
              <a:rPr lang="it-IT" dirty="0"/>
              <a:t>The </a:t>
            </a:r>
            <a:r>
              <a:rPr lang="it-IT" dirty="0" err="1"/>
              <a:t>sources</a:t>
            </a:r>
            <a:r>
              <a:rPr lang="it-IT" dirty="0"/>
              <a:t> of innovation </a:t>
            </a:r>
          </a:p>
        </p:txBody>
      </p:sp>
      <p:sp>
        <p:nvSpPr>
          <p:cNvPr id="3" name="Segnaposto testo 2">
            <a:extLst>
              <a:ext uri="{FF2B5EF4-FFF2-40B4-BE49-F238E27FC236}">
                <a16:creationId xmlns:a16="http://schemas.microsoft.com/office/drawing/2014/main" id="{FFD8EA5A-3233-6A49-93B1-408D51025C6A}"/>
              </a:ext>
            </a:extLst>
          </p:cNvPr>
          <p:cNvSpPr>
            <a:spLocks noGrp="1"/>
          </p:cNvSpPr>
          <p:nvPr>
            <p:ph type="body" sz="quarter" idx="17"/>
          </p:nvPr>
        </p:nvSpPr>
        <p:spPr>
          <a:xfrm>
            <a:off x="557251" y="2492006"/>
            <a:ext cx="3837967" cy="406115"/>
          </a:xfrm>
        </p:spPr>
        <p:txBody>
          <a:bodyPr/>
          <a:lstStyle/>
          <a:p>
            <a:r>
              <a:rPr lang="it-IT" dirty="0"/>
              <a:t>THE PROCESS OF CREATING NEW TECHNOLOGICAL KNOWLEDGE</a:t>
            </a:r>
          </a:p>
        </p:txBody>
      </p:sp>
      <p:grpSp>
        <p:nvGrpSpPr>
          <p:cNvPr id="116" name="Gruppo 115">
            <a:extLst>
              <a:ext uri="{FF2B5EF4-FFF2-40B4-BE49-F238E27FC236}">
                <a16:creationId xmlns:a16="http://schemas.microsoft.com/office/drawing/2014/main" id="{8FC31E8A-BDF4-414F-9A67-0C3F671B8522}"/>
              </a:ext>
            </a:extLst>
          </p:cNvPr>
          <p:cNvGrpSpPr/>
          <p:nvPr/>
        </p:nvGrpSpPr>
        <p:grpSpPr>
          <a:xfrm>
            <a:off x="4218431" y="804672"/>
            <a:ext cx="8167483" cy="5555312"/>
            <a:chOff x="4048399" y="261477"/>
            <a:chExt cx="8386284" cy="6110699"/>
          </a:xfrm>
        </p:grpSpPr>
        <p:cxnSp>
          <p:nvCxnSpPr>
            <p:cNvPr id="67" name="Connettore 2 66">
              <a:extLst>
                <a:ext uri="{FF2B5EF4-FFF2-40B4-BE49-F238E27FC236}">
                  <a16:creationId xmlns:a16="http://schemas.microsoft.com/office/drawing/2014/main" id="{4309524F-F7A9-6847-B7DB-0A69D495EE63}"/>
                </a:ext>
              </a:extLst>
            </p:cNvPr>
            <p:cNvCxnSpPr/>
            <p:nvPr/>
          </p:nvCxnSpPr>
          <p:spPr>
            <a:xfrm>
              <a:off x="6709533" y="2062059"/>
              <a:ext cx="0" cy="327926"/>
            </a:xfrm>
            <a:prstGeom prst="straightConnector1">
              <a:avLst/>
            </a:prstGeom>
            <a:ln w="9525" cap="flat" cmpd="sng" algn="ctr">
              <a:solidFill>
                <a:srgbClr val="2E3C5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Arco 88">
              <a:extLst>
                <a:ext uri="{FF2B5EF4-FFF2-40B4-BE49-F238E27FC236}">
                  <a16:creationId xmlns:a16="http://schemas.microsoft.com/office/drawing/2014/main" id="{D402BEAF-022F-FD41-9296-0BE124A7967A}"/>
                </a:ext>
              </a:extLst>
            </p:cNvPr>
            <p:cNvSpPr/>
            <p:nvPr/>
          </p:nvSpPr>
          <p:spPr>
            <a:xfrm rot="9802733">
              <a:off x="4967010" y="4324334"/>
              <a:ext cx="4444627" cy="1822868"/>
            </a:xfrm>
            <a:prstGeom prst="arc">
              <a:avLst>
                <a:gd name="adj1" fmla="val 17202835"/>
                <a:gd name="adj2" fmla="val 0"/>
              </a:avLst>
            </a:prstGeom>
            <a:ln w="9525" cap="flat" cmpd="sng" algn="ctr">
              <a:solidFill>
                <a:srgbClr val="2E3C5D"/>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nvGrpSpPr>
            <p:cNvPr id="115" name="Gruppo 114">
              <a:extLst>
                <a:ext uri="{FF2B5EF4-FFF2-40B4-BE49-F238E27FC236}">
                  <a16:creationId xmlns:a16="http://schemas.microsoft.com/office/drawing/2014/main" id="{39156A0C-5A7D-3842-AC35-0FA418447B63}"/>
                </a:ext>
              </a:extLst>
            </p:cNvPr>
            <p:cNvGrpSpPr/>
            <p:nvPr/>
          </p:nvGrpSpPr>
          <p:grpSpPr>
            <a:xfrm>
              <a:off x="4048399" y="261477"/>
              <a:ext cx="8386284" cy="6110699"/>
              <a:chOff x="4048399" y="261477"/>
              <a:chExt cx="8386284" cy="6110699"/>
            </a:xfrm>
          </p:grpSpPr>
          <p:grpSp>
            <p:nvGrpSpPr>
              <p:cNvPr id="43" name="Gruppo 42">
                <a:extLst>
                  <a:ext uri="{FF2B5EF4-FFF2-40B4-BE49-F238E27FC236}">
                    <a16:creationId xmlns:a16="http://schemas.microsoft.com/office/drawing/2014/main" id="{439DF165-4B2A-BC46-B228-BC27246598A2}"/>
                  </a:ext>
                </a:extLst>
              </p:cNvPr>
              <p:cNvGrpSpPr/>
              <p:nvPr/>
            </p:nvGrpSpPr>
            <p:grpSpPr>
              <a:xfrm>
                <a:off x="4498833" y="839931"/>
                <a:ext cx="7935850" cy="5396196"/>
                <a:chOff x="4328145" y="1193499"/>
                <a:chExt cx="7935850" cy="5396196"/>
              </a:xfrm>
            </p:grpSpPr>
            <p:sp>
              <p:nvSpPr>
                <p:cNvPr id="21" name="Ovale 20">
                  <a:extLst>
                    <a:ext uri="{FF2B5EF4-FFF2-40B4-BE49-F238E27FC236}">
                      <a16:creationId xmlns:a16="http://schemas.microsoft.com/office/drawing/2014/main" id="{3D97E967-AA54-3041-B31E-2B90F350AA52}"/>
                    </a:ext>
                  </a:extLst>
                </p:cNvPr>
                <p:cNvSpPr/>
                <p:nvPr/>
              </p:nvSpPr>
              <p:spPr>
                <a:xfrm>
                  <a:off x="8683753" y="4440840"/>
                  <a:ext cx="1050645" cy="947220"/>
                </a:xfrm>
                <a:prstGeom prst="ellipse">
                  <a:avLst/>
                </a:prstGeom>
                <a:solidFill>
                  <a:srgbClr val="2E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Firm</a:t>
                  </a:r>
                  <a:r>
                    <a:rPr lang="it-IT" dirty="0"/>
                    <a:t>  </a:t>
                  </a:r>
                </a:p>
              </p:txBody>
            </p:sp>
            <p:sp>
              <p:nvSpPr>
                <p:cNvPr id="22" name="CasellaDiTesto 21">
                  <a:extLst>
                    <a:ext uri="{FF2B5EF4-FFF2-40B4-BE49-F238E27FC236}">
                      <a16:creationId xmlns:a16="http://schemas.microsoft.com/office/drawing/2014/main" id="{39363B51-A7DC-5D40-ABD4-AF37D6197A42}"/>
                    </a:ext>
                  </a:extLst>
                </p:cNvPr>
                <p:cNvSpPr txBox="1"/>
                <p:nvPr/>
              </p:nvSpPr>
              <p:spPr>
                <a:xfrm>
                  <a:off x="7530401" y="2910807"/>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 </a:t>
                  </a:r>
                </a:p>
              </p:txBody>
            </p:sp>
            <p:sp>
              <p:nvSpPr>
                <p:cNvPr id="23" name="CasellaDiTesto 22">
                  <a:extLst>
                    <a:ext uri="{FF2B5EF4-FFF2-40B4-BE49-F238E27FC236}">
                      <a16:creationId xmlns:a16="http://schemas.microsoft.com/office/drawing/2014/main" id="{048D33F3-3061-DB49-8B89-984323D2C197}"/>
                    </a:ext>
                  </a:extLst>
                </p:cNvPr>
                <p:cNvSpPr txBox="1"/>
                <p:nvPr/>
              </p:nvSpPr>
              <p:spPr>
                <a:xfrm>
                  <a:off x="7494297" y="3360349"/>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Context</a:t>
                  </a:r>
                  <a:r>
                    <a:rPr lang="it-IT" sz="1200" spc="100" dirty="0">
                      <a:latin typeface="Arial" panose="020B0604020202020204" pitchFamily="34" charset="0"/>
                      <a:ea typeface="Open Sans" panose="020B0606030504020204" pitchFamily="34" charset="0"/>
                      <a:cs typeface="Arial" panose="020B0604020202020204" pitchFamily="34" charset="0"/>
                    </a:rPr>
                    <a:t>/ Network</a:t>
                  </a:r>
                </a:p>
              </p:txBody>
            </p:sp>
            <p:sp>
              <p:nvSpPr>
                <p:cNvPr id="24" name="CasellaDiTesto 23">
                  <a:extLst>
                    <a:ext uri="{FF2B5EF4-FFF2-40B4-BE49-F238E27FC236}">
                      <a16:creationId xmlns:a16="http://schemas.microsoft.com/office/drawing/2014/main" id="{12F18265-E6A0-E147-8516-1EE16D6FE8AD}"/>
                    </a:ext>
                  </a:extLst>
                </p:cNvPr>
                <p:cNvSpPr txBox="1"/>
                <p:nvPr/>
              </p:nvSpPr>
              <p:spPr>
                <a:xfrm>
                  <a:off x="9801844" y="2722987"/>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Pressures</a:t>
                  </a:r>
                  <a:r>
                    <a:rPr lang="it-IT" sz="1200" spc="100" dirty="0">
                      <a:latin typeface="Arial" panose="020B0604020202020204" pitchFamily="34" charset="0"/>
                      <a:ea typeface="Open Sans" panose="020B0606030504020204" pitchFamily="34" charset="0"/>
                      <a:cs typeface="Arial" panose="020B0604020202020204" pitchFamily="34" charset="0"/>
                    </a:rPr>
                    <a:t>/ </a:t>
                  </a:r>
                  <a:r>
                    <a:rPr lang="it-IT" sz="1200" spc="100" dirty="0" err="1">
                      <a:latin typeface="Arial" panose="020B0604020202020204" pitchFamily="34" charset="0"/>
                      <a:ea typeface="Open Sans" panose="020B0606030504020204" pitchFamily="34" charset="0"/>
                      <a:cs typeface="Arial" panose="020B0604020202020204" pitchFamily="34" charset="0"/>
                    </a:rPr>
                    <a:t>Lobbies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25" name="CasellaDiTesto 24">
                  <a:extLst>
                    <a:ext uri="{FF2B5EF4-FFF2-40B4-BE49-F238E27FC236}">
                      <a16:creationId xmlns:a16="http://schemas.microsoft.com/office/drawing/2014/main" id="{E35A331C-DEF6-CB4A-96A8-7F2FF07D68EC}"/>
                    </a:ext>
                  </a:extLst>
                </p:cNvPr>
                <p:cNvSpPr txBox="1"/>
                <p:nvPr/>
              </p:nvSpPr>
              <p:spPr>
                <a:xfrm>
                  <a:off x="9649970" y="3608936"/>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Products</a:t>
                  </a:r>
                  <a:r>
                    <a:rPr lang="it-IT" sz="1200" spc="100" dirty="0">
                      <a:latin typeface="Arial" panose="020B0604020202020204" pitchFamily="34" charset="0"/>
                      <a:ea typeface="Open Sans" panose="020B0606030504020204" pitchFamily="34" charset="0"/>
                      <a:cs typeface="Arial" panose="020B0604020202020204" pitchFamily="34" charset="0"/>
                    </a:rPr>
                    <a:t>/ Services  </a:t>
                  </a:r>
                </a:p>
              </p:txBody>
            </p:sp>
            <p:sp>
              <p:nvSpPr>
                <p:cNvPr id="26" name="CasellaDiTesto 25">
                  <a:extLst>
                    <a:ext uri="{FF2B5EF4-FFF2-40B4-BE49-F238E27FC236}">
                      <a16:creationId xmlns:a16="http://schemas.microsoft.com/office/drawing/2014/main" id="{82A56EA3-A70B-7F42-8E97-A05D2D4832A0}"/>
                    </a:ext>
                  </a:extLst>
                </p:cNvPr>
                <p:cNvSpPr txBox="1"/>
                <p:nvPr/>
              </p:nvSpPr>
              <p:spPr>
                <a:xfrm>
                  <a:off x="10008687" y="5373541"/>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Needs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27" name="CasellaDiTesto 26">
                  <a:extLst>
                    <a:ext uri="{FF2B5EF4-FFF2-40B4-BE49-F238E27FC236}">
                      <a16:creationId xmlns:a16="http://schemas.microsoft.com/office/drawing/2014/main" id="{CE44EC2B-9AAE-B94E-82C6-228BCAACBE0D}"/>
                    </a:ext>
                  </a:extLst>
                </p:cNvPr>
                <p:cNvSpPr txBox="1"/>
                <p:nvPr/>
              </p:nvSpPr>
              <p:spPr>
                <a:xfrm>
                  <a:off x="10788763" y="3782568"/>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Customers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28" name="CasellaDiTesto 27">
                  <a:extLst>
                    <a:ext uri="{FF2B5EF4-FFF2-40B4-BE49-F238E27FC236}">
                      <a16:creationId xmlns:a16="http://schemas.microsoft.com/office/drawing/2014/main" id="{2ADAF8E3-8974-A444-9C30-3709B8E3626D}"/>
                    </a:ext>
                  </a:extLst>
                </p:cNvPr>
                <p:cNvSpPr txBox="1"/>
                <p:nvPr/>
              </p:nvSpPr>
              <p:spPr>
                <a:xfrm>
                  <a:off x="7227231" y="5037888"/>
                  <a:ext cx="1475232" cy="889090"/>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Products</a:t>
                  </a:r>
                  <a:r>
                    <a:rPr lang="it-IT" sz="1200" spc="100" dirty="0">
                      <a:latin typeface="Arial" panose="020B0604020202020204" pitchFamily="34" charset="0"/>
                      <a:ea typeface="Open Sans" panose="020B0606030504020204" pitchFamily="34" charset="0"/>
                      <a:cs typeface="Arial" panose="020B0604020202020204" pitchFamily="34" charset="0"/>
                    </a:rPr>
                    <a:t>/ Services</a:t>
                  </a:r>
                </a:p>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Informations   </a:t>
                  </a:r>
                </a:p>
              </p:txBody>
            </p:sp>
            <p:sp>
              <p:nvSpPr>
                <p:cNvPr id="29" name="CasellaDiTesto 28">
                  <a:extLst>
                    <a:ext uri="{FF2B5EF4-FFF2-40B4-BE49-F238E27FC236}">
                      <a16:creationId xmlns:a16="http://schemas.microsoft.com/office/drawing/2014/main" id="{122EDF0B-059C-8841-ABCF-0BE94F6B54F2}"/>
                    </a:ext>
                  </a:extLst>
                </p:cNvPr>
                <p:cNvSpPr txBox="1"/>
                <p:nvPr/>
              </p:nvSpPr>
              <p:spPr>
                <a:xfrm>
                  <a:off x="6019065" y="4710280"/>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Suppliers  </a:t>
                  </a:r>
                </a:p>
              </p:txBody>
            </p:sp>
            <p:sp>
              <p:nvSpPr>
                <p:cNvPr id="30" name="CasellaDiTesto 29">
                  <a:extLst>
                    <a:ext uri="{FF2B5EF4-FFF2-40B4-BE49-F238E27FC236}">
                      <a16:creationId xmlns:a16="http://schemas.microsoft.com/office/drawing/2014/main" id="{5488C1F4-B3C2-5745-8276-AD99B315310E}"/>
                    </a:ext>
                  </a:extLst>
                </p:cNvPr>
                <p:cNvSpPr txBox="1"/>
                <p:nvPr/>
              </p:nvSpPr>
              <p:spPr>
                <a:xfrm>
                  <a:off x="9985248" y="4495524"/>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Solutions </a:t>
                  </a:r>
                </a:p>
              </p:txBody>
            </p:sp>
            <p:sp>
              <p:nvSpPr>
                <p:cNvPr id="31" name="CasellaDiTesto 30">
                  <a:extLst>
                    <a:ext uri="{FF2B5EF4-FFF2-40B4-BE49-F238E27FC236}">
                      <a16:creationId xmlns:a16="http://schemas.microsoft.com/office/drawing/2014/main" id="{0A3D37E3-4FFF-024F-9AAE-BB7EC71F66F6}"/>
                    </a:ext>
                  </a:extLst>
                </p:cNvPr>
                <p:cNvSpPr txBox="1"/>
                <p:nvPr/>
              </p:nvSpPr>
              <p:spPr>
                <a:xfrm>
                  <a:off x="7494297" y="2461265"/>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Lobby </a:t>
                  </a:r>
                </a:p>
              </p:txBody>
            </p:sp>
            <p:sp>
              <p:nvSpPr>
                <p:cNvPr id="32" name="CasellaDiTesto 31">
                  <a:extLst>
                    <a:ext uri="{FF2B5EF4-FFF2-40B4-BE49-F238E27FC236}">
                      <a16:creationId xmlns:a16="http://schemas.microsoft.com/office/drawing/2014/main" id="{796951EC-0131-2540-95F8-C31AA01B42EE}"/>
                    </a:ext>
                  </a:extLst>
                </p:cNvPr>
                <p:cNvSpPr txBox="1"/>
                <p:nvPr/>
              </p:nvSpPr>
              <p:spPr>
                <a:xfrm>
                  <a:off x="4815266" y="3986893"/>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Resources</a:t>
                  </a:r>
                  <a:r>
                    <a:rPr lang="it-IT" sz="1200"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Infrastructure</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33" name="CasellaDiTesto 32">
                  <a:extLst>
                    <a:ext uri="{FF2B5EF4-FFF2-40B4-BE49-F238E27FC236}">
                      <a16:creationId xmlns:a16="http://schemas.microsoft.com/office/drawing/2014/main" id="{50A7A35B-03C0-1E42-8435-A63BB3AF1DB2}"/>
                    </a:ext>
                  </a:extLst>
                </p:cNvPr>
                <p:cNvSpPr txBox="1"/>
                <p:nvPr/>
              </p:nvSpPr>
              <p:spPr>
                <a:xfrm>
                  <a:off x="8533455" y="2582677"/>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Incentives</a:t>
                  </a: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
              <p:nvSpPr>
                <p:cNvPr id="34" name="Rettangolo 33">
                  <a:extLst>
                    <a:ext uri="{FF2B5EF4-FFF2-40B4-BE49-F238E27FC236}">
                      <a16:creationId xmlns:a16="http://schemas.microsoft.com/office/drawing/2014/main" id="{D2006528-78C0-8042-9770-E7D3D37B1756}"/>
                    </a:ext>
                  </a:extLst>
                </p:cNvPr>
                <p:cNvSpPr/>
                <p:nvPr/>
              </p:nvSpPr>
              <p:spPr>
                <a:xfrm>
                  <a:off x="8520316" y="1329464"/>
                  <a:ext cx="1321540" cy="7967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tx1"/>
                      </a:solidFill>
                    </a:rPr>
                    <a:t>Political</a:t>
                  </a:r>
                  <a:r>
                    <a:rPr lang="it-IT" sz="1600" dirty="0">
                      <a:solidFill>
                        <a:schemeClr val="tx1"/>
                      </a:solidFill>
                    </a:rPr>
                    <a:t>- </a:t>
                  </a:r>
                  <a:r>
                    <a:rPr lang="it-IT" sz="1600" dirty="0" err="1">
                      <a:solidFill>
                        <a:schemeClr val="tx1"/>
                      </a:solidFill>
                    </a:rPr>
                    <a:t>institutional</a:t>
                  </a:r>
                  <a:r>
                    <a:rPr lang="it-IT" sz="1600" dirty="0">
                      <a:solidFill>
                        <a:schemeClr val="tx1"/>
                      </a:solidFill>
                    </a:rPr>
                    <a:t> </a:t>
                  </a:r>
                  <a:r>
                    <a:rPr lang="it-IT" sz="1600" dirty="0" err="1">
                      <a:solidFill>
                        <a:schemeClr val="tx1"/>
                      </a:solidFill>
                    </a:rPr>
                    <a:t>context</a:t>
                  </a:r>
                  <a:r>
                    <a:rPr lang="it-IT" sz="1600" dirty="0">
                      <a:solidFill>
                        <a:schemeClr val="tx1"/>
                      </a:solidFill>
                    </a:rPr>
                    <a:t> </a:t>
                  </a:r>
                </a:p>
              </p:txBody>
            </p:sp>
            <p:sp>
              <p:nvSpPr>
                <p:cNvPr id="35" name="Rettangolo 34">
                  <a:extLst>
                    <a:ext uri="{FF2B5EF4-FFF2-40B4-BE49-F238E27FC236}">
                      <a16:creationId xmlns:a16="http://schemas.microsoft.com/office/drawing/2014/main" id="{3AB93872-919B-1D49-AA5C-3EB2DC69FF87}"/>
                    </a:ext>
                  </a:extLst>
                </p:cNvPr>
                <p:cNvSpPr/>
                <p:nvPr/>
              </p:nvSpPr>
              <p:spPr>
                <a:xfrm>
                  <a:off x="5663608" y="2751706"/>
                  <a:ext cx="1175764" cy="911295"/>
                </a:xfrm>
                <a:prstGeom prst="rect">
                  <a:avLst/>
                </a:prstGeom>
                <a:solidFill>
                  <a:schemeClr val="bg1"/>
                </a:solidFill>
                <a:ln>
                  <a:solidFill>
                    <a:srgbClr val="2C3A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Science/ Technology </a:t>
                  </a:r>
                  <a:r>
                    <a:rPr lang="it-IT" sz="1600" dirty="0" err="1">
                      <a:solidFill>
                        <a:schemeClr val="tx1"/>
                      </a:solidFill>
                    </a:rPr>
                    <a:t>Parks</a:t>
                  </a:r>
                  <a:endParaRPr lang="it-IT" sz="1600" dirty="0">
                    <a:solidFill>
                      <a:schemeClr val="tx1"/>
                    </a:solidFill>
                  </a:endParaRPr>
                </a:p>
              </p:txBody>
            </p:sp>
            <p:sp>
              <p:nvSpPr>
                <p:cNvPr id="36" name="Rettangolo 35">
                  <a:extLst>
                    <a:ext uri="{FF2B5EF4-FFF2-40B4-BE49-F238E27FC236}">
                      <a16:creationId xmlns:a16="http://schemas.microsoft.com/office/drawing/2014/main" id="{116E566C-9C26-1A41-9E99-2C8BD60540FC}"/>
                    </a:ext>
                  </a:extLst>
                </p:cNvPr>
                <p:cNvSpPr/>
                <p:nvPr/>
              </p:nvSpPr>
              <p:spPr>
                <a:xfrm>
                  <a:off x="4359567" y="5388061"/>
                  <a:ext cx="1449998" cy="873834"/>
                </a:xfrm>
                <a:prstGeom prst="rect">
                  <a:avLst/>
                </a:prstGeom>
                <a:solidFill>
                  <a:schemeClr val="bg1"/>
                </a:solidFill>
                <a:ln>
                  <a:solidFill>
                    <a:srgbClr val="2E3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tx1"/>
                      </a:solidFill>
                    </a:rPr>
                    <a:t>Research</a:t>
                  </a:r>
                  <a:r>
                    <a:rPr lang="it-IT" sz="1600" dirty="0">
                      <a:solidFill>
                        <a:schemeClr val="tx1"/>
                      </a:solidFill>
                    </a:rPr>
                    <a:t> centers</a:t>
                  </a:r>
                </a:p>
                <a:p>
                  <a:pPr algn="ctr"/>
                  <a:r>
                    <a:rPr lang="it-IT" sz="1600" dirty="0">
                      <a:solidFill>
                        <a:schemeClr val="tx1"/>
                      </a:solidFill>
                    </a:rPr>
                    <a:t>Universities </a:t>
                  </a:r>
                </a:p>
              </p:txBody>
            </p:sp>
            <p:sp>
              <p:nvSpPr>
                <p:cNvPr id="37" name="CasellaDiTesto 36">
                  <a:extLst>
                    <a:ext uri="{FF2B5EF4-FFF2-40B4-BE49-F238E27FC236}">
                      <a16:creationId xmlns:a16="http://schemas.microsoft.com/office/drawing/2014/main" id="{0A3141E8-BB65-2B41-9BCF-45F9925F2381}"/>
                    </a:ext>
                  </a:extLst>
                </p:cNvPr>
                <p:cNvSpPr txBox="1"/>
                <p:nvPr/>
              </p:nvSpPr>
              <p:spPr>
                <a:xfrm>
                  <a:off x="4328145" y="1193499"/>
                  <a:ext cx="1704460" cy="796757"/>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a:t>
                  </a:r>
                </a:p>
                <a:p>
                  <a:pPr algn="l"/>
                  <a:r>
                    <a:rPr lang="it-IT" sz="1200" spc="100" dirty="0" err="1">
                      <a:latin typeface="Arial" panose="020B0604020202020204" pitchFamily="34" charset="0"/>
                      <a:ea typeface="Open Sans" panose="020B0606030504020204" pitchFamily="34" charset="0"/>
                      <a:cs typeface="Arial" panose="020B0604020202020204" pitchFamily="34" charset="0"/>
                    </a:rPr>
                    <a:t>Prestige</a:t>
                  </a:r>
                  <a:endParaRPr lang="it-IT" sz="1200" spc="100" dirty="0">
                    <a:latin typeface="Arial" panose="020B0604020202020204" pitchFamily="34" charset="0"/>
                    <a:ea typeface="Open Sans" panose="020B0606030504020204" pitchFamily="34" charset="0"/>
                    <a:cs typeface="Arial" panose="020B0604020202020204" pitchFamily="34" charset="0"/>
                  </a:endParaRPr>
                </a:p>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Competitiveness</a:t>
                  </a: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
              <p:nvSpPr>
                <p:cNvPr id="38" name="CasellaDiTesto 37">
                  <a:extLst>
                    <a:ext uri="{FF2B5EF4-FFF2-40B4-BE49-F238E27FC236}">
                      <a16:creationId xmlns:a16="http://schemas.microsoft.com/office/drawing/2014/main" id="{BAD724DE-2B2C-4F41-BAD3-EA7121C8F9D9}"/>
                    </a:ext>
                  </a:extLst>
                </p:cNvPr>
                <p:cNvSpPr txBox="1"/>
                <p:nvPr/>
              </p:nvSpPr>
              <p:spPr>
                <a:xfrm>
                  <a:off x="6385931" y="4047449"/>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 </a:t>
                  </a:r>
                </a:p>
              </p:txBody>
            </p:sp>
            <p:sp>
              <p:nvSpPr>
                <p:cNvPr id="39" name="CasellaDiTesto 38">
                  <a:extLst>
                    <a:ext uri="{FF2B5EF4-FFF2-40B4-BE49-F238E27FC236}">
                      <a16:creationId xmlns:a16="http://schemas.microsoft.com/office/drawing/2014/main" id="{CA2A7329-DFEF-104B-AED7-B95B5D7659F3}"/>
                    </a:ext>
                  </a:extLst>
                </p:cNvPr>
                <p:cNvSpPr txBox="1"/>
                <p:nvPr/>
              </p:nvSpPr>
              <p:spPr>
                <a:xfrm>
                  <a:off x="7365284" y="4132567"/>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Needs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40" name="CasellaDiTesto 39">
                  <a:extLst>
                    <a:ext uri="{FF2B5EF4-FFF2-40B4-BE49-F238E27FC236}">
                      <a16:creationId xmlns:a16="http://schemas.microsoft.com/office/drawing/2014/main" id="{6CA80292-CAF0-CA41-8D43-E4319A3DCB49}"/>
                    </a:ext>
                  </a:extLst>
                </p:cNvPr>
                <p:cNvSpPr txBox="1"/>
                <p:nvPr/>
              </p:nvSpPr>
              <p:spPr>
                <a:xfrm>
                  <a:off x="7337534" y="4694643"/>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Solutions </a:t>
                  </a:r>
                </a:p>
              </p:txBody>
            </p:sp>
            <p:sp>
              <p:nvSpPr>
                <p:cNvPr id="41" name="CasellaDiTesto 40">
                  <a:extLst>
                    <a:ext uri="{FF2B5EF4-FFF2-40B4-BE49-F238E27FC236}">
                      <a16:creationId xmlns:a16="http://schemas.microsoft.com/office/drawing/2014/main" id="{745A317F-2204-9A41-AF8C-71CF4A8F9D1E}"/>
                    </a:ext>
                  </a:extLst>
                </p:cNvPr>
                <p:cNvSpPr txBox="1"/>
                <p:nvPr/>
              </p:nvSpPr>
              <p:spPr>
                <a:xfrm>
                  <a:off x="7020389" y="5987045"/>
                  <a:ext cx="1475232"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CS&amp;T </a:t>
                  </a:r>
                </a:p>
              </p:txBody>
            </p:sp>
            <p:sp>
              <p:nvSpPr>
                <p:cNvPr id="42" name="CasellaDiTesto 41">
                  <a:extLst>
                    <a:ext uri="{FF2B5EF4-FFF2-40B4-BE49-F238E27FC236}">
                      <a16:creationId xmlns:a16="http://schemas.microsoft.com/office/drawing/2014/main" id="{0884ABA8-3459-D54A-9C17-E6781CE16401}"/>
                    </a:ext>
                  </a:extLst>
                </p:cNvPr>
                <p:cNvSpPr txBox="1"/>
                <p:nvPr/>
              </p:nvSpPr>
              <p:spPr>
                <a:xfrm>
                  <a:off x="7013659" y="6254603"/>
                  <a:ext cx="1475232" cy="335092"/>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Needs</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sp>
              <p:nvSpPr>
                <p:cNvPr id="63" name="CasellaDiTesto 62">
                  <a:extLst>
                    <a:ext uri="{FF2B5EF4-FFF2-40B4-BE49-F238E27FC236}">
                      <a16:creationId xmlns:a16="http://schemas.microsoft.com/office/drawing/2014/main" id="{47F38CE0-F27A-1B46-AB4D-5C74F0FDA492}"/>
                    </a:ext>
                  </a:extLst>
                </p:cNvPr>
                <p:cNvSpPr txBox="1"/>
                <p:nvPr/>
              </p:nvSpPr>
              <p:spPr>
                <a:xfrm>
                  <a:off x="6101756" y="1775131"/>
                  <a:ext cx="1475232" cy="612091"/>
                </a:xfrm>
                <a:prstGeom prst="rect">
                  <a:avLst/>
                </a:prstGeom>
                <a:noFill/>
              </p:spPr>
              <p:txBody>
                <a:bodyPr wrap="square" rtlCol="0">
                  <a:spAutoFit/>
                </a:bodyPr>
                <a:lstStyle/>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Resources</a:t>
                  </a:r>
                  <a:r>
                    <a:rPr lang="it-IT" sz="1200" spc="100" dirty="0">
                      <a:latin typeface="Arial" panose="020B0604020202020204" pitchFamily="34" charset="0"/>
                      <a:ea typeface="Open Sans" panose="020B0606030504020204" pitchFamily="34" charset="0"/>
                      <a:cs typeface="Arial" panose="020B0604020202020204" pitchFamily="34" charset="0"/>
                    </a:rPr>
                    <a:t> </a:t>
                  </a:r>
                </a:p>
                <a:p>
                  <a:pPr algn="l">
                    <a:lnSpc>
                      <a:spcPct val="150000"/>
                    </a:lnSpc>
                  </a:pPr>
                  <a:r>
                    <a:rPr lang="it-IT" sz="1200" spc="100" dirty="0" err="1">
                      <a:latin typeface="Arial" panose="020B0604020202020204" pitchFamily="34" charset="0"/>
                      <a:ea typeface="Open Sans" panose="020B0606030504020204" pitchFamily="34" charset="0"/>
                      <a:cs typeface="Arial" panose="020B0604020202020204" pitchFamily="34" charset="0"/>
                    </a:rPr>
                    <a:t>Infrastructure</a:t>
                  </a:r>
                  <a:r>
                    <a:rPr lang="it-IT" sz="1200" spc="100" dirty="0">
                      <a:latin typeface="Arial" panose="020B0604020202020204" pitchFamily="34" charset="0"/>
                      <a:ea typeface="Open Sans" panose="020B0606030504020204" pitchFamily="34" charset="0"/>
                      <a:cs typeface="Arial" panose="020B0604020202020204" pitchFamily="34" charset="0"/>
                    </a:rPr>
                    <a:t> </a:t>
                  </a:r>
                </a:p>
              </p:txBody>
            </p:sp>
          </p:grpSp>
          <p:grpSp>
            <p:nvGrpSpPr>
              <p:cNvPr id="114" name="Gruppo 113">
                <a:extLst>
                  <a:ext uri="{FF2B5EF4-FFF2-40B4-BE49-F238E27FC236}">
                    <a16:creationId xmlns:a16="http://schemas.microsoft.com/office/drawing/2014/main" id="{8D0ADEB5-EBDE-6A4A-A149-8E39C1A2F34B}"/>
                  </a:ext>
                </a:extLst>
              </p:cNvPr>
              <p:cNvGrpSpPr/>
              <p:nvPr/>
            </p:nvGrpSpPr>
            <p:grpSpPr>
              <a:xfrm>
                <a:off x="4048399" y="261477"/>
                <a:ext cx="7930959" cy="6110699"/>
                <a:chOff x="4048399" y="261477"/>
                <a:chExt cx="7930959" cy="6110699"/>
              </a:xfrm>
            </p:grpSpPr>
            <p:cxnSp>
              <p:nvCxnSpPr>
                <p:cNvPr id="45" name="Connettore 2 44">
                  <a:extLst>
                    <a:ext uri="{FF2B5EF4-FFF2-40B4-BE49-F238E27FC236}">
                      <a16:creationId xmlns:a16="http://schemas.microsoft.com/office/drawing/2014/main" id="{DEAAB205-33E7-614D-965F-92290A647193}"/>
                    </a:ext>
                  </a:extLst>
                </p:cNvPr>
                <p:cNvCxnSpPr>
                  <a:cxnSpLocks/>
                  <a:stCxn id="21" idx="0"/>
                </p:cNvCxnSpPr>
                <p:nvPr/>
              </p:nvCxnSpPr>
              <p:spPr>
                <a:xfrm flipV="1">
                  <a:off x="9379764" y="2981510"/>
                  <a:ext cx="658454" cy="1105762"/>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Connettore 2 46">
                  <a:extLst>
                    <a:ext uri="{FF2B5EF4-FFF2-40B4-BE49-F238E27FC236}">
                      <a16:creationId xmlns:a16="http://schemas.microsoft.com/office/drawing/2014/main" id="{87027162-7C6E-2841-8582-6D471FBBFAB0}"/>
                    </a:ext>
                  </a:extLst>
                </p:cNvPr>
                <p:cNvCxnSpPr>
                  <a:cxnSpLocks/>
                  <a:stCxn id="21" idx="7"/>
                </p:cNvCxnSpPr>
                <p:nvPr/>
              </p:nvCxnSpPr>
              <p:spPr>
                <a:xfrm flipV="1">
                  <a:off x="9751222" y="3871527"/>
                  <a:ext cx="707464" cy="354462"/>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Connettore 2 48">
                  <a:extLst>
                    <a:ext uri="{FF2B5EF4-FFF2-40B4-BE49-F238E27FC236}">
                      <a16:creationId xmlns:a16="http://schemas.microsoft.com/office/drawing/2014/main" id="{4DC9243E-46AB-BA4E-86DA-A186D1350AAD}"/>
                    </a:ext>
                  </a:extLst>
                </p:cNvPr>
                <p:cNvCxnSpPr/>
                <p:nvPr/>
              </p:nvCxnSpPr>
              <p:spPr>
                <a:xfrm>
                  <a:off x="10645928" y="3633325"/>
                  <a:ext cx="374483" cy="0"/>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Connettore 2 50">
                  <a:extLst>
                    <a:ext uri="{FF2B5EF4-FFF2-40B4-BE49-F238E27FC236}">
                      <a16:creationId xmlns:a16="http://schemas.microsoft.com/office/drawing/2014/main" id="{66431B8A-4E2E-AE4B-87F7-023B160398CE}"/>
                    </a:ext>
                  </a:extLst>
                </p:cNvPr>
                <p:cNvCxnSpPr/>
                <p:nvPr/>
              </p:nvCxnSpPr>
              <p:spPr>
                <a:xfrm flipH="1" flipV="1">
                  <a:off x="9323833" y="1861766"/>
                  <a:ext cx="1134853" cy="581023"/>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Connettore 2 55">
                  <a:extLst>
                    <a:ext uri="{FF2B5EF4-FFF2-40B4-BE49-F238E27FC236}">
                      <a16:creationId xmlns:a16="http://schemas.microsoft.com/office/drawing/2014/main" id="{98465B2B-0BF1-804E-9229-6515DC59BBF0}"/>
                    </a:ext>
                  </a:extLst>
                </p:cNvPr>
                <p:cNvCxnSpPr>
                  <a:cxnSpLocks/>
                </p:cNvCxnSpPr>
                <p:nvPr/>
              </p:nvCxnSpPr>
              <p:spPr>
                <a:xfrm flipH="1" flipV="1">
                  <a:off x="7461931" y="1684000"/>
                  <a:ext cx="1134852" cy="14456"/>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Connettore 2 57">
                  <a:extLst>
                    <a:ext uri="{FF2B5EF4-FFF2-40B4-BE49-F238E27FC236}">
                      <a16:creationId xmlns:a16="http://schemas.microsoft.com/office/drawing/2014/main" id="{2E141DC5-E0D3-6041-B500-D17D658F8BAD}"/>
                    </a:ext>
                  </a:extLst>
                </p:cNvPr>
                <p:cNvCxnSpPr>
                  <a:cxnSpLocks/>
                </p:cNvCxnSpPr>
                <p:nvPr/>
              </p:nvCxnSpPr>
              <p:spPr>
                <a:xfrm>
                  <a:off x="4791456" y="1727608"/>
                  <a:ext cx="0" cy="3249682"/>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Connettore 2 59">
                  <a:extLst>
                    <a:ext uri="{FF2B5EF4-FFF2-40B4-BE49-F238E27FC236}">
                      <a16:creationId xmlns:a16="http://schemas.microsoft.com/office/drawing/2014/main" id="{C7B523E2-6F1C-6743-852F-BE5BFD58DBC3}"/>
                    </a:ext>
                  </a:extLst>
                </p:cNvPr>
                <p:cNvCxnSpPr/>
                <p:nvPr/>
              </p:nvCxnSpPr>
              <p:spPr>
                <a:xfrm flipH="1" flipV="1">
                  <a:off x="8135535" y="3946545"/>
                  <a:ext cx="737616" cy="298871"/>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Connettore 2 60">
                  <a:extLst>
                    <a:ext uri="{FF2B5EF4-FFF2-40B4-BE49-F238E27FC236}">
                      <a16:creationId xmlns:a16="http://schemas.microsoft.com/office/drawing/2014/main" id="{A5CA93F9-743F-E74D-9FDF-6C162C00B8B6}"/>
                    </a:ext>
                  </a:extLst>
                </p:cNvPr>
                <p:cNvCxnSpPr>
                  <a:cxnSpLocks/>
                </p:cNvCxnSpPr>
                <p:nvPr/>
              </p:nvCxnSpPr>
              <p:spPr>
                <a:xfrm flipH="1" flipV="1">
                  <a:off x="8402601" y="4530808"/>
                  <a:ext cx="449637" cy="25094"/>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9" name="Connettore 2 68">
                  <a:extLst>
                    <a:ext uri="{FF2B5EF4-FFF2-40B4-BE49-F238E27FC236}">
                      <a16:creationId xmlns:a16="http://schemas.microsoft.com/office/drawing/2014/main" id="{028DDCB5-E37B-3140-A427-6A41950F7782}"/>
                    </a:ext>
                  </a:extLst>
                </p:cNvPr>
                <p:cNvCxnSpPr/>
                <p:nvPr/>
              </p:nvCxnSpPr>
              <p:spPr>
                <a:xfrm>
                  <a:off x="9278887" y="1861766"/>
                  <a:ext cx="0" cy="413477"/>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Connettore 2 70">
                  <a:extLst>
                    <a:ext uri="{FF2B5EF4-FFF2-40B4-BE49-F238E27FC236}">
                      <a16:creationId xmlns:a16="http://schemas.microsoft.com/office/drawing/2014/main" id="{368FEF80-94F6-7141-B83C-ACC6ECA41E6D}"/>
                    </a:ext>
                  </a:extLst>
                </p:cNvPr>
                <p:cNvCxnSpPr>
                  <a:cxnSpLocks/>
                  <a:endCxn id="21" idx="0"/>
                </p:cNvCxnSpPr>
                <p:nvPr/>
              </p:nvCxnSpPr>
              <p:spPr>
                <a:xfrm>
                  <a:off x="9323833" y="2564201"/>
                  <a:ext cx="55931" cy="1523071"/>
                </a:xfrm>
                <a:prstGeom prst="straightConnector1">
                  <a:avLst/>
                </a:prstGeom>
                <a:ln>
                  <a:solidFill>
                    <a:srgbClr val="2C3A58"/>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72">
                  <a:extLst>
                    <a:ext uri="{FF2B5EF4-FFF2-40B4-BE49-F238E27FC236}">
                      <a16:creationId xmlns:a16="http://schemas.microsoft.com/office/drawing/2014/main" id="{465031D2-278D-FF43-BD64-F7146BC53DDA}"/>
                    </a:ext>
                  </a:extLst>
                </p:cNvPr>
                <p:cNvCxnSpPr>
                  <a:cxnSpLocks/>
                  <a:endCxn id="21" idx="0"/>
                </p:cNvCxnSpPr>
                <p:nvPr/>
              </p:nvCxnSpPr>
              <p:spPr>
                <a:xfrm>
                  <a:off x="8402601" y="3367013"/>
                  <a:ext cx="977162" cy="720260"/>
                </a:xfrm>
                <a:prstGeom prst="straightConnector1">
                  <a:avLst/>
                </a:prstGeom>
                <a:ln>
                  <a:solidFill>
                    <a:srgbClr val="2C3A58"/>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DE340C9B-B4C4-D542-A2D4-8544BDE17D0C}"/>
                    </a:ext>
                  </a:extLst>
                </p:cNvPr>
                <p:cNvCxnSpPr>
                  <a:cxnSpLocks/>
                  <a:endCxn id="22" idx="1"/>
                </p:cNvCxnSpPr>
                <p:nvPr/>
              </p:nvCxnSpPr>
              <p:spPr>
                <a:xfrm>
                  <a:off x="7073647" y="2724785"/>
                  <a:ext cx="627442" cy="0"/>
                </a:xfrm>
                <a:prstGeom prst="straightConnector1">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0" name="Connettore 2 79">
                  <a:extLst>
                    <a:ext uri="{FF2B5EF4-FFF2-40B4-BE49-F238E27FC236}">
                      <a16:creationId xmlns:a16="http://schemas.microsoft.com/office/drawing/2014/main" id="{DD1F9C18-F9C2-7A41-AC50-324F1546ABD6}"/>
                    </a:ext>
                  </a:extLst>
                </p:cNvPr>
                <p:cNvCxnSpPr/>
                <p:nvPr/>
              </p:nvCxnSpPr>
              <p:spPr>
                <a:xfrm flipV="1">
                  <a:off x="8282363" y="4852416"/>
                  <a:ext cx="670720" cy="335103"/>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Connettore 1 81">
                  <a:extLst>
                    <a:ext uri="{FF2B5EF4-FFF2-40B4-BE49-F238E27FC236}">
                      <a16:creationId xmlns:a16="http://schemas.microsoft.com/office/drawing/2014/main" id="{8E54CBA5-4044-314E-BF62-C88D8A60D805}"/>
                    </a:ext>
                  </a:extLst>
                </p:cNvPr>
                <p:cNvCxnSpPr/>
                <p:nvPr/>
              </p:nvCxnSpPr>
              <p:spPr>
                <a:xfrm flipV="1">
                  <a:off x="9866769" y="4426193"/>
                  <a:ext cx="378296" cy="82428"/>
                </a:xfrm>
                <a:prstGeom prst="line">
                  <a:avLst/>
                </a:prstGeom>
                <a:ln>
                  <a:solidFill>
                    <a:srgbClr val="2C3A58"/>
                  </a:solidFill>
                </a:ln>
              </p:spPr>
              <p:style>
                <a:lnRef idx="1">
                  <a:schemeClr val="accent1"/>
                </a:lnRef>
                <a:fillRef idx="0">
                  <a:schemeClr val="accent1"/>
                </a:fillRef>
                <a:effectRef idx="0">
                  <a:schemeClr val="accent1"/>
                </a:effectRef>
                <a:fontRef idx="minor">
                  <a:schemeClr val="tx1"/>
                </a:fontRef>
              </p:style>
            </p:cxnSp>
            <p:cxnSp>
              <p:nvCxnSpPr>
                <p:cNvPr id="84" name="Connettore 1 83">
                  <a:extLst>
                    <a:ext uri="{FF2B5EF4-FFF2-40B4-BE49-F238E27FC236}">
                      <a16:creationId xmlns:a16="http://schemas.microsoft.com/office/drawing/2014/main" id="{38888530-723C-7748-842C-90B08842574E}"/>
                    </a:ext>
                  </a:extLst>
                </p:cNvPr>
                <p:cNvCxnSpPr>
                  <a:cxnSpLocks/>
                  <a:stCxn id="21" idx="5"/>
                  <a:endCxn id="26" idx="1"/>
                </p:cNvCxnSpPr>
                <p:nvPr/>
              </p:nvCxnSpPr>
              <p:spPr>
                <a:xfrm>
                  <a:off x="9751222" y="4895775"/>
                  <a:ext cx="428153" cy="291743"/>
                </a:xfrm>
                <a:prstGeom prst="line">
                  <a:avLst/>
                </a:prstGeom>
                <a:ln>
                  <a:solidFill>
                    <a:srgbClr val="2C3A58"/>
                  </a:solidFill>
                </a:ln>
              </p:spPr>
              <p:style>
                <a:lnRef idx="1">
                  <a:schemeClr val="accent1"/>
                </a:lnRef>
                <a:fillRef idx="0">
                  <a:schemeClr val="accent1"/>
                </a:fillRef>
                <a:effectRef idx="0">
                  <a:schemeClr val="accent1"/>
                </a:effectRef>
                <a:fontRef idx="minor">
                  <a:schemeClr val="tx1"/>
                </a:fontRef>
              </p:style>
            </p:cxnSp>
            <p:sp>
              <p:nvSpPr>
                <p:cNvPr id="85" name="Arco 84">
                  <a:extLst>
                    <a:ext uri="{FF2B5EF4-FFF2-40B4-BE49-F238E27FC236}">
                      <a16:creationId xmlns:a16="http://schemas.microsoft.com/office/drawing/2014/main" id="{1B6830B5-F40D-444B-93F2-C5614820ED02}"/>
                    </a:ext>
                  </a:extLst>
                </p:cNvPr>
                <p:cNvSpPr/>
                <p:nvPr/>
              </p:nvSpPr>
              <p:spPr>
                <a:xfrm rot="5400000">
                  <a:off x="9105904" y="2374258"/>
                  <a:ext cx="2937426" cy="2809482"/>
                </a:xfrm>
                <a:prstGeom prst="arc">
                  <a:avLst>
                    <a:gd name="adj1" fmla="val 16200000"/>
                    <a:gd name="adj2" fmla="val 20897543"/>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86" name="Arco 85">
                  <a:extLst>
                    <a:ext uri="{FF2B5EF4-FFF2-40B4-BE49-F238E27FC236}">
                      <a16:creationId xmlns:a16="http://schemas.microsoft.com/office/drawing/2014/main" id="{78DF4E65-A252-6E4E-AE57-5FC90B14B53D}"/>
                    </a:ext>
                  </a:extLst>
                </p:cNvPr>
                <p:cNvSpPr/>
                <p:nvPr/>
              </p:nvSpPr>
              <p:spPr>
                <a:xfrm rot="5400000">
                  <a:off x="10039668" y="3046354"/>
                  <a:ext cx="2357728" cy="976077"/>
                </a:xfrm>
                <a:prstGeom prst="arc">
                  <a:avLst>
                    <a:gd name="adj1" fmla="val 17755464"/>
                    <a:gd name="adj2" fmla="val 1252493"/>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87" name="Arco 86">
                  <a:extLst>
                    <a:ext uri="{FF2B5EF4-FFF2-40B4-BE49-F238E27FC236}">
                      <a16:creationId xmlns:a16="http://schemas.microsoft.com/office/drawing/2014/main" id="{70EEEC73-CA73-FF46-AD21-B7204BFD703F}"/>
                    </a:ext>
                  </a:extLst>
                </p:cNvPr>
                <p:cNvSpPr/>
                <p:nvPr/>
              </p:nvSpPr>
              <p:spPr>
                <a:xfrm rot="5400000" flipV="1">
                  <a:off x="6577688" y="3241747"/>
                  <a:ext cx="2155492" cy="2071148"/>
                </a:xfrm>
                <a:prstGeom prst="arc">
                  <a:avLst>
                    <a:gd name="adj1" fmla="val 17576894"/>
                    <a:gd name="adj2" fmla="val 20897543"/>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0" name="Arco 89">
                  <a:extLst>
                    <a:ext uri="{FF2B5EF4-FFF2-40B4-BE49-F238E27FC236}">
                      <a16:creationId xmlns:a16="http://schemas.microsoft.com/office/drawing/2014/main" id="{5A8D8CB6-817B-F245-ABBE-79D7FEC911A2}"/>
                    </a:ext>
                  </a:extLst>
                </p:cNvPr>
                <p:cNvSpPr/>
                <p:nvPr/>
              </p:nvSpPr>
              <p:spPr>
                <a:xfrm flipV="1">
                  <a:off x="6160057" y="4125507"/>
                  <a:ext cx="3374883" cy="1987351"/>
                </a:xfrm>
                <a:prstGeom prst="arc">
                  <a:avLst>
                    <a:gd name="adj1" fmla="val 16200000"/>
                    <a:gd name="adj2" fmla="val 255305"/>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1" name="Arco 90">
                  <a:extLst>
                    <a:ext uri="{FF2B5EF4-FFF2-40B4-BE49-F238E27FC236}">
                      <a16:creationId xmlns:a16="http://schemas.microsoft.com/office/drawing/2014/main" id="{5D7C9B40-DD03-8D4F-93E2-45DEAC9A84F3}"/>
                    </a:ext>
                  </a:extLst>
                </p:cNvPr>
                <p:cNvSpPr/>
                <p:nvPr/>
              </p:nvSpPr>
              <p:spPr>
                <a:xfrm rot="16957619" flipH="1" flipV="1">
                  <a:off x="6563740" y="3221396"/>
                  <a:ext cx="3530598" cy="2712160"/>
                </a:xfrm>
                <a:prstGeom prst="arc">
                  <a:avLst>
                    <a:gd name="adj1" fmla="val 17348390"/>
                    <a:gd name="adj2" fmla="val 423484"/>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2" name="Arco 91">
                  <a:extLst>
                    <a:ext uri="{FF2B5EF4-FFF2-40B4-BE49-F238E27FC236}">
                      <a16:creationId xmlns:a16="http://schemas.microsoft.com/office/drawing/2014/main" id="{A895B42E-01D8-124F-B0E5-3951A580DF09}"/>
                    </a:ext>
                  </a:extLst>
                </p:cNvPr>
                <p:cNvSpPr/>
                <p:nvPr/>
              </p:nvSpPr>
              <p:spPr>
                <a:xfrm rot="1367464" flipV="1">
                  <a:off x="4048399" y="3563604"/>
                  <a:ext cx="3496571" cy="2567592"/>
                </a:xfrm>
                <a:prstGeom prst="arc">
                  <a:avLst>
                    <a:gd name="adj1" fmla="val 15452233"/>
                    <a:gd name="adj2" fmla="val 20861089"/>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93" name="Arco 92">
                  <a:extLst>
                    <a:ext uri="{FF2B5EF4-FFF2-40B4-BE49-F238E27FC236}">
                      <a16:creationId xmlns:a16="http://schemas.microsoft.com/office/drawing/2014/main" id="{69CD627C-4A47-D542-934B-DF2E35807528}"/>
                    </a:ext>
                  </a:extLst>
                </p:cNvPr>
                <p:cNvSpPr/>
                <p:nvPr/>
              </p:nvSpPr>
              <p:spPr>
                <a:xfrm rot="6106317" flipV="1">
                  <a:off x="4711370" y="4080961"/>
                  <a:ext cx="2483693" cy="2098737"/>
                </a:xfrm>
                <a:prstGeom prst="arc">
                  <a:avLst>
                    <a:gd name="adj1" fmla="val 13501644"/>
                    <a:gd name="adj2" fmla="val 16451342"/>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cxnSp>
              <p:nvCxnSpPr>
                <p:cNvPr id="95" name="Connettore 7 94">
                  <a:extLst>
                    <a:ext uri="{FF2B5EF4-FFF2-40B4-BE49-F238E27FC236}">
                      <a16:creationId xmlns:a16="http://schemas.microsoft.com/office/drawing/2014/main" id="{9BFB0050-5853-DD4A-91AB-641A33D0FBDE}"/>
                    </a:ext>
                  </a:extLst>
                </p:cNvPr>
                <p:cNvCxnSpPr>
                  <a:cxnSpLocks/>
                </p:cNvCxnSpPr>
                <p:nvPr/>
              </p:nvCxnSpPr>
              <p:spPr>
                <a:xfrm>
                  <a:off x="6347918" y="3354401"/>
                  <a:ext cx="552577" cy="422998"/>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0" name="Connettore 7 99">
                  <a:extLst>
                    <a:ext uri="{FF2B5EF4-FFF2-40B4-BE49-F238E27FC236}">
                      <a16:creationId xmlns:a16="http://schemas.microsoft.com/office/drawing/2014/main" id="{90DC35BB-F32C-174E-BC9E-176EDFD6BD87}"/>
                    </a:ext>
                  </a:extLst>
                </p:cNvPr>
                <p:cNvCxnSpPr>
                  <a:cxnSpLocks/>
                </p:cNvCxnSpPr>
                <p:nvPr/>
              </p:nvCxnSpPr>
              <p:spPr>
                <a:xfrm rot="10800000" flipV="1">
                  <a:off x="5742434" y="3349631"/>
                  <a:ext cx="507279" cy="429368"/>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3" name="Connettore 7 102">
                  <a:extLst>
                    <a:ext uri="{FF2B5EF4-FFF2-40B4-BE49-F238E27FC236}">
                      <a16:creationId xmlns:a16="http://schemas.microsoft.com/office/drawing/2014/main" id="{4971CC96-0470-6046-A36E-FFBEF0B556E6}"/>
                    </a:ext>
                  </a:extLst>
                </p:cNvPr>
                <p:cNvCxnSpPr>
                  <a:cxnSpLocks/>
                </p:cNvCxnSpPr>
                <p:nvPr/>
              </p:nvCxnSpPr>
              <p:spPr>
                <a:xfrm flipV="1">
                  <a:off x="7061234" y="2344127"/>
                  <a:ext cx="603751" cy="390354"/>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5" name="Connettore 7 104">
                  <a:extLst>
                    <a:ext uri="{FF2B5EF4-FFF2-40B4-BE49-F238E27FC236}">
                      <a16:creationId xmlns:a16="http://schemas.microsoft.com/office/drawing/2014/main" id="{D48D952C-5BFC-DB46-AD9F-7074665A1EAD}"/>
                    </a:ext>
                  </a:extLst>
                </p:cNvPr>
                <p:cNvCxnSpPr>
                  <a:cxnSpLocks/>
                </p:cNvCxnSpPr>
                <p:nvPr/>
              </p:nvCxnSpPr>
              <p:spPr>
                <a:xfrm>
                  <a:off x="7061271" y="2730387"/>
                  <a:ext cx="553479" cy="433105"/>
                </a:xfrm>
                <a:prstGeom prst="curvedConnector3">
                  <a:avLst/>
                </a:prstGeom>
                <a:ln w="9525" cap="flat" cmpd="sng" algn="ctr">
                  <a:solidFill>
                    <a:srgbClr val="2C3A58"/>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8" name="Connettore 2 107">
                  <a:extLst>
                    <a:ext uri="{FF2B5EF4-FFF2-40B4-BE49-F238E27FC236}">
                      <a16:creationId xmlns:a16="http://schemas.microsoft.com/office/drawing/2014/main" id="{48CF410B-B35F-0E47-892B-33CA4184E06F}"/>
                    </a:ext>
                  </a:extLst>
                </p:cNvPr>
                <p:cNvCxnSpPr>
                  <a:cxnSpLocks/>
                  <a:stCxn id="21" idx="0"/>
                </p:cNvCxnSpPr>
                <p:nvPr/>
              </p:nvCxnSpPr>
              <p:spPr>
                <a:xfrm flipH="1" flipV="1">
                  <a:off x="8252208" y="2768938"/>
                  <a:ext cx="1127556" cy="1318334"/>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0" name="Connettore 2 109">
                  <a:extLst>
                    <a:ext uri="{FF2B5EF4-FFF2-40B4-BE49-F238E27FC236}">
                      <a16:creationId xmlns:a16="http://schemas.microsoft.com/office/drawing/2014/main" id="{B151E871-CAB4-A745-8085-349C5F297CD5}"/>
                    </a:ext>
                  </a:extLst>
                </p:cNvPr>
                <p:cNvCxnSpPr/>
                <p:nvPr/>
              </p:nvCxnSpPr>
              <p:spPr>
                <a:xfrm flipV="1">
                  <a:off x="8214053" y="1850241"/>
                  <a:ext cx="942688" cy="492093"/>
                </a:xfrm>
                <a:prstGeom prst="straightConnector1">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3" name="Arco 112">
                  <a:extLst>
                    <a:ext uri="{FF2B5EF4-FFF2-40B4-BE49-F238E27FC236}">
                      <a16:creationId xmlns:a16="http://schemas.microsoft.com/office/drawing/2014/main" id="{99846AEF-EFBC-7040-A6EA-5BCB8D567BCC}"/>
                    </a:ext>
                  </a:extLst>
                </p:cNvPr>
                <p:cNvSpPr/>
                <p:nvPr/>
              </p:nvSpPr>
              <p:spPr>
                <a:xfrm flipH="1">
                  <a:off x="4954739" y="261477"/>
                  <a:ext cx="4185478" cy="1296250"/>
                </a:xfrm>
                <a:prstGeom prst="arc">
                  <a:avLst>
                    <a:gd name="adj1" fmla="val 11045047"/>
                    <a:gd name="adj2" fmla="val 0"/>
                  </a:avLst>
                </a:prstGeom>
                <a:ln w="9525" cap="flat" cmpd="sng" algn="ctr">
                  <a:solidFill>
                    <a:srgbClr val="2C3A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grpSp>
      </p:grpSp>
      <p:sp>
        <p:nvSpPr>
          <p:cNvPr id="119" name="CasellaDiTesto 118">
            <a:extLst>
              <a:ext uri="{FF2B5EF4-FFF2-40B4-BE49-F238E27FC236}">
                <a16:creationId xmlns:a16="http://schemas.microsoft.com/office/drawing/2014/main" id="{9711EACD-B360-AE40-B4E0-DD7BAC302FE4}"/>
              </a:ext>
            </a:extLst>
          </p:cNvPr>
          <p:cNvSpPr txBox="1"/>
          <p:nvPr/>
        </p:nvSpPr>
        <p:spPr>
          <a:xfrm>
            <a:off x="639591" y="3338421"/>
            <a:ext cx="2084832" cy="615168"/>
          </a:xfrm>
          <a:prstGeom prst="rect">
            <a:avLst/>
          </a:prstGeom>
          <a:noFill/>
        </p:spPr>
        <p:txBody>
          <a:bodyPr wrap="square" rtlCol="0">
            <a:spAutoFit/>
          </a:bodyPr>
          <a:lstStyle/>
          <a:p>
            <a:pPr algn="ctr">
              <a:lnSpc>
                <a:spcPct val="150000"/>
              </a:lnSpc>
            </a:pPr>
            <a:r>
              <a:rPr lang="it-IT" sz="1200" spc="100" dirty="0" err="1">
                <a:latin typeface="Avenir Next LT Pro" panose="020B0504020202020204" pitchFamily="34" charset="77"/>
                <a:ea typeface="Open Sans" panose="020B0606030504020204" pitchFamily="34" charset="0"/>
                <a:cs typeface="Arial" panose="020B0604020202020204" pitchFamily="34" charset="0"/>
              </a:rPr>
              <a:t>Internally</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developed</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knowledge</a:t>
            </a: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0" name="CasellaDiTesto 119">
            <a:extLst>
              <a:ext uri="{FF2B5EF4-FFF2-40B4-BE49-F238E27FC236}">
                <a16:creationId xmlns:a16="http://schemas.microsoft.com/office/drawing/2014/main" id="{8864EA84-C0E3-FD4C-857E-D32A2261A6E1}"/>
              </a:ext>
            </a:extLst>
          </p:cNvPr>
          <p:cNvSpPr txBox="1"/>
          <p:nvPr/>
        </p:nvSpPr>
        <p:spPr>
          <a:xfrm>
            <a:off x="639591" y="5299492"/>
            <a:ext cx="2084832" cy="612091"/>
          </a:xfrm>
          <a:prstGeom prst="rect">
            <a:avLst/>
          </a:prstGeom>
          <a:noFill/>
        </p:spPr>
        <p:txBody>
          <a:bodyPr wrap="square" rtlCol="0">
            <a:spAutoFit/>
          </a:bodyPr>
          <a:lstStyle/>
          <a:p>
            <a:pPr algn="ctr">
              <a:lnSpc>
                <a:spcPct val="150000"/>
              </a:lnSpc>
            </a:pPr>
            <a:r>
              <a:rPr lang="it-IT" sz="1200" spc="100" dirty="0" err="1">
                <a:latin typeface="Avenir Next LT Pro" panose="020B0504020202020204" pitchFamily="34" charset="77"/>
                <a:ea typeface="Open Sans" panose="020B0606030504020204" pitchFamily="34" charset="0"/>
                <a:cs typeface="Arial" panose="020B0604020202020204" pitchFamily="34" charset="0"/>
              </a:rPr>
              <a:t>Externally</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developed</a:t>
            </a:r>
            <a:r>
              <a:rPr lang="it-IT" sz="1200" spc="100" dirty="0">
                <a:latin typeface="Avenir Next LT Pro" panose="020B0504020202020204" pitchFamily="34" charset="77"/>
                <a:ea typeface="Open Sans" panose="020B0606030504020204" pitchFamily="34" charset="0"/>
                <a:cs typeface="Arial" panose="020B0604020202020204" pitchFamily="34" charset="0"/>
              </a:rPr>
              <a:t> </a:t>
            </a:r>
            <a:r>
              <a:rPr lang="it-IT" sz="1200" spc="100" dirty="0" err="1">
                <a:latin typeface="Avenir Next LT Pro" panose="020B0504020202020204" pitchFamily="34" charset="77"/>
                <a:ea typeface="Open Sans" panose="020B0606030504020204" pitchFamily="34" charset="0"/>
                <a:cs typeface="Arial" panose="020B0604020202020204" pitchFamily="34" charset="0"/>
              </a:rPr>
              <a:t>knowledge</a:t>
            </a: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3" name="Freccia bidirezionale orizzontale 122">
            <a:extLst>
              <a:ext uri="{FF2B5EF4-FFF2-40B4-BE49-F238E27FC236}">
                <a16:creationId xmlns:a16="http://schemas.microsoft.com/office/drawing/2014/main" id="{99AE753E-4023-494C-9709-909DBCC72575}"/>
              </a:ext>
            </a:extLst>
          </p:cNvPr>
          <p:cNvSpPr/>
          <p:nvPr/>
        </p:nvSpPr>
        <p:spPr>
          <a:xfrm rot="5400000">
            <a:off x="1137494" y="4414601"/>
            <a:ext cx="1186068" cy="588372"/>
          </a:xfrm>
          <a:prstGeom prst="leftRightArrow">
            <a:avLst/>
          </a:prstGeom>
          <a:gradFill flip="none" rotWithShape="1">
            <a:gsLst>
              <a:gs pos="100000">
                <a:srgbClr val="2E3C5D">
                  <a:lumMod val="99000"/>
                </a:srgbClr>
              </a:gs>
              <a:gs pos="32000">
                <a:srgbClr val="6D2C46">
                  <a:shade val="100000"/>
                  <a:satMod val="115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124" name="CasellaDiTesto 123">
            <a:extLst>
              <a:ext uri="{FF2B5EF4-FFF2-40B4-BE49-F238E27FC236}">
                <a16:creationId xmlns:a16="http://schemas.microsoft.com/office/drawing/2014/main" id="{CC891200-531B-7245-8513-50FAE441ED0C}"/>
              </a:ext>
            </a:extLst>
          </p:cNvPr>
          <p:cNvSpPr txBox="1"/>
          <p:nvPr/>
        </p:nvSpPr>
        <p:spPr>
          <a:xfrm>
            <a:off x="2242961" y="4318738"/>
            <a:ext cx="1950720" cy="618374"/>
          </a:xfrm>
          <a:prstGeom prst="rect">
            <a:avLst/>
          </a:prstGeom>
          <a:noFill/>
        </p:spPr>
        <p:txBody>
          <a:bodyPr wrap="square" rtlCol="0">
            <a:spAutoFit/>
          </a:bodyPr>
          <a:lstStyle/>
          <a:p>
            <a:pPr algn="l">
              <a:lnSpc>
                <a:spcPct val="150000"/>
              </a:lnSpc>
            </a:pPr>
            <a:r>
              <a:rPr lang="it-IT" sz="1200" spc="100" dirty="0">
                <a:latin typeface="Chalkduster" panose="03050602040202020205" pitchFamily="66" charset="77"/>
                <a:ea typeface="Open Sans" panose="020B0606030504020204" pitchFamily="34" charset="0"/>
                <a:cs typeface="Arial" panose="020B0604020202020204" pitchFamily="34" charset="0"/>
              </a:rPr>
              <a:t>ABSORPTIVE CAPACITY!</a:t>
            </a:r>
          </a:p>
        </p:txBody>
      </p:sp>
    </p:spTree>
    <p:extLst>
      <p:ext uri="{BB962C8B-B14F-4D97-AF65-F5344CB8AC3E}">
        <p14:creationId xmlns:p14="http://schemas.microsoft.com/office/powerpoint/2010/main" val="3597881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CB55FA-B4D9-1E47-AA01-B15EE302379C}"/>
              </a:ext>
            </a:extLst>
          </p:cNvPr>
          <p:cNvSpPr>
            <a:spLocks noGrp="1"/>
          </p:cNvSpPr>
          <p:nvPr>
            <p:ph type="title"/>
          </p:nvPr>
        </p:nvSpPr>
        <p:spPr>
          <a:xfrm>
            <a:off x="557251" y="1316913"/>
            <a:ext cx="3390350" cy="464602"/>
          </a:xfrm>
        </p:spPr>
        <p:txBody>
          <a:bodyPr/>
          <a:lstStyle/>
          <a:p>
            <a:r>
              <a:rPr lang="it-IT" dirty="0"/>
              <a:t>The </a:t>
            </a:r>
            <a:r>
              <a:rPr lang="it-IT" dirty="0" err="1"/>
              <a:t>sources</a:t>
            </a:r>
            <a:r>
              <a:rPr lang="it-IT" dirty="0"/>
              <a:t> of innovation </a:t>
            </a:r>
          </a:p>
        </p:txBody>
      </p:sp>
      <p:sp>
        <p:nvSpPr>
          <p:cNvPr id="3" name="Segnaposto testo 2">
            <a:extLst>
              <a:ext uri="{FF2B5EF4-FFF2-40B4-BE49-F238E27FC236}">
                <a16:creationId xmlns:a16="http://schemas.microsoft.com/office/drawing/2014/main" id="{FFD8EA5A-3233-6A49-93B1-408D51025C6A}"/>
              </a:ext>
            </a:extLst>
          </p:cNvPr>
          <p:cNvSpPr>
            <a:spLocks noGrp="1"/>
          </p:cNvSpPr>
          <p:nvPr>
            <p:ph type="body" sz="quarter" idx="17"/>
          </p:nvPr>
        </p:nvSpPr>
        <p:spPr/>
        <p:txBody>
          <a:bodyPr/>
          <a:lstStyle/>
          <a:p>
            <a:r>
              <a:rPr lang="it-IT" dirty="0"/>
              <a:t>VON HIPPEL </a:t>
            </a:r>
          </a:p>
        </p:txBody>
      </p:sp>
      <p:pic>
        <p:nvPicPr>
          <p:cNvPr id="5" name="Immagine 4">
            <a:extLst>
              <a:ext uri="{FF2B5EF4-FFF2-40B4-BE49-F238E27FC236}">
                <a16:creationId xmlns:a16="http://schemas.microsoft.com/office/drawing/2014/main" id="{060CE54F-FA69-2D4B-89F9-741DD35A0308}"/>
              </a:ext>
            </a:extLst>
          </p:cNvPr>
          <p:cNvPicPr>
            <a:picLocks noChangeAspect="1"/>
          </p:cNvPicPr>
          <p:nvPr/>
        </p:nvPicPr>
        <p:blipFill rotWithShape="1">
          <a:blip r:embed="rId2"/>
          <a:srcRect l="2287"/>
          <a:stretch/>
        </p:blipFill>
        <p:spPr>
          <a:xfrm>
            <a:off x="6861576" y="2517717"/>
            <a:ext cx="5026147" cy="3581866"/>
          </a:xfrm>
          <a:prstGeom prst="rect">
            <a:avLst/>
          </a:prstGeom>
        </p:spPr>
      </p:pic>
      <p:sp>
        <p:nvSpPr>
          <p:cNvPr id="6" name="CasellaDiTesto 5">
            <a:extLst>
              <a:ext uri="{FF2B5EF4-FFF2-40B4-BE49-F238E27FC236}">
                <a16:creationId xmlns:a16="http://schemas.microsoft.com/office/drawing/2014/main" id="{706E11E7-89D3-2844-BF88-12A16157636C}"/>
              </a:ext>
            </a:extLst>
          </p:cNvPr>
          <p:cNvSpPr txBox="1"/>
          <p:nvPr/>
        </p:nvSpPr>
        <p:spPr>
          <a:xfrm>
            <a:off x="475974" y="3005161"/>
            <a:ext cx="3669306" cy="1025474"/>
          </a:xfrm>
          <a:prstGeom prst="rect">
            <a:avLst/>
          </a:prstGeom>
          <a:noFill/>
        </p:spPr>
        <p:txBody>
          <a:bodyPr wrap="square" rtlCol="0">
            <a:spAutoFit/>
          </a:bodyPr>
          <a:lstStyle/>
          <a:p>
            <a:pPr algn="l">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sources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innovation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vary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greatly</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differ</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significantly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between</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categories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innovation </a:t>
            </a:r>
          </a:p>
        </p:txBody>
      </p:sp>
      <p:sp>
        <p:nvSpPr>
          <p:cNvPr id="7" name="CasellaDiTesto 6">
            <a:extLst>
              <a:ext uri="{FF2B5EF4-FFF2-40B4-BE49-F238E27FC236}">
                <a16:creationId xmlns:a16="http://schemas.microsoft.com/office/drawing/2014/main" id="{1483CE73-5FD7-C64B-8C9D-8700965F7D04}"/>
              </a:ext>
            </a:extLst>
          </p:cNvPr>
          <p:cNvSpPr txBox="1"/>
          <p:nvPr/>
        </p:nvSpPr>
        <p:spPr>
          <a:xfrm>
            <a:off x="4145280" y="4007814"/>
            <a:ext cx="1743456" cy="1025474"/>
          </a:xfrm>
          <a:prstGeom prst="rect">
            <a:avLst/>
          </a:prstGeom>
          <a:noFill/>
        </p:spPr>
        <p:txBody>
          <a:bodyPr wrap="square" rtlCol="0">
            <a:spAutoFit/>
          </a:bodyPr>
          <a:lstStyle/>
          <a:p>
            <a:pPr algn="l">
              <a:lnSpc>
                <a:spcPct val="150000"/>
              </a:lnSpc>
            </a:pPr>
            <a:r>
              <a:rPr lang="it-IT" sz="1400" b="1" i="1"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b="1" i="1" spc="100" dirty="0" err="1">
                <a:latin typeface="Avenir Next LT Pro" panose="020B0504020202020204" pitchFamily="34" charset="77"/>
                <a:ea typeface="Open Sans" panose="020B0606030504020204" pitchFamily="34" charset="0"/>
                <a:cs typeface="Arial" panose="020B0604020202020204" pitchFamily="34" charset="0"/>
              </a:rPr>
              <a:t>Functional</a:t>
            </a:r>
            <a:r>
              <a:rPr lang="it-IT" sz="1400" b="1" i="1" spc="100" dirty="0">
                <a:latin typeface="Avenir Next LT Pro" panose="020B0504020202020204" pitchFamily="34" charset="77"/>
                <a:ea typeface="Open Sans" panose="020B0606030504020204" pitchFamily="34" charset="0"/>
                <a:cs typeface="Arial" panose="020B0604020202020204" pitchFamily="34" charset="0"/>
              </a:rPr>
              <a:t> source of Innovation</a:t>
            </a:r>
          </a:p>
        </p:txBody>
      </p:sp>
      <p:sp>
        <p:nvSpPr>
          <p:cNvPr id="8" name="CasellaDiTesto 7">
            <a:extLst>
              <a:ext uri="{FF2B5EF4-FFF2-40B4-BE49-F238E27FC236}">
                <a16:creationId xmlns:a16="http://schemas.microsoft.com/office/drawing/2014/main" id="{A93AFADD-0FC3-7E49-87DF-D7384F91FFC2}"/>
              </a:ext>
            </a:extLst>
          </p:cNvPr>
          <p:cNvSpPr txBox="1"/>
          <p:nvPr/>
        </p:nvSpPr>
        <p:spPr>
          <a:xfrm>
            <a:off x="4572490" y="758417"/>
            <a:ext cx="3670367" cy="1449436"/>
          </a:xfrm>
          <a:prstGeom prst="rect">
            <a:avLst/>
          </a:prstGeom>
          <a:noFill/>
        </p:spPr>
        <p:txBody>
          <a:bodyPr wrap="square" rtlCol="0">
            <a:spAutoFit/>
          </a:bodyPr>
          <a:lstStyle/>
          <a:p>
            <a:pPr algn="l">
              <a:lnSpc>
                <a:spcPct val="150000"/>
              </a:lnSpc>
            </a:pPr>
            <a:r>
              <a:rPr lang="it-IT" sz="1200" i="1" spc="100" dirty="0">
                <a:latin typeface="Chalkduster" panose="03050602040202020205" pitchFamily="66" charset="77"/>
                <a:ea typeface="Open Sans" panose="020B0606030504020204" pitchFamily="34" charset="0"/>
                <a:cs typeface="Arial" panose="020B0604020202020204" pitchFamily="34" charset="0"/>
              </a:rPr>
              <a:t>«The innovator </a:t>
            </a:r>
            <a:r>
              <a:rPr lang="it-IT" sz="1200" i="1" spc="100" dirty="0" err="1">
                <a:latin typeface="Chalkduster" panose="03050602040202020205" pitchFamily="66" charset="77"/>
                <a:ea typeface="Open Sans" panose="020B0606030504020204" pitchFamily="34" charset="0"/>
                <a:cs typeface="Arial" panose="020B0604020202020204" pitchFamily="34" charset="0"/>
              </a:rPr>
              <a:t>is</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defined</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as</a:t>
            </a:r>
            <a:r>
              <a:rPr lang="it-IT" sz="1200" i="1" spc="100" dirty="0">
                <a:latin typeface="Chalkduster" panose="03050602040202020205" pitchFamily="66" charset="77"/>
                <a:ea typeface="Open Sans" panose="020B0606030504020204" pitchFamily="34" charset="0"/>
                <a:cs typeface="Arial" panose="020B0604020202020204" pitchFamily="34" charset="0"/>
              </a:rPr>
              <a:t> the </a:t>
            </a:r>
            <a:r>
              <a:rPr lang="it-IT" sz="1200" i="1" spc="100" dirty="0" err="1">
                <a:latin typeface="Chalkduster" panose="03050602040202020205" pitchFamily="66" charset="77"/>
                <a:ea typeface="Open Sans" panose="020B0606030504020204" pitchFamily="34" charset="0"/>
                <a:cs typeface="Arial" panose="020B0604020202020204" pitchFamily="34" charset="0"/>
              </a:rPr>
              <a:t>individual</a:t>
            </a:r>
            <a:r>
              <a:rPr lang="it-IT" sz="1200" i="1" spc="100" dirty="0">
                <a:latin typeface="Chalkduster" panose="03050602040202020205" pitchFamily="66" charset="77"/>
                <a:ea typeface="Open Sans" panose="020B0606030504020204" pitchFamily="34" charset="0"/>
                <a:cs typeface="Arial" panose="020B0604020202020204" pitchFamily="34" charset="0"/>
              </a:rPr>
              <a:t> or </a:t>
            </a:r>
            <a:r>
              <a:rPr lang="it-IT" sz="1200" i="1" spc="100" dirty="0" err="1">
                <a:latin typeface="Chalkduster" panose="03050602040202020205" pitchFamily="66" charset="77"/>
                <a:ea typeface="Open Sans" panose="020B0606030504020204" pitchFamily="34" charset="0"/>
                <a:cs typeface="Arial" panose="020B0604020202020204" pitchFamily="34" charset="0"/>
              </a:rPr>
              <a:t>firm</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that</a:t>
            </a:r>
            <a:r>
              <a:rPr lang="it-IT" sz="1200" i="1" spc="100" dirty="0">
                <a:latin typeface="Chalkduster" panose="03050602040202020205" pitchFamily="66" charset="77"/>
                <a:ea typeface="Open Sans" panose="020B0606030504020204" pitchFamily="34" charset="0"/>
                <a:cs typeface="Arial" panose="020B0604020202020204" pitchFamily="34" charset="0"/>
              </a:rPr>
              <a:t> first </a:t>
            </a:r>
            <a:r>
              <a:rPr lang="it-IT" sz="1200" i="1" spc="100" dirty="0" err="1">
                <a:latin typeface="Chalkduster" panose="03050602040202020205" pitchFamily="66" charset="77"/>
                <a:ea typeface="Open Sans" panose="020B0606030504020204" pitchFamily="34" charset="0"/>
                <a:cs typeface="Arial" panose="020B0604020202020204" pitchFamily="34" charset="0"/>
              </a:rPr>
              <a:t>develops</a:t>
            </a:r>
            <a:r>
              <a:rPr lang="it-IT" sz="1200" i="1" spc="100" dirty="0">
                <a:latin typeface="Chalkduster" panose="03050602040202020205" pitchFamily="66" charset="77"/>
                <a:ea typeface="Open Sans" panose="020B0606030504020204" pitchFamily="34" charset="0"/>
                <a:cs typeface="Arial" panose="020B0604020202020204" pitchFamily="34" charset="0"/>
              </a:rPr>
              <a:t> an innovation to a </a:t>
            </a:r>
            <a:r>
              <a:rPr lang="it-IT" sz="1200" i="1" spc="100" dirty="0" err="1">
                <a:latin typeface="Chalkduster" panose="03050602040202020205" pitchFamily="66" charset="77"/>
                <a:ea typeface="Open Sans" panose="020B0606030504020204" pitchFamily="34" charset="0"/>
                <a:cs typeface="Arial" panose="020B0604020202020204" pitchFamily="34" charset="0"/>
              </a:rPr>
              <a:t>useful</a:t>
            </a:r>
            <a:r>
              <a:rPr lang="it-IT" sz="1200" i="1" spc="100" dirty="0">
                <a:latin typeface="Chalkduster" panose="03050602040202020205" pitchFamily="66" charset="77"/>
                <a:ea typeface="Open Sans" panose="020B0606030504020204" pitchFamily="34" charset="0"/>
                <a:cs typeface="Arial" panose="020B0604020202020204" pitchFamily="34" charset="0"/>
              </a:rPr>
              <a:t> state, </a:t>
            </a:r>
            <a:r>
              <a:rPr lang="it-IT" sz="1200" i="1" spc="100" dirty="0" err="1">
                <a:latin typeface="Chalkduster" panose="03050602040202020205" pitchFamily="66" charset="77"/>
                <a:ea typeface="Open Sans" panose="020B0606030504020204" pitchFamily="34" charset="0"/>
                <a:cs typeface="Arial" panose="020B0604020202020204" pitchFamily="34" charset="0"/>
              </a:rPr>
              <a:t>as</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proven</a:t>
            </a:r>
            <a:r>
              <a:rPr lang="it-IT" sz="1200" i="1" spc="100" dirty="0">
                <a:latin typeface="Chalkduster" panose="03050602040202020205" pitchFamily="66" charset="77"/>
                <a:ea typeface="Open Sans" panose="020B0606030504020204" pitchFamily="34" charset="0"/>
                <a:cs typeface="Arial" panose="020B0604020202020204" pitchFamily="34" charset="0"/>
              </a:rPr>
              <a:t> by </a:t>
            </a:r>
            <a:r>
              <a:rPr lang="it-IT" sz="1200" i="1" spc="100" dirty="0" err="1">
                <a:latin typeface="Chalkduster" panose="03050602040202020205" pitchFamily="66" charset="77"/>
                <a:ea typeface="Open Sans" panose="020B0606030504020204" pitchFamily="34" charset="0"/>
                <a:cs typeface="Arial" panose="020B0604020202020204" pitchFamily="34" charset="0"/>
              </a:rPr>
              <a:t>documented</a:t>
            </a:r>
            <a:r>
              <a:rPr lang="it-IT" sz="1200" i="1" spc="100" dirty="0">
                <a:latin typeface="Chalkduster" panose="03050602040202020205" pitchFamily="66" charset="77"/>
                <a:ea typeface="Open Sans" panose="020B0606030504020204" pitchFamily="34" charset="0"/>
                <a:cs typeface="Arial" panose="020B0604020202020204" pitchFamily="34" charset="0"/>
              </a:rPr>
              <a:t>, </a:t>
            </a:r>
            <a:r>
              <a:rPr lang="it-IT" sz="1200" i="1" spc="100" dirty="0" err="1">
                <a:latin typeface="Chalkduster" panose="03050602040202020205" pitchFamily="66" charset="77"/>
                <a:ea typeface="Open Sans" panose="020B0606030504020204" pitchFamily="34" charset="0"/>
                <a:cs typeface="Arial" panose="020B0604020202020204" pitchFamily="34" charset="0"/>
              </a:rPr>
              <a:t>useful</a:t>
            </a:r>
            <a:r>
              <a:rPr lang="it-IT" sz="1200" i="1" spc="100" dirty="0">
                <a:latin typeface="Chalkduster" panose="03050602040202020205" pitchFamily="66" charset="77"/>
                <a:ea typeface="Open Sans" panose="020B0606030504020204" pitchFamily="34" charset="0"/>
                <a:cs typeface="Arial" panose="020B0604020202020204" pitchFamily="34" charset="0"/>
              </a:rPr>
              <a:t> output.»</a:t>
            </a:r>
          </a:p>
        </p:txBody>
      </p:sp>
      <p:sp>
        <p:nvSpPr>
          <p:cNvPr id="9" name="CasellaDiTesto 8">
            <a:extLst>
              <a:ext uri="{FF2B5EF4-FFF2-40B4-BE49-F238E27FC236}">
                <a16:creationId xmlns:a16="http://schemas.microsoft.com/office/drawing/2014/main" id="{2410C178-B4D0-4F43-B376-66612443E513}"/>
              </a:ext>
            </a:extLst>
          </p:cNvPr>
          <p:cNvSpPr txBox="1"/>
          <p:nvPr/>
        </p:nvSpPr>
        <p:spPr>
          <a:xfrm>
            <a:off x="467464" y="4724770"/>
            <a:ext cx="3480137" cy="1348639"/>
          </a:xfrm>
          <a:prstGeom prst="rect">
            <a:avLst/>
          </a:prstGeom>
          <a:noFill/>
        </p:spPr>
        <p:txBody>
          <a:bodyPr wrap="square" rtlCol="0">
            <a:spAutoFit/>
          </a:bodyPr>
          <a:lstStyle/>
          <a:p>
            <a:pPr algn="l">
              <a:lnSpc>
                <a:spcPct val="150000"/>
              </a:lnSpc>
            </a:pPr>
            <a:r>
              <a:rPr lang="it-IT" sz="1400" spc="100" dirty="0" err="1">
                <a:latin typeface="Avenir Next LT Pro" panose="020B0504020202020204" pitchFamily="34" charset="77"/>
                <a:ea typeface="Open Sans" panose="020B0606030504020204" pitchFamily="34" charset="0"/>
                <a:cs typeface="Arial" panose="020B0604020202020204" pitchFamily="34" charset="0"/>
              </a:rPr>
              <a:t>If</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we</a:t>
            </a:r>
            <a:r>
              <a:rPr lang="it-IT" sz="1400" spc="100" dirty="0">
                <a:latin typeface="Avenir Next LT Pro" panose="020B0504020202020204" pitchFamily="34" charset="77"/>
                <a:ea typeface="Open Sans" panose="020B0606030504020204" pitchFamily="34" charset="0"/>
                <a:cs typeface="Arial" panose="020B0604020202020204" pitchFamily="34" charset="0"/>
              </a:rPr>
              <a:t> can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understand</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cause(</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such</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variation</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we</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may</a:t>
            </a:r>
            <a:r>
              <a:rPr lang="it-IT" sz="1400" spc="100" dirty="0">
                <a:latin typeface="Avenir Next LT Pro" panose="020B0504020202020204" pitchFamily="34" charset="77"/>
                <a:ea typeface="Open Sans" panose="020B0606030504020204" pitchFamily="34" charset="0"/>
                <a:cs typeface="Arial" panose="020B0604020202020204" pitchFamily="34" charset="0"/>
              </a:rPr>
              <a:t> be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able</a:t>
            </a:r>
            <a:r>
              <a:rPr lang="it-IT" sz="1400" spc="100" dirty="0">
                <a:latin typeface="Avenir Next LT Pro" panose="020B0504020202020204" pitchFamily="34" charset="77"/>
                <a:ea typeface="Open Sans" panose="020B0606030504020204" pitchFamily="34" charset="0"/>
                <a:cs typeface="Arial" panose="020B0604020202020204" pitchFamily="34" charset="0"/>
              </a:rPr>
              <a:t> to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predict</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manage</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innovation process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much</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better</a:t>
            </a: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2" name="Parentesi graffa chiusa 11">
            <a:extLst>
              <a:ext uri="{FF2B5EF4-FFF2-40B4-BE49-F238E27FC236}">
                <a16:creationId xmlns:a16="http://schemas.microsoft.com/office/drawing/2014/main" id="{A31DD697-490B-D34C-9927-74F39534513E}"/>
              </a:ext>
            </a:extLst>
          </p:cNvPr>
          <p:cNvSpPr/>
          <p:nvPr/>
        </p:nvSpPr>
        <p:spPr>
          <a:xfrm>
            <a:off x="3622296" y="3429000"/>
            <a:ext cx="522984" cy="23973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CasellaDiTesto 12">
            <a:extLst>
              <a:ext uri="{FF2B5EF4-FFF2-40B4-BE49-F238E27FC236}">
                <a16:creationId xmlns:a16="http://schemas.microsoft.com/office/drawing/2014/main" id="{5D39DEF7-ED46-B140-B805-FF5C7939ABF5}"/>
              </a:ext>
            </a:extLst>
          </p:cNvPr>
          <p:cNvSpPr txBox="1"/>
          <p:nvPr/>
        </p:nvSpPr>
        <p:spPr>
          <a:xfrm>
            <a:off x="7619511" y="2207853"/>
            <a:ext cx="3670367" cy="344582"/>
          </a:xfrm>
          <a:prstGeom prst="rect">
            <a:avLst/>
          </a:prstGeom>
          <a:noFill/>
        </p:spPr>
        <p:txBody>
          <a:bodyPr wrap="square" rtlCol="0">
            <a:spAutoFit/>
          </a:bodyPr>
          <a:lstStyle/>
          <a:p>
            <a:pPr algn="ctr">
              <a:lnSpc>
                <a:spcPct val="150000"/>
              </a:lnSpc>
            </a:pPr>
            <a:r>
              <a:rPr lang="it-IT" sz="1200" dirty="0">
                <a:latin typeface="Abadi MT Condensed Light" panose="020B0306030101010103" pitchFamily="34" charset="77"/>
                <a:cs typeface="Levenim MT" panose="02010502060101010101" pitchFamily="2" charset="-79"/>
              </a:rPr>
              <a:t>A New Approach to </a:t>
            </a:r>
            <a:r>
              <a:rPr lang="it-IT" sz="1200" dirty="0" err="1">
                <a:latin typeface="Abadi MT Condensed Light" panose="020B0306030101010103" pitchFamily="34" charset="77"/>
                <a:cs typeface="Levenim MT" panose="02010502060101010101" pitchFamily="2" charset="-79"/>
              </a:rPr>
              <a:t>Developing</a:t>
            </a:r>
            <a:r>
              <a:rPr lang="it-IT" sz="1200" dirty="0">
                <a:latin typeface="Abadi MT Condensed Light" panose="020B0306030101010103" pitchFamily="34" charset="77"/>
                <a:cs typeface="Levenim MT" panose="02010502060101010101" pitchFamily="2" charset="-79"/>
              </a:rPr>
              <a:t> Custom </a:t>
            </a:r>
            <a:r>
              <a:rPr lang="it-IT" sz="1200" dirty="0" err="1">
                <a:latin typeface="Abadi MT Condensed Light" panose="020B0306030101010103" pitchFamily="34" charset="77"/>
                <a:cs typeface="Levenim MT" panose="02010502060101010101" pitchFamily="2" charset="-79"/>
              </a:rPr>
              <a:t>Products</a:t>
            </a:r>
            <a:endParaRPr lang="it-IT" sz="1200" spc="100" dirty="0">
              <a:latin typeface="Abadi MT Condensed Light" panose="020B0306030101010103" pitchFamily="34" charset="77"/>
              <a:ea typeface="Open Sans" panose="020B0606030504020204" pitchFamily="34" charset="0"/>
              <a:cs typeface="Levenim MT" panose="02010502060101010101" pitchFamily="2" charset="-79"/>
            </a:endParaRPr>
          </a:p>
        </p:txBody>
      </p:sp>
      <p:sp>
        <p:nvSpPr>
          <p:cNvPr id="14" name="CasellaDiTesto 13">
            <a:extLst>
              <a:ext uri="{FF2B5EF4-FFF2-40B4-BE49-F238E27FC236}">
                <a16:creationId xmlns:a16="http://schemas.microsoft.com/office/drawing/2014/main" id="{89A943F9-063B-454A-829D-169C119D96ED}"/>
              </a:ext>
            </a:extLst>
          </p:cNvPr>
          <p:cNvSpPr txBox="1"/>
          <p:nvPr/>
        </p:nvSpPr>
        <p:spPr>
          <a:xfrm>
            <a:off x="7144511" y="6099583"/>
            <a:ext cx="3670367" cy="344582"/>
          </a:xfrm>
          <a:prstGeom prst="rect">
            <a:avLst/>
          </a:prstGeom>
          <a:noFill/>
        </p:spPr>
        <p:txBody>
          <a:bodyPr wrap="square" rtlCol="0">
            <a:spAutoFit/>
          </a:bodyPr>
          <a:lstStyle/>
          <a:p>
            <a:pPr algn="l">
              <a:lnSpc>
                <a:spcPct val="150000"/>
              </a:lnSpc>
            </a:pPr>
            <a:r>
              <a:rPr lang="it-IT" sz="12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200" spc="100" dirty="0" err="1">
                <a:latin typeface="Abadi MT Condensed Light" panose="020B0306030101010103" pitchFamily="34" charset="77"/>
                <a:ea typeface="Open Sans" panose="020B0606030504020204" pitchFamily="34" charset="0"/>
                <a:cs typeface="Arial" panose="020B0604020202020204" pitchFamily="34" charset="0"/>
              </a:rPr>
              <a:t>Thomke</a:t>
            </a:r>
            <a:r>
              <a:rPr lang="it-IT" sz="1200" spc="100" dirty="0">
                <a:latin typeface="Abadi MT Condensed Light" panose="020B0306030101010103" pitchFamily="34" charset="77"/>
                <a:ea typeface="Open Sans" panose="020B0606030504020204" pitchFamily="34" charset="0"/>
                <a:cs typeface="Arial" panose="020B0604020202020204" pitchFamily="34" charset="0"/>
              </a:rPr>
              <a:t>, von </a:t>
            </a:r>
            <a:r>
              <a:rPr lang="it-IT" sz="1200" spc="100" dirty="0" err="1">
                <a:latin typeface="Abadi MT Condensed Light" panose="020B0306030101010103" pitchFamily="34" charset="77"/>
                <a:ea typeface="Open Sans" panose="020B0606030504020204" pitchFamily="34" charset="0"/>
                <a:cs typeface="Arial" panose="020B0604020202020204" pitchFamily="34" charset="0"/>
              </a:rPr>
              <a:t>Hippel</a:t>
            </a:r>
            <a:r>
              <a:rPr lang="it-IT" sz="1200" spc="100" dirty="0">
                <a:latin typeface="Abadi MT Condensed Light" panose="020B0306030101010103" pitchFamily="34" charset="77"/>
                <a:ea typeface="Open Sans" panose="020B0606030504020204" pitchFamily="34" charset="0"/>
                <a:cs typeface="Arial" panose="020B0604020202020204" pitchFamily="34" charset="0"/>
              </a:rPr>
              <a:t> (2002)</a:t>
            </a:r>
          </a:p>
        </p:txBody>
      </p:sp>
      <p:sp>
        <p:nvSpPr>
          <p:cNvPr id="15" name="CasellaDiTesto 14">
            <a:extLst>
              <a:ext uri="{FF2B5EF4-FFF2-40B4-BE49-F238E27FC236}">
                <a16:creationId xmlns:a16="http://schemas.microsoft.com/office/drawing/2014/main" id="{DA476B41-5890-9F4F-92BA-4E87E0FBA5B1}"/>
              </a:ext>
            </a:extLst>
          </p:cNvPr>
          <p:cNvSpPr txBox="1"/>
          <p:nvPr/>
        </p:nvSpPr>
        <p:spPr>
          <a:xfrm>
            <a:off x="4805540" y="2919324"/>
            <a:ext cx="1743456" cy="793807"/>
          </a:xfrm>
          <a:prstGeom prst="rect">
            <a:avLst/>
          </a:prstGeom>
          <a:noFill/>
        </p:spPr>
        <p:txBody>
          <a:bodyPr wrap="square" rtlCol="0">
            <a:spAutoFit/>
          </a:bodyPr>
          <a:lstStyle/>
          <a:p>
            <a:pPr algn="ctr">
              <a:lnSpc>
                <a:spcPct val="150000"/>
              </a:lnSpc>
            </a:pPr>
            <a:r>
              <a:rPr lang="it-IT" sz="1600" b="1" spc="100" dirty="0">
                <a:solidFill>
                  <a:srgbClr val="A3283C"/>
                </a:solidFill>
                <a:latin typeface="Chalkduster" panose="03050602040202020205" pitchFamily="66" charset="77"/>
                <a:ea typeface="Open Sans" panose="020B0606030504020204" pitchFamily="34" charset="0"/>
                <a:cs typeface="Arial" panose="020B0604020202020204" pitchFamily="34" charset="0"/>
              </a:rPr>
              <a:t>WHO IS THE LEAD USER?</a:t>
            </a:r>
          </a:p>
        </p:txBody>
      </p:sp>
      <p:sp>
        <p:nvSpPr>
          <p:cNvPr id="20" name="Arco 19">
            <a:extLst>
              <a:ext uri="{FF2B5EF4-FFF2-40B4-BE49-F238E27FC236}">
                <a16:creationId xmlns:a16="http://schemas.microsoft.com/office/drawing/2014/main" id="{D5055126-4DE0-5240-B998-4905E204146D}"/>
              </a:ext>
            </a:extLst>
          </p:cNvPr>
          <p:cNvSpPr/>
          <p:nvPr/>
        </p:nvSpPr>
        <p:spPr>
          <a:xfrm rot="11791466" flipH="1">
            <a:off x="4681899" y="3095714"/>
            <a:ext cx="1665918" cy="1618698"/>
          </a:xfrm>
          <a:prstGeom prst="arc">
            <a:avLst>
              <a:gd name="adj1" fmla="val 17420020"/>
              <a:gd name="adj2" fmla="val 1746507"/>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47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3617C-1D48-5747-A269-2A719CEC40AD}"/>
              </a:ext>
            </a:extLst>
          </p:cNvPr>
          <p:cNvSpPr>
            <a:spLocks noGrp="1"/>
          </p:cNvSpPr>
          <p:nvPr>
            <p:ph type="title"/>
          </p:nvPr>
        </p:nvSpPr>
        <p:spPr/>
        <p:txBody>
          <a:bodyPr/>
          <a:lstStyle/>
          <a:p>
            <a:r>
              <a:rPr lang="it-IT" dirty="0"/>
              <a:t>Innovation Development</a:t>
            </a:r>
          </a:p>
        </p:txBody>
      </p:sp>
      <p:sp>
        <p:nvSpPr>
          <p:cNvPr id="3" name="Segnaposto testo 2">
            <a:extLst>
              <a:ext uri="{FF2B5EF4-FFF2-40B4-BE49-F238E27FC236}">
                <a16:creationId xmlns:a16="http://schemas.microsoft.com/office/drawing/2014/main" id="{82FB047F-99D1-404B-828D-588596204A5B}"/>
              </a:ext>
            </a:extLst>
          </p:cNvPr>
          <p:cNvSpPr>
            <a:spLocks noGrp="1"/>
          </p:cNvSpPr>
          <p:nvPr>
            <p:ph type="body" sz="quarter" idx="17"/>
          </p:nvPr>
        </p:nvSpPr>
        <p:spPr/>
        <p:txBody>
          <a:bodyPr/>
          <a:lstStyle/>
          <a:p>
            <a:r>
              <a:rPr lang="it-IT" dirty="0"/>
              <a:t>INTERNAL VS EXTERNAL DEVELOPMENT </a:t>
            </a:r>
          </a:p>
        </p:txBody>
      </p:sp>
      <p:sp>
        <p:nvSpPr>
          <p:cNvPr id="5" name="Rettangolo 4">
            <a:extLst>
              <a:ext uri="{FF2B5EF4-FFF2-40B4-BE49-F238E27FC236}">
                <a16:creationId xmlns:a16="http://schemas.microsoft.com/office/drawing/2014/main" id="{BAFBFA37-CA0A-1845-9331-A4822A83B447}"/>
              </a:ext>
            </a:extLst>
          </p:cNvPr>
          <p:cNvSpPr/>
          <p:nvPr/>
        </p:nvSpPr>
        <p:spPr>
          <a:xfrm>
            <a:off x="5742891" y="1224424"/>
            <a:ext cx="6615363" cy="1815882"/>
          </a:xfrm>
          <a:prstGeom prst="rect">
            <a:avLst/>
          </a:prstGeom>
        </p:spPr>
        <p:txBody>
          <a:bodyPr wrap="square">
            <a:spAutoFit/>
          </a:bodyPr>
          <a:lstStyle/>
          <a:p>
            <a:r>
              <a:rPr lang="it-IT" sz="1400" dirty="0">
                <a:latin typeface="Avenir Next LT Pro" panose="020B0504020202020204" pitchFamily="34" charset="77"/>
              </a:rPr>
              <a:t>The </a:t>
            </a:r>
            <a:r>
              <a:rPr lang="it-IT" sz="1400" dirty="0" err="1">
                <a:latin typeface="Avenir Next LT Pro" panose="020B0504020202020204" pitchFamily="34" charset="77"/>
              </a:rPr>
              <a:t>alternatives</a:t>
            </a:r>
            <a:r>
              <a:rPr lang="it-IT" sz="1400" dirty="0">
                <a:latin typeface="Avenir Next LT Pro" panose="020B0504020202020204" pitchFamily="34" charset="77"/>
              </a:rPr>
              <a:t> are:</a:t>
            </a:r>
          </a:p>
          <a:p>
            <a:pPr marL="285750" indent="-285750">
              <a:buFont typeface=".Apple Color Emoji UI"/>
              <a:buChar char="💡"/>
            </a:pPr>
            <a:r>
              <a:rPr lang="it-IT" sz="1400" b="1" dirty="0" err="1">
                <a:latin typeface="Avenir Next LT Pro" panose="020B0504020202020204" pitchFamily="34" charset="77"/>
              </a:rPr>
              <a:t>Internal</a:t>
            </a:r>
            <a:r>
              <a:rPr lang="it-IT" sz="1400" b="1" dirty="0">
                <a:latin typeface="Avenir Next LT Pro" panose="020B0504020202020204" pitchFamily="34" charset="77"/>
              </a:rPr>
              <a:t> </a:t>
            </a:r>
            <a:r>
              <a:rPr lang="it-IT" sz="1400" b="1" dirty="0" err="1">
                <a:latin typeface="Avenir Next LT Pro" panose="020B0504020202020204" pitchFamily="34" charset="77"/>
              </a:rPr>
              <a:t>development</a:t>
            </a:r>
            <a:r>
              <a:rPr lang="it-IT" sz="1400" dirty="0">
                <a:latin typeface="Avenir Next LT Pro" panose="020B0504020202020204" pitchFamily="34" charset="77"/>
              </a:rPr>
              <a:t>: time, </a:t>
            </a:r>
            <a:r>
              <a:rPr lang="it-IT" sz="1400" dirty="0" err="1">
                <a:latin typeface="Avenir Next LT Pro" panose="020B0504020202020204" pitchFamily="34" charset="77"/>
              </a:rPr>
              <a:t>costs</a:t>
            </a:r>
            <a:r>
              <a:rPr lang="it-IT" sz="1400" dirty="0">
                <a:latin typeface="Avenir Next LT Pro" panose="020B0504020202020204" pitchFamily="34" charset="77"/>
              </a:rPr>
              <a:t>, </a:t>
            </a:r>
            <a:r>
              <a:rPr lang="it-IT" sz="1400" dirty="0" err="1">
                <a:latin typeface="Avenir Next LT Pro" panose="020B0504020202020204" pitchFamily="34" charset="77"/>
              </a:rPr>
              <a:t>risks</a:t>
            </a:r>
            <a:r>
              <a:rPr lang="it-IT" sz="1400" dirty="0">
                <a:latin typeface="Avenir Next LT Pro" panose="020B0504020202020204" pitchFamily="34" charset="77"/>
              </a:rPr>
              <a:t>, </a:t>
            </a:r>
            <a:r>
              <a:rPr lang="it-IT" sz="1400" dirty="0" err="1">
                <a:latin typeface="Avenir Next LT Pro" panose="020B0504020202020204" pitchFamily="34" charset="77"/>
              </a:rPr>
              <a:t>freedom</a:t>
            </a:r>
            <a:r>
              <a:rPr lang="it-IT" sz="1400" dirty="0">
                <a:latin typeface="Avenir Next LT Pro" panose="020B0504020202020204" pitchFamily="34" charset="77"/>
              </a:rPr>
              <a:t>, benefits</a:t>
            </a:r>
          </a:p>
          <a:p>
            <a:pPr marL="285750" indent="-285750">
              <a:buFont typeface=".Apple Color Emoji UI"/>
              <a:buChar char="💡"/>
            </a:pPr>
            <a:r>
              <a:rPr lang="it-IT" sz="1400" b="1" dirty="0" err="1">
                <a:latin typeface="Avenir Next LT Pro" panose="020B0504020202020204" pitchFamily="34" charset="77"/>
              </a:rPr>
              <a:t>Acquisitions</a:t>
            </a:r>
            <a:r>
              <a:rPr lang="it-IT" sz="1400" dirty="0">
                <a:latin typeface="Avenir Next LT Pro" panose="020B0504020202020204" pitchFamily="34" charset="77"/>
              </a:rPr>
              <a:t>: high </a:t>
            </a:r>
            <a:r>
              <a:rPr lang="it-IT" sz="1400" dirty="0" err="1">
                <a:latin typeface="Avenir Next LT Pro" panose="020B0504020202020204" pitchFamily="34" charset="77"/>
              </a:rPr>
              <a:t>costs</a:t>
            </a:r>
            <a:r>
              <a:rPr lang="it-IT" sz="1400" dirty="0">
                <a:latin typeface="Avenir Next LT Pro" panose="020B0504020202020204" pitchFamily="34" charset="77"/>
              </a:rPr>
              <a:t> and </a:t>
            </a:r>
            <a:r>
              <a:rPr lang="it-IT" sz="1400" dirty="0" err="1">
                <a:latin typeface="Avenir Next LT Pro" panose="020B0504020202020204" pitchFamily="34" charset="77"/>
              </a:rPr>
              <a:t>integration</a:t>
            </a:r>
            <a:r>
              <a:rPr lang="it-IT" sz="1400" dirty="0">
                <a:latin typeface="Avenir Next LT Pro" panose="020B0504020202020204" pitchFamily="34" charset="77"/>
              </a:rPr>
              <a:t> </a:t>
            </a:r>
            <a:r>
              <a:rPr lang="it-IT" sz="1400" dirty="0" err="1">
                <a:latin typeface="Avenir Next LT Pro" panose="020B0504020202020204" pitchFamily="34" charset="77"/>
              </a:rPr>
              <a:t>challenges</a:t>
            </a:r>
            <a:r>
              <a:rPr lang="it-IT" sz="1400" dirty="0">
                <a:latin typeface="Avenir Next LT Pro" panose="020B0504020202020204" pitchFamily="34" charset="77"/>
              </a:rPr>
              <a:t>, </a:t>
            </a:r>
            <a:r>
              <a:rPr lang="it-IT" sz="1400" dirty="0" err="1">
                <a:latin typeface="Avenir Next LT Pro" panose="020B0504020202020204" pitchFamily="34" charset="77"/>
              </a:rPr>
              <a:t>rapidity</a:t>
            </a:r>
            <a:endParaRPr lang="it-IT" sz="1400" dirty="0">
              <a:latin typeface="Avenir Next LT Pro" panose="020B0504020202020204" pitchFamily="34" charset="77"/>
            </a:endParaRPr>
          </a:p>
          <a:p>
            <a:pPr marL="285750" indent="-285750">
              <a:buFont typeface=".Apple Color Emoji UI"/>
              <a:buChar char="💡"/>
            </a:pPr>
            <a:r>
              <a:rPr lang="it-IT" sz="1400" b="1" dirty="0" err="1">
                <a:latin typeface="Avenir Next LT Pro" panose="020B0504020202020204" pitchFamily="34" charset="77"/>
              </a:rPr>
              <a:t>Agreements</a:t>
            </a:r>
            <a:r>
              <a:rPr lang="it-IT" sz="1400" b="1" dirty="0">
                <a:latin typeface="Avenir Next LT Pro" panose="020B0504020202020204" pitchFamily="34" charset="77"/>
              </a:rPr>
              <a:t> and Joint Ventures</a:t>
            </a:r>
            <a:r>
              <a:rPr lang="it-IT" sz="1400" dirty="0">
                <a:latin typeface="Avenir Next LT Pro" panose="020B0504020202020204" pitchFamily="34" charset="77"/>
              </a:rPr>
              <a:t>.: </a:t>
            </a:r>
            <a:r>
              <a:rPr lang="it-IT" sz="1400" dirty="0" err="1">
                <a:latin typeface="Avenir Next LT Pro" panose="020B0504020202020204" pitchFamily="34" charset="77"/>
              </a:rPr>
              <a:t>sharing</a:t>
            </a:r>
            <a:r>
              <a:rPr lang="it-IT" sz="1400" dirty="0">
                <a:latin typeface="Avenir Next LT Pro" panose="020B0504020202020204" pitchFamily="34" charset="77"/>
              </a:rPr>
              <a:t> </a:t>
            </a:r>
            <a:r>
              <a:rPr lang="it-IT" sz="1400" dirty="0" err="1">
                <a:latin typeface="Avenir Next LT Pro" panose="020B0504020202020204" pitchFamily="34" charset="77"/>
              </a:rPr>
              <a:t>cost</a:t>
            </a:r>
            <a:r>
              <a:rPr lang="it-IT" sz="1400" dirty="0">
                <a:latin typeface="Avenir Next LT Pro" panose="020B0504020202020204" pitchFamily="34" charset="77"/>
              </a:rPr>
              <a:t> and </a:t>
            </a:r>
            <a:r>
              <a:rPr lang="it-IT" sz="1400" dirty="0" err="1">
                <a:latin typeface="Avenir Next LT Pro" panose="020B0504020202020204" pitchFamily="34" charset="77"/>
              </a:rPr>
              <a:t>risk</a:t>
            </a:r>
            <a:r>
              <a:rPr lang="it-IT" sz="1400" dirty="0">
                <a:latin typeface="Avenir Next LT Pro" panose="020B0504020202020204" pitchFamily="34" charset="77"/>
              </a:rPr>
              <a:t> </a:t>
            </a:r>
            <a:r>
              <a:rPr lang="it-IT" sz="1400" dirty="0" err="1">
                <a:latin typeface="Avenir Next LT Pro" panose="020B0504020202020204" pitchFamily="34" charset="77"/>
              </a:rPr>
              <a:t>reduction</a:t>
            </a:r>
            <a:r>
              <a:rPr lang="it-IT" sz="1400" dirty="0">
                <a:latin typeface="Avenir Next LT Pro" panose="020B0504020202020204" pitchFamily="34" charset="77"/>
              </a:rPr>
              <a:t>, </a:t>
            </a:r>
            <a:r>
              <a:rPr lang="it-IT" sz="1400" dirty="0" err="1">
                <a:latin typeface="Avenir Next LT Pro" panose="020B0504020202020204" pitchFamily="34" charset="77"/>
              </a:rPr>
              <a:t>integration</a:t>
            </a:r>
            <a:r>
              <a:rPr lang="it-IT" sz="1400" dirty="0">
                <a:latin typeface="Avenir Next LT Pro" panose="020B0504020202020204" pitchFamily="34" charset="77"/>
              </a:rPr>
              <a:t> </a:t>
            </a:r>
            <a:r>
              <a:rPr lang="it-IT" sz="1400" dirty="0" err="1">
                <a:latin typeface="Avenir Next LT Pro" panose="020B0504020202020204" pitchFamily="34" charset="77"/>
              </a:rPr>
              <a:t>difficulty</a:t>
            </a:r>
            <a:endParaRPr lang="it-IT" sz="1400" dirty="0">
              <a:latin typeface="Avenir Next LT Pro" panose="020B0504020202020204" pitchFamily="34" charset="77"/>
            </a:endParaRPr>
          </a:p>
          <a:p>
            <a:pPr marL="285750" indent="-285750">
              <a:buFont typeface=".Apple Color Emoji UI"/>
              <a:buChar char="💡"/>
            </a:pPr>
            <a:r>
              <a:rPr lang="it-IT" sz="1400" b="1" dirty="0" err="1">
                <a:latin typeface="Avenir Next LT Pro" panose="020B0504020202020204" pitchFamily="34" charset="77"/>
              </a:rPr>
              <a:t>External</a:t>
            </a:r>
            <a:r>
              <a:rPr lang="it-IT" sz="1400" b="1" dirty="0">
                <a:latin typeface="Avenir Next LT Pro" panose="020B0504020202020204" pitchFamily="34" charset="77"/>
              </a:rPr>
              <a:t> R&amp;D </a:t>
            </a:r>
            <a:r>
              <a:rPr lang="it-IT" sz="1400" b="1" dirty="0" err="1">
                <a:latin typeface="Avenir Next LT Pro" panose="020B0504020202020204" pitchFamily="34" charset="77"/>
              </a:rPr>
              <a:t>contracts</a:t>
            </a:r>
            <a:r>
              <a:rPr lang="it-IT" sz="1400" b="1" dirty="0">
                <a:latin typeface="Avenir Next LT Pro" panose="020B0504020202020204" pitchFamily="34" charset="77"/>
              </a:rPr>
              <a:t>: </a:t>
            </a:r>
            <a:r>
              <a:rPr lang="it-IT" sz="1400" dirty="0" err="1">
                <a:latin typeface="Avenir Next LT Pro" panose="020B0504020202020204" pitchFamily="34" charset="77"/>
              </a:rPr>
              <a:t>integration</a:t>
            </a:r>
            <a:r>
              <a:rPr lang="it-IT" sz="1400" dirty="0">
                <a:latin typeface="Avenir Next LT Pro" panose="020B0504020202020204" pitchFamily="34" charset="77"/>
              </a:rPr>
              <a:t> </a:t>
            </a:r>
            <a:r>
              <a:rPr lang="it-IT" sz="1400" dirty="0" err="1">
                <a:latin typeface="Avenir Next LT Pro" panose="020B0504020202020204" pitchFamily="34" charset="77"/>
              </a:rPr>
              <a:t>challenges</a:t>
            </a:r>
            <a:r>
              <a:rPr lang="it-IT" sz="1400" dirty="0">
                <a:latin typeface="Avenir Next LT Pro" panose="020B0504020202020204" pitchFamily="34" charset="77"/>
              </a:rPr>
              <a:t>, timing, </a:t>
            </a:r>
            <a:r>
              <a:rPr lang="it-IT" sz="1400" dirty="0" err="1">
                <a:latin typeface="Avenir Next LT Pro" panose="020B0504020202020204" pitchFamily="34" charset="77"/>
              </a:rPr>
              <a:t>appropriateness</a:t>
            </a:r>
            <a:endParaRPr lang="it-IT" sz="1400" dirty="0">
              <a:latin typeface="Avenir Next LT Pro" panose="020B0504020202020204" pitchFamily="34" charset="77"/>
            </a:endParaRPr>
          </a:p>
          <a:p>
            <a:pPr marL="285750" indent="-285750">
              <a:buFont typeface=".Apple Color Emoji UI"/>
              <a:buChar char="💡"/>
            </a:pPr>
            <a:r>
              <a:rPr lang="it-IT" sz="1400" b="1" dirty="0" err="1">
                <a:latin typeface="Avenir Next LT Pro" panose="020B0504020202020204" pitchFamily="34" charset="77"/>
              </a:rPr>
              <a:t>Licenses</a:t>
            </a:r>
            <a:r>
              <a:rPr lang="it-IT" sz="1400" dirty="0">
                <a:latin typeface="Avenir Next LT Pro" panose="020B0504020202020204" pitchFamily="34" charset="77"/>
              </a:rPr>
              <a:t>: </a:t>
            </a:r>
            <a:r>
              <a:rPr lang="it-IT" sz="1400" dirty="0" err="1">
                <a:latin typeface="Avenir Next LT Pro" panose="020B0504020202020204" pitchFamily="34" charset="77"/>
              </a:rPr>
              <a:t>rapidity</a:t>
            </a:r>
            <a:r>
              <a:rPr lang="it-IT" sz="1400" dirty="0">
                <a:latin typeface="Avenir Next LT Pro" panose="020B0504020202020204" pitchFamily="34" charset="77"/>
              </a:rPr>
              <a:t>, </a:t>
            </a:r>
            <a:r>
              <a:rPr lang="it-IT" sz="1400" dirty="0" err="1">
                <a:latin typeface="Avenir Next LT Pro" panose="020B0504020202020204" pitchFamily="34" charset="77"/>
              </a:rPr>
              <a:t>constraints</a:t>
            </a:r>
            <a:endParaRPr lang="it-IT" sz="1400" dirty="0">
              <a:latin typeface="Avenir Next LT Pro" panose="020B0504020202020204" pitchFamily="34" charset="77"/>
            </a:endParaRPr>
          </a:p>
          <a:p>
            <a:pPr marL="285750" indent="-285750">
              <a:buFont typeface=".Apple Color Emoji UI"/>
              <a:buChar char="💡"/>
            </a:pPr>
            <a:r>
              <a:rPr lang="it-IT" sz="1400" b="1" dirty="0">
                <a:latin typeface="Avenir Next LT Pro" panose="020B0504020202020204" pitchFamily="34" charset="77"/>
              </a:rPr>
              <a:t>Private </a:t>
            </a:r>
            <a:r>
              <a:rPr lang="it-IT" sz="1400" b="1" dirty="0" err="1">
                <a:latin typeface="Avenir Next LT Pro" panose="020B0504020202020204" pitchFamily="34" charset="77"/>
              </a:rPr>
              <a:t>label</a:t>
            </a:r>
            <a:r>
              <a:rPr lang="it-IT" sz="1400" b="1" dirty="0">
                <a:latin typeface="Avenir Next LT Pro" panose="020B0504020202020204" pitchFamily="34" charset="77"/>
              </a:rPr>
              <a:t>: </a:t>
            </a:r>
            <a:r>
              <a:rPr lang="it-IT" sz="1400" dirty="0" err="1">
                <a:latin typeface="Avenir Next LT Pro" panose="020B0504020202020204" pitchFamily="34" charset="77"/>
              </a:rPr>
              <a:t>rapidity</a:t>
            </a:r>
            <a:r>
              <a:rPr lang="it-IT" sz="1400" dirty="0">
                <a:latin typeface="Avenir Next LT Pro" panose="020B0504020202020204" pitchFamily="34" charset="77"/>
              </a:rPr>
              <a:t>, </a:t>
            </a:r>
            <a:r>
              <a:rPr lang="it-IT" sz="1400" dirty="0" err="1">
                <a:latin typeface="Avenir Next LT Pro" panose="020B0504020202020204" pitchFamily="34" charset="77"/>
              </a:rPr>
              <a:t>temporary</a:t>
            </a:r>
            <a:r>
              <a:rPr lang="it-IT" sz="1400" dirty="0">
                <a:latin typeface="Avenir Next LT Pro" panose="020B0504020202020204" pitchFamily="34" charset="77"/>
              </a:rPr>
              <a:t> </a:t>
            </a:r>
            <a:r>
              <a:rPr lang="it-IT" sz="1400" dirty="0" err="1">
                <a:latin typeface="Avenir Next LT Pro" panose="020B0504020202020204" pitchFamily="34" charset="77"/>
              </a:rPr>
              <a:t>solution</a:t>
            </a:r>
            <a:endParaRPr lang="it-IT" sz="1400" dirty="0">
              <a:latin typeface="Avenir Next LT Pro" panose="020B0504020202020204" pitchFamily="34" charset="77"/>
            </a:endParaRPr>
          </a:p>
        </p:txBody>
      </p:sp>
      <p:sp>
        <p:nvSpPr>
          <p:cNvPr id="6" name="Rettangolo 5">
            <a:extLst>
              <a:ext uri="{FF2B5EF4-FFF2-40B4-BE49-F238E27FC236}">
                <a16:creationId xmlns:a16="http://schemas.microsoft.com/office/drawing/2014/main" id="{58B89D68-20B9-DE45-85D7-4F849DAFF7E4}"/>
              </a:ext>
            </a:extLst>
          </p:cNvPr>
          <p:cNvSpPr/>
          <p:nvPr/>
        </p:nvSpPr>
        <p:spPr>
          <a:xfrm>
            <a:off x="557251" y="3429000"/>
            <a:ext cx="4291840" cy="2585323"/>
          </a:xfrm>
          <a:prstGeom prst="rect">
            <a:avLst/>
          </a:prstGeom>
        </p:spPr>
        <p:txBody>
          <a:bodyPr wrap="square">
            <a:spAutoFit/>
          </a:bodyPr>
          <a:lstStyle/>
          <a:p>
            <a:r>
              <a:rPr lang="it-IT" dirty="0" err="1">
                <a:latin typeface="Avenir Next LT Pro" panose="020B0504020202020204" pitchFamily="34" charset="77"/>
              </a:rPr>
              <a:t>Decisions</a:t>
            </a:r>
            <a:r>
              <a:rPr lang="it-IT" dirty="0">
                <a:latin typeface="Avenir Next LT Pro" panose="020B0504020202020204" pitchFamily="34" charset="77"/>
              </a:rPr>
              <a:t> </a:t>
            </a:r>
            <a:r>
              <a:rPr lang="it-IT" dirty="0" err="1">
                <a:latin typeface="Avenir Next LT Pro" panose="020B0504020202020204" pitchFamily="34" charset="77"/>
              </a:rPr>
              <a:t>about</a:t>
            </a:r>
            <a:r>
              <a:rPr lang="it-IT" dirty="0">
                <a:latin typeface="Avenir Next LT Pro" panose="020B0504020202020204" pitchFamily="34" charset="77"/>
              </a:rPr>
              <a:t> </a:t>
            </a:r>
            <a:r>
              <a:rPr lang="it-IT" dirty="0" err="1">
                <a:latin typeface="Avenir Next LT Pro" panose="020B0504020202020204" pitchFamily="34" charset="77"/>
              </a:rPr>
              <a:t>how</a:t>
            </a:r>
            <a:r>
              <a:rPr lang="it-IT" dirty="0">
                <a:latin typeface="Avenir Next LT Pro" panose="020B0504020202020204" pitchFamily="34" charset="77"/>
              </a:rPr>
              <a:t> to </a:t>
            </a:r>
            <a:r>
              <a:rPr lang="it-IT" dirty="0" err="1">
                <a:latin typeface="Avenir Next LT Pro" panose="020B0504020202020204" pitchFamily="34" charset="77"/>
              </a:rPr>
              <a:t>develop</a:t>
            </a:r>
            <a:r>
              <a:rPr lang="it-IT" dirty="0">
                <a:latin typeface="Avenir Next LT Pro" panose="020B0504020202020204" pitchFamily="34" charset="77"/>
              </a:rPr>
              <a:t> innovation </a:t>
            </a:r>
            <a:r>
              <a:rPr lang="it-IT" dirty="0" err="1">
                <a:latin typeface="Avenir Next LT Pro" panose="020B0504020202020204" pitchFamily="34" charset="77"/>
              </a:rPr>
              <a:t>reflect</a:t>
            </a:r>
            <a:r>
              <a:rPr lang="it-IT" dirty="0">
                <a:latin typeface="Avenir Next LT Pro" panose="020B0504020202020204" pitchFamily="34" charset="77"/>
              </a:rPr>
              <a:t>, on the </a:t>
            </a:r>
            <a:r>
              <a:rPr lang="it-IT" dirty="0" err="1">
                <a:latin typeface="Avenir Next LT Pro" panose="020B0504020202020204" pitchFamily="34" charset="77"/>
              </a:rPr>
              <a:t>one</a:t>
            </a:r>
            <a:r>
              <a:rPr lang="it-IT" dirty="0">
                <a:latin typeface="Avenir Next LT Pro" panose="020B0504020202020204" pitchFamily="34" charset="77"/>
              </a:rPr>
              <a:t> </a:t>
            </a:r>
            <a:r>
              <a:rPr lang="it-IT" dirty="0" err="1">
                <a:latin typeface="Avenir Next LT Pro" panose="020B0504020202020204" pitchFamily="34" charset="77"/>
              </a:rPr>
              <a:t>hand</a:t>
            </a:r>
            <a:r>
              <a:rPr lang="it-IT" dirty="0">
                <a:latin typeface="Avenir Next LT Pro" panose="020B0504020202020204" pitchFamily="34" charset="77"/>
              </a:rPr>
              <a:t>, the </a:t>
            </a:r>
            <a:r>
              <a:rPr lang="it-IT" b="1" dirty="0" err="1">
                <a:latin typeface="Avenir Next LT Pro" panose="020B0504020202020204" pitchFamily="34" charset="77"/>
              </a:rPr>
              <a:t>need</a:t>
            </a:r>
            <a:r>
              <a:rPr lang="it-IT" b="1" dirty="0">
                <a:latin typeface="Avenir Next LT Pro" panose="020B0504020202020204" pitchFamily="34" charset="77"/>
              </a:rPr>
              <a:t> to </a:t>
            </a:r>
            <a:r>
              <a:rPr lang="it-IT" b="1" dirty="0" err="1">
                <a:latin typeface="Avenir Next LT Pro" panose="020B0504020202020204" pitchFamily="34" charset="77"/>
              </a:rPr>
              <a:t>protect</a:t>
            </a:r>
            <a:r>
              <a:rPr lang="it-IT" b="1" dirty="0">
                <a:latin typeface="Avenir Next LT Pro" panose="020B0504020202020204" pitchFamily="34" charset="77"/>
              </a:rPr>
              <a:t> the </a:t>
            </a:r>
            <a:r>
              <a:rPr lang="it-IT" b="1" dirty="0" err="1">
                <a:latin typeface="Avenir Next LT Pro" panose="020B0504020202020204" pitchFamily="34" charset="77"/>
              </a:rPr>
              <a:t>results</a:t>
            </a:r>
            <a:r>
              <a:rPr lang="it-IT" b="1" dirty="0">
                <a:latin typeface="Avenir Next LT Pro" panose="020B0504020202020204" pitchFamily="34" charset="77"/>
              </a:rPr>
              <a:t> of </a:t>
            </a:r>
            <a:r>
              <a:rPr lang="it-IT" b="1" dirty="0" err="1">
                <a:latin typeface="Avenir Next LT Pro" panose="020B0504020202020204" pitchFamily="34" charset="77"/>
              </a:rPr>
              <a:t>research</a:t>
            </a:r>
            <a:r>
              <a:rPr lang="it-IT" b="1" dirty="0">
                <a:latin typeface="Avenir Next LT Pro" panose="020B0504020202020204" pitchFamily="34" charset="77"/>
              </a:rPr>
              <a:t> </a:t>
            </a:r>
            <a:r>
              <a:rPr lang="it-IT" dirty="0">
                <a:latin typeface="Avenir Next LT Pro" panose="020B0504020202020204" pitchFamily="34" charset="77"/>
              </a:rPr>
              <a:t>from competitors and, on the </a:t>
            </a:r>
            <a:r>
              <a:rPr lang="it-IT" dirty="0" err="1">
                <a:latin typeface="Avenir Next LT Pro" panose="020B0504020202020204" pitchFamily="34" charset="77"/>
              </a:rPr>
              <a:t>other</a:t>
            </a:r>
            <a:r>
              <a:rPr lang="it-IT" dirty="0">
                <a:latin typeface="Avenir Next LT Pro" panose="020B0504020202020204" pitchFamily="34" charset="77"/>
              </a:rPr>
              <a:t>, the </a:t>
            </a:r>
            <a:r>
              <a:rPr lang="it-IT" b="1" dirty="0" err="1">
                <a:latin typeface="Avenir Next LT Pro" panose="020B0504020202020204" pitchFamily="34" charset="77"/>
              </a:rPr>
              <a:t>need</a:t>
            </a:r>
            <a:r>
              <a:rPr lang="it-IT" b="1" dirty="0">
                <a:latin typeface="Avenir Next LT Pro" panose="020B0504020202020204" pitchFamily="34" charset="77"/>
              </a:rPr>
              <a:t> to </a:t>
            </a:r>
            <a:r>
              <a:rPr lang="it-IT" b="1" dirty="0" err="1">
                <a:latin typeface="Avenir Next LT Pro" panose="020B0504020202020204" pitchFamily="34" charset="77"/>
              </a:rPr>
              <a:t>find</a:t>
            </a:r>
            <a:r>
              <a:rPr lang="it-IT" b="1" dirty="0">
                <a:latin typeface="Avenir Next LT Pro" panose="020B0504020202020204" pitchFamily="34" charset="77"/>
              </a:rPr>
              <a:t> </a:t>
            </a:r>
            <a:r>
              <a:rPr lang="it-IT" b="1" dirty="0" err="1">
                <a:latin typeface="Avenir Next LT Pro" panose="020B0504020202020204" pitchFamily="34" charset="77"/>
              </a:rPr>
              <a:t>outside</a:t>
            </a:r>
            <a:r>
              <a:rPr lang="it-IT" b="1" dirty="0">
                <a:latin typeface="Avenir Next LT Pro" panose="020B0504020202020204" pitchFamily="34" charset="77"/>
              </a:rPr>
              <a:t> </a:t>
            </a:r>
            <a:r>
              <a:rPr lang="it-IT" b="1" dirty="0" err="1">
                <a:latin typeface="Avenir Next LT Pro" panose="020B0504020202020204" pitchFamily="34" charset="77"/>
              </a:rPr>
              <a:t>resources</a:t>
            </a:r>
            <a:r>
              <a:rPr lang="it-IT" b="1" dirty="0">
                <a:latin typeface="Avenir Next LT Pro" panose="020B0504020202020204" pitchFamily="34" charset="77"/>
              </a:rPr>
              <a:t>, technologies and </a:t>
            </a:r>
            <a:r>
              <a:rPr lang="it-IT" b="1" dirty="0" err="1">
                <a:latin typeface="Avenir Next LT Pro" panose="020B0504020202020204" pitchFamily="34" charset="77"/>
              </a:rPr>
              <a:t>skills</a:t>
            </a:r>
            <a:r>
              <a:rPr lang="it-IT" b="1" dirty="0">
                <a:latin typeface="Avenir Next LT Pro" panose="020B0504020202020204" pitchFamily="34" charset="77"/>
              </a:rPr>
              <a:t> </a:t>
            </a:r>
            <a:r>
              <a:rPr lang="it-IT" b="1" dirty="0" err="1">
                <a:latin typeface="Avenir Next LT Pro" panose="020B0504020202020204" pitchFamily="34" charset="77"/>
              </a:rPr>
              <a:t>not</a:t>
            </a:r>
            <a:r>
              <a:rPr lang="it-IT" b="1" dirty="0">
                <a:latin typeface="Avenir Next LT Pro" panose="020B0504020202020204" pitchFamily="34" charset="77"/>
              </a:rPr>
              <a:t> </a:t>
            </a:r>
            <a:r>
              <a:rPr lang="it-IT" b="1" dirty="0" err="1">
                <a:latin typeface="Avenir Next LT Pro" panose="020B0504020202020204" pitchFamily="34" charset="77"/>
              </a:rPr>
              <a:t>present</a:t>
            </a:r>
            <a:r>
              <a:rPr lang="it-IT" b="1" dirty="0">
                <a:latin typeface="Avenir Next LT Pro" panose="020B0504020202020204" pitchFamily="34" charset="77"/>
              </a:rPr>
              <a:t> </a:t>
            </a:r>
            <a:r>
              <a:rPr lang="it-IT" b="1" dirty="0" err="1">
                <a:latin typeface="Avenir Next LT Pro" panose="020B0504020202020204" pitchFamily="34" charset="77"/>
              </a:rPr>
              <a:t>within</a:t>
            </a:r>
            <a:r>
              <a:rPr lang="it-IT" b="1" dirty="0">
                <a:latin typeface="Avenir Next LT Pro" panose="020B0504020202020204" pitchFamily="34" charset="77"/>
              </a:rPr>
              <a:t> the </a:t>
            </a:r>
            <a:r>
              <a:rPr lang="it-IT" b="1" dirty="0" err="1">
                <a:latin typeface="Avenir Next LT Pro" panose="020B0504020202020204" pitchFamily="34" charset="77"/>
              </a:rPr>
              <a:t>firm</a:t>
            </a:r>
            <a:r>
              <a:rPr lang="it-IT" dirty="0">
                <a:latin typeface="Avenir Next LT Pro" panose="020B0504020202020204" pitchFamily="34" charset="77"/>
              </a:rPr>
              <a:t>. </a:t>
            </a:r>
            <a:r>
              <a:rPr lang="it-IT" dirty="0" err="1">
                <a:latin typeface="Avenir Next LT Pro" panose="020B0504020202020204" pitchFamily="34" charset="77"/>
              </a:rPr>
              <a:t>All</a:t>
            </a:r>
            <a:r>
              <a:rPr lang="it-IT" dirty="0">
                <a:latin typeface="Avenir Next LT Pro" panose="020B0504020202020204" pitchFamily="34" charset="77"/>
              </a:rPr>
              <a:t> </a:t>
            </a:r>
            <a:r>
              <a:rPr lang="it-IT" dirty="0" err="1">
                <a:latin typeface="Avenir Next LT Pro" panose="020B0504020202020204" pitchFamily="34" charset="77"/>
              </a:rPr>
              <a:t>this</a:t>
            </a:r>
            <a:r>
              <a:rPr lang="it-IT" dirty="0">
                <a:latin typeface="Avenir Next LT Pro" panose="020B0504020202020204" pitchFamily="34" charset="77"/>
              </a:rPr>
              <a:t> must </a:t>
            </a:r>
            <a:r>
              <a:rPr lang="it-IT" dirty="0" err="1">
                <a:latin typeface="Avenir Next LT Pro" panose="020B0504020202020204" pitchFamily="34" charset="77"/>
              </a:rPr>
              <a:t>ensure</a:t>
            </a:r>
            <a:r>
              <a:rPr lang="it-IT" dirty="0">
                <a:latin typeface="Avenir Next LT Pro" panose="020B0504020202020204" pitchFamily="34" charset="77"/>
              </a:rPr>
              <a:t> the </a:t>
            </a:r>
            <a:r>
              <a:rPr lang="it-IT" dirty="0" err="1">
                <a:latin typeface="Avenir Next LT Pro" panose="020B0504020202020204" pitchFamily="34" charset="77"/>
              </a:rPr>
              <a:t>profitability</a:t>
            </a:r>
            <a:r>
              <a:rPr lang="it-IT" dirty="0">
                <a:latin typeface="Avenir Next LT Pro" panose="020B0504020202020204" pitchFamily="34" charset="77"/>
              </a:rPr>
              <a:t> and the </a:t>
            </a:r>
            <a:r>
              <a:rPr lang="it-IT" dirty="0" err="1">
                <a:latin typeface="Avenir Next LT Pro" panose="020B0504020202020204" pitchFamily="34" charset="77"/>
              </a:rPr>
              <a:t>achievement</a:t>
            </a:r>
            <a:r>
              <a:rPr lang="it-IT" dirty="0">
                <a:latin typeface="Avenir Next LT Pro" panose="020B0504020202020204" pitchFamily="34" charset="77"/>
              </a:rPr>
              <a:t> of strategic </a:t>
            </a:r>
            <a:r>
              <a:rPr lang="it-IT" dirty="0" err="1">
                <a:latin typeface="Avenir Next LT Pro" panose="020B0504020202020204" pitchFamily="34" charset="77"/>
              </a:rPr>
              <a:t>objectives</a:t>
            </a:r>
            <a:r>
              <a:rPr lang="it-IT" dirty="0">
                <a:latin typeface="Avenir Next LT Pro" panose="020B0504020202020204" pitchFamily="34" charset="77"/>
              </a:rPr>
              <a:t>.</a:t>
            </a:r>
          </a:p>
        </p:txBody>
      </p:sp>
      <p:sp>
        <p:nvSpPr>
          <p:cNvPr id="7" name="CasellaDiTesto 6">
            <a:extLst>
              <a:ext uri="{FF2B5EF4-FFF2-40B4-BE49-F238E27FC236}">
                <a16:creationId xmlns:a16="http://schemas.microsoft.com/office/drawing/2014/main" id="{116EEA61-D7BE-CF4C-B350-BA532F6B8125}"/>
              </a:ext>
            </a:extLst>
          </p:cNvPr>
          <p:cNvSpPr txBox="1"/>
          <p:nvPr/>
        </p:nvSpPr>
        <p:spPr>
          <a:xfrm>
            <a:off x="5742891" y="4721661"/>
            <a:ext cx="2895600" cy="1163139"/>
          </a:xfrm>
          <a:prstGeom prst="rect">
            <a:avLst/>
          </a:prstGeom>
          <a:noFill/>
        </p:spPr>
        <p:txBody>
          <a:bodyPr wrap="square" rtlCol="0">
            <a:spAutoFit/>
          </a:bodyPr>
          <a:lstStyle/>
          <a:p>
            <a:pPr algn="l">
              <a:lnSpc>
                <a:spcPct val="150000"/>
              </a:lnSpc>
            </a:pPr>
            <a:r>
              <a:rPr lang="it-IT" sz="1600" spc="100" dirty="0">
                <a:latin typeface="Chalkduster" panose="03050602040202020205" pitchFamily="66" charset="77"/>
                <a:ea typeface="Open Sans" panose="020B0606030504020204" pitchFamily="34" charset="0"/>
                <a:cs typeface="Arial" panose="020B0604020202020204" pitchFamily="34" charset="0"/>
              </a:rPr>
              <a:t>Innovation in collaborative networks </a:t>
            </a:r>
          </a:p>
        </p:txBody>
      </p:sp>
      <p:pic>
        <p:nvPicPr>
          <p:cNvPr id="8" name="Immagine 7">
            <a:extLst>
              <a:ext uri="{FF2B5EF4-FFF2-40B4-BE49-F238E27FC236}">
                <a16:creationId xmlns:a16="http://schemas.microsoft.com/office/drawing/2014/main" id="{CF68E86E-9782-C047-AF31-860924716141}"/>
              </a:ext>
            </a:extLst>
          </p:cNvPr>
          <p:cNvPicPr>
            <a:picLocks noChangeAspect="1"/>
          </p:cNvPicPr>
          <p:nvPr/>
        </p:nvPicPr>
        <p:blipFill rotWithShape="1">
          <a:blip r:embed="rId2"/>
          <a:srcRect r="6491" b="5737"/>
          <a:stretch/>
        </p:blipFill>
        <p:spPr>
          <a:xfrm>
            <a:off x="7868309" y="3144982"/>
            <a:ext cx="4323692" cy="3381145"/>
          </a:xfrm>
          <a:prstGeom prst="rect">
            <a:avLst/>
          </a:prstGeom>
        </p:spPr>
      </p:pic>
      <p:sp>
        <p:nvSpPr>
          <p:cNvPr id="9" name="CasellaDiTesto 8">
            <a:extLst>
              <a:ext uri="{FF2B5EF4-FFF2-40B4-BE49-F238E27FC236}">
                <a16:creationId xmlns:a16="http://schemas.microsoft.com/office/drawing/2014/main" id="{DF604346-74D9-F048-BE70-4581820E93BF}"/>
              </a:ext>
            </a:extLst>
          </p:cNvPr>
          <p:cNvSpPr txBox="1"/>
          <p:nvPr/>
        </p:nvSpPr>
        <p:spPr>
          <a:xfrm>
            <a:off x="7239183" y="6220194"/>
            <a:ext cx="2549236" cy="323615"/>
          </a:xfrm>
          <a:prstGeom prst="rect">
            <a:avLst/>
          </a:prstGeom>
          <a:noFill/>
        </p:spPr>
        <p:txBody>
          <a:bodyPr wrap="square" rtlCol="0">
            <a:spAutoFit/>
          </a:bodyPr>
          <a:lstStyle/>
          <a:p>
            <a:pPr algn="l">
              <a:lnSpc>
                <a:spcPct val="150000"/>
              </a:lnSpc>
            </a:pPr>
            <a:r>
              <a:rPr lang="it-IT" sz="11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100" spc="100" dirty="0" err="1">
                <a:latin typeface="Abadi MT Condensed Light" panose="020B0306030101010103" pitchFamily="34" charset="77"/>
                <a:ea typeface="Open Sans" panose="020B0606030504020204" pitchFamily="34" charset="0"/>
                <a:cs typeface="Arial" panose="020B0604020202020204" pitchFamily="34" charset="0"/>
              </a:rPr>
              <a:t>Schilling</a:t>
            </a:r>
            <a:r>
              <a:rPr lang="it-IT" sz="1100" spc="100" dirty="0">
                <a:latin typeface="Abadi MT Condensed Light" panose="020B0306030101010103" pitchFamily="34" charset="77"/>
                <a:ea typeface="Open Sans" panose="020B0606030504020204" pitchFamily="34" charset="0"/>
                <a:cs typeface="Arial" panose="020B0604020202020204" pitchFamily="34" charset="0"/>
              </a:rPr>
              <a:t>, 2017</a:t>
            </a:r>
          </a:p>
        </p:txBody>
      </p:sp>
      <p:pic>
        <p:nvPicPr>
          <p:cNvPr id="10" name="Immagine 9">
            <a:extLst>
              <a:ext uri="{FF2B5EF4-FFF2-40B4-BE49-F238E27FC236}">
                <a16:creationId xmlns:a16="http://schemas.microsoft.com/office/drawing/2014/main" id="{9612D7A6-13D4-B44F-8DA6-579FF74A5DA8}"/>
              </a:ext>
            </a:extLst>
          </p:cNvPr>
          <p:cNvPicPr>
            <a:picLocks noChangeAspect="1"/>
          </p:cNvPicPr>
          <p:nvPr/>
        </p:nvPicPr>
        <p:blipFill>
          <a:blip r:embed="rId3"/>
          <a:stretch>
            <a:fillRect/>
          </a:stretch>
        </p:blipFill>
        <p:spPr>
          <a:xfrm rot="4451371" flipV="1">
            <a:off x="5722405" y="3678318"/>
            <a:ext cx="1272590" cy="677618"/>
          </a:xfrm>
          <a:prstGeom prst="rect">
            <a:avLst/>
          </a:prstGeom>
        </p:spPr>
      </p:pic>
    </p:spTree>
    <p:extLst>
      <p:ext uri="{BB962C8B-B14F-4D97-AF65-F5344CB8AC3E}">
        <p14:creationId xmlns:p14="http://schemas.microsoft.com/office/powerpoint/2010/main" val="29712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373D5E-EF88-AA4A-BD83-A6D2962474F8}"/>
              </a:ext>
            </a:extLst>
          </p:cNvPr>
          <p:cNvSpPr>
            <a:spLocks noGrp="1"/>
          </p:cNvSpPr>
          <p:nvPr>
            <p:ph type="title"/>
          </p:nvPr>
        </p:nvSpPr>
        <p:spPr>
          <a:xfrm>
            <a:off x="557250" y="1316913"/>
            <a:ext cx="5538749" cy="464602"/>
          </a:xfrm>
        </p:spPr>
        <p:txBody>
          <a:bodyPr/>
          <a:lstStyle/>
          <a:p>
            <a:r>
              <a:rPr lang="it-IT" dirty="0" err="1"/>
              <a:t>Profiting</a:t>
            </a:r>
            <a:r>
              <a:rPr lang="it-IT" dirty="0"/>
              <a:t> from </a:t>
            </a:r>
            <a:r>
              <a:rPr lang="it-IT" dirty="0" err="1"/>
              <a:t>technological</a:t>
            </a:r>
            <a:r>
              <a:rPr lang="it-IT" dirty="0"/>
              <a:t> innovation: </a:t>
            </a:r>
            <a:br>
              <a:rPr lang="it-IT" dirty="0"/>
            </a:br>
            <a:endParaRPr lang="it-IT" dirty="0"/>
          </a:p>
        </p:txBody>
      </p:sp>
      <p:sp>
        <p:nvSpPr>
          <p:cNvPr id="3" name="Segnaposto testo 2">
            <a:extLst>
              <a:ext uri="{FF2B5EF4-FFF2-40B4-BE49-F238E27FC236}">
                <a16:creationId xmlns:a16="http://schemas.microsoft.com/office/drawing/2014/main" id="{4D0A0979-894D-8D44-8DA3-37703A952AC1}"/>
              </a:ext>
            </a:extLst>
          </p:cNvPr>
          <p:cNvSpPr>
            <a:spLocks noGrp="1"/>
          </p:cNvSpPr>
          <p:nvPr>
            <p:ph type="body" sz="quarter" idx="17"/>
          </p:nvPr>
        </p:nvSpPr>
        <p:spPr>
          <a:xfrm>
            <a:off x="557250" y="2989426"/>
            <a:ext cx="4908550" cy="406115"/>
          </a:xfrm>
        </p:spPr>
        <p:txBody>
          <a:bodyPr/>
          <a:lstStyle/>
          <a:p>
            <a:r>
              <a:rPr lang="it-IT" dirty="0"/>
              <a:t>TEECE, 1986</a:t>
            </a:r>
          </a:p>
        </p:txBody>
      </p:sp>
      <p:grpSp>
        <p:nvGrpSpPr>
          <p:cNvPr id="10" name="Gruppo 9">
            <a:extLst>
              <a:ext uri="{FF2B5EF4-FFF2-40B4-BE49-F238E27FC236}">
                <a16:creationId xmlns:a16="http://schemas.microsoft.com/office/drawing/2014/main" id="{F5757ED5-2092-A240-8E79-E0F3628E52E9}"/>
              </a:ext>
            </a:extLst>
          </p:cNvPr>
          <p:cNvGrpSpPr/>
          <p:nvPr/>
        </p:nvGrpSpPr>
        <p:grpSpPr>
          <a:xfrm>
            <a:off x="416826" y="3429000"/>
            <a:ext cx="3829832" cy="3035618"/>
            <a:chOff x="5877278" y="1549214"/>
            <a:chExt cx="4768144" cy="4615738"/>
          </a:xfrm>
        </p:grpSpPr>
        <p:pic>
          <p:nvPicPr>
            <p:cNvPr id="5" name="Immagine 4">
              <a:extLst>
                <a:ext uri="{FF2B5EF4-FFF2-40B4-BE49-F238E27FC236}">
                  <a16:creationId xmlns:a16="http://schemas.microsoft.com/office/drawing/2014/main" id="{273B0635-00DA-444B-92BD-B9DFC82C07C0}"/>
                </a:ext>
              </a:extLst>
            </p:cNvPr>
            <p:cNvPicPr>
              <a:picLocks noChangeAspect="1"/>
            </p:cNvPicPr>
            <p:nvPr/>
          </p:nvPicPr>
          <p:blipFill>
            <a:blip r:embed="rId2"/>
            <a:stretch>
              <a:fillRect/>
            </a:stretch>
          </p:blipFill>
          <p:spPr>
            <a:xfrm>
              <a:off x="5877278" y="1549214"/>
              <a:ext cx="4768144" cy="4615738"/>
            </a:xfrm>
            <a:prstGeom prst="rect">
              <a:avLst/>
            </a:prstGeom>
          </p:spPr>
        </p:pic>
        <p:sp>
          <p:nvSpPr>
            <p:cNvPr id="6" name="Rettangolo 5">
              <a:extLst>
                <a:ext uri="{FF2B5EF4-FFF2-40B4-BE49-F238E27FC236}">
                  <a16:creationId xmlns:a16="http://schemas.microsoft.com/office/drawing/2014/main" id="{193C8465-631F-2B4E-BCF9-8C6112DBDF71}"/>
                </a:ext>
              </a:extLst>
            </p:cNvPr>
            <p:cNvSpPr/>
            <p:nvPr/>
          </p:nvSpPr>
          <p:spPr>
            <a:xfrm>
              <a:off x="6502400" y="2634191"/>
              <a:ext cx="2020711" cy="106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96CE5A3-5929-7247-A4AA-307F01099E68}"/>
                </a:ext>
              </a:extLst>
            </p:cNvPr>
            <p:cNvSpPr/>
            <p:nvPr/>
          </p:nvSpPr>
          <p:spPr>
            <a:xfrm>
              <a:off x="8624712" y="2634190"/>
              <a:ext cx="1727200" cy="106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E47B217-42EF-4F49-B96B-8D4E016F636B}"/>
                </a:ext>
              </a:extLst>
            </p:cNvPr>
            <p:cNvSpPr/>
            <p:nvPr/>
          </p:nvSpPr>
          <p:spPr>
            <a:xfrm>
              <a:off x="8624712" y="3949345"/>
              <a:ext cx="1727200" cy="1359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A4E2F4C-9CBE-804F-AB87-C74E48211613}"/>
                </a:ext>
              </a:extLst>
            </p:cNvPr>
            <p:cNvSpPr/>
            <p:nvPr/>
          </p:nvSpPr>
          <p:spPr>
            <a:xfrm>
              <a:off x="6573660" y="3920983"/>
              <a:ext cx="1859139" cy="152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a:extLst>
              <a:ext uri="{FF2B5EF4-FFF2-40B4-BE49-F238E27FC236}">
                <a16:creationId xmlns:a16="http://schemas.microsoft.com/office/drawing/2014/main" id="{F243094B-6306-5F4A-8C98-989DB3C19102}"/>
              </a:ext>
            </a:extLst>
          </p:cNvPr>
          <p:cNvPicPr>
            <a:picLocks noChangeAspect="1"/>
          </p:cNvPicPr>
          <p:nvPr/>
        </p:nvPicPr>
        <p:blipFill rotWithShape="1">
          <a:blip r:embed="rId3"/>
          <a:srcRect r="7991"/>
          <a:stretch/>
        </p:blipFill>
        <p:spPr>
          <a:xfrm>
            <a:off x="8273293" y="3192483"/>
            <a:ext cx="3635778" cy="3035618"/>
          </a:xfrm>
          <a:prstGeom prst="rect">
            <a:avLst/>
          </a:prstGeom>
        </p:spPr>
      </p:pic>
      <p:sp>
        <p:nvSpPr>
          <p:cNvPr id="13" name="Rettangolo 12">
            <a:extLst>
              <a:ext uri="{FF2B5EF4-FFF2-40B4-BE49-F238E27FC236}">
                <a16:creationId xmlns:a16="http://schemas.microsoft.com/office/drawing/2014/main" id="{710AF901-FF2A-BB46-B9B2-DE6D91F50EEB}"/>
              </a:ext>
            </a:extLst>
          </p:cNvPr>
          <p:cNvSpPr/>
          <p:nvPr/>
        </p:nvSpPr>
        <p:spPr>
          <a:xfrm rot="21340266">
            <a:off x="5307878" y="1386307"/>
            <a:ext cx="5446451" cy="1569660"/>
          </a:xfrm>
          <a:prstGeom prst="rect">
            <a:avLst/>
          </a:prstGeom>
        </p:spPr>
        <p:txBody>
          <a:bodyPr wrap="square">
            <a:spAutoFit/>
          </a:bodyPr>
          <a:lstStyle/>
          <a:p>
            <a:pPr algn="ctr"/>
            <a:endParaRPr lang="it-IT" sz="1600" dirty="0">
              <a:latin typeface="Chalkduster" panose="03050602040202020205" pitchFamily="66" charset="77"/>
            </a:endParaRPr>
          </a:p>
          <a:p>
            <a:pPr algn="ctr"/>
            <a:r>
              <a:rPr lang="it-IT" sz="1600" dirty="0">
                <a:latin typeface="Chalkduster" panose="03050602040202020205" pitchFamily="66" charset="77"/>
              </a:rPr>
              <a:t>WHO WINS FROM INNOVATION?</a:t>
            </a:r>
          </a:p>
          <a:p>
            <a:pPr algn="ctr"/>
            <a:r>
              <a:rPr lang="it-IT" sz="1600" dirty="0">
                <a:latin typeface="Chalkduster" panose="03050602040202020205" pitchFamily="66" charset="77"/>
              </a:rPr>
              <a:t>The </a:t>
            </a:r>
            <a:r>
              <a:rPr lang="it-IT" sz="1600" dirty="0" err="1">
                <a:latin typeface="Chalkduster" panose="03050602040202020205" pitchFamily="66" charset="77"/>
              </a:rPr>
              <a:t>firm</a:t>
            </a:r>
            <a:r>
              <a:rPr lang="it-IT" sz="1600" dirty="0">
                <a:latin typeface="Chalkduster" panose="03050602040202020205" pitchFamily="66" charset="77"/>
              </a:rPr>
              <a:t> </a:t>
            </a:r>
            <a:r>
              <a:rPr lang="it-IT" sz="1600" dirty="0" err="1">
                <a:latin typeface="Chalkduster" panose="03050602040202020205" pitchFamily="66" charset="77"/>
              </a:rPr>
              <a:t>which</a:t>
            </a:r>
            <a:r>
              <a:rPr lang="it-IT" sz="1600" dirty="0">
                <a:latin typeface="Chalkduster" panose="03050602040202020205" pitchFamily="66" charset="77"/>
              </a:rPr>
              <a:t> </a:t>
            </a:r>
            <a:r>
              <a:rPr lang="it-IT" sz="1600" dirty="0" err="1">
                <a:latin typeface="Chalkduster" panose="03050602040202020205" pitchFamily="66" charset="77"/>
              </a:rPr>
              <a:t>is</a:t>
            </a:r>
            <a:r>
              <a:rPr lang="it-IT" sz="1600" dirty="0">
                <a:latin typeface="Chalkduster" panose="03050602040202020205" pitchFamily="66" charset="77"/>
              </a:rPr>
              <a:t> first to market, </a:t>
            </a:r>
            <a:r>
              <a:rPr lang="it-IT" sz="1600" dirty="0" err="1">
                <a:latin typeface="Chalkduster" panose="03050602040202020205" pitchFamily="66" charset="77"/>
              </a:rPr>
              <a:t>follower</a:t>
            </a:r>
            <a:r>
              <a:rPr lang="it-IT" sz="1600" dirty="0">
                <a:latin typeface="Chalkduster" panose="03050602040202020205" pitchFamily="66" charset="77"/>
              </a:rPr>
              <a:t> firms, or firms </a:t>
            </a:r>
            <a:r>
              <a:rPr lang="it-IT" sz="1600" dirty="0" err="1">
                <a:latin typeface="Chalkduster" panose="03050602040202020205" pitchFamily="66" charset="77"/>
              </a:rPr>
              <a:t>that</a:t>
            </a:r>
            <a:r>
              <a:rPr lang="it-IT" sz="1600" dirty="0">
                <a:latin typeface="Chalkduster" panose="03050602040202020205" pitchFamily="66" charset="77"/>
              </a:rPr>
              <a:t> </a:t>
            </a:r>
            <a:r>
              <a:rPr lang="it-IT" sz="1600" dirty="0" err="1">
                <a:latin typeface="Chalkduster" panose="03050602040202020205" pitchFamily="66" charset="77"/>
              </a:rPr>
              <a:t>have</a:t>
            </a:r>
            <a:r>
              <a:rPr lang="it-IT" sz="1600" dirty="0">
                <a:latin typeface="Chalkduster" panose="03050602040202020205" pitchFamily="66" charset="77"/>
              </a:rPr>
              <a:t> </a:t>
            </a:r>
            <a:r>
              <a:rPr lang="it-IT" sz="1600" dirty="0" err="1">
                <a:latin typeface="Chalkduster" panose="03050602040202020205" pitchFamily="66" charset="77"/>
              </a:rPr>
              <a:t>related</a:t>
            </a:r>
            <a:r>
              <a:rPr lang="it-IT" sz="1600" dirty="0">
                <a:latin typeface="Chalkduster" panose="03050602040202020205" pitchFamily="66" charset="77"/>
              </a:rPr>
              <a:t> </a:t>
            </a:r>
            <a:r>
              <a:rPr lang="it-IT" sz="1600" dirty="0" err="1">
                <a:latin typeface="Chalkduster" panose="03050602040202020205" pitchFamily="66" charset="77"/>
              </a:rPr>
              <a:t>capabilities</a:t>
            </a:r>
            <a:r>
              <a:rPr lang="it-IT" sz="1600" dirty="0">
                <a:latin typeface="Chalkduster" panose="03050602040202020205" pitchFamily="66" charset="77"/>
              </a:rPr>
              <a:t> </a:t>
            </a:r>
            <a:r>
              <a:rPr lang="it-IT" sz="1600" dirty="0" err="1">
                <a:latin typeface="Chalkduster" panose="03050602040202020205" pitchFamily="66" charset="77"/>
              </a:rPr>
              <a:t>that</a:t>
            </a:r>
            <a:r>
              <a:rPr lang="it-IT" sz="1600" dirty="0">
                <a:latin typeface="Chalkduster" panose="03050602040202020205" pitchFamily="66" charset="77"/>
              </a:rPr>
              <a:t> the innovator </a:t>
            </a:r>
            <a:r>
              <a:rPr lang="it-IT" sz="1600" dirty="0" err="1">
                <a:latin typeface="Chalkduster" panose="03050602040202020205" pitchFamily="66" charset="77"/>
              </a:rPr>
              <a:t>needs</a:t>
            </a:r>
            <a:r>
              <a:rPr lang="it-IT" sz="1600" dirty="0">
                <a:latin typeface="Chalkduster" panose="03050602040202020205" pitchFamily="66" charset="77"/>
              </a:rPr>
              <a:t>?</a:t>
            </a:r>
          </a:p>
          <a:p>
            <a:pPr algn="ctr"/>
            <a:endParaRPr lang="it-IT" sz="1600" dirty="0">
              <a:latin typeface="Chalkduster" panose="03050602040202020205" pitchFamily="66" charset="77"/>
            </a:endParaRPr>
          </a:p>
        </p:txBody>
      </p:sp>
      <p:sp>
        <p:nvSpPr>
          <p:cNvPr id="14" name="Rettangolo 13">
            <a:extLst>
              <a:ext uri="{FF2B5EF4-FFF2-40B4-BE49-F238E27FC236}">
                <a16:creationId xmlns:a16="http://schemas.microsoft.com/office/drawing/2014/main" id="{CDFF4387-411F-3749-923F-6BFFF4959A4A}"/>
              </a:ext>
            </a:extLst>
          </p:cNvPr>
          <p:cNvSpPr/>
          <p:nvPr/>
        </p:nvSpPr>
        <p:spPr>
          <a:xfrm>
            <a:off x="4723444" y="3547225"/>
            <a:ext cx="3260469" cy="2308324"/>
          </a:xfrm>
          <a:prstGeom prst="rect">
            <a:avLst/>
          </a:prstGeom>
        </p:spPr>
        <p:txBody>
          <a:bodyPr wrap="square">
            <a:spAutoFit/>
          </a:bodyPr>
          <a:lstStyle/>
          <a:p>
            <a:r>
              <a:rPr lang="it-IT" dirty="0">
                <a:latin typeface="Avenir Next LT Pro" panose="020B0504020202020204" pitchFamily="34" charset="77"/>
              </a:rPr>
              <a:t>Three </a:t>
            </a:r>
            <a:r>
              <a:rPr lang="it-IT" dirty="0" err="1">
                <a:latin typeface="Avenir Next LT Pro" panose="020B0504020202020204" pitchFamily="34" charset="77"/>
              </a:rPr>
              <a:t>fundamental</a:t>
            </a:r>
            <a:r>
              <a:rPr lang="it-IT" dirty="0">
                <a:latin typeface="Avenir Next LT Pro" panose="020B0504020202020204" pitchFamily="34" charset="77"/>
              </a:rPr>
              <a:t> building </a:t>
            </a:r>
            <a:r>
              <a:rPr lang="it-IT" dirty="0" err="1">
                <a:latin typeface="Avenir Next LT Pro" panose="020B0504020202020204" pitchFamily="34" charset="77"/>
              </a:rPr>
              <a:t>blocks</a:t>
            </a:r>
            <a:r>
              <a:rPr lang="it-IT" dirty="0">
                <a:latin typeface="Avenir Next LT Pro" panose="020B0504020202020204" pitchFamily="34" charset="77"/>
              </a:rPr>
              <a:t> must be put in </a:t>
            </a:r>
            <a:r>
              <a:rPr lang="it-IT" dirty="0" err="1">
                <a:latin typeface="Avenir Next LT Pro" panose="020B0504020202020204" pitchFamily="34" charset="77"/>
              </a:rPr>
              <a:t>place</a:t>
            </a:r>
            <a:r>
              <a:rPr lang="it-IT" dirty="0">
                <a:latin typeface="Avenir Next LT Pro" panose="020B0504020202020204" pitchFamily="34" charset="77"/>
              </a:rPr>
              <a:t>: </a:t>
            </a:r>
          </a:p>
          <a:p>
            <a:pPr marL="342900" indent="-342900">
              <a:buFont typeface="+mj-lt"/>
              <a:buAutoNum type="arabicPeriod"/>
            </a:pPr>
            <a:r>
              <a:rPr lang="it-IT" dirty="0">
                <a:latin typeface="Avenir Next LT Pro" panose="020B0504020202020204" pitchFamily="34" charset="77"/>
              </a:rPr>
              <a:t>the </a:t>
            </a:r>
            <a:r>
              <a:rPr lang="it-IT" b="1" dirty="0" err="1">
                <a:latin typeface="Avenir Next LT Pro" panose="020B0504020202020204" pitchFamily="34" charset="77"/>
              </a:rPr>
              <a:t>appropriability</a:t>
            </a:r>
            <a:r>
              <a:rPr lang="it-IT" b="1" dirty="0">
                <a:latin typeface="Avenir Next LT Pro" panose="020B0504020202020204" pitchFamily="34" charset="77"/>
              </a:rPr>
              <a:t> regime</a:t>
            </a:r>
          </a:p>
          <a:p>
            <a:pPr marL="342900" indent="-342900">
              <a:buFont typeface="+mj-lt"/>
              <a:buAutoNum type="arabicPeriod"/>
            </a:pPr>
            <a:r>
              <a:rPr lang="it-IT" b="1" dirty="0" err="1">
                <a:latin typeface="Avenir Next LT Pro" panose="020B0504020202020204" pitchFamily="34" charset="77"/>
              </a:rPr>
              <a:t>complementary</a:t>
            </a:r>
            <a:r>
              <a:rPr lang="it-IT" b="1" dirty="0">
                <a:latin typeface="Avenir Next LT Pro" panose="020B0504020202020204" pitchFamily="34" charset="77"/>
              </a:rPr>
              <a:t> </a:t>
            </a:r>
            <a:r>
              <a:rPr lang="it-IT" b="1" dirty="0" err="1">
                <a:latin typeface="Avenir Next LT Pro" panose="020B0504020202020204" pitchFamily="34" charset="77"/>
              </a:rPr>
              <a:t>assets</a:t>
            </a:r>
            <a:r>
              <a:rPr lang="it-IT" b="1" dirty="0">
                <a:latin typeface="Avenir Next LT Pro" panose="020B0504020202020204" pitchFamily="34" charset="77"/>
              </a:rPr>
              <a:t>, </a:t>
            </a:r>
            <a:r>
              <a:rPr lang="it-IT" dirty="0">
                <a:latin typeface="Avenir Next LT Pro" panose="020B0504020202020204" pitchFamily="34" charset="77"/>
              </a:rPr>
              <a:t>and </a:t>
            </a:r>
          </a:p>
          <a:p>
            <a:pPr marL="342900" indent="-342900">
              <a:buFont typeface="+mj-lt"/>
              <a:buAutoNum type="arabicPeriod"/>
            </a:pPr>
            <a:r>
              <a:rPr lang="it-IT" dirty="0">
                <a:latin typeface="Avenir Next LT Pro" panose="020B0504020202020204" pitchFamily="34" charset="77"/>
              </a:rPr>
              <a:t> the </a:t>
            </a:r>
            <a:r>
              <a:rPr lang="it-IT" b="1" dirty="0" err="1">
                <a:latin typeface="Avenir Next LT Pro" panose="020B0504020202020204" pitchFamily="34" charset="77"/>
              </a:rPr>
              <a:t>dominant</a:t>
            </a:r>
            <a:r>
              <a:rPr lang="it-IT" b="1" dirty="0">
                <a:latin typeface="Avenir Next LT Pro" panose="020B0504020202020204" pitchFamily="34" charset="77"/>
              </a:rPr>
              <a:t> design </a:t>
            </a:r>
            <a:r>
              <a:rPr lang="it-IT" b="1" dirty="0" err="1">
                <a:latin typeface="Avenir Next LT Pro" panose="020B0504020202020204" pitchFamily="34" charset="77"/>
              </a:rPr>
              <a:t>paradigm</a:t>
            </a:r>
            <a:r>
              <a:rPr lang="it-IT" b="1" dirty="0">
                <a:latin typeface="Avenir Next LT Pro" panose="020B0504020202020204" pitchFamily="34" charset="77"/>
              </a:rPr>
              <a:t>. </a:t>
            </a:r>
          </a:p>
        </p:txBody>
      </p:sp>
      <p:cxnSp>
        <p:nvCxnSpPr>
          <p:cNvPr id="15" name="Connettore 2 14">
            <a:extLst>
              <a:ext uri="{FF2B5EF4-FFF2-40B4-BE49-F238E27FC236}">
                <a16:creationId xmlns:a16="http://schemas.microsoft.com/office/drawing/2014/main" id="{26A117FD-342F-9E44-BC9A-B970CDFB1414}"/>
              </a:ext>
            </a:extLst>
          </p:cNvPr>
          <p:cNvCxnSpPr>
            <a:cxnSpLocks/>
          </p:cNvCxnSpPr>
          <p:nvPr/>
        </p:nvCxnSpPr>
        <p:spPr>
          <a:xfrm>
            <a:off x="7685926" y="4845313"/>
            <a:ext cx="587367" cy="0"/>
          </a:xfrm>
          <a:prstGeom prst="straightConnector1">
            <a:avLst/>
          </a:prstGeom>
          <a:ln w="31750"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6955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D3C826-F149-A446-8C29-9E126727C001}"/>
              </a:ext>
            </a:extLst>
          </p:cNvPr>
          <p:cNvSpPr>
            <a:spLocks noGrp="1"/>
          </p:cNvSpPr>
          <p:nvPr>
            <p:ph type="title"/>
          </p:nvPr>
        </p:nvSpPr>
        <p:spPr>
          <a:xfrm>
            <a:off x="557250" y="1316913"/>
            <a:ext cx="5538749" cy="464602"/>
          </a:xfrm>
        </p:spPr>
        <p:txBody>
          <a:bodyPr/>
          <a:lstStyle/>
          <a:p>
            <a:r>
              <a:rPr lang="it-IT" sz="3600" dirty="0"/>
              <a:t>The </a:t>
            </a:r>
            <a:r>
              <a:rPr lang="it-IT" sz="3600" dirty="0" err="1"/>
              <a:t>acquisition</a:t>
            </a:r>
            <a:r>
              <a:rPr lang="it-IT" sz="3600" dirty="0"/>
              <a:t> of the </a:t>
            </a:r>
            <a:r>
              <a:rPr lang="it-IT" sz="3600" dirty="0" err="1"/>
              <a:t>technological</a:t>
            </a:r>
            <a:r>
              <a:rPr lang="it-IT" sz="3600" dirty="0"/>
              <a:t> </a:t>
            </a:r>
            <a:r>
              <a:rPr lang="it-IT" sz="3600" dirty="0" err="1"/>
              <a:t>knowledge</a:t>
            </a:r>
            <a:endParaRPr lang="it-IT" sz="3600" dirty="0"/>
          </a:p>
        </p:txBody>
      </p:sp>
      <p:sp>
        <p:nvSpPr>
          <p:cNvPr id="3" name="Segnaposto testo 2">
            <a:extLst>
              <a:ext uri="{FF2B5EF4-FFF2-40B4-BE49-F238E27FC236}">
                <a16:creationId xmlns:a16="http://schemas.microsoft.com/office/drawing/2014/main" id="{F4C15F85-C345-6F45-A8D5-B7DBBD86F7F7}"/>
              </a:ext>
            </a:extLst>
          </p:cNvPr>
          <p:cNvSpPr>
            <a:spLocks noGrp="1"/>
          </p:cNvSpPr>
          <p:nvPr>
            <p:ph type="body" sz="quarter" idx="17"/>
          </p:nvPr>
        </p:nvSpPr>
        <p:spPr>
          <a:xfrm>
            <a:off x="557250" y="2810613"/>
            <a:ext cx="4908550" cy="406115"/>
          </a:xfrm>
        </p:spPr>
        <p:txBody>
          <a:bodyPr/>
          <a:lstStyle/>
          <a:p>
            <a:r>
              <a:rPr lang="it-IT" dirty="0"/>
              <a:t>BEYOND THE «INTERNAL-EXTERNAL» DICHOTOMY</a:t>
            </a:r>
          </a:p>
        </p:txBody>
      </p:sp>
      <p:pic>
        <p:nvPicPr>
          <p:cNvPr id="5" name="Immagine 4">
            <a:extLst>
              <a:ext uri="{FF2B5EF4-FFF2-40B4-BE49-F238E27FC236}">
                <a16:creationId xmlns:a16="http://schemas.microsoft.com/office/drawing/2014/main" id="{6F9C7780-A73A-EF44-859E-6395050DEC73}"/>
              </a:ext>
            </a:extLst>
          </p:cNvPr>
          <p:cNvPicPr>
            <a:picLocks noChangeAspect="1"/>
          </p:cNvPicPr>
          <p:nvPr/>
        </p:nvPicPr>
        <p:blipFill>
          <a:blip r:embed="rId2"/>
          <a:stretch>
            <a:fillRect/>
          </a:stretch>
        </p:blipFill>
        <p:spPr>
          <a:xfrm>
            <a:off x="6690099" y="1256248"/>
            <a:ext cx="5174259" cy="4876562"/>
          </a:xfrm>
          <a:prstGeom prst="rect">
            <a:avLst/>
          </a:prstGeom>
        </p:spPr>
      </p:pic>
      <p:pic>
        <p:nvPicPr>
          <p:cNvPr id="6" name="Immagine 5">
            <a:extLst>
              <a:ext uri="{FF2B5EF4-FFF2-40B4-BE49-F238E27FC236}">
                <a16:creationId xmlns:a16="http://schemas.microsoft.com/office/drawing/2014/main" id="{0939D285-807E-E747-9765-F6919306C5B4}"/>
              </a:ext>
            </a:extLst>
          </p:cNvPr>
          <p:cNvPicPr>
            <a:picLocks noChangeAspect="1"/>
          </p:cNvPicPr>
          <p:nvPr/>
        </p:nvPicPr>
        <p:blipFill>
          <a:blip r:embed="rId3"/>
          <a:stretch>
            <a:fillRect/>
          </a:stretch>
        </p:blipFill>
        <p:spPr>
          <a:xfrm>
            <a:off x="676383" y="3652561"/>
            <a:ext cx="3688626" cy="2757248"/>
          </a:xfrm>
          <a:prstGeom prst="rect">
            <a:avLst/>
          </a:prstGeom>
        </p:spPr>
      </p:pic>
      <p:sp>
        <p:nvSpPr>
          <p:cNvPr id="7" name="Rettangolo 6">
            <a:extLst>
              <a:ext uri="{FF2B5EF4-FFF2-40B4-BE49-F238E27FC236}">
                <a16:creationId xmlns:a16="http://schemas.microsoft.com/office/drawing/2014/main" id="{596DBFB5-6F8B-A94B-875D-77D737467534}"/>
              </a:ext>
            </a:extLst>
          </p:cNvPr>
          <p:cNvSpPr/>
          <p:nvPr/>
        </p:nvSpPr>
        <p:spPr>
          <a:xfrm>
            <a:off x="628075" y="3275111"/>
            <a:ext cx="6096000" cy="307777"/>
          </a:xfrm>
          <a:prstGeom prst="rect">
            <a:avLst/>
          </a:prstGeom>
        </p:spPr>
        <p:txBody>
          <a:bodyPr>
            <a:spAutoFit/>
          </a:bodyPr>
          <a:lstStyle/>
          <a:p>
            <a:r>
              <a:rPr lang="it-IT" sz="1400" dirty="0" err="1">
                <a:solidFill>
                  <a:srgbClr val="2E3743"/>
                </a:solidFill>
                <a:latin typeface="Abadi MT Condensed Light" panose="020B0306030101010103" pitchFamily="34" charset="77"/>
              </a:rPr>
              <a:t>Distinction</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between</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complementary</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assets</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according</a:t>
            </a:r>
            <a:r>
              <a:rPr lang="it-IT" sz="1400" dirty="0">
                <a:solidFill>
                  <a:srgbClr val="2E3743"/>
                </a:solidFill>
                <a:latin typeface="Abadi MT Condensed Light" panose="020B0306030101010103" pitchFamily="34" charset="77"/>
              </a:rPr>
              <a:t> to </a:t>
            </a:r>
            <a:r>
              <a:rPr lang="it-IT" sz="1400" dirty="0" err="1">
                <a:solidFill>
                  <a:srgbClr val="2E3743"/>
                </a:solidFill>
                <a:latin typeface="Abadi MT Condensed Light" panose="020B0306030101010103" pitchFamily="34" charset="77"/>
              </a:rPr>
              <a:t>their</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mutual</a:t>
            </a:r>
            <a:r>
              <a:rPr lang="it-IT" sz="1400" dirty="0">
                <a:solidFill>
                  <a:srgbClr val="2E3743"/>
                </a:solidFill>
                <a:latin typeface="Abadi MT Condensed Light" panose="020B0306030101010103" pitchFamily="34" charset="77"/>
              </a:rPr>
              <a:t> </a:t>
            </a:r>
            <a:r>
              <a:rPr lang="it-IT" sz="1400" dirty="0" err="1">
                <a:solidFill>
                  <a:srgbClr val="2E3743"/>
                </a:solidFill>
                <a:latin typeface="Abadi MT Condensed Light" panose="020B0306030101010103" pitchFamily="34" charset="77"/>
              </a:rPr>
              <a:t>dependence</a:t>
            </a:r>
            <a:endParaRPr lang="it-IT" sz="1400" dirty="0">
              <a:latin typeface="Abadi MT Condensed Light" panose="020B0306030101010103" pitchFamily="34" charset="77"/>
            </a:endParaRPr>
          </a:p>
        </p:txBody>
      </p:sp>
      <p:sp>
        <p:nvSpPr>
          <p:cNvPr id="8" name="Rettangolo 7">
            <a:extLst>
              <a:ext uri="{FF2B5EF4-FFF2-40B4-BE49-F238E27FC236}">
                <a16:creationId xmlns:a16="http://schemas.microsoft.com/office/drawing/2014/main" id="{8081B9CC-403E-BA4A-B41D-883DB4593F4B}"/>
              </a:ext>
            </a:extLst>
          </p:cNvPr>
          <p:cNvSpPr/>
          <p:nvPr/>
        </p:nvSpPr>
        <p:spPr>
          <a:xfrm>
            <a:off x="266131" y="6132810"/>
            <a:ext cx="1316001" cy="276999"/>
          </a:xfrm>
          <a:prstGeom prst="rect">
            <a:avLst/>
          </a:prstGeom>
        </p:spPr>
        <p:txBody>
          <a:bodyPr wrap="none">
            <a:spAutoFit/>
          </a:bodyPr>
          <a:lstStyle/>
          <a:p>
            <a:r>
              <a:rPr lang="it-IT" sz="1200" dirty="0" err="1">
                <a:solidFill>
                  <a:srgbClr val="2E3743"/>
                </a:solidFill>
                <a:latin typeface="Abadi MT Condensed Light" panose="020B0306030101010103" pitchFamily="34" charset="77"/>
              </a:rPr>
              <a:t>Source:Teece</a:t>
            </a:r>
            <a:r>
              <a:rPr lang="it-IT" sz="1200" dirty="0">
                <a:solidFill>
                  <a:srgbClr val="2E3743"/>
                </a:solidFill>
                <a:latin typeface="Abadi MT Condensed Light" panose="020B0306030101010103" pitchFamily="34" charset="77"/>
              </a:rPr>
              <a:t> (1986) </a:t>
            </a:r>
            <a:endParaRPr lang="it-IT" sz="1200" dirty="0">
              <a:latin typeface="Abadi MT Condensed Light" panose="020B0306030101010103" pitchFamily="34" charset="77"/>
            </a:endParaRPr>
          </a:p>
        </p:txBody>
      </p:sp>
      <p:pic>
        <p:nvPicPr>
          <p:cNvPr id="9" name="Immagine 8">
            <a:extLst>
              <a:ext uri="{FF2B5EF4-FFF2-40B4-BE49-F238E27FC236}">
                <a16:creationId xmlns:a16="http://schemas.microsoft.com/office/drawing/2014/main" id="{57708903-24EF-3C43-8EB5-0E7BDA1F0928}"/>
              </a:ext>
            </a:extLst>
          </p:cNvPr>
          <p:cNvPicPr>
            <a:picLocks noChangeAspect="1"/>
          </p:cNvPicPr>
          <p:nvPr/>
        </p:nvPicPr>
        <p:blipFill>
          <a:blip r:embed="rId4"/>
          <a:stretch>
            <a:fillRect/>
          </a:stretch>
        </p:blipFill>
        <p:spPr>
          <a:xfrm rot="20812045">
            <a:off x="4892979" y="3913764"/>
            <a:ext cx="2025629" cy="1269394"/>
          </a:xfrm>
          <a:prstGeom prst="rect">
            <a:avLst/>
          </a:prstGeom>
        </p:spPr>
      </p:pic>
      <p:sp>
        <p:nvSpPr>
          <p:cNvPr id="10" name="Rettangolo 9">
            <a:extLst>
              <a:ext uri="{FF2B5EF4-FFF2-40B4-BE49-F238E27FC236}">
                <a16:creationId xmlns:a16="http://schemas.microsoft.com/office/drawing/2014/main" id="{D4DA8724-0E12-E942-AA5B-1D7184C44B43}"/>
              </a:ext>
            </a:extLst>
          </p:cNvPr>
          <p:cNvSpPr/>
          <p:nvPr/>
        </p:nvSpPr>
        <p:spPr>
          <a:xfrm>
            <a:off x="6571675" y="848021"/>
            <a:ext cx="6096000" cy="338554"/>
          </a:xfrm>
          <a:prstGeom prst="rect">
            <a:avLst/>
          </a:prstGeom>
        </p:spPr>
        <p:txBody>
          <a:bodyPr>
            <a:spAutoFit/>
          </a:bodyPr>
          <a:lstStyle/>
          <a:p>
            <a:r>
              <a:rPr lang="it-IT" sz="1600" dirty="0">
                <a:solidFill>
                  <a:srgbClr val="2E3743"/>
                </a:solidFill>
                <a:latin typeface="Abadi MT Condensed Light" panose="020B0306030101010103" pitchFamily="34" charset="77"/>
              </a:rPr>
              <a:t>The </a:t>
            </a:r>
            <a:r>
              <a:rPr lang="it-IT" sz="1600" dirty="0" err="1">
                <a:solidFill>
                  <a:srgbClr val="2E3743"/>
                </a:solidFill>
                <a:latin typeface="Abadi MT Condensed Light" panose="020B0306030101010103" pitchFamily="34" charset="77"/>
              </a:rPr>
              <a:t>familiarity</a:t>
            </a:r>
            <a:r>
              <a:rPr lang="it-IT" sz="1600" dirty="0">
                <a:solidFill>
                  <a:srgbClr val="2E3743"/>
                </a:solidFill>
                <a:latin typeface="Abadi MT Condensed Light" panose="020B0306030101010103" pitchFamily="34" charset="77"/>
              </a:rPr>
              <a:t> </a:t>
            </a:r>
            <a:r>
              <a:rPr lang="it-IT" sz="1600" dirty="0" err="1">
                <a:solidFill>
                  <a:srgbClr val="2E3743"/>
                </a:solidFill>
                <a:latin typeface="Abadi MT Condensed Light" panose="020B0306030101010103" pitchFamily="34" charset="77"/>
              </a:rPr>
              <a:t>matrix</a:t>
            </a:r>
            <a:r>
              <a:rPr lang="it-IT" sz="1600" dirty="0">
                <a:solidFill>
                  <a:srgbClr val="2E3743"/>
                </a:solidFill>
                <a:latin typeface="Abadi MT Condensed Light" panose="020B0306030101010103" pitchFamily="34" charset="77"/>
              </a:rPr>
              <a:t> </a:t>
            </a:r>
            <a:endParaRPr lang="it-IT" sz="1600" dirty="0">
              <a:latin typeface="Abadi MT Condensed Light" panose="020B0306030101010103" pitchFamily="34" charset="77"/>
            </a:endParaRPr>
          </a:p>
        </p:txBody>
      </p:sp>
      <p:sp>
        <p:nvSpPr>
          <p:cNvPr id="11" name="Rettangolo 10">
            <a:extLst>
              <a:ext uri="{FF2B5EF4-FFF2-40B4-BE49-F238E27FC236}">
                <a16:creationId xmlns:a16="http://schemas.microsoft.com/office/drawing/2014/main" id="{ED3C0C7A-F3D4-7041-9CBC-7AB86FDE2F43}"/>
              </a:ext>
            </a:extLst>
          </p:cNvPr>
          <p:cNvSpPr/>
          <p:nvPr/>
        </p:nvSpPr>
        <p:spPr>
          <a:xfrm>
            <a:off x="8066241" y="5913351"/>
            <a:ext cx="1902509" cy="276999"/>
          </a:xfrm>
          <a:prstGeom prst="rect">
            <a:avLst/>
          </a:prstGeom>
        </p:spPr>
        <p:txBody>
          <a:bodyPr wrap="none">
            <a:spAutoFit/>
          </a:bodyPr>
          <a:lstStyle/>
          <a:p>
            <a:r>
              <a:rPr lang="it-IT" sz="1200" dirty="0">
                <a:solidFill>
                  <a:srgbClr val="2E3743"/>
                </a:solidFill>
                <a:latin typeface="Abadi MT Condensed Light" panose="020B0306030101010103" pitchFamily="34" charset="77"/>
              </a:rPr>
              <a:t>Source: Roberts &amp; Berry (1985) </a:t>
            </a:r>
            <a:endParaRPr lang="it-IT" sz="1200" dirty="0">
              <a:latin typeface="Abadi MT Condensed Light" panose="020B0306030101010103" pitchFamily="34" charset="77"/>
            </a:endParaRPr>
          </a:p>
        </p:txBody>
      </p:sp>
    </p:spTree>
    <p:extLst>
      <p:ext uri="{BB962C8B-B14F-4D97-AF65-F5344CB8AC3E}">
        <p14:creationId xmlns:p14="http://schemas.microsoft.com/office/powerpoint/2010/main" val="425735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14A5E97D-C6AD-9A48-B0E3-D6DF4B5BC274}"/>
              </a:ext>
            </a:extLst>
          </p:cNvPr>
          <p:cNvSpPr txBox="1"/>
          <p:nvPr/>
        </p:nvSpPr>
        <p:spPr>
          <a:xfrm>
            <a:off x="6726202" y="2813259"/>
            <a:ext cx="4998729" cy="2415661"/>
          </a:xfrm>
          <a:prstGeom prst="rect">
            <a:avLst/>
          </a:prstGeom>
          <a:noFill/>
        </p:spPr>
        <p:txBody>
          <a:bodyPr wrap="square" rtlCol="0">
            <a:spAutoFit/>
          </a:bodyPr>
          <a:lstStyle/>
          <a:p>
            <a:pPr>
              <a:lnSpc>
                <a:spcPct val="150000"/>
              </a:lnSpc>
            </a:pPr>
            <a:r>
              <a:rPr lang="it-IT" dirty="0">
                <a:latin typeface="Avenir Next LT Pro" panose="020B0504020202020204" pitchFamily="34" charset="77"/>
              </a:rPr>
              <a:t>The </a:t>
            </a:r>
            <a:r>
              <a:rPr lang="it-IT" dirty="0" err="1">
                <a:latin typeface="Avenir Next LT Pro" panose="020B0504020202020204" pitchFamily="34" charset="77"/>
              </a:rPr>
              <a:t>significance</a:t>
            </a:r>
            <a:r>
              <a:rPr lang="it-IT" dirty="0">
                <a:latin typeface="Avenir Next LT Pro" panose="020B0504020202020204" pitchFamily="34" charset="77"/>
              </a:rPr>
              <a:t> of innovation for </a:t>
            </a:r>
            <a:r>
              <a:rPr lang="it-IT" dirty="0" err="1">
                <a:latin typeface="Avenir Next LT Pro" panose="020B0504020202020204" pitchFamily="34" charset="77"/>
              </a:rPr>
              <a:t>competition</a:t>
            </a:r>
            <a:r>
              <a:rPr lang="it-IT" dirty="0">
                <a:latin typeface="Avenir Next LT Pro" panose="020B0504020202020204" pitchFamily="34" charset="77"/>
              </a:rPr>
              <a:t> </a:t>
            </a:r>
            <a:r>
              <a:rPr lang="it-IT" dirty="0" err="1">
                <a:latin typeface="Avenir Next LT Pro" panose="020B0504020202020204" pitchFamily="34" charset="77"/>
              </a:rPr>
              <a:t>depends</a:t>
            </a:r>
            <a:r>
              <a:rPr lang="it-IT" dirty="0">
                <a:latin typeface="Avenir Next LT Pro" panose="020B0504020202020204" pitchFamily="34" charset="77"/>
              </a:rPr>
              <a:t> on </a:t>
            </a:r>
            <a:r>
              <a:rPr lang="it-IT" dirty="0" err="1">
                <a:latin typeface="Avenir Next LT Pro" panose="020B0504020202020204" pitchFamily="34" charset="77"/>
              </a:rPr>
              <a:t>what</a:t>
            </a:r>
            <a:r>
              <a:rPr lang="it-IT" dirty="0">
                <a:latin typeface="Avenir Next LT Pro" panose="020B0504020202020204" pitchFamily="34" charset="77"/>
              </a:rPr>
              <a:t> </a:t>
            </a:r>
            <a:r>
              <a:rPr lang="it-IT" dirty="0" err="1">
                <a:latin typeface="Avenir Next LT Pro" panose="020B0504020202020204" pitchFamily="34" charset="77"/>
              </a:rPr>
              <a:t>we</a:t>
            </a:r>
            <a:r>
              <a:rPr lang="it-IT" dirty="0">
                <a:latin typeface="Avenir Next LT Pro" panose="020B0504020202020204" pitchFamily="34" charset="77"/>
              </a:rPr>
              <a:t> </a:t>
            </a:r>
            <a:r>
              <a:rPr lang="it-IT" dirty="0" err="1">
                <a:latin typeface="Avenir Next LT Pro" panose="020B0504020202020204" pitchFamily="34" charset="77"/>
              </a:rPr>
              <a:t>shall</a:t>
            </a:r>
            <a:r>
              <a:rPr lang="it-IT" dirty="0">
                <a:latin typeface="Avenir Next LT Pro" panose="020B0504020202020204" pitchFamily="34" charset="77"/>
              </a:rPr>
              <a:t> call </a:t>
            </a:r>
            <a:r>
              <a:rPr lang="it-IT" dirty="0" err="1">
                <a:latin typeface="Avenir Next LT Pro" panose="020B0504020202020204" pitchFamily="34" charset="77"/>
              </a:rPr>
              <a:t>its</a:t>
            </a:r>
            <a:r>
              <a:rPr lang="it-IT" dirty="0">
                <a:latin typeface="Avenir Next LT Pro" panose="020B0504020202020204" pitchFamily="34" charset="77"/>
              </a:rPr>
              <a:t> </a:t>
            </a:r>
            <a:r>
              <a:rPr lang="it-IT" b="1" dirty="0">
                <a:latin typeface="Avenir Next LT Pro" panose="020B0504020202020204" pitchFamily="34" charset="77"/>
              </a:rPr>
              <a:t>"</a:t>
            </a:r>
            <a:r>
              <a:rPr lang="it-IT" b="1" dirty="0" err="1">
                <a:latin typeface="Avenir Next LT Pro" panose="020B0504020202020204" pitchFamily="34" charset="77"/>
              </a:rPr>
              <a:t>transilience</a:t>
            </a:r>
            <a:r>
              <a:rPr lang="it-IT" b="1" dirty="0">
                <a:latin typeface="Avenir Next LT Pro" panose="020B0504020202020204" pitchFamily="34" charset="77"/>
              </a:rPr>
              <a:t>" </a:t>
            </a:r>
            <a:r>
              <a:rPr lang="it-IT" dirty="0">
                <a:latin typeface="Avenir Next LT Pro" panose="020B0504020202020204" pitchFamily="34" charset="77"/>
              </a:rPr>
              <a:t> </a:t>
            </a:r>
            <a:r>
              <a:rPr lang="it-IT" dirty="0" err="1">
                <a:latin typeface="Avenir Next LT Pro" panose="020B0504020202020204" pitchFamily="34" charset="77"/>
              </a:rPr>
              <a:t>that</a:t>
            </a:r>
            <a:r>
              <a:rPr lang="it-IT" dirty="0">
                <a:latin typeface="Avenir Next LT Pro" panose="020B0504020202020204" pitchFamily="34" charset="77"/>
              </a:rPr>
              <a:t> </a:t>
            </a:r>
            <a:r>
              <a:rPr lang="it-IT" dirty="0" err="1">
                <a:latin typeface="Avenir Next LT Pro" panose="020B0504020202020204" pitchFamily="34" charset="77"/>
              </a:rPr>
              <a:t>is</a:t>
            </a:r>
            <a:r>
              <a:rPr lang="it-IT" dirty="0">
                <a:latin typeface="Avenir Next LT Pro" panose="020B0504020202020204" pitchFamily="34" charset="77"/>
              </a:rPr>
              <a:t>, </a:t>
            </a:r>
            <a:r>
              <a:rPr lang="it-IT" dirty="0" err="1">
                <a:latin typeface="Avenir Next LT Pro" panose="020B0504020202020204" pitchFamily="34" charset="77"/>
              </a:rPr>
              <a:t>its</a:t>
            </a:r>
            <a:r>
              <a:rPr lang="it-IT" dirty="0">
                <a:latin typeface="Avenir Next LT Pro" panose="020B0504020202020204" pitchFamily="34" charset="77"/>
              </a:rPr>
              <a:t> </a:t>
            </a:r>
            <a:r>
              <a:rPr lang="it-IT" dirty="0" err="1">
                <a:latin typeface="Avenir Next LT Pro" panose="020B0504020202020204" pitchFamily="34" charset="77"/>
              </a:rPr>
              <a:t>capacity</a:t>
            </a:r>
            <a:r>
              <a:rPr lang="it-IT" dirty="0">
                <a:latin typeface="Avenir Next LT Pro" panose="020B0504020202020204" pitchFamily="34" charset="77"/>
              </a:rPr>
              <a:t> to </a:t>
            </a:r>
            <a:r>
              <a:rPr lang="it-IT" dirty="0" err="1">
                <a:latin typeface="Avenir Next LT Pro" panose="020B0504020202020204" pitchFamily="34" charset="77"/>
              </a:rPr>
              <a:t>influence</a:t>
            </a:r>
            <a:r>
              <a:rPr lang="it-IT" dirty="0">
                <a:latin typeface="Avenir Next LT Pro" panose="020B0504020202020204" pitchFamily="34" charset="77"/>
              </a:rPr>
              <a:t> the </a:t>
            </a:r>
            <a:r>
              <a:rPr lang="it-IT" dirty="0" err="1">
                <a:latin typeface="Avenir Next LT Pro" panose="020B0504020202020204" pitchFamily="34" charset="77"/>
              </a:rPr>
              <a:t>firm's</a:t>
            </a:r>
            <a:r>
              <a:rPr lang="it-IT" dirty="0">
                <a:latin typeface="Avenir Next LT Pro" panose="020B0504020202020204" pitchFamily="34" charset="77"/>
              </a:rPr>
              <a:t> </a:t>
            </a:r>
            <a:r>
              <a:rPr lang="it-IT" dirty="0" err="1">
                <a:latin typeface="Avenir Next LT Pro" panose="020B0504020202020204" pitchFamily="34" charset="77"/>
              </a:rPr>
              <a:t>existing</a:t>
            </a:r>
            <a:r>
              <a:rPr lang="it-IT" dirty="0">
                <a:latin typeface="Avenir Next LT Pro" panose="020B0504020202020204" pitchFamily="34" charset="77"/>
              </a:rPr>
              <a:t> </a:t>
            </a:r>
            <a:r>
              <a:rPr lang="it-IT" dirty="0" err="1">
                <a:latin typeface="Avenir Next LT Pro" panose="020B0504020202020204" pitchFamily="34" charset="77"/>
              </a:rPr>
              <a:t>resources</a:t>
            </a:r>
            <a:r>
              <a:rPr lang="it-IT" dirty="0">
                <a:latin typeface="Avenir Next LT Pro" panose="020B0504020202020204" pitchFamily="34" charset="77"/>
              </a:rPr>
              <a:t>, </a:t>
            </a:r>
            <a:r>
              <a:rPr lang="it-IT" dirty="0" err="1">
                <a:latin typeface="Avenir Next LT Pro" panose="020B0504020202020204" pitchFamily="34" charset="77"/>
              </a:rPr>
              <a:t>skills</a:t>
            </a:r>
            <a:r>
              <a:rPr lang="it-IT" dirty="0">
                <a:latin typeface="Avenir Next LT Pro" panose="020B0504020202020204" pitchFamily="34" charset="77"/>
              </a:rPr>
              <a:t> and </a:t>
            </a:r>
            <a:r>
              <a:rPr lang="it-IT" dirty="0" err="1">
                <a:latin typeface="Avenir Next LT Pro" panose="020B0504020202020204" pitchFamily="34" charset="77"/>
              </a:rPr>
              <a:t>knowledge</a:t>
            </a:r>
            <a:r>
              <a:rPr lang="it-IT" dirty="0">
                <a:latin typeface="Avenir Next LT Pro" panose="020B0504020202020204" pitchFamily="34" charset="77"/>
              </a:rPr>
              <a:t> .</a:t>
            </a:r>
            <a:endParaRPr lang="it-IT" sz="1200" dirty="0">
              <a:latin typeface="Avenir Next LT Pro" panose="020B0504020202020204" pitchFamily="34" charset="77"/>
            </a:endParaRPr>
          </a:p>
          <a:p>
            <a:pPr algn="l">
              <a:lnSpc>
                <a:spcPct val="150000"/>
              </a:lnSpc>
            </a:pP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2" name="Titolo 1">
            <a:extLst>
              <a:ext uri="{FF2B5EF4-FFF2-40B4-BE49-F238E27FC236}">
                <a16:creationId xmlns:a16="http://schemas.microsoft.com/office/drawing/2014/main" id="{5DFCE02A-30F6-F344-9845-CF9BFD73C558}"/>
              </a:ext>
            </a:extLst>
          </p:cNvPr>
          <p:cNvSpPr>
            <a:spLocks noGrp="1"/>
          </p:cNvSpPr>
          <p:nvPr>
            <p:ph type="title"/>
          </p:nvPr>
        </p:nvSpPr>
        <p:spPr>
          <a:xfrm>
            <a:off x="557250" y="1316913"/>
            <a:ext cx="5843549" cy="464602"/>
          </a:xfrm>
        </p:spPr>
        <p:txBody>
          <a:bodyPr/>
          <a:lstStyle/>
          <a:p>
            <a:r>
              <a:rPr lang="it-IT" sz="3600" dirty="0" err="1"/>
              <a:t>Mapping</a:t>
            </a:r>
            <a:r>
              <a:rPr lang="it-IT" sz="3600" dirty="0"/>
              <a:t> the </a:t>
            </a:r>
            <a:r>
              <a:rPr lang="it-IT" sz="3600" dirty="0" err="1"/>
              <a:t>winds</a:t>
            </a:r>
            <a:r>
              <a:rPr lang="it-IT" sz="3600" dirty="0"/>
              <a:t> of creative </a:t>
            </a:r>
            <a:r>
              <a:rPr lang="it-IT" sz="3600" dirty="0" err="1"/>
              <a:t>destruction</a:t>
            </a:r>
            <a:endParaRPr lang="it-IT" sz="3600" dirty="0"/>
          </a:p>
        </p:txBody>
      </p:sp>
      <p:sp>
        <p:nvSpPr>
          <p:cNvPr id="3" name="Segnaposto testo 2">
            <a:extLst>
              <a:ext uri="{FF2B5EF4-FFF2-40B4-BE49-F238E27FC236}">
                <a16:creationId xmlns:a16="http://schemas.microsoft.com/office/drawing/2014/main" id="{B01C7D14-6D54-7545-906A-98DC4A1844A1}"/>
              </a:ext>
            </a:extLst>
          </p:cNvPr>
          <p:cNvSpPr>
            <a:spLocks noGrp="1"/>
          </p:cNvSpPr>
          <p:nvPr>
            <p:ph type="body" sz="quarter" idx="17"/>
          </p:nvPr>
        </p:nvSpPr>
        <p:spPr>
          <a:xfrm>
            <a:off x="557250" y="2400300"/>
            <a:ext cx="4908550" cy="406115"/>
          </a:xfrm>
        </p:spPr>
        <p:txBody>
          <a:bodyPr/>
          <a:lstStyle/>
          <a:p>
            <a:r>
              <a:rPr lang="it-IT" dirty="0"/>
              <a:t>THE COMPETITVE IMPILCATIONS OF INNOVATION</a:t>
            </a:r>
          </a:p>
        </p:txBody>
      </p:sp>
      <p:pic>
        <p:nvPicPr>
          <p:cNvPr id="7" name="Immagine 6">
            <a:extLst>
              <a:ext uri="{FF2B5EF4-FFF2-40B4-BE49-F238E27FC236}">
                <a16:creationId xmlns:a16="http://schemas.microsoft.com/office/drawing/2014/main" id="{CFA5B4D9-7757-0A4D-9011-6280A6941038}"/>
              </a:ext>
            </a:extLst>
          </p:cNvPr>
          <p:cNvPicPr>
            <a:picLocks noChangeAspect="1"/>
          </p:cNvPicPr>
          <p:nvPr/>
        </p:nvPicPr>
        <p:blipFill rotWithShape="1">
          <a:blip r:embed="rId2"/>
          <a:srcRect r="7121"/>
          <a:stretch/>
        </p:blipFill>
        <p:spPr>
          <a:xfrm>
            <a:off x="6591521" y="1629080"/>
            <a:ext cx="5268089" cy="4393159"/>
          </a:xfrm>
          <a:prstGeom prst="rect">
            <a:avLst/>
          </a:prstGeom>
        </p:spPr>
      </p:pic>
      <p:grpSp>
        <p:nvGrpSpPr>
          <p:cNvPr id="10" name="Gruppo 9">
            <a:extLst>
              <a:ext uri="{FF2B5EF4-FFF2-40B4-BE49-F238E27FC236}">
                <a16:creationId xmlns:a16="http://schemas.microsoft.com/office/drawing/2014/main" id="{56ED6B0B-8ACA-3842-BF34-BFEF83768BFA}"/>
              </a:ext>
            </a:extLst>
          </p:cNvPr>
          <p:cNvGrpSpPr/>
          <p:nvPr/>
        </p:nvGrpSpPr>
        <p:grpSpPr>
          <a:xfrm>
            <a:off x="-1" y="2781226"/>
            <a:ext cx="5652655" cy="3630672"/>
            <a:chOff x="5292389" y="2015104"/>
            <a:chExt cx="6372561" cy="4078615"/>
          </a:xfrm>
        </p:grpSpPr>
        <p:pic>
          <p:nvPicPr>
            <p:cNvPr id="5" name="Immagine 4">
              <a:extLst>
                <a:ext uri="{FF2B5EF4-FFF2-40B4-BE49-F238E27FC236}">
                  <a16:creationId xmlns:a16="http://schemas.microsoft.com/office/drawing/2014/main" id="{E5F4EE76-4A7F-F844-BF99-D03532FE959A}"/>
                </a:ext>
              </a:extLst>
            </p:cNvPr>
            <p:cNvPicPr>
              <a:picLocks noChangeAspect="1"/>
            </p:cNvPicPr>
            <p:nvPr/>
          </p:nvPicPr>
          <p:blipFill>
            <a:blip r:embed="rId3"/>
            <a:stretch>
              <a:fillRect/>
            </a:stretch>
          </p:blipFill>
          <p:spPr>
            <a:xfrm>
              <a:off x="6029597" y="2400300"/>
              <a:ext cx="5635353" cy="3390900"/>
            </a:xfrm>
            <a:prstGeom prst="rect">
              <a:avLst/>
            </a:prstGeom>
          </p:spPr>
        </p:pic>
        <p:sp>
          <p:nvSpPr>
            <p:cNvPr id="6" name="CasellaDiTesto 5">
              <a:extLst>
                <a:ext uri="{FF2B5EF4-FFF2-40B4-BE49-F238E27FC236}">
                  <a16:creationId xmlns:a16="http://schemas.microsoft.com/office/drawing/2014/main" id="{E8F150CB-C1D2-BE49-94BB-365CF5A517C6}"/>
                </a:ext>
              </a:extLst>
            </p:cNvPr>
            <p:cNvSpPr txBox="1"/>
            <p:nvPr/>
          </p:nvSpPr>
          <p:spPr>
            <a:xfrm>
              <a:off x="6264029" y="5791200"/>
              <a:ext cx="2950464" cy="302519"/>
            </a:xfrm>
            <a:prstGeom prst="rect">
              <a:avLst/>
            </a:prstGeom>
            <a:noFill/>
          </p:spPr>
          <p:txBody>
            <a:bodyPr wrap="square" rtlCol="0">
              <a:spAutoFit/>
            </a:bodyPr>
            <a:lstStyle/>
            <a:p>
              <a:pPr algn="l">
                <a:lnSpc>
                  <a:spcPct val="150000"/>
                </a:lnSpc>
              </a:pPr>
              <a:r>
                <a:rPr lang="it-IT" sz="10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000" spc="100" dirty="0" err="1">
                  <a:latin typeface="Abadi MT Condensed Light" panose="020B0306030101010103" pitchFamily="34" charset="77"/>
                  <a:ea typeface="Open Sans" panose="020B0606030504020204" pitchFamily="34" charset="0"/>
                  <a:cs typeface="Arial" panose="020B0604020202020204" pitchFamily="34" charset="0"/>
                </a:rPr>
                <a:t>Abernathy</a:t>
              </a:r>
              <a:r>
                <a:rPr lang="it-IT" sz="1000" spc="100" dirty="0">
                  <a:latin typeface="Abadi MT Condensed Light" panose="020B0306030101010103" pitchFamily="34" charset="77"/>
                  <a:ea typeface="Open Sans" panose="020B0606030504020204" pitchFamily="34" charset="0"/>
                  <a:cs typeface="Arial" panose="020B0604020202020204" pitchFamily="34" charset="0"/>
                </a:rPr>
                <a:t> &amp; Clark (1985)</a:t>
              </a:r>
            </a:p>
          </p:txBody>
        </p:sp>
        <p:sp>
          <p:nvSpPr>
            <p:cNvPr id="9" name="CasellaDiTesto 8">
              <a:extLst>
                <a:ext uri="{FF2B5EF4-FFF2-40B4-BE49-F238E27FC236}">
                  <a16:creationId xmlns:a16="http://schemas.microsoft.com/office/drawing/2014/main" id="{E261B2C1-2CE1-9F41-9597-119594E35F9D}"/>
                </a:ext>
              </a:extLst>
            </p:cNvPr>
            <p:cNvSpPr txBox="1"/>
            <p:nvPr/>
          </p:nvSpPr>
          <p:spPr>
            <a:xfrm>
              <a:off x="5292389" y="2015104"/>
              <a:ext cx="3718560" cy="449520"/>
            </a:xfrm>
            <a:prstGeom prst="rect">
              <a:avLst/>
            </a:prstGeom>
            <a:noFill/>
          </p:spPr>
          <p:txBody>
            <a:bodyPr wrap="square" rtlCol="0">
              <a:spAutoFit/>
            </a:bodyPr>
            <a:lstStyle/>
            <a:p>
              <a:pPr algn="ctr">
                <a:lnSpc>
                  <a:spcPct val="150000"/>
                </a:lnSpc>
              </a:pPr>
              <a:r>
                <a:rPr lang="it-IT" sz="1400" b="1" dirty="0">
                  <a:latin typeface="Abadi MT Condensed Light" panose="020B0306030101010103" pitchFamily="34" charset="77"/>
                </a:rPr>
                <a:t>The </a:t>
              </a:r>
              <a:r>
                <a:rPr lang="it-IT" sz="1400" b="1" dirty="0" err="1">
                  <a:latin typeface="Abadi MT Condensed Light" panose="020B0306030101010103" pitchFamily="34" charset="77"/>
                </a:rPr>
                <a:t>Transilience</a:t>
              </a:r>
              <a:r>
                <a:rPr lang="it-IT" sz="1400" b="1" dirty="0">
                  <a:latin typeface="Abadi MT Condensed Light" panose="020B0306030101010103" pitchFamily="34" charset="77"/>
                </a:rPr>
                <a:t> </a:t>
              </a:r>
              <a:r>
                <a:rPr lang="it-IT" sz="1400" b="1" dirty="0" err="1">
                  <a:latin typeface="Abadi MT Condensed Light" panose="020B0306030101010103" pitchFamily="34" charset="77"/>
                </a:rPr>
                <a:t>map</a:t>
              </a:r>
              <a:endParaRPr lang="it-IT" sz="1400" b="1" spc="100" dirty="0">
                <a:latin typeface="Abadi MT Condensed Light" panose="020B0306030101010103" pitchFamily="34" charset="77"/>
                <a:ea typeface="Open Sans"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6972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66AD14-E659-534B-B2A3-7696D350E841}"/>
              </a:ext>
            </a:extLst>
          </p:cNvPr>
          <p:cNvSpPr>
            <a:spLocks noGrp="1"/>
          </p:cNvSpPr>
          <p:nvPr>
            <p:ph type="title"/>
          </p:nvPr>
        </p:nvSpPr>
        <p:spPr/>
        <p:txBody>
          <a:bodyPr/>
          <a:lstStyle/>
          <a:p>
            <a:r>
              <a:rPr lang="it-IT" dirty="0"/>
              <a:t>The disruptive innovation</a:t>
            </a:r>
          </a:p>
        </p:txBody>
      </p:sp>
      <p:sp>
        <p:nvSpPr>
          <p:cNvPr id="3" name="Segnaposto testo 2">
            <a:extLst>
              <a:ext uri="{FF2B5EF4-FFF2-40B4-BE49-F238E27FC236}">
                <a16:creationId xmlns:a16="http://schemas.microsoft.com/office/drawing/2014/main" id="{975ECC65-AAFE-F545-8C3E-CE17CE3A15DA}"/>
              </a:ext>
            </a:extLst>
          </p:cNvPr>
          <p:cNvSpPr>
            <a:spLocks noGrp="1"/>
          </p:cNvSpPr>
          <p:nvPr>
            <p:ph type="body" sz="quarter" idx="17"/>
          </p:nvPr>
        </p:nvSpPr>
        <p:spPr>
          <a:xfrm>
            <a:off x="557251" y="2568028"/>
            <a:ext cx="4908550" cy="406115"/>
          </a:xfrm>
        </p:spPr>
        <p:txBody>
          <a:bodyPr/>
          <a:lstStyle/>
          <a:p>
            <a:r>
              <a:rPr lang="it-IT" dirty="0"/>
              <a:t>CHRISTENSEN, 1995</a:t>
            </a:r>
          </a:p>
        </p:txBody>
      </p:sp>
      <p:sp>
        <p:nvSpPr>
          <p:cNvPr id="5" name="Rettangolo 4">
            <a:extLst>
              <a:ext uri="{FF2B5EF4-FFF2-40B4-BE49-F238E27FC236}">
                <a16:creationId xmlns:a16="http://schemas.microsoft.com/office/drawing/2014/main" id="{BE371E0E-4DF5-5F44-ADE4-5905539CC4FA}"/>
              </a:ext>
            </a:extLst>
          </p:cNvPr>
          <p:cNvSpPr/>
          <p:nvPr/>
        </p:nvSpPr>
        <p:spPr>
          <a:xfrm>
            <a:off x="575260" y="2796069"/>
            <a:ext cx="2720471" cy="2800767"/>
          </a:xfrm>
          <a:prstGeom prst="rect">
            <a:avLst/>
          </a:prstGeom>
        </p:spPr>
        <p:txBody>
          <a:bodyPr wrap="square">
            <a:spAutoFit/>
          </a:bodyPr>
          <a:lstStyle/>
          <a:p>
            <a:endParaRPr lang="it-IT" sz="1600" dirty="0">
              <a:solidFill>
                <a:srgbClr val="181818"/>
              </a:solidFill>
              <a:latin typeface="Avenir Next LT Pro" panose="020B0504020202020204" pitchFamily="34" charset="77"/>
            </a:endParaRPr>
          </a:p>
          <a:p>
            <a:r>
              <a:rPr lang="it-IT" sz="1600" dirty="0">
                <a:latin typeface="Avenir Next LT Pro" panose="020B0504020202020204" pitchFamily="34" charset="77"/>
              </a:rPr>
              <a:t>Disruptive innovation </a:t>
            </a:r>
            <a:r>
              <a:rPr lang="it-IT" sz="1600" dirty="0" err="1">
                <a:latin typeface="Avenir Next LT Pro" panose="020B0504020202020204" pitchFamily="34" charset="77"/>
              </a:rPr>
              <a:t>is</a:t>
            </a:r>
            <a:r>
              <a:rPr lang="it-IT" sz="1600" dirty="0">
                <a:latin typeface="Avenir Next LT Pro" panose="020B0504020202020204" pitchFamily="34" charset="77"/>
              </a:rPr>
              <a:t> the process in </a:t>
            </a:r>
            <a:r>
              <a:rPr lang="it-IT" sz="1600" dirty="0" err="1">
                <a:latin typeface="Avenir Next LT Pro" panose="020B0504020202020204" pitchFamily="34" charset="77"/>
              </a:rPr>
              <a:t>which</a:t>
            </a:r>
            <a:r>
              <a:rPr lang="it-IT" sz="1600" dirty="0">
                <a:latin typeface="Avenir Next LT Pro" panose="020B0504020202020204" pitchFamily="34" charset="77"/>
              </a:rPr>
              <a:t> a </a:t>
            </a:r>
            <a:r>
              <a:rPr lang="it-IT" sz="1600" b="1" dirty="0" err="1">
                <a:latin typeface="Avenir Next LT Pro" panose="020B0504020202020204" pitchFamily="34" charset="77"/>
              </a:rPr>
              <a:t>smaller</a:t>
            </a:r>
            <a:r>
              <a:rPr lang="it-IT" sz="1600" b="1" dirty="0">
                <a:latin typeface="Avenir Next LT Pro" panose="020B0504020202020204" pitchFamily="34" charset="77"/>
              </a:rPr>
              <a:t> company</a:t>
            </a:r>
            <a:r>
              <a:rPr lang="it-IT" sz="1600" dirty="0">
                <a:latin typeface="Avenir Next LT Pro" panose="020B0504020202020204" pitchFamily="34" charset="77"/>
              </a:rPr>
              <a:t>, </a:t>
            </a:r>
            <a:r>
              <a:rPr lang="it-IT" sz="1600" dirty="0" err="1">
                <a:latin typeface="Avenir Next LT Pro" panose="020B0504020202020204" pitchFamily="34" charset="77"/>
              </a:rPr>
              <a:t>usually</a:t>
            </a:r>
            <a:r>
              <a:rPr lang="it-IT" sz="1600" dirty="0">
                <a:latin typeface="Avenir Next LT Pro" panose="020B0504020202020204" pitchFamily="34" charset="77"/>
              </a:rPr>
              <a:t> with </a:t>
            </a:r>
            <a:r>
              <a:rPr lang="it-IT" sz="1600" dirty="0" err="1">
                <a:latin typeface="Avenir Next LT Pro" panose="020B0504020202020204" pitchFamily="34" charset="77"/>
              </a:rPr>
              <a:t>fewer</a:t>
            </a:r>
            <a:r>
              <a:rPr lang="it-IT" sz="1600" dirty="0">
                <a:latin typeface="Avenir Next LT Pro" panose="020B0504020202020204" pitchFamily="34" charset="77"/>
              </a:rPr>
              <a:t> </a:t>
            </a:r>
            <a:r>
              <a:rPr lang="it-IT" sz="1600" dirty="0" err="1">
                <a:latin typeface="Avenir Next LT Pro" panose="020B0504020202020204" pitchFamily="34" charset="77"/>
              </a:rPr>
              <a:t>resources</a:t>
            </a:r>
            <a:r>
              <a:rPr lang="it-IT" sz="1600" dirty="0">
                <a:latin typeface="Avenir Next LT Pro" panose="020B0504020202020204" pitchFamily="34" charset="77"/>
              </a:rPr>
              <a:t>, </a:t>
            </a:r>
            <a:r>
              <a:rPr lang="it-IT" sz="1600" b="1" dirty="0" err="1">
                <a:latin typeface="Avenir Next LT Pro" panose="020B0504020202020204" pitchFamily="34" charset="77"/>
              </a:rPr>
              <a:t>is</a:t>
            </a:r>
            <a:r>
              <a:rPr lang="it-IT" sz="1600" b="1" dirty="0">
                <a:latin typeface="Avenir Next LT Pro" panose="020B0504020202020204" pitchFamily="34" charset="77"/>
              </a:rPr>
              <a:t> </a:t>
            </a:r>
            <a:r>
              <a:rPr lang="it-IT" sz="1600" b="1" dirty="0" err="1">
                <a:latin typeface="Avenir Next LT Pro" panose="020B0504020202020204" pitchFamily="34" charset="77"/>
              </a:rPr>
              <a:t>able</a:t>
            </a:r>
            <a:r>
              <a:rPr lang="it-IT" sz="1600" b="1" dirty="0">
                <a:latin typeface="Avenir Next LT Pro" panose="020B0504020202020204" pitchFamily="34" charset="77"/>
              </a:rPr>
              <a:t> to </a:t>
            </a:r>
            <a:r>
              <a:rPr lang="it-IT" sz="1600" b="1" dirty="0" err="1">
                <a:latin typeface="Avenir Next LT Pro" panose="020B0504020202020204" pitchFamily="34" charset="77"/>
              </a:rPr>
              <a:t>challenge</a:t>
            </a:r>
            <a:r>
              <a:rPr lang="it-IT" sz="1600" b="1" dirty="0">
                <a:latin typeface="Avenir Next LT Pro" panose="020B0504020202020204" pitchFamily="34" charset="77"/>
              </a:rPr>
              <a:t> an </a:t>
            </a:r>
            <a:r>
              <a:rPr lang="it-IT" sz="1600" b="1" dirty="0" err="1">
                <a:latin typeface="Avenir Next LT Pro" panose="020B0504020202020204" pitchFamily="34" charset="77"/>
              </a:rPr>
              <a:t>established</a:t>
            </a:r>
            <a:r>
              <a:rPr lang="it-IT" sz="1600" b="1" dirty="0">
                <a:latin typeface="Avenir Next LT Pro" panose="020B0504020202020204" pitchFamily="34" charset="77"/>
              </a:rPr>
              <a:t> business </a:t>
            </a:r>
            <a:r>
              <a:rPr lang="it-IT" sz="1600" dirty="0">
                <a:latin typeface="Avenir Next LT Pro" panose="020B0504020202020204" pitchFamily="34" charset="77"/>
              </a:rPr>
              <a:t>(</a:t>
            </a:r>
            <a:r>
              <a:rPr lang="it-IT" sz="1600" dirty="0" err="1">
                <a:latin typeface="Avenir Next LT Pro" panose="020B0504020202020204" pitchFamily="34" charset="77"/>
              </a:rPr>
              <a:t>often</a:t>
            </a:r>
            <a:r>
              <a:rPr lang="it-IT" sz="1600" dirty="0">
                <a:latin typeface="Avenir Next LT Pro" panose="020B0504020202020204" pitchFamily="34" charset="77"/>
              </a:rPr>
              <a:t> </a:t>
            </a:r>
            <a:r>
              <a:rPr lang="it-IT" sz="1600" dirty="0" err="1">
                <a:latin typeface="Avenir Next LT Pro" panose="020B0504020202020204" pitchFamily="34" charset="77"/>
              </a:rPr>
              <a:t>called</a:t>
            </a:r>
            <a:r>
              <a:rPr lang="it-IT" sz="1600" dirty="0">
                <a:latin typeface="Avenir Next LT Pro" panose="020B0504020202020204" pitchFamily="34" charset="77"/>
              </a:rPr>
              <a:t> an “</a:t>
            </a:r>
            <a:r>
              <a:rPr lang="it-IT" sz="1600" dirty="0" err="1">
                <a:latin typeface="Avenir Next LT Pro" panose="020B0504020202020204" pitchFamily="34" charset="77"/>
              </a:rPr>
              <a:t>incumbent</a:t>
            </a:r>
            <a:r>
              <a:rPr lang="it-IT" sz="1600" dirty="0">
                <a:latin typeface="Avenir Next LT Pro" panose="020B0504020202020204" pitchFamily="34" charset="77"/>
              </a:rPr>
              <a:t>”) </a:t>
            </a:r>
            <a:r>
              <a:rPr lang="it-IT" sz="1600" b="1" dirty="0">
                <a:latin typeface="Avenir Next LT Pro" panose="020B0504020202020204" pitchFamily="34" charset="77"/>
              </a:rPr>
              <a:t>by </a:t>
            </a:r>
            <a:r>
              <a:rPr lang="it-IT" sz="1600" b="1" dirty="0" err="1">
                <a:latin typeface="Avenir Next LT Pro" panose="020B0504020202020204" pitchFamily="34" charset="77"/>
              </a:rPr>
              <a:t>entering</a:t>
            </a:r>
            <a:r>
              <a:rPr lang="it-IT" sz="1600" b="1" dirty="0">
                <a:latin typeface="Avenir Next LT Pro" panose="020B0504020202020204" pitchFamily="34" charset="77"/>
              </a:rPr>
              <a:t> </a:t>
            </a:r>
            <a:r>
              <a:rPr lang="it-IT" sz="1600" b="1" dirty="0" err="1">
                <a:latin typeface="Avenir Next LT Pro" panose="020B0504020202020204" pitchFamily="34" charset="77"/>
              </a:rPr>
              <a:t>at</a:t>
            </a:r>
            <a:r>
              <a:rPr lang="it-IT" sz="1600" b="1" dirty="0">
                <a:latin typeface="Avenir Next LT Pro" panose="020B0504020202020204" pitchFamily="34" charset="77"/>
              </a:rPr>
              <a:t> the bottom of the market </a:t>
            </a:r>
            <a:r>
              <a:rPr lang="it-IT" sz="1600" dirty="0">
                <a:latin typeface="Avenir Next LT Pro" panose="020B0504020202020204" pitchFamily="34" charset="77"/>
              </a:rPr>
              <a:t>and </a:t>
            </a:r>
            <a:r>
              <a:rPr lang="it-IT" sz="1600" dirty="0" err="1">
                <a:latin typeface="Avenir Next LT Pro" panose="020B0504020202020204" pitchFamily="34" charset="77"/>
              </a:rPr>
              <a:t>continuing</a:t>
            </a:r>
            <a:r>
              <a:rPr lang="it-IT" sz="1600" dirty="0">
                <a:latin typeface="Avenir Next LT Pro" panose="020B0504020202020204" pitchFamily="34" charset="77"/>
              </a:rPr>
              <a:t> to </a:t>
            </a:r>
            <a:r>
              <a:rPr lang="it-IT" sz="1600" dirty="0" err="1">
                <a:latin typeface="Avenir Next LT Pro" panose="020B0504020202020204" pitchFamily="34" charset="77"/>
              </a:rPr>
              <a:t>move</a:t>
            </a:r>
            <a:r>
              <a:rPr lang="it-IT" sz="1600" dirty="0">
                <a:latin typeface="Avenir Next LT Pro" panose="020B0504020202020204" pitchFamily="34" charset="77"/>
              </a:rPr>
              <a:t> up-market. </a:t>
            </a:r>
          </a:p>
        </p:txBody>
      </p:sp>
      <p:pic>
        <p:nvPicPr>
          <p:cNvPr id="8" name="Elementi multimediali online 7" descr="What is Disruptive Innovation?">
            <a:hlinkClick r:id="" action="ppaction://media"/>
            <a:extLst>
              <a:ext uri="{FF2B5EF4-FFF2-40B4-BE49-F238E27FC236}">
                <a16:creationId xmlns:a16="http://schemas.microsoft.com/office/drawing/2014/main" id="{A2C29417-93CC-DD44-8EE2-3948BFEB208E}"/>
              </a:ext>
            </a:extLst>
          </p:cNvPr>
          <p:cNvPicPr>
            <a:picLocks noRot="1" noChangeAspect="1"/>
          </p:cNvPicPr>
          <p:nvPr>
            <a:videoFile r:link="rId1"/>
          </p:nvPr>
        </p:nvPicPr>
        <p:blipFill>
          <a:blip r:embed="rId3"/>
          <a:stretch>
            <a:fillRect/>
          </a:stretch>
        </p:blipFill>
        <p:spPr>
          <a:xfrm>
            <a:off x="3798872" y="2410572"/>
            <a:ext cx="4594255" cy="2595755"/>
          </a:xfrm>
          <a:prstGeom prst="rect">
            <a:avLst/>
          </a:prstGeom>
        </p:spPr>
      </p:pic>
      <p:pic>
        <p:nvPicPr>
          <p:cNvPr id="12" name="Immagine 11">
            <a:extLst>
              <a:ext uri="{FF2B5EF4-FFF2-40B4-BE49-F238E27FC236}">
                <a16:creationId xmlns:a16="http://schemas.microsoft.com/office/drawing/2014/main" id="{B8CAC1C6-DF04-5B49-A72C-DE4293725374}"/>
              </a:ext>
            </a:extLst>
          </p:cNvPr>
          <p:cNvPicPr>
            <a:picLocks noChangeAspect="1"/>
          </p:cNvPicPr>
          <p:nvPr/>
        </p:nvPicPr>
        <p:blipFill rotWithShape="1">
          <a:blip r:embed="rId4"/>
          <a:srcRect l="8009" r="9812"/>
          <a:stretch/>
        </p:blipFill>
        <p:spPr>
          <a:xfrm>
            <a:off x="8797733" y="1837800"/>
            <a:ext cx="3224934" cy="3182400"/>
          </a:xfrm>
          <a:prstGeom prst="rect">
            <a:avLst/>
          </a:prstGeom>
        </p:spPr>
      </p:pic>
      <p:sp>
        <p:nvSpPr>
          <p:cNvPr id="14" name="Rettangolo 13">
            <a:extLst>
              <a:ext uri="{FF2B5EF4-FFF2-40B4-BE49-F238E27FC236}">
                <a16:creationId xmlns:a16="http://schemas.microsoft.com/office/drawing/2014/main" id="{92073FA4-A107-8B47-A8DA-9D86BEB2C4B5}"/>
              </a:ext>
            </a:extLst>
          </p:cNvPr>
          <p:cNvSpPr/>
          <p:nvPr/>
        </p:nvSpPr>
        <p:spPr>
          <a:xfrm>
            <a:off x="4271926" y="829265"/>
            <a:ext cx="4908550" cy="1200329"/>
          </a:xfrm>
          <a:prstGeom prst="rect">
            <a:avLst/>
          </a:prstGeom>
        </p:spPr>
        <p:txBody>
          <a:bodyPr wrap="square">
            <a:spAutoFit/>
          </a:bodyPr>
          <a:lstStyle/>
          <a:p>
            <a:pPr algn="ctr"/>
            <a:r>
              <a:rPr lang="it-IT" dirty="0" err="1">
                <a:solidFill>
                  <a:srgbClr val="231D1C"/>
                </a:solidFill>
                <a:latin typeface="Chalkduster" panose="03050602040202020205" pitchFamily="66" charset="77"/>
              </a:rPr>
              <a:t>Why</a:t>
            </a:r>
            <a:r>
              <a:rPr lang="it-IT" dirty="0">
                <a:solidFill>
                  <a:srgbClr val="231D1C"/>
                </a:solidFill>
                <a:latin typeface="Chalkduster" panose="03050602040202020205" pitchFamily="66" charset="77"/>
              </a:rPr>
              <a:t> do the market </a:t>
            </a:r>
            <a:r>
              <a:rPr lang="it-IT" dirty="0" err="1">
                <a:solidFill>
                  <a:srgbClr val="231D1C"/>
                </a:solidFill>
                <a:latin typeface="Chalkduster" panose="03050602040202020205" pitchFamily="66" charset="77"/>
              </a:rPr>
              <a:t>leaders</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fail</a:t>
            </a:r>
            <a:r>
              <a:rPr lang="it-IT" dirty="0">
                <a:solidFill>
                  <a:srgbClr val="231D1C"/>
                </a:solidFill>
                <a:latin typeface="Chalkduster" panose="03050602040202020205" pitchFamily="66" charset="77"/>
              </a:rPr>
              <a:t>?</a:t>
            </a:r>
          </a:p>
          <a:p>
            <a:pPr algn="ctr"/>
            <a:r>
              <a:rPr lang="it-IT" dirty="0" err="1">
                <a:solidFill>
                  <a:srgbClr val="231D1C"/>
                </a:solidFill>
                <a:latin typeface="Chalkduster" panose="03050602040202020205" pitchFamily="66" charset="77"/>
              </a:rPr>
              <a:t>Why</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does</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it</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occur</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after</a:t>
            </a:r>
            <a:r>
              <a:rPr lang="it-IT" dirty="0">
                <a:solidFill>
                  <a:srgbClr val="231D1C"/>
                </a:solidFill>
                <a:latin typeface="Chalkduster" panose="03050602040202020205" pitchFamily="66" charset="77"/>
              </a:rPr>
              <a:t> the </a:t>
            </a:r>
            <a:r>
              <a:rPr lang="it-IT" dirty="0" err="1">
                <a:solidFill>
                  <a:srgbClr val="231D1C"/>
                </a:solidFill>
                <a:latin typeface="Chalkduster" panose="03050602040202020205" pitchFamily="66" charset="77"/>
              </a:rPr>
              <a:t>interoduction</a:t>
            </a:r>
            <a:r>
              <a:rPr lang="it-IT" dirty="0">
                <a:solidFill>
                  <a:srgbClr val="231D1C"/>
                </a:solidFill>
                <a:latin typeface="Chalkduster" panose="03050602040202020205" pitchFamily="66" charset="77"/>
              </a:rPr>
              <a:t> of </a:t>
            </a:r>
            <a:r>
              <a:rPr lang="it-IT" dirty="0" err="1">
                <a:solidFill>
                  <a:srgbClr val="231D1C"/>
                </a:solidFill>
                <a:latin typeface="Chalkduster" panose="03050602040202020205" pitchFamily="66" charset="77"/>
              </a:rPr>
              <a:t>particular</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technological</a:t>
            </a:r>
            <a:r>
              <a:rPr lang="it-IT" dirty="0">
                <a:solidFill>
                  <a:srgbClr val="231D1C"/>
                </a:solidFill>
                <a:latin typeface="Chalkduster" panose="03050602040202020205" pitchFamily="66" charset="77"/>
              </a:rPr>
              <a:t> </a:t>
            </a:r>
            <a:r>
              <a:rPr lang="it-IT" dirty="0" err="1">
                <a:solidFill>
                  <a:srgbClr val="231D1C"/>
                </a:solidFill>
                <a:latin typeface="Chalkduster" panose="03050602040202020205" pitchFamily="66" charset="77"/>
              </a:rPr>
              <a:t>innovations</a:t>
            </a:r>
            <a:r>
              <a:rPr lang="it-IT" dirty="0">
                <a:solidFill>
                  <a:srgbClr val="231D1C"/>
                </a:solidFill>
                <a:latin typeface="Chalkduster" panose="03050602040202020205" pitchFamily="66" charset="77"/>
              </a:rPr>
              <a:t>?</a:t>
            </a:r>
            <a:endParaRPr lang="it-IT" b="0" i="0" dirty="0">
              <a:solidFill>
                <a:srgbClr val="231D1C"/>
              </a:solidFill>
              <a:effectLst/>
              <a:latin typeface="Chalkduster" panose="03050602040202020205" pitchFamily="66" charset="77"/>
            </a:endParaRPr>
          </a:p>
        </p:txBody>
      </p:sp>
      <p:sp>
        <p:nvSpPr>
          <p:cNvPr id="15" name="CasellaDiTesto 14">
            <a:extLst>
              <a:ext uri="{FF2B5EF4-FFF2-40B4-BE49-F238E27FC236}">
                <a16:creationId xmlns:a16="http://schemas.microsoft.com/office/drawing/2014/main" id="{E519716B-994F-B94F-90EE-E2782DE4086F}"/>
              </a:ext>
            </a:extLst>
          </p:cNvPr>
          <p:cNvSpPr txBox="1"/>
          <p:nvPr/>
        </p:nvSpPr>
        <p:spPr>
          <a:xfrm>
            <a:off x="3313740" y="5073898"/>
            <a:ext cx="4007555" cy="341376"/>
          </a:xfrm>
          <a:prstGeom prst="rect">
            <a:avLst/>
          </a:prstGeom>
          <a:noFill/>
        </p:spPr>
        <p:txBody>
          <a:bodyPr wrap="square" rtlCol="0">
            <a:spAutoFit/>
          </a:bodyPr>
          <a:lstStyle/>
          <a:p>
            <a:pPr algn="l">
              <a:lnSpc>
                <a:spcPct val="150000"/>
              </a:lnSpc>
            </a:pPr>
            <a:r>
              <a:rPr lang="it-IT" sz="1200" spc="100" dirty="0">
                <a:solidFill>
                  <a:srgbClr val="A3283C"/>
                </a:solidFill>
                <a:latin typeface="Chalkduster" panose="03050602040202020205" pitchFamily="66" charset="77"/>
                <a:ea typeface="Open Sans" panose="020B0606030504020204" pitchFamily="34" charset="0"/>
                <a:cs typeface="Arial" panose="020B0604020202020204" pitchFamily="34" charset="0"/>
              </a:rPr>
              <a:t>THE INNOVATOR’S DILEMMA</a:t>
            </a:r>
          </a:p>
        </p:txBody>
      </p:sp>
      <p:sp>
        <p:nvSpPr>
          <p:cNvPr id="16" name="CasellaDiTesto 15">
            <a:extLst>
              <a:ext uri="{FF2B5EF4-FFF2-40B4-BE49-F238E27FC236}">
                <a16:creationId xmlns:a16="http://schemas.microsoft.com/office/drawing/2014/main" id="{BF458DA8-5098-8541-A92C-30A14D3670A3}"/>
              </a:ext>
            </a:extLst>
          </p:cNvPr>
          <p:cNvSpPr txBox="1"/>
          <p:nvPr/>
        </p:nvSpPr>
        <p:spPr>
          <a:xfrm>
            <a:off x="6305574" y="5272769"/>
            <a:ext cx="5051540" cy="1169166"/>
          </a:xfrm>
          <a:prstGeom prst="rect">
            <a:avLst/>
          </a:prstGeom>
          <a:noFill/>
          <a:ln>
            <a:solidFill>
              <a:srgbClr val="2E3C5D"/>
            </a:solidFill>
          </a:ln>
        </p:spPr>
        <p:txBody>
          <a:bodyPr wrap="square" rtlCol="0">
            <a:spAutoFit/>
          </a:bodyPr>
          <a:lstStyle/>
          <a:p>
            <a:pPr>
              <a:lnSpc>
                <a:spcPct val="150000"/>
              </a:lnSpc>
            </a:pPr>
            <a:r>
              <a:rPr lang="it-IT" sz="1200" dirty="0" err="1">
                <a:solidFill>
                  <a:srgbClr val="231D1C"/>
                </a:solidFill>
                <a:latin typeface="Avenir Next LT Pro" panose="020B0504020202020204" pitchFamily="34" charset="77"/>
              </a:rPr>
              <a:t>Identify</a:t>
            </a:r>
            <a:r>
              <a:rPr lang="it-IT" sz="1200" dirty="0">
                <a:solidFill>
                  <a:srgbClr val="231D1C"/>
                </a:solidFill>
                <a:latin typeface="Avenir Next LT Pro" panose="020B0504020202020204" pitchFamily="34" charset="77"/>
              </a:rPr>
              <a:t> the </a:t>
            </a:r>
            <a:r>
              <a:rPr lang="it-IT" sz="1200" dirty="0" err="1">
                <a:solidFill>
                  <a:srgbClr val="231D1C"/>
                </a:solidFill>
                <a:latin typeface="Avenir Next LT Pro" panose="020B0504020202020204" pitchFamily="34" charset="77"/>
              </a:rPr>
              <a:t>emergence</a:t>
            </a:r>
            <a:r>
              <a:rPr lang="it-IT" sz="1200" dirty="0">
                <a:solidFill>
                  <a:srgbClr val="231D1C"/>
                </a:solidFill>
                <a:latin typeface="Avenir Next LT Pro" panose="020B0504020202020204" pitchFamily="34" charset="77"/>
              </a:rPr>
              <a:t> of competitive </a:t>
            </a:r>
            <a:r>
              <a:rPr lang="it-IT" sz="1200" dirty="0" err="1">
                <a:solidFill>
                  <a:srgbClr val="231D1C"/>
                </a:solidFill>
                <a:latin typeface="Avenir Next LT Pro" panose="020B0504020202020204" pitchFamily="34" charset="77"/>
              </a:rPr>
              <a:t>dynamics</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through</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which</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technological</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innovations</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lead</a:t>
            </a:r>
            <a:r>
              <a:rPr lang="it-IT" sz="1200" dirty="0">
                <a:solidFill>
                  <a:srgbClr val="231D1C"/>
                </a:solidFill>
                <a:latin typeface="Avenir Next LT Pro" panose="020B0504020202020204" pitchFamily="34" charset="77"/>
              </a:rPr>
              <a:t> to the </a:t>
            </a:r>
            <a:r>
              <a:rPr lang="it-IT" sz="1200" dirty="0" err="1">
                <a:solidFill>
                  <a:srgbClr val="231D1C"/>
                </a:solidFill>
                <a:latin typeface="Avenir Next LT Pro" panose="020B0504020202020204" pitchFamily="34" charset="77"/>
              </a:rPr>
              <a:t>destruction</a:t>
            </a:r>
            <a:r>
              <a:rPr lang="it-IT" sz="1200" dirty="0">
                <a:solidFill>
                  <a:srgbClr val="231D1C"/>
                </a:solidFill>
                <a:latin typeface="Avenir Next LT Pro" panose="020B0504020202020204" pitchFamily="34" charset="77"/>
              </a:rPr>
              <a:t> of </a:t>
            </a:r>
            <a:r>
              <a:rPr lang="it-IT" sz="1200" dirty="0" err="1">
                <a:solidFill>
                  <a:srgbClr val="231D1C"/>
                </a:solidFill>
                <a:latin typeface="Avenir Next LT Pro" panose="020B0504020202020204" pitchFamily="34" charset="77"/>
              </a:rPr>
              <a:t>firm</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value</a:t>
            </a:r>
            <a:r>
              <a:rPr lang="it-IT" sz="1200" dirty="0">
                <a:solidFill>
                  <a:srgbClr val="231D1C"/>
                </a:solidFill>
                <a:latin typeface="Avenir Next LT Pro" panose="020B0504020202020204" pitchFamily="34" charset="77"/>
              </a:rPr>
              <a:t>. </a:t>
            </a:r>
          </a:p>
          <a:p>
            <a:pPr>
              <a:lnSpc>
                <a:spcPct val="150000"/>
              </a:lnSpc>
            </a:pPr>
            <a:r>
              <a:rPr lang="it-IT" sz="1200" dirty="0">
                <a:solidFill>
                  <a:srgbClr val="231D1C"/>
                </a:solidFill>
                <a:latin typeface="Avenir Next LT Pro" panose="020B0504020202020204" pitchFamily="34" charset="77"/>
              </a:rPr>
              <a:t>Balance short- and long-</a:t>
            </a:r>
            <a:r>
              <a:rPr lang="it-IT" sz="1200" dirty="0" err="1">
                <a:solidFill>
                  <a:srgbClr val="231D1C"/>
                </a:solidFill>
                <a:latin typeface="Avenir Next LT Pro" panose="020B0504020202020204" pitchFamily="34" charset="77"/>
              </a:rPr>
              <a:t>term</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investments</a:t>
            </a:r>
            <a:r>
              <a:rPr lang="it-IT" sz="1200" dirty="0">
                <a:solidFill>
                  <a:srgbClr val="231D1C"/>
                </a:solidFill>
                <a:latin typeface="Avenir Next LT Pro" panose="020B0504020202020204" pitchFamily="34" charset="77"/>
              </a:rPr>
              <a:t> in innovation to </a:t>
            </a:r>
            <a:r>
              <a:rPr lang="it-IT" sz="1200" dirty="0" err="1">
                <a:solidFill>
                  <a:srgbClr val="231D1C"/>
                </a:solidFill>
                <a:latin typeface="Avenir Next LT Pro" panose="020B0504020202020204" pitchFamily="34" charset="77"/>
              </a:rPr>
              <a:t>prevent</a:t>
            </a:r>
            <a:r>
              <a:rPr lang="it-IT" sz="1200" dirty="0">
                <a:solidFill>
                  <a:srgbClr val="231D1C"/>
                </a:solidFill>
                <a:latin typeface="Avenir Next LT Pro" panose="020B0504020202020204" pitchFamily="34" charset="77"/>
              </a:rPr>
              <a:t> </a:t>
            </a:r>
            <a:r>
              <a:rPr lang="it-IT" sz="1200" dirty="0" err="1">
                <a:solidFill>
                  <a:srgbClr val="231D1C"/>
                </a:solidFill>
                <a:latin typeface="Avenir Next LT Pro" panose="020B0504020202020204" pitchFamily="34" charset="77"/>
              </a:rPr>
              <a:t>such</a:t>
            </a:r>
            <a:r>
              <a:rPr lang="it-IT" sz="1200" dirty="0">
                <a:solidFill>
                  <a:srgbClr val="231D1C"/>
                </a:solidFill>
                <a:latin typeface="Avenir Next LT Pro" panose="020B0504020202020204" pitchFamily="34" charset="77"/>
              </a:rPr>
              <a:t> " </a:t>
            </a:r>
            <a:r>
              <a:rPr lang="it-IT" sz="1200" dirty="0" err="1">
                <a:solidFill>
                  <a:srgbClr val="231D1C"/>
                </a:solidFill>
                <a:latin typeface="Avenir Next LT Pro" panose="020B0504020202020204" pitchFamily="34" charset="77"/>
              </a:rPr>
              <a:t>disruption</a:t>
            </a:r>
            <a:r>
              <a:rPr lang="it-IT" sz="1200" dirty="0">
                <a:solidFill>
                  <a:srgbClr val="231D1C"/>
                </a:solidFill>
                <a:latin typeface="Avenir Next LT Pro" panose="020B0504020202020204" pitchFamily="34" charset="77"/>
              </a:rPr>
              <a:t>."</a:t>
            </a:r>
          </a:p>
        </p:txBody>
      </p:sp>
      <p:pic>
        <p:nvPicPr>
          <p:cNvPr id="17" name="Immagine 16">
            <a:extLst>
              <a:ext uri="{FF2B5EF4-FFF2-40B4-BE49-F238E27FC236}">
                <a16:creationId xmlns:a16="http://schemas.microsoft.com/office/drawing/2014/main" id="{E59893E4-4B29-CA41-A480-2EABD2F8F70E}"/>
              </a:ext>
            </a:extLst>
          </p:cNvPr>
          <p:cNvPicPr>
            <a:picLocks noChangeAspect="1"/>
          </p:cNvPicPr>
          <p:nvPr/>
        </p:nvPicPr>
        <p:blipFill>
          <a:blip r:embed="rId5"/>
          <a:stretch>
            <a:fillRect/>
          </a:stretch>
        </p:blipFill>
        <p:spPr>
          <a:xfrm rot="12188358" flipH="1">
            <a:off x="5157531" y="5662375"/>
            <a:ext cx="1134089" cy="637237"/>
          </a:xfrm>
          <a:prstGeom prst="rect">
            <a:avLst/>
          </a:prstGeom>
        </p:spPr>
      </p:pic>
      <p:sp>
        <p:nvSpPr>
          <p:cNvPr id="4" name="CasellaDiTesto 3">
            <a:extLst>
              <a:ext uri="{FF2B5EF4-FFF2-40B4-BE49-F238E27FC236}">
                <a16:creationId xmlns:a16="http://schemas.microsoft.com/office/drawing/2014/main" id="{0B7AD780-A4CB-284B-885D-00BF16BBF5AD}"/>
              </a:ext>
            </a:extLst>
          </p:cNvPr>
          <p:cNvSpPr txBox="1"/>
          <p:nvPr/>
        </p:nvSpPr>
        <p:spPr>
          <a:xfrm>
            <a:off x="4501662" y="5807947"/>
            <a:ext cx="184731" cy="335092"/>
          </a:xfrm>
          <a:prstGeom prst="rect">
            <a:avLst/>
          </a:prstGeom>
          <a:noFill/>
        </p:spPr>
        <p:txBody>
          <a:bodyPr wrap="none" rtlCol="0">
            <a:spAutoFit/>
          </a:bodyPr>
          <a:lstStyle/>
          <a:p>
            <a:pPr algn="l">
              <a:lnSpc>
                <a:spcPct val="150000"/>
              </a:lnSpc>
            </a:pP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0780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A5E49-9ED6-A047-BC86-A0B9F4DBFAD8}"/>
              </a:ext>
            </a:extLst>
          </p:cNvPr>
          <p:cNvSpPr>
            <a:spLocks noGrp="1"/>
          </p:cNvSpPr>
          <p:nvPr>
            <p:ph type="title"/>
          </p:nvPr>
        </p:nvSpPr>
        <p:spPr>
          <a:xfrm>
            <a:off x="557250" y="1316913"/>
            <a:ext cx="5538749" cy="464602"/>
          </a:xfrm>
        </p:spPr>
        <p:txBody>
          <a:bodyPr/>
          <a:lstStyle/>
          <a:p>
            <a:r>
              <a:rPr lang="it-IT" dirty="0" err="1"/>
              <a:t>Organizing</a:t>
            </a:r>
            <a:r>
              <a:rPr lang="it-IT" dirty="0"/>
              <a:t> and </a:t>
            </a:r>
            <a:r>
              <a:rPr lang="it-IT" dirty="0" err="1"/>
              <a:t>leading</a:t>
            </a:r>
            <a:r>
              <a:rPr lang="it-IT" dirty="0"/>
              <a:t> </a:t>
            </a:r>
            <a:r>
              <a:rPr lang="it-IT" dirty="0" err="1"/>
              <a:t>project</a:t>
            </a:r>
            <a:r>
              <a:rPr lang="it-IT" dirty="0"/>
              <a:t> teams </a:t>
            </a:r>
          </a:p>
        </p:txBody>
      </p:sp>
      <p:sp>
        <p:nvSpPr>
          <p:cNvPr id="3" name="Segnaposto testo 2">
            <a:extLst>
              <a:ext uri="{FF2B5EF4-FFF2-40B4-BE49-F238E27FC236}">
                <a16:creationId xmlns:a16="http://schemas.microsoft.com/office/drawing/2014/main" id="{8F85DBAB-C1FA-8A44-AE6E-C39A523BAB0B}"/>
              </a:ext>
            </a:extLst>
          </p:cNvPr>
          <p:cNvSpPr>
            <a:spLocks noGrp="1"/>
          </p:cNvSpPr>
          <p:nvPr>
            <p:ph type="body" sz="quarter" idx="17"/>
          </p:nvPr>
        </p:nvSpPr>
        <p:spPr/>
        <p:txBody>
          <a:bodyPr/>
          <a:lstStyle/>
          <a:p>
            <a:r>
              <a:rPr lang="it-IT" dirty="0"/>
              <a:t>TYPES OF DEVELOPMENT TEAMS</a:t>
            </a:r>
          </a:p>
        </p:txBody>
      </p:sp>
      <p:sp>
        <p:nvSpPr>
          <p:cNvPr id="5" name="CasellaDiTesto 4">
            <a:extLst>
              <a:ext uri="{FF2B5EF4-FFF2-40B4-BE49-F238E27FC236}">
                <a16:creationId xmlns:a16="http://schemas.microsoft.com/office/drawing/2014/main" id="{6C22B574-C05C-2645-817C-78E90D29716B}"/>
              </a:ext>
            </a:extLst>
          </p:cNvPr>
          <p:cNvSpPr txBox="1"/>
          <p:nvPr/>
        </p:nvSpPr>
        <p:spPr>
          <a:xfrm>
            <a:off x="557249" y="3040306"/>
            <a:ext cx="5777289" cy="3287631"/>
          </a:xfrm>
          <a:prstGeom prst="rect">
            <a:avLst/>
          </a:prstGeom>
          <a:noFill/>
        </p:spPr>
        <p:txBody>
          <a:bodyPr wrap="square" rtlCol="0">
            <a:spAutoFit/>
          </a:bodyPr>
          <a:lstStyle/>
          <a:p>
            <a:pPr algn="l">
              <a:lnSpc>
                <a:spcPct val="150000"/>
              </a:lnSpc>
            </a:pPr>
            <a:r>
              <a:rPr lang="it-IT" sz="1400" spc="100" dirty="0" err="1">
                <a:latin typeface="Avenir Next LT Pro" panose="020B0504020202020204" pitchFamily="34" charset="77"/>
                <a:ea typeface="Open Sans" panose="020B0606030504020204" pitchFamily="34" charset="0"/>
                <a:cs typeface="Arial" panose="020B0604020202020204" pitchFamily="34" charset="0"/>
              </a:rPr>
              <a:t>Effective</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product</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process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development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requires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both</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all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organizational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groups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involved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develop</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bring</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to bear the appropriate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specilazied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capabilities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efforts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all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these</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groups</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be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appropriately</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integrated</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a:t>
            </a:r>
          </a:p>
          <a:p>
            <a:pPr algn="l">
              <a:lnSpc>
                <a:spcPct val="150000"/>
              </a:lnSpc>
            </a:pP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a:p>
            <a:pPr algn="l">
              <a:lnSpc>
                <a:spcPct val="150000"/>
              </a:lnSpc>
            </a:pPr>
            <a:r>
              <a:rPr lang="it-IT" sz="1400" spc="100" dirty="0" err="1">
                <a:latin typeface="Avenir Next LT Pro" panose="020B0504020202020204" pitchFamily="34" charset="77"/>
                <a:ea typeface="Open Sans" panose="020B0606030504020204" pitchFamily="34" charset="0"/>
                <a:cs typeface="Arial" panose="020B0604020202020204" pitchFamily="34" charset="0"/>
              </a:rPr>
              <a:t>As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organizations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experimented</a:t>
            </a:r>
            <a:r>
              <a:rPr lang="it-IT" sz="1400" spc="100" dirty="0">
                <a:latin typeface="Avenir Next LT Pro" panose="020B0504020202020204" pitchFamily="34" charset="77"/>
                <a:ea typeface="Open Sans" panose="020B0606030504020204" pitchFamily="34" charset="0"/>
                <a:cs typeface="Arial" panose="020B0604020202020204" pitchFamily="34" charset="0"/>
              </a:rPr>
              <a:t> teams,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they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discovered</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that</a:t>
            </a:r>
            <a:r>
              <a:rPr lang="it-IT" sz="1400" spc="100" dirty="0">
                <a:latin typeface="Avenir Next LT Pro" panose="020B0504020202020204" pitchFamily="34" charset="77"/>
                <a:ea typeface="Open Sans" panose="020B0606030504020204" pitchFamily="34" charset="0"/>
                <a:cs typeface="Arial" panose="020B0604020202020204" pitchFamily="34" charset="0"/>
              </a:rPr>
              <a:t> success with a </a:t>
            </a:r>
            <a:r>
              <a:rPr lang="it-IT" sz="1400" b="1" spc="100" dirty="0">
                <a:latin typeface="Avenir Next LT Pro" panose="020B0504020202020204" pitchFamily="34" charset="77"/>
                <a:ea typeface="Open Sans" panose="020B0606030504020204" pitchFamily="34" charset="0"/>
                <a:cs typeface="Arial" panose="020B0604020202020204" pitchFamily="34" charset="0"/>
              </a:rPr>
              <a:t>cross-</a:t>
            </a:r>
            <a:r>
              <a:rPr lang="it-IT" sz="1400" b="1" spc="100" dirty="0" err="1">
                <a:latin typeface="Avenir Next LT Pro" panose="020B0504020202020204" pitchFamily="34" charset="77"/>
                <a:ea typeface="Open Sans" panose="020B0606030504020204" pitchFamily="34" charset="0"/>
                <a:cs typeface="Arial" panose="020B0604020202020204" pitchFamily="34" charset="0"/>
              </a:rPr>
              <a:t>functional</a:t>
            </a:r>
            <a:r>
              <a:rPr lang="it-IT" sz="1400" b="1" spc="100" dirty="0">
                <a:latin typeface="Avenir Next LT Pro" panose="020B0504020202020204" pitchFamily="34" charset="77"/>
                <a:ea typeface="Open Sans" panose="020B0606030504020204" pitchFamily="34" charset="0"/>
                <a:cs typeface="Arial" panose="020B0604020202020204" pitchFamily="34" charset="0"/>
              </a:rPr>
              <a:t> team</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required</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much</a:t>
            </a:r>
            <a:r>
              <a:rPr lang="it-IT" sz="1400" spc="100" dirty="0">
                <a:latin typeface="Avenir Next LT Pro" panose="020B0504020202020204" pitchFamily="34" charset="77"/>
                <a:ea typeface="Open Sans" panose="020B0606030504020204" pitchFamily="34" charset="0"/>
                <a:cs typeface="Arial" panose="020B0604020202020204" pitchFamily="34" charset="0"/>
              </a:rPr>
              <a:t> more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than</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simply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naming</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team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setting</a:t>
            </a:r>
            <a:r>
              <a:rPr lang="it-IT" sz="1400" spc="100" dirty="0">
                <a:latin typeface="Avenir Next LT Pro" panose="020B0504020202020204" pitchFamily="34" charset="77"/>
                <a:ea typeface="Open Sans" panose="020B0606030504020204" pitchFamily="34" charset="0"/>
                <a:cs typeface="Arial" panose="020B0604020202020204" pitchFamily="34" charset="0"/>
              </a:rPr>
              <a:t> up a regular schedule of team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meetings</a:t>
            </a: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16D13DA8-9A43-0142-A8E5-801993503501}"/>
              </a:ext>
            </a:extLst>
          </p:cNvPr>
          <p:cNvPicPr>
            <a:picLocks noChangeAspect="1"/>
          </p:cNvPicPr>
          <p:nvPr/>
        </p:nvPicPr>
        <p:blipFill>
          <a:blip r:embed="rId2"/>
          <a:stretch>
            <a:fillRect/>
          </a:stretch>
        </p:blipFill>
        <p:spPr>
          <a:xfrm>
            <a:off x="7262191" y="1353558"/>
            <a:ext cx="4275702" cy="4791537"/>
          </a:xfrm>
          <a:prstGeom prst="rect">
            <a:avLst/>
          </a:prstGeom>
        </p:spPr>
      </p:pic>
      <p:sp>
        <p:nvSpPr>
          <p:cNvPr id="9" name="CasellaDiTesto 8">
            <a:extLst>
              <a:ext uri="{FF2B5EF4-FFF2-40B4-BE49-F238E27FC236}">
                <a16:creationId xmlns:a16="http://schemas.microsoft.com/office/drawing/2014/main" id="{86650FEF-1713-0241-BFFB-4717A9907190}"/>
              </a:ext>
            </a:extLst>
          </p:cNvPr>
          <p:cNvSpPr txBox="1"/>
          <p:nvPr/>
        </p:nvSpPr>
        <p:spPr>
          <a:xfrm>
            <a:off x="7023652" y="966914"/>
            <a:ext cx="2557669" cy="386644"/>
          </a:xfrm>
          <a:prstGeom prst="rect">
            <a:avLst/>
          </a:prstGeom>
          <a:noFill/>
        </p:spPr>
        <p:txBody>
          <a:bodyPr wrap="square" rtlCol="0">
            <a:spAutoFit/>
          </a:bodyPr>
          <a:lstStyle/>
          <a:p>
            <a:pPr algn="l">
              <a:lnSpc>
                <a:spcPct val="150000"/>
              </a:lnSpc>
            </a:pPr>
            <a:r>
              <a:rPr lang="it-IT" sz="1400" b="1" spc="100" dirty="0" err="1">
                <a:latin typeface="Abadi MT Condensed Light" panose="020B0306030101010103" pitchFamily="34" charset="77"/>
                <a:ea typeface="Open Sans" panose="020B0606030504020204" pitchFamily="34" charset="0"/>
                <a:cs typeface="Arial" panose="020B0604020202020204" pitchFamily="34" charset="0"/>
              </a:rPr>
              <a:t>Types</a:t>
            </a:r>
            <a:r>
              <a:rPr lang="it-IT" sz="1400" b="1" spc="100" dirty="0">
                <a:latin typeface="Abadi MT Condensed Light" panose="020B0306030101010103" pitchFamily="34" charset="77"/>
                <a:ea typeface="Open Sans" panose="020B0606030504020204" pitchFamily="34" charset="0"/>
                <a:cs typeface="Arial" panose="020B0604020202020204" pitchFamily="34" charset="0"/>
              </a:rPr>
              <a:t> of </a:t>
            </a:r>
            <a:r>
              <a:rPr lang="it-IT" sz="1400" b="1" spc="100" dirty="0" err="1">
                <a:latin typeface="Abadi MT Condensed Light" panose="020B0306030101010103" pitchFamily="34" charset="77"/>
                <a:ea typeface="Open Sans" panose="020B0606030504020204" pitchFamily="34" charset="0"/>
                <a:cs typeface="Arial" panose="020B0604020202020204" pitchFamily="34" charset="0"/>
              </a:rPr>
              <a:t>development</a:t>
            </a:r>
            <a:r>
              <a:rPr lang="it-IT" sz="1400" b="1" spc="100" dirty="0">
                <a:latin typeface="Abadi MT Condensed Light" panose="020B0306030101010103" pitchFamily="34" charset="77"/>
                <a:ea typeface="Open Sans" panose="020B0606030504020204" pitchFamily="34" charset="0"/>
                <a:cs typeface="Arial" panose="020B0604020202020204" pitchFamily="34" charset="0"/>
              </a:rPr>
              <a:t> teams </a:t>
            </a:r>
          </a:p>
        </p:txBody>
      </p:sp>
      <p:sp>
        <p:nvSpPr>
          <p:cNvPr id="10" name="CasellaDiTesto 9">
            <a:extLst>
              <a:ext uri="{FF2B5EF4-FFF2-40B4-BE49-F238E27FC236}">
                <a16:creationId xmlns:a16="http://schemas.microsoft.com/office/drawing/2014/main" id="{D50D28DD-11E0-3641-BD98-57F78B001312}"/>
              </a:ext>
            </a:extLst>
          </p:cNvPr>
          <p:cNvSpPr txBox="1"/>
          <p:nvPr/>
        </p:nvSpPr>
        <p:spPr>
          <a:xfrm>
            <a:off x="7407965" y="6145095"/>
            <a:ext cx="3048000" cy="323615"/>
          </a:xfrm>
          <a:prstGeom prst="rect">
            <a:avLst/>
          </a:prstGeom>
          <a:noFill/>
        </p:spPr>
        <p:txBody>
          <a:bodyPr wrap="square" rtlCol="0">
            <a:spAutoFit/>
          </a:bodyPr>
          <a:lstStyle/>
          <a:p>
            <a:pPr algn="l">
              <a:lnSpc>
                <a:spcPct val="150000"/>
              </a:lnSpc>
            </a:pPr>
            <a:r>
              <a:rPr lang="it-IT" sz="105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050" spc="100" dirty="0" err="1">
                <a:latin typeface="Abadi MT Condensed Light" panose="020B0306030101010103" pitchFamily="34" charset="77"/>
                <a:ea typeface="Open Sans" panose="020B0606030504020204" pitchFamily="34" charset="0"/>
                <a:cs typeface="Arial" panose="020B0604020202020204" pitchFamily="34" charset="0"/>
              </a:rPr>
              <a:t>Wheelwright</a:t>
            </a:r>
            <a:r>
              <a:rPr lang="it-IT" sz="1050" spc="100" dirty="0">
                <a:latin typeface="Abadi MT Condensed Light" panose="020B0306030101010103" pitchFamily="34" charset="77"/>
                <a:ea typeface="Open Sans" panose="020B0606030504020204" pitchFamily="34" charset="0"/>
                <a:cs typeface="Arial" panose="020B0604020202020204" pitchFamily="34" charset="0"/>
              </a:rPr>
              <a:t> &amp; Clark (1992) </a:t>
            </a:r>
          </a:p>
        </p:txBody>
      </p:sp>
    </p:spTree>
    <p:extLst>
      <p:ext uri="{BB962C8B-B14F-4D97-AF65-F5344CB8AC3E}">
        <p14:creationId xmlns:p14="http://schemas.microsoft.com/office/powerpoint/2010/main" val="3347067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824B9-148C-484B-BA8C-5785A0D1E8B3}"/>
              </a:ext>
            </a:extLst>
          </p:cNvPr>
          <p:cNvSpPr>
            <a:spLocks noGrp="1"/>
          </p:cNvSpPr>
          <p:nvPr>
            <p:ph type="title"/>
          </p:nvPr>
        </p:nvSpPr>
        <p:spPr/>
        <p:txBody>
          <a:bodyPr/>
          <a:lstStyle/>
          <a:p>
            <a:r>
              <a:rPr lang="it-IT" dirty="0"/>
              <a:t>Agenda </a:t>
            </a:r>
          </a:p>
        </p:txBody>
      </p:sp>
      <p:pic>
        <p:nvPicPr>
          <p:cNvPr id="6" name="Immagine 5">
            <a:extLst>
              <a:ext uri="{FF2B5EF4-FFF2-40B4-BE49-F238E27FC236}">
                <a16:creationId xmlns:a16="http://schemas.microsoft.com/office/drawing/2014/main" id="{369E73BC-D5A3-C341-AF20-9E441FF76B38}"/>
              </a:ext>
            </a:extLst>
          </p:cNvPr>
          <p:cNvPicPr>
            <a:picLocks noChangeAspect="1"/>
          </p:cNvPicPr>
          <p:nvPr/>
        </p:nvPicPr>
        <p:blipFill>
          <a:blip r:embed="rId2"/>
          <a:stretch>
            <a:fillRect/>
          </a:stretch>
        </p:blipFill>
        <p:spPr>
          <a:xfrm rot="19225295">
            <a:off x="9862846" y="4180840"/>
            <a:ext cx="3251200" cy="3251200"/>
          </a:xfrm>
          <a:prstGeom prst="rect">
            <a:avLst/>
          </a:prstGeom>
        </p:spPr>
      </p:pic>
      <p:sp>
        <p:nvSpPr>
          <p:cNvPr id="8" name="CasellaDiTesto 7">
            <a:extLst>
              <a:ext uri="{FF2B5EF4-FFF2-40B4-BE49-F238E27FC236}">
                <a16:creationId xmlns:a16="http://schemas.microsoft.com/office/drawing/2014/main" id="{E07CA76A-0CF5-3948-80F6-54534294D80F}"/>
              </a:ext>
            </a:extLst>
          </p:cNvPr>
          <p:cNvSpPr txBox="1"/>
          <p:nvPr/>
        </p:nvSpPr>
        <p:spPr>
          <a:xfrm>
            <a:off x="1330463" y="1948070"/>
            <a:ext cx="9727096" cy="4482766"/>
          </a:xfrm>
          <a:prstGeom prst="rect">
            <a:avLst/>
          </a:prstGeom>
          <a:noFill/>
        </p:spPr>
        <p:txBody>
          <a:bodyPr wrap="square" numCol="2" spcCol="468000" rtlCol="0">
            <a:spAutoFit/>
          </a:bodyPr>
          <a:lstStyle/>
          <a:p>
            <a:pPr marL="228600" indent="-228600">
              <a:lnSpc>
                <a:spcPct val="150000"/>
              </a:lnSpc>
              <a:buFont typeface="+mj-lt"/>
              <a:buAutoNum type="arabicPeriod"/>
            </a:pPr>
            <a:r>
              <a:rPr lang="it-IT" sz="1600" dirty="0" err="1">
                <a:latin typeface="Avenir Next LT Pro" panose="020B0504020202020204" pitchFamily="34" charset="77"/>
              </a:rPr>
              <a:t>What</a:t>
            </a:r>
            <a:r>
              <a:rPr lang="it-IT" sz="1600" dirty="0">
                <a:latin typeface="Avenir Next LT Pro" panose="020B0504020202020204" pitchFamily="34" charset="77"/>
              </a:rPr>
              <a:t> </a:t>
            </a:r>
            <a:r>
              <a:rPr lang="it-IT" sz="1600" dirty="0" err="1">
                <a:latin typeface="Avenir Next LT Pro" panose="020B0504020202020204" pitchFamily="34" charset="77"/>
              </a:rPr>
              <a:t>is</a:t>
            </a:r>
            <a:r>
              <a:rPr lang="it-IT" sz="1600" dirty="0">
                <a:latin typeface="Avenir Next LT Pro" panose="020B0504020202020204" pitchFamily="34" charset="77"/>
              </a:rPr>
              <a:t> innovation?</a:t>
            </a:r>
          </a:p>
          <a:p>
            <a:pPr marL="228600" indent="-228600">
              <a:lnSpc>
                <a:spcPct val="150000"/>
              </a:lnSpc>
              <a:buFont typeface="+mj-lt"/>
              <a:buAutoNum type="arabicPeriod"/>
            </a:pPr>
            <a:r>
              <a:rPr lang="it-IT" sz="1600" dirty="0" err="1">
                <a:latin typeface="Avenir Next LT Pro" panose="020B0504020202020204" pitchFamily="34" charset="77"/>
              </a:rPr>
              <a:t>Diffusion</a:t>
            </a:r>
            <a:r>
              <a:rPr lang="it-IT" sz="1600" dirty="0">
                <a:latin typeface="Avenir Next LT Pro" panose="020B0504020202020204" pitchFamily="34" charset="77"/>
              </a:rPr>
              <a:t> of </a:t>
            </a:r>
            <a:r>
              <a:rPr lang="it-IT" sz="1600" dirty="0" err="1">
                <a:latin typeface="Avenir Next LT Pro" panose="020B0504020202020204" pitchFamily="34" charset="77"/>
              </a:rPr>
              <a:t>innovations</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a:latin typeface="Avenir Next LT Pro" panose="020B0504020202020204" pitchFamily="34" charset="77"/>
              </a:rPr>
              <a:t>The </a:t>
            </a:r>
            <a:r>
              <a:rPr lang="it-IT" sz="1600" dirty="0" err="1">
                <a:latin typeface="Avenir Next LT Pro" panose="020B0504020202020204" pitchFamily="34" charset="77"/>
              </a:rPr>
              <a:t>technology</a:t>
            </a:r>
            <a:r>
              <a:rPr lang="it-IT" sz="1600" dirty="0">
                <a:latin typeface="Avenir Next LT Pro" panose="020B0504020202020204" pitchFamily="34" charset="77"/>
              </a:rPr>
              <a:t> </a:t>
            </a:r>
            <a:r>
              <a:rPr lang="it-IT" sz="1600" dirty="0" err="1">
                <a:latin typeface="Avenir Next LT Pro" panose="020B0504020202020204" pitchFamily="34" charset="77"/>
              </a:rPr>
              <a:t>cycle</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err="1">
                <a:latin typeface="Avenir Next LT Pro" panose="020B0504020202020204" pitchFamily="34" charset="77"/>
              </a:rPr>
              <a:t>Types</a:t>
            </a:r>
            <a:r>
              <a:rPr lang="it-IT" sz="1600" dirty="0">
                <a:latin typeface="Avenir Next LT Pro" panose="020B0504020202020204" pitchFamily="34" charset="77"/>
              </a:rPr>
              <a:t> of Innovation</a:t>
            </a:r>
          </a:p>
          <a:p>
            <a:pPr marL="228600" indent="-228600">
              <a:lnSpc>
                <a:spcPct val="150000"/>
              </a:lnSpc>
              <a:buFont typeface="+mj-lt"/>
              <a:buAutoNum type="arabicPeriod"/>
            </a:pPr>
            <a:r>
              <a:rPr lang="it-IT" sz="1600" dirty="0">
                <a:latin typeface="Avenir Next LT Pro" panose="020B0504020202020204" pitchFamily="34" charset="77"/>
              </a:rPr>
              <a:t>Innovation in the economic </a:t>
            </a:r>
            <a:r>
              <a:rPr lang="it-IT" sz="1600" dirty="0" err="1">
                <a:latin typeface="Avenir Next LT Pro" panose="020B0504020202020204" pitchFamily="34" charset="77"/>
              </a:rPr>
              <a:t>thought</a:t>
            </a:r>
            <a:endParaRPr lang="it-IT" sz="1600" dirty="0">
              <a:latin typeface="Avenir Next LT Pro" panose="020B0504020202020204" pitchFamily="34" charset="77"/>
            </a:endParaRPr>
          </a:p>
          <a:p>
            <a:pPr marL="628650" lvl="1" indent="-171450">
              <a:lnSpc>
                <a:spcPct val="150000"/>
              </a:lnSpc>
              <a:buFont typeface="Arial" panose="020B0604020202020204" pitchFamily="34" charset="0"/>
              <a:buChar char="•"/>
            </a:pPr>
            <a:r>
              <a:rPr lang="it-IT" sz="1600" dirty="0">
                <a:latin typeface="Avenir Next LT Pro" panose="020B0504020202020204" pitchFamily="34" charset="77"/>
              </a:rPr>
              <a:t>The </a:t>
            </a:r>
            <a:r>
              <a:rPr lang="it-IT" sz="1600" dirty="0" err="1">
                <a:latin typeface="Avenir Next LT Pro" panose="020B0504020202020204" pitchFamily="34" charset="77"/>
              </a:rPr>
              <a:t>technology</a:t>
            </a:r>
            <a:r>
              <a:rPr lang="it-IT" sz="1600" dirty="0">
                <a:latin typeface="Avenir Next LT Pro" panose="020B0504020202020204" pitchFamily="34" charset="77"/>
              </a:rPr>
              <a:t> </a:t>
            </a:r>
            <a:r>
              <a:rPr lang="it-IT" sz="1600" dirty="0" err="1">
                <a:latin typeface="Avenir Next LT Pro" panose="020B0504020202020204" pitchFamily="34" charset="77"/>
              </a:rPr>
              <a:t>push</a:t>
            </a:r>
            <a:r>
              <a:rPr lang="it-IT" sz="1600" dirty="0">
                <a:latin typeface="Avenir Next LT Pro" panose="020B0504020202020204" pitchFamily="34" charset="77"/>
              </a:rPr>
              <a:t> approach</a:t>
            </a:r>
          </a:p>
          <a:p>
            <a:pPr marL="628650" lvl="1" indent="-171450">
              <a:lnSpc>
                <a:spcPct val="150000"/>
              </a:lnSpc>
              <a:buFont typeface="Arial" panose="020B0604020202020204" pitchFamily="34" charset="0"/>
              <a:buChar char="•"/>
            </a:pPr>
            <a:r>
              <a:rPr lang="it-IT" sz="1600" dirty="0">
                <a:latin typeface="Avenir Next LT Pro" panose="020B0504020202020204" pitchFamily="34" charset="77"/>
              </a:rPr>
              <a:t>The </a:t>
            </a:r>
            <a:r>
              <a:rPr lang="it-IT" sz="1600" dirty="0" err="1">
                <a:latin typeface="Avenir Next LT Pro" panose="020B0504020202020204" pitchFamily="34" charset="77"/>
              </a:rPr>
              <a:t>demand</a:t>
            </a:r>
            <a:r>
              <a:rPr lang="it-IT" sz="1600" dirty="0">
                <a:latin typeface="Avenir Next LT Pro" panose="020B0504020202020204" pitchFamily="34" charset="77"/>
              </a:rPr>
              <a:t> pull approach  </a:t>
            </a:r>
          </a:p>
          <a:p>
            <a:pPr marL="628650" lvl="1" indent="-171450">
              <a:lnSpc>
                <a:spcPct val="150000"/>
              </a:lnSpc>
              <a:buFont typeface="Arial" panose="020B0604020202020204" pitchFamily="34" charset="0"/>
              <a:buChar char="•"/>
            </a:pPr>
            <a:r>
              <a:rPr lang="it-IT" sz="1600" dirty="0">
                <a:latin typeface="Avenir Next LT Pro" panose="020B0504020202020204" pitchFamily="34" charset="77"/>
              </a:rPr>
              <a:t>The </a:t>
            </a:r>
            <a:r>
              <a:rPr lang="it-IT" sz="1600" dirty="0" err="1">
                <a:latin typeface="Avenir Next LT Pro" panose="020B0504020202020204" pitchFamily="34" charset="77"/>
              </a:rPr>
              <a:t>circular</a:t>
            </a:r>
            <a:r>
              <a:rPr lang="it-IT" sz="1600" dirty="0">
                <a:latin typeface="Avenir Next LT Pro" panose="020B0504020202020204" pitchFamily="34" charset="77"/>
              </a:rPr>
              <a:t> process «technologies-</a:t>
            </a:r>
            <a:r>
              <a:rPr lang="it-IT" sz="1600" dirty="0" err="1">
                <a:latin typeface="Avenir Next LT Pro" panose="020B0504020202020204" pitchFamily="34" charset="77"/>
              </a:rPr>
              <a:t>needs</a:t>
            </a:r>
            <a:r>
              <a:rPr lang="it-IT" sz="1600" dirty="0">
                <a:latin typeface="Avenir Next LT Pro" panose="020B0504020202020204" pitchFamily="34" charset="77"/>
              </a:rPr>
              <a:t>»</a:t>
            </a:r>
          </a:p>
          <a:p>
            <a:pPr marL="228600" indent="-228600">
              <a:lnSpc>
                <a:spcPct val="150000"/>
              </a:lnSpc>
              <a:buFont typeface="+mj-lt"/>
              <a:buAutoNum type="arabicPeriod"/>
            </a:pPr>
            <a:r>
              <a:rPr lang="it-IT" sz="1600" dirty="0">
                <a:latin typeface="Avenir Next LT Pro" panose="020B0504020202020204" pitchFamily="34" charset="77"/>
              </a:rPr>
              <a:t>The </a:t>
            </a:r>
            <a:r>
              <a:rPr lang="it-IT" sz="1600" dirty="0" err="1">
                <a:latin typeface="Avenir Next LT Pro" panose="020B0504020202020204" pitchFamily="34" charset="77"/>
              </a:rPr>
              <a:t>sources</a:t>
            </a:r>
            <a:r>
              <a:rPr lang="it-IT" sz="1600" dirty="0">
                <a:latin typeface="Avenir Next LT Pro" panose="020B0504020202020204" pitchFamily="34" charset="77"/>
              </a:rPr>
              <a:t> of innovation  </a:t>
            </a:r>
          </a:p>
          <a:p>
            <a:pPr marL="228600" indent="-228600">
              <a:lnSpc>
                <a:spcPct val="150000"/>
              </a:lnSpc>
              <a:buFont typeface="+mj-lt"/>
              <a:buAutoNum type="arabicPeriod"/>
            </a:pPr>
            <a:r>
              <a:rPr lang="it-IT" sz="1600" dirty="0">
                <a:latin typeface="Avenir Next LT Pro" panose="020B0504020202020204" pitchFamily="34" charset="77"/>
              </a:rPr>
              <a:t>Innovation Development</a:t>
            </a:r>
          </a:p>
          <a:p>
            <a:pPr marL="228600" indent="-228600">
              <a:lnSpc>
                <a:spcPct val="150000"/>
              </a:lnSpc>
              <a:buFont typeface="+mj-lt"/>
              <a:buAutoNum type="arabicPeriod"/>
            </a:pPr>
            <a:r>
              <a:rPr lang="it-IT" sz="1600" dirty="0" err="1">
                <a:latin typeface="Avenir Next LT Pro" panose="020B0504020202020204" pitchFamily="34" charset="77"/>
              </a:rPr>
              <a:t>Profiting</a:t>
            </a:r>
            <a:r>
              <a:rPr lang="it-IT" sz="1600" dirty="0">
                <a:latin typeface="Avenir Next LT Pro" panose="020B0504020202020204" pitchFamily="34" charset="77"/>
              </a:rPr>
              <a:t> from </a:t>
            </a:r>
            <a:r>
              <a:rPr lang="it-IT" sz="1600" dirty="0" err="1">
                <a:latin typeface="Avenir Next LT Pro" panose="020B0504020202020204" pitchFamily="34" charset="77"/>
              </a:rPr>
              <a:t>technological</a:t>
            </a:r>
            <a:r>
              <a:rPr lang="it-IT" sz="1600" dirty="0">
                <a:latin typeface="Avenir Next LT Pro" panose="020B0504020202020204" pitchFamily="34" charset="77"/>
              </a:rPr>
              <a:t> innovation</a:t>
            </a:r>
          </a:p>
          <a:p>
            <a:pPr marL="228600" indent="-228600">
              <a:lnSpc>
                <a:spcPct val="150000"/>
              </a:lnSpc>
              <a:buFont typeface="+mj-lt"/>
              <a:buAutoNum type="arabicPeriod"/>
            </a:pPr>
            <a:r>
              <a:rPr lang="it-IT" sz="1600" dirty="0">
                <a:latin typeface="Avenir Next LT Pro" panose="020B0504020202020204" pitchFamily="34" charset="77"/>
              </a:rPr>
              <a:t>The </a:t>
            </a:r>
            <a:r>
              <a:rPr lang="it-IT" sz="1600" dirty="0" err="1">
                <a:latin typeface="Avenir Next LT Pro" panose="020B0504020202020204" pitchFamily="34" charset="77"/>
              </a:rPr>
              <a:t>acquisition</a:t>
            </a:r>
            <a:r>
              <a:rPr lang="it-IT" sz="1600" dirty="0">
                <a:latin typeface="Avenir Next LT Pro" panose="020B0504020202020204" pitchFamily="34" charset="77"/>
              </a:rPr>
              <a:t> of the </a:t>
            </a:r>
            <a:r>
              <a:rPr lang="it-IT" sz="1600" dirty="0" err="1">
                <a:latin typeface="Avenir Next LT Pro" panose="020B0504020202020204" pitchFamily="34" charset="77"/>
              </a:rPr>
              <a:t>technological</a:t>
            </a:r>
            <a:r>
              <a:rPr lang="it-IT" sz="1600" dirty="0">
                <a:latin typeface="Avenir Next LT Pro" panose="020B0504020202020204" pitchFamily="34" charset="77"/>
              </a:rPr>
              <a:t> </a:t>
            </a:r>
            <a:r>
              <a:rPr lang="it-IT" sz="1600" dirty="0" err="1">
                <a:latin typeface="Avenir Next LT Pro" panose="020B0504020202020204" pitchFamily="34" charset="77"/>
              </a:rPr>
              <a:t>knowledge</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err="1">
                <a:latin typeface="Avenir Next LT Pro" panose="020B0504020202020204" pitchFamily="34" charset="77"/>
              </a:rPr>
              <a:t>Mapping</a:t>
            </a:r>
            <a:r>
              <a:rPr lang="it-IT" sz="1600" dirty="0">
                <a:latin typeface="Avenir Next LT Pro" panose="020B0504020202020204" pitchFamily="34" charset="77"/>
              </a:rPr>
              <a:t> the </a:t>
            </a:r>
            <a:r>
              <a:rPr lang="it-IT" sz="1600" dirty="0" err="1">
                <a:latin typeface="Avenir Next LT Pro" panose="020B0504020202020204" pitchFamily="34" charset="77"/>
              </a:rPr>
              <a:t>winds</a:t>
            </a:r>
            <a:r>
              <a:rPr lang="it-IT" sz="1600" dirty="0">
                <a:latin typeface="Avenir Next LT Pro" panose="020B0504020202020204" pitchFamily="34" charset="77"/>
              </a:rPr>
              <a:t> of creative </a:t>
            </a:r>
            <a:r>
              <a:rPr lang="it-IT" sz="1600" dirty="0" err="1">
                <a:latin typeface="Avenir Next LT Pro" panose="020B0504020202020204" pitchFamily="34" charset="77"/>
              </a:rPr>
              <a:t>destruction</a:t>
            </a:r>
            <a:endParaRPr lang="it-IT" sz="1600" dirty="0">
              <a:latin typeface="Avenir Next LT Pro" panose="020B0504020202020204" pitchFamily="34" charset="77"/>
            </a:endParaRPr>
          </a:p>
          <a:p>
            <a:pPr marL="228600" indent="-228600">
              <a:lnSpc>
                <a:spcPct val="150000"/>
              </a:lnSpc>
              <a:buFont typeface="+mj-lt"/>
              <a:buAutoNum type="arabicPeriod"/>
            </a:pPr>
            <a:r>
              <a:rPr lang="it-IT" sz="1600" dirty="0">
                <a:latin typeface="Avenir Next LT Pro" panose="020B0504020202020204" pitchFamily="34" charset="77"/>
              </a:rPr>
              <a:t>The disruptive innovation</a:t>
            </a:r>
          </a:p>
          <a:p>
            <a:pPr marL="228600" indent="-228600">
              <a:lnSpc>
                <a:spcPct val="150000"/>
              </a:lnSpc>
              <a:buFont typeface="+mj-lt"/>
              <a:buAutoNum type="arabicPeriod"/>
            </a:pPr>
            <a:r>
              <a:rPr lang="it-IT" sz="1600" dirty="0" err="1">
                <a:latin typeface="Avenir Next LT Pro" panose="020B0504020202020204" pitchFamily="34" charset="77"/>
              </a:rPr>
              <a:t>Organizing</a:t>
            </a:r>
            <a:r>
              <a:rPr lang="it-IT" sz="1600" dirty="0">
                <a:latin typeface="Avenir Next LT Pro" panose="020B0504020202020204" pitchFamily="34" charset="77"/>
              </a:rPr>
              <a:t> and </a:t>
            </a:r>
            <a:r>
              <a:rPr lang="it-IT" sz="1600" dirty="0" err="1">
                <a:latin typeface="Avenir Next LT Pro" panose="020B0504020202020204" pitchFamily="34" charset="77"/>
              </a:rPr>
              <a:t>leading</a:t>
            </a:r>
            <a:r>
              <a:rPr lang="it-IT" sz="1600" dirty="0">
                <a:latin typeface="Avenir Next LT Pro" panose="020B0504020202020204" pitchFamily="34" charset="77"/>
              </a:rPr>
              <a:t> </a:t>
            </a:r>
            <a:r>
              <a:rPr lang="it-IT" sz="1600" dirty="0" err="1">
                <a:latin typeface="Avenir Next LT Pro" panose="020B0504020202020204" pitchFamily="34" charset="77"/>
              </a:rPr>
              <a:t>project</a:t>
            </a:r>
            <a:r>
              <a:rPr lang="it-IT" sz="1600" dirty="0">
                <a:latin typeface="Avenir Next LT Pro" panose="020B0504020202020204" pitchFamily="34" charset="77"/>
              </a:rPr>
              <a:t> teams</a:t>
            </a:r>
          </a:p>
          <a:p>
            <a:pPr marL="685800" lvl="1" indent="-228600">
              <a:lnSpc>
                <a:spcPct val="150000"/>
              </a:lnSpc>
              <a:buFont typeface="Arial" panose="020B0604020202020204" pitchFamily="34" charset="0"/>
              <a:buChar char="•"/>
            </a:pPr>
            <a:r>
              <a:rPr lang="it-IT" sz="1600" dirty="0" err="1">
                <a:latin typeface="Avenir Next LT Pro" panose="020B0504020202020204" pitchFamily="34" charset="77"/>
              </a:rPr>
              <a:t>Functional</a:t>
            </a:r>
            <a:r>
              <a:rPr lang="it-IT" sz="1600" dirty="0">
                <a:latin typeface="Avenir Next LT Pro" panose="020B0504020202020204" pitchFamily="34" charset="77"/>
              </a:rPr>
              <a:t> team </a:t>
            </a:r>
            <a:r>
              <a:rPr lang="it-IT" sz="1600" dirty="0" err="1">
                <a:latin typeface="Avenir Next LT Pro" panose="020B0504020202020204" pitchFamily="34" charset="77"/>
              </a:rPr>
              <a:t>structure</a:t>
            </a:r>
            <a:r>
              <a:rPr lang="it-IT" sz="1600" dirty="0">
                <a:latin typeface="Avenir Next LT Pro" panose="020B0504020202020204" pitchFamily="34" charset="77"/>
              </a:rPr>
              <a:t>  </a:t>
            </a:r>
          </a:p>
          <a:p>
            <a:pPr marL="685800" lvl="1" indent="-228600">
              <a:lnSpc>
                <a:spcPct val="150000"/>
              </a:lnSpc>
              <a:buFont typeface="Arial" panose="020B0604020202020204" pitchFamily="34" charset="0"/>
              <a:buChar char="•"/>
            </a:pPr>
            <a:r>
              <a:rPr lang="it-IT" sz="1600" dirty="0" err="1">
                <a:latin typeface="Avenir Next LT Pro" panose="020B0504020202020204" pitchFamily="34" charset="77"/>
              </a:rPr>
              <a:t>Lightweight</a:t>
            </a:r>
            <a:r>
              <a:rPr lang="it-IT" sz="1600" dirty="0">
                <a:latin typeface="Avenir Next LT Pro" panose="020B0504020202020204" pitchFamily="34" charset="77"/>
              </a:rPr>
              <a:t> Team Structure</a:t>
            </a:r>
          </a:p>
          <a:p>
            <a:pPr marL="685800" lvl="1" indent="-228600">
              <a:lnSpc>
                <a:spcPct val="150000"/>
              </a:lnSpc>
              <a:buFont typeface="Arial" panose="020B0604020202020204" pitchFamily="34" charset="0"/>
              <a:buChar char="•"/>
            </a:pPr>
            <a:r>
              <a:rPr lang="it-IT" sz="1600" dirty="0" err="1">
                <a:latin typeface="Avenir Next LT Pro" panose="020B0504020202020204" pitchFamily="34" charset="77"/>
              </a:rPr>
              <a:t>Heavyweight</a:t>
            </a:r>
            <a:r>
              <a:rPr lang="it-IT" sz="1600" dirty="0">
                <a:latin typeface="Avenir Next LT Pro" panose="020B0504020202020204" pitchFamily="34" charset="77"/>
              </a:rPr>
              <a:t> Team Structure</a:t>
            </a:r>
          </a:p>
          <a:p>
            <a:pPr marL="685800" lvl="1" indent="-228600">
              <a:lnSpc>
                <a:spcPct val="150000"/>
              </a:lnSpc>
              <a:buFont typeface="Arial" panose="020B0604020202020204" pitchFamily="34" charset="0"/>
              <a:buChar char="•"/>
            </a:pPr>
            <a:r>
              <a:rPr lang="it-IT" sz="1600" dirty="0">
                <a:latin typeface="Avenir Next LT Pro" panose="020B0504020202020204" pitchFamily="34" charset="77"/>
              </a:rPr>
              <a:t>Autonomous Team Structure</a:t>
            </a:r>
          </a:p>
          <a:p>
            <a:pPr marL="342900" indent="-342900">
              <a:lnSpc>
                <a:spcPct val="150000"/>
              </a:lnSpc>
              <a:buFont typeface="+mj-lt"/>
              <a:buAutoNum type="arabicPeriod"/>
            </a:pPr>
            <a:r>
              <a:rPr lang="it-IT" sz="1600" dirty="0" err="1">
                <a:latin typeface="Avenir Next LT Pro" panose="020B0504020202020204" pitchFamily="34" charset="77"/>
              </a:rPr>
              <a:t>References</a:t>
            </a:r>
            <a:r>
              <a:rPr lang="it-IT" sz="1600" dirty="0">
                <a:latin typeface="Avenir Next LT Pro" panose="020B0504020202020204" pitchFamily="34" charset="77"/>
              </a:rPr>
              <a:t> </a:t>
            </a:r>
          </a:p>
          <a:p>
            <a:pPr marL="685800" lvl="1" indent="-228600">
              <a:lnSpc>
                <a:spcPct val="150000"/>
              </a:lnSpc>
              <a:buFont typeface="Arial" panose="020B0604020202020204" pitchFamily="34" charset="0"/>
              <a:buChar char="•"/>
            </a:pPr>
            <a:endParaRPr lang="it-IT" sz="1600" dirty="0">
              <a:latin typeface="Avenir Next LT Pro" panose="020B0504020202020204" pitchFamily="34" charset="77"/>
            </a:endParaRPr>
          </a:p>
          <a:p>
            <a:pPr marL="628650" lvl="1" indent="-171450">
              <a:lnSpc>
                <a:spcPct val="150000"/>
              </a:lnSpc>
              <a:buFont typeface="Arial" panose="020B0604020202020204" pitchFamily="34" charset="0"/>
              <a:buChar char="•"/>
            </a:pPr>
            <a:endParaRPr lang="it-IT" sz="1600" spc="100" dirty="0">
              <a:latin typeface="Avenir Next LT Pro" panose="020B0504020202020204" pitchFamily="34" charset="77"/>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23198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dirty="0" err="1"/>
              <a:t>Functional</a:t>
            </a:r>
            <a:r>
              <a:rPr lang="it-IT" dirty="0"/>
              <a:t> team </a:t>
            </a:r>
            <a:r>
              <a:rPr lang="it-IT" dirty="0" err="1"/>
              <a:t>structure</a:t>
            </a:r>
            <a:r>
              <a:rPr lang="it-IT" dirty="0"/>
              <a:t> </a:t>
            </a:r>
          </a:p>
        </p:txBody>
      </p:sp>
      <p:sp>
        <p:nvSpPr>
          <p:cNvPr id="7" name="CasellaDiTesto 6">
            <a:extLst>
              <a:ext uri="{FF2B5EF4-FFF2-40B4-BE49-F238E27FC236}">
                <a16:creationId xmlns:a16="http://schemas.microsoft.com/office/drawing/2014/main" id="{CDBA5A75-538F-3B46-8EF5-C5FC4DC37112}"/>
              </a:ext>
            </a:extLst>
          </p:cNvPr>
          <p:cNvSpPr txBox="1"/>
          <p:nvPr/>
        </p:nvSpPr>
        <p:spPr>
          <a:xfrm>
            <a:off x="6694800" y="1528045"/>
            <a:ext cx="4652682" cy="3385157"/>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a:latin typeface="Avenir Next LT Pro" panose="020B0504020202020204" pitchFamily="34" charset="77"/>
              </a:rPr>
              <a:t>Team </a:t>
            </a:r>
            <a:r>
              <a:rPr lang="it-IT" dirty="0" err="1">
                <a:latin typeface="Avenir Next LT Pro" panose="020B0504020202020204" pitchFamily="34" charset="77"/>
              </a:rPr>
              <a:t>members</a:t>
            </a:r>
            <a:r>
              <a:rPr lang="it-IT" dirty="0">
                <a:latin typeface="Avenir Next LT Pro" panose="020B0504020202020204" pitchFamily="34" charset="77"/>
              </a:rPr>
              <a:t> </a:t>
            </a:r>
            <a:r>
              <a:rPr lang="it-IT" dirty="0" err="1">
                <a:latin typeface="Avenir Next LT Pro" panose="020B0504020202020204" pitchFamily="34" charset="77"/>
              </a:rPr>
              <a:t>grouped</a:t>
            </a:r>
            <a:r>
              <a:rPr lang="it-IT" dirty="0">
                <a:latin typeface="Avenir Next LT Pro" panose="020B0504020202020204" pitchFamily="34" charset="77"/>
              </a:rPr>
              <a:t> by discipline</a:t>
            </a: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Subfunction</a:t>
            </a:r>
            <a:r>
              <a:rPr lang="it-IT" dirty="0">
                <a:latin typeface="Avenir Next LT Pro" panose="020B0504020202020204" pitchFamily="34" charset="77"/>
              </a:rPr>
              <a:t> </a:t>
            </a:r>
            <a:r>
              <a:rPr lang="it-IT" dirty="0" err="1">
                <a:latin typeface="Avenir Next LT Pro" panose="020B0504020202020204" pitchFamily="34" charset="77"/>
              </a:rPr>
              <a:t>managers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Senior </a:t>
            </a:r>
            <a:r>
              <a:rPr lang="it-IT" dirty="0" err="1">
                <a:latin typeface="Avenir Next LT Pro" panose="020B0504020202020204" pitchFamily="34" charset="77"/>
              </a:rPr>
              <a:t>functional</a:t>
            </a:r>
            <a:r>
              <a:rPr lang="it-IT" dirty="0">
                <a:latin typeface="Avenir Next LT Pro" panose="020B0504020202020204" pitchFamily="34" charset="77"/>
              </a:rPr>
              <a:t> </a:t>
            </a:r>
            <a:r>
              <a:rPr lang="it-IT" dirty="0" err="1">
                <a:latin typeface="Avenir Next LT Pro" panose="020B0504020202020204" pitchFamily="34" charset="77"/>
              </a:rPr>
              <a:t>managers</a:t>
            </a:r>
            <a:endParaRPr lang="it-IT" dirty="0">
              <a:latin typeface="Avenir Next LT Pro" panose="020B0504020202020204" pitchFamily="34" charset="77"/>
            </a:endParaRP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Coordination</a:t>
            </a:r>
            <a:r>
              <a:rPr lang="it-IT" dirty="0">
                <a:latin typeface="Avenir Next LT Pro" panose="020B0504020202020204" pitchFamily="34" charset="77"/>
              </a:rPr>
              <a:t> of </a:t>
            </a:r>
            <a:r>
              <a:rPr lang="it-IT" dirty="0" err="1">
                <a:latin typeface="Avenir Next LT Pro" panose="020B0504020202020204" pitchFamily="34" charset="77"/>
              </a:rPr>
              <a:t>ideas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Cross-</a:t>
            </a:r>
            <a:r>
              <a:rPr lang="it-IT" dirty="0" err="1">
                <a:latin typeface="Avenir Next LT Pro" panose="020B0504020202020204" pitchFamily="34" charset="77"/>
              </a:rPr>
              <a:t>functional</a:t>
            </a:r>
            <a:r>
              <a:rPr lang="it-IT" dirty="0">
                <a:latin typeface="Avenir Next LT Pro" panose="020B0504020202020204" pitchFamily="34" charset="77"/>
              </a:rPr>
              <a:t> </a:t>
            </a:r>
            <a:r>
              <a:rPr lang="it-IT" dirty="0" err="1">
                <a:latin typeface="Avenir Next LT Pro" panose="020B0504020202020204" pitchFamily="34" charset="77"/>
              </a:rPr>
              <a:t>issues</a:t>
            </a:r>
            <a:r>
              <a:rPr lang="it-IT" dirty="0">
                <a:latin typeface="Avenir Next LT Pro" panose="020B0504020202020204" pitchFamily="34" charset="77"/>
              </a:rPr>
              <a:t> </a:t>
            </a:r>
            <a:r>
              <a:rPr lang="it-IT" dirty="0" err="1">
                <a:latin typeface="Avenir Next LT Pro" panose="020B0504020202020204" pitchFamily="34" charset="77"/>
              </a:rPr>
              <a:t>discussed</a:t>
            </a:r>
            <a:r>
              <a:rPr lang="it-IT" dirty="0">
                <a:latin typeface="Avenir Next LT Pro" panose="020B0504020202020204" pitchFamily="34" charset="77"/>
              </a:rPr>
              <a:t> in </a:t>
            </a:r>
            <a:r>
              <a:rPr lang="it-IT" dirty="0" err="1">
                <a:latin typeface="Avenir Next LT Pro" panose="020B0504020202020204" pitchFamily="34" charset="77"/>
              </a:rPr>
              <a:t>occasional</a:t>
            </a:r>
            <a:r>
              <a:rPr lang="it-IT" dirty="0">
                <a:latin typeface="Avenir Next LT Pro" panose="020B0504020202020204" pitchFamily="34" charset="77"/>
              </a:rPr>
              <a:t> </a:t>
            </a:r>
            <a:r>
              <a:rPr lang="it-IT" dirty="0" err="1">
                <a:latin typeface="Avenir Next LT Pro" panose="020B0504020202020204" pitchFamily="34" charset="77"/>
              </a:rPr>
              <a:t>meetings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Responsibility </a:t>
            </a:r>
            <a:r>
              <a:rPr lang="it-IT" dirty="0" err="1">
                <a:latin typeface="Avenir Next LT Pro" panose="020B0504020202020204" pitchFamily="34" charset="77"/>
              </a:rPr>
              <a:t>passed</a:t>
            </a:r>
            <a:r>
              <a:rPr lang="it-IT" dirty="0">
                <a:latin typeface="Avenir Next LT Pro" panose="020B0504020202020204" pitchFamily="34" charset="77"/>
              </a:rPr>
              <a:t> from </a:t>
            </a:r>
            <a:r>
              <a:rPr lang="it-IT" dirty="0" err="1">
                <a:latin typeface="Avenir Next LT Pro" panose="020B0504020202020204" pitchFamily="34" charset="77"/>
              </a:rPr>
              <a:t>one</a:t>
            </a:r>
            <a:r>
              <a:rPr lang="it-IT" dirty="0">
                <a:latin typeface="Avenir Next LT Pro" panose="020B0504020202020204" pitchFamily="34" charset="77"/>
              </a:rPr>
              <a:t> </a:t>
            </a:r>
            <a:r>
              <a:rPr lang="it-IT" dirty="0" err="1">
                <a:latin typeface="Avenir Next LT Pro" panose="020B0504020202020204" pitchFamily="34" charset="77"/>
              </a:rPr>
              <a:t>function</a:t>
            </a:r>
            <a:r>
              <a:rPr lang="it-IT" dirty="0">
                <a:latin typeface="Avenir Next LT Pro" panose="020B0504020202020204" pitchFamily="34" charset="77"/>
              </a:rPr>
              <a:t> to </a:t>
            </a:r>
            <a:r>
              <a:rPr lang="it-IT" dirty="0" err="1">
                <a:latin typeface="Avenir Next LT Pro" panose="020B0504020202020204" pitchFamily="34" charset="77"/>
              </a:rPr>
              <a:t>another</a:t>
            </a:r>
            <a:endParaRPr lang="it-IT" dirty="0">
              <a:latin typeface="Avenir Next LT Pro" panose="020B0504020202020204" pitchFamily="34" charset="77"/>
            </a:endParaRPr>
          </a:p>
          <a:p>
            <a:pPr algn="l">
              <a:lnSpc>
                <a:spcPct val="150000"/>
              </a:lnSpc>
            </a:pPr>
            <a:endParaRPr lang="it-IT" sz="1200" spc="100" dirty="0">
              <a:latin typeface="Avenir Next LT Pro" panose="020B0504020202020204" pitchFamily="34" charset="77"/>
              <a:ea typeface="Open Sans" panose="020B0606030504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79A5DE07-A243-A449-95F9-C53204CE0EFD}"/>
              </a:ext>
            </a:extLst>
          </p:cNvPr>
          <p:cNvPicPr>
            <a:picLocks noChangeAspect="1"/>
          </p:cNvPicPr>
          <p:nvPr/>
        </p:nvPicPr>
        <p:blipFill>
          <a:blip r:embed="rId2"/>
          <a:stretch>
            <a:fillRect/>
          </a:stretch>
        </p:blipFill>
        <p:spPr>
          <a:xfrm>
            <a:off x="844518" y="2645487"/>
            <a:ext cx="4534134" cy="3930732"/>
          </a:xfrm>
          <a:prstGeom prst="rect">
            <a:avLst/>
          </a:prstGeom>
        </p:spPr>
      </p:pic>
      <p:sp>
        <p:nvSpPr>
          <p:cNvPr id="9" name="CasellaDiTesto 8">
            <a:extLst>
              <a:ext uri="{FF2B5EF4-FFF2-40B4-BE49-F238E27FC236}">
                <a16:creationId xmlns:a16="http://schemas.microsoft.com/office/drawing/2014/main" id="{86AA308B-A6B8-BE47-9701-22362F9D9D40}"/>
              </a:ext>
            </a:extLst>
          </p:cNvPr>
          <p:cNvSpPr txBox="1"/>
          <p:nvPr/>
        </p:nvSpPr>
        <p:spPr>
          <a:xfrm>
            <a:off x="6813349" y="5155999"/>
            <a:ext cx="7354957" cy="1443087"/>
          </a:xfrm>
          <a:prstGeom prst="rect">
            <a:avLst/>
          </a:prstGeom>
          <a:noFill/>
        </p:spPr>
        <p:txBody>
          <a:bodyPr wrap="square" rtlCol="0">
            <a:spAutoFit/>
          </a:bodyPr>
          <a:lstStyle/>
          <a:p>
            <a:r>
              <a:rPr lang="it-IT" dirty="0"/>
              <a:t>• </a:t>
            </a:r>
            <a:r>
              <a:rPr lang="it-IT" dirty="0" err="1"/>
              <a:t>managers</a:t>
            </a:r>
            <a:r>
              <a:rPr lang="it-IT" dirty="0"/>
              <a:t> </a:t>
            </a:r>
            <a:r>
              <a:rPr lang="it-IT" dirty="0" err="1"/>
              <a:t>w</a:t>
            </a:r>
            <a:r>
              <a:rPr lang="it-IT" dirty="0"/>
              <a:t>/responsibility &amp; authority</a:t>
            </a:r>
          </a:p>
          <a:p>
            <a:r>
              <a:rPr lang="it-IT" dirty="0"/>
              <a:t>•</a:t>
            </a:r>
            <a:r>
              <a:rPr lang="it-IT" dirty="0" err="1"/>
              <a:t>learning</a:t>
            </a:r>
            <a:r>
              <a:rPr lang="it-IT" dirty="0"/>
              <a:t> </a:t>
            </a:r>
            <a:r>
              <a:rPr lang="it-IT" dirty="0" err="1"/>
              <a:t>effects</a:t>
            </a:r>
            <a:endParaRPr lang="it-IT" dirty="0"/>
          </a:p>
          <a:p>
            <a:r>
              <a:rPr lang="it-IT" dirty="0"/>
              <a:t>•</a:t>
            </a:r>
            <a:r>
              <a:rPr lang="it-IT" dirty="0" err="1"/>
              <a:t>separated</a:t>
            </a:r>
            <a:r>
              <a:rPr lang="it-IT" dirty="0"/>
              <a:t>, </a:t>
            </a:r>
            <a:r>
              <a:rPr lang="it-IT" dirty="0" err="1"/>
              <a:t>subdivided</a:t>
            </a:r>
            <a:r>
              <a:rPr lang="it-IT" dirty="0"/>
              <a:t> </a:t>
            </a:r>
            <a:r>
              <a:rPr lang="it-IT" dirty="0" err="1"/>
              <a:t>activities</a:t>
            </a:r>
            <a:endParaRPr lang="it-IT" dirty="0"/>
          </a:p>
          <a:p>
            <a:r>
              <a:rPr lang="it-IT" dirty="0"/>
              <a:t>•</a:t>
            </a:r>
            <a:r>
              <a:rPr lang="it-IT" dirty="0" err="1"/>
              <a:t>individual</a:t>
            </a:r>
            <a:r>
              <a:rPr lang="it-IT" dirty="0"/>
              <a:t> performance hard to </a:t>
            </a:r>
            <a:r>
              <a:rPr lang="it-IT" dirty="0" err="1"/>
              <a:t>evaluate</a:t>
            </a:r>
            <a:endParaRPr lang="it-IT" dirty="0"/>
          </a:p>
          <a:p>
            <a:pPr algn="l">
              <a:lnSpc>
                <a:spcPct val="150000"/>
              </a:lnSpc>
            </a:pP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81986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dirty="0" err="1"/>
              <a:t>Lightweight</a:t>
            </a:r>
            <a:r>
              <a:rPr lang="it-IT" dirty="0"/>
              <a:t> Team Structure</a:t>
            </a:r>
          </a:p>
        </p:txBody>
      </p:sp>
      <p:sp>
        <p:nvSpPr>
          <p:cNvPr id="7" name="CasellaDiTesto 6">
            <a:extLst>
              <a:ext uri="{FF2B5EF4-FFF2-40B4-BE49-F238E27FC236}">
                <a16:creationId xmlns:a16="http://schemas.microsoft.com/office/drawing/2014/main" id="{CDBA5A75-538F-3B46-8EF5-C5FC4DC37112}"/>
              </a:ext>
            </a:extLst>
          </p:cNvPr>
          <p:cNvSpPr txBox="1"/>
          <p:nvPr/>
        </p:nvSpPr>
        <p:spPr>
          <a:xfrm>
            <a:off x="6694800" y="1528045"/>
            <a:ext cx="4652682" cy="3416320"/>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err="1">
                <a:latin typeface="Avenir Next LT Pro" panose="020B0504020202020204" pitchFamily="34" charset="77"/>
              </a:rPr>
              <a:t>Members</a:t>
            </a:r>
            <a:r>
              <a:rPr lang="it-IT" dirty="0">
                <a:latin typeface="Avenir Next LT Pro" panose="020B0504020202020204" pitchFamily="34" charset="77"/>
              </a:rPr>
              <a:t> </a:t>
            </a:r>
            <a:r>
              <a:rPr lang="it-IT" dirty="0" err="1">
                <a:latin typeface="Avenir Next LT Pro" panose="020B0504020202020204" pitchFamily="34" charset="77"/>
              </a:rPr>
              <a:t>remain</a:t>
            </a:r>
            <a:r>
              <a:rPr lang="it-IT" dirty="0">
                <a:latin typeface="Avenir Next LT Pro" panose="020B0504020202020204" pitchFamily="34" charset="77"/>
              </a:rPr>
              <a:t> in </a:t>
            </a:r>
            <a:r>
              <a:rPr lang="it-IT" dirty="0" err="1">
                <a:latin typeface="Avenir Next LT Pro" panose="020B0504020202020204" pitchFamily="34" charset="77"/>
              </a:rPr>
              <a:t>function</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Designated</a:t>
            </a:r>
            <a:r>
              <a:rPr lang="it-IT" dirty="0">
                <a:latin typeface="Avenir Next LT Pro" panose="020B0504020202020204" pitchFamily="34" charset="77"/>
              </a:rPr>
              <a:t> </a:t>
            </a:r>
            <a:r>
              <a:rPr lang="it-IT" dirty="0" err="1">
                <a:latin typeface="Avenir Next LT Pro" panose="020B0504020202020204" pitchFamily="34" charset="77"/>
              </a:rPr>
              <a:t>representatives</a:t>
            </a:r>
            <a:r>
              <a:rPr lang="it-IT" dirty="0">
                <a:latin typeface="Avenir Next LT Pro" panose="020B0504020202020204" pitchFamily="34" charset="77"/>
              </a:rPr>
              <a:t> (L)</a:t>
            </a: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Lightweight</a:t>
            </a:r>
            <a:r>
              <a:rPr lang="it-IT" dirty="0">
                <a:latin typeface="Avenir Next LT Pro" panose="020B0504020202020204" pitchFamily="34" charset="77"/>
              </a:rPr>
              <a:t> </a:t>
            </a:r>
            <a:r>
              <a:rPr lang="it-IT" dirty="0" err="1">
                <a:latin typeface="Avenir Next LT Pro" panose="020B0504020202020204" pitchFamily="34" charset="77"/>
              </a:rPr>
              <a:t>project</a:t>
            </a:r>
            <a:r>
              <a:rPr lang="it-IT" dirty="0">
                <a:latin typeface="Avenir Next LT Pro" panose="020B0504020202020204" pitchFamily="34" charset="77"/>
              </a:rPr>
              <a:t> manager</a:t>
            </a:r>
          </a:p>
          <a:p>
            <a:pPr marL="285750" indent="-285750">
              <a:buFont typeface="Arial" panose="020B0604020202020204" pitchFamily="34" charset="0"/>
              <a:buChar char="•"/>
            </a:pPr>
            <a:r>
              <a:rPr lang="it-IT" dirty="0">
                <a:latin typeface="Avenir Next LT Pro" panose="020B0504020202020204" pitchFamily="34" charset="77"/>
              </a:rPr>
              <a:t>Junior /</a:t>
            </a:r>
            <a:r>
              <a:rPr lang="it-IT" dirty="0" err="1">
                <a:latin typeface="Avenir Next LT Pro" panose="020B0504020202020204" pitchFamily="34" charset="77"/>
              </a:rPr>
              <a:t>mid-level</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Littele</a:t>
            </a:r>
            <a:r>
              <a:rPr lang="it-IT" dirty="0">
                <a:latin typeface="Avenir Next LT Pro" panose="020B0504020202020204" pitchFamily="34" charset="77"/>
              </a:rPr>
              <a:t> </a:t>
            </a:r>
            <a:r>
              <a:rPr lang="it-IT" dirty="0" err="1">
                <a:latin typeface="Avenir Next LT Pro" panose="020B0504020202020204" pitchFamily="34" charset="77"/>
              </a:rPr>
              <a:t>influence</a:t>
            </a:r>
            <a:r>
              <a:rPr lang="it-IT" dirty="0">
                <a:latin typeface="Avenir Next LT Pro" panose="020B0504020202020204" pitchFamily="34" charset="77"/>
              </a:rPr>
              <a:t>, </a:t>
            </a:r>
            <a:r>
              <a:rPr lang="it-IT" dirty="0" err="1">
                <a:latin typeface="Avenir Next LT Pro" panose="020B0504020202020204" pitchFamily="34" charset="77"/>
              </a:rPr>
              <a:t>inexperienced</a:t>
            </a:r>
            <a:endParaRPr lang="it-IT" dirty="0">
              <a:latin typeface="Avenir Next LT Pro" panose="020B0504020202020204" pitchFamily="34" charset="77"/>
            </a:endParaRP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Project </a:t>
            </a:r>
            <a:r>
              <a:rPr lang="it-IT" dirty="0" err="1">
                <a:latin typeface="Avenir Next LT Pro" panose="020B0504020202020204" pitchFamily="34" charset="77"/>
              </a:rPr>
              <a:t>as</a:t>
            </a:r>
            <a:r>
              <a:rPr lang="it-IT" dirty="0">
                <a:latin typeface="Avenir Next LT Pro" panose="020B0504020202020204" pitchFamily="34" charset="77"/>
              </a:rPr>
              <a:t> </a:t>
            </a:r>
            <a:r>
              <a:rPr lang="it-IT" dirty="0" err="1">
                <a:latin typeface="Avenir Next LT Pro" panose="020B0504020202020204" pitchFamily="34" charset="77"/>
              </a:rPr>
              <a:t>broadening</a:t>
            </a:r>
            <a:r>
              <a:rPr lang="it-IT" dirty="0">
                <a:latin typeface="Avenir Next LT Pro" panose="020B0504020202020204" pitchFamily="34" charset="77"/>
              </a:rPr>
              <a:t> </a:t>
            </a:r>
            <a:r>
              <a:rPr lang="it-IT" dirty="0" err="1">
                <a:latin typeface="Avenir Next LT Pro" panose="020B0504020202020204" pitchFamily="34" charset="77"/>
              </a:rPr>
              <a:t>experience</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Key </a:t>
            </a:r>
            <a:r>
              <a:rPr lang="it-IT" dirty="0" err="1">
                <a:latin typeface="Avenir Next LT Pro" panose="020B0504020202020204" pitchFamily="34" charset="77"/>
              </a:rPr>
              <a:t>resource</a:t>
            </a:r>
            <a:r>
              <a:rPr lang="it-IT" dirty="0">
                <a:latin typeface="Avenir Next LT Pro" panose="020B0504020202020204" pitchFamily="34" charset="77"/>
              </a:rPr>
              <a:t> or </a:t>
            </a:r>
            <a:r>
              <a:rPr lang="it-IT" dirty="0" err="1">
                <a:latin typeface="Avenir Next LT Pro" panose="020B0504020202020204" pitchFamily="34" charset="77"/>
              </a:rPr>
              <a:t>cadre</a:t>
            </a:r>
            <a:r>
              <a:rPr lang="it-IT" dirty="0">
                <a:latin typeface="Avenir Next LT Pro" panose="020B0504020202020204" pitchFamily="34" charset="77"/>
              </a:rPr>
              <a:t> </a:t>
            </a:r>
            <a:r>
              <a:rPr lang="it-IT" dirty="0" err="1">
                <a:latin typeface="Avenir Next LT Pro" panose="020B0504020202020204" pitchFamily="34" charset="77"/>
              </a:rPr>
              <a:t>decisions</a:t>
            </a:r>
            <a:r>
              <a:rPr lang="it-IT" dirty="0">
                <a:latin typeface="Avenir Next LT Pro" panose="020B0504020202020204" pitchFamily="34" charset="77"/>
              </a:rPr>
              <a:t> by senior </a:t>
            </a:r>
            <a:r>
              <a:rPr lang="it-IT" dirty="0" err="1">
                <a:latin typeface="Avenir Next LT Pro" panose="020B0504020202020204" pitchFamily="34" charset="77"/>
              </a:rPr>
              <a:t>mgmt</a:t>
            </a:r>
            <a:endParaRPr lang="it-IT" sz="1200" spc="100" dirty="0">
              <a:latin typeface="Avenir Next LT Pro" panose="020B0504020202020204" pitchFamily="34" charset="77"/>
              <a:cs typeface="Arial" panose="020B0604020202020204" pitchFamily="34" charset="0"/>
            </a:endParaRPr>
          </a:p>
          <a:p>
            <a:pPr marL="285750" indent="-285750">
              <a:buFont typeface="Arial" panose="020B0604020202020204" pitchFamily="34" charset="0"/>
              <a:buChar char="•"/>
            </a:pPr>
            <a:r>
              <a:rPr lang="it-IT" spc="100" dirty="0">
                <a:latin typeface="Avenir Next LT Pro" panose="020B0504020202020204" pitchFamily="34" charset="77"/>
                <a:cs typeface="Arial" panose="020B0604020202020204" pitchFamily="34" charset="0"/>
              </a:rPr>
              <a:t>PM: </a:t>
            </a:r>
            <a:r>
              <a:rPr lang="it-IT" spc="100" dirty="0" err="1">
                <a:latin typeface="Avenir Next LT Pro" panose="020B0504020202020204" pitchFamily="34" charset="77"/>
                <a:cs typeface="Arial" panose="020B0604020202020204" pitchFamily="34" charset="0"/>
              </a:rPr>
              <a:t>schedules</a:t>
            </a:r>
            <a:r>
              <a:rPr lang="it-IT" spc="100" dirty="0">
                <a:latin typeface="Avenir Next LT Pro" panose="020B0504020202020204" pitchFamily="34" charset="77"/>
                <a:cs typeface="Arial" panose="020B0604020202020204" pitchFamily="34" charset="0"/>
              </a:rPr>
              <a:t>, time </a:t>
            </a:r>
            <a:r>
              <a:rPr lang="it-IT" spc="100" dirty="0" err="1">
                <a:latin typeface="Avenir Next LT Pro" panose="020B0504020202020204" pitchFamily="34" charset="77"/>
                <a:cs typeface="Arial" panose="020B0604020202020204" pitchFamily="34" charset="0"/>
              </a:rPr>
              <a:t>plans</a:t>
            </a:r>
            <a:r>
              <a:rPr lang="it-IT" spc="100" dirty="0">
                <a:latin typeface="Avenir Next LT Pro" panose="020B0504020202020204" pitchFamily="34" charset="77"/>
                <a:cs typeface="Arial" panose="020B0604020202020204" pitchFamily="34" charset="0"/>
              </a:rPr>
              <a:t> etc.</a:t>
            </a:r>
            <a:endParaRPr lang="it-IT" dirty="0">
              <a:latin typeface="Avenir Next LT Pro" panose="020B0504020202020204" pitchFamily="34" charset="77"/>
            </a:endParaRPr>
          </a:p>
        </p:txBody>
      </p:sp>
      <p:sp>
        <p:nvSpPr>
          <p:cNvPr id="9" name="CasellaDiTesto 8">
            <a:extLst>
              <a:ext uri="{FF2B5EF4-FFF2-40B4-BE49-F238E27FC236}">
                <a16:creationId xmlns:a16="http://schemas.microsoft.com/office/drawing/2014/main" id="{86AA308B-A6B8-BE47-9701-22362F9D9D40}"/>
              </a:ext>
            </a:extLst>
          </p:cNvPr>
          <p:cNvSpPr txBox="1"/>
          <p:nvPr/>
        </p:nvSpPr>
        <p:spPr>
          <a:xfrm>
            <a:off x="6813349" y="5155999"/>
            <a:ext cx="7354957" cy="1443087"/>
          </a:xfrm>
          <a:prstGeom prst="rect">
            <a:avLst/>
          </a:prstGeom>
          <a:noFill/>
        </p:spPr>
        <p:txBody>
          <a:bodyPr wrap="square" rtlCol="0">
            <a:spAutoFit/>
          </a:bodyPr>
          <a:lstStyle/>
          <a:p>
            <a:r>
              <a:rPr lang="it-IT" dirty="0"/>
              <a:t>• PM </a:t>
            </a:r>
            <a:r>
              <a:rPr lang="it-IT" dirty="0" err="1"/>
              <a:t>overlooks</a:t>
            </a:r>
            <a:r>
              <a:rPr lang="it-IT" dirty="0"/>
              <a:t> </a:t>
            </a:r>
            <a:r>
              <a:rPr lang="it-IT" dirty="0" err="1"/>
              <a:t>coordination</a:t>
            </a:r>
            <a:r>
              <a:rPr lang="it-IT" dirty="0"/>
              <a:t>/</a:t>
            </a:r>
            <a:r>
              <a:rPr lang="it-IT" dirty="0" err="1"/>
              <a:t>integration</a:t>
            </a:r>
            <a:endParaRPr lang="it-IT" dirty="0"/>
          </a:p>
          <a:p>
            <a:r>
              <a:rPr lang="it-IT" dirty="0"/>
              <a:t>•</a:t>
            </a:r>
            <a:r>
              <a:rPr lang="it-IT" dirty="0" err="1"/>
              <a:t>seImproved</a:t>
            </a:r>
            <a:r>
              <a:rPr lang="it-IT" dirty="0"/>
              <a:t> </a:t>
            </a:r>
            <a:r>
              <a:rPr lang="it-IT" dirty="0" err="1"/>
              <a:t>communication</a:t>
            </a:r>
            <a:endParaRPr lang="it-IT" dirty="0"/>
          </a:p>
          <a:p>
            <a:r>
              <a:rPr lang="it-IT" dirty="0"/>
              <a:t>•</a:t>
            </a:r>
            <a:r>
              <a:rPr lang="it-IT" dirty="0" err="1"/>
              <a:t>only</a:t>
            </a:r>
            <a:r>
              <a:rPr lang="it-IT" dirty="0"/>
              <a:t> </a:t>
            </a:r>
            <a:r>
              <a:rPr lang="it-IT" dirty="0" err="1"/>
              <a:t>few</a:t>
            </a:r>
            <a:r>
              <a:rPr lang="it-IT" dirty="0"/>
              <a:t> </a:t>
            </a:r>
            <a:r>
              <a:rPr lang="it-IT" dirty="0" err="1"/>
              <a:t>differences</a:t>
            </a:r>
            <a:r>
              <a:rPr lang="it-IT" dirty="0"/>
              <a:t> to </a:t>
            </a:r>
            <a:r>
              <a:rPr lang="it-IT" dirty="0" err="1"/>
              <a:t>functional</a:t>
            </a:r>
            <a:r>
              <a:rPr lang="it-IT" dirty="0"/>
              <a:t> teams </a:t>
            </a:r>
          </a:p>
          <a:p>
            <a:r>
              <a:rPr lang="it-IT" dirty="0"/>
              <a:t>• </a:t>
            </a:r>
            <a:r>
              <a:rPr lang="it-IT" dirty="0" err="1"/>
              <a:t>Low</a:t>
            </a:r>
            <a:r>
              <a:rPr lang="it-IT" dirty="0"/>
              <a:t> </a:t>
            </a:r>
            <a:r>
              <a:rPr lang="it-IT" dirty="0" err="1"/>
              <a:t>acceptance</a:t>
            </a:r>
            <a:r>
              <a:rPr lang="it-IT" dirty="0"/>
              <a:t> of </a:t>
            </a:r>
            <a:r>
              <a:rPr lang="it-IT" dirty="0" err="1"/>
              <a:t>lightweight</a:t>
            </a:r>
            <a:r>
              <a:rPr lang="it-IT" dirty="0"/>
              <a:t> PM</a:t>
            </a:r>
          </a:p>
          <a:p>
            <a:pPr algn="l">
              <a:lnSpc>
                <a:spcPct val="150000"/>
              </a:lnSpc>
            </a:pPr>
            <a:endParaRPr lang="it-IT" sz="1200" spc="100" dirty="0">
              <a:latin typeface="Arial" panose="020B0604020202020204" pitchFamily="34" charset="0"/>
              <a:ea typeface="Open Sans" panose="020B0606030504020204" pitchFamily="34" charset="0"/>
              <a:cs typeface="Arial" panose="020B0604020202020204" pitchFamily="34" charset="0"/>
            </a:endParaRPr>
          </a:p>
        </p:txBody>
      </p:sp>
      <p:sp>
        <p:nvSpPr>
          <p:cNvPr id="3" name="Rettangolo 2">
            <a:extLst>
              <a:ext uri="{FF2B5EF4-FFF2-40B4-BE49-F238E27FC236}">
                <a16:creationId xmlns:a16="http://schemas.microsoft.com/office/drawing/2014/main" id="{59658D75-1E5A-1144-963B-5BD8CB53D762}"/>
              </a:ext>
            </a:extLst>
          </p:cNvPr>
          <p:cNvSpPr/>
          <p:nvPr/>
        </p:nvSpPr>
        <p:spPr>
          <a:xfrm>
            <a:off x="5945959" y="3244334"/>
            <a:ext cx="300082" cy="369332"/>
          </a:xfrm>
          <a:prstGeom prst="rect">
            <a:avLst/>
          </a:prstGeom>
        </p:spPr>
        <p:txBody>
          <a:bodyPr wrap="none">
            <a:spAutoFit/>
          </a:bodyPr>
          <a:lstStyle/>
          <a:p>
            <a:r>
              <a:rPr lang="it-IT" dirty="0"/>
              <a:t>•</a:t>
            </a:r>
          </a:p>
        </p:txBody>
      </p:sp>
      <p:pic>
        <p:nvPicPr>
          <p:cNvPr id="6" name="Immagine 5">
            <a:extLst>
              <a:ext uri="{FF2B5EF4-FFF2-40B4-BE49-F238E27FC236}">
                <a16:creationId xmlns:a16="http://schemas.microsoft.com/office/drawing/2014/main" id="{4C5818A7-78F6-8341-B888-C48141DC6B77}"/>
              </a:ext>
            </a:extLst>
          </p:cNvPr>
          <p:cNvPicPr>
            <a:picLocks noChangeAspect="1"/>
          </p:cNvPicPr>
          <p:nvPr/>
        </p:nvPicPr>
        <p:blipFill>
          <a:blip r:embed="rId2"/>
          <a:stretch>
            <a:fillRect/>
          </a:stretch>
        </p:blipFill>
        <p:spPr>
          <a:xfrm>
            <a:off x="423439" y="2456498"/>
            <a:ext cx="5042362" cy="4010970"/>
          </a:xfrm>
          <a:prstGeom prst="rect">
            <a:avLst/>
          </a:prstGeom>
        </p:spPr>
      </p:pic>
    </p:spTree>
    <p:extLst>
      <p:ext uri="{BB962C8B-B14F-4D97-AF65-F5344CB8AC3E}">
        <p14:creationId xmlns:p14="http://schemas.microsoft.com/office/powerpoint/2010/main" val="1457654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b="0" dirty="0" err="1"/>
              <a:t>Heavyweight</a:t>
            </a:r>
            <a:r>
              <a:rPr lang="it-IT" b="0" dirty="0"/>
              <a:t> Team Structure</a:t>
            </a:r>
            <a:endParaRPr lang="it-IT" dirty="0"/>
          </a:p>
        </p:txBody>
      </p:sp>
      <p:sp>
        <p:nvSpPr>
          <p:cNvPr id="7" name="CasellaDiTesto 6">
            <a:extLst>
              <a:ext uri="{FF2B5EF4-FFF2-40B4-BE49-F238E27FC236}">
                <a16:creationId xmlns:a16="http://schemas.microsoft.com/office/drawing/2014/main" id="{CDBA5A75-538F-3B46-8EF5-C5FC4DC37112}"/>
              </a:ext>
            </a:extLst>
          </p:cNvPr>
          <p:cNvSpPr txBox="1"/>
          <p:nvPr/>
        </p:nvSpPr>
        <p:spPr>
          <a:xfrm>
            <a:off x="7513982" y="1528045"/>
            <a:ext cx="3833499" cy="4247317"/>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a:latin typeface="Avenir Next LT Pro" panose="020B0504020202020204" pitchFamily="34" charset="77"/>
              </a:rPr>
              <a:t>Cross-</a:t>
            </a:r>
            <a:r>
              <a:rPr lang="it-IT" dirty="0" err="1">
                <a:latin typeface="Avenir Next LT Pro" panose="020B0504020202020204" pitchFamily="34" charset="77"/>
              </a:rPr>
              <a:t>functional</a:t>
            </a:r>
            <a:r>
              <a:rPr lang="it-IT" dirty="0">
                <a:latin typeface="Avenir Next LT Pro" panose="020B0504020202020204" pitchFamily="34" charset="77"/>
              </a:rPr>
              <a:t> </a:t>
            </a:r>
            <a:r>
              <a:rPr lang="it-IT" dirty="0" err="1">
                <a:latin typeface="Avenir Next LT Pro" panose="020B0504020202020204" pitchFamily="34" charset="77"/>
              </a:rPr>
              <a:t>but</a:t>
            </a:r>
            <a:r>
              <a:rPr lang="it-IT" dirty="0">
                <a:latin typeface="Avenir Next LT Pro" panose="020B0504020202020204" pitchFamily="34" charset="77"/>
              </a:rPr>
              <a:t> </a:t>
            </a:r>
            <a:r>
              <a:rPr lang="it-IT" dirty="0" err="1">
                <a:latin typeface="Avenir Next LT Pro" panose="020B0504020202020204" pitchFamily="34" charset="77"/>
              </a:rPr>
              <a:t>physically</a:t>
            </a:r>
            <a:r>
              <a:rPr lang="it-IT" dirty="0">
                <a:latin typeface="Avenir Next LT Pro" panose="020B0504020202020204" pitchFamily="34" charset="77"/>
              </a:rPr>
              <a:t> co-</a:t>
            </a:r>
            <a:r>
              <a:rPr lang="it-IT" dirty="0" err="1">
                <a:latin typeface="Avenir Next LT Pro" panose="020B0504020202020204" pitchFamily="34" charset="77"/>
              </a:rPr>
              <a:t>located</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Core team and </a:t>
            </a:r>
            <a:r>
              <a:rPr lang="it-IT" dirty="0" err="1">
                <a:latin typeface="Avenir Next LT Pro" panose="020B0504020202020204" pitchFamily="34" charset="77"/>
              </a:rPr>
              <a:t>other</a:t>
            </a:r>
            <a:r>
              <a:rPr lang="it-IT" dirty="0">
                <a:latin typeface="Avenir Next LT Pro" panose="020B0504020202020204" pitchFamily="34" charset="77"/>
              </a:rPr>
              <a:t> </a:t>
            </a:r>
            <a:r>
              <a:rPr lang="it-IT" dirty="0" err="1">
                <a:latin typeface="Avenir Next LT Pro" panose="020B0504020202020204" pitchFamily="34" charset="77"/>
              </a:rPr>
              <a:t>members</a:t>
            </a:r>
            <a:endParaRPr lang="it-IT" dirty="0">
              <a:latin typeface="Avenir Next LT Pro" panose="020B0504020202020204" pitchFamily="34" charset="77"/>
            </a:endParaRP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Primary</a:t>
            </a:r>
            <a:r>
              <a:rPr lang="it-IT" dirty="0">
                <a:latin typeface="Avenir Next LT Pro" panose="020B0504020202020204" pitchFamily="34" charset="77"/>
              </a:rPr>
              <a:t> </a:t>
            </a:r>
            <a:r>
              <a:rPr lang="it-IT" dirty="0" err="1">
                <a:latin typeface="Avenir Next LT Pro" panose="020B0504020202020204" pitchFamily="34" charset="77"/>
              </a:rPr>
              <a:t>influence</a:t>
            </a:r>
            <a:r>
              <a:rPr lang="it-IT" dirty="0">
                <a:latin typeface="Avenir Next LT Pro" panose="020B0504020202020204" pitchFamily="34" charset="77"/>
              </a:rPr>
              <a:t>/</a:t>
            </a:r>
            <a:r>
              <a:rPr lang="it-IT" dirty="0" err="1">
                <a:latin typeface="Avenir Next LT Pro" panose="020B0504020202020204" pitchFamily="34" charset="77"/>
              </a:rPr>
              <a:t>supervision</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Usually</a:t>
            </a:r>
            <a:r>
              <a:rPr lang="it-IT" dirty="0">
                <a:latin typeface="Avenir Next LT Pro" panose="020B0504020202020204" pitchFamily="34" charset="77"/>
              </a:rPr>
              <a:t> senior </a:t>
            </a:r>
            <a:r>
              <a:rPr lang="it-IT" dirty="0" err="1">
                <a:latin typeface="Avenir Next LT Pro" panose="020B0504020202020204" pitchFamily="34" charset="77"/>
              </a:rPr>
              <a:t>managers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Highly </a:t>
            </a:r>
            <a:r>
              <a:rPr lang="it-IT" dirty="0" err="1">
                <a:latin typeface="Avenir Next LT Pro" panose="020B0504020202020204" pitchFamily="34" charset="77"/>
              </a:rPr>
              <a:t>engaged</a:t>
            </a:r>
            <a:r>
              <a:rPr lang="it-IT" dirty="0">
                <a:latin typeface="Avenir Next LT Pro" panose="020B0504020202020204" pitchFamily="34" charset="77"/>
              </a:rPr>
              <a:t> «</a:t>
            </a:r>
            <a:r>
              <a:rPr lang="it-IT" dirty="0" err="1">
                <a:latin typeface="Avenir Next LT Pro" panose="020B0504020202020204" pitchFamily="34" charset="77"/>
              </a:rPr>
              <a:t>champions</a:t>
            </a:r>
            <a:r>
              <a:rPr lang="it-IT" dirty="0">
                <a:latin typeface="Avenir Next LT Pro" panose="020B0504020202020204" pitchFamily="34" charset="77"/>
              </a:rPr>
              <a:t>»</a:t>
            </a:r>
          </a:p>
          <a:p>
            <a:pPr marL="285750" indent="-285750">
              <a:buFont typeface="Arial" panose="020B0604020202020204" pitchFamily="34" charset="0"/>
              <a:buChar char="•"/>
            </a:pPr>
            <a:r>
              <a:rPr lang="it-IT" dirty="0" err="1">
                <a:latin typeface="Avenir Next LT Pro" panose="020B0504020202020204" pitchFamily="34" charset="77"/>
              </a:rPr>
              <a:t>Influence</a:t>
            </a:r>
            <a:r>
              <a:rPr lang="it-IT" dirty="0">
                <a:latin typeface="Avenir Next LT Pro" panose="020B0504020202020204" pitchFamily="34" charset="77"/>
              </a:rPr>
              <a:t> </a:t>
            </a:r>
            <a:r>
              <a:rPr lang="it-IT" dirty="0" err="1">
                <a:latin typeface="Avenir Next LT Pro" panose="020B0504020202020204" pitchFamily="34" charset="77"/>
              </a:rPr>
              <a:t>mainly</a:t>
            </a:r>
            <a:r>
              <a:rPr lang="it-IT" dirty="0">
                <a:latin typeface="Avenir Next LT Pro" panose="020B0504020202020204" pitchFamily="34" charset="77"/>
              </a:rPr>
              <a:t> </a:t>
            </a:r>
            <a:r>
              <a:rPr lang="it-IT" dirty="0" err="1">
                <a:latin typeface="Avenir Next LT Pro" panose="020B0504020202020204" pitchFamily="34" charset="77"/>
              </a:rPr>
              <a:t>thru</a:t>
            </a:r>
            <a:r>
              <a:rPr lang="it-IT" dirty="0">
                <a:latin typeface="Avenir Next LT Pro" panose="020B0504020202020204" pitchFamily="34" charset="77"/>
              </a:rPr>
              <a:t> core team</a:t>
            </a: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PM </a:t>
            </a:r>
            <a:r>
              <a:rPr lang="it-IT" dirty="0" err="1">
                <a:latin typeface="Avenir Next LT Pro" panose="020B0504020202020204" pitchFamily="34" charset="77"/>
              </a:rPr>
              <a:t>has</a:t>
            </a:r>
            <a:r>
              <a:rPr lang="it-IT" dirty="0">
                <a:latin typeface="Avenir Next LT Pro" panose="020B0504020202020204" pitchFamily="34" charset="77"/>
              </a:rPr>
              <a:t> </a:t>
            </a:r>
            <a:r>
              <a:rPr lang="it-IT" dirty="0" err="1">
                <a:latin typeface="Avenir Next LT Pro" panose="020B0504020202020204" pitchFamily="34" charset="77"/>
              </a:rPr>
              <a:t>direct</a:t>
            </a:r>
            <a:r>
              <a:rPr lang="it-IT" dirty="0">
                <a:latin typeface="Avenir Next LT Pro" panose="020B0504020202020204" pitchFamily="34" charset="77"/>
              </a:rPr>
              <a:t> responsibility and authority</a:t>
            </a:r>
          </a:p>
          <a:p>
            <a:pPr marL="285750" indent="-285750">
              <a:buFont typeface="Arial" panose="020B0604020202020204" pitchFamily="34" charset="0"/>
              <a:buChar char="•"/>
            </a:pPr>
            <a:r>
              <a:rPr lang="it-IT" spc="100" dirty="0">
                <a:latin typeface="Avenir Next LT Pro" panose="020B0504020202020204" pitchFamily="34" charset="77"/>
                <a:cs typeface="Arial" panose="020B0604020202020204" pitchFamily="34" charset="0"/>
              </a:rPr>
              <a:t>Cross-</a:t>
            </a:r>
            <a:r>
              <a:rPr lang="it-IT" spc="100" dirty="0" err="1">
                <a:latin typeface="Avenir Next LT Pro" panose="020B0504020202020204" pitchFamily="34" charset="77"/>
                <a:cs typeface="Arial" panose="020B0604020202020204" pitchFamily="34" charset="0"/>
              </a:rPr>
              <a:t>functional</a:t>
            </a:r>
            <a:r>
              <a:rPr lang="it-IT" spc="100" dirty="0">
                <a:latin typeface="Avenir Next LT Pro" panose="020B0504020202020204" pitchFamily="34" charset="77"/>
                <a:cs typeface="Arial" panose="020B0604020202020204" pitchFamily="34" charset="0"/>
              </a:rPr>
              <a:t> focus and </a:t>
            </a:r>
            <a:r>
              <a:rPr lang="it-IT" spc="100" dirty="0" err="1">
                <a:latin typeface="Avenir Next LT Pro" panose="020B0504020202020204" pitchFamily="34" charset="77"/>
                <a:cs typeface="Arial" panose="020B0604020202020204" pitchFamily="34" charset="0"/>
              </a:rPr>
              <a:t>consideration</a:t>
            </a:r>
            <a:r>
              <a:rPr lang="it-IT" spc="100" dirty="0">
                <a:latin typeface="Avenir Next LT Pro" panose="020B0504020202020204" pitchFamily="34" charset="77"/>
                <a:cs typeface="Arial" panose="020B0604020202020204" pitchFamily="34" charset="0"/>
              </a:rPr>
              <a:t> of market </a:t>
            </a:r>
            <a:r>
              <a:rPr lang="it-IT" spc="100" dirty="0" err="1">
                <a:latin typeface="Avenir Next LT Pro" panose="020B0504020202020204" pitchFamily="34" charset="77"/>
                <a:cs typeface="Arial" panose="020B0604020202020204" pitchFamily="34" charset="0"/>
              </a:rPr>
              <a:t>needs</a:t>
            </a:r>
            <a:r>
              <a:rPr lang="it-IT" spc="100" dirty="0">
                <a:latin typeface="Avenir Next LT Pro" panose="020B0504020202020204" pitchFamily="34" charset="77"/>
                <a:cs typeface="Arial" panose="020B0604020202020204" pitchFamily="34" charset="0"/>
              </a:rPr>
              <a:t>.</a:t>
            </a:r>
            <a:endParaRPr lang="it-IT" dirty="0">
              <a:latin typeface="Avenir Next LT Pro" panose="020B0504020202020204" pitchFamily="34" charset="77"/>
            </a:endParaRPr>
          </a:p>
        </p:txBody>
      </p:sp>
      <p:pic>
        <p:nvPicPr>
          <p:cNvPr id="4" name="Immagine 3">
            <a:extLst>
              <a:ext uri="{FF2B5EF4-FFF2-40B4-BE49-F238E27FC236}">
                <a16:creationId xmlns:a16="http://schemas.microsoft.com/office/drawing/2014/main" id="{D1E55765-560C-C346-BD45-134C60C0138F}"/>
              </a:ext>
            </a:extLst>
          </p:cNvPr>
          <p:cNvPicPr>
            <a:picLocks noChangeAspect="1"/>
          </p:cNvPicPr>
          <p:nvPr/>
        </p:nvPicPr>
        <p:blipFill rotWithShape="1">
          <a:blip r:embed="rId2"/>
          <a:srcRect b="9512"/>
          <a:stretch/>
        </p:blipFill>
        <p:spPr>
          <a:xfrm>
            <a:off x="557252" y="2387047"/>
            <a:ext cx="4908549" cy="3992825"/>
          </a:xfrm>
          <a:prstGeom prst="rect">
            <a:avLst/>
          </a:prstGeom>
        </p:spPr>
      </p:pic>
    </p:spTree>
    <p:extLst>
      <p:ext uri="{BB962C8B-B14F-4D97-AF65-F5344CB8AC3E}">
        <p14:creationId xmlns:p14="http://schemas.microsoft.com/office/powerpoint/2010/main" val="3327921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1DB8F-28E4-824E-BD2C-54526922F9A0}"/>
              </a:ext>
            </a:extLst>
          </p:cNvPr>
          <p:cNvSpPr>
            <a:spLocks noGrp="1"/>
          </p:cNvSpPr>
          <p:nvPr>
            <p:ph type="title"/>
          </p:nvPr>
        </p:nvSpPr>
        <p:spPr/>
        <p:txBody>
          <a:bodyPr/>
          <a:lstStyle/>
          <a:p>
            <a:r>
              <a:rPr lang="it-IT" b="0" dirty="0"/>
              <a:t>Autonomous Team Structure</a:t>
            </a:r>
            <a:endParaRPr lang="it-IT" dirty="0"/>
          </a:p>
        </p:txBody>
      </p:sp>
      <p:sp>
        <p:nvSpPr>
          <p:cNvPr id="7" name="CasellaDiTesto 6">
            <a:extLst>
              <a:ext uri="{FF2B5EF4-FFF2-40B4-BE49-F238E27FC236}">
                <a16:creationId xmlns:a16="http://schemas.microsoft.com/office/drawing/2014/main" id="{CDBA5A75-538F-3B46-8EF5-C5FC4DC37112}"/>
              </a:ext>
            </a:extLst>
          </p:cNvPr>
          <p:cNvSpPr txBox="1"/>
          <p:nvPr/>
        </p:nvSpPr>
        <p:spPr>
          <a:xfrm>
            <a:off x="6414049" y="2136338"/>
            <a:ext cx="5075585" cy="2585323"/>
          </a:xfrm>
          <a:prstGeom prst="rect">
            <a:avLst/>
          </a:prstGeom>
          <a:noFill/>
          <a:ln>
            <a:solidFill>
              <a:srgbClr val="A3283C"/>
            </a:solidFill>
          </a:ln>
        </p:spPr>
        <p:txBody>
          <a:bodyPr wrap="square" rtlCol="0">
            <a:spAutoFit/>
          </a:bodyPr>
          <a:lstStyle/>
          <a:p>
            <a:r>
              <a:rPr lang="it-IT" i="1" dirty="0">
                <a:latin typeface="Avenir Next LT Pro" panose="020B0504020202020204" pitchFamily="34" charset="77"/>
              </a:rPr>
              <a:t>team</a:t>
            </a:r>
          </a:p>
          <a:p>
            <a:pPr marL="285750" indent="-285750">
              <a:buFont typeface="Arial" panose="020B0604020202020204" pitchFamily="34" charset="0"/>
              <a:buChar char="•"/>
            </a:pPr>
            <a:r>
              <a:rPr lang="it-IT" dirty="0">
                <a:latin typeface="Avenir Next LT Pro" panose="020B0504020202020204" pitchFamily="34" charset="77"/>
              </a:rPr>
              <a:t>Cross-</a:t>
            </a:r>
            <a:r>
              <a:rPr lang="it-IT" dirty="0" err="1">
                <a:latin typeface="Avenir Next LT Pro" panose="020B0504020202020204" pitchFamily="34" charset="77"/>
              </a:rPr>
              <a:t>functional</a:t>
            </a:r>
            <a:r>
              <a:rPr lang="it-IT" dirty="0">
                <a:latin typeface="Avenir Next LT Pro" panose="020B0504020202020204" pitchFamily="34" charset="77"/>
              </a:rPr>
              <a:t> team </a:t>
            </a:r>
            <a:r>
              <a:rPr lang="it-IT" dirty="0" err="1">
                <a:latin typeface="Avenir Next LT Pro" panose="020B0504020202020204" pitchFamily="34" charset="77"/>
              </a:rPr>
              <a:t>members</a:t>
            </a:r>
            <a:endParaRPr lang="it-IT"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Separeted</a:t>
            </a:r>
            <a:r>
              <a:rPr lang="it-IT" dirty="0">
                <a:latin typeface="Avenir Next LT Pro" panose="020B0504020202020204" pitchFamily="34" charset="77"/>
              </a:rPr>
              <a:t> from </a:t>
            </a:r>
            <a:r>
              <a:rPr lang="it-IT" dirty="0" err="1">
                <a:latin typeface="Avenir Next LT Pro" panose="020B0504020202020204" pitchFamily="34" charset="77"/>
              </a:rPr>
              <a:t>original</a:t>
            </a:r>
            <a:r>
              <a:rPr lang="it-IT" dirty="0">
                <a:latin typeface="Avenir Next LT Pro" panose="020B0504020202020204" pitchFamily="34" charset="77"/>
              </a:rPr>
              <a:t> </a:t>
            </a:r>
            <a:r>
              <a:rPr lang="it-IT" dirty="0" err="1">
                <a:latin typeface="Avenir Next LT Pro" panose="020B0504020202020204" pitchFamily="34" charset="77"/>
              </a:rPr>
              <a:t>functions</a:t>
            </a:r>
            <a:endParaRPr lang="it-IT" dirty="0">
              <a:latin typeface="Avenir Next LT Pro" panose="020B0504020202020204" pitchFamily="34" charset="77"/>
            </a:endParaRPr>
          </a:p>
          <a:p>
            <a:r>
              <a:rPr lang="it-IT" i="1" dirty="0" err="1">
                <a:latin typeface="Avenir Next LT Pro" panose="020B0504020202020204" pitchFamily="34" charset="77"/>
              </a:rPr>
              <a:t>leaders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err="1">
                <a:latin typeface="Avenir Next LT Pro" panose="020B0504020202020204" pitchFamily="34" charset="77"/>
              </a:rPr>
              <a:t>Heavyweight</a:t>
            </a:r>
            <a:r>
              <a:rPr lang="it-IT" dirty="0">
                <a:latin typeface="Avenir Next LT Pro" panose="020B0504020202020204" pitchFamily="34" charset="77"/>
              </a:rPr>
              <a:t> PM with full </a:t>
            </a:r>
            <a:r>
              <a:rPr lang="it-IT" dirty="0" err="1">
                <a:latin typeface="Avenir Next LT Pro" panose="020B0504020202020204" pitchFamily="34" charset="77"/>
              </a:rPr>
              <a:t>contrtol</a:t>
            </a:r>
            <a:r>
              <a:rPr lang="it-IT" dirty="0">
                <a:latin typeface="Avenir Next LT Pro" panose="020B0504020202020204" pitchFamily="34" charset="77"/>
              </a:rPr>
              <a:t> and </a:t>
            </a:r>
            <a:r>
              <a:rPr lang="it-IT" dirty="0" err="1">
                <a:latin typeface="Avenir Next LT Pro" panose="020B0504020202020204" pitchFamily="34" charset="77"/>
              </a:rPr>
              <a:t>evaluation</a:t>
            </a:r>
            <a:r>
              <a:rPr lang="it-IT" dirty="0">
                <a:latin typeface="Avenir Next LT Pro" panose="020B0504020202020204" pitchFamily="34" charset="77"/>
              </a:rPr>
              <a:t> authority</a:t>
            </a:r>
          </a:p>
          <a:p>
            <a:r>
              <a:rPr lang="it-IT" i="1" dirty="0" err="1">
                <a:latin typeface="Avenir Next LT Pro" panose="020B0504020202020204" pitchFamily="34" charset="77"/>
              </a:rPr>
              <a:t>characteristics</a:t>
            </a:r>
            <a:endParaRPr lang="it-IT" i="1" dirty="0">
              <a:latin typeface="Avenir Next LT Pro" panose="020B0504020202020204" pitchFamily="34" charset="77"/>
            </a:endParaRPr>
          </a:p>
          <a:p>
            <a:pPr marL="285750" indent="-285750">
              <a:buFont typeface="Arial" panose="020B0604020202020204" pitchFamily="34" charset="0"/>
              <a:buChar char="•"/>
            </a:pPr>
            <a:r>
              <a:rPr lang="it-IT" dirty="0">
                <a:latin typeface="Avenir Next LT Pro" panose="020B0504020202020204" pitchFamily="34" charset="77"/>
              </a:rPr>
              <a:t>«</a:t>
            </a:r>
            <a:r>
              <a:rPr lang="it-IT" dirty="0" err="1">
                <a:latin typeface="Avenir Next LT Pro" panose="020B0504020202020204" pitchFamily="34" charset="77"/>
              </a:rPr>
              <a:t>Clean</a:t>
            </a:r>
            <a:r>
              <a:rPr lang="it-IT" dirty="0">
                <a:latin typeface="Avenir Next LT Pro" panose="020B0504020202020204" pitchFamily="34" charset="77"/>
              </a:rPr>
              <a:t> </a:t>
            </a:r>
            <a:r>
              <a:rPr lang="it-IT" dirty="0" err="1">
                <a:latin typeface="Avenir Next LT Pro" panose="020B0504020202020204" pitchFamily="34" charset="77"/>
              </a:rPr>
              <a:t>sheets</a:t>
            </a:r>
            <a:r>
              <a:rPr lang="it-IT" dirty="0">
                <a:latin typeface="Avenir Next LT Pro" panose="020B0504020202020204" pitchFamily="34" charset="77"/>
              </a:rPr>
              <a:t>», no formar </a:t>
            </a:r>
            <a:r>
              <a:rPr lang="it-IT" dirty="0" err="1">
                <a:latin typeface="Avenir Next LT Pro" panose="020B0504020202020204" pitchFamily="34" charset="77"/>
              </a:rPr>
              <a:t>rules</a:t>
            </a:r>
            <a:endParaRPr lang="it-IT" dirty="0">
              <a:latin typeface="Avenir Next LT Pro" panose="020B0504020202020204" pitchFamily="34" charset="77"/>
            </a:endParaRPr>
          </a:p>
          <a:p>
            <a:pPr marL="285750" indent="-285750">
              <a:buFont typeface="Arial" panose="020B0604020202020204" pitchFamily="34" charset="0"/>
              <a:buChar char="•"/>
            </a:pPr>
            <a:r>
              <a:rPr lang="it-IT" spc="100" dirty="0" err="1">
                <a:latin typeface="Avenir Next LT Pro" panose="020B0504020202020204" pitchFamily="34" charset="77"/>
                <a:cs typeface="Arial" panose="020B0604020202020204" pitchFamily="34" charset="0"/>
              </a:rPr>
              <a:t>Fully</a:t>
            </a:r>
            <a:r>
              <a:rPr lang="it-IT" spc="100" dirty="0">
                <a:latin typeface="Avenir Next LT Pro" panose="020B0504020202020204" pitchFamily="34" charset="77"/>
                <a:cs typeface="Arial" panose="020B0604020202020204" pitchFamily="34" charset="0"/>
              </a:rPr>
              <a:t> </a:t>
            </a:r>
            <a:r>
              <a:rPr lang="it-IT" spc="100" dirty="0" err="1">
                <a:latin typeface="Avenir Next LT Pro" panose="020B0504020202020204" pitchFamily="34" charset="77"/>
                <a:cs typeface="Arial" panose="020B0604020202020204" pitchFamily="34" charset="0"/>
              </a:rPr>
              <a:t>responsible</a:t>
            </a:r>
            <a:r>
              <a:rPr lang="it-IT" spc="100" dirty="0">
                <a:latin typeface="Avenir Next LT Pro" panose="020B0504020202020204" pitchFamily="34" charset="77"/>
                <a:cs typeface="Arial" panose="020B0604020202020204" pitchFamily="34" charset="0"/>
              </a:rPr>
              <a:t> for </a:t>
            </a:r>
            <a:r>
              <a:rPr lang="it-IT" spc="100" dirty="0" err="1">
                <a:latin typeface="Avenir Next LT Pro" panose="020B0504020202020204" pitchFamily="34" charset="77"/>
                <a:cs typeface="Arial" panose="020B0604020202020204" pitchFamily="34" charset="0"/>
              </a:rPr>
              <a:t>outcome</a:t>
            </a:r>
            <a:r>
              <a:rPr lang="it-IT" spc="100" dirty="0">
                <a:latin typeface="Avenir Next LT Pro" panose="020B0504020202020204" pitchFamily="34" charset="77"/>
                <a:cs typeface="Arial" panose="020B0604020202020204" pitchFamily="34" charset="0"/>
              </a:rPr>
              <a:t>.</a:t>
            </a:r>
            <a:endParaRPr lang="it-IT" dirty="0">
              <a:latin typeface="Avenir Next LT Pro" panose="020B0504020202020204" pitchFamily="34" charset="77"/>
            </a:endParaRPr>
          </a:p>
        </p:txBody>
      </p:sp>
      <p:pic>
        <p:nvPicPr>
          <p:cNvPr id="4" name="Immagine 3">
            <a:extLst>
              <a:ext uri="{FF2B5EF4-FFF2-40B4-BE49-F238E27FC236}">
                <a16:creationId xmlns:a16="http://schemas.microsoft.com/office/drawing/2014/main" id="{E4F12E55-53E2-544F-B3CD-1A82C9333CBE}"/>
              </a:ext>
            </a:extLst>
          </p:cNvPr>
          <p:cNvPicPr>
            <a:picLocks noChangeAspect="1"/>
          </p:cNvPicPr>
          <p:nvPr/>
        </p:nvPicPr>
        <p:blipFill>
          <a:blip r:embed="rId2"/>
          <a:stretch>
            <a:fillRect/>
          </a:stretch>
        </p:blipFill>
        <p:spPr>
          <a:xfrm>
            <a:off x="557251" y="2530178"/>
            <a:ext cx="3833499" cy="3860401"/>
          </a:xfrm>
          <a:prstGeom prst="rect">
            <a:avLst/>
          </a:prstGeom>
        </p:spPr>
      </p:pic>
      <p:sp>
        <p:nvSpPr>
          <p:cNvPr id="8" name="CasellaDiTesto 7">
            <a:extLst>
              <a:ext uri="{FF2B5EF4-FFF2-40B4-BE49-F238E27FC236}">
                <a16:creationId xmlns:a16="http://schemas.microsoft.com/office/drawing/2014/main" id="{4B126067-1D98-624C-9269-53D267A72F74}"/>
              </a:ext>
            </a:extLst>
          </p:cNvPr>
          <p:cNvSpPr txBox="1"/>
          <p:nvPr/>
        </p:nvSpPr>
        <p:spPr>
          <a:xfrm>
            <a:off x="6414049" y="5091416"/>
            <a:ext cx="6944139" cy="1077218"/>
          </a:xfrm>
          <a:prstGeom prst="rect">
            <a:avLst/>
          </a:prstGeom>
          <a:noFill/>
        </p:spPr>
        <p:txBody>
          <a:bodyPr wrap="square" rtlCol="0">
            <a:spAutoFit/>
          </a:bodyPr>
          <a:lstStyle/>
          <a:p>
            <a:r>
              <a:rPr lang="it-IT" sz="1600" dirty="0">
                <a:latin typeface="Avenir Next LT Pro" panose="020B0504020202020204" pitchFamily="34" charset="77"/>
              </a:rPr>
              <a:t>• </a:t>
            </a:r>
            <a:r>
              <a:rPr lang="it-IT" sz="1600" dirty="0" err="1">
                <a:latin typeface="Avenir Next LT Pro" panose="020B0504020202020204" pitchFamily="34" charset="77"/>
              </a:rPr>
              <a:t>concentration</a:t>
            </a:r>
            <a:r>
              <a:rPr lang="it-IT" sz="1600" dirty="0">
                <a:latin typeface="Avenir Next LT Pro" panose="020B0504020202020204" pitchFamily="34" charset="77"/>
              </a:rPr>
              <a:t> on </a:t>
            </a:r>
            <a:r>
              <a:rPr lang="it-IT" sz="1600" dirty="0" err="1">
                <a:latin typeface="Avenir Next LT Pro" panose="020B0504020202020204" pitchFamily="34" charset="77"/>
              </a:rPr>
              <a:t>project</a:t>
            </a:r>
            <a:r>
              <a:rPr lang="it-IT" sz="1600" dirty="0">
                <a:latin typeface="Avenir Next LT Pro" panose="020B0504020202020204" pitchFamily="34" charset="77"/>
              </a:rPr>
              <a:t> success</a:t>
            </a:r>
          </a:p>
          <a:p>
            <a:r>
              <a:rPr lang="it-IT" sz="1600" dirty="0">
                <a:latin typeface="Avenir Next LT Pro" panose="020B0504020202020204" pitchFamily="34" charset="77"/>
              </a:rPr>
              <a:t>•</a:t>
            </a:r>
            <a:r>
              <a:rPr lang="it-IT" sz="1600" dirty="0" err="1">
                <a:latin typeface="Avenir Next LT Pro" panose="020B0504020202020204" pitchFamily="34" charset="77"/>
              </a:rPr>
              <a:t>birthplace</a:t>
            </a:r>
            <a:r>
              <a:rPr lang="it-IT" sz="1600" dirty="0">
                <a:latin typeface="Avenir Next LT Pro" panose="020B0504020202020204" pitchFamily="34" charset="77"/>
              </a:rPr>
              <a:t> of </a:t>
            </a:r>
            <a:r>
              <a:rPr lang="it-IT" sz="1600" dirty="0" err="1">
                <a:latin typeface="Avenir Next LT Pro" panose="020B0504020202020204" pitchFamily="34" charset="77"/>
              </a:rPr>
              <a:t>unique</a:t>
            </a:r>
            <a:r>
              <a:rPr lang="it-IT" sz="1600" dirty="0">
                <a:latin typeface="Avenir Next LT Pro" panose="020B0504020202020204" pitchFamily="34" charset="77"/>
              </a:rPr>
              <a:t> </a:t>
            </a:r>
            <a:r>
              <a:rPr lang="it-IT" sz="1600" dirty="0" err="1">
                <a:latin typeface="Avenir Next LT Pro" panose="020B0504020202020204" pitchFamily="34" charset="77"/>
              </a:rPr>
              <a:t>ideas</a:t>
            </a:r>
            <a:r>
              <a:rPr lang="it-IT" sz="1600" dirty="0">
                <a:latin typeface="Avenir Next LT Pro" panose="020B0504020202020204" pitchFamily="34" charset="77"/>
              </a:rPr>
              <a:t>/</a:t>
            </a:r>
            <a:r>
              <a:rPr lang="it-IT" sz="1600" dirty="0" err="1">
                <a:latin typeface="Avenir Next LT Pro" panose="020B0504020202020204" pitchFamily="34" charset="77"/>
              </a:rPr>
              <a:t>breakthrus</a:t>
            </a:r>
            <a:endParaRPr lang="it-IT" sz="1600" dirty="0">
              <a:latin typeface="Avenir Next LT Pro" panose="020B0504020202020204" pitchFamily="34" charset="77"/>
            </a:endParaRPr>
          </a:p>
          <a:p>
            <a:r>
              <a:rPr lang="it-IT" sz="1600" dirty="0">
                <a:latin typeface="Avenir Next LT Pro" panose="020B0504020202020204" pitchFamily="34" charset="77"/>
              </a:rPr>
              <a:t>•</a:t>
            </a:r>
            <a:r>
              <a:rPr lang="it-IT" sz="1600" dirty="0" err="1">
                <a:latin typeface="Avenir Next LT Pro" panose="020B0504020202020204" pitchFamily="34" charset="77"/>
              </a:rPr>
              <a:t>rethink</a:t>
            </a:r>
            <a:r>
              <a:rPr lang="it-IT" sz="1600" dirty="0">
                <a:latin typeface="Avenir Next LT Pro" panose="020B0504020202020204" pitchFamily="34" charset="77"/>
              </a:rPr>
              <a:t> </a:t>
            </a:r>
            <a:r>
              <a:rPr lang="it-IT" sz="1600" dirty="0" err="1">
                <a:latin typeface="Avenir Next LT Pro" panose="020B0504020202020204" pitchFamily="34" charset="77"/>
              </a:rPr>
              <a:t>instead</a:t>
            </a:r>
            <a:r>
              <a:rPr lang="it-IT" sz="1600" dirty="0">
                <a:latin typeface="Avenir Next LT Pro" panose="020B0504020202020204" pitchFamily="34" charset="77"/>
              </a:rPr>
              <a:t> of </a:t>
            </a:r>
            <a:r>
              <a:rPr lang="it-IT" sz="1600" dirty="0" err="1">
                <a:latin typeface="Avenir Next LT Pro" panose="020B0504020202020204" pitchFamily="34" charset="77"/>
              </a:rPr>
              <a:t>utilize</a:t>
            </a:r>
            <a:r>
              <a:rPr lang="it-IT" sz="1600" dirty="0">
                <a:latin typeface="Avenir Next LT Pro" panose="020B0504020202020204" pitchFamily="34" charset="77"/>
              </a:rPr>
              <a:t> </a:t>
            </a:r>
            <a:r>
              <a:rPr lang="it-IT" sz="1600" dirty="0" err="1">
                <a:latin typeface="Avenir Next LT Pro" panose="020B0504020202020204" pitchFamily="34" charset="77"/>
              </a:rPr>
              <a:t>existing</a:t>
            </a:r>
            <a:r>
              <a:rPr lang="it-IT" sz="1600" dirty="0">
                <a:latin typeface="Avenir Next LT Pro" panose="020B0504020202020204" pitchFamily="34" charset="77"/>
              </a:rPr>
              <a:t> </a:t>
            </a:r>
            <a:r>
              <a:rPr lang="it-IT" sz="1600" dirty="0" err="1">
                <a:latin typeface="Avenir Next LT Pro" panose="020B0504020202020204" pitchFamily="34" charset="77"/>
              </a:rPr>
              <a:t>assets</a:t>
            </a:r>
            <a:endParaRPr lang="it-IT" sz="1600" dirty="0">
              <a:latin typeface="Avenir Next LT Pro" panose="020B0504020202020204" pitchFamily="34" charset="77"/>
            </a:endParaRPr>
          </a:p>
          <a:p>
            <a:r>
              <a:rPr lang="it-IT" sz="1600" dirty="0">
                <a:latin typeface="Avenir Next LT Pro" panose="020B0504020202020204" pitchFamily="34" charset="77"/>
              </a:rPr>
              <a:t>•high </a:t>
            </a:r>
            <a:r>
              <a:rPr lang="it-IT" sz="1600" dirty="0" err="1">
                <a:latin typeface="Avenir Next LT Pro" panose="020B0504020202020204" pitchFamily="34" charset="77"/>
              </a:rPr>
              <a:t>risks</a:t>
            </a:r>
            <a:r>
              <a:rPr lang="it-IT" sz="1600" dirty="0">
                <a:latin typeface="Avenir Next LT Pro" panose="020B0504020202020204" pitchFamily="34" charset="77"/>
              </a:rPr>
              <a:t>, hard to </a:t>
            </a:r>
            <a:r>
              <a:rPr lang="it-IT" sz="1600" dirty="0" err="1">
                <a:latin typeface="Avenir Next LT Pro" panose="020B0504020202020204" pitchFamily="34" charset="77"/>
              </a:rPr>
              <a:t>change</a:t>
            </a:r>
            <a:r>
              <a:rPr lang="it-IT" sz="1600" dirty="0">
                <a:latin typeface="Avenir Next LT Pro" panose="020B0504020202020204" pitchFamily="34" charset="77"/>
              </a:rPr>
              <a:t> </a:t>
            </a:r>
            <a:r>
              <a:rPr lang="it-IT" sz="1600" dirty="0" err="1">
                <a:latin typeface="Avenir Next LT Pro" panose="020B0504020202020204" pitchFamily="34" charset="77"/>
              </a:rPr>
              <a:t>at</a:t>
            </a:r>
            <a:r>
              <a:rPr lang="it-IT" sz="1600" dirty="0">
                <a:latin typeface="Avenir Next LT Pro" panose="020B0504020202020204" pitchFamily="34" charset="77"/>
              </a:rPr>
              <a:t> </a:t>
            </a:r>
            <a:r>
              <a:rPr lang="it-IT" sz="1600" dirty="0" err="1">
                <a:latin typeface="Avenir Next LT Pro" panose="020B0504020202020204" pitchFamily="34" charset="77"/>
              </a:rPr>
              <a:t>half</a:t>
            </a:r>
            <a:r>
              <a:rPr lang="it-IT" sz="1600" dirty="0">
                <a:latin typeface="Avenir Next LT Pro" panose="020B0504020202020204" pitchFamily="34" charset="77"/>
              </a:rPr>
              <a:t>-way</a:t>
            </a:r>
          </a:p>
        </p:txBody>
      </p:sp>
    </p:spTree>
    <p:extLst>
      <p:ext uri="{BB962C8B-B14F-4D97-AF65-F5344CB8AC3E}">
        <p14:creationId xmlns:p14="http://schemas.microsoft.com/office/powerpoint/2010/main" val="305247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69DE0C-9450-F04E-973C-62976C999C55}"/>
              </a:ext>
            </a:extLst>
          </p:cNvPr>
          <p:cNvSpPr>
            <a:spLocks noGrp="1"/>
          </p:cNvSpPr>
          <p:nvPr>
            <p:ph type="title"/>
          </p:nvPr>
        </p:nvSpPr>
        <p:spPr/>
        <p:txBody>
          <a:bodyPr/>
          <a:lstStyle/>
          <a:p>
            <a:r>
              <a:rPr lang="it-IT" dirty="0" err="1"/>
              <a:t>References</a:t>
            </a:r>
            <a:r>
              <a:rPr lang="it-IT" dirty="0"/>
              <a:t> </a:t>
            </a:r>
          </a:p>
        </p:txBody>
      </p:sp>
      <p:sp>
        <p:nvSpPr>
          <p:cNvPr id="5" name="CasellaDiTesto 4">
            <a:extLst>
              <a:ext uri="{FF2B5EF4-FFF2-40B4-BE49-F238E27FC236}">
                <a16:creationId xmlns:a16="http://schemas.microsoft.com/office/drawing/2014/main" id="{546FA73A-EC7A-4346-8EA1-F73B89AB5DE9}"/>
              </a:ext>
            </a:extLst>
          </p:cNvPr>
          <p:cNvSpPr txBox="1"/>
          <p:nvPr/>
        </p:nvSpPr>
        <p:spPr>
          <a:xfrm>
            <a:off x="557251" y="2109216"/>
            <a:ext cx="11204448" cy="5034392"/>
          </a:xfrm>
          <a:prstGeom prst="rect">
            <a:avLst/>
          </a:prstGeom>
          <a:noFill/>
        </p:spPr>
        <p:txBody>
          <a:bodyPr wrap="square" rtlCol="0">
            <a:spAutoFit/>
          </a:bodyPr>
          <a:lstStyle/>
          <a:p>
            <a:pPr>
              <a:lnSpc>
                <a:spcPct val="150000"/>
              </a:lnSpc>
              <a:spcBef>
                <a:spcPts val="600"/>
              </a:spcBef>
              <a:spcAft>
                <a:spcPts val="600"/>
              </a:spcAft>
            </a:pPr>
            <a:r>
              <a:rPr lang="it-IT" sz="1200" dirty="0" err="1"/>
              <a:t>Abernathy</a:t>
            </a:r>
            <a:r>
              <a:rPr lang="it-IT" sz="1200" dirty="0"/>
              <a:t>, </a:t>
            </a:r>
            <a:r>
              <a:rPr lang="it-IT" sz="1200" dirty="0" err="1"/>
              <a:t>W</a:t>
            </a:r>
            <a:r>
              <a:rPr lang="it-IT" sz="1200" dirty="0"/>
              <a:t>. </a:t>
            </a:r>
            <a:r>
              <a:rPr lang="it-IT" sz="1200" dirty="0" err="1"/>
              <a:t>J</a:t>
            </a:r>
            <a:r>
              <a:rPr lang="it-IT" sz="1200" dirty="0"/>
              <a:t>., &amp; Clark, K. B. (1985). Innovation: </a:t>
            </a:r>
            <a:r>
              <a:rPr lang="it-IT" sz="1200" dirty="0" err="1"/>
              <a:t>Mapping</a:t>
            </a:r>
            <a:r>
              <a:rPr lang="it-IT" sz="1200" dirty="0"/>
              <a:t> the </a:t>
            </a:r>
            <a:r>
              <a:rPr lang="it-IT" sz="1200" dirty="0" err="1"/>
              <a:t>winds</a:t>
            </a:r>
            <a:r>
              <a:rPr lang="it-IT" sz="1200" dirty="0"/>
              <a:t> of creative </a:t>
            </a:r>
            <a:r>
              <a:rPr lang="it-IT" sz="1200" dirty="0" err="1"/>
              <a:t>destruction</a:t>
            </a:r>
            <a:r>
              <a:rPr lang="it-IT" sz="1200" dirty="0"/>
              <a:t>. </a:t>
            </a:r>
            <a:r>
              <a:rPr lang="it-IT" sz="1200" dirty="0" err="1"/>
              <a:t>Research</a:t>
            </a:r>
            <a:r>
              <a:rPr lang="it-IT" sz="1200" dirty="0"/>
              <a:t> policy, 14(1), 3-22.</a:t>
            </a:r>
          </a:p>
          <a:p>
            <a:pPr>
              <a:lnSpc>
                <a:spcPct val="150000"/>
              </a:lnSpc>
              <a:spcBef>
                <a:spcPts val="600"/>
              </a:spcBef>
              <a:spcAft>
                <a:spcPts val="600"/>
              </a:spcAft>
            </a:pPr>
            <a:r>
              <a:rPr lang="it-IT" sz="1200" dirty="0"/>
              <a:t>Ferretti, M. (2007). Lo sviluppo delle conoscenze tecnologiche nell'impresa. G. </a:t>
            </a:r>
            <a:r>
              <a:rPr lang="it-IT" sz="1200" dirty="0" err="1"/>
              <a:t>Giappichelli</a:t>
            </a:r>
            <a:r>
              <a:rPr lang="it-IT" sz="1200" dirty="0"/>
              <a:t>.</a:t>
            </a:r>
          </a:p>
          <a:p>
            <a:pPr>
              <a:lnSpc>
                <a:spcPct val="150000"/>
              </a:lnSpc>
              <a:spcBef>
                <a:spcPts val="600"/>
              </a:spcBef>
              <a:spcAft>
                <a:spcPts val="600"/>
              </a:spcAft>
            </a:pPr>
            <a:r>
              <a:rPr lang="it-IT" sz="1200" dirty="0" err="1"/>
              <a:t>Hippel</a:t>
            </a:r>
            <a:r>
              <a:rPr lang="it-IT" sz="1200" dirty="0"/>
              <a:t>, E. V. (2007). The </a:t>
            </a:r>
            <a:r>
              <a:rPr lang="it-IT" sz="1200" dirty="0" err="1"/>
              <a:t>sources</a:t>
            </a:r>
            <a:r>
              <a:rPr lang="it-IT" sz="1200" dirty="0"/>
              <a:t> of innovation. In </a:t>
            </a:r>
            <a:r>
              <a:rPr lang="it-IT" sz="1200" dirty="0" err="1"/>
              <a:t>Das</a:t>
            </a:r>
            <a:r>
              <a:rPr lang="it-IT" sz="1200" dirty="0"/>
              <a:t> Summa </a:t>
            </a:r>
            <a:r>
              <a:rPr lang="it-IT" sz="1200" dirty="0" err="1"/>
              <a:t>Summarum</a:t>
            </a:r>
            <a:r>
              <a:rPr lang="it-IT" sz="1200" dirty="0"/>
              <a:t> des Management (pp. 111-120). </a:t>
            </a:r>
            <a:r>
              <a:rPr lang="it-IT" sz="1200" dirty="0" err="1"/>
              <a:t>Gabler</a:t>
            </a:r>
            <a:r>
              <a:rPr lang="it-IT" sz="1200" dirty="0"/>
              <a:t>.</a:t>
            </a:r>
          </a:p>
          <a:p>
            <a:pPr>
              <a:lnSpc>
                <a:spcPct val="150000"/>
              </a:lnSpc>
              <a:spcBef>
                <a:spcPts val="600"/>
              </a:spcBef>
              <a:spcAft>
                <a:spcPts val="600"/>
              </a:spcAft>
            </a:pPr>
            <a:r>
              <a:rPr lang="it-IT" sz="1200" dirty="0"/>
              <a:t>Joseph, A. (1934). </a:t>
            </a:r>
            <a:r>
              <a:rPr lang="it-IT" sz="1200" dirty="0" err="1"/>
              <a:t>Schumpeter</a:t>
            </a:r>
            <a:r>
              <a:rPr lang="it-IT" sz="1200" dirty="0"/>
              <a:t>. The </a:t>
            </a:r>
            <a:r>
              <a:rPr lang="it-IT" sz="1200" dirty="0" err="1"/>
              <a:t>Theory</a:t>
            </a:r>
            <a:r>
              <a:rPr lang="it-IT" sz="1200" dirty="0"/>
              <a:t> of Economic Development. An </a:t>
            </a:r>
            <a:r>
              <a:rPr lang="it-IT" sz="1200" dirty="0" err="1"/>
              <a:t>Inquiry</a:t>
            </a:r>
            <a:r>
              <a:rPr lang="it-IT" sz="1200" dirty="0"/>
              <a:t> </a:t>
            </a:r>
            <a:r>
              <a:rPr lang="it-IT" sz="1200" dirty="0" err="1"/>
              <a:t>into</a:t>
            </a:r>
            <a:r>
              <a:rPr lang="it-IT" sz="1200" dirty="0"/>
              <a:t> </a:t>
            </a:r>
            <a:r>
              <a:rPr lang="it-IT" sz="1200" dirty="0" err="1"/>
              <a:t>Profits</a:t>
            </a:r>
            <a:r>
              <a:rPr lang="it-IT" sz="1200" dirty="0"/>
              <a:t>, Capital, Credit, </a:t>
            </a:r>
            <a:r>
              <a:rPr lang="it-IT" sz="1200" dirty="0" err="1"/>
              <a:t>Interest</a:t>
            </a:r>
            <a:r>
              <a:rPr lang="it-IT" sz="1200" dirty="0"/>
              <a:t>, and the Business </a:t>
            </a:r>
            <a:r>
              <a:rPr lang="it-IT" sz="1200" dirty="0" err="1"/>
              <a:t>Cycle</a:t>
            </a:r>
            <a:r>
              <a:rPr lang="it-IT" sz="1200" dirty="0"/>
              <a:t>.</a:t>
            </a:r>
          </a:p>
          <a:p>
            <a:pPr>
              <a:lnSpc>
                <a:spcPct val="150000"/>
              </a:lnSpc>
              <a:spcBef>
                <a:spcPts val="600"/>
              </a:spcBef>
              <a:spcAft>
                <a:spcPts val="600"/>
              </a:spcAft>
            </a:pPr>
            <a:r>
              <a:rPr lang="it-IT" sz="1200" dirty="0" err="1"/>
              <a:t>Schilling</a:t>
            </a:r>
            <a:r>
              <a:rPr lang="it-IT" sz="1200" dirty="0"/>
              <a:t>, M. A., &amp; Izzo, </a:t>
            </a:r>
            <a:r>
              <a:rPr lang="it-IT" sz="1200" dirty="0" err="1"/>
              <a:t>F</a:t>
            </a:r>
            <a:r>
              <a:rPr lang="it-IT" sz="1200" dirty="0"/>
              <a:t>. (2017). Gestione dell'innovazione. McGraw-Hill </a:t>
            </a:r>
            <a:r>
              <a:rPr lang="it-IT" sz="1200" dirty="0" err="1"/>
              <a:t>Education</a:t>
            </a:r>
            <a:r>
              <a:rPr lang="it-IT" sz="1200" dirty="0"/>
              <a:t>.</a:t>
            </a:r>
          </a:p>
          <a:p>
            <a:pPr>
              <a:lnSpc>
                <a:spcPct val="150000"/>
              </a:lnSpc>
              <a:spcBef>
                <a:spcPts val="600"/>
              </a:spcBef>
              <a:spcAft>
                <a:spcPts val="600"/>
              </a:spcAft>
            </a:pPr>
            <a:r>
              <a:rPr lang="it-IT" sz="1200" dirty="0" err="1"/>
              <a:t>Schumpeter</a:t>
            </a:r>
            <a:r>
              <a:rPr lang="it-IT" sz="1200" dirty="0"/>
              <a:t>, </a:t>
            </a:r>
            <a:r>
              <a:rPr lang="it-IT" sz="1200" dirty="0" err="1"/>
              <a:t>J</a:t>
            </a:r>
            <a:r>
              <a:rPr lang="it-IT" sz="1200" dirty="0"/>
              <a:t>. A. (2010). </a:t>
            </a:r>
            <a:r>
              <a:rPr lang="it-IT" sz="1200" dirty="0" err="1"/>
              <a:t>Capitalism</a:t>
            </a:r>
            <a:r>
              <a:rPr lang="it-IT" sz="1200" dirty="0"/>
              <a:t>, </a:t>
            </a:r>
            <a:r>
              <a:rPr lang="it-IT" sz="1200" dirty="0" err="1"/>
              <a:t>socialism</a:t>
            </a:r>
            <a:r>
              <a:rPr lang="it-IT" sz="1200" dirty="0"/>
              <a:t> and </a:t>
            </a:r>
            <a:r>
              <a:rPr lang="it-IT" sz="1200" dirty="0" err="1"/>
              <a:t>democracy</a:t>
            </a:r>
            <a:r>
              <a:rPr lang="it-IT" sz="1200" dirty="0"/>
              <a:t>. </a:t>
            </a:r>
            <a:r>
              <a:rPr lang="it-IT" sz="1200" dirty="0" err="1"/>
              <a:t>routledge</a:t>
            </a:r>
            <a:r>
              <a:rPr lang="it-IT" sz="1200" dirty="0"/>
              <a:t>.</a:t>
            </a:r>
          </a:p>
          <a:p>
            <a:pPr>
              <a:lnSpc>
                <a:spcPct val="150000"/>
              </a:lnSpc>
              <a:spcBef>
                <a:spcPts val="600"/>
              </a:spcBef>
              <a:spcAft>
                <a:spcPts val="600"/>
              </a:spcAft>
            </a:pPr>
            <a:r>
              <a:rPr lang="it-IT" sz="1200" dirty="0" err="1"/>
              <a:t>Teece</a:t>
            </a:r>
            <a:r>
              <a:rPr lang="it-IT" sz="1200" dirty="0"/>
              <a:t>, D. </a:t>
            </a:r>
            <a:r>
              <a:rPr lang="it-IT" sz="1200" dirty="0" err="1"/>
              <a:t>J</a:t>
            </a:r>
            <a:r>
              <a:rPr lang="it-IT" sz="1200" dirty="0"/>
              <a:t>. (1986). </a:t>
            </a:r>
            <a:r>
              <a:rPr lang="it-IT" sz="1200" dirty="0" err="1"/>
              <a:t>Profiting</a:t>
            </a:r>
            <a:r>
              <a:rPr lang="it-IT" sz="1200" dirty="0"/>
              <a:t> from </a:t>
            </a:r>
            <a:r>
              <a:rPr lang="it-IT" sz="1200" dirty="0" err="1"/>
              <a:t>technological</a:t>
            </a:r>
            <a:r>
              <a:rPr lang="it-IT" sz="1200" dirty="0"/>
              <a:t> innovation: </a:t>
            </a:r>
            <a:r>
              <a:rPr lang="it-IT" sz="1200" dirty="0" err="1"/>
              <a:t>Implications</a:t>
            </a:r>
            <a:r>
              <a:rPr lang="it-IT" sz="1200" dirty="0"/>
              <a:t> for </a:t>
            </a:r>
            <a:r>
              <a:rPr lang="it-IT" sz="1200" dirty="0" err="1"/>
              <a:t>integration</a:t>
            </a:r>
            <a:r>
              <a:rPr lang="it-IT" sz="1200" dirty="0"/>
              <a:t>, </a:t>
            </a:r>
            <a:r>
              <a:rPr lang="it-IT" sz="1200" dirty="0" err="1"/>
              <a:t>collaboration</a:t>
            </a:r>
            <a:r>
              <a:rPr lang="it-IT" sz="1200" dirty="0"/>
              <a:t>, </a:t>
            </a:r>
            <a:r>
              <a:rPr lang="it-IT" sz="1200" dirty="0" err="1"/>
              <a:t>licensing</a:t>
            </a:r>
            <a:r>
              <a:rPr lang="it-IT" sz="1200" dirty="0"/>
              <a:t> and public policy. </a:t>
            </a:r>
            <a:r>
              <a:rPr lang="it-IT" sz="1200" dirty="0" err="1"/>
              <a:t>Research</a:t>
            </a:r>
            <a:r>
              <a:rPr lang="it-IT" sz="1200" dirty="0"/>
              <a:t> policy, 15(6), 285-305.</a:t>
            </a:r>
          </a:p>
          <a:p>
            <a:pPr>
              <a:lnSpc>
                <a:spcPct val="150000"/>
              </a:lnSpc>
              <a:spcBef>
                <a:spcPts val="600"/>
              </a:spcBef>
              <a:spcAft>
                <a:spcPts val="600"/>
              </a:spcAft>
            </a:pPr>
            <a:r>
              <a:rPr lang="it-IT" sz="1200" dirty="0" err="1"/>
              <a:t>Thomke</a:t>
            </a:r>
            <a:r>
              <a:rPr lang="it-IT" sz="1200" dirty="0"/>
              <a:t>, S., &amp; Von </a:t>
            </a:r>
            <a:r>
              <a:rPr lang="it-IT" sz="1200" dirty="0" err="1"/>
              <a:t>Hippel</a:t>
            </a:r>
            <a:r>
              <a:rPr lang="it-IT" sz="1200" dirty="0"/>
              <a:t>, E. (2002). </a:t>
            </a:r>
            <a:r>
              <a:rPr lang="it-IT" sz="1200" dirty="0" err="1"/>
              <a:t>Innovators</a:t>
            </a:r>
            <a:r>
              <a:rPr lang="it-IT" sz="1200" dirty="0"/>
              <a:t>. Harvard business </a:t>
            </a:r>
            <a:r>
              <a:rPr lang="it-IT" sz="1200" dirty="0" err="1"/>
              <a:t>review</a:t>
            </a:r>
            <a:r>
              <a:rPr lang="it-IT" sz="1200" dirty="0"/>
              <a:t>, 80(4), 74-81.</a:t>
            </a:r>
          </a:p>
          <a:p>
            <a:pPr>
              <a:lnSpc>
                <a:spcPct val="150000"/>
              </a:lnSpc>
              <a:spcBef>
                <a:spcPts val="600"/>
              </a:spcBef>
              <a:spcAft>
                <a:spcPts val="600"/>
              </a:spcAft>
            </a:pPr>
            <a:r>
              <a:rPr lang="it-IT" sz="1200" dirty="0" err="1"/>
              <a:t>Wheelwright</a:t>
            </a:r>
            <a:r>
              <a:rPr lang="it-IT" sz="1200" dirty="0"/>
              <a:t>, S. C., &amp; Clark, K. B. (1992). </a:t>
            </a:r>
            <a:r>
              <a:rPr lang="it-IT" sz="1200" dirty="0" err="1"/>
              <a:t>Revolutionizing</a:t>
            </a:r>
            <a:r>
              <a:rPr lang="it-IT" sz="1200" dirty="0"/>
              <a:t> </a:t>
            </a:r>
            <a:r>
              <a:rPr lang="it-IT" sz="1200" dirty="0" err="1"/>
              <a:t>product</a:t>
            </a:r>
            <a:r>
              <a:rPr lang="it-IT" sz="1200" dirty="0"/>
              <a:t> </a:t>
            </a:r>
            <a:r>
              <a:rPr lang="it-IT" sz="1200" dirty="0" err="1"/>
              <a:t>development</a:t>
            </a:r>
            <a:r>
              <a:rPr lang="it-IT" sz="1200" dirty="0"/>
              <a:t>: quantum </a:t>
            </a:r>
            <a:r>
              <a:rPr lang="it-IT" sz="1200" dirty="0" err="1"/>
              <a:t>leaps</a:t>
            </a:r>
            <a:r>
              <a:rPr lang="it-IT" sz="1200" dirty="0"/>
              <a:t> in </a:t>
            </a:r>
            <a:r>
              <a:rPr lang="it-IT" sz="1200" dirty="0" err="1"/>
              <a:t>speed</a:t>
            </a:r>
            <a:r>
              <a:rPr lang="it-IT" sz="1200" dirty="0"/>
              <a:t>, </a:t>
            </a:r>
            <a:r>
              <a:rPr lang="it-IT" sz="1200" dirty="0" err="1"/>
              <a:t>efficiency</a:t>
            </a:r>
            <a:r>
              <a:rPr lang="it-IT" sz="1200" dirty="0"/>
              <a:t>, and quality. Simon and </a:t>
            </a:r>
            <a:r>
              <a:rPr lang="it-IT" sz="1200" dirty="0" err="1"/>
              <a:t>Schuster</a:t>
            </a:r>
            <a:r>
              <a:rPr lang="it-IT" sz="1200" dirty="0"/>
              <a:t>.</a:t>
            </a:r>
          </a:p>
          <a:p>
            <a:pPr>
              <a:lnSpc>
                <a:spcPct val="150000"/>
              </a:lnSpc>
              <a:spcBef>
                <a:spcPts val="600"/>
              </a:spcBef>
              <a:spcAft>
                <a:spcPts val="600"/>
              </a:spcAft>
            </a:pPr>
            <a:r>
              <a:rPr lang="it-IT" sz="1200" dirty="0" err="1"/>
              <a:t>What</a:t>
            </a:r>
            <a:r>
              <a:rPr lang="it-IT" sz="1200" dirty="0"/>
              <a:t> </a:t>
            </a:r>
            <a:r>
              <a:rPr lang="it-IT" sz="1200" dirty="0" err="1"/>
              <a:t>Is</a:t>
            </a:r>
            <a:r>
              <a:rPr lang="it-IT" sz="1200" dirty="0"/>
              <a:t> Disruptive Innovation? @</a:t>
            </a:r>
            <a:r>
              <a:rPr lang="it-IT" sz="1200" dirty="0" err="1"/>
              <a:t>https</a:t>
            </a:r>
            <a:r>
              <a:rPr lang="it-IT" sz="1200" dirty="0"/>
              <a:t>://</a:t>
            </a:r>
            <a:r>
              <a:rPr lang="it-IT" sz="1200" dirty="0" err="1"/>
              <a:t>hbr.org</a:t>
            </a:r>
            <a:r>
              <a:rPr lang="it-IT" sz="1200" dirty="0"/>
              <a:t>/2015/12/</a:t>
            </a:r>
            <a:r>
              <a:rPr lang="it-IT" sz="1200" dirty="0" err="1"/>
              <a:t>what</a:t>
            </a:r>
            <a:r>
              <a:rPr lang="it-IT" sz="1200" dirty="0"/>
              <a:t>-</a:t>
            </a:r>
            <a:r>
              <a:rPr lang="it-IT" sz="1200" dirty="0" err="1"/>
              <a:t>is</a:t>
            </a:r>
            <a:r>
              <a:rPr lang="it-IT" sz="1200" dirty="0"/>
              <a:t>-disruptive-innovation</a:t>
            </a:r>
          </a:p>
          <a:p>
            <a:pPr>
              <a:lnSpc>
                <a:spcPct val="150000"/>
              </a:lnSpc>
              <a:spcBef>
                <a:spcPts val="600"/>
              </a:spcBef>
              <a:spcAft>
                <a:spcPts val="600"/>
              </a:spcAft>
            </a:pPr>
            <a:endParaRPr lang="it-IT" sz="1200" dirty="0"/>
          </a:p>
          <a:p>
            <a:pPr>
              <a:lnSpc>
                <a:spcPct val="150000"/>
              </a:lnSpc>
              <a:spcBef>
                <a:spcPts val="600"/>
              </a:spcBef>
              <a:spcAft>
                <a:spcPts val="600"/>
              </a:spcAft>
            </a:pPr>
            <a:endParaRPr lang="it-IT" sz="1000" spc="1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92252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32DAE03-0387-4642-ADBA-70E440F1993D}"/>
              </a:ext>
            </a:extLst>
          </p:cNvPr>
          <p:cNvSpPr>
            <a:spLocks noGrp="1"/>
          </p:cNvSpPr>
          <p:nvPr>
            <p:ph type="body" sz="quarter" idx="10"/>
          </p:nvPr>
        </p:nvSpPr>
        <p:spPr>
          <a:xfrm>
            <a:off x="2205850" y="3183152"/>
            <a:ext cx="7780300" cy="1323438"/>
          </a:xfrm>
        </p:spPr>
        <p:txBody>
          <a:bodyPr/>
          <a:lstStyle/>
          <a:p>
            <a:pPr algn="ctr"/>
            <a:r>
              <a:rPr lang="it-IT" dirty="0" err="1"/>
              <a:t>Thank</a:t>
            </a:r>
            <a:r>
              <a:rPr lang="it-IT" dirty="0"/>
              <a:t> </a:t>
            </a:r>
            <a:r>
              <a:rPr lang="it-IT" dirty="0" err="1"/>
              <a:t>you</a:t>
            </a:r>
            <a:r>
              <a:rPr lang="it-IT" dirty="0"/>
              <a:t> for the </a:t>
            </a:r>
            <a:r>
              <a:rPr lang="it-IT" dirty="0" err="1"/>
              <a:t>attention</a:t>
            </a:r>
            <a:endParaRPr lang="it-IT" dirty="0"/>
          </a:p>
          <a:p>
            <a:pPr algn="ctr"/>
            <a:endParaRPr lang="it-IT" dirty="0"/>
          </a:p>
          <a:p>
            <a:pPr algn="ctr"/>
            <a:r>
              <a:rPr lang="it-IT" sz="2400" b="0" i="1" dirty="0">
                <a:latin typeface="Avenir Next LT Pro" panose="020B0504020202020204" pitchFamily="34" charset="77"/>
              </a:rPr>
              <a:t>«</a:t>
            </a:r>
            <a:r>
              <a:rPr lang="it-IT" sz="2400" b="0" i="1" dirty="0" err="1">
                <a:latin typeface="Avenir Next LT Pro" panose="020B0504020202020204" pitchFamily="34" charset="77"/>
              </a:rPr>
              <a:t>If</a:t>
            </a:r>
            <a:r>
              <a:rPr lang="it-IT" sz="2400" b="0" i="1" dirty="0">
                <a:latin typeface="Avenir Next LT Pro" panose="020B0504020202020204" pitchFamily="34" charset="77"/>
              </a:rPr>
              <a:t> </a:t>
            </a:r>
            <a:r>
              <a:rPr lang="it-IT" sz="2400" b="0" i="1" dirty="0" err="1">
                <a:latin typeface="Avenir Next LT Pro" panose="020B0504020202020204" pitchFamily="34" charset="77"/>
              </a:rPr>
              <a:t>you're</a:t>
            </a:r>
            <a:r>
              <a:rPr lang="it-IT" sz="2400" b="0" i="1" dirty="0">
                <a:latin typeface="Avenir Next LT Pro" panose="020B0504020202020204" pitchFamily="34" charset="77"/>
              </a:rPr>
              <a:t> </a:t>
            </a:r>
            <a:r>
              <a:rPr lang="it-IT" sz="2400" b="0" i="1" dirty="0" err="1">
                <a:latin typeface="Avenir Next LT Pro" panose="020B0504020202020204" pitchFamily="34" charset="77"/>
              </a:rPr>
              <a:t>not</a:t>
            </a:r>
            <a:r>
              <a:rPr lang="it-IT" sz="2400" b="0" i="1" dirty="0">
                <a:latin typeface="Avenir Next LT Pro" panose="020B0504020202020204" pitchFamily="34" charset="77"/>
              </a:rPr>
              <a:t> </a:t>
            </a:r>
            <a:r>
              <a:rPr lang="it-IT" sz="2400" b="0" i="1" dirty="0" err="1">
                <a:latin typeface="Avenir Next LT Pro" panose="020B0504020202020204" pitchFamily="34" charset="77"/>
              </a:rPr>
              <a:t>failing</a:t>
            </a:r>
            <a:r>
              <a:rPr lang="it-IT" sz="2400" b="0" i="1" dirty="0">
                <a:latin typeface="Avenir Next LT Pro" panose="020B0504020202020204" pitchFamily="34" charset="77"/>
              </a:rPr>
              <a:t> </a:t>
            </a:r>
            <a:r>
              <a:rPr lang="it-IT" sz="2400" b="0" i="1" dirty="0" err="1">
                <a:latin typeface="Avenir Next LT Pro" panose="020B0504020202020204" pitchFamily="34" charset="77"/>
              </a:rPr>
              <a:t>every</a:t>
            </a:r>
            <a:r>
              <a:rPr lang="it-IT" sz="2400" b="0" i="1" dirty="0">
                <a:latin typeface="Avenir Next LT Pro" panose="020B0504020202020204" pitchFamily="34" charset="77"/>
              </a:rPr>
              <a:t> </a:t>
            </a:r>
            <a:r>
              <a:rPr lang="it-IT" sz="2400" b="0" i="1" dirty="0" err="1">
                <a:latin typeface="Avenir Next LT Pro" panose="020B0504020202020204" pitchFamily="34" charset="77"/>
              </a:rPr>
              <a:t>now</a:t>
            </a:r>
            <a:r>
              <a:rPr lang="it-IT" sz="2400" b="0" i="1" dirty="0">
                <a:latin typeface="Avenir Next LT Pro" panose="020B0504020202020204" pitchFamily="34" charset="77"/>
              </a:rPr>
              <a:t> and </a:t>
            </a:r>
            <a:r>
              <a:rPr lang="it-IT" sz="2400" b="0" i="1" dirty="0" err="1">
                <a:latin typeface="Avenir Next LT Pro" panose="020B0504020202020204" pitchFamily="34" charset="77"/>
              </a:rPr>
              <a:t>again</a:t>
            </a:r>
            <a:r>
              <a:rPr lang="it-IT" sz="2400" b="0" i="1" dirty="0">
                <a:latin typeface="Avenir Next LT Pro" panose="020B0504020202020204" pitchFamily="34" charset="77"/>
              </a:rPr>
              <a:t>, </a:t>
            </a:r>
            <a:r>
              <a:rPr lang="it-IT" sz="2400" b="0" i="1" dirty="0" err="1">
                <a:latin typeface="Avenir Next LT Pro" panose="020B0504020202020204" pitchFamily="34" charset="77"/>
              </a:rPr>
              <a:t>it's</a:t>
            </a:r>
            <a:r>
              <a:rPr lang="it-IT" sz="2400" b="0" i="1" dirty="0">
                <a:latin typeface="Avenir Next LT Pro" panose="020B0504020202020204" pitchFamily="34" charset="77"/>
              </a:rPr>
              <a:t> a </a:t>
            </a:r>
            <a:r>
              <a:rPr lang="it-IT" sz="2400" b="0" i="1" dirty="0" err="1">
                <a:latin typeface="Avenir Next LT Pro" panose="020B0504020202020204" pitchFamily="34" charset="77"/>
              </a:rPr>
              <a:t>sign</a:t>
            </a:r>
            <a:r>
              <a:rPr lang="it-IT" sz="2400" b="0" i="1" dirty="0">
                <a:latin typeface="Avenir Next LT Pro" panose="020B0504020202020204" pitchFamily="34" charset="77"/>
              </a:rPr>
              <a:t> </a:t>
            </a:r>
            <a:r>
              <a:rPr lang="it-IT" sz="2400" b="0" i="1" dirty="0" err="1">
                <a:latin typeface="Avenir Next LT Pro" panose="020B0504020202020204" pitchFamily="34" charset="77"/>
              </a:rPr>
              <a:t>you're</a:t>
            </a:r>
            <a:r>
              <a:rPr lang="it-IT" sz="2400" b="0" i="1" dirty="0">
                <a:latin typeface="Avenir Next LT Pro" panose="020B0504020202020204" pitchFamily="34" charset="77"/>
              </a:rPr>
              <a:t> </a:t>
            </a:r>
            <a:r>
              <a:rPr lang="it-IT" sz="2400" b="0" i="1" dirty="0" err="1">
                <a:latin typeface="Avenir Next LT Pro" panose="020B0504020202020204" pitchFamily="34" charset="77"/>
              </a:rPr>
              <a:t>not</a:t>
            </a:r>
            <a:r>
              <a:rPr lang="it-IT" sz="2400" b="0" i="1" dirty="0">
                <a:latin typeface="Avenir Next LT Pro" panose="020B0504020202020204" pitchFamily="34" charset="77"/>
              </a:rPr>
              <a:t> </a:t>
            </a:r>
            <a:r>
              <a:rPr lang="it-IT" sz="2400" b="0" i="1" dirty="0" err="1">
                <a:latin typeface="Avenir Next LT Pro" panose="020B0504020202020204" pitchFamily="34" charset="77"/>
              </a:rPr>
              <a:t>doing</a:t>
            </a:r>
            <a:r>
              <a:rPr lang="it-IT" sz="2400" b="0" i="1" dirty="0">
                <a:latin typeface="Avenir Next LT Pro" panose="020B0504020202020204" pitchFamily="34" charset="77"/>
              </a:rPr>
              <a:t> </a:t>
            </a:r>
            <a:r>
              <a:rPr lang="it-IT" sz="2400" b="0" i="1" dirty="0" err="1">
                <a:latin typeface="Avenir Next LT Pro" panose="020B0504020202020204" pitchFamily="34" charset="77"/>
              </a:rPr>
              <a:t>anything</a:t>
            </a:r>
            <a:r>
              <a:rPr lang="it-IT" sz="2400" b="0" i="1" dirty="0">
                <a:latin typeface="Avenir Next LT Pro" panose="020B0504020202020204" pitchFamily="34" charset="77"/>
              </a:rPr>
              <a:t> </a:t>
            </a:r>
            <a:r>
              <a:rPr lang="it-IT" sz="2400" b="0" i="1" dirty="0" err="1">
                <a:latin typeface="Avenir Next LT Pro" panose="020B0504020202020204" pitchFamily="34" charset="77"/>
              </a:rPr>
              <a:t>very</a:t>
            </a:r>
            <a:r>
              <a:rPr lang="it-IT" sz="2400" b="0" i="1" dirty="0">
                <a:latin typeface="Avenir Next LT Pro" panose="020B0504020202020204" pitchFamily="34" charset="77"/>
              </a:rPr>
              <a:t> innovative.»</a:t>
            </a:r>
            <a:endParaRPr lang="it-GB" sz="2400" b="0" i="1" dirty="0">
              <a:latin typeface="Avenir Next LT Pro" panose="020B0504020202020204" pitchFamily="34" charset="77"/>
            </a:endParaRPr>
          </a:p>
        </p:txBody>
      </p:sp>
      <p:sp>
        <p:nvSpPr>
          <p:cNvPr id="3" name="Segnaposto testo 2">
            <a:extLst>
              <a:ext uri="{FF2B5EF4-FFF2-40B4-BE49-F238E27FC236}">
                <a16:creationId xmlns:a16="http://schemas.microsoft.com/office/drawing/2014/main" id="{4A4D0998-23CE-A241-8F7C-5282C99D9B86}"/>
              </a:ext>
            </a:extLst>
          </p:cNvPr>
          <p:cNvSpPr>
            <a:spLocks noGrp="1"/>
          </p:cNvSpPr>
          <p:nvPr>
            <p:ph type="body" sz="quarter" idx="11"/>
          </p:nvPr>
        </p:nvSpPr>
        <p:spPr/>
        <p:txBody>
          <a:bodyPr/>
          <a:lstStyle/>
          <a:p>
            <a:r>
              <a:rPr lang="it-GB" dirty="0"/>
              <a:t>MASTER MEIM 2021-2022</a:t>
            </a:r>
          </a:p>
          <a:p>
            <a:endParaRPr lang="it-GB" dirty="0"/>
          </a:p>
        </p:txBody>
      </p:sp>
      <p:sp>
        <p:nvSpPr>
          <p:cNvPr id="4" name="CasellaDiTesto 3">
            <a:extLst>
              <a:ext uri="{FF2B5EF4-FFF2-40B4-BE49-F238E27FC236}">
                <a16:creationId xmlns:a16="http://schemas.microsoft.com/office/drawing/2014/main" id="{6E8E0086-5286-864E-8B20-BEDC21C67A09}"/>
              </a:ext>
            </a:extLst>
          </p:cNvPr>
          <p:cNvSpPr txBox="1"/>
          <p:nvPr/>
        </p:nvSpPr>
        <p:spPr>
          <a:xfrm>
            <a:off x="8436864" y="5620512"/>
            <a:ext cx="2609088" cy="344582"/>
          </a:xfrm>
          <a:prstGeom prst="rect">
            <a:avLst/>
          </a:prstGeom>
          <a:noFill/>
        </p:spPr>
        <p:txBody>
          <a:bodyPr wrap="square" rtlCol="0">
            <a:spAutoFit/>
          </a:bodyPr>
          <a:lstStyle/>
          <a:p>
            <a:pPr algn="l">
              <a:lnSpc>
                <a:spcPct val="150000"/>
              </a:lnSpc>
            </a:pPr>
            <a:r>
              <a:rPr lang="it-IT" sz="1200" spc="100" dirty="0">
                <a:latin typeface="Abadi MT Condensed Light" panose="020B0306030101010103" pitchFamily="34" charset="77"/>
                <a:ea typeface="Open Sans" panose="020B0606030504020204" pitchFamily="34" charset="0"/>
                <a:cs typeface="Arial" panose="020B0604020202020204" pitchFamily="34" charset="0"/>
              </a:rPr>
              <a:t>Woody Allen</a:t>
            </a:r>
          </a:p>
        </p:txBody>
      </p:sp>
    </p:spTree>
    <p:extLst>
      <p:ext uri="{BB962C8B-B14F-4D97-AF65-F5344CB8AC3E}">
        <p14:creationId xmlns:p14="http://schemas.microsoft.com/office/powerpoint/2010/main" val="313681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1" y="1316913"/>
            <a:ext cx="6145000" cy="464602"/>
          </a:xfrm>
        </p:spPr>
        <p:txBody>
          <a:bodyPr/>
          <a:lstStyle/>
          <a:p>
            <a:r>
              <a:rPr lang="it-IT" dirty="0" err="1"/>
              <a:t>What</a:t>
            </a:r>
            <a:r>
              <a:rPr lang="it-IT" dirty="0"/>
              <a:t> </a:t>
            </a:r>
            <a:r>
              <a:rPr lang="it-IT" dirty="0" err="1"/>
              <a:t>is</a:t>
            </a:r>
            <a:r>
              <a:rPr lang="it-IT" dirty="0"/>
              <a:t> innovation?</a:t>
            </a:r>
            <a:endParaRPr lang="it-GB" dirty="0"/>
          </a:p>
        </p:txBody>
      </p:sp>
      <p:sp>
        <p:nvSpPr>
          <p:cNvPr id="23" name="Segnaposto testo 3">
            <a:extLst>
              <a:ext uri="{FF2B5EF4-FFF2-40B4-BE49-F238E27FC236}">
                <a16:creationId xmlns:a16="http://schemas.microsoft.com/office/drawing/2014/main" id="{5D1AAE3F-C279-834D-99D1-8DB0FBEA02B8}"/>
              </a:ext>
            </a:extLst>
          </p:cNvPr>
          <p:cNvSpPr txBox="1">
            <a:spLocks/>
          </p:cNvSpPr>
          <p:nvPr/>
        </p:nvSpPr>
        <p:spPr>
          <a:xfrm>
            <a:off x="587395" y="1882657"/>
            <a:ext cx="4908550" cy="406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400" dirty="0">
                <a:solidFill>
                  <a:srgbClr val="C00000"/>
                </a:solidFill>
                <a:latin typeface="Avenir Next LT Pro" panose="020B0504020202020204" pitchFamily="34" charset="77"/>
              </a:rPr>
              <a:t>A PAUSE FOR DEFINITIONS </a:t>
            </a:r>
            <a:endParaRPr lang="it-GB" sz="1400" dirty="0">
              <a:solidFill>
                <a:srgbClr val="C00000"/>
              </a:solidFill>
              <a:latin typeface="Avenir Next LT Pro" panose="020B0504020202020204" pitchFamily="34" charset="77"/>
            </a:endParaRPr>
          </a:p>
        </p:txBody>
      </p:sp>
      <p:sp>
        <p:nvSpPr>
          <p:cNvPr id="9" name="CasellaDiTesto 8">
            <a:extLst>
              <a:ext uri="{FF2B5EF4-FFF2-40B4-BE49-F238E27FC236}">
                <a16:creationId xmlns:a16="http://schemas.microsoft.com/office/drawing/2014/main" id="{1EB1F48C-ECF5-2D45-84CE-699FFFE07118}"/>
              </a:ext>
            </a:extLst>
          </p:cNvPr>
          <p:cNvSpPr txBox="1"/>
          <p:nvPr/>
        </p:nvSpPr>
        <p:spPr>
          <a:xfrm>
            <a:off x="7374915" y="3150526"/>
            <a:ext cx="3692874" cy="589636"/>
          </a:xfrm>
          <a:prstGeom prst="rect">
            <a:avLst/>
          </a:prstGeom>
          <a:noFill/>
        </p:spPr>
        <p:txBody>
          <a:bodyPr wrap="square" rtlCol="0">
            <a:spAutoFit/>
          </a:bodyPr>
          <a:lstStyle/>
          <a:p>
            <a:pPr algn="ctr">
              <a:lnSpc>
                <a:spcPct val="150000"/>
              </a:lnSpc>
            </a:pPr>
            <a:r>
              <a:rPr lang="it-IT" sz="2800" spc="100" dirty="0">
                <a:latin typeface="Avenir Next LT Pro" panose="020B0504020202020204" pitchFamily="34" charset="77"/>
                <a:ea typeface="Open Sans" panose="020B0606030504020204" pitchFamily="34" charset="0"/>
                <a:cs typeface="Arial" panose="020B0604020202020204" pitchFamily="34" charset="0"/>
              </a:rPr>
              <a:t>INNOVATION</a:t>
            </a:r>
          </a:p>
        </p:txBody>
      </p:sp>
      <p:sp>
        <p:nvSpPr>
          <p:cNvPr id="11" name="CasellaDiTesto 10">
            <a:extLst>
              <a:ext uri="{FF2B5EF4-FFF2-40B4-BE49-F238E27FC236}">
                <a16:creationId xmlns:a16="http://schemas.microsoft.com/office/drawing/2014/main" id="{0751DB76-AB0C-3948-8E57-7427CEB68EE8}"/>
              </a:ext>
            </a:extLst>
          </p:cNvPr>
          <p:cNvSpPr txBox="1"/>
          <p:nvPr/>
        </p:nvSpPr>
        <p:spPr>
          <a:xfrm>
            <a:off x="2355996" y="3911951"/>
            <a:ext cx="5165223" cy="687241"/>
          </a:xfrm>
          <a:prstGeom prst="rect">
            <a:avLst/>
          </a:prstGeom>
          <a:noFill/>
        </p:spPr>
        <p:txBody>
          <a:bodyPr wrap="square" rtlCol="0">
            <a:spAutoFit/>
          </a:bodyPr>
          <a:lstStyle/>
          <a:p>
            <a:pPr algn="ctr">
              <a:lnSpc>
                <a:spcPct val="150000"/>
              </a:lnSpc>
            </a:pPr>
            <a:r>
              <a:rPr lang="it-IT" sz="2800" spc="100" dirty="0">
                <a:latin typeface="Avenir Next LT Pro" panose="020B0504020202020204" pitchFamily="34" charset="77"/>
                <a:ea typeface="Open Sans" panose="020B0606030504020204" pitchFamily="34" charset="0"/>
                <a:cs typeface="Arial" panose="020B0604020202020204" pitchFamily="34" charset="0"/>
              </a:rPr>
              <a:t>INVENTION</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029" name="Input penna 1028">
                <a:extLst>
                  <a:ext uri="{FF2B5EF4-FFF2-40B4-BE49-F238E27FC236}">
                    <a16:creationId xmlns:a16="http://schemas.microsoft.com/office/drawing/2014/main" id="{83C11116-9DF8-7E40-BC1E-618022B1FD6E}"/>
                  </a:ext>
                </a:extLst>
              </p14:cNvPr>
              <p14:cNvContentPartPr/>
              <p14:nvPr/>
            </p14:nvContentPartPr>
            <p14:xfrm>
              <a:off x="4244473" y="3368212"/>
              <a:ext cx="357" cy="319"/>
            </p14:xfrm>
          </p:contentPart>
        </mc:Choice>
        <mc:Fallback xmlns="">
          <p:pic>
            <p:nvPicPr>
              <p:cNvPr id="1029" name="Input penna 1028">
                <a:extLst>
                  <a:ext uri="{FF2B5EF4-FFF2-40B4-BE49-F238E27FC236}">
                    <a16:creationId xmlns:a16="http://schemas.microsoft.com/office/drawing/2014/main" id="{83C11116-9DF8-7E40-BC1E-618022B1FD6E}"/>
                  </a:ext>
                </a:extLst>
              </p:cNvPr>
              <p:cNvPicPr/>
              <p:nvPr/>
            </p:nvPicPr>
            <p:blipFill>
              <a:blip r:embed="rId3"/>
              <a:stretch>
                <a:fillRect/>
              </a:stretch>
            </p:blipFill>
            <p:spPr>
              <a:xfrm>
                <a:off x="4208773" y="3177131"/>
                <a:ext cx="71400" cy="382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36" name="Input penna 1035">
                <a:extLst>
                  <a:ext uri="{FF2B5EF4-FFF2-40B4-BE49-F238E27FC236}">
                    <a16:creationId xmlns:a16="http://schemas.microsoft.com/office/drawing/2014/main" id="{C9F3198A-3364-0740-8E4B-92FBBA47F231}"/>
                  </a:ext>
                </a:extLst>
              </p14:cNvPr>
              <p14:cNvContentPartPr/>
              <p14:nvPr/>
            </p14:nvContentPartPr>
            <p14:xfrm>
              <a:off x="3619052" y="2827026"/>
              <a:ext cx="357" cy="319"/>
            </p14:xfrm>
          </p:contentPart>
        </mc:Choice>
        <mc:Fallback xmlns="">
          <p:pic>
            <p:nvPicPr>
              <p:cNvPr id="1036" name="Input penna 1035">
                <a:extLst>
                  <a:ext uri="{FF2B5EF4-FFF2-40B4-BE49-F238E27FC236}">
                    <a16:creationId xmlns:a16="http://schemas.microsoft.com/office/drawing/2014/main" id="{C9F3198A-3364-0740-8E4B-92FBBA47F231}"/>
                  </a:ext>
                </a:extLst>
              </p:cNvPr>
              <p:cNvPicPr/>
              <p:nvPr/>
            </p:nvPicPr>
            <p:blipFill>
              <a:blip r:embed="rId5"/>
              <a:stretch>
                <a:fillRect/>
              </a:stretch>
            </p:blipFill>
            <p:spPr>
              <a:xfrm>
                <a:off x="3583709" y="2635626"/>
                <a:ext cx="71400" cy="382800"/>
              </a:xfrm>
              <a:prstGeom prst="rect">
                <a:avLst/>
              </a:prstGeom>
            </p:spPr>
          </p:pic>
        </mc:Fallback>
      </mc:AlternateContent>
      <p:sp>
        <p:nvSpPr>
          <p:cNvPr id="89" name="CasellaDiTesto 88">
            <a:extLst>
              <a:ext uri="{FF2B5EF4-FFF2-40B4-BE49-F238E27FC236}">
                <a16:creationId xmlns:a16="http://schemas.microsoft.com/office/drawing/2014/main" id="{BBB0F11B-0331-7649-954A-3C65CAB00033}"/>
              </a:ext>
            </a:extLst>
          </p:cNvPr>
          <p:cNvSpPr txBox="1"/>
          <p:nvPr/>
        </p:nvSpPr>
        <p:spPr>
          <a:xfrm>
            <a:off x="-336812" y="5098689"/>
            <a:ext cx="3692874" cy="589636"/>
          </a:xfrm>
          <a:prstGeom prst="rect">
            <a:avLst/>
          </a:prstGeom>
          <a:noFill/>
        </p:spPr>
        <p:txBody>
          <a:bodyPr wrap="square" rtlCol="0">
            <a:spAutoFit/>
          </a:bodyPr>
          <a:lstStyle/>
          <a:p>
            <a:pPr algn="ctr">
              <a:lnSpc>
                <a:spcPct val="150000"/>
              </a:lnSpc>
            </a:pPr>
            <a:r>
              <a:rPr lang="it-IT" sz="2800" spc="100" dirty="0">
                <a:latin typeface="Avenir Next LT Pro" panose="020B0504020202020204" pitchFamily="34" charset="77"/>
                <a:ea typeface="Open Sans" panose="020B0606030504020204" pitchFamily="34" charset="0"/>
                <a:cs typeface="Arial" panose="020B0604020202020204" pitchFamily="34" charset="0"/>
              </a:rPr>
              <a:t>CREATIVITY</a:t>
            </a:r>
          </a:p>
        </p:txBody>
      </p:sp>
      <p:sp>
        <p:nvSpPr>
          <p:cNvPr id="1044" name="Rettangolo 1043">
            <a:extLst>
              <a:ext uri="{FF2B5EF4-FFF2-40B4-BE49-F238E27FC236}">
                <a16:creationId xmlns:a16="http://schemas.microsoft.com/office/drawing/2014/main" id="{C23B1596-238F-3E4D-BDD8-DF8EE2687AC6}"/>
              </a:ext>
            </a:extLst>
          </p:cNvPr>
          <p:cNvSpPr/>
          <p:nvPr/>
        </p:nvSpPr>
        <p:spPr>
          <a:xfrm>
            <a:off x="3803825" y="4636486"/>
            <a:ext cx="3384239" cy="1671804"/>
          </a:xfrm>
          <a:prstGeom prst="rect">
            <a:avLst/>
          </a:prstGeom>
        </p:spPr>
        <p:txBody>
          <a:bodyPr wrap="square">
            <a:spAutoFit/>
          </a:bodyPr>
          <a:lstStyle/>
          <a:p>
            <a:pPr algn="just">
              <a:lnSpc>
                <a:spcPct val="150000"/>
              </a:lnSpc>
            </a:pPr>
            <a:r>
              <a:rPr lang="it-IT" sz="1400" dirty="0">
                <a:latin typeface="Avenir Next LT Pro" panose="020B0504020202020204" pitchFamily="34" charset="77"/>
                <a:ea typeface="Open Sans" panose="020B0606030504020204" pitchFamily="34" charset="0"/>
                <a:cs typeface="Levenim MT" panose="02010502060101010101" pitchFamily="2" charset="-79"/>
              </a:rPr>
              <a:t>New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ideas</a:t>
            </a:r>
            <a:r>
              <a:rPr lang="it-IT" sz="1400" dirty="0">
                <a:latin typeface="Avenir Next LT Pro" panose="020B0504020202020204" pitchFamily="34" charset="77"/>
                <a:ea typeface="Open Sans" panose="020B0606030504020204" pitchFamily="34" charset="0"/>
                <a:cs typeface="Levenim MT" panose="02010502060101010101" pitchFamily="2" charset="-79"/>
              </a:rPr>
              <a:t>, new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scientific</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development</a:t>
            </a:r>
            <a:r>
              <a:rPr lang="it-IT" sz="1400" dirty="0">
                <a:latin typeface="Avenir Next LT Pro" panose="020B0504020202020204" pitchFamily="34" charset="77"/>
                <a:ea typeface="Open Sans" panose="020B0606030504020204" pitchFamily="34" charset="0"/>
                <a:cs typeface="Levenim MT" panose="02010502060101010101" pitchFamily="2" charset="-79"/>
              </a:rPr>
              <a:t> or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technological</a:t>
            </a:r>
            <a:r>
              <a:rPr lang="it-IT" sz="1400" dirty="0">
                <a:latin typeface="Avenir Next LT Pro" panose="020B0504020202020204" pitchFamily="34" charset="77"/>
                <a:ea typeface="Open Sans" panose="020B0606030504020204" pitchFamily="34" charset="0"/>
                <a:cs typeface="Levenim MT" panose="02010502060101010101" pitchFamily="2" charset="-79"/>
              </a:rPr>
              <a:t> innovation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not</a:t>
            </a:r>
            <a:r>
              <a:rPr lang="it-IT" sz="1400" b="1" dirty="0">
                <a:latin typeface="Avenir Next LT Pro" panose="020B0504020202020204" pitchFamily="34" charset="77"/>
                <a:ea typeface="Open Sans" panose="020B0606030504020204" pitchFamily="34" charset="0"/>
                <a:cs typeface="Levenim MT" panose="02010502060101010101" pitchFamily="2" charset="-79"/>
              </a:rPr>
              <a:t>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yet</a:t>
            </a:r>
            <a:r>
              <a:rPr lang="it-IT" sz="1400" b="1" dirty="0">
                <a:latin typeface="Avenir Next LT Pro" panose="020B0504020202020204" pitchFamily="34" charset="77"/>
                <a:ea typeface="Open Sans" panose="020B0606030504020204" pitchFamily="34" charset="0"/>
                <a:cs typeface="Levenim MT" panose="02010502060101010101" pitchFamily="2" charset="-79"/>
              </a:rPr>
              <a:t>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technically</a:t>
            </a:r>
            <a:r>
              <a:rPr lang="it-IT" sz="1400" b="1" dirty="0">
                <a:latin typeface="Avenir Next LT Pro" panose="020B0504020202020204" pitchFamily="34" charset="77"/>
                <a:ea typeface="Open Sans" panose="020B0606030504020204" pitchFamily="34" charset="0"/>
                <a:cs typeface="Levenim MT" panose="02010502060101010101" pitchFamily="2" charset="-79"/>
              </a:rPr>
              <a:t> and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materially</a:t>
            </a:r>
            <a:r>
              <a:rPr lang="it-IT" sz="1400" b="1" dirty="0">
                <a:latin typeface="Avenir Next LT Pro" panose="020B0504020202020204" pitchFamily="34" charset="77"/>
                <a:ea typeface="Open Sans" panose="020B0606030504020204" pitchFamily="34" charset="0"/>
                <a:cs typeface="Levenim MT" panose="02010502060101010101" pitchFamily="2" charset="-79"/>
              </a:rPr>
              <a:t> </a:t>
            </a:r>
            <a:r>
              <a:rPr lang="it-IT" sz="1400" b="1" dirty="0" err="1">
                <a:latin typeface="Avenir Next LT Pro" panose="020B0504020202020204" pitchFamily="34" charset="77"/>
                <a:ea typeface="Open Sans" panose="020B0606030504020204" pitchFamily="34" charset="0"/>
                <a:cs typeface="Levenim MT" panose="02010502060101010101" pitchFamily="2" charset="-79"/>
              </a:rPr>
              <a:t>realized</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p>
          <a:p>
            <a:pPr algn="just">
              <a:lnSpc>
                <a:spcPct val="150000"/>
              </a:lnSpc>
            </a:pPr>
            <a:r>
              <a:rPr lang="it-IT" sz="1400" dirty="0" err="1">
                <a:latin typeface="Avenir Next LT Pro" panose="020B0504020202020204" pitchFamily="34" charset="77"/>
                <a:ea typeface="Open Sans" panose="020B0606030504020204" pitchFamily="34" charset="0"/>
                <a:cs typeface="Levenim MT" panose="02010502060101010101" pitchFamily="2" charset="-79"/>
              </a:rPr>
              <a:t>Often</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born</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randomly</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not</a:t>
            </a:r>
            <a:r>
              <a:rPr lang="it-IT" sz="1400" dirty="0">
                <a:latin typeface="Avenir Next LT Pro" panose="020B0504020202020204" pitchFamily="34" charset="77"/>
                <a:ea typeface="Open Sans" panose="020B0606030504020204" pitchFamily="34" charset="0"/>
                <a:cs typeface="Levenim MT" panose="02010502060101010101" pitchFamily="2" charset="-79"/>
              </a:rPr>
              <a:t>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induced</a:t>
            </a:r>
            <a:r>
              <a:rPr lang="it-IT" sz="1400" dirty="0">
                <a:latin typeface="Avenir Next LT Pro" panose="020B0504020202020204" pitchFamily="34" charset="77"/>
                <a:ea typeface="Open Sans" panose="020B0606030504020204" pitchFamily="34" charset="0"/>
                <a:cs typeface="Levenim MT" panose="02010502060101010101" pitchFamily="2" charset="-79"/>
              </a:rPr>
              <a:t> by economic and competitive </a:t>
            </a:r>
            <a:r>
              <a:rPr lang="it-IT" sz="1400" dirty="0" err="1">
                <a:latin typeface="Avenir Next LT Pro" panose="020B0504020202020204" pitchFamily="34" charset="77"/>
                <a:ea typeface="Open Sans" panose="020B0606030504020204" pitchFamily="34" charset="0"/>
                <a:cs typeface="Levenim MT" panose="02010502060101010101" pitchFamily="2" charset="-79"/>
              </a:rPr>
              <a:t>motivations</a:t>
            </a:r>
            <a:r>
              <a:rPr lang="it-IT" sz="1400" dirty="0">
                <a:latin typeface="Avenir Next LT Pro" panose="020B0504020202020204" pitchFamily="34" charset="77"/>
                <a:ea typeface="Open Sans" panose="020B0606030504020204" pitchFamily="34" charset="0"/>
                <a:cs typeface="Levenim MT" panose="02010502060101010101" pitchFamily="2" charset="-79"/>
              </a:rPr>
              <a:t>.</a:t>
            </a:r>
          </a:p>
        </p:txBody>
      </p:sp>
      <p:sp>
        <p:nvSpPr>
          <p:cNvPr id="1045" name="Rettangolo 1044">
            <a:extLst>
              <a:ext uri="{FF2B5EF4-FFF2-40B4-BE49-F238E27FC236}">
                <a16:creationId xmlns:a16="http://schemas.microsoft.com/office/drawing/2014/main" id="{C1F5775F-14EE-DA4D-BEEB-727E3D81F782}"/>
              </a:ext>
            </a:extLst>
          </p:cNvPr>
          <p:cNvSpPr/>
          <p:nvPr/>
        </p:nvSpPr>
        <p:spPr>
          <a:xfrm>
            <a:off x="7968982" y="3875938"/>
            <a:ext cx="3803549" cy="2318135"/>
          </a:xfrm>
          <a:prstGeom prst="rect">
            <a:avLst/>
          </a:prstGeom>
        </p:spPr>
        <p:txBody>
          <a:bodyPr wrap="square">
            <a:spAutoFit/>
          </a:bodyPr>
          <a:lstStyle/>
          <a:p>
            <a:pPr algn="just">
              <a:lnSpc>
                <a:spcPct val="150000"/>
              </a:lnSpc>
            </a:pPr>
            <a:r>
              <a:rPr lang="it-IT" sz="1400" dirty="0" err="1">
                <a:latin typeface="Avenir Next LT Pro" panose="020B0504020202020204" pitchFamily="34" charset="77"/>
                <a:ea typeface="Open Sans" panose="020B0606030504020204" pitchFamily="34" charset="0"/>
                <a:cs typeface="Arial" panose="020B0604020202020204" pitchFamily="34" charset="0"/>
              </a:rPr>
              <a:t>Transformation</a:t>
            </a:r>
            <a:r>
              <a:rPr lang="it-IT" sz="14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dirty="0" err="1">
                <a:latin typeface="Avenir Next LT Pro" panose="020B0504020202020204" pitchFamily="34" charset="77"/>
                <a:ea typeface="Open Sans" panose="020B0606030504020204" pitchFamily="34" charset="0"/>
                <a:cs typeface="Arial" panose="020B0604020202020204" pitchFamily="34" charset="0"/>
              </a:rPr>
              <a:t>invention</a:t>
            </a:r>
            <a:r>
              <a:rPr lang="it-IT" sz="1400" dirty="0">
                <a:latin typeface="Avenir Next LT Pro" panose="020B0504020202020204" pitchFamily="34" charset="77"/>
                <a:ea typeface="Open Sans" panose="020B0606030504020204" pitchFamily="34" charset="0"/>
                <a:cs typeface="Arial" panose="020B0604020202020204" pitchFamily="34" charset="0"/>
              </a:rPr>
              <a:t> </a:t>
            </a:r>
            <a:r>
              <a:rPr lang="it-IT" sz="1400" dirty="0" err="1">
                <a:latin typeface="Avenir Next LT Pro" panose="020B0504020202020204" pitchFamily="34" charset="77"/>
                <a:ea typeface="Open Sans" panose="020B0606030504020204" pitchFamily="34" charset="0"/>
                <a:cs typeface="Arial" panose="020B0604020202020204" pitchFamily="34" charset="0"/>
              </a:rPr>
              <a:t>into</a:t>
            </a:r>
            <a:r>
              <a:rPr lang="it-IT" sz="1400" dirty="0">
                <a:latin typeface="Avenir Next LT Pro" panose="020B0504020202020204" pitchFamily="34" charset="77"/>
                <a:ea typeface="Open Sans" panose="020B0606030504020204" pitchFamily="34" charset="0"/>
                <a:cs typeface="Arial" panose="020B0604020202020204" pitchFamily="34" charset="0"/>
              </a:rPr>
              <a:t> a new </a:t>
            </a:r>
            <a:r>
              <a:rPr lang="it-IT" sz="1400" dirty="0" err="1">
                <a:latin typeface="Avenir Next LT Pro" panose="020B0504020202020204" pitchFamily="34" charset="77"/>
                <a:ea typeface="Open Sans" panose="020B0606030504020204" pitchFamily="34" charset="0"/>
                <a:cs typeface="Arial" panose="020B0604020202020204" pitchFamily="34" charset="0"/>
              </a:rPr>
              <a:t>product</a:t>
            </a:r>
            <a:r>
              <a:rPr lang="it-IT" sz="1400" dirty="0">
                <a:latin typeface="Avenir Next LT Pro" panose="020B0504020202020204" pitchFamily="34" charset="77"/>
                <a:ea typeface="Open Sans" panose="020B0606030504020204" pitchFamily="34" charset="0"/>
                <a:cs typeface="Arial" panose="020B0604020202020204" pitchFamily="34" charset="0"/>
              </a:rPr>
              <a:t> or production process and </a:t>
            </a:r>
            <a:r>
              <a:rPr lang="it-IT" sz="1400" dirty="0" err="1">
                <a:latin typeface="Avenir Next LT Pro" panose="020B0504020202020204" pitchFamily="34" charset="77"/>
                <a:ea typeface="Open Sans" panose="020B0606030504020204" pitchFamily="34" charset="0"/>
                <a:cs typeface="Arial" panose="020B0604020202020204" pitchFamily="34" charset="0"/>
              </a:rPr>
              <a:t>its</a:t>
            </a:r>
            <a:r>
              <a:rPr lang="it-IT" sz="1400" dirty="0">
                <a:latin typeface="Avenir Next LT Pro" panose="020B0504020202020204" pitchFamily="34" charset="77"/>
                <a:ea typeface="Open Sans" panose="020B0606030504020204" pitchFamily="34" charset="0"/>
                <a:cs typeface="Arial" panose="020B0604020202020204" pitchFamily="34" charset="0"/>
              </a:rPr>
              <a:t> </a:t>
            </a:r>
            <a:r>
              <a:rPr lang="it-IT" sz="1400" b="1" dirty="0">
                <a:latin typeface="Avenir Next LT Pro" panose="020B0504020202020204" pitchFamily="34" charset="77"/>
                <a:ea typeface="Open Sans" panose="020B0606030504020204" pitchFamily="34" charset="0"/>
                <a:cs typeface="Arial" panose="020B0604020202020204" pitchFamily="34" charset="0"/>
              </a:rPr>
              <a:t>commercial </a:t>
            </a:r>
            <a:r>
              <a:rPr lang="it-IT" sz="1400" b="1" dirty="0" err="1">
                <a:latin typeface="Avenir Next LT Pro" panose="020B0504020202020204" pitchFamily="34" charset="77"/>
                <a:ea typeface="Open Sans" panose="020B0606030504020204" pitchFamily="34" charset="0"/>
                <a:cs typeface="Arial" panose="020B0604020202020204" pitchFamily="34" charset="0"/>
              </a:rPr>
              <a:t>exploitation</a:t>
            </a:r>
            <a:r>
              <a:rPr lang="it-IT" sz="1400" dirty="0">
                <a:latin typeface="Avenir Next LT Pro" panose="020B0504020202020204" pitchFamily="34" charset="77"/>
                <a:ea typeface="Open Sans" panose="020B0606030504020204" pitchFamily="34" charset="0"/>
                <a:cs typeface="Arial" panose="020B0604020202020204" pitchFamily="34" charset="0"/>
              </a:rPr>
              <a:t>. Innovation </a:t>
            </a:r>
            <a:r>
              <a:rPr lang="it-IT" sz="1400" dirty="0" err="1">
                <a:latin typeface="Avenir Next LT Pro" panose="020B0504020202020204" pitchFamily="34" charset="77"/>
                <a:ea typeface="Open Sans" panose="020B0606030504020204" pitchFamily="34" charset="0"/>
                <a:cs typeface="Arial" panose="020B0604020202020204" pitchFamily="34" charset="0"/>
              </a:rPr>
              <a:t>includes</a:t>
            </a:r>
            <a:r>
              <a:rPr lang="it-IT" sz="1400" dirty="0">
                <a:latin typeface="Avenir Next LT Pro" panose="020B0504020202020204" pitchFamily="34" charset="77"/>
                <a:ea typeface="Open Sans" panose="020B0606030504020204" pitchFamily="34" charset="0"/>
                <a:cs typeface="Arial" panose="020B0604020202020204" pitchFamily="34" charset="0"/>
              </a:rPr>
              <a:t> the planning (design), </a:t>
            </a:r>
            <a:r>
              <a:rPr lang="it-IT" sz="1400" dirty="0" err="1">
                <a:latin typeface="Avenir Next LT Pro" panose="020B0504020202020204" pitchFamily="34" charset="77"/>
                <a:ea typeface="Open Sans" panose="020B0606030504020204" pitchFamily="34" charset="0"/>
                <a:cs typeface="Arial" panose="020B0604020202020204" pitchFamily="34" charset="0"/>
              </a:rPr>
              <a:t>physical</a:t>
            </a:r>
            <a:r>
              <a:rPr lang="it-IT" sz="1400" dirty="0">
                <a:latin typeface="Avenir Next LT Pro" panose="020B0504020202020204" pitchFamily="34" charset="77"/>
                <a:ea typeface="Open Sans" panose="020B0606030504020204" pitchFamily="34" charset="0"/>
                <a:cs typeface="Arial" panose="020B0604020202020204" pitchFamily="34" charset="0"/>
              </a:rPr>
              <a:t> </a:t>
            </a:r>
            <a:r>
              <a:rPr lang="it-IT" sz="1400" dirty="0" err="1">
                <a:latin typeface="Avenir Next LT Pro" panose="020B0504020202020204" pitchFamily="34" charset="77"/>
                <a:ea typeface="Open Sans" panose="020B0606030504020204" pitchFamily="34" charset="0"/>
                <a:cs typeface="Arial" panose="020B0604020202020204" pitchFamily="34" charset="0"/>
              </a:rPr>
              <a:t>realization</a:t>
            </a:r>
            <a:r>
              <a:rPr lang="it-IT" sz="1400" dirty="0">
                <a:latin typeface="Avenir Next LT Pro" panose="020B0504020202020204" pitchFamily="34" charset="77"/>
                <a:ea typeface="Open Sans" panose="020B0606030504020204" pitchFamily="34" charset="0"/>
                <a:cs typeface="Arial" panose="020B0604020202020204" pitchFamily="34" charset="0"/>
              </a:rPr>
              <a:t> (manufacturing) and </a:t>
            </a:r>
            <a:r>
              <a:rPr lang="it-IT" sz="1400" dirty="0" err="1">
                <a:latin typeface="Avenir Next LT Pro" panose="020B0504020202020204" pitchFamily="34" charset="77"/>
                <a:ea typeface="Open Sans" panose="020B0606030504020204" pitchFamily="34" charset="0"/>
                <a:cs typeface="Arial" panose="020B0604020202020204" pitchFamily="34" charset="0"/>
              </a:rPr>
              <a:t>commercialization</a:t>
            </a:r>
            <a:r>
              <a:rPr lang="it-IT" sz="1400" dirty="0">
                <a:latin typeface="Avenir Next LT Pro" panose="020B0504020202020204" pitchFamily="34" charset="77"/>
                <a:ea typeface="Open Sans" panose="020B0606030504020204" pitchFamily="34" charset="0"/>
                <a:cs typeface="Arial" panose="020B0604020202020204" pitchFamily="34" charset="0"/>
              </a:rPr>
              <a:t> (marketing) of the </a:t>
            </a:r>
            <a:r>
              <a:rPr lang="it-IT" sz="1400" dirty="0" err="1">
                <a:latin typeface="Avenir Next LT Pro" panose="020B0504020202020204" pitchFamily="34" charset="77"/>
                <a:ea typeface="Open Sans" panose="020B0606030504020204" pitchFamily="34" charset="0"/>
                <a:cs typeface="Arial" panose="020B0604020202020204" pitchFamily="34" charset="0"/>
              </a:rPr>
              <a:t>invention</a:t>
            </a:r>
            <a:r>
              <a:rPr lang="it-IT" sz="1400" dirty="0">
                <a:latin typeface="Avenir Next LT Pro" panose="020B0504020202020204" pitchFamily="34" charset="77"/>
                <a:ea typeface="Open Sans" panose="020B0606030504020204" pitchFamily="34" charset="0"/>
                <a:cs typeface="Arial" panose="020B0604020202020204" pitchFamily="34" charset="0"/>
              </a:rPr>
              <a:t> (Freeman 1982).</a:t>
            </a:r>
          </a:p>
        </p:txBody>
      </p:sp>
      <p:pic>
        <p:nvPicPr>
          <p:cNvPr id="1046" name="Immagine 1045">
            <a:extLst>
              <a:ext uri="{FF2B5EF4-FFF2-40B4-BE49-F238E27FC236}">
                <a16:creationId xmlns:a16="http://schemas.microsoft.com/office/drawing/2014/main" id="{16CF95E5-4884-6044-A633-B157493194A5}"/>
              </a:ext>
            </a:extLst>
          </p:cNvPr>
          <p:cNvPicPr>
            <a:picLocks noChangeAspect="1"/>
          </p:cNvPicPr>
          <p:nvPr/>
        </p:nvPicPr>
        <p:blipFill>
          <a:blip r:embed="rId6"/>
          <a:stretch>
            <a:fillRect/>
          </a:stretch>
        </p:blipFill>
        <p:spPr>
          <a:xfrm>
            <a:off x="7877823" y="1802791"/>
            <a:ext cx="1567040" cy="1565421"/>
          </a:xfrm>
          <a:prstGeom prst="rect">
            <a:avLst/>
          </a:prstGeom>
        </p:spPr>
      </p:pic>
      <p:pic>
        <p:nvPicPr>
          <p:cNvPr id="1047" name="Immagine 1046">
            <a:extLst>
              <a:ext uri="{FF2B5EF4-FFF2-40B4-BE49-F238E27FC236}">
                <a16:creationId xmlns:a16="http://schemas.microsoft.com/office/drawing/2014/main" id="{F991D179-48C6-824B-9FEE-54BAF04B6606}"/>
              </a:ext>
            </a:extLst>
          </p:cNvPr>
          <p:cNvPicPr>
            <a:picLocks noChangeAspect="1"/>
          </p:cNvPicPr>
          <p:nvPr/>
        </p:nvPicPr>
        <p:blipFill>
          <a:blip r:embed="rId7"/>
          <a:stretch>
            <a:fillRect/>
          </a:stretch>
        </p:blipFill>
        <p:spPr>
          <a:xfrm>
            <a:off x="4244474" y="2823756"/>
            <a:ext cx="935702" cy="912880"/>
          </a:xfrm>
          <a:prstGeom prst="rect">
            <a:avLst/>
          </a:prstGeom>
        </p:spPr>
      </p:pic>
      <p:pic>
        <p:nvPicPr>
          <p:cNvPr id="1048" name="Immagine 1047">
            <a:extLst>
              <a:ext uri="{FF2B5EF4-FFF2-40B4-BE49-F238E27FC236}">
                <a16:creationId xmlns:a16="http://schemas.microsoft.com/office/drawing/2014/main" id="{DA661A58-17EA-6E4A-BF44-3095B2303774}"/>
              </a:ext>
            </a:extLst>
          </p:cNvPr>
          <p:cNvPicPr>
            <a:picLocks noChangeAspect="1"/>
          </p:cNvPicPr>
          <p:nvPr/>
        </p:nvPicPr>
        <p:blipFill rotWithShape="1">
          <a:blip r:embed="rId8"/>
          <a:srcRect l="22424" t="22631" r="24461" b="22113"/>
          <a:stretch/>
        </p:blipFill>
        <p:spPr>
          <a:xfrm>
            <a:off x="796607" y="4230623"/>
            <a:ext cx="935448" cy="973179"/>
          </a:xfrm>
          <a:prstGeom prst="rect">
            <a:avLst/>
          </a:prstGeom>
        </p:spPr>
      </p:pic>
      <p:pic>
        <p:nvPicPr>
          <p:cNvPr id="1049" name="Immagine 1048">
            <a:extLst>
              <a:ext uri="{FF2B5EF4-FFF2-40B4-BE49-F238E27FC236}">
                <a16:creationId xmlns:a16="http://schemas.microsoft.com/office/drawing/2014/main" id="{22D40F92-7E50-154C-B6F1-1AB5989E09EB}"/>
              </a:ext>
            </a:extLst>
          </p:cNvPr>
          <p:cNvPicPr>
            <a:picLocks noChangeAspect="1"/>
          </p:cNvPicPr>
          <p:nvPr/>
        </p:nvPicPr>
        <p:blipFill>
          <a:blip r:embed="rId9"/>
          <a:stretch>
            <a:fillRect/>
          </a:stretch>
        </p:blipFill>
        <p:spPr>
          <a:xfrm rot="20812045">
            <a:off x="6051289" y="3043604"/>
            <a:ext cx="1552023" cy="972601"/>
          </a:xfrm>
          <a:prstGeom prst="rect">
            <a:avLst/>
          </a:prstGeom>
        </p:spPr>
      </p:pic>
      <p:sp>
        <p:nvSpPr>
          <p:cNvPr id="1050" name="CasellaDiTesto 1049">
            <a:extLst>
              <a:ext uri="{FF2B5EF4-FFF2-40B4-BE49-F238E27FC236}">
                <a16:creationId xmlns:a16="http://schemas.microsoft.com/office/drawing/2014/main" id="{311AD561-F392-7140-9AAD-F43E2FF25F97}"/>
              </a:ext>
            </a:extLst>
          </p:cNvPr>
          <p:cNvSpPr txBox="1"/>
          <p:nvPr/>
        </p:nvSpPr>
        <p:spPr>
          <a:xfrm>
            <a:off x="6126875" y="2444568"/>
            <a:ext cx="1120018" cy="612091"/>
          </a:xfrm>
          <a:prstGeom prst="rect">
            <a:avLst/>
          </a:prstGeom>
          <a:noFill/>
        </p:spPr>
        <p:txBody>
          <a:bodyPr wrap="square" rtlCol="0">
            <a:spAutoFit/>
          </a:bodyPr>
          <a:lstStyle/>
          <a:p>
            <a:pPr algn="ctr">
              <a:lnSpc>
                <a:spcPct val="150000"/>
              </a:lnSpc>
            </a:pPr>
            <a:r>
              <a:rPr lang="it-IT" sz="1200" b="1" spc="100" dirty="0">
                <a:latin typeface="Avenir Next LT Pro" panose="020B0504020202020204" pitchFamily="34" charset="77"/>
                <a:ea typeface="Open Sans" panose="020B0606030504020204" pitchFamily="34" charset="0"/>
                <a:cs typeface="Arial" panose="020B0604020202020204" pitchFamily="34" charset="0"/>
              </a:rPr>
              <a:t>Always </a:t>
            </a:r>
            <a:r>
              <a:rPr lang="it-IT" sz="1200" b="1" spc="100" dirty="0" err="1">
                <a:latin typeface="Avenir Next LT Pro" panose="020B0504020202020204" pitchFamily="34" charset="77"/>
                <a:ea typeface="Open Sans" panose="020B0606030504020204" pitchFamily="34" charset="0"/>
                <a:cs typeface="Arial" panose="020B0604020202020204" pitchFamily="34" charset="0"/>
              </a:rPr>
              <a:t>true</a:t>
            </a:r>
            <a:r>
              <a:rPr lang="it-IT" sz="1200" b="1" spc="100" dirty="0">
                <a:latin typeface="Avenir Next LT Pro" panose="020B0504020202020204" pitchFamily="34" charset="77"/>
                <a:ea typeface="Open Sans" panose="020B0606030504020204" pitchFamily="34" charset="0"/>
                <a:cs typeface="Arial" panose="020B0604020202020204" pitchFamily="34" charset="0"/>
              </a:rPr>
              <a:t>?</a:t>
            </a:r>
          </a:p>
        </p:txBody>
      </p:sp>
    </p:spTree>
    <p:extLst>
      <p:ext uri="{BB962C8B-B14F-4D97-AF65-F5344CB8AC3E}">
        <p14:creationId xmlns:p14="http://schemas.microsoft.com/office/powerpoint/2010/main" val="39032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fade">
                                      <p:cBhvr>
                                        <p:cTn id="7" dur="1000"/>
                                        <p:tgtEl>
                                          <p:spTgt spid="1049"/>
                                        </p:tgtEl>
                                      </p:cBhvr>
                                    </p:animEffect>
                                    <p:anim calcmode="lin" valueType="num">
                                      <p:cBhvr>
                                        <p:cTn id="8" dur="1000" fill="hold"/>
                                        <p:tgtEl>
                                          <p:spTgt spid="1049"/>
                                        </p:tgtEl>
                                        <p:attrNameLst>
                                          <p:attrName>ppt_x</p:attrName>
                                        </p:attrNameLst>
                                      </p:cBhvr>
                                      <p:tavLst>
                                        <p:tav tm="0">
                                          <p:val>
                                            <p:strVal val="#ppt_x"/>
                                          </p:val>
                                        </p:tav>
                                        <p:tav tm="100000">
                                          <p:val>
                                            <p:strVal val="#ppt_x"/>
                                          </p:val>
                                        </p:tav>
                                      </p:tavLst>
                                    </p:anim>
                                    <p:anim calcmode="lin" valueType="num">
                                      <p:cBhvr>
                                        <p:cTn id="9" dur="1000" fill="hold"/>
                                        <p:tgtEl>
                                          <p:spTgt spid="10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44"/>
                                        </p:tgtEl>
                                        <p:attrNameLst>
                                          <p:attrName>style.visibility</p:attrName>
                                        </p:attrNameLst>
                                      </p:cBhvr>
                                      <p:to>
                                        <p:strVal val="visible"/>
                                      </p:to>
                                    </p:set>
                                    <p:anim calcmode="lin" valueType="num">
                                      <p:cBhvr additive="base">
                                        <p:cTn id="14" dur="500" fill="hold"/>
                                        <p:tgtEl>
                                          <p:spTgt spid="1044"/>
                                        </p:tgtEl>
                                        <p:attrNameLst>
                                          <p:attrName>ppt_x</p:attrName>
                                        </p:attrNameLst>
                                      </p:cBhvr>
                                      <p:tavLst>
                                        <p:tav tm="0">
                                          <p:val>
                                            <p:strVal val="#ppt_x"/>
                                          </p:val>
                                        </p:tav>
                                        <p:tav tm="100000">
                                          <p:val>
                                            <p:strVal val="#ppt_x"/>
                                          </p:val>
                                        </p:tav>
                                      </p:tavLst>
                                    </p:anim>
                                    <p:anim calcmode="lin" valueType="num">
                                      <p:cBhvr additive="base">
                                        <p:cTn id="15" dur="500" fill="hold"/>
                                        <p:tgtEl>
                                          <p:spTgt spid="104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45"/>
                                        </p:tgtEl>
                                        <p:attrNameLst>
                                          <p:attrName>style.visibility</p:attrName>
                                        </p:attrNameLst>
                                      </p:cBhvr>
                                      <p:to>
                                        <p:strVal val="visible"/>
                                      </p:to>
                                    </p:set>
                                    <p:anim calcmode="lin" valueType="num">
                                      <p:cBhvr additive="base">
                                        <p:cTn id="18" dur="500" fill="hold"/>
                                        <p:tgtEl>
                                          <p:spTgt spid="1045"/>
                                        </p:tgtEl>
                                        <p:attrNameLst>
                                          <p:attrName>ppt_x</p:attrName>
                                        </p:attrNameLst>
                                      </p:cBhvr>
                                      <p:tavLst>
                                        <p:tav tm="0">
                                          <p:val>
                                            <p:strVal val="#ppt_x"/>
                                          </p:val>
                                        </p:tav>
                                        <p:tav tm="100000">
                                          <p:val>
                                            <p:strVal val="#ppt_x"/>
                                          </p:val>
                                        </p:tav>
                                      </p:tavLst>
                                    </p:anim>
                                    <p:anim calcmode="lin" valueType="num">
                                      <p:cBhvr additive="base">
                                        <p:cTn id="19"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50"/>
                                        </p:tgtEl>
                                        <p:attrNameLst>
                                          <p:attrName>style.visibility</p:attrName>
                                        </p:attrNameLst>
                                      </p:cBhvr>
                                      <p:to>
                                        <p:strVal val="visible"/>
                                      </p:to>
                                    </p:set>
                                    <p:animEffect transition="in" filter="fade">
                                      <p:cBhvr>
                                        <p:cTn id="24" dur="1000"/>
                                        <p:tgtEl>
                                          <p:spTgt spid="1050"/>
                                        </p:tgtEl>
                                      </p:cBhvr>
                                    </p:animEffect>
                                    <p:anim calcmode="lin" valueType="num">
                                      <p:cBhvr>
                                        <p:cTn id="25" dur="1000" fill="hold"/>
                                        <p:tgtEl>
                                          <p:spTgt spid="1050"/>
                                        </p:tgtEl>
                                        <p:attrNameLst>
                                          <p:attrName>ppt_x</p:attrName>
                                        </p:attrNameLst>
                                      </p:cBhvr>
                                      <p:tavLst>
                                        <p:tav tm="0">
                                          <p:val>
                                            <p:strVal val="#ppt_x"/>
                                          </p:val>
                                        </p:tav>
                                        <p:tav tm="100000">
                                          <p:val>
                                            <p:strVal val="#ppt_x"/>
                                          </p:val>
                                        </p:tav>
                                      </p:tavLst>
                                    </p:anim>
                                    <p:anim calcmode="lin" valueType="num">
                                      <p:cBhvr>
                                        <p:cTn id="26" dur="1000" fill="hold"/>
                                        <p:tgtEl>
                                          <p:spTgt spid="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p:bldP spid="1045" grpId="0"/>
      <p:bldP spid="10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9DD5F4-428A-7442-AB22-D2A0CF776B9E}"/>
              </a:ext>
            </a:extLst>
          </p:cNvPr>
          <p:cNvSpPr>
            <a:spLocks noGrp="1"/>
          </p:cNvSpPr>
          <p:nvPr>
            <p:ph type="title"/>
          </p:nvPr>
        </p:nvSpPr>
        <p:spPr>
          <a:xfrm>
            <a:off x="557251" y="1316913"/>
            <a:ext cx="4908550" cy="464602"/>
          </a:xfrm>
        </p:spPr>
        <p:txBody>
          <a:bodyPr/>
          <a:lstStyle/>
          <a:p>
            <a:r>
              <a:rPr lang="it-IT" dirty="0" err="1"/>
              <a:t>Diffusion</a:t>
            </a:r>
            <a:r>
              <a:rPr lang="it-IT" dirty="0"/>
              <a:t> of </a:t>
            </a:r>
            <a:r>
              <a:rPr lang="it-IT" dirty="0" err="1"/>
              <a:t>innovations</a:t>
            </a:r>
            <a:r>
              <a:rPr lang="it-IT" dirty="0"/>
              <a:t> </a:t>
            </a:r>
          </a:p>
        </p:txBody>
      </p:sp>
      <p:sp>
        <p:nvSpPr>
          <p:cNvPr id="3" name="Segnaposto testo 2">
            <a:extLst>
              <a:ext uri="{FF2B5EF4-FFF2-40B4-BE49-F238E27FC236}">
                <a16:creationId xmlns:a16="http://schemas.microsoft.com/office/drawing/2014/main" id="{3AD04D52-98A0-CB4F-83EB-47316EA7ABE9}"/>
              </a:ext>
            </a:extLst>
          </p:cNvPr>
          <p:cNvSpPr>
            <a:spLocks noGrp="1"/>
          </p:cNvSpPr>
          <p:nvPr>
            <p:ph type="body" sz="quarter" idx="17"/>
          </p:nvPr>
        </p:nvSpPr>
        <p:spPr>
          <a:xfrm>
            <a:off x="557251" y="2470841"/>
            <a:ext cx="4908550" cy="406115"/>
          </a:xfrm>
        </p:spPr>
        <p:txBody>
          <a:bodyPr/>
          <a:lstStyle/>
          <a:p>
            <a:r>
              <a:rPr lang="it-IT" dirty="0"/>
              <a:t>THE FOSTER’S</a:t>
            </a:r>
            <a:r>
              <a:rPr lang="it-IT" b="1" dirty="0"/>
              <a:t> </a:t>
            </a:r>
            <a:r>
              <a:rPr lang="it-IT" b="1" dirty="0" err="1"/>
              <a:t>S</a:t>
            </a:r>
            <a:r>
              <a:rPr lang="it-IT" b="1" dirty="0"/>
              <a:t> </a:t>
            </a:r>
            <a:r>
              <a:rPr lang="it-IT" dirty="0"/>
              <a:t>CURVE</a:t>
            </a:r>
          </a:p>
        </p:txBody>
      </p:sp>
      <p:sp>
        <p:nvSpPr>
          <p:cNvPr id="5" name="CasellaDiTesto 4">
            <a:extLst>
              <a:ext uri="{FF2B5EF4-FFF2-40B4-BE49-F238E27FC236}">
                <a16:creationId xmlns:a16="http://schemas.microsoft.com/office/drawing/2014/main" id="{7CA852F7-CF66-2F48-A44A-F99A1572F79F}"/>
              </a:ext>
            </a:extLst>
          </p:cNvPr>
          <p:cNvSpPr txBox="1"/>
          <p:nvPr/>
        </p:nvSpPr>
        <p:spPr>
          <a:xfrm>
            <a:off x="7139029" y="2100512"/>
            <a:ext cx="4053318" cy="1994970"/>
          </a:xfrm>
          <a:prstGeom prst="rect">
            <a:avLst/>
          </a:prstGeom>
          <a:noFill/>
        </p:spPr>
        <p:txBody>
          <a:bodyPr wrap="square" rtlCol="0">
            <a:spAutoFit/>
          </a:bodyPr>
          <a:lstStyle/>
          <a:p>
            <a:pPr algn="just">
              <a:lnSpc>
                <a:spcPct val="150000"/>
              </a:lnSpc>
            </a:pPr>
            <a:r>
              <a:rPr lang="it-IT" sz="1400" b="1" dirty="0">
                <a:latin typeface="Avenir Next LT Pro" panose="020B0504020202020204" pitchFamily="34" charset="77"/>
              </a:rPr>
              <a:t>Process of </a:t>
            </a:r>
            <a:r>
              <a:rPr lang="it-IT" sz="1400" b="1" dirty="0" err="1">
                <a:latin typeface="Avenir Next LT Pro" panose="020B0504020202020204" pitchFamily="34" charset="77"/>
              </a:rPr>
              <a:t>adoption</a:t>
            </a:r>
            <a:r>
              <a:rPr lang="it-IT" sz="1400" b="1" dirty="0">
                <a:latin typeface="Avenir Next LT Pro" panose="020B0504020202020204" pitchFamily="34" charset="77"/>
              </a:rPr>
              <a:t> of an innovation</a:t>
            </a:r>
            <a:r>
              <a:rPr lang="it-IT" sz="1400" dirty="0">
                <a:latin typeface="Avenir Next LT Pro" panose="020B0504020202020204" pitchFamily="34" charset="77"/>
              </a:rPr>
              <a:t> by </a:t>
            </a:r>
            <a:r>
              <a:rPr lang="it-IT" sz="1400" dirty="0" err="1">
                <a:latin typeface="Avenir Next LT Pro" panose="020B0504020202020204" pitchFamily="34" charset="77"/>
              </a:rPr>
              <a:t>user</a:t>
            </a:r>
            <a:r>
              <a:rPr lang="it-IT" sz="1400" dirty="0">
                <a:latin typeface="Avenir Next LT Pro" panose="020B0504020202020204" pitchFamily="34" charset="77"/>
              </a:rPr>
              <a:t> companies or </a:t>
            </a:r>
            <a:r>
              <a:rPr lang="it-IT" sz="1400" dirty="0" err="1">
                <a:latin typeface="Avenir Next LT Pro" panose="020B0504020202020204" pitchFamily="34" charset="77"/>
              </a:rPr>
              <a:t>final</a:t>
            </a:r>
            <a:r>
              <a:rPr lang="it-IT" sz="1400" dirty="0">
                <a:latin typeface="Avenir Next LT Pro" panose="020B0504020202020204" pitchFamily="34" charset="77"/>
              </a:rPr>
              <a:t> consumers. </a:t>
            </a:r>
            <a:r>
              <a:rPr lang="it-IT" sz="1400" dirty="0" err="1">
                <a:latin typeface="Avenir Next LT Pro" panose="020B0504020202020204" pitchFamily="34" charset="77"/>
              </a:rPr>
              <a:t>It</a:t>
            </a:r>
            <a:r>
              <a:rPr lang="it-IT" sz="1400" dirty="0">
                <a:latin typeface="Avenir Next LT Pro" panose="020B0504020202020204" pitchFamily="34" charset="77"/>
              </a:rPr>
              <a:t> </a:t>
            </a:r>
            <a:r>
              <a:rPr lang="it-IT" sz="1400" dirty="0" err="1">
                <a:latin typeface="Avenir Next LT Pro" panose="020B0504020202020204" pitchFamily="34" charset="77"/>
              </a:rPr>
              <a:t>refers</a:t>
            </a:r>
            <a:r>
              <a:rPr lang="it-IT" sz="1400" dirty="0">
                <a:latin typeface="Avenir Next LT Pro" panose="020B0504020202020204" pitchFamily="34" charset="77"/>
              </a:rPr>
              <a:t>, in </a:t>
            </a:r>
            <a:r>
              <a:rPr lang="it-IT" sz="1400" dirty="0" err="1">
                <a:latin typeface="Avenir Next LT Pro" panose="020B0504020202020204" pitchFamily="34" charset="77"/>
              </a:rPr>
              <a:t>particular</a:t>
            </a:r>
            <a:r>
              <a:rPr lang="it-IT" sz="1400" dirty="0">
                <a:latin typeface="Avenir Next LT Pro" panose="020B0504020202020204" pitchFamily="34" charset="77"/>
              </a:rPr>
              <a:t>, to the economic </a:t>
            </a:r>
            <a:r>
              <a:rPr lang="it-IT" sz="1400" dirty="0" err="1">
                <a:latin typeface="Avenir Next LT Pro" panose="020B0504020202020204" pitchFamily="34" charset="77"/>
              </a:rPr>
              <a:t>relevance</a:t>
            </a:r>
            <a:r>
              <a:rPr lang="it-IT" sz="1400" dirty="0">
                <a:latin typeface="Avenir Next LT Pro" panose="020B0504020202020204" pitchFamily="34" charset="77"/>
              </a:rPr>
              <a:t> </a:t>
            </a:r>
            <a:r>
              <a:rPr lang="it-IT" sz="1400" dirty="0" err="1">
                <a:latin typeface="Avenir Next LT Pro" panose="020B0504020202020204" pitchFamily="34" charset="77"/>
              </a:rPr>
              <a:t>that</a:t>
            </a:r>
            <a:r>
              <a:rPr lang="it-IT" sz="1400" dirty="0">
                <a:latin typeface="Avenir Next LT Pro" panose="020B0504020202020204" pitchFamily="34" charset="77"/>
              </a:rPr>
              <a:t> the innovation </a:t>
            </a:r>
            <a:r>
              <a:rPr lang="it-IT" sz="1400" dirty="0" err="1">
                <a:latin typeface="Avenir Next LT Pro" panose="020B0504020202020204" pitchFamily="34" charset="77"/>
              </a:rPr>
              <a:t>acquires</a:t>
            </a:r>
            <a:r>
              <a:rPr lang="it-IT" sz="1400" dirty="0">
                <a:latin typeface="Avenir Next LT Pro" panose="020B0504020202020204" pitchFamily="34" charset="77"/>
              </a:rPr>
              <a:t> over time in the economic system of </a:t>
            </a:r>
            <a:r>
              <a:rPr lang="it-IT" sz="1400" dirty="0" err="1">
                <a:latin typeface="Avenir Next LT Pro" panose="020B0504020202020204" pitchFamily="34" charset="77"/>
              </a:rPr>
              <a:t>reference</a:t>
            </a:r>
            <a:endParaRPr lang="it-IT" sz="1400" dirty="0">
              <a:latin typeface="Avenir Next LT Pro" panose="020B0504020202020204" pitchFamily="34" charset="77"/>
            </a:endParaRPr>
          </a:p>
          <a:p>
            <a:pPr algn="just">
              <a:lnSpc>
                <a:spcPct val="150000"/>
              </a:lnSpc>
            </a:pP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6225E9E2-3A6B-AC47-9749-18DB20A3EC74}"/>
              </a:ext>
            </a:extLst>
          </p:cNvPr>
          <p:cNvSpPr/>
          <p:nvPr/>
        </p:nvSpPr>
        <p:spPr>
          <a:xfrm rot="21108845">
            <a:off x="4121734" y="1403811"/>
            <a:ext cx="4612158" cy="954107"/>
          </a:xfrm>
          <a:prstGeom prst="rect">
            <a:avLst/>
          </a:prstGeom>
        </p:spPr>
        <p:txBody>
          <a:bodyPr wrap="square">
            <a:spAutoFit/>
          </a:bodyPr>
          <a:lstStyle/>
          <a:p>
            <a:pPr algn="ctr"/>
            <a:r>
              <a:rPr lang="it-IT" sz="1400" dirty="0">
                <a:latin typeface="Chalkduster" panose="03050602040202020205" pitchFamily="66" charset="77"/>
                <a:cs typeface="Aharoni" panose="02010803020104030203" pitchFamily="2" charset="-79"/>
              </a:rPr>
              <a:t>WHERE AM I STRATEGICALLY? </a:t>
            </a:r>
          </a:p>
          <a:p>
            <a:pPr algn="ctr"/>
            <a:r>
              <a:rPr lang="it-IT" sz="1400" dirty="0">
                <a:latin typeface="Chalkduster" panose="03050602040202020205" pitchFamily="66" charset="77"/>
                <a:cs typeface="Aharoni" panose="02010803020104030203" pitchFamily="2" charset="-79"/>
              </a:rPr>
              <a:t>WHAT PERFORMANCE MEASURE SHOULD I PLOT?</a:t>
            </a:r>
            <a:br>
              <a:rPr lang="it-IT" sz="1400" dirty="0">
                <a:solidFill>
                  <a:srgbClr val="000000"/>
                </a:solidFill>
                <a:latin typeface="Chalkduster" panose="03050602040202020205" pitchFamily="66" charset="77"/>
                <a:cs typeface="Aharoni" panose="02010803020104030203" pitchFamily="2" charset="-79"/>
              </a:rPr>
            </a:br>
            <a:endParaRPr lang="it-IT" sz="1400" b="0" i="0" dirty="0">
              <a:solidFill>
                <a:srgbClr val="000000"/>
              </a:solidFill>
              <a:effectLst/>
              <a:latin typeface="Chalkduster" panose="03050602040202020205" pitchFamily="66" charset="77"/>
              <a:cs typeface="Aharoni" panose="02010803020104030203" pitchFamily="2" charset="-79"/>
            </a:endParaRPr>
          </a:p>
        </p:txBody>
      </p:sp>
      <p:grpSp>
        <p:nvGrpSpPr>
          <p:cNvPr id="10" name="Gruppo 9">
            <a:extLst>
              <a:ext uri="{FF2B5EF4-FFF2-40B4-BE49-F238E27FC236}">
                <a16:creationId xmlns:a16="http://schemas.microsoft.com/office/drawing/2014/main" id="{AE774F28-E18C-D048-BB0A-FCBCC26F3AD3}"/>
              </a:ext>
            </a:extLst>
          </p:cNvPr>
          <p:cNvGrpSpPr/>
          <p:nvPr/>
        </p:nvGrpSpPr>
        <p:grpSpPr>
          <a:xfrm>
            <a:off x="387051" y="2816869"/>
            <a:ext cx="5569659" cy="3721337"/>
            <a:chOff x="5898437" y="1591055"/>
            <a:chExt cx="5569659" cy="4001594"/>
          </a:xfrm>
        </p:grpSpPr>
        <p:pic>
          <p:nvPicPr>
            <p:cNvPr id="6" name="Immagine 5">
              <a:extLst>
                <a:ext uri="{FF2B5EF4-FFF2-40B4-BE49-F238E27FC236}">
                  <a16:creationId xmlns:a16="http://schemas.microsoft.com/office/drawing/2014/main" id="{8D1E2571-1B4D-944F-9502-5FFD2B3C04B2}"/>
                </a:ext>
              </a:extLst>
            </p:cNvPr>
            <p:cNvPicPr>
              <a:picLocks noChangeAspect="1"/>
            </p:cNvPicPr>
            <p:nvPr/>
          </p:nvPicPr>
          <p:blipFill rotWithShape="1">
            <a:blip r:embed="rId2"/>
            <a:srcRect l="30465" t="16973" r="14899" b="16086"/>
            <a:stretch/>
          </p:blipFill>
          <p:spPr>
            <a:xfrm>
              <a:off x="6510528" y="1591055"/>
              <a:ext cx="4957568" cy="3675889"/>
            </a:xfrm>
            <a:prstGeom prst="rect">
              <a:avLst/>
            </a:prstGeom>
          </p:spPr>
        </p:pic>
        <p:sp>
          <p:nvSpPr>
            <p:cNvPr id="8" name="CasellaDiTesto 7">
              <a:extLst>
                <a:ext uri="{FF2B5EF4-FFF2-40B4-BE49-F238E27FC236}">
                  <a16:creationId xmlns:a16="http://schemas.microsoft.com/office/drawing/2014/main" id="{B6B939E1-F138-8C42-BAED-665A9ACFE4C5}"/>
                </a:ext>
              </a:extLst>
            </p:cNvPr>
            <p:cNvSpPr txBox="1"/>
            <p:nvPr/>
          </p:nvSpPr>
          <p:spPr>
            <a:xfrm>
              <a:off x="8085812" y="5257557"/>
              <a:ext cx="3185694" cy="335092"/>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EFFORT EXPENDED/ TIME</a:t>
              </a:r>
            </a:p>
          </p:txBody>
        </p:sp>
        <p:sp>
          <p:nvSpPr>
            <p:cNvPr id="9" name="CasellaDiTesto 8">
              <a:extLst>
                <a:ext uri="{FF2B5EF4-FFF2-40B4-BE49-F238E27FC236}">
                  <a16:creationId xmlns:a16="http://schemas.microsoft.com/office/drawing/2014/main" id="{20771306-009D-114A-8045-016BB993BA61}"/>
                </a:ext>
              </a:extLst>
            </p:cNvPr>
            <p:cNvSpPr txBox="1"/>
            <p:nvPr/>
          </p:nvSpPr>
          <p:spPr>
            <a:xfrm rot="16200000">
              <a:off x="4611636" y="2877857"/>
              <a:ext cx="3185694" cy="612091"/>
            </a:xfrm>
            <a:prstGeom prst="rect">
              <a:avLst/>
            </a:prstGeom>
            <a:noFill/>
          </p:spPr>
          <p:txBody>
            <a:bodyPr wrap="square" rtlCol="0">
              <a:spAutoFit/>
            </a:bodyPr>
            <a:lstStyle/>
            <a:p>
              <a:pPr algn="l">
                <a:lnSpc>
                  <a:spcPct val="150000"/>
                </a:lnSpc>
              </a:pPr>
              <a:r>
                <a:rPr lang="it-IT" sz="1200" spc="100" dirty="0">
                  <a:latin typeface="Arial" panose="020B0604020202020204" pitchFamily="34" charset="0"/>
                  <a:ea typeface="Open Sans" panose="020B0606030504020204" pitchFamily="34" charset="0"/>
                  <a:cs typeface="Arial" panose="020B0604020202020204" pitchFamily="34" charset="0"/>
                </a:rPr>
                <a:t>TECHNOLOGY PERFORMANCE/ TECHNOLOGICAL MATURITY</a:t>
              </a:r>
            </a:p>
          </p:txBody>
        </p:sp>
      </p:grpSp>
      <p:pic>
        <p:nvPicPr>
          <p:cNvPr id="11" name="Immagine 10">
            <a:extLst>
              <a:ext uri="{FF2B5EF4-FFF2-40B4-BE49-F238E27FC236}">
                <a16:creationId xmlns:a16="http://schemas.microsoft.com/office/drawing/2014/main" id="{0240D9C6-229F-EF42-8876-DE59BC52D26A}"/>
              </a:ext>
            </a:extLst>
          </p:cNvPr>
          <p:cNvPicPr>
            <a:picLocks noChangeAspect="1"/>
          </p:cNvPicPr>
          <p:nvPr/>
        </p:nvPicPr>
        <p:blipFill rotWithShape="1">
          <a:blip r:embed="rId3"/>
          <a:srcRect t="4029" b="17532"/>
          <a:stretch/>
        </p:blipFill>
        <p:spPr>
          <a:xfrm>
            <a:off x="7124936" y="4266928"/>
            <a:ext cx="4321451" cy="2027110"/>
          </a:xfrm>
          <a:prstGeom prst="rect">
            <a:avLst/>
          </a:prstGeom>
        </p:spPr>
      </p:pic>
      <p:sp>
        <p:nvSpPr>
          <p:cNvPr id="12" name="CasellaDiTesto 11">
            <a:extLst>
              <a:ext uri="{FF2B5EF4-FFF2-40B4-BE49-F238E27FC236}">
                <a16:creationId xmlns:a16="http://schemas.microsoft.com/office/drawing/2014/main" id="{72DA7C81-293D-AB4E-9449-C450053313C0}"/>
              </a:ext>
            </a:extLst>
          </p:cNvPr>
          <p:cNvSpPr txBox="1"/>
          <p:nvPr/>
        </p:nvSpPr>
        <p:spPr>
          <a:xfrm>
            <a:off x="3998455" y="2541432"/>
            <a:ext cx="1715990" cy="335880"/>
          </a:xfrm>
          <a:prstGeom prst="rect">
            <a:avLst/>
          </a:prstGeom>
          <a:noFill/>
        </p:spPr>
        <p:txBody>
          <a:bodyPr wrap="square" rtlCol="0">
            <a:spAutoFit/>
          </a:bodyPr>
          <a:lstStyle/>
          <a:p>
            <a:pPr algn="l">
              <a:lnSpc>
                <a:spcPct val="150000"/>
              </a:lnSpc>
            </a:pPr>
            <a:r>
              <a:rPr lang="it-IT" sz="1200" i="1" spc="100" dirty="0" err="1">
                <a:latin typeface="Arial" panose="020B0604020202020204" pitchFamily="34" charset="0"/>
                <a:ea typeface="Open Sans" panose="020B0606030504020204" pitchFamily="34" charset="0"/>
                <a:cs typeface="Arial" panose="020B0604020202020204" pitchFamily="34" charset="0"/>
              </a:rPr>
              <a:t>Physical</a:t>
            </a:r>
            <a:r>
              <a:rPr lang="it-IT" sz="1200" i="1" spc="100" dirty="0">
                <a:latin typeface="Arial" panose="020B0604020202020204" pitchFamily="34" charset="0"/>
                <a:ea typeface="Open Sans" panose="020B0606030504020204" pitchFamily="34" charset="0"/>
                <a:cs typeface="Arial" panose="020B0604020202020204" pitchFamily="34" charset="0"/>
              </a:rPr>
              <a:t> </a:t>
            </a:r>
            <a:r>
              <a:rPr lang="it-IT" sz="1200" i="1" spc="100" dirty="0" err="1">
                <a:latin typeface="Arial" panose="020B0604020202020204" pitchFamily="34" charset="0"/>
                <a:ea typeface="Open Sans" panose="020B0606030504020204" pitchFamily="34" charset="0"/>
                <a:cs typeface="Arial" panose="020B0604020202020204" pitchFamily="34" charset="0"/>
              </a:rPr>
              <a:t>limit</a:t>
            </a:r>
            <a:r>
              <a:rPr lang="it-IT" sz="1200" i="1" spc="100" dirty="0">
                <a:latin typeface="Arial" panose="020B0604020202020204" pitchFamily="34" charset="0"/>
                <a:ea typeface="Open Sans" panose="020B0606030504020204" pitchFamily="34" charset="0"/>
                <a:cs typeface="Arial" panose="020B0604020202020204" pitchFamily="34" charset="0"/>
              </a:rPr>
              <a:t>???</a:t>
            </a:r>
          </a:p>
        </p:txBody>
      </p:sp>
      <p:pic>
        <p:nvPicPr>
          <p:cNvPr id="13" name="Immagine 12">
            <a:extLst>
              <a:ext uri="{FF2B5EF4-FFF2-40B4-BE49-F238E27FC236}">
                <a16:creationId xmlns:a16="http://schemas.microsoft.com/office/drawing/2014/main" id="{23A9EB5B-A4F4-A642-8793-60DC0054C96D}"/>
              </a:ext>
            </a:extLst>
          </p:cNvPr>
          <p:cNvPicPr>
            <a:picLocks noChangeAspect="1"/>
          </p:cNvPicPr>
          <p:nvPr/>
        </p:nvPicPr>
        <p:blipFill>
          <a:blip r:embed="rId4"/>
          <a:stretch>
            <a:fillRect/>
          </a:stretch>
        </p:blipFill>
        <p:spPr>
          <a:xfrm rot="1848465">
            <a:off x="5410756" y="3903330"/>
            <a:ext cx="1370485" cy="858837"/>
          </a:xfrm>
          <a:prstGeom prst="rect">
            <a:avLst/>
          </a:prstGeom>
        </p:spPr>
      </p:pic>
    </p:spTree>
    <p:extLst>
      <p:ext uri="{BB962C8B-B14F-4D97-AF65-F5344CB8AC3E}">
        <p14:creationId xmlns:p14="http://schemas.microsoft.com/office/powerpoint/2010/main" val="24957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57FEB7-8084-3243-8B37-2D59895E09AD}"/>
              </a:ext>
            </a:extLst>
          </p:cNvPr>
          <p:cNvSpPr>
            <a:spLocks noGrp="1"/>
          </p:cNvSpPr>
          <p:nvPr>
            <p:ph type="title"/>
          </p:nvPr>
        </p:nvSpPr>
        <p:spPr/>
        <p:txBody>
          <a:bodyPr/>
          <a:lstStyle/>
          <a:p>
            <a:r>
              <a:rPr lang="it-IT" dirty="0"/>
              <a:t>The </a:t>
            </a:r>
            <a:r>
              <a:rPr lang="it-IT" dirty="0" err="1"/>
              <a:t>technology</a:t>
            </a:r>
            <a:r>
              <a:rPr lang="it-IT" dirty="0"/>
              <a:t> </a:t>
            </a:r>
            <a:r>
              <a:rPr lang="it-IT" dirty="0" err="1"/>
              <a:t>cycle</a:t>
            </a:r>
            <a:r>
              <a:rPr lang="it-IT" dirty="0"/>
              <a:t> </a:t>
            </a:r>
          </a:p>
        </p:txBody>
      </p:sp>
      <p:pic>
        <p:nvPicPr>
          <p:cNvPr id="5" name="Immagine 4">
            <a:extLst>
              <a:ext uri="{FF2B5EF4-FFF2-40B4-BE49-F238E27FC236}">
                <a16:creationId xmlns:a16="http://schemas.microsoft.com/office/drawing/2014/main" id="{F83FE0C5-F10B-954A-9F2C-5D74318DAAFE}"/>
              </a:ext>
            </a:extLst>
          </p:cNvPr>
          <p:cNvPicPr>
            <a:picLocks noChangeAspect="1"/>
          </p:cNvPicPr>
          <p:nvPr/>
        </p:nvPicPr>
        <p:blipFill rotWithShape="1">
          <a:blip r:embed="rId2"/>
          <a:srcRect r="3653"/>
          <a:stretch/>
        </p:blipFill>
        <p:spPr>
          <a:xfrm>
            <a:off x="5988841" y="3062306"/>
            <a:ext cx="6203159" cy="3383443"/>
          </a:xfrm>
          <a:prstGeom prst="rect">
            <a:avLst/>
          </a:prstGeom>
        </p:spPr>
      </p:pic>
      <p:sp>
        <p:nvSpPr>
          <p:cNvPr id="6" name="CasellaDiTesto 5">
            <a:extLst>
              <a:ext uri="{FF2B5EF4-FFF2-40B4-BE49-F238E27FC236}">
                <a16:creationId xmlns:a16="http://schemas.microsoft.com/office/drawing/2014/main" id="{9173CB5B-6066-2D4E-A3B5-65DAFB5FE48B}"/>
              </a:ext>
            </a:extLst>
          </p:cNvPr>
          <p:cNvSpPr txBox="1"/>
          <p:nvPr/>
        </p:nvSpPr>
        <p:spPr>
          <a:xfrm>
            <a:off x="6096000" y="2799209"/>
            <a:ext cx="4910495" cy="428707"/>
          </a:xfrm>
          <a:prstGeom prst="rect">
            <a:avLst/>
          </a:prstGeom>
          <a:noFill/>
        </p:spPr>
        <p:txBody>
          <a:bodyPr wrap="square" rtlCol="0">
            <a:spAutoFit/>
          </a:bodyPr>
          <a:lstStyle/>
          <a:p>
            <a:pPr algn="l">
              <a:lnSpc>
                <a:spcPct val="150000"/>
              </a:lnSpc>
            </a:pPr>
            <a:r>
              <a:rPr lang="it-IT" sz="1600" spc="100" dirty="0">
                <a:latin typeface="Abadi MT Condensed Light" panose="020B0306030101010103" pitchFamily="34" charset="77"/>
                <a:ea typeface="Open Sans" panose="020B0606030504020204" pitchFamily="34" charset="0"/>
                <a:cs typeface="Arial" panose="020B0604020202020204" pitchFamily="34" charset="0"/>
              </a:rPr>
              <a:t>The </a:t>
            </a:r>
            <a:r>
              <a:rPr lang="it-IT" sz="1600" spc="100" dirty="0" err="1">
                <a:latin typeface="Abadi MT Condensed Light" panose="020B0306030101010103" pitchFamily="34" charset="77"/>
                <a:ea typeface="Open Sans" panose="020B0606030504020204" pitchFamily="34" charset="0"/>
                <a:cs typeface="Arial" panose="020B0604020202020204" pitchFamily="34" charset="0"/>
              </a:rPr>
              <a:t>technology</a:t>
            </a:r>
            <a:r>
              <a:rPr lang="it-IT" sz="1600" spc="100" dirty="0">
                <a:latin typeface="Abadi MT Condensed Light" panose="020B0306030101010103" pitchFamily="34" charset="77"/>
                <a:ea typeface="Open Sans" panose="020B0606030504020204" pitchFamily="34" charset="0"/>
                <a:cs typeface="Arial" panose="020B0604020202020204" pitchFamily="34" charset="0"/>
              </a:rPr>
              <a:t> </a:t>
            </a:r>
            <a:r>
              <a:rPr lang="it-IT" sz="1600" spc="100" dirty="0" err="1">
                <a:latin typeface="Abadi MT Condensed Light" panose="020B0306030101010103" pitchFamily="34" charset="77"/>
                <a:ea typeface="Open Sans" panose="020B0606030504020204" pitchFamily="34" charset="0"/>
                <a:cs typeface="Arial" panose="020B0604020202020204" pitchFamily="34" charset="0"/>
              </a:rPr>
              <a:t>cycle</a:t>
            </a:r>
            <a:r>
              <a:rPr lang="it-IT" sz="1600" spc="100" dirty="0">
                <a:latin typeface="Abadi MT Condensed Light" panose="020B0306030101010103" pitchFamily="34" charset="77"/>
                <a:ea typeface="Open Sans" panose="020B0606030504020204" pitchFamily="34" charset="0"/>
                <a:cs typeface="Arial" panose="020B0604020202020204" pitchFamily="34" charset="0"/>
              </a:rPr>
              <a:t> </a:t>
            </a:r>
          </a:p>
        </p:txBody>
      </p:sp>
      <p:sp>
        <p:nvSpPr>
          <p:cNvPr id="7" name="Rettangolo 6">
            <a:extLst>
              <a:ext uri="{FF2B5EF4-FFF2-40B4-BE49-F238E27FC236}">
                <a16:creationId xmlns:a16="http://schemas.microsoft.com/office/drawing/2014/main" id="{6B36AD28-EDBE-9243-B36B-57511008ABC5}"/>
              </a:ext>
            </a:extLst>
          </p:cNvPr>
          <p:cNvSpPr/>
          <p:nvPr/>
        </p:nvSpPr>
        <p:spPr>
          <a:xfrm>
            <a:off x="557251" y="3013562"/>
            <a:ext cx="4908549" cy="3046988"/>
          </a:xfrm>
          <a:prstGeom prst="rect">
            <a:avLst/>
          </a:prstGeom>
        </p:spPr>
        <p:txBody>
          <a:bodyPr wrap="square">
            <a:spAutoFit/>
          </a:bodyPr>
          <a:lstStyle/>
          <a:p>
            <a:r>
              <a:rPr lang="it-IT" sz="1600" dirty="0">
                <a:latin typeface="Avenir Next LT Pro" panose="020B0504020202020204" pitchFamily="34" charset="77"/>
              </a:rPr>
              <a:t>The S-curve model  </a:t>
            </a:r>
            <a:r>
              <a:rPr lang="it-IT" sz="1600" dirty="0" err="1">
                <a:latin typeface="Avenir Next LT Pro" panose="020B0504020202020204" pitchFamily="34" charset="77"/>
              </a:rPr>
              <a:t>suggests</a:t>
            </a:r>
            <a:r>
              <a:rPr lang="it-IT" sz="1600" dirty="0">
                <a:latin typeface="Avenir Next LT Pro" panose="020B0504020202020204" pitchFamily="34" charset="77"/>
              </a:rPr>
              <a:t> </a:t>
            </a:r>
            <a:r>
              <a:rPr lang="it-IT" sz="1600" dirty="0" err="1">
                <a:latin typeface="Avenir Next LT Pro" panose="020B0504020202020204" pitchFamily="34" charset="77"/>
              </a:rPr>
              <a:t>that</a:t>
            </a:r>
            <a:r>
              <a:rPr lang="it-IT" sz="1600" dirty="0">
                <a:latin typeface="Avenir Next LT Pro" panose="020B0504020202020204" pitchFamily="34" charset="77"/>
              </a:rPr>
              <a:t> </a:t>
            </a:r>
            <a:r>
              <a:rPr lang="it-IT" sz="1600" b="1" dirty="0" err="1">
                <a:latin typeface="Avenir Next LT Pro" panose="020B0504020202020204" pitchFamily="34" charset="77"/>
              </a:rPr>
              <a:t>technological</a:t>
            </a:r>
            <a:r>
              <a:rPr lang="it-IT" sz="1600" b="1" dirty="0">
                <a:latin typeface="Avenir Next LT Pro" panose="020B0504020202020204" pitchFamily="34" charset="77"/>
              </a:rPr>
              <a:t> </a:t>
            </a:r>
            <a:r>
              <a:rPr lang="it-IT" sz="1600" b="1" dirty="0" err="1">
                <a:latin typeface="Avenir Next LT Pro" panose="020B0504020202020204" pitchFamily="34" charset="77"/>
              </a:rPr>
              <a:t>change</a:t>
            </a:r>
            <a:r>
              <a:rPr lang="it-IT" sz="1600" b="1" dirty="0">
                <a:latin typeface="Avenir Next LT Pro" panose="020B0504020202020204" pitchFamily="34" charset="77"/>
              </a:rPr>
              <a:t> </a:t>
            </a:r>
            <a:r>
              <a:rPr lang="it-IT" sz="1600" b="1" dirty="0" err="1">
                <a:latin typeface="Avenir Next LT Pro" panose="020B0504020202020204" pitchFamily="34" charset="77"/>
              </a:rPr>
              <a:t>is</a:t>
            </a:r>
            <a:r>
              <a:rPr lang="it-IT" sz="1600" b="1" dirty="0">
                <a:latin typeface="Avenir Next LT Pro" panose="020B0504020202020204" pitchFamily="34" charset="77"/>
              </a:rPr>
              <a:t> </a:t>
            </a:r>
            <a:r>
              <a:rPr lang="it-IT" sz="1600" b="1" dirty="0" err="1">
                <a:latin typeface="Avenir Next LT Pro" panose="020B0504020202020204" pitchFamily="34" charset="77"/>
              </a:rPr>
              <a:t>cyclical</a:t>
            </a:r>
            <a:r>
              <a:rPr lang="it-IT" sz="1600" dirty="0">
                <a:latin typeface="Avenir Next LT Pro" panose="020B0504020202020204" pitchFamily="34" charset="77"/>
              </a:rPr>
              <a:t>: </a:t>
            </a:r>
            <a:r>
              <a:rPr lang="it-IT" sz="1600" dirty="0" err="1">
                <a:latin typeface="Avenir Next LT Pro" panose="020B0504020202020204" pitchFamily="34" charset="77"/>
              </a:rPr>
              <a:t>Each</a:t>
            </a:r>
            <a:r>
              <a:rPr lang="it-IT" sz="1600" dirty="0">
                <a:latin typeface="Avenir Next LT Pro" panose="020B0504020202020204" pitchFamily="34" charset="77"/>
              </a:rPr>
              <a:t> new S-curve </a:t>
            </a:r>
            <a:r>
              <a:rPr lang="it-IT" sz="1600" dirty="0" err="1">
                <a:latin typeface="Avenir Next LT Pro" panose="020B0504020202020204" pitchFamily="34" charset="77"/>
              </a:rPr>
              <a:t>ushers</a:t>
            </a:r>
            <a:r>
              <a:rPr lang="it-IT" sz="1600" dirty="0">
                <a:latin typeface="Avenir Next LT Pro" panose="020B0504020202020204" pitchFamily="34" charset="77"/>
              </a:rPr>
              <a:t> in an </a:t>
            </a:r>
            <a:r>
              <a:rPr lang="it-IT" sz="1600" dirty="0" err="1">
                <a:latin typeface="Avenir Next LT Pro" panose="020B0504020202020204" pitchFamily="34" charset="77"/>
              </a:rPr>
              <a:t>initial</a:t>
            </a:r>
            <a:r>
              <a:rPr lang="it-IT" sz="1600" dirty="0">
                <a:latin typeface="Avenir Next LT Pro" panose="020B0504020202020204" pitchFamily="34" charset="77"/>
              </a:rPr>
              <a:t> </a:t>
            </a:r>
            <a:r>
              <a:rPr lang="it-IT" sz="1600" b="1" dirty="0" err="1">
                <a:latin typeface="Avenir Next LT Pro" panose="020B0504020202020204" pitchFamily="34" charset="77"/>
              </a:rPr>
              <a:t>period</a:t>
            </a:r>
            <a:r>
              <a:rPr lang="it-IT" sz="1600" b="1" dirty="0">
                <a:latin typeface="Avenir Next LT Pro" panose="020B0504020202020204" pitchFamily="34" charset="77"/>
              </a:rPr>
              <a:t> of </a:t>
            </a:r>
            <a:r>
              <a:rPr lang="it-IT" sz="1600" b="1" dirty="0" err="1">
                <a:latin typeface="Avenir Next LT Pro" panose="020B0504020202020204" pitchFamily="34" charset="77"/>
              </a:rPr>
              <a:t>turbulence</a:t>
            </a:r>
            <a:r>
              <a:rPr lang="it-IT" sz="1600" dirty="0">
                <a:latin typeface="Avenir Next LT Pro" panose="020B0504020202020204" pitchFamily="34" charset="77"/>
              </a:rPr>
              <a:t>, </a:t>
            </a:r>
            <a:r>
              <a:rPr lang="it-IT" sz="1600" dirty="0" err="1">
                <a:latin typeface="Avenir Next LT Pro" panose="020B0504020202020204" pitchFamily="34" charset="77"/>
              </a:rPr>
              <a:t>followed</a:t>
            </a:r>
            <a:r>
              <a:rPr lang="it-IT" sz="1600" dirty="0">
                <a:latin typeface="Avenir Next LT Pro" panose="020B0504020202020204" pitchFamily="34" charset="77"/>
              </a:rPr>
              <a:t> by </a:t>
            </a:r>
            <a:r>
              <a:rPr lang="it-IT" sz="1600" b="1" dirty="0" err="1">
                <a:latin typeface="Avenir Next LT Pro" panose="020B0504020202020204" pitchFamily="34" charset="77"/>
              </a:rPr>
              <a:t>rapid</a:t>
            </a:r>
            <a:r>
              <a:rPr lang="it-IT" sz="1600" b="1" dirty="0">
                <a:latin typeface="Avenir Next LT Pro" panose="020B0504020202020204" pitchFamily="34" charset="77"/>
              </a:rPr>
              <a:t> improvement</a:t>
            </a:r>
            <a:r>
              <a:rPr lang="it-IT" sz="1600" dirty="0">
                <a:latin typeface="Avenir Next LT Pro" panose="020B0504020202020204" pitchFamily="34" charset="77"/>
              </a:rPr>
              <a:t>, </a:t>
            </a:r>
            <a:r>
              <a:rPr lang="it-IT" sz="1600" dirty="0" err="1">
                <a:latin typeface="Avenir Next LT Pro" panose="020B0504020202020204" pitchFamily="34" charset="77"/>
              </a:rPr>
              <a:t>then</a:t>
            </a:r>
            <a:r>
              <a:rPr lang="it-IT" sz="1600" dirty="0">
                <a:latin typeface="Avenir Next LT Pro" panose="020B0504020202020204" pitchFamily="34" charset="77"/>
              </a:rPr>
              <a:t> </a:t>
            </a:r>
            <a:r>
              <a:rPr lang="it-IT" sz="1600" b="1" dirty="0" err="1">
                <a:latin typeface="Avenir Next LT Pro" panose="020B0504020202020204" pitchFamily="34" charset="77"/>
              </a:rPr>
              <a:t>diminishing</a:t>
            </a:r>
            <a:r>
              <a:rPr lang="it-IT" sz="1600" b="1" dirty="0">
                <a:latin typeface="Avenir Next LT Pro" panose="020B0504020202020204" pitchFamily="34" charset="77"/>
              </a:rPr>
              <a:t> </a:t>
            </a:r>
            <a:r>
              <a:rPr lang="it-IT" sz="1600" b="1" dirty="0" err="1">
                <a:latin typeface="Avenir Next LT Pro" panose="020B0504020202020204" pitchFamily="34" charset="77"/>
              </a:rPr>
              <a:t>returns</a:t>
            </a:r>
            <a:r>
              <a:rPr lang="it-IT" sz="1600" dirty="0">
                <a:latin typeface="Avenir Next LT Pro" panose="020B0504020202020204" pitchFamily="34" charset="77"/>
              </a:rPr>
              <a:t>, and </a:t>
            </a:r>
            <a:r>
              <a:rPr lang="it-IT" sz="1600" dirty="0" err="1">
                <a:latin typeface="Avenir Next LT Pro" panose="020B0504020202020204" pitchFamily="34" charset="77"/>
              </a:rPr>
              <a:t>ultimately</a:t>
            </a:r>
            <a:r>
              <a:rPr lang="it-IT" sz="1600" dirty="0">
                <a:latin typeface="Avenir Next LT Pro" panose="020B0504020202020204" pitchFamily="34" charset="77"/>
              </a:rPr>
              <a:t> </a:t>
            </a:r>
            <a:r>
              <a:rPr lang="it-IT" sz="1600" dirty="0" err="1">
                <a:latin typeface="Avenir Next LT Pro" panose="020B0504020202020204" pitchFamily="34" charset="77"/>
              </a:rPr>
              <a:t>is</a:t>
            </a:r>
            <a:r>
              <a:rPr lang="it-IT" sz="1600" dirty="0">
                <a:latin typeface="Avenir Next LT Pro" panose="020B0504020202020204" pitchFamily="34" charset="77"/>
              </a:rPr>
              <a:t> </a:t>
            </a:r>
            <a:r>
              <a:rPr lang="it-IT" sz="1600" dirty="0" err="1">
                <a:latin typeface="Avenir Next LT Pro" panose="020B0504020202020204" pitchFamily="34" charset="77"/>
              </a:rPr>
              <a:t>displaced</a:t>
            </a:r>
            <a:r>
              <a:rPr lang="it-IT" sz="1600" dirty="0">
                <a:latin typeface="Avenir Next LT Pro" panose="020B0504020202020204" pitchFamily="34" charset="77"/>
              </a:rPr>
              <a:t> by a </a:t>
            </a:r>
            <a:r>
              <a:rPr lang="it-IT" sz="1600" b="1" dirty="0">
                <a:latin typeface="Avenir Next LT Pro" panose="020B0504020202020204" pitchFamily="34" charset="77"/>
              </a:rPr>
              <a:t>new </a:t>
            </a:r>
            <a:r>
              <a:rPr lang="it-IT" sz="1600" b="1" dirty="0" err="1">
                <a:latin typeface="Avenir Next LT Pro" panose="020B0504020202020204" pitchFamily="34" charset="77"/>
              </a:rPr>
              <a:t>technological</a:t>
            </a:r>
            <a:r>
              <a:rPr lang="it-IT" sz="1600" b="1" dirty="0">
                <a:latin typeface="Avenir Next LT Pro" panose="020B0504020202020204" pitchFamily="34" charset="77"/>
              </a:rPr>
              <a:t> </a:t>
            </a:r>
            <a:r>
              <a:rPr lang="it-IT" sz="1600" b="1" dirty="0" err="1">
                <a:latin typeface="Avenir Next LT Pro" panose="020B0504020202020204" pitchFamily="34" charset="77"/>
              </a:rPr>
              <a:t>discontinuity</a:t>
            </a:r>
            <a:r>
              <a:rPr lang="it-IT" sz="1600" b="1" dirty="0">
                <a:latin typeface="Avenir Next LT Pro" panose="020B0504020202020204" pitchFamily="34" charset="77"/>
              </a:rPr>
              <a:t>. </a:t>
            </a:r>
            <a:r>
              <a:rPr lang="it-IT" sz="1600" dirty="0">
                <a:latin typeface="Avenir Next LT Pro" panose="020B0504020202020204" pitchFamily="34" charset="77"/>
              </a:rPr>
              <a:t>The </a:t>
            </a:r>
            <a:r>
              <a:rPr lang="it-IT" sz="1600" dirty="0" err="1">
                <a:latin typeface="Avenir Next LT Pro" panose="020B0504020202020204" pitchFamily="34" charset="77"/>
              </a:rPr>
              <a:t>emergence</a:t>
            </a:r>
            <a:r>
              <a:rPr lang="it-IT" sz="1600" dirty="0">
                <a:latin typeface="Avenir Next LT Pro" panose="020B0504020202020204" pitchFamily="34" charset="77"/>
              </a:rPr>
              <a:t> of a new </a:t>
            </a:r>
            <a:r>
              <a:rPr lang="it-IT" sz="1600" dirty="0" err="1">
                <a:latin typeface="Avenir Next LT Pro" panose="020B0504020202020204" pitchFamily="34" charset="77"/>
              </a:rPr>
              <a:t>technological</a:t>
            </a:r>
            <a:r>
              <a:rPr lang="it-IT" sz="1600" dirty="0">
                <a:latin typeface="Avenir Next LT Pro" panose="020B0504020202020204" pitchFamily="34" charset="77"/>
              </a:rPr>
              <a:t> </a:t>
            </a:r>
            <a:r>
              <a:rPr lang="it-IT" sz="1600" dirty="0" err="1">
                <a:latin typeface="Avenir Next LT Pro" panose="020B0504020202020204" pitchFamily="34" charset="77"/>
              </a:rPr>
              <a:t>discontinuity</a:t>
            </a:r>
            <a:r>
              <a:rPr lang="it-IT" sz="1600" dirty="0">
                <a:latin typeface="Avenir Next LT Pro" panose="020B0504020202020204" pitchFamily="34" charset="77"/>
              </a:rPr>
              <a:t> can </a:t>
            </a:r>
            <a:r>
              <a:rPr lang="it-IT" sz="1600" dirty="0" err="1">
                <a:latin typeface="Avenir Next LT Pro" panose="020B0504020202020204" pitchFamily="34" charset="77"/>
              </a:rPr>
              <a:t>overturn</a:t>
            </a:r>
            <a:r>
              <a:rPr lang="it-IT" sz="1600" dirty="0">
                <a:latin typeface="Avenir Next LT Pro" panose="020B0504020202020204" pitchFamily="34" charset="77"/>
              </a:rPr>
              <a:t> the </a:t>
            </a:r>
            <a:r>
              <a:rPr lang="it-IT" sz="1600" dirty="0" err="1">
                <a:latin typeface="Avenir Next LT Pro" panose="020B0504020202020204" pitchFamily="34" charset="77"/>
              </a:rPr>
              <a:t>existing</a:t>
            </a:r>
            <a:r>
              <a:rPr lang="it-IT" sz="1600" dirty="0">
                <a:latin typeface="Avenir Next LT Pro" panose="020B0504020202020204" pitchFamily="34" charset="77"/>
              </a:rPr>
              <a:t> competitive </a:t>
            </a:r>
            <a:r>
              <a:rPr lang="it-IT" sz="1600" dirty="0" err="1">
                <a:latin typeface="Avenir Next LT Pro" panose="020B0504020202020204" pitchFamily="34" charset="77"/>
              </a:rPr>
              <a:t>structure</a:t>
            </a:r>
            <a:r>
              <a:rPr lang="it-IT" sz="1600" dirty="0">
                <a:latin typeface="Avenir Next LT Pro" panose="020B0504020202020204" pitchFamily="34" charset="77"/>
              </a:rPr>
              <a:t> of an </a:t>
            </a:r>
            <a:r>
              <a:rPr lang="it-IT" sz="1600" dirty="0" err="1">
                <a:latin typeface="Avenir Next LT Pro" panose="020B0504020202020204" pitchFamily="34" charset="77"/>
              </a:rPr>
              <a:t>industry</a:t>
            </a:r>
            <a:r>
              <a:rPr lang="it-IT" sz="1600" dirty="0">
                <a:latin typeface="Avenir Next LT Pro" panose="020B0504020202020204" pitchFamily="34" charset="77"/>
              </a:rPr>
              <a:t>, </a:t>
            </a:r>
            <a:r>
              <a:rPr lang="it-IT" sz="1600" dirty="0" err="1">
                <a:latin typeface="Avenir Next LT Pro" panose="020B0504020202020204" pitchFamily="34" charset="77"/>
              </a:rPr>
              <a:t>creating</a:t>
            </a:r>
            <a:r>
              <a:rPr lang="it-IT" sz="1600" dirty="0">
                <a:latin typeface="Avenir Next LT Pro" panose="020B0504020202020204" pitchFamily="34" charset="77"/>
              </a:rPr>
              <a:t> new </a:t>
            </a:r>
            <a:r>
              <a:rPr lang="it-IT" sz="1600" dirty="0" err="1">
                <a:latin typeface="Avenir Next LT Pro" panose="020B0504020202020204" pitchFamily="34" charset="77"/>
              </a:rPr>
              <a:t>leaders</a:t>
            </a:r>
            <a:r>
              <a:rPr lang="it-IT" sz="1600" dirty="0">
                <a:latin typeface="Avenir Next LT Pro" panose="020B0504020202020204" pitchFamily="34" charset="77"/>
              </a:rPr>
              <a:t> and new </a:t>
            </a:r>
            <a:r>
              <a:rPr lang="it-IT" sz="1600" dirty="0" err="1">
                <a:latin typeface="Avenir Next LT Pro" panose="020B0504020202020204" pitchFamily="34" charset="77"/>
              </a:rPr>
              <a:t>losers</a:t>
            </a:r>
            <a:r>
              <a:rPr lang="it-IT" sz="1600" dirty="0">
                <a:latin typeface="Avenir Next LT Pro" panose="020B0504020202020204" pitchFamily="34" charset="77"/>
              </a:rPr>
              <a:t>. </a:t>
            </a:r>
            <a:r>
              <a:rPr lang="it-IT" sz="1600" dirty="0" err="1">
                <a:latin typeface="Avenir Next LT Pro" panose="020B0504020202020204" pitchFamily="34" charset="77"/>
              </a:rPr>
              <a:t>Schumpeter</a:t>
            </a:r>
            <a:r>
              <a:rPr lang="it-IT" sz="1600" dirty="0">
                <a:latin typeface="Avenir Next LT Pro" panose="020B0504020202020204" pitchFamily="34" charset="77"/>
              </a:rPr>
              <a:t> </a:t>
            </a:r>
            <a:r>
              <a:rPr lang="it-IT" sz="1600" dirty="0" err="1">
                <a:latin typeface="Avenir Next LT Pro" panose="020B0504020202020204" pitchFamily="34" charset="77"/>
              </a:rPr>
              <a:t>called</a:t>
            </a:r>
            <a:r>
              <a:rPr lang="it-IT" sz="1600" dirty="0">
                <a:latin typeface="Avenir Next LT Pro" panose="020B0504020202020204" pitchFamily="34" charset="77"/>
              </a:rPr>
              <a:t> </a:t>
            </a:r>
            <a:r>
              <a:rPr lang="it-IT" sz="1600" dirty="0" err="1">
                <a:latin typeface="Avenir Next LT Pro" panose="020B0504020202020204" pitchFamily="34" charset="77"/>
              </a:rPr>
              <a:t>this</a:t>
            </a:r>
            <a:r>
              <a:rPr lang="it-IT" sz="1600" dirty="0">
                <a:latin typeface="Avenir Next LT Pro" panose="020B0504020202020204" pitchFamily="34" charset="77"/>
              </a:rPr>
              <a:t> process </a:t>
            </a:r>
            <a:r>
              <a:rPr lang="it-IT" sz="1600" b="1" i="1" dirty="0">
                <a:latin typeface="Avenir Next LT Pro" panose="020B0504020202020204" pitchFamily="34" charset="77"/>
              </a:rPr>
              <a:t>creative </a:t>
            </a:r>
            <a:r>
              <a:rPr lang="it-IT" sz="1600" b="1" i="1" dirty="0" err="1">
                <a:latin typeface="Avenir Next LT Pro" panose="020B0504020202020204" pitchFamily="34" charset="77"/>
              </a:rPr>
              <a:t>destruction</a:t>
            </a:r>
            <a:r>
              <a:rPr lang="it-IT" sz="1600" dirty="0">
                <a:latin typeface="Avenir Next LT Pro" panose="020B0504020202020204" pitchFamily="34" charset="77"/>
              </a:rPr>
              <a:t>, and </a:t>
            </a:r>
            <a:r>
              <a:rPr lang="it-IT" sz="1600" dirty="0" err="1">
                <a:latin typeface="Avenir Next LT Pro" panose="020B0504020202020204" pitchFamily="34" charset="77"/>
              </a:rPr>
              <a:t>argued</a:t>
            </a:r>
            <a:r>
              <a:rPr lang="it-IT" sz="1600" dirty="0">
                <a:latin typeface="Avenir Next LT Pro" panose="020B0504020202020204" pitchFamily="34" charset="77"/>
              </a:rPr>
              <a:t> </a:t>
            </a:r>
            <a:r>
              <a:rPr lang="it-IT" sz="1600" dirty="0" err="1">
                <a:latin typeface="Avenir Next LT Pro" panose="020B0504020202020204" pitchFamily="34" charset="77"/>
              </a:rPr>
              <a:t>that</a:t>
            </a:r>
            <a:r>
              <a:rPr lang="it-IT" sz="1600" dirty="0">
                <a:latin typeface="Avenir Next LT Pro" panose="020B0504020202020204" pitchFamily="34" charset="77"/>
              </a:rPr>
              <a:t> </a:t>
            </a:r>
            <a:r>
              <a:rPr lang="it-IT" sz="1600" dirty="0" err="1">
                <a:latin typeface="Avenir Next LT Pro" panose="020B0504020202020204" pitchFamily="34" charset="77"/>
              </a:rPr>
              <a:t>it</a:t>
            </a:r>
            <a:r>
              <a:rPr lang="it-IT" sz="1600" dirty="0">
                <a:latin typeface="Avenir Next LT Pro" panose="020B0504020202020204" pitchFamily="34" charset="77"/>
              </a:rPr>
              <a:t> </a:t>
            </a:r>
            <a:r>
              <a:rPr lang="it-IT" sz="1600" dirty="0" err="1">
                <a:latin typeface="Avenir Next LT Pro" panose="020B0504020202020204" pitchFamily="34" charset="77"/>
              </a:rPr>
              <a:t>was</a:t>
            </a:r>
            <a:r>
              <a:rPr lang="it-IT" sz="1600" dirty="0">
                <a:latin typeface="Avenir Next LT Pro" panose="020B0504020202020204" pitchFamily="34" charset="77"/>
              </a:rPr>
              <a:t> the </a:t>
            </a:r>
            <a:r>
              <a:rPr lang="it-IT" sz="1600" dirty="0" err="1">
                <a:latin typeface="Avenir Next LT Pro" panose="020B0504020202020204" pitchFamily="34" charset="77"/>
              </a:rPr>
              <a:t>key</a:t>
            </a:r>
            <a:r>
              <a:rPr lang="it-IT" sz="1600" dirty="0">
                <a:latin typeface="Avenir Next LT Pro" panose="020B0504020202020204" pitchFamily="34" charset="77"/>
              </a:rPr>
              <a:t> driver of progress in a </a:t>
            </a:r>
            <a:r>
              <a:rPr lang="it-IT" sz="1600" dirty="0" err="1">
                <a:latin typeface="Avenir Next LT Pro" panose="020B0504020202020204" pitchFamily="34" charset="77"/>
              </a:rPr>
              <a:t>capitalist</a:t>
            </a:r>
            <a:r>
              <a:rPr lang="it-IT" sz="1600" dirty="0">
                <a:latin typeface="Avenir Next LT Pro" panose="020B0504020202020204" pitchFamily="34" charset="77"/>
              </a:rPr>
              <a:t> society.</a:t>
            </a:r>
          </a:p>
        </p:txBody>
      </p:sp>
      <p:sp>
        <p:nvSpPr>
          <p:cNvPr id="8" name="Rettangolo 7">
            <a:extLst>
              <a:ext uri="{FF2B5EF4-FFF2-40B4-BE49-F238E27FC236}">
                <a16:creationId xmlns:a16="http://schemas.microsoft.com/office/drawing/2014/main" id="{C41B9DA3-6A89-904A-9E4E-137AFF37DDCD}"/>
              </a:ext>
            </a:extLst>
          </p:cNvPr>
          <p:cNvSpPr/>
          <p:nvPr/>
        </p:nvSpPr>
        <p:spPr>
          <a:xfrm>
            <a:off x="5988841" y="1236500"/>
            <a:ext cx="5164676" cy="1415772"/>
          </a:xfrm>
          <a:prstGeom prst="rect">
            <a:avLst/>
          </a:prstGeom>
        </p:spPr>
        <p:txBody>
          <a:bodyPr wrap="square">
            <a:spAutoFit/>
          </a:bodyPr>
          <a:lstStyle/>
          <a:p>
            <a:r>
              <a:rPr lang="it-IT" sz="1600" dirty="0" err="1">
                <a:latin typeface="Avenir Next LT Pro" panose="020B0504020202020204" pitchFamily="34" charset="77"/>
              </a:rPr>
              <a:t>Utterback</a:t>
            </a:r>
            <a:r>
              <a:rPr lang="it-IT" sz="1600" dirty="0">
                <a:latin typeface="Avenir Next LT Pro" panose="020B0504020202020204" pitchFamily="34" charset="77"/>
              </a:rPr>
              <a:t> and </a:t>
            </a:r>
            <a:r>
              <a:rPr lang="it-IT" sz="1600" dirty="0" err="1">
                <a:latin typeface="Avenir Next LT Pro" panose="020B0504020202020204" pitchFamily="34" charset="77"/>
              </a:rPr>
              <a:t>Abernathy</a:t>
            </a:r>
            <a:r>
              <a:rPr lang="it-IT" sz="1600" dirty="0">
                <a:latin typeface="Avenir Next LT Pro" panose="020B0504020202020204" pitchFamily="34" charset="77"/>
              </a:rPr>
              <a:t>, and </a:t>
            </a:r>
            <a:r>
              <a:rPr lang="it-IT" sz="1600" dirty="0" err="1">
                <a:latin typeface="Avenir Next LT Pro" panose="020B0504020202020204" pitchFamily="34" charset="77"/>
              </a:rPr>
              <a:t>later</a:t>
            </a:r>
            <a:r>
              <a:rPr lang="it-IT" sz="1600" dirty="0">
                <a:latin typeface="Avenir Next LT Pro" panose="020B0504020202020204" pitchFamily="34" charset="77"/>
              </a:rPr>
              <a:t> Anderson and Tushman </a:t>
            </a:r>
            <a:r>
              <a:rPr lang="it-IT" sz="1600" dirty="0" err="1">
                <a:latin typeface="Avenir Next LT Pro" panose="020B0504020202020204" pitchFamily="34" charset="77"/>
              </a:rPr>
              <a:t>found</a:t>
            </a:r>
            <a:r>
              <a:rPr lang="it-IT" sz="1600" dirty="0">
                <a:latin typeface="Avenir Next LT Pro" panose="020B0504020202020204" pitchFamily="34" charset="77"/>
              </a:rPr>
              <a:t> </a:t>
            </a:r>
            <a:r>
              <a:rPr lang="it-IT" sz="1600" dirty="0" err="1">
                <a:latin typeface="Avenir Next LT Pro" panose="020B0504020202020204" pitchFamily="34" charset="77"/>
              </a:rPr>
              <a:t>that</a:t>
            </a:r>
            <a:r>
              <a:rPr lang="it-IT" sz="1600" dirty="0">
                <a:latin typeface="Avenir Next LT Pro" panose="020B0504020202020204" pitchFamily="34" charset="77"/>
              </a:rPr>
              <a:t> </a:t>
            </a:r>
            <a:r>
              <a:rPr lang="it-IT" b="1" dirty="0" err="1">
                <a:latin typeface="Avenir Next LT Pro" panose="020B0504020202020204" pitchFamily="34" charset="77"/>
              </a:rPr>
              <a:t>each</a:t>
            </a:r>
            <a:r>
              <a:rPr lang="it-IT" b="1" dirty="0">
                <a:latin typeface="Avenir Next LT Pro" panose="020B0504020202020204" pitchFamily="34" charset="77"/>
              </a:rPr>
              <a:t> </a:t>
            </a:r>
            <a:r>
              <a:rPr lang="it-IT" b="1" dirty="0" err="1">
                <a:latin typeface="Avenir Next LT Pro" panose="020B0504020202020204" pitchFamily="34" charset="77"/>
              </a:rPr>
              <a:t>technological</a:t>
            </a:r>
            <a:r>
              <a:rPr lang="it-IT" b="1" dirty="0">
                <a:latin typeface="Avenir Next LT Pro" panose="020B0504020202020204" pitchFamily="34" charset="77"/>
              </a:rPr>
              <a:t> </a:t>
            </a:r>
            <a:r>
              <a:rPr lang="it-IT" b="1" dirty="0" err="1">
                <a:latin typeface="Avenir Next LT Pro" panose="020B0504020202020204" pitchFamily="34" charset="77"/>
              </a:rPr>
              <a:t>discontinuity</a:t>
            </a:r>
            <a:r>
              <a:rPr lang="it-IT" b="1" dirty="0">
                <a:latin typeface="Avenir Next LT Pro" panose="020B0504020202020204" pitchFamily="34" charset="77"/>
              </a:rPr>
              <a:t> </a:t>
            </a:r>
            <a:r>
              <a:rPr lang="it-IT" b="1" dirty="0" err="1">
                <a:latin typeface="Avenir Next LT Pro" panose="020B0504020202020204" pitchFamily="34" charset="77"/>
              </a:rPr>
              <a:t>inaugurated</a:t>
            </a:r>
            <a:r>
              <a:rPr lang="it-IT" b="1" dirty="0">
                <a:latin typeface="Avenir Next LT Pro" panose="020B0504020202020204" pitchFamily="34" charset="77"/>
              </a:rPr>
              <a:t> a </a:t>
            </a:r>
            <a:r>
              <a:rPr lang="it-IT" b="1" dirty="0" err="1">
                <a:latin typeface="Avenir Next LT Pro" panose="020B0504020202020204" pitchFamily="34" charset="77"/>
              </a:rPr>
              <a:t>period</a:t>
            </a:r>
            <a:r>
              <a:rPr lang="it-IT" b="1" dirty="0">
                <a:latin typeface="Avenir Next LT Pro" panose="020B0504020202020204" pitchFamily="34" charset="77"/>
              </a:rPr>
              <a:t> of </a:t>
            </a:r>
            <a:r>
              <a:rPr lang="it-IT" b="1" dirty="0" err="1">
                <a:latin typeface="Avenir Next LT Pro" panose="020B0504020202020204" pitchFamily="34" charset="77"/>
              </a:rPr>
              <a:t>turbulence</a:t>
            </a:r>
            <a:r>
              <a:rPr lang="it-IT" b="1" dirty="0">
                <a:latin typeface="Avenir Next LT Pro" panose="020B0504020202020204" pitchFamily="34" charset="77"/>
              </a:rPr>
              <a:t> and </a:t>
            </a:r>
            <a:r>
              <a:rPr lang="it-IT" b="1" dirty="0" err="1">
                <a:latin typeface="Avenir Next LT Pro" panose="020B0504020202020204" pitchFamily="34" charset="77"/>
              </a:rPr>
              <a:t>uncertainty</a:t>
            </a:r>
            <a:r>
              <a:rPr lang="it-IT" b="1" dirty="0">
                <a:latin typeface="Avenir Next LT Pro" panose="020B0504020202020204" pitchFamily="34" charset="77"/>
              </a:rPr>
              <a:t> </a:t>
            </a:r>
            <a:r>
              <a:rPr lang="it-IT" sz="1600" dirty="0">
                <a:latin typeface="Avenir Next LT Pro" panose="020B0504020202020204" pitchFamily="34" charset="77"/>
              </a:rPr>
              <a:t>(</a:t>
            </a:r>
            <a:r>
              <a:rPr lang="it-IT" sz="1600" dirty="0" err="1">
                <a:latin typeface="Avenir Next LT Pro" panose="020B0504020202020204" pitchFamily="34" charset="77"/>
              </a:rPr>
              <a:t>which</a:t>
            </a:r>
            <a:r>
              <a:rPr lang="it-IT" sz="1600" dirty="0">
                <a:latin typeface="Avenir Next LT Pro" panose="020B0504020202020204" pitchFamily="34" charset="77"/>
              </a:rPr>
              <a:t> </a:t>
            </a:r>
            <a:r>
              <a:rPr lang="it-IT" sz="1600" dirty="0" err="1">
                <a:latin typeface="Avenir Next LT Pro" panose="020B0504020202020204" pitchFamily="34" charset="77"/>
              </a:rPr>
              <a:t>they</a:t>
            </a:r>
            <a:r>
              <a:rPr lang="it-IT" sz="1600" dirty="0">
                <a:latin typeface="Avenir Next LT Pro" panose="020B0504020202020204" pitchFamily="34" charset="77"/>
              </a:rPr>
              <a:t> </a:t>
            </a:r>
            <a:r>
              <a:rPr lang="it-IT" sz="1600" dirty="0" err="1">
                <a:latin typeface="Avenir Next LT Pro" panose="020B0504020202020204" pitchFamily="34" charset="77"/>
              </a:rPr>
              <a:t>termed</a:t>
            </a:r>
            <a:r>
              <a:rPr lang="it-IT" sz="1600" dirty="0">
                <a:latin typeface="Avenir Next LT Pro" panose="020B0504020202020204" pitchFamily="34" charset="77"/>
              </a:rPr>
              <a:t> the </a:t>
            </a:r>
            <a:r>
              <a:rPr lang="it-IT" sz="1600" i="1" dirty="0">
                <a:latin typeface="Avenir Next LT Pro" panose="020B0504020202020204" pitchFamily="34" charset="77"/>
              </a:rPr>
              <a:t>era of </a:t>
            </a:r>
            <a:r>
              <a:rPr lang="it-IT" sz="1600" i="1" dirty="0" err="1">
                <a:latin typeface="Avenir Next LT Pro" panose="020B0504020202020204" pitchFamily="34" charset="77"/>
              </a:rPr>
              <a:t>ferment</a:t>
            </a:r>
            <a:r>
              <a:rPr lang="it-IT" sz="1600" dirty="0">
                <a:latin typeface="Avenir Next LT Pro" panose="020B0504020202020204" pitchFamily="34" charset="77"/>
              </a:rPr>
              <a:t>).</a:t>
            </a:r>
            <a:endParaRPr lang="it-IT" sz="1600" dirty="0">
              <a:effectLst/>
              <a:latin typeface="Avenir Next LT Pro" panose="020B0504020202020204" pitchFamily="34" charset="77"/>
            </a:endParaRPr>
          </a:p>
        </p:txBody>
      </p:sp>
      <p:sp>
        <p:nvSpPr>
          <p:cNvPr id="9" name="CasellaDiTesto 8">
            <a:extLst>
              <a:ext uri="{FF2B5EF4-FFF2-40B4-BE49-F238E27FC236}">
                <a16:creationId xmlns:a16="http://schemas.microsoft.com/office/drawing/2014/main" id="{CFEB191F-2C9A-7648-BAF0-4BA283E15BDF}"/>
              </a:ext>
            </a:extLst>
          </p:cNvPr>
          <p:cNvSpPr txBox="1"/>
          <p:nvPr/>
        </p:nvSpPr>
        <p:spPr>
          <a:xfrm>
            <a:off x="6096000" y="6278203"/>
            <a:ext cx="3491345" cy="344582"/>
          </a:xfrm>
          <a:prstGeom prst="rect">
            <a:avLst/>
          </a:prstGeom>
          <a:noFill/>
        </p:spPr>
        <p:txBody>
          <a:bodyPr wrap="square" rtlCol="0">
            <a:spAutoFit/>
          </a:bodyPr>
          <a:lstStyle/>
          <a:p>
            <a:pPr algn="l">
              <a:lnSpc>
                <a:spcPct val="150000"/>
              </a:lnSpc>
            </a:pPr>
            <a:r>
              <a:rPr lang="it-IT" sz="1200" spc="100" dirty="0">
                <a:latin typeface="Abadi MT Condensed Light" panose="020B0306030101010103" pitchFamily="34" charset="77"/>
                <a:ea typeface="Open Sans" panose="020B0606030504020204" pitchFamily="34" charset="0"/>
                <a:cs typeface="Arial" panose="020B0604020202020204" pitchFamily="34" charset="0"/>
              </a:rPr>
              <a:t>Source: </a:t>
            </a:r>
            <a:r>
              <a:rPr lang="it-IT" sz="1200" spc="100" dirty="0" err="1">
                <a:latin typeface="Abadi MT Condensed Light" panose="020B0306030101010103" pitchFamily="34" charset="77"/>
                <a:ea typeface="Open Sans" panose="020B0606030504020204" pitchFamily="34" charset="0"/>
                <a:cs typeface="Arial" panose="020B0604020202020204" pitchFamily="34" charset="0"/>
              </a:rPr>
              <a:t>Underson</a:t>
            </a:r>
            <a:r>
              <a:rPr lang="it-IT" sz="1200" spc="100" dirty="0">
                <a:latin typeface="Abadi MT Condensed Light" panose="020B0306030101010103" pitchFamily="34" charset="77"/>
                <a:ea typeface="Open Sans" panose="020B0606030504020204" pitchFamily="34" charset="0"/>
                <a:cs typeface="Arial" panose="020B0604020202020204" pitchFamily="34" charset="0"/>
              </a:rPr>
              <a:t> &amp; Tushman (1990)</a:t>
            </a:r>
          </a:p>
        </p:txBody>
      </p:sp>
      <p:pic>
        <p:nvPicPr>
          <p:cNvPr id="10" name="Immagine 9">
            <a:extLst>
              <a:ext uri="{FF2B5EF4-FFF2-40B4-BE49-F238E27FC236}">
                <a16:creationId xmlns:a16="http://schemas.microsoft.com/office/drawing/2014/main" id="{C2F7DC2F-8AB0-024E-93BB-254B8D50473D}"/>
              </a:ext>
            </a:extLst>
          </p:cNvPr>
          <p:cNvPicPr>
            <a:picLocks noChangeAspect="1"/>
          </p:cNvPicPr>
          <p:nvPr/>
        </p:nvPicPr>
        <p:blipFill>
          <a:blip r:embed="rId3"/>
          <a:stretch>
            <a:fillRect/>
          </a:stretch>
        </p:blipFill>
        <p:spPr>
          <a:xfrm rot="4145877">
            <a:off x="9547427" y="2366434"/>
            <a:ext cx="1381197" cy="865550"/>
          </a:xfrm>
          <a:prstGeom prst="rect">
            <a:avLst/>
          </a:prstGeom>
        </p:spPr>
      </p:pic>
    </p:spTree>
    <p:extLst>
      <p:ext uri="{BB962C8B-B14F-4D97-AF65-F5344CB8AC3E}">
        <p14:creationId xmlns:p14="http://schemas.microsoft.com/office/powerpoint/2010/main" val="376520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820BC0-C07C-AD45-B4B6-405D945DECB7}"/>
              </a:ext>
            </a:extLst>
          </p:cNvPr>
          <p:cNvSpPr>
            <a:spLocks noGrp="1"/>
          </p:cNvSpPr>
          <p:nvPr>
            <p:ph type="title"/>
          </p:nvPr>
        </p:nvSpPr>
        <p:spPr>
          <a:xfrm>
            <a:off x="557250" y="1316913"/>
            <a:ext cx="7452893" cy="464602"/>
          </a:xfrm>
        </p:spPr>
        <p:txBody>
          <a:bodyPr/>
          <a:lstStyle/>
          <a:p>
            <a:r>
              <a:rPr lang="it-IT" dirty="0" err="1"/>
              <a:t>Types</a:t>
            </a:r>
            <a:r>
              <a:rPr lang="it-IT" dirty="0"/>
              <a:t> of Innovation </a:t>
            </a:r>
          </a:p>
        </p:txBody>
      </p:sp>
      <p:sp>
        <p:nvSpPr>
          <p:cNvPr id="3" name="Segnaposto testo 2">
            <a:extLst>
              <a:ext uri="{FF2B5EF4-FFF2-40B4-BE49-F238E27FC236}">
                <a16:creationId xmlns:a16="http://schemas.microsoft.com/office/drawing/2014/main" id="{692F940B-F43A-5349-821E-8C85C2247743}"/>
              </a:ext>
            </a:extLst>
          </p:cNvPr>
          <p:cNvSpPr>
            <a:spLocks noGrp="1"/>
          </p:cNvSpPr>
          <p:nvPr>
            <p:ph type="body" sz="quarter" idx="17"/>
          </p:nvPr>
        </p:nvSpPr>
        <p:spPr>
          <a:xfrm>
            <a:off x="557250" y="2004319"/>
            <a:ext cx="4908550" cy="406115"/>
          </a:xfrm>
        </p:spPr>
        <p:txBody>
          <a:bodyPr/>
          <a:lstStyle/>
          <a:p>
            <a:r>
              <a:rPr lang="it-IT" dirty="0"/>
              <a:t>THE MAIN DEFINITIONS</a:t>
            </a:r>
          </a:p>
        </p:txBody>
      </p:sp>
      <p:grpSp>
        <p:nvGrpSpPr>
          <p:cNvPr id="24" name="Gruppo 23">
            <a:extLst>
              <a:ext uri="{FF2B5EF4-FFF2-40B4-BE49-F238E27FC236}">
                <a16:creationId xmlns:a16="http://schemas.microsoft.com/office/drawing/2014/main" id="{AF3D1C3C-689D-9F48-A5A3-3A7232B09B7F}"/>
              </a:ext>
            </a:extLst>
          </p:cNvPr>
          <p:cNvGrpSpPr/>
          <p:nvPr/>
        </p:nvGrpSpPr>
        <p:grpSpPr>
          <a:xfrm>
            <a:off x="6701817" y="1670984"/>
            <a:ext cx="4774633" cy="4473414"/>
            <a:chOff x="6701817" y="1670984"/>
            <a:chExt cx="4774633" cy="4473414"/>
          </a:xfrm>
        </p:grpSpPr>
        <p:pic>
          <p:nvPicPr>
            <p:cNvPr id="20" name="Immagine 19">
              <a:extLst>
                <a:ext uri="{FF2B5EF4-FFF2-40B4-BE49-F238E27FC236}">
                  <a16:creationId xmlns:a16="http://schemas.microsoft.com/office/drawing/2014/main" id="{58F129B5-62D4-BB4A-8A98-ED49EF69EFE2}"/>
                </a:ext>
              </a:extLst>
            </p:cNvPr>
            <p:cNvPicPr>
              <a:picLocks noChangeAspect="1"/>
            </p:cNvPicPr>
            <p:nvPr/>
          </p:nvPicPr>
          <p:blipFill rotWithShape="1">
            <a:blip r:embed="rId2"/>
            <a:srcRect l="5038" r="-1" b="8014"/>
            <a:stretch/>
          </p:blipFill>
          <p:spPr>
            <a:xfrm>
              <a:off x="7156701" y="1670984"/>
              <a:ext cx="4319749" cy="4052037"/>
            </a:xfrm>
            <a:prstGeom prst="rect">
              <a:avLst/>
            </a:prstGeom>
          </p:spPr>
        </p:pic>
        <p:sp>
          <p:nvSpPr>
            <p:cNvPr id="21" name="CasellaDiTesto 20">
              <a:extLst>
                <a:ext uri="{FF2B5EF4-FFF2-40B4-BE49-F238E27FC236}">
                  <a16:creationId xmlns:a16="http://schemas.microsoft.com/office/drawing/2014/main" id="{6B16B8EA-92AA-404A-89B8-E008A81B750B}"/>
                </a:ext>
              </a:extLst>
            </p:cNvPr>
            <p:cNvSpPr txBox="1"/>
            <p:nvPr/>
          </p:nvSpPr>
          <p:spPr>
            <a:xfrm>
              <a:off x="8790431" y="5765255"/>
              <a:ext cx="1194817" cy="379143"/>
            </a:xfrm>
            <a:prstGeom prst="rect">
              <a:avLst/>
            </a:prstGeom>
            <a:noFill/>
          </p:spPr>
          <p:txBody>
            <a:bodyPr wrap="square" rtlCol="0">
              <a:spAutoFit/>
            </a:bodyPr>
            <a:lstStyle/>
            <a:p>
              <a:pPr algn="l">
                <a:lnSpc>
                  <a:spcPct val="150000"/>
                </a:lnSpc>
              </a:pPr>
              <a:r>
                <a:rPr lang="it-IT" sz="1400" b="1" dirty="0">
                  <a:latin typeface="Avenir Next LT Pro" panose="020B0504020202020204" pitchFamily="34" charset="77"/>
                  <a:ea typeface="Open Sans" panose="020B0606030504020204" pitchFamily="34" charset="0"/>
                  <a:cs typeface="Calibri" panose="020F0502020204030204" pitchFamily="34" charset="0"/>
                </a:rPr>
                <a:t>Technology </a:t>
              </a:r>
            </a:p>
          </p:txBody>
        </p:sp>
        <p:sp>
          <p:nvSpPr>
            <p:cNvPr id="22" name="CasellaDiTesto 21">
              <a:extLst>
                <a:ext uri="{FF2B5EF4-FFF2-40B4-BE49-F238E27FC236}">
                  <a16:creationId xmlns:a16="http://schemas.microsoft.com/office/drawing/2014/main" id="{5C324803-CAD6-9F4C-9274-4BA8919EBAF5}"/>
                </a:ext>
              </a:extLst>
            </p:cNvPr>
            <p:cNvSpPr txBox="1"/>
            <p:nvPr/>
          </p:nvSpPr>
          <p:spPr>
            <a:xfrm>
              <a:off x="6701817" y="3039354"/>
              <a:ext cx="512448" cy="1313394"/>
            </a:xfrm>
            <a:prstGeom prst="rect">
              <a:avLst/>
            </a:prstGeom>
            <a:solidFill>
              <a:schemeClr val="bg1"/>
            </a:solidFill>
          </p:spPr>
          <p:txBody>
            <a:bodyPr vert="vert270" wrap="square" rtlCol="0">
              <a:spAutoFit/>
            </a:bodyPr>
            <a:lstStyle/>
            <a:p>
              <a:pPr algn="ctr">
                <a:lnSpc>
                  <a:spcPct val="150000"/>
                </a:lnSpc>
              </a:pPr>
              <a:r>
                <a:rPr lang="it-IT" sz="1600" b="1" dirty="0">
                  <a:latin typeface="Avenir Next LT Pro" panose="020B0504020202020204" pitchFamily="34" charset="77"/>
                  <a:ea typeface="Open Sans" panose="020B0606030504020204" pitchFamily="34" charset="0"/>
                  <a:cs typeface="Calibri" panose="020F0502020204030204" pitchFamily="34" charset="0"/>
                </a:rPr>
                <a:t>Market </a:t>
              </a:r>
            </a:p>
          </p:txBody>
        </p:sp>
      </p:grpSp>
      <p:sp>
        <p:nvSpPr>
          <p:cNvPr id="25" name="CasellaDiTesto 24">
            <a:extLst>
              <a:ext uri="{FF2B5EF4-FFF2-40B4-BE49-F238E27FC236}">
                <a16:creationId xmlns:a16="http://schemas.microsoft.com/office/drawing/2014/main" id="{69A34981-F877-5F4A-9CC8-9E7210DD884D}"/>
              </a:ext>
            </a:extLst>
          </p:cNvPr>
          <p:cNvSpPr txBox="1"/>
          <p:nvPr/>
        </p:nvSpPr>
        <p:spPr>
          <a:xfrm>
            <a:off x="608888" y="2716776"/>
            <a:ext cx="4024072" cy="665888"/>
          </a:xfrm>
          <a:prstGeom prst="rect">
            <a:avLst/>
          </a:prstGeom>
          <a:noFill/>
        </p:spPr>
        <p:txBody>
          <a:bodyPr wrap="square" rtlCol="0">
            <a:spAutoFit/>
          </a:bodyPr>
          <a:lstStyle/>
          <a:p>
            <a:pPr algn="l">
              <a:lnSpc>
                <a:spcPct val="150000"/>
              </a:lnSpc>
            </a:pPr>
            <a:r>
              <a:rPr lang="it-IT" sz="2800" b="1" spc="100" dirty="0">
                <a:latin typeface="Avenir Next LT Pro" panose="020B0504020202020204" pitchFamily="34" charset="77"/>
                <a:ea typeface="Open Sans" panose="020B0606030504020204" pitchFamily="34" charset="0"/>
                <a:cs typeface="Arial" panose="020B0604020202020204" pitchFamily="34" charset="0"/>
              </a:rPr>
              <a:t>Product innovation </a:t>
            </a:r>
          </a:p>
        </p:txBody>
      </p:sp>
      <p:pic>
        <p:nvPicPr>
          <p:cNvPr id="26" name="Immagine 25">
            <a:extLst>
              <a:ext uri="{FF2B5EF4-FFF2-40B4-BE49-F238E27FC236}">
                <a16:creationId xmlns:a16="http://schemas.microsoft.com/office/drawing/2014/main" id="{B671B79D-0155-C949-AC78-F5FECF7991BC}"/>
              </a:ext>
            </a:extLst>
          </p:cNvPr>
          <p:cNvPicPr>
            <a:picLocks noChangeAspect="1"/>
          </p:cNvPicPr>
          <p:nvPr/>
        </p:nvPicPr>
        <p:blipFill rotWithShape="1">
          <a:blip r:embed="rId3"/>
          <a:srcRect l="16678" t="21422" r="23652" b="21789"/>
          <a:stretch/>
        </p:blipFill>
        <p:spPr>
          <a:xfrm rot="692222">
            <a:off x="2459817" y="3338234"/>
            <a:ext cx="699760" cy="665983"/>
          </a:xfrm>
          <a:prstGeom prst="rect">
            <a:avLst/>
          </a:prstGeom>
        </p:spPr>
      </p:pic>
      <p:sp>
        <p:nvSpPr>
          <p:cNvPr id="27" name="CasellaDiTesto 26">
            <a:extLst>
              <a:ext uri="{FF2B5EF4-FFF2-40B4-BE49-F238E27FC236}">
                <a16:creationId xmlns:a16="http://schemas.microsoft.com/office/drawing/2014/main" id="{7909560E-AE1A-9845-9C24-F78D968F27E8}"/>
              </a:ext>
            </a:extLst>
          </p:cNvPr>
          <p:cNvSpPr txBox="1"/>
          <p:nvPr/>
        </p:nvSpPr>
        <p:spPr>
          <a:xfrm>
            <a:off x="1643317" y="3750170"/>
            <a:ext cx="4024072" cy="665888"/>
          </a:xfrm>
          <a:prstGeom prst="rect">
            <a:avLst/>
          </a:prstGeom>
          <a:noFill/>
        </p:spPr>
        <p:txBody>
          <a:bodyPr wrap="square" rtlCol="0">
            <a:spAutoFit/>
          </a:bodyPr>
          <a:lstStyle/>
          <a:p>
            <a:pPr algn="r">
              <a:lnSpc>
                <a:spcPct val="150000"/>
              </a:lnSpc>
            </a:pPr>
            <a:r>
              <a:rPr lang="it-IT" sz="2800" b="1" spc="100" dirty="0">
                <a:latin typeface="Avenir Next LT Pro" panose="020B0504020202020204" pitchFamily="34" charset="77"/>
                <a:ea typeface="Open Sans" panose="020B0606030504020204" pitchFamily="34" charset="0"/>
                <a:cs typeface="Arial" panose="020B0604020202020204" pitchFamily="34" charset="0"/>
              </a:rPr>
              <a:t>Process innovation </a:t>
            </a:r>
          </a:p>
        </p:txBody>
      </p:sp>
      <p:sp>
        <p:nvSpPr>
          <p:cNvPr id="29" name="Rettangolo 28">
            <a:extLst>
              <a:ext uri="{FF2B5EF4-FFF2-40B4-BE49-F238E27FC236}">
                <a16:creationId xmlns:a16="http://schemas.microsoft.com/office/drawing/2014/main" id="{0CFF6261-6559-F14D-B641-C161108C0311}"/>
              </a:ext>
            </a:extLst>
          </p:cNvPr>
          <p:cNvSpPr/>
          <p:nvPr/>
        </p:nvSpPr>
        <p:spPr>
          <a:xfrm>
            <a:off x="608888" y="5954826"/>
            <a:ext cx="6096000" cy="369332"/>
          </a:xfrm>
          <a:prstGeom prst="rect">
            <a:avLst/>
          </a:prstGeom>
        </p:spPr>
        <p:txBody>
          <a:bodyPr>
            <a:spAutoFit/>
          </a:bodyPr>
          <a:lstStyle/>
          <a:p>
            <a:endParaRPr lang="it-IT" dirty="0"/>
          </a:p>
        </p:txBody>
      </p:sp>
      <p:sp>
        <p:nvSpPr>
          <p:cNvPr id="30" name="Rettangolo 29">
            <a:extLst>
              <a:ext uri="{FF2B5EF4-FFF2-40B4-BE49-F238E27FC236}">
                <a16:creationId xmlns:a16="http://schemas.microsoft.com/office/drawing/2014/main" id="{06FCB42E-DFCB-8F49-A7E9-FA3509F5F341}"/>
              </a:ext>
            </a:extLst>
          </p:cNvPr>
          <p:cNvSpPr/>
          <p:nvPr/>
        </p:nvSpPr>
        <p:spPr>
          <a:xfrm>
            <a:off x="862041" y="5472666"/>
            <a:ext cx="6096000" cy="2246769"/>
          </a:xfrm>
          <a:prstGeom prst="rect">
            <a:avLst/>
          </a:prstGeom>
        </p:spPr>
        <p:txBody>
          <a:bodyPr>
            <a:spAutoFit/>
          </a:bodyPr>
          <a:lstStyle/>
          <a:p>
            <a:pPr algn="ctr"/>
            <a:endParaRPr lang="it-IT" sz="2000" b="1" dirty="0">
              <a:latin typeface="Chalkduster" panose="03050602040202020205" pitchFamily="66" charset="77"/>
            </a:endParaRPr>
          </a:p>
          <a:p>
            <a:pPr algn="ctr"/>
            <a:r>
              <a:rPr lang="it-IT" sz="2000" b="1" dirty="0" err="1">
                <a:latin typeface="Chalkduster" panose="03050602040202020205" pitchFamily="66" charset="77"/>
              </a:rPr>
              <a:t>Competence-Destroying</a:t>
            </a:r>
            <a:r>
              <a:rPr lang="it-IT" sz="2000" b="1" dirty="0">
                <a:latin typeface="Chalkduster" panose="03050602040202020205" pitchFamily="66" charset="77"/>
              </a:rPr>
              <a:t> Innovation</a:t>
            </a:r>
            <a:br>
              <a:rPr lang="it-IT" sz="3200" b="1" dirty="0">
                <a:latin typeface="Avenir Next LT Pro" panose="020B0504020202020204" pitchFamily="34" charset="77"/>
              </a:rPr>
            </a:br>
            <a:endParaRPr lang="it-IT" sz="3200" b="1" dirty="0">
              <a:latin typeface="Avenir Next LT Pro" panose="020B0504020202020204" pitchFamily="34" charset="77"/>
            </a:endParaRPr>
          </a:p>
          <a:p>
            <a:r>
              <a:rPr lang="it-IT" sz="3200" b="1" dirty="0">
                <a:latin typeface="Avenir Next LT Pro" panose="020B0504020202020204" pitchFamily="34" charset="77"/>
              </a:rPr>
              <a:t> </a:t>
            </a:r>
            <a:br>
              <a:rPr lang="it-IT" sz="3200" b="1" dirty="0">
                <a:latin typeface="Avenir Next LT Pro" panose="020B0504020202020204" pitchFamily="34" charset="77"/>
              </a:rPr>
            </a:br>
            <a:endParaRPr lang="it-IT" sz="3200" dirty="0">
              <a:latin typeface="Avenir Next LT Pro" panose="020B0504020202020204" pitchFamily="34" charset="77"/>
            </a:endParaRPr>
          </a:p>
        </p:txBody>
      </p:sp>
      <p:sp>
        <p:nvSpPr>
          <p:cNvPr id="31" name="Rettangolo 30">
            <a:extLst>
              <a:ext uri="{FF2B5EF4-FFF2-40B4-BE49-F238E27FC236}">
                <a16:creationId xmlns:a16="http://schemas.microsoft.com/office/drawing/2014/main" id="{C4F71E75-91D5-9E4C-9D5B-BAFF7AAB91A6}"/>
              </a:ext>
            </a:extLst>
          </p:cNvPr>
          <p:cNvSpPr/>
          <p:nvPr/>
        </p:nvSpPr>
        <p:spPr>
          <a:xfrm>
            <a:off x="715550" y="4787864"/>
            <a:ext cx="5497852" cy="400110"/>
          </a:xfrm>
          <a:prstGeom prst="rect">
            <a:avLst/>
          </a:prstGeom>
        </p:spPr>
        <p:txBody>
          <a:bodyPr wrap="none">
            <a:spAutoFit/>
          </a:bodyPr>
          <a:lstStyle/>
          <a:p>
            <a:pPr algn="ctr"/>
            <a:r>
              <a:rPr lang="it-IT" sz="2000" b="1" dirty="0" err="1">
                <a:latin typeface="Chalkduster" panose="03050602040202020205" pitchFamily="66" charset="77"/>
              </a:rPr>
              <a:t>Competence-Enhancing</a:t>
            </a:r>
            <a:r>
              <a:rPr lang="it-IT" sz="2000" b="1" dirty="0">
                <a:latin typeface="Chalkduster" panose="03050602040202020205" pitchFamily="66" charset="77"/>
              </a:rPr>
              <a:t> Innovation </a:t>
            </a:r>
          </a:p>
        </p:txBody>
      </p:sp>
      <p:pic>
        <p:nvPicPr>
          <p:cNvPr id="32" name="Immagine 31">
            <a:extLst>
              <a:ext uri="{FF2B5EF4-FFF2-40B4-BE49-F238E27FC236}">
                <a16:creationId xmlns:a16="http://schemas.microsoft.com/office/drawing/2014/main" id="{AEB7D9B2-415A-2342-9094-4B691EA67CA7}"/>
              </a:ext>
            </a:extLst>
          </p:cNvPr>
          <p:cNvPicPr>
            <a:picLocks noChangeAspect="1"/>
          </p:cNvPicPr>
          <p:nvPr/>
        </p:nvPicPr>
        <p:blipFill rotWithShape="1">
          <a:blip r:embed="rId3"/>
          <a:srcRect l="16678" t="21422" r="23652" b="21789"/>
          <a:stretch/>
        </p:blipFill>
        <p:spPr>
          <a:xfrm rot="692222">
            <a:off x="2551257" y="5208095"/>
            <a:ext cx="699760" cy="665983"/>
          </a:xfrm>
          <a:prstGeom prst="rect">
            <a:avLst/>
          </a:prstGeom>
        </p:spPr>
      </p:pic>
    </p:spTree>
    <p:extLst>
      <p:ext uri="{BB962C8B-B14F-4D97-AF65-F5344CB8AC3E}">
        <p14:creationId xmlns:p14="http://schemas.microsoft.com/office/powerpoint/2010/main" val="389416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9E1B1-555B-4D42-803F-7F9DBE48579A}"/>
              </a:ext>
            </a:extLst>
          </p:cNvPr>
          <p:cNvSpPr>
            <a:spLocks noGrp="1"/>
          </p:cNvSpPr>
          <p:nvPr>
            <p:ph type="title"/>
          </p:nvPr>
        </p:nvSpPr>
        <p:spPr>
          <a:xfrm>
            <a:off x="557250" y="1316913"/>
            <a:ext cx="5148605" cy="1186662"/>
          </a:xfrm>
        </p:spPr>
        <p:txBody>
          <a:bodyPr/>
          <a:lstStyle/>
          <a:p>
            <a:r>
              <a:rPr lang="it-IT" sz="3600" dirty="0"/>
              <a:t>Innovation in the economic </a:t>
            </a:r>
            <a:r>
              <a:rPr lang="it-IT" sz="3600" dirty="0" err="1"/>
              <a:t>thought</a:t>
            </a:r>
            <a:endParaRPr lang="it-IT" sz="3600" dirty="0"/>
          </a:p>
        </p:txBody>
      </p:sp>
      <p:sp>
        <p:nvSpPr>
          <p:cNvPr id="7" name="Rettangolo 6">
            <a:extLst>
              <a:ext uri="{FF2B5EF4-FFF2-40B4-BE49-F238E27FC236}">
                <a16:creationId xmlns:a16="http://schemas.microsoft.com/office/drawing/2014/main" id="{7AF70B92-4996-5B4C-AAD8-4585CEFF4405}"/>
              </a:ext>
            </a:extLst>
          </p:cNvPr>
          <p:cNvSpPr/>
          <p:nvPr/>
        </p:nvSpPr>
        <p:spPr>
          <a:xfrm>
            <a:off x="557250" y="2696820"/>
            <a:ext cx="6745758" cy="3539430"/>
          </a:xfrm>
          <a:prstGeom prst="rect">
            <a:avLst/>
          </a:prstGeom>
        </p:spPr>
        <p:txBody>
          <a:bodyPr wrap="square">
            <a:spAutoFit/>
          </a:bodyPr>
          <a:lstStyle/>
          <a:p>
            <a:r>
              <a:rPr lang="it-IT" sz="1400" b="1" dirty="0">
                <a:latin typeface="Avenir Next LT Pro" panose="020B0504020202020204" pitchFamily="34" charset="77"/>
              </a:rPr>
              <a:t>Adam Smith </a:t>
            </a:r>
            <a:r>
              <a:rPr lang="it-IT" sz="1400" dirty="0">
                <a:latin typeface="Avenir Next LT Pro" panose="020B0504020202020204" pitchFamily="34" charset="77"/>
              </a:rPr>
              <a:t>in «The </a:t>
            </a:r>
            <a:r>
              <a:rPr lang="it-IT" sz="1400" dirty="0" err="1">
                <a:latin typeface="Avenir Next LT Pro" panose="020B0504020202020204" pitchFamily="34" charset="77"/>
              </a:rPr>
              <a:t>Wealth</a:t>
            </a:r>
            <a:r>
              <a:rPr lang="it-IT" sz="1400" dirty="0">
                <a:latin typeface="Avenir Next LT Pro" panose="020B0504020202020204" pitchFamily="34" charset="77"/>
              </a:rPr>
              <a:t> of Nations» (1776) </a:t>
            </a:r>
            <a:r>
              <a:rPr lang="it-IT" sz="1400" dirty="0" err="1">
                <a:latin typeface="Avenir Next LT Pro" panose="020B0504020202020204" pitchFamily="34" charset="77"/>
              </a:rPr>
              <a:t>considers</a:t>
            </a:r>
            <a:r>
              <a:rPr lang="it-IT" sz="1400" dirty="0">
                <a:latin typeface="Avenir Next LT Pro" panose="020B0504020202020204" pitchFamily="34" charset="77"/>
              </a:rPr>
              <a:t> the </a:t>
            </a:r>
            <a:r>
              <a:rPr lang="it-IT" sz="1400" dirty="0" err="1">
                <a:latin typeface="Avenir Next LT Pro" panose="020B0504020202020204" pitchFamily="34" charset="77"/>
              </a:rPr>
              <a:t>relationship</a:t>
            </a:r>
            <a:r>
              <a:rPr lang="it-IT" sz="1400" dirty="0">
                <a:latin typeface="Avenir Next LT Pro" panose="020B0504020202020204" pitchFamily="34" charset="77"/>
              </a:rPr>
              <a:t> </a:t>
            </a:r>
            <a:r>
              <a:rPr lang="it-IT" sz="1400" dirty="0" err="1">
                <a:latin typeface="Avenir Next LT Pro" panose="020B0504020202020204" pitchFamily="34" charset="77"/>
              </a:rPr>
              <a:t>between</a:t>
            </a:r>
            <a:r>
              <a:rPr lang="it-IT" sz="1400" dirty="0">
                <a:latin typeface="Avenir Next LT Pro" panose="020B0504020202020204" pitchFamily="34" charset="77"/>
              </a:rPr>
              <a:t> </a:t>
            </a:r>
            <a:r>
              <a:rPr lang="it-IT" sz="1400" dirty="0" err="1">
                <a:latin typeface="Avenir Next LT Pro" panose="020B0504020202020204" pitchFamily="34" charset="77"/>
              </a:rPr>
              <a:t>technological</a:t>
            </a:r>
            <a:r>
              <a:rPr lang="it-IT" sz="1400" dirty="0">
                <a:latin typeface="Avenir Next LT Pro" panose="020B0504020202020204" pitchFamily="34" charset="77"/>
              </a:rPr>
              <a:t> </a:t>
            </a:r>
            <a:r>
              <a:rPr lang="it-IT" sz="1400" dirty="0" err="1">
                <a:latin typeface="Avenir Next LT Pro" panose="020B0504020202020204" pitchFamily="34" charset="77"/>
              </a:rPr>
              <a:t>change</a:t>
            </a:r>
            <a:r>
              <a:rPr lang="it-IT" sz="1400" dirty="0">
                <a:latin typeface="Avenir Next LT Pro" panose="020B0504020202020204" pitchFamily="34" charset="77"/>
              </a:rPr>
              <a:t>, </a:t>
            </a:r>
            <a:r>
              <a:rPr lang="it-IT" sz="1400" dirty="0" err="1">
                <a:latin typeface="Avenir Next LT Pro" panose="020B0504020202020204" pitchFamily="34" charset="77"/>
              </a:rPr>
              <a:t>division</a:t>
            </a:r>
            <a:r>
              <a:rPr lang="it-IT" sz="1400" dirty="0">
                <a:latin typeface="Avenir Next LT Pro" panose="020B0504020202020204" pitchFamily="34" charset="77"/>
              </a:rPr>
              <a:t> of </a:t>
            </a:r>
            <a:r>
              <a:rPr lang="it-IT" sz="1400" dirty="0" err="1">
                <a:latin typeface="Avenir Next LT Pro" panose="020B0504020202020204" pitchFamily="34" charset="77"/>
              </a:rPr>
              <a:t>labor</a:t>
            </a:r>
            <a:r>
              <a:rPr lang="it-IT" sz="1400" dirty="0">
                <a:latin typeface="Avenir Next LT Pro" panose="020B0504020202020204" pitchFamily="34" charset="77"/>
              </a:rPr>
              <a:t>, and </a:t>
            </a:r>
            <a:r>
              <a:rPr lang="it-IT" sz="1400" dirty="0" err="1">
                <a:latin typeface="Avenir Next LT Pro" panose="020B0504020202020204" pitchFamily="34" charset="77"/>
              </a:rPr>
              <a:t>structural</a:t>
            </a:r>
            <a:r>
              <a:rPr lang="it-IT" sz="1400" dirty="0">
                <a:latin typeface="Avenir Next LT Pro" panose="020B0504020202020204" pitchFamily="34" charset="77"/>
              </a:rPr>
              <a:t> </a:t>
            </a:r>
            <a:r>
              <a:rPr lang="it-IT" sz="1400" dirty="0" err="1">
                <a:latin typeface="Avenir Next LT Pro" panose="020B0504020202020204" pitchFamily="34" charset="77"/>
              </a:rPr>
              <a:t>change</a:t>
            </a:r>
            <a:r>
              <a:rPr lang="it-IT" sz="1400" dirty="0">
                <a:latin typeface="Avenir Next LT Pro" panose="020B0504020202020204" pitchFamily="34" charset="77"/>
              </a:rPr>
              <a:t> in the economy. The </a:t>
            </a:r>
            <a:r>
              <a:rPr lang="it-IT" sz="1400" dirty="0" err="1">
                <a:latin typeface="Avenir Next LT Pro" panose="020B0504020202020204" pitchFamily="34" charset="77"/>
              </a:rPr>
              <a:t>incorporation</a:t>
            </a:r>
            <a:r>
              <a:rPr lang="it-IT" sz="1400" dirty="0">
                <a:latin typeface="Avenir Next LT Pro" panose="020B0504020202020204" pitchFamily="34" charset="77"/>
              </a:rPr>
              <a:t> of </a:t>
            </a:r>
            <a:r>
              <a:rPr lang="it-IT" sz="1400" dirty="0" err="1">
                <a:latin typeface="Avenir Next LT Pro" panose="020B0504020202020204" pitchFamily="34" charset="77"/>
              </a:rPr>
              <a:t>technological</a:t>
            </a:r>
            <a:r>
              <a:rPr lang="it-IT" sz="1400" dirty="0">
                <a:latin typeface="Avenir Next LT Pro" panose="020B0504020202020204" pitchFamily="34" charset="77"/>
              </a:rPr>
              <a:t> progress </a:t>
            </a:r>
            <a:r>
              <a:rPr lang="it-IT" sz="1400" dirty="0" err="1">
                <a:latin typeface="Avenir Next LT Pro" panose="020B0504020202020204" pitchFamily="34" charset="77"/>
              </a:rPr>
              <a:t>into</a:t>
            </a:r>
            <a:r>
              <a:rPr lang="it-IT" sz="1400" dirty="0">
                <a:latin typeface="Avenir Next LT Pro" panose="020B0504020202020204" pitchFamily="34" charset="77"/>
              </a:rPr>
              <a:t> capital </a:t>
            </a:r>
            <a:r>
              <a:rPr lang="it-IT" sz="1400" dirty="0" err="1">
                <a:latin typeface="Avenir Next LT Pro" panose="020B0504020202020204" pitchFamily="34" charset="77"/>
              </a:rPr>
              <a:t>promotes</a:t>
            </a:r>
            <a:r>
              <a:rPr lang="it-IT" sz="1400" dirty="0">
                <a:latin typeface="Avenir Next LT Pro" panose="020B0504020202020204" pitchFamily="34" charset="77"/>
              </a:rPr>
              <a:t> the </a:t>
            </a:r>
            <a:r>
              <a:rPr lang="it-IT" sz="1400" dirty="0" err="1">
                <a:latin typeface="Avenir Next LT Pro" panose="020B0504020202020204" pitchFamily="34" charset="77"/>
              </a:rPr>
              <a:t>division</a:t>
            </a:r>
            <a:r>
              <a:rPr lang="it-IT" sz="1400" dirty="0">
                <a:latin typeface="Avenir Next LT Pro" panose="020B0504020202020204" pitchFamily="34" charset="77"/>
              </a:rPr>
              <a:t> and </a:t>
            </a:r>
            <a:r>
              <a:rPr lang="it-IT" sz="1400" dirty="0" err="1">
                <a:latin typeface="Avenir Next LT Pro" panose="020B0504020202020204" pitchFamily="34" charset="77"/>
              </a:rPr>
              <a:t>specialization</a:t>
            </a:r>
            <a:r>
              <a:rPr lang="it-IT" sz="1400" dirty="0">
                <a:latin typeface="Avenir Next LT Pro" panose="020B0504020202020204" pitchFamily="34" charset="77"/>
              </a:rPr>
              <a:t> of </a:t>
            </a:r>
            <a:r>
              <a:rPr lang="it-IT" sz="1400" dirty="0" err="1">
                <a:latin typeface="Avenir Next LT Pro" panose="020B0504020202020204" pitchFamily="34" charset="77"/>
              </a:rPr>
              <a:t>labor</a:t>
            </a:r>
            <a:r>
              <a:rPr lang="it-IT" sz="1400" dirty="0">
                <a:latin typeface="Avenir Next LT Pro" panose="020B0504020202020204" pitchFamily="34" charset="77"/>
              </a:rPr>
              <a:t>, </a:t>
            </a:r>
            <a:r>
              <a:rPr lang="it-IT" sz="1400" dirty="0" err="1">
                <a:latin typeface="Avenir Next LT Pro" panose="020B0504020202020204" pitchFamily="34" charset="77"/>
              </a:rPr>
              <a:t>which</a:t>
            </a:r>
            <a:r>
              <a:rPr lang="it-IT" sz="1400" dirty="0">
                <a:latin typeface="Avenir Next LT Pro" panose="020B0504020202020204" pitchFamily="34" charset="77"/>
              </a:rPr>
              <a:t> in turn </a:t>
            </a:r>
            <a:r>
              <a:rPr lang="it-IT" sz="1400" dirty="0" err="1">
                <a:latin typeface="Avenir Next LT Pro" panose="020B0504020202020204" pitchFamily="34" charset="77"/>
              </a:rPr>
              <a:t>is</a:t>
            </a:r>
            <a:r>
              <a:rPr lang="it-IT" sz="1400" dirty="0">
                <a:latin typeface="Avenir Next LT Pro" panose="020B0504020202020204" pitchFamily="34" charset="77"/>
              </a:rPr>
              <a:t> </a:t>
            </a:r>
            <a:r>
              <a:rPr lang="it-IT" sz="1400" dirty="0" err="1">
                <a:latin typeface="Avenir Next LT Pro" panose="020B0504020202020204" pitchFamily="34" charset="77"/>
              </a:rPr>
              <a:t>reflected</a:t>
            </a:r>
            <a:r>
              <a:rPr lang="it-IT" sz="1400" dirty="0">
                <a:latin typeface="Avenir Next LT Pro" panose="020B0504020202020204" pitchFamily="34" charset="77"/>
              </a:rPr>
              <a:t> in </a:t>
            </a:r>
            <a:r>
              <a:rPr lang="it-IT" sz="1400" dirty="0" err="1">
                <a:latin typeface="Avenir Next LT Pro" panose="020B0504020202020204" pitchFamily="34" charset="77"/>
              </a:rPr>
              <a:t>productivity</a:t>
            </a:r>
            <a:r>
              <a:rPr lang="it-IT" sz="1400" dirty="0">
                <a:latin typeface="Avenir Next LT Pro" panose="020B0504020202020204" pitchFamily="34" charset="77"/>
              </a:rPr>
              <a:t>. </a:t>
            </a:r>
          </a:p>
          <a:p>
            <a:endParaRPr lang="it-IT" sz="1400" b="1" dirty="0">
              <a:latin typeface="Avenir Next LT Pro" panose="020B0504020202020204" pitchFamily="34" charset="77"/>
            </a:endParaRPr>
          </a:p>
          <a:p>
            <a:r>
              <a:rPr lang="it-IT" sz="1400" b="1" dirty="0">
                <a:latin typeface="Avenir Next LT Pro" panose="020B0504020202020204" pitchFamily="34" charset="77"/>
              </a:rPr>
              <a:t>Ricardo</a:t>
            </a:r>
            <a:r>
              <a:rPr lang="it-IT" sz="1400" dirty="0">
                <a:latin typeface="Avenir Next LT Pro" panose="020B0504020202020204" pitchFamily="34" charset="77"/>
              </a:rPr>
              <a:t> in «</a:t>
            </a:r>
            <a:r>
              <a:rPr lang="it-IT" sz="1400" dirty="0" err="1">
                <a:latin typeface="Avenir Next LT Pro" panose="020B0504020202020204" pitchFamily="34" charset="77"/>
              </a:rPr>
              <a:t>Principles</a:t>
            </a:r>
            <a:r>
              <a:rPr lang="it-IT" sz="1400" dirty="0">
                <a:latin typeface="Avenir Next LT Pro" panose="020B0504020202020204" pitchFamily="34" charset="77"/>
              </a:rPr>
              <a:t> of </a:t>
            </a:r>
            <a:r>
              <a:rPr lang="it-IT" sz="1400" dirty="0" err="1">
                <a:latin typeface="Avenir Next LT Pro" panose="020B0504020202020204" pitchFamily="34" charset="77"/>
              </a:rPr>
              <a:t>Political</a:t>
            </a:r>
            <a:r>
              <a:rPr lang="it-IT" sz="1400" dirty="0">
                <a:latin typeface="Avenir Next LT Pro" panose="020B0504020202020204" pitchFamily="34" charset="77"/>
              </a:rPr>
              <a:t> Economy» (1817) </a:t>
            </a:r>
            <a:r>
              <a:rPr lang="it-IT" sz="1400" dirty="0" err="1">
                <a:latin typeface="Avenir Next LT Pro" panose="020B0504020202020204" pitchFamily="34" charset="77"/>
              </a:rPr>
              <a:t>analyzes</a:t>
            </a:r>
            <a:r>
              <a:rPr lang="it-IT" sz="1400" dirty="0">
                <a:latin typeface="Avenir Next LT Pro" panose="020B0504020202020204" pitchFamily="34" charset="77"/>
              </a:rPr>
              <a:t> the </a:t>
            </a:r>
            <a:r>
              <a:rPr lang="it-IT" sz="1400" dirty="0" err="1">
                <a:latin typeface="Avenir Next LT Pro" panose="020B0504020202020204" pitchFamily="34" charset="77"/>
              </a:rPr>
              <a:t>effects</a:t>
            </a:r>
            <a:r>
              <a:rPr lang="it-IT" sz="1400" dirty="0">
                <a:latin typeface="Avenir Next LT Pro" panose="020B0504020202020204" pitchFamily="34" charset="77"/>
              </a:rPr>
              <a:t> of </a:t>
            </a:r>
            <a:r>
              <a:rPr lang="it-IT" sz="1400" dirty="0" err="1">
                <a:latin typeface="Avenir Next LT Pro" panose="020B0504020202020204" pitchFamily="34" charset="77"/>
              </a:rPr>
              <a:t>technological</a:t>
            </a:r>
            <a:r>
              <a:rPr lang="it-IT" sz="1400" dirty="0">
                <a:latin typeface="Avenir Next LT Pro" panose="020B0504020202020204" pitchFamily="34" charset="77"/>
              </a:rPr>
              <a:t> </a:t>
            </a:r>
            <a:r>
              <a:rPr lang="it-IT" sz="1400" dirty="0" err="1">
                <a:latin typeface="Avenir Next LT Pro" panose="020B0504020202020204" pitchFamily="34" charset="77"/>
              </a:rPr>
              <a:t>change</a:t>
            </a:r>
            <a:r>
              <a:rPr lang="it-IT" sz="1400" dirty="0">
                <a:latin typeface="Avenir Next LT Pro" panose="020B0504020202020204" pitchFamily="34" charset="77"/>
              </a:rPr>
              <a:t> on </a:t>
            </a:r>
            <a:r>
              <a:rPr lang="it-IT" sz="1400" dirty="0" err="1">
                <a:latin typeface="Avenir Next LT Pro" panose="020B0504020202020204" pitchFamily="34" charset="77"/>
              </a:rPr>
              <a:t>employment</a:t>
            </a:r>
            <a:r>
              <a:rPr lang="it-IT" sz="1400" dirty="0">
                <a:latin typeface="Avenir Next LT Pro" panose="020B0504020202020204" pitchFamily="34" charset="77"/>
              </a:rPr>
              <a:t>. </a:t>
            </a:r>
          </a:p>
          <a:p>
            <a:endParaRPr lang="it-IT" sz="1400" dirty="0">
              <a:latin typeface="Avenir Next LT Pro" panose="020B0504020202020204" pitchFamily="34" charset="77"/>
            </a:endParaRPr>
          </a:p>
          <a:p>
            <a:r>
              <a:rPr lang="it-IT" sz="1400" b="1" dirty="0" err="1">
                <a:latin typeface="Avenir Next LT Pro" panose="020B0504020202020204" pitchFamily="34" charset="77"/>
              </a:rPr>
              <a:t>Marx</a:t>
            </a:r>
            <a:r>
              <a:rPr lang="it-IT" sz="1400" dirty="0">
                <a:latin typeface="Avenir Next LT Pro" panose="020B0504020202020204" pitchFamily="34" charset="77"/>
              </a:rPr>
              <a:t> </a:t>
            </a:r>
            <a:r>
              <a:rPr lang="it-IT" sz="1400" dirty="0" err="1">
                <a:latin typeface="Avenir Next LT Pro" panose="020B0504020202020204" pitchFamily="34" charset="77"/>
              </a:rPr>
              <a:t>emphasizes</a:t>
            </a:r>
            <a:r>
              <a:rPr lang="it-IT" sz="1400" dirty="0">
                <a:latin typeface="Avenir Next LT Pro" panose="020B0504020202020204" pitchFamily="34" charset="77"/>
              </a:rPr>
              <a:t> the </a:t>
            </a:r>
            <a:r>
              <a:rPr lang="it-IT" sz="1400" dirty="0" err="1">
                <a:latin typeface="Avenir Next LT Pro" panose="020B0504020202020204" pitchFamily="34" charset="77"/>
              </a:rPr>
              <a:t>key</a:t>
            </a:r>
            <a:r>
              <a:rPr lang="it-IT" sz="1400" dirty="0">
                <a:latin typeface="Avenir Next LT Pro" panose="020B0504020202020204" pitchFamily="34" charset="77"/>
              </a:rPr>
              <a:t> </a:t>
            </a:r>
            <a:r>
              <a:rPr lang="it-IT" sz="1400" dirty="0" err="1">
                <a:latin typeface="Avenir Next LT Pro" panose="020B0504020202020204" pitchFamily="34" charset="77"/>
              </a:rPr>
              <a:t>role</a:t>
            </a:r>
            <a:r>
              <a:rPr lang="it-IT" sz="1400" dirty="0">
                <a:latin typeface="Avenir Next LT Pro" panose="020B0504020202020204" pitchFamily="34" charset="77"/>
              </a:rPr>
              <a:t> of </a:t>
            </a:r>
            <a:r>
              <a:rPr lang="it-IT" sz="1400" dirty="0" err="1">
                <a:latin typeface="Avenir Next LT Pro" panose="020B0504020202020204" pitchFamily="34" charset="77"/>
              </a:rPr>
              <a:t>technology</a:t>
            </a:r>
            <a:r>
              <a:rPr lang="it-IT" sz="1400" dirty="0">
                <a:latin typeface="Avenir Next LT Pro" panose="020B0504020202020204" pitchFamily="34" charset="77"/>
              </a:rPr>
              <a:t> in </a:t>
            </a:r>
            <a:r>
              <a:rPr lang="it-IT" sz="1400" dirty="0" err="1">
                <a:latin typeface="Avenir Next LT Pro" panose="020B0504020202020204" pitchFamily="34" charset="77"/>
              </a:rPr>
              <a:t>modern</a:t>
            </a:r>
            <a:r>
              <a:rPr lang="it-IT" sz="1400" dirty="0">
                <a:latin typeface="Avenir Next LT Pro" panose="020B0504020202020204" pitchFamily="34" charset="77"/>
              </a:rPr>
              <a:t> </a:t>
            </a:r>
            <a:r>
              <a:rPr lang="it-IT" sz="1400" dirty="0" err="1">
                <a:latin typeface="Avenir Next LT Pro" panose="020B0504020202020204" pitchFamily="34" charset="77"/>
              </a:rPr>
              <a:t>economies</a:t>
            </a:r>
            <a:r>
              <a:rPr lang="it-IT" sz="1400" dirty="0">
                <a:latin typeface="Avenir Next LT Pro" panose="020B0504020202020204" pitchFamily="34" charset="77"/>
              </a:rPr>
              <a:t> and </a:t>
            </a:r>
            <a:r>
              <a:rPr lang="it-IT" sz="1400" dirty="0" err="1">
                <a:latin typeface="Avenir Next LT Pro" panose="020B0504020202020204" pitchFamily="34" charset="77"/>
              </a:rPr>
              <a:t>stresses</a:t>
            </a:r>
            <a:r>
              <a:rPr lang="it-IT" sz="1400" dirty="0">
                <a:latin typeface="Avenir Next LT Pro" panose="020B0504020202020204" pitchFamily="34" charset="77"/>
              </a:rPr>
              <a:t> </a:t>
            </a:r>
            <a:r>
              <a:rPr lang="it-IT" sz="1400" dirty="0" err="1">
                <a:latin typeface="Avenir Next LT Pro" panose="020B0504020202020204" pitchFamily="34" charset="77"/>
              </a:rPr>
              <a:t>that</a:t>
            </a:r>
            <a:r>
              <a:rPr lang="it-IT" sz="1400" dirty="0">
                <a:latin typeface="Avenir Next LT Pro" panose="020B0504020202020204" pitchFamily="34" charset="77"/>
              </a:rPr>
              <a:t> innovation </a:t>
            </a:r>
            <a:r>
              <a:rPr lang="it-IT" sz="1400" dirty="0" err="1">
                <a:latin typeface="Avenir Next LT Pro" panose="020B0504020202020204" pitchFamily="34" charset="77"/>
              </a:rPr>
              <a:t>is</a:t>
            </a:r>
            <a:r>
              <a:rPr lang="it-IT" sz="1400" dirty="0">
                <a:latin typeface="Avenir Next LT Pro" panose="020B0504020202020204" pitchFamily="34" charset="77"/>
              </a:rPr>
              <a:t> a social process </a:t>
            </a:r>
            <a:r>
              <a:rPr lang="it-IT" sz="1400" dirty="0" err="1">
                <a:latin typeface="Avenir Next LT Pro" panose="020B0504020202020204" pitchFamily="34" charset="77"/>
              </a:rPr>
              <a:t>rather</a:t>
            </a:r>
            <a:r>
              <a:rPr lang="it-IT" sz="1400" dirty="0">
                <a:latin typeface="Avenir Next LT Pro" panose="020B0504020202020204" pitchFamily="34" charset="77"/>
              </a:rPr>
              <a:t> </a:t>
            </a:r>
            <a:r>
              <a:rPr lang="it-IT" sz="1400" dirty="0" err="1">
                <a:latin typeface="Avenir Next LT Pro" panose="020B0504020202020204" pitchFamily="34" charset="77"/>
              </a:rPr>
              <a:t>than</a:t>
            </a:r>
            <a:r>
              <a:rPr lang="it-IT" sz="1400" dirty="0">
                <a:latin typeface="Avenir Next LT Pro" panose="020B0504020202020204" pitchFamily="34" charset="77"/>
              </a:rPr>
              <a:t> an </a:t>
            </a:r>
            <a:r>
              <a:rPr lang="it-IT" sz="1400" dirty="0" err="1">
                <a:latin typeface="Avenir Next LT Pro" panose="020B0504020202020204" pitchFamily="34" charset="77"/>
              </a:rPr>
              <a:t>individual</a:t>
            </a:r>
            <a:r>
              <a:rPr lang="it-IT" sz="1400" dirty="0">
                <a:latin typeface="Avenir Next LT Pro" panose="020B0504020202020204" pitchFamily="34" charset="77"/>
              </a:rPr>
              <a:t> </a:t>
            </a:r>
            <a:r>
              <a:rPr lang="it-IT" sz="1400" dirty="0" err="1">
                <a:latin typeface="Avenir Next LT Pro" panose="020B0504020202020204" pitchFamily="34" charset="77"/>
              </a:rPr>
              <a:t>one</a:t>
            </a:r>
            <a:r>
              <a:rPr lang="it-IT" sz="1400" dirty="0">
                <a:latin typeface="Avenir Next LT Pro" panose="020B0504020202020204" pitchFamily="34" charset="77"/>
              </a:rPr>
              <a:t>. The </a:t>
            </a:r>
            <a:r>
              <a:rPr lang="it-IT" sz="1400" dirty="0" err="1">
                <a:latin typeface="Avenir Next LT Pro" panose="020B0504020202020204" pitchFamily="34" charset="77"/>
              </a:rPr>
              <a:t>impetus</a:t>
            </a:r>
            <a:r>
              <a:rPr lang="it-IT" sz="1400" dirty="0">
                <a:latin typeface="Avenir Next LT Pro" panose="020B0504020202020204" pitchFamily="34" charset="77"/>
              </a:rPr>
              <a:t> for innovation </a:t>
            </a:r>
            <a:r>
              <a:rPr lang="it-IT" sz="1400" dirty="0" err="1">
                <a:latin typeface="Avenir Next LT Pro" panose="020B0504020202020204" pitchFamily="34" charset="77"/>
              </a:rPr>
              <a:t>comes</a:t>
            </a:r>
            <a:r>
              <a:rPr lang="it-IT" sz="1400" dirty="0">
                <a:latin typeface="Avenir Next LT Pro" panose="020B0504020202020204" pitchFamily="34" charset="77"/>
              </a:rPr>
              <a:t> from </a:t>
            </a:r>
            <a:r>
              <a:rPr lang="it-IT" sz="1400" dirty="0" err="1">
                <a:latin typeface="Avenir Next LT Pro" panose="020B0504020202020204" pitchFamily="34" charset="77"/>
              </a:rPr>
              <a:t>capitalist</a:t>
            </a:r>
            <a:r>
              <a:rPr lang="it-IT" sz="1400" dirty="0">
                <a:latin typeface="Avenir Next LT Pro" panose="020B0504020202020204" pitchFamily="34" charset="77"/>
              </a:rPr>
              <a:t> competitive pressure and the </a:t>
            </a:r>
            <a:r>
              <a:rPr lang="it-IT" sz="1400" dirty="0" err="1">
                <a:latin typeface="Avenir Next LT Pro" panose="020B0504020202020204" pitchFamily="34" charset="77"/>
              </a:rPr>
              <a:t>size</a:t>
            </a:r>
            <a:r>
              <a:rPr lang="it-IT" sz="1400" dirty="0">
                <a:latin typeface="Avenir Next LT Pro" panose="020B0504020202020204" pitchFamily="34" charset="77"/>
              </a:rPr>
              <a:t> of </a:t>
            </a:r>
            <a:r>
              <a:rPr lang="it-IT" sz="1400" dirty="0" err="1">
                <a:latin typeface="Avenir Next LT Pro" panose="020B0504020202020204" pitchFamily="34" charset="77"/>
              </a:rPr>
              <a:t>markets</a:t>
            </a:r>
            <a:r>
              <a:rPr lang="it-IT" sz="1400" dirty="0">
                <a:latin typeface="Avenir Next LT Pro" panose="020B0504020202020204" pitchFamily="34" charset="77"/>
              </a:rPr>
              <a:t>. </a:t>
            </a:r>
          </a:p>
          <a:p>
            <a:endParaRPr lang="it-IT" sz="1400" dirty="0">
              <a:latin typeface="Avenir Next LT Pro" panose="020B0504020202020204" pitchFamily="34" charset="77"/>
            </a:endParaRPr>
          </a:p>
          <a:p>
            <a:r>
              <a:rPr lang="it-IT" sz="1400" b="1" dirty="0" err="1">
                <a:latin typeface="Avenir Next LT Pro" panose="020B0504020202020204" pitchFamily="34" charset="77"/>
              </a:rPr>
              <a:t>Usher</a:t>
            </a:r>
            <a:r>
              <a:rPr lang="it-IT" sz="1400" dirty="0">
                <a:latin typeface="Avenir Next LT Pro" panose="020B0504020202020204" pitchFamily="34" charset="77"/>
              </a:rPr>
              <a:t> (1921) </a:t>
            </a:r>
            <a:r>
              <a:rPr lang="it-IT" sz="1400" dirty="0" err="1">
                <a:latin typeface="Avenir Next LT Pro" panose="020B0504020202020204" pitchFamily="34" charset="77"/>
              </a:rPr>
              <a:t>views</a:t>
            </a:r>
            <a:r>
              <a:rPr lang="it-IT" sz="1400" dirty="0">
                <a:latin typeface="Avenir Next LT Pro" panose="020B0504020202020204" pitchFamily="34" charset="77"/>
              </a:rPr>
              <a:t> innovation </a:t>
            </a:r>
            <a:r>
              <a:rPr lang="it-IT" sz="1400" dirty="0" err="1">
                <a:latin typeface="Avenir Next LT Pro" panose="020B0504020202020204" pitchFamily="34" charset="77"/>
              </a:rPr>
              <a:t>as</a:t>
            </a:r>
            <a:r>
              <a:rPr lang="it-IT" sz="1400" dirty="0">
                <a:latin typeface="Avenir Next LT Pro" panose="020B0504020202020204" pitchFamily="34" charset="77"/>
              </a:rPr>
              <a:t> a process. </a:t>
            </a:r>
            <a:r>
              <a:rPr lang="it-IT" sz="1400" dirty="0" err="1">
                <a:latin typeface="Avenir Next LT Pro" panose="020B0504020202020204" pitchFamily="34" charset="77"/>
              </a:rPr>
              <a:t>Innovations</a:t>
            </a:r>
            <a:r>
              <a:rPr lang="it-IT" sz="1400" dirty="0">
                <a:latin typeface="Avenir Next LT Pro" panose="020B0504020202020204" pitchFamily="34" charset="77"/>
              </a:rPr>
              <a:t> are the </a:t>
            </a:r>
            <a:r>
              <a:rPr lang="it-IT" sz="1400" dirty="0" err="1">
                <a:latin typeface="Avenir Next LT Pro" panose="020B0504020202020204" pitchFamily="34" charset="77"/>
              </a:rPr>
              <a:t>result</a:t>
            </a:r>
            <a:r>
              <a:rPr lang="it-IT" sz="1400" dirty="0">
                <a:latin typeface="Avenir Next LT Pro" panose="020B0504020202020204" pitchFamily="34" charset="77"/>
              </a:rPr>
              <a:t> of a </a:t>
            </a:r>
            <a:r>
              <a:rPr lang="it-IT" sz="1400" dirty="0" err="1">
                <a:latin typeface="Avenir Next LT Pro" panose="020B0504020202020204" pitchFamily="34" charset="77"/>
              </a:rPr>
              <a:t>phenomenon</a:t>
            </a:r>
            <a:r>
              <a:rPr lang="it-IT" sz="1400" dirty="0">
                <a:latin typeface="Avenir Next LT Pro" panose="020B0504020202020204" pitchFamily="34" charset="77"/>
              </a:rPr>
              <a:t> of "cumulative </a:t>
            </a:r>
            <a:r>
              <a:rPr lang="it-IT" sz="1400" dirty="0" err="1">
                <a:latin typeface="Avenir Next LT Pro" panose="020B0504020202020204" pitchFamily="34" charset="77"/>
              </a:rPr>
              <a:t>synthesis</a:t>
            </a:r>
            <a:r>
              <a:rPr lang="it-IT" sz="1400" dirty="0">
                <a:latin typeface="Avenir Next LT Pro" panose="020B0504020202020204" pitchFamily="34" charset="77"/>
              </a:rPr>
              <a:t>" </a:t>
            </a:r>
            <a:r>
              <a:rPr lang="it-IT" sz="1400" dirty="0" err="1">
                <a:latin typeface="Avenir Next LT Pro" panose="020B0504020202020204" pitchFamily="34" charset="77"/>
              </a:rPr>
              <a:t>that</a:t>
            </a:r>
            <a:r>
              <a:rPr lang="it-IT" sz="1400" dirty="0">
                <a:latin typeface="Avenir Next LT Pro" panose="020B0504020202020204" pitchFamily="34" charset="77"/>
              </a:rPr>
              <a:t> from the </a:t>
            </a:r>
            <a:r>
              <a:rPr lang="it-IT" sz="1400" dirty="0" err="1">
                <a:latin typeface="Avenir Next LT Pro" panose="020B0504020202020204" pitchFamily="34" charset="77"/>
              </a:rPr>
              <a:t>perception</a:t>
            </a:r>
            <a:r>
              <a:rPr lang="it-IT" sz="1400" dirty="0">
                <a:latin typeface="Avenir Next LT Pro" panose="020B0504020202020204" pitchFamily="34" charset="77"/>
              </a:rPr>
              <a:t> of a </a:t>
            </a:r>
            <a:r>
              <a:rPr lang="it-IT" sz="1400" dirty="0" err="1">
                <a:latin typeface="Avenir Next LT Pro" panose="020B0504020202020204" pitchFamily="34" charset="77"/>
              </a:rPr>
              <a:t>problem</a:t>
            </a:r>
            <a:r>
              <a:rPr lang="it-IT" sz="1400" dirty="0">
                <a:latin typeface="Avenir Next LT Pro" panose="020B0504020202020204" pitchFamily="34" charset="77"/>
              </a:rPr>
              <a:t> </a:t>
            </a:r>
            <a:r>
              <a:rPr lang="it-IT" sz="1400" dirty="0" err="1">
                <a:latin typeface="Avenir Next LT Pro" panose="020B0504020202020204" pitchFamily="34" charset="77"/>
              </a:rPr>
              <a:t>leads</a:t>
            </a:r>
            <a:r>
              <a:rPr lang="it-IT" sz="1400" dirty="0">
                <a:latin typeface="Avenir Next LT Pro" panose="020B0504020202020204" pitchFamily="34" charset="77"/>
              </a:rPr>
              <a:t> to the </a:t>
            </a:r>
            <a:r>
              <a:rPr lang="it-IT" sz="1400" dirty="0" err="1">
                <a:latin typeface="Avenir Next LT Pro" panose="020B0504020202020204" pitchFamily="34" charset="77"/>
              </a:rPr>
              <a:t>initial</a:t>
            </a:r>
            <a:r>
              <a:rPr lang="it-IT" sz="1400" dirty="0">
                <a:latin typeface="Avenir Next LT Pro" panose="020B0504020202020204" pitchFamily="34" charset="77"/>
              </a:rPr>
              <a:t> </a:t>
            </a:r>
            <a:r>
              <a:rPr lang="it-IT" sz="1400" dirty="0" err="1">
                <a:latin typeface="Avenir Next LT Pro" panose="020B0504020202020204" pitchFamily="34" charset="77"/>
              </a:rPr>
              <a:t>introduction</a:t>
            </a:r>
            <a:r>
              <a:rPr lang="it-IT" sz="1400" dirty="0">
                <a:latin typeface="Avenir Next LT Pro" panose="020B0504020202020204" pitchFamily="34" charset="77"/>
              </a:rPr>
              <a:t> of an innovation and </a:t>
            </a:r>
            <a:r>
              <a:rPr lang="it-IT" sz="1400" dirty="0" err="1">
                <a:latin typeface="Avenir Next LT Pro" panose="020B0504020202020204" pitchFamily="34" charset="77"/>
              </a:rPr>
              <a:t>then</a:t>
            </a:r>
            <a:r>
              <a:rPr lang="it-IT" sz="1400" dirty="0">
                <a:latin typeface="Avenir Next LT Pro" panose="020B0504020202020204" pitchFamily="34" charset="77"/>
              </a:rPr>
              <a:t> to </a:t>
            </a:r>
            <a:r>
              <a:rPr lang="it-IT" sz="1400" dirty="0" err="1">
                <a:latin typeface="Avenir Next LT Pro" panose="020B0504020202020204" pitchFamily="34" charset="77"/>
              </a:rPr>
              <a:t>its</a:t>
            </a:r>
            <a:r>
              <a:rPr lang="it-IT" sz="1400" dirty="0">
                <a:latin typeface="Avenir Next LT Pro" panose="020B0504020202020204" pitchFamily="34" charset="77"/>
              </a:rPr>
              <a:t> progressive </a:t>
            </a:r>
            <a:r>
              <a:rPr lang="it-IT" sz="1400" dirty="0" err="1">
                <a:latin typeface="Avenir Next LT Pro" panose="020B0504020202020204" pitchFamily="34" charset="77"/>
              </a:rPr>
              <a:t>modification</a:t>
            </a:r>
            <a:r>
              <a:rPr lang="it-IT" sz="1400" dirty="0">
                <a:latin typeface="Avenir Next LT Pro" panose="020B0504020202020204" pitchFamily="34" charset="77"/>
              </a:rPr>
              <a:t> and improvement.</a:t>
            </a:r>
          </a:p>
        </p:txBody>
      </p:sp>
      <p:pic>
        <p:nvPicPr>
          <p:cNvPr id="10" name="Immagine 9">
            <a:extLst>
              <a:ext uri="{FF2B5EF4-FFF2-40B4-BE49-F238E27FC236}">
                <a16:creationId xmlns:a16="http://schemas.microsoft.com/office/drawing/2014/main" id="{CFE8B20E-363B-B345-A17B-DCD71FC433F9}"/>
              </a:ext>
            </a:extLst>
          </p:cNvPr>
          <p:cNvPicPr>
            <a:picLocks noChangeAspect="1"/>
          </p:cNvPicPr>
          <p:nvPr/>
        </p:nvPicPr>
        <p:blipFill>
          <a:blip r:embed="rId2"/>
          <a:stretch>
            <a:fillRect/>
          </a:stretch>
        </p:blipFill>
        <p:spPr>
          <a:xfrm>
            <a:off x="7472760" y="2603130"/>
            <a:ext cx="4719240" cy="3539430"/>
          </a:xfrm>
          <a:prstGeom prst="rect">
            <a:avLst/>
          </a:prstGeom>
        </p:spPr>
      </p:pic>
    </p:spTree>
    <p:extLst>
      <p:ext uri="{BB962C8B-B14F-4D97-AF65-F5344CB8AC3E}">
        <p14:creationId xmlns:p14="http://schemas.microsoft.com/office/powerpoint/2010/main" val="79821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373AD7-DE06-654C-B320-D2CFB2267F44}"/>
              </a:ext>
            </a:extLst>
          </p:cNvPr>
          <p:cNvSpPr>
            <a:spLocks noGrp="1"/>
          </p:cNvSpPr>
          <p:nvPr>
            <p:ph type="title"/>
          </p:nvPr>
        </p:nvSpPr>
        <p:spPr/>
        <p:txBody>
          <a:bodyPr/>
          <a:lstStyle/>
          <a:p>
            <a:r>
              <a:rPr lang="it-IT" dirty="0"/>
              <a:t>Innovation in the economic </a:t>
            </a:r>
            <a:r>
              <a:rPr lang="it-IT" dirty="0" err="1"/>
              <a:t>thought</a:t>
            </a:r>
            <a:endParaRPr lang="it-IT" dirty="0"/>
          </a:p>
        </p:txBody>
      </p:sp>
      <p:sp>
        <p:nvSpPr>
          <p:cNvPr id="6" name="CasellaDiTesto 5">
            <a:extLst>
              <a:ext uri="{FF2B5EF4-FFF2-40B4-BE49-F238E27FC236}">
                <a16:creationId xmlns:a16="http://schemas.microsoft.com/office/drawing/2014/main" id="{5DA83D94-1018-3B41-AB03-A1402DFECAC5}"/>
              </a:ext>
            </a:extLst>
          </p:cNvPr>
          <p:cNvSpPr txBox="1"/>
          <p:nvPr/>
        </p:nvSpPr>
        <p:spPr>
          <a:xfrm>
            <a:off x="527473" y="3230051"/>
            <a:ext cx="2901696" cy="2127955"/>
          </a:xfrm>
          <a:prstGeom prst="rect">
            <a:avLst/>
          </a:prstGeom>
          <a:noFill/>
        </p:spPr>
        <p:txBody>
          <a:bodyPr wrap="square" rtlCol="0">
            <a:spAutoFit/>
          </a:bodyPr>
          <a:lstStyle/>
          <a:p>
            <a:pPr algn="ctr">
              <a:lnSpc>
                <a:spcPct val="150000"/>
              </a:lnSpc>
            </a:pPr>
            <a:r>
              <a:rPr lang="it-IT" dirty="0">
                <a:latin typeface="Chalkduster" panose="03050602040202020205" pitchFamily="66" charset="77"/>
              </a:rPr>
              <a:t>INNOVATION LEADS THE ENTIRE ECONOMY TOWARDS </a:t>
            </a:r>
            <a:r>
              <a:rPr lang="it-IT" b="1" dirty="0">
                <a:latin typeface="Chalkduster" panose="03050602040202020205" pitchFamily="66" charset="77"/>
              </a:rPr>
              <a:t>ECONOMIC DEVELOPMENT</a:t>
            </a:r>
            <a:endParaRPr lang="it-IT" b="1" spc="100" dirty="0">
              <a:latin typeface="Chalkduster" panose="03050602040202020205" pitchFamily="66" charset="77"/>
              <a:ea typeface="Open Sans" panose="020B0606030504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2D72D89A-BA58-C046-8711-638C8AD5986B}"/>
              </a:ext>
            </a:extLst>
          </p:cNvPr>
          <p:cNvPicPr>
            <a:picLocks noChangeAspect="1"/>
          </p:cNvPicPr>
          <p:nvPr/>
        </p:nvPicPr>
        <p:blipFill>
          <a:blip r:embed="rId2"/>
          <a:stretch>
            <a:fillRect/>
          </a:stretch>
        </p:blipFill>
        <p:spPr>
          <a:xfrm>
            <a:off x="2837075" y="3496539"/>
            <a:ext cx="1272590" cy="797490"/>
          </a:xfrm>
          <a:prstGeom prst="rect">
            <a:avLst/>
          </a:prstGeom>
        </p:spPr>
      </p:pic>
      <p:sp>
        <p:nvSpPr>
          <p:cNvPr id="8" name="CasellaDiTesto 7">
            <a:extLst>
              <a:ext uri="{FF2B5EF4-FFF2-40B4-BE49-F238E27FC236}">
                <a16:creationId xmlns:a16="http://schemas.microsoft.com/office/drawing/2014/main" id="{446230DE-F841-C44A-97A8-549B05EE8E60}"/>
              </a:ext>
            </a:extLst>
          </p:cNvPr>
          <p:cNvSpPr txBox="1"/>
          <p:nvPr/>
        </p:nvSpPr>
        <p:spPr>
          <a:xfrm>
            <a:off x="3684104" y="4835965"/>
            <a:ext cx="2849143" cy="461088"/>
          </a:xfrm>
          <a:prstGeom prst="rect">
            <a:avLst/>
          </a:prstGeom>
          <a:noFill/>
        </p:spPr>
        <p:txBody>
          <a:bodyPr wrap="square" rtlCol="0">
            <a:spAutoFit/>
          </a:bodyPr>
          <a:lstStyle/>
          <a:p>
            <a:pPr algn="ctr">
              <a:lnSpc>
                <a:spcPct val="150000"/>
              </a:lnSpc>
            </a:pPr>
            <a:r>
              <a:rPr lang="it-IT" b="1" spc="100" dirty="0">
                <a:latin typeface="Avenir Next LT Pro" panose="020B0504020202020204" pitchFamily="34" charset="77"/>
                <a:ea typeface="Open Sans" panose="020B0606030504020204" pitchFamily="34" charset="0"/>
                <a:cs typeface="Arial" panose="020B0604020202020204" pitchFamily="34" charset="0"/>
              </a:rPr>
              <a:t>SCHUMPETER </a:t>
            </a:r>
          </a:p>
        </p:txBody>
      </p:sp>
      <p:cxnSp>
        <p:nvCxnSpPr>
          <p:cNvPr id="10" name="Connettore 2 9">
            <a:extLst>
              <a:ext uri="{FF2B5EF4-FFF2-40B4-BE49-F238E27FC236}">
                <a16:creationId xmlns:a16="http://schemas.microsoft.com/office/drawing/2014/main" id="{B928FDE9-A4C5-9A42-8512-6C31BCF6113B}"/>
              </a:ext>
            </a:extLst>
          </p:cNvPr>
          <p:cNvCxnSpPr>
            <a:cxnSpLocks/>
          </p:cNvCxnSpPr>
          <p:nvPr/>
        </p:nvCxnSpPr>
        <p:spPr>
          <a:xfrm flipV="1">
            <a:off x="5862133" y="2220757"/>
            <a:ext cx="792674" cy="1208243"/>
          </a:xfrm>
          <a:prstGeom prst="straightConnector1">
            <a:avLst/>
          </a:prstGeom>
          <a:ln w="2857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nettore 2 11">
            <a:extLst>
              <a:ext uri="{FF2B5EF4-FFF2-40B4-BE49-F238E27FC236}">
                <a16:creationId xmlns:a16="http://schemas.microsoft.com/office/drawing/2014/main" id="{9BEEA916-5D57-1A47-95D7-E1BB797F7E14}"/>
              </a:ext>
            </a:extLst>
          </p:cNvPr>
          <p:cNvCxnSpPr>
            <a:cxnSpLocks/>
          </p:cNvCxnSpPr>
          <p:nvPr/>
        </p:nvCxnSpPr>
        <p:spPr>
          <a:xfrm>
            <a:off x="5860957" y="3722719"/>
            <a:ext cx="809864" cy="1229487"/>
          </a:xfrm>
          <a:prstGeom prst="straightConnector1">
            <a:avLst/>
          </a:prstGeom>
          <a:ln w="2857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CasellaDiTesto 13">
            <a:extLst>
              <a:ext uri="{FF2B5EF4-FFF2-40B4-BE49-F238E27FC236}">
                <a16:creationId xmlns:a16="http://schemas.microsoft.com/office/drawing/2014/main" id="{5BFC6191-8FB1-054C-8975-049B4F9CDE86}"/>
              </a:ext>
            </a:extLst>
          </p:cNvPr>
          <p:cNvSpPr txBox="1"/>
          <p:nvPr/>
        </p:nvSpPr>
        <p:spPr>
          <a:xfrm>
            <a:off x="6715577" y="1316913"/>
            <a:ext cx="4420417" cy="2035942"/>
          </a:xfrm>
          <a:prstGeom prst="rect">
            <a:avLst/>
          </a:prstGeom>
          <a:noFill/>
        </p:spPr>
        <p:txBody>
          <a:bodyPr wrap="square" rtlCol="0">
            <a:spAutoFit/>
          </a:bodyPr>
          <a:lstStyle/>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Innovation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400" spc="100" dirty="0">
                <a:latin typeface="Avenir Next LT Pro" panose="020B0504020202020204" pitchFamily="34" charset="77"/>
                <a:ea typeface="Open Sans" panose="020B0606030504020204" pitchFamily="34" charset="0"/>
                <a:cs typeface="Arial" panose="020B0604020202020204" pitchFamily="34" charset="0"/>
              </a:rPr>
              <a:t>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product</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the deliberate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exclusive</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willingness</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entrepreneur</a:t>
            </a:r>
            <a:r>
              <a:rPr lang="it-IT" sz="1400" spc="100" dirty="0">
                <a:latin typeface="Avenir Next LT Pro" panose="020B0504020202020204" pitchFamily="34" charset="77"/>
                <a:ea typeface="Open Sans" panose="020B0606030504020204" pitchFamily="34" charset="0"/>
                <a:cs typeface="Arial" panose="020B0604020202020204" pitchFamily="34" charset="0"/>
              </a:rPr>
              <a:t>/innovator </a:t>
            </a:r>
          </a:p>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Theory</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Economic Development», 1912) </a:t>
            </a:r>
          </a:p>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Innovation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as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i="1" spc="100" dirty="0">
                <a:latin typeface="Avenir Next LT Pro" panose="020B0504020202020204" pitchFamily="34" charset="77"/>
                <a:ea typeface="Open Sans" panose="020B0606030504020204" pitchFamily="34" charset="0"/>
                <a:cs typeface="Arial" panose="020B0604020202020204" pitchFamily="34" charset="0"/>
              </a:rPr>
              <a:t>Creative </a:t>
            </a:r>
            <a:r>
              <a:rPr lang="it-IT" sz="1600" b="1" i="1" spc="100" dirty="0" err="1">
                <a:latin typeface="Avenir Next LT Pro" panose="020B0504020202020204" pitchFamily="34" charset="77"/>
                <a:ea typeface="Open Sans" panose="020B0606030504020204" pitchFamily="34" charset="0"/>
                <a:cs typeface="Arial" panose="020B0604020202020204" pitchFamily="34" charset="0"/>
              </a:rPr>
              <a:t>Destruction</a:t>
            </a:r>
            <a:r>
              <a:rPr lang="it-IT" sz="1600" b="1" i="1" spc="100" dirty="0">
                <a:latin typeface="Avenir Next LT Pro" panose="020B0504020202020204" pitchFamily="34" charset="77"/>
                <a:ea typeface="Open Sans" panose="020B0606030504020204" pitchFamily="34" charset="0"/>
                <a:cs typeface="Arial" panose="020B0604020202020204" pitchFamily="34" charset="0"/>
              </a:rPr>
              <a:t>»</a:t>
            </a:r>
          </a:p>
        </p:txBody>
      </p:sp>
      <p:sp>
        <p:nvSpPr>
          <p:cNvPr id="17" name="CasellaDiTesto 16">
            <a:extLst>
              <a:ext uri="{FF2B5EF4-FFF2-40B4-BE49-F238E27FC236}">
                <a16:creationId xmlns:a16="http://schemas.microsoft.com/office/drawing/2014/main" id="{11837A66-60CB-A848-99AE-ACEBB7612F5E}"/>
              </a:ext>
            </a:extLst>
          </p:cNvPr>
          <p:cNvSpPr txBox="1"/>
          <p:nvPr/>
        </p:nvSpPr>
        <p:spPr>
          <a:xfrm>
            <a:off x="6715577" y="3725372"/>
            <a:ext cx="4420417" cy="2682273"/>
          </a:xfrm>
          <a:prstGeom prst="rect">
            <a:avLst/>
          </a:prstGeom>
          <a:noFill/>
        </p:spPr>
        <p:txBody>
          <a:bodyPr wrap="square" rtlCol="0">
            <a:spAutoFit/>
          </a:bodyPr>
          <a:lstStyle/>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The innovation process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does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not</a:t>
            </a:r>
            <a:r>
              <a:rPr lang="it-IT" sz="1400" spc="100" dirty="0">
                <a:latin typeface="Avenir Next LT Pro" panose="020B0504020202020204" pitchFamily="34" charset="77"/>
                <a:ea typeface="Open Sans" panose="020B0606030504020204" pitchFamily="34" charset="0"/>
                <a:cs typeface="Arial" panose="020B0604020202020204" pitchFamily="34" charset="0"/>
              </a:rPr>
              <a:t> derive from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sporadic</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action</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the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entrepreneur</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but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it</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becomes</a:t>
            </a:r>
            <a:r>
              <a:rPr lang="it-IT" sz="1400" spc="100" dirty="0">
                <a:latin typeface="Avenir Next LT Pro" panose="020B0504020202020204" pitchFamily="34" charset="77"/>
                <a:ea typeface="Open Sans" panose="020B0606030504020204" pitchFamily="34" charset="0"/>
                <a:cs typeface="Arial" panose="020B0604020202020204" pitchFamily="34" charset="0"/>
              </a:rPr>
              <a:t> a component of the management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activity</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object</a:t>
            </a:r>
            <a:r>
              <a:rPr lang="it-IT" sz="1400" spc="100" dirty="0">
                <a:latin typeface="Avenir Next LT Pro" panose="020B0504020202020204" pitchFamily="34" charset="77"/>
                <a:ea typeface="Open Sans" panose="020B0606030504020204" pitchFamily="34" charset="0"/>
                <a:cs typeface="Arial" panose="020B0604020202020204" pitchFamily="34" charset="0"/>
              </a:rPr>
              <a:t> of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systematic</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organic</a:t>
            </a:r>
            <a:r>
              <a:rPr lang="it-IT" sz="1400" spc="100" dirty="0">
                <a:latin typeface="Avenir Next LT Pro" panose="020B0504020202020204" pitchFamily="34" charset="77"/>
                <a:ea typeface="Open Sans" panose="020B0606030504020204" pitchFamily="34" charset="0"/>
                <a:cs typeface="Arial" panose="020B0604020202020204" pitchFamily="34" charset="0"/>
              </a:rPr>
              <a:t> planning.</a:t>
            </a:r>
          </a:p>
          <a:p>
            <a:pPr>
              <a:lnSpc>
                <a:spcPct val="150000"/>
              </a:lnSpc>
            </a:pPr>
            <a:r>
              <a:rPr lang="it-IT" sz="1400" spc="100" dirty="0">
                <a:latin typeface="Avenir Next LT Pro" panose="020B0504020202020204" pitchFamily="34" charset="77"/>
                <a:ea typeface="Open Sans" panose="020B0606030504020204" pitchFamily="34" charset="0"/>
                <a:cs typeface="Arial" panose="020B0604020202020204" pitchFamily="34" charset="0"/>
              </a:rPr>
              <a:t>(«</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Capitalism</a:t>
            </a:r>
            <a:r>
              <a:rPr lang="it-IT" sz="1400" spc="100" dirty="0">
                <a:latin typeface="Avenir Next LT Pro" panose="020B0504020202020204" pitchFamily="34" charset="77"/>
                <a:ea typeface="Open Sans" panose="020B0606030504020204" pitchFamily="34" charset="0"/>
                <a:cs typeface="Arial" panose="020B0604020202020204" pitchFamily="34" charset="0"/>
              </a:rPr>
              <a:t>,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socialism</a:t>
            </a:r>
            <a:r>
              <a:rPr lang="it-IT" sz="1400" spc="100" dirty="0">
                <a:latin typeface="Avenir Next LT Pro" panose="020B0504020202020204" pitchFamily="34" charset="77"/>
                <a:ea typeface="Open Sans" panose="020B0606030504020204" pitchFamily="34" charset="0"/>
                <a:cs typeface="Arial" panose="020B0604020202020204" pitchFamily="34" charset="0"/>
              </a:rPr>
              <a:t> and </a:t>
            </a:r>
            <a:r>
              <a:rPr lang="it-IT" sz="1400" spc="100" dirty="0" err="1">
                <a:latin typeface="Avenir Next LT Pro" panose="020B0504020202020204" pitchFamily="34" charset="77"/>
                <a:ea typeface="Open Sans" panose="020B0606030504020204" pitchFamily="34" charset="0"/>
                <a:cs typeface="Arial" panose="020B0604020202020204" pitchFamily="34" charset="0"/>
              </a:rPr>
              <a:t>democracy</a:t>
            </a:r>
            <a:r>
              <a:rPr lang="it-IT" sz="1400" spc="100" dirty="0">
                <a:latin typeface="Avenir Next LT Pro" panose="020B0504020202020204" pitchFamily="34" charset="77"/>
                <a:ea typeface="Open Sans" panose="020B0606030504020204" pitchFamily="34" charset="0"/>
                <a:cs typeface="Arial" panose="020B0604020202020204" pitchFamily="34" charset="0"/>
              </a:rPr>
              <a:t>», 1942)</a:t>
            </a:r>
          </a:p>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Innovation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endogenous</a:t>
            </a:r>
            <a:endParaRPr lang="it-IT" sz="1600" b="1" spc="1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04D53F6F-708F-4A44-9708-F51D44331B2B}"/>
              </a:ext>
            </a:extLst>
          </p:cNvPr>
          <p:cNvSpPr txBox="1"/>
          <p:nvPr/>
        </p:nvSpPr>
        <p:spPr>
          <a:xfrm>
            <a:off x="11135995" y="1574581"/>
            <a:ext cx="553421" cy="3950208"/>
          </a:xfrm>
          <a:prstGeom prst="rect">
            <a:avLst/>
          </a:prstGeom>
          <a:noFill/>
          <a:ln>
            <a:solidFill>
              <a:srgbClr val="A3283C"/>
            </a:solidFill>
          </a:ln>
        </p:spPr>
        <p:txBody>
          <a:bodyPr vert="vert" wrap="square" rtlCol="0">
            <a:spAutoFit/>
          </a:bodyPr>
          <a:lstStyle/>
          <a:p>
            <a:pPr algn="ctr">
              <a:lnSpc>
                <a:spcPct val="150000"/>
              </a:lnSpc>
            </a:pPr>
            <a:r>
              <a:rPr lang="it-IT" spc="100" dirty="0">
                <a:solidFill>
                  <a:srgbClr val="A3283C"/>
                </a:solidFill>
                <a:latin typeface="Avenir Next LT Pro" panose="020B0504020202020204" pitchFamily="34" charset="77"/>
                <a:ea typeface="Open Sans" panose="020B0606030504020204" pitchFamily="34" charset="0"/>
                <a:cs typeface="Arial" panose="020B0604020202020204" pitchFamily="34" charset="0"/>
              </a:rPr>
              <a:t>Technology </a:t>
            </a:r>
            <a:r>
              <a:rPr lang="it-IT" spc="100" dirty="0" err="1">
                <a:solidFill>
                  <a:srgbClr val="A3283C"/>
                </a:solidFill>
                <a:latin typeface="Avenir Next LT Pro" panose="020B0504020202020204" pitchFamily="34" charset="77"/>
                <a:ea typeface="Open Sans" panose="020B0606030504020204" pitchFamily="34" charset="0"/>
                <a:cs typeface="Arial" panose="020B0604020202020204" pitchFamily="34" charset="0"/>
              </a:rPr>
              <a:t>push</a:t>
            </a:r>
            <a:r>
              <a:rPr lang="it-IT" spc="100" dirty="0">
                <a:solidFill>
                  <a:srgbClr val="A3283C"/>
                </a:solidFill>
                <a:latin typeface="Avenir Next LT Pro" panose="020B0504020202020204" pitchFamily="34" charset="77"/>
                <a:ea typeface="Open Sans" panose="020B0606030504020204" pitchFamily="34" charset="0"/>
                <a:cs typeface="Arial" panose="020B0604020202020204" pitchFamily="34" charset="0"/>
              </a:rPr>
              <a:t> approach</a:t>
            </a:r>
          </a:p>
        </p:txBody>
      </p:sp>
      <p:pic>
        <p:nvPicPr>
          <p:cNvPr id="21" name="Immagine 20">
            <a:extLst>
              <a:ext uri="{FF2B5EF4-FFF2-40B4-BE49-F238E27FC236}">
                <a16:creationId xmlns:a16="http://schemas.microsoft.com/office/drawing/2014/main" id="{AD0B9A35-2F58-CB40-BA12-084566C889E3}"/>
              </a:ext>
            </a:extLst>
          </p:cNvPr>
          <p:cNvPicPr>
            <a:picLocks noChangeAspect="1"/>
          </p:cNvPicPr>
          <p:nvPr/>
        </p:nvPicPr>
        <p:blipFill rotWithShape="1">
          <a:blip r:embed="rId3"/>
          <a:srcRect l="35409" t="26400" r="34761" b="13200"/>
          <a:stretch/>
        </p:blipFill>
        <p:spPr>
          <a:xfrm>
            <a:off x="4251174" y="2665091"/>
            <a:ext cx="1860201" cy="2127955"/>
          </a:xfrm>
          <a:prstGeom prst="rect">
            <a:avLst/>
          </a:prstGeom>
        </p:spPr>
      </p:pic>
    </p:spTree>
    <p:extLst>
      <p:ext uri="{BB962C8B-B14F-4D97-AF65-F5344CB8AC3E}">
        <p14:creationId xmlns:p14="http://schemas.microsoft.com/office/powerpoint/2010/main" val="3001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F04C4-5130-434E-8D41-550F4D30048F}"/>
              </a:ext>
            </a:extLst>
          </p:cNvPr>
          <p:cNvSpPr>
            <a:spLocks noGrp="1"/>
          </p:cNvSpPr>
          <p:nvPr>
            <p:ph type="title"/>
          </p:nvPr>
        </p:nvSpPr>
        <p:spPr>
          <a:xfrm>
            <a:off x="598572" y="2512571"/>
            <a:ext cx="4908550" cy="464602"/>
          </a:xfrm>
        </p:spPr>
        <p:txBody>
          <a:bodyPr/>
          <a:lstStyle/>
          <a:p>
            <a:pPr marL="285750" indent="-285750">
              <a:buFont typeface="Arial" panose="020B0604020202020204" pitchFamily="34" charset="0"/>
              <a:buChar char="•"/>
            </a:pPr>
            <a:r>
              <a:rPr lang="it-IT" sz="1800" dirty="0"/>
              <a:t>The </a:t>
            </a:r>
            <a:r>
              <a:rPr lang="it-IT" sz="1800" dirty="0" err="1"/>
              <a:t>technology</a:t>
            </a:r>
            <a:r>
              <a:rPr lang="it-IT" sz="1800" dirty="0"/>
              <a:t> </a:t>
            </a:r>
            <a:r>
              <a:rPr lang="it-IT" sz="1800" dirty="0" err="1"/>
              <a:t>push</a:t>
            </a:r>
            <a:r>
              <a:rPr lang="it-IT" sz="1800" dirty="0"/>
              <a:t> approach</a:t>
            </a:r>
          </a:p>
        </p:txBody>
      </p:sp>
      <p:grpSp>
        <p:nvGrpSpPr>
          <p:cNvPr id="27" name="Gruppo 26">
            <a:extLst>
              <a:ext uri="{FF2B5EF4-FFF2-40B4-BE49-F238E27FC236}">
                <a16:creationId xmlns:a16="http://schemas.microsoft.com/office/drawing/2014/main" id="{9F361C0D-B153-7641-BAF1-E4F03D251C4B}"/>
              </a:ext>
            </a:extLst>
          </p:cNvPr>
          <p:cNvGrpSpPr/>
          <p:nvPr/>
        </p:nvGrpSpPr>
        <p:grpSpPr>
          <a:xfrm>
            <a:off x="4901184" y="1781515"/>
            <a:ext cx="6986189" cy="4805343"/>
            <a:chOff x="2979409" y="1433601"/>
            <a:chExt cx="8882966" cy="5150916"/>
          </a:xfrm>
        </p:grpSpPr>
        <p:sp>
          <p:nvSpPr>
            <p:cNvPr id="7" name="CasellaDiTesto 6">
              <a:extLst>
                <a:ext uri="{FF2B5EF4-FFF2-40B4-BE49-F238E27FC236}">
                  <a16:creationId xmlns:a16="http://schemas.microsoft.com/office/drawing/2014/main" id="{446ADA89-D538-2744-A24F-6C453D020982}"/>
                </a:ext>
              </a:extLst>
            </p:cNvPr>
            <p:cNvSpPr txBox="1"/>
            <p:nvPr/>
          </p:nvSpPr>
          <p:spPr>
            <a:xfrm>
              <a:off x="3958878" y="2849773"/>
              <a:ext cx="5627551" cy="362488"/>
            </a:xfrm>
            <a:prstGeom prst="rect">
              <a:avLst/>
            </a:prstGeom>
            <a:noFill/>
            <a:ln>
              <a:solidFill>
                <a:srgbClr val="2E3C5D"/>
              </a:solidFill>
            </a:ln>
          </p:spPr>
          <p:txBody>
            <a:bodyPr wrap="square" rtlCol="0">
              <a:spAutoFit/>
            </a:bodyPr>
            <a:lstStyle/>
            <a:p>
              <a:pPr algn="ctr">
                <a:lnSpc>
                  <a:spcPct val="150000"/>
                </a:lnSpc>
              </a:pPr>
              <a:r>
                <a:rPr lang="it-IT" sz="1200" dirty="0" err="1">
                  <a:latin typeface="Avenir Next LT Pro" panose="020B0504020202020204" pitchFamily="34" charset="77"/>
                  <a:ea typeface="Open Sans" panose="020B0606030504020204" pitchFamily="34" charset="0"/>
                  <a:cs typeface="Arial" panose="020B0604020202020204" pitchFamily="34" charset="0"/>
                </a:rPr>
                <a:t>Returns</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generated</a:t>
              </a:r>
              <a:r>
                <a:rPr lang="it-IT" sz="1200" dirty="0">
                  <a:latin typeface="Avenir Next LT Pro" panose="020B0504020202020204" pitchFamily="34" charset="77"/>
                  <a:ea typeface="Open Sans" panose="020B0606030504020204" pitchFamily="34" charset="0"/>
                  <a:cs typeface="Arial" panose="020B0604020202020204" pitchFamily="34" charset="0"/>
                </a:rPr>
                <a:t> by the </a:t>
              </a:r>
              <a:r>
                <a:rPr lang="it-IT" sz="1200" dirty="0" err="1">
                  <a:latin typeface="Avenir Next LT Pro" panose="020B0504020202020204" pitchFamily="34" charset="77"/>
                  <a:ea typeface="Open Sans" panose="020B0606030504020204" pitchFamily="34" charset="0"/>
                  <a:cs typeface="Arial" panose="020B0604020202020204" pitchFamily="34" charset="0"/>
                </a:rPr>
                <a:t>introduction</a:t>
              </a:r>
              <a:r>
                <a:rPr lang="it-IT" sz="1200" dirty="0">
                  <a:latin typeface="Avenir Next LT Pro" panose="020B0504020202020204" pitchFamily="34" charset="77"/>
                  <a:ea typeface="Open Sans" panose="020B0606030504020204" pitchFamily="34" charset="0"/>
                  <a:cs typeface="Arial" panose="020B0604020202020204" pitchFamily="34" charset="0"/>
                </a:rPr>
                <a:t> of new technologies</a:t>
              </a:r>
            </a:p>
          </p:txBody>
        </p:sp>
        <p:grpSp>
          <p:nvGrpSpPr>
            <p:cNvPr id="26" name="Gruppo 25">
              <a:extLst>
                <a:ext uri="{FF2B5EF4-FFF2-40B4-BE49-F238E27FC236}">
                  <a16:creationId xmlns:a16="http://schemas.microsoft.com/office/drawing/2014/main" id="{E1EABE78-DF0D-AB45-AE82-614BB7630218}"/>
                </a:ext>
              </a:extLst>
            </p:cNvPr>
            <p:cNvGrpSpPr/>
            <p:nvPr/>
          </p:nvGrpSpPr>
          <p:grpSpPr>
            <a:xfrm>
              <a:off x="2979409" y="1433601"/>
              <a:ext cx="8882966" cy="5150916"/>
              <a:chOff x="2979409" y="1433601"/>
              <a:chExt cx="8882966" cy="5150916"/>
            </a:xfrm>
          </p:grpSpPr>
          <p:sp>
            <p:nvSpPr>
              <p:cNvPr id="5" name="CasellaDiTesto 4">
                <a:extLst>
                  <a:ext uri="{FF2B5EF4-FFF2-40B4-BE49-F238E27FC236}">
                    <a16:creationId xmlns:a16="http://schemas.microsoft.com/office/drawing/2014/main" id="{8E31FBE5-62A7-1741-A7A5-05D562B1309E}"/>
                  </a:ext>
                </a:extLst>
              </p:cNvPr>
              <p:cNvSpPr txBox="1"/>
              <p:nvPr/>
            </p:nvSpPr>
            <p:spPr>
              <a:xfrm>
                <a:off x="4659413" y="1433601"/>
                <a:ext cx="4226485" cy="36248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a:t>
                </a:r>
                <a:r>
                  <a:rPr lang="it-IT" sz="1200" dirty="0" err="1">
                    <a:latin typeface="Avenir Next LT Pro" panose="020B0504020202020204" pitchFamily="34" charset="77"/>
                    <a:ea typeface="Open Sans" panose="020B0606030504020204" pitchFamily="34" charset="0"/>
                    <a:cs typeface="Arial" panose="020B0604020202020204" pitchFamily="34" charset="0"/>
                  </a:rPr>
                  <a:t>scientific</a:t>
                </a:r>
                <a:r>
                  <a:rPr lang="it-IT" sz="1200" dirty="0">
                    <a:latin typeface="Avenir Next LT Pro" panose="020B0504020202020204" pitchFamily="34" charset="77"/>
                    <a:ea typeface="Open Sans" panose="020B0606030504020204" pitchFamily="34" charset="0"/>
                    <a:cs typeface="Arial" panose="020B0604020202020204" pitchFamily="34" charset="0"/>
                  </a:rPr>
                  <a:t> and </a:t>
                </a:r>
                <a:r>
                  <a:rPr lang="it-IT" sz="1200" dirty="0" err="1">
                    <a:latin typeface="Avenir Next LT Pro" panose="020B0504020202020204" pitchFamily="34" charset="77"/>
                    <a:ea typeface="Open Sans" panose="020B0606030504020204" pitchFamily="34" charset="0"/>
                    <a:cs typeface="Arial" panose="020B0604020202020204" pitchFamily="34" charset="0"/>
                  </a:rPr>
                  <a:t>technological</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knowledge</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6" name="CasellaDiTesto 5">
                <a:extLst>
                  <a:ext uri="{FF2B5EF4-FFF2-40B4-BE49-F238E27FC236}">
                    <a16:creationId xmlns:a16="http://schemas.microsoft.com/office/drawing/2014/main" id="{6821D882-4EBF-294B-B396-79B4169D1941}"/>
                  </a:ext>
                </a:extLst>
              </p:cNvPr>
              <p:cNvSpPr txBox="1"/>
              <p:nvPr/>
            </p:nvSpPr>
            <p:spPr>
              <a:xfrm>
                <a:off x="4757460" y="2111103"/>
                <a:ext cx="4030388" cy="362488"/>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commercial </a:t>
                </a:r>
                <a:r>
                  <a:rPr lang="it-IT" sz="1200" dirty="0" err="1">
                    <a:latin typeface="Avenir Next LT Pro" panose="020B0504020202020204" pitchFamily="34" charset="77"/>
                    <a:ea typeface="Open Sans" panose="020B0606030504020204" pitchFamily="34" charset="0"/>
                    <a:cs typeface="Arial" panose="020B0604020202020204" pitchFamily="34" charset="0"/>
                  </a:rPr>
                  <a:t>application</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opportunities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8" name="CasellaDiTesto 7">
                <a:extLst>
                  <a:ext uri="{FF2B5EF4-FFF2-40B4-BE49-F238E27FC236}">
                    <a16:creationId xmlns:a16="http://schemas.microsoft.com/office/drawing/2014/main" id="{81B08C46-66ED-F046-9585-D48CB1069F43}"/>
                  </a:ext>
                </a:extLst>
              </p:cNvPr>
              <p:cNvSpPr txBox="1"/>
              <p:nvPr/>
            </p:nvSpPr>
            <p:spPr>
              <a:xfrm>
                <a:off x="3621025" y="3663885"/>
                <a:ext cx="3694176" cy="335092"/>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Entrepreneurial </a:t>
                </a:r>
                <a:r>
                  <a:rPr lang="it-IT" sz="1200" dirty="0" err="1">
                    <a:latin typeface="Avenir Next LT Pro" panose="020B0504020202020204" pitchFamily="34" charset="77"/>
                    <a:ea typeface="Open Sans" panose="020B0606030504020204" pitchFamily="34" charset="0"/>
                    <a:cs typeface="Arial" panose="020B0604020202020204" pitchFamily="34" charset="0"/>
                  </a:rPr>
                  <a:t>activity</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stimulus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D8331166-C5D7-C74B-AFFA-367246EF787C}"/>
                  </a:ext>
                </a:extLst>
              </p:cNvPr>
              <p:cNvSpPr txBox="1"/>
              <p:nvPr/>
            </p:nvSpPr>
            <p:spPr>
              <a:xfrm>
                <a:off x="8107680" y="3663885"/>
                <a:ext cx="2410190" cy="659407"/>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Investments in new technologies </a:t>
                </a:r>
              </a:p>
            </p:txBody>
          </p:sp>
          <p:sp>
            <p:nvSpPr>
              <p:cNvPr id="10" name="CasellaDiTesto 9">
                <a:extLst>
                  <a:ext uri="{FF2B5EF4-FFF2-40B4-BE49-F238E27FC236}">
                    <a16:creationId xmlns:a16="http://schemas.microsoft.com/office/drawing/2014/main" id="{BB34B878-66FD-584C-9D03-3AE14C8927BD}"/>
                  </a:ext>
                </a:extLst>
              </p:cNvPr>
              <p:cNvSpPr txBox="1"/>
              <p:nvPr/>
            </p:nvSpPr>
            <p:spPr>
              <a:xfrm>
                <a:off x="8482232" y="4613914"/>
                <a:ext cx="3380143" cy="659407"/>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Development of new production </a:t>
                </a:r>
                <a:r>
                  <a:rPr lang="it-IT" sz="1200" dirty="0" err="1">
                    <a:latin typeface="Avenir Next LT Pro" panose="020B0504020202020204" pitchFamily="34" charset="77"/>
                    <a:ea typeface="Open Sans" panose="020B0606030504020204" pitchFamily="34" charset="0"/>
                    <a:cs typeface="Arial" panose="020B0604020202020204" pitchFamily="34" charset="0"/>
                  </a:rPr>
                  <a:t>models</a:t>
                </a:r>
                <a:endParaRPr lang="it-IT" sz="1200" dirty="0">
                  <a:latin typeface="Avenir Next LT Pro" panose="020B0504020202020204" pitchFamily="34" charset="77"/>
                  <a:ea typeface="Open Sans" panose="020B0606030504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7A8E10BA-93AC-9143-B591-1F5DF6E551B4}"/>
                  </a:ext>
                </a:extLst>
              </p:cNvPr>
              <p:cNvSpPr txBox="1"/>
              <p:nvPr/>
            </p:nvSpPr>
            <p:spPr>
              <a:xfrm>
                <a:off x="7997952" y="5740520"/>
                <a:ext cx="2218942" cy="335092"/>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New market </a:t>
                </a:r>
                <a:r>
                  <a:rPr lang="it-IT" sz="1200" dirty="0" err="1">
                    <a:latin typeface="Avenir Next LT Pro" panose="020B0504020202020204" pitchFamily="34" charset="77"/>
                    <a:ea typeface="Open Sans" panose="020B0606030504020204" pitchFamily="34" charset="0"/>
                    <a:cs typeface="Arial" panose="020B0604020202020204" pitchFamily="34" charset="0"/>
                  </a:rPr>
                  <a:t>structure</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sp>
            <p:nvSpPr>
              <p:cNvPr id="12" name="CasellaDiTesto 11">
                <a:extLst>
                  <a:ext uri="{FF2B5EF4-FFF2-40B4-BE49-F238E27FC236}">
                    <a16:creationId xmlns:a16="http://schemas.microsoft.com/office/drawing/2014/main" id="{A7AFF44F-617C-C44A-9BAA-995D7E395C45}"/>
                  </a:ext>
                </a:extLst>
              </p:cNvPr>
              <p:cNvSpPr txBox="1"/>
              <p:nvPr/>
            </p:nvSpPr>
            <p:spPr>
              <a:xfrm>
                <a:off x="3621025" y="5740520"/>
                <a:ext cx="2682239" cy="335092"/>
              </a:xfrm>
              <a:prstGeom prst="rect">
                <a:avLst/>
              </a:prstGeom>
              <a:noFill/>
              <a:ln>
                <a:solidFill>
                  <a:srgbClr val="2E3C5D"/>
                </a:solidFill>
              </a:ln>
            </p:spPr>
            <p:txBody>
              <a:bodyPr wrap="square" rtlCol="0">
                <a:spAutoFit/>
              </a:bodyPr>
              <a:lstStyle/>
              <a:p>
                <a:pPr algn="ctr">
                  <a:lnSpc>
                    <a:spcPct val="150000"/>
                  </a:lnSpc>
                </a:pPr>
                <a:r>
                  <a:rPr lang="it-IT" sz="1200" dirty="0">
                    <a:latin typeface="Avenir Next LT Pro" panose="020B0504020202020204" pitchFamily="34" charset="77"/>
                    <a:ea typeface="Open Sans" panose="020B0606030504020204" pitchFamily="34" charset="0"/>
                    <a:cs typeface="Arial" panose="020B0604020202020204" pitchFamily="34" charset="0"/>
                  </a:rPr>
                  <a:t>Innovation-</a:t>
                </a:r>
                <a:r>
                  <a:rPr lang="it-IT" sz="1200" dirty="0" err="1">
                    <a:latin typeface="Avenir Next LT Pro" panose="020B0504020202020204" pitchFamily="34" charset="77"/>
                    <a:ea typeface="Open Sans" panose="020B0606030504020204" pitchFamily="34" charset="0"/>
                    <a:cs typeface="Arial" panose="020B0604020202020204" pitchFamily="34" charset="0"/>
                  </a:rPr>
                  <a:t>related</a:t>
                </a:r>
                <a:r>
                  <a:rPr lang="it-IT" sz="1200" dirty="0">
                    <a:latin typeface="Avenir Next LT Pro" panose="020B0504020202020204" pitchFamily="34" charset="77"/>
                    <a:ea typeface="Open Sans" panose="020B0606030504020204" pitchFamily="34" charset="0"/>
                    <a:cs typeface="Arial" panose="020B0604020202020204" pitchFamily="34" charset="0"/>
                  </a:rPr>
                  <a:t> </a:t>
                </a:r>
                <a:r>
                  <a:rPr lang="it-IT" sz="1200" dirty="0" err="1">
                    <a:latin typeface="Avenir Next LT Pro" panose="020B0504020202020204" pitchFamily="34" charset="77"/>
                    <a:ea typeface="Open Sans" panose="020B0606030504020204" pitchFamily="34" charset="0"/>
                    <a:cs typeface="Arial" panose="020B0604020202020204" pitchFamily="34" charset="0"/>
                  </a:rPr>
                  <a:t>profits</a:t>
                </a:r>
                <a:r>
                  <a:rPr lang="it-IT" sz="1200" dirty="0">
                    <a:latin typeface="Avenir Next LT Pro" panose="020B0504020202020204" pitchFamily="34" charset="77"/>
                    <a:ea typeface="Open Sans" panose="020B0606030504020204" pitchFamily="34" charset="0"/>
                    <a:cs typeface="Arial" panose="020B0604020202020204" pitchFamily="34" charset="0"/>
                  </a:rPr>
                  <a:t> </a:t>
                </a:r>
              </a:p>
            </p:txBody>
          </p:sp>
          <p:cxnSp>
            <p:nvCxnSpPr>
              <p:cNvPr id="14" name="Connettore 2 13">
                <a:extLst>
                  <a:ext uri="{FF2B5EF4-FFF2-40B4-BE49-F238E27FC236}">
                    <a16:creationId xmlns:a16="http://schemas.microsoft.com/office/drawing/2014/main" id="{028E79B9-0D33-754C-B484-246ACDBBFF71}"/>
                  </a:ext>
                </a:extLst>
              </p:cNvPr>
              <p:cNvCxnSpPr>
                <a:cxnSpLocks/>
                <a:stCxn id="5" idx="2"/>
                <a:endCxn id="6" idx="0"/>
              </p:cNvCxnSpPr>
              <p:nvPr/>
            </p:nvCxnSpPr>
            <p:spPr>
              <a:xfrm flipH="1">
                <a:off x="6772654" y="1796089"/>
                <a:ext cx="1" cy="315014"/>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ttore 2 14">
                <a:extLst>
                  <a:ext uri="{FF2B5EF4-FFF2-40B4-BE49-F238E27FC236}">
                    <a16:creationId xmlns:a16="http://schemas.microsoft.com/office/drawing/2014/main" id="{02EFF935-D285-6742-9CAA-A0410BE29BE6}"/>
                  </a:ext>
                </a:extLst>
              </p:cNvPr>
              <p:cNvCxnSpPr/>
              <p:nvPr/>
            </p:nvCxnSpPr>
            <p:spPr>
              <a:xfrm>
                <a:off x="6772656" y="2461155"/>
                <a:ext cx="0" cy="338487"/>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Connettore 2 15">
                <a:extLst>
                  <a:ext uri="{FF2B5EF4-FFF2-40B4-BE49-F238E27FC236}">
                    <a16:creationId xmlns:a16="http://schemas.microsoft.com/office/drawing/2014/main" id="{53585917-19D3-EA42-B37C-1E9C911BE2BF}"/>
                  </a:ext>
                </a:extLst>
              </p:cNvPr>
              <p:cNvCxnSpPr/>
              <p:nvPr/>
            </p:nvCxnSpPr>
            <p:spPr>
              <a:xfrm>
                <a:off x="6772656" y="3294036"/>
                <a:ext cx="0" cy="338487"/>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ttore 2 16">
                <a:extLst>
                  <a:ext uri="{FF2B5EF4-FFF2-40B4-BE49-F238E27FC236}">
                    <a16:creationId xmlns:a16="http://schemas.microsoft.com/office/drawing/2014/main" id="{A477D6C8-01AA-104E-B47B-0691B1E33D17}"/>
                  </a:ext>
                </a:extLst>
              </p:cNvPr>
              <p:cNvCxnSpPr>
                <a:cxnSpLocks/>
              </p:cNvCxnSpPr>
              <p:nvPr/>
            </p:nvCxnSpPr>
            <p:spPr>
              <a:xfrm>
                <a:off x="7315201" y="3860965"/>
                <a:ext cx="792479"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Arco 19">
                <a:extLst>
                  <a:ext uri="{FF2B5EF4-FFF2-40B4-BE49-F238E27FC236}">
                    <a16:creationId xmlns:a16="http://schemas.microsoft.com/office/drawing/2014/main" id="{A921E7AD-D888-8D4B-AAFC-39E9816D8774}"/>
                  </a:ext>
                </a:extLst>
              </p:cNvPr>
              <p:cNvSpPr/>
              <p:nvPr/>
            </p:nvSpPr>
            <p:spPr>
              <a:xfrm>
                <a:off x="9921286" y="3825178"/>
                <a:ext cx="1450848" cy="1394829"/>
              </a:xfrm>
              <a:prstGeom prst="arc">
                <a:avLst>
                  <a:gd name="adj1" fmla="val 16200000"/>
                  <a:gd name="adj2" fmla="val 2136859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1" name="Arco 20">
                <a:extLst>
                  <a:ext uri="{FF2B5EF4-FFF2-40B4-BE49-F238E27FC236}">
                    <a16:creationId xmlns:a16="http://schemas.microsoft.com/office/drawing/2014/main" id="{F86C8C91-DC89-0C41-BC45-F565B9FA30FD}"/>
                  </a:ext>
                </a:extLst>
              </p:cNvPr>
              <p:cNvSpPr/>
              <p:nvPr/>
            </p:nvSpPr>
            <p:spPr>
              <a:xfrm rot="5832555">
                <a:off x="9196831" y="3556423"/>
                <a:ext cx="2523744" cy="2292095"/>
              </a:xfrm>
              <a:prstGeom prst="arc">
                <a:avLst>
                  <a:gd name="adj1" fmla="val 18168100"/>
                  <a:gd name="adj2" fmla="val 0"/>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cxnSp>
            <p:nvCxnSpPr>
              <p:cNvPr id="23" name="Connettore 2 22">
                <a:extLst>
                  <a:ext uri="{FF2B5EF4-FFF2-40B4-BE49-F238E27FC236}">
                    <a16:creationId xmlns:a16="http://schemas.microsoft.com/office/drawing/2014/main" id="{17EA70D1-975F-6440-B8EB-79BA82E11FF0}"/>
                  </a:ext>
                </a:extLst>
              </p:cNvPr>
              <p:cNvCxnSpPr/>
              <p:nvPr/>
            </p:nvCxnSpPr>
            <p:spPr>
              <a:xfrm flipH="1">
                <a:off x="6437376" y="5908066"/>
                <a:ext cx="1463040" cy="0"/>
              </a:xfrm>
              <a:prstGeom prst="straightConnector1">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Arco 23">
                <a:extLst>
                  <a:ext uri="{FF2B5EF4-FFF2-40B4-BE49-F238E27FC236}">
                    <a16:creationId xmlns:a16="http://schemas.microsoft.com/office/drawing/2014/main" id="{38A02A81-9345-584F-9E96-1D25D4562DF4}"/>
                  </a:ext>
                </a:extLst>
              </p:cNvPr>
              <p:cNvSpPr/>
              <p:nvPr/>
            </p:nvSpPr>
            <p:spPr>
              <a:xfrm rot="2110340" flipH="1" flipV="1">
                <a:off x="2979409" y="3240227"/>
                <a:ext cx="2170176" cy="2920873"/>
              </a:xfrm>
              <a:prstGeom prst="arc">
                <a:avLst>
                  <a:gd name="adj1" fmla="val 15440177"/>
                  <a:gd name="adj2" fmla="val 1490656"/>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dirty="0"/>
              </a:p>
            </p:txBody>
          </p:sp>
          <p:sp>
            <p:nvSpPr>
              <p:cNvPr id="25" name="Arco 24">
                <a:extLst>
                  <a:ext uri="{FF2B5EF4-FFF2-40B4-BE49-F238E27FC236}">
                    <a16:creationId xmlns:a16="http://schemas.microsoft.com/office/drawing/2014/main" id="{836931FC-C408-A741-BED5-3A4C13C91998}"/>
                  </a:ext>
                </a:extLst>
              </p:cNvPr>
              <p:cNvSpPr/>
              <p:nvPr/>
            </p:nvSpPr>
            <p:spPr>
              <a:xfrm rot="4714235" flipH="1" flipV="1">
                <a:off x="6366271" y="3183518"/>
                <a:ext cx="2555604" cy="4246394"/>
              </a:xfrm>
              <a:prstGeom prst="arc">
                <a:avLst>
                  <a:gd name="adj1" fmla="val 16209535"/>
                  <a:gd name="adj2" fmla="val 1647385"/>
                </a:avLst>
              </a:prstGeom>
              <a:ln w="9525" cap="flat" cmpd="sng" algn="ctr">
                <a:solidFill>
                  <a:srgbClr val="A3283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dirty="0"/>
              </a:p>
            </p:txBody>
          </p:sp>
        </p:grpSp>
      </p:grpSp>
      <p:sp>
        <p:nvSpPr>
          <p:cNvPr id="33" name="CasellaDiTesto 32">
            <a:extLst>
              <a:ext uri="{FF2B5EF4-FFF2-40B4-BE49-F238E27FC236}">
                <a16:creationId xmlns:a16="http://schemas.microsoft.com/office/drawing/2014/main" id="{98725C76-AA72-8D44-9F0B-04023E09453F}"/>
              </a:ext>
            </a:extLst>
          </p:cNvPr>
          <p:cNvSpPr txBox="1"/>
          <p:nvPr/>
        </p:nvSpPr>
        <p:spPr>
          <a:xfrm>
            <a:off x="600900" y="4249547"/>
            <a:ext cx="3243072" cy="1851276"/>
          </a:xfrm>
          <a:prstGeom prst="rect">
            <a:avLst/>
          </a:prstGeom>
          <a:noFill/>
        </p:spPr>
        <p:txBody>
          <a:bodyPr wrap="square" rtlCol="0">
            <a:spAutoFit/>
          </a:bodyPr>
          <a:lstStyle/>
          <a:p>
            <a:pPr>
              <a:lnSpc>
                <a:spcPct val="150000"/>
              </a:lnSpc>
            </a:pPr>
            <a:endParaRPr lang="it-IT" sz="1400" spc="100" dirty="0">
              <a:latin typeface="Avenir Next LT Pro" panose="020B0504020202020204" pitchFamily="34" charset="77"/>
              <a:ea typeface="Open Sans" panose="020B0606030504020204" pitchFamily="34" charset="0"/>
              <a:cs typeface="Arial" panose="020B0604020202020204" pitchFamily="34" charset="0"/>
            </a:endParaRPr>
          </a:p>
          <a:p>
            <a:pPr>
              <a:lnSpc>
                <a:spcPct val="150000"/>
              </a:lnSpc>
            </a:pPr>
            <a:r>
              <a:rPr lang="it-IT" sz="1600" b="1" spc="100" dirty="0">
                <a:latin typeface="Avenir Next LT Pro" panose="020B0504020202020204" pitchFamily="34" charset="77"/>
                <a:ea typeface="Open Sans" panose="020B0606030504020204" pitchFamily="34" charset="0"/>
                <a:cs typeface="Arial" panose="020B0604020202020204" pitchFamily="34" charset="0"/>
              </a:rPr>
              <a:t>The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supremacy</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of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technological</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progress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is</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the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main</a:t>
            </a:r>
            <a:r>
              <a:rPr lang="it-IT" sz="1600" b="1" spc="100" dirty="0">
                <a:latin typeface="Avenir Next LT Pro" panose="020B0504020202020204" pitchFamily="34" charset="77"/>
                <a:ea typeface="Open Sans" panose="020B0606030504020204" pitchFamily="34" charset="0"/>
                <a:cs typeface="Arial" panose="020B0604020202020204" pitchFamily="34" charset="0"/>
              </a:rPr>
              <a:t> driver of the innovation </a:t>
            </a:r>
            <a:r>
              <a:rPr lang="it-IT" sz="1600" b="1" spc="100" dirty="0" err="1">
                <a:latin typeface="Avenir Next LT Pro" panose="020B0504020202020204" pitchFamily="34" charset="77"/>
                <a:ea typeface="Open Sans" panose="020B0606030504020204" pitchFamily="34" charset="0"/>
                <a:cs typeface="Arial" panose="020B0604020202020204" pitchFamily="34" charset="0"/>
              </a:rPr>
              <a:t>phenomenon</a:t>
            </a:r>
            <a:r>
              <a:rPr lang="it-IT" sz="1600" b="1" spc="100" dirty="0">
                <a:latin typeface="Avenir Next LT Pro" panose="020B0504020202020204" pitchFamily="34" charset="77"/>
                <a:ea typeface="Open Sans" panose="020B0606030504020204" pitchFamily="34" charset="0"/>
                <a:cs typeface="Arial" panose="020B0604020202020204" pitchFamily="34" charset="0"/>
              </a:rPr>
              <a:t>.</a:t>
            </a:r>
          </a:p>
        </p:txBody>
      </p:sp>
      <p:sp>
        <p:nvSpPr>
          <p:cNvPr id="34" name="Segnaposto testo 2">
            <a:extLst>
              <a:ext uri="{FF2B5EF4-FFF2-40B4-BE49-F238E27FC236}">
                <a16:creationId xmlns:a16="http://schemas.microsoft.com/office/drawing/2014/main" id="{2FA5A35C-3B0F-D64B-B7BF-9824E94B3A8A}"/>
              </a:ext>
            </a:extLst>
          </p:cNvPr>
          <p:cNvSpPr>
            <a:spLocks noGrp="1"/>
          </p:cNvSpPr>
          <p:nvPr>
            <p:ph type="body" sz="quarter" idx="17"/>
          </p:nvPr>
        </p:nvSpPr>
        <p:spPr>
          <a:xfrm>
            <a:off x="922312" y="2897581"/>
            <a:ext cx="4908550" cy="406115"/>
          </a:xfrm>
        </p:spPr>
        <p:txBody>
          <a:bodyPr/>
          <a:lstStyle/>
          <a:p>
            <a:r>
              <a:rPr lang="it-IT" dirty="0"/>
              <a:t>THE SCHUMPETERIAN THOUGHT</a:t>
            </a:r>
          </a:p>
        </p:txBody>
      </p:sp>
      <p:sp>
        <p:nvSpPr>
          <p:cNvPr id="35" name="Titolo 1">
            <a:extLst>
              <a:ext uri="{FF2B5EF4-FFF2-40B4-BE49-F238E27FC236}">
                <a16:creationId xmlns:a16="http://schemas.microsoft.com/office/drawing/2014/main" id="{45D9BA50-FF3A-834E-AB97-B163B73AC1A6}"/>
              </a:ext>
            </a:extLst>
          </p:cNvPr>
          <p:cNvSpPr txBox="1">
            <a:spLocks/>
          </p:cNvSpPr>
          <p:nvPr/>
        </p:nvSpPr>
        <p:spPr>
          <a:xfrm>
            <a:off x="600900" y="1316913"/>
            <a:ext cx="4908550" cy="464602"/>
          </a:xfrm>
          <a:prstGeom prst="rect">
            <a:avLst/>
          </a:prstGeom>
        </p:spPr>
        <p:txBody>
          <a:bodyPr/>
          <a:lstStyle>
            <a:lvl1pPr algn="l" defTabSz="914400" rtl="0" eaLnBrk="1" latinLnBrk="0" hangingPunct="1">
              <a:lnSpc>
                <a:spcPct val="90000"/>
              </a:lnSpc>
              <a:spcBef>
                <a:spcPct val="0"/>
              </a:spcBef>
              <a:buNone/>
              <a:defRPr sz="4000" b="1" i="0" kern="1200">
                <a:solidFill>
                  <a:srgbClr val="2E3C5D"/>
                </a:solidFill>
                <a:latin typeface="Avenir Black" panose="02000503020000020003" pitchFamily="2" charset="0"/>
                <a:ea typeface="+mj-ea"/>
                <a:cs typeface="Calibri" panose="020F0502020204030204" pitchFamily="34" charset="0"/>
              </a:defRPr>
            </a:lvl1pPr>
          </a:lstStyle>
          <a:p>
            <a:r>
              <a:rPr lang="it-IT" dirty="0"/>
              <a:t>Innovation in the economic </a:t>
            </a:r>
            <a:r>
              <a:rPr lang="it-IT" dirty="0" err="1"/>
              <a:t>thought</a:t>
            </a:r>
            <a:endParaRPr lang="it-IT" dirty="0"/>
          </a:p>
        </p:txBody>
      </p:sp>
    </p:spTree>
    <p:extLst>
      <p:ext uri="{BB962C8B-B14F-4D97-AF65-F5344CB8AC3E}">
        <p14:creationId xmlns:p14="http://schemas.microsoft.com/office/powerpoint/2010/main" val="365609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4899</TotalTime>
  <Words>2037</Words>
  <Application>Microsoft Macintosh PowerPoint</Application>
  <PresentationFormat>Widescreen</PresentationFormat>
  <Paragraphs>282</Paragraphs>
  <Slides>25</Slides>
  <Notes>0</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25</vt:i4>
      </vt:variant>
    </vt:vector>
  </HeadingPairs>
  <TitlesOfParts>
    <vt:vector size="34" baseType="lpstr">
      <vt:lpstr>.Apple Color Emoji UI</vt:lpstr>
      <vt:lpstr>Abadi MT Condensed Light</vt:lpstr>
      <vt:lpstr>Arial</vt:lpstr>
      <vt:lpstr>Avenir Black</vt:lpstr>
      <vt:lpstr>Avenir Book</vt:lpstr>
      <vt:lpstr>Avenir Next LT Pro</vt:lpstr>
      <vt:lpstr>Calibri</vt:lpstr>
      <vt:lpstr>Chalkduster</vt:lpstr>
      <vt:lpstr>Tema di Office</vt:lpstr>
      <vt:lpstr>Presentazione standard di PowerPoint</vt:lpstr>
      <vt:lpstr>Agenda </vt:lpstr>
      <vt:lpstr>What is innovation?</vt:lpstr>
      <vt:lpstr>Diffusion of innovations </vt:lpstr>
      <vt:lpstr>The technology cycle </vt:lpstr>
      <vt:lpstr>Types of Innovation </vt:lpstr>
      <vt:lpstr>Innovation in the economic thought</vt:lpstr>
      <vt:lpstr>Innovation in the economic thought</vt:lpstr>
      <vt:lpstr>The technology push approach</vt:lpstr>
      <vt:lpstr>The demand pull approach  </vt:lpstr>
      <vt:lpstr>The circular process «technologies-needs»</vt:lpstr>
      <vt:lpstr>The sources of innovation </vt:lpstr>
      <vt:lpstr>The sources of innovation </vt:lpstr>
      <vt:lpstr>Innovation Development</vt:lpstr>
      <vt:lpstr>Profiting from technological innovation:  </vt:lpstr>
      <vt:lpstr>The acquisition of the technological knowledge</vt:lpstr>
      <vt:lpstr>Mapping the winds of creative destruction</vt:lpstr>
      <vt:lpstr>The disruptive innovation</vt:lpstr>
      <vt:lpstr>Organizing and leading project teams </vt:lpstr>
      <vt:lpstr>Functional team structure </vt:lpstr>
      <vt:lpstr>Lightweight Team Structure</vt:lpstr>
      <vt:lpstr>Heavyweight Team Structure</vt:lpstr>
      <vt:lpstr>Autonomous Team Structure</vt:lpstr>
      <vt:lpstr>References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MARCO FERRETTI</cp:lastModifiedBy>
  <cp:revision>89</cp:revision>
  <dcterms:created xsi:type="dcterms:W3CDTF">2021-11-23T11:10:02Z</dcterms:created>
  <dcterms:modified xsi:type="dcterms:W3CDTF">2022-04-11T07:37:49Z</dcterms:modified>
</cp:coreProperties>
</file>