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71" r:id="rId5"/>
    <p:sldId id="272" r:id="rId6"/>
    <p:sldId id="285" r:id="rId7"/>
    <p:sldId id="270" r:id="rId8"/>
    <p:sldId id="276" r:id="rId9"/>
    <p:sldId id="275" r:id="rId10"/>
    <p:sldId id="274" r:id="rId11"/>
    <p:sldId id="278" r:id="rId12"/>
    <p:sldId id="280" r:id="rId13"/>
    <p:sldId id="279" r:id="rId14"/>
    <p:sldId id="281" r:id="rId15"/>
    <p:sldId id="291" r:id="rId16"/>
    <p:sldId id="287" r:id="rId17"/>
    <p:sldId id="286" r:id="rId18"/>
    <p:sldId id="288" r:id="rId19"/>
    <p:sldId id="289" r:id="rId20"/>
    <p:sldId id="290" r:id="rId21"/>
    <p:sldId id="284" r:id="rId22"/>
    <p:sldId id="282" r:id="rId23"/>
    <p:sldId id="292" r:id="rId24"/>
    <p:sldId id="293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210406-7B32-46AD-8962-AB5326D2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7CE1-C45B-4EC1-BAAA-21DD47079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3E1B3D-D58E-4595-9FEC-0281ED00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8FC1E5-2E2D-48C7-80A6-89EAAA6C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7C51C1-9C14-4E97-8B7E-A3D74B0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5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1B35D-F0D5-45EA-97F2-57522EDB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D2ACF2-36FE-413D-9CDC-9972DEE1E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08B8CB-BF4F-406F-A5F1-7ACA9283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85A302-269C-441A-B028-69E21E02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B7A4DA-A2BB-41BD-A06F-980B194B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9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E4C303-EE18-4034-8873-6885E3FB5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EC0878-37DC-4AFF-8A0E-E89B13A5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9C0A1C-ABDC-4171-9ECD-15A751FD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C7428A-0312-4C64-A4CB-131D6CEF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BEADD-9D4D-4B40-B1E2-E7C14274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9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144683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DA47F-7100-470A-8828-0F277DF9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F62F9C-0CCE-4851-96BD-6F70460E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F01CE-B166-493E-A1EB-349CAC5B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5DBA17-9C66-49E2-A3D1-1C1CEFDD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81E607-9DF7-4C2A-A1D0-BBA76097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3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5993A-9D18-410B-A107-23A17E4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A7CD3A-79A5-433E-A5AD-682B0351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AB0F55-51C2-474C-AB5B-2A778BD3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5465A1-C48E-42C6-A96F-21C0559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0AF586-8EF8-45EF-8316-3399E165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97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CFC4E-CC19-4548-87D7-0307201C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F2AC1E-78D3-4E88-BA6F-760ED99B5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FFBD4E-50F2-4293-BE21-7B6E11346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7691E3-3402-4D7C-986D-9B6FE02B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91D5E4-B106-4B84-81D3-A7EEFF7C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3C2FCA-4306-436B-BC35-33136C8E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98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12F06C-B76A-481E-8411-AFDD48FD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0B35D5-68AB-4E68-8221-B710222BA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69C8C3-9A93-498F-8618-C4A79106A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4E7F88-4E13-4C88-A2F0-DEE78BB21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E2C0F6-0B82-41E2-922F-F5D3DFB7E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DFF96D-CA9C-4E4B-B564-679BF2BD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199F9F-E81B-49E8-A816-474098C1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58931E-A035-45B2-8F2C-8A4707D3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77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7E033-25B1-452A-AA1A-C84EE4E0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1BEAD1-0006-4FCF-AAB1-0499138C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1FBF75-BACF-4E3B-AFB7-6827E795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153A65-04E0-4C93-8DD4-59B69691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8571D8-1592-4427-A3A5-4987BFF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C4476D-3364-4804-90AE-A79E5488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976C41-9DA4-4BE1-BFB2-FF294252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31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82744-F05C-4958-8F23-260CFD84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A42D7-68B5-4DED-9654-EDD5F416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045388-8F9F-4526-97CD-80F906242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D0DD9B-82DB-4222-BA7E-FAE84F12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348998-7A9A-466D-9EF3-49174C11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F872DA-86EB-4632-B22D-CCB0176A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48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9DCAED-8B54-4124-91F0-759C3206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C129B3-7A36-413C-B6D0-8CDBAFA4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410ADF-01D1-45C3-B6C7-ECDAA4CA2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1A81D2-0454-4AD3-A4CF-B2B757B2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FFC7AA-35CD-4EFF-A74C-AC6F43A2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960913-B2FE-44C9-8477-DC677D6F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55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0B2DD7-B4D1-4ACE-8297-B45C3AB4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3D5772-DFBE-47AB-B0AA-5048C82D4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F60B22-45FA-474B-B873-CE7A819F3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B29C-720B-425A-AA8B-E711CD16F7A8}" type="datetimeFigureOut">
              <a:rPr lang="it-IT" smtClean="0"/>
              <a:t>16/03/2022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63925F-6841-45E4-A1A0-1B81AF39A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8B3F7E-323B-4F00-9062-0E3E059F7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340C-B2D6-48C8-94AA-FC3AE7EBB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4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2317626"/>
            <a:ext cx="9222854" cy="1323438"/>
          </a:xfrm>
        </p:spPr>
        <p:txBody>
          <a:bodyPr>
            <a:normAutofit/>
          </a:bodyPr>
          <a:lstStyle/>
          <a:p>
            <a:r>
              <a:rPr lang="en-US" sz="7200" dirty="0"/>
              <a:t>Soft skills 03/18/2022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50" y="4717774"/>
            <a:ext cx="6719887" cy="1323438"/>
          </a:xfrm>
        </p:spPr>
        <p:txBody>
          <a:bodyPr>
            <a:normAutofit/>
          </a:bodyPr>
          <a:lstStyle/>
          <a:p>
            <a:r>
              <a:rPr lang="it-GB" sz="1500" dirty="0"/>
              <a:t>A cura del </a:t>
            </a:r>
            <a:r>
              <a:rPr lang="it-IT" sz="1500" dirty="0"/>
              <a:t>dott. Luca Fusco</a:t>
            </a:r>
          </a:p>
          <a:p>
            <a:r>
              <a:rPr lang="it-IT" sz="1500" dirty="0"/>
              <a:t>Psicologo clinico e dell’orientamento</a:t>
            </a:r>
          </a:p>
          <a:p>
            <a:r>
              <a:rPr lang="it-IT" sz="1500" dirty="0"/>
              <a:t>Assegnista di ricerca dell’Università degli studi di Napoli Parthenope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706026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(Paul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Watlzawick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magine 3" descr="Immagine che contiene testo, uomo, tuta, fissando&#10;&#10;Descrizione generata automaticamente">
            <a:extLst>
              <a:ext uri="{FF2B5EF4-FFF2-40B4-BE49-F238E27FC236}">
                <a16:creationId xmlns:a16="http://schemas.microsoft.com/office/drawing/2014/main" id="{DE3442F1-1C6F-4C1A-9AD6-7F68717A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74" y="1178615"/>
            <a:ext cx="2695161" cy="48127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99F43A-8F5A-46A6-8393-238815C06510}"/>
              </a:ext>
            </a:extLst>
          </p:cNvPr>
          <p:cNvSpPr txBox="1"/>
          <p:nvPr/>
        </p:nvSpPr>
        <p:spPr>
          <a:xfrm>
            <a:off x="1001486" y="3429000"/>
            <a:ext cx="6949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err="1">
                <a:solidFill>
                  <a:srgbClr val="A21734"/>
                </a:solidFill>
              </a:rPr>
              <a:t>Axiome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number</a:t>
            </a:r>
            <a:r>
              <a:rPr lang="it-IT" sz="3800" dirty="0">
                <a:solidFill>
                  <a:srgbClr val="A21734"/>
                </a:solidFill>
              </a:rPr>
              <a:t> 1:</a:t>
            </a:r>
          </a:p>
          <a:p>
            <a:r>
              <a:rPr lang="it-IT" sz="3800" dirty="0">
                <a:solidFill>
                  <a:srgbClr val="A21734"/>
                </a:solidFill>
              </a:rPr>
              <a:t>«One </a:t>
            </a:r>
            <a:r>
              <a:rPr lang="it-IT" sz="3800" dirty="0" err="1">
                <a:solidFill>
                  <a:srgbClr val="A21734"/>
                </a:solidFill>
              </a:rPr>
              <a:t>cannot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not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communicate</a:t>
            </a:r>
            <a:r>
              <a:rPr lang="it-IT" sz="3800" dirty="0">
                <a:solidFill>
                  <a:srgbClr val="A21734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0566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706026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(Paul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Watlzawick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magine 3" descr="Immagine che contiene testo, uomo, tuta, fissando&#10;&#10;Descrizione generata automaticamente">
            <a:extLst>
              <a:ext uri="{FF2B5EF4-FFF2-40B4-BE49-F238E27FC236}">
                <a16:creationId xmlns:a16="http://schemas.microsoft.com/office/drawing/2014/main" id="{DE3442F1-1C6F-4C1A-9AD6-7F68717A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74" y="1178615"/>
            <a:ext cx="2695161" cy="48127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5F1B54-F1F2-4D81-87F4-2752DDD400FE}"/>
              </a:ext>
            </a:extLst>
          </p:cNvPr>
          <p:cNvSpPr txBox="1"/>
          <p:nvPr/>
        </p:nvSpPr>
        <p:spPr>
          <a:xfrm>
            <a:off x="1001486" y="3429000"/>
            <a:ext cx="69498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err="1">
                <a:solidFill>
                  <a:srgbClr val="A21734"/>
                </a:solidFill>
              </a:rPr>
              <a:t>Axiome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number</a:t>
            </a:r>
            <a:r>
              <a:rPr lang="it-IT" sz="3800" dirty="0">
                <a:solidFill>
                  <a:srgbClr val="A21734"/>
                </a:solidFill>
              </a:rPr>
              <a:t> 2:</a:t>
            </a:r>
          </a:p>
          <a:p>
            <a:r>
              <a:rPr lang="it-IT" sz="3800" dirty="0">
                <a:solidFill>
                  <a:srgbClr val="A21734"/>
                </a:solidFill>
              </a:rPr>
              <a:t>«</a:t>
            </a:r>
            <a:r>
              <a:rPr lang="en-US" sz="3800" dirty="0">
                <a:solidFill>
                  <a:srgbClr val="A21734"/>
                </a:solidFill>
              </a:rPr>
              <a:t>Every communication has a content and relationship aspect</a:t>
            </a:r>
            <a:r>
              <a:rPr lang="it-IT" sz="3800" dirty="0">
                <a:solidFill>
                  <a:srgbClr val="A21734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0615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706026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(Paul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Watlzawick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magine 3" descr="Immagine che contiene testo, uomo, tuta, fissando&#10;&#10;Descrizione generata automaticamente">
            <a:extLst>
              <a:ext uri="{FF2B5EF4-FFF2-40B4-BE49-F238E27FC236}">
                <a16:creationId xmlns:a16="http://schemas.microsoft.com/office/drawing/2014/main" id="{DE3442F1-1C6F-4C1A-9AD6-7F68717A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74" y="1178615"/>
            <a:ext cx="2695161" cy="48127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E51116-F2D1-440E-8D2A-71A0A755E0B4}"/>
              </a:ext>
            </a:extLst>
          </p:cNvPr>
          <p:cNvSpPr txBox="1"/>
          <p:nvPr/>
        </p:nvSpPr>
        <p:spPr>
          <a:xfrm>
            <a:off x="1001486" y="3429000"/>
            <a:ext cx="6949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err="1">
                <a:solidFill>
                  <a:srgbClr val="A21734"/>
                </a:solidFill>
              </a:rPr>
              <a:t>Axiome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number</a:t>
            </a:r>
            <a:r>
              <a:rPr lang="it-IT" sz="3800" dirty="0">
                <a:solidFill>
                  <a:srgbClr val="A21734"/>
                </a:solidFill>
              </a:rPr>
              <a:t> 3:</a:t>
            </a:r>
          </a:p>
          <a:p>
            <a:r>
              <a:rPr lang="it-IT" sz="3800" dirty="0">
                <a:solidFill>
                  <a:srgbClr val="A21734"/>
                </a:solidFill>
              </a:rPr>
              <a:t>«</a:t>
            </a:r>
            <a:r>
              <a:rPr lang="en-US" sz="3800" dirty="0">
                <a:solidFill>
                  <a:srgbClr val="A21734"/>
                </a:solidFill>
              </a:rPr>
              <a:t>Communication is punctuated</a:t>
            </a:r>
            <a:r>
              <a:rPr lang="it-IT" sz="3800" dirty="0">
                <a:solidFill>
                  <a:srgbClr val="A21734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797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706026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(Paul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Watlzawick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magine 3" descr="Immagine che contiene testo, uomo, tuta, fissando&#10;&#10;Descrizione generata automaticamente">
            <a:extLst>
              <a:ext uri="{FF2B5EF4-FFF2-40B4-BE49-F238E27FC236}">
                <a16:creationId xmlns:a16="http://schemas.microsoft.com/office/drawing/2014/main" id="{DE3442F1-1C6F-4C1A-9AD6-7F68717A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74" y="1178615"/>
            <a:ext cx="2695161" cy="481278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389070-D5CB-457A-BFE8-5FF5CDDA05E9}"/>
              </a:ext>
            </a:extLst>
          </p:cNvPr>
          <p:cNvSpPr txBox="1"/>
          <p:nvPr/>
        </p:nvSpPr>
        <p:spPr>
          <a:xfrm>
            <a:off x="636763" y="3150705"/>
            <a:ext cx="69498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err="1">
                <a:solidFill>
                  <a:srgbClr val="A21734"/>
                </a:solidFill>
              </a:rPr>
              <a:t>Axiome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number</a:t>
            </a:r>
            <a:r>
              <a:rPr lang="it-IT" sz="3800" dirty="0">
                <a:solidFill>
                  <a:srgbClr val="A21734"/>
                </a:solidFill>
              </a:rPr>
              <a:t> 4:</a:t>
            </a:r>
          </a:p>
          <a:p>
            <a:r>
              <a:rPr lang="it-IT" sz="3800" dirty="0">
                <a:solidFill>
                  <a:srgbClr val="A21734"/>
                </a:solidFill>
              </a:rPr>
              <a:t>«</a:t>
            </a:r>
            <a:r>
              <a:rPr lang="en-US" sz="3800" dirty="0">
                <a:solidFill>
                  <a:srgbClr val="A21734"/>
                </a:solidFill>
              </a:rPr>
              <a:t>Communication involves digital and analogic (verbal and non- verbal) modalities</a:t>
            </a:r>
            <a:r>
              <a:rPr lang="it-IT" sz="3800" dirty="0">
                <a:solidFill>
                  <a:srgbClr val="A21734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0823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706026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(Paul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Watlzawick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Immagine 3" descr="Immagine che contiene testo, uomo, tuta, fissando&#10;&#10;Descrizione generata automaticamente">
            <a:extLst>
              <a:ext uri="{FF2B5EF4-FFF2-40B4-BE49-F238E27FC236}">
                <a16:creationId xmlns:a16="http://schemas.microsoft.com/office/drawing/2014/main" id="{DE3442F1-1C6F-4C1A-9AD6-7F68717A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74" y="1178615"/>
            <a:ext cx="2695161" cy="48127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2B7A4B-43F9-4566-B5E2-4BB1FD22333E}"/>
              </a:ext>
            </a:extLst>
          </p:cNvPr>
          <p:cNvSpPr txBox="1"/>
          <p:nvPr/>
        </p:nvSpPr>
        <p:spPr>
          <a:xfrm>
            <a:off x="1001486" y="3429000"/>
            <a:ext cx="69498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err="1">
                <a:solidFill>
                  <a:srgbClr val="A21734"/>
                </a:solidFill>
              </a:rPr>
              <a:t>Axiome</a:t>
            </a:r>
            <a:r>
              <a:rPr lang="it-IT" sz="3800" dirty="0">
                <a:solidFill>
                  <a:srgbClr val="A21734"/>
                </a:solidFill>
              </a:rPr>
              <a:t> </a:t>
            </a:r>
            <a:r>
              <a:rPr lang="it-IT" sz="3800" dirty="0" err="1">
                <a:solidFill>
                  <a:srgbClr val="A21734"/>
                </a:solidFill>
              </a:rPr>
              <a:t>number</a:t>
            </a:r>
            <a:r>
              <a:rPr lang="it-IT" sz="3800" dirty="0">
                <a:solidFill>
                  <a:srgbClr val="A21734"/>
                </a:solidFill>
              </a:rPr>
              <a:t> 5:</a:t>
            </a:r>
          </a:p>
          <a:p>
            <a:r>
              <a:rPr lang="it-IT" sz="3800" dirty="0">
                <a:solidFill>
                  <a:srgbClr val="A21734"/>
                </a:solidFill>
              </a:rPr>
              <a:t>«</a:t>
            </a:r>
            <a:r>
              <a:rPr lang="en-US" sz="3800" dirty="0">
                <a:solidFill>
                  <a:srgbClr val="A21734"/>
                </a:solidFill>
              </a:rPr>
              <a:t>Communication can be symmetrical or complementary</a:t>
            </a:r>
            <a:r>
              <a:rPr lang="it-IT" sz="3800" dirty="0">
                <a:solidFill>
                  <a:srgbClr val="A21734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8169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7B8D80D-05CA-450D-A50B-94D6E7C3A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5850" y="2344130"/>
            <a:ext cx="7780300" cy="876148"/>
          </a:xfrm>
        </p:spPr>
        <p:txBody>
          <a:bodyPr>
            <a:normAutofit/>
          </a:bodyPr>
          <a:lstStyle/>
          <a:p>
            <a:pPr algn="ctr"/>
            <a:r>
              <a:rPr lang="it-IT" sz="5400" dirty="0"/>
              <a:t>Meta-</a:t>
            </a:r>
            <a:r>
              <a:rPr lang="it-IT" sz="5400" dirty="0" err="1"/>
              <a:t>communication</a:t>
            </a:r>
            <a:r>
              <a:rPr lang="it-IT" sz="5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2950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804DD7E-E9A0-433E-B510-C8B7E9D4C3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5164" y="1694744"/>
            <a:ext cx="5061672" cy="677395"/>
          </a:xfrm>
        </p:spPr>
        <p:txBody>
          <a:bodyPr/>
          <a:lstStyle/>
          <a:p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…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970A2F-B316-42CF-BC79-F8D9C1FA6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0627" y="4276652"/>
            <a:ext cx="6268280" cy="886604"/>
          </a:xfrm>
        </p:spPr>
        <p:txBody>
          <a:bodyPr>
            <a:noAutofit/>
          </a:bodyPr>
          <a:lstStyle/>
          <a:p>
            <a:r>
              <a:rPr lang="it-IT" sz="4500" dirty="0"/>
              <a:t>SIGNIFIED VS SIGNIFIER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E481FB-1683-45F8-A477-29899D9440BC}"/>
              </a:ext>
            </a:extLst>
          </p:cNvPr>
          <p:cNvSpPr txBox="1">
            <a:spLocks/>
          </p:cNvSpPr>
          <p:nvPr/>
        </p:nvSpPr>
        <p:spPr>
          <a:xfrm>
            <a:off x="1573343" y="3237568"/>
            <a:ext cx="4937139" cy="88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C00000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500" dirty="0"/>
              <a:t>SIGN VS SYMBOL </a:t>
            </a:r>
          </a:p>
        </p:txBody>
      </p:sp>
    </p:spTree>
    <p:extLst>
      <p:ext uri="{BB962C8B-B14F-4D97-AF65-F5344CB8AC3E}">
        <p14:creationId xmlns:p14="http://schemas.microsoft.com/office/powerpoint/2010/main" val="370894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BCA466-2E75-4657-B6D0-4F23A737F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0857" y="3298287"/>
            <a:ext cx="7780300" cy="1323438"/>
          </a:xfrm>
        </p:spPr>
        <p:txBody>
          <a:bodyPr/>
          <a:lstStyle/>
          <a:p>
            <a:r>
              <a:rPr lang="it-IT" dirty="0"/>
              <a:t>Activity: Read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other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BBDF47-877D-4125-95C5-67EFAC69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58" y="1475265"/>
            <a:ext cx="4331598" cy="43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E084D8-6750-4E7B-8F09-9AB72BE3C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5304" y="1331683"/>
            <a:ext cx="8130846" cy="841674"/>
          </a:xfrm>
        </p:spPr>
        <p:txBody>
          <a:bodyPr>
            <a:normAutofit/>
          </a:bodyPr>
          <a:lstStyle/>
          <a:p>
            <a:pPr algn="ctr"/>
            <a:r>
              <a:rPr lang="it-IT" sz="5000" dirty="0"/>
              <a:t>LIES?</a:t>
            </a:r>
          </a:p>
        </p:txBody>
      </p:sp>
      <p:pic>
        <p:nvPicPr>
          <p:cNvPr id="8" name="Immagine 7" descr="Immagine che contiene uomo, cravatta, tuta, indossando&#10;&#10;Descrizione generata automaticamente">
            <a:extLst>
              <a:ext uri="{FF2B5EF4-FFF2-40B4-BE49-F238E27FC236}">
                <a16:creationId xmlns:a16="http://schemas.microsoft.com/office/drawing/2014/main" id="{71025DEF-C271-43C8-8A57-C3A11B353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655121"/>
            <a:ext cx="59245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B68C03-8435-427A-A085-06EA0AA39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1259897"/>
            <a:ext cx="7780300" cy="932738"/>
          </a:xfrm>
        </p:spPr>
        <p:txBody>
          <a:bodyPr/>
          <a:lstStyle/>
          <a:p>
            <a:r>
              <a:rPr lang="it-IT" dirty="0"/>
              <a:t>The science of </a:t>
            </a:r>
            <a:r>
              <a:rPr lang="it-IT" dirty="0" err="1"/>
              <a:t>lie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89E264-E255-4A26-84F9-0D20F76FC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563" y="2492008"/>
            <a:ext cx="11767272" cy="2848618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it-IT" sz="3800" dirty="0"/>
              <a:t>Non-</a:t>
            </a:r>
            <a:r>
              <a:rPr lang="it-IT" sz="3800" dirty="0" err="1"/>
              <a:t>verbal</a:t>
            </a:r>
            <a:r>
              <a:rPr lang="it-IT" sz="3800" dirty="0"/>
              <a:t> </a:t>
            </a:r>
            <a:r>
              <a:rPr lang="it-IT" sz="3800" dirty="0" err="1"/>
              <a:t>details</a:t>
            </a:r>
            <a:r>
              <a:rPr lang="it-IT" sz="3800" dirty="0"/>
              <a:t> are </a:t>
            </a:r>
            <a:r>
              <a:rPr lang="it-IT" sz="3800" dirty="0" err="1"/>
              <a:t>not</a:t>
            </a:r>
            <a:r>
              <a:rPr lang="it-IT" sz="3800" dirty="0"/>
              <a:t> </a:t>
            </a:r>
            <a:r>
              <a:rPr lang="it-IT" sz="3800" dirty="0" err="1"/>
              <a:t>reliable</a:t>
            </a:r>
            <a:endParaRPr lang="it-IT" sz="3800" dirty="0"/>
          </a:p>
          <a:p>
            <a:pPr>
              <a:buAutoNum type="arabicParenR"/>
            </a:pPr>
            <a:r>
              <a:rPr lang="it-IT" sz="3800" dirty="0" err="1"/>
              <a:t>People’s</a:t>
            </a:r>
            <a:r>
              <a:rPr lang="it-IT" sz="3800" dirty="0"/>
              <a:t> </a:t>
            </a:r>
            <a:r>
              <a:rPr lang="it-IT" sz="3800" dirty="0" err="1"/>
              <a:t>ability</a:t>
            </a:r>
            <a:r>
              <a:rPr lang="it-IT" sz="3800" dirty="0"/>
              <a:t> to </a:t>
            </a:r>
            <a:r>
              <a:rPr lang="it-IT" sz="3800" dirty="0" err="1"/>
              <a:t>detect</a:t>
            </a:r>
            <a:r>
              <a:rPr lang="it-IT" sz="3800" dirty="0"/>
              <a:t> </a:t>
            </a:r>
            <a:r>
              <a:rPr lang="it-IT" sz="3800" dirty="0" err="1"/>
              <a:t>lies</a:t>
            </a:r>
            <a:r>
              <a:rPr lang="it-IT" sz="3800" dirty="0"/>
              <a:t> </a:t>
            </a:r>
            <a:r>
              <a:rPr lang="it-IT" sz="3800" dirty="0" err="1"/>
              <a:t>is</a:t>
            </a:r>
            <a:r>
              <a:rPr lang="it-IT" sz="3800" dirty="0"/>
              <a:t> mediocre</a:t>
            </a:r>
          </a:p>
          <a:p>
            <a:pPr>
              <a:buAutoNum type="arabicParenR"/>
            </a:pPr>
            <a:r>
              <a:rPr lang="it-IT" sz="3800" dirty="0"/>
              <a:t>People </a:t>
            </a:r>
            <a:r>
              <a:rPr lang="it-IT" sz="3800" dirty="0" err="1"/>
              <a:t>overestimate</a:t>
            </a:r>
            <a:r>
              <a:rPr lang="it-IT" sz="3800" dirty="0"/>
              <a:t> </a:t>
            </a:r>
            <a:r>
              <a:rPr lang="it-IT" sz="3800" dirty="0" err="1"/>
              <a:t>their</a:t>
            </a:r>
            <a:r>
              <a:rPr lang="it-IT" sz="3800" dirty="0"/>
              <a:t> </a:t>
            </a:r>
            <a:r>
              <a:rPr lang="it-IT" sz="3800" dirty="0" err="1"/>
              <a:t>ability</a:t>
            </a:r>
            <a:r>
              <a:rPr lang="it-IT" sz="3800" dirty="0"/>
              <a:t> to </a:t>
            </a:r>
            <a:r>
              <a:rPr lang="it-IT" sz="3800" dirty="0" err="1"/>
              <a:t>detect</a:t>
            </a:r>
            <a:r>
              <a:rPr lang="it-IT" sz="3800" dirty="0"/>
              <a:t> </a:t>
            </a:r>
            <a:r>
              <a:rPr lang="it-IT" sz="3800" dirty="0" err="1"/>
              <a:t>lies</a:t>
            </a:r>
            <a:endParaRPr lang="it-IT" sz="3800" dirty="0"/>
          </a:p>
          <a:p>
            <a:pPr>
              <a:buAutoNum type="arabicParenR"/>
            </a:pPr>
            <a:r>
              <a:rPr lang="it-IT" sz="3800" dirty="0"/>
              <a:t>People use double-standards to </a:t>
            </a:r>
            <a:r>
              <a:rPr lang="it-IT" sz="3800" dirty="0" err="1"/>
              <a:t>judge</a:t>
            </a:r>
            <a:r>
              <a:rPr lang="it-IT" sz="3800" dirty="0"/>
              <a:t> </a:t>
            </a:r>
            <a:r>
              <a:rPr lang="it-IT" sz="3800" dirty="0" err="1"/>
              <a:t>lies</a:t>
            </a:r>
            <a:endParaRPr lang="it-IT" sz="3800" dirty="0"/>
          </a:p>
          <a:p>
            <a:pPr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363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B4199-921D-4B45-8E6E-C8272AAA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269776" cy="92270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Program of the day: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2BFF7D-C8F4-46BE-8408-10DB23ECDC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9407" y="2425148"/>
            <a:ext cx="9713185" cy="3226468"/>
          </a:xfrm>
        </p:spPr>
        <p:txBody>
          <a:bodyPr>
            <a:normAutofit/>
          </a:bodyPr>
          <a:lstStyle/>
          <a:p>
            <a:pPr marL="914400" indent="-914400" algn="just">
              <a:buAutoNum type="arabicParenR"/>
            </a:pPr>
            <a:r>
              <a:rPr lang="it-IT" sz="4800" dirty="0">
                <a:solidFill>
                  <a:srgbClr val="A21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Team working, task strategies</a:t>
            </a:r>
          </a:p>
          <a:p>
            <a:pPr marL="914400" indent="-914400" algn="just">
              <a:buAutoNum type="arabicParenR"/>
            </a:pPr>
            <a:endParaRPr lang="it-IT" sz="4800" dirty="0">
              <a:solidFill>
                <a:srgbClr val="A21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buAutoNum type="arabicParenR"/>
            </a:pPr>
            <a:r>
              <a:rPr lang="it-IT" sz="4500" dirty="0" err="1">
                <a:solidFill>
                  <a:srgbClr val="A21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4500" dirty="0">
                <a:solidFill>
                  <a:srgbClr val="A21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skills training </a:t>
            </a:r>
          </a:p>
          <a:p>
            <a:pPr marL="914400" indent="-914400" algn="ctr">
              <a:buAutoNum type="arabicParenR"/>
            </a:pPr>
            <a:endParaRPr lang="it-IT" sz="4500" dirty="0">
              <a:solidFill>
                <a:srgbClr val="A21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60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99F3E49-A2DF-4B6A-A1EA-DCCB9BDF3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1615261"/>
            <a:ext cx="7780300" cy="3963904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are the best </a:t>
            </a:r>
            <a:r>
              <a:rPr lang="it-IT" dirty="0" err="1"/>
              <a:t>indicators</a:t>
            </a:r>
            <a:r>
              <a:rPr lang="it-IT" dirty="0"/>
              <a:t> for </a:t>
            </a:r>
            <a:r>
              <a:rPr lang="it-IT" dirty="0" err="1"/>
              <a:t>lies</a:t>
            </a:r>
            <a:r>
              <a:rPr lang="it-IT" dirty="0"/>
              <a:t>/truths?</a:t>
            </a:r>
          </a:p>
          <a:p>
            <a:pPr marL="514350" indent="-514350">
              <a:buAutoNum type="alphaLcParenR"/>
            </a:pPr>
            <a:r>
              <a:rPr lang="it-IT" sz="3000" dirty="0" err="1"/>
              <a:t>Details</a:t>
            </a:r>
            <a:r>
              <a:rPr lang="it-IT" sz="3000" dirty="0"/>
              <a:t> of the </a:t>
            </a:r>
            <a:r>
              <a:rPr lang="it-IT" sz="3000" dirty="0" err="1"/>
              <a:t>discourse</a:t>
            </a:r>
            <a:r>
              <a:rPr lang="it-IT" sz="3000" dirty="0"/>
              <a:t> </a:t>
            </a:r>
          </a:p>
          <a:p>
            <a:pPr marL="514350" indent="-514350">
              <a:buAutoNum type="alphaLcParenR"/>
            </a:pPr>
            <a:r>
              <a:rPr lang="it-IT" sz="3000" dirty="0" err="1"/>
              <a:t>Verbal</a:t>
            </a:r>
            <a:r>
              <a:rPr lang="it-IT" sz="3000" dirty="0"/>
              <a:t> and </a:t>
            </a:r>
            <a:r>
              <a:rPr lang="it-IT" sz="3000" dirty="0" err="1"/>
              <a:t>vocal</a:t>
            </a:r>
            <a:r>
              <a:rPr lang="it-IT" sz="3000" dirty="0"/>
              <a:t> </a:t>
            </a:r>
            <a:r>
              <a:rPr lang="it-IT" sz="3000" dirty="0" err="1"/>
              <a:t>immediacy</a:t>
            </a:r>
            <a:endParaRPr lang="it-IT" sz="3000" dirty="0"/>
          </a:p>
          <a:p>
            <a:pPr marL="514350" indent="-514350">
              <a:buAutoNum type="alphaLcParenR"/>
            </a:pPr>
            <a:r>
              <a:rPr lang="it-IT" sz="3000" dirty="0" err="1"/>
              <a:t>Nervosism</a:t>
            </a:r>
            <a:r>
              <a:rPr lang="it-IT" sz="3000" dirty="0"/>
              <a:t> </a:t>
            </a:r>
          </a:p>
          <a:p>
            <a:pPr marL="514350" indent="-514350">
              <a:buAutoNum type="alphaLcParenR"/>
            </a:pPr>
            <a:r>
              <a:rPr lang="it-IT" sz="3000" dirty="0" err="1"/>
              <a:t>Vocal</a:t>
            </a:r>
            <a:r>
              <a:rPr lang="it-IT" sz="3000" dirty="0"/>
              <a:t> </a:t>
            </a:r>
            <a:r>
              <a:rPr lang="it-IT" sz="3000" dirty="0" err="1"/>
              <a:t>tention</a:t>
            </a:r>
            <a:endParaRPr lang="it-IT" sz="3000" dirty="0"/>
          </a:p>
          <a:p>
            <a:pPr marL="514350" indent="-514350">
              <a:buAutoNum type="alphaLcParenR"/>
            </a:pPr>
            <a:r>
              <a:rPr lang="it-IT" sz="3000" dirty="0" err="1"/>
              <a:t>Logical</a:t>
            </a:r>
            <a:r>
              <a:rPr lang="it-IT" sz="3000" dirty="0"/>
              <a:t> </a:t>
            </a:r>
            <a:r>
              <a:rPr lang="it-IT" sz="3000" dirty="0" err="1"/>
              <a:t>structure</a:t>
            </a:r>
            <a:endParaRPr lang="it-IT" sz="3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4484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BCA466-2E75-4657-B6D0-4F23A737F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8746" y="1588757"/>
            <a:ext cx="7780300" cy="1323438"/>
          </a:xfrm>
        </p:spPr>
        <p:txBody>
          <a:bodyPr/>
          <a:lstStyle/>
          <a:p>
            <a:r>
              <a:rPr lang="it-IT" dirty="0"/>
              <a:t>Activity: For or </a:t>
            </a:r>
            <a:r>
              <a:rPr lang="it-IT" dirty="0" err="1"/>
              <a:t>against</a:t>
            </a:r>
            <a:r>
              <a:rPr lang="it-IT" dirty="0"/>
              <a:t>?</a:t>
            </a:r>
          </a:p>
        </p:txBody>
      </p:sp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AD117AB-60BF-4918-966F-7DEA9A6E2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60" y="2687130"/>
            <a:ext cx="5160479" cy="29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3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BCA466-2E75-4657-B6D0-4F23A737F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258" y="3419398"/>
            <a:ext cx="7780300" cy="1323438"/>
          </a:xfrm>
        </p:spPr>
        <p:txBody>
          <a:bodyPr/>
          <a:lstStyle/>
          <a:p>
            <a:r>
              <a:rPr lang="it-IT" dirty="0"/>
              <a:t>Activity: The bluff game</a:t>
            </a:r>
          </a:p>
        </p:txBody>
      </p:sp>
      <p:pic>
        <p:nvPicPr>
          <p:cNvPr id="8" name="Immagine 7" descr="Immagine che contiene persona, interni, fissando&#10;&#10;Descrizione generata automaticamente">
            <a:extLst>
              <a:ext uri="{FF2B5EF4-FFF2-40B4-BE49-F238E27FC236}">
                <a16:creationId xmlns:a16="http://schemas.microsoft.com/office/drawing/2014/main" id="{B65E923C-7185-4C7A-B766-A33942685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48" y="2642704"/>
            <a:ext cx="4315239" cy="2876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230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E5CB24-345C-40C9-B299-CBE4E6247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242" y="1113183"/>
            <a:ext cx="10561324" cy="4969565"/>
          </a:xfrm>
        </p:spPr>
        <p:txBody>
          <a:bodyPr>
            <a:normAutofit/>
          </a:bodyPr>
          <a:lstStyle/>
          <a:p>
            <a:r>
              <a:rPr lang="it-IT" sz="3500" dirty="0"/>
              <a:t>Rules:</a:t>
            </a:r>
          </a:p>
          <a:p>
            <a:r>
              <a:rPr lang="it-IT" sz="3500" dirty="0" err="1"/>
              <a:t>Choose</a:t>
            </a:r>
            <a:r>
              <a:rPr lang="it-IT" sz="3500" dirty="0"/>
              <a:t> «split»,«</a:t>
            </a:r>
            <a:r>
              <a:rPr lang="it-IT" sz="3500" dirty="0" err="1"/>
              <a:t>steal</a:t>
            </a:r>
            <a:r>
              <a:rPr lang="it-IT" sz="3500" dirty="0"/>
              <a:t>» or «</a:t>
            </a:r>
            <a:r>
              <a:rPr lang="it-IT" sz="3500" dirty="0" err="1"/>
              <a:t>you’re</a:t>
            </a:r>
            <a:r>
              <a:rPr lang="it-IT" sz="3500" dirty="0"/>
              <a:t> a </a:t>
            </a:r>
            <a:r>
              <a:rPr lang="it-IT" sz="3500" dirty="0" err="1"/>
              <a:t>stealer</a:t>
            </a:r>
            <a:r>
              <a:rPr lang="it-IT" sz="3500" dirty="0"/>
              <a:t>»</a:t>
            </a:r>
          </a:p>
          <a:p>
            <a:r>
              <a:rPr lang="it-IT" sz="3500" dirty="0"/>
              <a:t>Scores: </a:t>
            </a:r>
          </a:p>
          <a:p>
            <a:r>
              <a:rPr lang="it-IT" sz="3500" dirty="0"/>
              <a:t>Split vs split  </a:t>
            </a:r>
            <a:r>
              <a:rPr lang="it-IT" sz="3500" dirty="0">
                <a:sym typeface="Wingdings" panose="05000000000000000000" pitchFamily="2" charset="2"/>
              </a:rPr>
              <a:t></a:t>
            </a:r>
            <a:r>
              <a:rPr lang="it-IT" sz="3500" dirty="0"/>
              <a:t> 1 point </a:t>
            </a:r>
            <a:r>
              <a:rPr lang="it-IT" sz="3500" dirty="0" err="1"/>
              <a:t>each</a:t>
            </a:r>
            <a:endParaRPr lang="it-IT" sz="3500" dirty="0"/>
          </a:p>
          <a:p>
            <a:r>
              <a:rPr lang="it-IT" sz="3500" dirty="0" err="1"/>
              <a:t>Steal</a:t>
            </a:r>
            <a:r>
              <a:rPr lang="it-IT" sz="3500" dirty="0"/>
              <a:t> vs split  </a:t>
            </a:r>
            <a:r>
              <a:rPr lang="it-IT" sz="3500" dirty="0">
                <a:sym typeface="Wingdings" panose="05000000000000000000" pitchFamily="2" charset="2"/>
              </a:rPr>
              <a:t> 2 </a:t>
            </a:r>
            <a:r>
              <a:rPr lang="it-IT" sz="3500" dirty="0"/>
              <a:t>points </a:t>
            </a:r>
            <a:r>
              <a:rPr lang="it-IT" sz="3500" dirty="0" err="1"/>
              <a:t>steal</a:t>
            </a:r>
            <a:endParaRPr lang="it-IT" sz="3500" dirty="0"/>
          </a:p>
          <a:p>
            <a:r>
              <a:rPr lang="it-IT" sz="3500" dirty="0" err="1"/>
              <a:t>Steal</a:t>
            </a:r>
            <a:r>
              <a:rPr lang="it-IT" sz="3500" dirty="0"/>
              <a:t> vs </a:t>
            </a:r>
            <a:r>
              <a:rPr lang="it-IT" sz="3500" dirty="0" err="1"/>
              <a:t>you’re</a:t>
            </a:r>
            <a:r>
              <a:rPr lang="it-IT" sz="3500" dirty="0"/>
              <a:t> a </a:t>
            </a:r>
            <a:r>
              <a:rPr lang="it-IT" sz="3500" dirty="0" err="1"/>
              <a:t>stealer</a:t>
            </a:r>
            <a:r>
              <a:rPr lang="it-IT" sz="3500" dirty="0"/>
              <a:t> </a:t>
            </a:r>
            <a:r>
              <a:rPr lang="it-IT" sz="3500" dirty="0">
                <a:sym typeface="Wingdings" panose="05000000000000000000" pitchFamily="2" charset="2"/>
              </a:rPr>
              <a:t> 2 points </a:t>
            </a:r>
            <a:r>
              <a:rPr lang="it-IT" sz="3500" dirty="0" err="1">
                <a:sym typeface="Wingdings" panose="05000000000000000000" pitchFamily="2" charset="2"/>
              </a:rPr>
              <a:t>you’re</a:t>
            </a:r>
            <a:r>
              <a:rPr lang="it-IT" sz="3500" dirty="0">
                <a:sym typeface="Wingdings" panose="05000000000000000000" pitchFamily="2" charset="2"/>
              </a:rPr>
              <a:t> a </a:t>
            </a:r>
            <a:r>
              <a:rPr lang="it-IT" sz="3500" dirty="0" err="1">
                <a:sym typeface="Wingdings" panose="05000000000000000000" pitchFamily="2" charset="2"/>
              </a:rPr>
              <a:t>stealer</a:t>
            </a:r>
            <a:endParaRPr lang="it-IT" sz="3500" dirty="0">
              <a:sym typeface="Wingdings" panose="05000000000000000000" pitchFamily="2" charset="2"/>
            </a:endParaRPr>
          </a:p>
          <a:p>
            <a:r>
              <a:rPr lang="it-IT" sz="3500" dirty="0">
                <a:sym typeface="Wingdings" panose="05000000000000000000" pitchFamily="2" charset="2"/>
              </a:rPr>
              <a:t>Split vs </a:t>
            </a:r>
            <a:r>
              <a:rPr lang="it-IT" sz="3500" dirty="0" err="1">
                <a:sym typeface="Wingdings" panose="05000000000000000000" pitchFamily="2" charset="2"/>
              </a:rPr>
              <a:t>you’re</a:t>
            </a:r>
            <a:r>
              <a:rPr lang="it-IT" sz="3500" dirty="0">
                <a:sym typeface="Wingdings" panose="05000000000000000000" pitchFamily="2" charset="2"/>
              </a:rPr>
              <a:t> a </a:t>
            </a:r>
            <a:r>
              <a:rPr lang="it-IT" sz="3500" dirty="0" err="1">
                <a:sym typeface="Wingdings" panose="05000000000000000000" pitchFamily="2" charset="2"/>
              </a:rPr>
              <a:t>stealer</a:t>
            </a:r>
            <a:r>
              <a:rPr lang="it-IT" sz="3500" dirty="0">
                <a:sym typeface="Wingdings" panose="05000000000000000000" pitchFamily="2" charset="2"/>
              </a:rPr>
              <a:t>  2 points to split</a:t>
            </a:r>
          </a:p>
          <a:p>
            <a:r>
              <a:rPr lang="it-IT" sz="3500" dirty="0" err="1">
                <a:sym typeface="Wingdings" panose="05000000000000000000" pitchFamily="2" charset="2"/>
              </a:rPr>
              <a:t>Steal</a:t>
            </a:r>
            <a:r>
              <a:rPr lang="it-IT" sz="3500" dirty="0">
                <a:sym typeface="Wingdings" panose="05000000000000000000" pitchFamily="2" charset="2"/>
              </a:rPr>
              <a:t> vs </a:t>
            </a:r>
            <a:r>
              <a:rPr lang="it-IT" sz="3500" dirty="0" err="1">
                <a:sym typeface="Wingdings" panose="05000000000000000000" pitchFamily="2" charset="2"/>
              </a:rPr>
              <a:t>steal</a:t>
            </a:r>
            <a:r>
              <a:rPr lang="it-IT" sz="3500" dirty="0">
                <a:sym typeface="Wingdings" panose="05000000000000000000" pitchFamily="2" charset="2"/>
              </a:rPr>
              <a:t>  0 points </a:t>
            </a:r>
            <a:r>
              <a:rPr lang="it-IT" sz="3500" dirty="0" err="1">
                <a:sym typeface="Wingdings" panose="05000000000000000000" pitchFamily="2" charset="2"/>
              </a:rPr>
              <a:t>each</a:t>
            </a:r>
            <a:endParaRPr lang="it-IT" sz="3500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042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2457C4-C8A1-4808-8F32-30464F325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502" y="1442983"/>
            <a:ext cx="7780300" cy="4719278"/>
          </a:xfrm>
        </p:spPr>
        <p:txBody>
          <a:bodyPr/>
          <a:lstStyle/>
          <a:p>
            <a:r>
              <a:rPr lang="en-AU" dirty="0"/>
              <a:t>Persuasion based on:</a:t>
            </a:r>
          </a:p>
          <a:p>
            <a:pPr marL="742950" indent="-742950">
              <a:buAutoNum type="alphaLcParenR"/>
            </a:pPr>
            <a:r>
              <a:rPr lang="en-AU" dirty="0"/>
              <a:t>Commitment, coherence </a:t>
            </a:r>
          </a:p>
          <a:p>
            <a:pPr marL="742950" indent="-742950">
              <a:buAutoNum type="alphaLcParenR"/>
            </a:pPr>
            <a:r>
              <a:rPr lang="en-AU" dirty="0"/>
              <a:t>Reciprocity </a:t>
            </a:r>
          </a:p>
          <a:p>
            <a:pPr marL="742950" indent="-742950">
              <a:buAutoNum type="alphaLcParenR"/>
            </a:pPr>
            <a:r>
              <a:rPr lang="en-AU" dirty="0"/>
              <a:t>Social approval</a:t>
            </a:r>
          </a:p>
          <a:p>
            <a:pPr marL="742950" indent="-742950">
              <a:buAutoNum type="alphaLcParenR"/>
            </a:pPr>
            <a:r>
              <a:rPr lang="en-AU" dirty="0"/>
              <a:t>Authority</a:t>
            </a:r>
          </a:p>
          <a:p>
            <a:pPr marL="742950" indent="-742950">
              <a:buAutoNum type="alphaLcParenR"/>
            </a:pPr>
            <a:r>
              <a:rPr lang="en-AU" dirty="0"/>
              <a:t>Sympathy </a:t>
            </a:r>
          </a:p>
          <a:p>
            <a:pPr marL="742950" indent="-742950">
              <a:buAutoNum type="alphaLcParenR"/>
            </a:pPr>
            <a:r>
              <a:rPr lang="en-AU" dirty="0"/>
              <a:t>Scarcity </a:t>
            </a:r>
          </a:p>
        </p:txBody>
      </p:sp>
    </p:spTree>
    <p:extLst>
      <p:ext uri="{BB962C8B-B14F-4D97-AF65-F5344CB8AC3E}">
        <p14:creationId xmlns:p14="http://schemas.microsoft.com/office/powerpoint/2010/main" val="419118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AA68FF3-EF87-4BE8-9364-BFDD6FEAF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728" y="3207939"/>
            <a:ext cx="7780300" cy="1323438"/>
          </a:xfrm>
        </p:spPr>
        <p:txBody>
          <a:bodyPr/>
          <a:lstStyle/>
          <a:p>
            <a:r>
              <a:rPr lang="it-IT" dirty="0"/>
              <a:t>Team working activity</a:t>
            </a:r>
          </a:p>
          <a:p>
            <a:r>
              <a:rPr lang="it-IT" dirty="0"/>
              <a:t>THE MARSHMELLOW CHALLENGE</a:t>
            </a:r>
          </a:p>
        </p:txBody>
      </p:sp>
      <p:pic>
        <p:nvPicPr>
          <p:cNvPr id="4" name="Immagine 3" descr="Immagine che contiene interni, cibo, tagliato, verdura&#10;&#10;Descrizione generata automaticamente">
            <a:extLst>
              <a:ext uri="{FF2B5EF4-FFF2-40B4-BE49-F238E27FC236}">
                <a16:creationId xmlns:a16="http://schemas.microsoft.com/office/drawing/2014/main" id="{A3E9FF17-C3AC-49E6-8D53-2454E7DF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66" y="1806876"/>
            <a:ext cx="3889534" cy="308829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474E86-C8C8-4981-BFE4-A7D617F0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94" y="1316018"/>
            <a:ext cx="2821746" cy="15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57235C49-5B62-4A90-926A-2A3C7149AC62}"/>
              </a:ext>
            </a:extLst>
          </p:cNvPr>
          <p:cNvSpPr txBox="1">
            <a:spLocks/>
          </p:cNvSpPr>
          <p:nvPr/>
        </p:nvSpPr>
        <p:spPr>
          <a:xfrm>
            <a:off x="549261" y="1524000"/>
            <a:ext cx="11192165" cy="418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2C3A58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The goal of the game is to build the tallest structure using: </a:t>
            </a:r>
          </a:p>
          <a:p>
            <a:pPr marL="571500" indent="-571500">
              <a:buFontTx/>
              <a:buChar char="-"/>
            </a:pPr>
            <a:r>
              <a:rPr lang="en-HK" dirty="0"/>
              <a:t>20 spaghetti</a:t>
            </a:r>
          </a:p>
          <a:p>
            <a:pPr marL="571500" indent="-571500">
              <a:buFontTx/>
              <a:buChar char="-"/>
            </a:pPr>
            <a:r>
              <a:rPr lang="en-HK" dirty="0"/>
              <a:t>1 </a:t>
            </a:r>
            <a:r>
              <a:rPr lang="en-HK" dirty="0" err="1"/>
              <a:t>marshmellow</a:t>
            </a:r>
            <a:endParaRPr lang="en-HK" dirty="0"/>
          </a:p>
          <a:p>
            <a:pPr marL="571500" indent="-571500">
              <a:buFontTx/>
              <a:buChar char="-"/>
            </a:pPr>
            <a:r>
              <a:rPr lang="en-HK" dirty="0"/>
              <a:t>Tape</a:t>
            </a:r>
          </a:p>
          <a:p>
            <a:pPr marL="571500" indent="-571500">
              <a:buFontTx/>
              <a:buChar char="-"/>
            </a:pPr>
            <a:r>
              <a:rPr lang="en-HK" dirty="0"/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234817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A3D22FE-05D5-49CC-8A33-518CBF006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1378227"/>
            <a:ext cx="11449220" cy="4373216"/>
          </a:xfrm>
        </p:spPr>
        <p:txBody>
          <a:bodyPr>
            <a:normAutofit fontScale="92500"/>
          </a:bodyPr>
          <a:lstStyle/>
          <a:p>
            <a:r>
              <a:rPr lang="it-IT" dirty="0"/>
              <a:t>Rules:</a:t>
            </a:r>
          </a:p>
          <a:p>
            <a:pPr marL="742950" indent="-742950">
              <a:buAutoNum type="arabicParenR"/>
            </a:pPr>
            <a:r>
              <a:rPr lang="it-IT" dirty="0"/>
              <a:t>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marshmellow</a:t>
            </a:r>
            <a:r>
              <a:rPr lang="it-IT" dirty="0"/>
              <a:t> must be on top of the </a:t>
            </a:r>
            <a:r>
              <a:rPr lang="it-IT" dirty="0" err="1"/>
              <a:t>structure</a:t>
            </a:r>
            <a:endParaRPr lang="it-IT" dirty="0"/>
          </a:p>
          <a:p>
            <a:pPr marL="742950" indent="-742950">
              <a:buAutoNum type="arabicParenR"/>
            </a:pPr>
            <a:r>
              <a:rPr lang="en-AU" dirty="0"/>
              <a:t>You can use as much as you want of the other stuff (you can break and cut spaghetti, tape, string)</a:t>
            </a:r>
          </a:p>
          <a:p>
            <a:pPr marL="742950" indent="-742950">
              <a:buAutoNum type="arabicParenR"/>
            </a:pPr>
            <a:r>
              <a:rPr lang="en-AU" dirty="0"/>
              <a:t>The challenge lasts 18 minutes (after that moment nobody can touch the structure)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505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BCA466-2E75-4657-B6D0-4F23A737F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Activity: How do people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E22246-5DF6-4DDB-A8E5-89185F92F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20" y="3395364"/>
            <a:ext cx="4458736" cy="25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706026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living (and non-living) systems to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information.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involve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entities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groups.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act (a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use of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symbols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</a:p>
        </p:txBody>
      </p:sp>
    </p:spTree>
    <p:extLst>
      <p:ext uri="{BB962C8B-B14F-4D97-AF65-F5344CB8AC3E}">
        <p14:creationId xmlns:p14="http://schemas.microsoft.com/office/powerpoint/2010/main" val="10483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32FA249-651B-4595-B256-D1F150BF1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63" y="1389974"/>
            <a:ext cx="10548072" cy="4467487"/>
          </a:xfrm>
        </p:spPr>
        <p:txBody>
          <a:bodyPr>
            <a:noAutofit/>
          </a:bodyPr>
          <a:lstStyle/>
          <a:p>
            <a:r>
              <a:rPr lang="it-IT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it-IT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r>
              <a:rPr lang="it-IT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42950" indent="-742950" algn="just">
              <a:buAutoNum type="arabicPeriod"/>
            </a:pPr>
            <a:r>
              <a:rPr lang="it-IT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</a:t>
            </a:r>
            <a:endParaRPr lang="it-IT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just">
              <a:buAutoNum type="arabicPeriod"/>
            </a:pPr>
            <a:endParaRPr lang="it-IT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just">
              <a:buAutoNum type="arabicPeriod"/>
            </a:pPr>
            <a:r>
              <a:rPr lang="it-IT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it-IT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</a:t>
            </a:r>
            <a:endParaRPr lang="it-IT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just">
              <a:buAutoNum type="arabicPeriod"/>
            </a:pPr>
            <a:endParaRPr lang="it-IT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just">
              <a:buAutoNum type="arabicPeriod"/>
            </a:pPr>
            <a:r>
              <a:rPr lang="it-IT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Para-</a:t>
            </a:r>
            <a:r>
              <a:rPr lang="it-IT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</a:t>
            </a:r>
            <a:r>
              <a:rPr lang="it-IT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11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CD37261-55E3-4472-9D42-E61378023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6050" y="2701939"/>
            <a:ext cx="8202437" cy="1220704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3586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439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Avenir Black</vt:lpstr>
      <vt:lpstr>Avenir Book</vt:lpstr>
      <vt:lpstr>Calibri</vt:lpstr>
      <vt:lpstr>Calibri Light</vt:lpstr>
      <vt:lpstr>Times New Roman</vt:lpstr>
      <vt:lpstr>Tema di Office</vt:lpstr>
      <vt:lpstr>Presentazione standard di PowerPoint</vt:lpstr>
      <vt:lpstr>Program of the day: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Fusco</dc:creator>
  <cp:lastModifiedBy>Luca Fusco</cp:lastModifiedBy>
  <cp:revision>2</cp:revision>
  <dcterms:created xsi:type="dcterms:W3CDTF">2022-03-16T08:34:39Z</dcterms:created>
  <dcterms:modified xsi:type="dcterms:W3CDTF">2022-03-17T23:24:52Z</dcterms:modified>
</cp:coreProperties>
</file>