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0" r:id="rId4"/>
    <p:sldId id="26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992"/>
  </p:normalViewPr>
  <p:slideViewPr>
    <p:cSldViewPr>
      <p:cViewPr varScale="1">
        <p:scale>
          <a:sx n="102" d="100"/>
          <a:sy n="102" d="100"/>
        </p:scale>
        <p:origin x="18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10" Type="http://schemas.openxmlformats.org/officeDocument/2006/relationships/image" Target="../media/image8.jpg"/><Relationship Id="rId4" Type="http://schemas.openxmlformats.org/officeDocument/2006/relationships/image" Target="../media/image3.jp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6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12" name="Immagine 1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2"/>
          <p:cNvSpPr/>
          <p:nvPr/>
        </p:nvSpPr>
        <p:spPr>
          <a:xfrm>
            <a:off x="251520" y="764704"/>
            <a:ext cx="8978760" cy="55446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Denominazione (CFU)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Radar (6)</a:t>
            </a:r>
          </a:p>
          <a:p>
            <a:pPr hangingPunct="1">
              <a:lnSpc>
                <a:spcPts val="2040"/>
              </a:lnSpc>
              <a:buClrTx/>
            </a:pP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Docente</a:t>
            </a:r>
            <a:endParaRPr lang="it-IT" altLang="it-IT" sz="20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Giampaolo Ferraioli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giampaolo.ferraioli@uniparthenope.it</a:t>
            </a:r>
            <a:endParaRPr lang="it-IT" alt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http://https://www.uniparthenope.it/ugov/person/2678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https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://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sites.google.com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view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gferraioli</a:t>
            </a:r>
            <a:endParaRPr lang="it-IT" altLang="it-IT" sz="16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skype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 giampaolo.ferraioli, 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tel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 0815476778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Codice Teams: 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dxwjcjm</a:t>
            </a:r>
            <a:endParaRPr lang="it-IT" altLang="it-IT" sz="16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79400" lvl="1" indent="-279400" hangingPunct="1">
              <a:lnSpc>
                <a:spcPts val="2040"/>
              </a:lnSpc>
              <a:buClrTx/>
            </a:pPr>
            <a:endParaRPr lang="it-IT" alt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Testi consigliati</a:t>
            </a: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Gelli, </a:t>
            </a:r>
            <a:r>
              <a:rPr lang="it-IT" altLang="it-IT" sz="20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. Verde “</a:t>
            </a:r>
            <a:r>
              <a:rPr lang="it-IT" altLang="it-IT" sz="2000" i="1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Segnali e Sistemi</a:t>
            </a: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endParaRPr lang="it-IT" altLang="ja-JP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G. Gelli, “</a:t>
            </a:r>
            <a:r>
              <a:rPr lang="it-IT" altLang="ja-JP" sz="2000" i="1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Probabilità e informazione</a:t>
            </a: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M. I. </a:t>
            </a:r>
            <a:r>
              <a:rPr lang="it-IT" altLang="it-IT" sz="20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Skolnik</a:t>
            </a: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, “</a:t>
            </a:r>
            <a:r>
              <a:rPr lang="it-IT" altLang="ja-JP" sz="20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Introduction</a:t>
            </a:r>
            <a:r>
              <a:rPr lang="it-IT" altLang="ja-JP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 to Radar Systems</a:t>
            </a: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it-IT" altLang="ja-JP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it-IT" altLang="ja-JP" sz="20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McGraw</a:t>
            </a:r>
            <a:r>
              <a:rPr lang="it-IT" altLang="ja-JP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 Hill</a:t>
            </a:r>
          </a:p>
          <a:p>
            <a:pPr hangingPunct="1">
              <a:lnSpc>
                <a:spcPts val="2040"/>
              </a:lnSpc>
            </a:pPr>
            <a:r>
              <a:rPr lang="it-IT" altLang="ja-JP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Dispense del Docente (https://</a:t>
            </a:r>
            <a:r>
              <a:rPr lang="it-IT" altLang="ja-JP" sz="20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elearning.uniparthenope.it</a:t>
            </a:r>
            <a:r>
              <a:rPr lang="it-IT" altLang="ja-JP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ja-JP" sz="20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course</a:t>
            </a:r>
            <a:r>
              <a:rPr lang="it-IT" altLang="ja-JP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ja-JP" sz="20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view.php?id</a:t>
            </a:r>
            <a:r>
              <a:rPr lang="it-IT" altLang="ja-JP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=2118)</a:t>
            </a:r>
            <a:r>
              <a:rPr lang="it-IT" altLang="ja-JP" sz="2000" dirty="0">
                <a:latin typeface="Calibri" charset="0"/>
                <a:ea typeface="Calibri" charset="0"/>
                <a:cs typeface="Calibri" charset="0"/>
              </a:rPr>
              <a:t>Hill</a:t>
            </a:r>
          </a:p>
          <a:p>
            <a:pPr hangingPunct="1">
              <a:lnSpc>
                <a:spcPts val="2040"/>
              </a:lnSpc>
              <a:buFont typeface="Arial" charset="0"/>
              <a:buChar char="•"/>
            </a:pPr>
            <a:endParaRPr 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Propedeuticità: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Nessuna (Consigliate: Analisi I, Analisi II, Teoria dei Segnali)</a:t>
            </a:r>
          </a:p>
          <a:p>
            <a:pPr marL="457200" indent="-457200">
              <a:lnSpc>
                <a:spcPts val="2040"/>
              </a:lnSpc>
            </a:pPr>
            <a:endParaRPr lang="it-IT" sz="20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ts val="2040"/>
              </a:lnSpc>
            </a:pPr>
            <a:r>
              <a:rPr lang="it-IT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Modalità di esame:</a:t>
            </a:r>
            <a:r>
              <a:rPr lang="it-I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Prova orale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Informazioni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Contenuti</a:t>
            </a:r>
            <a:endParaRPr 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92409" y="908720"/>
            <a:ext cx="8168023" cy="549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175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9pPr>
          </a:lstStyle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cs typeface="Calibri" charset="0"/>
              </a:rPr>
              <a:t>Introduzione al Corso</a:t>
            </a:r>
          </a:p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cs typeface="Calibri" charset="0"/>
            </a:endParaRPr>
          </a:p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cs typeface="Calibri" charset="0"/>
              </a:rPr>
              <a:t>Cenni di Teoria dei Segnali </a:t>
            </a: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Definizione di Segnale, Classificazione dei Segnali, Esempi di Segnali, Potenza di un Segnale, Trasformata di Fourier, Trasformata di Fourier, Modulazione e Demodulazione</a:t>
            </a: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2000" dirty="0">
                <a:solidFill>
                  <a:srgbClr val="3333CC"/>
                </a:solidFill>
                <a:latin typeface="Calibri" charset="0"/>
                <a:cs typeface="Calibri" charset="0"/>
              </a:rPr>
              <a:t>Cenni di Teoria dei Fenomeni Aleatori</a:t>
            </a: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Variabile aleatoria, Funzione di distribuzione cumulativa (</a:t>
            </a:r>
            <a:r>
              <a:rPr lang="it-IT" sz="18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cdf</a:t>
            </a: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), Funzione Densità di Probabilità (pdf), Funzione Densità di Massa (</a:t>
            </a:r>
            <a:r>
              <a:rPr lang="it-IT" sz="18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pmf</a:t>
            </a: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), Segnali Aleatori</a:t>
            </a: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2000" dirty="0">
                <a:solidFill>
                  <a:srgbClr val="3333CC"/>
                </a:solidFill>
                <a:latin typeface="Calibri" charset="0"/>
                <a:cs typeface="Calibri" charset="0"/>
              </a:rPr>
              <a:t>Il Radar</a:t>
            </a: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Il Radar, Principio di Funzionamento, Il Sistema Radar, Applicazioni Radar, Equazione Radar, Segnale Minimo Rilevabile, Rapporto Segnale – Rumore, Probabilità di Falso Allarme, Probabilità di </a:t>
            </a:r>
            <a:r>
              <a:rPr lang="it-IT" sz="18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Detection</a:t>
            </a: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, SNR minimo, Integrazione di impulsi, Sezione Radar, Potenza di Trasmissione, Ambiguità in Range, Risoluzione in Range, Antenne, Perdite di Sistema, Effetti della Propagazione,</a:t>
            </a: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2000" dirty="0">
                <a:solidFill>
                  <a:srgbClr val="3333CC"/>
                </a:solidFill>
                <a:latin typeface="Calibri" charset="0"/>
                <a:cs typeface="Calibri" charset="0"/>
              </a:rPr>
              <a:t>Sistemi Radar</a:t>
            </a: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Effetto Doppler, Radar CW, Radar FM-CW, MTI, Radar di Immagine, Radar Secondario, Radar Meteo</a:t>
            </a:r>
            <a:br>
              <a:rPr lang="it-IT" sz="24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endParaRPr lang="it-IT" altLang="it-IT" sz="2400" dirty="0">
              <a:solidFill>
                <a:srgbClr val="3333CC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40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339</Words>
  <Application>Microsoft Macintosh PowerPoint</Application>
  <PresentationFormat>Presentazione su schermo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Informazioni</vt:lpstr>
      <vt:lpstr>Contenuti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94</cp:revision>
  <cp:lastPrinted>1601-01-01T00:00:00Z</cp:lastPrinted>
  <dcterms:created xsi:type="dcterms:W3CDTF">2014-02-26T18:00:47Z</dcterms:created>
  <dcterms:modified xsi:type="dcterms:W3CDTF">2023-01-23T10:56:21Z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