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9" r:id="rId2"/>
    <p:sldId id="357" r:id="rId3"/>
    <p:sldId id="333" r:id="rId4"/>
    <p:sldId id="334" r:id="rId5"/>
    <p:sldId id="335" r:id="rId6"/>
    <p:sldId id="351" r:id="rId7"/>
    <p:sldId id="352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3" r:id="rId22"/>
    <p:sldId id="354" r:id="rId23"/>
    <p:sldId id="355" r:id="rId24"/>
    <p:sldId id="356" r:id="rId25"/>
  </p:sldIdLst>
  <p:sldSz cx="9144000" cy="6858000" type="screen4x3"/>
  <p:notesSz cx="7104063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AC0000"/>
    <a:srgbClr val="E3E3FF"/>
    <a:srgbClr val="FFF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95249" autoAdjust="0"/>
  </p:normalViewPr>
  <p:slideViewPr>
    <p:cSldViewPr snapToGrid="0">
      <p:cViewPr varScale="1">
        <p:scale>
          <a:sx n="109" d="100"/>
          <a:sy n="109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3C7805-C773-4393-803D-EC55124DF9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65ADB8D-1752-4E71-8E4D-F26FD6A5B7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3ABA5CC-9EAC-4D27-937A-F9C3009AA5C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7611443-8032-4892-A0B7-0AA03E1113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828E448-4783-44B8-BBE1-933F3FDF051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F775CF-BAEF-4C3B-96E6-F517F0085F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A9FF67F-AFB9-41D8-9CC8-80D2FB898D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A86C780-B22B-40AC-834E-0C46CDA181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C0078880-DBD5-462B-85B5-577E4F1062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AA48A95D-8EF1-4501-8907-52B856ACEA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6579249E-C601-41E7-A47C-2FF1B7F01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B730288-8108-44D9-902F-9C1EE8DE3EC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8E01F3F-33F3-4223-AF17-9FEB2EFB9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307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66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19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7263" indent="-2460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F9A8B-F5BE-4AF7-8C81-56AD2452D350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E3AD8B0-4818-411E-8B55-245D31DACA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9D60C39-24FE-4336-B651-E23F03E93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>
            <a:extLst>
              <a:ext uri="{FF2B5EF4-FFF2-40B4-BE49-F238E27FC236}">
                <a16:creationId xmlns:a16="http://schemas.microsoft.com/office/drawing/2014/main" id="{3A7341B1-B6D5-4A14-9F32-F6AD0ECF11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>
            <a:extLst>
              <a:ext uri="{FF2B5EF4-FFF2-40B4-BE49-F238E27FC236}">
                <a16:creationId xmlns:a16="http://schemas.microsoft.com/office/drawing/2014/main" id="{482D7D6D-69B8-4780-9724-EF48520E5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  <p:sp>
        <p:nvSpPr>
          <p:cNvPr id="38916" name="Segnaposto numero diapositiva 3">
            <a:extLst>
              <a:ext uri="{FF2B5EF4-FFF2-40B4-BE49-F238E27FC236}">
                <a16:creationId xmlns:a16="http://schemas.microsoft.com/office/drawing/2014/main" id="{69CF320F-0BA2-4BC3-8BD8-69FACB1657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D1E52A-FD28-4856-BD61-D1BDC0127F83}" type="slidenum">
              <a:rPr lang="it-IT" altLang="it-IT" sz="1400">
                <a:latin typeface="Verdana" panose="020B0604030504040204" pitchFamily="34" charset="0"/>
              </a:rPr>
              <a:pPr/>
              <a:t>23</a:t>
            </a:fld>
            <a:endParaRPr lang="it-IT" altLang="it-IT" sz="140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>
            <a:extLst>
              <a:ext uri="{FF2B5EF4-FFF2-40B4-BE49-F238E27FC236}">
                <a16:creationId xmlns:a16="http://schemas.microsoft.com/office/drawing/2014/main" id="{1B5F1D1E-CC6F-4FC4-AE07-72C15EBEF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egnaposto note 2">
            <a:extLst>
              <a:ext uri="{FF2B5EF4-FFF2-40B4-BE49-F238E27FC236}">
                <a16:creationId xmlns:a16="http://schemas.microsoft.com/office/drawing/2014/main" id="{A2698286-DE56-488C-A20C-25C7A161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  <p:sp>
        <p:nvSpPr>
          <p:cNvPr id="39940" name="Segnaposto numero diapositiva 3">
            <a:extLst>
              <a:ext uri="{FF2B5EF4-FFF2-40B4-BE49-F238E27FC236}">
                <a16:creationId xmlns:a16="http://schemas.microsoft.com/office/drawing/2014/main" id="{0C07E941-A14E-4FBA-B87F-D5F0EBF442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307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66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19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7263" indent="-246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44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6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88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6063" indent="-246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683C6-F560-4F3D-98FD-C2157E94F77D}" type="slidenum">
              <a:rPr lang="it-IT" altLang="it-IT" sz="1400">
                <a:latin typeface="Verdana" panose="020B0604030504040204" pitchFamily="34" charset="0"/>
              </a:rPr>
              <a:pPr/>
              <a:t>24</a:t>
            </a:fld>
            <a:endParaRPr lang="it-IT" altLang="it-IT" sz="140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mankiwcoverstrip">
            <a:extLst>
              <a:ext uri="{FF2B5EF4-FFF2-40B4-BE49-F238E27FC236}">
                <a16:creationId xmlns:a16="http://schemas.microsoft.com/office/drawing/2014/main" id="{FD69C0D2-9864-4DE4-8283-9E488BBF11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>
            <a:extLst>
              <a:ext uri="{FF2B5EF4-FFF2-40B4-BE49-F238E27FC236}">
                <a16:creationId xmlns:a16="http://schemas.microsoft.com/office/drawing/2014/main" id="{007ECCC0-BE15-42E5-9AAB-5A5C47E652A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09688" y="0"/>
            <a:ext cx="5819775" cy="519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MACROECONOMICS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A4D0C801-CD87-4EE1-AB61-9A2E6E93F3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5088" y="531813"/>
            <a:ext cx="577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N. GREGORY MANKIW</a:t>
            </a:r>
          </a:p>
          <a:p>
            <a:pPr eaLnBrk="1" hangingPunct="1">
              <a:defRPr/>
            </a:pPr>
            <a:r>
              <a:rPr lang="en-US" altLang="en-US"/>
              <a:t>MARK P. TAYLOR</a:t>
            </a:r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EF7C6865-487C-4BEE-A5E1-B6532B25A33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595813" y="5151438"/>
            <a:ext cx="3324225" cy="950912"/>
            <a:chOff x="3261" y="3222"/>
            <a:chExt cx="2094" cy="599"/>
          </a:xfrm>
        </p:grpSpPr>
        <p:sp>
          <p:nvSpPr>
            <p:cNvPr id="7" name="Line 12">
              <a:extLst>
                <a:ext uri="{FF2B5EF4-FFF2-40B4-BE49-F238E27FC236}">
                  <a16:creationId xmlns:a16="http://schemas.microsoft.com/office/drawing/2014/main" id="{9A37C66A-74B6-4025-9591-A253794B9A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3301" y="3246"/>
              <a:ext cx="20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Text Box 14">
              <a:extLst>
                <a:ext uri="{FF2B5EF4-FFF2-40B4-BE49-F238E27FC236}">
                  <a16:creationId xmlns:a16="http://schemas.microsoft.com/office/drawing/2014/main" id="{E6F60985-3810-42B7-BADC-48C5AE4C1A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61" y="3222"/>
              <a:ext cx="2077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/>
                <a:t>Prepared by </a:t>
              </a:r>
            </a:p>
            <a:p>
              <a:pPr eaLnBrk="1" hangingPunct="1">
                <a:defRPr/>
              </a:pPr>
              <a:r>
                <a:rPr lang="en-US" altLang="en-US" b="1"/>
                <a:t>Ron Cronovich </a:t>
              </a:r>
              <a:r>
                <a:rPr lang="en-US" altLang="en-US"/>
                <a:t>and </a:t>
              </a:r>
            </a:p>
            <a:p>
              <a:pPr eaLnBrk="1" hangingPunct="1">
                <a:defRPr/>
              </a:pPr>
              <a:r>
                <a:rPr lang="en-US" altLang="en-US" b="1"/>
                <a:t>Emanuel Kohlscheen</a:t>
              </a:r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0962B657-A5FF-4B77-9CF7-A8DF09117E3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08" y="3821"/>
              <a:ext cx="2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5125" y="1512888"/>
            <a:ext cx="6883400" cy="3313112"/>
          </a:xfrm>
        </p:spPr>
        <p:txBody>
          <a:bodyPr/>
          <a:lstStyle>
            <a:lvl1pPr>
              <a:defRPr sz="4400" b="1">
                <a:solidFill>
                  <a:srgbClr val="AC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1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994E88F-683C-40B7-952B-B800277ADF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1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2150" y="225425"/>
            <a:ext cx="1870075" cy="5888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1925" y="225425"/>
            <a:ext cx="5457825" cy="5888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01E23E2-5872-4BE2-AA14-9DD9F370F9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14BE76A-0B8B-409B-9033-3D7F97E230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3C0AFFA-A216-4D00-AEFF-464FC9B3A6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87500"/>
            <a:ext cx="36623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863" y="1587500"/>
            <a:ext cx="36623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53059F0-2830-4594-A6A9-E12515B622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4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8F17378-7BA5-40B0-806F-AD71968839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4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33C12D5-F358-449B-92B2-B49F75572E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2D810C12-01A8-4A48-880F-4A1D5CC210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3B13549-5520-49E2-922E-73C0D11ED5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7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2AD7BCF-B62C-477D-AC89-949C02BE5C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222814-8236-4E18-95F9-823BD18E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92150" y="212725"/>
            <a:ext cx="8223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A8AFCF-AE5D-4F02-A747-2FBC3E87E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587500"/>
            <a:ext cx="74771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6389" name="Picture 8" descr="mankiwcoverstrip">
            <a:extLst>
              <a:ext uri="{FF2B5EF4-FFF2-40B4-BE49-F238E27FC236}">
                <a16:creationId xmlns:a16="http://schemas.microsoft.com/office/drawing/2014/main" id="{2F0E8851-EB9E-463D-9112-8ADD4F16CD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>
            <a:extLst>
              <a:ext uri="{FF2B5EF4-FFF2-40B4-BE49-F238E27FC236}">
                <a16:creationId xmlns:a16="http://schemas.microsoft.com/office/drawing/2014/main" id="{B679FE6E-B781-4D8C-A022-8BA9A03C91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497638"/>
            <a:ext cx="6934200" cy="360362"/>
          </a:xfrm>
          <a:prstGeom prst="rect">
            <a:avLst/>
          </a:prstGeom>
          <a:gradFill rotWithShape="1">
            <a:gsLst>
              <a:gs pos="0">
                <a:srgbClr val="FFFFEB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2"/>
                </a:solidFill>
                <a:latin typeface="Arial" pitchFamily="34" charset="0"/>
                <a:ea typeface="Osaka" pitchFamily="48" charset="-128"/>
              </a:defRPr>
            </a:lvl1pPr>
          </a:lstStyle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  <p:sp>
        <p:nvSpPr>
          <p:cNvPr id="1030" name="Text Box 13">
            <a:extLst>
              <a:ext uri="{FF2B5EF4-FFF2-40B4-BE49-F238E27FC236}">
                <a16:creationId xmlns:a16="http://schemas.microsoft.com/office/drawing/2014/main" id="{A3236E09-372D-4D89-BEF7-A9CFF32156E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69275" y="6484938"/>
            <a:ext cx="974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D2614CEB-76E0-4411-934B-DBDCE32CE333}" type="slidenum">
              <a:rPr lang="en-US" altLang="en-US" sz="1200">
                <a:solidFill>
                  <a:schemeClr val="bg2"/>
                </a:solidFill>
              </a:rPr>
              <a:pPr algn="ctr" eaLnBrk="1" hangingPunct="1"/>
              <a:t>‹N›</a:t>
            </a:fld>
            <a:endParaRPr lang="en-US" altLang="en-US" sz="1200">
              <a:solidFill>
                <a:schemeClr val="bg2"/>
              </a:solidFill>
            </a:endParaRPr>
          </a:p>
          <a:p>
            <a:pPr algn="ctr" eaLnBrk="1" hangingPunct="1">
              <a:lnSpc>
                <a:spcPct val="50000"/>
              </a:lnSpc>
            </a:pPr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1031" name="Line 15">
            <a:extLst>
              <a:ext uri="{FF2B5EF4-FFF2-40B4-BE49-F238E27FC236}">
                <a16:creationId xmlns:a16="http://schemas.microsoft.com/office/drawing/2014/main" id="{0279F8B2-7315-4DE4-9F9F-7F60C40CB3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09688" y="6488113"/>
            <a:ext cx="7834312" cy="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Line 16">
            <a:extLst>
              <a:ext uri="{FF2B5EF4-FFF2-40B4-BE49-F238E27FC236}">
                <a16:creationId xmlns:a16="http://schemas.microsoft.com/office/drawing/2014/main" id="{BE84399B-CA28-434F-AB0E-FE9E6648922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240713" y="6499225"/>
            <a:ext cx="1587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C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C0000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C0000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C0000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C0000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3.wmf"/><Relationship Id="rId7" Type="http://schemas.openxmlformats.org/officeDocument/2006/relationships/oleObject" Target="../embeddings/oleObject18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97288C0-6D43-425F-A4EE-4D75BEF63B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63650" y="1301750"/>
            <a:ext cx="6883400" cy="3313113"/>
          </a:xfrm>
        </p:spPr>
        <p:txBody>
          <a:bodyPr/>
          <a:lstStyle/>
          <a:p>
            <a:pPr algn="ctr" eaLnBrk="1" hangingPunct="1"/>
            <a:r>
              <a:rPr lang="en-US" altLang="en-US"/>
              <a:t>Capitolo 5:</a:t>
            </a:r>
            <a:br>
              <a:rPr lang="en-US" altLang="en-US"/>
            </a:br>
            <a:r>
              <a:rPr lang="en-US" altLang="en-US"/>
              <a:t>Moneta e Inflazione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4DBCD7-8204-4638-B771-FC6121EC1C3A}"/>
              </a:ext>
            </a:extLst>
          </p:cNvPr>
          <p:cNvSpPr txBox="1"/>
          <p:nvPr/>
        </p:nvSpPr>
        <p:spPr>
          <a:xfrm>
            <a:off x="241300" y="292100"/>
            <a:ext cx="8661400" cy="75713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Tassi di interesse e inflazione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Tasso di interesse </a:t>
            </a:r>
            <a:r>
              <a:rPr lang="it-IT" u="sng" dirty="0">
                <a:solidFill>
                  <a:srgbClr val="C00000"/>
                </a:solidFill>
                <a:latin typeface="Arial" charset="0"/>
              </a:rPr>
              <a:t>nominale</a:t>
            </a:r>
            <a:r>
              <a:rPr lang="it-IT" dirty="0">
                <a:latin typeface="Arial" charset="0"/>
              </a:rPr>
              <a:t>:	</a:t>
            </a:r>
            <a:r>
              <a:rPr lang="it-IT" b="1" i="1" dirty="0">
                <a:latin typeface="Arial" charset="0"/>
              </a:rPr>
              <a:t>i</a:t>
            </a:r>
            <a:endParaRPr lang="it-IT" i="1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Ma da una misura corretta del rendimento di un’attività ?...    no:  c’è </a:t>
            </a:r>
            <a:r>
              <a:rPr lang="it-IT" b="1" dirty="0">
                <a:latin typeface="Arial" charset="0"/>
              </a:rPr>
              <a:t>l’inflazione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Quindi i tassi di interesse nominali vanno corretti per l’inflazione, calcolando i: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Tassi di interesse </a:t>
            </a:r>
            <a:r>
              <a:rPr lang="it-IT" u="sng" dirty="0">
                <a:solidFill>
                  <a:srgbClr val="C00000"/>
                </a:solidFill>
                <a:latin typeface="Arial" charset="0"/>
              </a:rPr>
              <a:t>reali</a:t>
            </a:r>
            <a:r>
              <a:rPr lang="it-IT" dirty="0">
                <a:latin typeface="Arial" charset="0"/>
              </a:rPr>
              <a:t>:	      </a:t>
            </a:r>
            <a:r>
              <a:rPr lang="it-IT" altLang="en-US" b="1" i="1" dirty="0">
                <a:latin typeface="Arial" charset="0"/>
              </a:rPr>
              <a:t>r</a:t>
            </a:r>
            <a:r>
              <a:rPr lang="it-IT" altLang="en-US" dirty="0">
                <a:latin typeface="Arial" charset="0"/>
              </a:rPr>
              <a:t>  =  </a:t>
            </a:r>
            <a:r>
              <a:rPr lang="it-IT" altLang="en-US" b="1" i="1" dirty="0">
                <a:latin typeface="Arial" charset="0"/>
              </a:rPr>
              <a:t>i</a:t>
            </a:r>
            <a:r>
              <a:rPr lang="it-IT" altLang="en-US" dirty="0">
                <a:latin typeface="Arial" charset="0"/>
              </a:rPr>
              <a:t>  </a:t>
            </a:r>
            <a:r>
              <a:rPr lang="it-IT" altLang="en-US" dirty="0">
                <a:latin typeface="Arial" charset="0"/>
                <a:sym typeface="Symbol" pitchFamily="48" charset="2"/>
              </a:rPr>
              <a:t> 	che scritta in questo modo, si chiama: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b="1" dirty="0">
                <a:solidFill>
                  <a:srgbClr val="C00000"/>
                </a:solidFill>
                <a:latin typeface="Arial" charset="0"/>
              </a:rPr>
              <a:t>Equazione di Fisher</a:t>
            </a:r>
            <a:r>
              <a:rPr lang="it-IT" dirty="0">
                <a:latin typeface="Arial" charset="0"/>
              </a:rPr>
              <a:t>:	     </a:t>
            </a:r>
            <a:r>
              <a:rPr lang="it-IT" altLang="en-US" b="1" i="1" dirty="0">
                <a:latin typeface="Arial" charset="0"/>
              </a:rPr>
              <a:t>i</a:t>
            </a:r>
            <a:r>
              <a:rPr lang="it-IT" altLang="en-US" dirty="0">
                <a:latin typeface="Arial" charset="0"/>
              </a:rPr>
              <a:t>  = </a:t>
            </a:r>
            <a:r>
              <a:rPr lang="it-IT" altLang="en-US" b="1" i="1" dirty="0">
                <a:latin typeface="Arial" charset="0"/>
              </a:rPr>
              <a:t>r</a:t>
            </a:r>
            <a:r>
              <a:rPr lang="it-IT" altLang="en-US" dirty="0">
                <a:latin typeface="Arial" charset="0"/>
              </a:rPr>
              <a:t>  + </a:t>
            </a:r>
            <a:r>
              <a:rPr lang="it-IT" altLang="en-US" dirty="0">
                <a:latin typeface="Arial" charset="0"/>
                <a:sym typeface="Symbol" pitchFamily="48" charset="2"/>
              </a:rPr>
              <a:t>		ricordiamo che:</a:t>
            </a:r>
          </a:p>
          <a:p>
            <a:pPr algn="just" eaLnBrk="1" hangingPunct="1">
              <a:defRPr/>
            </a:pPr>
            <a:endParaRPr lang="it-IT" altLang="en-US" dirty="0">
              <a:latin typeface="Arial" charset="0"/>
              <a:sym typeface="Symbol" pitchFamily="48" charset="2"/>
            </a:endParaRPr>
          </a:p>
          <a:p>
            <a:pPr algn="just" eaLnBrk="1" hangingPunct="1">
              <a:defRPr/>
            </a:pPr>
            <a:endParaRPr lang="it-IT" altLang="en-US" dirty="0">
              <a:latin typeface="Arial" charset="0"/>
              <a:sym typeface="Symbol" pitchFamily="48" charset="2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altLang="en-US" i="1" dirty="0">
                <a:latin typeface="Arial" charset="0"/>
                <a:sym typeface="Symbol" pitchFamily="48" charset="2"/>
              </a:rPr>
              <a:t>Il tasso di interesse i varia per due casi: </a:t>
            </a:r>
            <a:r>
              <a:rPr lang="it-IT" altLang="en-US" i="1" dirty="0" err="1">
                <a:latin typeface="Arial" charset="0"/>
                <a:sym typeface="Symbol" pitchFamily="48" charset="2"/>
              </a:rPr>
              <a:t>r</a:t>
            </a:r>
            <a:r>
              <a:rPr lang="it-IT" altLang="en-US" i="1" dirty="0">
                <a:latin typeface="Arial" charset="0"/>
                <a:sym typeface="Symbol" pitchFamily="48" charset="2"/>
              </a:rPr>
              <a:t> e </a:t>
            </a:r>
            <a:r>
              <a:rPr lang="it-IT" altLang="en-US" dirty="0">
                <a:latin typeface="Arial" charset="0"/>
                <a:sym typeface="Symbol" pitchFamily="48" charset="2"/>
              </a:rPr>
              <a:t></a:t>
            </a:r>
            <a:endParaRPr lang="it-IT" altLang="en-US" i="1" dirty="0">
              <a:latin typeface="Arial" charset="0"/>
              <a:sym typeface="Symbol" pitchFamily="48" charset="2"/>
            </a:endParaRPr>
          </a:p>
          <a:p>
            <a:pPr algn="just" eaLnBrk="1" hangingPunct="1">
              <a:defRPr/>
            </a:pPr>
            <a:endParaRPr lang="it-IT" altLang="en-US" b="1" i="1" u="sng" dirty="0">
              <a:latin typeface="Arial" charset="0"/>
              <a:sym typeface="Symbol" pitchFamily="48" charset="2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altLang="en-US" dirty="0">
                <a:latin typeface="Arial" charset="0"/>
                <a:sym typeface="Symbol" pitchFamily="48" charset="2"/>
              </a:rPr>
              <a:t>La teoria quantitativa e equazione Fisher spiegano come crescita </a:t>
            </a:r>
            <a:r>
              <a:rPr lang="it-IT" altLang="en-US" dirty="0" err="1">
                <a:latin typeface="Arial" charset="0"/>
                <a:sym typeface="Symbol" pitchFamily="48" charset="2"/>
              </a:rPr>
              <a:t>q</a:t>
            </a:r>
            <a:r>
              <a:rPr lang="it-IT" altLang="en-US" dirty="0">
                <a:latin typeface="Arial" charset="0"/>
                <a:sym typeface="Symbol" pitchFamily="48" charset="2"/>
              </a:rPr>
              <a:t> di moneta influenzi in tasso di i nominale: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altLang="en-US" dirty="0">
              <a:latin typeface="Arial" charset="0"/>
              <a:sym typeface="Symbol" pitchFamily="48" charset="2"/>
            </a:endParaRPr>
          </a:p>
          <a:p>
            <a:pPr algn="just" eaLnBrk="1" hangingPunct="1">
              <a:defRPr/>
            </a:pPr>
            <a:r>
              <a:rPr lang="it-IT" altLang="en-US" i="1" dirty="0">
                <a:latin typeface="Arial" charset="0"/>
                <a:sym typeface="Symbol" pitchFamily="48" charset="2"/>
              </a:rPr>
              <a:t>Aumento del tasso di crescita della moneta pari a 1% genera aumento inflazione 1%. Aumento inflazione 1% provoca aumento 1% tasso i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Quest’effetto diretto e uno-a-uno si chiama </a:t>
            </a:r>
            <a:r>
              <a:rPr lang="it-IT" altLang="en-US" b="1" dirty="0">
                <a:solidFill>
                  <a:srgbClr val="990033"/>
                </a:solidFill>
                <a:latin typeface="Arial" charset="0"/>
                <a:sym typeface="Symbol" pitchFamily="48" charset="2"/>
              </a:rPr>
              <a:t>Effetto Fisher.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sp>
        <p:nvSpPr>
          <p:cNvPr id="21507" name="Rettangolo arrotondato 1">
            <a:extLst>
              <a:ext uri="{FF2B5EF4-FFF2-40B4-BE49-F238E27FC236}">
                <a16:creationId xmlns:a16="http://schemas.microsoft.com/office/drawing/2014/main" id="{4BF77FDB-4497-490A-A037-A157162E5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3195638"/>
            <a:ext cx="1357312" cy="6334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4">
            <a:extLst>
              <a:ext uri="{FF2B5EF4-FFF2-40B4-BE49-F238E27FC236}">
                <a16:creationId xmlns:a16="http://schemas.microsoft.com/office/drawing/2014/main" id="{141CF620-B341-4219-A3E9-347E12C9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92100"/>
            <a:ext cx="8661400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INFATTI: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   UK dati ufficiali				      dati Banca Mondiale 2003-2011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2531" name="Immagine 2" descr="5.2.png">
            <a:extLst>
              <a:ext uri="{FF2B5EF4-FFF2-40B4-BE49-F238E27FC236}">
                <a16:creationId xmlns:a16="http://schemas.microsoft.com/office/drawing/2014/main" id="{F7CDCF99-1C86-4D3D-8533-453BFAD9B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300163"/>
            <a:ext cx="4340225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Immagine 3" descr="5.3.png">
            <a:extLst>
              <a:ext uri="{FF2B5EF4-FFF2-40B4-BE49-F238E27FC236}">
                <a16:creationId xmlns:a16="http://schemas.microsoft.com/office/drawing/2014/main" id="{E7176909-4490-4E2C-9624-13C90235F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0" y="1230313"/>
            <a:ext cx="56372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389B55F-9CC7-47DC-9514-07924A96C0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4">
            <a:extLst>
              <a:ext uri="{FF2B5EF4-FFF2-40B4-BE49-F238E27FC236}">
                <a16:creationId xmlns:a16="http://schemas.microsoft.com/office/drawing/2014/main" id="{7A9A1280-AA51-419A-BE64-456BB47B1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92100"/>
            <a:ext cx="8661400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>
                <a:solidFill>
                  <a:srgbClr val="C00000"/>
                </a:solidFill>
              </a:rPr>
              <a:t>Tassi di interesse e aspettative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Esistono due definizioni economicamente rilevanti di tasso di interesse reale, poiché: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L’inflazione non è nota in modo immediato – solo dopo che si è verificata…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Quindi, se </a:t>
            </a:r>
            <a:r>
              <a:rPr lang="en-US" altLang="en-US" sz="1800">
                <a:cs typeface="Tahom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en-US" altLang="en-US" sz="1800" i="1" baseline="30000">
                <a:cs typeface="Tahoma" panose="020B0604030504040204" pitchFamily="34" charset="0"/>
                <a:sym typeface="Symbol" panose="05050102010706020507" pitchFamily="18" charset="2"/>
              </a:rPr>
              <a:t>e</a:t>
            </a:r>
            <a:r>
              <a:rPr lang="en-US" altLang="en-US" sz="1800">
                <a:cs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it-IT" altLang="it-IT" sz="1800"/>
              <a:t>è il tasso di inflazione </a:t>
            </a:r>
            <a:r>
              <a:rPr lang="it-IT" altLang="it-IT" sz="1800" u="sng">
                <a:solidFill>
                  <a:srgbClr val="C00000"/>
                </a:solidFill>
              </a:rPr>
              <a:t>atteso</a:t>
            </a:r>
            <a:r>
              <a:rPr lang="it-IT" altLang="it-IT" sz="1800"/>
              <a:t>, avremo: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Il tasso di interesse reale </a:t>
            </a:r>
            <a:r>
              <a:rPr lang="it-IT" altLang="it-IT" sz="1800" b="1" i="1"/>
              <a:t>ex ante </a:t>
            </a:r>
            <a:r>
              <a:rPr lang="it-IT" altLang="it-IT" sz="1800" b="1"/>
              <a:t>  = </a:t>
            </a:r>
            <a:r>
              <a:rPr lang="en-US" altLang="en-US" sz="1800" b="1" i="1"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en-US" altLang="en-US" sz="1800">
                <a:cs typeface="Tahoma" panose="020B0604030504040204" pitchFamily="34" charset="0"/>
                <a:sym typeface="Symbol" panose="05050102010706020507" pitchFamily="18" charset="2"/>
              </a:rPr>
              <a:t>  – </a:t>
            </a:r>
            <a:r>
              <a:rPr lang="en-US" altLang="en-US" sz="1800" i="1" baseline="30000">
                <a:cs typeface="Tahoma" panose="020B0604030504040204" pitchFamily="34" charset="0"/>
                <a:sym typeface="Symbol" panose="05050102010706020507" pitchFamily="18" charset="2"/>
              </a:rPr>
              <a:t>e</a:t>
            </a:r>
            <a:r>
              <a:rPr lang="it-IT" altLang="it-IT" sz="1800" b="1"/>
              <a:t>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Cioè quel che gli investitori si aspettano di guadagnare in futuro quando comprano il titolo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Il tasso di interesse reale </a:t>
            </a:r>
            <a:r>
              <a:rPr lang="it-IT" altLang="it-IT" sz="1800" b="1" i="1"/>
              <a:t>ex post </a:t>
            </a:r>
            <a:r>
              <a:rPr lang="it-IT" altLang="it-IT" sz="1800" b="1"/>
              <a:t>  = </a:t>
            </a:r>
            <a:r>
              <a:rPr lang="en-US" altLang="en-US" sz="1800" b="1" i="1">
                <a:cs typeface="Tahoma" panose="020B0604030504040204" pitchFamily="34" charset="0"/>
                <a:sym typeface="Symbol" panose="05050102010706020507" pitchFamily="18" charset="2"/>
              </a:rPr>
              <a:t>i</a:t>
            </a:r>
            <a:r>
              <a:rPr lang="en-US" altLang="en-US" sz="1800">
                <a:cs typeface="Tahoma" panose="020B0604030504040204" pitchFamily="34" charset="0"/>
                <a:sym typeface="Symbol" panose="05050102010706020507" pitchFamily="18" charset="2"/>
              </a:rPr>
              <a:t>  – </a:t>
            </a:r>
            <a:r>
              <a:rPr lang="it-IT" altLang="it-IT" sz="1800" b="1"/>
              <a:t>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Cioè quello che gli investitori avranno guadagnato effettivamente dopo averlo acquistato – e aspetto di ottenere gli interessi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B93E7E3-1DB1-4530-B77C-83FBDCF747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sellaDiTesto 4">
            <a:extLst>
              <a:ext uri="{FF2B5EF4-FFF2-40B4-BE49-F238E27FC236}">
                <a16:creationId xmlns:a16="http://schemas.microsoft.com/office/drawing/2014/main" id="{D9AC66B9-E60C-4969-A92E-53A4208E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171450"/>
            <a:ext cx="8661400" cy="62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>
                <a:solidFill>
                  <a:srgbClr val="C00000"/>
                </a:solidFill>
              </a:rPr>
              <a:t>Domanda di Moneta – versione completa – ed EQUILIBRIO MONETARIO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Torniamo ora alla domanda di moneta – versione «semplice»: (</a:t>
            </a:r>
            <a:r>
              <a:rPr lang="en-US" altLang="en-US" sz="1800" b="1" i="1"/>
              <a:t>M</a:t>
            </a:r>
            <a:r>
              <a:rPr lang="en-US" altLang="en-US" sz="1800" i="1"/>
              <a:t>/</a:t>
            </a:r>
            <a:r>
              <a:rPr lang="en-US" altLang="en-US" sz="1800" b="1" i="1"/>
              <a:t>P </a:t>
            </a:r>
            <a:r>
              <a:rPr lang="en-US" altLang="en-US" sz="1800"/>
              <a:t>)</a:t>
            </a:r>
            <a:r>
              <a:rPr lang="en-US" altLang="en-US" sz="1800" baseline="30000"/>
              <a:t>d</a:t>
            </a:r>
            <a:r>
              <a:rPr lang="en-US" altLang="en-US" sz="1800"/>
              <a:t> = </a:t>
            </a:r>
            <a:r>
              <a:rPr lang="en-US" altLang="en-US" sz="1800" b="1" i="1"/>
              <a:t>k</a:t>
            </a:r>
            <a:r>
              <a:rPr lang="en-US" altLang="en-US" sz="1800"/>
              <a:t> </a:t>
            </a:r>
            <a:r>
              <a:rPr lang="en-US" altLang="en-US" sz="1800" b="1" i="1"/>
              <a:t>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 aggiungiamo la seconda ragione di detenzione di moneta:   </a:t>
            </a:r>
            <a:r>
              <a:rPr lang="it-IT" altLang="it-IT" sz="1800" i="1" u="sng">
                <a:solidFill>
                  <a:srgbClr val="C00000"/>
                </a:solidFill>
              </a:rPr>
              <a:t>scopo speculativo</a:t>
            </a:r>
            <a:endParaRPr lang="it-IT" altLang="it-IT" sz="1800" u="sng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 quanto attività finanziaria/riserva di valore, la moneta è in competizione con i titoli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… ma i titoli pagano </a:t>
            </a:r>
            <a:r>
              <a:rPr lang="it-IT" altLang="it-IT" sz="1800" b="1" i="1"/>
              <a:t>i </a:t>
            </a:r>
            <a:r>
              <a:rPr lang="it-IT" altLang="it-IT" sz="1800"/>
              <a:t>mentre la moneta no, quindi: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i="1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>
                <a:solidFill>
                  <a:srgbClr val="C00000"/>
                </a:solidFill>
              </a:rPr>
              <a:t>i </a:t>
            </a:r>
            <a:r>
              <a:rPr lang="it-IT" altLang="it-IT" sz="1800" b="1">
                <a:solidFill>
                  <a:srgbClr val="C00000"/>
                </a:solidFill>
              </a:rPr>
              <a:t>=  costo opportunità di tenere moneta</a:t>
            </a:r>
            <a:r>
              <a:rPr lang="it-IT" altLang="it-IT" sz="1800" b="1"/>
              <a:t>     </a:t>
            </a:r>
            <a:r>
              <a:rPr lang="en-US" altLang="en-US" sz="1800" b="1">
                <a:sym typeface="Symbol" panose="05050102010706020507" pitchFamily="18" charset="2"/>
              </a:rPr>
              <a:t></a:t>
            </a:r>
            <a:r>
              <a:rPr lang="it-IT" altLang="it-IT" sz="1800" b="1"/>
              <a:t>  </a:t>
            </a:r>
            <a:r>
              <a:rPr lang="it-IT" altLang="it-IT" sz="1800"/>
              <a:t>  «prezzo» della moneta</a:t>
            </a:r>
            <a:endParaRPr lang="it-IT" altLang="it-IT" sz="1800" i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Quindi, se </a:t>
            </a:r>
            <a:r>
              <a:rPr lang="en-US" altLang="en-US" sz="1800"/>
              <a:t>, </a:t>
            </a:r>
            <a:r>
              <a:rPr lang="en-US" altLang="en-US" sz="1800" b="1">
                <a:sym typeface="Symbol" panose="05050102010706020507" pitchFamily="18" charset="2"/>
              </a:rPr>
              <a:t></a:t>
            </a:r>
            <a:r>
              <a:rPr lang="en-US" altLang="en-US" sz="1800" b="1" i="1"/>
              <a:t>i</a:t>
            </a:r>
            <a:r>
              <a:rPr lang="en-US" altLang="en-US" sz="1800">
                <a:sym typeface="Symbol" panose="05050102010706020507" pitchFamily="18" charset="2"/>
              </a:rPr>
              <a:t>    </a:t>
            </a:r>
            <a:r>
              <a:rPr lang="en-US" altLang="en-US" sz="1800" b="1">
                <a:sym typeface="Symbol" panose="05050102010706020507" pitchFamily="18" charset="2"/>
              </a:rPr>
              <a:t>   </a:t>
            </a:r>
            <a:r>
              <a:rPr lang="en-US" altLang="en-US" sz="1800">
                <a:sym typeface="Symbol" panose="05050102010706020507" pitchFamily="18" charset="2"/>
              </a:rPr>
              <a:t> domanda di moneta – in generale avremo:</a:t>
            </a: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				</a:t>
            </a:r>
            <a:r>
              <a:rPr lang="en-US" altLang="en-US" sz="2000" b="1"/>
              <a:t>(</a:t>
            </a:r>
            <a:r>
              <a:rPr lang="en-US" altLang="en-US" sz="2000" b="1" i="1"/>
              <a:t>M/P </a:t>
            </a:r>
            <a:r>
              <a:rPr lang="en-US" altLang="en-US" sz="2000" b="1"/>
              <a:t>)</a:t>
            </a:r>
            <a:r>
              <a:rPr lang="en-US" altLang="en-US" sz="2000" b="1" baseline="30000"/>
              <a:t>d</a:t>
            </a:r>
            <a:r>
              <a:rPr lang="it-IT" altLang="it-IT" sz="2000" b="1"/>
              <a:t>  =  </a:t>
            </a:r>
            <a:r>
              <a:rPr lang="it-IT" altLang="it-IT" sz="2000" b="1" i="1"/>
              <a:t>L</a:t>
            </a:r>
            <a:r>
              <a:rPr lang="it-IT" altLang="it-IT" sz="2000" b="1"/>
              <a:t>(</a:t>
            </a:r>
            <a:r>
              <a:rPr lang="it-IT" altLang="it-IT" sz="2000" b="1" i="1"/>
              <a:t>Y</a:t>
            </a:r>
            <a:r>
              <a:rPr lang="it-IT" altLang="it-IT" sz="2000" b="1"/>
              <a:t>, </a:t>
            </a:r>
            <a:r>
              <a:rPr lang="it-IT" altLang="it-IT" sz="2000" b="1" i="1"/>
              <a:t>i</a:t>
            </a:r>
            <a:r>
              <a:rPr lang="it-IT" altLang="it-IT" sz="2000" b="1"/>
              <a:t>)</a:t>
            </a:r>
            <a:r>
              <a:rPr lang="it-IT" altLang="it-IT" sz="2000"/>
              <a:t>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 usando i tassi reali attesi: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Ora, usano l’offerta di moneta reale: </a:t>
            </a:r>
            <a:r>
              <a:rPr lang="it-IT" altLang="it-IT" sz="1800" b="1" i="1"/>
              <a:t>M/P </a:t>
            </a:r>
            <a:r>
              <a:rPr lang="it-IT" altLang="it-IT" sz="1800"/>
              <a:t> avremo in equilibrio nel mercato della moneta:</a:t>
            </a:r>
            <a:endParaRPr lang="it-IT" altLang="it-IT" sz="1800" i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6" name="Picture 7" descr="Picture41.png">
            <a:extLst>
              <a:ext uri="{FF2B5EF4-FFF2-40B4-BE49-F238E27FC236}">
                <a16:creationId xmlns:a16="http://schemas.microsoft.com/office/drawing/2014/main" id="{F49955BE-A199-44D7-BF1D-14919A51B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503738"/>
            <a:ext cx="1803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11" descr="Picture42.png">
            <a:extLst>
              <a:ext uri="{FF2B5EF4-FFF2-40B4-BE49-F238E27FC236}">
                <a16:creationId xmlns:a16="http://schemas.microsoft.com/office/drawing/2014/main" id="{88B3FDCC-2120-4249-B348-458850501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5630863"/>
            <a:ext cx="24463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ttangolo arrotondato 3">
            <a:extLst>
              <a:ext uri="{FF2B5EF4-FFF2-40B4-BE49-F238E27FC236}">
                <a16:creationId xmlns:a16="http://schemas.microsoft.com/office/drawing/2014/main" id="{3FB1349D-9604-4E6A-9EE2-293952F8B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5589588"/>
            <a:ext cx="3216275" cy="8620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91086D8-E1A0-4A82-A2CC-08EC3D75F2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616F4D7-D54D-4D4C-A20C-7DC5F9F2814D}"/>
              </a:ext>
            </a:extLst>
          </p:cNvPr>
          <p:cNvSpPr txBox="1"/>
          <p:nvPr/>
        </p:nvSpPr>
        <p:spPr>
          <a:xfrm>
            <a:off x="241300" y="292100"/>
            <a:ext cx="8661400" cy="5630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Analisi dell’equilibrio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dirty="0">
                <a:latin typeface="Arial" charset="0"/>
              </a:rPr>
              <a:t> </a:t>
            </a:r>
            <a:r>
              <a:rPr lang="it-IT" b="1" i="1" dirty="0">
                <a:latin typeface="Arial" charset="0"/>
              </a:rPr>
              <a:t>Y</a:t>
            </a:r>
            <a:r>
              <a:rPr lang="it-IT" b="1" dirty="0">
                <a:latin typeface="Arial" charset="0"/>
              </a:rPr>
              <a:t> : </a:t>
            </a:r>
            <a:r>
              <a:rPr lang="it-IT" dirty="0">
                <a:latin typeface="Arial" charset="0"/>
              </a:rPr>
              <a:t> è fissato dall’equilibrio generale – mercato dei fattori: </a:t>
            </a:r>
            <a:r>
              <a:rPr lang="it-IT" b="1" i="1" dirty="0">
                <a:latin typeface="Arial" charset="0"/>
              </a:rPr>
              <a:t>L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e </a:t>
            </a:r>
            <a:r>
              <a:rPr lang="it-IT" b="1" i="1" dirty="0">
                <a:latin typeface="Arial" charset="0"/>
              </a:rPr>
              <a:t>K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e </a:t>
            </a:r>
            <a:r>
              <a:rPr lang="it-IT" b="1" i="1" dirty="0">
                <a:latin typeface="Arial" charset="0"/>
              </a:rPr>
              <a:t>Y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=</a:t>
            </a:r>
            <a:r>
              <a:rPr lang="it-IT" b="1" dirty="0">
                <a:latin typeface="Arial" charset="0"/>
              </a:rPr>
              <a:t> </a:t>
            </a:r>
            <a:r>
              <a:rPr lang="it-IT" b="1" i="1" dirty="0">
                <a:latin typeface="Arial" charset="0"/>
              </a:rPr>
              <a:t>F</a:t>
            </a:r>
            <a:r>
              <a:rPr lang="it-IT" dirty="0">
                <a:latin typeface="Arial" charset="0"/>
              </a:rPr>
              <a:t>(</a:t>
            </a:r>
            <a:r>
              <a:rPr lang="it-IT" b="1" i="1" dirty="0">
                <a:latin typeface="Arial" charset="0"/>
              </a:rPr>
              <a:t>K</a:t>
            </a:r>
            <a:r>
              <a:rPr lang="it-IT" b="1" dirty="0">
                <a:latin typeface="Arial" charset="0"/>
              </a:rPr>
              <a:t>,</a:t>
            </a:r>
            <a:r>
              <a:rPr lang="it-IT" b="1" i="1" dirty="0">
                <a:latin typeface="Arial" charset="0"/>
              </a:rPr>
              <a:t>L</a:t>
            </a:r>
            <a:r>
              <a:rPr lang="it-IT" dirty="0">
                <a:latin typeface="Arial" charset="0"/>
              </a:rPr>
              <a:t>)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sz="900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i="1" dirty="0">
                <a:latin typeface="Arial" charset="0"/>
              </a:rPr>
              <a:t> r </a:t>
            </a:r>
            <a:r>
              <a:rPr lang="it-IT" b="1" dirty="0">
                <a:latin typeface="Arial" charset="0"/>
              </a:rPr>
              <a:t>: </a:t>
            </a:r>
            <a:r>
              <a:rPr lang="it-IT" dirty="0">
                <a:latin typeface="Arial" charset="0"/>
              </a:rPr>
              <a:t>fissato dall’equilibrio </a:t>
            </a:r>
            <a:r>
              <a:rPr lang="it-IT" b="1" i="1" dirty="0">
                <a:latin typeface="Arial" charset="0"/>
              </a:rPr>
              <a:t>S = I</a:t>
            </a:r>
            <a:r>
              <a:rPr lang="it-IT" dirty="0">
                <a:latin typeface="Arial" charset="0"/>
              </a:rPr>
              <a:t>  (nel modello a prezzi flessibili)</a:t>
            </a:r>
            <a:r>
              <a:rPr lang="it-IT" i="1" dirty="0">
                <a:latin typeface="Arial" charset="0"/>
              </a:rPr>
              <a:t> 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sz="900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i="1" dirty="0">
                <a:latin typeface="Arial" charset="0"/>
              </a:rPr>
              <a:t> M </a:t>
            </a:r>
            <a:r>
              <a:rPr lang="it-IT" b="1" dirty="0">
                <a:latin typeface="Arial" charset="0"/>
              </a:rPr>
              <a:t>: </a:t>
            </a:r>
            <a:r>
              <a:rPr lang="it-IT" dirty="0">
                <a:latin typeface="Arial" charset="0"/>
              </a:rPr>
              <a:t> stock di moneta (offerta) </a:t>
            </a:r>
            <a:r>
              <a:rPr lang="it-IT" i="1" dirty="0">
                <a:latin typeface="Arial" charset="0"/>
              </a:rPr>
              <a:t>→  </a:t>
            </a:r>
            <a:r>
              <a:rPr lang="it-IT" dirty="0">
                <a:latin typeface="Arial" charset="0"/>
              </a:rPr>
              <a:t>deciso dalla Banca Centrale (soprattutto)</a:t>
            </a:r>
            <a:endParaRPr lang="it-IT" b="1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 </a:t>
            </a: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Ora, se   </a:t>
            </a:r>
            <a:r>
              <a:rPr lang="en-US" altLang="en-US" b="1" dirty="0">
                <a:latin typeface="Arial" charset="0"/>
                <a:cs typeface="Tahoma" pitchFamily="34" charset="0"/>
                <a:sym typeface="Symbol" pitchFamily="48" charset="2"/>
              </a:rPr>
              <a:t></a:t>
            </a:r>
            <a:r>
              <a:rPr lang="en-US" altLang="en-US" b="1" i="1" baseline="30000" dirty="0">
                <a:latin typeface="Arial" charset="0"/>
                <a:cs typeface="Tahoma" pitchFamily="34" charset="0"/>
                <a:sym typeface="Symbol" pitchFamily="48" charset="2"/>
              </a:rPr>
              <a:t>e</a:t>
            </a:r>
            <a:r>
              <a:rPr lang="it-IT" dirty="0">
                <a:latin typeface="Arial" charset="0"/>
              </a:rPr>
              <a:t>    è fissato (vedremo meglio poi), allora: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b="1" i="1" dirty="0">
                <a:latin typeface="Arial" charset="0"/>
              </a:rPr>
              <a:t>P</a:t>
            </a:r>
            <a:r>
              <a:rPr lang="it-IT" dirty="0">
                <a:latin typeface="Arial" charset="0"/>
              </a:rPr>
              <a:t> si deve aggiustare se vi sono dei cambiamenti in </a:t>
            </a:r>
            <a:r>
              <a:rPr lang="it-IT" b="1" i="1" dirty="0">
                <a:latin typeface="Arial" charset="0"/>
              </a:rPr>
              <a:t>M </a:t>
            </a:r>
            <a:r>
              <a:rPr lang="it-IT" dirty="0">
                <a:latin typeface="Arial" charset="0"/>
              </a:rPr>
              <a:t>,    come nella </a:t>
            </a:r>
            <a:r>
              <a:rPr lang="it-IT" dirty="0" err="1">
                <a:latin typeface="Arial" charset="0"/>
              </a:rPr>
              <a:t>T.Quantitativa</a:t>
            </a:r>
            <a:endParaRPr lang="it-IT" b="1" i="1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Naturalmente , vi possono essere errori di previsione in </a:t>
            </a:r>
            <a:r>
              <a:rPr lang="en-US" altLang="en-US" b="1" dirty="0">
                <a:latin typeface="Arial" charset="0"/>
                <a:cs typeface="Tahoma" pitchFamily="34" charset="0"/>
                <a:sym typeface="Symbol" pitchFamily="48" charset="2"/>
              </a:rPr>
              <a:t></a:t>
            </a:r>
            <a:r>
              <a:rPr lang="en-US" altLang="en-US" b="1" i="1" baseline="30000" dirty="0">
                <a:latin typeface="Arial" charset="0"/>
                <a:cs typeface="Tahoma" pitchFamily="34" charset="0"/>
                <a:sym typeface="Symbol" pitchFamily="48" charset="2"/>
              </a:rPr>
              <a:t>e</a:t>
            </a:r>
            <a:r>
              <a:rPr lang="it-IT" dirty="0">
                <a:latin typeface="Arial" charset="0"/>
              </a:rPr>
              <a:t>  e allora non è detto che prezzi e inflazione seguano così da vicino l’offerta di moneta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Per studiare ciò, serve un modello più completo e complesso…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C81C4B2-2423-4F68-BA2C-D8E81B0127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2513BC-5C11-4FFD-A053-5E0FF3C7CE37}"/>
              </a:ext>
            </a:extLst>
          </p:cNvPr>
          <p:cNvSpPr txBox="1"/>
          <p:nvPr/>
        </p:nvSpPr>
        <p:spPr>
          <a:xfrm>
            <a:off x="241300" y="292100"/>
            <a:ext cx="86614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COSTI dell’INFLAZIONE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Perché l’inflazione è un «male» ?   … la domanda non è scontata: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Infatti le variazioni di </a:t>
            </a:r>
            <a:r>
              <a:rPr lang="it-IT" b="1" i="1" dirty="0">
                <a:latin typeface="Arial" charset="0"/>
              </a:rPr>
              <a:t>P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 sono solo variazioni dell’unità di conto dell’economia – </a:t>
            </a:r>
            <a:r>
              <a:rPr lang="it-IT" i="1" dirty="0">
                <a:latin typeface="Arial" charset="0"/>
              </a:rPr>
              <a:t>secondo la visione classica !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Secondo l’analisi economica moderna, vi sono due categorie di costi di inflazione: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400050" indent="-400050" algn="just" eaLnBrk="1" hangingPunct="1">
              <a:buFontTx/>
              <a:buAutoNum type="romanUcPeriod"/>
              <a:defRPr/>
            </a:pPr>
            <a:r>
              <a:rPr lang="it-IT" dirty="0">
                <a:latin typeface="Arial" charset="0"/>
              </a:rPr>
              <a:t>Costi dell’inflazione </a:t>
            </a:r>
            <a:r>
              <a:rPr lang="it-IT" b="1" dirty="0">
                <a:solidFill>
                  <a:srgbClr val="C00000"/>
                </a:solidFill>
                <a:latin typeface="Arial" charset="0"/>
              </a:rPr>
              <a:t>attesa</a:t>
            </a:r>
            <a:r>
              <a:rPr lang="it-IT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– cioè correttamente prevista</a:t>
            </a:r>
          </a:p>
          <a:p>
            <a:pPr marL="400050" indent="-400050" algn="just" eaLnBrk="1" hangingPunct="1">
              <a:buFontTx/>
              <a:buAutoNum type="romanUcPeriod"/>
              <a:defRPr/>
            </a:pPr>
            <a:endParaRPr lang="it-IT" dirty="0">
              <a:latin typeface="Arial" charset="0"/>
            </a:endParaRPr>
          </a:p>
          <a:p>
            <a:pPr marL="400050" indent="-400050" algn="just" eaLnBrk="1" hangingPunct="1">
              <a:buFontTx/>
              <a:buAutoNum type="romanUcPeriod"/>
              <a:defRPr/>
            </a:pPr>
            <a:r>
              <a:rPr lang="it-IT" dirty="0">
                <a:latin typeface="Arial" charset="0"/>
              </a:rPr>
              <a:t>Costi dell’inflazione </a:t>
            </a:r>
            <a:r>
              <a:rPr lang="it-IT" b="1" dirty="0">
                <a:solidFill>
                  <a:srgbClr val="C00000"/>
                </a:solidFill>
                <a:latin typeface="Arial" charset="0"/>
              </a:rPr>
              <a:t>inattesa</a:t>
            </a:r>
            <a:r>
              <a:rPr lang="it-IT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– cioè non prevista in modo corretto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Vediamo le varie voci, cominciando da I. 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C201D0F-8C06-44C0-BE53-17B939B8E6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F88CF2-07F3-4A33-992B-721FA59B4C09}"/>
              </a:ext>
            </a:extLst>
          </p:cNvPr>
          <p:cNvSpPr txBox="1"/>
          <p:nvPr/>
        </p:nvSpPr>
        <p:spPr>
          <a:xfrm>
            <a:off x="241300" y="292100"/>
            <a:ext cx="8661400" cy="6462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I. COSTI dell’inflazione ATTESA 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i="1" dirty="0">
                <a:solidFill>
                  <a:srgbClr val="C00000"/>
                </a:solidFill>
                <a:latin typeface="Arial" charset="0"/>
              </a:rPr>
              <a:t>«</a:t>
            </a:r>
            <a:r>
              <a:rPr lang="it-IT" i="1" dirty="0" err="1">
                <a:solidFill>
                  <a:srgbClr val="C00000"/>
                </a:solidFill>
                <a:latin typeface="Arial" charset="0"/>
              </a:rPr>
              <a:t>shoe-leather</a:t>
            </a:r>
            <a:r>
              <a:rPr lang="it-IT" i="1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it-IT" i="1" dirty="0" err="1">
                <a:solidFill>
                  <a:srgbClr val="C00000"/>
                </a:solidFill>
                <a:latin typeface="Arial" charset="0"/>
              </a:rPr>
              <a:t>costs</a:t>
            </a:r>
            <a:r>
              <a:rPr lang="it-IT" i="1" dirty="0">
                <a:solidFill>
                  <a:srgbClr val="C00000"/>
                </a:solidFill>
                <a:latin typeface="Arial" charset="0"/>
              </a:rPr>
              <a:t>»</a:t>
            </a:r>
            <a:r>
              <a:rPr lang="it-IT" i="1" dirty="0">
                <a:latin typeface="Arial" charset="0"/>
              </a:rPr>
              <a:t>   </a:t>
            </a:r>
            <a:r>
              <a:rPr lang="it-IT" dirty="0">
                <a:latin typeface="Arial" charset="0"/>
              </a:rPr>
              <a:t>cioè costi dovuti alla riduzione di domanda di moneta – infatti:  </a:t>
            </a:r>
            <a:r>
              <a:rPr lang="it-IT" altLang="en-US" dirty="0">
                <a:latin typeface="Arial" charset="0"/>
                <a:sym typeface="Symbol" pitchFamily="48" charset="2"/>
              </a:rPr>
              <a:t>    </a:t>
            </a:r>
            <a:r>
              <a:rPr lang="it-IT" altLang="en-US" b="1" i="1" dirty="0">
                <a:latin typeface="Times New Roman" pitchFamily="48" charset="0"/>
                <a:sym typeface="Symbol" pitchFamily="48" charset="2"/>
              </a:rPr>
              <a:t>i</a:t>
            </a:r>
            <a:r>
              <a:rPr lang="it-IT" altLang="en-US" dirty="0">
                <a:latin typeface="Arial" charset="0"/>
                <a:sym typeface="Symbol" pitchFamily="48" charset="2"/>
              </a:rPr>
              <a:t>  </a:t>
            </a:r>
            <a:r>
              <a:rPr lang="it-IT" dirty="0">
                <a:latin typeface="Arial" charset="0"/>
              </a:rPr>
              <a:t>  e allora </a:t>
            </a:r>
            <a:r>
              <a:rPr lang="it-IT" altLang="en-US" dirty="0">
                <a:latin typeface="Arial" charset="0"/>
                <a:sym typeface="Symbol" pitchFamily="48" charset="2"/>
              </a:rPr>
              <a:t>   la domanda di moneta. Il Reddito reale non cambia in questo caso, ma si detiene meno moneta e si fanno più prelievi…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i="1" dirty="0">
                <a:solidFill>
                  <a:srgbClr val="C00000"/>
                </a:solidFill>
                <a:latin typeface="Arial" charset="0"/>
              </a:rPr>
              <a:t>«menù </a:t>
            </a:r>
            <a:r>
              <a:rPr lang="it-IT" i="1" dirty="0" err="1">
                <a:solidFill>
                  <a:srgbClr val="C00000"/>
                </a:solidFill>
                <a:latin typeface="Arial" charset="0"/>
              </a:rPr>
              <a:t>costs</a:t>
            </a:r>
            <a:r>
              <a:rPr lang="it-IT" i="1" dirty="0">
                <a:solidFill>
                  <a:srgbClr val="C00000"/>
                </a:solidFill>
                <a:latin typeface="Arial" charset="0"/>
              </a:rPr>
              <a:t>»</a:t>
            </a:r>
            <a:r>
              <a:rPr lang="it-IT" dirty="0">
                <a:latin typeface="Arial" charset="0"/>
              </a:rPr>
              <a:t> occorre cambiare i listini più spesso – i vari prezzi dei beni sono sempre espressi in termini nominali …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i="1" dirty="0">
                <a:solidFill>
                  <a:srgbClr val="C00000"/>
                </a:solidFill>
                <a:latin typeface="Arial" charset="0"/>
              </a:rPr>
              <a:t>Distorsioni nei prezzi relativi</a:t>
            </a:r>
            <a:r>
              <a:rPr lang="it-IT" dirty="0">
                <a:latin typeface="Arial" charset="0"/>
              </a:rPr>
              <a:t>:  a causa dei </a:t>
            </a:r>
            <a:r>
              <a:rPr lang="it-IT" i="1" dirty="0">
                <a:latin typeface="Arial" charset="0"/>
              </a:rPr>
              <a:t>menù </a:t>
            </a:r>
            <a:r>
              <a:rPr lang="it-IT" i="1" dirty="0" err="1">
                <a:latin typeface="Arial" charset="0"/>
              </a:rPr>
              <a:t>costs</a:t>
            </a:r>
            <a:r>
              <a:rPr lang="it-IT" dirty="0">
                <a:latin typeface="Arial" charset="0"/>
              </a:rPr>
              <a:t>, non tutte le imprese cambiano i prezzi (nominali) allo stesso tempo, in sincronia. Quindi vi possono essere mancati aggiustamenti in alcuni prezzi relativi dei beni – distorsioni 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i="1" dirty="0">
                <a:solidFill>
                  <a:srgbClr val="C00000"/>
                </a:solidFill>
                <a:latin typeface="Arial" charset="0"/>
              </a:rPr>
              <a:t>«fiscal drag»</a:t>
            </a:r>
            <a:r>
              <a:rPr lang="it-IT" dirty="0">
                <a:latin typeface="Arial" charset="0"/>
              </a:rPr>
              <a:t> le aliquote delle imposte sul reddito sono fisse per lunghi periodi di tempo e </a:t>
            </a:r>
            <a:r>
              <a:rPr lang="it-IT" b="1" dirty="0">
                <a:latin typeface="Arial" charset="0"/>
              </a:rPr>
              <a:t>progressive</a:t>
            </a:r>
            <a:r>
              <a:rPr lang="it-IT" dirty="0">
                <a:latin typeface="Arial" charset="0"/>
              </a:rPr>
              <a:t>, inoltre si applicano a </a:t>
            </a:r>
            <a:r>
              <a:rPr lang="it-IT" i="1" dirty="0">
                <a:latin typeface="Arial" charset="0"/>
              </a:rPr>
              <a:t>redditi nominali </a:t>
            </a:r>
            <a:r>
              <a:rPr lang="it-IT" dirty="0">
                <a:latin typeface="Arial" charset="0"/>
              </a:rPr>
              <a:t>– se l’inflazione è forte, il reddito nominale aumenta e si viene tassati di più – ma il vostro reddito reale magari non è cambiato …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… altri possibili costi – (quando l’inflazione è alta…)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8E00FEF-6623-436C-8DA7-7D56C08BFA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087CDC0-3184-4A1C-BA48-C21979C03AF4}"/>
              </a:ext>
            </a:extLst>
          </p:cNvPr>
          <p:cNvSpPr txBox="1"/>
          <p:nvPr/>
        </p:nvSpPr>
        <p:spPr>
          <a:xfrm>
            <a:off x="241300" y="292100"/>
            <a:ext cx="86614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II. COSTI dell’inflazione INATTESA 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Costi legati alla pianificazione finanziaria:  se l’inflazione non è correttamente prevista, creditori (acquistano attività) debitori (vendono attività) possono subire costi o godere di vantaggi in modo squilibrato.    INFATTI: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742950" lvl="1" indent="-285750" algn="just" eaLnBrk="1" hangingPunct="1">
              <a:buFontTx/>
              <a:buChar char="-"/>
              <a:defRPr/>
            </a:pPr>
            <a:r>
              <a:rPr lang="it-IT" altLang="en-US" dirty="0">
                <a:latin typeface="Arial" charset="0"/>
              </a:rPr>
              <a:t>SE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 &gt; </a:t>
            </a:r>
            <a:r>
              <a:rPr lang="it-IT" altLang="en-US" b="1" i="1" baseline="30000" dirty="0">
                <a:latin typeface="Arial" charset="0"/>
                <a:sym typeface="Symbol" pitchFamily="48" charset="2"/>
              </a:rPr>
              <a:t>e</a:t>
            </a:r>
            <a:r>
              <a:rPr lang="it-IT" altLang="en-US" dirty="0">
                <a:latin typeface="Arial" charset="0"/>
                <a:sym typeface="Symbol" pitchFamily="48" charset="2"/>
              </a:rPr>
              <a:t>, allora 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(</a:t>
            </a:r>
            <a:r>
              <a:rPr lang="it-IT" altLang="en-US" b="1" i="1" dirty="0">
                <a:latin typeface="Arial" charset="0"/>
                <a:sym typeface="Symbol" pitchFamily="48" charset="2"/>
              </a:rPr>
              <a:t>i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  ) &lt; (</a:t>
            </a:r>
            <a:r>
              <a:rPr lang="it-IT" altLang="en-US" b="1" i="1" dirty="0">
                <a:latin typeface="Arial" charset="0"/>
                <a:sym typeface="Symbol" pitchFamily="48" charset="2"/>
              </a:rPr>
              <a:t>i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 </a:t>
            </a:r>
            <a:r>
              <a:rPr lang="it-IT" altLang="en-US" b="1" i="1" baseline="30000" dirty="0">
                <a:latin typeface="Arial" charset="0"/>
                <a:sym typeface="Symbol" pitchFamily="48" charset="2"/>
              </a:rPr>
              <a:t>e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)  </a:t>
            </a:r>
            <a:r>
              <a:rPr lang="it-IT" altLang="en-US" dirty="0">
                <a:latin typeface="Arial" charset="0"/>
                <a:sym typeface="Symbol" pitchFamily="48" charset="2"/>
              </a:rPr>
              <a:t> quindi il potere di acquisto è trasferito dal creditore al debitore</a:t>
            </a:r>
          </a:p>
          <a:p>
            <a:pPr lvl="1" algn="just" eaLnBrk="1" hangingPunct="1">
              <a:defRPr/>
            </a:pPr>
            <a:endParaRPr lang="it-IT" altLang="en-US" dirty="0">
              <a:latin typeface="Arial" charset="0"/>
              <a:sym typeface="Symbol" pitchFamily="48" charset="2"/>
            </a:endParaRPr>
          </a:p>
          <a:p>
            <a:pPr marL="742950" lvl="1" indent="-285750" algn="just" eaLnBrk="1" hangingPunct="1">
              <a:buFontTx/>
              <a:buChar char="-"/>
              <a:defRPr/>
            </a:pPr>
            <a:r>
              <a:rPr lang="it-IT" altLang="en-US" dirty="0">
                <a:latin typeface="Arial" charset="0"/>
                <a:sym typeface="Symbol" pitchFamily="48" charset="2"/>
              </a:rPr>
              <a:t>SE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 &lt; </a:t>
            </a:r>
            <a:r>
              <a:rPr lang="it-IT" altLang="en-US" b="1" i="1" baseline="30000" dirty="0">
                <a:latin typeface="Arial" charset="0"/>
                <a:sym typeface="Symbol" pitchFamily="48" charset="2"/>
              </a:rPr>
              <a:t>e</a:t>
            </a:r>
            <a:r>
              <a:rPr lang="it-IT" altLang="en-US" dirty="0">
                <a:latin typeface="Arial" charset="0"/>
                <a:sym typeface="Symbol" pitchFamily="48" charset="2"/>
              </a:rPr>
              <a:t>, allora accade il contrario: il potere di acquisto è trasferito dal  debitore al creditore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altLang="en-US" dirty="0">
              <a:latin typeface="Arial" charset="0"/>
              <a:sym typeface="Symbol" pitchFamily="48" charset="2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altLang="en-US" dirty="0">
                <a:latin typeface="Arial" charset="0"/>
                <a:sym typeface="Symbol" pitchFamily="48" charset="2"/>
              </a:rPr>
              <a:t>Quando l’inflazione è alta, è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più difficile da prevedere correttamente – </a:t>
            </a:r>
            <a:r>
              <a:rPr lang="it-IT" altLang="en-US" dirty="0">
                <a:latin typeface="Arial" charset="0"/>
                <a:sym typeface="Symbol" pitchFamily="48" charset="2"/>
              </a:rPr>
              <a:t>la </a:t>
            </a:r>
            <a:r>
              <a:rPr lang="it-IT" altLang="en-US" i="1" dirty="0">
                <a:latin typeface="Arial" charset="0"/>
                <a:sym typeface="Symbol" pitchFamily="48" charset="2"/>
              </a:rPr>
              <a:t>varianza o volatilità </a:t>
            </a:r>
            <a:r>
              <a:rPr lang="it-IT" altLang="en-US" dirty="0">
                <a:latin typeface="Arial" charset="0"/>
                <a:sym typeface="Symbol" pitchFamily="48" charset="2"/>
              </a:rPr>
              <a:t>del tasso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</a:t>
            </a:r>
            <a:r>
              <a:rPr lang="it-IT" altLang="en-US" dirty="0">
                <a:latin typeface="Arial" charset="0"/>
                <a:sym typeface="Symbol" pitchFamily="48" charset="2"/>
              </a:rPr>
              <a:t>  può risultarne accresciuta e questo rende più difficili le decisioni finanziarie – che diventano più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rischiose.</a:t>
            </a:r>
            <a:endParaRPr lang="it-IT" altLang="en-US" i="1" dirty="0">
              <a:latin typeface="Arial" charset="0"/>
              <a:sym typeface="Symbol" pitchFamily="48" charset="2"/>
            </a:endParaRPr>
          </a:p>
          <a:p>
            <a:pPr eaLnBrk="1" hangingPunct="1">
              <a:defRPr/>
            </a:pPr>
            <a:endParaRPr lang="it-IT" altLang="en-US" i="1" dirty="0">
              <a:latin typeface="Arial" charset="0"/>
              <a:sym typeface="Symbol" pitchFamily="48" charset="2"/>
            </a:endParaRPr>
          </a:p>
          <a:p>
            <a:pPr eaLnBrk="1" hangingPunct="1">
              <a:defRPr/>
            </a:pPr>
            <a:r>
              <a:rPr lang="it-IT" altLang="en-US" b="1" i="1" dirty="0">
                <a:solidFill>
                  <a:srgbClr val="C00000"/>
                </a:solidFill>
                <a:latin typeface="Arial" charset="0"/>
                <a:sym typeface="Symbol" pitchFamily="48" charset="2"/>
              </a:rPr>
              <a:t>Un possibile beneficio dell’inflazione…</a:t>
            </a:r>
          </a:p>
          <a:p>
            <a:pPr eaLnBrk="1" hangingPunct="1">
              <a:defRPr/>
            </a:pPr>
            <a:endParaRPr lang="it-IT" altLang="en-US" i="1" dirty="0">
              <a:latin typeface="Arial" charset="0"/>
              <a:sym typeface="Symbol" pitchFamily="48" charset="2"/>
            </a:endParaRPr>
          </a:p>
          <a:p>
            <a:pPr eaLnBrk="1" hangingPunct="1">
              <a:defRPr/>
            </a:pPr>
            <a:r>
              <a:rPr lang="it-IT" altLang="en-US" dirty="0">
                <a:latin typeface="Arial" charset="0"/>
                <a:sym typeface="Symbol" pitchFamily="48" charset="2"/>
              </a:rPr>
              <a:t>Se I salari nominali sono rigidi, ciò ostacola il funzionamento del mercato del lavoro…   in tal caso una </a:t>
            </a:r>
            <a:r>
              <a:rPr lang="it-IT" altLang="en-US" b="1" dirty="0">
                <a:latin typeface="Arial" charset="0"/>
                <a:sym typeface="Symbol" pitchFamily="48" charset="2"/>
              </a:rPr>
              <a:t>moderata </a:t>
            </a:r>
            <a:r>
              <a:rPr lang="it-IT" altLang="en-US" dirty="0">
                <a:latin typeface="Arial" charset="0"/>
                <a:sym typeface="Symbol" pitchFamily="48" charset="2"/>
              </a:rPr>
              <a:t>inflazione inattesa può ridurre I salari reali e facilitare il funzionamento del mercato del lavoro.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47264DD-EA70-4DB9-9236-CD287763D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sellaDiTesto 4">
            <a:extLst>
              <a:ext uri="{FF2B5EF4-FFF2-40B4-BE49-F238E27FC236}">
                <a16:creationId xmlns:a16="http://schemas.microsoft.com/office/drawing/2014/main" id="{0B3A845A-60F5-4E1F-B691-FC0C3325A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92100"/>
            <a:ext cx="86614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>
                <a:solidFill>
                  <a:srgbClr val="C00000"/>
                </a:solidFill>
              </a:rPr>
              <a:t>IPERINFLAZIONE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.... Tutti questi costi sono comunque non molto grandi – specie a livello di sistema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Ma ci sono situazioni in cui i costi dell’inflazione sono </a:t>
            </a:r>
            <a:r>
              <a:rPr lang="it-IT" altLang="it-IT" sz="1800" b="1">
                <a:solidFill>
                  <a:srgbClr val="C00000"/>
                </a:solidFill>
              </a:rPr>
              <a:t>davvero grandi</a:t>
            </a:r>
            <a:r>
              <a:rPr lang="it-IT" altLang="it-IT" sz="1800"/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Quando l’inflazione è </a:t>
            </a:r>
            <a:r>
              <a:rPr lang="it-IT" altLang="it-IT" sz="1800" i="1"/>
              <a:t>MOLTO ELEVATA – </a:t>
            </a:r>
            <a:r>
              <a:rPr lang="it-IT" altLang="it-IT" sz="1800" b="1" i="1"/>
              <a:t>iper-inflazione</a:t>
            </a: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Definizione standard:   </a:t>
            </a:r>
            <a:r>
              <a:rPr lang="en-US" altLang="en-US" sz="2200" b="1">
                <a:sym typeface="Symbol" panose="05050102010706020507" pitchFamily="18" charset="2"/>
              </a:rPr>
              <a:t> </a:t>
            </a:r>
            <a:r>
              <a:rPr lang="en-US" altLang="en-US" sz="1800" b="1">
                <a:sym typeface="Symbol" panose="05050102010706020507" pitchFamily="18" charset="2"/>
              </a:rPr>
              <a:t>&gt;  50 %  al </a:t>
            </a:r>
            <a:r>
              <a:rPr lang="en-US" altLang="en-US" sz="1800" b="1" u="sng">
                <a:sym typeface="Symbol" panose="05050102010706020507" pitchFamily="18" charset="2"/>
              </a:rPr>
              <a:t>MESE</a:t>
            </a:r>
            <a:endParaRPr lang="it-IT" altLang="it-IT" sz="1800" u="sng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 queste situazioni, la moneta non può funzionare da riserva di valore;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Inoltre, diventa difficile utilizzarla anche come mezzo degli scambi – gli agenti cominciano a usare altri mezzi (baratto) o a impiegare valuta straniera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La causa dell’iperinflazione è sempre: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i="1" u="sng">
                <a:solidFill>
                  <a:srgbClr val="C00000"/>
                </a:solidFill>
              </a:rPr>
              <a:t>Un tasso di crescita dell’offerta di moneta molto elevato e continuamente crescente</a:t>
            </a:r>
            <a:r>
              <a:rPr lang="it-IT" altLang="it-IT" sz="180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Cioè una causa politica – o meglio di politica economica.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Ma ci sono stati casi importanti del fenomeno ?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0E3670F-3FEC-48C6-8CB7-15565BE3AF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sellaDiTesto 4">
            <a:extLst>
              <a:ext uri="{FF2B5EF4-FFF2-40B4-BE49-F238E27FC236}">
                <a16:creationId xmlns:a16="http://schemas.microsoft.com/office/drawing/2014/main" id="{8119828A-5A3E-4015-AF81-A68B5515F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401638"/>
            <a:ext cx="8661400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ESEMPI RECENTI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5EDD615-0FD9-4129-80E7-5EEAD037EE12}"/>
              </a:ext>
            </a:extLst>
          </p:cNvPr>
          <p:cNvGraphicFramePr>
            <a:graphicFrameLocks/>
          </p:cNvGraphicFramePr>
          <p:nvPr/>
        </p:nvGraphicFramePr>
        <p:xfrm>
          <a:off x="833438" y="784225"/>
          <a:ext cx="7459662" cy="4876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852"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Paese</a:t>
                      </a:r>
                      <a:endParaRPr lang="en-US" sz="2000" b="1" i="1" dirty="0"/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periodo</a:t>
                      </a:r>
                      <a:endParaRPr lang="en-US" sz="2000" b="1" i="1" dirty="0"/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Inflazione</a:t>
                      </a:r>
                      <a:r>
                        <a:rPr lang="en-US" sz="2000" b="1" i="1" dirty="0"/>
                        <a:t> IPC</a:t>
                      </a:r>
                      <a:r>
                        <a:rPr lang="en-US" sz="2000" b="1" i="1" baseline="0" dirty="0"/>
                        <a:t> </a:t>
                      </a:r>
                      <a:br>
                        <a:rPr lang="en-US" sz="2000" b="1" i="1" baseline="0" dirty="0"/>
                      </a:br>
                      <a:r>
                        <a:rPr lang="en-US" sz="2000" b="0" i="1" baseline="0" dirty="0"/>
                        <a:t>% per anno</a:t>
                      </a:r>
                      <a:endParaRPr lang="en-US" sz="2000" b="0" i="1" dirty="0"/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Crescita</a:t>
                      </a:r>
                      <a:r>
                        <a:rPr lang="en-US" sz="2000" b="1" i="1" dirty="0"/>
                        <a:t> di M2 </a:t>
                      </a:r>
                      <a:br>
                        <a:rPr lang="en-US" sz="2000" b="1" i="1" dirty="0"/>
                      </a:br>
                      <a:r>
                        <a:rPr lang="en-US" sz="2000" b="0" i="1" dirty="0"/>
                        <a:t>% per anno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Israele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1983-85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338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305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Brasile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1987-94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1256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1451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Bolivia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1983-86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1818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1727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Ucraina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1992-94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2089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1029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Argentina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1988-90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2671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1583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34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Repubblica </a:t>
                      </a:r>
                      <a:r>
                        <a:rPr lang="it-IT" sz="2000" noProof="0" dirty="0" err="1"/>
                        <a:t>Dem</a:t>
                      </a:r>
                      <a:r>
                        <a:rPr lang="it-IT" sz="2000" noProof="0" dirty="0"/>
                        <a:t>. </a:t>
                      </a:r>
                      <a:br>
                        <a:rPr lang="it-IT" sz="2000" noProof="0" dirty="0"/>
                      </a:br>
                      <a:r>
                        <a:rPr lang="it-IT" sz="2000" noProof="0" dirty="0"/>
                        <a:t>del Congo / Zaire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1990-96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3039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2373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Angola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1995-96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4145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4106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Peru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1988-90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5050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3517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lang="it-IT" sz="2000" noProof="0" dirty="0"/>
                        <a:t>Zimbabwe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2005-07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5316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9914</a:t>
                      </a:r>
                    </a:p>
                  </a:txBody>
                  <a:tcPr marL="91458" marR="91458" marT="45717" marB="4571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07E099-2F86-42E1-AE58-3E2B844C55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F489C10-B56D-72C7-69B7-BBE90AAF3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6E2A0F-E619-DAE2-1DDC-C95FF8F0D024}"/>
              </a:ext>
            </a:extLst>
          </p:cNvPr>
          <p:cNvSpPr txBox="1"/>
          <p:nvPr/>
        </p:nvSpPr>
        <p:spPr>
          <a:xfrm>
            <a:off x="1266092" y="1266092"/>
            <a:ext cx="6611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L’offerta di moneta è determinata dal sistema bancario centrale. </a:t>
            </a:r>
          </a:p>
          <a:p>
            <a:pPr algn="just"/>
            <a:r>
              <a:rPr lang="it-IT" dirty="0"/>
              <a:t>Occorre esaminare gli effetti macroeconomici della politica monetaria.</a:t>
            </a:r>
          </a:p>
          <a:p>
            <a:pPr algn="just"/>
            <a:r>
              <a:rPr lang="it-IT" dirty="0"/>
              <a:t>Teoria che stabilisce la relazione tra quantità di moneta ed altre variabili economiche:</a:t>
            </a:r>
          </a:p>
          <a:p>
            <a:pPr algn="just"/>
            <a:endParaRPr lang="it-IT" dirty="0"/>
          </a:p>
          <a:p>
            <a:pPr algn="ctr"/>
            <a:r>
              <a:rPr lang="it-IT" sz="2400" i="1" dirty="0"/>
              <a:t>Teoria quantitativa della moneta</a:t>
            </a:r>
          </a:p>
        </p:txBody>
      </p:sp>
    </p:spTree>
    <p:extLst>
      <p:ext uri="{BB962C8B-B14F-4D97-AF65-F5344CB8AC3E}">
        <p14:creationId xmlns:p14="http://schemas.microsoft.com/office/powerpoint/2010/main" val="270000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sellaDiTesto 4">
            <a:extLst>
              <a:ext uri="{FF2B5EF4-FFF2-40B4-BE49-F238E27FC236}">
                <a16:creationId xmlns:a16="http://schemas.microsoft.com/office/drawing/2014/main" id="{737CB666-B484-4309-B82C-CCAEBB74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92100"/>
            <a:ext cx="8661400" cy="646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 come è d’obbligo menzionare: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La Germania negli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anni ‘20 del novecento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31747" name="Immagine 2" descr="5.5.png">
            <a:extLst>
              <a:ext uri="{FF2B5EF4-FFF2-40B4-BE49-F238E27FC236}">
                <a16:creationId xmlns:a16="http://schemas.microsoft.com/office/drawing/2014/main" id="{D5A9496D-116F-442A-9C70-E8461AAE8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22300"/>
            <a:ext cx="7246938" cy="613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A7C2E34-7A2B-420C-9F7E-CB9E6F383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contenuto 2">
            <a:extLst>
              <a:ext uri="{FF2B5EF4-FFF2-40B4-BE49-F238E27FC236}">
                <a16:creationId xmlns:a16="http://schemas.microsoft.com/office/drawing/2014/main" id="{15B570CB-FFE6-4361-B50C-C1EB54B68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908050"/>
            <a:ext cx="8724900" cy="5761038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altLang="it-IT" sz="1800" u="sng"/>
              <a:t>Passaggio dai tassi nominali a quelli reali</a:t>
            </a:r>
            <a:endParaRPr lang="it-IT" altLang="it-IT" sz="1800"/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In un rapporto di debito/credito, quel che interessa sono i </a:t>
            </a:r>
            <a:r>
              <a:rPr lang="it-IT" altLang="it-IT" sz="1800" i="1"/>
              <a:t>poteri di acquisto coinvolti</a:t>
            </a:r>
            <a:r>
              <a:rPr lang="it-IT" altLang="it-IT" sz="1800"/>
              <a:t>  non le somme in €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Con il passare del tempo i </a:t>
            </a:r>
            <a:r>
              <a:rPr lang="it-IT" altLang="it-IT" sz="1800" b="1" i="1"/>
              <a:t>prezzi dei beni possono mutare</a:t>
            </a:r>
            <a:r>
              <a:rPr lang="it-IT" altLang="it-IT" sz="1800"/>
              <a:t>   ( se l’inflazione è  &gt; 0)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 Es.:    esiste un solo bene omogeneo   l’indice dei prezzi         è il prezzo del bene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Prestito a un anno per un importo (oggi)  pari a 1 unità di bene;    in termini monetari: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 		oggi:    			tra un anno:		 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però tra un anno i prezzi possono essere cambiati …</a:t>
            </a: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12F13147-7F94-4C1D-BE62-28BF9FBC6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2773" name="Object 1">
            <a:extLst>
              <a:ext uri="{FF2B5EF4-FFF2-40B4-BE49-F238E27FC236}">
                <a16:creationId xmlns:a16="http://schemas.microsoft.com/office/drawing/2014/main" id="{E516FB2E-33F8-49BE-8B0D-DC1EB374C6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32289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330200" progId="Equation.3">
                  <p:embed/>
                </p:oleObj>
              </mc:Choice>
              <mc:Fallback>
                <p:oleObj name="Equation" r:id="rId2" imgW="228600" imgH="33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228975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4">
            <a:extLst>
              <a:ext uri="{FF2B5EF4-FFF2-40B4-BE49-F238E27FC236}">
                <a16:creationId xmlns:a16="http://schemas.microsoft.com/office/drawing/2014/main" id="{BCD8C569-4DF3-4050-A612-2057EDAA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32775" name="Rectangle 6">
            <a:extLst>
              <a:ext uri="{FF2B5EF4-FFF2-40B4-BE49-F238E27FC236}">
                <a16:creationId xmlns:a16="http://schemas.microsoft.com/office/drawing/2014/main" id="{768DDAA8-E381-4038-A7AA-44FF448E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2776" name="Object 5">
            <a:extLst>
              <a:ext uri="{FF2B5EF4-FFF2-40B4-BE49-F238E27FC236}">
                <a16:creationId xmlns:a16="http://schemas.microsoft.com/office/drawing/2014/main" id="{09AC71DB-47D9-49C4-BBC7-A6D39953CC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500" y="4794250"/>
          <a:ext cx="8461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531" imgH="330057" progId="Equation.3">
                  <p:embed/>
                </p:oleObj>
              </mc:Choice>
              <mc:Fallback>
                <p:oleObj name="Equation" r:id="rId4" imgW="850531" imgH="3300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4794250"/>
                        <a:ext cx="84613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4">
            <a:extLst>
              <a:ext uri="{FF2B5EF4-FFF2-40B4-BE49-F238E27FC236}">
                <a16:creationId xmlns:a16="http://schemas.microsoft.com/office/drawing/2014/main" id="{6BB0CE10-CEEF-402E-92AE-82D0CE0858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8363" y="479425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30200" progId="Equation.3">
                  <p:embed/>
                </p:oleObj>
              </mc:Choice>
              <mc:Fallback>
                <p:oleObj name="Equation" r:id="rId6" imgW="2286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4794250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Freccia a destra 11">
            <a:extLst>
              <a:ext uri="{FF2B5EF4-FFF2-40B4-BE49-F238E27FC236}">
                <a16:creationId xmlns:a16="http://schemas.microsoft.com/office/drawing/2014/main" id="{9C561626-1A75-4A61-9F6F-5E6F01056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4837113"/>
            <a:ext cx="503237" cy="287337"/>
          </a:xfrm>
          <a:prstGeom prst="rightArrow">
            <a:avLst>
              <a:gd name="adj1" fmla="val 50000"/>
              <a:gd name="adj2" fmla="val 50036"/>
            </a:avLst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D128ECE-27B3-4356-B959-441F68F3C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3825"/>
            <a:ext cx="85344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>
              <a:defRPr/>
            </a:pPr>
            <a:r>
              <a:rPr lang="it-IT" altLang="it-IT" sz="2400" b="1" i="1" kern="0" dirty="0">
                <a:solidFill>
                  <a:srgbClr val="002060"/>
                </a:solidFill>
              </a:rPr>
              <a:t>APPROFONDIMENTO: </a:t>
            </a:r>
            <a:r>
              <a:rPr lang="it-IT" altLang="it-IT" sz="2400" i="1" kern="0" dirty="0">
                <a:solidFill>
                  <a:srgbClr val="002060"/>
                </a:solidFill>
              </a:rPr>
              <a:t>tassi di interesse nominali e reali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96ED029-81DA-414F-86BF-8BE1844A2C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contenuto 2">
            <a:extLst>
              <a:ext uri="{FF2B5EF4-FFF2-40B4-BE49-F238E27FC236}">
                <a16:creationId xmlns:a16="http://schemas.microsoft.com/office/drawing/2014/main" id="{78EE0E87-2B91-4FA3-A284-A58C31128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360363"/>
            <a:ext cx="8569325" cy="5761037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1800"/>
              <a:t>Quante unità di bene potrò acquistare tra un anno con la somma                         ?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… occorre saperlo oggi (per valutare la convenienza del prestito)</a:t>
            </a:r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Quindi si confronta la somma 	        col    </a:t>
            </a:r>
            <a:r>
              <a:rPr lang="it-IT" altLang="it-IT" sz="1800" i="1"/>
              <a:t>prezzo atteso a un anno</a:t>
            </a:r>
            <a:r>
              <a:rPr lang="it-IT" altLang="it-IT" sz="1800"/>
              <a:t>:		 </a:t>
            </a:r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r>
              <a:rPr lang="it-IT" altLang="it-IT" sz="1800"/>
              <a:t> </a:t>
            </a:r>
          </a:p>
          <a:p>
            <a:pPr>
              <a:buFontTx/>
              <a:buNone/>
            </a:pPr>
            <a:r>
              <a:rPr lang="it-IT" altLang="it-IT" sz="1800"/>
              <a:t> Il </a:t>
            </a:r>
            <a:r>
              <a:rPr lang="it-IT" altLang="it-IT" sz="1800" i="1" u="sng"/>
              <a:t>potere d’acquisto</a:t>
            </a:r>
            <a:r>
              <a:rPr lang="it-IT" altLang="it-IT" sz="1800"/>
              <a:t> della somma restituita sarà:		  </a:t>
            </a:r>
            <a:r>
              <a:rPr lang="it-IT" altLang="it-IT" sz="1800" u="sng"/>
              <a:t>attenzione:</a:t>
            </a:r>
            <a:r>
              <a:rPr lang="it-IT" altLang="it-IT" sz="1800"/>
              <a:t> </a:t>
            </a:r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r>
              <a:rPr lang="it-IT" altLang="it-IT" sz="1800"/>
              <a:t>questo è il valore del prestito in termini di unità di beni e non di €;      quindi: </a:t>
            </a:r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endParaRPr lang="it-IT" altLang="it-IT" sz="1800"/>
          </a:p>
          <a:p>
            <a:pPr>
              <a:buFontTx/>
              <a:buNone/>
            </a:pPr>
            <a:r>
              <a:rPr lang="it-IT" altLang="it-IT" sz="1800"/>
              <a:t>Il tasso </a:t>
            </a:r>
            <a:r>
              <a:rPr lang="it-IT" altLang="it-IT" sz="1800" b="1" i="1"/>
              <a:t>r</a:t>
            </a:r>
            <a:r>
              <a:rPr lang="it-IT" altLang="it-IT" sz="1800" b="1" i="1" baseline="-25000"/>
              <a:t>t</a:t>
            </a:r>
            <a:r>
              <a:rPr lang="it-IT" altLang="it-IT" sz="1800" b="1"/>
              <a:t> </a:t>
            </a:r>
            <a:r>
              <a:rPr lang="it-IT" altLang="it-IT" sz="1800"/>
              <a:t> è chiamato        </a:t>
            </a:r>
            <a:r>
              <a:rPr lang="it-IT" altLang="it-IT" sz="1800" i="1" u="sng">
                <a:solidFill>
                  <a:srgbClr val="CC0000"/>
                </a:solidFill>
              </a:rPr>
              <a:t>tasso di interesse </a:t>
            </a:r>
            <a:r>
              <a:rPr lang="it-IT" altLang="it-IT" sz="1800" b="1" i="1" u="sng">
                <a:solidFill>
                  <a:srgbClr val="CC0000"/>
                </a:solidFill>
              </a:rPr>
              <a:t>reale</a:t>
            </a:r>
            <a:endParaRPr lang="it-IT" altLang="it-IT" sz="1800" b="1">
              <a:solidFill>
                <a:srgbClr val="CC0000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BCB9344D-6E0B-4944-A918-2A3B22135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643EDDD9-3C03-438A-8E3E-4D5B6DC84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3FC404FC-15AD-439F-A580-A79CC4E61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3799" name="Object 4">
            <a:extLst>
              <a:ext uri="{FF2B5EF4-FFF2-40B4-BE49-F238E27FC236}">
                <a16:creationId xmlns:a16="http://schemas.microsoft.com/office/drawing/2014/main" id="{411D6E0D-068A-4515-9356-5061BA679B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4788" y="1655763"/>
          <a:ext cx="419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8918" imgH="393529" progId="Equation.3">
                  <p:embed/>
                </p:oleObj>
              </mc:Choice>
              <mc:Fallback>
                <p:oleObj name="Equation" r:id="rId2" imgW="418918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1655763"/>
                        <a:ext cx="419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5">
            <a:extLst>
              <a:ext uri="{FF2B5EF4-FFF2-40B4-BE49-F238E27FC236}">
                <a16:creationId xmlns:a16="http://schemas.microsoft.com/office/drawing/2014/main" id="{366BB4A2-6350-4D72-9DFA-98DC7B5E40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8488" y="401638"/>
          <a:ext cx="8461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531" imgH="330057" progId="Equation.3">
                  <p:embed/>
                </p:oleObj>
              </mc:Choice>
              <mc:Fallback>
                <p:oleObj name="Equation" r:id="rId4" imgW="850531" imgH="3300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01638"/>
                        <a:ext cx="84613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6">
            <a:extLst>
              <a:ext uri="{FF2B5EF4-FFF2-40B4-BE49-F238E27FC236}">
                <a16:creationId xmlns:a16="http://schemas.microsoft.com/office/drawing/2014/main" id="{7DA24188-42F0-4138-A08E-7F7AEA9761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1706563"/>
          <a:ext cx="8461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531" imgH="330057" progId="Equation.3">
                  <p:embed/>
                </p:oleObj>
              </mc:Choice>
              <mc:Fallback>
                <p:oleObj name="Equation" r:id="rId6" imgW="850531" imgH="33005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06563"/>
                        <a:ext cx="84613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7">
            <a:extLst>
              <a:ext uri="{FF2B5EF4-FFF2-40B4-BE49-F238E27FC236}">
                <a16:creationId xmlns:a16="http://schemas.microsoft.com/office/drawing/2014/main" id="{9B7581EA-6A88-46C5-9F98-290CCE6F8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91175" y="2544763"/>
          <a:ext cx="889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9000" imgH="698500" progId="Equation.3">
                  <p:embed/>
                </p:oleObj>
              </mc:Choice>
              <mc:Fallback>
                <p:oleObj name="Equation" r:id="rId7" imgW="8890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544763"/>
                        <a:ext cx="889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9">
            <a:extLst>
              <a:ext uri="{FF2B5EF4-FFF2-40B4-BE49-F238E27FC236}">
                <a16:creationId xmlns:a16="http://schemas.microsoft.com/office/drawing/2014/main" id="{94B3D263-838B-4302-8619-D4E384B81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3804" name="Object 8">
            <a:extLst>
              <a:ext uri="{FF2B5EF4-FFF2-40B4-BE49-F238E27FC236}">
                <a16:creationId xmlns:a16="http://schemas.microsoft.com/office/drawing/2014/main" id="{ECBB04F9-D942-44AC-BC97-BBF4CEB342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2050" y="4227513"/>
          <a:ext cx="20367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16100" imgH="698500" progId="Equation.3">
                  <p:embed/>
                </p:oleObj>
              </mc:Choice>
              <mc:Fallback>
                <p:oleObj name="Equation" r:id="rId9" imgW="1816100" imgH="698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227513"/>
                        <a:ext cx="203676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ttangolo arrotondato 16">
            <a:extLst>
              <a:ext uri="{FF2B5EF4-FFF2-40B4-BE49-F238E27FC236}">
                <a16:creationId xmlns:a16="http://schemas.microsoft.com/office/drawing/2014/main" id="{EFBC8909-74BC-4BC7-BE3E-50ECFAB8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38" y="3933825"/>
            <a:ext cx="2879725" cy="136683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9783C6-DD60-4839-B4FF-D3190566F1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5ADA89BD-002E-495D-A0FF-E5FAB3E26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088" y="923925"/>
            <a:ext cx="8429625" cy="4714875"/>
          </a:xfrm>
          <a:noFill/>
        </p:spPr>
        <p:txBody>
          <a:bodyPr lIns="90000" tIns="46800" rIns="90000" bIns="46800"/>
          <a:lstStyle/>
          <a:p>
            <a:pPr marL="0" indent="0">
              <a:buFontTx/>
              <a:buNone/>
            </a:pPr>
            <a:r>
              <a:rPr lang="it-IT" altLang="it-IT" sz="2200"/>
              <a:t>Dato che: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Con il tasso di inflazione atteso definito come: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                               	                        da cui:    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Otteniamo: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… cioè pari questa equazione: </a:t>
            </a:r>
          </a:p>
          <a:p>
            <a:pPr marL="0" indent="0">
              <a:buFontTx/>
              <a:buNone/>
            </a:pPr>
            <a:r>
              <a:rPr lang="it-IT" altLang="it-IT" sz="2200"/>
              <a:t>			</a:t>
            </a:r>
          </a:p>
          <a:p>
            <a:pPr marL="0" indent="0">
              <a:buFontTx/>
              <a:buNone/>
            </a:pPr>
            <a:r>
              <a:rPr lang="it-IT" altLang="it-IT" sz="2200"/>
              <a:t>		sviluppando il prodotto a primo membro …</a:t>
            </a:r>
          </a:p>
          <a:p>
            <a:pPr marL="0" indent="0">
              <a:buFontTx/>
              <a:buNone/>
            </a:pPr>
            <a:endParaRPr lang="it-IT" altLang="it-IT" sz="2200"/>
          </a:p>
        </p:txBody>
      </p:sp>
      <p:graphicFrame>
        <p:nvGraphicFramePr>
          <p:cNvPr id="34820" name="Object 2">
            <a:extLst>
              <a:ext uri="{FF2B5EF4-FFF2-40B4-BE49-F238E27FC236}">
                <a16:creationId xmlns:a16="http://schemas.microsoft.com/office/drawing/2014/main" id="{F9F657B2-A2C5-4F46-877F-EB71C66CB8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9338" y="739775"/>
          <a:ext cx="247173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700" imgH="406400" progId="Equation.COEE2">
                  <p:embed/>
                </p:oleObj>
              </mc:Choice>
              <mc:Fallback>
                <p:oleObj name="Equation" r:id="rId3" imgW="1282700" imgH="406400" progId="Equation.COEE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739775"/>
                        <a:ext cx="247173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9">
            <a:extLst>
              <a:ext uri="{FF2B5EF4-FFF2-40B4-BE49-F238E27FC236}">
                <a16:creationId xmlns:a16="http://schemas.microsoft.com/office/drawing/2014/main" id="{6CE31989-A8A1-4587-BF1F-A246EACE4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-576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4822" name="Object 8">
            <a:extLst>
              <a:ext uri="{FF2B5EF4-FFF2-40B4-BE49-F238E27FC236}">
                <a16:creationId xmlns:a16="http://schemas.microsoft.com/office/drawing/2014/main" id="{BB505B63-671F-4867-B952-9B6C3AEB19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963" y="2530475"/>
          <a:ext cx="30670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700" imgH="736600" progId="Equation.3">
                  <p:embed/>
                </p:oleObj>
              </mc:Choice>
              <mc:Fallback>
                <p:oleObj name="Equation" r:id="rId5" imgW="3060700" imgH="736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30475"/>
                        <a:ext cx="30670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Rectangle 11">
            <a:extLst>
              <a:ext uri="{FF2B5EF4-FFF2-40B4-BE49-F238E27FC236}">
                <a16:creationId xmlns:a16="http://schemas.microsoft.com/office/drawing/2014/main" id="{8B7B404C-2503-4FE6-9ECB-792BA7D26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-576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34824" name="Rectangle 13">
            <a:extLst>
              <a:ext uri="{FF2B5EF4-FFF2-40B4-BE49-F238E27FC236}">
                <a16:creationId xmlns:a16="http://schemas.microsoft.com/office/drawing/2014/main" id="{A0468CA7-C45D-400B-9659-CB7F35E64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-576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4825" name="Object 12">
            <a:extLst>
              <a:ext uri="{FF2B5EF4-FFF2-40B4-BE49-F238E27FC236}">
                <a16:creationId xmlns:a16="http://schemas.microsoft.com/office/drawing/2014/main" id="{AB8BF0E3-6012-4E14-AD91-8B9E592FF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9075" y="2414588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63700" imgH="736600" progId="Equation.3">
                  <p:embed/>
                </p:oleObj>
              </mc:Choice>
              <mc:Fallback>
                <p:oleObj name="Equation" r:id="rId7" imgW="1663700" imgH="736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2414588"/>
                        <a:ext cx="1663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Freccia a destra 12">
            <a:extLst>
              <a:ext uri="{FF2B5EF4-FFF2-40B4-BE49-F238E27FC236}">
                <a16:creationId xmlns:a16="http://schemas.microsoft.com/office/drawing/2014/main" id="{5B7CA5B3-5F54-46F3-8779-62476B1C9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4988" y="5445125"/>
            <a:ext cx="612775" cy="215900"/>
          </a:xfrm>
          <a:prstGeom prst="rightArrow">
            <a:avLst>
              <a:gd name="adj1" fmla="val 50000"/>
              <a:gd name="adj2" fmla="val 50129"/>
            </a:avLst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4827" name="Object 13">
            <a:extLst>
              <a:ext uri="{FF2B5EF4-FFF2-40B4-BE49-F238E27FC236}">
                <a16:creationId xmlns:a16="http://schemas.microsoft.com/office/drawing/2014/main" id="{73CB3589-49BF-4CC6-93CD-480B213D04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9938" y="3497263"/>
          <a:ext cx="20891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9" imgW="1231366" imgH="469696" progId="Equation.3">
                  <p:embed/>
                </p:oleObj>
              </mc:Choice>
              <mc:Fallback>
                <p:oleObj name="Equazione" r:id="rId9" imgW="1231366" imgH="46969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3497263"/>
                        <a:ext cx="208915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383D472B-A962-4744-99EC-FC535D04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3825"/>
            <a:ext cx="85344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>
              <a:defRPr/>
            </a:pPr>
            <a:r>
              <a:rPr lang="it-IT" altLang="it-IT" sz="2400" i="1" kern="0" dirty="0">
                <a:solidFill>
                  <a:srgbClr val="002060"/>
                </a:solidFill>
              </a:rPr>
              <a:t>Tassi di interesse nominali e reali: calcolo</a:t>
            </a:r>
          </a:p>
        </p:txBody>
      </p:sp>
      <p:graphicFrame>
        <p:nvGraphicFramePr>
          <p:cNvPr id="34829" name="Object 13">
            <a:extLst>
              <a:ext uri="{FF2B5EF4-FFF2-40B4-BE49-F238E27FC236}">
                <a16:creationId xmlns:a16="http://schemas.microsoft.com/office/drawing/2014/main" id="{20603C73-10B5-447A-969D-51612FD0F8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8025" y="4595813"/>
          <a:ext cx="271303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1" imgW="1600200" imgH="241300" progId="Equation.3">
                  <p:embed/>
                </p:oleObj>
              </mc:Choice>
              <mc:Fallback>
                <p:oleObj name="Equazione" r:id="rId11" imgW="16002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4595813"/>
                        <a:ext cx="271303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F5879AD-79D4-4D16-9AEC-534E66075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BA294894-8139-48F2-95C5-06D742E0A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00038"/>
            <a:ext cx="8534400" cy="441325"/>
          </a:xfrm>
        </p:spPr>
        <p:txBody>
          <a:bodyPr lIns="90000" tIns="46800" rIns="90000" bIns="46800" anchor="t"/>
          <a:lstStyle/>
          <a:p>
            <a:r>
              <a:rPr lang="it-IT" altLang="it-IT" sz="2400" i="1">
                <a:solidFill>
                  <a:srgbClr val="002060"/>
                </a:solidFill>
              </a:rPr>
              <a:t>Tassi di interesse nominali e reali</a:t>
            </a:r>
          </a:p>
        </p:txBody>
      </p:sp>
      <p:sp>
        <p:nvSpPr>
          <p:cNvPr id="35844" name="Rettangolo arrotondato 9">
            <a:extLst>
              <a:ext uri="{FF2B5EF4-FFF2-40B4-BE49-F238E27FC236}">
                <a16:creationId xmlns:a16="http://schemas.microsoft.com/office/drawing/2014/main" id="{05B4EC46-1627-45FD-9869-77BEA4465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1700213"/>
            <a:ext cx="2736850" cy="11525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sp>
        <p:nvSpPr>
          <p:cNvPr id="35845" name="Freccia a destra 10">
            <a:extLst>
              <a:ext uri="{FF2B5EF4-FFF2-40B4-BE49-F238E27FC236}">
                <a16:creationId xmlns:a16="http://schemas.microsoft.com/office/drawing/2014/main" id="{7A20849C-8C10-4E8C-A45E-2B92EF31D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211263"/>
            <a:ext cx="720725" cy="287337"/>
          </a:xfrm>
          <a:prstGeom prst="rightArrow">
            <a:avLst>
              <a:gd name="adj1" fmla="val 50000"/>
              <a:gd name="adj2" fmla="val 50166"/>
            </a:avLst>
          </a:prstGeom>
          <a:solidFill>
            <a:schemeClr val="accent2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FF99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5846" name="Oggetto 1">
            <a:extLst>
              <a:ext uri="{FF2B5EF4-FFF2-40B4-BE49-F238E27FC236}">
                <a16:creationId xmlns:a16="http://schemas.microsoft.com/office/drawing/2014/main" id="{35FAE146-41A4-4407-8CED-2DAE5EF8CA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2313" y="2003425"/>
          <a:ext cx="22161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028254" imgH="253890" progId="Equation.3">
                  <p:embed/>
                </p:oleObj>
              </mc:Choice>
              <mc:Fallback>
                <p:oleObj name="Equazione" r:id="rId3" imgW="1028254" imgH="25389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2003425"/>
                        <a:ext cx="22161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Segnaposto contenuto 1">
            <a:extLst>
              <a:ext uri="{FF2B5EF4-FFF2-40B4-BE49-F238E27FC236}">
                <a16:creationId xmlns:a16="http://schemas.microsoft.com/office/drawing/2014/main" id="{D961B6A3-EAB9-42FF-B146-B6EA2FC90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14425"/>
            <a:ext cx="8424862" cy="51228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sz="2200"/>
              <a:t>		… l’equazione si può approssimare a: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Il tasso di interesse reale è dunque approssimativamente uguale al tasso di interesse nominale meno l’inflazione attesa: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NOTA.   Il tasso reale </a:t>
            </a:r>
            <a:r>
              <a:rPr lang="it-IT" altLang="it-IT" sz="2200" b="1" i="1"/>
              <a:t>r </a:t>
            </a:r>
            <a:r>
              <a:rPr lang="it-IT" altLang="it-IT" sz="2200"/>
              <a:t>può essere negativo .</a:t>
            </a:r>
          </a:p>
          <a:p>
            <a:pPr marL="0" indent="0">
              <a:buFontTx/>
              <a:buNone/>
            </a:pPr>
            <a:endParaRPr lang="it-IT" altLang="it-IT" sz="2200"/>
          </a:p>
          <a:p>
            <a:pPr marL="0" indent="0">
              <a:buFontTx/>
              <a:buNone/>
            </a:pPr>
            <a:r>
              <a:rPr lang="it-IT" altLang="it-IT" sz="2200"/>
              <a:t>Il tasso di interesse </a:t>
            </a:r>
            <a:r>
              <a:rPr lang="it-IT" altLang="it-IT" sz="2200" u="sng"/>
              <a:t>nominale</a:t>
            </a:r>
            <a:r>
              <a:rPr lang="it-IT" altLang="it-IT" sz="2200"/>
              <a:t> invece NO (almeno non per lunghi periodi di tempo): </a:t>
            </a:r>
          </a:p>
          <a:p>
            <a:pPr marL="0" indent="0">
              <a:buFontTx/>
              <a:buNone/>
            </a:pPr>
            <a:r>
              <a:rPr lang="it-IT" altLang="it-IT" sz="2200"/>
              <a:t>		      si può sempre detenere moneta che dà </a:t>
            </a:r>
            <a:r>
              <a:rPr lang="it-IT" altLang="it-IT" sz="2200" i="1"/>
              <a:t>i = </a:t>
            </a:r>
            <a:r>
              <a:rPr lang="it-IT" altLang="it-IT" sz="2200"/>
              <a:t>0. 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58BC6D0-DDD0-4018-9D46-C981640487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4">
            <a:extLst>
              <a:ext uri="{FF2B5EF4-FFF2-40B4-BE49-F238E27FC236}">
                <a16:creationId xmlns:a16="http://schemas.microsoft.com/office/drawing/2014/main" id="{3EA167C1-58F1-4F17-A057-CED72B8C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292100"/>
            <a:ext cx="8661400" cy="638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200" b="1" i="1">
                <a:solidFill>
                  <a:srgbClr val="AC0000"/>
                </a:solidFill>
              </a:rPr>
              <a:t>TEORIE DELL’INFLAZIONE – 1 LA TEORIA CLASSICA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Concetti fondamentali:  </a:t>
            </a:r>
            <a:r>
              <a:rPr lang="it-IT" altLang="it-IT" sz="1800" i="1" u="sng">
                <a:solidFill>
                  <a:srgbClr val="C00000"/>
                </a:solidFill>
              </a:rPr>
              <a:t>velocità di circolazione della moneta</a:t>
            </a:r>
            <a:r>
              <a:rPr lang="it-IT" altLang="it-IT" sz="1800" i="1"/>
              <a:t> – </a:t>
            </a:r>
            <a:r>
              <a:rPr lang="it-IT" altLang="it-IT" sz="1800" b="1" i="1"/>
              <a:t>V</a:t>
            </a: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V  </a:t>
            </a:r>
            <a:r>
              <a:rPr lang="it-IT" altLang="it-IT" sz="1800"/>
              <a:t> =  il tasso a cui la moneta circola, cioè cambia proprietario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9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     =  il numero di volte che (in media) 1 € cambia proprietario in un dato tempo</a:t>
            </a:r>
            <a:endParaRPr lang="it-IT" altLang="it-IT" sz="1800" b="1" i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ESEMPIO: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T </a:t>
            </a:r>
            <a:r>
              <a:rPr lang="it-IT" altLang="it-IT" sz="1800" i="1"/>
              <a:t>=</a:t>
            </a:r>
            <a:r>
              <a:rPr lang="it-IT" altLang="it-IT" sz="1800"/>
              <a:t> €500 mld transazioni /scambi in 1 anno;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M </a:t>
            </a:r>
            <a:r>
              <a:rPr lang="it-IT" altLang="it-IT" sz="1800" i="1"/>
              <a:t>=</a:t>
            </a:r>
            <a:r>
              <a:rPr lang="it-IT" altLang="it-IT" sz="1800"/>
              <a:t>  €100 mld stock di moneta</a:t>
            </a:r>
            <a:endParaRPr lang="it-IT" altLang="it-IT" sz="1800" b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 generale:   			Usiamo </a:t>
            </a:r>
            <a:r>
              <a:rPr lang="it-IT" altLang="it-IT" sz="1800" i="1" u="sng">
                <a:solidFill>
                  <a:srgbClr val="AC0000"/>
                </a:solidFill>
              </a:rPr>
              <a:t>il PIL nominale</a:t>
            </a:r>
            <a:r>
              <a:rPr lang="it-IT" altLang="it-IT" sz="1800" i="1"/>
              <a:t> </a:t>
            </a:r>
            <a:r>
              <a:rPr lang="it-IT" altLang="it-IT" sz="1800"/>
              <a:t>come proxy per </a:t>
            </a:r>
            <a:r>
              <a:rPr lang="it-IT" altLang="it-IT" sz="1800" b="1" i="1"/>
              <a:t>T </a:t>
            </a:r>
            <a:r>
              <a:rPr lang="it-IT" altLang="it-IT" sz="1800" b="1"/>
              <a:t>:</a:t>
            </a:r>
            <a:r>
              <a:rPr lang="it-IT" altLang="it-IT" sz="180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i="1"/>
              <a:t>				</a:t>
            </a:r>
            <a:r>
              <a:rPr lang="it-IT" altLang="it-IT" sz="1800" b="1" i="1"/>
              <a:t>T = P </a:t>
            </a:r>
            <a:r>
              <a:rPr lang="it-IT" altLang="it-IT" sz="1800" b="1"/>
              <a:t>x</a:t>
            </a:r>
            <a:r>
              <a:rPr lang="it-IT" altLang="it-IT" sz="1800" b="1" i="1"/>
              <a:t> Y</a:t>
            </a:r>
            <a:r>
              <a:rPr lang="it-IT" altLang="it-IT" sz="1800"/>
              <a:t>     </a:t>
            </a:r>
            <a:endParaRPr lang="it-IT" altLang="it-IT" sz="1800" b="1" i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Quindi possiamo			da quest’equazione possiamo derivare la …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definire: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82F8EDE4-F973-45E8-9C8F-AC283DDD38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4198938"/>
          <a:ext cx="9413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85" imgH="393529" progId="Equation.DSMT4">
                  <p:embed/>
                </p:oleObj>
              </mc:Choice>
              <mc:Fallback>
                <p:oleObj name="Equation" r:id="rId2" imgW="495085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198938"/>
                        <a:ext cx="9413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CasellaDiTesto 8">
            <a:extLst>
              <a:ext uri="{FF2B5EF4-FFF2-40B4-BE49-F238E27FC236}">
                <a16:creationId xmlns:a16="http://schemas.microsoft.com/office/drawing/2014/main" id="{04A3B567-C7DD-4825-965E-DF8E39D8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2692400"/>
            <a:ext cx="2784475" cy="12001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Velocità </a:t>
            </a:r>
            <a:r>
              <a:rPr lang="it-IT" altLang="it-IT" sz="1800" b="1" i="1"/>
              <a:t>V</a:t>
            </a:r>
            <a:endParaRPr lang="it-IT" altLang="it-IT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= €500 mld / €100 mld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= 5 (volte all’anno)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724E26B1-64FF-4D1C-904E-42486F74A5C1}"/>
              </a:ext>
            </a:extLst>
          </p:cNvPr>
          <p:cNvSpPr/>
          <p:nvPr/>
        </p:nvSpPr>
        <p:spPr bwMode="auto">
          <a:xfrm>
            <a:off x="5345113" y="3111500"/>
            <a:ext cx="673100" cy="3048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3" name="Picture 6" descr="Picture33.png">
            <a:extLst>
              <a:ext uri="{FF2B5EF4-FFF2-40B4-BE49-F238E27FC236}">
                <a16:creationId xmlns:a16="http://schemas.microsoft.com/office/drawing/2014/main" id="{78D8D092-CF04-4107-ACD3-71DF2DAF1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5562600"/>
            <a:ext cx="13176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CasellaDiTesto 13">
            <a:extLst>
              <a:ext uri="{FF2B5EF4-FFF2-40B4-BE49-F238E27FC236}">
                <a16:creationId xmlns:a16="http://schemas.microsoft.com/office/drawing/2014/main" id="{F994E734-98F8-41F1-A970-0EFD0357F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863" y="4794250"/>
            <a:ext cx="3576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 </a:t>
            </a:r>
            <a:r>
              <a:rPr lang="it-IT" altLang="it-IT" sz="1800"/>
              <a:t> =  indice prezzi (deflatore)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Y </a:t>
            </a:r>
            <a:r>
              <a:rPr lang="it-IT" altLang="it-IT" sz="1800"/>
              <a:t>= PIL reale (quantità)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E366E78-6256-483B-B19A-952860496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5890BB6-5ACE-468D-8567-5F0E7DA18D41}"/>
              </a:ext>
            </a:extLst>
          </p:cNvPr>
          <p:cNvSpPr txBox="1"/>
          <p:nvPr/>
        </p:nvSpPr>
        <p:spPr>
          <a:xfrm>
            <a:off x="120650" y="141288"/>
            <a:ext cx="8782050" cy="6416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Equazione quantitativa della moneta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Cioè:  	</a:t>
            </a:r>
            <a:r>
              <a:rPr lang="it-IT" altLang="en-US" b="1" i="1" dirty="0">
                <a:solidFill>
                  <a:srgbClr val="660033"/>
                </a:solidFill>
                <a:latin typeface="Arial" charset="0"/>
              </a:rPr>
              <a:t> 			</a:t>
            </a:r>
            <a:r>
              <a:rPr lang="it-IT" altLang="en-US" sz="2200" b="1" i="1" dirty="0">
                <a:solidFill>
                  <a:srgbClr val="660033"/>
                </a:solidFill>
                <a:latin typeface="Arial" charset="0"/>
              </a:rPr>
              <a:t>M </a:t>
            </a:r>
            <a:r>
              <a:rPr lang="it-IT" altLang="en-US" sz="2200" b="1" dirty="0">
                <a:solidFill>
                  <a:srgbClr val="660033"/>
                </a:solidFill>
                <a:latin typeface="Arial" charset="0"/>
                <a:sym typeface="Symbol" pitchFamily="48" charset="2"/>
              </a:rPr>
              <a:t></a:t>
            </a:r>
            <a:r>
              <a:rPr lang="it-IT" altLang="en-US" sz="2200" b="1" i="1" dirty="0">
                <a:solidFill>
                  <a:srgbClr val="660033"/>
                </a:solidFill>
                <a:latin typeface="Arial" charset="0"/>
              </a:rPr>
              <a:t>V</a:t>
            </a:r>
            <a:r>
              <a:rPr lang="it-IT" altLang="en-US" sz="2200" dirty="0">
                <a:solidFill>
                  <a:srgbClr val="660033"/>
                </a:solidFill>
                <a:latin typeface="Arial" charset="0"/>
              </a:rPr>
              <a:t> = </a:t>
            </a:r>
            <a:r>
              <a:rPr lang="it-IT" altLang="en-US" sz="2200" b="1" i="1" dirty="0">
                <a:solidFill>
                  <a:srgbClr val="660033"/>
                </a:solidFill>
                <a:latin typeface="Arial" charset="0"/>
              </a:rPr>
              <a:t>P </a:t>
            </a:r>
            <a:r>
              <a:rPr lang="it-IT" altLang="en-US" sz="2200" b="1" dirty="0">
                <a:solidFill>
                  <a:srgbClr val="660033"/>
                </a:solidFill>
                <a:latin typeface="Arial" charset="0"/>
                <a:sym typeface="Symbol" pitchFamily="48" charset="2"/>
              </a:rPr>
              <a:t></a:t>
            </a:r>
            <a:r>
              <a:rPr lang="it-IT" altLang="en-US" sz="2200" b="1" i="1" dirty="0">
                <a:solidFill>
                  <a:srgbClr val="660033"/>
                </a:solidFill>
                <a:latin typeface="Arial" charset="0"/>
              </a:rPr>
              <a:t>Y </a:t>
            </a:r>
            <a:r>
              <a:rPr lang="it-IT" dirty="0">
                <a:latin typeface="Arial" charset="0"/>
              </a:rPr>
              <a:t>	   	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NOTA: finora è un’</a:t>
            </a:r>
            <a:r>
              <a:rPr lang="it-IT" i="1" dirty="0">
                <a:latin typeface="Arial" charset="0"/>
              </a:rPr>
              <a:t>identità </a:t>
            </a:r>
            <a:r>
              <a:rPr lang="it-IT" dirty="0">
                <a:latin typeface="Arial" charset="0"/>
              </a:rPr>
              <a:t>– vale sempre…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it-IT" dirty="0">
                <a:latin typeface="Arial" charset="0"/>
              </a:rPr>
              <a:t>Approfondimento: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i="1" dirty="0">
                <a:latin typeface="Arial" charset="0"/>
              </a:rPr>
              <a:t>una definizione della </a:t>
            </a:r>
            <a:r>
              <a:rPr lang="it-IT" i="1" u="sng" dirty="0">
                <a:solidFill>
                  <a:srgbClr val="C00000"/>
                </a:solidFill>
                <a:latin typeface="Arial" charset="0"/>
              </a:rPr>
              <a:t>domanda di moneta</a:t>
            </a:r>
            <a:r>
              <a:rPr lang="it-IT" i="1" dirty="0">
                <a:latin typeface="Arial" charset="0"/>
              </a:rPr>
              <a:t>   –    </a:t>
            </a:r>
            <a:r>
              <a:rPr lang="it-IT" dirty="0">
                <a:latin typeface="Arial" charset="0"/>
              </a:rPr>
              <a:t>perché detenere moneta ?</a:t>
            </a:r>
          </a:p>
          <a:p>
            <a:pPr algn="just" eaLnBrk="1" hangingPunct="1">
              <a:defRPr/>
            </a:pPr>
            <a:endParaRPr lang="it-IT" sz="900" dirty="0">
              <a:latin typeface="Arial" charset="0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i="1" u="sng" dirty="0">
                <a:solidFill>
                  <a:srgbClr val="C00000"/>
                </a:solidFill>
                <a:latin typeface="Arial" charset="0"/>
              </a:rPr>
              <a:t>Scopi transattivi</a:t>
            </a:r>
            <a:r>
              <a:rPr lang="it-IT" i="1" dirty="0">
                <a:solidFill>
                  <a:srgbClr val="C00000"/>
                </a:solidFill>
                <a:latin typeface="Arial" charset="0"/>
              </a:rPr>
              <a:t> 	</a:t>
            </a:r>
            <a:r>
              <a:rPr lang="it-IT" i="1" dirty="0">
                <a:latin typeface="Arial" charset="0"/>
              </a:rPr>
              <a:t>→ </a:t>
            </a:r>
            <a:r>
              <a:rPr lang="it-IT" dirty="0">
                <a:latin typeface="Arial" charset="0"/>
              </a:rPr>
              <a:t>come mezzo di pagamento	          </a:t>
            </a:r>
            <a:r>
              <a:rPr lang="it-IT" b="1" dirty="0">
                <a:latin typeface="Arial" charset="0"/>
              </a:rPr>
              <a:t>focus su </a:t>
            </a:r>
            <a:r>
              <a:rPr lang="it-IT" b="1" dirty="0">
                <a:solidFill>
                  <a:srgbClr val="C00000"/>
                </a:solidFill>
                <a:latin typeface="Arial" charset="0"/>
              </a:rPr>
              <a:t>1.</a:t>
            </a:r>
            <a:endParaRPr lang="it-IT" dirty="0">
              <a:solidFill>
                <a:srgbClr val="C00000"/>
              </a:solidFill>
              <a:latin typeface="Arial" charset="0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it-IT" i="1" dirty="0">
                <a:latin typeface="Arial" charset="0"/>
              </a:rPr>
              <a:t>Scopi «speculativi» 	→ </a:t>
            </a:r>
            <a:r>
              <a:rPr lang="it-IT" dirty="0">
                <a:latin typeface="Arial" charset="0"/>
              </a:rPr>
              <a:t>come riserva di valore (attività)</a:t>
            </a:r>
          </a:p>
          <a:p>
            <a:pPr algn="just" eaLnBrk="1" hangingPunct="1">
              <a:defRPr/>
            </a:pPr>
            <a:endParaRPr lang="it-IT" i="1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Domanda di moneta a scopi transattivi:	</a:t>
            </a:r>
            <a:r>
              <a:rPr lang="it-IT" altLang="en-US" b="1" i="1" dirty="0">
                <a:latin typeface="Arial" charset="0"/>
              </a:rPr>
              <a:t> M</a:t>
            </a:r>
            <a:r>
              <a:rPr lang="it-IT" altLang="en-US" i="1" dirty="0">
                <a:latin typeface="Arial" charset="0"/>
              </a:rPr>
              <a:t>/</a:t>
            </a:r>
            <a:r>
              <a:rPr lang="it-IT" altLang="en-US" b="1" i="1" dirty="0">
                <a:latin typeface="Arial" charset="0"/>
              </a:rPr>
              <a:t>P</a:t>
            </a:r>
            <a:r>
              <a:rPr lang="it-IT" altLang="en-US" dirty="0">
                <a:latin typeface="Arial" charset="0"/>
              </a:rPr>
              <a:t> = </a:t>
            </a:r>
            <a:r>
              <a:rPr lang="it-IT" altLang="en-US" dirty="0">
                <a:solidFill>
                  <a:srgbClr val="AC0000"/>
                </a:solidFill>
                <a:latin typeface="Arial" charset="0"/>
              </a:rPr>
              <a:t>saldi monetari reali</a:t>
            </a:r>
            <a:r>
              <a:rPr lang="it-IT" altLang="en-US" b="1" dirty="0">
                <a:solidFill>
                  <a:srgbClr val="AC0000"/>
                </a:solidFill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	</a:t>
            </a: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					          (potere d’acquisto della moneta) </a:t>
            </a:r>
          </a:p>
          <a:p>
            <a:pPr algn="just" eaLnBrk="1" hangingPunct="1">
              <a:defRPr/>
            </a:pPr>
            <a:endParaRPr lang="it-IT" sz="800" dirty="0">
              <a:latin typeface="Arial" charset="0"/>
            </a:endParaRPr>
          </a:p>
          <a:p>
            <a:pPr algn="just" eaLnBrk="1" hangingPunct="1">
              <a:defRPr/>
            </a:pPr>
            <a:endParaRPr lang="it-IT" sz="8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Dal lato della domanda di saldi: 		</a:t>
            </a:r>
            <a:r>
              <a:rPr lang="it-IT" altLang="en-US" sz="2200" dirty="0">
                <a:latin typeface="Arial" charset="0"/>
              </a:rPr>
              <a:t>(</a:t>
            </a:r>
            <a:r>
              <a:rPr lang="it-IT" altLang="en-US" sz="2200" b="1" i="1" dirty="0">
                <a:latin typeface="Arial" charset="0"/>
              </a:rPr>
              <a:t>M</a:t>
            </a:r>
            <a:r>
              <a:rPr lang="it-IT" altLang="en-US" sz="2200" i="1" dirty="0">
                <a:latin typeface="Arial" charset="0"/>
              </a:rPr>
              <a:t>/</a:t>
            </a:r>
            <a:r>
              <a:rPr lang="it-IT" altLang="en-US" sz="2200" b="1" i="1" dirty="0">
                <a:latin typeface="Arial" charset="0"/>
              </a:rPr>
              <a:t>P </a:t>
            </a:r>
            <a:r>
              <a:rPr lang="it-IT" altLang="en-US" sz="2200" dirty="0">
                <a:latin typeface="Arial" charset="0"/>
              </a:rPr>
              <a:t>)</a:t>
            </a:r>
            <a:r>
              <a:rPr lang="it-IT" altLang="en-US" sz="2200" baseline="30000" dirty="0">
                <a:latin typeface="Arial" charset="0"/>
              </a:rPr>
              <a:t>d</a:t>
            </a:r>
            <a:r>
              <a:rPr lang="it-IT" altLang="en-US" sz="2200" dirty="0">
                <a:latin typeface="Arial" charset="0"/>
              </a:rPr>
              <a:t> = </a:t>
            </a:r>
            <a:r>
              <a:rPr lang="it-IT" altLang="en-US" sz="2200" b="1" i="1" dirty="0">
                <a:latin typeface="Arial" charset="0"/>
              </a:rPr>
              <a:t>k</a:t>
            </a:r>
            <a:r>
              <a:rPr lang="it-IT" altLang="en-US" sz="2200" dirty="0">
                <a:latin typeface="Arial" charset="0"/>
              </a:rPr>
              <a:t> </a:t>
            </a:r>
            <a:r>
              <a:rPr lang="it-IT" altLang="en-US" sz="2200" b="1" i="1" dirty="0">
                <a:latin typeface="Arial" charset="0"/>
              </a:rPr>
              <a:t>Y</a:t>
            </a:r>
          </a:p>
          <a:p>
            <a:pPr algn="just" eaLnBrk="1" hangingPunct="1">
              <a:defRPr/>
            </a:pPr>
            <a:br>
              <a:rPr lang="it-IT" altLang="en-US" b="1" i="1" dirty="0">
                <a:latin typeface="Arial" charset="0"/>
              </a:rPr>
            </a:br>
            <a:r>
              <a:rPr lang="it-IT" altLang="en-US" b="1" i="1" dirty="0">
                <a:latin typeface="Arial" charset="0"/>
              </a:rPr>
              <a:t>k</a:t>
            </a:r>
            <a:r>
              <a:rPr lang="it-IT" altLang="en-US" dirty="0">
                <a:latin typeface="Arial" charset="0"/>
              </a:rPr>
              <a:t> </a:t>
            </a:r>
            <a:r>
              <a:rPr lang="it-IT" altLang="en-US" b="1" i="1" dirty="0">
                <a:latin typeface="Arial" charset="0"/>
              </a:rPr>
              <a:t> </a:t>
            </a:r>
            <a:r>
              <a:rPr lang="it-IT" altLang="en-US" i="1" dirty="0">
                <a:latin typeface="Arial" charset="0"/>
              </a:rPr>
              <a:t>=  </a:t>
            </a:r>
            <a:r>
              <a:rPr lang="it-IT" altLang="en-US" dirty="0">
                <a:latin typeface="Arial" charset="0"/>
              </a:rPr>
              <a:t>parametro di preferenza </a:t>
            </a:r>
          </a:p>
          <a:p>
            <a:pPr algn="just" eaLnBrk="1" hangingPunct="1">
              <a:defRPr/>
            </a:pPr>
            <a:r>
              <a:rPr lang="it-IT" altLang="en-US" dirty="0">
                <a:latin typeface="Arial" charset="0"/>
              </a:rPr>
              <a:t>(quanti € di moneta gli agenti desiderano detenere per ogni € di reddito) </a:t>
            </a:r>
            <a:r>
              <a:rPr lang="it-IT" i="1" dirty="0">
                <a:latin typeface="Arial" charset="0"/>
              </a:rPr>
              <a:t>→ </a:t>
            </a:r>
            <a:r>
              <a:rPr lang="it-IT" dirty="0">
                <a:latin typeface="Arial" charset="0"/>
              </a:rPr>
              <a:t>esogeno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NOTA:  da </a:t>
            </a:r>
            <a:r>
              <a:rPr lang="it-IT" dirty="0" err="1">
                <a:latin typeface="Arial" charset="0"/>
              </a:rPr>
              <a:t>eq.quantitativa</a:t>
            </a:r>
            <a:r>
              <a:rPr lang="it-IT" dirty="0">
                <a:latin typeface="Arial" charset="0"/>
              </a:rPr>
              <a:t> e </a:t>
            </a:r>
            <a:r>
              <a:rPr lang="it-IT" i="1" dirty="0">
                <a:latin typeface="Arial" charset="0"/>
              </a:rPr>
              <a:t>(M/P)</a:t>
            </a:r>
            <a:r>
              <a:rPr lang="it-IT" i="1" baseline="30000" dirty="0">
                <a:latin typeface="Arial" charset="0"/>
              </a:rPr>
              <a:t>d</a:t>
            </a:r>
            <a:r>
              <a:rPr lang="it-IT" i="1" dirty="0">
                <a:latin typeface="Arial" charset="0"/>
              </a:rPr>
              <a:t>, →  </a:t>
            </a:r>
            <a:r>
              <a:rPr lang="it-IT" b="1" i="1" dirty="0">
                <a:latin typeface="Arial" charset="0"/>
              </a:rPr>
              <a:t>k </a:t>
            </a:r>
            <a:r>
              <a:rPr lang="it-IT" i="1" dirty="0">
                <a:latin typeface="Arial" charset="0"/>
              </a:rPr>
              <a:t>= </a:t>
            </a:r>
            <a:r>
              <a:rPr lang="it-IT" dirty="0">
                <a:latin typeface="Arial" charset="0"/>
              </a:rPr>
              <a:t>1/</a:t>
            </a:r>
            <a:r>
              <a:rPr lang="it-IT" b="1" i="1" dirty="0">
                <a:latin typeface="Arial" charset="0"/>
              </a:rPr>
              <a:t>V</a:t>
            </a:r>
            <a:r>
              <a:rPr lang="it-IT" i="1" dirty="0">
                <a:latin typeface="Arial" charset="0"/>
              </a:rPr>
              <a:t> </a:t>
            </a:r>
            <a:endParaRPr lang="it-IT" dirty="0">
              <a:latin typeface="Arial" charset="0"/>
            </a:endParaRPr>
          </a:p>
        </p:txBody>
      </p:sp>
      <p:sp>
        <p:nvSpPr>
          <p:cNvPr id="15363" name="Rettangolo arrotondato 1">
            <a:extLst>
              <a:ext uri="{FF2B5EF4-FFF2-40B4-BE49-F238E27FC236}">
                <a16:creationId xmlns:a16="http://schemas.microsoft.com/office/drawing/2014/main" id="{F7941A5D-8323-42C6-95EF-3905096E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823913"/>
            <a:ext cx="2230438" cy="6826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A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" name="Freccia a sinistra 3">
            <a:extLst>
              <a:ext uri="{FF2B5EF4-FFF2-40B4-BE49-F238E27FC236}">
                <a16:creationId xmlns:a16="http://schemas.microsoft.com/office/drawing/2014/main" id="{28D57E9D-37EF-406E-958A-4DF9319AA3B7}"/>
              </a:ext>
            </a:extLst>
          </p:cNvPr>
          <p:cNvSpPr/>
          <p:nvPr/>
        </p:nvSpPr>
        <p:spPr bwMode="auto">
          <a:xfrm>
            <a:off x="6481763" y="3175000"/>
            <a:ext cx="592137" cy="201613"/>
          </a:xfrm>
          <a:prstGeom prst="left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A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5365" name="Rettangolo arrotondato 5">
            <a:extLst>
              <a:ext uri="{FF2B5EF4-FFF2-40B4-BE49-F238E27FC236}">
                <a16:creationId xmlns:a16="http://schemas.microsoft.com/office/drawing/2014/main" id="{C61C2C9D-77D4-49C0-A107-D54D2AAF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4594225"/>
            <a:ext cx="2232025" cy="6826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A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5366" name="CasellaDiTesto 6">
            <a:extLst>
              <a:ext uri="{FF2B5EF4-FFF2-40B4-BE49-F238E27FC236}">
                <a16:creationId xmlns:a16="http://schemas.microsoft.com/office/drawing/2014/main" id="{31D4630C-B154-4387-B579-9F3E67F45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5975350"/>
            <a:ext cx="35671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/>
              <a:t>Quando la gente detiene molta moneta</a:t>
            </a:r>
            <a:r>
              <a:rPr lang="it-IT" altLang="it-IT" sz="1600" i="1"/>
              <a:t> </a:t>
            </a:r>
            <a:r>
              <a:rPr lang="it-IT" altLang="it-IT" sz="1600" b="1" i="1"/>
              <a:t>(k ↑), </a:t>
            </a:r>
            <a:r>
              <a:rPr lang="it-IT" altLang="it-IT" sz="1600"/>
              <a:t>questa cambia mano meno di frequente ( </a:t>
            </a:r>
            <a:r>
              <a:rPr lang="it-IT" altLang="it-IT" sz="1600" b="1" i="1"/>
              <a:t>V</a:t>
            </a:r>
            <a:r>
              <a:rPr lang="it-IT" altLang="it-IT" sz="1600" b="1"/>
              <a:t>↓</a:t>
            </a:r>
            <a:r>
              <a:rPr lang="it-IT" altLang="it-IT" sz="1600"/>
              <a:t>)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60FDC01-F280-46B1-9BC8-3D2CEB5E02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31913" y="6516492"/>
            <a:ext cx="6934200" cy="360362"/>
          </a:xfrm>
        </p:spPr>
        <p:txBody>
          <a:bodyPr/>
          <a:lstStyle/>
          <a:p>
            <a:pPr>
              <a:defRPr/>
            </a:pPr>
            <a:r>
              <a:rPr lang="it-IT" altLang="zh-CN" sz="1050"/>
              <a:t>Prof. Aniello Ferraro</a:t>
            </a:r>
            <a:endParaRPr lang="en-US" sz="10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4999D3-8879-482C-AE2C-14408323028D}"/>
              </a:ext>
            </a:extLst>
          </p:cNvPr>
          <p:cNvSpPr txBox="1"/>
          <p:nvPr/>
        </p:nvSpPr>
        <p:spPr>
          <a:xfrm>
            <a:off x="241300" y="292100"/>
            <a:ext cx="8661400" cy="6184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Equazione quantitativa della moneta – passaggio alla teoria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Data la       </a:t>
            </a:r>
            <a:r>
              <a:rPr lang="en-US" altLang="en-US" b="1" i="1" dirty="0">
                <a:solidFill>
                  <a:srgbClr val="660033"/>
                </a:solidFill>
                <a:latin typeface="Arial" charset="0"/>
              </a:rPr>
              <a:t>M </a:t>
            </a:r>
            <a:r>
              <a:rPr lang="en-US" altLang="en-US" b="1" dirty="0">
                <a:solidFill>
                  <a:srgbClr val="660033"/>
                </a:solidFill>
                <a:latin typeface="Arial" charset="0"/>
                <a:sym typeface="Symbol" pitchFamily="48" charset="2"/>
              </a:rPr>
              <a:t></a:t>
            </a:r>
            <a:r>
              <a:rPr lang="en-US" altLang="en-US" b="1" i="1" dirty="0">
                <a:solidFill>
                  <a:srgbClr val="660033"/>
                </a:solidFill>
                <a:latin typeface="Arial" charset="0"/>
              </a:rPr>
              <a:t>V</a:t>
            </a:r>
            <a:r>
              <a:rPr lang="en-US" altLang="en-US" dirty="0">
                <a:solidFill>
                  <a:srgbClr val="660033"/>
                </a:solidFill>
                <a:latin typeface="Arial" charset="0"/>
              </a:rPr>
              <a:t> = </a:t>
            </a:r>
            <a:r>
              <a:rPr lang="en-US" altLang="en-US" b="1" i="1" dirty="0">
                <a:solidFill>
                  <a:srgbClr val="660033"/>
                </a:solidFill>
                <a:latin typeface="Arial" charset="0"/>
              </a:rPr>
              <a:t>P </a:t>
            </a:r>
            <a:r>
              <a:rPr lang="en-US" altLang="en-US" b="1" dirty="0">
                <a:solidFill>
                  <a:srgbClr val="660033"/>
                </a:solidFill>
                <a:latin typeface="Arial" charset="0"/>
                <a:sym typeface="Symbol" pitchFamily="48" charset="2"/>
              </a:rPr>
              <a:t></a:t>
            </a:r>
            <a:r>
              <a:rPr lang="en-US" altLang="en-US" b="1" i="1" dirty="0">
                <a:solidFill>
                  <a:srgbClr val="660033"/>
                </a:solidFill>
                <a:latin typeface="Arial" charset="0"/>
              </a:rPr>
              <a:t>Y      </a:t>
            </a:r>
            <a:r>
              <a:rPr lang="it-IT" dirty="0">
                <a:latin typeface="Arial" charset="0"/>
              </a:rPr>
              <a:t> come si determinano le variabili ?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Secondo il modello classico (MEMO: prezzi flessibili):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dirty="0">
                <a:latin typeface="Arial" charset="0"/>
              </a:rPr>
              <a:t> </a:t>
            </a:r>
            <a:r>
              <a:rPr lang="it-IT" b="1" i="1" dirty="0">
                <a:latin typeface="Arial" charset="0"/>
              </a:rPr>
              <a:t>Y</a:t>
            </a:r>
            <a:r>
              <a:rPr lang="it-IT" b="1" dirty="0">
                <a:latin typeface="Arial" charset="0"/>
              </a:rPr>
              <a:t> : </a:t>
            </a:r>
            <a:r>
              <a:rPr lang="it-IT" dirty="0">
                <a:latin typeface="Arial" charset="0"/>
              </a:rPr>
              <a:t> è fissato dall’equilibrio generale – mercato dei fattori: </a:t>
            </a:r>
            <a:r>
              <a:rPr lang="it-IT" b="1" i="1" dirty="0">
                <a:latin typeface="Arial" charset="0"/>
              </a:rPr>
              <a:t>L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e </a:t>
            </a:r>
            <a:r>
              <a:rPr lang="it-IT" b="1" i="1" dirty="0">
                <a:latin typeface="Arial" charset="0"/>
              </a:rPr>
              <a:t>K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e </a:t>
            </a:r>
            <a:r>
              <a:rPr lang="it-IT" b="1" i="1" dirty="0">
                <a:latin typeface="Arial" charset="0"/>
              </a:rPr>
              <a:t>Y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=</a:t>
            </a:r>
            <a:r>
              <a:rPr lang="it-IT" b="1" dirty="0">
                <a:latin typeface="Arial" charset="0"/>
              </a:rPr>
              <a:t> </a:t>
            </a:r>
            <a:r>
              <a:rPr lang="it-IT" b="1" i="1" dirty="0">
                <a:latin typeface="Arial" charset="0"/>
              </a:rPr>
              <a:t>F</a:t>
            </a:r>
            <a:r>
              <a:rPr lang="it-IT" dirty="0">
                <a:latin typeface="Arial" charset="0"/>
              </a:rPr>
              <a:t>(</a:t>
            </a:r>
            <a:r>
              <a:rPr lang="it-IT" b="1" i="1" dirty="0">
                <a:latin typeface="Arial" charset="0"/>
              </a:rPr>
              <a:t>K</a:t>
            </a:r>
            <a:r>
              <a:rPr lang="it-IT" b="1" dirty="0">
                <a:latin typeface="Arial" charset="0"/>
              </a:rPr>
              <a:t>,</a:t>
            </a:r>
            <a:r>
              <a:rPr lang="it-IT" b="1" i="1" dirty="0">
                <a:latin typeface="Arial" charset="0"/>
              </a:rPr>
              <a:t>L</a:t>
            </a:r>
            <a:r>
              <a:rPr lang="it-IT" dirty="0">
                <a:latin typeface="Arial" charset="0"/>
              </a:rPr>
              <a:t>)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sz="900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i="1" dirty="0">
                <a:latin typeface="Arial" charset="0"/>
              </a:rPr>
              <a:t> V </a:t>
            </a:r>
            <a:r>
              <a:rPr lang="it-IT" b="1" dirty="0">
                <a:latin typeface="Arial" charset="0"/>
              </a:rPr>
              <a:t>: </a:t>
            </a:r>
            <a:r>
              <a:rPr lang="it-IT" dirty="0">
                <a:latin typeface="Arial" charset="0"/>
              </a:rPr>
              <a:t>preferenze ( … 1</a:t>
            </a:r>
            <a:r>
              <a:rPr lang="it-IT" b="1" dirty="0">
                <a:latin typeface="Arial" charset="0"/>
              </a:rPr>
              <a:t>/</a:t>
            </a:r>
            <a:r>
              <a:rPr lang="it-IT" b="1" i="1" dirty="0">
                <a:latin typeface="Arial" charset="0"/>
              </a:rPr>
              <a:t>k</a:t>
            </a:r>
            <a:r>
              <a:rPr lang="it-IT" dirty="0">
                <a:latin typeface="Arial" charset="0"/>
              </a:rPr>
              <a:t>)  è costante (soprattutto nel lungo periodo) </a:t>
            </a:r>
            <a:r>
              <a:rPr lang="it-IT" i="1" dirty="0">
                <a:latin typeface="Arial" charset="0"/>
              </a:rPr>
              <a:t>→ 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sz="900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b="1" i="1" dirty="0">
                <a:latin typeface="Arial" charset="0"/>
              </a:rPr>
              <a:t> M </a:t>
            </a:r>
            <a:r>
              <a:rPr lang="it-IT" b="1" dirty="0">
                <a:latin typeface="Arial" charset="0"/>
              </a:rPr>
              <a:t>: </a:t>
            </a:r>
            <a:r>
              <a:rPr lang="it-IT" dirty="0">
                <a:latin typeface="Arial" charset="0"/>
              </a:rPr>
              <a:t> stock di moneta (interpretato come offerta) </a:t>
            </a:r>
            <a:r>
              <a:rPr lang="it-IT" i="1" dirty="0">
                <a:latin typeface="Arial" charset="0"/>
              </a:rPr>
              <a:t>→  </a:t>
            </a:r>
            <a:r>
              <a:rPr lang="it-IT" dirty="0">
                <a:latin typeface="Arial" charset="0"/>
              </a:rPr>
              <a:t>decisioni della Banca Centrale (soprattutto)</a:t>
            </a:r>
            <a:endParaRPr lang="it-IT" b="1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Quindi abbiamo l’equazione:  		       ovvero:  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Dati l’output </a:t>
            </a:r>
            <a:r>
              <a:rPr lang="it-IT" b="1" i="1" dirty="0">
                <a:latin typeface="Arial" charset="0"/>
              </a:rPr>
              <a:t>Y</a:t>
            </a:r>
            <a:r>
              <a:rPr lang="it-IT" dirty="0">
                <a:latin typeface="Arial" charset="0"/>
              </a:rPr>
              <a:t> e la velocità </a:t>
            </a:r>
            <a:r>
              <a:rPr lang="it-IT" b="1" dirty="0">
                <a:latin typeface="Arial" charset="0"/>
              </a:rPr>
              <a:t>     ,  </a:t>
            </a:r>
            <a:r>
              <a:rPr lang="it-IT" dirty="0">
                <a:latin typeface="Arial" charset="0"/>
              </a:rPr>
              <a:t>la scelta di </a:t>
            </a:r>
            <a:r>
              <a:rPr lang="it-IT" b="1" i="1" dirty="0">
                <a:latin typeface="Arial" charset="0"/>
              </a:rPr>
              <a:t>M</a:t>
            </a:r>
            <a:r>
              <a:rPr lang="it-IT" b="1" dirty="0">
                <a:latin typeface="Arial" charset="0"/>
              </a:rPr>
              <a:t> </a:t>
            </a:r>
            <a:r>
              <a:rPr lang="it-IT" dirty="0">
                <a:latin typeface="Arial" charset="0"/>
              </a:rPr>
              <a:t>da parte della BC fissa </a:t>
            </a:r>
            <a:r>
              <a:rPr lang="it-IT" b="1" i="1" dirty="0">
                <a:latin typeface="Arial" charset="0"/>
              </a:rPr>
              <a:t>P</a:t>
            </a:r>
            <a:endParaRPr lang="it-IT" i="1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E inoltre: 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dirty="0">
                <a:latin typeface="Arial" charset="0"/>
              </a:rPr>
              <a:t>se </a:t>
            </a:r>
            <a:r>
              <a:rPr lang="it-IT" b="1" dirty="0">
                <a:latin typeface="Arial" charset="0"/>
              </a:rPr>
              <a:t>Y</a:t>
            </a:r>
            <a:r>
              <a:rPr lang="it-IT" dirty="0">
                <a:latin typeface="Arial" charset="0"/>
              </a:rPr>
              <a:t> si muove nel tempo (es. crescita di lungo periodo), allora le variazioni di </a:t>
            </a:r>
            <a:r>
              <a:rPr lang="it-IT" b="1" dirty="0">
                <a:latin typeface="Arial" charset="0"/>
              </a:rPr>
              <a:t>P</a:t>
            </a:r>
            <a:r>
              <a:rPr lang="it-IT" dirty="0">
                <a:latin typeface="Arial" charset="0"/>
              </a:rPr>
              <a:t> saranno date dalla differenza tra variazioni di </a:t>
            </a:r>
            <a:r>
              <a:rPr lang="it-IT" b="1" dirty="0">
                <a:latin typeface="Arial" charset="0"/>
              </a:rPr>
              <a:t>M</a:t>
            </a:r>
            <a:r>
              <a:rPr lang="it-IT" dirty="0">
                <a:latin typeface="Arial" charset="0"/>
              </a:rPr>
              <a:t> e variazioni di </a:t>
            </a:r>
            <a:r>
              <a:rPr lang="it-IT" b="1" dirty="0">
                <a:latin typeface="Arial" charset="0"/>
              </a:rPr>
              <a:t>Y</a:t>
            </a:r>
            <a:r>
              <a:rPr lang="it-IT" dirty="0">
                <a:latin typeface="Arial" charset="0"/>
              </a:rPr>
              <a:t> e </a:t>
            </a:r>
            <a:r>
              <a:rPr lang="it-IT" b="1" dirty="0">
                <a:latin typeface="Arial" charset="0"/>
              </a:rPr>
              <a:t>P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pic>
        <p:nvPicPr>
          <p:cNvPr id="3" name="Picture 7" descr="Picture34.png">
            <a:extLst>
              <a:ext uri="{FF2B5EF4-FFF2-40B4-BE49-F238E27FC236}">
                <a16:creationId xmlns:a16="http://schemas.microsoft.com/office/drawing/2014/main" id="{1A593203-CFB0-4D65-9536-FC3BA19E3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2536825"/>
            <a:ext cx="6159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D46F0C7F-C4E0-498C-97A8-3952BE886B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578225"/>
          <a:ext cx="15557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203112" progId="Equation.DSMT4">
                  <p:embed/>
                </p:oleObj>
              </mc:Choice>
              <mc:Fallback>
                <p:oleObj name="Equation" r:id="rId3" imgW="952087" imgH="203112" progId="Equation.DSMT4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78225"/>
                        <a:ext cx="155575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7CBE333-CAF3-4F2A-8E75-632ACCE30F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8963" y="4125913"/>
          <a:ext cx="2667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4957" imgH="203024" progId="Equation.DSMT4">
                  <p:embed/>
                </p:oleObj>
              </mc:Choice>
              <mc:Fallback>
                <p:oleObj name="Equation" r:id="rId5" imgW="164957" imgH="203024" progId="Equation.DSMT4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4125913"/>
                        <a:ext cx="2667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BC85A0-D0F2-4CF5-8639-EF0C531DC8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4">
            <a:extLst>
              <a:ext uri="{FF2B5EF4-FFF2-40B4-BE49-F238E27FC236}">
                <a16:creationId xmlns:a16="http://schemas.microsoft.com/office/drawing/2014/main" id="{7332E51A-3B18-422B-8EFB-51AA93967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192088"/>
            <a:ext cx="9002713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u="sng"/>
              <a:t>Metodo generale</a:t>
            </a:r>
            <a:r>
              <a:rPr lang="it-IT" altLang="it-IT" sz="1800"/>
              <a:t>:		Consideriamo </a:t>
            </a:r>
            <a:r>
              <a:rPr lang="it-IT" altLang="it-IT" sz="1800" b="1"/>
              <a:t>M, Y, V</a:t>
            </a:r>
            <a:r>
              <a:rPr lang="it-IT" altLang="it-IT" sz="1800"/>
              <a:t> e </a:t>
            </a:r>
            <a:r>
              <a:rPr lang="it-IT" altLang="it-IT" sz="1800" b="1"/>
              <a:t>P</a:t>
            </a:r>
            <a:r>
              <a:rPr lang="it-IT" altLang="it-IT" sz="1800"/>
              <a:t> come funzioni del tempo: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			</a:t>
            </a:r>
            <a:r>
              <a:rPr lang="it-IT" altLang="it-IT" sz="1800" b="1"/>
              <a:t> M(</a:t>
            </a:r>
            <a:r>
              <a:rPr lang="it-IT" altLang="it-IT" sz="1800" b="1" i="1"/>
              <a:t>t</a:t>
            </a:r>
            <a:r>
              <a:rPr lang="it-IT" altLang="it-IT" sz="1800" b="1"/>
              <a:t>), Y(</a:t>
            </a:r>
            <a:r>
              <a:rPr lang="it-IT" altLang="it-IT" sz="1800" b="1" i="1"/>
              <a:t>t</a:t>
            </a:r>
            <a:r>
              <a:rPr lang="it-IT" altLang="it-IT" sz="1800" b="1"/>
              <a:t>), V(</a:t>
            </a:r>
            <a:r>
              <a:rPr lang="it-IT" altLang="it-IT" sz="1800" b="1" i="1"/>
              <a:t>t</a:t>
            </a:r>
            <a:r>
              <a:rPr lang="it-IT" altLang="it-IT" sz="1800" b="1"/>
              <a:t>)</a:t>
            </a:r>
            <a:r>
              <a:rPr lang="it-IT" altLang="it-IT" sz="1800"/>
              <a:t> e </a:t>
            </a:r>
            <a:r>
              <a:rPr lang="it-IT" altLang="it-IT" sz="1800" b="1"/>
              <a:t>P(</a:t>
            </a:r>
            <a:r>
              <a:rPr lang="it-IT" altLang="it-IT" sz="1800" b="1" i="1"/>
              <a:t>t</a:t>
            </a:r>
            <a:r>
              <a:rPr lang="it-IT" altLang="it-IT" sz="1800" b="1"/>
              <a:t>)</a:t>
            </a:r>
            <a:r>
              <a:rPr lang="it-IT" altLang="it-IT" sz="1800"/>
              <a:t>  e iniziamo con il prodotto: </a:t>
            </a:r>
            <a:r>
              <a:rPr lang="it-IT" altLang="it-IT" sz="1800" b="1"/>
              <a:t>M(</a:t>
            </a:r>
            <a:r>
              <a:rPr lang="it-IT" altLang="it-IT" sz="1800" b="1" i="1"/>
              <a:t>t</a:t>
            </a:r>
            <a:r>
              <a:rPr lang="it-IT" altLang="it-IT" sz="1800" b="1"/>
              <a:t>) V(</a:t>
            </a:r>
            <a:r>
              <a:rPr lang="it-IT" altLang="it-IT" sz="1800" b="1" i="1"/>
              <a:t>t</a:t>
            </a:r>
            <a:r>
              <a:rPr lang="it-IT" altLang="it-IT" sz="1800" b="1"/>
              <a:t>)</a:t>
            </a:r>
            <a:r>
              <a:rPr lang="it-IT" altLang="it-IT" sz="180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Calcoliamo la </a:t>
            </a:r>
            <a:r>
              <a:rPr lang="it-IT" altLang="it-IT" sz="1800" i="1" u="sng">
                <a:solidFill>
                  <a:srgbClr val="AC0000"/>
                </a:solidFill>
              </a:rPr>
              <a:t>derivata</a:t>
            </a:r>
            <a:r>
              <a:rPr lang="it-IT" altLang="it-IT" sz="1800" i="1" u="sng"/>
              <a:t> </a:t>
            </a:r>
            <a:r>
              <a:rPr lang="it-IT" altLang="it-IT" sz="1800"/>
              <a:t>in </a:t>
            </a:r>
            <a:r>
              <a:rPr lang="it-IT" altLang="it-IT" sz="1800" b="1" i="1"/>
              <a:t>t</a:t>
            </a:r>
            <a:r>
              <a:rPr lang="it-IT" altLang="it-IT" sz="1800"/>
              <a:t> di </a:t>
            </a:r>
            <a:r>
              <a:rPr lang="it-IT" altLang="it-IT" sz="1800" b="1"/>
              <a:t>M(</a:t>
            </a:r>
            <a:r>
              <a:rPr lang="it-IT" altLang="it-IT" sz="1800" b="1" i="1"/>
              <a:t>t</a:t>
            </a:r>
            <a:r>
              <a:rPr lang="it-IT" altLang="it-IT" sz="1800" b="1"/>
              <a:t>) V(</a:t>
            </a:r>
            <a:r>
              <a:rPr lang="it-IT" altLang="it-IT" sz="1800" b="1" i="1"/>
              <a:t>t</a:t>
            </a:r>
            <a:r>
              <a:rPr lang="it-IT" altLang="it-IT" sz="1800" b="1"/>
              <a:t>)</a:t>
            </a:r>
            <a:r>
              <a:rPr lang="it-IT" altLang="it-IT" sz="1800"/>
              <a:t>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ora dividiamo il risultato per </a:t>
            </a:r>
            <a:r>
              <a:rPr lang="it-IT" altLang="it-IT" sz="1800" b="1"/>
              <a:t>M(</a:t>
            </a:r>
            <a:r>
              <a:rPr lang="it-IT" altLang="it-IT" sz="1800" b="1" i="1"/>
              <a:t>t</a:t>
            </a:r>
            <a:r>
              <a:rPr lang="it-IT" altLang="it-IT" sz="1800" b="1"/>
              <a:t>) V(</a:t>
            </a:r>
            <a:r>
              <a:rPr lang="it-IT" altLang="it-IT" sz="1800" b="1" i="1"/>
              <a:t>t</a:t>
            </a:r>
            <a:r>
              <a:rPr lang="it-IT" altLang="it-IT" sz="1800" b="1"/>
              <a:t>) </a:t>
            </a:r>
            <a:r>
              <a:rPr lang="it-IT" altLang="it-IT" sz="1800"/>
              <a:t>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Supponiamo ora di avere delle variazioni non infinitesime di </a:t>
            </a:r>
            <a:r>
              <a:rPr lang="it-IT" altLang="it-IT" sz="1800" b="1" i="1"/>
              <a:t>t</a:t>
            </a:r>
            <a:r>
              <a:rPr lang="it-IT" altLang="it-IT" sz="1800" i="1"/>
              <a:t>, </a:t>
            </a:r>
            <a:r>
              <a:rPr lang="it-IT" altLang="it-IT" sz="1800"/>
              <a:t>cioè </a:t>
            </a:r>
            <a:r>
              <a:rPr lang="it-IT" altLang="it-IT" sz="1800" b="1" i="1"/>
              <a:t>dt , </a:t>
            </a:r>
            <a:r>
              <a:rPr lang="it-IT" altLang="it-IT" sz="1800"/>
              <a:t>ma delle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i="1" u="sng">
                <a:solidFill>
                  <a:srgbClr val="AC0000"/>
                </a:solidFill>
              </a:rPr>
              <a:t>variazioni finite,</a:t>
            </a:r>
            <a:r>
              <a:rPr lang="it-IT" altLang="it-IT" sz="1800"/>
              <a:t>  indicate con </a:t>
            </a:r>
            <a:r>
              <a:rPr lang="el-GR" altLang="it-IT" sz="1800" b="1"/>
              <a:t>Δ</a:t>
            </a:r>
            <a:r>
              <a:rPr lang="it-IT" altLang="it-IT" sz="1800" b="1" i="1"/>
              <a:t>t</a:t>
            </a:r>
            <a:r>
              <a:rPr lang="el-GR" altLang="it-IT" sz="1800" b="1"/>
              <a:t> </a:t>
            </a:r>
            <a:r>
              <a:rPr lang="it-IT" altLang="it-IT" sz="1800" b="1"/>
              <a:t>   </a:t>
            </a:r>
            <a:r>
              <a:rPr lang="it-IT" altLang="it-IT" sz="1800"/>
              <a:t>(ad esempio: da </a:t>
            </a:r>
            <a:r>
              <a:rPr lang="it-IT" altLang="it-IT" sz="1800" i="1"/>
              <a:t>t = </a:t>
            </a:r>
            <a:r>
              <a:rPr lang="it-IT" altLang="it-IT" sz="1800"/>
              <a:t>0 a </a:t>
            </a:r>
            <a:r>
              <a:rPr lang="it-IT" altLang="it-IT" sz="1800" i="1"/>
              <a:t>t = </a:t>
            </a:r>
            <a:r>
              <a:rPr lang="it-IT" altLang="it-IT" sz="1800"/>
              <a:t>1, o da </a:t>
            </a:r>
            <a:r>
              <a:rPr lang="it-IT" altLang="it-IT" sz="1800" i="1"/>
              <a:t>t </a:t>
            </a:r>
            <a:r>
              <a:rPr lang="it-IT" altLang="it-IT" sz="1800"/>
              <a:t>a </a:t>
            </a:r>
            <a:r>
              <a:rPr lang="it-IT" altLang="it-IT" sz="1800" i="1"/>
              <a:t>t+</a:t>
            </a:r>
            <a:r>
              <a:rPr lang="it-IT" altLang="it-IT" sz="1800"/>
              <a:t>1):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r>
              <a:rPr lang="el-GR" altLang="it-IT" sz="1800" b="1"/>
              <a:t>Δ</a:t>
            </a:r>
            <a:r>
              <a:rPr lang="it-IT" altLang="it-IT" sz="1800" b="1" i="1"/>
              <a:t>t = (t+1) – t = </a:t>
            </a:r>
            <a:r>
              <a:rPr lang="it-IT" altLang="it-IT" sz="1800" b="1"/>
              <a:t>1	    </a:t>
            </a:r>
            <a:r>
              <a:rPr lang="it-IT" altLang="it-IT" sz="1800"/>
              <a:t>quindi avremo: </a:t>
            </a:r>
            <a:endParaRPr lang="it-IT" altLang="it-IT" sz="1800" u="sng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Dove   </a:t>
            </a:r>
            <a:r>
              <a:rPr lang="el-GR" altLang="it-IT" sz="1800" b="1"/>
              <a:t>Δ</a:t>
            </a:r>
            <a:r>
              <a:rPr lang="it-IT" altLang="it-IT" sz="1800" b="1" i="1"/>
              <a:t>M = M</a:t>
            </a:r>
            <a:r>
              <a:rPr lang="it-IT" altLang="it-IT" sz="1800" b="1"/>
              <a:t>(</a:t>
            </a:r>
            <a:r>
              <a:rPr lang="it-IT" altLang="it-IT" sz="1800" b="1" i="1"/>
              <a:t>t</a:t>
            </a:r>
            <a:r>
              <a:rPr lang="it-IT" altLang="it-IT" sz="1800" b="1"/>
              <a:t> +1) – </a:t>
            </a:r>
            <a:r>
              <a:rPr lang="it-IT" altLang="it-IT" sz="1800" b="1" i="1"/>
              <a:t>M</a:t>
            </a:r>
            <a:r>
              <a:rPr lang="it-IT" altLang="it-IT" sz="1800" b="1"/>
              <a:t>(</a:t>
            </a:r>
            <a:r>
              <a:rPr lang="it-IT" altLang="it-IT" sz="1800" b="1" i="1"/>
              <a:t>t</a:t>
            </a:r>
            <a:r>
              <a:rPr lang="it-IT" altLang="it-IT" sz="1800" b="1"/>
              <a:t>) </a:t>
            </a:r>
            <a:r>
              <a:rPr lang="it-IT" altLang="it-IT" sz="1800"/>
              <a:t>  e   </a:t>
            </a:r>
            <a:r>
              <a:rPr lang="el-GR" altLang="it-IT" sz="1800" b="1"/>
              <a:t>Δ</a:t>
            </a:r>
            <a:r>
              <a:rPr lang="it-IT" altLang="it-IT" sz="1800" b="1" i="1"/>
              <a:t>V = V</a:t>
            </a:r>
            <a:r>
              <a:rPr lang="it-IT" altLang="it-IT" sz="1800" b="1"/>
              <a:t>(</a:t>
            </a:r>
            <a:r>
              <a:rPr lang="it-IT" altLang="it-IT" sz="1800" b="1" i="1"/>
              <a:t>t</a:t>
            </a:r>
            <a:r>
              <a:rPr lang="it-IT" altLang="it-IT" sz="1800" b="1"/>
              <a:t> +1) – </a:t>
            </a:r>
            <a:r>
              <a:rPr lang="it-IT" altLang="it-IT" sz="1800" b="1" i="1"/>
              <a:t>V</a:t>
            </a:r>
            <a:r>
              <a:rPr lang="it-IT" altLang="it-IT" sz="1800" b="1"/>
              <a:t>(</a:t>
            </a:r>
            <a:r>
              <a:rPr lang="it-IT" altLang="it-IT" sz="1800" b="1" i="1"/>
              <a:t>t</a:t>
            </a:r>
            <a:r>
              <a:rPr lang="it-IT" altLang="it-IT" sz="1800" b="1"/>
              <a:t>)</a:t>
            </a: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2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Applichiamo lo stesso ragionamento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al prodotto </a:t>
            </a:r>
            <a:r>
              <a:rPr lang="it-IT" altLang="it-IT" sz="1800" b="1"/>
              <a:t>Y(</a:t>
            </a:r>
            <a:r>
              <a:rPr lang="it-IT" altLang="it-IT" sz="1800" b="1" i="1"/>
              <a:t>t</a:t>
            </a:r>
            <a:r>
              <a:rPr lang="it-IT" altLang="it-IT" sz="1800" b="1"/>
              <a:t>) P(</a:t>
            </a:r>
            <a:r>
              <a:rPr lang="it-IT" altLang="it-IT" sz="1800" b="1" i="1"/>
              <a:t>t</a:t>
            </a:r>
            <a:r>
              <a:rPr lang="it-IT" altLang="it-IT" sz="1800" b="1"/>
              <a:t>) …     </a:t>
            </a:r>
            <a:r>
              <a:rPr lang="it-IT" altLang="it-IT" sz="1800"/>
              <a:t>Otteniamo: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152DF538-FE03-48AD-98A2-FE4C53ECE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2775" y="1001713"/>
          <a:ext cx="36274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500" imgH="419100" progId="Equation.DSMT4">
                  <p:embed/>
                </p:oleObj>
              </mc:Choice>
              <mc:Fallback>
                <p:oleObj name="Equation" r:id="rId2" imgW="2222500" imgH="419100" progId="Equation.DSMT4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1001713"/>
                        <a:ext cx="362743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C9170249-AE7E-41C8-8FE4-70A77FFC07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7863" y="1998663"/>
          <a:ext cx="42291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800" imgH="419100" progId="Equation.DSMT4">
                  <p:embed/>
                </p:oleObj>
              </mc:Choice>
              <mc:Fallback>
                <p:oleObj name="Equation" r:id="rId4" imgW="2590800" imgH="419100" progId="Equation.DSMT4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1998663"/>
                        <a:ext cx="42291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AB8AA80-6F8D-4676-853B-EE729A1DD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5900" y="3879850"/>
          <a:ext cx="51212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36900" imgH="469900" progId="Equation.DSMT4">
                  <p:embed/>
                </p:oleObj>
              </mc:Choice>
              <mc:Fallback>
                <p:oleObj name="Equation" r:id="rId6" imgW="3136900" imgH="469900" progId="Equation.DSMT4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3879850"/>
                        <a:ext cx="51212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ttangolo arrotondato 10">
            <a:extLst>
              <a:ext uri="{FF2B5EF4-FFF2-40B4-BE49-F238E27FC236}">
                <a16:creationId xmlns:a16="http://schemas.microsoft.com/office/drawing/2014/main" id="{9CECC4F3-7E7E-4280-84B1-97A0E3836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688" y="3808413"/>
            <a:ext cx="1647825" cy="9239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A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BD568FD-C61B-487F-BF2D-477EAD0D06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7025" y="5557838"/>
          <a:ext cx="48720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84500" imgH="469900" progId="Equation.DSMT4">
                  <p:embed/>
                </p:oleObj>
              </mc:Choice>
              <mc:Fallback>
                <p:oleObj name="Equation" r:id="rId8" imgW="2984500" imgH="469900" progId="Equation.DSMT4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5557838"/>
                        <a:ext cx="48720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ttangolo arrotondato 14">
            <a:extLst>
              <a:ext uri="{FF2B5EF4-FFF2-40B4-BE49-F238E27FC236}">
                <a16:creationId xmlns:a16="http://schemas.microsoft.com/office/drawing/2014/main" id="{ACFC69E1-2346-44D4-91ED-4D69C8FE7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508625"/>
            <a:ext cx="1647825" cy="9239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A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8F36176-0587-4B83-AF88-E8DD811708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4">
            <a:extLst>
              <a:ext uri="{FF2B5EF4-FFF2-40B4-BE49-F238E27FC236}">
                <a16:creationId xmlns:a16="http://schemas.microsoft.com/office/drawing/2014/main" id="{B942FEA6-629A-4B23-BCEE-1F19A1E1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292100"/>
            <a:ext cx="889317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Quindi, dalla derivata nel tempo dell’equazione quantitativa (passando a variazioni finite):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Ma abbiamo ipotizzato </a:t>
            </a:r>
            <a:r>
              <a:rPr lang="it-IT" altLang="it-IT" sz="1800" b="1" i="1" dirty="0"/>
              <a:t>V </a:t>
            </a:r>
            <a:r>
              <a:rPr lang="it-IT" altLang="it-IT" sz="1800" dirty="0"/>
              <a:t> </a:t>
            </a:r>
            <a:r>
              <a:rPr lang="it-IT" altLang="it-IT" sz="1800" u="sng" dirty="0"/>
              <a:t>costante nel tempo</a:t>
            </a:r>
            <a:r>
              <a:rPr lang="it-IT" altLang="it-IT" sz="1800" dirty="0"/>
              <a:t>:   </a:t>
            </a:r>
            <a:r>
              <a:rPr lang="el-GR" altLang="it-IT" sz="1800" b="1" dirty="0"/>
              <a:t>Δ</a:t>
            </a:r>
            <a:r>
              <a:rPr lang="it-IT" altLang="it-IT" sz="1800" b="1" i="1" dirty="0"/>
              <a:t>V = V</a:t>
            </a:r>
            <a:r>
              <a:rPr lang="it-IT" altLang="it-IT" sz="1800" b="1" dirty="0"/>
              <a:t>(</a:t>
            </a:r>
            <a:r>
              <a:rPr lang="it-IT" altLang="it-IT" sz="1800" b="1" i="1" dirty="0"/>
              <a:t>t</a:t>
            </a:r>
            <a:r>
              <a:rPr lang="it-IT" altLang="it-IT" sz="1800" b="1" dirty="0"/>
              <a:t> +1) – </a:t>
            </a:r>
            <a:r>
              <a:rPr lang="it-IT" altLang="it-IT" sz="1800" b="1" i="1" dirty="0"/>
              <a:t>V</a:t>
            </a:r>
            <a:r>
              <a:rPr lang="it-IT" altLang="it-IT" sz="1800" b="1" dirty="0"/>
              <a:t>(</a:t>
            </a:r>
            <a:r>
              <a:rPr lang="it-IT" altLang="it-IT" sz="1800" b="1" i="1" dirty="0"/>
              <a:t>t</a:t>
            </a:r>
            <a:r>
              <a:rPr lang="it-IT" altLang="it-IT" sz="1800" b="1" dirty="0"/>
              <a:t>) = 0   </a:t>
            </a:r>
            <a:r>
              <a:rPr lang="it-IT" altLang="it-IT" sz="1800" dirty="0"/>
              <a:t>quindi: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		      e ricordando la definizione di tasso di inflazione </a:t>
            </a:r>
            <a:r>
              <a:rPr lang="el-GR" alt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it-IT" alt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  :    	</a:t>
            </a: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si arriva a: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it-IT" altLang="it-IT" sz="1800" dirty="0"/>
              <a:t>La crescita «normale» </a:t>
            </a:r>
            <a:r>
              <a:rPr lang="el-GR" altLang="it-IT" sz="1800" b="1" dirty="0"/>
              <a:t>Δ</a:t>
            </a:r>
            <a:r>
              <a:rPr lang="it-IT" altLang="it-IT" sz="1800" b="1" i="1" dirty="0"/>
              <a:t>Y</a:t>
            </a:r>
            <a:r>
              <a:rPr lang="it-IT" altLang="it-IT" sz="1800" b="1" dirty="0"/>
              <a:t>/</a:t>
            </a:r>
            <a:r>
              <a:rPr lang="it-IT" altLang="it-IT" sz="1800" b="1" i="1" dirty="0"/>
              <a:t>Y</a:t>
            </a:r>
            <a:r>
              <a:rPr lang="it-IT" altLang="it-IT" sz="1800" dirty="0"/>
              <a:t> richiede che l’offerta di moneta cresca adeguatamente : </a:t>
            </a:r>
            <a:r>
              <a:rPr lang="el-GR" altLang="it-IT" sz="1800" b="1" dirty="0"/>
              <a:t>Δ</a:t>
            </a:r>
            <a:r>
              <a:rPr lang="it-IT" altLang="it-IT" sz="1800" b="1" i="1" dirty="0"/>
              <a:t>M</a:t>
            </a:r>
            <a:r>
              <a:rPr lang="it-IT" altLang="it-IT" sz="1800" b="1" dirty="0"/>
              <a:t> / </a:t>
            </a:r>
            <a:r>
              <a:rPr lang="it-IT" altLang="it-IT" sz="1800" b="1" i="1" dirty="0"/>
              <a:t>M</a:t>
            </a:r>
            <a:r>
              <a:rPr lang="it-IT" altLang="it-IT" sz="1800" dirty="0"/>
              <a:t> , al fine di facilitare le transazioni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it-IT" altLang="it-IT" sz="600" dirty="0"/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it-IT" altLang="it-IT" sz="1800" dirty="0"/>
              <a:t>Se la moneta cresce troppo (</a:t>
            </a:r>
            <a:r>
              <a:rPr lang="el-GR" altLang="it-IT" sz="1800" b="1" dirty="0"/>
              <a:t>Δ</a:t>
            </a:r>
            <a:r>
              <a:rPr lang="it-IT" altLang="it-IT" sz="1800" b="1" i="1" dirty="0"/>
              <a:t>M</a:t>
            </a:r>
            <a:r>
              <a:rPr lang="it-IT" altLang="it-IT" sz="1800" b="1" dirty="0"/>
              <a:t> / </a:t>
            </a:r>
            <a:r>
              <a:rPr lang="it-IT" altLang="it-IT" sz="1800" b="1" i="1" dirty="0"/>
              <a:t>M</a:t>
            </a:r>
            <a:r>
              <a:rPr lang="it-IT" altLang="it-IT" sz="1800" dirty="0"/>
              <a:t> è troppo alta), ciò si traduce in </a:t>
            </a:r>
            <a:r>
              <a:rPr lang="it-IT" altLang="it-IT" sz="1800" i="1" u="sng" dirty="0"/>
              <a:t>inflazione 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it-IT" altLang="it-IT" sz="600" dirty="0"/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it-IT" altLang="it-IT" sz="1800" dirty="0"/>
              <a:t>La crescita del PIL reale </a:t>
            </a:r>
            <a:r>
              <a:rPr lang="el-GR" altLang="it-IT" sz="1800" b="1" dirty="0"/>
              <a:t>Δ</a:t>
            </a:r>
            <a:r>
              <a:rPr lang="it-IT" altLang="it-IT" sz="1800" b="1" i="1" dirty="0"/>
              <a:t>Y</a:t>
            </a:r>
            <a:r>
              <a:rPr lang="it-IT" altLang="it-IT" sz="1800" b="1" dirty="0"/>
              <a:t>/</a:t>
            </a:r>
            <a:r>
              <a:rPr lang="it-IT" altLang="it-IT" sz="1800" b="1" i="1" dirty="0"/>
              <a:t>Y</a:t>
            </a:r>
            <a:r>
              <a:rPr lang="it-IT" altLang="it-IT" sz="1800" dirty="0"/>
              <a:t> è generata da fattori strutturali (tecnologia, ecc.)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9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/>
              <a:t>Quindi: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i="1" dirty="0">
                <a:solidFill>
                  <a:srgbClr val="C00000"/>
                </a:solidFill>
              </a:rPr>
              <a:t>La </a:t>
            </a:r>
            <a:r>
              <a:rPr lang="it-IT" altLang="it-IT" sz="1600" b="1" i="1" u="sng" dirty="0">
                <a:solidFill>
                  <a:srgbClr val="C00000"/>
                </a:solidFill>
              </a:rPr>
              <a:t>teoria quantitativa della moneta</a:t>
            </a:r>
            <a:r>
              <a:rPr lang="it-IT" altLang="it-IT" sz="1600" i="1" dirty="0">
                <a:solidFill>
                  <a:srgbClr val="C00000"/>
                </a:solidFill>
              </a:rPr>
              <a:t> predice una relazione uno-a-uno tra variazioni del tasso di crescita della moneta </a:t>
            </a:r>
            <a:r>
              <a:rPr lang="el-GR" altLang="it-IT" sz="1600" b="1" i="1" dirty="0">
                <a:solidFill>
                  <a:srgbClr val="C00000"/>
                </a:solidFill>
              </a:rPr>
              <a:t>Δ</a:t>
            </a:r>
            <a:r>
              <a:rPr lang="it-IT" altLang="it-IT" sz="1600" b="1" i="1" dirty="0">
                <a:solidFill>
                  <a:srgbClr val="C00000"/>
                </a:solidFill>
              </a:rPr>
              <a:t>M/M</a:t>
            </a:r>
            <a:r>
              <a:rPr lang="it-IT" altLang="it-IT" sz="1600" i="1" dirty="0">
                <a:solidFill>
                  <a:srgbClr val="C00000"/>
                </a:solidFill>
              </a:rPr>
              <a:t> e variazioni del tasso di inflazione </a:t>
            </a:r>
            <a:r>
              <a:rPr lang="el-GR" altLang="it-IT" sz="16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it-IT" altLang="it-IT" sz="1600" i="1" dirty="0">
              <a:solidFill>
                <a:srgbClr val="C00000"/>
              </a:solidFill>
            </a:endParaRPr>
          </a:p>
        </p:txBody>
      </p:sp>
      <p:sp>
        <p:nvSpPr>
          <p:cNvPr id="18435" name="Rettangolo arrotondato 5">
            <a:extLst>
              <a:ext uri="{FF2B5EF4-FFF2-40B4-BE49-F238E27FC236}">
                <a16:creationId xmlns:a16="http://schemas.microsoft.com/office/drawing/2014/main" id="{89FEE2AB-CE4F-45D9-8401-3656EAEAF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2736850"/>
            <a:ext cx="3225800" cy="98583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11EF52F-21E2-46B1-AD5E-C6BE909771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1975" y="2830513"/>
          <a:ext cx="24542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700" imgH="393700" progId="Equation.DSMT4">
                  <p:embed/>
                </p:oleObj>
              </mc:Choice>
              <mc:Fallback>
                <p:oleObj name="Equation" r:id="rId2" imgW="1282700" imgH="393700" progId="Equation.DSMT4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2830513"/>
                        <a:ext cx="24542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ttangolo 9">
            <a:extLst>
              <a:ext uri="{FF2B5EF4-FFF2-40B4-BE49-F238E27FC236}">
                <a16:creationId xmlns:a16="http://schemas.microsoft.com/office/drawing/2014/main" id="{FE532D96-905F-42D2-89D7-2DD3A347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5" y="5899150"/>
            <a:ext cx="8893175" cy="763588"/>
          </a:xfrm>
          <a:prstGeom prst="rect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74C8B06-4463-449D-95D9-875E3784E9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754063"/>
          <a:ext cx="3503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45369" imgH="444307" progId="Equation.DSMT4">
                  <p:embed/>
                </p:oleObj>
              </mc:Choice>
              <mc:Fallback>
                <p:oleObj name="Equation" r:id="rId4" imgW="2145369" imgH="444307" progId="Equation.DSMT4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754063"/>
                        <a:ext cx="3503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CECEBD89-901B-4EA3-8A79-7849D21FD2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175" y="2114550"/>
          <a:ext cx="21558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227" imgH="393529" progId="Equation.DSMT4">
                  <p:embed/>
                </p:oleObj>
              </mc:Choice>
              <mc:Fallback>
                <p:oleObj name="Equation" r:id="rId6" imgW="1320227" imgH="393529" progId="Equation.DSMT4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2114550"/>
                        <a:ext cx="21558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CFC81D7-C02B-4842-9605-F5120B36F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51775" y="2109788"/>
          <a:ext cx="8905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5863" imgH="393529" progId="Equation.DSMT4">
                  <p:embed/>
                </p:oleObj>
              </mc:Choice>
              <mc:Fallback>
                <p:oleObj name="Equation" r:id="rId8" imgW="545863" imgH="393529" progId="Equation.DSMT4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1775" y="2109788"/>
                        <a:ext cx="89058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69C1CF3-3C32-4F62-B176-9F78077A80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62869" y="6617587"/>
            <a:ext cx="6934200" cy="360362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4">
            <a:extLst>
              <a:ext uri="{FF2B5EF4-FFF2-40B4-BE49-F238E27FC236}">
                <a16:creationId xmlns:a16="http://schemas.microsoft.com/office/drawing/2014/main" id="{AB679FF4-4EE1-44D3-BEE1-D044A3D26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292100"/>
            <a:ext cx="86614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Dai dati: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Da:  Banca Mondiale – valori medi 2003-2011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9459" name="Immagine 2" descr="5.1.png">
            <a:extLst>
              <a:ext uri="{FF2B5EF4-FFF2-40B4-BE49-F238E27FC236}">
                <a16:creationId xmlns:a16="http://schemas.microsoft.com/office/drawing/2014/main" id="{35D1B97B-C844-404F-B55C-EC39CE72AF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9100"/>
            <a:ext cx="6775450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5B13B68-8305-4DAD-80DE-3DE9E539B0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C1BFC8-A9C4-47F5-B0D9-AEDD3B76F7E5}"/>
              </a:ext>
            </a:extLst>
          </p:cNvPr>
          <p:cNvSpPr txBox="1"/>
          <p:nvPr/>
        </p:nvSpPr>
        <p:spPr>
          <a:xfrm>
            <a:off x="241300" y="292100"/>
            <a:ext cx="866140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b="1" i="1" dirty="0">
                <a:solidFill>
                  <a:srgbClr val="C00000"/>
                </a:solidFill>
                <a:latin typeface="Arial" charset="0"/>
              </a:rPr>
              <a:t>Il SIGNORAGGIO</a:t>
            </a: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Il Governo può effettivamente ottenere risorse </a:t>
            </a:r>
            <a:r>
              <a:rPr lang="it-IT" i="1" u="sng" dirty="0">
                <a:latin typeface="Arial" charset="0"/>
              </a:rPr>
              <a:t>senza </a:t>
            </a:r>
            <a:r>
              <a:rPr lang="it-IT" dirty="0">
                <a:latin typeface="Arial" charset="0"/>
              </a:rPr>
              <a:t> imporre tasse o vendere titoli del debito pubblico:   può (obbligare la BC a)   </a:t>
            </a:r>
            <a:r>
              <a:rPr lang="it-IT" i="1" u="sng" dirty="0">
                <a:latin typeface="Arial" charset="0"/>
              </a:rPr>
              <a:t>stampare moneta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i="1" u="sng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Il «reddito»  ottenuto stampando moneta è detto </a:t>
            </a:r>
            <a:r>
              <a:rPr lang="en-US" altLang="en-US" b="1" dirty="0" err="1">
                <a:solidFill>
                  <a:srgbClr val="990033"/>
                </a:solidFill>
                <a:latin typeface="Arial" charset="0"/>
              </a:rPr>
              <a:t>signoraggio</a:t>
            </a:r>
            <a:r>
              <a:rPr lang="en-US" altLang="en-US" dirty="0">
                <a:latin typeface="Arial" charset="0"/>
              </a:rPr>
              <a:t> 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i="1" u="sng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Ciò normalmente si traduce – come abbiamo visto – in inflazione, quindi: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Adottare il signoraggio, cioè stampare moneta per ottenere entrate equivale a imporre una </a:t>
            </a:r>
            <a:r>
              <a:rPr lang="it-IT" b="1" i="1" u="sng" dirty="0">
                <a:solidFill>
                  <a:srgbClr val="C00000"/>
                </a:solidFill>
                <a:latin typeface="Arial" charset="0"/>
              </a:rPr>
              <a:t>tassa da inflazione</a:t>
            </a:r>
            <a:r>
              <a:rPr lang="it-IT" i="1" u="sng" dirty="0">
                <a:latin typeface="Arial" charset="0"/>
              </a:rPr>
              <a:t> 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i="1" u="sng" dirty="0">
              <a:latin typeface="Arial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it-IT" dirty="0">
                <a:latin typeface="Arial" charset="0"/>
              </a:rPr>
              <a:t>In questo senso, l’inflazione è come una tassa che grava su coloro che detengono moneta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it-IT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↑</a:t>
            </a:r>
            <a:r>
              <a:rPr lang="it-IT" b="0" i="0" u="none" strike="noStrike" dirty="0">
                <a:solidFill>
                  <a:srgbClr val="4D5156"/>
                </a:solidFill>
                <a:effectLst/>
                <a:latin typeface="Arial" charset="0"/>
              </a:rPr>
              <a:t> aumenta offerta moneta, aumentano prezzi, 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↓ il valore </a:t>
            </a:r>
            <a:r>
              <a:rPr lang="it-IT" b="0" i="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reale banconote.</a:t>
            </a: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  <a:p>
            <a:pPr algn="just" eaLnBrk="1" hangingPunct="1">
              <a:defRPr/>
            </a:pPr>
            <a:endParaRPr lang="it-IT" dirty="0">
              <a:latin typeface="Arial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6B1F223-43E2-49B5-AFB1-4B8132C2D5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altLang="zh-CN"/>
              <a:t>Prof. Aniello Ferraro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2558</Words>
  <Application>Microsoft Macintosh PowerPoint</Application>
  <PresentationFormat>Presentazione su schermo (4:3)</PresentationFormat>
  <Paragraphs>482</Paragraphs>
  <Slides>24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arial</vt:lpstr>
      <vt:lpstr>Calibri</vt:lpstr>
      <vt:lpstr>Tahoma</vt:lpstr>
      <vt:lpstr>Times New Roman</vt:lpstr>
      <vt:lpstr>Verdana</vt:lpstr>
      <vt:lpstr>Default Design</vt:lpstr>
      <vt:lpstr>Equation</vt:lpstr>
      <vt:lpstr>Equazione</vt:lpstr>
      <vt:lpstr>Capitolo 5: Moneta e Inflazione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Tassi di interesse nominali e reali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Aniello Ferraro</cp:lastModifiedBy>
  <cp:revision>127</cp:revision>
  <cp:lastPrinted>2019-10-10T14:25:04Z</cp:lastPrinted>
  <dcterms:created xsi:type="dcterms:W3CDTF">2007-08-03T16:20:47Z</dcterms:created>
  <dcterms:modified xsi:type="dcterms:W3CDTF">2023-03-13T09:29:47Z</dcterms:modified>
</cp:coreProperties>
</file>