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8"/>
  </p:notesMasterIdLst>
  <p:sldIdLst>
    <p:sldId id="382" r:id="rId3"/>
    <p:sldId id="383" r:id="rId4"/>
    <p:sldId id="384" r:id="rId5"/>
    <p:sldId id="355" r:id="rId6"/>
    <p:sldId id="356" r:id="rId7"/>
    <p:sldId id="357" r:id="rId8"/>
    <p:sldId id="358" r:id="rId9"/>
    <p:sldId id="359" r:id="rId10"/>
    <p:sldId id="360" r:id="rId11"/>
    <p:sldId id="390" r:id="rId12"/>
    <p:sldId id="391" r:id="rId13"/>
    <p:sldId id="392" r:id="rId14"/>
    <p:sldId id="364" r:id="rId15"/>
    <p:sldId id="365" r:id="rId16"/>
    <p:sldId id="366" r:id="rId17"/>
    <p:sldId id="367" r:id="rId18"/>
    <p:sldId id="368" r:id="rId19"/>
    <p:sldId id="393" r:id="rId20"/>
    <p:sldId id="369" r:id="rId21"/>
    <p:sldId id="370" r:id="rId22"/>
    <p:sldId id="371" r:id="rId23"/>
    <p:sldId id="394" r:id="rId24"/>
    <p:sldId id="372" r:id="rId25"/>
    <p:sldId id="373" r:id="rId26"/>
    <p:sldId id="374" r:id="rId27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73366"/>
    <a:srgbClr val="DE9910"/>
    <a:srgbClr val="873AC0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15"/>
    <p:restoredTop sz="94951"/>
  </p:normalViewPr>
  <p:slideViewPr>
    <p:cSldViewPr>
      <p:cViewPr varScale="1">
        <p:scale>
          <a:sx n="130" d="100"/>
          <a:sy n="130" d="100"/>
        </p:scale>
        <p:origin x="3152" y="1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089D49CB-1A7B-2942-9D94-2375D39183A5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939664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fld id="{B0FD1181-A2A7-5141-9FEF-2687CF961A24}" type="slidenum">
              <a:rPr lang="it-IT" altLang="en-US">
                <a:solidFill>
                  <a:srgbClr val="000000"/>
                </a:solidFill>
                <a:latin typeface="Times New Roman" charset="0"/>
              </a:rPr>
              <a:pPr eaLnBrk="1"/>
              <a:t>1</a:t>
            </a:fld>
            <a:endParaRPr lang="it-IT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43486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9080BC7-D99B-E646-A890-9A4D02F07628}" type="slidenum">
              <a:rPr lang="it-IT" altLang="it-IT"/>
              <a:pPr>
                <a:spcBef>
                  <a:spcPct val="0"/>
                </a:spcBef>
              </a:pPr>
              <a:t>12</a:t>
            </a:fld>
            <a:endParaRPr lang="it-IT" altLang="it-IT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07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59B7D463-AC4F-794F-8A8D-57FBA05A4A0C}" type="slidenum">
              <a:rPr lang="it-IT" altLang="it-IT"/>
              <a:pPr>
                <a:spcBef>
                  <a:spcPct val="0"/>
                </a:spcBef>
              </a:pPr>
              <a:t>13</a:t>
            </a:fld>
            <a:endParaRPr lang="it-IT" altLang="it-IT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43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94AC33E-772D-7740-9367-4E9E59632EA0}" type="slidenum">
              <a:rPr lang="it-IT" altLang="it-IT"/>
              <a:pPr>
                <a:spcBef>
                  <a:spcPct val="0"/>
                </a:spcBef>
              </a:pPr>
              <a:t>14</a:t>
            </a:fld>
            <a:endParaRPr lang="it-IT" altLang="it-IT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758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365EFDC-F1CE-EB4B-BC37-C94556DF619B}" type="slidenum">
              <a:rPr lang="it-IT" altLang="it-IT"/>
              <a:pPr>
                <a:spcBef>
                  <a:spcPct val="0"/>
                </a:spcBef>
              </a:pPr>
              <a:t>15</a:t>
            </a:fld>
            <a:endParaRPr lang="it-IT" altLang="it-IT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480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2ECA78B-48A7-3047-90AF-D63DA52FE918}" type="slidenum">
              <a:rPr lang="it-IT" altLang="it-IT"/>
              <a:pPr>
                <a:spcBef>
                  <a:spcPct val="0"/>
                </a:spcBef>
              </a:pPr>
              <a:t>16</a:t>
            </a:fld>
            <a:endParaRPr lang="it-IT" altLang="it-IT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322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AFE9E6C-6D9F-C54D-A349-05674DFFB984}" type="slidenum">
              <a:rPr lang="it-IT" altLang="it-IT"/>
              <a:pPr>
                <a:spcBef>
                  <a:spcPct val="0"/>
                </a:spcBef>
              </a:pPr>
              <a:t>17</a:t>
            </a:fld>
            <a:endParaRPr lang="it-IT" altLang="it-IT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01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AFE9E6C-6D9F-C54D-A349-05674DFFB984}" type="slidenum">
              <a:rPr lang="it-IT" altLang="it-IT"/>
              <a:pPr>
                <a:spcBef>
                  <a:spcPct val="0"/>
                </a:spcBef>
              </a:pPr>
              <a:t>18</a:t>
            </a:fld>
            <a:endParaRPr lang="it-IT" altLang="it-IT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7128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B4DA8CF-C9C1-1E44-8E4D-32C025D2127A}" type="slidenum">
              <a:rPr lang="it-IT" altLang="it-IT"/>
              <a:pPr>
                <a:spcBef>
                  <a:spcPct val="0"/>
                </a:spcBef>
              </a:pPr>
              <a:t>19</a:t>
            </a:fld>
            <a:endParaRPr lang="it-IT" altLang="it-IT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911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EAD6A0FE-CEAF-9F41-B508-32C02D6E5AA2}" type="slidenum">
              <a:rPr lang="it-IT" altLang="it-IT"/>
              <a:pPr>
                <a:spcBef>
                  <a:spcPct val="0"/>
                </a:spcBef>
              </a:pPr>
              <a:t>20</a:t>
            </a:fld>
            <a:endParaRPr lang="it-IT" altLang="it-IT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4424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30BDBCA-4B5D-8C4E-97AC-266BA10BA0E9}" type="slidenum">
              <a:rPr lang="it-IT" altLang="it-IT"/>
              <a:pPr>
                <a:spcBef>
                  <a:spcPct val="0"/>
                </a:spcBef>
              </a:pPr>
              <a:t>21</a:t>
            </a:fld>
            <a:endParaRPr lang="it-IT" altLang="it-IT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594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AD731FE-6285-1A48-8C76-BF3D804E7274}" type="slidenum">
              <a:rPr lang="it-IT" altLang="it-IT"/>
              <a:pPr>
                <a:spcBef>
                  <a:spcPct val="0"/>
                </a:spcBef>
              </a:pPr>
              <a:t>4</a:t>
            </a:fld>
            <a:endParaRPr lang="it-IT" altLang="it-IT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2761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30BDBCA-4B5D-8C4E-97AC-266BA10BA0E9}" type="slidenum">
              <a:rPr lang="it-IT" altLang="it-IT"/>
              <a:pPr>
                <a:spcBef>
                  <a:spcPct val="0"/>
                </a:spcBef>
              </a:pPr>
              <a:t>22</a:t>
            </a:fld>
            <a:endParaRPr lang="it-IT" altLang="it-IT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6285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E2E347AF-6F10-214C-A343-B7F80898FD3B}" type="slidenum">
              <a:rPr lang="it-IT" altLang="it-IT"/>
              <a:pPr>
                <a:spcBef>
                  <a:spcPct val="0"/>
                </a:spcBef>
              </a:pPr>
              <a:t>23</a:t>
            </a:fld>
            <a:endParaRPr lang="it-IT" altLang="it-IT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565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639C9D0-0D92-9F41-817E-9DC27F7AB2CE}" type="slidenum">
              <a:rPr lang="it-IT" altLang="it-IT"/>
              <a:pPr>
                <a:spcBef>
                  <a:spcPct val="0"/>
                </a:spcBef>
              </a:pPr>
              <a:t>24</a:t>
            </a:fld>
            <a:endParaRPr lang="it-IT" altLang="it-IT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9347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CBB5917-EE5F-9E45-8189-C1654BDC48B2}" type="slidenum">
              <a:rPr lang="it-IT" altLang="it-IT"/>
              <a:pPr>
                <a:spcBef>
                  <a:spcPct val="0"/>
                </a:spcBef>
              </a:pPr>
              <a:t>25</a:t>
            </a:fld>
            <a:endParaRPr lang="it-IT" altLang="it-IT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848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4DD85AE-A3E8-CC4B-A04A-46FFFE1E5515}" type="slidenum">
              <a:rPr lang="it-IT" altLang="it-IT"/>
              <a:pPr>
                <a:spcBef>
                  <a:spcPct val="0"/>
                </a:spcBef>
              </a:pPr>
              <a:t>5</a:t>
            </a:fld>
            <a:endParaRPr lang="it-IT" altLang="it-IT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169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6E3C74EA-8DA4-A247-8DE3-830DD0C66B61}" type="slidenum">
              <a:rPr lang="it-IT" altLang="it-IT"/>
              <a:pPr>
                <a:spcBef>
                  <a:spcPct val="0"/>
                </a:spcBef>
              </a:pPr>
              <a:t>6</a:t>
            </a:fld>
            <a:endParaRPr lang="it-IT" altLang="it-IT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72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46E6D6DC-E5ED-A745-BB92-13D0449FEEE7}" type="slidenum">
              <a:rPr lang="it-IT" altLang="it-IT"/>
              <a:pPr>
                <a:spcBef>
                  <a:spcPct val="0"/>
                </a:spcBef>
              </a:pPr>
              <a:t>7</a:t>
            </a:fld>
            <a:endParaRPr lang="it-IT" altLang="it-IT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992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69A95B5-3589-5F41-8FED-9DC630367F02}" type="slidenum">
              <a:rPr lang="it-IT" altLang="it-IT"/>
              <a:pPr>
                <a:spcBef>
                  <a:spcPct val="0"/>
                </a:spcBef>
              </a:pPr>
              <a:t>8</a:t>
            </a:fld>
            <a:endParaRPr lang="it-IT" altLang="it-IT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427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9080BC7-D99B-E646-A890-9A4D02F07628}" type="slidenum">
              <a:rPr lang="it-IT" altLang="it-IT"/>
              <a:pPr>
                <a:spcBef>
                  <a:spcPct val="0"/>
                </a:spcBef>
              </a:pPr>
              <a:t>9</a:t>
            </a:fld>
            <a:endParaRPr lang="it-IT" altLang="it-IT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61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9080BC7-D99B-E646-A890-9A4D02F07628}" type="slidenum">
              <a:rPr lang="it-IT" altLang="it-IT"/>
              <a:pPr>
                <a:spcBef>
                  <a:spcPct val="0"/>
                </a:spcBef>
              </a:pPr>
              <a:t>10</a:t>
            </a:fld>
            <a:endParaRPr lang="it-IT" altLang="it-IT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84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9080BC7-D99B-E646-A890-9A4D02F07628}" type="slidenum">
              <a:rPr lang="it-IT" altLang="it-IT"/>
              <a:pPr>
                <a:spcBef>
                  <a:spcPct val="0"/>
                </a:spcBef>
              </a:pPr>
              <a:t>11</a:t>
            </a:fld>
            <a:endParaRPr lang="it-IT" altLang="it-IT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097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Urbano Tancredi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A8D99A-B3EF-A84C-8117-B30EEF2CD899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30429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73366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6F6A34-10BB-8347-BFBE-4AC8B407C733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154436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282575" y="228600"/>
            <a:ext cx="4235450" cy="6345238"/>
          </a:xfrm>
          <a:prstGeom prst="rect">
            <a:avLst/>
          </a:prstGeom>
          <a:solidFill>
            <a:srgbClr val="6633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71750"/>
            <a:ext cx="4013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Fai clic per modificare il formato del testo del titolo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3733800"/>
            <a:ext cx="4011613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Fai clic per modificare il formato del testo della struttura</a:t>
            </a:r>
          </a:p>
          <a:p>
            <a:pPr lvl="1"/>
            <a:r>
              <a:rPr lang="en-GB" altLang="en-US"/>
              <a:t>Secondo livello struttura</a:t>
            </a:r>
          </a:p>
          <a:p>
            <a:pPr lvl="2"/>
            <a:r>
              <a:rPr lang="en-GB" altLang="en-US"/>
              <a:t>Terzo livello struttura</a:t>
            </a:r>
          </a:p>
          <a:p>
            <a:pPr lvl="3"/>
            <a:r>
              <a:rPr lang="en-GB" altLang="en-US"/>
              <a:t>Quarto livello struttura</a:t>
            </a:r>
          </a:p>
          <a:p>
            <a:pPr lvl="4"/>
            <a:r>
              <a:rPr lang="en-GB" altLang="en-US"/>
              <a:t>Quinto livello struttura</a:t>
            </a:r>
          </a:p>
          <a:p>
            <a:pPr lvl="4"/>
            <a:r>
              <a:rPr lang="en-GB" altLang="en-US"/>
              <a:t>Sesto livello struttura</a:t>
            </a:r>
          </a:p>
          <a:p>
            <a:pPr lvl="4"/>
            <a:r>
              <a:rPr lang="en-GB" altLang="en-US"/>
              <a:t>Settimo livello struttura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048000" y="6235700"/>
            <a:ext cx="1347788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81000" y="6235700"/>
            <a:ext cx="25876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Noto Sans CJK JP DemiLight" charset="0"/>
                <a:cs typeface="Noto Sans CJK JP DemiLight" charset="0"/>
              </a:defRPr>
            </a:lvl1pPr>
          </a:lstStyle>
          <a:p>
            <a:pPr>
              <a:defRPr/>
            </a:pPr>
            <a:r>
              <a:rPr lang="it-IT" altLang="en-US"/>
              <a:t>Urbano Tancredi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305800" y="242888"/>
            <a:ext cx="550863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fld id="{D0EF2B96-1032-6741-8435-198DBA52B347}" type="slidenum">
              <a:rPr lang="it-IT" altLang="en-US"/>
              <a:pPr/>
              <a:t>‹N›</a:t>
            </a:fld>
            <a:endParaRPr lang="it-IT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25450" y="174625"/>
            <a:ext cx="412750" cy="82391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it-IT" altLang="en-US" sz="5400" b="1">
                <a:solidFill>
                  <a:srgbClr val="B870B8"/>
                </a:solidFill>
                <a:latin typeface="Times New Roman" charset="0"/>
              </a:rPr>
              <a:t>+</a:t>
            </a:r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6802438" y="228600"/>
            <a:ext cx="2057400" cy="2038350"/>
          </a:xfrm>
          <a:prstGeom prst="rect">
            <a:avLst/>
          </a:prstGeom>
          <a:solidFill>
            <a:srgbClr val="6666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4624388" y="4533900"/>
            <a:ext cx="2057400" cy="2038350"/>
          </a:xfrm>
          <a:prstGeom prst="rect">
            <a:avLst/>
          </a:prstGeom>
          <a:solidFill>
            <a:srgbClr val="99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lnSpc>
          <a:spcPct val="98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8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595959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8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595959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8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595959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8215313" y="260648"/>
            <a:ext cx="641350" cy="1600200"/>
          </a:xfrm>
          <a:prstGeom prst="rect">
            <a:avLst/>
          </a:prstGeom>
          <a:solidFill>
            <a:srgbClr val="6633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0531" y="303722"/>
            <a:ext cx="7553325" cy="47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Fai </a:t>
            </a:r>
            <a:r>
              <a:rPr lang="en-GB" altLang="en-US" dirty="0" err="1"/>
              <a:t>clic</a:t>
            </a:r>
            <a:r>
              <a:rPr lang="en-GB" altLang="en-US" dirty="0"/>
              <a:t> per </a:t>
            </a:r>
            <a:r>
              <a:rPr lang="en-GB" altLang="en-US" dirty="0" err="1"/>
              <a:t>modificare</a:t>
            </a:r>
            <a:r>
              <a:rPr lang="en-GB" altLang="en-US" dirty="0"/>
              <a:t> </a:t>
            </a:r>
            <a:r>
              <a:rPr lang="en-GB" altLang="en-US" dirty="0" err="1"/>
              <a:t>il</a:t>
            </a:r>
            <a:r>
              <a:rPr lang="en-GB" altLang="en-US" dirty="0"/>
              <a:t> </a:t>
            </a:r>
            <a:r>
              <a:rPr lang="en-GB" altLang="en-US" dirty="0" err="1"/>
              <a:t>formato</a:t>
            </a:r>
            <a:r>
              <a:rPr lang="en-GB" altLang="en-US" dirty="0"/>
              <a:t> del </a:t>
            </a:r>
            <a:r>
              <a:rPr lang="en-GB" altLang="en-US" dirty="0" err="1"/>
              <a:t>testo</a:t>
            </a:r>
            <a:r>
              <a:rPr lang="en-GB" altLang="en-US" dirty="0"/>
              <a:t> del </a:t>
            </a:r>
            <a:r>
              <a:rPr lang="en-GB" altLang="en-US" dirty="0" err="1"/>
              <a:t>titolo</a:t>
            </a:r>
            <a:endParaRPr lang="en-GB" altLang="en-US" dirty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0531" y="1176337"/>
            <a:ext cx="7553325" cy="4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Fai </a:t>
            </a:r>
            <a:r>
              <a:rPr lang="en-GB" altLang="en-US" dirty="0" err="1"/>
              <a:t>clic</a:t>
            </a:r>
            <a:r>
              <a:rPr lang="en-GB" altLang="en-US" dirty="0"/>
              <a:t> per </a:t>
            </a:r>
            <a:r>
              <a:rPr lang="en-GB" altLang="en-US" dirty="0" err="1"/>
              <a:t>modificare</a:t>
            </a:r>
            <a:r>
              <a:rPr lang="en-GB" altLang="en-US" dirty="0"/>
              <a:t> </a:t>
            </a:r>
            <a:r>
              <a:rPr lang="en-GB" altLang="en-US" dirty="0" err="1"/>
              <a:t>il</a:t>
            </a:r>
            <a:r>
              <a:rPr lang="en-GB" altLang="en-US" dirty="0"/>
              <a:t> </a:t>
            </a:r>
            <a:r>
              <a:rPr lang="en-GB" altLang="en-US" dirty="0" err="1"/>
              <a:t>formato</a:t>
            </a:r>
            <a:r>
              <a:rPr lang="en-GB" altLang="en-US" dirty="0"/>
              <a:t> del </a:t>
            </a:r>
            <a:r>
              <a:rPr lang="en-GB" altLang="en-US" dirty="0" err="1"/>
              <a:t>testo</a:t>
            </a:r>
            <a:r>
              <a:rPr lang="en-GB" altLang="en-US" dirty="0"/>
              <a:t> </a:t>
            </a:r>
            <a:r>
              <a:rPr lang="en-GB" altLang="en-US" dirty="0" err="1"/>
              <a:t>della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1"/>
            <a:r>
              <a:rPr lang="en-GB" altLang="en-US" dirty="0"/>
              <a:t>Secondo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2"/>
            <a:r>
              <a:rPr lang="en-GB" altLang="en-US" dirty="0" err="1"/>
              <a:t>Terzo</a:t>
            </a:r>
            <a:r>
              <a:rPr lang="en-GB" altLang="en-US" dirty="0"/>
              <a:t>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3"/>
            <a:r>
              <a:rPr lang="en-GB" altLang="en-US" dirty="0"/>
              <a:t>Quarto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4"/>
            <a:r>
              <a:rPr lang="en-GB" altLang="en-US" dirty="0" err="1"/>
              <a:t>Quinto</a:t>
            </a:r>
            <a:r>
              <a:rPr lang="en-GB" altLang="en-US" dirty="0"/>
              <a:t>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4"/>
            <a:r>
              <a:rPr lang="en-GB" altLang="en-US" dirty="0"/>
              <a:t>Sesto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4"/>
            <a:r>
              <a:rPr lang="en-GB" altLang="en-US" dirty="0" err="1"/>
              <a:t>Settimo</a:t>
            </a:r>
            <a:r>
              <a:rPr lang="en-GB" altLang="en-US" dirty="0"/>
              <a:t>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05800" y="242888"/>
            <a:ext cx="550863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defRPr sz="14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fld id="{6DC62007-F568-C543-B416-20283069F037}" type="slidenum">
              <a:rPr lang="it-IT" altLang="en-US"/>
              <a:pPr/>
              <a:t>‹N›</a:t>
            </a:fld>
            <a:endParaRPr lang="it-IT" alt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23838" y="228600"/>
            <a:ext cx="260350" cy="5492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it-IT" altLang="en-US" sz="3600" b="1">
                <a:solidFill>
                  <a:srgbClr val="B870B8"/>
                </a:solidFill>
                <a:latin typeface="Times New Roman" charset="0"/>
              </a:rPr>
              <a:t>+</a:t>
            </a:r>
          </a:p>
        </p:txBody>
      </p: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8067675" y="260648"/>
            <a:ext cx="90488" cy="1600200"/>
          </a:xfrm>
          <a:prstGeom prst="rect">
            <a:avLst/>
          </a:prstGeom>
          <a:solidFill>
            <a:srgbClr val="6666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 userDrawn="1"/>
        </p:nvSpPr>
        <p:spPr bwMode="auto">
          <a:xfrm>
            <a:off x="330250" y="6237312"/>
            <a:ext cx="641350" cy="495300"/>
          </a:xfrm>
          <a:prstGeom prst="rect">
            <a:avLst/>
          </a:prstGeom>
          <a:solidFill>
            <a:srgbClr val="6633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182612" y="6237312"/>
            <a:ext cx="90488" cy="495300"/>
          </a:xfrm>
          <a:prstGeom prst="rect">
            <a:avLst/>
          </a:prstGeom>
          <a:solidFill>
            <a:srgbClr val="6666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AFBA2D-C129-E331-4A4E-1BB81BD117B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334992" y="6309320"/>
            <a:ext cx="2629496" cy="40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2pPr>
            <a:lvl3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3pPr>
            <a:lvl4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4pPr>
            <a:lvl5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r"/>
            <a:r>
              <a:rPr lang="en-GB" altLang="en-US" sz="1400" kern="0" dirty="0">
                <a:solidFill>
                  <a:srgbClr val="673366"/>
                </a:solidFill>
              </a:rPr>
              <a:t>G. </a:t>
            </a:r>
            <a:r>
              <a:rPr lang="en-GB" altLang="en-US" sz="1400" kern="0" dirty="0" err="1">
                <a:solidFill>
                  <a:srgbClr val="673366"/>
                </a:solidFill>
              </a:rPr>
              <a:t>Ferraioli</a:t>
            </a:r>
            <a:endParaRPr lang="en-GB" altLang="en-US" sz="1400" kern="0" dirty="0">
              <a:solidFill>
                <a:srgbClr val="673366"/>
              </a:solidFill>
            </a:endParaRPr>
          </a:p>
          <a:p>
            <a:pPr algn="r"/>
            <a:r>
              <a:rPr lang="en-GB" altLang="en-US" sz="1400" kern="0" dirty="0">
                <a:solidFill>
                  <a:srgbClr val="673366"/>
                </a:solidFill>
              </a:rPr>
              <a:t>Radar 23/24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72D225A-57AC-8C38-52AA-644A0A96DE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38" y="6186648"/>
            <a:ext cx="1782888" cy="588216"/>
          </a:xfrm>
          <a:prstGeom prst="rect">
            <a:avLst/>
          </a:prstGeom>
        </p:spPr>
      </p:pic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243C4B90-55E4-6422-A12E-F70EBA348D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55676" y="6185485"/>
            <a:ext cx="3456380" cy="5832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lnSpc>
          <a:spcPct val="98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8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8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8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12" Type="http://schemas.openxmlformats.org/officeDocument/2006/relationships/image" Target="../media/image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.png"/><Relationship Id="rId5" Type="http://schemas.openxmlformats.org/officeDocument/2006/relationships/image" Target="../media/image6.gif"/><Relationship Id="rId10" Type="http://schemas.openxmlformats.org/officeDocument/2006/relationships/image" Target="../media/image10.png"/><Relationship Id="rId4" Type="http://schemas.openxmlformats.org/officeDocument/2006/relationships/image" Target="../media/image5.jpg"/><Relationship Id="rId9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81000" y="5877272"/>
            <a:ext cx="4014788" cy="90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</a:pPr>
            <a:endParaRPr lang="it-IT" altLang="en-US" sz="1600" dirty="0">
              <a:solidFill>
                <a:srgbClr val="FFFFFF"/>
              </a:solidFill>
              <a:latin typeface="Rockwell" charset="0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380554" y="2571750"/>
            <a:ext cx="4016633" cy="11620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en-US" dirty="0">
                <a:solidFill>
                  <a:sysClr val="window" lastClr="FFFFFF"/>
                </a:solidFill>
                <a:latin typeface="Rockwell"/>
                <a:ea typeface=""/>
              </a:rPr>
              <a:t>Radar</a:t>
            </a:r>
          </a:p>
        </p:txBody>
      </p:sp>
      <p:pic>
        <p:nvPicPr>
          <p:cNvPr id="2" name="Immagine 1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1" t="40039" r="27814" b="14541"/>
          <a:stretch/>
        </p:blipFill>
        <p:spPr>
          <a:xfrm>
            <a:off x="4551388" y="620688"/>
            <a:ext cx="2180852" cy="141753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248" y="2686163"/>
            <a:ext cx="2052000" cy="141137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396" y="2686163"/>
            <a:ext cx="2110580" cy="1224136"/>
          </a:xfrm>
          <a:prstGeom prst="rect">
            <a:avLst/>
          </a:prstGeom>
        </p:spPr>
      </p:pic>
      <p:pic>
        <p:nvPicPr>
          <p:cNvPr id="12" name="Immagine 11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248" y="2420888"/>
            <a:ext cx="2015999" cy="19080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8" r="5802"/>
          <a:stretch/>
        </p:blipFill>
        <p:spPr>
          <a:xfrm>
            <a:off x="4644008" y="260648"/>
            <a:ext cx="2015999" cy="2016224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215" y="2506329"/>
            <a:ext cx="1895584" cy="1737117"/>
          </a:xfrm>
          <a:prstGeom prst="rect">
            <a:avLst/>
          </a:prstGeom>
        </p:spPr>
      </p:pic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46729D32-B252-1BDC-D292-9CC189C56ACD}"/>
              </a:ext>
            </a:extLst>
          </p:cNvPr>
          <p:cNvSpPr txBox="1">
            <a:spLocks/>
          </p:cNvSpPr>
          <p:nvPr/>
        </p:nvSpPr>
        <p:spPr>
          <a:xfrm>
            <a:off x="381094" y="3916957"/>
            <a:ext cx="4102966" cy="2536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r>
              <a:rPr lang="en-US" sz="1600" dirty="0">
                <a:solidFill>
                  <a:sysClr val="window" lastClr="FFFFFF"/>
                </a:solidFill>
                <a:ea typeface=""/>
              </a:rPr>
              <a:t>Corso di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Laurea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: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Scienze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e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Tecnologie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della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Navigazione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Scienze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Nautiche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Aeronautiche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e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Meteo-Oceanografiche</a:t>
            </a:r>
            <a:endParaRPr lang="en-US" sz="1600" dirty="0">
              <a:solidFill>
                <a:sysClr val="window" lastClr="FFFFFF"/>
              </a:solidFill>
              <a:ea typeface="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Rockwell"/>
              <a:ea typeface=""/>
              <a:cs typeface="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Anno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Accademico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: 2023/2024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3366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Crediti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: 6 CFU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3366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Docente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: Giampaolo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Ferraioli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Rockwell"/>
              <a:ea typeface=""/>
              <a:cs typeface="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95AA51D-0A03-52D0-3D30-F57D515405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511222"/>
            <a:ext cx="1671464" cy="55145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203936D-9C07-8D87-0BCA-5C226C39AC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86" y="5444514"/>
            <a:ext cx="678691" cy="678691"/>
          </a:xfrm>
          <a:prstGeom prst="rect">
            <a:avLst/>
          </a:prstGeom>
        </p:spPr>
      </p:pic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6627D7A1-D1DF-EB89-B7E9-0E5778E1216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26726" t="-1" b="-5521"/>
          <a:stretch/>
        </p:blipFill>
        <p:spPr>
          <a:xfrm>
            <a:off x="6823248" y="6062677"/>
            <a:ext cx="2182568" cy="53035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61157" y="851695"/>
            <a:ext cx="7523212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La distanza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R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a cui un oggetto si trova dall’antenna è determinata da:</a:t>
            </a:r>
          </a:p>
        </p:txBody>
      </p:sp>
      <p:graphicFrame>
        <p:nvGraphicFramePr>
          <p:cNvPr id="19460" name="Oggetto 1"/>
          <p:cNvGraphicFramePr>
            <a:graphicFrameLocks noChangeAspect="1"/>
          </p:cNvGraphicFramePr>
          <p:nvPr/>
        </p:nvGraphicFramePr>
        <p:xfrm>
          <a:off x="3714750" y="1792288"/>
          <a:ext cx="1144588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33400" imgH="393700" progId="Equation.3">
                  <p:embed/>
                </p:oleObj>
              </mc:Choice>
              <mc:Fallback>
                <p:oleObj name="Equation" r:id="rId3" imgW="533400" imgH="393700" progId="Equation.3">
                  <p:embed/>
                  <p:pic>
                    <p:nvPicPr>
                      <p:cNvPr id="19460" name="Ogget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0" y="1792288"/>
                        <a:ext cx="1144588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Principio di </a:t>
            </a:r>
            <a:r>
              <a:rPr lang="en-US" dirty="0" err="1"/>
              <a:t>Funzionamento</a:t>
            </a:r>
            <a:endParaRPr lang="en-US" dirty="0"/>
          </a:p>
        </p:txBody>
      </p:sp>
      <p:sp>
        <p:nvSpPr>
          <p:cNvPr id="11" name="Rettangolo 10"/>
          <p:cNvSpPr/>
          <p:nvPr/>
        </p:nvSpPr>
        <p:spPr>
          <a:xfrm>
            <a:off x="3276600" y="4364038"/>
            <a:ext cx="3311525" cy="936625"/>
          </a:xfrm>
          <a:prstGeom prst="rect">
            <a:avLst/>
          </a:prstGeom>
          <a:ln/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3348038" y="3573463"/>
            <a:ext cx="3455987" cy="1079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pic>
        <p:nvPicPr>
          <p:cNvPr id="13" name="Radaroperation.gif">
            <a:hlinkClick r:id="" action="ppaction://media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125788"/>
            <a:ext cx="43180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3256260" y="3813176"/>
            <a:ext cx="3887788" cy="1368425"/>
          </a:xfrm>
          <a:prstGeom prst="rect">
            <a:avLst/>
          </a:prstGeom>
          <a:ln/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5723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61157" y="851695"/>
            <a:ext cx="7523212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La distanza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R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a cui un oggetto si trova dall’antenna è determinata da:</a:t>
            </a:r>
          </a:p>
        </p:txBody>
      </p:sp>
      <p:graphicFrame>
        <p:nvGraphicFramePr>
          <p:cNvPr id="19460" name="Oggetto 1"/>
          <p:cNvGraphicFramePr>
            <a:graphicFrameLocks noChangeAspect="1"/>
          </p:cNvGraphicFramePr>
          <p:nvPr/>
        </p:nvGraphicFramePr>
        <p:xfrm>
          <a:off x="3714750" y="1792288"/>
          <a:ext cx="1144588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33400" imgH="393700" progId="Equation.3">
                  <p:embed/>
                </p:oleObj>
              </mc:Choice>
              <mc:Fallback>
                <p:oleObj name="Equation" r:id="rId3" imgW="533400" imgH="393700" progId="Equation.3">
                  <p:embed/>
                  <p:pic>
                    <p:nvPicPr>
                      <p:cNvPr id="19460" name="Ogget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0" y="1792288"/>
                        <a:ext cx="1144588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Principio di </a:t>
            </a:r>
            <a:r>
              <a:rPr lang="en-US" dirty="0" err="1"/>
              <a:t>Funzionamento</a:t>
            </a:r>
            <a:endParaRPr lang="en-US" dirty="0"/>
          </a:p>
        </p:txBody>
      </p:sp>
      <p:sp>
        <p:nvSpPr>
          <p:cNvPr id="11" name="Rettangolo 10"/>
          <p:cNvSpPr/>
          <p:nvPr/>
        </p:nvSpPr>
        <p:spPr>
          <a:xfrm>
            <a:off x="3276600" y="4364038"/>
            <a:ext cx="3311525" cy="936625"/>
          </a:xfrm>
          <a:prstGeom prst="rect">
            <a:avLst/>
          </a:prstGeom>
          <a:ln/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3348038" y="3573463"/>
            <a:ext cx="3455987" cy="1079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pic>
        <p:nvPicPr>
          <p:cNvPr id="13" name="Radaroperation.gif">
            <a:hlinkClick r:id="" action="ppaction://media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125788"/>
            <a:ext cx="43180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3256260" y="3813176"/>
            <a:ext cx="3887788" cy="1368425"/>
          </a:xfrm>
          <a:prstGeom prst="rect">
            <a:avLst/>
          </a:prstGeom>
          <a:ln/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pic>
        <p:nvPicPr>
          <p:cNvPr id="15" name="Immagine 14" descr="Radaroperation-40 (dragged).tiff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3122613"/>
            <a:ext cx="43195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ttangolo 15"/>
          <p:cNvSpPr/>
          <p:nvPr/>
        </p:nvSpPr>
        <p:spPr>
          <a:xfrm>
            <a:off x="2916238" y="3500438"/>
            <a:ext cx="3959225" cy="1512887"/>
          </a:xfrm>
          <a:prstGeom prst="rect">
            <a:avLst/>
          </a:prstGeom>
          <a:ln/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7" name="Freccia sinistra 16"/>
          <p:cNvSpPr/>
          <p:nvPr/>
        </p:nvSpPr>
        <p:spPr>
          <a:xfrm rot="19707644">
            <a:off x="3159125" y="3352800"/>
            <a:ext cx="611188" cy="274638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8" name="CasellaDiTesto 9"/>
          <p:cNvSpPr txBox="1">
            <a:spLocks noChangeArrowheads="1"/>
          </p:cNvSpPr>
          <p:nvPr/>
        </p:nvSpPr>
        <p:spPr bwMode="auto">
          <a:xfrm>
            <a:off x="3851275" y="2997200"/>
            <a:ext cx="504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>
                <a:latin typeface="Times" charset="0"/>
              </a:rPr>
              <a:t>T</a:t>
            </a:r>
            <a:r>
              <a:rPr lang="it-IT" altLang="it-IT" sz="2400" i="1" baseline="-25000">
                <a:latin typeface="Times" charset="0"/>
              </a:rPr>
              <a:t>R</a:t>
            </a:r>
          </a:p>
        </p:txBody>
      </p:sp>
      <p:sp>
        <p:nvSpPr>
          <p:cNvPr id="19" name="Freccia bidirezionale orizzontale 18"/>
          <p:cNvSpPr/>
          <p:nvPr/>
        </p:nvSpPr>
        <p:spPr>
          <a:xfrm rot="20174515">
            <a:off x="3270250" y="4024313"/>
            <a:ext cx="2447925" cy="215900"/>
          </a:xfrm>
          <a:prstGeom prst="left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rgbClr val="FF0000"/>
              </a:solidFill>
            </a:endParaRPr>
          </a:p>
        </p:txBody>
      </p:sp>
      <p:sp>
        <p:nvSpPr>
          <p:cNvPr id="20" name="CasellaDiTesto 19"/>
          <p:cNvSpPr txBox="1">
            <a:spLocks noChangeArrowheads="1"/>
          </p:cNvSpPr>
          <p:nvPr/>
        </p:nvSpPr>
        <p:spPr bwMode="auto">
          <a:xfrm>
            <a:off x="4284663" y="4191000"/>
            <a:ext cx="504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>
                <a:latin typeface="Times" charset="0"/>
              </a:rPr>
              <a:t>R</a:t>
            </a:r>
            <a:endParaRPr lang="it-IT" altLang="it-IT" sz="2400" i="1" baseline="-250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15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61157" y="851695"/>
            <a:ext cx="7523212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La distanza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R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a cui un oggetto si trova dall’antenna è determinata da:</a:t>
            </a:r>
          </a:p>
        </p:txBody>
      </p:sp>
      <p:graphicFrame>
        <p:nvGraphicFramePr>
          <p:cNvPr id="19460" name="Oggetto 1"/>
          <p:cNvGraphicFramePr>
            <a:graphicFrameLocks noChangeAspect="1"/>
          </p:cNvGraphicFramePr>
          <p:nvPr/>
        </p:nvGraphicFramePr>
        <p:xfrm>
          <a:off x="3714750" y="1792288"/>
          <a:ext cx="1144588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33400" imgH="393700" progId="Equation.3">
                  <p:embed/>
                </p:oleObj>
              </mc:Choice>
              <mc:Fallback>
                <p:oleObj name="Equation" r:id="rId3" imgW="533400" imgH="393700" progId="Equation.3">
                  <p:embed/>
                  <p:pic>
                    <p:nvPicPr>
                      <p:cNvPr id="19460" name="Ogget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0" y="1792288"/>
                        <a:ext cx="1144588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Principio di </a:t>
            </a:r>
            <a:r>
              <a:rPr lang="en-US" dirty="0" err="1"/>
              <a:t>Funzionamento</a:t>
            </a:r>
            <a:endParaRPr lang="en-US" dirty="0"/>
          </a:p>
        </p:txBody>
      </p:sp>
      <p:pic>
        <p:nvPicPr>
          <p:cNvPr id="21" name="Immagine 13" descr="Radaroperation-40 (dragged).tiff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3122613"/>
            <a:ext cx="43195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Freccia sinistra 21"/>
          <p:cNvSpPr/>
          <p:nvPr/>
        </p:nvSpPr>
        <p:spPr>
          <a:xfrm rot="19707644">
            <a:off x="3159125" y="3352800"/>
            <a:ext cx="611188" cy="274638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23" name="CasellaDiTesto 9"/>
          <p:cNvSpPr txBox="1">
            <a:spLocks noChangeArrowheads="1"/>
          </p:cNvSpPr>
          <p:nvPr/>
        </p:nvSpPr>
        <p:spPr bwMode="auto">
          <a:xfrm>
            <a:off x="3851275" y="2997200"/>
            <a:ext cx="504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>
                <a:latin typeface="Times" charset="0"/>
              </a:rPr>
              <a:t>T</a:t>
            </a:r>
            <a:r>
              <a:rPr lang="it-IT" altLang="it-IT" sz="2400" i="1" baseline="-25000">
                <a:latin typeface="Times" charset="0"/>
              </a:rPr>
              <a:t>R</a:t>
            </a:r>
          </a:p>
        </p:txBody>
      </p:sp>
      <p:sp>
        <p:nvSpPr>
          <p:cNvPr id="24" name="Freccia bidirezionale orizzontale 23"/>
          <p:cNvSpPr/>
          <p:nvPr/>
        </p:nvSpPr>
        <p:spPr>
          <a:xfrm rot="20174515">
            <a:off x="3270250" y="4024313"/>
            <a:ext cx="2447925" cy="215900"/>
          </a:xfrm>
          <a:prstGeom prst="left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rgbClr val="FF0000"/>
              </a:solidFill>
            </a:endParaRPr>
          </a:p>
        </p:txBody>
      </p:sp>
      <p:sp>
        <p:nvSpPr>
          <p:cNvPr id="25" name="CasellaDiTesto 13"/>
          <p:cNvSpPr txBox="1">
            <a:spLocks noChangeArrowheads="1"/>
          </p:cNvSpPr>
          <p:nvPr/>
        </p:nvSpPr>
        <p:spPr bwMode="auto">
          <a:xfrm>
            <a:off x="4284663" y="4191000"/>
            <a:ext cx="504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>
                <a:latin typeface="Times" charset="0"/>
              </a:rPr>
              <a:t>R</a:t>
            </a:r>
            <a:endParaRPr lang="it-IT" altLang="it-IT" sz="2400" i="1" baseline="-25000">
              <a:latin typeface="Times" charset="0"/>
            </a:endParaRPr>
          </a:p>
        </p:txBody>
      </p:sp>
      <p:sp>
        <p:nvSpPr>
          <p:cNvPr id="26" name="Freccia bidirezionale orizzontale 25"/>
          <p:cNvSpPr/>
          <p:nvPr/>
        </p:nvSpPr>
        <p:spPr>
          <a:xfrm>
            <a:off x="4932363" y="5013325"/>
            <a:ext cx="935037" cy="144463"/>
          </a:xfrm>
          <a:prstGeom prst="left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rgbClr val="FF0000"/>
              </a:solidFill>
            </a:endParaRPr>
          </a:p>
        </p:txBody>
      </p:sp>
      <p:sp>
        <p:nvSpPr>
          <p:cNvPr id="27" name="CasellaDiTesto 9"/>
          <p:cNvSpPr txBox="1">
            <a:spLocks noChangeArrowheads="1"/>
          </p:cNvSpPr>
          <p:nvPr/>
        </p:nvSpPr>
        <p:spPr bwMode="auto">
          <a:xfrm>
            <a:off x="5146675" y="5157788"/>
            <a:ext cx="504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>
                <a:latin typeface="Times" charset="0"/>
              </a:rPr>
              <a:t>T</a:t>
            </a:r>
            <a:r>
              <a:rPr lang="it-IT" altLang="it-IT" sz="2400" i="1" baseline="-25000">
                <a:latin typeface="Times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61434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95536" y="980728"/>
            <a:ext cx="7826325" cy="479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Trasmesso il segnale, occorre attendere un periodo di tempo prima di trasmetterne un successivo, al fine di ricevere un eventuale eco (presenza di un oggetto).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Il periodo di tempo deve permettere la ricezione degli echi ed evitare ambiguità (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echi di seconda traccia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Il periodo di ripetizione (o la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frequenza di ripetizione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 determinano la massima distanza a cui attendersi un oggetto (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distanza non ambigua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it-IT" altLang="it-IT" sz="2400" i="1" baseline="-25000" dirty="0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frequenza di ripetizione, 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it-IT" altLang="it-IT" sz="2400" i="1" baseline="-25000" dirty="0" err="1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periodo di ripetizione</a:t>
            </a:r>
          </a:p>
        </p:txBody>
      </p:sp>
      <p:graphicFrame>
        <p:nvGraphicFramePr>
          <p:cNvPr id="27653" name="Oggetto 2"/>
          <p:cNvGraphicFramePr>
            <a:graphicFrameLocks noChangeAspect="1"/>
          </p:cNvGraphicFramePr>
          <p:nvPr/>
        </p:nvGraphicFramePr>
        <p:xfrm>
          <a:off x="3132138" y="4292600"/>
          <a:ext cx="23431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68400" imgH="444500" progId="Equation.3">
                  <p:embed/>
                </p:oleObj>
              </mc:Choice>
              <mc:Fallback>
                <p:oleObj name="Equation" r:id="rId3" imgW="1168400" imgH="444500" progId="Equation.3">
                  <p:embed/>
                  <p:pic>
                    <p:nvPicPr>
                      <p:cNvPr id="27653" name="Ogget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4292600"/>
                        <a:ext cx="234315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Principio di </a:t>
            </a:r>
            <a:r>
              <a:rPr lang="en-US" dirty="0" err="1"/>
              <a:t>Funzionamento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02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23850" y="985837"/>
            <a:ext cx="8496300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Distanza non ambigua vs frequenza di ripetizione</a:t>
            </a:r>
          </a:p>
        </p:txBody>
      </p:sp>
      <p:graphicFrame>
        <p:nvGraphicFramePr>
          <p:cNvPr id="29700" name="Oggetto 2"/>
          <p:cNvGraphicFramePr>
            <a:graphicFrameLocks noChangeAspect="1"/>
          </p:cNvGraphicFramePr>
          <p:nvPr/>
        </p:nvGraphicFramePr>
        <p:xfrm>
          <a:off x="3276600" y="1484313"/>
          <a:ext cx="234315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68400" imgH="444500" progId="Equation.3">
                  <p:embed/>
                </p:oleObj>
              </mc:Choice>
              <mc:Fallback>
                <p:oleObj name="Equation" r:id="rId3" imgW="1168400" imgH="444500" progId="Equation.3">
                  <p:embed/>
                  <p:pic>
                    <p:nvPicPr>
                      <p:cNvPr id="29700" name="Ogget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484313"/>
                        <a:ext cx="2343150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1" name="Immagine 1" descr="range_unam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251814"/>
            <a:ext cx="5041900" cy="405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ttangolo 2"/>
          <p:cNvSpPr>
            <a:spLocks noChangeArrowheads="1"/>
          </p:cNvSpPr>
          <p:nvPr/>
        </p:nvSpPr>
        <p:spPr bwMode="auto">
          <a:xfrm>
            <a:off x="4427538" y="5949950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i="1">
                <a:latin typeface="Times" charset="0"/>
              </a:rPr>
              <a:t>f</a:t>
            </a:r>
            <a:r>
              <a:rPr lang="it-IT" altLang="it-IT" sz="1800" i="1" baseline="-25000">
                <a:latin typeface="Times" charset="0"/>
              </a:rPr>
              <a:t>p</a:t>
            </a:r>
            <a:r>
              <a:rPr lang="it-IT" altLang="it-IT" sz="1800">
                <a:latin typeface="Times" charset="0"/>
              </a:rPr>
              <a:t> </a:t>
            </a:r>
            <a:endParaRPr lang="it-IT" altLang="it-IT" sz="1800"/>
          </a:p>
        </p:txBody>
      </p:sp>
      <p:sp>
        <p:nvSpPr>
          <p:cNvPr id="29703" name="Rettangolo 8"/>
          <p:cNvSpPr>
            <a:spLocks noChangeArrowheads="1"/>
          </p:cNvSpPr>
          <p:nvPr/>
        </p:nvSpPr>
        <p:spPr bwMode="auto">
          <a:xfrm>
            <a:off x="1908175" y="4076700"/>
            <a:ext cx="792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i="1">
                <a:latin typeface="Times" charset="0"/>
              </a:rPr>
              <a:t>R</a:t>
            </a:r>
            <a:r>
              <a:rPr lang="it-IT" altLang="it-IT" sz="1800" i="1" baseline="-25000">
                <a:latin typeface="Times" charset="0"/>
              </a:rPr>
              <a:t>unamb</a:t>
            </a:r>
            <a:r>
              <a:rPr lang="it-IT" altLang="it-IT" sz="1800">
                <a:latin typeface="Times" charset="0"/>
              </a:rPr>
              <a:t> </a:t>
            </a:r>
            <a:endParaRPr lang="it-IT" altLang="it-IT" sz="1800"/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Principio di </a:t>
            </a:r>
            <a:r>
              <a:rPr lang="en-US" dirty="0" err="1"/>
              <a:t>Funzionamento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79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278857" y="981841"/>
            <a:ext cx="7876671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Il Sistema radar può essere schematizzato mediante il seguente schema a blocchi (semplificato)</a:t>
            </a:r>
          </a:p>
        </p:txBody>
      </p:sp>
      <p:sp>
        <p:nvSpPr>
          <p:cNvPr id="31748" name="CasellaDiTesto 2"/>
          <p:cNvSpPr txBox="1">
            <a:spLocks noChangeArrowheads="1"/>
          </p:cNvSpPr>
          <p:nvPr/>
        </p:nvSpPr>
        <p:spPr bwMode="auto">
          <a:xfrm>
            <a:off x="2663825" y="2576835"/>
            <a:ext cx="1655763" cy="36988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Trasmettitore</a:t>
            </a:r>
          </a:p>
        </p:txBody>
      </p:sp>
      <p:sp>
        <p:nvSpPr>
          <p:cNvPr id="31749" name="CasellaDiTesto 9"/>
          <p:cNvSpPr txBox="1">
            <a:spLocks noChangeArrowheads="1"/>
          </p:cNvSpPr>
          <p:nvPr/>
        </p:nvSpPr>
        <p:spPr bwMode="auto">
          <a:xfrm>
            <a:off x="2663825" y="3729360"/>
            <a:ext cx="1655763" cy="3683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Ricevitore</a:t>
            </a:r>
          </a:p>
        </p:txBody>
      </p:sp>
      <p:sp>
        <p:nvSpPr>
          <p:cNvPr id="31750" name="CasellaDiTesto 10"/>
          <p:cNvSpPr txBox="1">
            <a:spLocks noChangeArrowheads="1"/>
          </p:cNvSpPr>
          <p:nvPr/>
        </p:nvSpPr>
        <p:spPr bwMode="auto">
          <a:xfrm>
            <a:off x="4464050" y="3143573"/>
            <a:ext cx="1584325" cy="369887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Duplexer</a:t>
            </a:r>
          </a:p>
        </p:txBody>
      </p:sp>
      <p:sp>
        <p:nvSpPr>
          <p:cNvPr id="31751" name="CasellaDiTesto 12"/>
          <p:cNvSpPr txBox="1">
            <a:spLocks noChangeArrowheads="1"/>
          </p:cNvSpPr>
          <p:nvPr/>
        </p:nvSpPr>
        <p:spPr bwMode="auto">
          <a:xfrm>
            <a:off x="647700" y="3729360"/>
            <a:ext cx="1655763" cy="3683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Display</a:t>
            </a:r>
          </a:p>
        </p:txBody>
      </p:sp>
      <p:cxnSp>
        <p:nvCxnSpPr>
          <p:cNvPr id="15" name="Connettore 4 14"/>
          <p:cNvCxnSpPr>
            <a:stCxn id="31748" idx="3"/>
            <a:endCxn id="31750" idx="0"/>
          </p:cNvCxnSpPr>
          <p:nvPr/>
        </p:nvCxnSpPr>
        <p:spPr>
          <a:xfrm>
            <a:off x="4319588" y="2760985"/>
            <a:ext cx="936625" cy="38258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4 17"/>
          <p:cNvCxnSpPr>
            <a:stCxn id="31750" idx="2"/>
            <a:endCxn id="31749" idx="3"/>
          </p:cNvCxnSpPr>
          <p:nvPr/>
        </p:nvCxnSpPr>
        <p:spPr>
          <a:xfrm rot="5400000">
            <a:off x="4587876" y="3245172"/>
            <a:ext cx="400050" cy="93662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>
            <a:stCxn id="31749" idx="1"/>
            <a:endCxn id="31751" idx="3"/>
          </p:cNvCxnSpPr>
          <p:nvPr/>
        </p:nvCxnSpPr>
        <p:spPr>
          <a:xfrm flipH="1">
            <a:off x="2303463" y="3913510"/>
            <a:ext cx="3603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114" name="Arco a tutto sesto 90113"/>
          <p:cNvSpPr/>
          <p:nvPr/>
        </p:nvSpPr>
        <p:spPr>
          <a:xfrm rot="16200000">
            <a:off x="6659563" y="2513335"/>
            <a:ext cx="1333500" cy="1333500"/>
          </a:xfrm>
          <a:prstGeom prst="blockArc">
            <a:avLst>
              <a:gd name="adj1" fmla="val 10800000"/>
              <a:gd name="adj2" fmla="val 21206033"/>
              <a:gd name="adj3" fmla="val 1066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90118" name="Connettore 2 90117"/>
          <p:cNvCxnSpPr>
            <a:stCxn id="31750" idx="3"/>
          </p:cNvCxnSpPr>
          <p:nvPr/>
        </p:nvCxnSpPr>
        <p:spPr>
          <a:xfrm flipV="1">
            <a:off x="6048375" y="3297560"/>
            <a:ext cx="576263" cy="301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126" name="Saetta 90125"/>
          <p:cNvSpPr/>
          <p:nvPr/>
        </p:nvSpPr>
        <p:spPr>
          <a:xfrm rot="18533747">
            <a:off x="7193757" y="2587153"/>
            <a:ext cx="996950" cy="417513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49" name="Saetta 48"/>
          <p:cNvSpPr/>
          <p:nvPr/>
        </p:nvSpPr>
        <p:spPr>
          <a:xfrm rot="7798896">
            <a:off x="7328694" y="3082454"/>
            <a:ext cx="900113" cy="346075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385762" y="4635848"/>
            <a:ext cx="7876671" cy="130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Trasmettitore (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Tx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): generazione, modulazione e amplificazione del segnale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Ricevitore (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Rx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): riceve, demodula, filtra il segnale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Sistema Radar</a:t>
            </a:r>
          </a:p>
        </p:txBody>
      </p:sp>
    </p:spTree>
    <p:extLst>
      <p:ext uri="{BB962C8B-B14F-4D97-AF65-F5344CB8AC3E}">
        <p14:creationId xmlns:p14="http://schemas.microsoft.com/office/powerpoint/2010/main" val="121911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46075" y="974726"/>
            <a:ext cx="8496300" cy="96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sng">
                <a:latin typeface="Calibri" charset="0"/>
                <a:ea typeface="Calibri" charset="0"/>
                <a:cs typeface="Calibri" charset="0"/>
              </a:rPr>
              <a:t>Antenna</a:t>
            </a: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: normalmente utilizzati i paraboloidi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Diagramma di Radiazione – Antenna Direttiva </a:t>
            </a:r>
          </a:p>
        </p:txBody>
      </p:sp>
      <p:sp>
        <p:nvSpPr>
          <p:cNvPr id="33796" name="Immagine 1" descr="Radar2.gif"/>
          <p:cNvSpPr>
            <a:spLocks noChangeAspect="1"/>
          </p:cNvSpPr>
          <p:nvPr/>
        </p:nvSpPr>
        <p:spPr bwMode="auto">
          <a:xfrm>
            <a:off x="3563938" y="2420938"/>
            <a:ext cx="174625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pic>
        <p:nvPicPr>
          <p:cNvPr id="33797" name="Immagine 9" descr="ks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27039"/>
            <a:ext cx="3508375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Immagine 11" descr="ks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969" y="2299071"/>
            <a:ext cx="4175125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Sistema Radar</a:t>
            </a:r>
          </a:p>
        </p:txBody>
      </p:sp>
    </p:spTree>
    <p:extLst>
      <p:ext uri="{BB962C8B-B14F-4D97-AF65-F5344CB8AC3E}">
        <p14:creationId xmlns:p14="http://schemas.microsoft.com/office/powerpoint/2010/main" val="1842574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46075" y="1052736"/>
            <a:ext cx="8496300" cy="466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sng" dirty="0">
                <a:latin typeface="Calibri" charset="0"/>
                <a:ea typeface="Calibri" charset="0"/>
                <a:cs typeface="Calibri" charset="0"/>
              </a:rPr>
              <a:t>Antenna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: normalmente utilizzati i paraboloidi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				                 Caso Ideale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 				              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														Caso Reale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 </a:t>
            </a:r>
          </a:p>
        </p:txBody>
      </p:sp>
      <p:sp>
        <p:nvSpPr>
          <p:cNvPr id="35844" name="Immagine 1" descr="Radar2.gif"/>
          <p:cNvSpPr>
            <a:spLocks noChangeAspect="1"/>
          </p:cNvSpPr>
          <p:nvPr/>
        </p:nvSpPr>
        <p:spPr bwMode="auto">
          <a:xfrm>
            <a:off x="3563938" y="2420938"/>
            <a:ext cx="174625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pic>
        <p:nvPicPr>
          <p:cNvPr id="35845" name="Immagine 1" descr="parabol1.pri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297656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Immagine 4" descr="parabol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868863"/>
            <a:ext cx="59420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Sistema Radar</a:t>
            </a:r>
          </a:p>
        </p:txBody>
      </p:sp>
    </p:spTree>
    <p:extLst>
      <p:ext uri="{BB962C8B-B14F-4D97-AF65-F5344CB8AC3E}">
        <p14:creationId xmlns:p14="http://schemas.microsoft.com/office/powerpoint/2010/main" val="497170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46075" y="1052736"/>
            <a:ext cx="8496300" cy="360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sng" dirty="0">
                <a:latin typeface="Calibri" charset="0"/>
                <a:ea typeface="Calibri" charset="0"/>
                <a:cs typeface="Calibri" charset="0"/>
              </a:rPr>
              <a:t>Antenna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: isotropiche e direttive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			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 				              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														</a:t>
            </a:r>
          </a:p>
        </p:txBody>
      </p:sp>
      <p:sp>
        <p:nvSpPr>
          <p:cNvPr id="35844" name="Immagine 1" descr="Radar2.gif"/>
          <p:cNvSpPr>
            <a:spLocks noChangeAspect="1"/>
          </p:cNvSpPr>
          <p:nvPr/>
        </p:nvSpPr>
        <p:spPr bwMode="auto">
          <a:xfrm>
            <a:off x="3563938" y="2420938"/>
            <a:ext cx="174625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Sistema Radar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08" b="4275"/>
          <a:stretch/>
        </p:blipFill>
        <p:spPr>
          <a:xfrm>
            <a:off x="539552" y="1916832"/>
            <a:ext cx="6821714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17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88913" y="908720"/>
            <a:ext cx="8496300" cy="394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sng" dirty="0">
                <a:latin typeface="Calibri" charset="0"/>
                <a:ea typeface="Calibri" charset="0"/>
                <a:cs typeface="Calibri" charset="0"/>
              </a:rPr>
              <a:t>Antenna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: normalmente utilizzati i paraboloidi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sng" dirty="0" err="1">
                <a:latin typeface="Calibri" charset="0"/>
                <a:ea typeface="Calibri" charset="0"/>
                <a:cs typeface="Calibri" charset="0"/>
              </a:rPr>
              <a:t>Duplexer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: separa la linea di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Tx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da quella di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Rx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(utilizzo di una sola antenna). Diverse potenze in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Tx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e in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Rx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sng" dirty="0">
                <a:latin typeface="Calibri" charset="0"/>
                <a:ea typeface="Calibri" charset="0"/>
                <a:cs typeface="Calibri" charset="0"/>
              </a:rPr>
              <a:t>Display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: visualizza l’informazione</a:t>
            </a:r>
            <a:endParaRPr lang="it-IT" altLang="it-IT" sz="2400" i="1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PPI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i="1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i="1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A-Scope</a:t>
            </a:r>
          </a:p>
        </p:txBody>
      </p:sp>
      <p:sp>
        <p:nvSpPr>
          <p:cNvPr id="37892" name="Immagine 1" descr="Radar2.gif"/>
          <p:cNvSpPr>
            <a:spLocks noChangeAspect="1"/>
          </p:cNvSpPr>
          <p:nvPr/>
        </p:nvSpPr>
        <p:spPr bwMode="auto">
          <a:xfrm>
            <a:off x="3563938" y="2420938"/>
            <a:ext cx="174625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pic>
        <p:nvPicPr>
          <p:cNvPr id="8" name="Immagine 7" descr="Radaroperatio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3" y="4376960"/>
            <a:ext cx="43180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 descr="ascope.enp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395216"/>
            <a:ext cx="1728788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 descr="Radar2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63" y="2660316"/>
            <a:ext cx="187325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Sistema Radar</a:t>
            </a:r>
          </a:p>
        </p:txBody>
      </p:sp>
    </p:spTree>
    <p:extLst>
      <p:ext uri="{BB962C8B-B14F-4D97-AF65-F5344CB8AC3E}">
        <p14:creationId xmlns:p14="http://schemas.microsoft.com/office/powerpoint/2010/main" val="15922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827584" y="2420888"/>
            <a:ext cx="7553325" cy="1958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indent="0" algn="ctr" defTabSz="914400" eaLnBrk="1" hangingPunct="1">
              <a:lnSpc>
                <a:spcPct val="120000"/>
              </a:lnSpc>
            </a:pPr>
            <a:r>
              <a:rPr lang="it-IT" altLang="it-IT" sz="36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Il Radar: Principio di Funzionamento e Descrizione del Sistema</a:t>
            </a:r>
          </a:p>
          <a:p>
            <a:pPr algn="ctr" defTabSz="914400" eaLnBrk="1" hangingPunct="1">
              <a:lnSpc>
                <a:spcPct val="120000"/>
              </a:lnSpc>
              <a:buFontTx/>
              <a:buChar char="•"/>
            </a:pPr>
            <a:endParaRPr lang="it-IT" altLang="it-IT" sz="32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228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87338" y="836712"/>
            <a:ext cx="7706518" cy="146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 radar convenzionali operano alle frequenze </a:t>
            </a:r>
            <a:r>
              <a:rPr lang="it-IT" altLang="it-IT" sz="2400" b="1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che vanno (circa) dai 200 MHz ai 35 GHz (microonde o onde centimetriche). Lunghezza d’onda </a:t>
            </a:r>
            <a:r>
              <a:rPr lang="it-IT" altLang="it-IT" sz="2400" b="1" dirty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l</a:t>
            </a:r>
            <a:r>
              <a:rPr lang="it-IT" altLang="it-IT" sz="24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=c/</a:t>
            </a:r>
            <a:r>
              <a:rPr lang="it-IT" altLang="it-IT" sz="2400" b="1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, dove c è la velocità della luce</a:t>
            </a:r>
          </a:p>
        </p:txBody>
      </p:sp>
      <p:pic>
        <p:nvPicPr>
          <p:cNvPr id="39940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03011"/>
            <a:ext cx="6845894" cy="394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Sistema Radar</a:t>
            </a:r>
          </a:p>
        </p:txBody>
      </p:sp>
    </p:spTree>
    <p:extLst>
      <p:ext uri="{BB962C8B-B14F-4D97-AF65-F5344CB8AC3E}">
        <p14:creationId xmlns:p14="http://schemas.microsoft.com/office/powerpoint/2010/main" val="1514610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23528" y="802160"/>
            <a:ext cx="7344494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banda di frequenza in cui operano i radar è divisa in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sottobande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, individuate ognuna con una lettera</a:t>
            </a:r>
          </a:p>
        </p:txBody>
      </p:sp>
      <p:pic>
        <p:nvPicPr>
          <p:cNvPr id="41988" name="Immagine 1" descr="band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9" b="21240"/>
          <a:stretch>
            <a:fillRect/>
          </a:stretch>
        </p:blipFill>
        <p:spPr bwMode="auto">
          <a:xfrm>
            <a:off x="1475656" y="2060848"/>
            <a:ext cx="588803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Sistema Radar</a:t>
            </a:r>
          </a:p>
        </p:txBody>
      </p:sp>
    </p:spTree>
    <p:extLst>
      <p:ext uri="{BB962C8B-B14F-4D97-AF65-F5344CB8AC3E}">
        <p14:creationId xmlns:p14="http://schemas.microsoft.com/office/powerpoint/2010/main" val="1882077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23528" y="802160"/>
            <a:ext cx="7344494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banda di frequenza in cui operano i radar è divisa in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sottobande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, individuate ognuna con una lettera</a:t>
            </a: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Sistema Radar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"/>
          <a:stretch/>
        </p:blipFill>
        <p:spPr>
          <a:xfrm>
            <a:off x="1474588" y="1988840"/>
            <a:ext cx="604974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23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0369" y="1052736"/>
            <a:ext cx="8330381" cy="469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VHF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ed</a:t>
            </a:r>
            <a:r>
              <a:rPr lang="it-IT" altLang="it-IT" sz="2400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UHF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(30 - 300 MHz e 300 MHz -1 GHz)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Elevate potenze e grandi portate. I fenomeni meteorologici non costituiscono un problema.</a:t>
            </a:r>
          </a:p>
          <a:p>
            <a:pPr eaLnBrk="1" hangingPunct="1">
              <a:spcBef>
                <a:spcPts val="3663"/>
              </a:spcBef>
              <a:buFontTx/>
              <a:buNone/>
            </a:pPr>
            <a:r>
              <a:rPr lang="it-IT" altLang="it-IT" sz="2400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Banda L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(1 - 2 GHz)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Le applicazioni più importanti sono la sorveglianza aerea a lunga distanza (400 km) ed i radar secondari. Risentono in maniera modesta dei fenomeni metereologici </a:t>
            </a:r>
          </a:p>
          <a:p>
            <a:pPr eaLnBrk="1" hangingPunct="1">
              <a:spcBef>
                <a:spcPts val="3663"/>
              </a:spcBef>
              <a:buFontTx/>
              <a:buNone/>
            </a:pPr>
            <a:r>
              <a:rPr lang="it-IT" altLang="it-IT" sz="2400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Banda </a:t>
            </a:r>
            <a:r>
              <a:rPr lang="it-IT" altLang="it-IT" sz="2400" i="1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</a:t>
            </a:r>
            <a:r>
              <a:rPr lang="it-IT" altLang="it-IT" sz="2400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(2 - 4 GHz)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Radar primari per la sorveglianza dell'area di manovra terminale, radar per la difesa aerea a media e grande distanza, radar meteo e radar militari 3D. Tollerabile attenuazione dell’atmosfera</a:t>
            </a: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Sistema Radar</a:t>
            </a:r>
          </a:p>
        </p:txBody>
      </p:sp>
    </p:spTree>
    <p:extLst>
      <p:ext uri="{BB962C8B-B14F-4D97-AF65-F5344CB8AC3E}">
        <p14:creationId xmlns:p14="http://schemas.microsoft.com/office/powerpoint/2010/main" val="52630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323850" y="939800"/>
            <a:ext cx="8496300" cy="529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3663"/>
              </a:spcBef>
              <a:buFontTx/>
              <a:buNone/>
            </a:pPr>
            <a:r>
              <a:rPr lang="it-IT" altLang="it-IT" sz="2400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Banda C (4 - 8 GHz)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Applicazioni di sorveglianza a breve e media distanza ed inseguimento. Radar meteo.</a:t>
            </a:r>
          </a:p>
          <a:p>
            <a:pPr eaLnBrk="1" hangingPunct="1">
              <a:spcBef>
                <a:spcPts val="3663"/>
              </a:spcBef>
              <a:buFontTx/>
              <a:buNone/>
            </a:pPr>
            <a:r>
              <a:rPr lang="it-IT" altLang="it-IT" sz="2400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Banda X (8 - 12 GHz)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piccola lunghezza d'onda l'uso di questa permette la realizzazione di apparati di dimensione, costo e peso ridotti, ideali per applicazioni mobili. Fenomeni atmosferici possono pregiudicare le prestazioni. Radar di inseguimento e di sorveglianza a breve portata.</a:t>
            </a:r>
          </a:p>
          <a:p>
            <a:pPr eaLnBrk="1" hangingPunct="1">
              <a:spcBef>
                <a:spcPts val="3663"/>
              </a:spcBef>
              <a:buFontTx/>
              <a:buNone/>
            </a:pPr>
            <a:r>
              <a:rPr lang="it-IT" altLang="it-IT" sz="2400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Bande K, Ku e Ka (12.5 - 40 GHz)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Possibilità di realizzare antenne con fasci estremamente stretti. Radar per il controllo del traffico sulla superficie aeroportuale. Fortissima attenuazione atmosferica.</a:t>
            </a: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Sistema Radar</a:t>
            </a:r>
          </a:p>
        </p:txBody>
      </p:sp>
    </p:spTree>
    <p:extLst>
      <p:ext uri="{BB962C8B-B14F-4D97-AF65-F5344CB8AC3E}">
        <p14:creationId xmlns:p14="http://schemas.microsoft.com/office/powerpoint/2010/main" val="327165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23850" y="1196975"/>
            <a:ext cx="8424863" cy="307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t-IT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Le principali applicazioni </a:t>
            </a:r>
          </a:p>
          <a:p>
            <a:pPr marL="457200" indent="-457200" eaLnBrk="1" hangingPunct="1">
              <a:spcBef>
                <a:spcPct val="50000"/>
              </a:spcBef>
              <a:buFont typeface="Arial"/>
              <a:buChar char="•"/>
              <a:defRPr/>
            </a:pPr>
            <a:r>
              <a:rPr lang="it-IT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Radar di sorveglianza;</a:t>
            </a:r>
          </a:p>
          <a:p>
            <a:pPr marL="457200" indent="-457200" eaLnBrk="1" hangingPunct="1">
              <a:spcBef>
                <a:spcPct val="50000"/>
              </a:spcBef>
              <a:buFont typeface="Arial"/>
              <a:buChar char="•"/>
              <a:defRPr/>
            </a:pPr>
            <a:r>
              <a:rPr lang="it-IT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Radar di inseguimento;</a:t>
            </a:r>
          </a:p>
          <a:p>
            <a:pPr marL="457200" indent="-457200" eaLnBrk="1" hangingPunct="1">
              <a:spcBef>
                <a:spcPct val="50000"/>
              </a:spcBef>
              <a:buFont typeface="Arial"/>
              <a:buChar char="•"/>
              <a:defRPr/>
            </a:pPr>
            <a:r>
              <a:rPr lang="it-IT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Radar di immagine;</a:t>
            </a:r>
          </a:p>
          <a:p>
            <a:pPr marL="457200" indent="-457200" eaLnBrk="1" hangingPunct="1">
              <a:spcBef>
                <a:spcPct val="50000"/>
              </a:spcBef>
              <a:buFont typeface="Arial"/>
              <a:buChar char="•"/>
              <a:defRPr/>
            </a:pPr>
            <a:r>
              <a:rPr lang="it-IT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Radar altimetri;</a:t>
            </a:r>
          </a:p>
          <a:p>
            <a:pPr marL="457200" indent="-457200" eaLnBrk="1" hangingPunct="1">
              <a:spcBef>
                <a:spcPct val="50000"/>
              </a:spcBef>
              <a:buFont typeface="Arial"/>
              <a:buChar char="•"/>
              <a:defRPr/>
            </a:pPr>
            <a:r>
              <a:rPr lang="it-IT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Radar meteorologici.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Applicazioni</a:t>
            </a:r>
            <a:r>
              <a:rPr lang="en-US" dirty="0"/>
              <a:t> Radar</a:t>
            </a:r>
          </a:p>
        </p:txBody>
      </p:sp>
    </p:spTree>
    <p:extLst>
      <p:ext uri="{BB962C8B-B14F-4D97-AF65-F5344CB8AC3E}">
        <p14:creationId xmlns:p14="http://schemas.microsoft.com/office/powerpoint/2010/main" val="1630284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440531" y="917912"/>
            <a:ext cx="8204200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lnSpc>
                <a:spcPct val="120000"/>
              </a:lnSpc>
              <a:buFontTx/>
              <a:buChar char="•"/>
            </a:pPr>
            <a:r>
              <a:rPr lang="it-IT" altLang="it-IT" sz="24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Il Radar</a:t>
            </a:r>
          </a:p>
          <a:p>
            <a:pPr defTabSz="914400" eaLnBrk="1" hangingPunct="1">
              <a:lnSpc>
                <a:spcPct val="120000"/>
              </a:lnSpc>
              <a:buFontTx/>
              <a:buChar char="•"/>
            </a:pPr>
            <a:r>
              <a:rPr lang="it-IT" altLang="it-IT" sz="24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Storia del Radar</a:t>
            </a:r>
          </a:p>
          <a:p>
            <a:pPr defTabSz="914400" eaLnBrk="1" hangingPunct="1">
              <a:lnSpc>
                <a:spcPct val="120000"/>
              </a:lnSpc>
              <a:buFontTx/>
              <a:buChar char="•"/>
            </a:pPr>
            <a:r>
              <a:rPr lang="it-IT" altLang="it-IT" sz="24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Principio di Funzionamento</a:t>
            </a:r>
          </a:p>
          <a:p>
            <a:pPr defTabSz="914400" hangingPunct="1">
              <a:lnSpc>
                <a:spcPct val="120000"/>
              </a:lnSpc>
              <a:buFontTx/>
              <a:buChar char="•"/>
            </a:pPr>
            <a:r>
              <a:rPr lang="it-IT" altLang="it-IT" sz="24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Il Sistema Radar</a:t>
            </a:r>
          </a:p>
          <a:p>
            <a:pPr marL="0" indent="0" defTabSz="914400" eaLnBrk="1" hangingPunct="1">
              <a:lnSpc>
                <a:spcPct val="120000"/>
              </a:lnSpc>
            </a:pPr>
            <a:endParaRPr lang="it-IT" altLang="it-IT" sz="2400" dirty="0">
              <a:solidFill>
                <a:srgbClr val="673366"/>
              </a:solidFill>
              <a:latin typeface="+mj-lt"/>
              <a:ea typeface="+mj-ea"/>
              <a:cs typeface="+mj-cs"/>
            </a:endParaRPr>
          </a:p>
          <a:p>
            <a:pPr defTabSz="914400" hangingPunct="1">
              <a:lnSpc>
                <a:spcPct val="100000"/>
              </a:lnSpc>
              <a:buFontTx/>
              <a:buChar char="•"/>
            </a:pPr>
            <a:endParaRPr lang="it-IT" altLang="it-IT" sz="2400" dirty="0">
              <a:solidFill>
                <a:srgbClr val="673366"/>
              </a:solidFill>
              <a:latin typeface="+mj-lt"/>
              <a:ea typeface="+mj-ea"/>
              <a:cs typeface="+mj-cs"/>
            </a:endParaRPr>
          </a:p>
          <a:p>
            <a:pPr defTabSz="914400" eaLnBrk="1" hangingPunct="1">
              <a:lnSpc>
                <a:spcPct val="100000"/>
              </a:lnSpc>
              <a:buFontTx/>
              <a:buChar char="•"/>
            </a:pPr>
            <a:endParaRPr lang="it-IT" altLang="it-IT" sz="2400" dirty="0">
              <a:solidFill>
                <a:srgbClr val="673366"/>
              </a:solidFill>
              <a:latin typeface="+mj-lt"/>
              <a:ea typeface="+mj-ea"/>
              <a:cs typeface="+mj-cs"/>
            </a:endParaRPr>
          </a:p>
          <a:p>
            <a:pPr defTabSz="914400" eaLnBrk="1" hangingPunct="1">
              <a:lnSpc>
                <a:spcPct val="100000"/>
              </a:lnSpc>
              <a:buFontTx/>
              <a:buChar char="•"/>
            </a:pPr>
            <a:endParaRPr lang="it-IT" altLang="it-IT" sz="2000" dirty="0">
              <a:solidFill>
                <a:srgbClr val="333399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Sommario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626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3"/>
          <p:cNvSpPr txBox="1">
            <a:spLocks noChangeArrowheads="1"/>
          </p:cNvSpPr>
          <p:nvPr/>
        </p:nvSpPr>
        <p:spPr bwMode="auto">
          <a:xfrm>
            <a:off x="8540750" y="6400800"/>
            <a:ext cx="603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E0B33C7B-CD0B-914E-BAAB-8D25A687B56F}" type="slidenum">
              <a:rPr lang="it-IT" altLang="it-IT" sz="1400"/>
              <a:pPr algn="ctr"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40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95288" y="908050"/>
            <a:ext cx="7598568" cy="426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Il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Radar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it-IT" sz="2400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Ra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dio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i="1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etection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nd </a:t>
            </a:r>
            <a:r>
              <a:rPr lang="it-IT" altLang="it-IT" sz="2400" i="1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anging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 è un sistema elettromagnetico per la rivelazione e la localizzazione di oggetti.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Il Radar a differenza dell’occhio umano è in grado di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vedere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anche in condizioni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critiche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(buio, pioggia, nebbia,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etc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e a grandi distanze.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Non è però in grado di riconoscere i dettagli degli oggetti (es: colori)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È complementare all’occhio umano, non sostitutivo.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 Radar</a:t>
            </a:r>
          </a:p>
        </p:txBody>
      </p:sp>
    </p:spTree>
    <p:extLst>
      <p:ext uri="{BB962C8B-B14F-4D97-AF65-F5344CB8AC3E}">
        <p14:creationId xmlns:p14="http://schemas.microsoft.com/office/powerpoint/2010/main" val="121034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48300" y="1196752"/>
            <a:ext cx="7937786" cy="476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Lo sviluppo di apparati radar è legato alle necessità imposte dalla seconda guerra mondiale. Il principio di base della rivelazione di oggetti metallici mediante riflessione di onde elettromagnetiche è però precedente.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Nel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1903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l’ingegnere tedesco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Hulsmeyer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fece esperimenti sulla rivelazione di onde elettromagnetiche riflesse da navi e nel 1904 ottenne un brevetto per un rivelatore di ostacoli e un apparecchio per la navigazione marittima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Nel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1922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Marconi vide le possibilità offerte dalle onde elettromagnetiche come mezzo di rivelazione di bersagli in un celebre discorso tenuto presso l'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Institute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of Radio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Engineers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Agli inizi degli anni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‘30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si hanno le prime rivelazioni di oggetti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 Radar</a:t>
            </a:r>
          </a:p>
        </p:txBody>
      </p:sp>
    </p:spTree>
    <p:extLst>
      <p:ext uri="{BB962C8B-B14F-4D97-AF65-F5344CB8AC3E}">
        <p14:creationId xmlns:p14="http://schemas.microsoft.com/office/powerpoint/2010/main" val="63598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65870" y="1340768"/>
            <a:ext cx="8526610" cy="460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 principali artefici dello sviluppo del Radar sono gli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USA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e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UK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USA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Gli Stati Uniti furono i primi a studiare e mettere a punto apparati radar: il primo apparato brevettato risale al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1934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(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Naval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Research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Laboratory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). Nel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1941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le maggiori unità della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U.S.Navy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furono dotate di sistemi radar.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UK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prima proposta al governo inglese di stanziare fondi per ricerche in campo radar è del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1935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 Alla fine del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1935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si ha il primo prototipo di radar inglese. Nel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1938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l'Inghilterra creò il primo sistema al mondo di difesa aerea (Chain Home) basato sul radar.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 Radar</a:t>
            </a:r>
          </a:p>
        </p:txBody>
      </p:sp>
    </p:spTree>
    <p:extLst>
      <p:ext uri="{BB962C8B-B14F-4D97-AF65-F5344CB8AC3E}">
        <p14:creationId xmlns:p14="http://schemas.microsoft.com/office/powerpoint/2010/main" val="77892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5900" y="922177"/>
            <a:ext cx="8928100" cy="527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Nel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1933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G. Marconi dimostrò alle autorità militari italiane la possibilità di rivelare ostacoli mediante la riflessione di onde elettromagnetiche.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A seguito delle esperienze di Marconi, nel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1935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venne presentato un rapporto dal Prof. Tiberio, contenente la teoria della portata radar (equazione del radar nello spazio libero) e gli schemi e i dati fondamentali del sistema. Il progetto non fu finanziato: fino al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1940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l'unica persona che si occupa del problema fu Tiberio che realizzò un prototipo di radar chiamato "GUFO"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Solo nel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1941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, dopo il disastro subito nella battaglia navale di Capo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Matapan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, venne affidata alla ditta S.A.F.A.R. di Milano la commessa di perfezionare e costruire una prima serie di apparati ad impulsi. La mancanza di personale specializzato non consentì il raggiungimento di risultati apprezzabili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 Radar</a:t>
            </a:r>
          </a:p>
        </p:txBody>
      </p:sp>
    </p:spTree>
    <p:extLst>
      <p:ext uri="{BB962C8B-B14F-4D97-AF65-F5344CB8AC3E}">
        <p14:creationId xmlns:p14="http://schemas.microsoft.com/office/powerpoint/2010/main" val="90728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23850" y="803275"/>
            <a:ext cx="8278813" cy="548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Il principio di funzionamento di un radar si basa sulla trasmissione e la successiva ricezione di un segnale con particolari caratteristiche.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Il segnale trasmesso da un’antenna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colpisce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un oggetto (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target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 che re-irradia il segnale (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eco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 verso l’antenna. Sulla base del tempo di andata-ritorno si determina la distanza (</a:t>
            </a: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range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 dell’oggetto.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distanza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R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a cui un oggetto si trova dall’antenna è determinata da: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c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è la velocità della luce,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it-IT" altLang="it-IT" sz="2400" i="1" baseline="-25000" dirty="0">
                <a:latin typeface="Calibri" charset="0"/>
                <a:ea typeface="Calibri" charset="0"/>
                <a:cs typeface="Calibri" charset="0"/>
              </a:rPr>
              <a:t>R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è il tempo misurato e il fattore 2 tiene conto del percorso di andata e ritorno</a:t>
            </a:r>
          </a:p>
        </p:txBody>
      </p:sp>
      <p:graphicFrame>
        <p:nvGraphicFramePr>
          <p:cNvPr id="21508" name="Oggetto 1"/>
          <p:cNvGraphicFramePr>
            <a:graphicFrameLocks noChangeAspect="1"/>
          </p:cNvGraphicFramePr>
          <p:nvPr/>
        </p:nvGraphicFramePr>
        <p:xfrm>
          <a:off x="3851275" y="4529138"/>
          <a:ext cx="1144588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33400" imgH="393700" progId="Equation.3">
                  <p:embed/>
                </p:oleObj>
              </mc:Choice>
              <mc:Fallback>
                <p:oleObj name="Equation" r:id="rId3" imgW="533400" imgH="393700" progId="Equation.3">
                  <p:embed/>
                  <p:pic>
                    <p:nvPicPr>
                      <p:cNvPr id="21508" name="Ogget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4529138"/>
                        <a:ext cx="1144588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Principio di </a:t>
            </a:r>
            <a:r>
              <a:rPr lang="en-US" dirty="0" err="1"/>
              <a:t>Funzionamento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5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61157" y="851695"/>
            <a:ext cx="7523212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La distanza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R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a cui un oggetto si trova dall’antenna è determinata da:</a:t>
            </a:r>
          </a:p>
        </p:txBody>
      </p:sp>
      <p:graphicFrame>
        <p:nvGraphicFramePr>
          <p:cNvPr id="19460" name="Oggetto 1"/>
          <p:cNvGraphicFramePr>
            <a:graphicFrameLocks noChangeAspect="1"/>
          </p:cNvGraphicFramePr>
          <p:nvPr/>
        </p:nvGraphicFramePr>
        <p:xfrm>
          <a:off x="3714750" y="1792288"/>
          <a:ext cx="1144588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33400" imgH="393700" progId="Equation.3">
                  <p:embed/>
                </p:oleObj>
              </mc:Choice>
              <mc:Fallback>
                <p:oleObj name="Equation" r:id="rId3" imgW="533400" imgH="393700" progId="Equation.3">
                  <p:embed/>
                  <p:pic>
                    <p:nvPicPr>
                      <p:cNvPr id="19460" name="Ogget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0" y="1792288"/>
                        <a:ext cx="1144588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tangolo 8"/>
          <p:cNvSpPr/>
          <p:nvPr/>
        </p:nvSpPr>
        <p:spPr>
          <a:xfrm>
            <a:off x="3276600" y="4364038"/>
            <a:ext cx="3311525" cy="936625"/>
          </a:xfrm>
          <a:prstGeom prst="rect">
            <a:avLst/>
          </a:prstGeom>
          <a:ln/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4643438" y="3933825"/>
            <a:ext cx="2305050" cy="1655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pic>
        <p:nvPicPr>
          <p:cNvPr id="19463" name="Immagine 4" descr="Radaroperation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3125788"/>
            <a:ext cx="43180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Principio di </a:t>
            </a:r>
            <a:r>
              <a:rPr lang="en-US" dirty="0" err="1"/>
              <a:t>Funzionamento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059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Times New Roman"/>
        <a:ea typeface="ＭＳ Ｐゴシック"/>
        <a:cs typeface=""/>
      </a:majorFont>
      <a:minorFont>
        <a:latin typeface="Rockwel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</TotalTime>
  <Words>1276</Words>
  <Application>Microsoft Macintosh PowerPoint</Application>
  <PresentationFormat>Presentazione su schermo (4:3)</PresentationFormat>
  <Paragraphs>156</Paragraphs>
  <Slides>25</Slides>
  <Notes>23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5" baseType="lpstr">
      <vt:lpstr>Arial</vt:lpstr>
      <vt:lpstr>Calibri</vt:lpstr>
      <vt:lpstr>Rockwell</vt:lpstr>
      <vt:lpstr>Symbol</vt:lpstr>
      <vt:lpstr>Times</vt:lpstr>
      <vt:lpstr>Times New Roman</vt:lpstr>
      <vt:lpstr>Wingdings</vt:lpstr>
      <vt:lpstr>Tema di Office</vt:lpstr>
      <vt:lpstr>1_Tema di Office</vt:lpstr>
      <vt:lpstr>Equation</vt:lpstr>
      <vt:lpstr>Presentazione standard di PowerPoint</vt:lpstr>
      <vt:lpstr>Presentazione standard di PowerPoint</vt:lpstr>
      <vt:lpstr>Sommario</vt:lpstr>
      <vt:lpstr>Il Radar</vt:lpstr>
      <vt:lpstr>Il Radar</vt:lpstr>
      <vt:lpstr>Il Radar</vt:lpstr>
      <vt:lpstr>Il Radar</vt:lpstr>
      <vt:lpstr>Principio di Funzionamento</vt:lpstr>
      <vt:lpstr>Principio di Funzionamento</vt:lpstr>
      <vt:lpstr>Principio di Funzionamento</vt:lpstr>
      <vt:lpstr>Principio di Funzionamento</vt:lpstr>
      <vt:lpstr>Principio di Funzionamento</vt:lpstr>
      <vt:lpstr>Principio di Funzionamento</vt:lpstr>
      <vt:lpstr>Principio di Funzionamento</vt:lpstr>
      <vt:lpstr>Sistema Radar</vt:lpstr>
      <vt:lpstr>Sistema Radar</vt:lpstr>
      <vt:lpstr>Sistema Radar</vt:lpstr>
      <vt:lpstr>Sistema Radar</vt:lpstr>
      <vt:lpstr>Sistema Radar</vt:lpstr>
      <vt:lpstr>Sistema Radar</vt:lpstr>
      <vt:lpstr>Sistema Radar</vt:lpstr>
      <vt:lpstr>Sistema Radar</vt:lpstr>
      <vt:lpstr>Sistema Radar</vt:lpstr>
      <vt:lpstr>Sistema Radar</vt:lpstr>
      <vt:lpstr>Applicazioni Radar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</dc:creator>
  <cp:lastModifiedBy>Giampaolo Ferraioli</cp:lastModifiedBy>
  <cp:revision>101</cp:revision>
  <cp:lastPrinted>1601-01-01T00:00:00Z</cp:lastPrinted>
  <dcterms:created xsi:type="dcterms:W3CDTF">2014-02-26T18:00:47Z</dcterms:created>
  <dcterms:modified xsi:type="dcterms:W3CDTF">2023-12-04T11:40:41Z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Presentazione su schermo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</vt:i4>
  </property>
</Properties>
</file>