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y="5143500" cx="9144000"/>
  <p:notesSz cx="6858000" cy="9144000"/>
  <p:embeddedFontLst>
    <p:embeddedFont>
      <p:font typeface="Caveat"/>
      <p:regular r:id="rId48"/>
      <p:bold r:id="rId49"/>
    </p:embeddedFont>
    <p:embeddedFont>
      <p:font typeface="Oswald"/>
      <p:regular r:id="rId50"/>
      <p:bold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Caveat-regular.fntdata"/><Relationship Id="rId47" Type="http://schemas.openxmlformats.org/officeDocument/2006/relationships/slide" Target="slides/slide43.xml"/><Relationship Id="rId49" Type="http://schemas.openxmlformats.org/officeDocument/2006/relationships/font" Target="fonts/Cavea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font" Target="fonts/Oswald-bold.fntdata"/><Relationship Id="rId5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c03c2aff4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c03c2aff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c03c2aff4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c03c2aff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723d606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723d606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723d6062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723d6062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62aa9f44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62aa9f44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c03c2aff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c03c2aff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62aa9f44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62aa9f44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f5c0e9a0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7f5c0e9a0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62aa9f44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62aa9f44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62aa9f44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62aa9f44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23d6062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23d6062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62aa9f44a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62aa9f44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2aa9f44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62aa9f44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62aa9f44a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62aa9f44a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62aa9f44a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62aa9f44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f16d932d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f16d932d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35f16d932d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35f16d932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f16d932d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f16d932d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35f16d932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35f16d932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35f16d932d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35f16d932d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3723d6062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3723d6062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03c2aff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03c2aff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f16d932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f16d932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16d932d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16d932d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35f16d932d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35f16d932d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35f16d932d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35f16d932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3723d6062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3723d6062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9652191e28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9652191e28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9652191e28_0_3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9652191e28_0_3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9652191e28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9652191e28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9652191e28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9652191e28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9652191e28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9652191e28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c03c2aff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c03c2aff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9652191e28_0_3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9652191e28_0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9652191e28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9652191e28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9652191e28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9652191e28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3723d6062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3723d6062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c03c2aff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c03c2aff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c03c2aff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c03c2aff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c03c2aff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c03c2aff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c03c2aff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c03c2aff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c03c2aff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c03c2aff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9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6.png"/><Relationship Id="rId4" Type="http://schemas.openxmlformats.org/officeDocument/2006/relationships/image" Target="../media/image13.jp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5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6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4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8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8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Architettura dei Calcolatori:</a:t>
            </a:r>
            <a:br>
              <a:rPr b="1" lang="en" sz="3600">
                <a:solidFill>
                  <a:srgbClr val="FFFFFF"/>
                </a:solidFill>
              </a:rPr>
            </a:br>
            <a:r>
              <a:rPr b="1" lang="en" sz="3600">
                <a:solidFill>
                  <a:srgbClr val="FFFFFF"/>
                </a:solidFill>
              </a:rPr>
              <a:t>Macchine per il trattamento dei codici</a:t>
            </a:r>
            <a:endParaRPr b="1" sz="3600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4453500"/>
            <a:ext cx="914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solidFill>
                  <a:schemeClr val="dk2"/>
                </a:solidFill>
              </a:rPr>
              <a:t>Raffaele Montella, PhD</a:t>
            </a:r>
            <a:endParaRPr i="1" sz="18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 u="sng">
                <a:solidFill>
                  <a:schemeClr val="hlink"/>
                </a:solidFill>
                <a:hlinkClick r:id="rId3"/>
              </a:rPr>
              <a:t>http://raffaelemontella.it</a:t>
            </a:r>
            <a:r>
              <a:rPr i="1" lang="en" sz="1800">
                <a:solidFill>
                  <a:schemeClr val="dk2"/>
                </a:solidFill>
              </a:rPr>
              <a:t> raffaele.montella@uniparthenope.it</a:t>
            </a:r>
            <a:endParaRPr sz="1800"/>
          </a:p>
        </p:txBody>
      </p:sp>
      <p:sp>
        <p:nvSpPr>
          <p:cNvPr id="56" name="Google Shape;56;p13"/>
          <p:cNvSpPr txBox="1"/>
          <p:nvPr/>
        </p:nvSpPr>
        <p:spPr>
          <a:xfrm>
            <a:off x="0" y="3215125"/>
            <a:ext cx="9144000" cy="9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333333"/>
                </a:solidFill>
                <a:highlight>
                  <a:srgbClr val="FFFFFF"/>
                </a:highlight>
                <a:latin typeface="Caveat"/>
                <a:ea typeface="Caveat"/>
                <a:cs typeface="Caveat"/>
                <a:sym typeface="Caveat"/>
              </a:rPr>
              <a:t>“ </a:t>
            </a:r>
            <a:r>
              <a:rPr lang="en" sz="2400">
                <a:solidFill>
                  <a:srgbClr val="333333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...n</a:t>
            </a:r>
            <a:r>
              <a:rPr lang="en" sz="2400">
                <a:solidFill>
                  <a:srgbClr val="333333"/>
                </a:solidFill>
                <a:highlight>
                  <a:schemeClr val="lt1"/>
                </a:highlight>
                <a:latin typeface="Oswald"/>
                <a:ea typeface="Oswald"/>
                <a:cs typeface="Oswald"/>
                <a:sym typeface="Oswald"/>
              </a:rPr>
              <a:t>on è colpa mia, le carote hanno toccato i piselli...”</a:t>
            </a:r>
            <a:endParaRPr sz="2400">
              <a:solidFill>
                <a:srgbClr val="333333"/>
              </a:solidFill>
              <a:highlight>
                <a:schemeClr val="lt1"/>
              </a:highlight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333333"/>
                </a:solidFill>
                <a:highlight>
                  <a:schemeClr val="lt1"/>
                </a:highlight>
              </a:rPr>
              <a:t>(cit. Alan Turing, dal film The Imitation Game, 2014)</a:t>
            </a:r>
            <a:endParaRPr b="1" sz="2400">
              <a:solidFill>
                <a:srgbClr val="333333"/>
              </a:solidFill>
              <a:highlight>
                <a:srgbClr val="FFFFFF"/>
              </a:highlight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Alfabeto (2/3)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Definizione:</a:t>
            </a:r>
            <a:br>
              <a:rPr lang="en" sz="2000"/>
            </a:br>
            <a:r>
              <a:rPr lang="en" sz="2000"/>
              <a:t>“</a:t>
            </a:r>
            <a:r>
              <a:rPr i="1" lang="en" sz="2000"/>
              <a:t>Data una stringa x, il numero di caratteri che la costituiscono è chiamato </a:t>
            </a:r>
            <a:r>
              <a:rPr b="1" i="1" lang="en" sz="2000"/>
              <a:t>lunghezza</a:t>
            </a:r>
            <a:r>
              <a:rPr i="1" lang="en" sz="2000"/>
              <a:t> della stringa </a:t>
            </a:r>
            <a:r>
              <a:rPr i="1" lang="en" sz="2000"/>
              <a:t>e</a:t>
            </a:r>
            <a:r>
              <a:rPr i="1" lang="en" sz="2000"/>
              <a:t> si indica con |x|</a:t>
            </a:r>
            <a:r>
              <a:rPr lang="en" sz="2000"/>
              <a:t>”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Definizione:</a:t>
            </a:r>
            <a:br>
              <a:rPr lang="en" sz="2000"/>
            </a:br>
            <a:r>
              <a:rPr lang="en" sz="2000"/>
              <a:t>“</a:t>
            </a:r>
            <a:r>
              <a:rPr i="1" lang="en" sz="2000"/>
              <a:t>Una stringa x di lunghezza 0 è definita come </a:t>
            </a:r>
            <a:r>
              <a:rPr b="1" i="1" lang="en" sz="2000"/>
              <a:t>stringa vuota</a:t>
            </a:r>
            <a:r>
              <a:rPr i="1" lang="en" sz="2000"/>
              <a:t> o </a:t>
            </a:r>
            <a:r>
              <a:rPr b="1" i="1" lang="en" sz="2000"/>
              <a:t>nulla</a:t>
            </a:r>
            <a:r>
              <a:rPr i="1" lang="en" sz="2000"/>
              <a:t>.</a:t>
            </a:r>
            <a:r>
              <a:rPr lang="en" sz="2000"/>
              <a:t>”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Dato un alfabeto S, l’insieme di tutte le stringhe, compreso quella vuota o nulla è indicato con S*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Alfabeto (3/3)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Esempi</a:t>
            </a:r>
            <a:r>
              <a:rPr b="1" lang="en" sz="2000"/>
              <a:t>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01000010</a:t>
            </a:r>
            <a:br>
              <a:rPr lang="en" sz="2000"/>
            </a:br>
            <a:r>
              <a:rPr lang="en" sz="2000"/>
              <a:t>è una stringa definita nell’alfabeto binario S={0, 1}</a:t>
            </a:r>
            <a:br>
              <a:rPr lang="en" sz="2000"/>
            </a:br>
            <a:r>
              <a:rPr lang="en" sz="2000"/>
              <a:t>|x</a:t>
            </a:r>
            <a:r>
              <a:rPr lang="en" sz="2000"/>
              <a:t>|=8</a:t>
            </a:r>
            <a:br>
              <a:rPr lang="en" sz="2000"/>
            </a:br>
            <a:r>
              <a:rPr lang="en" sz="2000"/>
              <a:t>appartiene a {0,1}*</a:t>
            </a:r>
            <a:br>
              <a:rPr lang="en" sz="2000"/>
            </a:b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010101…</a:t>
            </a:r>
            <a:br>
              <a:rPr lang="en" sz="2000"/>
            </a:br>
            <a:r>
              <a:rPr lang="en" sz="2000"/>
              <a:t>|x| = infinito</a:t>
            </a:r>
            <a:br>
              <a:rPr lang="en" sz="2000"/>
            </a:br>
            <a:r>
              <a:rPr lang="en" sz="2000"/>
              <a:t>non appartiene a {0,1}*</a:t>
            </a:r>
            <a:br>
              <a:rPr lang="en" sz="2000"/>
            </a:b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“wingardium leviosa”</a:t>
            </a:r>
            <a:br>
              <a:rPr lang="en" sz="2000"/>
            </a:br>
            <a:r>
              <a:rPr lang="en" sz="2000"/>
              <a:t>{ a, b, c, …, w, x, y, z} |x|=18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Descrizione formale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2" name="Google Shape;122;p24"/>
          <p:cNvSpPr/>
          <p:nvPr/>
        </p:nvSpPr>
        <p:spPr>
          <a:xfrm>
            <a:off x="-125" y="751400"/>
            <a:ext cx="9144000" cy="43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146050" lvl="0" marL="28547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300"/>
              <a:buFont typeface="Arial"/>
              <a:buChar char="•"/>
            </a:pPr>
            <a:r>
              <a:rPr i="0" lang="en" sz="2300" u="none" cap="none" strike="noStrike">
                <a:solidFill>
                  <a:srgbClr val="063DE8"/>
                </a:solidFill>
              </a:rPr>
              <a:t>Alfabeto origine</a:t>
            </a:r>
            <a:r>
              <a:rPr i="0" lang="en" sz="2300" u="none" cap="none" strike="noStrike">
                <a:solidFill>
                  <a:srgbClr val="000000"/>
                </a:solidFill>
              </a:rPr>
              <a:t>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T</a:t>
            </a:r>
            <a:r>
              <a:rPr i="0" lang="en" sz="2300" u="none" cap="none" strike="noStrike">
                <a:solidFill>
                  <a:srgbClr val="000000"/>
                </a:solidFill>
              </a:rPr>
              <a:t>: il dato da rappresentare appartiene al tipo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300" u="none" cap="none" strike="noStrike">
                <a:solidFill>
                  <a:srgbClr val="000000"/>
                </a:solidFill>
              </a:rPr>
              <a:t>			T = ( x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1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, … . . , x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n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)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-146050" lvl="0" marL="28547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300"/>
              <a:buFont typeface="Arial"/>
              <a:buChar char="•"/>
            </a:pPr>
            <a:r>
              <a:rPr i="0" lang="en" sz="2300" u="none" cap="none" strike="noStrike">
                <a:solidFill>
                  <a:srgbClr val="063DE8"/>
                </a:solidFill>
              </a:rPr>
              <a:t>Alfabeto in codice</a:t>
            </a:r>
            <a:r>
              <a:rPr i="0" lang="en" sz="2300" u="none" cap="none" strike="noStrike">
                <a:solidFill>
                  <a:srgbClr val="000000"/>
                </a:solidFill>
              </a:rPr>
              <a:t>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E</a:t>
            </a:r>
            <a:r>
              <a:rPr i="0" lang="en" sz="2300" u="none" cap="none" strike="noStrike">
                <a:solidFill>
                  <a:srgbClr val="000000"/>
                </a:solidFill>
              </a:rPr>
              <a:t>: il dato è rappresentato mediante dati di tipo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300" u="none" cap="none" strike="noStrike">
                <a:solidFill>
                  <a:srgbClr val="000000"/>
                </a:solidFill>
              </a:rPr>
              <a:t>			E = ( a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1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, … . . , a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k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)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-146050" lvl="0" marL="28547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DE8"/>
              </a:buClr>
              <a:buSzPts val="2300"/>
              <a:buFont typeface="Arial"/>
              <a:buChar char="•"/>
            </a:pPr>
            <a:r>
              <a:rPr i="0" lang="en" sz="2300" u="none" cap="none" strike="noStrike">
                <a:solidFill>
                  <a:srgbClr val="063DE8"/>
                </a:solidFill>
              </a:rPr>
              <a:t>Codice</a:t>
            </a:r>
            <a:r>
              <a:rPr i="0" lang="en" sz="2300" u="none" cap="none" strike="noStrike">
                <a:solidFill>
                  <a:srgbClr val="000000"/>
                </a:solidFill>
              </a:rPr>
              <a:t>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C</a:t>
            </a:r>
            <a:r>
              <a:rPr i="0" lang="en" sz="2300" u="none" cap="none" strike="noStrike">
                <a:solidFill>
                  <a:srgbClr val="000000"/>
                </a:solidFill>
              </a:rPr>
              <a:t>: la </a:t>
            </a:r>
            <a:r>
              <a:rPr i="0" lang="en" sz="2300" u="none" cap="none" strike="noStrike">
                <a:solidFill>
                  <a:srgbClr val="063DE8"/>
                </a:solidFill>
              </a:rPr>
              <a:t>codifica di </a:t>
            </a:r>
            <a:r>
              <a:rPr b="1" i="0" lang="en" sz="2300" u="none" cap="none" strike="noStrike">
                <a:solidFill>
                  <a:srgbClr val="063DE8"/>
                </a:solidFill>
              </a:rPr>
              <a:t>T</a:t>
            </a:r>
            <a:r>
              <a:rPr i="0" lang="en" sz="2300" u="none" cap="none" strike="noStrike">
                <a:solidFill>
                  <a:srgbClr val="063DE8"/>
                </a:solidFill>
              </a:rPr>
              <a:t> mediante </a:t>
            </a:r>
            <a:r>
              <a:rPr b="1" i="0" lang="en" sz="2300" u="none" cap="none" strike="noStrike">
                <a:solidFill>
                  <a:srgbClr val="063DE8"/>
                </a:solidFill>
              </a:rPr>
              <a:t>E</a:t>
            </a:r>
            <a:r>
              <a:rPr i="0" lang="en" sz="2300" u="none" cap="none" strike="noStrike">
                <a:solidFill>
                  <a:srgbClr val="000000"/>
                </a:solidFill>
              </a:rPr>
              <a:t> è un’applicazione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C</a:t>
            </a:r>
            <a:r>
              <a:rPr i="0" lang="en" sz="2300" u="none" cap="none" strike="noStrike">
                <a:solidFill>
                  <a:srgbClr val="000000"/>
                </a:solidFill>
              </a:rPr>
              <a:t>, detta 	</a:t>
            </a:r>
            <a:r>
              <a:rPr i="1" lang="en" sz="2300" u="none" cap="none" strike="noStrike">
                <a:solidFill>
                  <a:srgbClr val="008000"/>
                </a:solidFill>
              </a:rPr>
              <a:t>codice</a:t>
            </a:r>
            <a:r>
              <a:rPr i="0" lang="en" sz="2300" u="none" cap="none" strike="noStrike">
                <a:solidFill>
                  <a:srgbClr val="000000"/>
                </a:solidFill>
              </a:rPr>
              <a:t>, che trasforma ciascun elemento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x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∈ T</a:t>
            </a:r>
            <a:r>
              <a:rPr i="0" lang="en" sz="2300" u="none" cap="none" strike="noStrike">
                <a:solidFill>
                  <a:srgbClr val="000000"/>
                </a:solidFill>
              </a:rPr>
              <a:t> in una stringa di 	lunghezza </a:t>
            </a:r>
            <a:r>
              <a:rPr b="1" i="1" lang="en" sz="2300" u="none" cap="none" strike="noStrike">
                <a:solidFill>
                  <a:srgbClr val="000000"/>
                </a:solidFill>
              </a:rPr>
              <a:t>l</a:t>
            </a:r>
            <a:r>
              <a:rPr b="1" baseline="-25000" i="1" lang="en" sz="2300" u="none" cap="none" strike="noStrike">
                <a:solidFill>
                  <a:srgbClr val="000000"/>
                </a:solidFill>
              </a:rPr>
              <a:t>i</a:t>
            </a:r>
            <a:r>
              <a:rPr b="1" i="1" lang="en" sz="2300" u="none" cap="none" strike="noStrike">
                <a:solidFill>
                  <a:srgbClr val="000000"/>
                </a:solidFill>
              </a:rPr>
              <a:t> </a:t>
            </a:r>
            <a:r>
              <a:rPr i="0" lang="en" sz="2300" u="none" cap="none" strike="noStrike">
                <a:solidFill>
                  <a:srgbClr val="000000"/>
                </a:solidFill>
              </a:rPr>
              <a:t>di elementi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a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i="0" lang="en" sz="2300" u="none" cap="none" strike="noStrike">
                <a:solidFill>
                  <a:srgbClr val="000000"/>
                </a:solidFill>
              </a:rPr>
              <a:t> ∈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E</a:t>
            </a:r>
            <a:r>
              <a:rPr i="0" lang="en" sz="2300" u="none" cap="none" strike="noStrike">
                <a:solidFill>
                  <a:srgbClr val="000000"/>
                </a:solidFill>
              </a:rPr>
              <a:t>, detta </a:t>
            </a:r>
            <a:r>
              <a:rPr i="1" lang="en" sz="2300" u="none" cap="none" strike="noStrike">
                <a:solidFill>
                  <a:srgbClr val="008000"/>
                </a:solidFill>
              </a:rPr>
              <a:t>parola codice</a:t>
            </a:r>
            <a:endParaRPr i="0" sz="23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Codifica a lunghezza fissa (</a:t>
            </a:r>
            <a:r>
              <a:rPr b="1" lang="en">
                <a:solidFill>
                  <a:schemeClr val="lt1"/>
                </a:solidFill>
              </a:rPr>
              <a:t>1/3</a:t>
            </a:r>
            <a:r>
              <a:rPr b="1" lang="en">
                <a:solidFill>
                  <a:schemeClr val="lt1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8" name="Google Shape;128;p25"/>
          <p:cNvSpPr/>
          <p:nvPr/>
        </p:nvSpPr>
        <p:spPr>
          <a:xfrm>
            <a:off x="125" y="759750"/>
            <a:ext cx="9144000" cy="31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Se si pone </a:t>
            </a:r>
            <a:r>
              <a:rPr i="1" lang="en" sz="2000" u="none" cap="none" strike="noStrike">
                <a:solidFill>
                  <a:srgbClr val="000000"/>
                </a:solidFill>
              </a:rPr>
              <a:t>l</a:t>
            </a:r>
            <a:r>
              <a:rPr b="1" baseline="-25000" i="1" lang="en" sz="2000" u="none" cap="none" strike="noStrike">
                <a:solidFill>
                  <a:srgbClr val="000000"/>
                </a:solidFill>
              </a:rPr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 =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m</a:t>
            </a:r>
            <a:r>
              <a:rPr i="0" lang="en" sz="2000" u="none" cap="none" strike="noStrike">
                <a:solidFill>
                  <a:srgbClr val="000000"/>
                </a:solidFill>
              </a:rPr>
              <a:t> = costante per tutti gli elementi di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T</a:t>
            </a:r>
            <a:r>
              <a:rPr i="0" lang="en" sz="2000" u="none" cap="none" strike="noStrike">
                <a:solidFill>
                  <a:srgbClr val="000000"/>
                </a:solidFill>
              </a:rPr>
              <a:t>, si ottiene una </a:t>
            </a:r>
            <a:r>
              <a:rPr i="0" lang="en" sz="2000" u="none" cap="none" strike="noStrike">
                <a:solidFill>
                  <a:srgbClr val="063DE8"/>
                </a:solidFill>
              </a:rPr>
              <a:t>codifica a lunghezza fissa</a:t>
            </a:r>
            <a:r>
              <a:rPr i="0" lang="en" sz="2000" u="none" cap="none" strike="noStrike">
                <a:solidFill>
                  <a:srgbClr val="000000"/>
                </a:solidFill>
              </a:rPr>
              <a:t>. In tal caso il codice è fissato facendo corrispondere a ciascun elemento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x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i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 ∈ T</a:t>
            </a:r>
            <a:r>
              <a:rPr i="0" lang="en" sz="2000" u="none" cap="none" strike="noStrike">
                <a:solidFill>
                  <a:srgbClr val="000000"/>
                </a:solidFill>
              </a:rPr>
              <a:t> una delle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k</a:t>
            </a:r>
            <a:r>
              <a:rPr b="1" baseline="30000" i="0" lang="en" sz="2000" u="none" cap="none" strike="noStrike">
                <a:solidFill>
                  <a:srgbClr val="000000"/>
                </a:solidFill>
              </a:rPr>
              <a:t>m</a:t>
            </a:r>
            <a:r>
              <a:rPr i="0" lang="en" sz="2000" u="none" cap="none" strike="noStrike">
                <a:solidFill>
                  <a:srgbClr val="000000"/>
                </a:solidFill>
              </a:rPr>
              <a:t> disposizioni con ripetizione dei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k</a:t>
            </a:r>
            <a:r>
              <a:rPr i="0" lang="en" sz="2000" u="none" cap="none" strike="noStrike">
                <a:solidFill>
                  <a:srgbClr val="000000"/>
                </a:solidFill>
              </a:rPr>
              <a:t> simboli di tipo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E</a:t>
            </a:r>
            <a:r>
              <a:rPr i="0" lang="en" sz="2000" u="none" cap="none" strike="noStrike">
                <a:solidFill>
                  <a:srgbClr val="000000"/>
                </a:solidFill>
              </a:rPr>
              <a:t> sugli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m</a:t>
            </a:r>
            <a:r>
              <a:rPr i="0" lang="en" sz="2000" u="none" cap="none" strike="noStrike">
                <a:solidFill>
                  <a:srgbClr val="000000"/>
                </a:solidFill>
              </a:rPr>
              <a:t> posti della stringa e quindi: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			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K</a:t>
            </a:r>
            <a:r>
              <a:rPr b="1" baseline="30000" i="0" lang="en" sz="2000" u="none" cap="none" strike="noStrike">
                <a:solidFill>
                  <a:srgbClr val="000000"/>
                </a:solidFill>
              </a:rPr>
              <a:t>m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 = N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da cui 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			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m</a:t>
            </a:r>
            <a:r>
              <a:rPr i="0" lang="en" sz="2000" u="none" cap="none" strike="noStrike">
                <a:solidFill>
                  <a:srgbClr val="000000"/>
                </a:solidFill>
              </a:rPr>
              <a:t>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= </a:t>
            </a:r>
            <a:r>
              <a:rPr i="0" lang="en" sz="2000" u="none" cap="none" strike="noStrike">
                <a:solidFill>
                  <a:srgbClr val="000000"/>
                </a:solidFill>
              </a:rPr>
              <a:t>{[log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k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 N</a:t>
            </a:r>
            <a:r>
              <a:rPr i="0" lang="en" sz="2000" u="none" cap="none" strike="noStrike">
                <a:solidFill>
                  <a:srgbClr val="000000"/>
                </a:solidFill>
              </a:rPr>
              <a:t>]}</a:t>
            </a:r>
            <a:endParaRPr i="0" sz="20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29" name="Google Shape;129;p25"/>
          <p:cNvSpPr/>
          <p:nvPr/>
        </p:nvSpPr>
        <p:spPr>
          <a:xfrm>
            <a:off x="0" y="3467100"/>
            <a:ext cx="9144000" cy="1676400"/>
          </a:xfrm>
          <a:prstGeom prst="rect">
            <a:avLst/>
          </a:prstGeom>
          <a:solidFill>
            <a:srgbClr val="00FFFF">
              <a:alpha val="49800"/>
            </a:srgbClr>
          </a:solidFill>
          <a:ln cap="flat" cmpd="sng" w="572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codificare un dato di cardinalità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mediante un alfabeto di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simboli è necessaria una stringa di lunghezza minima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b="1" i="1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=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	(</a:t>
            </a:r>
            <a:r>
              <a:rPr b="1" i="1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è la </a:t>
            </a:r>
            <a:r>
              <a:rPr b="0" i="0" lang="en" sz="2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lunghezza del codice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Codifica a lunghezza fissa (2/3)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0" y="708325"/>
            <a:ext cx="9144000" cy="24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none" cap="none" strike="noStrike">
                <a:solidFill>
                  <a:srgbClr val="000000"/>
                </a:solidFill>
              </a:rPr>
              <a:t>CODICE</a:t>
            </a:r>
            <a:r>
              <a:rPr b="1" lang="en" sz="2200" u="none" cap="none" strike="noStrike">
                <a:solidFill>
                  <a:srgbClr val="063DE8"/>
                </a:solidFill>
              </a:rPr>
              <a:t> INCOMPLETO</a:t>
            </a:r>
            <a:r>
              <a:rPr b="1" lang="en" sz="2200" u="none" cap="none" strike="noStrike">
                <a:solidFill>
                  <a:srgbClr val="000000"/>
                </a:solidFill>
              </a:rPr>
              <a:t>:</a:t>
            </a:r>
            <a:r>
              <a:rPr b="1" lang="en" sz="2200" u="none" cap="none" strike="noStrike">
                <a:solidFill>
                  <a:srgbClr val="FC0128"/>
                </a:solidFill>
              </a:rPr>
              <a:t> </a:t>
            </a:r>
            <a:r>
              <a:rPr b="1" lang="en" sz="2200" u="none" cap="none" strike="noStrike">
                <a:solidFill>
                  <a:srgbClr val="0000FF"/>
                </a:solidFill>
              </a:rPr>
              <a:t>se </a:t>
            </a:r>
            <a:r>
              <a:rPr b="1" lang="en" sz="2200" u="none" cap="none" strike="noStrike">
                <a:solidFill>
                  <a:srgbClr val="000000"/>
                </a:solidFill>
              </a:rPr>
              <a:t>l = m</a:t>
            </a:r>
            <a:r>
              <a:rPr b="1" lang="en" sz="2200" u="none" cap="none" strike="noStrike">
                <a:solidFill>
                  <a:srgbClr val="0000FF"/>
                </a:solidFill>
              </a:rPr>
              <a:t> ma </a:t>
            </a:r>
            <a:r>
              <a:rPr b="1" lang="en" sz="2200" u="none" cap="none" strike="noStrike">
                <a:solidFill>
                  <a:srgbClr val="000000"/>
                </a:solidFill>
              </a:rPr>
              <a:t>N</a:t>
            </a:r>
            <a:r>
              <a:rPr b="1" lang="en" sz="2200" u="none" cap="none" strike="noStrike">
                <a:solidFill>
                  <a:srgbClr val="0000FF"/>
                </a:solidFill>
              </a:rPr>
              <a:t> non è potenza di </a:t>
            </a:r>
            <a:r>
              <a:rPr b="1" lang="en" sz="2200" u="none" cap="none" strike="noStrike">
                <a:solidFill>
                  <a:srgbClr val="000000"/>
                </a:solidFill>
              </a:rPr>
              <a:t>k</a:t>
            </a:r>
            <a:r>
              <a:rPr b="1" lang="en" sz="2200" u="none" cap="none" strike="noStrike">
                <a:solidFill>
                  <a:srgbClr val="0000FF"/>
                </a:solidFill>
              </a:rPr>
              <a:t>, il codice viene detto incompleto e la differenza</a:t>
            </a:r>
            <a:r>
              <a:rPr b="1" lang="en" sz="2200" u="none" cap="none" strike="noStrike">
                <a:solidFill>
                  <a:srgbClr val="000000"/>
                </a:solidFill>
              </a:rPr>
              <a:t> k</a:t>
            </a:r>
            <a:r>
              <a:rPr b="1" baseline="30000" lang="en" sz="2200" u="none" cap="none" strike="noStrike">
                <a:solidFill>
                  <a:srgbClr val="000000"/>
                </a:solidFill>
              </a:rPr>
              <a:t>m</a:t>
            </a:r>
            <a:r>
              <a:rPr b="1" lang="en" sz="2200" u="none" cap="none" strike="noStrike">
                <a:solidFill>
                  <a:srgbClr val="000000"/>
                </a:solidFill>
              </a:rPr>
              <a:t>- N</a:t>
            </a:r>
            <a:r>
              <a:rPr b="1" lang="en" sz="2200" u="none" cap="none" strike="noStrike">
                <a:solidFill>
                  <a:srgbClr val="0000FF"/>
                </a:solidFill>
              </a:rPr>
              <a:t> fornisce il numero di parole codice non assegnate, cioè non associate ad alcun elemento dell’alfabeto origine.</a:t>
            </a:r>
            <a:endParaRPr b="1" sz="22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0000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none" cap="none" strike="noStrike"/>
              <a:t>Esempio: Binary Coded Decimal, BCD)</a:t>
            </a:r>
            <a:endParaRPr sz="2200" u="none" cap="none" strike="noStrike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9800" y="3156375"/>
            <a:ext cx="1705696" cy="198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37237" y="3171429"/>
            <a:ext cx="1746963" cy="195701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6"/>
          <p:cNvSpPr txBox="1"/>
          <p:nvPr/>
        </p:nvSpPr>
        <p:spPr>
          <a:xfrm>
            <a:off x="1997900" y="2882850"/>
            <a:ext cx="8295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8421</a:t>
            </a:r>
            <a:endParaRPr b="1"/>
          </a:p>
        </p:txBody>
      </p:sp>
      <p:sp>
        <p:nvSpPr>
          <p:cNvPr id="139" name="Google Shape;139;p26"/>
          <p:cNvSpPr txBox="1"/>
          <p:nvPr/>
        </p:nvSpPr>
        <p:spPr>
          <a:xfrm>
            <a:off x="6295963" y="2882850"/>
            <a:ext cx="8295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8421</a:t>
            </a:r>
            <a:endParaRPr b="1"/>
          </a:p>
        </p:txBody>
      </p:sp>
      <p:sp>
        <p:nvSpPr>
          <p:cNvPr id="140" name="Google Shape;140;p26"/>
          <p:cNvSpPr txBox="1"/>
          <p:nvPr/>
        </p:nvSpPr>
        <p:spPr>
          <a:xfrm>
            <a:off x="2575475" y="2882850"/>
            <a:ext cx="8295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3-ex</a:t>
            </a:r>
            <a:endParaRPr b="1"/>
          </a:p>
        </p:txBody>
      </p:sp>
      <p:sp>
        <p:nvSpPr>
          <p:cNvPr id="141" name="Google Shape;141;p26"/>
          <p:cNvSpPr txBox="1"/>
          <p:nvPr/>
        </p:nvSpPr>
        <p:spPr>
          <a:xfrm>
            <a:off x="6837550" y="2862110"/>
            <a:ext cx="8295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3-ex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Codifica a lunghezza fissa (3/3)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47" name="Google Shape;147;p27"/>
          <p:cNvSpPr txBox="1"/>
          <p:nvPr/>
        </p:nvSpPr>
        <p:spPr>
          <a:xfrm>
            <a:off x="0" y="708325"/>
            <a:ext cx="9144000" cy="14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2150" spcFirstLastPara="1" rIns="92150" wrap="square" tIns="46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 u="none" cap="none" strike="noStrike">
                <a:solidFill>
                  <a:srgbClr val="000000"/>
                </a:solidFill>
              </a:rPr>
              <a:t>CODICE</a:t>
            </a:r>
            <a:r>
              <a:rPr b="1" lang="en" sz="2200" u="none" cap="none" strike="noStrike">
                <a:solidFill>
                  <a:srgbClr val="008000"/>
                </a:solidFill>
              </a:rPr>
              <a:t> RIDONDANTE</a:t>
            </a:r>
            <a:r>
              <a:rPr b="1" lang="en" sz="2200" u="none" cap="none" strike="noStrike">
                <a:solidFill>
                  <a:srgbClr val="000000"/>
                </a:solidFill>
              </a:rPr>
              <a:t>:</a:t>
            </a:r>
            <a:r>
              <a:rPr b="1" lang="en" sz="2200" u="none" cap="none" strike="noStrike">
                <a:solidFill>
                  <a:srgbClr val="FC0128"/>
                </a:solidFill>
              </a:rPr>
              <a:t> si ottiene per </a:t>
            </a:r>
            <a:r>
              <a:rPr b="1" lang="en" sz="2200" u="none" cap="none" strike="noStrike">
                <a:solidFill>
                  <a:srgbClr val="000000"/>
                </a:solidFill>
              </a:rPr>
              <a:t>l &gt; m</a:t>
            </a:r>
            <a:r>
              <a:rPr b="1" lang="en" sz="2200" u="none" cap="none" strike="noStrike">
                <a:solidFill>
                  <a:srgbClr val="FC0128"/>
                </a:solidFill>
              </a:rPr>
              <a:t> adoperando più caratteri dell’alfabeto in codice di quanto strettamente necessari.</a:t>
            </a:r>
            <a:br>
              <a:rPr lang="en" sz="2200" u="none" cap="none" strike="noStrike"/>
            </a:br>
            <a:r>
              <a:rPr b="1" lang="en" sz="2200" u="none" cap="none" strike="noStrike">
                <a:solidFill>
                  <a:srgbClr val="FC0128"/>
                </a:solidFill>
              </a:rPr>
              <a:t>I codici ridondanti vengono utilizzati per rilevare ed eventualmente correggere errori dovuti ad alterazioni del dato.</a:t>
            </a:r>
            <a:endParaRPr sz="2200" u="none" cap="none" strike="noStrike"/>
          </a:p>
        </p:txBody>
      </p:sp>
      <p:pic>
        <p:nvPicPr>
          <p:cNvPr id="148" name="Google Shape;14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1575" y="3228963"/>
            <a:ext cx="4619625" cy="191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7"/>
          <p:cNvSpPr txBox="1"/>
          <p:nvPr/>
        </p:nvSpPr>
        <p:spPr>
          <a:xfrm>
            <a:off x="0" y="2291775"/>
            <a:ext cx="9144000" cy="100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Esempio: C’=[A, B, C, D]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Consideriamo due codici binari a parla di lunghezza fissa 2 (Codice 1, non ridondante) </a:t>
            </a:r>
            <a:r>
              <a:rPr lang="en" sz="2000"/>
              <a:t>e</a:t>
            </a:r>
            <a:r>
              <a:rPr lang="en" sz="2000"/>
              <a:t> 3 (Codice 2, ridondante)</a:t>
            </a:r>
            <a:endParaRPr sz="2000"/>
          </a:p>
        </p:txBody>
      </p:sp>
      <p:sp>
        <p:nvSpPr>
          <p:cNvPr id="150" name="Google Shape;150;p27"/>
          <p:cNvSpPr txBox="1"/>
          <p:nvPr/>
        </p:nvSpPr>
        <p:spPr>
          <a:xfrm>
            <a:off x="6221975" y="3297675"/>
            <a:ext cx="2922000" cy="18459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rgbClr val="BF9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Le rappresentazioni:</a:t>
            </a:r>
            <a:br>
              <a:rPr lang="en" sz="1800"/>
            </a:br>
            <a:r>
              <a:rPr lang="en" sz="1800"/>
              <a:t>011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001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110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101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Sono dette “</a:t>
            </a:r>
            <a:r>
              <a:rPr b="1" lang="en" sz="1800"/>
              <a:t>non legali</a:t>
            </a:r>
            <a:r>
              <a:rPr lang="en" sz="1800"/>
              <a:t>”</a:t>
            </a:r>
            <a:endParaRPr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Codifica a lunghezza variabile (</a:t>
            </a:r>
            <a:r>
              <a:rPr b="1" lang="en">
                <a:solidFill>
                  <a:schemeClr val="lt1"/>
                </a:solidFill>
              </a:rPr>
              <a:t>1/2</a:t>
            </a:r>
            <a:r>
              <a:rPr b="1" lang="en">
                <a:solidFill>
                  <a:schemeClr val="lt1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56" name="Google Shape;156;p28"/>
          <p:cNvSpPr/>
          <p:nvPr/>
        </p:nvSpPr>
        <p:spPr>
          <a:xfrm>
            <a:off x="0" y="572700"/>
            <a:ext cx="91440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La lunghezza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l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</a:t>
            </a:r>
            <a:r>
              <a:rPr i="0" lang="en" sz="2300" u="none" cap="none" strike="noStrike">
                <a:solidFill>
                  <a:srgbClr val="000000"/>
                </a:solidFill>
              </a:rPr>
              <a:t>del codice è funzione di ciascun elemento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x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i="0" lang="en" sz="2300" u="none" cap="none" strike="noStrike">
                <a:solidFill>
                  <a:srgbClr val="000000"/>
                </a:solidFill>
              </a:rPr>
              <a:t>: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				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l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 = f(x</a:t>
            </a:r>
            <a:r>
              <a:rPr b="1" baseline="-25000" i="0" lang="en" sz="2300" u="none" cap="none" strike="noStrike">
                <a:solidFill>
                  <a:srgbClr val="000000"/>
                </a:solidFill>
              </a:rPr>
              <a:t>i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)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Proprietà fondamentale è quella che la (o le) parola più corta è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individuata da un particolare codice che non si ritrova come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sequenza iniziale in quelle più lunghe: è la lunghezza stessa che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deve essere riconosciuta nel contesto della parola-codice.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63DE8"/>
                </a:solidFill>
              </a:rPr>
              <a:t>L’uso di questo tipo di codifica è giustificato quando gli elementi</a:t>
            </a:r>
            <a:endParaRPr i="0" sz="2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63DE8"/>
                </a:solidFill>
              </a:rPr>
              <a:t>del tipo T (alfabeto origine) non hanno tutti la stessa probabilità di occorrenza</a:t>
            </a:r>
            <a:r>
              <a:rPr i="0" lang="en" sz="2300" u="none" cap="none" strike="noStrike">
                <a:solidFill>
                  <a:srgbClr val="000000"/>
                </a:solidFill>
              </a:rPr>
              <a:t>.</a:t>
            </a:r>
            <a:endParaRPr i="0" sz="23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Codifica a lunghezza variabile (2/2)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62" name="Google Shape;162;p29"/>
          <p:cNvSpPr/>
          <p:nvPr/>
        </p:nvSpPr>
        <p:spPr>
          <a:xfrm>
            <a:off x="228595" y="933325"/>
            <a:ext cx="89154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400" u="none" cap="none" strike="noStrike">
                <a:solidFill>
                  <a:srgbClr val="000000"/>
                </a:solidFill>
              </a:rPr>
              <a:t>La corrispondenza viene decisa tenendo conto  della frequenza con cui vengono usati i valori in </a:t>
            </a:r>
            <a:r>
              <a:rPr i="1" lang="en" sz="2400" u="none" cap="none" strike="noStrike">
                <a:solidFill>
                  <a:srgbClr val="000000"/>
                </a:solidFill>
              </a:rPr>
              <a:t>D</a:t>
            </a:r>
            <a:r>
              <a:rPr i="0" lang="en" sz="2400" u="none" cap="none" strike="noStrike">
                <a:solidFill>
                  <a:srgbClr val="000000"/>
                </a:solidFill>
              </a:rPr>
              <a:t> </a:t>
            </a:r>
            <a:endParaRPr i="0" sz="2400" u="none" cap="none" strike="noStrike">
              <a:solidFill>
                <a:srgbClr val="000000"/>
              </a:solidFill>
            </a:endParaRPr>
          </a:p>
        </p:txBody>
      </p:sp>
      <p:sp>
        <p:nvSpPr>
          <p:cNvPr id="163" name="Google Shape;163;p29"/>
          <p:cNvSpPr/>
          <p:nvPr/>
        </p:nvSpPr>
        <p:spPr>
          <a:xfrm>
            <a:off x="127225" y="2609845"/>
            <a:ext cx="8153400" cy="1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63DE8"/>
                </a:solidFill>
              </a:rPr>
              <a:t>Vantaggi:</a:t>
            </a:r>
            <a:endParaRPr i="0" sz="24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i="0" lang="en" sz="2400" u="none" cap="none" strike="noStrike">
                <a:solidFill>
                  <a:srgbClr val="000000"/>
                </a:solidFill>
              </a:rPr>
              <a:t>» Risparmio di </a:t>
            </a:r>
            <a:r>
              <a:rPr i="0" lang="en" sz="2400" u="none" cap="none" strike="noStrike">
                <a:solidFill>
                  <a:srgbClr val="063DE8"/>
                </a:solidFill>
              </a:rPr>
              <a:t>spazio</a:t>
            </a:r>
            <a:r>
              <a:rPr i="0" lang="en" sz="2400" u="none" cap="none" strike="noStrike">
                <a:solidFill>
                  <a:srgbClr val="000000"/>
                </a:solidFill>
              </a:rPr>
              <a:t> nella memorizzazione</a:t>
            </a:r>
            <a:endParaRPr i="0" sz="24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i="0" lang="en" sz="2400" u="none" cap="none" strike="noStrike">
                <a:solidFill>
                  <a:srgbClr val="000000"/>
                </a:solidFill>
              </a:rPr>
              <a:t>» Risparmio di </a:t>
            </a:r>
            <a:r>
              <a:rPr i="0" lang="en" sz="2400" u="none" cap="none" strike="noStrike">
                <a:solidFill>
                  <a:srgbClr val="063DE8"/>
                </a:solidFill>
              </a:rPr>
              <a:t>tempo</a:t>
            </a:r>
            <a:r>
              <a:rPr i="0" lang="en" sz="2400" u="none" cap="none" strike="noStrike">
                <a:solidFill>
                  <a:srgbClr val="000000"/>
                </a:solidFill>
              </a:rPr>
              <a:t> nella trasmissione</a:t>
            </a:r>
            <a:endParaRPr i="0" sz="24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</a:rPr>
              <a:t>Esempio: Codifica a lunghezza fissa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69" name="Google Shape;16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326" y="731750"/>
            <a:ext cx="7636275" cy="429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Esempio: Codifica a lunghezza fissa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350" y="683800"/>
            <a:ext cx="7942731" cy="445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Sommario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Concetto di informazione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Rappresentazione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Codifica </a:t>
            </a:r>
            <a:r>
              <a:rPr lang="en" sz="2400"/>
              <a:t>e</a:t>
            </a:r>
            <a:r>
              <a:rPr lang="en" sz="2400"/>
              <a:t> decodifica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Conclusioni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Rappresentazione Decodificata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81" name="Google Shape;181;p32"/>
          <p:cNvSpPr/>
          <p:nvPr/>
        </p:nvSpPr>
        <p:spPr>
          <a:xfrm>
            <a:off x="152575" y="875850"/>
            <a:ext cx="8628660" cy="11912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La </a:t>
            </a:r>
            <a:r>
              <a:rPr b="1" i="0" lang="en" sz="2300" u="none" cap="none" strike="noStrike">
                <a:solidFill>
                  <a:srgbClr val="063DE8"/>
                </a:solidFill>
              </a:rPr>
              <a:t>rappresentazione decodificata</a:t>
            </a:r>
            <a:r>
              <a:rPr i="0" lang="en" sz="2300" u="none" cap="none" strike="noStrike">
                <a:solidFill>
                  <a:srgbClr val="000000"/>
                </a:solidFill>
              </a:rPr>
              <a:t> è una codifica mediante tabella in cui la lunghezza del codice è pari alla cardinalità 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N</a:t>
            </a:r>
            <a:r>
              <a:rPr i="0" lang="en" sz="2300" u="none" cap="none" strike="noStrike">
                <a:solidFill>
                  <a:srgbClr val="000000"/>
                </a:solidFill>
              </a:rPr>
              <a:t> dell'insieme da codificare (</a:t>
            </a:r>
            <a:r>
              <a:rPr b="1" i="0" lang="en" sz="2300" u="none" cap="none" strike="noStrike">
                <a:solidFill>
                  <a:srgbClr val="000000"/>
                </a:solidFill>
              </a:rPr>
              <a:t>m = N</a:t>
            </a:r>
            <a:r>
              <a:rPr i="0" lang="en" sz="2300" u="none" cap="none" strike="noStrike">
                <a:solidFill>
                  <a:srgbClr val="000000"/>
                </a:solidFill>
              </a:rPr>
              <a:t>).</a:t>
            </a:r>
            <a:endParaRPr i="0" sz="2300" u="none" cap="none" strike="noStrike">
              <a:solidFill>
                <a:srgbClr val="000000"/>
              </a:solidFill>
            </a:endParaRPr>
          </a:p>
        </p:txBody>
      </p:sp>
      <p:sp>
        <p:nvSpPr>
          <p:cNvPr id="182" name="Google Shape;182;p32"/>
          <p:cNvSpPr/>
          <p:nvPr/>
        </p:nvSpPr>
        <p:spPr>
          <a:xfrm>
            <a:off x="152575" y="2665050"/>
            <a:ext cx="8100900" cy="4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0000"/>
                </a:solidFill>
              </a:rPr>
              <a:t>Ad ogni parola codice di m bit è associato un solo bit "</a:t>
            </a:r>
            <a:r>
              <a:rPr b="1" i="0" lang="en" sz="2300" u="none" cap="none" strike="noStrike">
                <a:solidFill>
                  <a:srgbClr val="063DE8"/>
                </a:solidFill>
              </a:rPr>
              <a:t>1</a:t>
            </a:r>
            <a:r>
              <a:rPr i="0" lang="en" sz="2300" u="none" cap="none" strike="noStrike">
                <a:solidFill>
                  <a:srgbClr val="000000"/>
                </a:solidFill>
              </a:rPr>
              <a:t>".</a:t>
            </a:r>
            <a:endParaRPr i="0" sz="2300" u="none" cap="none" strike="noStrike">
              <a:solidFill>
                <a:srgbClr val="000000"/>
              </a:solidFill>
            </a:endParaRPr>
          </a:p>
        </p:txBody>
      </p:sp>
      <p:sp>
        <p:nvSpPr>
          <p:cNvPr id="183" name="Google Shape;183;p32"/>
          <p:cNvSpPr/>
          <p:nvPr/>
        </p:nvSpPr>
        <p:spPr>
          <a:xfrm>
            <a:off x="0" y="3808050"/>
            <a:ext cx="9144000" cy="4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300" u="none" cap="none" strike="noStrike">
                <a:solidFill>
                  <a:srgbClr val="008000"/>
                </a:solidFill>
              </a:rPr>
              <a:t>In questo modo il dato è codificato in maniera semplice ma costosa.</a:t>
            </a:r>
            <a:endParaRPr i="0" sz="23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Codificatore (Encorer)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89" name="Google Shape;189;p33"/>
          <p:cNvSpPr/>
          <p:nvPr/>
        </p:nvSpPr>
        <p:spPr>
          <a:xfrm>
            <a:off x="46551" y="660475"/>
            <a:ext cx="9066900" cy="1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2000" u="none" cap="none" strike="noStrike">
                <a:solidFill>
                  <a:srgbClr val="000000"/>
                </a:solidFill>
              </a:rPr>
              <a:t>Un codificatore è una macchina che riceve in ingresso una rappresentazione decodificata (linee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U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0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, U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N-1</a:t>
            </a:r>
            <a:r>
              <a:rPr i="0" lang="en" sz="2000" u="none" cap="none" strike="noStrike">
                <a:solidFill>
                  <a:srgbClr val="000000"/>
                </a:solidFill>
              </a:rPr>
              <a:t>) e fornisce in uscita la parola codice associata a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U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i</a:t>
            </a:r>
            <a:r>
              <a:rPr i="0" lang="en" sz="2000" u="none" cap="none" strike="noStrike">
                <a:solidFill>
                  <a:srgbClr val="000000"/>
                </a:solidFill>
              </a:rPr>
              <a:t>, se </a:t>
            </a:r>
            <a:r>
              <a:rPr b="1" i="0" lang="en" sz="2000" u="none" cap="none" strike="noStrike">
                <a:solidFill>
                  <a:srgbClr val="000000"/>
                </a:solidFill>
              </a:rPr>
              <a:t>U</a:t>
            </a:r>
            <a:r>
              <a:rPr b="1" baseline="-25000" i="0" lang="en" sz="2000" u="none" cap="none" strike="noStrike">
                <a:solidFill>
                  <a:srgbClr val="000000"/>
                </a:solidFill>
              </a:rPr>
              <a:t>i </a:t>
            </a:r>
            <a:r>
              <a:rPr i="0" lang="en" sz="2000" u="none" cap="none" strike="noStrike">
                <a:solidFill>
                  <a:srgbClr val="000000"/>
                </a:solidFill>
              </a:rPr>
              <a:t>è asserita.</a:t>
            </a:r>
            <a:endParaRPr i="0" sz="2000" u="none" cap="none" strike="noStrike">
              <a:solidFill>
                <a:srgbClr val="000000"/>
              </a:solidFill>
            </a:endParaRPr>
          </a:p>
        </p:txBody>
      </p:sp>
      <p:sp>
        <p:nvSpPr>
          <p:cNvPr id="190" name="Google Shape;190;p33"/>
          <p:cNvSpPr/>
          <p:nvPr/>
        </p:nvSpPr>
        <p:spPr>
          <a:xfrm>
            <a:off x="6803640" y="2590800"/>
            <a:ext cx="19854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{[log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]}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91" name="Google Shape;191;p33"/>
          <p:cNvGrpSpPr/>
          <p:nvPr/>
        </p:nvGrpSpPr>
        <p:grpSpPr>
          <a:xfrm>
            <a:off x="1777320" y="1527000"/>
            <a:ext cx="4846302" cy="2668688"/>
            <a:chOff x="1777320" y="2822400"/>
            <a:chExt cx="4846302" cy="2668688"/>
          </a:xfrm>
        </p:grpSpPr>
        <p:sp>
          <p:nvSpPr>
            <p:cNvPr id="192" name="Google Shape;192;p33"/>
            <p:cNvSpPr/>
            <p:nvPr/>
          </p:nvSpPr>
          <p:spPr>
            <a:xfrm>
              <a:off x="1777320" y="4879800"/>
              <a:ext cx="686880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1" baseline="-25000" i="0" lang="en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N-1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93" name="Google Shape;193;p33"/>
            <p:cNvGrpSpPr/>
            <p:nvPr/>
          </p:nvGrpSpPr>
          <p:grpSpPr>
            <a:xfrm>
              <a:off x="1846440" y="2822400"/>
              <a:ext cx="4777182" cy="2668688"/>
              <a:chOff x="1846440" y="2822400"/>
              <a:chExt cx="4777182" cy="2668688"/>
            </a:xfrm>
          </p:grpSpPr>
          <p:sp>
            <p:nvSpPr>
              <p:cNvPr id="194" name="Google Shape;194;p33"/>
              <p:cNvSpPr/>
              <p:nvPr/>
            </p:nvSpPr>
            <p:spPr>
              <a:xfrm rot="5400000">
                <a:off x="2815917" y="3662285"/>
                <a:ext cx="2666888" cy="990717"/>
              </a:xfrm>
              <a:custGeom>
                <a:rect b="b" l="l" r="r" t="t"/>
                <a:pathLst>
                  <a:path extrusionOk="0" h="2754" w="7409">
                    <a:moveTo>
                      <a:pt x="0" y="2753"/>
                    </a:moveTo>
                    <a:lnTo>
                      <a:pt x="7408" y="2753"/>
                    </a:lnTo>
                    <a:lnTo>
                      <a:pt x="5556" y="0"/>
                    </a:lnTo>
                    <a:lnTo>
                      <a:pt x="1852" y="0"/>
                    </a:lnTo>
                    <a:lnTo>
                      <a:pt x="0" y="2753"/>
                    </a:lnTo>
                  </a:path>
                </a:pathLst>
              </a:custGeom>
              <a:solidFill>
                <a:srgbClr val="00C0C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cxnSp>
            <p:nvCxnSpPr>
              <p:cNvPr id="195" name="Google Shape;195;p33"/>
              <p:cNvCxnSpPr/>
              <p:nvPr/>
            </p:nvCxnSpPr>
            <p:spPr>
              <a:xfrm>
                <a:off x="2581200" y="3052800"/>
                <a:ext cx="908400" cy="1500"/>
              </a:xfrm>
              <a:prstGeom prst="straightConnector1">
                <a:avLst/>
              </a:prstGeom>
              <a:noFill/>
              <a:ln cap="flat" cmpd="sng" w="28425">
                <a:solidFill>
                  <a:srgbClr val="000000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cxnSp>
            <p:nvCxnSpPr>
              <p:cNvPr id="196" name="Google Shape;196;p33"/>
              <p:cNvCxnSpPr/>
              <p:nvPr/>
            </p:nvCxnSpPr>
            <p:spPr>
              <a:xfrm>
                <a:off x="2581200" y="5110200"/>
                <a:ext cx="908400" cy="1500"/>
              </a:xfrm>
              <a:prstGeom prst="straightConnector1">
                <a:avLst/>
              </a:prstGeom>
              <a:noFill/>
              <a:ln cap="flat" cmpd="sng" w="28425">
                <a:solidFill>
                  <a:srgbClr val="000000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cxnSp>
            <p:nvCxnSpPr>
              <p:cNvPr id="197" name="Google Shape;197;p33"/>
              <p:cNvCxnSpPr/>
              <p:nvPr/>
            </p:nvCxnSpPr>
            <p:spPr>
              <a:xfrm>
                <a:off x="4727520" y="3662280"/>
                <a:ext cx="908400" cy="1800"/>
              </a:xfrm>
              <a:prstGeom prst="straightConnector1">
                <a:avLst/>
              </a:prstGeom>
              <a:noFill/>
              <a:ln cap="flat" cmpd="sng" w="28425">
                <a:solidFill>
                  <a:srgbClr val="000000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cxnSp>
            <p:nvCxnSpPr>
              <p:cNvPr id="198" name="Google Shape;198;p33"/>
              <p:cNvCxnSpPr/>
              <p:nvPr/>
            </p:nvCxnSpPr>
            <p:spPr>
              <a:xfrm>
                <a:off x="4727520" y="4653000"/>
                <a:ext cx="908400" cy="1500"/>
              </a:xfrm>
              <a:prstGeom prst="straightConnector1">
                <a:avLst/>
              </a:prstGeom>
              <a:noFill/>
              <a:ln cap="flat" cmpd="sng" w="28425">
                <a:solidFill>
                  <a:srgbClr val="000000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sp>
            <p:nvSpPr>
              <p:cNvPr id="199" name="Google Shape;199;p33"/>
              <p:cNvSpPr/>
              <p:nvPr/>
            </p:nvSpPr>
            <p:spPr>
              <a:xfrm>
                <a:off x="5893560" y="3279600"/>
                <a:ext cx="508680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0" name="Google Shape;200;p33"/>
              <p:cNvSpPr/>
              <p:nvPr/>
            </p:nvSpPr>
            <p:spPr>
              <a:xfrm>
                <a:off x="5907960" y="4422600"/>
                <a:ext cx="715662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C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m-1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1" name="Google Shape;201;p33"/>
              <p:cNvSpPr/>
              <p:nvPr/>
            </p:nvSpPr>
            <p:spPr>
              <a:xfrm>
                <a:off x="1846440" y="2822400"/>
                <a:ext cx="499338" cy="51013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0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2" name="Google Shape;202;p33"/>
              <p:cNvSpPr/>
              <p:nvPr/>
            </p:nvSpPr>
            <p:spPr>
              <a:xfrm>
                <a:off x="4727520" y="3676680"/>
                <a:ext cx="660600" cy="95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3" name="Google Shape;203;p33"/>
              <p:cNvSpPr/>
              <p:nvPr/>
            </p:nvSpPr>
            <p:spPr>
              <a:xfrm>
                <a:off x="2789280" y="3205080"/>
                <a:ext cx="419100" cy="95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04" name="Google Shape;204;p33"/>
              <p:cNvSpPr/>
              <p:nvPr/>
            </p:nvSpPr>
            <p:spPr>
              <a:xfrm>
                <a:off x="2789280" y="4148280"/>
                <a:ext cx="419100" cy="955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i="0" lang="en" sz="14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i="0" sz="1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grpSp>
        <p:nvGrpSpPr>
          <p:cNvPr id="205" name="Google Shape;205;p33"/>
          <p:cNvGrpSpPr/>
          <p:nvPr/>
        </p:nvGrpSpPr>
        <p:grpSpPr>
          <a:xfrm>
            <a:off x="1265760" y="3922680"/>
            <a:ext cx="3047460" cy="1030818"/>
            <a:chOff x="1265760" y="5218080"/>
            <a:chExt cx="3047460" cy="1030818"/>
          </a:xfrm>
        </p:grpSpPr>
        <p:cxnSp>
          <p:nvCxnSpPr>
            <p:cNvPr id="206" name="Google Shape;206;p33"/>
            <p:cNvCxnSpPr/>
            <p:nvPr/>
          </p:nvCxnSpPr>
          <p:spPr>
            <a:xfrm flipH="1" rot="10800000">
              <a:off x="4311720" y="5218080"/>
              <a:ext cx="1500" cy="1025400"/>
            </a:xfrm>
            <a:prstGeom prst="straightConnector1">
              <a:avLst/>
            </a:prstGeom>
            <a:noFill/>
            <a:ln cap="flat" cmpd="sng" w="28425">
              <a:solidFill>
                <a:srgbClr val="063DE8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207" name="Google Shape;207;p33"/>
            <p:cNvSpPr/>
            <p:nvPr/>
          </p:nvSpPr>
          <p:spPr>
            <a:xfrm>
              <a:off x="3740400" y="5780160"/>
              <a:ext cx="37260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063DE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63DE8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265760" y="5850000"/>
              <a:ext cx="2216862" cy="3988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000" u="none" cap="none" strike="noStrike">
                  <a:solidFill>
                    <a:srgbClr val="063DE8"/>
                  </a:solidFill>
                  <a:latin typeface="Arial"/>
                  <a:ea typeface="Arial"/>
                  <a:cs typeface="Arial"/>
                  <a:sym typeface="Arial"/>
                </a:rPr>
                <a:t>encoder abilitato</a:t>
              </a:r>
              <a:endPara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Decodificatore /decoder)</a:t>
            </a:r>
            <a:endParaRPr b="1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FFFFFF"/>
              </a:solidFill>
            </a:endParaRPr>
          </a:p>
        </p:txBody>
      </p:sp>
      <p:sp>
        <p:nvSpPr>
          <p:cNvPr id="214" name="Google Shape;214;p34"/>
          <p:cNvSpPr/>
          <p:nvPr/>
        </p:nvSpPr>
        <p:spPr>
          <a:xfrm>
            <a:off x="0" y="649725"/>
            <a:ext cx="9144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decodificatore è una macchina che riceve in ingresso una parola codice (C) e presenta in uscita la sua rappresentazione decodificata (linee 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N-1</a:t>
            </a:r>
            <a:r>
              <a:rPr b="0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34"/>
          <p:cNvSpPr/>
          <p:nvPr/>
        </p:nvSpPr>
        <p:spPr>
          <a:xfrm>
            <a:off x="617040" y="2479680"/>
            <a:ext cx="1985400" cy="5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{[log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]}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16" name="Google Shape;216;p34"/>
          <p:cNvGrpSpPr/>
          <p:nvPr/>
        </p:nvGrpSpPr>
        <p:grpSpPr>
          <a:xfrm>
            <a:off x="3530160" y="1676520"/>
            <a:ext cx="4882680" cy="2666888"/>
            <a:chOff x="3530160" y="3048120"/>
            <a:chExt cx="4882680" cy="2666888"/>
          </a:xfrm>
        </p:grpSpPr>
        <p:sp>
          <p:nvSpPr>
            <p:cNvPr id="217" name="Google Shape;217;p34"/>
            <p:cNvSpPr/>
            <p:nvPr/>
          </p:nvSpPr>
          <p:spPr>
            <a:xfrm rot="5400000">
              <a:off x="4489558" y="3886205"/>
              <a:ext cx="2666888" cy="990717"/>
            </a:xfrm>
            <a:custGeom>
              <a:rect b="b" l="l" r="r" t="t"/>
              <a:pathLst>
                <a:path extrusionOk="0" h="2754" w="7409">
                  <a:moveTo>
                    <a:pt x="0" y="0"/>
                  </a:moveTo>
                  <a:lnTo>
                    <a:pt x="7408" y="0"/>
                  </a:lnTo>
                  <a:lnTo>
                    <a:pt x="5556" y="2753"/>
                  </a:lnTo>
                  <a:lnTo>
                    <a:pt x="1852" y="2753"/>
                  </a:lnTo>
                  <a:lnTo>
                    <a:pt x="0" y="0"/>
                  </a:lnTo>
                </a:path>
              </a:pathLst>
            </a:custGeom>
            <a:solidFill>
              <a:srgbClr val="00C0C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cxnSp>
          <p:nvCxnSpPr>
            <p:cNvPr id="218" name="Google Shape;218;p34"/>
            <p:cNvCxnSpPr/>
            <p:nvPr/>
          </p:nvCxnSpPr>
          <p:spPr>
            <a:xfrm>
              <a:off x="4248000" y="3809880"/>
              <a:ext cx="9084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19" name="Google Shape;219;p34"/>
            <p:cNvCxnSpPr/>
            <p:nvPr/>
          </p:nvCxnSpPr>
          <p:spPr>
            <a:xfrm>
              <a:off x="4248000" y="4800600"/>
              <a:ext cx="9084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20" name="Google Shape;220;p34"/>
            <p:cNvCxnSpPr/>
            <p:nvPr/>
          </p:nvCxnSpPr>
          <p:spPr>
            <a:xfrm>
              <a:off x="6477120" y="3352680"/>
              <a:ext cx="907800" cy="18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221" name="Google Shape;221;p34"/>
            <p:cNvCxnSpPr/>
            <p:nvPr/>
          </p:nvCxnSpPr>
          <p:spPr>
            <a:xfrm>
              <a:off x="6559560" y="5257800"/>
              <a:ext cx="907800" cy="1500"/>
            </a:xfrm>
            <a:prstGeom prst="straightConnector1">
              <a:avLst/>
            </a:prstGeom>
            <a:noFill/>
            <a:ln cap="flat" cmpd="sng" w="284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222" name="Google Shape;222;p34"/>
            <p:cNvSpPr/>
            <p:nvPr/>
          </p:nvSpPr>
          <p:spPr>
            <a:xfrm>
              <a:off x="3660840" y="3394080"/>
              <a:ext cx="488862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r>
                <a:rPr b="1" baseline="-25000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3" name="Google Shape;223;p34"/>
            <p:cNvSpPr/>
            <p:nvPr/>
          </p:nvSpPr>
          <p:spPr>
            <a:xfrm>
              <a:off x="3530160" y="4495680"/>
              <a:ext cx="695898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</a:t>
              </a:r>
              <a:r>
                <a:rPr b="1" baseline="-25000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m-1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4" name="Google Shape;224;p34"/>
            <p:cNvSpPr/>
            <p:nvPr/>
          </p:nvSpPr>
          <p:spPr>
            <a:xfrm>
              <a:off x="7641360" y="3124080"/>
              <a:ext cx="488862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34"/>
            <p:cNvSpPr/>
            <p:nvPr/>
          </p:nvSpPr>
          <p:spPr>
            <a:xfrm>
              <a:off x="7736760" y="5029200"/>
              <a:ext cx="676080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i="0" lang="en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N-1</a:t>
              </a:r>
              <a:endPara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6" name="Google Shape;226;p34"/>
            <p:cNvSpPr/>
            <p:nvPr/>
          </p:nvSpPr>
          <p:spPr>
            <a:xfrm>
              <a:off x="5438520" y="4035600"/>
              <a:ext cx="734022" cy="52056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1/N</a:t>
              </a:r>
              <a:endPara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7" name="Google Shape;227;p34"/>
            <p:cNvSpPr/>
            <p:nvPr/>
          </p:nvSpPr>
          <p:spPr>
            <a:xfrm>
              <a:off x="4573800" y="3943440"/>
              <a:ext cx="225000" cy="73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8" name="Google Shape;228;p34"/>
            <p:cNvSpPr/>
            <p:nvPr/>
          </p:nvSpPr>
          <p:spPr>
            <a:xfrm>
              <a:off x="6726600" y="3486240"/>
              <a:ext cx="225000" cy="73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9" name="Google Shape;229;p34"/>
            <p:cNvSpPr/>
            <p:nvPr/>
          </p:nvSpPr>
          <p:spPr>
            <a:xfrm>
              <a:off x="6726600" y="4260960"/>
              <a:ext cx="225000" cy="73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400" u="none" cap="none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30" name="Google Shape;230;p34"/>
          <p:cNvGrpSpPr/>
          <p:nvPr/>
        </p:nvGrpSpPr>
        <p:grpSpPr>
          <a:xfrm>
            <a:off x="2688840" y="4108080"/>
            <a:ext cx="3046740" cy="551778"/>
            <a:chOff x="2688840" y="5479680"/>
            <a:chExt cx="3046740" cy="551778"/>
          </a:xfrm>
        </p:grpSpPr>
        <p:grpSp>
          <p:nvGrpSpPr>
            <p:cNvPr id="231" name="Google Shape;231;p34"/>
            <p:cNvGrpSpPr/>
            <p:nvPr/>
          </p:nvGrpSpPr>
          <p:grpSpPr>
            <a:xfrm>
              <a:off x="5162760" y="5479680"/>
              <a:ext cx="572820" cy="546000"/>
              <a:chOff x="5162760" y="5479680"/>
              <a:chExt cx="572820" cy="546000"/>
            </a:xfrm>
          </p:grpSpPr>
          <p:cxnSp>
            <p:nvCxnSpPr>
              <p:cNvPr id="232" name="Google Shape;232;p34"/>
              <p:cNvCxnSpPr/>
              <p:nvPr/>
            </p:nvCxnSpPr>
            <p:spPr>
              <a:xfrm flipH="1" rot="10800000">
                <a:off x="5734080" y="5479680"/>
                <a:ext cx="1500" cy="546000"/>
              </a:xfrm>
              <a:prstGeom prst="straightConnector1">
                <a:avLst/>
              </a:prstGeom>
              <a:noFill/>
              <a:ln cap="flat" cmpd="sng" w="28425">
                <a:solidFill>
                  <a:srgbClr val="063DE8"/>
                </a:solidFill>
                <a:prstDash val="solid"/>
                <a:miter lim="8000"/>
                <a:headEnd len="sm" w="sm" type="none"/>
                <a:tailEnd len="med" w="med" type="triangle"/>
              </a:ln>
            </p:spPr>
          </p:cxnSp>
          <p:sp>
            <p:nvSpPr>
              <p:cNvPr id="233" name="Google Shape;233;p34"/>
              <p:cNvSpPr/>
              <p:nvPr/>
            </p:nvSpPr>
            <p:spPr>
              <a:xfrm>
                <a:off x="5162760" y="5562720"/>
                <a:ext cx="372600" cy="459702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cap="flat" cmpd="sng" w="9525">
                <a:solidFill>
                  <a:srgbClr val="063DE8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63DE8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α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34" name="Google Shape;234;p34"/>
            <p:cNvSpPr/>
            <p:nvPr/>
          </p:nvSpPr>
          <p:spPr>
            <a:xfrm>
              <a:off x="2688840" y="5632560"/>
              <a:ext cx="2216862" cy="39889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000" u="none" cap="none" strike="noStrike">
                  <a:solidFill>
                    <a:srgbClr val="063DE8"/>
                  </a:solidFill>
                  <a:latin typeface="Arial"/>
                  <a:ea typeface="Arial"/>
                  <a:cs typeface="Arial"/>
                  <a:sym typeface="Arial"/>
                </a:rPr>
                <a:t>decoder abilitato</a:t>
              </a:r>
              <a:endPara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Sintesi della decodifica da binario a 1 su 4</a:t>
            </a:r>
            <a:endParaRPr b="1">
              <a:solidFill>
                <a:srgbClr val="FFFFFF"/>
              </a:solidFill>
            </a:endParaRPr>
          </a:p>
        </p:txBody>
      </p:sp>
      <p:grpSp>
        <p:nvGrpSpPr>
          <p:cNvPr id="240" name="Google Shape;240;p35"/>
          <p:cNvGrpSpPr/>
          <p:nvPr/>
        </p:nvGrpSpPr>
        <p:grpSpPr>
          <a:xfrm>
            <a:off x="71400" y="924840"/>
            <a:ext cx="8945760" cy="4496100"/>
            <a:chOff x="376200" y="1610640"/>
            <a:chExt cx="8945760" cy="4496100"/>
          </a:xfrm>
        </p:grpSpPr>
        <p:sp>
          <p:nvSpPr>
            <p:cNvPr id="241" name="Google Shape;241;p35"/>
            <p:cNvSpPr/>
            <p:nvPr/>
          </p:nvSpPr>
          <p:spPr>
            <a:xfrm>
              <a:off x="4142160" y="1610640"/>
              <a:ext cx="5179800" cy="4496100"/>
            </a:xfrm>
            <a:prstGeom prst="rect">
              <a:avLst/>
            </a:prstGeom>
            <a:solidFill>
              <a:srgbClr val="CCFFFF">
                <a:alpha val="49800"/>
              </a:srgbClr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35"/>
            <p:cNvSpPr/>
            <p:nvPr/>
          </p:nvSpPr>
          <p:spPr>
            <a:xfrm>
              <a:off x="376200" y="4775040"/>
              <a:ext cx="3257636" cy="675002"/>
            </a:xfrm>
            <a:custGeom>
              <a:rect b="b" l="l" r="r" t="t"/>
              <a:pathLst>
                <a:path extrusionOk="0" h="1877" w="9051">
                  <a:moveTo>
                    <a:pt x="0" y="0"/>
                  </a:moveTo>
                  <a:lnTo>
                    <a:pt x="6386" y="0"/>
                  </a:lnTo>
                  <a:lnTo>
                    <a:pt x="6386" y="703"/>
                  </a:lnTo>
                  <a:lnTo>
                    <a:pt x="7541" y="703"/>
                  </a:lnTo>
                  <a:lnTo>
                    <a:pt x="7541" y="469"/>
                  </a:lnTo>
                  <a:lnTo>
                    <a:pt x="9050" y="938"/>
                  </a:lnTo>
                  <a:lnTo>
                    <a:pt x="7541" y="1407"/>
                  </a:lnTo>
                  <a:lnTo>
                    <a:pt x="7541" y="1172"/>
                  </a:lnTo>
                  <a:lnTo>
                    <a:pt x="6386" y="1172"/>
                  </a:lnTo>
                  <a:lnTo>
                    <a:pt x="6386" y="1876"/>
                  </a:lnTo>
                  <a:lnTo>
                    <a:pt x="0" y="1876"/>
                  </a:lnTo>
                  <a:lnTo>
                    <a:pt x="0" y="0"/>
                  </a:lnTo>
                </a:path>
              </a:pathLst>
            </a:custGeom>
            <a:solidFill>
              <a:srgbClr val="CCFFFF">
                <a:alpha val="49800"/>
              </a:srgbClr>
            </a:solidFill>
            <a:ln cap="flat" cmpd="sng" w="1907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rete di decodifica</a:t>
              </a:r>
              <a:endParaRPr b="0" i="0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43" name="Google Shape;243;p35"/>
          <p:cNvSpPr/>
          <p:nvPr/>
        </p:nvSpPr>
        <p:spPr>
          <a:xfrm>
            <a:off x="147720" y="533520"/>
            <a:ext cx="9123138" cy="45970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esempio: decodifica 2 </a:t>
            </a:r>
            <a:r>
              <a:rPr b="0" i="0" lang="en" sz="2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🡪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1/4      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44" name="Google Shape;244;p35"/>
          <p:cNvGrpSpPr/>
          <p:nvPr/>
        </p:nvGrpSpPr>
        <p:grpSpPr>
          <a:xfrm>
            <a:off x="409440" y="1447920"/>
            <a:ext cx="2540100" cy="2389338"/>
            <a:chOff x="714240" y="2133720"/>
            <a:chExt cx="2540100" cy="2389338"/>
          </a:xfrm>
        </p:grpSpPr>
        <p:sp>
          <p:nvSpPr>
            <p:cNvPr id="245" name="Google Shape;245;p35"/>
            <p:cNvSpPr/>
            <p:nvPr/>
          </p:nvSpPr>
          <p:spPr>
            <a:xfrm>
              <a:off x="790560" y="2133720"/>
              <a:ext cx="2443338" cy="2389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	A	U</a:t>
              </a:r>
              <a:r>
                <a:rPr b="1" baseline="-2500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	 </a:t>
              </a: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 </a:t>
              </a: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   </a:t>
              </a: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	0	 1	  0   0   0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	1	 0	  1   0   0</a:t>
              </a:r>
              <a:endPara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7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	0	 0	  0   1   0</a:t>
              </a:r>
              <a:endPara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" sz="17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	1	 0	  0   0   1</a:t>
              </a:r>
              <a:endPara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46" name="Google Shape;246;p35"/>
            <p:cNvCxnSpPr/>
            <p:nvPr/>
          </p:nvCxnSpPr>
          <p:spPr>
            <a:xfrm>
              <a:off x="714240" y="2582880"/>
              <a:ext cx="2540100" cy="15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7" name="Google Shape;247;p35"/>
            <p:cNvCxnSpPr/>
            <p:nvPr/>
          </p:nvCxnSpPr>
          <p:spPr>
            <a:xfrm>
              <a:off x="1671480" y="2133720"/>
              <a:ext cx="1800" cy="217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8" name="Google Shape;248;p35"/>
            <p:cNvCxnSpPr/>
            <p:nvPr/>
          </p:nvCxnSpPr>
          <p:spPr>
            <a:xfrm>
              <a:off x="2204880" y="2147760"/>
              <a:ext cx="1800" cy="21720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49" name="Google Shape;249;p35"/>
            <p:cNvCxnSpPr/>
            <p:nvPr/>
          </p:nvCxnSpPr>
          <p:spPr>
            <a:xfrm>
              <a:off x="2509680" y="2146320"/>
              <a:ext cx="1800" cy="217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250" name="Google Shape;250;p35"/>
            <p:cNvCxnSpPr/>
            <p:nvPr/>
          </p:nvCxnSpPr>
          <p:spPr>
            <a:xfrm>
              <a:off x="2814480" y="2133720"/>
              <a:ext cx="1800" cy="2171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grpSp>
        <p:nvGrpSpPr>
          <p:cNvPr id="251" name="Google Shape;251;p35"/>
          <p:cNvGrpSpPr/>
          <p:nvPr/>
        </p:nvGrpSpPr>
        <p:grpSpPr>
          <a:xfrm>
            <a:off x="3405360" y="934200"/>
            <a:ext cx="6141960" cy="4124178"/>
            <a:chOff x="3710160" y="1620000"/>
            <a:chExt cx="6141960" cy="4124178"/>
          </a:xfrm>
        </p:grpSpPr>
        <p:grpSp>
          <p:nvGrpSpPr>
            <p:cNvPr id="252" name="Google Shape;252;p35"/>
            <p:cNvGrpSpPr/>
            <p:nvPr/>
          </p:nvGrpSpPr>
          <p:grpSpPr>
            <a:xfrm>
              <a:off x="3710160" y="1670760"/>
              <a:ext cx="3865200" cy="4073418"/>
              <a:chOff x="3710160" y="1670760"/>
              <a:chExt cx="3865200" cy="4073418"/>
            </a:xfrm>
          </p:grpSpPr>
          <p:grpSp>
            <p:nvGrpSpPr>
              <p:cNvPr id="253" name="Google Shape;253;p35"/>
              <p:cNvGrpSpPr/>
              <p:nvPr/>
            </p:nvGrpSpPr>
            <p:grpSpPr>
              <a:xfrm>
                <a:off x="4087800" y="4969080"/>
                <a:ext cx="1506720" cy="327960"/>
                <a:chOff x="4087800" y="4969080"/>
                <a:chExt cx="1506720" cy="327960"/>
              </a:xfrm>
            </p:grpSpPr>
            <p:sp>
              <p:nvSpPr>
                <p:cNvPr id="254" name="Google Shape;254;p35"/>
                <p:cNvSpPr/>
                <p:nvPr/>
              </p:nvSpPr>
              <p:spPr>
                <a:xfrm>
                  <a:off x="4264200" y="4969080"/>
                  <a:ext cx="342720" cy="32796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255" name="Google Shape;255;p35"/>
                <p:cNvCxnSpPr/>
                <p:nvPr/>
              </p:nvCxnSpPr>
              <p:spPr>
                <a:xfrm>
                  <a:off x="4087800" y="5131440"/>
                  <a:ext cx="1731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56" name="Google Shape;256;p35"/>
                <p:cNvSpPr/>
                <p:nvPr/>
              </p:nvSpPr>
              <p:spPr>
                <a:xfrm>
                  <a:off x="4611600" y="5091120"/>
                  <a:ext cx="84300" cy="825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57" name="Google Shape;257;p35"/>
                <p:cNvCxnSpPr/>
                <p:nvPr/>
              </p:nvCxnSpPr>
              <p:spPr>
                <a:xfrm>
                  <a:off x="4871880" y="5131440"/>
                  <a:ext cx="2178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58" name="Google Shape;258;p35"/>
                <p:cNvSpPr/>
                <p:nvPr/>
              </p:nvSpPr>
              <p:spPr>
                <a:xfrm>
                  <a:off x="5073480" y="4969080"/>
                  <a:ext cx="341640" cy="32796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259" name="Google Shape;259;p35"/>
                <p:cNvCxnSpPr/>
                <p:nvPr/>
              </p:nvCxnSpPr>
              <p:spPr>
                <a:xfrm>
                  <a:off x="4699080" y="5131440"/>
                  <a:ext cx="3714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cxnSp>
              <p:nvCxnSpPr>
                <p:cNvPr id="260" name="Google Shape;260;p35"/>
                <p:cNvCxnSpPr/>
                <p:nvPr/>
              </p:nvCxnSpPr>
              <p:spPr>
                <a:xfrm>
                  <a:off x="5506920" y="5131440"/>
                  <a:ext cx="876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61" name="Google Shape;261;p35"/>
                <p:cNvSpPr/>
                <p:nvPr/>
              </p:nvSpPr>
              <p:spPr>
                <a:xfrm>
                  <a:off x="5419800" y="5091120"/>
                  <a:ext cx="85800" cy="825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62" name="Google Shape;262;p35"/>
              <p:cNvGrpSpPr/>
              <p:nvPr/>
            </p:nvGrpSpPr>
            <p:grpSpPr>
              <a:xfrm>
                <a:off x="6005520" y="1670760"/>
                <a:ext cx="662040" cy="540720"/>
                <a:chOff x="6005520" y="1670760"/>
                <a:chExt cx="662040" cy="540720"/>
              </a:xfrm>
            </p:grpSpPr>
            <p:sp>
              <p:nvSpPr>
                <p:cNvPr id="263" name="Google Shape;263;p35"/>
                <p:cNvSpPr/>
                <p:nvPr/>
              </p:nvSpPr>
              <p:spPr>
                <a:xfrm>
                  <a:off x="6005520" y="1670760"/>
                  <a:ext cx="377640" cy="540720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264" name="Google Shape;264;p35"/>
                <p:cNvSpPr/>
                <p:nvPr/>
              </p:nvSpPr>
              <p:spPr>
                <a:xfrm>
                  <a:off x="6383160" y="1670760"/>
                  <a:ext cx="284400" cy="53892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265" name="Google Shape;265;p35"/>
              <p:cNvGrpSpPr/>
              <p:nvPr/>
            </p:nvGrpSpPr>
            <p:grpSpPr>
              <a:xfrm>
                <a:off x="6005520" y="2449800"/>
                <a:ext cx="662040" cy="540359"/>
                <a:chOff x="6005520" y="2449800"/>
                <a:chExt cx="662040" cy="540359"/>
              </a:xfrm>
            </p:grpSpPr>
            <p:sp>
              <p:nvSpPr>
                <p:cNvPr id="266" name="Google Shape;266;p35"/>
                <p:cNvSpPr/>
                <p:nvPr/>
              </p:nvSpPr>
              <p:spPr>
                <a:xfrm>
                  <a:off x="6005520" y="2449800"/>
                  <a:ext cx="377640" cy="540359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267" name="Google Shape;267;p35"/>
                <p:cNvSpPr/>
                <p:nvPr/>
              </p:nvSpPr>
              <p:spPr>
                <a:xfrm>
                  <a:off x="6383160" y="2449800"/>
                  <a:ext cx="284400" cy="53892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268" name="Google Shape;268;p35"/>
              <p:cNvGrpSpPr/>
              <p:nvPr/>
            </p:nvGrpSpPr>
            <p:grpSpPr>
              <a:xfrm>
                <a:off x="6005520" y="3290760"/>
                <a:ext cx="662040" cy="538919"/>
                <a:chOff x="6005520" y="3290760"/>
                <a:chExt cx="662040" cy="538919"/>
              </a:xfrm>
            </p:grpSpPr>
            <p:sp>
              <p:nvSpPr>
                <p:cNvPr id="269" name="Google Shape;269;p35"/>
                <p:cNvSpPr/>
                <p:nvPr/>
              </p:nvSpPr>
              <p:spPr>
                <a:xfrm>
                  <a:off x="6005520" y="3290760"/>
                  <a:ext cx="377640" cy="538919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270" name="Google Shape;270;p35"/>
                <p:cNvSpPr/>
                <p:nvPr/>
              </p:nvSpPr>
              <p:spPr>
                <a:xfrm>
                  <a:off x="6383160" y="3290760"/>
                  <a:ext cx="284400" cy="53748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271" name="Google Shape;271;p35"/>
              <p:cNvGrpSpPr/>
              <p:nvPr/>
            </p:nvGrpSpPr>
            <p:grpSpPr>
              <a:xfrm>
                <a:off x="6005520" y="4069800"/>
                <a:ext cx="662040" cy="538919"/>
                <a:chOff x="6005520" y="4069800"/>
                <a:chExt cx="662040" cy="538919"/>
              </a:xfrm>
            </p:grpSpPr>
            <p:sp>
              <p:nvSpPr>
                <p:cNvPr id="272" name="Google Shape;272;p35"/>
                <p:cNvSpPr/>
                <p:nvPr/>
              </p:nvSpPr>
              <p:spPr>
                <a:xfrm>
                  <a:off x="6005520" y="4069800"/>
                  <a:ext cx="377640" cy="538919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273" name="Google Shape;273;p35"/>
                <p:cNvSpPr/>
                <p:nvPr/>
              </p:nvSpPr>
              <p:spPr>
                <a:xfrm>
                  <a:off x="6383160" y="4069800"/>
                  <a:ext cx="284400" cy="53712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sp>
            <p:nvSpPr>
              <p:cNvPr id="274" name="Google Shape;274;p35"/>
              <p:cNvSpPr/>
              <p:nvPr/>
            </p:nvSpPr>
            <p:spPr>
              <a:xfrm>
                <a:off x="3710160" y="4918680"/>
                <a:ext cx="459702" cy="8254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 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275" name="Google Shape;275;p35"/>
              <p:cNvCxnSpPr/>
              <p:nvPr/>
            </p:nvCxnSpPr>
            <p:spPr>
              <a:xfrm>
                <a:off x="6660000" y="1908000"/>
                <a:ext cx="900000" cy="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76" name="Google Shape;276;p35"/>
              <p:cNvCxnSpPr/>
              <p:nvPr/>
            </p:nvCxnSpPr>
            <p:spPr>
              <a:xfrm>
                <a:off x="6660000" y="2700000"/>
                <a:ext cx="900000" cy="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77" name="Google Shape;277;p35"/>
              <p:cNvCxnSpPr/>
              <p:nvPr/>
            </p:nvCxnSpPr>
            <p:spPr>
              <a:xfrm>
                <a:off x="6667560" y="3578040"/>
                <a:ext cx="90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78" name="Google Shape;278;p35"/>
              <p:cNvCxnSpPr/>
              <p:nvPr/>
            </p:nvCxnSpPr>
            <p:spPr>
              <a:xfrm>
                <a:off x="6667560" y="4321080"/>
                <a:ext cx="9078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279" name="Google Shape;279;p35"/>
              <p:cNvGrpSpPr/>
              <p:nvPr/>
            </p:nvGrpSpPr>
            <p:grpSpPr>
              <a:xfrm>
                <a:off x="4079880" y="5370120"/>
                <a:ext cx="1504680" cy="327960"/>
                <a:chOff x="4079880" y="5370120"/>
                <a:chExt cx="1504680" cy="327960"/>
              </a:xfrm>
            </p:grpSpPr>
            <p:sp>
              <p:nvSpPr>
                <p:cNvPr id="280" name="Google Shape;280;p35"/>
                <p:cNvSpPr/>
                <p:nvPr/>
              </p:nvSpPr>
              <p:spPr>
                <a:xfrm>
                  <a:off x="4255920" y="5370120"/>
                  <a:ext cx="343080" cy="32796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281" name="Google Shape;281;p35"/>
                <p:cNvCxnSpPr/>
                <p:nvPr/>
              </p:nvCxnSpPr>
              <p:spPr>
                <a:xfrm>
                  <a:off x="4079880" y="5532480"/>
                  <a:ext cx="1731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82" name="Google Shape;282;p35"/>
                <p:cNvSpPr/>
                <p:nvPr/>
              </p:nvSpPr>
              <p:spPr>
                <a:xfrm>
                  <a:off x="4603680" y="5491800"/>
                  <a:ext cx="84300" cy="828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83" name="Google Shape;283;p35"/>
                <p:cNvCxnSpPr/>
                <p:nvPr/>
              </p:nvCxnSpPr>
              <p:spPr>
                <a:xfrm>
                  <a:off x="4863960" y="5532480"/>
                  <a:ext cx="2178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84" name="Google Shape;284;p35"/>
                <p:cNvSpPr/>
                <p:nvPr/>
              </p:nvSpPr>
              <p:spPr>
                <a:xfrm>
                  <a:off x="5064120" y="5370120"/>
                  <a:ext cx="341280" cy="32796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285" name="Google Shape;285;p35"/>
                <p:cNvCxnSpPr/>
                <p:nvPr/>
              </p:nvCxnSpPr>
              <p:spPr>
                <a:xfrm>
                  <a:off x="4689360" y="5532480"/>
                  <a:ext cx="3714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cxnSp>
              <p:nvCxnSpPr>
                <p:cNvPr id="286" name="Google Shape;286;p35"/>
                <p:cNvCxnSpPr/>
                <p:nvPr/>
              </p:nvCxnSpPr>
              <p:spPr>
                <a:xfrm>
                  <a:off x="5497560" y="5532480"/>
                  <a:ext cx="870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287" name="Google Shape;287;p35"/>
                <p:cNvSpPr/>
                <p:nvPr/>
              </p:nvSpPr>
              <p:spPr>
                <a:xfrm>
                  <a:off x="5411880" y="5491800"/>
                  <a:ext cx="85800" cy="828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88" name="Google Shape;288;p35"/>
              <p:cNvSpPr/>
              <p:nvPr/>
            </p:nvSpPr>
            <p:spPr>
              <a:xfrm>
                <a:off x="4768920" y="1785960"/>
                <a:ext cx="1238040" cy="3350161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cxnSp>
            <p:nvCxnSpPr>
              <p:cNvPr id="289" name="Google Shape;289;p35"/>
              <p:cNvCxnSpPr/>
              <p:nvPr/>
            </p:nvCxnSpPr>
            <p:spPr>
              <a:xfrm>
                <a:off x="4768920" y="3422160"/>
                <a:ext cx="12366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290" name="Google Shape;290;p35"/>
              <p:cNvSpPr/>
              <p:nvPr/>
            </p:nvSpPr>
            <p:spPr>
              <a:xfrm>
                <a:off x="4933800" y="2097720"/>
                <a:ext cx="1071720" cy="3427922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sp>
            <p:nvSpPr>
              <p:cNvPr id="291" name="Google Shape;291;p35"/>
              <p:cNvSpPr/>
              <p:nvPr/>
            </p:nvSpPr>
            <p:spPr>
              <a:xfrm>
                <a:off x="5594400" y="2565000"/>
                <a:ext cx="412560" cy="2571120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sp>
            <p:nvSpPr>
              <p:cNvPr id="292" name="Google Shape;292;p35"/>
              <p:cNvSpPr/>
              <p:nvPr/>
            </p:nvSpPr>
            <p:spPr>
              <a:xfrm>
                <a:off x="5594400" y="3733920"/>
                <a:ext cx="412560" cy="1791720"/>
              </a:xfrm>
              <a:custGeom>
                <a:rect b="b" l="l" r="r" t="t"/>
                <a:pathLst>
                  <a:path extrusionOk="0" h="1104" w="240">
                    <a:moveTo>
                      <a:pt x="0" y="1104"/>
                    </a:moveTo>
                    <a:lnTo>
                      <a:pt x="96" y="1104"/>
                    </a:lnTo>
                    <a:lnTo>
                      <a:pt x="96" y="0"/>
                    </a:lnTo>
                    <a:lnTo>
                      <a:pt x="24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cxnSp>
            <p:nvCxnSpPr>
              <p:cNvPr id="293" name="Google Shape;293;p35"/>
              <p:cNvCxnSpPr/>
              <p:nvPr/>
            </p:nvCxnSpPr>
            <p:spPr>
              <a:xfrm>
                <a:off x="4933800" y="2799000"/>
                <a:ext cx="10731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94" name="Google Shape;294;p35"/>
              <p:cNvCxnSpPr/>
              <p:nvPr/>
            </p:nvCxnSpPr>
            <p:spPr>
              <a:xfrm>
                <a:off x="5594400" y="4201200"/>
                <a:ext cx="4125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295" name="Google Shape;295;p35"/>
              <p:cNvCxnSpPr/>
              <p:nvPr/>
            </p:nvCxnSpPr>
            <p:spPr>
              <a:xfrm>
                <a:off x="5759280" y="4435200"/>
                <a:ext cx="24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  <p:grpSp>
          <p:nvGrpSpPr>
            <p:cNvPr id="296" name="Google Shape;296;p35"/>
            <p:cNvGrpSpPr/>
            <p:nvPr/>
          </p:nvGrpSpPr>
          <p:grpSpPr>
            <a:xfrm>
              <a:off x="4705560" y="1620000"/>
              <a:ext cx="5146560" cy="3949080"/>
              <a:chOff x="4705560" y="1620000"/>
              <a:chExt cx="5146560" cy="3949080"/>
            </a:xfrm>
          </p:grpSpPr>
          <p:sp>
            <p:nvSpPr>
              <p:cNvPr id="297" name="Google Shape;297;p35"/>
              <p:cNvSpPr/>
              <p:nvPr/>
            </p:nvSpPr>
            <p:spPr>
              <a:xfrm>
                <a:off x="7632720" y="1620000"/>
                <a:ext cx="2219400" cy="3719520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U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B </a:t>
                </a:r>
                <a:r>
                  <a:rPr b="1" baseline="30000" i="0" lang="en" sz="28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 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B</a:t>
                </a:r>
                <a:r>
                  <a:rPr b="1" baseline="30000" i="0" lang="en" sz="28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 	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B </a:t>
                </a:r>
                <a:r>
                  <a:rPr b="1" baseline="30000" i="0" lang="en" sz="28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 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		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= B </a:t>
                </a:r>
                <a:r>
                  <a:rPr b="1" baseline="30000" i="0" lang="en" sz="28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.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A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98" name="Google Shape;298;p35"/>
              <p:cNvSpPr/>
              <p:nvPr/>
            </p:nvSpPr>
            <p:spPr>
              <a:xfrm>
                <a:off x="5527800" y="4166640"/>
                <a:ext cx="98700" cy="930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35"/>
              <p:cNvSpPr/>
              <p:nvPr/>
            </p:nvSpPr>
            <p:spPr>
              <a:xfrm>
                <a:off x="5713560" y="4400640"/>
                <a:ext cx="98400" cy="924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Google Shape;300;p35"/>
              <p:cNvSpPr/>
              <p:nvPr/>
            </p:nvSpPr>
            <p:spPr>
              <a:xfrm>
                <a:off x="4735800" y="5087520"/>
                <a:ext cx="96900" cy="921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35"/>
              <p:cNvSpPr/>
              <p:nvPr/>
            </p:nvSpPr>
            <p:spPr>
              <a:xfrm>
                <a:off x="4884840" y="5476680"/>
                <a:ext cx="98700" cy="924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35"/>
              <p:cNvSpPr/>
              <p:nvPr/>
            </p:nvSpPr>
            <p:spPr>
              <a:xfrm>
                <a:off x="4899240" y="2764440"/>
                <a:ext cx="96900" cy="924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35"/>
              <p:cNvSpPr/>
              <p:nvPr/>
            </p:nvSpPr>
            <p:spPr>
              <a:xfrm>
                <a:off x="4705560" y="3409200"/>
                <a:ext cx="98400" cy="924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304" name="Google Shape;304;p35"/>
              <p:cNvCxnSpPr/>
              <p:nvPr/>
            </p:nvCxnSpPr>
            <p:spPr>
              <a:xfrm>
                <a:off x="8366040" y="1698120"/>
                <a:ext cx="24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05" name="Google Shape;305;p35"/>
              <p:cNvCxnSpPr/>
              <p:nvPr/>
            </p:nvCxnSpPr>
            <p:spPr>
              <a:xfrm>
                <a:off x="8858160" y="1698120"/>
                <a:ext cx="24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06" name="Google Shape;306;p35"/>
              <p:cNvCxnSpPr/>
              <p:nvPr/>
            </p:nvCxnSpPr>
            <p:spPr>
              <a:xfrm>
                <a:off x="8330760" y="2589840"/>
                <a:ext cx="2478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07" name="Google Shape;307;p35"/>
              <p:cNvCxnSpPr/>
              <p:nvPr/>
            </p:nvCxnSpPr>
            <p:spPr>
              <a:xfrm>
                <a:off x="8750160" y="3410280"/>
                <a:ext cx="2478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Circuito integrato DECODER</a:t>
            </a:r>
            <a:endParaRPr b="1">
              <a:solidFill>
                <a:srgbClr val="FFFFFF"/>
              </a:solidFill>
            </a:endParaRPr>
          </a:p>
        </p:txBody>
      </p:sp>
      <p:cxnSp>
        <p:nvCxnSpPr>
          <p:cNvPr id="313" name="Google Shape;313;p36"/>
          <p:cNvCxnSpPr/>
          <p:nvPr/>
        </p:nvCxnSpPr>
        <p:spPr>
          <a:xfrm>
            <a:off x="5070000" y="2151600"/>
            <a:ext cx="18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4" name="Google Shape;314;p36"/>
          <p:cNvCxnSpPr/>
          <p:nvPr/>
        </p:nvCxnSpPr>
        <p:spPr>
          <a:xfrm>
            <a:off x="3317400" y="2151600"/>
            <a:ext cx="18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5" name="Google Shape;315;p36"/>
          <p:cNvSpPr/>
          <p:nvPr/>
        </p:nvSpPr>
        <p:spPr>
          <a:xfrm>
            <a:off x="5416440" y="838080"/>
            <a:ext cx="1816182" cy="209050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cap="flat" cmpd="sng" w="1907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SN74139   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	     		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            	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	             	U</a:t>
            </a:r>
            <a:r>
              <a:rPr b="1" baseline="-25000" i="0" lang="en" sz="2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16" name="Google Shape;316;p36"/>
          <p:cNvGrpSpPr/>
          <p:nvPr/>
        </p:nvGrpSpPr>
        <p:grpSpPr>
          <a:xfrm>
            <a:off x="1707000" y="723720"/>
            <a:ext cx="2945880" cy="2735178"/>
            <a:chOff x="1173600" y="1180920"/>
            <a:chExt cx="2945880" cy="2735178"/>
          </a:xfrm>
        </p:grpSpPr>
        <p:grpSp>
          <p:nvGrpSpPr>
            <p:cNvPr id="317" name="Google Shape;317;p36"/>
            <p:cNvGrpSpPr/>
            <p:nvPr/>
          </p:nvGrpSpPr>
          <p:grpSpPr>
            <a:xfrm>
              <a:off x="1176480" y="1180920"/>
              <a:ext cx="2943000" cy="2735178"/>
              <a:chOff x="1176480" y="1180920"/>
              <a:chExt cx="2943000" cy="2735178"/>
            </a:xfrm>
          </p:grpSpPr>
          <p:sp>
            <p:nvSpPr>
              <p:cNvPr id="318" name="Google Shape;318;p36"/>
              <p:cNvSpPr/>
              <p:nvPr/>
            </p:nvSpPr>
            <p:spPr>
              <a:xfrm>
                <a:off x="1176480" y="1187280"/>
                <a:ext cx="2943000" cy="2673300"/>
              </a:xfrm>
              <a:prstGeom prst="rect">
                <a:avLst/>
              </a:prstGeom>
              <a:solidFill>
                <a:srgbClr val="DDDDDD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19" name="Google Shape;319;p36"/>
              <p:cNvGrpSpPr/>
              <p:nvPr/>
            </p:nvGrpSpPr>
            <p:grpSpPr>
              <a:xfrm>
                <a:off x="1660680" y="3368520"/>
                <a:ext cx="958740" cy="204840"/>
                <a:chOff x="1660680" y="3368520"/>
                <a:chExt cx="958740" cy="204840"/>
              </a:xfrm>
            </p:grpSpPr>
            <p:sp>
              <p:nvSpPr>
                <p:cNvPr id="320" name="Google Shape;320;p36"/>
                <p:cNvSpPr/>
                <p:nvPr/>
              </p:nvSpPr>
              <p:spPr>
                <a:xfrm>
                  <a:off x="1773360" y="3368520"/>
                  <a:ext cx="217440" cy="20484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321" name="Google Shape;321;p36"/>
                <p:cNvCxnSpPr/>
                <p:nvPr/>
              </p:nvCxnSpPr>
              <p:spPr>
                <a:xfrm>
                  <a:off x="1660680" y="3470400"/>
                  <a:ext cx="1095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22" name="Google Shape;322;p36"/>
                <p:cNvSpPr/>
                <p:nvPr/>
              </p:nvSpPr>
              <p:spPr>
                <a:xfrm>
                  <a:off x="1994040" y="3444840"/>
                  <a:ext cx="54000" cy="52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323" name="Google Shape;323;p36"/>
                <p:cNvCxnSpPr/>
                <p:nvPr/>
              </p:nvCxnSpPr>
              <p:spPr>
                <a:xfrm>
                  <a:off x="2158920" y="3470400"/>
                  <a:ext cx="1383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24" name="Google Shape;324;p36"/>
                <p:cNvSpPr/>
                <p:nvPr/>
              </p:nvSpPr>
              <p:spPr>
                <a:xfrm>
                  <a:off x="2287440" y="3368520"/>
                  <a:ext cx="217800" cy="20484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325" name="Google Shape;325;p36"/>
                <p:cNvCxnSpPr/>
                <p:nvPr/>
              </p:nvCxnSpPr>
              <p:spPr>
                <a:xfrm>
                  <a:off x="2049480" y="3470400"/>
                  <a:ext cx="2364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cxnSp>
              <p:nvCxnSpPr>
                <p:cNvPr id="326" name="Google Shape;326;p36"/>
                <p:cNvCxnSpPr/>
                <p:nvPr/>
              </p:nvCxnSpPr>
              <p:spPr>
                <a:xfrm>
                  <a:off x="2563920" y="3470400"/>
                  <a:ext cx="555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27" name="Google Shape;327;p36"/>
                <p:cNvSpPr/>
                <p:nvPr/>
              </p:nvSpPr>
              <p:spPr>
                <a:xfrm>
                  <a:off x="2508120" y="3444840"/>
                  <a:ext cx="54000" cy="522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28" name="Google Shape;328;p36"/>
              <p:cNvGrpSpPr/>
              <p:nvPr/>
            </p:nvGrpSpPr>
            <p:grpSpPr>
              <a:xfrm>
                <a:off x="2881440" y="1319040"/>
                <a:ext cx="417240" cy="336600"/>
                <a:chOff x="2881440" y="1319040"/>
                <a:chExt cx="417240" cy="336600"/>
              </a:xfrm>
            </p:grpSpPr>
            <p:sp>
              <p:nvSpPr>
                <p:cNvPr id="329" name="Google Shape;329;p36"/>
                <p:cNvSpPr/>
                <p:nvPr/>
              </p:nvSpPr>
              <p:spPr>
                <a:xfrm>
                  <a:off x="2881440" y="1319040"/>
                  <a:ext cx="239760" cy="336600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330" name="Google Shape;330;p36"/>
                <p:cNvSpPr/>
                <p:nvPr/>
              </p:nvSpPr>
              <p:spPr>
                <a:xfrm>
                  <a:off x="3119400" y="1319040"/>
                  <a:ext cx="179280" cy="33516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331" name="Google Shape;331;p36"/>
              <p:cNvGrpSpPr/>
              <p:nvPr/>
            </p:nvGrpSpPr>
            <p:grpSpPr>
              <a:xfrm>
                <a:off x="2881440" y="1803240"/>
                <a:ext cx="417240" cy="336600"/>
                <a:chOff x="2881440" y="1803240"/>
                <a:chExt cx="417240" cy="336600"/>
              </a:xfrm>
            </p:grpSpPr>
            <p:sp>
              <p:nvSpPr>
                <p:cNvPr id="332" name="Google Shape;332;p36"/>
                <p:cNvSpPr/>
                <p:nvPr/>
              </p:nvSpPr>
              <p:spPr>
                <a:xfrm>
                  <a:off x="2881440" y="1803240"/>
                  <a:ext cx="239760" cy="336600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333" name="Google Shape;333;p36"/>
                <p:cNvSpPr/>
                <p:nvPr/>
              </p:nvSpPr>
              <p:spPr>
                <a:xfrm>
                  <a:off x="3119400" y="1803240"/>
                  <a:ext cx="179280" cy="33516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334" name="Google Shape;334;p36"/>
              <p:cNvGrpSpPr/>
              <p:nvPr/>
            </p:nvGrpSpPr>
            <p:grpSpPr>
              <a:xfrm>
                <a:off x="2881440" y="2325600"/>
                <a:ext cx="417240" cy="335160"/>
                <a:chOff x="2881440" y="2325600"/>
                <a:chExt cx="417240" cy="335160"/>
              </a:xfrm>
            </p:grpSpPr>
            <p:sp>
              <p:nvSpPr>
                <p:cNvPr id="335" name="Google Shape;335;p36"/>
                <p:cNvSpPr/>
                <p:nvPr/>
              </p:nvSpPr>
              <p:spPr>
                <a:xfrm>
                  <a:off x="2881440" y="2325600"/>
                  <a:ext cx="239760" cy="335160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336" name="Google Shape;336;p36"/>
                <p:cNvSpPr/>
                <p:nvPr/>
              </p:nvSpPr>
              <p:spPr>
                <a:xfrm>
                  <a:off x="3119400" y="2325600"/>
                  <a:ext cx="179280" cy="33336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grpSp>
            <p:nvGrpSpPr>
              <p:cNvPr id="337" name="Google Shape;337;p36"/>
              <p:cNvGrpSpPr/>
              <p:nvPr/>
            </p:nvGrpSpPr>
            <p:grpSpPr>
              <a:xfrm>
                <a:off x="2881440" y="2809800"/>
                <a:ext cx="417240" cy="335160"/>
                <a:chOff x="2881440" y="2809800"/>
                <a:chExt cx="417240" cy="335160"/>
              </a:xfrm>
            </p:grpSpPr>
            <p:sp>
              <p:nvSpPr>
                <p:cNvPr id="338" name="Google Shape;338;p36"/>
                <p:cNvSpPr/>
                <p:nvPr/>
              </p:nvSpPr>
              <p:spPr>
                <a:xfrm>
                  <a:off x="2881440" y="2809800"/>
                  <a:ext cx="239760" cy="335160"/>
                </a:xfrm>
                <a:custGeom>
                  <a:rect b="b" l="l" r="r" t="t"/>
                  <a:pathLst>
                    <a:path extrusionOk="0" h="494" w="304">
                      <a:moveTo>
                        <a:pt x="304" y="0"/>
                      </a:moveTo>
                      <a:lnTo>
                        <a:pt x="0" y="0"/>
                      </a:lnTo>
                      <a:lnTo>
                        <a:pt x="0" y="494"/>
                      </a:lnTo>
                      <a:lnTo>
                        <a:pt x="304" y="49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sp>
              <p:nvSpPr>
                <p:cNvPr id="339" name="Google Shape;339;p36"/>
                <p:cNvSpPr/>
                <p:nvPr/>
              </p:nvSpPr>
              <p:spPr>
                <a:xfrm>
                  <a:off x="3119400" y="2809800"/>
                  <a:ext cx="179280" cy="333360"/>
                </a:xfrm>
                <a:custGeom>
                  <a:rect b="b" l="l" r="r" t="t"/>
                  <a:pathLst>
                    <a:path extrusionOk="0" h="492" w="228">
                      <a:moveTo>
                        <a:pt x="0" y="492"/>
                      </a:moveTo>
                      <a:lnTo>
                        <a:pt x="54" y="476"/>
                      </a:lnTo>
                      <a:lnTo>
                        <a:pt x="100" y="454"/>
                      </a:lnTo>
                      <a:lnTo>
                        <a:pt x="120" y="440"/>
                      </a:lnTo>
                      <a:lnTo>
                        <a:pt x="138" y="426"/>
                      </a:lnTo>
                      <a:lnTo>
                        <a:pt x="172" y="394"/>
                      </a:lnTo>
                      <a:lnTo>
                        <a:pt x="196" y="358"/>
                      </a:lnTo>
                      <a:lnTo>
                        <a:pt x="206" y="338"/>
                      </a:lnTo>
                      <a:lnTo>
                        <a:pt x="214" y="320"/>
                      </a:lnTo>
                      <a:lnTo>
                        <a:pt x="224" y="280"/>
                      </a:lnTo>
                      <a:lnTo>
                        <a:pt x="228" y="238"/>
                      </a:lnTo>
                      <a:lnTo>
                        <a:pt x="224" y="198"/>
                      </a:lnTo>
                      <a:lnTo>
                        <a:pt x="214" y="158"/>
                      </a:lnTo>
                      <a:lnTo>
                        <a:pt x="196" y="122"/>
                      </a:lnTo>
                      <a:lnTo>
                        <a:pt x="172" y="88"/>
                      </a:lnTo>
                      <a:lnTo>
                        <a:pt x="156" y="72"/>
                      </a:lnTo>
                      <a:lnTo>
                        <a:pt x="138" y="58"/>
                      </a:lnTo>
                      <a:lnTo>
                        <a:pt x="130" y="50"/>
                      </a:lnTo>
                      <a:lnTo>
                        <a:pt x="120" y="44"/>
                      </a:lnTo>
                      <a:lnTo>
                        <a:pt x="100" y="32"/>
                      </a:lnTo>
                      <a:lnTo>
                        <a:pt x="54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</p:grpSp>
          <p:sp>
            <p:nvSpPr>
              <p:cNvPr id="340" name="Google Shape;340;p36"/>
              <p:cNvSpPr/>
              <p:nvPr/>
            </p:nvSpPr>
            <p:spPr>
              <a:xfrm>
                <a:off x="1179000" y="3252600"/>
                <a:ext cx="426222" cy="6634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0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A</a:t>
                </a:r>
                <a:endParaRPr b="0" i="0" sz="20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20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B</a:t>
                </a:r>
                <a:r>
                  <a:rPr b="1" i="0" lang="en" sz="24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 </a:t>
                </a:r>
                <a:endParaRPr b="0" i="0" sz="24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341" name="Google Shape;341;p36"/>
              <p:cNvCxnSpPr/>
              <p:nvPr/>
            </p:nvCxnSpPr>
            <p:spPr>
              <a:xfrm>
                <a:off x="3300480" y="1487520"/>
                <a:ext cx="57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42" name="Google Shape;342;p36"/>
              <p:cNvCxnSpPr/>
              <p:nvPr/>
            </p:nvCxnSpPr>
            <p:spPr>
              <a:xfrm>
                <a:off x="3300480" y="1971720"/>
                <a:ext cx="5778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43" name="Google Shape;343;p36"/>
              <p:cNvCxnSpPr/>
              <p:nvPr/>
            </p:nvCxnSpPr>
            <p:spPr>
              <a:xfrm>
                <a:off x="3300480" y="2504880"/>
                <a:ext cx="5778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44" name="Google Shape;344;p36"/>
              <p:cNvCxnSpPr/>
              <p:nvPr/>
            </p:nvCxnSpPr>
            <p:spPr>
              <a:xfrm>
                <a:off x="3300480" y="2989080"/>
                <a:ext cx="5778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345" name="Google Shape;345;p36"/>
              <p:cNvGrpSpPr/>
              <p:nvPr/>
            </p:nvGrpSpPr>
            <p:grpSpPr>
              <a:xfrm>
                <a:off x="1655640" y="3618000"/>
                <a:ext cx="957300" cy="204480"/>
                <a:chOff x="1655640" y="3618000"/>
                <a:chExt cx="957300" cy="204480"/>
              </a:xfrm>
            </p:grpSpPr>
            <p:sp>
              <p:nvSpPr>
                <p:cNvPr id="346" name="Google Shape;346;p36"/>
                <p:cNvSpPr/>
                <p:nvPr/>
              </p:nvSpPr>
              <p:spPr>
                <a:xfrm>
                  <a:off x="1768320" y="3618000"/>
                  <a:ext cx="217800" cy="20448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347" name="Google Shape;347;p36"/>
                <p:cNvCxnSpPr/>
                <p:nvPr/>
              </p:nvCxnSpPr>
              <p:spPr>
                <a:xfrm>
                  <a:off x="1655640" y="3719520"/>
                  <a:ext cx="1098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48" name="Google Shape;348;p36"/>
                <p:cNvSpPr/>
                <p:nvPr/>
              </p:nvSpPr>
              <p:spPr>
                <a:xfrm>
                  <a:off x="1989000" y="3693960"/>
                  <a:ext cx="54000" cy="507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349" name="Google Shape;349;p36"/>
                <p:cNvCxnSpPr/>
                <p:nvPr/>
              </p:nvCxnSpPr>
              <p:spPr>
                <a:xfrm>
                  <a:off x="2154240" y="3719520"/>
                  <a:ext cx="1383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50" name="Google Shape;350;p36"/>
                <p:cNvSpPr/>
                <p:nvPr/>
              </p:nvSpPr>
              <p:spPr>
                <a:xfrm>
                  <a:off x="2282760" y="3618000"/>
                  <a:ext cx="217440" cy="204480"/>
                </a:xfrm>
                <a:custGeom>
                  <a:rect b="b" l="l" r="r" t="t"/>
                  <a:pathLst>
                    <a:path extrusionOk="0" h="146" w="144">
                      <a:moveTo>
                        <a:pt x="144" y="72"/>
                      </a:moveTo>
                      <a:lnTo>
                        <a:pt x="0" y="0"/>
                      </a:lnTo>
                      <a:lnTo>
                        <a:pt x="0" y="146"/>
                      </a:lnTo>
                      <a:lnTo>
                        <a:pt x="144" y="72"/>
                      </a:lnTo>
                    </a:path>
                  </a:pathLst>
                </a:cu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sp>
            <p:cxnSp>
              <p:nvCxnSpPr>
                <p:cNvPr id="351" name="Google Shape;351;p36"/>
                <p:cNvCxnSpPr/>
                <p:nvPr/>
              </p:nvCxnSpPr>
              <p:spPr>
                <a:xfrm>
                  <a:off x="2044800" y="3719520"/>
                  <a:ext cx="2364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cxnSp>
              <p:nvCxnSpPr>
                <p:cNvPr id="352" name="Google Shape;352;p36"/>
                <p:cNvCxnSpPr/>
                <p:nvPr/>
              </p:nvCxnSpPr>
              <p:spPr>
                <a:xfrm>
                  <a:off x="2557440" y="3719520"/>
                  <a:ext cx="55500" cy="1500"/>
                </a:xfrm>
                <a:prstGeom prst="straightConnector1">
                  <a:avLst/>
                </a:prstGeom>
                <a:noFill/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</p:cxnSp>
            <p:sp>
              <p:nvSpPr>
                <p:cNvPr id="353" name="Google Shape;353;p36"/>
                <p:cNvSpPr/>
                <p:nvPr/>
              </p:nvSpPr>
              <p:spPr>
                <a:xfrm>
                  <a:off x="2503440" y="3693960"/>
                  <a:ext cx="54000" cy="507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19075">
                  <a:solidFill>
                    <a:srgbClr val="00000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54" name="Google Shape;354;p36"/>
              <p:cNvSpPr/>
              <p:nvPr/>
            </p:nvSpPr>
            <p:spPr>
              <a:xfrm>
                <a:off x="2093760" y="1390680"/>
                <a:ext cx="785880" cy="2082602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cxnSp>
            <p:nvCxnSpPr>
              <p:cNvPr id="355" name="Google Shape;355;p36"/>
              <p:cNvCxnSpPr/>
              <p:nvPr/>
            </p:nvCxnSpPr>
            <p:spPr>
              <a:xfrm>
                <a:off x="2093760" y="2408040"/>
                <a:ext cx="7860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356" name="Google Shape;356;p36"/>
              <p:cNvSpPr/>
              <p:nvPr/>
            </p:nvSpPr>
            <p:spPr>
              <a:xfrm>
                <a:off x="2198520" y="1584360"/>
                <a:ext cx="681120" cy="2130481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sp>
            <p:nvSpPr>
              <p:cNvPr id="357" name="Google Shape;357;p36"/>
              <p:cNvSpPr/>
              <p:nvPr/>
            </p:nvSpPr>
            <p:spPr>
              <a:xfrm>
                <a:off x="2619360" y="1874880"/>
                <a:ext cx="262080" cy="1598398"/>
              </a:xfrm>
              <a:custGeom>
                <a:rect b="b" l="l" r="r" t="t"/>
                <a:pathLst>
                  <a:path extrusionOk="0" h="2064" w="720">
                    <a:moveTo>
                      <a:pt x="0" y="2064"/>
                    </a:moveTo>
                    <a:lnTo>
                      <a:pt x="0" y="0"/>
                    </a:lnTo>
                    <a:lnTo>
                      <a:pt x="72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sp>
            <p:nvSpPr>
              <p:cNvPr id="358" name="Google Shape;358;p36"/>
              <p:cNvSpPr/>
              <p:nvPr/>
            </p:nvSpPr>
            <p:spPr>
              <a:xfrm>
                <a:off x="2619360" y="2601720"/>
                <a:ext cx="262080" cy="1113119"/>
              </a:xfrm>
              <a:custGeom>
                <a:rect b="b" l="l" r="r" t="t"/>
                <a:pathLst>
                  <a:path extrusionOk="0" h="1104" w="240">
                    <a:moveTo>
                      <a:pt x="0" y="1104"/>
                    </a:moveTo>
                    <a:lnTo>
                      <a:pt x="96" y="1104"/>
                    </a:lnTo>
                    <a:lnTo>
                      <a:pt x="96" y="0"/>
                    </a:lnTo>
                    <a:lnTo>
                      <a:pt x="240" y="0"/>
                    </a:lnTo>
                  </a:path>
                </a:pathLst>
              </a:custGeom>
              <a:noFill/>
              <a:ln cap="flat" cmpd="sng" w="19075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</p:sp>
          <p:cxnSp>
            <p:nvCxnSpPr>
              <p:cNvPr id="359" name="Google Shape;359;p36"/>
              <p:cNvCxnSpPr/>
              <p:nvPr/>
            </p:nvCxnSpPr>
            <p:spPr>
              <a:xfrm>
                <a:off x="2198520" y="2020680"/>
                <a:ext cx="6810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0" name="Google Shape;360;p36"/>
              <p:cNvCxnSpPr/>
              <p:nvPr/>
            </p:nvCxnSpPr>
            <p:spPr>
              <a:xfrm>
                <a:off x="2619360" y="2892240"/>
                <a:ext cx="2622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1" name="Google Shape;361;p36"/>
              <p:cNvCxnSpPr/>
              <p:nvPr/>
            </p:nvCxnSpPr>
            <p:spPr>
              <a:xfrm>
                <a:off x="2724120" y="3036960"/>
                <a:ext cx="1572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362" name="Google Shape;362;p36"/>
              <p:cNvSpPr/>
              <p:nvPr/>
            </p:nvSpPr>
            <p:spPr>
              <a:xfrm>
                <a:off x="3635280" y="1180920"/>
                <a:ext cx="439560" cy="231157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0</a:t>
                </a:r>
                <a:endParaRPr b="0" i="0" sz="1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1</a:t>
                </a:r>
                <a:endParaRPr b="0" i="0" sz="1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2</a:t>
                </a:r>
                <a:endParaRPr b="0" i="0" sz="1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l">
                  <a:lnSpc>
                    <a:spcPct val="16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U</a:t>
                </a:r>
                <a:r>
                  <a:rPr b="1" baseline="-25000" i="0" lang="en" sz="20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3</a:t>
                </a:r>
                <a:endParaRPr b="0" i="0" sz="20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363" name="Google Shape;363;p36"/>
            <p:cNvGrpSpPr/>
            <p:nvPr/>
          </p:nvGrpSpPr>
          <p:grpSpPr>
            <a:xfrm>
              <a:off x="1173600" y="1487520"/>
              <a:ext cx="1713960" cy="1716498"/>
              <a:chOff x="1173600" y="1487520"/>
              <a:chExt cx="1713960" cy="1716498"/>
            </a:xfrm>
          </p:grpSpPr>
          <p:cxnSp>
            <p:nvCxnSpPr>
              <p:cNvPr id="364" name="Google Shape;364;p36"/>
              <p:cNvCxnSpPr/>
              <p:nvPr/>
            </p:nvCxnSpPr>
            <p:spPr>
              <a:xfrm flipH="1">
                <a:off x="1841460" y="1487520"/>
                <a:ext cx="10461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FF33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5" name="Google Shape;365;p36"/>
              <p:cNvCxnSpPr/>
              <p:nvPr/>
            </p:nvCxnSpPr>
            <p:spPr>
              <a:xfrm flipH="1">
                <a:off x="1841460" y="1962000"/>
                <a:ext cx="10461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FF33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6" name="Google Shape;366;p36"/>
              <p:cNvCxnSpPr/>
              <p:nvPr/>
            </p:nvCxnSpPr>
            <p:spPr>
              <a:xfrm flipH="1">
                <a:off x="1841460" y="2504880"/>
                <a:ext cx="1046100" cy="18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FF33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7" name="Google Shape;367;p36"/>
              <p:cNvCxnSpPr/>
              <p:nvPr/>
            </p:nvCxnSpPr>
            <p:spPr>
              <a:xfrm flipH="1">
                <a:off x="1650840" y="2979720"/>
                <a:ext cx="1216200" cy="15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FF33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cxnSp>
            <p:nvCxnSpPr>
              <p:cNvPr id="368" name="Google Shape;368;p36"/>
              <p:cNvCxnSpPr/>
              <p:nvPr/>
            </p:nvCxnSpPr>
            <p:spPr>
              <a:xfrm>
                <a:off x="1847880" y="1487520"/>
                <a:ext cx="1500" cy="1492200"/>
              </a:xfrm>
              <a:prstGeom prst="straightConnector1">
                <a:avLst/>
              </a:prstGeom>
              <a:noFill/>
              <a:ln cap="flat" cmpd="sng" w="19075">
                <a:solidFill>
                  <a:srgbClr val="FF33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369" name="Google Shape;369;p36"/>
              <p:cNvSpPr/>
              <p:nvPr/>
            </p:nvSpPr>
            <p:spPr>
              <a:xfrm>
                <a:off x="1173600" y="2805120"/>
                <a:ext cx="534222" cy="398898"/>
              </a:xfrm>
              <a:custGeom>
                <a:rect b="b" l="l" r="r" t="t"/>
                <a:pathLst>
                  <a:path extrusionOk="0" h="21600" w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" sz="1900" u="none" cap="none" strike="noStrike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EN</a:t>
                </a:r>
                <a:endParaRPr b="0" i="0" sz="19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370" name="Google Shape;370;p36"/>
          <p:cNvSpPr/>
          <p:nvPr/>
        </p:nvSpPr>
        <p:spPr>
          <a:xfrm>
            <a:off x="-18474" y="4284500"/>
            <a:ext cx="9162450" cy="8254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2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b="0" i="0" lang="en" sz="22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: enable (segnale di abilitazione)</a:t>
            </a:r>
            <a:endParaRPr b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2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lsb</a:t>
            </a:r>
            <a:r>
              <a:rPr b="0" i="0" lang="en" sz="22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: least significant bit (bit meno significativo)</a:t>
            </a:r>
            <a:endParaRPr b="0" i="0" sz="2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1" name="Google Shape;371;p36"/>
          <p:cNvSpPr/>
          <p:nvPr/>
        </p:nvSpPr>
        <p:spPr>
          <a:xfrm>
            <a:off x="0" y="3458900"/>
            <a:ext cx="91440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Quando </a:t>
            </a:r>
            <a:r>
              <a:rPr b="1" i="0" lang="en" sz="21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b="1" i="0" lang="en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=1, viene </a:t>
            </a:r>
            <a:r>
              <a:rPr b="1" i="0" lang="en" sz="21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asserita</a:t>
            </a:r>
            <a:r>
              <a:rPr b="1" i="0" lang="en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l’uscita il cui pedice, in decimale, corrisponde al numero binario in ingresso (A</a:t>
            </a:r>
            <a:r>
              <a:rPr b="0" i="0" lang="en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" sz="2100" u="none" cap="none" strike="noStrike">
                <a:solidFill>
                  <a:srgbClr val="00C000"/>
                </a:solidFill>
                <a:latin typeface="Arial"/>
                <a:ea typeface="Arial"/>
                <a:cs typeface="Arial"/>
                <a:sym typeface="Arial"/>
              </a:rPr>
              <a:t>lsb</a:t>
            </a:r>
            <a:r>
              <a:rPr b="1" i="0" lang="en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1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Circuiti integrati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77" name="Google Shape;37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5725" y="639625"/>
            <a:ext cx="5400000" cy="41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Composizione modulare di Decoder 4:16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383" name="Google Shape;383;p38"/>
          <p:cNvPicPr preferRelativeResize="0"/>
          <p:nvPr/>
        </p:nvPicPr>
        <p:blipFill rotWithShape="1">
          <a:blip r:embed="rId3">
            <a:alphaModFix/>
          </a:blip>
          <a:srcRect b="3390" l="4054" r="14031" t="13087"/>
          <a:stretch/>
        </p:blipFill>
        <p:spPr>
          <a:xfrm>
            <a:off x="1532700" y="690375"/>
            <a:ext cx="5564650" cy="423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Transcodificatore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89" name="Google Shape;389;p39"/>
          <p:cNvSpPr/>
          <p:nvPr/>
        </p:nvSpPr>
        <p:spPr>
          <a:xfrm>
            <a:off x="41395" y="729895"/>
            <a:ext cx="9061200" cy="24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alcune circostanze si può verificare che lo stesso dato sia rappresentato mediante codici diversi. Detti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due codici definiti sullo stesso insieme (cioè costituito dallo stesso numero di parole codice), si dice </a:t>
            </a:r>
            <a:r>
              <a:rPr b="1" i="0" lang="en" sz="2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trascodificatore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una macchina che consente di associare a ciascuna parola del codice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 corrispondente parola del codice </a:t>
            </a: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baseline="-2500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90" name="Google Shape;39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0450" y="3326695"/>
            <a:ext cx="5029200" cy="127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Display a 7 segmenti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396" name="Google Shape;396;p40"/>
          <p:cNvSpPr/>
          <p:nvPr/>
        </p:nvSpPr>
        <p:spPr>
          <a:xfrm>
            <a:off x="0" y="824150"/>
            <a:ext cx="91440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Uno degli indicatori visivi più comuni è il </a:t>
            </a:r>
            <a:r>
              <a:rPr b="1" i="0" lang="en" sz="2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display a 7 segmenti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Ogni cifra decimale è formata da sette segmenti ognuno dei quali è un </a:t>
            </a:r>
            <a:r>
              <a:rPr b="0" i="0" lang="en" sz="2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led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che può essere acceso o spento con un segnale digitale.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97" name="Google Shape;397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9655" y="2345445"/>
            <a:ext cx="5715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Transcodificatore per display a 7 segmenti (</a:t>
            </a:r>
            <a:r>
              <a:rPr b="1" lang="en">
                <a:solidFill>
                  <a:schemeClr val="lt1"/>
                </a:solidFill>
              </a:rPr>
              <a:t>1/2</a:t>
            </a:r>
            <a:r>
              <a:rPr b="1" lang="en">
                <a:solidFill>
                  <a:schemeClr val="lt1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03" name="Google Shape;403;p41"/>
          <p:cNvSpPr/>
          <p:nvPr/>
        </p:nvSpPr>
        <p:spPr>
          <a:xfrm>
            <a:off x="6825" y="755100"/>
            <a:ext cx="91440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 </a:t>
            </a:r>
            <a:r>
              <a:rPr b="1" i="0" lang="en" sz="2400" u="none" cap="none" strike="noStrike">
                <a:solidFill>
                  <a:srgbClr val="063DE8"/>
                </a:solidFill>
                <a:latin typeface="Arial"/>
                <a:ea typeface="Arial"/>
                <a:cs typeface="Arial"/>
                <a:sym typeface="Arial"/>
              </a:rPr>
              <a:t>trascodificatore BCD-Display a 7 segmenti 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riceve in ingresso la codifica in BCD della cifra decimale da visualizzare e genera le uscite appropriate selezionando i segmenti che devono essere accesi per formare sul display il simbolo corrispondente.v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04" name="Google Shape;404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4938" y="2494505"/>
            <a:ext cx="5334120" cy="2413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Concetto di Informazione (1/3)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Qualunque informazione è definita tramite:</a:t>
            </a:r>
            <a:br>
              <a:rPr lang="en" sz="2000"/>
            </a:b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/>
              <a:t>Attributo:</a:t>
            </a:r>
            <a:br>
              <a:rPr lang="en" sz="1800"/>
            </a:br>
            <a:r>
              <a:rPr lang="en" sz="1800"/>
              <a:t>Il significato associato all’informazione</a:t>
            </a:r>
            <a:br>
              <a:rPr lang="en" sz="1800"/>
            </a:b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/>
              <a:t>Tipo:</a:t>
            </a:r>
            <a:br>
              <a:rPr lang="en" sz="1800"/>
            </a:br>
            <a:r>
              <a:rPr lang="en" sz="1800"/>
              <a:t>L’insieme degli elementi entro cui è stato scelto il valore dell’attributo</a:t>
            </a:r>
            <a:br>
              <a:rPr lang="en" sz="1800"/>
            </a:br>
            <a:endParaRPr sz="18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1800"/>
              <a:t>Valore:</a:t>
            </a:r>
            <a:br>
              <a:rPr lang="en" sz="1800"/>
            </a:br>
            <a:r>
              <a:rPr lang="en" sz="1800"/>
              <a:t>L’elemento assunto dall’informazione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Informazione completa:</a:t>
            </a:r>
            <a:br>
              <a:rPr lang="en" sz="2000"/>
            </a:br>
            <a:r>
              <a:rPr lang="en" sz="2000"/>
              <a:t>L’attributo assume il valore di un certo tipo.</a:t>
            </a:r>
            <a:endParaRPr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lt1"/>
                </a:solidFill>
              </a:rPr>
              <a:t>Transcodificatore per display a 7 segmenti (2/2)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410" name="Google Shape;410;p42"/>
          <p:cNvSpPr/>
          <p:nvPr/>
        </p:nvSpPr>
        <p:spPr>
          <a:xfrm>
            <a:off x="163580" y="739285"/>
            <a:ext cx="7315200" cy="4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tabella di verità sarà pertanto:</a:t>
            </a:r>
            <a:endParaRPr b="0" i="0" sz="2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11" name="Google Shape;411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575" y="1198875"/>
            <a:ext cx="5005751" cy="381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88100" y="1924620"/>
            <a:ext cx="1874880" cy="2361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Multiplexer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18" name="Google Shape;418;p43"/>
          <p:cNvSpPr txBox="1"/>
          <p:nvPr/>
        </p:nvSpPr>
        <p:spPr>
          <a:xfrm>
            <a:off x="0" y="572700"/>
            <a:ext cx="9144000" cy="45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3200" u="none" cap="none" strike="noStrike">
                <a:solidFill>
                  <a:srgbClr val="000000"/>
                </a:solidFill>
              </a:rPr>
              <a:t>Specifiche funzionali:</a:t>
            </a:r>
            <a:endParaRPr sz="32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 strike="noStrike">
              <a:solidFill>
                <a:srgbClr val="000000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strike="noStrike">
                <a:solidFill>
                  <a:srgbClr val="000000"/>
                </a:solidFill>
              </a:rPr>
              <a:t>E’ un circuito combinatorio costituito da </a:t>
            </a:r>
            <a:r>
              <a:rPr b="1" lang="en" sz="3200" strike="noStrike">
                <a:solidFill>
                  <a:srgbClr val="000000"/>
                </a:solidFill>
              </a:rPr>
              <a:t>2</a:t>
            </a:r>
            <a:r>
              <a:rPr b="1" baseline="30000" lang="en" sz="2758" strike="noStrike">
                <a:solidFill>
                  <a:srgbClr val="000000"/>
                </a:solidFill>
              </a:rPr>
              <a:t>n</a:t>
            </a:r>
            <a:r>
              <a:rPr b="1" lang="en" sz="3200" strike="noStrike">
                <a:solidFill>
                  <a:srgbClr val="000000"/>
                </a:solidFill>
              </a:rPr>
              <a:t> linee di ingresso </a:t>
            </a:r>
            <a:r>
              <a:rPr lang="en" sz="3200" strike="noStrike">
                <a:solidFill>
                  <a:srgbClr val="000000"/>
                </a:solidFill>
              </a:rPr>
              <a:t>I</a:t>
            </a:r>
            <a:r>
              <a:rPr baseline="-25000" lang="en" sz="2206" strike="noStrike">
                <a:solidFill>
                  <a:srgbClr val="000000"/>
                </a:solidFill>
              </a:rPr>
              <a:t>0</a:t>
            </a:r>
            <a:r>
              <a:rPr lang="en" sz="3200" strike="noStrike">
                <a:solidFill>
                  <a:srgbClr val="000000"/>
                </a:solidFill>
              </a:rPr>
              <a:t>, I</a:t>
            </a:r>
            <a:r>
              <a:rPr baseline="-25000" lang="en" sz="2206" strike="noStrike">
                <a:solidFill>
                  <a:srgbClr val="000000"/>
                </a:solidFill>
              </a:rPr>
              <a:t>1</a:t>
            </a:r>
            <a:r>
              <a:rPr lang="en" sz="3200" strike="noStrike">
                <a:solidFill>
                  <a:srgbClr val="000000"/>
                </a:solidFill>
              </a:rPr>
              <a:t> , I</a:t>
            </a:r>
            <a:r>
              <a:rPr baseline="-25000" lang="en" sz="2206" strike="noStrike">
                <a:solidFill>
                  <a:srgbClr val="000000"/>
                </a:solidFill>
              </a:rPr>
              <a:t>2</a:t>
            </a:r>
            <a:r>
              <a:rPr lang="en" sz="3200" strike="noStrike">
                <a:solidFill>
                  <a:srgbClr val="000000"/>
                </a:solidFill>
              </a:rPr>
              <a:t> , I</a:t>
            </a:r>
            <a:r>
              <a:rPr baseline="-25000" lang="en" sz="2206" strike="noStrike">
                <a:solidFill>
                  <a:srgbClr val="000000"/>
                </a:solidFill>
              </a:rPr>
              <a:t>3</a:t>
            </a:r>
            <a:r>
              <a:rPr lang="en" sz="3200" strike="noStrike">
                <a:solidFill>
                  <a:srgbClr val="000000"/>
                </a:solidFill>
              </a:rPr>
              <a:t> ,..., + </a:t>
            </a:r>
            <a:r>
              <a:rPr b="1" lang="en" sz="3200" strike="noStrike">
                <a:solidFill>
                  <a:srgbClr val="000000"/>
                </a:solidFill>
              </a:rPr>
              <a:t>n linee di controllo </a:t>
            </a:r>
            <a:r>
              <a:rPr lang="en" sz="3200" strike="noStrike">
                <a:solidFill>
                  <a:srgbClr val="000000"/>
                </a:solidFill>
              </a:rPr>
              <a:t>s</a:t>
            </a:r>
            <a:r>
              <a:rPr baseline="-25000" lang="en" sz="2206" strike="noStrike">
                <a:solidFill>
                  <a:srgbClr val="000000"/>
                </a:solidFill>
              </a:rPr>
              <a:t>0</a:t>
            </a:r>
            <a:r>
              <a:rPr lang="en" sz="3200" strike="noStrike">
                <a:solidFill>
                  <a:srgbClr val="000000"/>
                </a:solidFill>
              </a:rPr>
              <a:t>, s</a:t>
            </a:r>
            <a:r>
              <a:rPr baseline="-25000" lang="en" sz="2206" strike="noStrike">
                <a:solidFill>
                  <a:srgbClr val="000000"/>
                </a:solidFill>
              </a:rPr>
              <a:t>1</a:t>
            </a:r>
            <a:r>
              <a:rPr lang="en" sz="3200" strike="noStrike">
                <a:solidFill>
                  <a:srgbClr val="000000"/>
                </a:solidFill>
              </a:rPr>
              <a:t>, s</a:t>
            </a:r>
            <a:r>
              <a:rPr baseline="-25000" lang="en" sz="2206" strike="noStrike">
                <a:solidFill>
                  <a:srgbClr val="000000"/>
                </a:solidFill>
              </a:rPr>
              <a:t>2</a:t>
            </a:r>
            <a:r>
              <a:rPr lang="en" sz="3200" strike="noStrike">
                <a:solidFill>
                  <a:srgbClr val="000000"/>
                </a:solidFill>
              </a:rPr>
              <a:t>, .., s</a:t>
            </a:r>
            <a:r>
              <a:rPr baseline="-25000" lang="en" sz="2206" strike="noStrike">
                <a:solidFill>
                  <a:srgbClr val="000000"/>
                </a:solidFill>
              </a:rPr>
              <a:t>n-1</a:t>
            </a:r>
            <a:r>
              <a:rPr lang="en" sz="3200" strike="noStrike">
                <a:solidFill>
                  <a:srgbClr val="000000"/>
                </a:solidFill>
              </a:rPr>
              <a:t>, e</a:t>
            </a:r>
            <a:r>
              <a:rPr b="1" lang="en" sz="3200" strike="noStrike">
                <a:solidFill>
                  <a:srgbClr val="000000"/>
                </a:solidFill>
              </a:rPr>
              <a:t> 1 uscita.</a:t>
            </a:r>
            <a:endParaRPr sz="32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 strike="noStrike">
              <a:solidFill>
                <a:srgbClr val="000000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strike="noStrike">
                <a:solidFill>
                  <a:srgbClr val="000000"/>
                </a:solidFill>
              </a:rPr>
              <a:t>Ha la funzione di selezionare uno tra </a:t>
            </a:r>
            <a:r>
              <a:rPr b="1" lang="en" sz="3200" strike="noStrike">
                <a:solidFill>
                  <a:srgbClr val="000000"/>
                </a:solidFill>
              </a:rPr>
              <a:t>2</a:t>
            </a:r>
            <a:r>
              <a:rPr b="1" baseline="30000" lang="en" sz="2758" strike="noStrike">
                <a:solidFill>
                  <a:srgbClr val="000000"/>
                </a:solidFill>
              </a:rPr>
              <a:t>n</a:t>
            </a:r>
            <a:r>
              <a:rPr lang="en" sz="3200" strike="noStrike">
                <a:solidFill>
                  <a:srgbClr val="000000"/>
                </a:solidFill>
              </a:rPr>
              <a:t> segnali in ingresso e trasferirlo a un'unica linea di uscita.</a:t>
            </a:r>
            <a:endParaRPr sz="3200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Multiplexer indirizzabile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24" name="Google Shape;424;p44"/>
          <p:cNvSpPr/>
          <p:nvPr/>
        </p:nvSpPr>
        <p:spPr>
          <a:xfrm>
            <a:off x="0" y="572700"/>
            <a:ext cx="91440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0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E’ un MUXL a cui è associato un decodificatore le cui uscite sono collegate agli ingressi di selezione (segnali di abilitazione del MUXL). In questo modo il dato è individuata da un indirizzo e non da una rappresentazone decodificata</a:t>
            </a:r>
            <a:endParaRPr b="0" sz="20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425" name="Google Shape;425;p44"/>
          <p:cNvGrpSpPr/>
          <p:nvPr/>
        </p:nvGrpSpPr>
        <p:grpSpPr>
          <a:xfrm>
            <a:off x="1900440" y="1555920"/>
            <a:ext cx="5938578" cy="3441420"/>
            <a:chOff x="1900440" y="2927520"/>
            <a:chExt cx="5938578" cy="3441420"/>
          </a:xfrm>
        </p:grpSpPr>
        <p:sp>
          <p:nvSpPr>
            <p:cNvPr id="426" name="Google Shape;426;p44"/>
            <p:cNvSpPr/>
            <p:nvPr/>
          </p:nvSpPr>
          <p:spPr>
            <a:xfrm>
              <a:off x="2052000" y="2927520"/>
              <a:ext cx="499338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1" baseline="-25000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7" name="Google Shape;427;p44"/>
            <p:cNvSpPr/>
            <p:nvPr/>
          </p:nvSpPr>
          <p:spPr>
            <a:xfrm>
              <a:off x="1900440" y="3841920"/>
              <a:ext cx="686880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1" baseline="-25000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N-1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8" name="Google Shape;428;p44"/>
            <p:cNvSpPr/>
            <p:nvPr/>
          </p:nvSpPr>
          <p:spPr>
            <a:xfrm>
              <a:off x="7472520" y="3460680"/>
              <a:ext cx="366498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29" name="Google Shape;429;p44"/>
            <p:cNvSpPr/>
            <p:nvPr/>
          </p:nvSpPr>
          <p:spPr>
            <a:xfrm>
              <a:off x="4297320" y="3005280"/>
              <a:ext cx="1600200" cy="1547700"/>
            </a:xfrm>
            <a:prstGeom prst="rect">
              <a:avLst/>
            </a:pr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44"/>
            <p:cNvSpPr/>
            <p:nvPr/>
          </p:nvSpPr>
          <p:spPr>
            <a:xfrm>
              <a:off x="2786040" y="3156120"/>
              <a:ext cx="1488956" cy="228600"/>
            </a:xfrm>
            <a:custGeom>
              <a:rect b="b" l="l" r="r" t="t"/>
              <a:pathLst>
                <a:path extrusionOk="0" h="637" w="4138">
                  <a:moveTo>
                    <a:pt x="0" y="159"/>
                  </a:moveTo>
                  <a:lnTo>
                    <a:pt x="3102" y="159"/>
                  </a:lnTo>
                  <a:lnTo>
                    <a:pt x="3102" y="0"/>
                  </a:lnTo>
                  <a:lnTo>
                    <a:pt x="4137" y="318"/>
                  </a:lnTo>
                  <a:lnTo>
                    <a:pt x="3102" y="636"/>
                  </a:lnTo>
                  <a:lnTo>
                    <a:pt x="3102" y="477"/>
                  </a:lnTo>
                  <a:lnTo>
                    <a:pt x="0" y="477"/>
                  </a:lnTo>
                  <a:lnTo>
                    <a:pt x="0" y="159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31" name="Google Shape;431;p44"/>
            <p:cNvSpPr/>
            <p:nvPr/>
          </p:nvSpPr>
          <p:spPr>
            <a:xfrm rot="10800000">
              <a:off x="5947919" y="5559481"/>
              <a:ext cx="1755720" cy="442799"/>
            </a:xfrm>
            <a:custGeom>
              <a:rect b="b" l="l" r="r" t="t"/>
              <a:pathLst>
                <a:path extrusionOk="0" h="1232" w="4879">
                  <a:moveTo>
                    <a:pt x="0" y="1231"/>
                  </a:moveTo>
                  <a:lnTo>
                    <a:pt x="4878" y="1231"/>
                  </a:lnTo>
                  <a:lnTo>
                    <a:pt x="3658" y="0"/>
                  </a:lnTo>
                  <a:lnTo>
                    <a:pt x="1219" y="0"/>
                  </a:lnTo>
                  <a:lnTo>
                    <a:pt x="0" y="1231"/>
                  </a:lnTo>
                </a:path>
              </a:pathLst>
            </a:custGeom>
            <a:solidFill>
              <a:srgbClr val="00C0C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cxnSp>
          <p:nvCxnSpPr>
            <p:cNvPr id="432" name="Google Shape;432;p44"/>
            <p:cNvCxnSpPr/>
            <p:nvPr/>
          </p:nvCxnSpPr>
          <p:spPr>
            <a:xfrm flipH="1" rot="10800000">
              <a:off x="4403880" y="4657740"/>
              <a:ext cx="1500" cy="45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433" name="Google Shape;433;p44"/>
            <p:cNvCxnSpPr/>
            <p:nvPr/>
          </p:nvCxnSpPr>
          <p:spPr>
            <a:xfrm flipH="1" rot="10800000">
              <a:off x="5791320" y="4657740"/>
              <a:ext cx="1500" cy="4557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434" name="Google Shape;434;p44"/>
            <p:cNvSpPr/>
            <p:nvPr/>
          </p:nvSpPr>
          <p:spPr>
            <a:xfrm rot="-5400000">
              <a:off x="4709881" y="5875201"/>
              <a:ext cx="774718" cy="212760"/>
            </a:xfrm>
            <a:custGeom>
              <a:rect b="b" l="l" r="r" t="t"/>
              <a:pathLst>
                <a:path extrusionOk="0" h="593" w="2154">
                  <a:moveTo>
                    <a:pt x="0" y="148"/>
                  </a:moveTo>
                  <a:lnTo>
                    <a:pt x="1614" y="148"/>
                  </a:lnTo>
                  <a:lnTo>
                    <a:pt x="1614" y="0"/>
                  </a:lnTo>
                  <a:lnTo>
                    <a:pt x="2153" y="296"/>
                  </a:lnTo>
                  <a:lnTo>
                    <a:pt x="1614" y="592"/>
                  </a:lnTo>
                  <a:lnTo>
                    <a:pt x="1614" y="444"/>
                  </a:lnTo>
                  <a:lnTo>
                    <a:pt x="0" y="444"/>
                  </a:lnTo>
                  <a:lnTo>
                    <a:pt x="0" y="148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35" name="Google Shape;435;p44"/>
            <p:cNvSpPr/>
            <p:nvPr/>
          </p:nvSpPr>
          <p:spPr>
            <a:xfrm>
              <a:off x="3823920" y="4605480"/>
              <a:ext cx="383400" cy="580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baseline="-25000" lang="en" sz="2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lang="en" sz="19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9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6" name="Google Shape;436;p44"/>
            <p:cNvSpPr/>
            <p:nvPr/>
          </p:nvSpPr>
          <p:spPr>
            <a:xfrm>
              <a:off x="6082920" y="4605480"/>
              <a:ext cx="538920" cy="580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baseline="-25000" lang="en" sz="2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lang="en" sz="19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N-1</a:t>
              </a:r>
              <a:endParaRPr b="0" sz="19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7" name="Google Shape;437;p44"/>
            <p:cNvSpPr/>
            <p:nvPr/>
          </p:nvSpPr>
          <p:spPr>
            <a:xfrm>
              <a:off x="4521960" y="3460680"/>
              <a:ext cx="1043280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MUXL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38" name="Google Shape;438;p44"/>
            <p:cNvSpPr/>
            <p:nvPr/>
          </p:nvSpPr>
          <p:spPr>
            <a:xfrm>
              <a:off x="2786040" y="4071960"/>
              <a:ext cx="1488956" cy="228600"/>
            </a:xfrm>
            <a:custGeom>
              <a:rect b="b" l="l" r="r" t="t"/>
              <a:pathLst>
                <a:path extrusionOk="0" h="637" w="4138">
                  <a:moveTo>
                    <a:pt x="0" y="159"/>
                  </a:moveTo>
                  <a:lnTo>
                    <a:pt x="3102" y="159"/>
                  </a:lnTo>
                  <a:lnTo>
                    <a:pt x="3102" y="0"/>
                  </a:lnTo>
                  <a:lnTo>
                    <a:pt x="4137" y="318"/>
                  </a:lnTo>
                  <a:lnTo>
                    <a:pt x="3102" y="636"/>
                  </a:lnTo>
                  <a:lnTo>
                    <a:pt x="3102" y="477"/>
                  </a:lnTo>
                  <a:lnTo>
                    <a:pt x="0" y="477"/>
                  </a:lnTo>
                  <a:lnTo>
                    <a:pt x="0" y="159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39" name="Google Shape;439;p44"/>
            <p:cNvSpPr/>
            <p:nvPr/>
          </p:nvSpPr>
          <p:spPr>
            <a:xfrm>
              <a:off x="5923080" y="3614760"/>
              <a:ext cx="1488956" cy="228600"/>
            </a:xfrm>
            <a:custGeom>
              <a:rect b="b" l="l" r="r" t="t"/>
              <a:pathLst>
                <a:path extrusionOk="0" h="637" w="4138">
                  <a:moveTo>
                    <a:pt x="0" y="159"/>
                  </a:moveTo>
                  <a:lnTo>
                    <a:pt x="3102" y="159"/>
                  </a:lnTo>
                  <a:lnTo>
                    <a:pt x="3102" y="0"/>
                  </a:lnTo>
                  <a:lnTo>
                    <a:pt x="4137" y="318"/>
                  </a:lnTo>
                  <a:lnTo>
                    <a:pt x="3102" y="636"/>
                  </a:lnTo>
                  <a:lnTo>
                    <a:pt x="3102" y="477"/>
                  </a:lnTo>
                  <a:lnTo>
                    <a:pt x="0" y="477"/>
                  </a:lnTo>
                  <a:lnTo>
                    <a:pt x="0" y="159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40" name="Google Shape;440;p44"/>
            <p:cNvSpPr/>
            <p:nvPr/>
          </p:nvSpPr>
          <p:spPr>
            <a:xfrm>
              <a:off x="5330880" y="5788080"/>
              <a:ext cx="400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1" name="Google Shape;441;p44"/>
            <p:cNvSpPr/>
            <p:nvPr/>
          </p:nvSpPr>
          <p:spPr>
            <a:xfrm>
              <a:off x="4835160" y="5154480"/>
              <a:ext cx="496098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1/N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42" name="Google Shape;442;p44"/>
            <p:cNvSpPr/>
            <p:nvPr/>
          </p:nvSpPr>
          <p:spPr>
            <a:xfrm>
              <a:off x="3089160" y="3435480"/>
              <a:ext cx="419100" cy="63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50000"/>
                </a:lnSpc>
                <a:spcBef>
                  <a:spcPts val="873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50000"/>
                </a:lnSpc>
                <a:spcBef>
                  <a:spcPts val="873"/>
                </a:spcBef>
                <a:spcAft>
                  <a:spcPts val="0"/>
                </a:spcAft>
                <a:buNone/>
              </a:pPr>
              <a:r>
                <a:rPr b="0" lang="en" sz="1400" strike="noStrike">
                  <a:solidFill>
                    <a:srgbClr val="000000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.</a:t>
              </a:r>
              <a:endParaRPr b="0" sz="1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43" name="Google Shape;443;p44"/>
            <p:cNvGrpSpPr/>
            <p:nvPr/>
          </p:nvGrpSpPr>
          <p:grpSpPr>
            <a:xfrm>
              <a:off x="4715280" y="4757760"/>
              <a:ext cx="767880" cy="307200"/>
              <a:chOff x="4715280" y="4757760"/>
              <a:chExt cx="767880" cy="307200"/>
            </a:xfrm>
          </p:grpSpPr>
          <p:sp>
            <p:nvSpPr>
              <p:cNvPr id="444" name="Google Shape;444;p44"/>
              <p:cNvSpPr/>
              <p:nvPr/>
            </p:nvSpPr>
            <p:spPr>
              <a:xfrm>
                <a:off x="4715280" y="475776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5" name="Google Shape;445;p44"/>
              <p:cNvSpPr/>
              <p:nvPr/>
            </p:nvSpPr>
            <p:spPr>
              <a:xfrm>
                <a:off x="4959720" y="475776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46" name="Google Shape;446;p44"/>
              <p:cNvSpPr/>
              <p:nvPr/>
            </p:nvSpPr>
            <p:spPr>
              <a:xfrm>
                <a:off x="5258160" y="475776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Esempio: Multiplexer binario indirizzabile</a:t>
            </a:r>
            <a:endParaRPr b="1">
              <a:solidFill>
                <a:srgbClr val="FFFFFF"/>
              </a:solidFill>
            </a:endParaRPr>
          </a:p>
        </p:txBody>
      </p:sp>
      <p:grpSp>
        <p:nvGrpSpPr>
          <p:cNvPr id="452" name="Google Shape;452;p45"/>
          <p:cNvGrpSpPr/>
          <p:nvPr/>
        </p:nvGrpSpPr>
        <p:grpSpPr>
          <a:xfrm>
            <a:off x="1090846" y="572694"/>
            <a:ext cx="6712048" cy="4356651"/>
            <a:chOff x="678460" y="1219320"/>
            <a:chExt cx="7605720" cy="5205701"/>
          </a:xfrm>
        </p:grpSpPr>
        <p:pic>
          <p:nvPicPr>
            <p:cNvPr id="453" name="Google Shape;453;p4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78460" y="1483300"/>
              <a:ext cx="7605720" cy="49417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4" name="Google Shape;454;p45"/>
            <p:cNvSpPr/>
            <p:nvPr/>
          </p:nvSpPr>
          <p:spPr>
            <a:xfrm>
              <a:off x="3124080" y="1219320"/>
              <a:ext cx="3505200" cy="533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Realizzazione di un multiplexer binario indirizzabile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60" name="Google Shape;460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3674" y="653975"/>
            <a:ext cx="7017450" cy="432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Demultiplexer indirizzabile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466" name="Google Shape;466;p47"/>
          <p:cNvSpPr/>
          <p:nvPr/>
        </p:nvSpPr>
        <p:spPr>
          <a:xfrm>
            <a:off x="97375" y="758200"/>
            <a:ext cx="89883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E’ un DMUXL i cui segnali di abilitazione sono collegati con le uscite di un decodificatore</a:t>
            </a:r>
            <a:endParaRPr sz="2400" strike="noStrike">
              <a:solidFill>
                <a:srgbClr val="000000"/>
              </a:solidFill>
            </a:endParaRPr>
          </a:p>
        </p:txBody>
      </p:sp>
      <p:grpSp>
        <p:nvGrpSpPr>
          <p:cNvPr id="467" name="Google Shape;467;p47"/>
          <p:cNvGrpSpPr/>
          <p:nvPr/>
        </p:nvGrpSpPr>
        <p:grpSpPr>
          <a:xfrm>
            <a:off x="1884240" y="1635000"/>
            <a:ext cx="5752782" cy="3365460"/>
            <a:chOff x="1884240" y="2701800"/>
            <a:chExt cx="5752782" cy="3365460"/>
          </a:xfrm>
        </p:grpSpPr>
        <p:sp>
          <p:nvSpPr>
            <p:cNvPr id="468" name="Google Shape;468;p47"/>
            <p:cNvSpPr/>
            <p:nvPr/>
          </p:nvSpPr>
          <p:spPr>
            <a:xfrm>
              <a:off x="1884240" y="3157560"/>
              <a:ext cx="400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69" name="Google Shape;469;p47"/>
            <p:cNvSpPr/>
            <p:nvPr/>
          </p:nvSpPr>
          <p:spPr>
            <a:xfrm>
              <a:off x="3870360" y="2701800"/>
              <a:ext cx="1600200" cy="1548000"/>
            </a:xfrm>
            <a:prstGeom prst="rect">
              <a:avLst/>
            </a:pr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7"/>
            <p:cNvSpPr/>
            <p:nvPr/>
          </p:nvSpPr>
          <p:spPr>
            <a:xfrm rot="10800000">
              <a:off x="5520959" y="5257801"/>
              <a:ext cx="1755720" cy="442799"/>
            </a:xfrm>
            <a:custGeom>
              <a:rect b="b" l="l" r="r" t="t"/>
              <a:pathLst>
                <a:path extrusionOk="0" h="1232" w="4879">
                  <a:moveTo>
                    <a:pt x="0" y="1231"/>
                  </a:moveTo>
                  <a:lnTo>
                    <a:pt x="4878" y="1231"/>
                  </a:lnTo>
                  <a:lnTo>
                    <a:pt x="3658" y="0"/>
                  </a:lnTo>
                  <a:lnTo>
                    <a:pt x="1219" y="0"/>
                  </a:lnTo>
                  <a:lnTo>
                    <a:pt x="0" y="1231"/>
                  </a:lnTo>
                </a:path>
              </a:pathLst>
            </a:custGeom>
            <a:solidFill>
              <a:srgbClr val="00C0C0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cxnSp>
          <p:nvCxnSpPr>
            <p:cNvPr id="471" name="Google Shape;471;p47"/>
            <p:cNvCxnSpPr/>
            <p:nvPr/>
          </p:nvCxnSpPr>
          <p:spPr>
            <a:xfrm flipH="1" rot="10800000">
              <a:off x="3976560" y="4354200"/>
              <a:ext cx="1800" cy="455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cxnSp>
          <p:nvCxnSpPr>
            <p:cNvPr id="472" name="Google Shape;472;p47"/>
            <p:cNvCxnSpPr/>
            <p:nvPr/>
          </p:nvCxnSpPr>
          <p:spPr>
            <a:xfrm flipH="1" rot="10800000">
              <a:off x="5364000" y="4354200"/>
              <a:ext cx="1800" cy="455400"/>
            </a:xfrm>
            <a:prstGeom prst="straightConnector1">
              <a:avLst/>
            </a:prstGeom>
            <a:noFill/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med" w="med" type="triangle"/>
            </a:ln>
          </p:spPr>
        </p:cxnSp>
        <p:sp>
          <p:nvSpPr>
            <p:cNvPr id="473" name="Google Shape;473;p47"/>
            <p:cNvSpPr/>
            <p:nvPr/>
          </p:nvSpPr>
          <p:spPr>
            <a:xfrm rot="-5400000">
              <a:off x="4282921" y="5573521"/>
              <a:ext cx="774718" cy="212760"/>
            </a:xfrm>
            <a:custGeom>
              <a:rect b="b" l="l" r="r" t="t"/>
              <a:pathLst>
                <a:path extrusionOk="0" h="593" w="2154">
                  <a:moveTo>
                    <a:pt x="0" y="148"/>
                  </a:moveTo>
                  <a:lnTo>
                    <a:pt x="1614" y="148"/>
                  </a:lnTo>
                  <a:lnTo>
                    <a:pt x="1614" y="0"/>
                  </a:lnTo>
                  <a:lnTo>
                    <a:pt x="2153" y="296"/>
                  </a:lnTo>
                  <a:lnTo>
                    <a:pt x="1614" y="592"/>
                  </a:lnTo>
                  <a:lnTo>
                    <a:pt x="1614" y="444"/>
                  </a:lnTo>
                  <a:lnTo>
                    <a:pt x="0" y="444"/>
                  </a:lnTo>
                  <a:lnTo>
                    <a:pt x="0" y="148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74" name="Google Shape;474;p47"/>
            <p:cNvSpPr/>
            <p:nvPr/>
          </p:nvSpPr>
          <p:spPr>
            <a:xfrm>
              <a:off x="3402000" y="4302000"/>
              <a:ext cx="372978" cy="57634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baseline="-25000" lang="en" sz="2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lang="en" sz="1624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0</a:t>
              </a:r>
              <a:endParaRPr b="0" sz="19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5" name="Google Shape;475;p47"/>
            <p:cNvSpPr/>
            <p:nvPr/>
          </p:nvSpPr>
          <p:spPr>
            <a:xfrm>
              <a:off x="5651280" y="4302000"/>
              <a:ext cx="545022" cy="61198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baseline="-25000" lang="en" sz="23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</a:t>
              </a:r>
              <a:r>
                <a:rPr b="1" baseline="-25000" lang="en" sz="1968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N-1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6" name="Google Shape;476;p47"/>
            <p:cNvSpPr/>
            <p:nvPr/>
          </p:nvSpPr>
          <p:spPr>
            <a:xfrm>
              <a:off x="4094280" y="3157560"/>
              <a:ext cx="1262898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DMUXL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7" name="Google Shape;477;p47"/>
            <p:cNvSpPr/>
            <p:nvPr/>
          </p:nvSpPr>
          <p:spPr>
            <a:xfrm>
              <a:off x="2338560" y="3311640"/>
              <a:ext cx="1488956" cy="228600"/>
            </a:xfrm>
            <a:custGeom>
              <a:rect b="b" l="l" r="r" t="t"/>
              <a:pathLst>
                <a:path extrusionOk="0" h="637" w="4138">
                  <a:moveTo>
                    <a:pt x="0" y="159"/>
                  </a:moveTo>
                  <a:lnTo>
                    <a:pt x="3102" y="159"/>
                  </a:lnTo>
                  <a:lnTo>
                    <a:pt x="3102" y="0"/>
                  </a:lnTo>
                  <a:lnTo>
                    <a:pt x="4137" y="318"/>
                  </a:lnTo>
                  <a:lnTo>
                    <a:pt x="3102" y="636"/>
                  </a:lnTo>
                  <a:lnTo>
                    <a:pt x="3102" y="477"/>
                  </a:lnTo>
                  <a:lnTo>
                    <a:pt x="0" y="477"/>
                  </a:lnTo>
                  <a:lnTo>
                    <a:pt x="0" y="159"/>
                  </a:lnTo>
                </a:path>
              </a:pathLst>
            </a:custGeom>
            <a:solidFill>
              <a:srgbClr val="FF00FF"/>
            </a:solidFill>
            <a:ln cap="flat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478" name="Google Shape;478;p47"/>
            <p:cNvSpPr/>
            <p:nvPr/>
          </p:nvSpPr>
          <p:spPr>
            <a:xfrm>
              <a:off x="4902120" y="5484960"/>
              <a:ext cx="400302" cy="459702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4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endParaRPr b="0" sz="24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9" name="Google Shape;479;p47"/>
            <p:cNvSpPr/>
            <p:nvPr/>
          </p:nvSpPr>
          <p:spPr>
            <a:xfrm>
              <a:off x="4406400" y="4851360"/>
              <a:ext cx="496098" cy="3373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1/N</a:t>
              </a:r>
              <a:endParaRPr b="0" sz="16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0" name="Google Shape;480;p47"/>
            <p:cNvSpPr/>
            <p:nvPr/>
          </p:nvSpPr>
          <p:spPr>
            <a:xfrm>
              <a:off x="7034040" y="2712960"/>
              <a:ext cx="465480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r>
                <a:rPr b="1" baseline="-25000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81" name="Google Shape;481;p47"/>
            <p:cNvSpPr/>
            <p:nvPr/>
          </p:nvSpPr>
          <p:spPr>
            <a:xfrm>
              <a:off x="6984000" y="3629160"/>
              <a:ext cx="653022" cy="510138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t" bIns="46800" lIns="90000" spcFirstLastPara="1" rIns="90000" wrap="square" tIns="46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</a:t>
              </a:r>
              <a:r>
                <a:rPr b="1" baseline="-25000" lang="en" sz="230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N-1</a:t>
              </a:r>
              <a:endParaRPr b="0" sz="230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82" name="Google Shape;482;p47"/>
            <p:cNvGrpSpPr/>
            <p:nvPr/>
          </p:nvGrpSpPr>
          <p:grpSpPr>
            <a:xfrm>
              <a:off x="5487840" y="2928960"/>
              <a:ext cx="1489316" cy="1144440"/>
              <a:chOff x="5487840" y="2928960"/>
              <a:chExt cx="1489316" cy="1144440"/>
            </a:xfrm>
          </p:grpSpPr>
          <p:sp>
            <p:nvSpPr>
              <p:cNvPr id="483" name="Google Shape;483;p47"/>
              <p:cNvSpPr/>
              <p:nvPr/>
            </p:nvSpPr>
            <p:spPr>
              <a:xfrm>
                <a:off x="5487840" y="2928960"/>
                <a:ext cx="1489316" cy="228600"/>
              </a:xfrm>
              <a:custGeom>
                <a:rect b="b" l="l" r="r" t="t"/>
                <a:pathLst>
                  <a:path extrusionOk="0" h="637" w="4139">
                    <a:moveTo>
                      <a:pt x="0" y="159"/>
                    </a:moveTo>
                    <a:lnTo>
                      <a:pt x="3103" y="159"/>
                    </a:lnTo>
                    <a:lnTo>
                      <a:pt x="3103" y="0"/>
                    </a:lnTo>
                    <a:lnTo>
                      <a:pt x="4138" y="318"/>
                    </a:lnTo>
                    <a:lnTo>
                      <a:pt x="3103" y="636"/>
                    </a:lnTo>
                    <a:lnTo>
                      <a:pt x="3103" y="477"/>
                    </a:lnTo>
                    <a:lnTo>
                      <a:pt x="0" y="477"/>
                    </a:lnTo>
                    <a:lnTo>
                      <a:pt x="0" y="159"/>
                    </a:lnTo>
                  </a:path>
                </a:pathLst>
              </a:custGeom>
              <a:solidFill>
                <a:srgbClr val="FF00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484" name="Google Shape;484;p47"/>
              <p:cNvSpPr/>
              <p:nvPr/>
            </p:nvSpPr>
            <p:spPr>
              <a:xfrm>
                <a:off x="5487840" y="3844800"/>
                <a:ext cx="1489316" cy="228600"/>
              </a:xfrm>
              <a:custGeom>
                <a:rect b="b" l="l" r="r" t="t"/>
                <a:pathLst>
                  <a:path extrusionOk="0" h="637" w="4139">
                    <a:moveTo>
                      <a:pt x="0" y="159"/>
                    </a:moveTo>
                    <a:lnTo>
                      <a:pt x="3103" y="159"/>
                    </a:lnTo>
                    <a:lnTo>
                      <a:pt x="3103" y="0"/>
                    </a:lnTo>
                    <a:lnTo>
                      <a:pt x="4138" y="318"/>
                    </a:lnTo>
                    <a:lnTo>
                      <a:pt x="3103" y="636"/>
                    </a:lnTo>
                    <a:lnTo>
                      <a:pt x="3103" y="477"/>
                    </a:lnTo>
                    <a:lnTo>
                      <a:pt x="0" y="477"/>
                    </a:lnTo>
                    <a:lnTo>
                      <a:pt x="0" y="159"/>
                    </a:lnTo>
                  </a:path>
                </a:pathLst>
              </a:custGeom>
              <a:solidFill>
                <a:srgbClr val="FF00FF"/>
              </a:solidFill>
              <a:ln cap="flat" cmpd="sng" w="9525">
                <a:solidFill>
                  <a:srgbClr val="000000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sp>
          <p:sp>
            <p:nvSpPr>
              <p:cNvPr id="485" name="Google Shape;485;p47"/>
              <p:cNvSpPr/>
              <p:nvPr/>
            </p:nvSpPr>
            <p:spPr>
              <a:xfrm>
                <a:off x="5791320" y="3208320"/>
                <a:ext cx="419100" cy="85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5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5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indent="0" lvl="0" marL="0" marR="0" rtl="0" algn="ctr">
                  <a:lnSpc>
                    <a:spcPct val="50000"/>
                  </a:lnSpc>
                  <a:spcBef>
                    <a:spcPts val="873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grpSp>
          <p:nvGrpSpPr>
            <p:cNvPr id="486" name="Google Shape;486;p47"/>
            <p:cNvGrpSpPr/>
            <p:nvPr/>
          </p:nvGrpSpPr>
          <p:grpSpPr>
            <a:xfrm>
              <a:off x="4288320" y="4454640"/>
              <a:ext cx="767880" cy="307200"/>
              <a:chOff x="4288320" y="4454640"/>
              <a:chExt cx="767880" cy="307200"/>
            </a:xfrm>
          </p:grpSpPr>
          <p:sp>
            <p:nvSpPr>
              <p:cNvPr id="487" name="Google Shape;487;p47"/>
              <p:cNvSpPr/>
              <p:nvPr/>
            </p:nvSpPr>
            <p:spPr>
              <a:xfrm>
                <a:off x="4288320" y="445464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8" name="Google Shape;488;p47"/>
              <p:cNvSpPr/>
              <p:nvPr/>
            </p:nvSpPr>
            <p:spPr>
              <a:xfrm>
                <a:off x="4532760" y="445464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489" name="Google Shape;489;p47"/>
              <p:cNvSpPr/>
              <p:nvPr/>
            </p:nvSpPr>
            <p:spPr>
              <a:xfrm>
                <a:off x="4831200" y="4454640"/>
                <a:ext cx="225000" cy="30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6800" lIns="90000" spcFirstLastPara="1" rIns="90000" wrap="square" tIns="468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lang="en" sz="1400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.</a:t>
                </a:r>
                <a:endParaRPr b="0" sz="1400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4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Esempio: Demultiplexer binario indirizzabile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495" name="Google Shape;495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651" y="728750"/>
            <a:ext cx="7059649" cy="42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4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Realizzazione di un demultiplexer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501" name="Google Shape;501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2900" y="787075"/>
            <a:ext cx="5270900" cy="426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Comparatore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07" name="Google Shape;507;p50"/>
          <p:cNvSpPr/>
          <p:nvPr/>
        </p:nvSpPr>
        <p:spPr>
          <a:xfrm>
            <a:off x="0" y="750250"/>
            <a:ext cx="91440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3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Spesso accade che occorra confrontare due dati A e B per decidere se i due dati siano eguali o diversi.</a:t>
            </a:r>
            <a:endParaRPr b="0" sz="2300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8" name="Google Shape;508;p50"/>
          <p:cNvSpPr txBox="1"/>
          <p:nvPr/>
        </p:nvSpPr>
        <p:spPr>
          <a:xfrm>
            <a:off x="0" y="17534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Il </a:t>
            </a:r>
            <a:r>
              <a:rPr b="1" lang="en" sz="2400">
                <a:solidFill>
                  <a:srgbClr val="063DE8"/>
                </a:solidFill>
              </a:rPr>
              <a:t>comparatore</a:t>
            </a:r>
            <a:r>
              <a:rPr lang="en" sz="2400">
                <a:solidFill>
                  <a:schemeClr val="dk1"/>
                </a:solidFill>
              </a:rPr>
              <a:t> è una macchina che ha in ingresso due dati (A, B) ed in uscita un segnale booleano </a:t>
            </a:r>
            <a:r>
              <a:rPr b="1" lang="en" sz="2400">
                <a:solidFill>
                  <a:schemeClr val="dk1"/>
                </a:solidFill>
              </a:rPr>
              <a:t>EQ </a:t>
            </a:r>
            <a:r>
              <a:rPr lang="en" sz="2400">
                <a:solidFill>
                  <a:schemeClr val="dk1"/>
                </a:solidFill>
              </a:rPr>
              <a:t>che è 1 se è A=B.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9" name="Google Shape;509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00125" y="2276180"/>
            <a:ext cx="5105520" cy="1954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5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Parità e Controlli (1/2)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15" name="Google Shape;515;p51"/>
          <p:cNvSpPr/>
          <p:nvPr/>
        </p:nvSpPr>
        <p:spPr>
          <a:xfrm>
            <a:off x="76190" y="670480"/>
            <a:ext cx="89916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trike="noStrike">
                <a:solidFill>
                  <a:srgbClr val="000000"/>
                </a:solidFill>
              </a:rPr>
              <a:t>Nel trasferimento di dati da una sorgente ad una destinazione si adoperano talora codici ridondanti al fine di potere effettuare controlli su eventuali errori.</a:t>
            </a:r>
            <a:endParaRPr sz="20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Il caso più semplice di controllo è quello del codice con singolo </a:t>
            </a:r>
            <a:r>
              <a:rPr b="1" lang="en" sz="2000">
                <a:solidFill>
                  <a:srgbClr val="063DE8"/>
                </a:solidFill>
              </a:rPr>
              <a:t>bit di parità</a:t>
            </a:r>
            <a:r>
              <a:rPr lang="en" sz="2000">
                <a:solidFill>
                  <a:schemeClr val="dk1"/>
                </a:solidFill>
              </a:rPr>
              <a:t>: le parole-codice lecite hanno una parità prefissata di bit alti (ad esempio un numero pari di bit 1).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Sono necessarie, pertanto, macchine che determinano la parità (dispari o pari) dei bit 1 in una stringa per determinare: </a:t>
            </a:r>
            <a:endParaRPr sz="2000">
              <a:solidFill>
                <a:schemeClr val="dk1"/>
              </a:solidFill>
            </a:endParaRPr>
          </a:p>
          <a:p>
            <a:pPr indent="-127000" lvl="1" marL="45720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>
                <a:solidFill>
                  <a:schemeClr val="dk1"/>
                </a:solidFill>
              </a:rPr>
              <a:t> Il </a:t>
            </a:r>
            <a:r>
              <a:rPr lang="en" sz="2000">
                <a:solidFill>
                  <a:srgbClr val="0000FF"/>
                </a:solidFill>
              </a:rPr>
              <a:t>bit di parità</a:t>
            </a:r>
            <a:r>
              <a:rPr lang="en" sz="2000">
                <a:solidFill>
                  <a:schemeClr val="dk1"/>
                </a:solidFill>
              </a:rPr>
              <a:t> da aggiungere ad un codice non ridondante per renderlo ridondante e controllato;</a:t>
            </a:r>
            <a:endParaRPr sz="2000">
              <a:solidFill>
                <a:schemeClr val="dk1"/>
              </a:solidFill>
            </a:endParaRPr>
          </a:p>
          <a:p>
            <a:pPr indent="-127000" lvl="1" marL="45720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" sz="2000">
                <a:solidFill>
                  <a:schemeClr val="dk1"/>
                </a:solidFill>
              </a:rPr>
              <a:t> La</a:t>
            </a:r>
            <a:r>
              <a:rPr lang="en" sz="2000">
                <a:solidFill>
                  <a:srgbClr val="0000FF"/>
                </a:solidFill>
              </a:rPr>
              <a:t> parità complessiva </a:t>
            </a:r>
            <a:r>
              <a:rPr lang="en" sz="2000">
                <a:solidFill>
                  <a:schemeClr val="dk1"/>
                </a:solidFill>
              </a:rPr>
              <a:t>del codice ridondante (cioè di quello che comprende anche il bit di parità) al fine di riconoscere eventuali errori.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Concetto di Informazione (2/3)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Fornire un’informazione significa effettuare la scelta di un elemento in un insieme definito di oggetti.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Esempio:</a:t>
            </a:r>
            <a:br>
              <a:rPr lang="en" sz="2000"/>
            </a:br>
            <a:r>
              <a:rPr lang="en" sz="2000"/>
              <a:t>Attributo: “Voto esame Architettura dei Calcolatori”.</a:t>
            </a:r>
            <a:br>
              <a:rPr lang="en" sz="2000"/>
            </a:br>
            <a:r>
              <a:rPr lang="en" sz="2000"/>
              <a:t>Tipo: Numeri Interi [18, 30]</a:t>
            </a:r>
            <a:br>
              <a:rPr lang="en" sz="2000"/>
            </a:br>
            <a:r>
              <a:rPr lang="en" sz="2000"/>
              <a:t>Valore: 30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...</a:t>
            </a:r>
            <a:r>
              <a:rPr lang="en" sz="2000"/>
              <a:t>e</a:t>
            </a:r>
            <a:r>
              <a:rPr lang="en" sz="2000"/>
              <a:t> il 30 </a:t>
            </a:r>
            <a:r>
              <a:rPr lang="en" sz="2000"/>
              <a:t>e</a:t>
            </a:r>
            <a:r>
              <a:rPr lang="en" sz="2000"/>
              <a:t> lode?</a:t>
            </a:r>
            <a:br>
              <a:rPr lang="en" sz="2000"/>
            </a:br>
            <a:r>
              <a:rPr lang="en" sz="2000"/>
              <a:t>È un problema di </a:t>
            </a:r>
            <a:r>
              <a:rPr b="1" lang="en" sz="2000"/>
              <a:t>codifica</a:t>
            </a:r>
            <a:r>
              <a:rPr lang="en" sz="2000"/>
              <a:t>.</a:t>
            </a:r>
            <a:endParaRPr sz="2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5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Parità e Controlli (2/2)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21" name="Google Shape;521;p52"/>
          <p:cNvSpPr txBox="1"/>
          <p:nvPr/>
        </p:nvSpPr>
        <p:spPr>
          <a:xfrm>
            <a:off x="0" y="533400"/>
            <a:ext cx="9144000" cy="17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Una </a:t>
            </a:r>
            <a:r>
              <a:rPr b="1" lang="en" sz="2400">
                <a:solidFill>
                  <a:srgbClr val="063DE8"/>
                </a:solidFill>
              </a:rPr>
              <a:t>rete di parità</a:t>
            </a:r>
            <a:r>
              <a:rPr lang="en" sz="2400">
                <a:solidFill>
                  <a:schemeClr val="dk1"/>
                </a:solidFill>
              </a:rPr>
              <a:t> è una macchina che determina la parità di una parola di n bit posta al suo ingresso.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Detta </a:t>
            </a:r>
            <a:r>
              <a:rPr b="1" lang="en" sz="2400">
                <a:solidFill>
                  <a:schemeClr val="dk1"/>
                </a:solidFill>
              </a:rPr>
              <a:t>p </a:t>
            </a:r>
            <a:r>
              <a:rPr lang="en" sz="2400">
                <a:solidFill>
                  <a:schemeClr val="dk1"/>
                </a:solidFill>
              </a:rPr>
              <a:t>l'uscita, risulta </a:t>
            </a:r>
            <a:r>
              <a:rPr b="1" lang="en" sz="2400">
                <a:solidFill>
                  <a:schemeClr val="dk1"/>
                </a:solidFill>
              </a:rPr>
              <a:t>p=1 </a:t>
            </a:r>
            <a:r>
              <a:rPr lang="en" sz="2400">
                <a:solidFill>
                  <a:schemeClr val="dk1"/>
                </a:solidFill>
              </a:rPr>
              <a:t>se il numero di bit 1 dell'input è pari, </a:t>
            </a:r>
            <a:r>
              <a:rPr b="1" lang="en" sz="2400">
                <a:solidFill>
                  <a:schemeClr val="dk1"/>
                </a:solidFill>
              </a:rPr>
              <a:t>p=0 </a:t>
            </a:r>
            <a:r>
              <a:rPr lang="en" sz="2400">
                <a:solidFill>
                  <a:schemeClr val="dk1"/>
                </a:solidFill>
              </a:rPr>
              <a:t>se dispari (o viceversa)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522" name="Google Shape;522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7838" y="2478155"/>
            <a:ext cx="4648320" cy="2189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5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Schema di Trasmissione con controllo di Parità (</a:t>
            </a:r>
            <a:r>
              <a:rPr b="1" lang="en">
                <a:solidFill>
                  <a:srgbClr val="FFFFFF"/>
                </a:solidFill>
              </a:rPr>
              <a:t>1/2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528" name="Google Shape;528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845" y="799325"/>
            <a:ext cx="7696081" cy="1746360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Google Shape;529;p53"/>
          <p:cNvSpPr/>
          <p:nvPr/>
        </p:nvSpPr>
        <p:spPr>
          <a:xfrm>
            <a:off x="0" y="2982550"/>
            <a:ext cx="91440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In trasmissione il codice non ridondante </a:t>
            </a:r>
            <a:r>
              <a:rPr b="1" lang="en" sz="2400" strike="noStrike">
                <a:solidFill>
                  <a:srgbClr val="000000"/>
                </a:solidFill>
              </a:rPr>
              <a:t>C </a:t>
            </a:r>
            <a:r>
              <a:rPr lang="en" sz="2400" strike="noStrike">
                <a:solidFill>
                  <a:srgbClr val="000000"/>
                </a:solidFill>
              </a:rPr>
              <a:t>entra nel blocco </a:t>
            </a:r>
            <a:r>
              <a:rPr b="1" lang="en" sz="2400" strike="noStrike">
                <a:solidFill>
                  <a:srgbClr val="000000"/>
                </a:solidFill>
              </a:rPr>
              <a:t>CALC</a:t>
            </a:r>
            <a:r>
              <a:rPr lang="en" sz="2400" strike="noStrike">
                <a:solidFill>
                  <a:srgbClr val="000000"/>
                </a:solidFill>
              </a:rPr>
              <a:t>, una rete di parità che "calcola" il bit di parità.</a:t>
            </a:r>
            <a:endParaRPr sz="2400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strike="noStrike">
                <a:solidFill>
                  <a:srgbClr val="000000"/>
                </a:solidFill>
              </a:rPr>
              <a:t>Il bit di parità viene aggiunto al codice </a:t>
            </a:r>
            <a:r>
              <a:rPr b="1" lang="en" sz="2400" strike="noStrike">
                <a:solidFill>
                  <a:srgbClr val="000000"/>
                </a:solidFill>
              </a:rPr>
              <a:t>C </a:t>
            </a:r>
            <a:r>
              <a:rPr lang="en" sz="2400" strike="noStrike">
                <a:solidFill>
                  <a:srgbClr val="000000"/>
                </a:solidFill>
              </a:rPr>
              <a:t>formando il codice ridondante </a:t>
            </a:r>
            <a:r>
              <a:rPr b="1" lang="en" sz="2400" strike="noStrike">
                <a:solidFill>
                  <a:srgbClr val="000000"/>
                </a:solidFill>
              </a:rPr>
              <a:t>CRID</a:t>
            </a:r>
            <a:r>
              <a:rPr lang="en" sz="2400" strike="noStrike">
                <a:solidFill>
                  <a:srgbClr val="000000"/>
                </a:solidFill>
              </a:rPr>
              <a:t>.</a:t>
            </a:r>
            <a:endParaRPr sz="2400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5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Schema di Trasmissione con controllo di Parità (2/2)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35" name="Google Shape;535;p54"/>
          <p:cNvSpPr/>
          <p:nvPr/>
        </p:nvSpPr>
        <p:spPr>
          <a:xfrm>
            <a:off x="0" y="2753950"/>
            <a:ext cx="9144000" cy="15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In ricezione il codice ridondante viene inserito nel blocco </a:t>
            </a:r>
            <a:r>
              <a:rPr b="1" lang="en" sz="2400">
                <a:solidFill>
                  <a:schemeClr val="dk1"/>
                </a:solidFill>
              </a:rPr>
              <a:t>VER </a:t>
            </a:r>
            <a:r>
              <a:rPr lang="en" sz="2400">
                <a:solidFill>
                  <a:schemeClr val="dk1"/>
                </a:solidFill>
              </a:rPr>
              <a:t>che ne verifica la parità, fornendo un segnale di errore se la parità è scorretta.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I bit costituenti la parte non ridondante del codice costituiscono quindi il codice </a:t>
            </a:r>
            <a:r>
              <a:rPr b="1" lang="en" sz="2400">
                <a:solidFill>
                  <a:schemeClr val="dk1"/>
                </a:solidFill>
              </a:rPr>
              <a:t>C' </a:t>
            </a:r>
            <a:r>
              <a:rPr lang="en" sz="2400">
                <a:solidFill>
                  <a:schemeClr val="dk1"/>
                </a:solidFill>
              </a:rPr>
              <a:t>che, se non è stato rilevato errore, è probabilmente eguale a </a:t>
            </a:r>
            <a:r>
              <a:rPr b="1" lang="en" sz="2400">
                <a:solidFill>
                  <a:schemeClr val="dk1"/>
                </a:solidFill>
              </a:rPr>
              <a:t>C</a:t>
            </a:r>
            <a:r>
              <a:rPr lang="en" sz="2400">
                <a:solidFill>
                  <a:schemeClr val="dk1"/>
                </a:solidFill>
              </a:rPr>
              <a:t>.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36" name="Google Shape;536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9520" y="813150"/>
            <a:ext cx="7696081" cy="1746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Conclusioni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542" name="Google Shape;542;p55"/>
          <p:cNvSpPr txBox="1"/>
          <p:nvPr>
            <p:ph idx="1" type="body"/>
          </p:nvPr>
        </p:nvSpPr>
        <p:spPr>
          <a:xfrm>
            <a:off x="311700" y="736275"/>
            <a:ext cx="8520600" cy="42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L’informazione è rappresentata da Attributo, Tipo </a:t>
            </a:r>
            <a:r>
              <a:rPr lang="en" sz="2000"/>
              <a:t>e</a:t>
            </a:r>
            <a:r>
              <a:rPr lang="en" sz="2000"/>
              <a:t> Valore.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Ogni tipo ha la sua cardinalità </a:t>
            </a:r>
            <a:r>
              <a:rPr lang="en" sz="2000"/>
              <a:t>e</a:t>
            </a:r>
            <a:r>
              <a:rPr lang="en" sz="2000"/>
              <a:t> il valore è rappresentato tramite stringhe appartenenti ad un alfabeto.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 valori possono essere codificati in maniera opportuna mediante codici a lunghezza fissa (ridondanti o non ridondanti) o variabile.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Sono possibili le operazioni di codifica, decodifica </a:t>
            </a:r>
            <a:r>
              <a:rPr lang="en" sz="2000"/>
              <a:t>e</a:t>
            </a:r>
            <a:r>
              <a:rPr lang="en" sz="2000"/>
              <a:t> transcodifica.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 correttezza del mantenimento dell’informazione può essere affidata da un controllo di parità.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Concetto di Informazione (3/3)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Differenza tra valore </a:t>
            </a:r>
            <a:r>
              <a:rPr lang="en" sz="2000"/>
              <a:t>e</a:t>
            </a:r>
            <a:r>
              <a:rPr lang="en" sz="2000"/>
              <a:t> codifica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Esempio:</a:t>
            </a:r>
            <a:br>
              <a:rPr lang="en" sz="2000"/>
            </a:br>
            <a:r>
              <a:rPr lang="en" sz="2000"/>
              <a:t>A, 30 </a:t>
            </a:r>
            <a:r>
              <a:rPr lang="en" sz="2000"/>
              <a:t>e</a:t>
            </a:r>
            <a:r>
              <a:rPr lang="en" sz="2000"/>
              <a:t> lode</a:t>
            </a:r>
            <a:br>
              <a:rPr lang="en" sz="2000"/>
            </a:br>
            <a:r>
              <a:rPr lang="en" sz="2000"/>
              <a:t>B, 30</a:t>
            </a:r>
            <a:br>
              <a:rPr lang="en" sz="2000"/>
            </a:br>
            <a:r>
              <a:rPr lang="en" sz="2000"/>
              <a:t>C, 29</a:t>
            </a:r>
            <a:br>
              <a:rPr lang="en" sz="2000"/>
            </a:br>
            <a:r>
              <a:rPr lang="en" sz="2000"/>
              <a:t>D, 28</a:t>
            </a:r>
            <a:br>
              <a:rPr lang="en" sz="2000"/>
            </a:br>
            <a:r>
              <a:rPr lang="en" sz="2000"/>
              <a:t>…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Altri esempi: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3		III		tre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</a:t>
            </a:r>
            <a:r>
              <a:rPr lang="en" sz="2000"/>
              <a:t>adre	mama	mother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0.1		1/10	1*10E(1-)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Tipi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Semplici</a:t>
            </a:r>
            <a:r>
              <a:rPr b="1" lang="en" sz="2000"/>
              <a:t>:</a:t>
            </a:r>
            <a:br>
              <a:rPr lang="en" sz="2000"/>
            </a:br>
            <a:r>
              <a:rPr lang="en" sz="2000"/>
              <a:t>I dati rappresentati sono entità atomiche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Esempi: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 numeri interi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 caratteri di un alfabeto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Strutturati:</a:t>
            </a:r>
            <a:br>
              <a:rPr lang="en" sz="2000"/>
            </a:br>
            <a:r>
              <a:rPr lang="en" sz="2000"/>
              <a:t>I dati rappresentati sono composti da più tipi semplici.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Esempi: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I vettori (due numeri reali: modulo </a:t>
            </a:r>
            <a:r>
              <a:rPr lang="en" sz="2000"/>
              <a:t>e</a:t>
            </a:r>
            <a:r>
              <a:rPr lang="en" sz="2000"/>
              <a:t> verso)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La posizione geografica (due numeri reali: latitudine </a:t>
            </a:r>
            <a:r>
              <a:rPr lang="en" sz="2000"/>
              <a:t>e</a:t>
            </a:r>
            <a:r>
              <a:rPr lang="en" sz="2000"/>
              <a:t> longitudine)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La vostra carriera (esami sostenuti, voti)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Cardinalità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Ogni tipo ha una propria cardinalità N.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È il numero di elementi che compongono l’insieme dei valori che può assumere un attributo di un certo tipo.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Esempio:</a:t>
            </a:r>
            <a:br>
              <a:rPr lang="en" sz="2000"/>
            </a:br>
            <a:r>
              <a:rPr lang="en" sz="2000"/>
              <a:t>Attributo: “Voto esame Architettura dei Calcolatori”.</a:t>
            </a:r>
            <a:br>
              <a:rPr lang="en" sz="2000"/>
            </a:br>
            <a:r>
              <a:rPr lang="en" sz="2000"/>
              <a:t>Tipo: { 30L, 30, 29, …, 18 } N=14</a:t>
            </a:r>
            <a:br>
              <a:rPr lang="en" sz="2000"/>
            </a:br>
            <a:r>
              <a:rPr lang="en" sz="2000"/>
              <a:t>Valore: 30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Cardinalità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È il numero degli elementi fra cui scegliere data la rappresentazione di un tipo.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 cardinalità può essere usata per misurare la quantità di informazione.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 due tipi T1 e T2 hanno rispettivamente cardinalità N1 e N2 tale che N1&gt;N2 si dice che:</a:t>
            </a:r>
            <a:br>
              <a:rPr lang="en" sz="2000"/>
            </a:b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“Il tipo T1 di cardinalità N1 ha una quantità di informazione maggiore rispetto a T2”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Alfabeto (</a:t>
            </a:r>
            <a:r>
              <a:rPr b="1" lang="en">
                <a:solidFill>
                  <a:srgbClr val="FFFFFF"/>
                </a:solidFill>
              </a:rPr>
              <a:t>1/3</a:t>
            </a:r>
            <a:r>
              <a:rPr b="1" lang="en">
                <a:solidFill>
                  <a:srgbClr val="FFFFFF"/>
                </a:solidFill>
              </a:rPr>
              <a:t>)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0" y="572700"/>
            <a:ext cx="91440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Definizione:</a:t>
            </a:r>
            <a:br>
              <a:rPr lang="en" sz="2000"/>
            </a:br>
            <a:r>
              <a:rPr lang="en" sz="2000"/>
              <a:t>“</a:t>
            </a:r>
            <a:r>
              <a:rPr i="1" lang="en" sz="2000"/>
              <a:t>Un </a:t>
            </a:r>
            <a:r>
              <a:rPr b="1" i="1" lang="en" sz="2000"/>
              <a:t>alfabeto</a:t>
            </a:r>
            <a:r>
              <a:rPr i="1" lang="en" sz="2000"/>
              <a:t> S è un insieme finito non vuoto di simboli</a:t>
            </a:r>
            <a:r>
              <a:rPr lang="en" sz="2000"/>
              <a:t>”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Esempi: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Biario: { 0, 1}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Decimale: { 0, 1, 2, 3, 4, 5, 6, 7, 8, 9 }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Occidentale: { a, b, c, d, … , w, x, y, z }</a:t>
            </a:r>
            <a:br>
              <a:rPr lang="en" sz="2000"/>
            </a:b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Definizione:</a:t>
            </a:r>
            <a:br>
              <a:rPr lang="en" sz="2000"/>
            </a:br>
            <a:r>
              <a:rPr lang="en" sz="2000"/>
              <a:t>“</a:t>
            </a:r>
            <a:r>
              <a:rPr i="1" lang="en" sz="2000"/>
              <a:t>Dato un alfabeto S è definita una </a:t>
            </a:r>
            <a:r>
              <a:rPr b="1" i="1" lang="en" sz="2000"/>
              <a:t>stringa</a:t>
            </a:r>
            <a:r>
              <a:rPr i="1" lang="en" sz="2000"/>
              <a:t> o </a:t>
            </a:r>
            <a:r>
              <a:rPr b="1" i="1" lang="en" sz="2000"/>
              <a:t>parola</a:t>
            </a:r>
            <a:r>
              <a:rPr i="1" lang="en" sz="2000"/>
              <a:t> una sequenza finita di caratteri di S</a:t>
            </a:r>
            <a:r>
              <a:rPr lang="en" sz="2000"/>
              <a:t>”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