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sldIdLst>
    <p:sldId id="382" r:id="rId3"/>
    <p:sldId id="261" r:id="rId4"/>
    <p:sldId id="312" r:id="rId5"/>
    <p:sldId id="473" r:id="rId6"/>
    <p:sldId id="429" r:id="rId7"/>
    <p:sldId id="474" r:id="rId8"/>
    <p:sldId id="475" r:id="rId9"/>
    <p:sldId id="476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77" r:id="rId18"/>
    <p:sldId id="478" r:id="rId19"/>
    <p:sldId id="440" r:id="rId20"/>
    <p:sldId id="479" r:id="rId21"/>
    <p:sldId id="480" r:id="rId22"/>
    <p:sldId id="443" r:id="rId23"/>
    <p:sldId id="444" r:id="rId24"/>
    <p:sldId id="447" r:id="rId25"/>
    <p:sldId id="448" r:id="rId26"/>
    <p:sldId id="450" r:id="rId27"/>
    <p:sldId id="452" r:id="rId28"/>
    <p:sldId id="451" r:id="rId2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/>
    <p:restoredTop sz="94970"/>
  </p:normalViewPr>
  <p:slideViewPr>
    <p:cSldViewPr>
      <p:cViewPr varScale="1">
        <p:scale>
          <a:sx n="107" d="100"/>
          <a:sy n="107" d="100"/>
        </p:scale>
        <p:origin x="1928" y="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76E4189-575F-744A-A0F2-BF883701C73C}" type="slidenum">
              <a:rPr lang="it-IT" altLang="it-IT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8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76E4189-575F-744A-A0F2-BF883701C73C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29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76E4189-575F-744A-A0F2-BF883701C73C}" type="slidenum">
              <a:rPr lang="it-IT" altLang="it-IT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76E4189-575F-744A-A0F2-BF883701C73C}" type="slidenum">
              <a:rPr lang="it-IT" altLang="it-IT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831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76E4189-575F-744A-A0F2-BF883701C73C}" type="slidenum">
              <a:rPr lang="it-IT" altLang="it-IT"/>
              <a:pPr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273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76E4189-575F-744A-A0F2-BF883701C73C}" type="slidenum">
              <a:rPr lang="it-IT" altLang="it-IT"/>
              <a:pPr>
                <a:spcBef>
                  <a:spcPct val="0"/>
                </a:spcBef>
              </a:pPr>
              <a:t>27</a:t>
            </a:fld>
            <a:endParaRPr lang="it-IT" alt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74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4679840-31BD-6442-8418-684F14E26961}" type="slidenum">
              <a:rPr lang="it-IT" altLang="it-IT">
                <a:solidFill>
                  <a:srgbClr val="FFFFFF"/>
                </a:solidFill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1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AA3D9A5-33A9-1B49-995A-6A43D95395FF}" type="slidenum">
              <a:rPr lang="it-IT" altLang="it-IT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8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AA3D9A5-33A9-1B49-995A-6A43D95395FF}" type="slidenum">
              <a:rPr lang="it-IT" altLang="it-IT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0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C09EC74-AE57-D140-9CB1-4F3037C76D0F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28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81B04A-A857-7D44-9954-B53C97EA53C8}" type="slidenum">
              <a:rPr lang="it-IT" altLang="it-IT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C5110C5-D310-C14B-A190-61BFC0799C82}" type="slidenum">
              <a:rPr lang="it-IT" altLang="it-IT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07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0306961-7FB8-1C4D-92D7-5B8828C4A277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6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B13BA5E-6D4A-AB4C-B181-202AB55C4118}" type="slidenum">
              <a:rPr lang="it-IT" altLang="it-IT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0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FBA2D-C129-E331-4A4E-1BB81BD117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endParaRPr lang="en-GB" altLang="en-US" sz="1400" kern="0" dirty="0">
              <a:solidFill>
                <a:srgbClr val="673366"/>
              </a:solidFill>
            </a:endParaRP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23/24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2D225A-57AC-8C38-52AA-644A0A96D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43C4B90-55E4-6422-A12E-F70EBA348D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5676" y="6185485"/>
            <a:ext cx="3456380" cy="583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flightaware.com/" TargetMode="External"/><Relationship Id="rId2" Type="http://schemas.openxmlformats.org/officeDocument/2006/relationships/hyperlink" Target="https://www.flightradar24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46729D32-B252-1BDC-D292-9CC189C56ACD}"/>
              </a:ext>
            </a:extLst>
          </p:cNvPr>
          <p:cNvSpPr txBox="1">
            <a:spLocks/>
          </p:cNvSpPr>
          <p:nvPr/>
        </p:nvSpPr>
        <p:spPr>
          <a:xfrm>
            <a:off x="381094" y="3916957"/>
            <a:ext cx="4102966" cy="253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2023/2024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6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Giampaolo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5AA51D-0A03-52D0-3D30-F57D51540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1222"/>
            <a:ext cx="1671464" cy="55145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203936D-9C07-8D87-0BCA-5C226C39AC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86" y="5444514"/>
            <a:ext cx="678691" cy="678691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6627D7A1-D1DF-EB89-B7E9-0E5778E121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6726" t="-1" b="-5521"/>
          <a:stretch/>
        </p:blipFill>
        <p:spPr>
          <a:xfrm>
            <a:off x="6823248" y="6062677"/>
            <a:ext cx="2182568" cy="5303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5900" y="908720"/>
            <a:ext cx="8928100" cy="51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Secondario Modo </a:t>
            </a:r>
            <a:r>
              <a:rPr lang="it-IT" altLang="it-IT" sz="2400" u="sng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endParaRPr lang="it-IT" altLang="it-IT" sz="2400" u="sng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E’ in grado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interrogare singolarmente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ogni aeromobile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Viene formato 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data link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 interrogator e trasponder, che consente lo scambio continuo di informazioni.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Radar Secondario di Modo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è compatibile con il Radar Secondario classico. Prevede ulteriori impulsi oltre a P1, P2 e P3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Ogni aeromobile ha un unico identificativo su 24 bit (più di 16 milioni). Appena ricevuta un’interrogazione cerca nel messaggio il proprio identificativo. Se lo riconosce risponde all’interrogazione.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Periodicamente gli interrogator effettuano una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chiamata generale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 aggiornare la lista degli aerei in vista. Il trasponder risponde comunicando il proprio indirizzo.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96863" y="1121949"/>
            <a:ext cx="5797550" cy="463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Interrogazione di Modo A /C/No </a:t>
            </a:r>
            <a:r>
              <a:rPr lang="it-IT" altLang="it-IT" sz="2400" u="sng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Reply</a:t>
            </a:r>
            <a:r>
              <a:rPr lang="it-IT" altLang="it-IT" sz="2400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trasmissione di P4 breve inibisce il Modo S. Risposte di Modo A o Modo C.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Interrogazione di Modo A /C/</a:t>
            </a:r>
            <a:r>
              <a:rPr lang="it-IT" altLang="it-IT" sz="2400" u="sng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All</a:t>
            </a:r>
            <a:r>
              <a:rPr lang="it-IT" altLang="it-IT" sz="2400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Call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trasmissione di P4 lungo indica al Modo </a:t>
            </a:r>
            <a:r>
              <a:rPr lang="it-IT" altLang="it-IT" sz="18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di trasmettere il proprio identificativo.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Interrogazione di Modo </a:t>
            </a:r>
            <a:r>
              <a:rPr lang="it-IT" altLang="it-IT" sz="2400" u="sng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- Short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trasmissione di P2 inibisce il Modo A e Modo C. I Trasponder di Tipo </a:t>
            </a:r>
            <a:r>
              <a:rPr lang="it-IT" altLang="it-IT" sz="18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rispondono con uno Short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Interrogazione di Modo </a:t>
            </a:r>
            <a:r>
              <a:rPr lang="it-IT" altLang="it-IT" sz="2400" u="sng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- Long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trasmissione di P2 inibisce il Modo A e Modo C. I Trasponder di Tipo </a:t>
            </a:r>
            <a:r>
              <a:rPr lang="it-IT" altLang="it-IT" sz="18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rispondono con un Long 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43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01" y="4883930"/>
            <a:ext cx="26431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8" y="3608147"/>
            <a:ext cx="249713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8" y="2147233"/>
            <a:ext cx="19478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8" y="974588"/>
            <a:ext cx="20145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7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5359" y="853169"/>
            <a:ext cx="8244532" cy="525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Quattro impulsi iniziali, seguiti da Risposta Short [56bit (5+27+24)] o Risposta Long [122bit (5+27+56+24)]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Risposta Short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it-IT" altLang="it-IT" sz="2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Risposta Long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it-IT" altLang="it-IT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Format </a:t>
            </a:r>
            <a:r>
              <a:rPr lang="it-IT" altLang="it-IT" sz="1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Number</a:t>
            </a:r>
            <a:r>
              <a:rPr lang="it-IT" altLang="it-IT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(5 bit): </a:t>
            </a: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tipo di interrogazione (UF) e tipo di Risposta (DF). </a:t>
            </a:r>
            <a:r>
              <a:rPr lang="it-IT" sz="1800" dirty="0">
                <a:latin typeface="Calibri" charset="0"/>
                <a:ea typeface="Calibri" charset="0"/>
                <a:cs typeface="Calibri" charset="0"/>
              </a:rPr>
              <a:t>Ogni DF è una risposta ad uno specifico UF. ES: UF4 richiede l’altezza ad uno specifico Aereo, che risponde con DF4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it-IT" altLang="it-IT" sz="1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Surv</a:t>
            </a:r>
            <a:r>
              <a:rPr lang="it-IT" altLang="it-IT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. &amp; </a:t>
            </a:r>
            <a:r>
              <a:rPr lang="it-IT" altLang="it-IT" sz="1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Commun</a:t>
            </a:r>
            <a:r>
              <a:rPr lang="it-IT" altLang="it-IT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. Control (27 bit): </a:t>
            </a: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bit per la risposta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it-IT" altLang="it-IT" sz="1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Address</a:t>
            </a:r>
            <a:r>
              <a:rPr lang="it-IT" altLang="it-IT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(24 bit): </a:t>
            </a: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indirizzo univoco dell’Aereo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it-IT" altLang="it-IT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Message (56 bit): </a:t>
            </a: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messaggi aggiuntivi (solo nelle risposte Long)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946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256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40" y="2934546"/>
            <a:ext cx="38163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19109" y="777876"/>
            <a:ext cx="8313331" cy="54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DF17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Data Format 17 (Risposta Long 112bit) è detto “1090 Extended </a:t>
            </a:r>
            <a:r>
              <a:rPr lang="it-IT" altLang="it-IT" sz="18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Squitter</a:t>
            </a: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”. Lo </a:t>
            </a:r>
            <a:r>
              <a:rPr lang="it-IT" altLang="it-IT" sz="18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Squitter</a:t>
            </a:r>
            <a:r>
              <a:rPr lang="it-IT" altLang="it-IT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è la generazione di una risposta broadcast senza una specifica interrogazione.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altLang="it-IT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it-IT" altLang="it-IT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1800" dirty="0" err="1">
                <a:latin typeface="Calibri" charset="0"/>
                <a:ea typeface="Calibri" charset="0"/>
                <a:cs typeface="Calibri" charset="0"/>
              </a:rPr>
              <a:t>Capability</a:t>
            </a:r>
            <a:r>
              <a:rPr lang="it-IT" altLang="it-IT" sz="1800" dirty="0">
                <a:latin typeface="Calibri" charset="0"/>
                <a:ea typeface="Calibri" charset="0"/>
                <a:cs typeface="Calibri" charset="0"/>
              </a:rPr>
              <a:t> (CA):  riporta se l’aereo è </a:t>
            </a:r>
            <a:r>
              <a:rPr lang="it-IT" altLang="it-IT" sz="1800" dirty="0" err="1">
                <a:latin typeface="Calibri" charset="0"/>
                <a:ea typeface="Calibri" charset="0"/>
                <a:cs typeface="Calibri" charset="0"/>
              </a:rPr>
              <a:t>airborne</a:t>
            </a:r>
            <a:r>
              <a:rPr lang="it-IT" altLang="it-IT" sz="1800" dirty="0">
                <a:latin typeface="Calibri" charset="0"/>
                <a:ea typeface="Calibri" charset="0"/>
                <a:cs typeface="Calibri" charset="0"/>
              </a:rPr>
              <a:t> o su </a:t>
            </a:r>
            <a:r>
              <a:rPr lang="it-IT" altLang="it-IT" sz="1800" dirty="0" err="1">
                <a:latin typeface="Calibri" charset="0"/>
                <a:ea typeface="Calibri" charset="0"/>
                <a:cs typeface="Calibri" charset="0"/>
              </a:rPr>
              <a:t>ground</a:t>
            </a:r>
            <a:r>
              <a:rPr lang="it-IT" altLang="it-IT" sz="18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r>
              <a:rPr lang="it-IT" altLang="it-IT" sz="1800" dirty="0">
                <a:latin typeface="Calibri" charset="0"/>
                <a:ea typeface="Calibri" charset="0"/>
                <a:cs typeface="Calibri" charset="0"/>
              </a:rPr>
              <a:t> Aircraft </a:t>
            </a:r>
            <a:r>
              <a:rPr lang="it-IT" altLang="it-IT" sz="1800" dirty="0" err="1">
                <a:latin typeface="Calibri" charset="0"/>
                <a:ea typeface="Calibri" charset="0"/>
                <a:cs typeface="Calibri" charset="0"/>
              </a:rPr>
              <a:t>Address</a:t>
            </a:r>
            <a:r>
              <a:rPr lang="it-IT" altLang="it-IT" sz="1800" dirty="0">
                <a:latin typeface="Calibri" charset="0"/>
                <a:ea typeface="Calibri" charset="0"/>
                <a:cs typeface="Calibri" charset="0"/>
              </a:rPr>
              <a:t>: identificativo dell’Aereo</a:t>
            </a:r>
          </a:p>
          <a:p>
            <a:r>
              <a:rPr lang="it-IT" altLang="it-IT" sz="1800" dirty="0">
                <a:latin typeface="Calibri" charset="0"/>
                <a:ea typeface="Calibri" charset="0"/>
                <a:cs typeface="Calibri" charset="0"/>
              </a:rPr>
              <a:t> ADS-B Data: può includere </a:t>
            </a:r>
          </a:p>
          <a:p>
            <a:pPr lvl="1"/>
            <a:r>
              <a:rPr lang="it-IT" altLang="it-IT" sz="1400" dirty="0" err="1">
                <a:latin typeface="Calibri" charset="0"/>
                <a:ea typeface="Calibri" charset="0"/>
                <a:cs typeface="Calibri" charset="0"/>
              </a:rPr>
              <a:t>aircraft</a:t>
            </a:r>
            <a:r>
              <a:rPr lang="it-IT" altLang="it-IT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1400" dirty="0" err="1">
                <a:latin typeface="Calibri" charset="0"/>
                <a:ea typeface="Calibri" charset="0"/>
                <a:cs typeface="Calibri" charset="0"/>
              </a:rPr>
              <a:t>type</a:t>
            </a:r>
            <a:endParaRPr lang="it-IT" altLang="it-IT" sz="1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it-IT" altLang="it-IT" sz="1400" dirty="0" err="1">
                <a:latin typeface="Calibri" charset="0"/>
                <a:ea typeface="Calibri" charset="0"/>
                <a:cs typeface="Calibri" charset="0"/>
              </a:rPr>
              <a:t>altitude</a:t>
            </a:r>
            <a:r>
              <a:rPr lang="it-IT" altLang="it-IT" sz="1400" dirty="0">
                <a:latin typeface="Calibri" charset="0"/>
                <a:ea typeface="Calibri" charset="0"/>
                <a:cs typeface="Calibri" charset="0"/>
              </a:rPr>
              <a:t>,</a:t>
            </a:r>
          </a:p>
          <a:p>
            <a:pPr lvl="1"/>
            <a:r>
              <a:rPr lang="it-IT" altLang="it-IT" sz="1400" dirty="0" err="1">
                <a:latin typeface="Calibri" charset="0"/>
                <a:ea typeface="Calibri" charset="0"/>
                <a:cs typeface="Calibri" charset="0"/>
              </a:rPr>
              <a:t>latitude</a:t>
            </a:r>
            <a:r>
              <a:rPr lang="it-IT" altLang="it-IT" sz="1400" dirty="0">
                <a:latin typeface="Calibri" charset="0"/>
                <a:ea typeface="Calibri" charset="0"/>
                <a:cs typeface="Calibri" charset="0"/>
              </a:rPr>
              <a:t>,</a:t>
            </a:r>
          </a:p>
          <a:p>
            <a:pPr lvl="1"/>
            <a:r>
              <a:rPr lang="it-IT" altLang="it-IT" sz="1400" dirty="0" err="1">
                <a:latin typeface="Calibri" charset="0"/>
                <a:ea typeface="Calibri" charset="0"/>
                <a:cs typeface="Calibri" charset="0"/>
              </a:rPr>
              <a:t>longitude</a:t>
            </a:r>
            <a:r>
              <a:rPr lang="it-IT" altLang="it-IT" sz="14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/>
            <a:r>
              <a:rPr lang="it-IT" altLang="it-IT" sz="1400" dirty="0" err="1">
                <a:latin typeface="Calibri" charset="0"/>
                <a:ea typeface="Calibri" charset="0"/>
                <a:cs typeface="Calibri" charset="0"/>
              </a:rPr>
              <a:t>airborne</a:t>
            </a:r>
            <a:r>
              <a:rPr lang="it-IT" altLang="it-IT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1400" dirty="0" err="1">
                <a:latin typeface="Calibri" charset="0"/>
                <a:ea typeface="Calibri" charset="0"/>
                <a:cs typeface="Calibri" charset="0"/>
              </a:rPr>
              <a:t>velocity</a:t>
            </a:r>
            <a:r>
              <a:rPr lang="it-IT" altLang="it-IT" sz="1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r>
              <a:rPr lang="it-IT" altLang="it-IT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1800" dirty="0" err="1">
                <a:latin typeface="Calibri" charset="0"/>
                <a:ea typeface="Calibri" charset="0"/>
                <a:cs typeface="Calibri" charset="0"/>
              </a:rPr>
              <a:t>Parity</a:t>
            </a:r>
            <a:r>
              <a:rPr lang="it-IT" altLang="it-IT" sz="1800" dirty="0">
                <a:latin typeface="Calibri" charset="0"/>
                <a:ea typeface="Calibri" charset="0"/>
                <a:cs typeface="Calibri" charset="0"/>
              </a:rPr>
              <a:t> Information: controllo errore</a:t>
            </a:r>
          </a:p>
        </p:txBody>
      </p:sp>
      <p:pic>
        <p:nvPicPr>
          <p:cNvPr id="2048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75" y="2132856"/>
            <a:ext cx="5760814" cy="137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0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44662" y="894261"/>
            <a:ext cx="7251674" cy="305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DF17 è la parte fondamentale di un sistema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Automatic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Dependent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Surveillance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Broadcast (ADS-B)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Automatic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non occorre alcuna interrogazione (DF17)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Dependent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si basa sui dati di navigazione “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onboard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”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Surveillance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fornisce informazioni di sorveglianza e coordinamento del traffico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Broadcast: trasmissione dei dati in Broadcast</a:t>
            </a:r>
          </a:p>
        </p:txBody>
      </p:sp>
      <p:sp>
        <p:nvSpPr>
          <p:cNvPr id="21508" name="Rettangolo 2"/>
          <p:cNvSpPr>
            <a:spLocks noChangeArrowheads="1"/>
          </p:cNvSpPr>
          <p:nvPr/>
        </p:nvSpPr>
        <p:spPr bwMode="auto">
          <a:xfrm>
            <a:off x="167424" y="3945033"/>
            <a:ext cx="5292725" cy="21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800" dirty="0"/>
              <a:t>Aereo determina la propria posizione tramite GPS</a:t>
            </a:r>
          </a:p>
          <a:p>
            <a:pPr>
              <a:spcBef>
                <a:spcPct val="0"/>
              </a:spcBef>
            </a:pPr>
            <a:r>
              <a:rPr lang="it-IT" altLang="it-IT" sz="1800" dirty="0"/>
              <a:t>Trasmette le proprie informazioni tramite DF17 in broadcast</a:t>
            </a:r>
          </a:p>
          <a:p>
            <a:pPr>
              <a:spcBef>
                <a:spcPct val="0"/>
              </a:spcBef>
            </a:pPr>
            <a:r>
              <a:rPr lang="it-IT" altLang="it-IT" sz="1800" dirty="0"/>
              <a:t>Le informazioni ricevute vengono trasmesse alle Torri di controllo</a:t>
            </a:r>
          </a:p>
          <a:p>
            <a:pPr>
              <a:spcBef>
                <a:spcPct val="0"/>
              </a:spcBef>
            </a:pPr>
            <a:r>
              <a:rPr lang="en-US" altLang="it-IT" sz="1800" dirty="0">
                <a:hlinkClick r:id="rId2"/>
              </a:rPr>
              <a:t>https://www.flightradar24.com/</a:t>
            </a:r>
            <a:endParaRPr lang="en-US" altLang="it-IT" sz="1800" dirty="0"/>
          </a:p>
          <a:p>
            <a:pPr>
              <a:spcBef>
                <a:spcPct val="0"/>
              </a:spcBef>
            </a:pPr>
            <a:r>
              <a:rPr lang="en-US" altLang="it-IT" sz="1800" dirty="0">
                <a:hlinkClick r:id="rId3"/>
              </a:rPr>
              <a:t>https://it.flightaware.com</a:t>
            </a:r>
            <a:endParaRPr lang="en-US" altLang="it-IT" sz="1800" dirty="0"/>
          </a:p>
        </p:txBody>
      </p:sp>
      <p:pic>
        <p:nvPicPr>
          <p:cNvPr id="21509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16801"/>
            <a:ext cx="21097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11961A-1776-A9EC-01A4-C57250046667}"/>
              </a:ext>
            </a:extLst>
          </p:cNvPr>
          <p:cNvSpPr txBox="1"/>
          <p:nvPr/>
        </p:nvSpPr>
        <p:spPr>
          <a:xfrm>
            <a:off x="2179435" y="6868313"/>
            <a:ext cx="1847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808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59569" y="908720"/>
            <a:ext cx="7634287" cy="37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Nonostante il radar nasca con l’obiettivo di vedere attraverso le precipitazioni, esso è in grado, ad opportune frequenze, di vedere le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precipitazioni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Per un radar di sorveglianza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di una precipitazione è un problema.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Per 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meteo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di una precipitazione è l’obiettivo.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In particolare l’obiettivo del radar meteo non è soltanto quello di localizzare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perturbazione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ma valutarne l’entità.</a:t>
            </a:r>
          </a:p>
        </p:txBody>
      </p:sp>
      <p:pic>
        <p:nvPicPr>
          <p:cNvPr id="7" name="Immagine 6" descr="rad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485118"/>
            <a:ext cx="4032448" cy="208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Meteo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Meteo</a:t>
            </a:r>
            <a:endParaRPr lang="en-US" dirty="0"/>
          </a:p>
        </p:txBody>
      </p:sp>
      <p:pic>
        <p:nvPicPr>
          <p:cNvPr id="5" name="scansione_volume">
            <a:hlinkClick r:id="" action="ppaction://media"/>
            <a:extLst>
              <a:ext uri="{FF2B5EF4-FFF2-40B4-BE49-F238E27FC236}">
                <a16:creationId xmlns:a16="http://schemas.microsoft.com/office/drawing/2014/main" id="{5EF4F165-0F94-6D4F-ACA8-FBA1185A6B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809" y="1313914"/>
            <a:ext cx="7344551" cy="41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5288" y="792713"/>
            <a:ext cx="7921128" cy="19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principio di funzionamento è basato sulla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retrodiffusione delle idrometeore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I radar meteo sono in grado di rilevare all’interno delle formazioni nuvolose solo le aree in cui vi è presenza di acqua.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48340" t="31249" r="20898" b="24805"/>
          <a:stretch>
            <a:fillRect/>
          </a:stretch>
        </p:blipFill>
        <p:spPr bwMode="auto">
          <a:xfrm>
            <a:off x="5697683" y="2078038"/>
            <a:ext cx="3000375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Immagine 9" descr="Schermata 2013-05-27 a 12.18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83" y="4465087"/>
            <a:ext cx="32035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ttangolo 1"/>
          <p:cNvSpPr>
            <a:spLocks noChangeArrowheads="1"/>
          </p:cNvSpPr>
          <p:nvPr/>
        </p:nvSpPr>
        <p:spPr bwMode="auto">
          <a:xfrm>
            <a:off x="395288" y="2276475"/>
            <a:ext cx="5113337" cy="37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Nel caso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particelle di acqua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 dipoli (simili a piccole antenne) sono liberi di muoversi e tendono ad allinearsi alle linee di campo: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retrodiffondono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la potenza non assorbita nella direzione della potenza incidente.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Nel caso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grandine asciutta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 dipoli sono meno liberi di muoversi e orientarsi e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retrodiffondono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casualmente in tutte le direzioni.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Meteo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1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8937" y="847299"/>
            <a:ext cx="7604919" cy="516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frequenze utilizzate dai Radar Meteo sono quelle in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C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 tali frequenze, la sezione radar delle particelle di acqua segue 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modello di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Rayleigh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-esima particella di acqua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parametro legato alle caratteristiche dielettriche delle particelle (dipende da frequenza e temperatura)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diametro della particella </a:t>
            </a:r>
          </a:p>
        </p:txBody>
      </p:sp>
      <p:graphicFrame>
        <p:nvGraphicFramePr>
          <p:cNvPr id="16387" name="Oggetto 1"/>
          <p:cNvGraphicFramePr>
            <a:graphicFrameLocks noChangeAspect="1"/>
          </p:cNvGraphicFramePr>
          <p:nvPr/>
        </p:nvGraphicFramePr>
        <p:xfrm>
          <a:off x="3251199" y="2852936"/>
          <a:ext cx="19319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431800" progId="Equation.3">
                  <p:embed/>
                </p:oleObj>
              </mc:Choice>
              <mc:Fallback>
                <p:oleObj name="Equation" r:id="rId3" imgW="1028700" imgH="431800" progId="Equation.3">
                  <p:embed/>
                  <p:pic>
                    <p:nvPicPr>
                      <p:cNvPr id="16387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199" y="2852936"/>
                        <a:ext cx="19319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Meteo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4218" y="777876"/>
            <a:ext cx="7778182" cy="516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Considerando il volume di risoluzione, la sezione radar può essere scritta come: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volume di risoluzione e 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RCS per unità di volume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Sfruttando il modello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Rayleigh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considerando che in un Volume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sono presenti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gocce di acqua, la RCS per unità di volume può essere riscritta: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termine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fattore di riflettività</a:t>
            </a:r>
          </a:p>
        </p:txBody>
      </p:sp>
      <p:graphicFrame>
        <p:nvGraphicFramePr>
          <p:cNvPr id="18435" name="Oggetto 6"/>
          <p:cNvGraphicFramePr>
            <a:graphicFrameLocks noChangeAspect="1"/>
          </p:cNvGraphicFramePr>
          <p:nvPr/>
        </p:nvGraphicFramePr>
        <p:xfrm>
          <a:off x="3995738" y="1557338"/>
          <a:ext cx="9048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" imgH="190500" progId="Equation.3">
                  <p:embed/>
                </p:oleObj>
              </mc:Choice>
              <mc:Fallback>
                <p:oleObj name="Equation" r:id="rId3" imgW="482600" imgH="190500" progId="Equation.3">
                  <p:embed/>
                  <p:pic>
                    <p:nvPicPr>
                      <p:cNvPr id="18435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557338"/>
                        <a:ext cx="9048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ggetto 7"/>
          <p:cNvGraphicFramePr>
            <a:graphicFrameLocks noChangeAspect="1"/>
          </p:cNvGraphicFramePr>
          <p:nvPr/>
        </p:nvGraphicFramePr>
        <p:xfrm>
          <a:off x="3232150" y="3639883"/>
          <a:ext cx="24320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400" imgH="469900" progId="Equation.3">
                  <p:embed/>
                </p:oleObj>
              </mc:Choice>
              <mc:Fallback>
                <p:oleObj name="Equation" r:id="rId5" imgW="1295400" imgH="469900" progId="Equation.3">
                  <p:embed/>
                  <p:pic>
                    <p:nvPicPr>
                      <p:cNvPr id="18436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3639883"/>
                        <a:ext cx="243205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ggetto 8"/>
          <p:cNvGraphicFramePr>
            <a:graphicFrameLocks noChangeAspect="1"/>
          </p:cNvGraphicFramePr>
          <p:nvPr/>
        </p:nvGraphicFramePr>
        <p:xfrm>
          <a:off x="3721100" y="4520945"/>
          <a:ext cx="14541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700" imgH="469900" progId="Equation.3">
                  <p:embed/>
                </p:oleObj>
              </mc:Choice>
              <mc:Fallback>
                <p:oleObj name="Equation" r:id="rId7" imgW="774700" imgH="469900" progId="Equation.3">
                  <p:embed/>
                  <p:pic>
                    <p:nvPicPr>
                      <p:cNvPr id="18437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4520945"/>
                        <a:ext cx="14541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Meteo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27584" y="2420888"/>
            <a:ext cx="7553325" cy="19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Sistemi Radar</a:t>
            </a:r>
          </a:p>
          <a:p>
            <a:pPr marL="0" indent="0" algn="ctr" defTabSz="914400"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(seconda parte)</a:t>
            </a:r>
          </a:p>
          <a:p>
            <a:pPr algn="ctr" defTabSz="914400" eaLnBrk="1" hangingPunct="1">
              <a:lnSpc>
                <a:spcPct val="120000"/>
              </a:lnSpc>
              <a:buFontTx/>
              <a:buChar char="•"/>
            </a:pPr>
            <a:endParaRPr lang="it-IT" altLang="it-IT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8540750" y="6400800"/>
            <a:ext cx="603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97EECAD-FC9A-D64E-938C-9CE32EAEF2E9}" type="slidenum">
              <a:rPr lang="it-IT" altLang="it-IT" sz="1400"/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 dirty="0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17513" y="885180"/>
            <a:ext cx="7576343" cy="53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caso del radar meteo,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l’equazione radar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viene modificata in maniera tala da tenere conto del fattore di riflettività.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l’equazione radar ottenuta considerando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Sostituiamo alla RCS il prodotto tra il volume e la RCS per unità di volume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ts val="264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Scrivendo 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in funzione del fattore di riflettività si ottiene: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0483" name="Oggetto 7"/>
          <p:cNvGraphicFramePr>
            <a:graphicFrameLocks noChangeAspect="1"/>
          </p:cNvGraphicFramePr>
          <p:nvPr/>
        </p:nvGraphicFramePr>
        <p:xfrm>
          <a:off x="3428738" y="5548061"/>
          <a:ext cx="26939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444500" progId="Equation.3">
                  <p:embed/>
                </p:oleObj>
              </mc:Choice>
              <mc:Fallback>
                <p:oleObj name="Equation" r:id="rId3" imgW="1435100" imgH="444500" progId="Equation.3">
                  <p:embed/>
                  <p:pic>
                    <p:nvPicPr>
                      <p:cNvPr id="20483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738" y="5548061"/>
                        <a:ext cx="26939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3721549" y="2420888"/>
          <a:ext cx="18669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100" imgH="558800" progId="Equation.3">
                  <p:embed/>
                </p:oleObj>
              </mc:Choice>
              <mc:Fallback>
                <p:oleObj name="Equation" r:id="rId5" imgW="927100" imgH="558800" progId="Equation.3">
                  <p:embed/>
                  <p:pic>
                    <p:nvPicPr>
                      <p:cNvPr id="1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549" y="2420888"/>
                        <a:ext cx="1866900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3419475" y="4005263"/>
          <a:ext cx="2168974" cy="112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500" imgH="558800" progId="Equation.3">
                  <p:embed/>
                </p:oleObj>
              </mc:Choice>
              <mc:Fallback>
                <p:oleObj name="Equation" r:id="rId7" imgW="1079500" imgH="558800" progId="Equation.3">
                  <p:embed/>
                  <p:pic>
                    <p:nvPicPr>
                      <p:cNvPr id="11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005263"/>
                        <a:ext cx="2168974" cy="1123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8"/>
          <p:cNvGraphicFramePr>
            <a:graphicFrameLocks noChangeAspect="1"/>
          </p:cNvGraphicFramePr>
          <p:nvPr/>
        </p:nvGraphicFramePr>
        <p:xfrm>
          <a:off x="7385050" y="1844824"/>
          <a:ext cx="14573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23900" imgH="406400" progId="Equation.3">
                  <p:embed/>
                </p:oleObj>
              </mc:Choice>
              <mc:Fallback>
                <p:oleObj name="Equation" r:id="rId9" imgW="723900" imgH="406400" progId="Equation.3">
                  <p:embed/>
                  <p:pic>
                    <p:nvPicPr>
                      <p:cNvPr id="8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50" y="1844824"/>
                        <a:ext cx="14573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Meteo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59569" y="935608"/>
            <a:ext cx="7812831" cy="545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Nell’ipotesi che il bersaglio occupi completamente la cella di risoluzione il Volume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si può approssimare come un cilindro di sezione ellittica con assi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it-IT" altLang="it-IT" sz="2400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ed altezza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/2. Il volume dipende dalla distanza.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ts val="246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L’espressione finale dell’equazione radar meteo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ts val="24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Per semplicità si inglobano tutti i parametri del radar e i coefficienti nella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Costante Radar 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it-IT" sz="2400" i="1" baseline="-25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(dipendente dal radar utilizzato). SI è ipotizzato che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sia noto.</a:t>
            </a:r>
          </a:p>
        </p:txBody>
      </p:sp>
      <p:graphicFrame>
        <p:nvGraphicFramePr>
          <p:cNvPr id="22531" name="Oggetto 7"/>
          <p:cNvGraphicFramePr>
            <a:graphicFrameLocks noChangeAspect="1"/>
          </p:cNvGraphicFramePr>
          <p:nvPr/>
        </p:nvGraphicFramePr>
        <p:xfrm>
          <a:off x="971600" y="2651919"/>
          <a:ext cx="17637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800" imgH="406400" progId="Equation.3">
                  <p:embed/>
                </p:oleObj>
              </mc:Choice>
              <mc:Fallback>
                <p:oleObj name="Equation" r:id="rId3" imgW="939800" imgH="406400" progId="Equation.3">
                  <p:embed/>
                  <p:pic>
                    <p:nvPicPr>
                      <p:cNvPr id="22531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651919"/>
                        <a:ext cx="17637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ggetto 11"/>
          <p:cNvGraphicFramePr>
            <a:graphicFrameLocks noChangeAspect="1"/>
          </p:cNvGraphicFramePr>
          <p:nvPr/>
        </p:nvGraphicFramePr>
        <p:xfrm>
          <a:off x="2915816" y="4193898"/>
          <a:ext cx="38369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44700" imgH="444500" progId="Equation.3">
                  <p:embed/>
                </p:oleObj>
              </mc:Choice>
              <mc:Fallback>
                <p:oleObj name="Equation" r:id="rId5" imgW="2044700" imgH="444500" progId="Equation.3">
                  <p:embed/>
                  <p:pic>
                    <p:nvPicPr>
                      <p:cNvPr id="22532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193898"/>
                        <a:ext cx="383698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Immagine 1" descr="beamfill_1.pri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05140"/>
            <a:ext cx="39433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Meteo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97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4745" y="791331"/>
            <a:ext cx="8064896" cy="590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L’equazione radar meteo mette in relazione la potenza ricevuta con il fattore di riflettività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Tale equazione vale nelle ipotesi:</a:t>
            </a:r>
          </a:p>
          <a:p>
            <a:pPr eaLnBrk="1" hangingPunct="1">
              <a:spcBef>
                <a:spcPts val="24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bersaglio occupa tutto il volume di risoluzione</a:t>
            </a:r>
          </a:p>
          <a:p>
            <a:pPr eaLnBrk="1" hangingPunct="1">
              <a:spcBef>
                <a:spcPts val="24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bersaglio costituito da particelle sferiche di dimensioni inferiori alla lunghezza d’onda (modello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Rayleigh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ts val="24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proprietà dielettriche omogenee nel volume considerato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conoscenza di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Z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consente di stimare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l’entità della precipitazione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l’intensità della precipitazione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 seconda del valore di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Z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esistono sei livelli di classificazione (da debole ad estrema)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Z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legato al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tasso di precipitazione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tramite la relazione empirica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Z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=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ar</a:t>
            </a:r>
            <a:r>
              <a:rPr lang="it-IT" altLang="it-IT" sz="2400" i="1" baseline="30000" dirty="0" err="1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dipendono dal tipo di precipitazione)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Meteo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3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Meteo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40531" y="803163"/>
            <a:ext cx="7553325" cy="354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Calibri" charset="0"/>
                <a:ea typeface="Calibri" charset="0"/>
                <a:cs typeface="Calibri" charset="0"/>
              </a:rPr>
              <a:t>A bordo degli aerei la rappresentazione avviene mediante display digitali. Viene presentata l’immagine relativa all’intero volume osservato a diverse distanze di funzionamento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Calibri" charset="0"/>
                <a:ea typeface="Calibri" charset="0"/>
                <a:cs typeface="Calibri" charset="0"/>
              </a:rPr>
              <a:t>Le precipitazioni vengono normalmente rappresentate con 4 colori (diversi livelli di riflettività e precipitazione):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Verde</a:t>
            </a:r>
            <a:r>
              <a:rPr lang="it-IT" altLang="it-IT" sz="2000" dirty="0">
                <a:latin typeface="Calibri" charset="0"/>
                <a:ea typeface="Calibri" charset="0"/>
                <a:cs typeface="Calibri" charset="0"/>
              </a:rPr>
              <a:t> – Precipitazioni leggere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Giallo</a:t>
            </a:r>
            <a:r>
              <a:rPr lang="it-IT" altLang="it-IT" sz="2000" dirty="0">
                <a:latin typeface="Calibri" charset="0"/>
                <a:ea typeface="Calibri" charset="0"/>
                <a:cs typeface="Calibri" charset="0"/>
              </a:rPr>
              <a:t> – Bassa densità di precipitazione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Rosso</a:t>
            </a:r>
            <a:r>
              <a:rPr lang="it-IT" altLang="it-IT" sz="2000" dirty="0">
                <a:latin typeface="Calibri" charset="0"/>
                <a:ea typeface="Calibri" charset="0"/>
                <a:cs typeface="Calibri" charset="0"/>
              </a:rPr>
              <a:t> – Alta densità di precipitazione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Magenta</a:t>
            </a:r>
            <a:r>
              <a:rPr lang="it-IT" altLang="it-IT" sz="2000" dirty="0">
                <a:latin typeface="Calibri" charset="0"/>
                <a:ea typeface="Calibri" charset="0"/>
                <a:cs typeface="Calibri" charset="0"/>
              </a:rPr>
              <a:t> –  Precipitazioni molto forti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magine 4" descr="fig13_optimum_use_of_the_weather_rad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467995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Meteo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2106" y="782406"/>
            <a:ext cx="8424862" cy="196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dirty="0">
                <a:latin typeface="Calibri" charset="0"/>
                <a:ea typeface="Calibri" charset="0"/>
                <a:cs typeface="Calibri" charset="0"/>
              </a:rPr>
              <a:t>Le Attenuazioni sono una perdita di energia determinata dalla propagazione. Possono essere di due tipi: attenuazione da distanza, attenuazione da assorbimento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>
                <a:latin typeface="Calibri" charset="0"/>
                <a:ea typeface="Calibri" charset="0"/>
                <a:cs typeface="Calibri" charset="0"/>
              </a:rPr>
              <a:t>Incidente:</a:t>
            </a:r>
          </a:p>
          <a:p>
            <a:pPr eaLnBrk="1" hangingPunct="1"/>
            <a:endParaRPr lang="it-IT" altLang="it-IT" sz="20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r>
              <a:rPr lang="it-IT" altLang="it-IT" sz="2000" dirty="0">
                <a:latin typeface="Calibri" charset="0"/>
                <a:ea typeface="Calibri" charset="0"/>
                <a:cs typeface="Calibri" charset="0"/>
              </a:rPr>
              <a:t>               Radar di bordo                          Radar di terra </a:t>
            </a:r>
          </a:p>
        </p:txBody>
      </p:sp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7524"/>
            <a:ext cx="319087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163"/>
            <a:ext cx="314327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87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3">
            <a:extLst>
              <a:ext uri="{FF2B5EF4-FFF2-40B4-BE49-F238E27FC236}">
                <a16:creationId xmlns:a16="http://schemas.microsoft.com/office/drawing/2014/main" id="{F36974E4-5B69-7F4B-BE5D-546305B10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4" y="1056407"/>
            <a:ext cx="3582218" cy="21732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1AAEFC1-1DDA-EB48-AD5D-127041127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66" y="942876"/>
            <a:ext cx="2743838" cy="271449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C11A7-199A-0E41-82F6-41F96C820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51" y="3775386"/>
            <a:ext cx="2712153" cy="268314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237FF6F-C623-7B43-8474-C4CEF8CA485E}"/>
              </a:ext>
            </a:extLst>
          </p:cNvPr>
          <p:cNvSpPr txBox="1"/>
          <p:nvPr/>
        </p:nvSpPr>
        <p:spPr>
          <a:xfrm>
            <a:off x="440531" y="1210607"/>
            <a:ext cx="1247775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Radar in banda 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DD76D1D-419D-214F-BDA7-2DB3BA02AEA3}"/>
              </a:ext>
            </a:extLst>
          </p:cNvPr>
          <p:cNvSpPr txBox="1"/>
          <p:nvPr/>
        </p:nvSpPr>
        <p:spPr>
          <a:xfrm>
            <a:off x="6096374" y="3913750"/>
            <a:ext cx="1247775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Radar in banda X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2BC907B-F6D8-2A4D-ABA8-1908A4B4A65C}"/>
              </a:ext>
            </a:extLst>
          </p:cNvPr>
          <p:cNvSpPr txBox="1"/>
          <p:nvPr/>
        </p:nvSpPr>
        <p:spPr>
          <a:xfrm>
            <a:off x="4630823" y="1018574"/>
            <a:ext cx="961077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Radar in banda C</a:t>
            </a:r>
          </a:p>
        </p:txBody>
      </p: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763DA6D0-4941-4945-8FDC-C70BCE2BC1DC}"/>
              </a:ext>
            </a:extLst>
          </p:cNvPr>
          <p:cNvGraphicFramePr>
            <a:graphicFrameLocks noGrp="1"/>
          </p:cNvGraphicFramePr>
          <p:nvPr/>
        </p:nvGraphicFramePr>
        <p:xfrm>
          <a:off x="371016" y="3889131"/>
          <a:ext cx="3269220" cy="189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78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Lunghezza d’onda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9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– 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 – 15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9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it-IT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8 GHz</a:t>
                      </a:r>
                      <a:endParaRPr lang="it-I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 –</a:t>
                      </a:r>
                      <a:r>
                        <a:rPr lang="it-IT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7.5 cm</a:t>
                      </a:r>
                      <a:endParaRPr lang="it-I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9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– 12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 – 3.75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3EA46C64-48C8-214E-B785-8ED3D035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Radar Meteo - Terra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2E66EFF-8BC2-6A41-A3B3-A62D3D9566C7}"/>
              </a:ext>
            </a:extLst>
          </p:cNvPr>
          <p:cNvSpPr txBox="1"/>
          <p:nvPr/>
        </p:nvSpPr>
        <p:spPr>
          <a:xfrm>
            <a:off x="2688083" y="6593953"/>
            <a:ext cx="407593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Immagini e Video di Dott. Vincenzo </a:t>
            </a: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Capozzi</a:t>
            </a:r>
            <a:endParaRPr lang="it-IT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53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EA46C64-48C8-214E-B785-8ED3D035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Radar Meteo - Terra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F6B9E08-2B40-3448-8264-59430CB7519B}"/>
              </a:ext>
            </a:extLst>
          </p:cNvPr>
          <p:cNvSpPr txBox="1">
            <a:spLocks/>
          </p:cNvSpPr>
          <p:nvPr/>
        </p:nvSpPr>
        <p:spPr bwMode="auto">
          <a:xfrm>
            <a:off x="0" y="857251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733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/>
            <a:r>
              <a:rPr lang="it-IT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radar in banda X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3AB803-C69A-ED43-BF23-DF8CA15DCCFC}"/>
              </a:ext>
            </a:extLst>
          </p:cNvPr>
          <p:cNvSpPr txBox="1"/>
          <p:nvPr/>
        </p:nvSpPr>
        <p:spPr>
          <a:xfrm>
            <a:off x="237112" y="1628800"/>
            <a:ext cx="3954293" cy="14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 di forza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it-IT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Ingombri limitati e costi accessibili;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it-IT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Basso consumi energetici;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it-IT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Classificazione dei target meteorologici più fine rispetto ai radar convenzionali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F7A6B38-B250-8A42-BEC1-AFA749EBBF78}"/>
              </a:ext>
            </a:extLst>
          </p:cNvPr>
          <p:cNvSpPr/>
          <p:nvPr/>
        </p:nvSpPr>
        <p:spPr>
          <a:xfrm>
            <a:off x="4191405" y="1628800"/>
            <a:ext cx="4715483" cy="1237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 di debolezza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it-IT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Forte attenuazione del fascio elettromagnetico emesso dal radar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it-IT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 limitata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108804A-1666-1D4A-8A2C-D05990A64816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148064" y="2865998"/>
            <a:ext cx="1401083" cy="121107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ED89F30E-F782-2E41-B612-C7BEEB9CF0E7}"/>
              </a:ext>
            </a:extLst>
          </p:cNvPr>
          <p:cNvSpPr/>
          <p:nvPr/>
        </p:nvSpPr>
        <p:spPr>
          <a:xfrm>
            <a:off x="470983" y="4164498"/>
            <a:ext cx="7632848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radar in banda X, in virtù delle loro caratteristiche, sono di frequente impiegati per il monitoraggio di siti particolarmente critici e fortemente antropizzati, come le aree aeroportuali e quelle metropolitane, ove è richiesta un’osservazione ad alta risoluzione spaziale e temporale dei fenomeni precipitativi. 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0D01032-2093-8E40-B9CC-4673354C50E3}"/>
              </a:ext>
            </a:extLst>
          </p:cNvPr>
          <p:cNvCxnSpPr/>
          <p:nvPr/>
        </p:nvCxnSpPr>
        <p:spPr>
          <a:xfrm>
            <a:off x="2214258" y="2867992"/>
            <a:ext cx="1350000" cy="112201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551FB8-F9FE-BB4B-8E81-D1CEABF31797}"/>
              </a:ext>
            </a:extLst>
          </p:cNvPr>
          <p:cNvSpPr txBox="1"/>
          <p:nvPr/>
        </p:nvSpPr>
        <p:spPr>
          <a:xfrm>
            <a:off x="2688083" y="6593953"/>
            <a:ext cx="407593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Immagini e Video di Dott. Vincenzo </a:t>
            </a: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Capozzi</a:t>
            </a:r>
            <a:endParaRPr lang="it-IT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EA46C64-48C8-214E-B785-8ED3D035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Radar Meteo - Terra</a:t>
            </a:r>
          </a:p>
        </p:txBody>
      </p:sp>
      <p:sp>
        <p:nvSpPr>
          <p:cNvPr id="22" name="Casella di testo 2">
            <a:extLst>
              <a:ext uri="{FF2B5EF4-FFF2-40B4-BE49-F238E27FC236}">
                <a16:creationId xmlns:a16="http://schemas.microsoft.com/office/drawing/2014/main" id="{81C33618-4AD1-6F4E-B2E8-A8EED865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218" y="3723168"/>
            <a:ext cx="8982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indent="135251" algn="just">
              <a:lnSpc>
                <a:spcPct val="150000"/>
              </a:lnSpc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WR-10X</a:t>
            </a:r>
            <a:endParaRPr lang="it-IT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FBE6223-334E-0946-98C5-411DCFC21EE3}"/>
              </a:ext>
            </a:extLst>
          </p:cNvPr>
          <p:cNvCxnSpPr>
            <a:cxnSpLocks/>
          </p:cNvCxnSpPr>
          <p:nvPr/>
        </p:nvCxnSpPr>
        <p:spPr>
          <a:xfrm flipH="1">
            <a:off x="7258050" y="3983265"/>
            <a:ext cx="322335" cy="160111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2A46E0DD-FA3F-5144-92A3-EA4D56E2D12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4219" y="3983264"/>
          <a:ext cx="4609042" cy="1909506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245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21"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Produttore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ELDES s.r.l.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99"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b="1" dirty="0" err="1">
                          <a:effectLst/>
                          <a:latin typeface="Garamond" panose="02020404030301010803" pitchFamily="18" charset="0"/>
                        </a:rPr>
                        <a:t>Tipologia</a:t>
                      </a:r>
                      <a:r>
                        <a:rPr lang="en-US" sz="1100" b="1" baseline="0" dirty="0">
                          <a:effectLst/>
                          <a:latin typeface="Garamond" panose="02020404030301010803" pitchFamily="18" charset="0"/>
                        </a:rPr>
                        <a:t> di antenna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Polarizzazione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orizzontale</a:t>
                      </a:r>
                      <a:r>
                        <a:rPr lang="en-US" sz="1100" dirty="0">
                          <a:effectLst/>
                        </a:rPr>
                        <a:t>, pencil beam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02"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b="1" dirty="0" err="1">
                          <a:effectLst/>
                          <a:latin typeface="Garamond" panose="02020404030301010803" pitchFamily="18" charset="0"/>
                        </a:rPr>
                        <a:t>Frequenza</a:t>
                      </a:r>
                      <a:r>
                        <a:rPr lang="en-US" sz="1100" b="1" baseline="0" dirty="0">
                          <a:effectLst/>
                          <a:latin typeface="Garamond" panose="02020404030301010803" pitchFamily="18" charset="0"/>
                        </a:rPr>
                        <a:t> operative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9.4 GHz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02"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b="1" dirty="0" err="1">
                          <a:effectLst/>
                          <a:latin typeface="Garamond" panose="02020404030301010803" pitchFamily="18" charset="0"/>
                        </a:rPr>
                        <a:t>Frequenza</a:t>
                      </a:r>
                      <a:r>
                        <a:rPr lang="en-US" sz="1100" b="1" baseline="0" dirty="0">
                          <a:effectLst/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en-US" sz="1100" b="1" baseline="0" dirty="0" err="1">
                          <a:effectLst/>
                          <a:latin typeface="Garamond" panose="02020404030301010803" pitchFamily="18" charset="0"/>
                        </a:rPr>
                        <a:t>ripetizione</a:t>
                      </a:r>
                      <a:r>
                        <a:rPr lang="en-US" sz="1100" b="1" baseline="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b="1" baseline="0" dirty="0" err="1">
                          <a:effectLst/>
                          <a:latin typeface="Garamond" panose="02020404030301010803" pitchFamily="18" charset="0"/>
                        </a:rPr>
                        <a:t>dell’impulse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800 Hz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b="1" dirty="0" err="1">
                          <a:effectLst/>
                          <a:latin typeface="Garamond" panose="02020404030301010803" pitchFamily="18" charset="0"/>
                        </a:rPr>
                        <a:t>Portata</a:t>
                      </a:r>
                      <a:r>
                        <a:rPr lang="en-US" sz="1100" b="1" baseline="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b="1" baseline="0" dirty="0" err="1">
                          <a:effectLst/>
                          <a:latin typeface="Garamond" panose="02020404030301010803" pitchFamily="18" charset="0"/>
                        </a:rPr>
                        <a:t>massima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108 km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402"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Garamond" panose="02020404030301010803" pitchFamily="18" charset="0"/>
                        </a:rPr>
                        <a:t>Potenza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10 Kw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402"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b="1" dirty="0" err="1">
                          <a:effectLst/>
                          <a:latin typeface="Garamond" panose="02020404030301010803" pitchFamily="18" charset="0"/>
                        </a:rPr>
                        <a:t>Risoluzione</a:t>
                      </a:r>
                      <a:r>
                        <a:rPr lang="en-US" sz="1100" b="1" baseline="0" dirty="0">
                          <a:effectLst/>
                          <a:latin typeface="Garamond" panose="02020404030301010803" pitchFamily="18" charset="0"/>
                        </a:rPr>
                        <a:t> in azimuth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1°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402"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b="1" dirty="0" err="1">
                          <a:effectLst/>
                          <a:latin typeface="Garamond" panose="02020404030301010803" pitchFamily="18" charset="0"/>
                        </a:rPr>
                        <a:t>Risoluzione</a:t>
                      </a:r>
                      <a:r>
                        <a:rPr lang="en-US" sz="1100" b="1" baseline="0" dirty="0">
                          <a:effectLst/>
                          <a:latin typeface="Garamond" panose="02020404030301010803" pitchFamily="18" charset="0"/>
                        </a:rPr>
                        <a:t> in range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450 m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214"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Numero di elevazioni dell’antenna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9540" algn="ctr">
                        <a:lnSpc>
                          <a:spcPct val="105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</a:rPr>
                        <a:t>10 (d</a:t>
                      </a:r>
                      <a:r>
                        <a:rPr lang="it-IT" sz="1200" baseline="0" dirty="0">
                          <a:effectLst/>
                        </a:rPr>
                        <a:t>a 1 a 20°)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212930"/>
                  </a:ext>
                </a:extLst>
              </a:tr>
            </a:tbl>
          </a:graphicData>
        </a:graphic>
      </p:graphicFrame>
      <p:sp>
        <p:nvSpPr>
          <p:cNvPr id="25" name="Rettangolo 24">
            <a:extLst>
              <a:ext uri="{FF2B5EF4-FFF2-40B4-BE49-F238E27FC236}">
                <a16:creationId xmlns:a16="http://schemas.microsoft.com/office/drawing/2014/main" id="{FF76A144-D161-0B49-AE59-7D95A7377C95}"/>
              </a:ext>
            </a:extLst>
          </p:cNvPr>
          <p:cNvSpPr/>
          <p:nvPr/>
        </p:nvSpPr>
        <p:spPr>
          <a:xfrm>
            <a:off x="253504" y="803274"/>
            <a:ext cx="7740352" cy="1237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radar in banda X è stato installato nel mese di Novembre dell’anno 2011 dall’Università degli Studi di Napoli “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Parthenope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ed osserva i settori centro-occidentali della Regione Campania. </a:t>
            </a:r>
          </a:p>
          <a:p>
            <a:pPr algn="just"/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geometria di scansione, attualmente, consta di 10 angoli di elevazione dell’antenna, compresi fra 1 e 20°.</a:t>
            </a:r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8E8F01D4-80E7-F844-BBB6-8C7E1B9FE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36" y="2320875"/>
            <a:ext cx="3651761" cy="364500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C1DD6858-FDC7-D44C-874D-766FCF77B1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" t="4898"/>
          <a:stretch>
            <a:fillRect/>
          </a:stretch>
        </p:blipFill>
        <p:spPr bwMode="auto">
          <a:xfrm>
            <a:off x="1191887" y="2021613"/>
            <a:ext cx="2185715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011CA6F3-C96A-CB4B-B8AD-435BEFAD2909}"/>
              </a:ext>
            </a:extLst>
          </p:cNvPr>
          <p:cNvCxnSpPr/>
          <p:nvPr/>
        </p:nvCxnSpPr>
        <p:spPr>
          <a:xfrm>
            <a:off x="5049000" y="4259250"/>
            <a:ext cx="3699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3F20E0C-EA21-534C-8DB9-6C10AF928F88}"/>
              </a:ext>
            </a:extLst>
          </p:cNvPr>
          <p:cNvSpPr txBox="1"/>
          <p:nvPr/>
        </p:nvSpPr>
        <p:spPr>
          <a:xfrm>
            <a:off x="6536532" y="4477314"/>
            <a:ext cx="882686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 km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260F7F1-D40B-2B4A-9BF5-E3B8521E83E5}"/>
              </a:ext>
            </a:extLst>
          </p:cNvPr>
          <p:cNvSpPr txBox="1"/>
          <p:nvPr/>
        </p:nvSpPr>
        <p:spPr>
          <a:xfrm>
            <a:off x="1170669" y="2320875"/>
            <a:ext cx="95816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WR-10X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5CF14868-7D03-AC44-B980-CD46932669A9}"/>
              </a:ext>
            </a:extLst>
          </p:cNvPr>
          <p:cNvCxnSpPr/>
          <p:nvPr/>
        </p:nvCxnSpPr>
        <p:spPr>
          <a:xfrm>
            <a:off x="5670000" y="3782595"/>
            <a:ext cx="2403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C84B04B-B7F0-3641-BDB1-76AD691EDF73}"/>
              </a:ext>
            </a:extLst>
          </p:cNvPr>
          <p:cNvSpPr txBox="1"/>
          <p:nvPr/>
        </p:nvSpPr>
        <p:spPr>
          <a:xfrm>
            <a:off x="6134561" y="3467620"/>
            <a:ext cx="882686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 km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2440212-B530-A04E-8DB6-7F6C1EF79A68}"/>
              </a:ext>
            </a:extLst>
          </p:cNvPr>
          <p:cNvSpPr txBox="1"/>
          <p:nvPr/>
        </p:nvSpPr>
        <p:spPr>
          <a:xfrm>
            <a:off x="2688083" y="6593953"/>
            <a:ext cx="407593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Immagini e Video di Dott. Vincenzo </a:t>
            </a: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Capozzi</a:t>
            </a:r>
            <a:endParaRPr lang="it-IT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17912"/>
            <a:ext cx="8204200" cy="13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Radar Secondario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Radar Meteo</a:t>
            </a:r>
          </a:p>
          <a:p>
            <a:pPr marL="0" indent="0" defTabSz="914400" eaLnBrk="1" hangingPunct="1">
              <a:lnSpc>
                <a:spcPct val="120000"/>
              </a:lnSpc>
            </a:pP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6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0531" y="980728"/>
            <a:ext cx="8114958" cy="56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Radar Secondario è un sistema utilizzato per il controllo del traffico aereo. È un sistema basato sulla cooperazione del target. Non si basa sulla riflessione del target ma sulla risposta del target. Ha due segmenti: terra e bordo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Segmento a bordo                                                         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Trasponder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Segmento a terra                                                          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Interrogator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9876" name="Immagine 2" descr="Schermata 2012-06-11 a 21.58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369005" cy="26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5536" y="887482"/>
            <a:ext cx="8145214" cy="53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Differenze con Radar Primario</a:t>
            </a:r>
            <a:endParaRPr lang="it-IT" altLang="it-IT" sz="2400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Principio di funzionamento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non basato sulla riflessione della Potenza trasmessa ma sulla risposta del trasponder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Portata maggiore con minore potenza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necessario solo un percorso di andata del segnale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Eliminazione del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clutter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dovuto a bersagli fissi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diversa frequenza tra interrogator e trasponder (</a:t>
            </a:r>
            <a:r>
              <a:rPr lang="it-IT" altLang="it-IT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1030MHz - </a:t>
            </a:r>
            <a:r>
              <a:rPr lang="it-IT" altLang="it-IT" sz="2400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Interrog</a:t>
            </a:r>
            <a:r>
              <a:rPr lang="it-IT" altLang="it-IT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it-IT" altLang="it-IT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1090 MHz - Risposta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Risposte non dipendono dalla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sezione radar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dell’oggetto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Determina la posizione dell’aereo in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azimuth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in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quota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Non individua gli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aeromobili non dotati di trasponder, e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clutter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meteo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520" y="777876"/>
            <a:ext cx="8396288" cy="53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Interrogazione</a:t>
            </a:r>
            <a:endParaRPr lang="it-IT" altLang="it-IT" sz="2400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radar secondario effettua due tipi di interrogazioni mediante l’utilizzo di codici: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Modo 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Modo 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Modo 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richiede all’aeromobile il proprio identificativo. L’interrogator trasmette due impulsi P1 e P3 a distanza di 8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Modo C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richiede all’aeromobile informazioni relativi alla sua quota. L’interrogator trasmette due impulsi P1 e P3 a distanza di 21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Le Interrogazioni di Modo A e C sono normalmente alternate con un determinato periodo di ripetizione.</a:t>
            </a:r>
          </a:p>
        </p:txBody>
      </p:sp>
      <p:pic>
        <p:nvPicPr>
          <p:cNvPr id="82948" name="Immagine 1" descr="Schermata 2012-06-11 a 22.1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22" y="4124325"/>
            <a:ext cx="26543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Immagine 2" descr="Schermata 2012-06-11 a 22.1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37025"/>
            <a:ext cx="2679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6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520" y="777876"/>
            <a:ext cx="8396288" cy="53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Interrogazione</a:t>
            </a:r>
            <a:endParaRPr lang="it-IT" altLang="it-IT" sz="2400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radar secondario effettua due tipi di interrogazioni mediante l’utilizzo di codici: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Modo 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Modo 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Modo 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richiede all’aeromobile il proprio identificativo. L’interrogator trasmette due impulsi P1 e P3 a distanza di 8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Modo C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richiede all’aeromobile informazioni relativi alla sua quota. L’interrogator trasmette due impulsi P1 e P3 a distanza di 21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Le Interrogazioni di Modo A e C sono normalmente alternate con un determinato periodo di ripetizione.</a:t>
            </a:r>
          </a:p>
        </p:txBody>
      </p:sp>
      <p:pic>
        <p:nvPicPr>
          <p:cNvPr id="82948" name="Immagine 1" descr="Schermata 2012-06-11 a 22.1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22" y="4124325"/>
            <a:ext cx="26543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Immagine 2" descr="Schermata 2012-06-11 a 22.1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37025"/>
            <a:ext cx="2679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5900" y="785448"/>
            <a:ext cx="8324850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Risposta</a:t>
            </a:r>
            <a:endParaRPr lang="it-IT" altLang="it-IT" sz="24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trasponder risponde trasmettendo un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treno di impulsi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compreso in un intervallo fisso di 20.3 </a:t>
            </a:r>
            <a:r>
              <a:rPr lang="it-IT" altLang="it-IT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sequenza di 12 impulsi binari è racchiusa da due impulsi F1 e F2. I 12 impulsi permettono 2</a:t>
            </a:r>
            <a:r>
              <a:rPr lang="it-IT" altLang="it-IT" sz="2400" baseline="30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12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=4096 combinazioni.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 un’interrogazione di Modo A, il trasponder risponde fornendo il suo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identificativo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 un’interrogazione di Modo C, il trasponder risponde fornendo la propria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quota di volo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3972" name="Immagine 1" descr="Schermata 2012-06-11 a 22.22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48" y="4543132"/>
            <a:ext cx="50403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900" y="4802169"/>
            <a:ext cx="3492004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Nella risposta il Trasponder non inserisce il Modo a cui sta rispondendo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9916" y="715278"/>
            <a:ext cx="8244532" cy="408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Problemi: Lobi Secondari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Nel radar secondario il transponder può essere attivato da interrogazioni provenienti dai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lobi secondari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producendo la rivelazione di aerei in posizioni errate.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tecnica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Soppressione dei Lobi Secondari (SLS)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consente al transponder di “riconoscere” se l’interrogazione proviene dal lobo principale (risponde) o dai lobi secondari (ignora).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trasmette oltre a P1 e P3, un altro impulso P2  (2us dopo P1) mediante un’antenna quasi omnidirezionale. L’ampiezza di P2 è maggiore dei lobi secondari e minore almeno 9dB rispetto a P1.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7197" y="4793234"/>
            <a:ext cx="4427537" cy="19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trasponder risponde ad un’interrogazione solo se P1 è maggiore di almeno 9dB rispetto a P2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4997" name="Immagine 2" descr="Schermata 2012-06-11 a 22.5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2130"/>
            <a:ext cx="2899420" cy="18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Secondario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1988</Words>
  <Application>Microsoft Macintosh PowerPoint</Application>
  <PresentationFormat>Presentazione su schermo (4:3)</PresentationFormat>
  <Paragraphs>248</Paragraphs>
  <Slides>27</Slides>
  <Notes>15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Calibri</vt:lpstr>
      <vt:lpstr>Garamond</vt:lpstr>
      <vt:lpstr>Rockwell</vt:lpstr>
      <vt:lpstr>Symbol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Presentazione standard di PowerPoint</vt:lpstr>
      <vt:lpstr>Sommario</vt:lpstr>
      <vt:lpstr>Radar Secondario</vt:lpstr>
      <vt:lpstr>Radar Secondario</vt:lpstr>
      <vt:lpstr>Radar Secondario</vt:lpstr>
      <vt:lpstr>Radar Secondario</vt:lpstr>
      <vt:lpstr>Radar Secondario</vt:lpstr>
      <vt:lpstr>Radar Secondario</vt:lpstr>
      <vt:lpstr>Radar Secondario</vt:lpstr>
      <vt:lpstr>Radar Secondario</vt:lpstr>
      <vt:lpstr>Radar Secondario</vt:lpstr>
      <vt:lpstr>Radar Secondario</vt:lpstr>
      <vt:lpstr>Radar Secondario</vt:lpstr>
      <vt:lpstr>Radar Meteo</vt:lpstr>
      <vt:lpstr>Radar Meteo</vt:lpstr>
      <vt:lpstr>Radar Meteo</vt:lpstr>
      <vt:lpstr>Radar Meteo</vt:lpstr>
      <vt:lpstr>Radar Meteo</vt:lpstr>
      <vt:lpstr>Radar Meteo</vt:lpstr>
      <vt:lpstr>Radar Meteo</vt:lpstr>
      <vt:lpstr>Radar Meteo</vt:lpstr>
      <vt:lpstr>Radar Meteo</vt:lpstr>
      <vt:lpstr>Radar Meteo</vt:lpstr>
      <vt:lpstr>Radar Meteo - Terra</vt:lpstr>
      <vt:lpstr>Radar Meteo - Terra</vt:lpstr>
      <vt:lpstr>Radar Meteo - Terra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107</cp:revision>
  <cp:lastPrinted>1601-01-01T00:00:00Z</cp:lastPrinted>
  <dcterms:created xsi:type="dcterms:W3CDTF">2014-02-26T18:00:47Z</dcterms:created>
  <dcterms:modified xsi:type="dcterms:W3CDTF">2023-12-04T12:00:24Z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