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9"/>
  </p:notesMasterIdLst>
  <p:sldIdLst>
    <p:sldId id="256" r:id="rId5"/>
    <p:sldId id="392" r:id="rId6"/>
    <p:sldId id="391"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 id="414" r:id="rId29"/>
    <p:sldId id="416" r:id="rId30"/>
    <p:sldId id="415" r:id="rId31"/>
    <p:sldId id="421" r:id="rId32"/>
    <p:sldId id="425" r:id="rId33"/>
    <p:sldId id="420" r:id="rId34"/>
    <p:sldId id="422" r:id="rId35"/>
    <p:sldId id="417" r:id="rId36"/>
    <p:sldId id="418" r:id="rId37"/>
    <p:sldId id="424" r:id="rId38"/>
    <p:sldId id="426" r:id="rId39"/>
    <p:sldId id="427" r:id="rId40"/>
    <p:sldId id="428" r:id="rId41"/>
    <p:sldId id="430" r:id="rId42"/>
    <p:sldId id="431" r:id="rId43"/>
    <p:sldId id="432" r:id="rId44"/>
    <p:sldId id="435" r:id="rId45"/>
    <p:sldId id="433" r:id="rId46"/>
    <p:sldId id="434" r:id="rId47"/>
    <p:sldId id="436" r:id="rId48"/>
  </p:sldIdLst>
  <p:sldSz cx="9144000" cy="6858000" type="screen4x3"/>
  <p:notesSz cx="6858000" cy="9144000"/>
  <p:defaultTextStyle>
    <a:defPPr>
      <a:defRPr lang="it-CH"/>
    </a:defPPr>
    <a:lvl1pPr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5427F9"/>
    <a:srgbClr val="66FFFF"/>
    <a:srgbClr val="FF7C80"/>
    <a:srgbClr val="FFC000"/>
    <a:srgbClr val="47FFD1"/>
    <a:srgbClr val="CC9900"/>
    <a:srgbClr val="FFCCCC"/>
    <a:srgbClr val="FF99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98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7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4:58.954"/>
    </inkml:context>
    <inkml:brush xml:id="br0">
      <inkml:brushProperty name="width" value="0.05" units="cm"/>
      <inkml:brushProperty name="height" value="0.05" units="cm"/>
    </inkml:brush>
  </inkml:definitions>
  <inkml:trace contextRef="#ctx0" brushRef="#br0">1 1 5504,'6'11'2112,"-12"-4"-1664,26 10-1664,-20-12-864,0 2 960,6 4 544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14.552"/>
    </inkml:context>
    <inkml:brush xml:id="br0">
      <inkml:brushProperty name="width" value="0.05" units="cm"/>
      <inkml:brushProperty name="height" value="0.05" units="cm"/>
    </inkml:brush>
  </inkml:definitions>
  <inkml:trace contextRef="#ctx0" brushRef="#br0">1 22 8448,'2'-13'3152,"2"4"4869,-3 28-7110,1 0-1,7 31 1,0-2-641,-6-39-430,0 1 0,0-1-1,1 1 1,0-1-1,1 0 1,10 16 0,-14-25 98,-1 1-75,0-1-1,0 1 0,1-1 1,-1 0-1,0 1 1,1-1-1,-1 0 0,1 1 1,-1-1-1,0 0 0,1 0 1,-1 1-1,1-1 0,-1 0 1,1 0-1,-1 1 0,0-1 1,1 0-1,-1 0 1,1 0-1,-1 0 0,1 0 1,-1 0-1,1 0 0,-1 0 1,1 0-1,-1 0 0,1 0 1,-1 0-1,1 0 1,-1-1-1,1 1 0,-1 0 1,1 0-1,-1 0 0,0-1 1,1 1-1,-1 0 0,1 0 1,-1-1-1,0 1 0,1 0 1,-1-1-1,0 1 1,1-1-1,-1 0 0,7-11-720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14.915"/>
    </inkml:context>
    <inkml:brush xml:id="br0">
      <inkml:brushProperty name="width" value="0.05" units="cm"/>
      <inkml:brushProperty name="height" value="0.05" units="cm"/>
    </inkml:brush>
  </inkml:definitions>
  <inkml:trace contextRef="#ctx0" brushRef="#br0">8 43 8448,'0'0'3232,"-7"-7"-2496,7-4 5439,0-2-2879,0 1-1888,20 12-16735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15.871"/>
    </inkml:context>
    <inkml:brush xml:id="br0">
      <inkml:brushProperty name="width" value="0.05" units="cm"/>
      <inkml:brushProperty name="height" value="0.05" units="cm"/>
    </inkml:brush>
  </inkml:definitions>
  <inkml:trace contextRef="#ctx0" brushRef="#br0">6 105 6656,'-5'-9'11123,"5"7"-10625,3 0-310,0-1 0,0 1-1,1-1 1,-1 1 0,1 0 0,-1 0 0,1 1 0,0-1 0,0 1 0,0 0 0,0 0-1,4-1 1,202-38 266,-132 25-4841,-21 5-3333,-30 6 4990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16.218"/>
    </inkml:context>
    <inkml:brush xml:id="br0">
      <inkml:brushProperty name="width" value="0.05" units="cm"/>
      <inkml:brushProperty name="height" value="0.05" units="cm"/>
    </inkml:brush>
  </inkml:definitions>
  <inkml:trace contextRef="#ctx0" brushRef="#br0">0 173 10112,'1'-2'693,"-1"0"0,1-1 0,0 1 1,0 0-1,0 1 0,0-1 1,0 0-1,0 0 0,1 0 0,-1 1 1,2-3-1,24-29 1275,-20 26-1838,1 1 0,-1 0 0,1 0 0,0 1 0,0 0-1,1 0 1,9-3 0,70-23-1085,-58 21-238,36-8-4892,-52 11 5328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16.557"/>
    </inkml:context>
    <inkml:brush xml:id="br0">
      <inkml:brushProperty name="width" value="0.05" units="cm"/>
      <inkml:brushProperty name="height" value="0.05" units="cm"/>
    </inkml:brush>
  </inkml:definitions>
  <inkml:trace contextRef="#ctx0" brushRef="#br0">1 173 9088,'7'0'3424,"-1"0"-2656,8-7 896,-8 2 287,1-6-383,7-7-64,-1 5-704,7 2-320,-7 0-288,7-3-640,5 10-192,2-7-1952,0-7-767,-1 0 1727,15-13 832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18.636"/>
    </inkml:context>
    <inkml:brush xml:id="br0">
      <inkml:brushProperty name="width" value="0.05" units="cm"/>
      <inkml:brushProperty name="height" value="0.05" units="cm"/>
    </inkml:brush>
  </inkml:definitions>
  <inkml:trace contextRef="#ctx0" brushRef="#br0">0 143 7168,'12'-3'2533,"-12"3"-2396,1 0 0,-1 0 1,0-1-1,1 1 0,-1 0 0,1 0 1,-1 0-1,1 0 0,-1 0 0,1 0 1,-1 0-1,1 0 0,-1 0 0,1 0 1,-1 0-1,1 0 0,-1 0 0,0 0 1,1 0-1,-1 0 0,1 0 0,-1 0 1,1 1-1,-1-1 0,1 0 0,-1 0 1,0 1-1,1-1 0,-1 0 1,0 1-1,1-1 0,-1 0 0,1 1 1,8 11 213,0 0 1,-2 0-1,1 1 1,-1 0-1,-1 0 0,0 1 1,7 27-1,-4-16-192,0 1-75,-5-9-50,2-1-1,0 1 1,1-1-1,1-1 1,0 1-1,1-1 1,12 15-1,-20-29-2,0 0-1,0 1 1,0-1-1,0 0 1,0 0-1,1 0 1,-1 0-1,0 0 1,1 0 0,-1-1-1,1 1 1,-1 0-1,1-1 1,-1 1-1,1-1 1,0 1-1,-1-1 1,1 0-1,0 0 1,-1 0 0,1 0-1,-1 0 1,3 0-1,-2-1 5,1 0-1,-1 0 0,0 0 1,1 0-1,-1-1 0,0 1 1,0-1-1,0 1 0,0-1 1,0 0-1,0 1 0,-1-1 1,3-3-1,3-6 16,-1 1 0,0-1 0,0 0 0,-1-1 1,4-12-1,18-76-56,-17 60 9,6-44 0,-16 47 56,0 24 182,8 35-104,3 18-79,-8-28-69,0 0 0,0 0 1,1-1-1,0 1 1,1-1-1,1 0 1,-1 0-1,2-1 1,7 10-1,-12-17 34,0-1-1,0 0 1,1-1 0,-1 1-1,0 0 1,1-1 0,0 1-1,-1-1 1,1 0 0,0 1 0,-1-1-1,1-1 1,0 1 0,0 0-1,0-1 1,0 0 0,0 1-1,0-1 1,0 0 0,0 0-1,0-1 1,0 1 0,0-1-1,0 0 1,-1 1 0,1-1-1,0 0 1,0-1 0,-1 1-1,1 0 1,4-4 0,0 0 47,0 0-1,0 0 1,0 0 0,-1-1 0,0 0 0,0-1 0,-1 1-1,0-1 1,8-14 0,-4 2-105,-2 0 0,0 0-1,-1-1 1,-1 0 0,-1 0 0,-1 0 0,0-1-1,-2 1 1,-1-24 0,0 41-717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19.293"/>
    </inkml:context>
    <inkml:brush xml:id="br0">
      <inkml:brushProperty name="width" value="0.05" units="cm"/>
      <inkml:brushProperty name="height" value="0.05" units="cm"/>
    </inkml:brush>
  </inkml:definitions>
  <inkml:trace contextRef="#ctx0" brushRef="#br0">0 23 6144,'11'-22'14117,"-11"27"-13317,-4 107 250,3-84-1104,2-1 0,1 1 0,1-1 0,1 0 0,1 0 0,2-1 0,11 31 0,-15-51-298,0-1 0,0 1 0,0 0 0,1-1 0,0 0 0,0 0 0,10 9 0,-13-13 31,-1-1 0,1 0 0,0 1-1,-1-1 1,1 0 0,0 1 0,0-1-1,0 0 1,-1 0 0,1 0 0,0 0-1,0 1 1,0-1 0,-1 0 0,1 0-1,0-1 1,0 1 0,0 0 0,0 0-1,-1 0 1,1-1 0,0 1 0,0 0-1,-1-1 1,1 1 0,0 0 0,0-1-1,-1 1 1,1-1 0,-1 1 0,1-1-1,0 1 1,-1-1 0,1 0 0,-1 1-1,1-1 1,0-1 0,12-19-2911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19.693"/>
    </inkml:context>
    <inkml:brush xml:id="br0">
      <inkml:brushProperty name="width" value="0.05" units="cm"/>
      <inkml:brushProperty name="height" value="0.05" units="cm"/>
    </inkml:brush>
  </inkml:definitions>
  <inkml:trace contextRef="#ctx0" brushRef="#br0">0 43 6912,'12'-12'8234,"3"-5"-6773,-10 8-1647,-3 5-533,-4 6 25,-2 3 278,3 1 192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20.727"/>
    </inkml:context>
    <inkml:brush xml:id="br0">
      <inkml:brushProperty name="width" value="0.05" units="cm"/>
      <inkml:brushProperty name="height" value="0.05" units="cm"/>
    </inkml:brush>
  </inkml:definitions>
  <inkml:trace contextRef="#ctx0" brushRef="#br0">27 199 6400,'0'0'125,"-1"1"1,1-1 0,-1 0-1,0 1 1,1-1-1,-1 0 1,0 0 0,1 0-1,-1 1 1,0-1-1,0 0 1,1 0 0,-1 0-1,0 0 1,0 0 0,1 0-1,-1 0 1,0-1-1,-12-1 11467,19-6-10211,15-1-670,40-12-1,-36 13-508,27-11-1,59-24-21,-48 21-136,-11 4-1,2 3 0,65-11-1,-89 25-33,-26 1-3,-1 1 0,1-1 1,0 0-1,0-1 0,-1 1 0,1-1 0,0 0 0,-1 0 0,6-1 0,4-2 457,-9 5-746,-8 2-2228,-3 2-2476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30.400"/>
    </inkml:context>
    <inkml:brush xml:id="br0">
      <inkml:brushProperty name="width" value="0.05" units="cm"/>
      <inkml:brushProperty name="height" value="0.05" units="cm"/>
    </inkml:brush>
  </inkml:definitions>
  <inkml:trace contextRef="#ctx0" brushRef="#br0">44 192 5504,'-31'0'4848,"25"-8"-4267,6 8-591,-1-3 250,0 1 0,0-1 0,0 0 0,1 1 0,-1-1 0,1 0 0,-1-5 0,1 7-189,0 0 1,1 0-1,-1 0 0,0 0 1,1 0-1,-1 0 1,1 0-1,-1 0 1,1 0-1,0 0 1,-1 0-1,1 1 1,0-1-1,0 0 1,-1 1-1,1-1 1,0 0-1,0 1 1,0-1-1,0 1 1,0-1-1,0 1 0,0 0 1,0-1-1,1 1 1,22-7 134,1 1 0,31-4 0,-27 5-105,35-9 0,-31 5-51,0 2 1,0 1-1,51-2 0,104 7 162,-94 3-110,-29-2 8,199-7 60,-180 3-129,0 3 0,-1 4 1,98 16-1,-151-15-16,226 27-103,-175-25-34,96-5 0,16-23-55,-41 3 91,219 8-43,-218 3-74,-80 3 181,171-13 27,161 8 5,-230 2-105,4-1-73,157 2-179,-230 6 349,201 8-70,234 6-175,-360-14 192,-134 1 15,137-6-543,-144 3 480,-24 2 201,-1 0-1,20-5 0,-33 6-86,-1-1 0,0 1 0,1 0 0,-1-1 0,0 1 0,1 0-1,-1 0 1,1 0 0,-1 0 0,0 0 0,1 0 0,-1 1 0,0-1 0,1 0-1,-1 1 1,3 0 0,-4 0 21,1 0 0,0-1 0,0 1 0,-1 0 0,1 0 0,-1 0 0,1 0 0,-1 0 0,1 0 0,-1 0 0,1 0 0,-1 0 0,0 0 0,1 0 0,-1 0 1,0 0-1,0 0 0,0 0 0,0 0 0,0 2 0,0-1-28,0 1 1,1-1 0,-1 0-1,1 1 1,0-1 0,0 0-1,0 0 1,1 3 0,5 14 45,9 34-143,-10-35 76,-1 0-1,-1 0 1,3 22 0,-2 119-116,-3-29 43,0-70 90,4 43 7,59 216-481,-56-270 495,-2 1 0,-2 0 0,-2 87 0,0 19 31,18 15-430,-14-116 173,24 88 0,-30-141 217,12 35 53,-11-33-56,0 0 1,0 1-1,0-1 1,-1 1 0,1-1-1,-1 1 1,0 0-1,-1 0 1,1 0-1,-1-1 1,0 1 0,0 0-1,0 0 1,-2 6-1,-5 7 17,0-1 0,-2 0 0,-15 24 0,-1 2 98,22-40-104,0 1 1,1-1-1,-1 1 0,0-1 1,-1 0-1,-5 4 1,-11 12 289,-4 6-150,20-21-131,0 0 1,0 0-1,0 0 0,0 1 0,-5 8 0,9-12-22,-1 1 0,0-1 0,1 0 0,-1 0-1,0 0 1,0 1 0,0-1 0,0 0 0,0 0-1,0 0 1,0-1 0,0 1 0,0 0 0,-1 0-1,1-1 1,0 1 0,-1 0 0,1-1 0,0 1-1,-1-1 1,1 0 0,-1 1 0,1-1 0,-2 0 0,-3 0-41,1-1 1,-1 1 0,1-1 0,0-1 0,-7-1-1,-19-3-129,-164 15-147,159-4 195,1 2 0,-1 0 0,-46 18 0,10-1 158,-92 18 0,-76 2 355,232-42-362,-24 5-188,1 1-1,-53 22 1,46-15-10,-44 11 1,37-14 92,-100 19-106,131-29 186,-30 3-48,1 3 1,-63 19-1,55-11-108,-1-2 0,-95 14 0,108-26-128,-50-2 0,30-1 85,-31-3-94,50 1 245,-62 4 0,-112 5-98,170-6 16,-32-7 113,50 4 287,-27-1 0,23 6 264,-57 9 0,-6-7 229,38-1-145,-76-6 1,-34 1 171,83 4-571,-42 5 379,18 0-454,81-5-28,-44-1-1,-11 0 253,37 1-243,1-2 1,-1-2 0,-80-14-1,70 9-117,-83 2 0,-7-1-1,11 2 46,54 3 14,50 1 190,0 0 1,-30-6-1,45 4-212,6 1-21,0 0 1,1 0-1,-1-1 1,-8-3-1,7 2-23,0 1 0,-1 0 0,1 1 0,-1 0 0,-12 0 0,10 0-6,-1 0 1,1 0-1,-12-4 0,-1 0 82,-1 2 0,0 0 0,1 2 0,-1 0 0,0 2 0,0 0 0,-40 9 0,42-7 39,-1-2-1,-42-2 0,15-1 229,40 2-322,1 1-40,-1-1 0,1-1 0,0 0 0,-19-4 0,-9 0-388,32 4 360,-1 1 0,0-1 0,0-1 1,-8-2-1,12 4 84,1-1 0,0 0 0,0 0 0,0 0 1,0-1-1,0 1 0,0-1 0,1 1 0,-1-1 0,0 1 1,1-1-1,-1 0 0,1 0 0,0 0 0,-1 0 0,-1-4 0,-1-4-1,1-1 0,0 1-1,1-1 1,0 0-1,-1-13 1,-7-33 98,7 39-127,0-1 1,1 1-1,1 0 0,1-1 1,2-18-1,-1-6 40,5-109 555,-5 147-586,-1 0 1,0-1-1,-1 1 0,1 0 0,-1 0 0,0 0 1,0 0-1,-1 0 0,1 1 0,-1-1 1,-3-5-1,2 4 106,1 0 0,0 0 0,0 0 0,1 0 0,0 0 0,0 0 0,0 0 0,0 0 0,2-11 0,-2 16-139,1 1 1,0-1-1,0 1 1,0 0-1,-1-1 1,1 1-1,0-1 1,0 1-1,-1 0 0,1-1 1,0 1-1,-1 0 1,1 0-1,0-1 1,-1 1-1,1 0 1,-1 0-1,1 0 1,0-1-1,-1 1 1,1 0-1,-1 0 1,1 0-1,-1 0 1,1 0-1,-1 0 1,1 0-1,0 0 1,-2 0-1,-16 0-688,14 0 546,1 0-51,0 1 0,0-1 0,0 1 0,0 0 0,0 0 0,0 0 0,0 1 0,1-1 0,-1 0 0,0 1 0,1 0 0,-1 0 0,1 0 0,0 0 1,-1 0-1,1 0 0,0 1 0,0-1 0,1 1 0,-1-1 0,-2 5 0,-11 13-3912,2-9 3258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26.593"/>
    </inkml:context>
    <inkml:brush xml:id="br0">
      <inkml:brushProperty name="width" value="0.05" units="cm"/>
      <inkml:brushProperty name="height" value="0.05" units="cm"/>
    </inkml:brush>
  </inkml:definitions>
  <inkml:trace contextRef="#ctx0" brushRef="#br0">14 66 5760,'-1'0'105,"0"0"-1,0-1 1,1 1 0,-1-1-1,0 0 1,0 1 0,0-1-1,1 0 1,-1 1 0,0-1-1,1 0 1,-1 0 0,1 1 0,-1-1-1,1 0 1,-1 0 0,1 0-1,-1 0 1,1 0 0,0 0-1,0 0 1,-1 0 0,1 0-1,0 0 1,0 0 0,0 0-1,0 0 1,0 0 0,0 0 0,1-1-1,-1 1-59,0-1 510,1-22 677,0 23-1154,0 0 0,0 0 0,0 0 0,0 0-1,0 0 1,1 0 0,-1 0 0,0 1 0,1-1 0,-1 0 0,0 1 0,1-1 0,-1 1-1,1-1 1,-1 1 0,1 0 0,-1 0 0,1-1 0,-1 1 0,1 0 0,-1 0 0,1 1-1,-1-1 1,1 0 0,-1 0 0,1 1 0,-1-1 0,1 1 0,-1-1 0,0 1-1,1 0 1,-1-1 0,0 1 0,1 0 0,-1 0 0,0 0 0,0 0 0,0 0 0,0 0-1,0 0 1,0 1 0,0-1 0,0 0 0,0 1 0,-1-1 0,1 0 0,0 2 0,24 121 1121,-13-62-1022,3 40 1,2 166 1,-14 4-121,15 217-89,21-246-2096,-17-118-1869,-16-87 3255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09.190"/>
    </inkml:context>
    <inkml:brush xml:id="br0">
      <inkml:brushProperty name="width" value="0.05" units="cm"/>
      <inkml:brushProperty name="height" value="0.05" units="cm"/>
    </inkml:brush>
  </inkml:definitions>
  <inkml:trace contextRef="#ctx0" brushRef="#br0">75 415 3968,'0'1'164,"-1"1"1,1-1-1,0 0 0,0 1 1,-1-1-1,1 0 1,-1 0-1,1 1 0,-1-1 1,1 0-1,-1 0 0,0 0 1,1 0-1,-1 0 1,0 0-1,0 0 0,0 0 1,-3 3 1633,-23-4 4325,12 6-4569,14-6-1354,0 1-1,0-1 0,0 1 0,0 0 1,0-1-1,0 0 0,-1 1 0,1-1 1,0 0-1,0 1 0,0-1 1,0 0-1,0 0 0,-2 0 0,3-24 473,0 19-587,1 0-1,0 0 0,0 0 0,0 1 0,0-1 0,1 0 0,0 1 0,0-1 0,2-4 1,29-41 644,-13 21-374,-13 17-254,94-136 996,-88 130-994,2 2 0,0-1 0,1 2 0,0 0 0,1 1 1,20-12-1,-34 24-97,0 0 1,0 0 0,1 1 0,-1-1-1,0 1 1,1 0 0,0 0 0,-1 0-1,1 1 1,-1-1 0,1 1 0,0 0 0,-1 0-1,1 0 1,0 0 0,5 2 0,-3 0-2,0 0 1,-1 0 0,1 0 0,-1 1 0,1 0-1,-1 0 1,0 0 0,0 1 0,5 5 0,2 3-33,-1 0 1,0 1 0,-2 0 0,1 0-1,-1 1 1,10 23 0,-1 3 10,17 62 0,-29-77 48,-2 1 0,-1-1 0,0 1 0,-2 0 0,-4 41 0,2-61-31,-11 111 7,9-102 9,-1 0-1,0 0 0,-1 0 0,0-1 0,-12 23 1,16-36-14,0 0 0,1 0 1,-1 0-1,0 0 0,1 1 1,-1-1-1,0 0 0,0-1 1,0 1-1,0 0 0,0 0 1,0 0-1,0-1 0,0 1 1,-1 0-1,1-1 1,0 1-1,0-1 0,0 1 1,-1-1-1,1 0 0,-2 1 1,1-1-1,0-1 1,0 1-1,0 0 1,0-1 0,0 1-1,0-1 1,0 0 0,1 1-1,-1-1 1,0 0-1,0 0 1,1 0 0,-4-3-1,1 0 1,-1 0 0,1 0 0,0-1-1,0 0 1,0 0 0,0 0 0,1 0-1,0-1 1,-4-11 0,3 8 14,1-1-1,1 1 1,0-1 0,0 0-1,1 0 1,0 0 0,1-19-1,1 22-92,0 0-1,1 1 0,-1-1 1,1 1-1,1 0 1,-1-1-1,1 1 0,0 0 1,0 0-1,1 1 0,0-1 1,0 1-1,7-7 1,33-31-2952,-21 23-1819,29-19-1,-25 25 2346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09.959"/>
    </inkml:context>
    <inkml:brush xml:id="br0">
      <inkml:brushProperty name="width" value="0.05" units="cm"/>
      <inkml:brushProperty name="height" value="0.05" units="cm"/>
    </inkml:brush>
  </inkml:definitions>
  <inkml:trace contextRef="#ctx0" brushRef="#br0">1 119 3712,'0'0'168,"1"-1"0,-1 1-1,1-1 1,0 0 0,-1 1 0,1-1 0,-1 1 0,0-1 0,1 0 0,-1 1-1,1-1 1,-1 0 0,0 0 0,0 1 0,1-1 0,-1 0 0,0 0-1,0 1 1,0-1 0,0 0 0,0 0 0,0 0 0,0 1 0,0-1 0,0-1-1,0-30 4663,-1 23-3544,1-49 3780,6 66-4618,-4 3-398,-1-1-1,0 0 1,-1 1 0,-2 18-1,1 4 34,-6 64 325,3-63-82,2 66 0,3-90-278,0 0-1,0 0 1,1 0-1,1 0 1,-1 0 0,2 0-1,-1-1 1,1 1-1,1-1 1,10 16 0,-12-21 13,1 1 1,0-1-1,0 0 1,1-1-1,-1 1 1,1-1-1,0 1 1,10 4-1,-12-6-55,1-1 0,-1 1-1,1-1 1,-1 0 0,1 0 0,-1 0-1,1-1 1,0 1 0,0-1 0,-1 0-1,1 0 1,0 0 0,0 0 0,-1-1-1,5 0 1,19-7-529,-19 6 143,0 0-1,0-1 1,-1 0-1,1 0 1,7-5 0,9-7-3837,0-2 0,39-34 0,-37 27 3007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10.407"/>
    </inkml:context>
    <inkml:brush xml:id="br0">
      <inkml:brushProperty name="width" value="0.05" units="cm"/>
      <inkml:brushProperty name="height" value="0.05" units="cm"/>
    </inkml:brush>
  </inkml:definitions>
  <inkml:trace contextRef="#ctx0" brushRef="#br0">159 54 5376,'-77'35'5491,"60"-28"-3521,10-5-1157,0 1 0,0-1 0,0-1 0,0 0 0,0 0 0,-15 0 3349,22-3-4078,1 0 0,0 0 1,0 0-1,0 1 0,0-1 1,0 0-1,1 0 1,-1 0-1,0 1 0,4-4 1,15-7-512,0 1 0,34-14 0,-23 13-2581,41-9 1,-46 18 1706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10.777"/>
    </inkml:context>
    <inkml:brush xml:id="br0">
      <inkml:brushProperty name="width" value="0.05" units="cm"/>
      <inkml:brushProperty name="height" value="0.05" units="cm"/>
    </inkml:brush>
  </inkml:definitions>
  <inkml:trace contextRef="#ctx0" brushRef="#br0">14 72 4736,'0'18'2144,"-7"-13"-608,1-10 1344,12 5-1536,-6-13 512,14 8-1152,-1-8-64,1 9-352,6-14-352,4 11 32,10-4-1984,-1 4 1120,1-4-1408,-1 11 1344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12.047"/>
    </inkml:context>
    <inkml:brush xml:id="br0">
      <inkml:brushProperty name="width" value="0.05" units="cm"/>
      <inkml:brushProperty name="height" value="0.05" units="cm"/>
    </inkml:brush>
  </inkml:definitions>
  <inkml:trace contextRef="#ctx0" brushRef="#br0">1 271 3712,'0'0'261,"0"0"1,0 1 0,0-1-1,0 1 1,0-1-1,0 0 1,0 1 0,0-1-1,3 4 3402,-2-4-3402,-1 1 1,0-1-1,1 0 1,-1 0 0,0 0-1,1 0 1,-1 1-1,0-1 1,1 0 0,-1 0-1,0 0 1,1 0-1,19-3 2495,19-15-2002,-36 16-721,1 0-1,0 0 1,-1 1-1,1 0 1,0-1-1,0 1 0,0 0 1,-1 1-1,1-1 1,0 1-1,0 0 1,0 0-1,0 0 0,7 1 1,31-1 323,90-25 393,-26 5-922,-36 9 292,57-10 2,154-53-628,-220 65 544,-49 9-27,-1-1 0,1-1 0,-1 0 0,0-1 1,0 0-1,0 0 0,0-2 0,11-4 0,11-9-250,-21 12-212,-1 0 0,0 0 0,14-11 1,-19 12-3117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13.027"/>
    </inkml:context>
    <inkml:brush xml:id="br0">
      <inkml:brushProperty name="width" value="0.05" units="cm"/>
      <inkml:brushProperty name="height" value="0.05" units="cm"/>
    </inkml:brush>
  </inkml:definitions>
  <inkml:trace contextRef="#ctx0" brushRef="#br0">1 132 6272,'7'-36'3797,"-6"31"-3483,-1 0 0,1 1 0,0-1 0,0 1 0,0-1 0,0 1 1,1 0-1,3-7 0,-3 8-164,1-1 0,-1 1 1,1 0-1,-1 0 0,1 0 1,0 0-1,0 0 0,0 1 1,1-1-1,-1 1 0,1 0 1,-1 0-1,1 0 0,6-2 1,-3 2-17,-1 1 0,0-1 0,1 2 1,-1-1-1,1 1 0,-1 0 0,0 0 1,12 2-1,-3 1-54,-1 0-1,1 2 1,-1 0 0,0 0 0,0 1-1,-1 1 1,19 12 0,-21-11-51,-1 0 0,-1 0-1,1 1 1,-2 0 0,1 1 0,-1 0 0,0 0 0,-1 0 0,-1 1 0,1 1-1,-2-1 1,1 1 0,-2 0 0,0 0 0,3 13 0,-1 3 87,-1 0 0,-2 1-1,-1 0 1,-1-1 0,-4 48 0,2-63 40,-1 0-1,-1 1 1,0-1-1,0-1 1,-1 1-1,-1 0 1,0-1-1,-12 20 1,13-24-92,-1-2 0,0 1 0,0-1 0,-1 1 1,1-1-1,-1-1 0,-1 1 0,1-1 0,-1 0 1,0-1-1,0 0 0,0 0 0,0 0 0,-1-1 0,-10 3 1,16-5-41,0 0 0,-1 0 1,1-1-1,0 1 0,-1-1 1,1 0-1,-1 1 0,1-1 0,0 0 1,-1 0-1,1-1 0,-1 1 1,1-1-1,0 1 0,-1-1 1,1 1-1,0-1 0,0 0 0,0 0 1,-1 0-1,1-1 0,0 1 1,0 0-1,1-1 0,-1 0 1,0 1-1,0-1 0,1 0 1,-1 0-1,1 1 0,-1-1 0,1-1 1,0 1-1,-1-3 0,-1-1 5,2 0 1,-1 0-1,1 0 0,0 0 0,0 0 0,0 0 0,1-1 0,0 1 0,0 0 0,1-1 1,2-11-1,-1 8-34,1 0 1,1 1-1,-1-1 1,1 1-1,1 0 1,0 0-1,0 0 1,1 1-1,0-1 1,0 1-1,1 1 1,0-1-1,11-8 1,-1 3-374,0 2 0,1 0 0,1 1 0,0 0 0,29-9 0,69-16-6472,-89 28 5951,19-5-114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5T10:35:13.951"/>
    </inkml:context>
    <inkml:brush xml:id="br0">
      <inkml:brushProperty name="width" value="0.05" units="cm"/>
      <inkml:brushProperty name="height" value="0.05" units="cm"/>
    </inkml:brush>
  </inkml:definitions>
  <inkml:trace contextRef="#ctx0" brushRef="#br0">1 40 8832,'6'-25'8714,"-12"91"-8186,6 150 507,0-213-1001,0-1 1,0 1 0,0-1-1,1 1 1,-1-1 0,1 1-1,0-1 1,-1 1 0,1-1-1,3 5 1,-4-7-25,0 0 0,0 0 0,0 0 1,0 1-1,1-1 0,-1 0 0,0 0 0,0 0 0,0 0 0,1 1 0,-1-1 0,0 0 1,0 0-1,0 0 0,1 0 0,-1 0 0,0 0 0,0 1 0,1-1 0,-1 0 0,0 0 1,0 0-1,1 0 0,-1 0 0,0 0 0,1 0 0,-1 0 0,0 0 0,0 0 1,1-1-1,-1 1 0,0 0 0,0 0 0,1 0 0,-1 0 0,1-1 12,0 0-1,0 0 1,0-1-1,0 1 0,0 0 1,0 0-1,-1-1 1,1 1-1,0 0 1,-1-1-1,1-1 0,12-35 148,8-51 0,6-17-192,-21 59-318,-5 89 235,1-1 1,2 1-1,2 0 0,20 72 1,-24-107 76,1 0 0,0 1 1,0-2-1,0 1 0,1 0 0,0-1 1,1 0-1,-1 0 0,11 11 1,-13-16 42,0 1 1,0 0-1,0-1 1,0 1 0,1-1-1,-1 0 1,0 1-1,1-1 1,-1 0 0,1 0-1,0-1 1,-1 1-1,1-1 1,-1 1 0,1-1-1,0 0 1,-1 0-1,1 0 1,0 0 0,-1 0-1,1-1 1,0 1-1,-1-1 1,1 0 0,-1 0-1,1 0 1,-1 0-1,1 0 1,-1 0-1,5-3 1,3-5 91,0 1-1,0-2 0,-1 1 1,0-1-1,-1 0 1,0-1-1,-1 0 1,0 0-1,0-1 1,-1 0-1,-1 0 1,4-14-1,4-13 115,-1-1 1,8-64-1,-19 95-389,0 3 66,0 0 0,0 0 0,0 0 0,0 0 0,4-7 0,-5 13-27,0-1 0,1 0 0,-1 1 0,0-1 0,1 0 0,-1 1 0,1-1 0,-1 1 0,1-1 0,-1 1 0,1-1 0,-1 1-1,1-1 1,0 1 0,-1-1 0,1 1 0,0 0 0,-1-1 0,1 1 0,1 0 0,-1 0-212,0 0 1,0 0 0,0 0-1,0 0 1,0 1-1,0-1 1,1 0-1,-1 1 1,0-1 0,0 1-1,0-1 1,0 1-1,0-1 1,-1 1 0,1 0-1,0-1 1,2 3-1,9 9-452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none" lIns="91440" tIns="45720" rIns="91440" bIns="45720" numCol="1" anchor="ctr" anchorCtr="0" compatLnSpc="1">
            <a:prstTxWarp prst="textNoShape">
              <a:avLst/>
            </a:prstTxWarp>
          </a:bodyPr>
          <a:lstStyle>
            <a:lvl1pPr algn="l">
              <a:defRPr sz="1200">
                <a:latin typeface="Times New Roman" charset="0"/>
                <a:ea typeface="ＭＳ Ｐゴシック" charset="0"/>
                <a:cs typeface="+mn-cs"/>
              </a:defRPr>
            </a:lvl1pPr>
          </a:lstStyle>
          <a:p>
            <a:pPr>
              <a:defRPr/>
            </a:pPr>
            <a:endParaRPr lang="it-IT"/>
          </a:p>
        </p:txBody>
      </p:sp>
      <p:sp>
        <p:nvSpPr>
          <p:cNvPr id="12083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none" lIns="91440" tIns="45720" rIns="91440" bIns="45720" numCol="1" anchor="ctr"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it-IT"/>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none" lIns="91440" tIns="45720" rIns="91440" bIns="45720" numCol="1" anchor="ctr"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2083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none" lIns="91440" tIns="45720" rIns="91440" bIns="45720" numCol="1" anchor="b" anchorCtr="0" compatLnSpc="1">
            <a:prstTxWarp prst="textNoShape">
              <a:avLst/>
            </a:prstTxWarp>
          </a:bodyPr>
          <a:lstStyle>
            <a:lvl1pPr algn="l">
              <a:defRPr sz="1200">
                <a:latin typeface="Times New Roman" charset="0"/>
                <a:ea typeface="ＭＳ Ｐゴシック" charset="0"/>
                <a:cs typeface="+mn-cs"/>
              </a:defRPr>
            </a:lvl1pPr>
          </a:lstStyle>
          <a:p>
            <a:pPr>
              <a:defRPr/>
            </a:pPr>
            <a:endParaRPr lang="it-IT"/>
          </a:p>
        </p:txBody>
      </p:sp>
      <p:sp>
        <p:nvSpPr>
          <p:cNvPr id="12083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non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6B3F3918-1223-4F3D-87C3-F6FDE9983E7A}"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CH"/>
          </a:p>
        </p:txBody>
      </p:sp>
      <p:sp>
        <p:nvSpPr>
          <p:cNvPr id="5" name="Rectangle 5"/>
          <p:cNvSpPr>
            <a:spLocks noGrp="1" noChangeArrowheads="1"/>
          </p:cNvSpPr>
          <p:nvPr>
            <p:ph type="ftr" sz="quarter" idx="11"/>
          </p:nvPr>
        </p:nvSpPr>
        <p:spPr>
          <a:ln/>
        </p:spPr>
        <p:txBody>
          <a:bodyPr/>
          <a:lstStyle>
            <a:lvl1pPr>
              <a:defRPr/>
            </a:lvl1pPr>
          </a:lstStyle>
          <a:p>
            <a:pPr>
              <a:defRPr/>
            </a:pPr>
            <a:endParaRPr lang="it-CH"/>
          </a:p>
        </p:txBody>
      </p:sp>
      <p:sp>
        <p:nvSpPr>
          <p:cNvPr id="6" name="Rectangle 6"/>
          <p:cNvSpPr>
            <a:spLocks noGrp="1" noChangeArrowheads="1"/>
          </p:cNvSpPr>
          <p:nvPr>
            <p:ph type="sldNum" sz="quarter" idx="12"/>
          </p:nvPr>
        </p:nvSpPr>
        <p:spPr>
          <a:ln/>
        </p:spPr>
        <p:txBody>
          <a:bodyPr/>
          <a:lstStyle>
            <a:lvl1pPr>
              <a:defRPr/>
            </a:lvl1pPr>
          </a:lstStyle>
          <a:p>
            <a:pPr>
              <a:defRPr/>
            </a:pPr>
            <a:fld id="{0B2DE7BF-0117-4F38-9F1D-C82F8F48A221}" type="slidenum">
              <a:rPr lang="it-CH" altLang="it-IT"/>
              <a:pPr>
                <a:defRPr/>
              </a:pPr>
              <a:t>‹N›</a:t>
            </a:fld>
            <a:endParaRPr lang="it-CH" altLang="it-IT"/>
          </a:p>
        </p:txBody>
      </p:sp>
    </p:spTree>
    <p:extLst>
      <p:ext uri="{BB962C8B-B14F-4D97-AF65-F5344CB8AC3E}">
        <p14:creationId xmlns:p14="http://schemas.microsoft.com/office/powerpoint/2010/main" val="259253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CH"/>
          </a:p>
        </p:txBody>
      </p:sp>
      <p:sp>
        <p:nvSpPr>
          <p:cNvPr id="5" name="Rectangle 5"/>
          <p:cNvSpPr>
            <a:spLocks noGrp="1" noChangeArrowheads="1"/>
          </p:cNvSpPr>
          <p:nvPr>
            <p:ph type="ftr" sz="quarter" idx="11"/>
          </p:nvPr>
        </p:nvSpPr>
        <p:spPr>
          <a:ln/>
        </p:spPr>
        <p:txBody>
          <a:bodyPr/>
          <a:lstStyle>
            <a:lvl1pPr>
              <a:defRPr/>
            </a:lvl1pPr>
          </a:lstStyle>
          <a:p>
            <a:pPr>
              <a:defRPr/>
            </a:pPr>
            <a:endParaRPr lang="it-CH"/>
          </a:p>
        </p:txBody>
      </p:sp>
      <p:sp>
        <p:nvSpPr>
          <p:cNvPr id="6" name="Rectangle 6"/>
          <p:cNvSpPr>
            <a:spLocks noGrp="1" noChangeArrowheads="1"/>
          </p:cNvSpPr>
          <p:nvPr>
            <p:ph type="sldNum" sz="quarter" idx="12"/>
          </p:nvPr>
        </p:nvSpPr>
        <p:spPr>
          <a:ln/>
        </p:spPr>
        <p:txBody>
          <a:bodyPr/>
          <a:lstStyle>
            <a:lvl1pPr>
              <a:defRPr/>
            </a:lvl1pPr>
          </a:lstStyle>
          <a:p>
            <a:pPr>
              <a:defRPr/>
            </a:pPr>
            <a:fld id="{900E7CF1-4E76-422D-A86F-1A1DD60433DB}" type="slidenum">
              <a:rPr lang="it-CH" altLang="it-IT"/>
              <a:pPr>
                <a:defRPr/>
              </a:pPr>
              <a:t>‹N›</a:t>
            </a:fld>
            <a:endParaRPr lang="it-CH" altLang="it-IT"/>
          </a:p>
        </p:txBody>
      </p:sp>
    </p:spTree>
    <p:extLst>
      <p:ext uri="{BB962C8B-B14F-4D97-AF65-F5344CB8AC3E}">
        <p14:creationId xmlns:p14="http://schemas.microsoft.com/office/powerpoint/2010/main" val="72207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CH"/>
          </a:p>
        </p:txBody>
      </p:sp>
      <p:sp>
        <p:nvSpPr>
          <p:cNvPr id="5" name="Rectangle 5"/>
          <p:cNvSpPr>
            <a:spLocks noGrp="1" noChangeArrowheads="1"/>
          </p:cNvSpPr>
          <p:nvPr>
            <p:ph type="ftr" sz="quarter" idx="11"/>
          </p:nvPr>
        </p:nvSpPr>
        <p:spPr>
          <a:ln/>
        </p:spPr>
        <p:txBody>
          <a:bodyPr/>
          <a:lstStyle>
            <a:lvl1pPr>
              <a:defRPr/>
            </a:lvl1pPr>
          </a:lstStyle>
          <a:p>
            <a:pPr>
              <a:defRPr/>
            </a:pPr>
            <a:endParaRPr lang="it-CH"/>
          </a:p>
        </p:txBody>
      </p:sp>
      <p:sp>
        <p:nvSpPr>
          <p:cNvPr id="6" name="Rectangle 6"/>
          <p:cNvSpPr>
            <a:spLocks noGrp="1" noChangeArrowheads="1"/>
          </p:cNvSpPr>
          <p:nvPr>
            <p:ph type="sldNum" sz="quarter" idx="12"/>
          </p:nvPr>
        </p:nvSpPr>
        <p:spPr>
          <a:ln/>
        </p:spPr>
        <p:txBody>
          <a:bodyPr/>
          <a:lstStyle>
            <a:lvl1pPr>
              <a:defRPr/>
            </a:lvl1pPr>
          </a:lstStyle>
          <a:p>
            <a:pPr>
              <a:defRPr/>
            </a:pPr>
            <a:fld id="{C6B35136-9380-4D96-B4A1-7F54A9259C22}" type="slidenum">
              <a:rPr lang="it-CH" altLang="it-IT"/>
              <a:pPr>
                <a:defRPr/>
              </a:pPr>
              <a:t>‹N›</a:t>
            </a:fld>
            <a:endParaRPr lang="it-CH" altLang="it-IT"/>
          </a:p>
        </p:txBody>
      </p:sp>
    </p:spTree>
    <p:extLst>
      <p:ext uri="{BB962C8B-B14F-4D97-AF65-F5344CB8AC3E}">
        <p14:creationId xmlns:p14="http://schemas.microsoft.com/office/powerpoint/2010/main" val="370388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CH"/>
          </a:p>
        </p:txBody>
      </p:sp>
      <p:sp>
        <p:nvSpPr>
          <p:cNvPr id="5" name="Rectangle 5"/>
          <p:cNvSpPr>
            <a:spLocks noGrp="1" noChangeArrowheads="1"/>
          </p:cNvSpPr>
          <p:nvPr>
            <p:ph type="ftr" sz="quarter" idx="11"/>
          </p:nvPr>
        </p:nvSpPr>
        <p:spPr>
          <a:ln/>
        </p:spPr>
        <p:txBody>
          <a:bodyPr/>
          <a:lstStyle>
            <a:lvl1pPr>
              <a:defRPr/>
            </a:lvl1pPr>
          </a:lstStyle>
          <a:p>
            <a:pPr>
              <a:defRPr/>
            </a:pPr>
            <a:endParaRPr lang="it-CH"/>
          </a:p>
        </p:txBody>
      </p:sp>
      <p:sp>
        <p:nvSpPr>
          <p:cNvPr id="6" name="Rectangle 6"/>
          <p:cNvSpPr>
            <a:spLocks noGrp="1" noChangeArrowheads="1"/>
          </p:cNvSpPr>
          <p:nvPr>
            <p:ph type="sldNum" sz="quarter" idx="12"/>
          </p:nvPr>
        </p:nvSpPr>
        <p:spPr>
          <a:ln/>
        </p:spPr>
        <p:txBody>
          <a:bodyPr/>
          <a:lstStyle>
            <a:lvl1pPr>
              <a:defRPr/>
            </a:lvl1pPr>
          </a:lstStyle>
          <a:p>
            <a:pPr>
              <a:defRPr/>
            </a:pPr>
            <a:fld id="{735B41F9-C121-466F-AC18-A2F54D377506}" type="slidenum">
              <a:rPr lang="it-CH" altLang="it-IT"/>
              <a:pPr>
                <a:defRPr/>
              </a:pPr>
              <a:t>‹N›</a:t>
            </a:fld>
            <a:endParaRPr lang="it-CH" altLang="it-IT"/>
          </a:p>
        </p:txBody>
      </p:sp>
    </p:spTree>
    <p:extLst>
      <p:ext uri="{BB962C8B-B14F-4D97-AF65-F5344CB8AC3E}">
        <p14:creationId xmlns:p14="http://schemas.microsoft.com/office/powerpoint/2010/main" val="419237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CH"/>
          </a:p>
        </p:txBody>
      </p:sp>
      <p:sp>
        <p:nvSpPr>
          <p:cNvPr id="5" name="Rectangle 5"/>
          <p:cNvSpPr>
            <a:spLocks noGrp="1" noChangeArrowheads="1"/>
          </p:cNvSpPr>
          <p:nvPr>
            <p:ph type="ftr" sz="quarter" idx="11"/>
          </p:nvPr>
        </p:nvSpPr>
        <p:spPr>
          <a:ln/>
        </p:spPr>
        <p:txBody>
          <a:bodyPr/>
          <a:lstStyle>
            <a:lvl1pPr>
              <a:defRPr/>
            </a:lvl1pPr>
          </a:lstStyle>
          <a:p>
            <a:pPr>
              <a:defRPr/>
            </a:pPr>
            <a:endParaRPr lang="it-CH"/>
          </a:p>
        </p:txBody>
      </p:sp>
      <p:sp>
        <p:nvSpPr>
          <p:cNvPr id="6" name="Rectangle 6"/>
          <p:cNvSpPr>
            <a:spLocks noGrp="1" noChangeArrowheads="1"/>
          </p:cNvSpPr>
          <p:nvPr>
            <p:ph type="sldNum" sz="quarter" idx="12"/>
          </p:nvPr>
        </p:nvSpPr>
        <p:spPr>
          <a:ln/>
        </p:spPr>
        <p:txBody>
          <a:bodyPr/>
          <a:lstStyle>
            <a:lvl1pPr>
              <a:defRPr/>
            </a:lvl1pPr>
          </a:lstStyle>
          <a:p>
            <a:pPr>
              <a:defRPr/>
            </a:pPr>
            <a:fld id="{AE5D1A1F-6D55-4E77-85E4-7D4F925EB876}" type="slidenum">
              <a:rPr lang="it-CH" altLang="it-IT"/>
              <a:pPr>
                <a:defRPr/>
              </a:pPr>
              <a:t>‹N›</a:t>
            </a:fld>
            <a:endParaRPr lang="it-CH" altLang="it-IT"/>
          </a:p>
        </p:txBody>
      </p:sp>
    </p:spTree>
    <p:extLst>
      <p:ext uri="{BB962C8B-B14F-4D97-AF65-F5344CB8AC3E}">
        <p14:creationId xmlns:p14="http://schemas.microsoft.com/office/powerpoint/2010/main" val="19952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CH"/>
          </a:p>
        </p:txBody>
      </p:sp>
      <p:sp>
        <p:nvSpPr>
          <p:cNvPr id="6" name="Rectangle 5"/>
          <p:cNvSpPr>
            <a:spLocks noGrp="1" noChangeArrowheads="1"/>
          </p:cNvSpPr>
          <p:nvPr>
            <p:ph type="ftr" sz="quarter" idx="11"/>
          </p:nvPr>
        </p:nvSpPr>
        <p:spPr>
          <a:ln/>
        </p:spPr>
        <p:txBody>
          <a:bodyPr/>
          <a:lstStyle>
            <a:lvl1pPr>
              <a:defRPr/>
            </a:lvl1pPr>
          </a:lstStyle>
          <a:p>
            <a:pPr>
              <a:defRPr/>
            </a:pPr>
            <a:endParaRPr lang="it-CH"/>
          </a:p>
        </p:txBody>
      </p:sp>
      <p:sp>
        <p:nvSpPr>
          <p:cNvPr id="7" name="Rectangle 6"/>
          <p:cNvSpPr>
            <a:spLocks noGrp="1" noChangeArrowheads="1"/>
          </p:cNvSpPr>
          <p:nvPr>
            <p:ph type="sldNum" sz="quarter" idx="12"/>
          </p:nvPr>
        </p:nvSpPr>
        <p:spPr>
          <a:ln/>
        </p:spPr>
        <p:txBody>
          <a:bodyPr/>
          <a:lstStyle>
            <a:lvl1pPr>
              <a:defRPr/>
            </a:lvl1pPr>
          </a:lstStyle>
          <a:p>
            <a:pPr>
              <a:defRPr/>
            </a:pPr>
            <a:fld id="{BA0D7922-5563-4D61-9717-1FA95D80EFEB}" type="slidenum">
              <a:rPr lang="it-CH" altLang="it-IT"/>
              <a:pPr>
                <a:defRPr/>
              </a:pPr>
              <a:t>‹N›</a:t>
            </a:fld>
            <a:endParaRPr lang="it-CH" altLang="it-IT"/>
          </a:p>
        </p:txBody>
      </p:sp>
    </p:spTree>
    <p:extLst>
      <p:ext uri="{BB962C8B-B14F-4D97-AF65-F5344CB8AC3E}">
        <p14:creationId xmlns:p14="http://schemas.microsoft.com/office/powerpoint/2010/main" val="62433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CH"/>
          </a:p>
        </p:txBody>
      </p:sp>
      <p:sp>
        <p:nvSpPr>
          <p:cNvPr id="8" name="Rectangle 5"/>
          <p:cNvSpPr>
            <a:spLocks noGrp="1" noChangeArrowheads="1"/>
          </p:cNvSpPr>
          <p:nvPr>
            <p:ph type="ftr" sz="quarter" idx="11"/>
          </p:nvPr>
        </p:nvSpPr>
        <p:spPr>
          <a:ln/>
        </p:spPr>
        <p:txBody>
          <a:bodyPr/>
          <a:lstStyle>
            <a:lvl1pPr>
              <a:defRPr/>
            </a:lvl1pPr>
          </a:lstStyle>
          <a:p>
            <a:pPr>
              <a:defRPr/>
            </a:pPr>
            <a:endParaRPr lang="it-CH"/>
          </a:p>
        </p:txBody>
      </p:sp>
      <p:sp>
        <p:nvSpPr>
          <p:cNvPr id="9" name="Rectangle 6"/>
          <p:cNvSpPr>
            <a:spLocks noGrp="1" noChangeArrowheads="1"/>
          </p:cNvSpPr>
          <p:nvPr>
            <p:ph type="sldNum" sz="quarter" idx="12"/>
          </p:nvPr>
        </p:nvSpPr>
        <p:spPr>
          <a:ln/>
        </p:spPr>
        <p:txBody>
          <a:bodyPr/>
          <a:lstStyle>
            <a:lvl1pPr>
              <a:defRPr/>
            </a:lvl1pPr>
          </a:lstStyle>
          <a:p>
            <a:pPr>
              <a:defRPr/>
            </a:pPr>
            <a:fld id="{94EDF7D8-D336-41C5-A954-AED8974FC455}" type="slidenum">
              <a:rPr lang="it-CH" altLang="it-IT"/>
              <a:pPr>
                <a:defRPr/>
              </a:pPr>
              <a:t>‹N›</a:t>
            </a:fld>
            <a:endParaRPr lang="it-CH" altLang="it-IT"/>
          </a:p>
        </p:txBody>
      </p:sp>
    </p:spTree>
    <p:extLst>
      <p:ext uri="{BB962C8B-B14F-4D97-AF65-F5344CB8AC3E}">
        <p14:creationId xmlns:p14="http://schemas.microsoft.com/office/powerpoint/2010/main" val="121132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ln/>
        </p:spPr>
        <p:txBody>
          <a:bodyPr/>
          <a:lstStyle>
            <a:lvl1pPr>
              <a:defRPr/>
            </a:lvl1pPr>
          </a:lstStyle>
          <a:p>
            <a:pPr>
              <a:defRPr/>
            </a:pPr>
            <a:endParaRPr lang="it-CH"/>
          </a:p>
        </p:txBody>
      </p:sp>
      <p:sp>
        <p:nvSpPr>
          <p:cNvPr id="4" name="Rectangle 5"/>
          <p:cNvSpPr>
            <a:spLocks noGrp="1" noChangeArrowheads="1"/>
          </p:cNvSpPr>
          <p:nvPr>
            <p:ph type="ftr" sz="quarter" idx="11"/>
          </p:nvPr>
        </p:nvSpPr>
        <p:spPr>
          <a:ln/>
        </p:spPr>
        <p:txBody>
          <a:bodyPr/>
          <a:lstStyle>
            <a:lvl1pPr>
              <a:defRPr/>
            </a:lvl1pPr>
          </a:lstStyle>
          <a:p>
            <a:pPr>
              <a:defRPr/>
            </a:pPr>
            <a:endParaRPr lang="it-CH"/>
          </a:p>
        </p:txBody>
      </p:sp>
      <p:sp>
        <p:nvSpPr>
          <p:cNvPr id="5" name="Rectangle 6"/>
          <p:cNvSpPr>
            <a:spLocks noGrp="1" noChangeArrowheads="1"/>
          </p:cNvSpPr>
          <p:nvPr>
            <p:ph type="sldNum" sz="quarter" idx="12"/>
          </p:nvPr>
        </p:nvSpPr>
        <p:spPr>
          <a:ln/>
        </p:spPr>
        <p:txBody>
          <a:bodyPr/>
          <a:lstStyle>
            <a:lvl1pPr>
              <a:defRPr/>
            </a:lvl1pPr>
          </a:lstStyle>
          <a:p>
            <a:pPr>
              <a:defRPr/>
            </a:pPr>
            <a:fld id="{66A0A525-A0AA-43EC-A4EB-B3D1686AC814}" type="slidenum">
              <a:rPr lang="it-CH" altLang="it-IT"/>
              <a:pPr>
                <a:defRPr/>
              </a:pPr>
              <a:t>‹N›</a:t>
            </a:fld>
            <a:endParaRPr lang="it-CH" altLang="it-IT"/>
          </a:p>
        </p:txBody>
      </p:sp>
    </p:spTree>
    <p:extLst>
      <p:ext uri="{BB962C8B-B14F-4D97-AF65-F5344CB8AC3E}">
        <p14:creationId xmlns:p14="http://schemas.microsoft.com/office/powerpoint/2010/main" val="128887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CH"/>
          </a:p>
        </p:txBody>
      </p:sp>
      <p:sp>
        <p:nvSpPr>
          <p:cNvPr id="3" name="Rectangle 5"/>
          <p:cNvSpPr>
            <a:spLocks noGrp="1" noChangeArrowheads="1"/>
          </p:cNvSpPr>
          <p:nvPr>
            <p:ph type="ftr" sz="quarter" idx="11"/>
          </p:nvPr>
        </p:nvSpPr>
        <p:spPr>
          <a:ln/>
        </p:spPr>
        <p:txBody>
          <a:bodyPr/>
          <a:lstStyle>
            <a:lvl1pPr>
              <a:defRPr/>
            </a:lvl1pPr>
          </a:lstStyle>
          <a:p>
            <a:pPr>
              <a:defRPr/>
            </a:pPr>
            <a:endParaRPr lang="it-CH"/>
          </a:p>
        </p:txBody>
      </p:sp>
      <p:sp>
        <p:nvSpPr>
          <p:cNvPr id="4" name="Rectangle 6"/>
          <p:cNvSpPr>
            <a:spLocks noGrp="1" noChangeArrowheads="1"/>
          </p:cNvSpPr>
          <p:nvPr>
            <p:ph type="sldNum" sz="quarter" idx="12"/>
          </p:nvPr>
        </p:nvSpPr>
        <p:spPr>
          <a:ln/>
        </p:spPr>
        <p:txBody>
          <a:bodyPr/>
          <a:lstStyle>
            <a:lvl1pPr>
              <a:defRPr/>
            </a:lvl1pPr>
          </a:lstStyle>
          <a:p>
            <a:pPr>
              <a:defRPr/>
            </a:pPr>
            <a:fld id="{6B81F273-648F-4078-8202-45A9CFE9C517}" type="slidenum">
              <a:rPr lang="it-CH" altLang="it-IT"/>
              <a:pPr>
                <a:defRPr/>
              </a:pPr>
              <a:t>‹N›</a:t>
            </a:fld>
            <a:endParaRPr lang="it-CH" altLang="it-IT"/>
          </a:p>
        </p:txBody>
      </p:sp>
    </p:spTree>
    <p:extLst>
      <p:ext uri="{BB962C8B-B14F-4D97-AF65-F5344CB8AC3E}">
        <p14:creationId xmlns:p14="http://schemas.microsoft.com/office/powerpoint/2010/main" val="14431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CH"/>
          </a:p>
        </p:txBody>
      </p:sp>
      <p:sp>
        <p:nvSpPr>
          <p:cNvPr id="6" name="Rectangle 5"/>
          <p:cNvSpPr>
            <a:spLocks noGrp="1" noChangeArrowheads="1"/>
          </p:cNvSpPr>
          <p:nvPr>
            <p:ph type="ftr" sz="quarter" idx="11"/>
          </p:nvPr>
        </p:nvSpPr>
        <p:spPr>
          <a:ln/>
        </p:spPr>
        <p:txBody>
          <a:bodyPr/>
          <a:lstStyle>
            <a:lvl1pPr>
              <a:defRPr/>
            </a:lvl1pPr>
          </a:lstStyle>
          <a:p>
            <a:pPr>
              <a:defRPr/>
            </a:pPr>
            <a:endParaRPr lang="it-CH"/>
          </a:p>
        </p:txBody>
      </p:sp>
      <p:sp>
        <p:nvSpPr>
          <p:cNvPr id="7" name="Rectangle 6"/>
          <p:cNvSpPr>
            <a:spLocks noGrp="1" noChangeArrowheads="1"/>
          </p:cNvSpPr>
          <p:nvPr>
            <p:ph type="sldNum" sz="quarter" idx="12"/>
          </p:nvPr>
        </p:nvSpPr>
        <p:spPr>
          <a:ln/>
        </p:spPr>
        <p:txBody>
          <a:bodyPr/>
          <a:lstStyle>
            <a:lvl1pPr>
              <a:defRPr/>
            </a:lvl1pPr>
          </a:lstStyle>
          <a:p>
            <a:pPr>
              <a:defRPr/>
            </a:pPr>
            <a:fld id="{F678EB8F-F131-455D-824D-DED1C7C8D4FD}" type="slidenum">
              <a:rPr lang="it-CH" altLang="it-IT"/>
              <a:pPr>
                <a:defRPr/>
              </a:pPr>
              <a:t>‹N›</a:t>
            </a:fld>
            <a:endParaRPr lang="it-CH" altLang="it-IT"/>
          </a:p>
        </p:txBody>
      </p:sp>
    </p:spTree>
    <p:extLst>
      <p:ext uri="{BB962C8B-B14F-4D97-AF65-F5344CB8AC3E}">
        <p14:creationId xmlns:p14="http://schemas.microsoft.com/office/powerpoint/2010/main" val="369883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CH"/>
          </a:p>
        </p:txBody>
      </p:sp>
      <p:sp>
        <p:nvSpPr>
          <p:cNvPr id="6" name="Rectangle 5"/>
          <p:cNvSpPr>
            <a:spLocks noGrp="1" noChangeArrowheads="1"/>
          </p:cNvSpPr>
          <p:nvPr>
            <p:ph type="ftr" sz="quarter" idx="11"/>
          </p:nvPr>
        </p:nvSpPr>
        <p:spPr>
          <a:ln/>
        </p:spPr>
        <p:txBody>
          <a:bodyPr/>
          <a:lstStyle>
            <a:lvl1pPr>
              <a:defRPr/>
            </a:lvl1pPr>
          </a:lstStyle>
          <a:p>
            <a:pPr>
              <a:defRPr/>
            </a:pPr>
            <a:endParaRPr lang="it-CH"/>
          </a:p>
        </p:txBody>
      </p:sp>
      <p:sp>
        <p:nvSpPr>
          <p:cNvPr id="7" name="Rectangle 6"/>
          <p:cNvSpPr>
            <a:spLocks noGrp="1" noChangeArrowheads="1"/>
          </p:cNvSpPr>
          <p:nvPr>
            <p:ph type="sldNum" sz="quarter" idx="12"/>
          </p:nvPr>
        </p:nvSpPr>
        <p:spPr>
          <a:ln/>
        </p:spPr>
        <p:txBody>
          <a:bodyPr/>
          <a:lstStyle>
            <a:lvl1pPr>
              <a:defRPr/>
            </a:lvl1pPr>
          </a:lstStyle>
          <a:p>
            <a:pPr>
              <a:defRPr/>
            </a:pPr>
            <a:fld id="{3CF7021F-980F-406D-A836-4CE2B8DD3AF9}" type="slidenum">
              <a:rPr lang="it-CH" altLang="it-IT"/>
              <a:pPr>
                <a:defRPr/>
              </a:pPr>
              <a:t>‹N›</a:t>
            </a:fld>
            <a:endParaRPr lang="it-CH" altLang="it-IT"/>
          </a:p>
        </p:txBody>
      </p:sp>
    </p:spTree>
    <p:extLst>
      <p:ext uri="{BB962C8B-B14F-4D97-AF65-F5344CB8AC3E}">
        <p14:creationId xmlns:p14="http://schemas.microsoft.com/office/powerpoint/2010/main" val="193045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Fare clic per modificare gli stili del testo dello schema</a:t>
            </a:r>
          </a:p>
          <a:p>
            <a:pPr lvl="1"/>
            <a:r>
              <a:rPr lang="en-US" altLang="it-IT"/>
              <a:t>Secondo livello</a:t>
            </a:r>
          </a:p>
          <a:p>
            <a:pPr lvl="2"/>
            <a:r>
              <a:rPr lang="en-US" altLang="it-IT"/>
              <a:t>Terzo livello</a:t>
            </a:r>
          </a:p>
          <a:p>
            <a:pPr lvl="3"/>
            <a:r>
              <a:rPr lang="en-US" altLang="it-IT"/>
              <a:t>Quarto livello</a:t>
            </a:r>
          </a:p>
          <a:p>
            <a:pPr lvl="4"/>
            <a:r>
              <a:rPr lang="en-US" alt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l">
              <a:defRPr sz="1400">
                <a:latin typeface="+mn-lt"/>
                <a:ea typeface="ＭＳ Ｐゴシック" charset="0"/>
                <a:cs typeface="+mn-cs"/>
              </a:defRPr>
            </a:lvl1pPr>
          </a:lstStyle>
          <a:p>
            <a:pPr>
              <a:defRPr/>
            </a:pPr>
            <a:endParaRPr lang="it-CH"/>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mn-cs"/>
              </a:defRPr>
            </a:lvl1pPr>
          </a:lstStyle>
          <a:p>
            <a:pPr>
              <a:defRPr/>
            </a:pPr>
            <a:endParaRPr lang="it-CH"/>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pPr>
              <a:defRPr/>
            </a:pPr>
            <a:fld id="{1960790F-4210-49DF-A05C-C7A5B6B09178}" type="slidenum">
              <a:rPr lang="it-CH" altLang="it-IT"/>
              <a:pPr>
                <a:defRPr/>
              </a:pPr>
              <a:t>‹N›</a:t>
            </a:fld>
            <a:endParaRPr lang="it-CH"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12"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wmf"/><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oleObject" Target="../embeddings/oleObject7.bin"/><Relationship Id="rId5" Type="http://schemas.openxmlformats.org/officeDocument/2006/relationships/image" Target="../media/image29.w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wmf"/></Relationships>
</file>

<file path=ppt/slides/_rels/slide2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9.bin"/><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0.bin"/><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3" Type="http://schemas.openxmlformats.org/officeDocument/2006/relationships/customXml" Target="../ink/ink3.xml"/><Relationship Id="rId18" Type="http://schemas.openxmlformats.org/officeDocument/2006/relationships/image" Target="../media/image53.png"/><Relationship Id="rId26" Type="http://schemas.openxmlformats.org/officeDocument/2006/relationships/image" Target="../media/image57.png"/><Relationship Id="rId39" Type="http://schemas.openxmlformats.org/officeDocument/2006/relationships/customXml" Target="../ink/ink16.xml"/><Relationship Id="rId21" Type="http://schemas.openxmlformats.org/officeDocument/2006/relationships/customXml" Target="../ink/ink7.xml"/><Relationship Id="rId34" Type="http://schemas.openxmlformats.org/officeDocument/2006/relationships/image" Target="../media/image61.png"/><Relationship Id="rId42" Type="http://schemas.openxmlformats.org/officeDocument/2006/relationships/image" Target="../media/image65.png"/><Relationship Id="rId7" Type="http://schemas.openxmlformats.org/officeDocument/2006/relationships/oleObject" Target="../embeddings/oleObject13.bin"/><Relationship Id="rId2" Type="http://schemas.openxmlformats.org/officeDocument/2006/relationships/image" Target="../media/image45.png"/><Relationship Id="rId16" Type="http://schemas.openxmlformats.org/officeDocument/2006/relationships/image" Target="../media/image52.png"/><Relationship Id="rId29" Type="http://schemas.openxmlformats.org/officeDocument/2006/relationships/customXml" Target="../ink/ink11.xml"/><Relationship Id="rId1" Type="http://schemas.openxmlformats.org/officeDocument/2006/relationships/slideLayout" Target="../slideLayouts/slideLayout6.xml"/><Relationship Id="rId6" Type="http://schemas.openxmlformats.org/officeDocument/2006/relationships/image" Target="../media/image47.wmf"/><Relationship Id="rId11" Type="http://schemas.openxmlformats.org/officeDocument/2006/relationships/customXml" Target="../ink/ink2.xml"/><Relationship Id="rId24" Type="http://schemas.openxmlformats.org/officeDocument/2006/relationships/image" Target="../media/image56.png"/><Relationship Id="rId32" Type="http://schemas.openxmlformats.org/officeDocument/2006/relationships/image" Target="../media/image60.png"/><Relationship Id="rId37" Type="http://schemas.openxmlformats.org/officeDocument/2006/relationships/customXml" Target="../ink/ink15.xml"/><Relationship Id="rId40" Type="http://schemas.openxmlformats.org/officeDocument/2006/relationships/image" Target="../media/image64.png"/><Relationship Id="rId45" Type="http://schemas.openxmlformats.org/officeDocument/2006/relationships/customXml" Target="../ink/ink19.xml"/><Relationship Id="rId5" Type="http://schemas.openxmlformats.org/officeDocument/2006/relationships/oleObject" Target="../embeddings/oleObject12.bin"/><Relationship Id="rId15" Type="http://schemas.openxmlformats.org/officeDocument/2006/relationships/customXml" Target="../ink/ink4.xml"/><Relationship Id="rId23" Type="http://schemas.openxmlformats.org/officeDocument/2006/relationships/customXml" Target="../ink/ink8.xml"/><Relationship Id="rId28" Type="http://schemas.openxmlformats.org/officeDocument/2006/relationships/image" Target="../media/image58.png"/><Relationship Id="rId36" Type="http://schemas.openxmlformats.org/officeDocument/2006/relationships/image" Target="../media/image62.png"/><Relationship Id="rId10" Type="http://schemas.openxmlformats.org/officeDocument/2006/relationships/image" Target="../media/image49.png"/><Relationship Id="rId19" Type="http://schemas.openxmlformats.org/officeDocument/2006/relationships/customXml" Target="../ink/ink6.xml"/><Relationship Id="rId31" Type="http://schemas.openxmlformats.org/officeDocument/2006/relationships/customXml" Target="../ink/ink12.xml"/><Relationship Id="rId44" Type="http://schemas.openxmlformats.org/officeDocument/2006/relationships/image" Target="../media/image66.png"/><Relationship Id="rId4" Type="http://schemas.openxmlformats.org/officeDocument/2006/relationships/image" Target="../media/image46.wmf"/><Relationship Id="rId9" Type="http://schemas.openxmlformats.org/officeDocument/2006/relationships/customXml" Target="../ink/ink1.xml"/><Relationship Id="rId14" Type="http://schemas.openxmlformats.org/officeDocument/2006/relationships/image" Target="../media/image51.png"/><Relationship Id="rId22" Type="http://schemas.openxmlformats.org/officeDocument/2006/relationships/image" Target="../media/image55.png"/><Relationship Id="rId27" Type="http://schemas.openxmlformats.org/officeDocument/2006/relationships/customXml" Target="../ink/ink10.xml"/><Relationship Id="rId30" Type="http://schemas.openxmlformats.org/officeDocument/2006/relationships/image" Target="../media/image59.png"/><Relationship Id="rId35" Type="http://schemas.openxmlformats.org/officeDocument/2006/relationships/customXml" Target="../ink/ink14.xml"/><Relationship Id="rId43" Type="http://schemas.openxmlformats.org/officeDocument/2006/relationships/customXml" Target="../ink/ink18.xml"/><Relationship Id="rId8" Type="http://schemas.openxmlformats.org/officeDocument/2006/relationships/image" Target="../media/image48.wmf"/><Relationship Id="rId3" Type="http://schemas.openxmlformats.org/officeDocument/2006/relationships/oleObject" Target="../embeddings/oleObject11.bin"/><Relationship Id="rId12" Type="http://schemas.openxmlformats.org/officeDocument/2006/relationships/image" Target="../media/image50.png"/><Relationship Id="rId17" Type="http://schemas.openxmlformats.org/officeDocument/2006/relationships/customXml" Target="../ink/ink5.xml"/><Relationship Id="rId25" Type="http://schemas.openxmlformats.org/officeDocument/2006/relationships/customXml" Target="../ink/ink9.xml"/><Relationship Id="rId33" Type="http://schemas.openxmlformats.org/officeDocument/2006/relationships/customXml" Target="../ink/ink13.xml"/><Relationship Id="rId38" Type="http://schemas.openxmlformats.org/officeDocument/2006/relationships/image" Target="../media/image63.png"/><Relationship Id="rId46" Type="http://schemas.openxmlformats.org/officeDocument/2006/relationships/image" Target="../media/image67.png"/><Relationship Id="rId20" Type="http://schemas.openxmlformats.org/officeDocument/2006/relationships/image" Target="../media/image54.png"/><Relationship Id="rId41" Type="http://schemas.openxmlformats.org/officeDocument/2006/relationships/customXml" Target="../ink/ink17.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6.png"/><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7.png"/><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70.pn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83.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4.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87.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87.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5.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69.png"/><Relationship Id="rId7" Type="http://schemas.openxmlformats.org/officeDocument/2006/relationships/image" Target="../media/image91.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ext Box 13"/>
          <p:cNvSpPr txBox="1">
            <a:spLocks noChangeArrowheads="1"/>
          </p:cNvSpPr>
          <p:nvPr/>
        </p:nvSpPr>
        <p:spPr bwMode="auto">
          <a:xfrm>
            <a:off x="195007" y="1321985"/>
            <a:ext cx="8594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Clr>
                <a:srgbClr val="FF3300"/>
              </a:buClr>
              <a:buSzPct val="130000"/>
              <a:buFont typeface="Wingdings" panose="05000000000000000000" pitchFamily="2" charset="2"/>
              <a:buNone/>
            </a:pPr>
            <a:r>
              <a:rPr lang="en-US" altLang="it-IT" dirty="0">
                <a:latin typeface="Helvetica" panose="020B0604020202020204" pitchFamily="34" charset="0"/>
              </a:rPr>
              <a:t>derivatives appear very often in Computer Science, under several forms</a:t>
            </a:r>
            <a:endParaRPr lang="it-IT" altLang="it-IT" dirty="0">
              <a:latin typeface="Helvetica" panose="020B0604020202020204" pitchFamily="34" charset="0"/>
            </a:endParaRPr>
          </a:p>
        </p:txBody>
      </p:sp>
      <p:sp>
        <p:nvSpPr>
          <p:cNvPr id="2074" name="Text Box 26"/>
          <p:cNvSpPr txBox="1">
            <a:spLocks noChangeArrowheads="1"/>
          </p:cNvSpPr>
          <p:nvPr/>
        </p:nvSpPr>
        <p:spPr bwMode="auto">
          <a:xfrm>
            <a:off x="1229710" y="362635"/>
            <a:ext cx="6494085" cy="646331"/>
          </a:xfrm>
          <a:prstGeom prst="rect">
            <a:avLst/>
          </a:prstGeom>
          <a:solidFill>
            <a:schemeClr val="folHlink"/>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spAutoFit/>
          </a:bodyPr>
          <a:lstStyle/>
          <a:p>
            <a:pPr algn="ctr">
              <a:defRPr/>
            </a:pPr>
            <a:r>
              <a:rPr lang="it-IT" sz="3600" b="1" dirty="0">
                <a:latin typeface="Arial" charset="0"/>
                <a:ea typeface="ＭＳ Ｐゴシック" charset="0"/>
              </a:rPr>
              <a:t>How to compute </a:t>
            </a:r>
            <a:r>
              <a:rPr lang="it-IT" sz="3600" b="1" dirty="0" err="1">
                <a:latin typeface="Arial" charset="0"/>
                <a:ea typeface="ＭＳ Ｐゴシック" charset="0"/>
              </a:rPr>
              <a:t>Derivatives</a:t>
            </a:r>
            <a:endParaRPr lang="it-IT" sz="3600" b="1" dirty="0">
              <a:latin typeface="Arial" charset="0"/>
              <a:ea typeface="ＭＳ Ｐゴシック" charset="0"/>
            </a:endParaRPr>
          </a:p>
        </p:txBody>
      </p:sp>
      <p:graphicFrame>
        <p:nvGraphicFramePr>
          <p:cNvPr id="7" name="Oggetto 6"/>
          <p:cNvGraphicFramePr>
            <a:graphicFrameLocks noChangeAspect="1"/>
          </p:cNvGraphicFramePr>
          <p:nvPr>
            <p:extLst>
              <p:ext uri="{D42A27DB-BD31-4B8C-83A1-F6EECF244321}">
                <p14:modId xmlns:p14="http://schemas.microsoft.com/office/powerpoint/2010/main" val="4241814289"/>
              </p:ext>
            </p:extLst>
          </p:nvPr>
        </p:nvGraphicFramePr>
        <p:xfrm>
          <a:off x="840849" y="2541607"/>
          <a:ext cx="6767513" cy="1276350"/>
        </p:xfrm>
        <a:graphic>
          <a:graphicData uri="http://schemas.openxmlformats.org/presentationml/2006/ole">
            <mc:AlternateContent xmlns:mc="http://schemas.openxmlformats.org/markup-compatibility/2006">
              <mc:Choice xmlns:v="urn:schemas-microsoft-com:vml" Requires="v">
                <p:oleObj name="Equazione" r:id="rId2" imgW="2222280" imgH="419040" progId="Equation.3">
                  <p:embed/>
                </p:oleObj>
              </mc:Choice>
              <mc:Fallback>
                <p:oleObj name="Equazione" r:id="rId2" imgW="2222280" imgH="419040" progId="Equation.3">
                  <p:embed/>
                  <p:pic>
                    <p:nvPicPr>
                      <p:cNvPr id="3" name="Oggetto 2"/>
                      <p:cNvPicPr>
                        <a:picLocks noChangeAspect="1" noChangeArrowheads="1"/>
                      </p:cNvPicPr>
                      <p:nvPr/>
                    </p:nvPicPr>
                    <p:blipFill>
                      <a:blip r:embed="rId3"/>
                      <a:srcRect/>
                      <a:stretch>
                        <a:fillRect/>
                      </a:stretch>
                    </p:blipFill>
                    <p:spPr bwMode="auto">
                      <a:xfrm>
                        <a:off x="840849" y="2541607"/>
                        <a:ext cx="6767513" cy="1276350"/>
                      </a:xfrm>
                      <a:prstGeom prst="rect">
                        <a:avLst/>
                      </a:prstGeom>
                      <a:solidFill>
                        <a:schemeClr val="bg1">
                          <a:lumMod val="95000"/>
                        </a:schemeClr>
                      </a:solidFill>
                      <a:ln>
                        <a:noFill/>
                      </a:ln>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153412253"/>
              </p:ext>
            </p:extLst>
          </p:nvPr>
        </p:nvGraphicFramePr>
        <p:xfrm>
          <a:off x="839834" y="3974466"/>
          <a:ext cx="7260558" cy="1302103"/>
        </p:xfrm>
        <a:graphic>
          <a:graphicData uri="http://schemas.openxmlformats.org/presentationml/2006/ole">
            <mc:AlternateContent xmlns:mc="http://schemas.openxmlformats.org/markup-compatibility/2006">
              <mc:Choice xmlns:v="urn:schemas-microsoft-com:vml" Requires="v">
                <p:oleObj name="Equazione" r:id="rId4" imgW="2336760" imgH="419040" progId="Equation.3">
                  <p:embed/>
                </p:oleObj>
              </mc:Choice>
              <mc:Fallback>
                <p:oleObj name="Equazione" r:id="rId4" imgW="2336760" imgH="419040" progId="Equation.3">
                  <p:embed/>
                  <p:pic>
                    <p:nvPicPr>
                      <p:cNvPr id="7" name="Oggetto 6"/>
                      <p:cNvPicPr>
                        <a:picLocks noChangeAspect="1" noChangeArrowheads="1"/>
                      </p:cNvPicPr>
                      <p:nvPr/>
                    </p:nvPicPr>
                    <p:blipFill>
                      <a:blip r:embed="rId5"/>
                      <a:srcRect/>
                      <a:stretch>
                        <a:fillRect/>
                      </a:stretch>
                    </p:blipFill>
                    <p:spPr bwMode="auto">
                      <a:xfrm>
                        <a:off x="839834" y="3974466"/>
                        <a:ext cx="7260558" cy="1302103"/>
                      </a:xfrm>
                      <a:prstGeom prst="rect">
                        <a:avLst/>
                      </a:prstGeom>
                      <a:solidFill>
                        <a:schemeClr val="bg1">
                          <a:lumMod val="95000"/>
                        </a:schemeClr>
                      </a:solidFill>
                      <a:ln>
                        <a:noFill/>
                      </a:ln>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2815331917"/>
              </p:ext>
            </p:extLst>
          </p:nvPr>
        </p:nvGraphicFramePr>
        <p:xfrm>
          <a:off x="798559" y="5589588"/>
          <a:ext cx="4144962" cy="788987"/>
        </p:xfrm>
        <a:graphic>
          <a:graphicData uri="http://schemas.openxmlformats.org/presentationml/2006/ole">
            <mc:AlternateContent xmlns:mc="http://schemas.openxmlformats.org/markup-compatibility/2006">
              <mc:Choice xmlns:v="urn:schemas-microsoft-com:vml" Requires="v">
                <p:oleObj name="Equazione" r:id="rId6" imgW="1333440" imgH="253800" progId="Equation.3">
                  <p:embed/>
                </p:oleObj>
              </mc:Choice>
              <mc:Fallback>
                <p:oleObj name="Equazione" r:id="rId6" imgW="1333440" imgH="253800" progId="Equation.3">
                  <p:embed/>
                  <p:pic>
                    <p:nvPicPr>
                      <p:cNvPr id="8" name="Oggetto 7"/>
                      <p:cNvPicPr>
                        <a:picLocks noChangeAspect="1" noChangeArrowheads="1"/>
                      </p:cNvPicPr>
                      <p:nvPr/>
                    </p:nvPicPr>
                    <p:blipFill>
                      <a:blip r:embed="rId7"/>
                      <a:srcRect/>
                      <a:stretch>
                        <a:fillRect/>
                      </a:stretch>
                    </p:blipFill>
                    <p:spPr bwMode="auto">
                      <a:xfrm>
                        <a:off x="798559" y="5589588"/>
                        <a:ext cx="4144962" cy="788987"/>
                      </a:xfrm>
                      <a:prstGeom prst="rect">
                        <a:avLst/>
                      </a:prstGeom>
                      <a:solidFill>
                        <a:schemeClr val="bg1">
                          <a:lumMod val="95000"/>
                        </a:schemeClr>
                      </a:solid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6" name="Rectangle 25"/>
          <p:cNvSpPr>
            <a:spLocks noChangeArrowheads="1"/>
          </p:cNvSpPr>
          <p:nvPr/>
        </p:nvSpPr>
        <p:spPr bwMode="auto">
          <a:xfrm>
            <a:off x="197971" y="992342"/>
            <a:ext cx="8838525" cy="5509200"/>
          </a:xfrm>
          <a:prstGeom prst="rect">
            <a:avLst/>
          </a:prstGeom>
          <a:solidFill>
            <a:srgbClr val="66FFFF"/>
          </a:solidFill>
          <a:ln w="38100">
            <a:solidFill>
              <a:srgbClr val="CC9900"/>
            </a:solidFill>
            <a:miter lim="800000"/>
            <a:headEnd/>
            <a:tailEnd/>
          </a:ln>
          <a:effectLst/>
        </p:spPr>
        <p:txBody>
          <a:bodyPr wrap="square" anchor="ctr">
            <a:spAutoFit/>
          </a:bodyPr>
          <a:lstStyle/>
          <a:p>
            <a:pPr marL="457200" indent="-457200" algn="just">
              <a:buFont typeface="Wingdings" panose="05000000000000000000" pitchFamily="2" charset="2"/>
              <a:buChar char="§"/>
            </a:pPr>
            <a:r>
              <a:rPr lang="en-US" dirty="0"/>
              <a:t>AD is used in many Machine Learning optimization problems, e.g. deep neural networks, which are parametrized by (millions/billions of) weights that are computed by </a:t>
            </a:r>
            <a:r>
              <a:rPr lang="en-US" b="1" dirty="0"/>
              <a:t>Stochastic Gradient  descent</a:t>
            </a:r>
            <a:r>
              <a:rPr lang="en-US" dirty="0"/>
              <a:t> or its variants (GD with momentum, ADAM,..) to find the minimum of the loss function defined in terms of a trained set</a:t>
            </a:r>
          </a:p>
          <a:p>
            <a:pPr marL="457200" indent="-457200" algn="just">
              <a:buFont typeface="Wingdings" panose="05000000000000000000" pitchFamily="2" charset="2"/>
              <a:buChar char="§"/>
            </a:pPr>
            <a:r>
              <a:rPr lang="en-US" dirty="0"/>
              <a:t>AD may also be used in Newton’s minimization method and Levenberg-Marquardt method</a:t>
            </a:r>
          </a:p>
        </p:txBody>
      </p:sp>
    </p:spTree>
    <p:extLst>
      <p:ext uri="{BB962C8B-B14F-4D97-AF65-F5344CB8AC3E}">
        <p14:creationId xmlns:p14="http://schemas.microsoft.com/office/powerpoint/2010/main" val="15994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2" name="Rettangolo 1"/>
          <p:cNvSpPr/>
          <p:nvPr/>
        </p:nvSpPr>
        <p:spPr>
          <a:xfrm>
            <a:off x="107504" y="1124744"/>
            <a:ext cx="9036496" cy="1569660"/>
          </a:xfrm>
          <a:prstGeom prst="rect">
            <a:avLst/>
          </a:prstGeom>
          <a:solidFill>
            <a:srgbClr val="FFFF00"/>
          </a:solidFill>
          <a:ln w="57150">
            <a:solidFill>
              <a:srgbClr val="FF0000"/>
            </a:solidFill>
          </a:ln>
        </p:spPr>
        <p:txBody>
          <a:bodyPr wrap="square">
            <a:spAutoFit/>
          </a:bodyPr>
          <a:lstStyle/>
          <a:p>
            <a:r>
              <a:rPr lang="en-US" dirty="0">
                <a:solidFill>
                  <a:srgbClr val="000000"/>
                </a:solidFill>
              </a:rPr>
              <a:t>AD may operate in two ways: </a:t>
            </a:r>
          </a:p>
          <a:p>
            <a:pPr marL="457200" indent="-457200">
              <a:buFont typeface="Wingdings" panose="05000000000000000000" pitchFamily="2" charset="2"/>
              <a:buChar char="ü"/>
            </a:pPr>
            <a:r>
              <a:rPr lang="en-US" b="1" dirty="0">
                <a:solidFill>
                  <a:srgbClr val="000000"/>
                </a:solidFill>
              </a:rPr>
              <a:t>Forward</a:t>
            </a:r>
            <a:r>
              <a:rPr lang="en-US" dirty="0">
                <a:solidFill>
                  <a:srgbClr val="000000"/>
                </a:solidFill>
              </a:rPr>
              <a:t> mode </a:t>
            </a:r>
          </a:p>
          <a:p>
            <a:pPr marL="457200" indent="-457200">
              <a:buFont typeface="Wingdings" panose="05000000000000000000" pitchFamily="2" charset="2"/>
              <a:buChar char="ü"/>
            </a:pPr>
            <a:r>
              <a:rPr lang="en-US" b="1" dirty="0">
                <a:solidFill>
                  <a:srgbClr val="000000"/>
                </a:solidFill>
              </a:rPr>
              <a:t>Reverse</a:t>
            </a:r>
            <a:r>
              <a:rPr lang="en-US" dirty="0">
                <a:solidFill>
                  <a:srgbClr val="000000"/>
                </a:solidFill>
              </a:rPr>
              <a:t> mode (</a:t>
            </a:r>
            <a:r>
              <a:rPr lang="en-US" sz="3000" dirty="0">
                <a:solidFill>
                  <a:srgbClr val="000000"/>
                </a:solidFill>
              </a:rPr>
              <a:t>also called </a:t>
            </a:r>
            <a:r>
              <a:rPr lang="en-US" sz="3000" b="1" dirty="0">
                <a:solidFill>
                  <a:srgbClr val="000000"/>
                </a:solidFill>
              </a:rPr>
              <a:t>Backpropagation</a:t>
            </a:r>
            <a:r>
              <a:rPr lang="en-US" dirty="0">
                <a:solidFill>
                  <a:srgbClr val="000000"/>
                </a:solidFill>
              </a:rPr>
              <a:t>)</a:t>
            </a:r>
          </a:p>
        </p:txBody>
      </p:sp>
      <p:sp>
        <p:nvSpPr>
          <p:cNvPr id="5" name="Rettangolo 4"/>
          <p:cNvSpPr/>
          <p:nvPr/>
        </p:nvSpPr>
        <p:spPr>
          <a:xfrm>
            <a:off x="0" y="2983453"/>
            <a:ext cx="9144000" cy="2554545"/>
          </a:xfrm>
          <a:prstGeom prst="rect">
            <a:avLst/>
          </a:prstGeom>
          <a:solidFill>
            <a:srgbClr val="66FFFF"/>
          </a:solidFill>
        </p:spPr>
        <p:txBody>
          <a:bodyPr wrap="square">
            <a:spAutoFit/>
          </a:bodyPr>
          <a:lstStyle/>
          <a:p>
            <a:pPr algn="just"/>
            <a:r>
              <a:rPr lang="en-US" dirty="0">
                <a:solidFill>
                  <a:srgbClr val="000000"/>
                </a:solidFill>
              </a:rPr>
              <a:t>Forward mode evaluates a derivative of a function at a given point by performing elementary derivative operations concurrently with the operations of evaluating the function itself at a given point</a:t>
            </a:r>
          </a:p>
        </p:txBody>
      </p:sp>
      <p:sp>
        <p:nvSpPr>
          <p:cNvPr id="7" name="Rettangolo 6"/>
          <p:cNvSpPr/>
          <p:nvPr/>
        </p:nvSpPr>
        <p:spPr>
          <a:xfrm>
            <a:off x="107504" y="5661248"/>
            <a:ext cx="9036496" cy="1077218"/>
          </a:xfrm>
          <a:prstGeom prst="rect">
            <a:avLst/>
          </a:prstGeom>
        </p:spPr>
        <p:txBody>
          <a:bodyPr wrap="square">
            <a:spAutoFit/>
          </a:bodyPr>
          <a:lstStyle/>
          <a:p>
            <a:pPr algn="ctr"/>
            <a:r>
              <a:rPr lang="en-US" dirty="0">
                <a:solidFill>
                  <a:srgbClr val="000000"/>
                </a:solidFill>
              </a:rPr>
              <a:t>AD relies on the </a:t>
            </a:r>
            <a:r>
              <a:rPr lang="en-US" b="1" dirty="0">
                <a:solidFill>
                  <a:srgbClr val="000000"/>
                </a:solidFill>
              </a:rPr>
              <a:t>computational graph </a:t>
            </a:r>
            <a:r>
              <a:rPr lang="en-US" dirty="0">
                <a:solidFill>
                  <a:srgbClr val="000000"/>
                </a:solidFill>
              </a:rPr>
              <a:t>that represents the function to be differentiated</a:t>
            </a:r>
          </a:p>
        </p:txBody>
      </p:sp>
    </p:spTree>
    <p:extLst>
      <p:ext uri="{BB962C8B-B14F-4D97-AF65-F5344CB8AC3E}">
        <p14:creationId xmlns:p14="http://schemas.microsoft.com/office/powerpoint/2010/main" val="382144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5" name="Rettangolo 4"/>
          <p:cNvSpPr/>
          <p:nvPr/>
        </p:nvSpPr>
        <p:spPr>
          <a:xfrm>
            <a:off x="0" y="2983453"/>
            <a:ext cx="9144000" cy="2062103"/>
          </a:xfrm>
          <a:prstGeom prst="rect">
            <a:avLst/>
          </a:prstGeom>
          <a:solidFill>
            <a:srgbClr val="66FFFF"/>
          </a:solidFill>
        </p:spPr>
        <p:txBody>
          <a:bodyPr wrap="square">
            <a:spAutoFit/>
          </a:bodyPr>
          <a:lstStyle/>
          <a:p>
            <a:r>
              <a:rPr lang="en-US" dirty="0"/>
              <a:t>Reverse mode uses an extension of the forward mode computational graph to enable the computation of derivatives (gradient) by a reverse traversal of the computational graph </a:t>
            </a:r>
          </a:p>
        </p:txBody>
      </p:sp>
      <p:sp>
        <p:nvSpPr>
          <p:cNvPr id="7" name="Rettangolo 6"/>
          <p:cNvSpPr/>
          <p:nvPr/>
        </p:nvSpPr>
        <p:spPr>
          <a:xfrm>
            <a:off x="107504" y="5661248"/>
            <a:ext cx="9036496" cy="1077218"/>
          </a:xfrm>
          <a:prstGeom prst="rect">
            <a:avLst/>
          </a:prstGeom>
        </p:spPr>
        <p:txBody>
          <a:bodyPr wrap="square">
            <a:spAutoFit/>
          </a:bodyPr>
          <a:lstStyle/>
          <a:p>
            <a:pPr algn="ctr"/>
            <a:r>
              <a:rPr lang="en-US" dirty="0">
                <a:solidFill>
                  <a:srgbClr val="000000"/>
                </a:solidFill>
              </a:rPr>
              <a:t>AD relies on the </a:t>
            </a:r>
            <a:r>
              <a:rPr lang="en-US" b="1" dirty="0">
                <a:solidFill>
                  <a:srgbClr val="000000"/>
                </a:solidFill>
              </a:rPr>
              <a:t>computational graph </a:t>
            </a:r>
            <a:r>
              <a:rPr lang="en-US" dirty="0">
                <a:solidFill>
                  <a:srgbClr val="000000"/>
                </a:solidFill>
              </a:rPr>
              <a:t>that represents the function to be differentiated</a:t>
            </a:r>
          </a:p>
        </p:txBody>
      </p:sp>
      <p:sp>
        <p:nvSpPr>
          <p:cNvPr id="3" name="Rettangolo 2">
            <a:extLst>
              <a:ext uri="{FF2B5EF4-FFF2-40B4-BE49-F238E27FC236}">
                <a16:creationId xmlns:a16="http://schemas.microsoft.com/office/drawing/2014/main" id="{B91BD75A-49BA-81A3-FB02-11EA9963CC41}"/>
              </a:ext>
            </a:extLst>
          </p:cNvPr>
          <p:cNvSpPr/>
          <p:nvPr/>
        </p:nvSpPr>
        <p:spPr>
          <a:xfrm>
            <a:off x="107504" y="1124744"/>
            <a:ext cx="9036496" cy="1569660"/>
          </a:xfrm>
          <a:prstGeom prst="rect">
            <a:avLst/>
          </a:prstGeom>
          <a:solidFill>
            <a:srgbClr val="FFFF00"/>
          </a:solidFill>
          <a:ln w="57150">
            <a:solidFill>
              <a:srgbClr val="FF0000"/>
            </a:solidFill>
          </a:ln>
        </p:spPr>
        <p:txBody>
          <a:bodyPr wrap="square">
            <a:spAutoFit/>
          </a:bodyPr>
          <a:lstStyle/>
          <a:p>
            <a:r>
              <a:rPr lang="en-US" dirty="0">
                <a:solidFill>
                  <a:srgbClr val="000000"/>
                </a:solidFill>
              </a:rPr>
              <a:t>AD may operate in two ways: </a:t>
            </a:r>
          </a:p>
          <a:p>
            <a:pPr marL="457200" indent="-457200">
              <a:buFont typeface="Wingdings" panose="05000000000000000000" pitchFamily="2" charset="2"/>
              <a:buChar char="ü"/>
            </a:pPr>
            <a:r>
              <a:rPr lang="en-US" b="1" dirty="0">
                <a:solidFill>
                  <a:srgbClr val="000000"/>
                </a:solidFill>
              </a:rPr>
              <a:t>Forward</a:t>
            </a:r>
            <a:r>
              <a:rPr lang="en-US" dirty="0">
                <a:solidFill>
                  <a:srgbClr val="000000"/>
                </a:solidFill>
              </a:rPr>
              <a:t> mode </a:t>
            </a:r>
          </a:p>
          <a:p>
            <a:pPr marL="457200" indent="-457200">
              <a:buFont typeface="Wingdings" panose="05000000000000000000" pitchFamily="2" charset="2"/>
              <a:buChar char="ü"/>
            </a:pPr>
            <a:r>
              <a:rPr lang="en-US" b="1" dirty="0">
                <a:solidFill>
                  <a:srgbClr val="000000"/>
                </a:solidFill>
              </a:rPr>
              <a:t>Reverse</a:t>
            </a:r>
            <a:r>
              <a:rPr lang="en-US" dirty="0">
                <a:solidFill>
                  <a:srgbClr val="000000"/>
                </a:solidFill>
              </a:rPr>
              <a:t> mode (</a:t>
            </a:r>
            <a:r>
              <a:rPr lang="en-US" sz="3000" dirty="0">
                <a:solidFill>
                  <a:srgbClr val="000000"/>
                </a:solidFill>
              </a:rPr>
              <a:t>also called </a:t>
            </a:r>
            <a:r>
              <a:rPr lang="en-US" sz="3000" b="1" dirty="0">
                <a:solidFill>
                  <a:srgbClr val="000000"/>
                </a:solidFill>
              </a:rPr>
              <a:t>Backpropagation</a:t>
            </a:r>
            <a:r>
              <a:rPr lang="en-US" dirty="0">
                <a:solidFill>
                  <a:srgbClr val="000000"/>
                </a:solidFill>
              </a:rPr>
              <a:t>)</a:t>
            </a:r>
          </a:p>
        </p:txBody>
      </p:sp>
    </p:spTree>
    <p:extLst>
      <p:ext uri="{BB962C8B-B14F-4D97-AF65-F5344CB8AC3E}">
        <p14:creationId xmlns:p14="http://schemas.microsoft.com/office/powerpoint/2010/main" val="19767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grpSp>
        <p:nvGrpSpPr>
          <p:cNvPr id="6" name="Gruppo 5"/>
          <p:cNvGrpSpPr/>
          <p:nvPr/>
        </p:nvGrpSpPr>
        <p:grpSpPr>
          <a:xfrm>
            <a:off x="179512" y="2455104"/>
            <a:ext cx="8568951" cy="4106320"/>
            <a:chOff x="179512" y="2455104"/>
            <a:chExt cx="8568951" cy="4106320"/>
          </a:xfrm>
        </p:grpSpPr>
        <p:pic>
          <p:nvPicPr>
            <p:cNvPr id="71684" name="Picture 4" descr="C:\Users\SurfaceGiulioGiunta\AppData\Local\Temp\ConnectorClipboard4914618825748842251\image167103829348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55104"/>
              <a:ext cx="8568951" cy="3677297"/>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11"/>
            <p:cNvSpPr/>
            <p:nvPr/>
          </p:nvSpPr>
          <p:spPr>
            <a:xfrm>
              <a:off x="1403648" y="5915093"/>
              <a:ext cx="5616624" cy="646331"/>
            </a:xfrm>
            <a:prstGeom prst="rect">
              <a:avLst/>
            </a:prstGeom>
          </p:spPr>
          <p:txBody>
            <a:bodyPr wrap="square">
              <a:spAutoFit/>
            </a:bodyPr>
            <a:lstStyle/>
            <a:p>
              <a:pPr algn="ctr"/>
              <a:r>
                <a:rPr lang="en-US" b="1" dirty="0">
                  <a:solidFill>
                    <a:srgbClr val="000000"/>
                  </a:solidFill>
                </a:rPr>
                <a:t>computational graph </a:t>
              </a:r>
              <a:r>
                <a:rPr lang="en-US" dirty="0">
                  <a:solidFill>
                    <a:srgbClr val="000000"/>
                  </a:solidFill>
                </a:rPr>
                <a:t>of  </a:t>
              </a:r>
              <a:r>
                <a:rPr lang="en-US" sz="3600" i="1" dirty="0">
                  <a:solidFill>
                    <a:srgbClr val="000000"/>
                  </a:solidFill>
                  <a:latin typeface="+mn-lt"/>
                </a:rPr>
                <a:t>f</a:t>
              </a:r>
            </a:p>
          </p:txBody>
        </p:sp>
      </p:grpSp>
      <p:pic>
        <p:nvPicPr>
          <p:cNvPr id="71686" name="Picture 6" descr="C:\Users\SurfaceGiulioGiunta\AppData\Local\Temp\ConnectorClipboard4914618825748842251\image1671038494857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65795"/>
            <a:ext cx="6382609" cy="599306"/>
          </a:xfrm>
          <a:prstGeom prst="rect">
            <a:avLst/>
          </a:prstGeom>
          <a:solidFill>
            <a:srgbClr val="66FFFF"/>
          </a:solidFill>
        </p:spPr>
      </p:pic>
      <p:sp>
        <p:nvSpPr>
          <p:cNvPr id="8" name="Rettangolo 7"/>
          <p:cNvSpPr/>
          <p:nvPr/>
        </p:nvSpPr>
        <p:spPr bwMode="auto">
          <a:xfrm>
            <a:off x="1763688" y="2708920"/>
            <a:ext cx="1080120" cy="3206173"/>
          </a:xfrm>
          <a:prstGeom prst="rect">
            <a:avLst/>
          </a:prstGeom>
          <a:noFill/>
          <a:ln w="38100" cap="flat" cmpd="sng" algn="ctr">
            <a:solidFill>
              <a:srgbClr val="92D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15" name="Rettangolo 14"/>
          <p:cNvSpPr/>
          <p:nvPr/>
        </p:nvSpPr>
        <p:spPr bwMode="auto">
          <a:xfrm>
            <a:off x="3347864" y="2708920"/>
            <a:ext cx="2376264" cy="3206173"/>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16" name="Rettangolo 15"/>
          <p:cNvSpPr/>
          <p:nvPr/>
        </p:nvSpPr>
        <p:spPr bwMode="auto">
          <a:xfrm>
            <a:off x="6156176" y="2708920"/>
            <a:ext cx="1080120" cy="3206173"/>
          </a:xfrm>
          <a:prstGeom prst="rect">
            <a:avLst/>
          </a:prstGeom>
          <a:noFill/>
          <a:ln w="38100" cap="flat" cmpd="sng" algn="ctr">
            <a:solidFill>
              <a:srgbClr val="5427F9"/>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2" name="Rectangle 1">
            <a:extLst>
              <a:ext uri="{FF2B5EF4-FFF2-40B4-BE49-F238E27FC236}">
                <a16:creationId xmlns:a16="http://schemas.microsoft.com/office/drawing/2014/main" id="{F8509141-5C36-CB2A-9DE3-F3DF106B50D9}"/>
              </a:ext>
            </a:extLst>
          </p:cNvPr>
          <p:cNvSpPr>
            <a:spLocks noChangeArrowheads="1"/>
          </p:cNvSpPr>
          <p:nvPr/>
        </p:nvSpPr>
        <p:spPr bwMode="auto">
          <a:xfrm>
            <a:off x="107504" y="1092896"/>
            <a:ext cx="6912768" cy="913054"/>
          </a:xfrm>
          <a:prstGeom prst="rect">
            <a:avLst/>
          </a:prstGeom>
          <a:solidFill>
            <a:srgbClr val="FFFF00"/>
          </a:solidFill>
          <a:ln w="38100">
            <a:solidFill>
              <a:srgbClr val="FF0000"/>
            </a:solidFill>
            <a:miter lim="800000"/>
            <a:headEnd/>
            <a:tailEnd/>
          </a:ln>
          <a:effectLst/>
        </p:spPr>
        <p:txBody>
          <a:bodyPr vert="horz" wrap="squar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Helvetica" panose="020B0604020202020204" pitchFamily="34" charset="0"/>
              </a:rPr>
              <a:t> </a:t>
            </a:r>
            <a:r>
              <a:rPr kumimoji="0" lang="it-IT" altLang="it-IT" sz="2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Forward</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evaluation</a:t>
            </a:r>
            <a:r>
              <a:rPr kumimoji="0" lang="it-IT" altLang="it-IT"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it-IT" altLang="it-IT" sz="2800" dirty="0" err="1">
                <a:latin typeface="Arial" panose="020B0604020202020204" pitchFamily="34" charset="0"/>
                <a:cs typeface="Arial" panose="020B0604020202020204" pitchFamily="34" charset="0"/>
              </a:rPr>
              <a:t>d</a:t>
            </a:r>
            <a:r>
              <a:rPr kumimoji="0" lang="it-IT" altLang="it-IT"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ifferentiation</a:t>
            </a:r>
            <a:r>
              <a:rPr kumimoji="0" lang="it-IT" altLang="it-IT"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point: (2,5)</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spTree>
    <p:extLst>
      <p:ext uri="{BB962C8B-B14F-4D97-AF65-F5344CB8AC3E}">
        <p14:creationId xmlns:p14="http://schemas.microsoft.com/office/powerpoint/2010/main" val="260996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3603616B-5BCD-FDD8-6C2E-9999BD33CE3E}"/>
              </a:ext>
            </a:extLst>
          </p:cNvPr>
          <p:cNvSpPr>
            <a:spLocks noChangeArrowheads="1"/>
          </p:cNvSpPr>
          <p:nvPr/>
        </p:nvSpPr>
        <p:spPr bwMode="auto">
          <a:xfrm>
            <a:off x="107504" y="1092896"/>
            <a:ext cx="6912768" cy="913054"/>
          </a:xfrm>
          <a:prstGeom prst="rect">
            <a:avLst/>
          </a:prstGeom>
          <a:solidFill>
            <a:srgbClr val="FFFF00"/>
          </a:solidFill>
          <a:ln w="38100">
            <a:solidFill>
              <a:srgbClr val="FF0000"/>
            </a:solidFill>
            <a:miter lim="800000"/>
            <a:headEnd/>
            <a:tailEnd/>
          </a:ln>
          <a:effectLst/>
        </p:spPr>
        <p:txBody>
          <a:bodyPr vert="horz" wrap="squar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Helvetica" panose="020B0604020202020204" pitchFamily="34" charset="0"/>
              </a:rPr>
              <a:t> </a:t>
            </a:r>
            <a:r>
              <a:rPr kumimoji="0" lang="it-IT" altLang="it-IT" sz="2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Forward</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evaluation</a:t>
            </a:r>
            <a:r>
              <a:rPr kumimoji="0" lang="it-IT" altLang="it-IT"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it-IT" altLang="it-IT" sz="2800" dirty="0" err="1">
                <a:latin typeface="Arial" panose="020B0604020202020204" pitchFamily="34" charset="0"/>
                <a:cs typeface="Arial" panose="020B0604020202020204" pitchFamily="34" charset="0"/>
              </a:rPr>
              <a:t>d</a:t>
            </a:r>
            <a:r>
              <a:rPr kumimoji="0" lang="it-IT" altLang="it-IT"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ifferentiation</a:t>
            </a:r>
            <a:r>
              <a:rPr kumimoji="0" lang="it-IT" altLang="it-IT"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point: (2,5)</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pic>
        <p:nvPicPr>
          <p:cNvPr id="71686" name="Picture 6" descr="C:\Users\SurfaceGiulioGiunta\AppData\Local\Temp\ConnectorClipboard4914618825748842251\image167103849485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65795"/>
            <a:ext cx="6382609" cy="599306"/>
          </a:xfrm>
          <a:prstGeom prst="rect">
            <a:avLst/>
          </a:prstGeom>
          <a:solidFill>
            <a:srgbClr val="66FFFF"/>
          </a:solidFill>
        </p:spPr>
      </p:pic>
      <p:sp>
        <p:nvSpPr>
          <p:cNvPr id="5" name="Rettangolo 4"/>
          <p:cNvSpPr/>
          <p:nvPr/>
        </p:nvSpPr>
        <p:spPr>
          <a:xfrm>
            <a:off x="179512" y="5589240"/>
            <a:ext cx="8640959" cy="1077218"/>
          </a:xfrm>
          <a:prstGeom prst="rect">
            <a:avLst/>
          </a:prstGeom>
        </p:spPr>
        <p:txBody>
          <a:bodyPr wrap="square">
            <a:spAutoFit/>
          </a:bodyPr>
          <a:lstStyle/>
          <a:p>
            <a:pPr algn="ctr"/>
            <a:r>
              <a:rPr lang="it-IT" sz="2800" dirty="0">
                <a:latin typeface="Arial" panose="020B0604020202020204" pitchFamily="34" charset="0"/>
                <a:cs typeface="Arial" panose="020B0604020202020204" pitchFamily="34" charset="0"/>
              </a:rPr>
              <a:t>a </a:t>
            </a:r>
            <a:r>
              <a:rPr lang="it-IT" sz="2800" dirty="0" err="1">
                <a:latin typeface="Arial" panose="020B0604020202020204" pitchFamily="34" charset="0"/>
                <a:cs typeface="Arial" panose="020B0604020202020204" pitchFamily="34" charset="0"/>
              </a:rPr>
              <a:t>forward</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traversal</a:t>
            </a:r>
            <a:r>
              <a:rPr lang="it-IT" sz="2800" dirty="0">
                <a:latin typeface="Arial" panose="020B0604020202020204" pitchFamily="34" charset="0"/>
                <a:cs typeface="Arial" panose="020B0604020202020204" pitchFamily="34" charset="0"/>
              </a:rPr>
              <a:t> of the </a:t>
            </a:r>
            <a:r>
              <a:rPr lang="it-IT" sz="2800" dirty="0" err="1">
                <a:latin typeface="Arial" panose="020B0604020202020204" pitchFamily="34" charset="0"/>
                <a:cs typeface="Arial" panose="020B0604020202020204" pitchFamily="34" charset="0"/>
              </a:rPr>
              <a:t>computational</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graph</a:t>
            </a:r>
            <a:r>
              <a:rPr lang="it-IT" sz="2800" dirty="0">
                <a:latin typeface="Arial" panose="020B0604020202020204" pitchFamily="34" charset="0"/>
                <a:cs typeface="Arial" panose="020B0604020202020204" pitchFamily="34" charset="0"/>
              </a:rPr>
              <a:t> (i.e. from </a:t>
            </a:r>
            <a:r>
              <a:rPr lang="it-IT" sz="2800" dirty="0" err="1">
                <a:latin typeface="Arial" panose="020B0604020202020204" pitchFamily="34" charset="0"/>
                <a:cs typeface="Arial" panose="020B0604020202020204" pitchFamily="34" charset="0"/>
              </a:rPr>
              <a:t>left</a:t>
            </a:r>
            <a:r>
              <a:rPr lang="it-IT" sz="2800" dirty="0">
                <a:latin typeface="Arial" panose="020B0604020202020204" pitchFamily="34" charset="0"/>
                <a:cs typeface="Arial" panose="020B0604020202020204" pitchFamily="34" charset="0"/>
              </a:rPr>
              <a:t> to right) </a:t>
            </a:r>
            <a:r>
              <a:rPr lang="it-IT" sz="2800" dirty="0" err="1">
                <a:latin typeface="Arial" panose="020B0604020202020204" pitchFamily="34" charset="0"/>
                <a:cs typeface="Arial" panose="020B0604020202020204" pitchFamily="34" charset="0"/>
              </a:rPr>
              <a:t>allows</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us</a:t>
            </a:r>
            <a:r>
              <a:rPr lang="it-IT" sz="2800" dirty="0">
                <a:latin typeface="Arial" panose="020B0604020202020204" pitchFamily="34" charset="0"/>
                <a:cs typeface="Arial" panose="020B0604020202020204" pitchFamily="34" charset="0"/>
              </a:rPr>
              <a:t> to compute  </a:t>
            </a:r>
            <a:r>
              <a:rPr lang="it-IT" sz="3600" i="1" dirty="0">
                <a:latin typeface="+mn-lt"/>
              </a:rPr>
              <a:t>f </a:t>
            </a:r>
            <a:r>
              <a:rPr lang="it-IT" sz="3600" dirty="0">
                <a:latin typeface="+mn-lt"/>
              </a:rPr>
              <a:t>(2,5)</a:t>
            </a:r>
          </a:p>
        </p:txBody>
      </p:sp>
      <p:pic>
        <p:nvPicPr>
          <p:cNvPr id="2" name="Immagine 1"/>
          <p:cNvPicPr>
            <a:picLocks noChangeAspect="1"/>
          </p:cNvPicPr>
          <p:nvPr/>
        </p:nvPicPr>
        <p:blipFill>
          <a:blip r:embed="rId3"/>
          <a:stretch>
            <a:fillRect/>
          </a:stretch>
        </p:blipFill>
        <p:spPr>
          <a:xfrm>
            <a:off x="899592" y="2065795"/>
            <a:ext cx="8125959" cy="3219899"/>
          </a:xfrm>
          <a:prstGeom prst="rect">
            <a:avLst/>
          </a:prstGeom>
        </p:spPr>
      </p:pic>
      <p:sp>
        <p:nvSpPr>
          <p:cNvPr id="4" name="CasellaDiTesto 3"/>
          <p:cNvSpPr txBox="1"/>
          <p:nvPr/>
        </p:nvSpPr>
        <p:spPr>
          <a:xfrm>
            <a:off x="209146" y="2332989"/>
            <a:ext cx="412292" cy="584775"/>
          </a:xfrm>
          <a:prstGeom prst="rect">
            <a:avLst/>
          </a:prstGeom>
          <a:solidFill>
            <a:srgbClr val="92D050"/>
          </a:solidFill>
        </p:spPr>
        <p:txBody>
          <a:bodyPr wrap="none" rtlCol="0">
            <a:spAutoFit/>
          </a:bodyPr>
          <a:lstStyle/>
          <a:p>
            <a:r>
              <a:rPr lang="it-IT" dirty="0"/>
              <a:t>2</a:t>
            </a:r>
          </a:p>
        </p:txBody>
      </p:sp>
      <p:sp>
        <p:nvSpPr>
          <p:cNvPr id="11" name="CasellaDiTesto 10"/>
          <p:cNvSpPr txBox="1"/>
          <p:nvPr/>
        </p:nvSpPr>
        <p:spPr>
          <a:xfrm>
            <a:off x="179512" y="4500409"/>
            <a:ext cx="412292" cy="584775"/>
          </a:xfrm>
          <a:prstGeom prst="rect">
            <a:avLst/>
          </a:prstGeom>
          <a:solidFill>
            <a:srgbClr val="92D050"/>
          </a:solidFill>
        </p:spPr>
        <p:txBody>
          <a:bodyPr wrap="none" rtlCol="0">
            <a:spAutoFit/>
          </a:bodyPr>
          <a:lstStyle/>
          <a:p>
            <a:r>
              <a:rPr lang="it-IT" dirty="0"/>
              <a:t>5</a:t>
            </a:r>
          </a:p>
        </p:txBody>
      </p:sp>
      <p:sp>
        <p:nvSpPr>
          <p:cNvPr id="9" name="CasellaDiTesto 8"/>
          <p:cNvSpPr txBox="1"/>
          <p:nvPr/>
        </p:nvSpPr>
        <p:spPr>
          <a:xfrm>
            <a:off x="3059832" y="2025967"/>
            <a:ext cx="665567" cy="523220"/>
          </a:xfrm>
          <a:prstGeom prst="rect">
            <a:avLst/>
          </a:prstGeom>
          <a:solidFill>
            <a:srgbClr val="FFFF00"/>
          </a:solidFill>
        </p:spPr>
        <p:txBody>
          <a:bodyPr wrap="none" rtlCol="0">
            <a:spAutoFit/>
          </a:bodyPr>
          <a:lstStyle/>
          <a:p>
            <a:r>
              <a:rPr lang="it-IT" sz="2800" dirty="0">
                <a:latin typeface="+mj-lt"/>
              </a:rPr>
              <a:t>log</a:t>
            </a:r>
          </a:p>
        </p:txBody>
      </p:sp>
      <p:sp>
        <p:nvSpPr>
          <p:cNvPr id="13" name="CasellaDiTesto 12"/>
          <p:cNvSpPr txBox="1"/>
          <p:nvPr/>
        </p:nvSpPr>
        <p:spPr>
          <a:xfrm>
            <a:off x="3271694" y="3481844"/>
            <a:ext cx="364202" cy="523220"/>
          </a:xfrm>
          <a:prstGeom prst="rect">
            <a:avLst/>
          </a:prstGeom>
          <a:solidFill>
            <a:srgbClr val="FFFF00"/>
          </a:solidFill>
        </p:spPr>
        <p:txBody>
          <a:bodyPr wrap="none" rtlCol="0">
            <a:spAutoFit/>
          </a:bodyPr>
          <a:lstStyle/>
          <a:p>
            <a:r>
              <a:rPr lang="it-IT" sz="2800" dirty="0">
                <a:latin typeface="+mj-lt"/>
              </a:rPr>
              <a:t>*</a:t>
            </a:r>
          </a:p>
        </p:txBody>
      </p:sp>
      <p:sp>
        <p:nvSpPr>
          <p:cNvPr id="14" name="CasellaDiTesto 13"/>
          <p:cNvSpPr txBox="1"/>
          <p:nvPr/>
        </p:nvSpPr>
        <p:spPr>
          <a:xfrm>
            <a:off x="4499991" y="2669916"/>
            <a:ext cx="386644" cy="523220"/>
          </a:xfrm>
          <a:prstGeom prst="rect">
            <a:avLst/>
          </a:prstGeom>
          <a:solidFill>
            <a:srgbClr val="FFFF00"/>
          </a:solidFill>
        </p:spPr>
        <p:txBody>
          <a:bodyPr wrap="none" rtlCol="0">
            <a:spAutoFit/>
          </a:bodyPr>
          <a:lstStyle/>
          <a:p>
            <a:r>
              <a:rPr lang="it-IT" sz="2800" b="1" dirty="0">
                <a:latin typeface="+mj-lt"/>
              </a:rPr>
              <a:t>+</a:t>
            </a:r>
          </a:p>
        </p:txBody>
      </p:sp>
      <p:sp>
        <p:nvSpPr>
          <p:cNvPr id="15" name="CasellaDiTesto 14"/>
          <p:cNvSpPr txBox="1"/>
          <p:nvPr/>
        </p:nvSpPr>
        <p:spPr>
          <a:xfrm>
            <a:off x="4783862" y="4273932"/>
            <a:ext cx="603050" cy="523220"/>
          </a:xfrm>
          <a:prstGeom prst="rect">
            <a:avLst/>
          </a:prstGeom>
          <a:solidFill>
            <a:srgbClr val="FFFF00"/>
          </a:solidFill>
        </p:spPr>
        <p:txBody>
          <a:bodyPr wrap="none" rtlCol="0">
            <a:spAutoFit/>
          </a:bodyPr>
          <a:lstStyle/>
          <a:p>
            <a:r>
              <a:rPr lang="it-IT" sz="2800" dirty="0">
                <a:latin typeface="+mj-lt"/>
              </a:rPr>
              <a:t>sin</a:t>
            </a:r>
          </a:p>
        </p:txBody>
      </p:sp>
      <p:sp>
        <p:nvSpPr>
          <p:cNvPr id="16" name="CasellaDiTesto 15"/>
          <p:cNvSpPr txBox="1"/>
          <p:nvPr/>
        </p:nvSpPr>
        <p:spPr>
          <a:xfrm>
            <a:off x="6224022" y="3501008"/>
            <a:ext cx="304892" cy="523220"/>
          </a:xfrm>
          <a:prstGeom prst="rect">
            <a:avLst/>
          </a:prstGeom>
          <a:solidFill>
            <a:srgbClr val="FFFF00"/>
          </a:solidFill>
        </p:spPr>
        <p:txBody>
          <a:bodyPr wrap="none" rtlCol="0">
            <a:spAutoFit/>
          </a:bodyPr>
          <a:lstStyle/>
          <a:p>
            <a:r>
              <a:rPr lang="it-IT" sz="2800" b="1" dirty="0">
                <a:latin typeface="+mj-lt"/>
              </a:rPr>
              <a:t>-</a:t>
            </a:r>
          </a:p>
        </p:txBody>
      </p:sp>
    </p:spTree>
    <p:extLst>
      <p:ext uri="{BB962C8B-B14F-4D97-AF65-F5344CB8AC3E}">
        <p14:creationId xmlns:p14="http://schemas.microsoft.com/office/powerpoint/2010/main" val="145590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3" name="Rectangle 1"/>
          <p:cNvSpPr>
            <a:spLocks noChangeArrowheads="1"/>
          </p:cNvSpPr>
          <p:nvPr/>
        </p:nvSpPr>
        <p:spPr bwMode="auto">
          <a:xfrm>
            <a:off x="107504" y="1085061"/>
            <a:ext cx="273727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Forward</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pic>
        <p:nvPicPr>
          <p:cNvPr id="71686" name="Picture 6" descr="C:\Users\SurfaceGiulioGiunta\AppData\Local\Temp\ConnectorClipboard4914618825748842251\image167103849485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682" y="1658950"/>
            <a:ext cx="6382609" cy="599306"/>
          </a:xfrm>
          <a:prstGeom prst="rect">
            <a:avLst/>
          </a:prstGeom>
          <a:solidFill>
            <a:srgbClr val="66FFFF"/>
          </a:solidFill>
        </p:spPr>
      </p:pic>
      <p:pic>
        <p:nvPicPr>
          <p:cNvPr id="73731" name="Picture 3" descr="C:\Users\SurfaceGiulioGiunta\AppData\Local\Temp\ConnectorClipboard4914618825748842251\image167103910886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21175"/>
            <a:ext cx="6882138" cy="4405003"/>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p:cNvPicPr>
            <a:picLocks noChangeAspect="1"/>
          </p:cNvPicPr>
          <p:nvPr/>
        </p:nvPicPr>
        <p:blipFill>
          <a:blip r:embed="rId4"/>
          <a:stretch>
            <a:fillRect/>
          </a:stretch>
        </p:blipFill>
        <p:spPr>
          <a:xfrm>
            <a:off x="4548579" y="2708920"/>
            <a:ext cx="4595421" cy="2016224"/>
          </a:xfrm>
          <a:prstGeom prst="rect">
            <a:avLst/>
          </a:prstGeom>
          <a:solidFill>
            <a:srgbClr val="FFFF00"/>
          </a:solidFill>
          <a:ln w="38100">
            <a:solidFill>
              <a:schemeClr val="accent1"/>
            </a:solidFill>
          </a:ln>
        </p:spPr>
      </p:pic>
    </p:spTree>
    <p:extLst>
      <p:ext uri="{BB962C8B-B14F-4D97-AF65-F5344CB8AC3E}">
        <p14:creationId xmlns:p14="http://schemas.microsoft.com/office/powerpoint/2010/main" val="208021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3" name="Rectangle 1"/>
          <p:cNvSpPr>
            <a:spLocks noChangeArrowheads="1"/>
          </p:cNvSpPr>
          <p:nvPr/>
        </p:nvSpPr>
        <p:spPr bwMode="auto">
          <a:xfrm>
            <a:off x="107504" y="1085061"/>
            <a:ext cx="273727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Forward</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pic>
        <p:nvPicPr>
          <p:cNvPr id="71686" name="Picture 6" descr="C:\Users\SurfaceGiulioGiunta\AppData\Local\Temp\ConnectorClipboard4914618825748842251\image167103849485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682" y="1658950"/>
            <a:ext cx="6382609" cy="599306"/>
          </a:xfrm>
          <a:prstGeom prst="rect">
            <a:avLst/>
          </a:prstGeom>
          <a:solidFill>
            <a:srgbClr val="66FFFF"/>
          </a:solidFill>
        </p:spPr>
      </p:pic>
      <p:grpSp>
        <p:nvGrpSpPr>
          <p:cNvPr id="5" name="Gruppo 4"/>
          <p:cNvGrpSpPr/>
          <p:nvPr/>
        </p:nvGrpSpPr>
        <p:grpSpPr>
          <a:xfrm>
            <a:off x="90263" y="2584076"/>
            <a:ext cx="9036496" cy="2585323"/>
            <a:chOff x="90263" y="2584076"/>
            <a:chExt cx="9036496" cy="2585323"/>
          </a:xfrm>
        </p:grpSpPr>
        <p:sp>
          <p:nvSpPr>
            <p:cNvPr id="2" name="Rettangolo 1"/>
            <p:cNvSpPr/>
            <p:nvPr/>
          </p:nvSpPr>
          <p:spPr>
            <a:xfrm>
              <a:off x="90263" y="2584076"/>
              <a:ext cx="9036496" cy="2585323"/>
            </a:xfrm>
            <a:prstGeom prst="rect">
              <a:avLst/>
            </a:prstGeom>
          </p:spPr>
          <p:txBody>
            <a:bodyPr wrap="square">
              <a:spAutoFit/>
            </a:bodyPr>
            <a:lstStyle/>
            <a:p>
              <a:r>
                <a:rPr lang="it-IT" sz="3000" dirty="0" err="1">
                  <a:latin typeface="Arial" panose="020B0604020202020204" pitchFamily="34" charset="0"/>
                  <a:cs typeface="Arial" panose="020B0604020202020204" pitchFamily="34" charset="0"/>
                </a:rPr>
                <a:t>using</a:t>
              </a:r>
              <a:r>
                <a:rPr lang="it-IT" sz="3000" dirty="0">
                  <a:latin typeface="Arial" panose="020B0604020202020204" pitchFamily="34" charset="0"/>
                  <a:cs typeface="Arial" panose="020B0604020202020204" pitchFamily="34" charset="0"/>
                </a:rPr>
                <a:t> the </a:t>
              </a:r>
              <a:r>
                <a:rPr lang="it-IT" sz="3000" dirty="0" err="1">
                  <a:latin typeface="Arial" panose="020B0604020202020204" pitchFamily="34" charset="0"/>
                  <a:cs typeface="Arial" panose="020B0604020202020204" pitchFamily="34" charset="0"/>
                </a:rPr>
                <a:t>computational</a:t>
              </a:r>
              <a:r>
                <a:rPr lang="it-IT" sz="3000" dirty="0">
                  <a:latin typeface="Arial" panose="020B0604020202020204" pitchFamily="34" charset="0"/>
                  <a:cs typeface="Arial" panose="020B0604020202020204" pitchFamily="34" charset="0"/>
                </a:rPr>
                <a:t> </a:t>
              </a:r>
              <a:r>
                <a:rPr lang="it-IT" sz="3000" dirty="0" err="1">
                  <a:latin typeface="Arial" panose="020B0604020202020204" pitchFamily="34" charset="0"/>
                  <a:cs typeface="Arial" panose="020B0604020202020204" pitchFamily="34" charset="0"/>
                </a:rPr>
                <a:t>graph</a:t>
              </a:r>
              <a:r>
                <a:rPr lang="it-IT" sz="3000" dirty="0">
                  <a:latin typeface="Arial" panose="020B0604020202020204" pitchFamily="34" charset="0"/>
                  <a:cs typeface="Arial" panose="020B0604020202020204" pitchFamily="34" charset="0"/>
                </a:rPr>
                <a:t> </a:t>
              </a:r>
              <a:r>
                <a:rPr lang="it-IT" sz="3000" dirty="0" err="1">
                  <a:latin typeface="Arial" panose="020B0604020202020204" pitchFamily="34" charset="0"/>
                  <a:cs typeface="Arial" panose="020B0604020202020204" pitchFamily="34" charset="0"/>
                </a:rPr>
                <a:t>enriched</a:t>
              </a:r>
              <a:r>
                <a:rPr lang="it-IT" sz="3000" dirty="0">
                  <a:latin typeface="Arial" panose="020B0604020202020204" pitchFamily="34" charset="0"/>
                  <a:cs typeface="Arial" panose="020B0604020202020204" pitchFamily="34" charset="0"/>
                </a:rPr>
                <a:t> with the </a:t>
              </a:r>
              <a:r>
                <a:rPr lang="it-IT" sz="3000" dirty="0" err="1">
                  <a:latin typeface="Arial" panose="020B0604020202020204" pitchFamily="34" charset="0"/>
                  <a:cs typeface="Arial" panose="020B0604020202020204" pitchFamily="34" charset="0"/>
                </a:rPr>
                <a:t>derivatives</a:t>
              </a:r>
              <a:r>
                <a:rPr lang="it-IT" sz="3000" dirty="0">
                  <a:latin typeface="Arial" panose="020B0604020202020204" pitchFamily="34" charset="0"/>
                  <a:cs typeface="Arial" panose="020B0604020202020204" pitchFamily="34" charset="0"/>
                </a:rPr>
                <a:t> of the </a:t>
              </a:r>
              <a:r>
                <a:rPr lang="it-IT" sz="3000" dirty="0" err="1">
                  <a:latin typeface="Arial" panose="020B0604020202020204" pitchFamily="34" charset="0"/>
                  <a:cs typeface="Arial" panose="020B0604020202020204" pitchFamily="34" charset="0"/>
                </a:rPr>
                <a:t>variables</a:t>
              </a:r>
              <a:r>
                <a:rPr lang="it-IT" sz="3000" dirty="0">
                  <a:latin typeface="Arial" panose="020B0604020202020204" pitchFamily="34" charset="0"/>
                  <a:cs typeface="Arial" panose="020B0604020202020204" pitchFamily="34" charset="0"/>
                </a:rPr>
                <a:t>  (     ) </a:t>
              </a:r>
              <a:r>
                <a:rPr lang="it-IT" sz="3000" dirty="0" err="1">
                  <a:latin typeface="Arial" panose="020B0604020202020204" pitchFamily="34" charset="0"/>
                  <a:cs typeface="Arial" panose="020B0604020202020204" pitchFamily="34" charset="0"/>
                </a:rPr>
                <a:t>we</a:t>
              </a:r>
              <a:r>
                <a:rPr lang="it-IT" sz="3000" dirty="0">
                  <a:latin typeface="Arial" panose="020B0604020202020204" pitchFamily="34" charset="0"/>
                  <a:cs typeface="Arial" panose="020B0604020202020204" pitchFamily="34" charset="0"/>
                </a:rPr>
                <a:t> compute the </a:t>
              </a:r>
              <a:r>
                <a:rPr lang="it-IT" sz="3000" dirty="0" err="1">
                  <a:latin typeface="Arial" panose="020B0604020202020204" pitchFamily="34" charset="0"/>
                  <a:cs typeface="Arial" panose="020B0604020202020204" pitchFamily="34" charset="0"/>
                </a:rPr>
                <a:t>value</a:t>
              </a:r>
              <a:r>
                <a:rPr lang="it-IT" sz="3000" dirty="0">
                  <a:latin typeface="Arial" panose="020B0604020202020204" pitchFamily="34" charset="0"/>
                  <a:cs typeface="Arial" panose="020B0604020202020204" pitchFamily="34" charset="0"/>
                </a:rPr>
                <a:t> of the </a:t>
              </a:r>
              <a:r>
                <a:rPr lang="it-IT" sz="3000" dirty="0" err="1">
                  <a:latin typeface="Arial" panose="020B0604020202020204" pitchFamily="34" charset="0"/>
                  <a:cs typeface="Arial" panose="020B0604020202020204" pitchFamily="34" charset="0"/>
                </a:rPr>
                <a:t>gradient</a:t>
              </a:r>
              <a:r>
                <a:rPr lang="it-IT" sz="3000" dirty="0">
                  <a:latin typeface="Arial" panose="020B0604020202020204" pitchFamily="34" charset="0"/>
                  <a:cs typeface="Arial" panose="020B0604020202020204" pitchFamily="34" charset="0"/>
                </a:rPr>
                <a:t>, by first </a:t>
              </a:r>
              <a:r>
                <a:rPr lang="it-IT" sz="3000" dirty="0" err="1">
                  <a:latin typeface="Arial" panose="020B0604020202020204" pitchFamily="34" charset="0"/>
                  <a:cs typeface="Arial" panose="020B0604020202020204" pitchFamily="34" charset="0"/>
                </a:rPr>
                <a:t>computing</a:t>
              </a:r>
              <a:r>
                <a:rPr lang="it-IT" sz="3000" dirty="0">
                  <a:latin typeface="Arial" panose="020B0604020202020204" pitchFamily="34" charset="0"/>
                  <a:cs typeface="Arial" panose="020B0604020202020204" pitchFamily="34" charset="0"/>
                </a:rPr>
                <a:t> the </a:t>
              </a:r>
              <a:r>
                <a:rPr lang="it-IT" sz="3000" dirty="0" err="1">
                  <a:latin typeface="Arial" panose="020B0604020202020204" pitchFamily="34" charset="0"/>
                  <a:cs typeface="Arial" panose="020B0604020202020204" pitchFamily="34" charset="0"/>
                </a:rPr>
                <a:t>value</a:t>
              </a:r>
              <a:r>
                <a:rPr lang="it-IT" sz="3000" dirty="0">
                  <a:latin typeface="Arial" panose="020B0604020202020204" pitchFamily="34" charset="0"/>
                  <a:cs typeface="Arial" panose="020B0604020202020204" pitchFamily="34" charset="0"/>
                </a:rPr>
                <a:t> of the </a:t>
              </a:r>
              <a:r>
                <a:rPr lang="it-IT" sz="3000" dirty="0" err="1">
                  <a:latin typeface="Arial" panose="020B0604020202020204" pitchFamily="34" charset="0"/>
                  <a:cs typeface="Arial" panose="020B0604020202020204" pitchFamily="34" charset="0"/>
                </a:rPr>
                <a:t>partial</a:t>
              </a:r>
              <a:r>
                <a:rPr lang="it-IT" sz="3000" dirty="0">
                  <a:latin typeface="Arial" panose="020B0604020202020204" pitchFamily="34" charset="0"/>
                  <a:cs typeface="Arial" panose="020B0604020202020204" pitchFamily="34" charset="0"/>
                </a:rPr>
                <a:t> derivative </a:t>
              </a:r>
              <a:r>
                <a:rPr lang="it-IT" sz="3000" dirty="0" err="1">
                  <a:latin typeface="Arial" panose="020B0604020202020204" pitchFamily="34" charset="0"/>
                  <a:cs typeface="Arial" panose="020B0604020202020204" pitchFamily="34" charset="0"/>
                </a:rPr>
                <a:t>respect</a:t>
              </a:r>
              <a:r>
                <a:rPr lang="it-IT" sz="3000" dirty="0">
                  <a:latin typeface="Arial" panose="020B0604020202020204" pitchFamily="34" charset="0"/>
                  <a:cs typeface="Arial" panose="020B0604020202020204" pitchFamily="34" charset="0"/>
                </a:rPr>
                <a:t> to  </a:t>
              </a:r>
              <a:r>
                <a:rPr lang="it-IT" sz="3600" i="1" dirty="0">
                  <a:latin typeface="+mj-lt"/>
                  <a:cs typeface="Arial" panose="020B0604020202020204" pitchFamily="34" charset="0"/>
                </a:rPr>
                <a:t>x</a:t>
              </a:r>
              <a:r>
                <a:rPr lang="it-IT" sz="3600" baseline="-25000" dirty="0">
                  <a:latin typeface="+mj-lt"/>
                  <a:cs typeface="Arial" panose="020B0604020202020204" pitchFamily="34" charset="0"/>
                </a:rPr>
                <a:t>1</a:t>
              </a:r>
              <a:r>
                <a:rPr lang="it-IT" sz="3600" dirty="0">
                  <a:latin typeface="Arial" panose="020B0604020202020204" pitchFamily="34" charset="0"/>
                  <a:cs typeface="Arial" panose="020B0604020202020204" pitchFamily="34" charset="0"/>
                </a:rPr>
                <a:t> </a:t>
              </a:r>
              <a:r>
                <a:rPr lang="it-IT" sz="3000" dirty="0">
                  <a:latin typeface="Arial" panose="020B0604020202020204" pitchFamily="34" charset="0"/>
                  <a:cs typeface="Arial" panose="020B0604020202020204" pitchFamily="34" charset="0"/>
                </a:rPr>
                <a:t>and </a:t>
              </a:r>
              <a:r>
                <a:rPr lang="it-IT" sz="3000" dirty="0" err="1">
                  <a:latin typeface="Arial" panose="020B0604020202020204" pitchFamily="34" charset="0"/>
                  <a:cs typeface="Arial" panose="020B0604020202020204" pitchFamily="34" charset="0"/>
                </a:rPr>
                <a:t>then</a:t>
              </a:r>
              <a:r>
                <a:rPr lang="it-IT" sz="3000" dirty="0">
                  <a:latin typeface="Arial" panose="020B0604020202020204" pitchFamily="34" charset="0"/>
                  <a:cs typeface="Arial" panose="020B0604020202020204" pitchFamily="34" charset="0"/>
                </a:rPr>
                <a:t> the </a:t>
              </a:r>
              <a:r>
                <a:rPr lang="it-IT" sz="3000" dirty="0" err="1">
                  <a:latin typeface="Arial" panose="020B0604020202020204" pitchFamily="34" charset="0"/>
                  <a:cs typeface="Arial" panose="020B0604020202020204" pitchFamily="34" charset="0"/>
                </a:rPr>
                <a:t>value</a:t>
              </a:r>
              <a:r>
                <a:rPr lang="it-IT" sz="3000" dirty="0">
                  <a:latin typeface="Arial" panose="020B0604020202020204" pitchFamily="34" charset="0"/>
                  <a:cs typeface="Arial" panose="020B0604020202020204" pitchFamily="34" charset="0"/>
                </a:rPr>
                <a:t> of the </a:t>
              </a:r>
              <a:r>
                <a:rPr lang="it-IT" sz="3000" dirty="0" err="1">
                  <a:latin typeface="Arial" panose="020B0604020202020204" pitchFamily="34" charset="0"/>
                  <a:cs typeface="Arial" panose="020B0604020202020204" pitchFamily="34" charset="0"/>
                </a:rPr>
                <a:t>partial</a:t>
              </a:r>
              <a:r>
                <a:rPr lang="it-IT" sz="3000" dirty="0">
                  <a:latin typeface="Arial" panose="020B0604020202020204" pitchFamily="34" charset="0"/>
                  <a:cs typeface="Arial" panose="020B0604020202020204" pitchFamily="34" charset="0"/>
                </a:rPr>
                <a:t> derivative </a:t>
              </a:r>
              <a:r>
                <a:rPr lang="it-IT" sz="3000" dirty="0" err="1">
                  <a:latin typeface="Arial" panose="020B0604020202020204" pitchFamily="34" charset="0"/>
                  <a:cs typeface="Arial" panose="020B0604020202020204" pitchFamily="34" charset="0"/>
                </a:rPr>
                <a:t>respect</a:t>
              </a:r>
              <a:r>
                <a:rPr lang="it-IT" sz="3000" dirty="0">
                  <a:latin typeface="Arial" panose="020B0604020202020204" pitchFamily="34" charset="0"/>
                  <a:cs typeface="Arial" panose="020B0604020202020204" pitchFamily="34" charset="0"/>
                </a:rPr>
                <a:t> to </a:t>
              </a:r>
              <a:r>
                <a:rPr lang="it-IT" sz="3600" i="1" dirty="0">
                  <a:latin typeface="+mn-lt"/>
                  <a:cs typeface="Arial" panose="020B0604020202020204" pitchFamily="34" charset="0"/>
                </a:rPr>
                <a:t>x</a:t>
              </a:r>
              <a:r>
                <a:rPr lang="it-IT" sz="3600" baseline="-25000" dirty="0">
                  <a:latin typeface="+mn-lt"/>
                  <a:cs typeface="Arial" panose="020B0604020202020204" pitchFamily="34" charset="0"/>
                </a:rPr>
                <a:t>2</a:t>
              </a:r>
              <a:endParaRPr lang="it-IT" sz="3000" dirty="0">
                <a:latin typeface="Arial" panose="020B0604020202020204" pitchFamily="34" charset="0"/>
                <a:cs typeface="Arial" panose="020B0604020202020204" pitchFamily="34" charset="0"/>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3072035950"/>
                </p:ext>
              </p:extLst>
            </p:nvPr>
          </p:nvGraphicFramePr>
          <p:xfrm>
            <a:off x="5004048" y="2924944"/>
            <a:ext cx="501898" cy="821288"/>
          </p:xfrm>
          <a:graphic>
            <a:graphicData uri="http://schemas.openxmlformats.org/presentationml/2006/ole">
              <mc:AlternateContent xmlns:mc="http://schemas.openxmlformats.org/markup-compatibility/2006">
                <mc:Choice xmlns:v="urn:schemas-microsoft-com:vml" Requires="v">
                  <p:oleObj name="Equazione" r:id="rId3" imgW="139680" imgH="228600" progId="Equation.3">
                    <p:embed/>
                  </p:oleObj>
                </mc:Choice>
                <mc:Fallback>
                  <p:oleObj name="Equazione" r:id="rId3" imgW="139680" imgH="228600" progId="Equation.3">
                    <p:embed/>
                    <p:pic>
                      <p:nvPicPr>
                        <p:cNvPr id="0" name=""/>
                        <p:cNvPicPr/>
                        <p:nvPr/>
                      </p:nvPicPr>
                      <p:blipFill>
                        <a:blip r:embed="rId4"/>
                        <a:stretch>
                          <a:fillRect/>
                        </a:stretch>
                      </p:blipFill>
                      <p:spPr>
                        <a:xfrm>
                          <a:off x="5004048" y="2924944"/>
                          <a:ext cx="501898" cy="821288"/>
                        </a:xfrm>
                        <a:prstGeom prst="rect">
                          <a:avLst/>
                        </a:prstGeom>
                      </p:spPr>
                    </p:pic>
                  </p:oleObj>
                </mc:Fallback>
              </mc:AlternateContent>
            </a:graphicData>
          </a:graphic>
        </p:graphicFrame>
      </p:grpSp>
    </p:spTree>
    <p:extLst>
      <p:ext uri="{BB962C8B-B14F-4D97-AF65-F5344CB8AC3E}">
        <p14:creationId xmlns:p14="http://schemas.microsoft.com/office/powerpoint/2010/main" val="189776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3" name="Rectangle 1"/>
          <p:cNvSpPr>
            <a:spLocks noChangeArrowheads="1"/>
          </p:cNvSpPr>
          <p:nvPr/>
        </p:nvSpPr>
        <p:spPr bwMode="auto">
          <a:xfrm>
            <a:off x="107504" y="1085061"/>
            <a:ext cx="273727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Forward</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pic>
        <p:nvPicPr>
          <p:cNvPr id="71686" name="Picture 6" descr="C:\Users\SurfaceGiulioGiunta\AppData\Local\Temp\ConnectorClipboard4914618825748842251\image167103849485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682" y="1658950"/>
            <a:ext cx="6382609" cy="599306"/>
          </a:xfrm>
          <a:prstGeom prst="rect">
            <a:avLst/>
          </a:prstGeom>
          <a:solidFill>
            <a:srgbClr val="66FFFF"/>
          </a:solidFill>
        </p:spPr>
      </p:pic>
      <p:sp>
        <p:nvSpPr>
          <p:cNvPr id="2" name="Rettangolo 1"/>
          <p:cNvSpPr/>
          <p:nvPr/>
        </p:nvSpPr>
        <p:spPr>
          <a:xfrm>
            <a:off x="107504" y="2740927"/>
            <a:ext cx="8856984" cy="1200329"/>
          </a:xfrm>
          <a:prstGeom prst="rect">
            <a:avLst/>
          </a:prstGeom>
          <a:solidFill>
            <a:srgbClr val="66FFFF"/>
          </a:solidFill>
        </p:spPr>
        <p:txBody>
          <a:bodyPr wrap="square">
            <a:spAutoFit/>
          </a:bodyPr>
          <a:lstStyle/>
          <a:p>
            <a:pPr algn="ctr"/>
            <a:r>
              <a:rPr lang="it-IT" sz="3600" dirty="0" err="1">
                <a:latin typeface="Arial" panose="020B0604020202020204" pitchFamily="34" charset="0"/>
                <a:cs typeface="Arial" panose="020B0604020202020204" pitchFamily="34" charset="0"/>
              </a:rPr>
              <a:t>derivatives</a:t>
            </a:r>
            <a:r>
              <a:rPr lang="it-IT" sz="3600" dirty="0">
                <a:latin typeface="Arial" panose="020B0604020202020204" pitchFamily="34" charset="0"/>
                <a:cs typeface="Arial" panose="020B0604020202020204" pitchFamily="34" charset="0"/>
              </a:rPr>
              <a:t> </a:t>
            </a:r>
            <a:r>
              <a:rPr lang="en-US" sz="3600" dirty="0"/>
              <a:t>are computed by recursively applying the </a:t>
            </a:r>
            <a:r>
              <a:rPr lang="en-US" sz="3600" b="1" dirty="0"/>
              <a:t>chain rule</a:t>
            </a:r>
            <a:endParaRPr lang="it-IT" sz="3600" dirty="0">
              <a:latin typeface="Arial" panose="020B0604020202020204" pitchFamily="34" charset="0"/>
              <a:cs typeface="Arial" panose="020B0604020202020204" pitchFamily="34" charset="0"/>
            </a:endParaRPr>
          </a:p>
        </p:txBody>
      </p:sp>
      <p:sp>
        <p:nvSpPr>
          <p:cNvPr id="9" name="Rettangolo 8"/>
          <p:cNvSpPr/>
          <p:nvPr/>
        </p:nvSpPr>
        <p:spPr>
          <a:xfrm>
            <a:off x="107504" y="4653136"/>
            <a:ext cx="9036496" cy="1384995"/>
          </a:xfrm>
          <a:prstGeom prst="rect">
            <a:avLst/>
          </a:prstGeom>
        </p:spPr>
        <p:txBody>
          <a:bodyPr wrap="square">
            <a:spAutoFit/>
          </a:bodyPr>
          <a:lstStyle/>
          <a:p>
            <a:pPr algn="ctr"/>
            <a:r>
              <a:rPr lang="en-US" sz="2800" dirty="0"/>
              <a:t>the </a:t>
            </a:r>
            <a:r>
              <a:rPr lang="en-US" sz="2800" b="1" dirty="0"/>
              <a:t>chain rule </a:t>
            </a:r>
            <a:r>
              <a:rPr lang="en-US" sz="2800" dirty="0"/>
              <a:t>is the formula that expresses the derivative of the composition of two differentiable functions in terms of the derivatives of each function</a:t>
            </a:r>
          </a:p>
        </p:txBody>
      </p:sp>
    </p:spTree>
    <p:extLst>
      <p:ext uri="{BB962C8B-B14F-4D97-AF65-F5344CB8AC3E}">
        <p14:creationId xmlns:p14="http://schemas.microsoft.com/office/powerpoint/2010/main" val="3588213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55575" y="323957"/>
            <a:ext cx="3744416" cy="646331"/>
          </a:xfrm>
          <a:prstGeom prst="rect">
            <a:avLst/>
          </a:prstGeom>
          <a:solidFill>
            <a:schemeClr val="bg1">
              <a:lumMod val="95000"/>
            </a:schemeClr>
          </a:solidFill>
          <a:ln w="9525">
            <a:solidFill>
              <a:schemeClr val="tx1"/>
            </a:solidFill>
            <a:miter lim="800000"/>
            <a:headEnd/>
            <a:tailEnd/>
          </a:ln>
          <a:effectLst/>
        </p:spPr>
        <p:txBody>
          <a:bodyPr wrap="square" anchor="ctr">
            <a:spAutoFit/>
          </a:bodyPr>
          <a:lstStyle/>
          <a:p>
            <a:pPr>
              <a:defRPr/>
            </a:pPr>
            <a:r>
              <a:rPr lang="it-IT" sz="3600" dirty="0" err="1">
                <a:latin typeface="Arial" charset="0"/>
                <a:ea typeface="ＭＳ Ｐゴシック" charset="0"/>
              </a:rPr>
              <a:t>recap</a:t>
            </a:r>
            <a:r>
              <a:rPr lang="it-IT" sz="3600" b="1" dirty="0">
                <a:latin typeface="Arial" charset="0"/>
                <a:ea typeface="ＭＳ Ｐゴシック" charset="0"/>
              </a:rPr>
              <a:t> </a:t>
            </a:r>
            <a:r>
              <a:rPr lang="it-IT" sz="3600" b="1" dirty="0" err="1">
                <a:latin typeface="Arial" charset="0"/>
                <a:ea typeface="ＭＳ Ｐゴシック" charset="0"/>
              </a:rPr>
              <a:t>chain</a:t>
            </a:r>
            <a:r>
              <a:rPr lang="it-IT" sz="3600" b="1" dirty="0">
                <a:latin typeface="Arial" charset="0"/>
                <a:ea typeface="ＭＳ Ｐゴシック" charset="0"/>
              </a:rPr>
              <a:t> </a:t>
            </a:r>
            <a:r>
              <a:rPr lang="it-IT" sz="3600" b="1" dirty="0" err="1">
                <a:latin typeface="Arial" charset="0"/>
                <a:ea typeface="ＭＳ Ｐゴシック" charset="0"/>
              </a:rPr>
              <a:t>rule</a:t>
            </a:r>
            <a:endParaRPr lang="it-IT" sz="3600" b="1" dirty="0">
              <a:latin typeface="Arial" charset="0"/>
              <a:ea typeface="ＭＳ Ｐゴシック" charset="0"/>
            </a:endParaRPr>
          </a:p>
        </p:txBody>
      </p:sp>
      <p:sp>
        <p:nvSpPr>
          <p:cNvPr id="5" name="Rettangolo 4"/>
          <p:cNvSpPr/>
          <p:nvPr/>
        </p:nvSpPr>
        <p:spPr>
          <a:xfrm>
            <a:off x="0" y="1441407"/>
            <a:ext cx="8136904" cy="1077218"/>
          </a:xfrm>
          <a:prstGeom prst="rect">
            <a:avLst/>
          </a:prstGeom>
        </p:spPr>
        <p:txBody>
          <a:bodyPr wrap="square">
            <a:spAutoFit/>
          </a:bodyPr>
          <a:lstStyle/>
          <a:p>
            <a:r>
              <a:rPr lang="it-IT" dirty="0" err="1">
                <a:latin typeface="Arial" panose="020B0604020202020204" pitchFamily="34" charset="0"/>
                <a:cs typeface="Arial" panose="020B0604020202020204" pitchFamily="34" charset="0"/>
              </a:rPr>
              <a:t>remind</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chain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rule</a:t>
            </a:r>
            <a:r>
              <a:rPr lang="it-IT" dirty="0">
                <a:latin typeface="Arial" panose="020B0604020202020204" pitchFamily="34" charset="0"/>
                <a:cs typeface="Arial" panose="020B0604020202020204" pitchFamily="34" charset="0"/>
              </a:rPr>
              <a:t> in </a:t>
            </a:r>
            <a:r>
              <a:rPr lang="it-IT" dirty="0" err="1">
                <a:latin typeface="Arial" panose="020B0604020202020204" pitchFamily="34" charset="0"/>
                <a:cs typeface="Arial" panose="020B0604020202020204" pitchFamily="34" charset="0"/>
              </a:rPr>
              <a:t>one-dimension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given</a:t>
            </a:r>
            <a:endParaRPr lang="it-IT" dirty="0">
              <a:latin typeface="Arial" panose="020B0604020202020204" pitchFamily="34" charset="0"/>
              <a:cs typeface="Arial" panose="020B0604020202020204" pitchFamily="34" charset="0"/>
            </a:endParaRPr>
          </a:p>
        </p:txBody>
      </p:sp>
      <p:sp>
        <p:nvSpPr>
          <p:cNvPr id="10" name="Rettangolo 9"/>
          <p:cNvSpPr/>
          <p:nvPr/>
        </p:nvSpPr>
        <p:spPr>
          <a:xfrm>
            <a:off x="251520" y="3604768"/>
            <a:ext cx="1008112" cy="584775"/>
          </a:xfrm>
          <a:prstGeom prst="rect">
            <a:avLst/>
          </a:prstGeom>
        </p:spPr>
        <p:txBody>
          <a:bodyPr wrap="square">
            <a:spAutoFit/>
          </a:bodyPr>
          <a:lstStyle/>
          <a:p>
            <a:r>
              <a:rPr lang="it-IT" dirty="0" err="1">
                <a:latin typeface="Arial" panose="020B0604020202020204" pitchFamily="34" charset="0"/>
                <a:cs typeface="Arial" panose="020B0604020202020204" pitchFamily="34" charset="0"/>
              </a:rPr>
              <a:t>then</a:t>
            </a:r>
            <a:endParaRPr lang="it-IT" dirty="0">
              <a:latin typeface="Arial" panose="020B0604020202020204" pitchFamily="34" charset="0"/>
              <a:cs typeface="Arial" panose="020B0604020202020204" pitchFamily="34" charset="0"/>
            </a:endParaRPr>
          </a:p>
        </p:txBody>
      </p:sp>
      <p:pic>
        <p:nvPicPr>
          <p:cNvPr id="76802" name="Picture 2" descr="C:\Users\SurfaceGiulioGiunta\AppData\Local\Temp\ConnectorClipboard4914618825748842251\image16710401707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518625"/>
            <a:ext cx="5456606" cy="792088"/>
          </a:xfrm>
          <a:prstGeom prst="rect">
            <a:avLst/>
          </a:prstGeom>
          <a:noFill/>
          <a:extLst>
            <a:ext uri="{909E8E84-426E-40DD-AFC4-6F175D3DCCD1}">
              <a14:hiddenFill xmlns:a14="http://schemas.microsoft.com/office/drawing/2010/main">
                <a:solidFill>
                  <a:srgbClr val="FFFFFF"/>
                </a:solidFill>
              </a14:hiddenFill>
            </a:ext>
          </a:extLst>
        </p:spPr>
      </p:pic>
      <p:pic>
        <p:nvPicPr>
          <p:cNvPr id="76806" name="Picture 6" descr="C:\Users\SurfaceGiulioGiunta\AppData\Local\Temp\ConnectorClipboard4914618825748842251\image167104021985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803" y="3930016"/>
            <a:ext cx="3038376" cy="1587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ggetto 1"/>
          <p:cNvGraphicFramePr>
            <a:graphicFrameLocks noChangeAspect="1"/>
          </p:cNvGraphicFramePr>
          <p:nvPr>
            <p:extLst>
              <p:ext uri="{D42A27DB-BD31-4B8C-83A1-F6EECF244321}">
                <p14:modId xmlns:p14="http://schemas.microsoft.com/office/powerpoint/2010/main" val="207335656"/>
              </p:ext>
            </p:extLst>
          </p:nvPr>
        </p:nvGraphicFramePr>
        <p:xfrm>
          <a:off x="7308304" y="3345389"/>
          <a:ext cx="1576147" cy="608966"/>
        </p:xfrm>
        <a:graphic>
          <a:graphicData uri="http://schemas.openxmlformats.org/presentationml/2006/ole">
            <mc:AlternateContent xmlns:mc="http://schemas.openxmlformats.org/markup-compatibility/2006">
              <mc:Choice xmlns:v="urn:schemas-microsoft-com:vml" Requires="v">
                <p:oleObj name="Equazione" r:id="rId4" imgW="558720" imgH="215640" progId="Equation.3">
                  <p:embed/>
                </p:oleObj>
              </mc:Choice>
              <mc:Fallback>
                <p:oleObj name="Equazione" r:id="rId4" imgW="558720" imgH="215640" progId="Equation.3">
                  <p:embed/>
                  <p:pic>
                    <p:nvPicPr>
                      <p:cNvPr id="0" name=""/>
                      <p:cNvPicPr/>
                      <p:nvPr/>
                    </p:nvPicPr>
                    <p:blipFill>
                      <a:blip r:embed="rId5"/>
                      <a:stretch>
                        <a:fillRect/>
                      </a:stretch>
                    </p:blipFill>
                    <p:spPr>
                      <a:xfrm>
                        <a:off x="7308304" y="3345389"/>
                        <a:ext cx="1576147" cy="608966"/>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44583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55575" y="323957"/>
            <a:ext cx="3744416" cy="646331"/>
          </a:xfrm>
          <a:prstGeom prst="rect">
            <a:avLst/>
          </a:prstGeom>
          <a:solidFill>
            <a:schemeClr val="bg1">
              <a:lumMod val="95000"/>
            </a:schemeClr>
          </a:solidFill>
          <a:ln w="9525">
            <a:solidFill>
              <a:schemeClr val="tx1"/>
            </a:solidFill>
            <a:miter lim="800000"/>
            <a:headEnd/>
            <a:tailEnd/>
          </a:ln>
          <a:effectLst/>
        </p:spPr>
        <p:txBody>
          <a:bodyPr wrap="square" anchor="ctr">
            <a:spAutoFit/>
          </a:bodyPr>
          <a:lstStyle/>
          <a:p>
            <a:pPr>
              <a:defRPr/>
            </a:pPr>
            <a:r>
              <a:rPr lang="it-IT" sz="3600" dirty="0" err="1">
                <a:latin typeface="Arial" charset="0"/>
                <a:ea typeface="ＭＳ Ｐゴシック" charset="0"/>
              </a:rPr>
              <a:t>recap</a:t>
            </a:r>
            <a:r>
              <a:rPr lang="it-IT" sz="3600" b="1" dirty="0">
                <a:latin typeface="Arial" charset="0"/>
                <a:ea typeface="ＭＳ Ｐゴシック" charset="0"/>
              </a:rPr>
              <a:t> </a:t>
            </a:r>
            <a:r>
              <a:rPr lang="it-IT" sz="3600" b="1" dirty="0" err="1">
                <a:latin typeface="Arial" charset="0"/>
                <a:ea typeface="ＭＳ Ｐゴシック" charset="0"/>
              </a:rPr>
              <a:t>chain</a:t>
            </a:r>
            <a:r>
              <a:rPr lang="it-IT" sz="3600" b="1" dirty="0">
                <a:latin typeface="Arial" charset="0"/>
                <a:ea typeface="ＭＳ Ｐゴシック" charset="0"/>
              </a:rPr>
              <a:t> </a:t>
            </a:r>
            <a:r>
              <a:rPr lang="it-IT" sz="3600" b="1" dirty="0" err="1">
                <a:latin typeface="Arial" charset="0"/>
                <a:ea typeface="ＭＳ Ｐゴシック" charset="0"/>
              </a:rPr>
              <a:t>rule</a:t>
            </a:r>
            <a:endParaRPr lang="it-IT" sz="3600" b="1" dirty="0">
              <a:latin typeface="Arial" charset="0"/>
              <a:ea typeface="ＭＳ Ｐゴシック" charset="0"/>
            </a:endParaRPr>
          </a:p>
        </p:txBody>
      </p:sp>
      <p:sp>
        <p:nvSpPr>
          <p:cNvPr id="5" name="Rettangolo 4"/>
          <p:cNvSpPr/>
          <p:nvPr/>
        </p:nvSpPr>
        <p:spPr>
          <a:xfrm>
            <a:off x="0" y="1441407"/>
            <a:ext cx="8136904" cy="1077218"/>
          </a:xfrm>
          <a:prstGeom prst="rect">
            <a:avLst/>
          </a:prstGeom>
        </p:spPr>
        <p:txBody>
          <a:bodyPr wrap="square">
            <a:spAutoFit/>
          </a:bodyPr>
          <a:lstStyle/>
          <a:p>
            <a:r>
              <a:rPr lang="it-IT" dirty="0" err="1">
                <a:latin typeface="Arial" panose="020B0604020202020204" pitchFamily="34" charset="0"/>
                <a:cs typeface="Arial" panose="020B0604020202020204" pitchFamily="34" charset="0"/>
              </a:rPr>
              <a:t>remind</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chain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rule</a:t>
            </a:r>
            <a:r>
              <a:rPr lang="it-IT" dirty="0">
                <a:latin typeface="Arial" panose="020B0604020202020204" pitchFamily="34" charset="0"/>
                <a:cs typeface="Arial" panose="020B0604020202020204" pitchFamily="34" charset="0"/>
              </a:rPr>
              <a:t> in </a:t>
            </a:r>
            <a:r>
              <a:rPr lang="it-IT" dirty="0" err="1">
                <a:latin typeface="Arial" panose="020B0604020202020204" pitchFamily="34" charset="0"/>
                <a:cs typeface="Arial" panose="020B0604020202020204" pitchFamily="34" charset="0"/>
              </a:rPr>
              <a:t>two-dimension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given</a:t>
            </a:r>
            <a:endParaRPr lang="it-IT" dirty="0">
              <a:latin typeface="Arial" panose="020B0604020202020204" pitchFamily="34" charset="0"/>
              <a:cs typeface="Arial" panose="020B0604020202020204" pitchFamily="34" charset="0"/>
            </a:endParaRPr>
          </a:p>
        </p:txBody>
      </p:sp>
      <p:sp>
        <p:nvSpPr>
          <p:cNvPr id="10" name="Rettangolo 9"/>
          <p:cNvSpPr/>
          <p:nvPr/>
        </p:nvSpPr>
        <p:spPr>
          <a:xfrm>
            <a:off x="251520" y="3604768"/>
            <a:ext cx="1008112" cy="584775"/>
          </a:xfrm>
          <a:prstGeom prst="rect">
            <a:avLst/>
          </a:prstGeom>
        </p:spPr>
        <p:txBody>
          <a:bodyPr wrap="square">
            <a:spAutoFit/>
          </a:bodyPr>
          <a:lstStyle/>
          <a:p>
            <a:r>
              <a:rPr lang="it-IT" dirty="0" err="1">
                <a:latin typeface="Arial" panose="020B0604020202020204" pitchFamily="34" charset="0"/>
                <a:cs typeface="Arial" panose="020B0604020202020204" pitchFamily="34" charset="0"/>
              </a:rPr>
              <a:t>then</a:t>
            </a:r>
            <a:endParaRPr lang="it-IT" dirty="0">
              <a:latin typeface="Arial" panose="020B0604020202020204" pitchFamily="34" charset="0"/>
              <a:cs typeface="Arial" panose="020B0604020202020204" pitchFamily="34" charset="0"/>
            </a:endParaRPr>
          </a:p>
        </p:txBody>
      </p:sp>
      <p:pic>
        <p:nvPicPr>
          <p:cNvPr id="78850" name="Picture 2" descr="C:\Users\SurfaceGiulioGiunta\AppData\Local\Temp\ConnectorClipboard4914618825748842251\image16710403274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30679"/>
            <a:ext cx="8294401" cy="718130"/>
          </a:xfrm>
          <a:prstGeom prst="rect">
            <a:avLst/>
          </a:prstGeom>
          <a:noFill/>
          <a:extLst>
            <a:ext uri="{909E8E84-426E-40DD-AFC4-6F175D3DCCD1}">
              <a14:hiddenFill xmlns:a14="http://schemas.microsoft.com/office/drawing/2010/main">
                <a:solidFill>
                  <a:srgbClr val="FFFFFF"/>
                </a:solidFill>
              </a14:hiddenFill>
            </a:ext>
          </a:extLst>
        </p:spPr>
      </p:pic>
      <p:pic>
        <p:nvPicPr>
          <p:cNvPr id="78852" name="Picture 4" descr="C:\Users\SurfaceGiulioGiunta\AppData\Local\Temp\ConnectorClipboard4914618825748842251\image167104037628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197" y="3897155"/>
            <a:ext cx="4054080" cy="1183673"/>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C:\Users\SurfaceGiulioGiunta\AppData\Local\Temp\ConnectorClipboard4914618825748842251\image167104039679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197" y="5301208"/>
            <a:ext cx="419266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57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ext Box 13"/>
          <p:cNvSpPr txBox="1">
            <a:spLocks noChangeArrowheads="1"/>
          </p:cNvSpPr>
          <p:nvPr/>
        </p:nvSpPr>
        <p:spPr bwMode="auto">
          <a:xfrm>
            <a:off x="323528" y="1700808"/>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
                <a:srgbClr val="FF3300"/>
              </a:buClr>
              <a:buSzPct val="130000"/>
              <a:buFont typeface="Wingdings" panose="05000000000000000000" pitchFamily="2" charset="2"/>
              <a:buNone/>
            </a:pPr>
            <a:r>
              <a:rPr lang="en-US" altLang="it-IT" dirty="0">
                <a:latin typeface="Helvetica" panose="020B0604020202020204" pitchFamily="34" charset="0"/>
              </a:rPr>
              <a:t>we have 3 approaches</a:t>
            </a:r>
            <a:endParaRPr lang="it-IT" altLang="it-IT" dirty="0">
              <a:latin typeface="Helvetica" panose="020B0604020202020204" pitchFamily="34" charset="0"/>
            </a:endParaRPr>
          </a:p>
        </p:txBody>
      </p:sp>
      <p:sp>
        <p:nvSpPr>
          <p:cNvPr id="2074" name="Text Box 26"/>
          <p:cNvSpPr txBox="1">
            <a:spLocks noChangeArrowheads="1"/>
          </p:cNvSpPr>
          <p:nvPr/>
        </p:nvSpPr>
        <p:spPr bwMode="auto">
          <a:xfrm>
            <a:off x="1229710" y="362635"/>
            <a:ext cx="6494085" cy="646331"/>
          </a:xfrm>
          <a:prstGeom prst="rect">
            <a:avLst/>
          </a:prstGeom>
          <a:solidFill>
            <a:schemeClr val="folHlink"/>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spAutoFit/>
          </a:bodyPr>
          <a:lstStyle/>
          <a:p>
            <a:pPr algn="ctr">
              <a:defRPr/>
            </a:pPr>
            <a:r>
              <a:rPr lang="it-IT" sz="3600" b="1" dirty="0">
                <a:latin typeface="Arial" charset="0"/>
                <a:ea typeface="ＭＳ Ｐゴシック" charset="0"/>
              </a:rPr>
              <a:t>How to compute </a:t>
            </a:r>
            <a:r>
              <a:rPr lang="it-IT" sz="3600" b="1" dirty="0" err="1">
                <a:latin typeface="Arial" charset="0"/>
                <a:ea typeface="ＭＳ Ｐゴシック" charset="0"/>
              </a:rPr>
              <a:t>Derivatives</a:t>
            </a:r>
            <a:endParaRPr lang="it-IT" sz="3600" b="1" dirty="0">
              <a:latin typeface="Arial" charset="0"/>
              <a:ea typeface="ＭＳ Ｐゴシック" charset="0"/>
            </a:endParaRPr>
          </a:p>
        </p:txBody>
      </p:sp>
      <p:sp>
        <p:nvSpPr>
          <p:cNvPr id="11" name="Text Box 13"/>
          <p:cNvSpPr txBox="1">
            <a:spLocks noChangeArrowheads="1"/>
          </p:cNvSpPr>
          <p:nvPr/>
        </p:nvSpPr>
        <p:spPr bwMode="auto">
          <a:xfrm>
            <a:off x="195007" y="2708920"/>
            <a:ext cx="85947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
                <a:srgbClr val="FF3300"/>
              </a:buClr>
              <a:buSzPct val="130000"/>
              <a:buFont typeface="Wingdings" panose="05000000000000000000" pitchFamily="2" charset="2"/>
              <a:buNone/>
            </a:pPr>
            <a:r>
              <a:rPr lang="en-US" altLang="it-IT" dirty="0">
                <a:latin typeface="Helvetica" panose="020B0604020202020204" pitchFamily="34" charset="0"/>
              </a:rPr>
              <a:t>1 )    </a:t>
            </a:r>
            <a:r>
              <a:rPr lang="en-US" altLang="it-IT" b="1" dirty="0">
                <a:solidFill>
                  <a:schemeClr val="bg2">
                    <a:lumMod val="60000"/>
                    <a:lumOff val="40000"/>
                  </a:schemeClr>
                </a:solidFill>
                <a:latin typeface="Helvetica" panose="020B0604020202020204" pitchFamily="34" charset="0"/>
              </a:rPr>
              <a:t>Numerical </a:t>
            </a:r>
            <a:r>
              <a:rPr lang="en-US" altLang="it-IT" dirty="0">
                <a:solidFill>
                  <a:schemeClr val="bg2">
                    <a:lumMod val="60000"/>
                    <a:lumOff val="40000"/>
                  </a:schemeClr>
                </a:solidFill>
                <a:latin typeface="Helvetica" panose="020B0604020202020204" pitchFamily="34" charset="0"/>
              </a:rPr>
              <a:t>Differentiation</a:t>
            </a:r>
          </a:p>
          <a:p>
            <a:pPr>
              <a:spcBef>
                <a:spcPct val="0"/>
              </a:spcBef>
              <a:buClr>
                <a:srgbClr val="FF3300"/>
              </a:buClr>
              <a:buSzPct val="130000"/>
              <a:buFont typeface="Wingdings" panose="05000000000000000000" pitchFamily="2" charset="2"/>
              <a:buNone/>
            </a:pPr>
            <a:endParaRPr lang="en-US" altLang="it-IT" dirty="0">
              <a:latin typeface="Helvetica" panose="020B0604020202020204" pitchFamily="34" charset="0"/>
            </a:endParaRPr>
          </a:p>
          <a:p>
            <a:pPr>
              <a:spcBef>
                <a:spcPct val="0"/>
              </a:spcBef>
              <a:buClr>
                <a:srgbClr val="FF3300"/>
              </a:buClr>
              <a:buSzPct val="130000"/>
              <a:buFont typeface="Wingdings" panose="05000000000000000000" pitchFamily="2" charset="2"/>
              <a:buNone/>
            </a:pPr>
            <a:r>
              <a:rPr lang="en-US" altLang="it-IT" dirty="0">
                <a:latin typeface="Helvetica" panose="020B0604020202020204" pitchFamily="34" charset="0"/>
              </a:rPr>
              <a:t>2 )    </a:t>
            </a:r>
            <a:r>
              <a:rPr lang="en-US" altLang="it-IT" b="1" dirty="0">
                <a:latin typeface="Helvetica" panose="020B0604020202020204" pitchFamily="34" charset="0"/>
              </a:rPr>
              <a:t>Symbolic</a:t>
            </a:r>
            <a:r>
              <a:rPr lang="en-US" altLang="it-IT" dirty="0">
                <a:latin typeface="Helvetica" panose="020B0604020202020204" pitchFamily="34" charset="0"/>
              </a:rPr>
              <a:t> Differentiation</a:t>
            </a:r>
          </a:p>
          <a:p>
            <a:pPr>
              <a:spcBef>
                <a:spcPct val="0"/>
              </a:spcBef>
              <a:buClr>
                <a:srgbClr val="FF3300"/>
              </a:buClr>
              <a:buSzPct val="130000"/>
              <a:buFont typeface="Wingdings" panose="05000000000000000000" pitchFamily="2" charset="2"/>
              <a:buNone/>
            </a:pPr>
            <a:endParaRPr lang="en-US" altLang="it-IT" dirty="0">
              <a:latin typeface="Helvetica" panose="020B0604020202020204" pitchFamily="34" charset="0"/>
            </a:endParaRPr>
          </a:p>
          <a:p>
            <a:pPr>
              <a:spcBef>
                <a:spcPct val="0"/>
              </a:spcBef>
              <a:buClr>
                <a:srgbClr val="FF3300"/>
              </a:buClr>
              <a:buSzPct val="130000"/>
              <a:buFont typeface="Wingdings" panose="05000000000000000000" pitchFamily="2" charset="2"/>
              <a:buNone/>
            </a:pPr>
            <a:r>
              <a:rPr lang="en-US" altLang="it-IT" dirty="0">
                <a:latin typeface="Helvetica" panose="020B0604020202020204" pitchFamily="34" charset="0"/>
              </a:rPr>
              <a:t>3 )    </a:t>
            </a:r>
            <a:r>
              <a:rPr lang="en-US" altLang="it-IT" b="1" dirty="0">
                <a:latin typeface="Helvetica" panose="020B0604020202020204" pitchFamily="34" charset="0"/>
              </a:rPr>
              <a:t>Automatic</a:t>
            </a:r>
            <a:r>
              <a:rPr lang="en-US" altLang="it-IT" dirty="0">
                <a:latin typeface="Helvetica" panose="020B0604020202020204" pitchFamily="34" charset="0"/>
              </a:rPr>
              <a:t> Differentiation</a:t>
            </a:r>
            <a:endParaRPr lang="it-IT" altLang="it-IT" dirty="0">
              <a:latin typeface="Helvetica" panose="020B0604020202020204" pitchFamily="34" charset="0"/>
            </a:endParaRPr>
          </a:p>
        </p:txBody>
      </p:sp>
    </p:spTree>
    <p:extLst>
      <p:ext uri="{BB962C8B-B14F-4D97-AF65-F5344CB8AC3E}">
        <p14:creationId xmlns:p14="http://schemas.microsoft.com/office/powerpoint/2010/main" val="3528429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SurfaceGiulioGiunta\AppData\Local\Temp\ConnectorClipboard4914618825748842251\image167103910886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8920"/>
            <a:ext cx="3240359" cy="3168351"/>
          </a:xfrm>
          <a:prstGeom prst="rect">
            <a:avLst/>
          </a:prstGeom>
          <a:noFill/>
          <a:extLst>
            <a:ext uri="{909E8E84-426E-40DD-AFC4-6F175D3DCCD1}">
              <a14:hiddenFill xmlns:a14="http://schemas.microsoft.com/office/drawing/2010/main">
                <a:solidFill>
                  <a:srgbClr val="FFFFFF"/>
                </a:solidFill>
              </a14:hiddenFill>
            </a:ext>
          </a:extLst>
        </p:spPr>
      </p:pic>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3" name="Rectangle 1"/>
          <p:cNvSpPr>
            <a:spLocks noChangeArrowheads="1"/>
          </p:cNvSpPr>
          <p:nvPr/>
        </p:nvSpPr>
        <p:spPr bwMode="auto">
          <a:xfrm>
            <a:off x="107504" y="1085061"/>
            <a:ext cx="273727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Forward</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pic>
        <p:nvPicPr>
          <p:cNvPr id="71686" name="Picture 6" descr="C:\Users\SurfaceGiulioGiunta\AppData\Local\Temp\ConnectorClipboard4914618825748842251\image1671038494857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682" y="1658950"/>
            <a:ext cx="6382609" cy="599306"/>
          </a:xfrm>
          <a:prstGeom prst="rect">
            <a:avLst/>
          </a:prstGeom>
          <a:solidFill>
            <a:srgbClr val="66FFFF"/>
          </a:solidFill>
        </p:spPr>
      </p:pic>
      <p:pic>
        <p:nvPicPr>
          <p:cNvPr id="4" name="Immagine 3"/>
          <p:cNvPicPr>
            <a:picLocks noChangeAspect="1"/>
          </p:cNvPicPr>
          <p:nvPr/>
        </p:nvPicPr>
        <p:blipFill>
          <a:blip r:embed="rId4"/>
          <a:stretch>
            <a:fillRect/>
          </a:stretch>
        </p:blipFill>
        <p:spPr>
          <a:xfrm>
            <a:off x="2555776" y="2390483"/>
            <a:ext cx="6439799" cy="4258269"/>
          </a:xfrm>
          <a:prstGeom prst="rect">
            <a:avLst/>
          </a:prstGeom>
        </p:spPr>
      </p:pic>
      <p:pic>
        <p:nvPicPr>
          <p:cNvPr id="11" name="Picture 9" descr="C:\Users\SurfaceGiulioGiunta\AppData\Local\Temp\ConnectorClipboard4914618825748842251\image167104134037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021288"/>
            <a:ext cx="524913" cy="9361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9" descr="C:\Users\SurfaceGiulioGiunta\AppData\Local\Temp\ConnectorClipboard4914618825748842251\image16710413403710.png">
            <a:extLst>
              <a:ext uri="{FF2B5EF4-FFF2-40B4-BE49-F238E27FC236}">
                <a16:creationId xmlns:a16="http://schemas.microsoft.com/office/drawing/2014/main" id="{804A3624-837D-17F9-17B0-309BC3597C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7527" y="2564904"/>
            <a:ext cx="524913" cy="936104"/>
          </a:xfrm>
          <a:prstGeom prst="rect">
            <a:avLst/>
          </a:prstGeom>
          <a:solidFill>
            <a:srgbClr val="FFFF00"/>
          </a:solidFill>
        </p:spPr>
      </p:pic>
    </p:spTree>
    <p:extLst>
      <p:ext uri="{BB962C8B-B14F-4D97-AF65-F5344CB8AC3E}">
        <p14:creationId xmlns:p14="http://schemas.microsoft.com/office/powerpoint/2010/main" val="12693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3" name="Rectangle 1"/>
          <p:cNvSpPr>
            <a:spLocks noChangeArrowheads="1"/>
          </p:cNvSpPr>
          <p:nvPr/>
        </p:nvSpPr>
        <p:spPr bwMode="auto">
          <a:xfrm>
            <a:off x="107504" y="1085061"/>
            <a:ext cx="273727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Forward</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pic>
        <p:nvPicPr>
          <p:cNvPr id="71686" name="Picture 6" descr="C:\Users\SurfaceGiulioGiunta\AppData\Local\Temp\ConnectorClipboard4914618825748842251\image167103849485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682" y="1658950"/>
            <a:ext cx="6382609" cy="599306"/>
          </a:xfrm>
          <a:prstGeom prst="rect">
            <a:avLst/>
          </a:prstGeom>
          <a:solidFill>
            <a:srgbClr val="66FFFF"/>
          </a:solidFill>
        </p:spPr>
      </p:pic>
      <p:grpSp>
        <p:nvGrpSpPr>
          <p:cNvPr id="6" name="Gruppo 5"/>
          <p:cNvGrpSpPr/>
          <p:nvPr/>
        </p:nvGrpSpPr>
        <p:grpSpPr>
          <a:xfrm>
            <a:off x="204483" y="2696907"/>
            <a:ext cx="8832014" cy="3036349"/>
            <a:chOff x="204483" y="2696907"/>
            <a:chExt cx="8832014" cy="3036349"/>
          </a:xfrm>
        </p:grpSpPr>
        <p:sp>
          <p:nvSpPr>
            <p:cNvPr id="5" name="Rettangolo 4"/>
            <p:cNvSpPr/>
            <p:nvPr/>
          </p:nvSpPr>
          <p:spPr>
            <a:xfrm>
              <a:off x="204483" y="2716083"/>
              <a:ext cx="8832014" cy="2554545"/>
            </a:xfrm>
            <a:prstGeom prst="rect">
              <a:avLst/>
            </a:prstGeom>
          </p:spPr>
          <p:txBody>
            <a:bodyPr wrap="square">
              <a:spAutoFit/>
            </a:bodyPr>
            <a:lstStyle/>
            <a:p>
              <a:r>
                <a:rPr lang="it-IT" dirty="0">
                  <a:latin typeface="Arial" panose="020B0604020202020204" pitchFamily="34" charset="0"/>
                  <a:cs typeface="Arial" panose="020B0604020202020204" pitchFamily="34" charset="0"/>
                </a:rPr>
                <a:t>the </a:t>
              </a:r>
              <a:r>
                <a:rPr lang="it-IT" dirty="0" err="1">
                  <a:latin typeface="Arial" panose="020B0604020202020204" pitchFamily="34" charset="0"/>
                  <a:cs typeface="Arial" panose="020B0604020202020204" pitchFamily="34" charset="0"/>
                </a:rPr>
                <a:t>choice</a:t>
              </a:r>
              <a:r>
                <a:rPr lang="it-IT" dirty="0">
                  <a:latin typeface="Arial" panose="020B0604020202020204" pitchFamily="34" charset="0"/>
                  <a:cs typeface="Arial" panose="020B0604020202020204" pitchFamily="34" charset="0"/>
                </a:rPr>
                <a:t>               </a:t>
              </a:r>
            </a:p>
            <a:p>
              <a:r>
                <a:rPr lang="it-IT" dirty="0" err="1">
                  <a:latin typeface="Arial" panose="020B0604020202020204" pitchFamily="34" charset="0"/>
                  <a:cs typeface="Arial" panose="020B0604020202020204" pitchFamily="34" charset="0"/>
                </a:rPr>
                <a:t>implies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that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we</a:t>
              </a:r>
              <a:r>
                <a:rPr lang="it-IT" dirty="0">
                  <a:latin typeface="Arial" panose="020B0604020202020204" pitchFamily="34" charset="0"/>
                  <a:cs typeface="Arial" panose="020B0604020202020204" pitchFamily="34" charset="0"/>
                </a:rPr>
                <a:t> are </a:t>
              </a:r>
              <a:r>
                <a:rPr lang="it-IT" dirty="0" err="1">
                  <a:latin typeface="Arial" panose="020B0604020202020204" pitchFamily="34" charset="0"/>
                  <a:cs typeface="Arial" panose="020B0604020202020204" pitchFamily="34" charset="0"/>
                </a:rPr>
                <a:t>computing</a:t>
              </a:r>
              <a:r>
                <a:rPr lang="it-IT" dirty="0">
                  <a:latin typeface="Arial" panose="020B0604020202020204" pitchFamily="34" charset="0"/>
                  <a:cs typeface="Arial" panose="020B0604020202020204" pitchFamily="34" charset="0"/>
                </a:rPr>
                <a:t>  </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the </a:t>
              </a:r>
              <a:r>
                <a:rPr lang="it-IT" dirty="0" err="1">
                  <a:latin typeface="Arial" panose="020B0604020202020204" pitchFamily="34" charset="0"/>
                  <a:cs typeface="Arial" panose="020B0604020202020204" pitchFamily="34" charset="0"/>
                </a:rPr>
                <a:t>choice</a:t>
              </a:r>
              <a:endParaRPr lang="it-IT" dirty="0">
                <a:latin typeface="Arial" panose="020B0604020202020204" pitchFamily="34" charset="0"/>
                <a:cs typeface="Arial" panose="020B0604020202020204" pitchFamily="34" charset="0"/>
              </a:endParaRPr>
            </a:p>
            <a:p>
              <a:r>
                <a:rPr lang="it-IT" dirty="0" err="1">
                  <a:latin typeface="Arial" panose="020B0604020202020204" pitchFamily="34" charset="0"/>
                  <a:cs typeface="Arial" panose="020B0604020202020204" pitchFamily="34" charset="0"/>
                </a:rPr>
                <a:t>implies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that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we</a:t>
              </a:r>
              <a:r>
                <a:rPr lang="it-IT" dirty="0">
                  <a:latin typeface="Arial" panose="020B0604020202020204" pitchFamily="34" charset="0"/>
                  <a:cs typeface="Arial" panose="020B0604020202020204" pitchFamily="34" charset="0"/>
                </a:rPr>
                <a:t> are </a:t>
              </a:r>
              <a:r>
                <a:rPr lang="it-IT" dirty="0" err="1">
                  <a:latin typeface="Arial" panose="020B0604020202020204" pitchFamily="34" charset="0"/>
                  <a:cs typeface="Arial" panose="020B0604020202020204" pitchFamily="34" charset="0"/>
                </a:rPr>
                <a:t>computing</a:t>
              </a:r>
              <a:r>
                <a:rPr lang="it-IT" dirty="0">
                  <a:latin typeface="Arial" panose="020B0604020202020204" pitchFamily="34" charset="0"/>
                  <a:cs typeface="Arial" panose="020B0604020202020204" pitchFamily="34" charset="0"/>
                </a:rPr>
                <a:t> </a:t>
              </a:r>
            </a:p>
          </p:txBody>
        </p:sp>
        <p:pic>
          <p:nvPicPr>
            <p:cNvPr id="79879" name="Picture 7" descr="C:\Users\SurfaceGiulioGiunta\AppData\Local\Temp\ConnectorClipboard4914618825748842251\image16710412947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696907"/>
              <a:ext cx="2153901" cy="564266"/>
            </a:xfrm>
            <a:prstGeom prst="rect">
              <a:avLst/>
            </a:prstGeom>
            <a:noFill/>
            <a:extLst>
              <a:ext uri="{909E8E84-426E-40DD-AFC4-6F175D3DCCD1}">
                <a14:hiddenFill xmlns:a14="http://schemas.microsoft.com/office/drawing/2010/main">
                  <a:solidFill>
                    <a:srgbClr val="FFFFFF"/>
                  </a:solidFill>
                </a14:hiddenFill>
              </a:ext>
            </a:extLst>
          </p:spPr>
        </p:pic>
        <p:pic>
          <p:nvPicPr>
            <p:cNvPr id="79881" name="Picture 9" descr="C:\Users\SurfaceGiulioGiunta\AppData\Local\Temp\ConnectorClipboard4914618825748842251\image167104134037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647" y="2924944"/>
              <a:ext cx="787593" cy="1404555"/>
            </a:xfrm>
            <a:prstGeom prst="rect">
              <a:avLst/>
            </a:prstGeom>
            <a:noFill/>
            <a:extLst>
              <a:ext uri="{909E8E84-426E-40DD-AFC4-6F175D3DCCD1}">
                <a14:hiddenFill xmlns:a14="http://schemas.microsoft.com/office/drawing/2010/main">
                  <a:solidFill>
                    <a:srgbClr val="FFFFFF"/>
                  </a:solidFill>
                </a14:hiddenFill>
              </a:ext>
            </a:extLst>
          </p:spPr>
        </p:pic>
        <p:pic>
          <p:nvPicPr>
            <p:cNvPr id="79883" name="Picture 11" descr="C:\Users\SurfaceGiulioGiunta\AppData\Local\Temp\ConnectorClipboard4914618825748842251\image167104144129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549" y="4221088"/>
              <a:ext cx="2118795" cy="555069"/>
            </a:xfrm>
            <a:prstGeom prst="rect">
              <a:avLst/>
            </a:prstGeom>
            <a:noFill/>
            <a:extLst>
              <a:ext uri="{909E8E84-426E-40DD-AFC4-6F175D3DCCD1}">
                <a14:hiddenFill xmlns:a14="http://schemas.microsoft.com/office/drawing/2010/main">
                  <a:solidFill>
                    <a:srgbClr val="FFFFFF"/>
                  </a:solidFill>
                </a14:hiddenFill>
              </a:ext>
            </a:extLst>
          </p:spPr>
        </p:pic>
        <p:pic>
          <p:nvPicPr>
            <p:cNvPr id="79885" name="Picture 13" descr="C:\Users\SurfaceGiulioGiunta\AppData\Local\Temp\ConnectorClipboard4914618825748842251\image1671041463512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8635" y="4300147"/>
              <a:ext cx="803605" cy="14331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42772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SurfaceGiulioGiunta\AppData\Local\Temp\ConnectorClipboard4914618825748842251\image167103910886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8920"/>
            <a:ext cx="3580322" cy="3500759"/>
          </a:xfrm>
          <a:prstGeom prst="rect">
            <a:avLst/>
          </a:prstGeom>
          <a:noFill/>
          <a:extLst>
            <a:ext uri="{909E8E84-426E-40DD-AFC4-6F175D3DCCD1}">
              <a14:hiddenFill xmlns:a14="http://schemas.microsoft.com/office/drawing/2010/main">
                <a:solidFill>
                  <a:srgbClr val="FFFFFF"/>
                </a:solidFill>
              </a14:hiddenFill>
            </a:ext>
          </a:extLst>
        </p:spPr>
      </p:pic>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3" name="Rectangle 1"/>
          <p:cNvSpPr>
            <a:spLocks noChangeArrowheads="1"/>
          </p:cNvSpPr>
          <p:nvPr/>
        </p:nvSpPr>
        <p:spPr bwMode="auto">
          <a:xfrm>
            <a:off x="107504" y="1085061"/>
            <a:ext cx="273727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Forward</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pic>
        <p:nvPicPr>
          <p:cNvPr id="71686" name="Picture 6" descr="C:\Users\SurfaceGiulioGiunta\AppData\Local\Temp\ConnectorClipboard4914618825748842251\image1671038494857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682" y="1658950"/>
            <a:ext cx="6382609" cy="599306"/>
          </a:xfrm>
          <a:prstGeom prst="rect">
            <a:avLst/>
          </a:prstGeom>
          <a:solidFill>
            <a:srgbClr val="66FFFF"/>
          </a:solidFill>
        </p:spPr>
      </p:pic>
      <p:pic>
        <p:nvPicPr>
          <p:cNvPr id="81923" name="Picture 3" descr="C:\Users\SurfaceGiulioGiunta\AppData\Local\Temp\ConnectorClipboard4914618825748842251\image167104157113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637" y="2644420"/>
            <a:ext cx="1716667" cy="484188"/>
          </a:xfrm>
          <a:prstGeom prst="rect">
            <a:avLst/>
          </a:prstGeom>
          <a:noFill/>
          <a:extLst>
            <a:ext uri="{909E8E84-426E-40DD-AFC4-6F175D3DCCD1}">
              <a14:hiddenFill xmlns:a14="http://schemas.microsoft.com/office/drawing/2010/main">
                <a:solidFill>
                  <a:srgbClr val="FFFFFF"/>
                </a:solidFill>
              </a14:hiddenFill>
            </a:ext>
          </a:extLst>
        </p:spPr>
      </p:pic>
      <p:pic>
        <p:nvPicPr>
          <p:cNvPr id="81924" name="Picture 4" descr="C:\Users\SurfaceGiulioGiunta\AppData\Local\Temp\ConnectorClipboard4914618825748842251\image1671041571166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5605" y="2579333"/>
            <a:ext cx="1772660" cy="549275"/>
          </a:xfrm>
          <a:prstGeom prst="rect">
            <a:avLst/>
          </a:prstGeom>
          <a:noFill/>
          <a:extLst>
            <a:ext uri="{909E8E84-426E-40DD-AFC4-6F175D3DCCD1}">
              <a14:hiddenFill xmlns:a14="http://schemas.microsoft.com/office/drawing/2010/main">
                <a:solidFill>
                  <a:srgbClr val="FFFFFF"/>
                </a:solidFill>
              </a14:hiddenFill>
            </a:ext>
          </a:extLst>
        </p:spPr>
      </p:pic>
      <p:pic>
        <p:nvPicPr>
          <p:cNvPr id="81925" name="Picture 5" descr="C:\Users\SurfaceGiulioGiunta\AppData\Local\Temp\ConnectorClipboard4914618825748842251\image1671041571209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637" y="3296198"/>
            <a:ext cx="3698845" cy="561204"/>
          </a:xfrm>
          <a:prstGeom prst="rect">
            <a:avLst/>
          </a:prstGeom>
          <a:noFill/>
          <a:extLst>
            <a:ext uri="{909E8E84-426E-40DD-AFC4-6F175D3DCCD1}">
              <a14:hiddenFill xmlns:a14="http://schemas.microsoft.com/office/drawing/2010/main">
                <a:solidFill>
                  <a:srgbClr val="FFFFFF"/>
                </a:solidFill>
              </a14:hiddenFill>
            </a:ext>
          </a:extLst>
        </p:spPr>
      </p:pic>
      <p:pic>
        <p:nvPicPr>
          <p:cNvPr id="81926" name="Picture 6" descr="C:\Users\SurfaceGiulioGiunta\AppData\Local\Temp\ConnectorClipboard4914618825748842251\image1671041571272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4107" y="3947702"/>
            <a:ext cx="5462389" cy="561418"/>
          </a:xfrm>
          <a:prstGeom prst="rect">
            <a:avLst/>
          </a:prstGeom>
          <a:noFill/>
          <a:extLst>
            <a:ext uri="{909E8E84-426E-40DD-AFC4-6F175D3DCCD1}">
              <a14:hiddenFill xmlns:a14="http://schemas.microsoft.com/office/drawing/2010/main">
                <a:solidFill>
                  <a:srgbClr val="FFFFFF"/>
                </a:solidFill>
              </a14:hiddenFill>
            </a:ext>
          </a:extLst>
        </p:spPr>
      </p:pic>
      <p:pic>
        <p:nvPicPr>
          <p:cNvPr id="81927" name="Picture 7" descr="C:\Users\SurfaceGiulioGiunta\AppData\Local\Temp\ConnectorClipboard4914618825748842251\image1671041571318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4107" y="4543228"/>
            <a:ext cx="4615640" cy="545936"/>
          </a:xfrm>
          <a:prstGeom prst="rect">
            <a:avLst/>
          </a:prstGeom>
          <a:noFill/>
          <a:extLst>
            <a:ext uri="{909E8E84-426E-40DD-AFC4-6F175D3DCCD1}">
              <a14:hiddenFill xmlns:a14="http://schemas.microsoft.com/office/drawing/2010/main">
                <a:solidFill>
                  <a:srgbClr val="FFFFFF"/>
                </a:solidFill>
              </a14:hiddenFill>
            </a:ext>
          </a:extLst>
        </p:spPr>
      </p:pic>
      <p:pic>
        <p:nvPicPr>
          <p:cNvPr id="81928" name="Picture 8" descr="C:\Users\SurfaceGiulioGiunta\AppData\Local\Temp\ConnectorClipboard4914618825748842251\image1671041571355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4107" y="5123272"/>
            <a:ext cx="3032228" cy="537976"/>
          </a:xfrm>
          <a:prstGeom prst="rect">
            <a:avLst/>
          </a:prstGeom>
          <a:noFill/>
          <a:extLst>
            <a:ext uri="{909E8E84-426E-40DD-AFC4-6F175D3DCCD1}">
              <a14:hiddenFill xmlns:a14="http://schemas.microsoft.com/office/drawing/2010/main">
                <a:solidFill>
                  <a:srgbClr val="FFFFFF"/>
                </a:solidFill>
              </a14:hiddenFill>
            </a:ext>
          </a:extLst>
        </p:spPr>
      </p:pic>
      <p:pic>
        <p:nvPicPr>
          <p:cNvPr id="81929" name="Picture 9" descr="C:\Users\SurfaceGiulioGiunta\AppData\Local\Temp\ConnectorClipboard4914618825748842251\image1671041571411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0099" y="5681537"/>
            <a:ext cx="5161388" cy="528142"/>
          </a:xfrm>
          <a:prstGeom prst="rect">
            <a:avLst/>
          </a:prstGeom>
          <a:noFill/>
          <a:extLst>
            <a:ext uri="{909E8E84-426E-40DD-AFC4-6F175D3DCCD1}">
              <a14:hiddenFill xmlns:a14="http://schemas.microsoft.com/office/drawing/2010/main">
                <a:solidFill>
                  <a:srgbClr val="FFFFFF"/>
                </a:solidFill>
              </a14:hiddenFill>
            </a:ext>
          </a:extLst>
        </p:spPr>
      </p:pic>
      <p:pic>
        <p:nvPicPr>
          <p:cNvPr id="81930" name="Picture 10" descr="C:\Users\SurfaceGiulioGiunta\AppData\Local\Temp\ConnectorClipboard4914618825748842251\image16710415714288.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0099" y="6243787"/>
            <a:ext cx="1915890" cy="56958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o 10"/>
          <p:cNvGrpSpPr/>
          <p:nvPr/>
        </p:nvGrpSpPr>
        <p:grpSpPr>
          <a:xfrm>
            <a:off x="5632014" y="5982837"/>
            <a:ext cx="974321" cy="875163"/>
            <a:chOff x="5632014" y="5982837"/>
            <a:chExt cx="974321" cy="875163"/>
          </a:xfrm>
        </p:grpSpPr>
        <p:pic>
          <p:nvPicPr>
            <p:cNvPr id="17" name="Picture 13" descr="C:\Users\SurfaceGiulioGiunta\AppData\Local\Temp\ConnectorClipboard4914618825748842251\image1671041463512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5594" y="5982837"/>
              <a:ext cx="490741" cy="875163"/>
            </a:xfrm>
            <a:prstGeom prst="rect">
              <a:avLst/>
            </a:prstGeom>
            <a:noFill/>
          </p:spPr>
        </p:pic>
        <p:cxnSp>
          <p:nvCxnSpPr>
            <p:cNvPr id="6" name="Connettore 2 5"/>
            <p:cNvCxnSpPr>
              <a:stCxn id="17" idx="1"/>
            </p:cNvCxnSpPr>
            <p:nvPr/>
          </p:nvCxnSpPr>
          <p:spPr bwMode="auto">
            <a:xfrm flipH="1">
              <a:off x="5632014" y="6420419"/>
              <a:ext cx="483580" cy="69072"/>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4" name="Gruppo 3">
            <a:extLst>
              <a:ext uri="{FF2B5EF4-FFF2-40B4-BE49-F238E27FC236}">
                <a16:creationId xmlns:a16="http://schemas.microsoft.com/office/drawing/2014/main" id="{C7297BC7-9577-9CA5-0585-28E57BE2062C}"/>
              </a:ext>
            </a:extLst>
          </p:cNvPr>
          <p:cNvGrpSpPr/>
          <p:nvPr/>
        </p:nvGrpSpPr>
        <p:grpSpPr>
          <a:xfrm>
            <a:off x="7668345" y="1844824"/>
            <a:ext cx="936104" cy="875163"/>
            <a:chOff x="5632014" y="5982837"/>
            <a:chExt cx="974321" cy="875163"/>
          </a:xfrm>
          <a:solidFill>
            <a:srgbClr val="FFFF00"/>
          </a:solidFill>
        </p:grpSpPr>
        <p:pic>
          <p:nvPicPr>
            <p:cNvPr id="5" name="Picture 13" descr="C:\Users\SurfaceGiulioGiunta\AppData\Local\Temp\ConnectorClipboard4914618825748842251\image16710414635120.png">
              <a:extLst>
                <a:ext uri="{FF2B5EF4-FFF2-40B4-BE49-F238E27FC236}">
                  <a16:creationId xmlns:a16="http://schemas.microsoft.com/office/drawing/2014/main" id="{E01C7A9E-78E4-8733-3693-7E0072BD6B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5594" y="5982837"/>
              <a:ext cx="490741" cy="875163"/>
            </a:xfrm>
            <a:prstGeom prst="rect">
              <a:avLst/>
            </a:prstGeom>
            <a:grpFill/>
          </p:spPr>
        </p:pic>
        <p:cxnSp>
          <p:nvCxnSpPr>
            <p:cNvPr id="7" name="Connettore 2 6">
              <a:extLst>
                <a:ext uri="{FF2B5EF4-FFF2-40B4-BE49-F238E27FC236}">
                  <a16:creationId xmlns:a16="http://schemas.microsoft.com/office/drawing/2014/main" id="{0246A16E-6F77-D9AB-8E5B-602B58B08CB5}"/>
                </a:ext>
              </a:extLst>
            </p:cNvPr>
            <p:cNvCxnSpPr>
              <a:stCxn id="5" idx="1"/>
            </p:cNvCxnSpPr>
            <p:nvPr/>
          </p:nvCxnSpPr>
          <p:spPr bwMode="auto">
            <a:xfrm flipH="1">
              <a:off x="5632014" y="6420419"/>
              <a:ext cx="483580" cy="69072"/>
            </a:xfrm>
            <a:prstGeom prst="straightConnector1">
              <a:avLst/>
            </a:prstGeom>
            <a:grp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8" name="Rettangolo 7">
            <a:extLst>
              <a:ext uri="{FF2B5EF4-FFF2-40B4-BE49-F238E27FC236}">
                <a16:creationId xmlns:a16="http://schemas.microsoft.com/office/drawing/2014/main" id="{8CDCED8A-B2C3-B438-BA04-7AAEA67606DF}"/>
              </a:ext>
            </a:extLst>
          </p:cNvPr>
          <p:cNvSpPr/>
          <p:nvPr/>
        </p:nvSpPr>
        <p:spPr bwMode="auto">
          <a:xfrm>
            <a:off x="7668345" y="2060848"/>
            <a:ext cx="464612" cy="350895"/>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Tree>
    <p:extLst>
      <p:ext uri="{BB962C8B-B14F-4D97-AF65-F5344CB8AC3E}">
        <p14:creationId xmlns:p14="http://schemas.microsoft.com/office/powerpoint/2010/main" val="364753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3" name="Rectangle 1"/>
          <p:cNvSpPr>
            <a:spLocks noChangeArrowheads="1"/>
          </p:cNvSpPr>
          <p:nvPr/>
        </p:nvSpPr>
        <p:spPr bwMode="auto">
          <a:xfrm>
            <a:off x="107504" y="1085061"/>
            <a:ext cx="273727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Forward</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pic>
        <p:nvPicPr>
          <p:cNvPr id="71686" name="Picture 6" descr="C:\Users\SurfaceGiulioGiunta\AppData\Local\Temp\ConnectorClipboard4914618825748842251\image167103849485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682" y="1658950"/>
            <a:ext cx="6382609" cy="599306"/>
          </a:xfrm>
          <a:prstGeom prst="rect">
            <a:avLst/>
          </a:prstGeom>
          <a:solidFill>
            <a:srgbClr val="66FFFF"/>
          </a:solidFill>
        </p:spPr>
      </p:pic>
      <p:sp>
        <p:nvSpPr>
          <p:cNvPr id="2" name="Rettangolo 1"/>
          <p:cNvSpPr/>
          <p:nvPr/>
        </p:nvSpPr>
        <p:spPr>
          <a:xfrm>
            <a:off x="395536" y="2708920"/>
            <a:ext cx="7992888" cy="2123658"/>
          </a:xfrm>
          <a:prstGeom prst="rect">
            <a:avLst/>
          </a:prstGeom>
        </p:spPr>
        <p:txBody>
          <a:bodyPr wrap="square">
            <a:spAutoFit/>
          </a:bodyPr>
          <a:lstStyle/>
          <a:p>
            <a:pPr algn="ctr"/>
            <a:r>
              <a:rPr lang="en-US" dirty="0">
                <a:solidFill>
                  <a:srgbClr val="000000"/>
                </a:solidFill>
                <a:latin typeface="Arial" panose="020B0604020202020204" pitchFamily="34" charset="0"/>
                <a:cs typeface="Arial" panose="020B0604020202020204" pitchFamily="34" charset="0"/>
              </a:rPr>
              <a:t>we need </a:t>
            </a:r>
            <a:r>
              <a:rPr lang="en-US" b="1"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 (forward) traversals of the tangent computational graph to compute the gradient of </a:t>
            </a:r>
            <a:r>
              <a:rPr lang="en-US" sz="3600" i="1" dirty="0">
                <a:solidFill>
                  <a:srgbClr val="000000"/>
                </a:solidFill>
                <a:latin typeface="+mj-lt"/>
                <a:cs typeface="Arial" panose="020B0604020202020204" pitchFamily="34" charset="0"/>
              </a:rPr>
              <a:t>f</a:t>
            </a:r>
            <a:r>
              <a:rPr lang="en-US" dirty="0">
                <a:solidFill>
                  <a:srgbClr val="000000"/>
                </a:solidFill>
                <a:latin typeface="Arial" panose="020B0604020202020204" pitchFamily="34" charset="0"/>
                <a:cs typeface="Arial" panose="020B0604020202020204" pitchFamily="34" charset="0"/>
              </a:rPr>
              <a:t>, </a:t>
            </a:r>
          </a:p>
          <a:p>
            <a:pPr algn="ctr"/>
            <a:r>
              <a:rPr lang="en-US" dirty="0">
                <a:solidFill>
                  <a:srgbClr val="000000"/>
                </a:solidFill>
                <a:latin typeface="Arial" panose="020B0604020202020204" pitchFamily="34" charset="0"/>
                <a:cs typeface="Arial" panose="020B0604020202020204" pitchFamily="34" charset="0"/>
              </a:rPr>
              <a:t>one for each component of the gradient </a:t>
            </a:r>
          </a:p>
        </p:txBody>
      </p:sp>
      <p:sp>
        <p:nvSpPr>
          <p:cNvPr id="4" name="Rettangolo 3">
            <a:extLst>
              <a:ext uri="{FF2B5EF4-FFF2-40B4-BE49-F238E27FC236}">
                <a16:creationId xmlns:a16="http://schemas.microsoft.com/office/drawing/2014/main" id="{B9DDF2F5-A005-D07A-3542-297493562B59}"/>
              </a:ext>
            </a:extLst>
          </p:cNvPr>
          <p:cNvSpPr/>
          <p:nvPr/>
        </p:nvSpPr>
        <p:spPr>
          <a:xfrm>
            <a:off x="71500" y="5172774"/>
            <a:ext cx="9000999" cy="1200329"/>
          </a:xfrm>
          <a:prstGeom prst="rect">
            <a:avLst/>
          </a:prstGeom>
          <a:solidFill>
            <a:srgbClr val="FFFF00"/>
          </a:solidFill>
        </p:spPr>
        <p:txBody>
          <a:bodyPr wrap="square">
            <a:spAutoFit/>
          </a:bodyPr>
          <a:lstStyle/>
          <a:p>
            <a:pPr algn="ctr"/>
            <a:r>
              <a:rPr lang="en-US" dirty="0">
                <a:solidFill>
                  <a:srgbClr val="000000"/>
                </a:solidFill>
                <a:latin typeface="Arial" panose="020B0604020202020204" pitchFamily="34" charset="0"/>
                <a:cs typeface="Arial" panose="020B0604020202020204" pitchFamily="34" charset="0"/>
              </a:rPr>
              <a:t>with </a:t>
            </a:r>
            <a:r>
              <a:rPr lang="en-US" sz="3600" i="1" dirty="0">
                <a:solidFill>
                  <a:srgbClr val="000000"/>
                </a:solidFill>
                <a:latin typeface="+mj-lt"/>
                <a:cs typeface="Arial" panose="020B0604020202020204" pitchFamily="34" charset="0"/>
              </a:rPr>
              <a:t>n</a:t>
            </a:r>
            <a:r>
              <a:rPr lang="en-US" dirty="0">
                <a:solidFill>
                  <a:srgbClr val="000000"/>
                </a:solidFill>
                <a:latin typeface="Arial" panose="020B0604020202020204" pitchFamily="34" charset="0"/>
                <a:cs typeface="Arial" panose="020B0604020202020204" pitchFamily="34" charset="0"/>
              </a:rPr>
              <a:t> variables, we need </a:t>
            </a:r>
            <a:r>
              <a:rPr lang="en-US" sz="3600" b="1" i="1" dirty="0">
                <a:solidFill>
                  <a:srgbClr val="000000"/>
                </a:solidFill>
                <a:latin typeface="+mj-lt"/>
                <a:cs typeface="Arial" panose="020B0604020202020204" pitchFamily="34" charset="0"/>
              </a:rPr>
              <a:t>n</a:t>
            </a:r>
            <a:r>
              <a:rPr lang="en-US" dirty="0">
                <a:solidFill>
                  <a:srgbClr val="000000"/>
                </a:solidFill>
                <a:latin typeface="Arial" panose="020B0604020202020204" pitchFamily="34" charset="0"/>
                <a:cs typeface="Arial" panose="020B0604020202020204" pitchFamily="34" charset="0"/>
              </a:rPr>
              <a:t> (forward) traversals to compute the gradient of </a:t>
            </a:r>
            <a:r>
              <a:rPr lang="en-US" sz="3600" i="1" dirty="0">
                <a:solidFill>
                  <a:srgbClr val="000000"/>
                </a:solidFill>
                <a:latin typeface="+mj-lt"/>
                <a:cs typeface="Arial" panose="020B0604020202020204" pitchFamily="34" charset="0"/>
              </a:rPr>
              <a:t>f</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62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3" name="Rectangle 1"/>
          <p:cNvSpPr>
            <a:spLocks noChangeArrowheads="1"/>
          </p:cNvSpPr>
          <p:nvPr/>
        </p:nvSpPr>
        <p:spPr bwMode="auto">
          <a:xfrm>
            <a:off x="107504" y="1085061"/>
            <a:ext cx="272124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2800" b="1" dirty="0">
                <a:latin typeface="Arial" panose="020B0604020202020204" pitchFamily="34" charset="0"/>
                <a:cs typeface="Arial" panose="020B0604020202020204" pitchFamily="34" charset="0"/>
              </a:rPr>
              <a:t>Reverse</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pic>
        <p:nvPicPr>
          <p:cNvPr id="71686" name="Picture 6" descr="C:\Users\SurfaceGiulioGiunta\AppData\Local\Temp\ConnectorClipboard4914618825748842251\image167103849485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682" y="1658950"/>
            <a:ext cx="6382609" cy="599306"/>
          </a:xfrm>
          <a:prstGeom prst="rect">
            <a:avLst/>
          </a:prstGeom>
          <a:solidFill>
            <a:srgbClr val="66FFFF"/>
          </a:solidFill>
        </p:spPr>
      </p:pic>
      <p:sp>
        <p:nvSpPr>
          <p:cNvPr id="2" name="Rettangolo 1"/>
          <p:cNvSpPr/>
          <p:nvPr/>
        </p:nvSpPr>
        <p:spPr>
          <a:xfrm>
            <a:off x="53890" y="2564904"/>
            <a:ext cx="9036220" cy="2185214"/>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the Reverse mode corresponds to a generalized </a:t>
            </a:r>
            <a:r>
              <a:rPr lang="en-US" b="1" dirty="0">
                <a:latin typeface="Arial" panose="020B0604020202020204" pitchFamily="34" charset="0"/>
                <a:cs typeface="Arial" panose="020B0604020202020204" pitchFamily="34" charset="0"/>
              </a:rPr>
              <a:t>backpropagation</a:t>
            </a:r>
            <a:r>
              <a:rPr lang="en-US" dirty="0">
                <a:latin typeface="Arial" panose="020B0604020202020204" pitchFamily="34" charset="0"/>
                <a:cs typeface="Arial" panose="020B0604020202020204" pitchFamily="34" charset="0"/>
              </a:rPr>
              <a:t> algorithm, in that it propagates derivatives backward from the output </a:t>
            </a:r>
            <a:r>
              <a:rPr lang="en-US" sz="3600" i="1" dirty="0">
                <a:latin typeface="+mj-lt"/>
                <a:cs typeface="Arial" panose="020B0604020202020204" pitchFamily="34" charset="0"/>
              </a:rPr>
              <a:t>y</a:t>
            </a:r>
            <a:r>
              <a:rPr lang="en-US" dirty="0">
                <a:latin typeface="Arial" panose="020B0604020202020204" pitchFamily="34" charset="0"/>
                <a:cs typeface="Arial" panose="020B0604020202020204" pitchFamily="34" charset="0"/>
              </a:rPr>
              <a:t> toward the input variables </a:t>
            </a:r>
            <a:r>
              <a:rPr lang="en-US" sz="3600" i="1" dirty="0">
                <a:latin typeface="+mj-lt"/>
                <a:cs typeface="Arial" panose="020B0604020202020204" pitchFamily="34" charset="0"/>
              </a:rPr>
              <a:t>x</a:t>
            </a:r>
            <a:r>
              <a:rPr lang="en-US" baseline="-25000" dirty="0">
                <a:latin typeface="+mj-lt"/>
                <a:cs typeface="Arial" panose="020B0604020202020204" pitchFamily="34" charset="0"/>
              </a:rPr>
              <a:t>1</a:t>
            </a:r>
            <a:r>
              <a:rPr lang="en-US" dirty="0">
                <a:latin typeface="Arial" panose="020B0604020202020204" pitchFamily="34" charset="0"/>
                <a:cs typeface="Arial" panose="020B0604020202020204" pitchFamily="34" charset="0"/>
              </a:rPr>
              <a:t> and </a:t>
            </a:r>
            <a:r>
              <a:rPr lang="en-US" sz="3600" i="1" dirty="0">
                <a:latin typeface="+mj-lt"/>
                <a:cs typeface="Arial" panose="020B0604020202020204" pitchFamily="34" charset="0"/>
              </a:rPr>
              <a:t>x</a:t>
            </a:r>
            <a:r>
              <a:rPr lang="en-US" baseline="-25000" dirty="0">
                <a:latin typeface="+mj-lt"/>
                <a:cs typeface="Arial" panose="020B0604020202020204" pitchFamily="34" charset="0"/>
              </a:rPr>
              <a:t>2</a:t>
            </a:r>
            <a:r>
              <a:rPr lang="en-US" dirty="0">
                <a:latin typeface="Arial" panose="020B0604020202020204" pitchFamily="34" charset="0"/>
                <a:cs typeface="Arial" panose="020B0604020202020204" pitchFamily="34" charset="0"/>
              </a:rPr>
              <a:t>. </a:t>
            </a:r>
          </a:p>
        </p:txBody>
      </p:sp>
      <p:sp>
        <p:nvSpPr>
          <p:cNvPr id="6" name="Rettangolo 5"/>
          <p:cNvSpPr/>
          <p:nvPr/>
        </p:nvSpPr>
        <p:spPr>
          <a:xfrm>
            <a:off x="251520" y="5147629"/>
            <a:ext cx="8496944" cy="1077218"/>
          </a:xfrm>
          <a:prstGeom prst="rect">
            <a:avLst/>
          </a:prstGeom>
          <a:solidFill>
            <a:schemeClr val="bg1">
              <a:lumMod val="95000"/>
            </a:schemeClr>
          </a:solidFill>
        </p:spPr>
        <p:txBody>
          <a:bodyPr wrap="square">
            <a:spAutoFit/>
          </a:bodyPr>
          <a:lstStyle/>
          <a:p>
            <a:pPr algn="ctr"/>
            <a:r>
              <a:rPr lang="en-US" dirty="0">
                <a:latin typeface="Arial" panose="020B0604020202020204" pitchFamily="34" charset="0"/>
                <a:cs typeface="Arial" panose="020B0604020202020204" pitchFamily="34" charset="0"/>
              </a:rPr>
              <a:t>Reverse mode must be used </a:t>
            </a:r>
            <a:r>
              <a:rPr lang="en-US" b="1" dirty="0">
                <a:latin typeface="Arial" panose="020B0604020202020204" pitchFamily="34" charset="0"/>
                <a:cs typeface="Arial" panose="020B0604020202020204" pitchFamily="34" charset="0"/>
              </a:rPr>
              <a:t>after</a:t>
            </a:r>
            <a:r>
              <a:rPr lang="en-US" dirty="0">
                <a:latin typeface="Arial" panose="020B0604020202020204" pitchFamily="34" charset="0"/>
                <a:cs typeface="Arial" panose="020B0604020202020204" pitchFamily="34" charset="0"/>
              </a:rPr>
              <a:t> the forward traversal of the computational graph</a:t>
            </a:r>
          </a:p>
        </p:txBody>
      </p:sp>
    </p:spTree>
    <p:extLst>
      <p:ext uri="{BB962C8B-B14F-4D97-AF65-F5344CB8AC3E}">
        <p14:creationId xmlns:p14="http://schemas.microsoft.com/office/powerpoint/2010/main" val="277313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3" name="Rectangle 1"/>
          <p:cNvSpPr>
            <a:spLocks noChangeArrowheads="1"/>
          </p:cNvSpPr>
          <p:nvPr/>
        </p:nvSpPr>
        <p:spPr bwMode="auto">
          <a:xfrm>
            <a:off x="107504" y="1085061"/>
            <a:ext cx="272124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2800" b="1" dirty="0">
                <a:latin typeface="Arial" panose="020B0604020202020204" pitchFamily="34" charset="0"/>
                <a:cs typeface="Arial" panose="020B0604020202020204" pitchFamily="34" charset="0"/>
              </a:rPr>
              <a:t>Reverse</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pic>
        <p:nvPicPr>
          <p:cNvPr id="71686" name="Picture 6" descr="C:\Users\SurfaceGiulioGiunta\AppData\Local\Temp\ConnectorClipboard4914618825748842251\image167103849485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682" y="1658950"/>
            <a:ext cx="6382609" cy="599306"/>
          </a:xfrm>
          <a:prstGeom prst="rect">
            <a:avLst/>
          </a:prstGeom>
          <a:solidFill>
            <a:srgbClr val="66FFFF"/>
          </a:solidFill>
        </p:spPr>
      </p:pic>
      <p:grpSp>
        <p:nvGrpSpPr>
          <p:cNvPr id="9" name="Gruppo 8"/>
          <p:cNvGrpSpPr/>
          <p:nvPr/>
        </p:nvGrpSpPr>
        <p:grpSpPr>
          <a:xfrm>
            <a:off x="-2640" y="2390483"/>
            <a:ext cx="8703840" cy="2808768"/>
            <a:chOff x="44624" y="2777786"/>
            <a:chExt cx="8703840" cy="2808768"/>
          </a:xfrm>
        </p:grpSpPr>
        <p:pic>
          <p:nvPicPr>
            <p:cNvPr id="15" name="Picture 8" descr="C:\Users\SurfaceGiulioGiunta\AppData\Local\Temp\ConnectorClipboard4914618825748842251\image167104287956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347446"/>
              <a:ext cx="1584176" cy="123910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44624" y="2777786"/>
              <a:ext cx="8703840" cy="1569660"/>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Reverse mode requires  to complement each </a:t>
              </a:r>
              <a:r>
                <a:rPr lang="en-US" b="1" dirty="0">
                  <a:latin typeface="Arial" panose="020B0604020202020204" pitchFamily="34" charset="0"/>
                  <a:cs typeface="Arial" panose="020B0604020202020204" pitchFamily="34" charset="0"/>
                </a:rPr>
                <a:t>intermediate variable </a:t>
              </a:r>
              <a:r>
                <a:rPr lang="en-US" dirty="0"/>
                <a:t>with the so called </a:t>
              </a:r>
            </a:p>
            <a:p>
              <a:pPr algn="ctr"/>
              <a:r>
                <a:rPr lang="en-US" b="1" dirty="0" err="1">
                  <a:solidFill>
                    <a:srgbClr val="FF0000"/>
                  </a:solidFill>
                </a:rPr>
                <a:t>adjoint</a:t>
              </a:r>
              <a:r>
                <a:rPr lang="en-US" b="1" dirty="0">
                  <a:solidFill>
                    <a:srgbClr val="FF0000"/>
                  </a:solidFill>
                </a:rPr>
                <a:t> variable</a:t>
              </a:r>
            </a:p>
          </p:txBody>
        </p:sp>
      </p:grpSp>
      <p:grpSp>
        <p:nvGrpSpPr>
          <p:cNvPr id="16" name="Gruppo 15"/>
          <p:cNvGrpSpPr/>
          <p:nvPr/>
        </p:nvGrpSpPr>
        <p:grpSpPr>
          <a:xfrm>
            <a:off x="-36512" y="5199251"/>
            <a:ext cx="9145016" cy="1299196"/>
            <a:chOff x="107504" y="5199251"/>
            <a:chExt cx="9145016" cy="1299196"/>
          </a:xfrm>
          <a:solidFill>
            <a:srgbClr val="FFFF00"/>
          </a:solidFill>
        </p:grpSpPr>
        <p:grpSp>
          <p:nvGrpSpPr>
            <p:cNvPr id="13" name="Gruppo 12"/>
            <p:cNvGrpSpPr/>
            <p:nvPr/>
          </p:nvGrpSpPr>
          <p:grpSpPr>
            <a:xfrm>
              <a:off x="107504" y="5199251"/>
              <a:ext cx="9145016" cy="1179175"/>
              <a:chOff x="104157" y="5199251"/>
              <a:chExt cx="8860331" cy="1179175"/>
            </a:xfrm>
            <a:grpFill/>
          </p:grpSpPr>
          <p:sp>
            <p:nvSpPr>
              <p:cNvPr id="11" name="Rettangolo 10"/>
              <p:cNvSpPr/>
              <p:nvPr/>
            </p:nvSpPr>
            <p:spPr>
              <a:xfrm>
                <a:off x="104157" y="5301208"/>
                <a:ext cx="8860331" cy="1077218"/>
              </a:xfrm>
              <a:prstGeom prst="rect">
                <a:avLst/>
              </a:prstGeom>
              <a:grpFill/>
            </p:spPr>
            <p:txBody>
              <a:bodyPr wrap="square">
                <a:spAutoFit/>
              </a:bodyPr>
              <a:lstStyle/>
              <a:p>
                <a:r>
                  <a:rPr lang="it-IT" dirty="0">
                    <a:latin typeface="Arial" panose="020B0604020202020204" pitchFamily="34" charset="0"/>
                    <a:cs typeface="Arial" panose="020B0604020202020204" pitchFamily="34" charset="0"/>
                  </a:rPr>
                  <a:t>the </a:t>
                </a:r>
                <a:r>
                  <a:rPr lang="it-IT" dirty="0" err="1">
                    <a:latin typeface="Arial" panose="020B0604020202020204" pitchFamily="34" charset="0"/>
                    <a:cs typeface="Arial" panose="020B0604020202020204" pitchFamily="34" charset="0"/>
                  </a:rPr>
                  <a:t>adjoint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variable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represents</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sensitivity</a:t>
                </a:r>
                <a:r>
                  <a:rPr lang="it-IT" dirty="0">
                    <a:latin typeface="Arial" panose="020B0604020202020204" pitchFamily="34" charset="0"/>
                    <a:cs typeface="Arial" panose="020B0604020202020204" pitchFamily="34" charset="0"/>
                  </a:rPr>
                  <a:t> of a </a:t>
                </a:r>
                <a:r>
                  <a:rPr lang="it-IT" dirty="0" err="1">
                    <a:latin typeface="Arial" panose="020B0604020202020204" pitchFamily="34" charset="0"/>
                    <a:cs typeface="Arial" panose="020B0604020202020204" pitchFamily="34" charset="0"/>
                  </a:rPr>
                  <a:t>considered</a:t>
                </a:r>
                <a:r>
                  <a:rPr lang="it-IT" dirty="0">
                    <a:latin typeface="Arial" panose="020B0604020202020204" pitchFamily="34" charset="0"/>
                    <a:cs typeface="Arial" panose="020B0604020202020204" pitchFamily="34" charset="0"/>
                  </a:rPr>
                  <a:t> output  with </a:t>
                </a:r>
                <a:r>
                  <a:rPr lang="it-IT" dirty="0" err="1">
                    <a:latin typeface="Arial" panose="020B0604020202020204" pitchFamily="34" charset="0"/>
                    <a:cs typeface="Arial" panose="020B0604020202020204" pitchFamily="34" charset="0"/>
                  </a:rPr>
                  <a:t>respect</a:t>
                </a:r>
                <a:r>
                  <a:rPr lang="it-IT" dirty="0">
                    <a:latin typeface="Arial" panose="020B0604020202020204" pitchFamily="34" charset="0"/>
                    <a:cs typeface="Arial" panose="020B0604020202020204" pitchFamily="34" charset="0"/>
                  </a:rPr>
                  <a:t> to </a:t>
                </a:r>
                <a:r>
                  <a:rPr lang="it-IT" dirty="0" err="1">
                    <a:latin typeface="Arial" panose="020B0604020202020204" pitchFamily="34" charset="0"/>
                    <a:cs typeface="Arial" panose="020B0604020202020204" pitchFamily="34" charset="0"/>
                  </a:rPr>
                  <a:t>changes</a:t>
                </a:r>
                <a:r>
                  <a:rPr lang="it-IT" dirty="0">
                    <a:latin typeface="Arial" panose="020B0604020202020204" pitchFamily="34" charset="0"/>
                    <a:cs typeface="Arial" panose="020B0604020202020204" pitchFamily="34" charset="0"/>
                  </a:rPr>
                  <a:t> in</a:t>
                </a:r>
              </a:p>
            </p:txBody>
          </p:sp>
          <p:graphicFrame>
            <p:nvGraphicFramePr>
              <p:cNvPr id="12" name="Oggetto 11"/>
              <p:cNvGraphicFramePr>
                <a:graphicFrameLocks noChangeAspect="1"/>
              </p:cNvGraphicFramePr>
              <p:nvPr>
                <p:extLst>
                  <p:ext uri="{D42A27DB-BD31-4B8C-83A1-F6EECF244321}">
                    <p14:modId xmlns:p14="http://schemas.microsoft.com/office/powerpoint/2010/main" val="3995232524"/>
                  </p:ext>
                </p:extLst>
              </p:nvPr>
            </p:nvGraphicFramePr>
            <p:xfrm>
              <a:off x="3461227" y="5199251"/>
              <a:ext cx="504056" cy="824819"/>
            </p:xfrm>
            <a:graphic>
              <a:graphicData uri="http://schemas.openxmlformats.org/presentationml/2006/ole">
                <mc:AlternateContent xmlns:mc="http://schemas.openxmlformats.org/markup-compatibility/2006">
                  <mc:Choice xmlns:v="urn:schemas-microsoft-com:vml" Requires="v">
                    <p:oleObj name="Equazione" r:id="rId4" imgW="139680" imgH="228600" progId="Equation.3">
                      <p:embed/>
                    </p:oleObj>
                  </mc:Choice>
                  <mc:Fallback>
                    <p:oleObj name="Equazione" r:id="rId4" imgW="139680" imgH="228600" progId="Equation.3">
                      <p:embed/>
                      <p:pic>
                        <p:nvPicPr>
                          <p:cNvPr id="0" name=""/>
                          <p:cNvPicPr/>
                          <p:nvPr/>
                        </p:nvPicPr>
                        <p:blipFill>
                          <a:blip r:embed="rId5"/>
                          <a:stretch>
                            <a:fillRect/>
                          </a:stretch>
                        </p:blipFill>
                        <p:spPr>
                          <a:xfrm>
                            <a:off x="3461227" y="5199251"/>
                            <a:ext cx="504056" cy="824819"/>
                          </a:xfrm>
                          <a:prstGeom prst="rect">
                            <a:avLst/>
                          </a:prstGeom>
                        </p:spPr>
                      </p:pic>
                    </p:oleObj>
                  </mc:Fallback>
                </mc:AlternateContent>
              </a:graphicData>
            </a:graphic>
          </p:graphicFrame>
        </p:grpSp>
        <p:graphicFrame>
          <p:nvGraphicFramePr>
            <p:cNvPr id="24" name="Oggetto 23"/>
            <p:cNvGraphicFramePr>
              <a:graphicFrameLocks noChangeAspect="1"/>
            </p:cNvGraphicFramePr>
            <p:nvPr>
              <p:extLst>
                <p:ext uri="{D42A27DB-BD31-4B8C-83A1-F6EECF244321}">
                  <p14:modId xmlns:p14="http://schemas.microsoft.com/office/powerpoint/2010/main" val="2539310132"/>
                </p:ext>
              </p:extLst>
            </p:nvPr>
          </p:nvGraphicFramePr>
          <p:xfrm>
            <a:off x="8666430" y="5673628"/>
            <a:ext cx="504056" cy="824819"/>
          </p:xfrm>
          <a:graphic>
            <a:graphicData uri="http://schemas.openxmlformats.org/presentationml/2006/ole">
              <mc:AlternateContent xmlns:mc="http://schemas.openxmlformats.org/markup-compatibility/2006">
                <mc:Choice xmlns:v="urn:schemas-microsoft-com:vml" Requires="v">
                  <p:oleObj name="Equazione" r:id="rId6" imgW="139680" imgH="228600" progId="Equation.3">
                    <p:embed/>
                  </p:oleObj>
                </mc:Choice>
                <mc:Fallback>
                  <p:oleObj name="Equazione" r:id="rId6" imgW="139680" imgH="228600" progId="Equation.3">
                    <p:embed/>
                    <p:pic>
                      <p:nvPicPr>
                        <p:cNvPr id="12" name="Oggetto 11"/>
                        <p:cNvPicPr/>
                        <p:nvPr/>
                      </p:nvPicPr>
                      <p:blipFill>
                        <a:blip r:embed="rId7"/>
                        <a:stretch>
                          <a:fillRect/>
                        </a:stretch>
                      </p:blipFill>
                      <p:spPr>
                        <a:xfrm>
                          <a:off x="8666430" y="5673628"/>
                          <a:ext cx="504056" cy="824819"/>
                        </a:xfrm>
                        <a:prstGeom prst="rect">
                          <a:avLst/>
                        </a:prstGeom>
                      </p:spPr>
                    </p:pic>
                  </p:oleObj>
                </mc:Fallback>
              </mc:AlternateContent>
            </a:graphicData>
          </a:graphic>
        </p:graphicFrame>
      </p:grpSp>
    </p:spTree>
    <p:extLst>
      <p:ext uri="{BB962C8B-B14F-4D97-AF65-F5344CB8AC3E}">
        <p14:creationId xmlns:p14="http://schemas.microsoft.com/office/powerpoint/2010/main" val="17904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3" name="Rectangle 1"/>
          <p:cNvSpPr>
            <a:spLocks noChangeArrowheads="1"/>
          </p:cNvSpPr>
          <p:nvPr/>
        </p:nvSpPr>
        <p:spPr bwMode="auto">
          <a:xfrm>
            <a:off x="107504" y="1085061"/>
            <a:ext cx="272124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2800" b="1" dirty="0">
                <a:latin typeface="Arial" panose="020B0604020202020204" pitchFamily="34" charset="0"/>
                <a:cs typeface="Arial" panose="020B0604020202020204" pitchFamily="34" charset="0"/>
              </a:rPr>
              <a:t>Reverse</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pic>
        <p:nvPicPr>
          <p:cNvPr id="71686" name="Picture 6" descr="C:\Users\SurfaceGiulioGiunta\AppData\Local\Temp\ConnectorClipboard4914618825748842251\image167103849485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077566"/>
            <a:ext cx="5812715" cy="545795"/>
          </a:xfrm>
          <a:prstGeom prst="rect">
            <a:avLst/>
          </a:prstGeom>
          <a:solidFill>
            <a:srgbClr val="66FFFF"/>
          </a:solidFill>
        </p:spPr>
      </p:pic>
      <p:pic>
        <p:nvPicPr>
          <p:cNvPr id="2" name="Immagine 1"/>
          <p:cNvPicPr>
            <a:picLocks noChangeAspect="1"/>
          </p:cNvPicPr>
          <p:nvPr/>
        </p:nvPicPr>
        <p:blipFill>
          <a:blip r:embed="rId3"/>
          <a:stretch>
            <a:fillRect/>
          </a:stretch>
        </p:blipFill>
        <p:spPr>
          <a:xfrm>
            <a:off x="3134929" y="1816594"/>
            <a:ext cx="6045583" cy="4836466"/>
          </a:xfrm>
          <a:prstGeom prst="rect">
            <a:avLst/>
          </a:prstGeom>
        </p:spPr>
      </p:pic>
      <p:pic>
        <p:nvPicPr>
          <p:cNvPr id="4" name="Immagine 3"/>
          <p:cNvPicPr>
            <a:picLocks noChangeAspect="1"/>
          </p:cNvPicPr>
          <p:nvPr/>
        </p:nvPicPr>
        <p:blipFill>
          <a:blip r:embed="rId4"/>
          <a:stretch>
            <a:fillRect/>
          </a:stretch>
        </p:blipFill>
        <p:spPr>
          <a:xfrm>
            <a:off x="-39600" y="1916832"/>
            <a:ext cx="3171440" cy="4213152"/>
          </a:xfrm>
          <a:prstGeom prst="rect">
            <a:avLst/>
          </a:prstGeom>
        </p:spPr>
      </p:pic>
      <p:sp>
        <p:nvSpPr>
          <p:cNvPr id="5" name="Rettangolo 4"/>
          <p:cNvSpPr/>
          <p:nvPr/>
        </p:nvSpPr>
        <p:spPr bwMode="auto">
          <a:xfrm>
            <a:off x="7884367" y="2060848"/>
            <a:ext cx="1132195" cy="864096"/>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pic>
        <p:nvPicPr>
          <p:cNvPr id="8" name="Immagine 7"/>
          <p:cNvPicPr>
            <a:picLocks noChangeAspect="1"/>
          </p:cNvPicPr>
          <p:nvPr/>
        </p:nvPicPr>
        <p:blipFill>
          <a:blip r:embed="rId5"/>
          <a:stretch>
            <a:fillRect/>
          </a:stretch>
        </p:blipFill>
        <p:spPr>
          <a:xfrm>
            <a:off x="4548579" y="76949"/>
            <a:ext cx="4595421" cy="2016224"/>
          </a:xfrm>
          <a:prstGeom prst="rect">
            <a:avLst/>
          </a:prstGeom>
          <a:solidFill>
            <a:srgbClr val="FFFF00"/>
          </a:solidFill>
          <a:ln w="38100">
            <a:solidFill>
              <a:schemeClr val="accent1"/>
            </a:solidFill>
          </a:ln>
        </p:spPr>
      </p:pic>
    </p:spTree>
    <p:extLst>
      <p:ext uri="{BB962C8B-B14F-4D97-AF65-F5344CB8AC3E}">
        <p14:creationId xmlns:p14="http://schemas.microsoft.com/office/powerpoint/2010/main" val="386958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3" name="Rectangle 1"/>
          <p:cNvSpPr>
            <a:spLocks noChangeArrowheads="1"/>
          </p:cNvSpPr>
          <p:nvPr/>
        </p:nvSpPr>
        <p:spPr bwMode="auto">
          <a:xfrm>
            <a:off x="107504" y="1085061"/>
            <a:ext cx="272124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2800" b="1" dirty="0">
                <a:latin typeface="Arial" panose="020B0604020202020204" pitchFamily="34" charset="0"/>
                <a:cs typeface="Arial" panose="020B0604020202020204" pitchFamily="34" charset="0"/>
              </a:rPr>
              <a:t>Reverse</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sp>
        <p:nvSpPr>
          <p:cNvPr id="8" name="Rettangolo 7"/>
          <p:cNvSpPr/>
          <p:nvPr/>
        </p:nvSpPr>
        <p:spPr>
          <a:xfrm>
            <a:off x="-123637" y="1807598"/>
            <a:ext cx="8703840" cy="584775"/>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the general rule for   </a:t>
            </a:r>
            <a:r>
              <a:rPr lang="en-US" dirty="0"/>
              <a:t>   is</a:t>
            </a:r>
          </a:p>
        </p:txBody>
      </p:sp>
      <p:pic>
        <p:nvPicPr>
          <p:cNvPr id="86018" name="Picture 2" descr="C:\Users\SurfaceGiulioGiunta\AppData\Local\Temp\ConnectorClipboard4914618825748842251\image167104338741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986" y="2358961"/>
            <a:ext cx="5427289" cy="15011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Oggetto 16"/>
          <p:cNvGraphicFramePr>
            <a:graphicFrameLocks noChangeAspect="1"/>
          </p:cNvGraphicFramePr>
          <p:nvPr>
            <p:extLst>
              <p:ext uri="{D42A27DB-BD31-4B8C-83A1-F6EECF244321}">
                <p14:modId xmlns:p14="http://schemas.microsoft.com/office/powerpoint/2010/main" val="3405331949"/>
              </p:ext>
            </p:extLst>
          </p:nvPr>
        </p:nvGraphicFramePr>
        <p:xfrm>
          <a:off x="5531123" y="1687575"/>
          <a:ext cx="520251" cy="824819"/>
        </p:xfrm>
        <a:graphic>
          <a:graphicData uri="http://schemas.openxmlformats.org/presentationml/2006/ole">
            <mc:AlternateContent xmlns:mc="http://schemas.openxmlformats.org/markup-compatibility/2006">
              <mc:Choice xmlns:v="urn:schemas-microsoft-com:vml" Requires="v">
                <p:oleObj name="Equazione" r:id="rId3" imgW="139680" imgH="228600" progId="Equation.3">
                  <p:embed/>
                </p:oleObj>
              </mc:Choice>
              <mc:Fallback>
                <p:oleObj name="Equazione" r:id="rId3" imgW="139680" imgH="228600" progId="Equation.3">
                  <p:embed/>
                  <p:pic>
                    <p:nvPicPr>
                      <p:cNvPr id="12" name="Oggetto 11"/>
                      <p:cNvPicPr/>
                      <p:nvPr/>
                    </p:nvPicPr>
                    <p:blipFill>
                      <a:blip r:embed="rId4"/>
                      <a:stretch>
                        <a:fillRect/>
                      </a:stretch>
                    </p:blipFill>
                    <p:spPr>
                      <a:xfrm>
                        <a:off x="5531123" y="1687575"/>
                        <a:ext cx="520251" cy="824819"/>
                      </a:xfrm>
                      <a:prstGeom prst="rect">
                        <a:avLst/>
                      </a:prstGeom>
                    </p:spPr>
                  </p:pic>
                </p:oleObj>
              </mc:Fallback>
            </mc:AlternateContent>
          </a:graphicData>
        </a:graphic>
      </p:graphicFrame>
      <p:pic>
        <p:nvPicPr>
          <p:cNvPr id="86022" name="Picture 6" descr="C:\Users\SurfaceGiulioGiunta\AppData\Local\Temp\ConnectorClipboard4914618825748842251\image167104358991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790" y="3647758"/>
            <a:ext cx="3697224" cy="2589553"/>
          </a:xfrm>
          <a:prstGeom prst="rect">
            <a:avLst/>
          </a:prstGeom>
          <a:noFill/>
          <a:extLst>
            <a:ext uri="{909E8E84-426E-40DD-AFC4-6F175D3DCCD1}">
              <a14:hiddenFill xmlns:a14="http://schemas.microsoft.com/office/drawing/2010/main">
                <a:solidFill>
                  <a:srgbClr val="FFFFFF"/>
                </a:solidFill>
              </a14:hiddenFill>
            </a:ext>
          </a:extLst>
        </p:spPr>
      </p:pic>
      <p:pic>
        <p:nvPicPr>
          <p:cNvPr id="86025" name="Picture 9" descr="C:\Users\SurfaceGiulioGiunta\AppData\Local\Temp\ConnectorClipboard4914618825748842251\image1671043626923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8014" y="4614615"/>
            <a:ext cx="4076799" cy="102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3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fade">
                                      <p:cBhvr>
                                        <p:cTn id="7" dur="500"/>
                                        <p:tgtEl>
                                          <p:spTgt spid="86022"/>
                                        </p:tgtEl>
                                      </p:cBhvr>
                                    </p:animEffect>
                                  </p:childTnLst>
                                </p:cTn>
                              </p:par>
                              <p:par>
                                <p:cTn id="8" presetID="10" presetClass="entr" presetSubtype="0" fill="hold" nodeType="withEffect">
                                  <p:stCondLst>
                                    <p:cond delay="0"/>
                                  </p:stCondLst>
                                  <p:childTnLst>
                                    <p:set>
                                      <p:cBhvr>
                                        <p:cTn id="9" dur="1" fill="hold">
                                          <p:stCondLst>
                                            <p:cond delay="0"/>
                                          </p:stCondLst>
                                        </p:cTn>
                                        <p:tgtEl>
                                          <p:spTgt spid="86025"/>
                                        </p:tgtEl>
                                        <p:attrNameLst>
                                          <p:attrName>style.visibility</p:attrName>
                                        </p:attrNameLst>
                                      </p:cBhvr>
                                      <p:to>
                                        <p:strVal val="visible"/>
                                      </p:to>
                                    </p:set>
                                    <p:animEffect transition="in" filter="fade">
                                      <p:cBhvr>
                                        <p:cTn id="10" dur="500"/>
                                        <p:tgtEl>
                                          <p:spTgt spid="8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4" name="CasellaDiTesto 3">
            <a:extLst>
              <a:ext uri="{FF2B5EF4-FFF2-40B4-BE49-F238E27FC236}">
                <a16:creationId xmlns:a16="http://schemas.microsoft.com/office/drawing/2014/main" id="{A74F9EDB-772F-BE4C-9260-B26A66CF8D48}"/>
              </a:ext>
            </a:extLst>
          </p:cNvPr>
          <p:cNvSpPr txBox="1"/>
          <p:nvPr/>
        </p:nvSpPr>
        <p:spPr>
          <a:xfrm>
            <a:off x="107504" y="1216661"/>
            <a:ext cx="3166251" cy="523220"/>
          </a:xfrm>
          <a:prstGeom prst="rect">
            <a:avLst/>
          </a:prstGeom>
          <a:noFill/>
        </p:spPr>
        <p:txBody>
          <a:bodyPr wrap="none" rtlCol="0">
            <a:spAutoFit/>
          </a:bodyPr>
          <a:lstStyle/>
          <a:p>
            <a:r>
              <a:rPr lang="it-IT" sz="2800" dirty="0">
                <a:latin typeface="Arial" panose="020B0604020202020204" pitchFamily="34" charset="0"/>
                <a:cs typeface="Arial" panose="020B0604020202020204" pitchFamily="34" charset="0"/>
              </a:rPr>
              <a:t>one more </a:t>
            </a:r>
            <a:r>
              <a:rPr lang="it-IT" sz="2800" dirty="0" err="1">
                <a:latin typeface="Arial" panose="020B0604020202020204" pitchFamily="34" charset="0"/>
                <a:cs typeface="Arial" panose="020B0604020202020204" pitchFamily="34" charset="0"/>
              </a:rPr>
              <a:t>example</a:t>
            </a:r>
            <a:endParaRPr lang="it-IT" sz="2800" dirty="0">
              <a:latin typeface="Arial" panose="020B0604020202020204" pitchFamily="34" charset="0"/>
              <a:cs typeface="Arial" panose="020B0604020202020204" pitchFamily="34" charset="0"/>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2286841908"/>
              </p:ext>
            </p:extLst>
          </p:nvPr>
        </p:nvGraphicFramePr>
        <p:xfrm>
          <a:off x="3707904" y="1147442"/>
          <a:ext cx="4038351" cy="661658"/>
        </p:xfrm>
        <a:graphic>
          <a:graphicData uri="http://schemas.openxmlformats.org/presentationml/2006/ole">
            <mc:AlternateContent xmlns:mc="http://schemas.openxmlformats.org/markup-compatibility/2006">
              <mc:Choice xmlns:v="urn:schemas-microsoft-com:vml" Requires="v">
                <p:oleObj name="Equazione" r:id="rId2" imgW="1346040" imgH="215640" progId="Equation.3">
                  <p:embed/>
                </p:oleObj>
              </mc:Choice>
              <mc:Fallback>
                <p:oleObj name="Equazione" r:id="rId2" imgW="1346040" imgH="215640" progId="Equation.3">
                  <p:embed/>
                  <p:pic>
                    <p:nvPicPr>
                      <p:cNvPr id="2" name="Oggetto 1"/>
                      <p:cNvPicPr/>
                      <p:nvPr/>
                    </p:nvPicPr>
                    <p:blipFill>
                      <a:blip r:embed="rId3"/>
                      <a:stretch>
                        <a:fillRect/>
                      </a:stretch>
                    </p:blipFill>
                    <p:spPr>
                      <a:xfrm>
                        <a:off x="3707904" y="1147442"/>
                        <a:ext cx="4038351" cy="661658"/>
                      </a:xfrm>
                      <a:prstGeom prst="rect">
                        <a:avLst/>
                      </a:prstGeom>
                    </p:spPr>
                  </p:pic>
                </p:oleObj>
              </mc:Fallback>
            </mc:AlternateContent>
          </a:graphicData>
        </a:graphic>
      </p:graphicFrame>
      <p:sp>
        <p:nvSpPr>
          <p:cNvPr id="7" name="CasellaDiTesto 6">
            <a:extLst>
              <a:ext uri="{FF2B5EF4-FFF2-40B4-BE49-F238E27FC236}">
                <a16:creationId xmlns:a16="http://schemas.microsoft.com/office/drawing/2014/main" id="{001764E0-B006-4F9B-AE4E-6BBD0AE7DACD}"/>
              </a:ext>
            </a:extLst>
          </p:cNvPr>
          <p:cNvSpPr txBox="1"/>
          <p:nvPr/>
        </p:nvSpPr>
        <p:spPr>
          <a:xfrm>
            <a:off x="209221" y="3193758"/>
            <a:ext cx="3210652" cy="1015663"/>
          </a:xfrm>
          <a:prstGeom prst="rect">
            <a:avLst/>
          </a:prstGeom>
          <a:noFill/>
        </p:spPr>
        <p:txBody>
          <a:bodyPr wrap="square" rtlCol="0">
            <a:spAutoFit/>
          </a:bodyPr>
          <a:lstStyle/>
          <a:p>
            <a:r>
              <a:rPr lang="it-IT" sz="2800" dirty="0" err="1">
                <a:latin typeface="Arial" panose="020B0604020202020204" pitchFamily="34" charset="0"/>
                <a:cs typeface="Arial" panose="020B0604020202020204" pitchFamily="34" charset="0"/>
              </a:rPr>
              <a:t>computational</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graph</a:t>
            </a:r>
            <a:r>
              <a:rPr lang="it-IT" sz="2800" dirty="0">
                <a:latin typeface="Arial" panose="020B0604020202020204" pitchFamily="34" charset="0"/>
                <a:cs typeface="Arial" panose="020B0604020202020204" pitchFamily="34" charset="0"/>
              </a:rPr>
              <a:t> of </a:t>
            </a:r>
            <a:r>
              <a:rPr lang="it-IT" i="1" dirty="0">
                <a:latin typeface="+mn-lt"/>
                <a:cs typeface="Arial" panose="020B0604020202020204" pitchFamily="34" charset="0"/>
              </a:rPr>
              <a:t>f</a:t>
            </a:r>
          </a:p>
        </p:txBody>
      </p:sp>
      <p:pic>
        <p:nvPicPr>
          <p:cNvPr id="8" name="Immagine 7">
            <a:extLst>
              <a:ext uri="{FF2B5EF4-FFF2-40B4-BE49-F238E27FC236}">
                <a16:creationId xmlns:a16="http://schemas.microsoft.com/office/drawing/2014/main" id="{919F0772-33C3-CD8A-3458-6DB253705209}"/>
              </a:ext>
            </a:extLst>
          </p:cNvPr>
          <p:cNvPicPr>
            <a:picLocks noChangeAspect="1"/>
          </p:cNvPicPr>
          <p:nvPr/>
        </p:nvPicPr>
        <p:blipFill>
          <a:blip r:embed="rId4"/>
          <a:stretch>
            <a:fillRect/>
          </a:stretch>
        </p:blipFill>
        <p:spPr>
          <a:xfrm rot="5400000">
            <a:off x="3399353" y="1539740"/>
            <a:ext cx="3134162" cy="4296375"/>
          </a:xfrm>
          <a:prstGeom prst="rect">
            <a:avLst/>
          </a:prstGeom>
        </p:spPr>
      </p:pic>
    </p:spTree>
    <p:extLst>
      <p:ext uri="{BB962C8B-B14F-4D97-AF65-F5344CB8AC3E}">
        <p14:creationId xmlns:p14="http://schemas.microsoft.com/office/powerpoint/2010/main" val="1158371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4" name="CasellaDiTesto 3">
            <a:extLst>
              <a:ext uri="{FF2B5EF4-FFF2-40B4-BE49-F238E27FC236}">
                <a16:creationId xmlns:a16="http://schemas.microsoft.com/office/drawing/2014/main" id="{A74F9EDB-772F-BE4C-9260-B26A66CF8D48}"/>
              </a:ext>
            </a:extLst>
          </p:cNvPr>
          <p:cNvSpPr txBox="1"/>
          <p:nvPr/>
        </p:nvSpPr>
        <p:spPr>
          <a:xfrm>
            <a:off x="107504" y="1216661"/>
            <a:ext cx="3166251" cy="523220"/>
          </a:xfrm>
          <a:prstGeom prst="rect">
            <a:avLst/>
          </a:prstGeom>
          <a:noFill/>
        </p:spPr>
        <p:txBody>
          <a:bodyPr wrap="none" rtlCol="0">
            <a:spAutoFit/>
          </a:bodyPr>
          <a:lstStyle/>
          <a:p>
            <a:r>
              <a:rPr lang="it-IT" sz="2800" dirty="0">
                <a:latin typeface="Arial" panose="020B0604020202020204" pitchFamily="34" charset="0"/>
                <a:cs typeface="Arial" panose="020B0604020202020204" pitchFamily="34" charset="0"/>
              </a:rPr>
              <a:t>one more </a:t>
            </a:r>
            <a:r>
              <a:rPr lang="it-IT" sz="2800" dirty="0" err="1">
                <a:latin typeface="Arial" panose="020B0604020202020204" pitchFamily="34" charset="0"/>
                <a:cs typeface="Arial" panose="020B0604020202020204" pitchFamily="34" charset="0"/>
              </a:rPr>
              <a:t>example</a:t>
            </a:r>
            <a:endParaRPr lang="it-IT" sz="2800" dirty="0">
              <a:latin typeface="Arial" panose="020B0604020202020204" pitchFamily="34" charset="0"/>
              <a:cs typeface="Arial" panose="020B0604020202020204" pitchFamily="34" charset="0"/>
            </a:endParaRPr>
          </a:p>
        </p:txBody>
      </p:sp>
      <p:graphicFrame>
        <p:nvGraphicFramePr>
          <p:cNvPr id="5" name="Oggetto 4"/>
          <p:cNvGraphicFramePr>
            <a:graphicFrameLocks noChangeAspect="1"/>
          </p:cNvGraphicFramePr>
          <p:nvPr/>
        </p:nvGraphicFramePr>
        <p:xfrm>
          <a:off x="3707904" y="1147442"/>
          <a:ext cx="4038351" cy="661658"/>
        </p:xfrm>
        <a:graphic>
          <a:graphicData uri="http://schemas.openxmlformats.org/presentationml/2006/ole">
            <mc:AlternateContent xmlns:mc="http://schemas.openxmlformats.org/markup-compatibility/2006">
              <mc:Choice xmlns:v="urn:schemas-microsoft-com:vml" Requires="v">
                <p:oleObj name="Equazione" r:id="rId2" imgW="1346040" imgH="215640" progId="Equation.3">
                  <p:embed/>
                </p:oleObj>
              </mc:Choice>
              <mc:Fallback>
                <p:oleObj name="Equazione" r:id="rId2" imgW="1346040" imgH="215640" progId="Equation.3">
                  <p:embed/>
                  <p:pic>
                    <p:nvPicPr>
                      <p:cNvPr id="5" name="Oggetto 4"/>
                      <p:cNvPicPr/>
                      <p:nvPr/>
                    </p:nvPicPr>
                    <p:blipFill>
                      <a:blip r:embed="rId3"/>
                      <a:stretch>
                        <a:fillRect/>
                      </a:stretch>
                    </p:blipFill>
                    <p:spPr>
                      <a:xfrm>
                        <a:off x="3707904" y="1147442"/>
                        <a:ext cx="4038351" cy="661658"/>
                      </a:xfrm>
                      <a:prstGeom prst="rect">
                        <a:avLst/>
                      </a:prstGeom>
                    </p:spPr>
                  </p:pic>
                </p:oleObj>
              </mc:Fallback>
            </mc:AlternateContent>
          </a:graphicData>
        </a:graphic>
      </p:graphicFrame>
      <p:pic>
        <p:nvPicPr>
          <p:cNvPr id="6" name="Immagine 5">
            <a:extLst>
              <a:ext uri="{FF2B5EF4-FFF2-40B4-BE49-F238E27FC236}">
                <a16:creationId xmlns:a16="http://schemas.microsoft.com/office/drawing/2014/main" id="{70080393-727C-5B8C-BE3A-5D222467613D}"/>
              </a:ext>
            </a:extLst>
          </p:cNvPr>
          <p:cNvPicPr>
            <a:picLocks noChangeAspect="1"/>
          </p:cNvPicPr>
          <p:nvPr/>
        </p:nvPicPr>
        <p:blipFill>
          <a:blip r:embed="rId4"/>
          <a:stretch>
            <a:fillRect/>
          </a:stretch>
        </p:blipFill>
        <p:spPr>
          <a:xfrm>
            <a:off x="2555776" y="1988840"/>
            <a:ext cx="3997651" cy="4471269"/>
          </a:xfrm>
          <a:prstGeom prst="rect">
            <a:avLst/>
          </a:prstGeom>
        </p:spPr>
      </p:pic>
      <p:sp>
        <p:nvSpPr>
          <p:cNvPr id="7" name="CasellaDiTesto 6">
            <a:extLst>
              <a:ext uri="{FF2B5EF4-FFF2-40B4-BE49-F238E27FC236}">
                <a16:creationId xmlns:a16="http://schemas.microsoft.com/office/drawing/2014/main" id="{001764E0-B006-4F9B-AE4E-6BBD0AE7DACD}"/>
              </a:ext>
            </a:extLst>
          </p:cNvPr>
          <p:cNvSpPr txBox="1"/>
          <p:nvPr/>
        </p:nvSpPr>
        <p:spPr>
          <a:xfrm>
            <a:off x="209221" y="3193758"/>
            <a:ext cx="3210652" cy="1015663"/>
          </a:xfrm>
          <a:prstGeom prst="rect">
            <a:avLst/>
          </a:prstGeom>
          <a:noFill/>
        </p:spPr>
        <p:txBody>
          <a:bodyPr wrap="square" rtlCol="0">
            <a:spAutoFit/>
          </a:bodyPr>
          <a:lstStyle/>
          <a:p>
            <a:r>
              <a:rPr lang="it-IT" sz="2800" dirty="0" err="1">
                <a:latin typeface="Arial" panose="020B0604020202020204" pitchFamily="34" charset="0"/>
                <a:cs typeface="Arial" panose="020B0604020202020204" pitchFamily="34" charset="0"/>
              </a:rPr>
              <a:t>computational</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graph</a:t>
            </a:r>
            <a:r>
              <a:rPr lang="it-IT" sz="2800" dirty="0">
                <a:latin typeface="Arial" panose="020B0604020202020204" pitchFamily="34" charset="0"/>
                <a:cs typeface="Arial" panose="020B0604020202020204" pitchFamily="34" charset="0"/>
              </a:rPr>
              <a:t> of </a:t>
            </a:r>
            <a:r>
              <a:rPr lang="it-IT" i="1" dirty="0">
                <a:latin typeface="+mn-lt"/>
                <a:cs typeface="Arial" panose="020B0604020202020204" pitchFamily="34" charset="0"/>
              </a:rPr>
              <a:t>f</a:t>
            </a:r>
          </a:p>
        </p:txBody>
      </p:sp>
    </p:spTree>
    <p:extLst>
      <p:ext uri="{BB962C8B-B14F-4D97-AF65-F5344CB8AC3E}">
        <p14:creationId xmlns:p14="http://schemas.microsoft.com/office/powerpoint/2010/main" val="107111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ChangeArrowheads="1"/>
          </p:cNvSpPr>
          <p:nvPr/>
        </p:nvSpPr>
        <p:spPr bwMode="auto">
          <a:xfrm>
            <a:off x="95335" y="1256867"/>
            <a:ext cx="8941162" cy="1200329"/>
          </a:xfrm>
          <a:prstGeom prst="rect">
            <a:avLst/>
          </a:prstGeom>
          <a:solidFill>
            <a:srgbClr val="FFC000"/>
          </a:solidFill>
          <a:ln w="38100">
            <a:solidFill>
              <a:srgbClr val="CC9900"/>
            </a:solidFill>
            <a:miter lim="800000"/>
            <a:headEnd/>
            <a:tailEnd/>
          </a:ln>
          <a:effectLst/>
        </p:spPr>
        <p:txBody>
          <a:bodyPr wrap="square" anchor="ctr">
            <a:spAutoFit/>
          </a:bodyPr>
          <a:lstStyle/>
          <a:p>
            <a:pPr algn="just">
              <a:defRPr/>
            </a:pPr>
            <a:r>
              <a:rPr lang="en-US" sz="3600" dirty="0">
                <a:latin typeface="Arial" charset="0"/>
                <a:ea typeface="ＭＳ Ｐゴシック" charset="0"/>
              </a:rPr>
              <a:t>compute the </a:t>
            </a:r>
            <a:r>
              <a:rPr lang="en-US" sz="3600" b="1" dirty="0">
                <a:latin typeface="Arial" charset="0"/>
                <a:ea typeface="ＭＳ Ｐゴシック" charset="0"/>
              </a:rPr>
              <a:t>symbolic expression </a:t>
            </a:r>
            <a:r>
              <a:rPr lang="en-US" sz="3600" dirty="0">
                <a:latin typeface="Arial" charset="0"/>
                <a:ea typeface="ＭＳ Ｐゴシック" charset="0"/>
              </a:rPr>
              <a:t>of the derivative of a function</a:t>
            </a:r>
            <a:endParaRPr lang="it-IT" sz="2800" dirty="0">
              <a:latin typeface="Helvetica" charset="0"/>
              <a:ea typeface="ＭＳ Ｐゴシック" charset="0"/>
            </a:endParaRPr>
          </a:p>
        </p:txBody>
      </p:sp>
      <p:sp>
        <p:nvSpPr>
          <p:cNvPr id="2074" name="Text Box 26"/>
          <p:cNvSpPr txBox="1">
            <a:spLocks noChangeArrowheads="1"/>
          </p:cNvSpPr>
          <p:nvPr/>
        </p:nvSpPr>
        <p:spPr bwMode="auto">
          <a:xfrm>
            <a:off x="107504" y="189364"/>
            <a:ext cx="5761335" cy="646331"/>
          </a:xfrm>
          <a:prstGeom prst="rect">
            <a:avLst/>
          </a:prstGeom>
          <a:solidFill>
            <a:srgbClr val="FFC000"/>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Symbolic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t>
            </a:r>
          </a:p>
        </p:txBody>
      </p:sp>
      <p:sp>
        <p:nvSpPr>
          <p:cNvPr id="7" name="Rectangle 25"/>
          <p:cNvSpPr>
            <a:spLocks noChangeArrowheads="1"/>
          </p:cNvSpPr>
          <p:nvPr/>
        </p:nvSpPr>
        <p:spPr bwMode="auto">
          <a:xfrm>
            <a:off x="201254" y="2708920"/>
            <a:ext cx="8857556" cy="1384995"/>
          </a:xfrm>
          <a:prstGeom prst="rect">
            <a:avLst/>
          </a:prstGeom>
          <a:solidFill>
            <a:srgbClr val="FFFF00"/>
          </a:solidFill>
          <a:ln w="38100">
            <a:noFill/>
            <a:miter lim="800000"/>
            <a:headEnd/>
            <a:tailEnd/>
          </a:ln>
          <a:effectLst/>
        </p:spPr>
        <p:txBody>
          <a:bodyPr wrap="square" anchor="ctr">
            <a:spAutoFit/>
          </a:bodyPr>
          <a:lstStyle/>
          <a:p>
            <a:pPr algn="just">
              <a:defRPr/>
            </a:pPr>
            <a:r>
              <a:rPr lang="en-US" sz="2800" dirty="0">
                <a:latin typeface="Arial" charset="0"/>
                <a:ea typeface="ＭＳ Ｐゴシック" charset="0"/>
              </a:rPr>
              <a:t>it needs manipulation in computer algebra systems such as Mathematica, Maxima, Maple, </a:t>
            </a:r>
            <a:r>
              <a:rPr lang="en-US" sz="2800" dirty="0" err="1">
                <a:latin typeface="Arial" charset="0"/>
                <a:ea typeface="ＭＳ Ｐゴシック" charset="0"/>
              </a:rPr>
              <a:t>Matlab’s</a:t>
            </a:r>
            <a:r>
              <a:rPr lang="en-US" sz="2800" dirty="0">
                <a:latin typeface="Arial" charset="0"/>
                <a:ea typeface="ＭＳ Ｐゴシック" charset="0"/>
              </a:rPr>
              <a:t> Symbolic Toolbox, Python’s </a:t>
            </a:r>
            <a:r>
              <a:rPr lang="en-US" sz="2800" dirty="0" err="1">
                <a:latin typeface="Arial" charset="0"/>
                <a:ea typeface="ＭＳ Ｐゴシック" charset="0"/>
              </a:rPr>
              <a:t>sympy</a:t>
            </a:r>
            <a:endParaRPr lang="it-IT" sz="2800" b="1" dirty="0">
              <a:latin typeface="Helvetica" charset="0"/>
              <a:ea typeface="ＭＳ Ｐゴシック" charset="0"/>
            </a:endParaRPr>
          </a:p>
        </p:txBody>
      </p:sp>
      <p:sp>
        <p:nvSpPr>
          <p:cNvPr id="8" name="Rectangle 25"/>
          <p:cNvSpPr>
            <a:spLocks noChangeArrowheads="1"/>
          </p:cNvSpPr>
          <p:nvPr/>
        </p:nvSpPr>
        <p:spPr bwMode="auto">
          <a:xfrm>
            <a:off x="129550" y="4221088"/>
            <a:ext cx="8906947" cy="954107"/>
          </a:xfrm>
          <a:prstGeom prst="rect">
            <a:avLst/>
          </a:prstGeom>
          <a:solidFill>
            <a:srgbClr val="99FF33"/>
          </a:solidFill>
          <a:ln w="38100">
            <a:noFill/>
            <a:miter lim="800000"/>
            <a:headEnd/>
            <a:tailEnd/>
          </a:ln>
          <a:effectLst/>
        </p:spPr>
        <p:txBody>
          <a:bodyPr wrap="square" anchor="ctr">
            <a:spAutoFit/>
          </a:bodyPr>
          <a:lstStyle/>
          <a:p>
            <a:pPr algn="just">
              <a:defRPr/>
            </a:pPr>
            <a:r>
              <a:rPr lang="en-US" sz="2800" b="1" dirty="0">
                <a:solidFill>
                  <a:schemeClr val="accent1">
                    <a:lumMod val="50000"/>
                  </a:schemeClr>
                </a:solidFill>
                <a:latin typeface="Arial" charset="0"/>
                <a:ea typeface="ＭＳ Ｐゴシック" charset="0"/>
              </a:rPr>
              <a:t>input: </a:t>
            </a:r>
            <a:endParaRPr lang="en-US" sz="2800" dirty="0">
              <a:latin typeface="Arial" charset="0"/>
              <a:ea typeface="ＭＳ Ｐゴシック" charset="0"/>
            </a:endParaRPr>
          </a:p>
          <a:p>
            <a:pPr marL="457200" indent="-457200" algn="just">
              <a:buFont typeface="Arial" panose="020B0604020202020204" pitchFamily="34" charset="0"/>
              <a:buChar char="•"/>
              <a:defRPr/>
            </a:pPr>
            <a:r>
              <a:rPr lang="en-US" sz="2800" dirty="0">
                <a:latin typeface="Arial" charset="0"/>
                <a:ea typeface="ＭＳ Ｐゴシック" charset="0"/>
              </a:rPr>
              <a:t>the symbolic expression of the function</a:t>
            </a:r>
            <a:endParaRPr lang="it-IT" sz="2400" dirty="0">
              <a:latin typeface="Helvetica" charset="0"/>
              <a:ea typeface="ＭＳ Ｐゴシック" charset="0"/>
            </a:endParaRPr>
          </a:p>
        </p:txBody>
      </p:sp>
      <p:sp>
        <p:nvSpPr>
          <p:cNvPr id="6" name="Rectangle 25"/>
          <p:cNvSpPr>
            <a:spLocks noChangeArrowheads="1"/>
          </p:cNvSpPr>
          <p:nvPr/>
        </p:nvSpPr>
        <p:spPr bwMode="auto">
          <a:xfrm>
            <a:off x="107504" y="5355213"/>
            <a:ext cx="8906947" cy="954107"/>
          </a:xfrm>
          <a:prstGeom prst="rect">
            <a:avLst/>
          </a:prstGeom>
          <a:solidFill>
            <a:srgbClr val="99FF33"/>
          </a:solidFill>
          <a:ln w="38100">
            <a:noFill/>
            <a:miter lim="800000"/>
            <a:headEnd/>
            <a:tailEnd/>
          </a:ln>
          <a:effectLst/>
        </p:spPr>
        <p:txBody>
          <a:bodyPr wrap="square" anchor="ctr">
            <a:spAutoFit/>
          </a:bodyPr>
          <a:lstStyle/>
          <a:p>
            <a:pPr algn="just">
              <a:defRPr/>
            </a:pPr>
            <a:r>
              <a:rPr lang="en-US" sz="2800" b="1" dirty="0">
                <a:solidFill>
                  <a:schemeClr val="accent1">
                    <a:lumMod val="50000"/>
                  </a:schemeClr>
                </a:solidFill>
                <a:latin typeface="Arial" charset="0"/>
                <a:ea typeface="ＭＳ Ｐゴシック" charset="0"/>
              </a:rPr>
              <a:t>output: </a:t>
            </a:r>
            <a:endParaRPr lang="en-US" sz="2800" dirty="0">
              <a:latin typeface="Arial" charset="0"/>
              <a:ea typeface="ＭＳ Ｐゴシック" charset="0"/>
            </a:endParaRPr>
          </a:p>
          <a:p>
            <a:pPr marL="457200" indent="-457200" algn="just">
              <a:buFont typeface="Arial" panose="020B0604020202020204" pitchFamily="34" charset="0"/>
              <a:buChar char="•"/>
              <a:defRPr/>
            </a:pPr>
            <a:r>
              <a:rPr lang="en-US" sz="2800" dirty="0">
                <a:latin typeface="Arial" charset="0"/>
                <a:ea typeface="ＭＳ Ｐゴシック" charset="0"/>
              </a:rPr>
              <a:t>the symbolic expression of the derivative</a:t>
            </a:r>
            <a:endParaRPr lang="it-IT" sz="2400" dirty="0">
              <a:latin typeface="Helvetica" charset="0"/>
              <a:ea typeface="ＭＳ Ｐゴシック" charset="0"/>
            </a:endParaRPr>
          </a:p>
        </p:txBody>
      </p:sp>
    </p:spTree>
    <p:extLst>
      <p:ext uri="{BB962C8B-B14F-4D97-AF65-F5344CB8AC3E}">
        <p14:creationId xmlns:p14="http://schemas.microsoft.com/office/powerpoint/2010/main" val="410225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6"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F3E6B67-A933-100F-1EDD-150AC9A0282B}"/>
              </a:ext>
            </a:extLst>
          </p:cNvPr>
          <p:cNvPicPr>
            <a:picLocks noChangeAspect="1"/>
          </p:cNvPicPr>
          <p:nvPr/>
        </p:nvPicPr>
        <p:blipFill>
          <a:blip r:embed="rId2"/>
          <a:stretch>
            <a:fillRect/>
          </a:stretch>
        </p:blipFill>
        <p:spPr>
          <a:xfrm>
            <a:off x="3400198" y="1268760"/>
            <a:ext cx="4574866" cy="5186082"/>
          </a:xfrm>
          <a:prstGeom prst="rect">
            <a:avLst/>
          </a:prstGeom>
        </p:spPr>
      </p:pic>
      <p:sp>
        <p:nvSpPr>
          <p:cNvPr id="4" name="CasellaDiTesto 3">
            <a:extLst>
              <a:ext uri="{FF2B5EF4-FFF2-40B4-BE49-F238E27FC236}">
                <a16:creationId xmlns:a16="http://schemas.microsoft.com/office/drawing/2014/main" id="{37BF0858-B375-9EDE-72E0-355188793C0F}"/>
              </a:ext>
            </a:extLst>
          </p:cNvPr>
          <p:cNvSpPr txBox="1"/>
          <p:nvPr/>
        </p:nvSpPr>
        <p:spPr>
          <a:xfrm>
            <a:off x="107505" y="2194558"/>
            <a:ext cx="3312368" cy="2739211"/>
          </a:xfrm>
          <a:prstGeom prst="rect">
            <a:avLst/>
          </a:prstGeom>
          <a:noFill/>
        </p:spPr>
        <p:txBody>
          <a:bodyPr wrap="square" rtlCol="0">
            <a:spAutoFit/>
          </a:bodyPr>
          <a:lstStyle/>
          <a:p>
            <a:r>
              <a:rPr lang="it-IT" sz="2800" b="1" dirty="0" err="1">
                <a:latin typeface="Arial" panose="020B0604020202020204" pitchFamily="34" charset="0"/>
                <a:cs typeface="Arial" panose="020B0604020202020204" pitchFamily="34" charset="0"/>
              </a:rPr>
              <a:t>Forward</a:t>
            </a:r>
            <a:r>
              <a:rPr lang="it-IT" sz="2800" b="1" dirty="0">
                <a:latin typeface="Arial" panose="020B0604020202020204" pitchFamily="34" charset="0"/>
                <a:cs typeface="Arial" panose="020B0604020202020204" pitchFamily="34" charset="0"/>
              </a:rPr>
              <a:t> pass </a:t>
            </a:r>
            <a:r>
              <a:rPr lang="it-IT" sz="2800" dirty="0">
                <a:latin typeface="Arial" panose="020B0604020202020204" pitchFamily="34" charset="0"/>
                <a:cs typeface="Arial" panose="020B0604020202020204" pitchFamily="34" charset="0"/>
              </a:rPr>
              <a:t>on</a:t>
            </a:r>
          </a:p>
          <a:p>
            <a:r>
              <a:rPr lang="it-IT" sz="2800" dirty="0">
                <a:latin typeface="Arial" panose="020B0604020202020204" pitchFamily="34" charset="0"/>
                <a:cs typeface="Arial" panose="020B0604020202020204" pitchFamily="34" charset="0"/>
              </a:rPr>
              <a:t>the </a:t>
            </a:r>
            <a:r>
              <a:rPr lang="it-IT" sz="2800" dirty="0" err="1">
                <a:latin typeface="Arial" panose="020B0604020202020204" pitchFamily="34" charset="0"/>
                <a:cs typeface="Arial" panose="020B0604020202020204" pitchFamily="34" charset="0"/>
              </a:rPr>
              <a:t>computational</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graph</a:t>
            </a:r>
            <a:endParaRPr lang="it-IT" sz="2800" dirty="0">
              <a:latin typeface="Arial" panose="020B0604020202020204" pitchFamily="34" charset="0"/>
              <a:cs typeface="Arial" panose="020B0604020202020204" pitchFamily="34" charset="0"/>
            </a:endParaRPr>
          </a:p>
          <a:p>
            <a:r>
              <a:rPr lang="it-IT" sz="2800" dirty="0">
                <a:latin typeface="Arial" panose="020B0604020202020204" pitchFamily="34" charset="0"/>
                <a:cs typeface="Arial" panose="020B0604020202020204" pitchFamily="34" charset="0"/>
              </a:rPr>
              <a:t>(</a:t>
            </a:r>
            <a:r>
              <a:rPr lang="it-IT" sz="2800" dirty="0" err="1">
                <a:latin typeface="Arial" panose="020B0604020202020204" pitchFamily="34" charset="0"/>
                <a:cs typeface="Arial" panose="020B0604020202020204" pitchFamily="34" charset="0"/>
              </a:rPr>
              <a:t>evaluating</a:t>
            </a:r>
            <a:r>
              <a:rPr lang="it-IT" sz="2800" dirty="0">
                <a:latin typeface="Arial" panose="020B0604020202020204" pitchFamily="34" charset="0"/>
                <a:cs typeface="Arial" panose="020B0604020202020204" pitchFamily="34" charset="0"/>
              </a:rPr>
              <a:t> </a:t>
            </a:r>
            <a:r>
              <a:rPr lang="it-IT" i="1" dirty="0">
                <a:latin typeface="+mj-lt"/>
                <a:cs typeface="Arial" panose="020B0604020202020204" pitchFamily="34" charset="0"/>
              </a:rPr>
              <a:t>f</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at</a:t>
            </a:r>
            <a:r>
              <a:rPr lang="it-IT" sz="2800" dirty="0">
                <a:latin typeface="Arial" panose="020B0604020202020204" pitchFamily="34" charset="0"/>
                <a:cs typeface="Arial" panose="020B0604020202020204" pitchFamily="34" charset="0"/>
              </a:rPr>
              <a:t> the</a:t>
            </a:r>
          </a:p>
          <a:p>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differentiation</a:t>
            </a:r>
            <a:r>
              <a:rPr lang="it-IT" sz="2800" dirty="0">
                <a:latin typeface="Arial" panose="020B0604020202020204" pitchFamily="34" charset="0"/>
                <a:cs typeface="Arial" panose="020B0604020202020204" pitchFamily="34" charset="0"/>
              </a:rPr>
              <a:t> point (3,-1,2)</a:t>
            </a:r>
          </a:p>
        </p:txBody>
      </p:sp>
      <p:sp>
        <p:nvSpPr>
          <p:cNvPr id="5" name="Freccia in giù 4">
            <a:extLst>
              <a:ext uri="{FF2B5EF4-FFF2-40B4-BE49-F238E27FC236}">
                <a16:creationId xmlns:a16="http://schemas.microsoft.com/office/drawing/2014/main" id="{59966144-5556-C336-437D-A461F63D78DD}"/>
              </a:ext>
            </a:extLst>
          </p:cNvPr>
          <p:cNvSpPr/>
          <p:nvPr/>
        </p:nvSpPr>
        <p:spPr>
          <a:xfrm rot="10800000">
            <a:off x="8244408" y="2229041"/>
            <a:ext cx="484632" cy="3747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7" name="Rectangle 1"/>
          <p:cNvSpPr>
            <a:spLocks noChangeArrowheads="1"/>
          </p:cNvSpPr>
          <p:nvPr/>
        </p:nvSpPr>
        <p:spPr bwMode="auto">
          <a:xfrm>
            <a:off x="107504" y="1085061"/>
            <a:ext cx="273727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2800" b="1" dirty="0" err="1">
                <a:latin typeface="Arial" panose="020B0604020202020204" pitchFamily="34" charset="0"/>
                <a:cs typeface="Arial" panose="020B0604020202020204" pitchFamily="34" charset="0"/>
              </a:rPr>
              <a:t>Forward</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spTree>
    <p:extLst>
      <p:ext uri="{BB962C8B-B14F-4D97-AF65-F5344CB8AC3E}">
        <p14:creationId xmlns:p14="http://schemas.microsoft.com/office/powerpoint/2010/main" val="3908336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D116108-70C4-C998-B18D-74D379377054}"/>
              </a:ext>
            </a:extLst>
          </p:cNvPr>
          <p:cNvPicPr>
            <a:picLocks noChangeAspect="1"/>
          </p:cNvPicPr>
          <p:nvPr/>
        </p:nvPicPr>
        <p:blipFill>
          <a:blip r:embed="rId2"/>
          <a:stretch>
            <a:fillRect/>
          </a:stretch>
        </p:blipFill>
        <p:spPr>
          <a:xfrm>
            <a:off x="4499992" y="273273"/>
            <a:ext cx="1853848" cy="739618"/>
          </a:xfrm>
          <a:prstGeom prst="rect">
            <a:avLst/>
          </a:prstGeom>
        </p:spPr>
      </p:pic>
      <p:sp>
        <p:nvSpPr>
          <p:cNvPr id="4" name="CasellaDiTesto 3">
            <a:extLst>
              <a:ext uri="{FF2B5EF4-FFF2-40B4-BE49-F238E27FC236}">
                <a16:creationId xmlns:a16="http://schemas.microsoft.com/office/drawing/2014/main" id="{4DBC4937-8F20-00A9-732F-9A3B5F675C69}"/>
              </a:ext>
            </a:extLst>
          </p:cNvPr>
          <p:cNvSpPr txBox="1"/>
          <p:nvPr/>
        </p:nvSpPr>
        <p:spPr>
          <a:xfrm>
            <a:off x="119943" y="746701"/>
            <a:ext cx="4046301" cy="954107"/>
          </a:xfrm>
          <a:prstGeom prst="rect">
            <a:avLst/>
          </a:prstGeom>
          <a:noFill/>
        </p:spPr>
        <p:txBody>
          <a:bodyPr wrap="none" rtlCol="0">
            <a:spAutoFit/>
          </a:bodyPr>
          <a:lstStyle/>
          <a:p>
            <a:r>
              <a:rPr lang="it-IT" sz="2800" dirty="0" err="1">
                <a:latin typeface="Arial" panose="020B0604020202020204" pitchFamily="34" charset="0"/>
                <a:cs typeface="Arial" panose="020B0604020202020204" pitchFamily="34" charset="0"/>
              </a:rPr>
              <a:t>Backward</a:t>
            </a:r>
            <a:r>
              <a:rPr lang="it-IT" sz="2800" dirty="0">
                <a:latin typeface="Arial" panose="020B0604020202020204" pitchFamily="34" charset="0"/>
                <a:cs typeface="Arial" panose="020B0604020202020204" pitchFamily="34" charset="0"/>
              </a:rPr>
              <a:t> pass on</a:t>
            </a:r>
          </a:p>
          <a:p>
            <a:r>
              <a:rPr lang="it-IT" sz="2800" dirty="0">
                <a:latin typeface="Arial" panose="020B0604020202020204" pitchFamily="34" charset="0"/>
                <a:cs typeface="Arial" panose="020B0604020202020204" pitchFamily="34" charset="0"/>
              </a:rPr>
              <a:t>the </a:t>
            </a:r>
            <a:r>
              <a:rPr lang="it-IT" sz="2800" dirty="0" err="1">
                <a:latin typeface="Arial" panose="020B0604020202020204" pitchFamily="34" charset="0"/>
                <a:cs typeface="Arial" panose="020B0604020202020204" pitchFamily="34" charset="0"/>
              </a:rPr>
              <a:t>computational</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graph</a:t>
            </a:r>
            <a:endParaRPr lang="it-IT" sz="2800" dirty="0">
              <a:latin typeface="Arial" panose="020B0604020202020204" pitchFamily="34" charset="0"/>
              <a:cs typeface="Arial" panose="020B0604020202020204" pitchFamily="34" charset="0"/>
            </a:endParaRPr>
          </a:p>
        </p:txBody>
      </p:sp>
      <p:pic>
        <p:nvPicPr>
          <p:cNvPr id="5" name="Immagine 4">
            <a:extLst>
              <a:ext uri="{FF2B5EF4-FFF2-40B4-BE49-F238E27FC236}">
                <a16:creationId xmlns:a16="http://schemas.microsoft.com/office/drawing/2014/main" id="{7A1CF9BD-EE7C-8CBD-30C5-E507D1763F9E}"/>
              </a:ext>
            </a:extLst>
          </p:cNvPr>
          <p:cNvPicPr>
            <a:picLocks noChangeAspect="1"/>
          </p:cNvPicPr>
          <p:nvPr/>
        </p:nvPicPr>
        <p:blipFill>
          <a:blip r:embed="rId3"/>
          <a:stretch>
            <a:fillRect/>
          </a:stretch>
        </p:blipFill>
        <p:spPr>
          <a:xfrm>
            <a:off x="4499992" y="1128709"/>
            <a:ext cx="4622175" cy="2771782"/>
          </a:xfrm>
          <a:prstGeom prst="rect">
            <a:avLst/>
          </a:prstGeom>
        </p:spPr>
      </p:pic>
      <p:pic>
        <p:nvPicPr>
          <p:cNvPr id="6" name="Immagine 5">
            <a:extLst>
              <a:ext uri="{FF2B5EF4-FFF2-40B4-BE49-F238E27FC236}">
                <a16:creationId xmlns:a16="http://schemas.microsoft.com/office/drawing/2014/main" id="{28C905F0-6222-A52E-0DF7-56D06EC643B3}"/>
              </a:ext>
            </a:extLst>
          </p:cNvPr>
          <p:cNvPicPr>
            <a:picLocks noChangeAspect="1"/>
          </p:cNvPicPr>
          <p:nvPr/>
        </p:nvPicPr>
        <p:blipFill>
          <a:blip r:embed="rId4"/>
          <a:stretch>
            <a:fillRect/>
          </a:stretch>
        </p:blipFill>
        <p:spPr>
          <a:xfrm>
            <a:off x="4499992" y="3978447"/>
            <a:ext cx="2866695" cy="1402560"/>
          </a:xfrm>
          <a:prstGeom prst="rect">
            <a:avLst/>
          </a:prstGeom>
        </p:spPr>
      </p:pic>
      <p:pic>
        <p:nvPicPr>
          <p:cNvPr id="7" name="Immagine 6">
            <a:extLst>
              <a:ext uri="{FF2B5EF4-FFF2-40B4-BE49-F238E27FC236}">
                <a16:creationId xmlns:a16="http://schemas.microsoft.com/office/drawing/2014/main" id="{FFFB4BDB-5134-AE4A-93A8-6E679A4F978B}"/>
              </a:ext>
            </a:extLst>
          </p:cNvPr>
          <p:cNvPicPr>
            <a:picLocks noChangeAspect="1"/>
          </p:cNvPicPr>
          <p:nvPr/>
        </p:nvPicPr>
        <p:blipFill>
          <a:blip r:embed="rId5"/>
          <a:stretch>
            <a:fillRect/>
          </a:stretch>
        </p:blipFill>
        <p:spPr>
          <a:xfrm>
            <a:off x="4572000" y="5536404"/>
            <a:ext cx="4456844" cy="940596"/>
          </a:xfrm>
          <a:prstGeom prst="rect">
            <a:avLst/>
          </a:prstGeom>
        </p:spPr>
      </p:pic>
      <p:sp>
        <p:nvSpPr>
          <p:cNvPr id="8" name="Freccia in giù 7">
            <a:extLst>
              <a:ext uri="{FF2B5EF4-FFF2-40B4-BE49-F238E27FC236}">
                <a16:creationId xmlns:a16="http://schemas.microsoft.com/office/drawing/2014/main" id="{59A3F11D-8589-AF84-FCD0-F7BDAB351651}"/>
              </a:ext>
            </a:extLst>
          </p:cNvPr>
          <p:cNvSpPr/>
          <p:nvPr/>
        </p:nvSpPr>
        <p:spPr>
          <a:xfrm>
            <a:off x="3923928" y="2182760"/>
            <a:ext cx="484632" cy="3747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40462BB5-DD1A-EE40-A4D3-41DA567DE310}"/>
              </a:ext>
            </a:extLst>
          </p:cNvPr>
          <p:cNvPicPr>
            <a:picLocks noChangeAspect="1"/>
          </p:cNvPicPr>
          <p:nvPr/>
        </p:nvPicPr>
        <p:blipFill>
          <a:blip r:embed="rId6"/>
          <a:stretch>
            <a:fillRect/>
          </a:stretch>
        </p:blipFill>
        <p:spPr>
          <a:xfrm>
            <a:off x="-36512" y="1700808"/>
            <a:ext cx="3918187" cy="4441669"/>
          </a:xfrm>
          <a:prstGeom prst="rect">
            <a:avLst/>
          </a:prstGeom>
        </p:spPr>
      </p:pic>
      <p:sp>
        <p:nvSpPr>
          <p:cNvPr id="10" name="Rectangle 1"/>
          <p:cNvSpPr>
            <a:spLocks noChangeArrowheads="1"/>
          </p:cNvSpPr>
          <p:nvPr/>
        </p:nvSpPr>
        <p:spPr bwMode="auto">
          <a:xfrm>
            <a:off x="107504" y="188640"/>
            <a:ext cx="272124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2800" b="1" dirty="0">
                <a:latin typeface="Arial" panose="020B0604020202020204" pitchFamily="34" charset="0"/>
                <a:cs typeface="Arial" panose="020B0604020202020204" pitchFamily="34" charset="0"/>
              </a:rPr>
              <a:t>Reverse</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spTree>
    <p:extLst>
      <p:ext uri="{BB962C8B-B14F-4D97-AF65-F5344CB8AC3E}">
        <p14:creationId xmlns:p14="http://schemas.microsoft.com/office/powerpoint/2010/main" val="134234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3" name="Rectangle 1"/>
          <p:cNvSpPr>
            <a:spLocks noChangeArrowheads="1"/>
          </p:cNvSpPr>
          <p:nvPr/>
        </p:nvSpPr>
        <p:spPr bwMode="auto">
          <a:xfrm>
            <a:off x="107504" y="1085061"/>
            <a:ext cx="2721245" cy="4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 rIns="41262" bIns="4126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2800" b="1" dirty="0">
                <a:latin typeface="Arial" panose="020B0604020202020204" pitchFamily="34" charset="0"/>
                <a:cs typeface="Arial" panose="020B0604020202020204" pitchFamily="34" charset="0"/>
              </a:rPr>
              <a:t>Reverse</a:t>
            </a:r>
            <a:r>
              <a:rPr kumimoji="0" lang="it-IT" altLang="it-IT"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mode</a:t>
            </a:r>
            <a:r>
              <a:rPr kumimoji="0" lang="it-IT" altLang="it-IT" sz="1800" b="0" i="0" u="none" strike="noStrike" cap="none" normalizeH="0" baseline="0" dirty="0">
                <a:ln>
                  <a:noFill/>
                </a:ln>
                <a:solidFill>
                  <a:schemeClr val="tx1"/>
                </a:solidFill>
                <a:effectLst/>
                <a:latin typeface="Helvetica" panose="020B0604020202020204" pitchFamily="34" charset="0"/>
              </a:rPr>
              <a:t>  </a:t>
            </a:r>
            <a:endParaRPr kumimoji="0" lang="it-IT" altLang="it-IT" sz="17500" b="0" i="0" u="none" strike="noStrike" cap="none" normalizeH="0" baseline="0" dirty="0">
              <a:ln>
                <a:noFill/>
              </a:ln>
              <a:solidFill>
                <a:schemeClr val="tx1"/>
              </a:solidFill>
              <a:effectLst/>
              <a:latin typeface="Helvetica" panose="020B0604020202020204" pitchFamily="34" charset="0"/>
            </a:endParaRPr>
          </a:p>
        </p:txBody>
      </p:sp>
      <p:sp>
        <p:nvSpPr>
          <p:cNvPr id="6" name="Rettangolo 5"/>
          <p:cNvSpPr/>
          <p:nvPr/>
        </p:nvSpPr>
        <p:spPr>
          <a:xfrm>
            <a:off x="323528" y="1844824"/>
            <a:ext cx="8208912" cy="3046988"/>
          </a:xfrm>
          <a:prstGeom prst="rect">
            <a:avLst/>
          </a:prstGeom>
          <a:solidFill>
            <a:schemeClr val="bg1">
              <a:lumMod val="95000"/>
            </a:schemeClr>
          </a:solidFill>
        </p:spPr>
        <p:txBody>
          <a:bodyPr wrap="square">
            <a:spAutoFit/>
          </a:bodyPr>
          <a:lstStyle/>
          <a:p>
            <a:pPr algn="ctr"/>
            <a:r>
              <a:rPr lang="it-IT" dirty="0">
                <a:latin typeface="Arial" panose="020B0604020202020204" pitchFamily="34" charset="0"/>
                <a:cs typeface="Arial" panose="020B0604020202020204" pitchFamily="34" charset="0"/>
              </a:rPr>
              <a:t>note </a:t>
            </a:r>
            <a:r>
              <a:rPr lang="it-IT" dirty="0" err="1">
                <a:latin typeface="Arial" panose="020B0604020202020204" pitchFamily="34" charset="0"/>
                <a:cs typeface="Arial" panose="020B0604020202020204" pitchFamily="34" charset="0"/>
              </a:rPr>
              <a:t>that</a:t>
            </a:r>
            <a:r>
              <a:rPr lang="it-IT" dirty="0">
                <a:latin typeface="Arial" panose="020B0604020202020204" pitchFamily="34" charset="0"/>
                <a:cs typeface="Arial" panose="020B0604020202020204" pitchFamily="34" charset="0"/>
              </a:rPr>
              <a:t> the Reverse mode </a:t>
            </a:r>
            <a:r>
              <a:rPr lang="it-IT" dirty="0" err="1">
                <a:latin typeface="Arial" panose="020B0604020202020204" pitchFamily="34" charset="0"/>
                <a:cs typeface="Arial" panose="020B0604020202020204" pitchFamily="34" charset="0"/>
              </a:rPr>
              <a:t>needs</a:t>
            </a:r>
            <a:r>
              <a:rPr lang="it-IT" dirty="0">
                <a:latin typeface="Arial" panose="020B0604020202020204" pitchFamily="34" charset="0"/>
                <a:cs typeface="Arial" panose="020B0604020202020204" pitchFamily="34" charset="0"/>
              </a:rPr>
              <a:t> just </a:t>
            </a:r>
          </a:p>
          <a:p>
            <a:pPr algn="ctr"/>
            <a:r>
              <a:rPr lang="it-IT" b="1" dirty="0" err="1">
                <a:solidFill>
                  <a:srgbClr val="5427F9"/>
                </a:solidFill>
                <a:latin typeface="Arial" panose="020B0604020202020204" pitchFamily="34" charset="0"/>
                <a:cs typeface="Arial" panose="020B0604020202020204" pitchFamily="34" charset="0"/>
              </a:rPr>
              <a:t>one</a:t>
            </a:r>
            <a:r>
              <a:rPr lang="it-IT" dirty="0">
                <a:solidFill>
                  <a:srgbClr val="5427F9"/>
                </a:solidFill>
                <a:latin typeface="Arial" panose="020B0604020202020204" pitchFamily="34" charset="0"/>
                <a:cs typeface="Arial" panose="020B0604020202020204" pitchFamily="34" charset="0"/>
              </a:rPr>
              <a:t> </a:t>
            </a:r>
            <a:r>
              <a:rPr lang="it-IT" b="1" dirty="0" err="1">
                <a:solidFill>
                  <a:srgbClr val="5427F9"/>
                </a:solidFill>
                <a:latin typeface="Arial" panose="020B0604020202020204" pitchFamily="34" charset="0"/>
                <a:cs typeface="Arial" panose="020B0604020202020204" pitchFamily="34" charset="0"/>
              </a:rPr>
              <a:t>forward</a:t>
            </a:r>
            <a:r>
              <a:rPr lang="it-IT" b="1" dirty="0">
                <a:solidFill>
                  <a:srgbClr val="5427F9"/>
                </a:solidFill>
                <a:latin typeface="Arial" panose="020B0604020202020204" pitchFamily="34" charset="0"/>
                <a:cs typeface="Arial" panose="020B0604020202020204" pitchFamily="34" charset="0"/>
              </a:rPr>
              <a:t> pass</a:t>
            </a:r>
            <a:r>
              <a:rPr lang="it-IT" b="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and </a:t>
            </a:r>
            <a:r>
              <a:rPr lang="it-IT" b="1" dirty="0" err="1">
                <a:solidFill>
                  <a:srgbClr val="C00000"/>
                </a:solidFill>
                <a:latin typeface="Arial" panose="020B0604020202020204" pitchFamily="34" charset="0"/>
                <a:cs typeface="Arial" panose="020B0604020202020204" pitchFamily="34" charset="0"/>
              </a:rPr>
              <a:t>one</a:t>
            </a:r>
            <a:r>
              <a:rPr lang="it-IT" b="1" dirty="0">
                <a:solidFill>
                  <a:srgbClr val="C00000"/>
                </a:solidFill>
                <a:latin typeface="Arial" panose="020B0604020202020204" pitchFamily="34" charset="0"/>
                <a:cs typeface="Arial" panose="020B0604020202020204" pitchFamily="34" charset="0"/>
              </a:rPr>
              <a:t> reverse pass </a:t>
            </a:r>
            <a:r>
              <a:rPr lang="it-IT" dirty="0">
                <a:latin typeface="Arial" panose="020B0604020202020204" pitchFamily="34" charset="0"/>
                <a:cs typeface="Arial" panose="020B0604020202020204" pitchFamily="34" charset="0"/>
              </a:rPr>
              <a:t>to compute the </a:t>
            </a:r>
            <a:r>
              <a:rPr lang="it-IT" dirty="0" err="1">
                <a:latin typeface="Arial" panose="020B0604020202020204" pitchFamily="34" charset="0"/>
                <a:cs typeface="Arial" panose="020B0604020202020204" pitchFamily="34" charset="0"/>
              </a:rPr>
              <a:t>gradient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all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partial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derivatives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at</a:t>
            </a:r>
            <a:r>
              <a:rPr lang="it-IT" dirty="0">
                <a:latin typeface="Arial" panose="020B0604020202020204" pitchFamily="34" charset="0"/>
                <a:cs typeface="Arial" panose="020B0604020202020204" pitchFamily="34" charset="0"/>
              </a:rPr>
              <a:t> a </a:t>
            </a:r>
            <a:r>
              <a:rPr lang="it-IT" dirty="0" err="1">
                <a:latin typeface="Arial" panose="020B0604020202020204" pitchFamily="34" charset="0"/>
                <a:cs typeface="Arial" panose="020B0604020202020204" pitchFamily="34" charset="0"/>
              </a:rPr>
              <a:t>given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point</a:t>
            </a:r>
            <a:r>
              <a:rPr lang="it-IT" dirty="0">
                <a:latin typeface="Arial" panose="020B0604020202020204" pitchFamily="34" charset="0"/>
                <a:cs typeface="Arial" panose="020B0604020202020204" pitchFamily="34" charset="0"/>
              </a:rPr>
              <a:t>, </a:t>
            </a:r>
          </a:p>
          <a:p>
            <a:pPr algn="ctr"/>
            <a:r>
              <a:rPr lang="it-IT" dirty="0" err="1">
                <a:latin typeface="Arial" panose="020B0604020202020204" pitchFamily="34" charset="0"/>
                <a:cs typeface="Arial" panose="020B0604020202020204" pitchFamily="34" charset="0"/>
              </a:rPr>
              <a:t>regardless</a:t>
            </a:r>
            <a:r>
              <a:rPr lang="it-IT" dirty="0">
                <a:latin typeface="Arial" panose="020B0604020202020204" pitchFamily="34" charset="0"/>
                <a:cs typeface="Arial" panose="020B0604020202020204" pitchFamily="34" charset="0"/>
              </a:rPr>
              <a:t> of the </a:t>
            </a:r>
          </a:p>
          <a:p>
            <a:pPr algn="ctr"/>
            <a:r>
              <a:rPr lang="it-IT" dirty="0" err="1">
                <a:latin typeface="Arial" panose="020B0604020202020204" pitchFamily="34" charset="0"/>
                <a:cs typeface="Arial" panose="020B0604020202020204" pitchFamily="34" charset="0"/>
              </a:rPr>
              <a:t>number</a:t>
            </a:r>
            <a:r>
              <a:rPr lang="it-IT" dirty="0">
                <a:latin typeface="Arial" panose="020B0604020202020204" pitchFamily="34" charset="0"/>
                <a:cs typeface="Arial" panose="020B0604020202020204" pitchFamily="34" charset="0"/>
              </a:rPr>
              <a:t> of </a:t>
            </a:r>
            <a:r>
              <a:rPr lang="it-IT" dirty="0" err="1">
                <a:latin typeface="Arial" panose="020B0604020202020204" pitchFamily="34" charset="0"/>
                <a:cs typeface="Arial" panose="020B0604020202020204" pitchFamily="34" charset="0"/>
              </a:rPr>
              <a:t>independent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variables</a:t>
            </a:r>
            <a:endParaRPr lang="it-IT" dirty="0">
              <a:latin typeface="Arial" panose="020B0604020202020204" pitchFamily="34" charset="0"/>
              <a:cs typeface="Arial" panose="020B0604020202020204" pitchFamily="34" charset="0"/>
            </a:endParaRPr>
          </a:p>
        </p:txBody>
      </p:sp>
      <p:sp>
        <p:nvSpPr>
          <p:cNvPr id="7" name="Rettangolo 6"/>
          <p:cNvSpPr/>
          <p:nvPr/>
        </p:nvSpPr>
        <p:spPr>
          <a:xfrm>
            <a:off x="0" y="5301208"/>
            <a:ext cx="9144000" cy="954107"/>
          </a:xfrm>
          <a:prstGeom prst="rect">
            <a:avLst/>
          </a:prstGeom>
          <a:solidFill>
            <a:srgbClr val="99FF33"/>
          </a:solidFill>
        </p:spPr>
        <p:txBody>
          <a:bodyPr wrap="square">
            <a:spAutoFit/>
          </a:bodyPr>
          <a:lstStyle/>
          <a:p>
            <a:pPr algn="ctr"/>
            <a:r>
              <a:rPr lang="it-IT" sz="2800" dirty="0">
                <a:latin typeface="Arial" panose="020B0604020202020204" pitchFamily="34" charset="0"/>
                <a:cs typeface="Arial" panose="020B0604020202020204" pitchFamily="34" charset="0"/>
              </a:rPr>
              <a:t>Reverse mode </a:t>
            </a:r>
            <a:r>
              <a:rPr lang="it-IT" sz="2800" dirty="0" err="1">
                <a:latin typeface="Arial" panose="020B0604020202020204" pitchFamily="34" charset="0"/>
                <a:cs typeface="Arial" panose="020B0604020202020204" pitchFamily="34" charset="0"/>
              </a:rPr>
              <a:t>is</a:t>
            </a:r>
            <a:r>
              <a:rPr lang="it-IT" sz="2800" dirty="0">
                <a:latin typeface="Arial" panose="020B0604020202020204" pitchFamily="34" charset="0"/>
                <a:cs typeface="Arial" panose="020B0604020202020204" pitchFamily="34" charset="0"/>
              </a:rPr>
              <a:t> </a:t>
            </a:r>
            <a:r>
              <a:rPr lang="it-IT" sz="2800" b="1" dirty="0">
                <a:solidFill>
                  <a:srgbClr val="5427F9"/>
                </a:solidFill>
                <a:latin typeface="Arial" panose="020B0604020202020204" pitchFamily="34" charset="0"/>
                <a:cs typeface="Arial" panose="020B0604020202020204" pitchFamily="34" charset="0"/>
              </a:rPr>
              <a:t>more </a:t>
            </a:r>
            <a:r>
              <a:rPr lang="it-IT" sz="2800" b="1" dirty="0" err="1">
                <a:solidFill>
                  <a:srgbClr val="5427F9"/>
                </a:solidFill>
                <a:latin typeface="Arial" panose="020B0604020202020204" pitchFamily="34" charset="0"/>
                <a:cs typeface="Arial" panose="020B0604020202020204" pitchFamily="34" charset="0"/>
              </a:rPr>
              <a:t>efficient</a:t>
            </a:r>
            <a:r>
              <a:rPr lang="it-IT" sz="2800" b="1" dirty="0">
                <a:solidFill>
                  <a:srgbClr val="5427F9"/>
                </a:solidFill>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than</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Forward</a:t>
            </a:r>
            <a:r>
              <a:rPr lang="it-IT" sz="2800" dirty="0">
                <a:latin typeface="Arial" panose="020B0604020202020204" pitchFamily="34" charset="0"/>
                <a:cs typeface="Arial" panose="020B0604020202020204" pitchFamily="34" charset="0"/>
              </a:rPr>
              <a:t> mode in computing  </a:t>
            </a:r>
            <a:r>
              <a:rPr lang="it-IT" sz="2800" dirty="0" err="1">
                <a:latin typeface="Arial" panose="020B0604020202020204" pitchFamily="34" charset="0"/>
                <a:cs typeface="Arial" panose="020B0604020202020204" pitchFamily="34" charset="0"/>
              </a:rPr>
              <a:t>gradient</a:t>
            </a:r>
            <a:r>
              <a:rPr lang="it-IT" sz="2800" dirty="0">
                <a:latin typeface="Arial" panose="020B0604020202020204" pitchFamily="34" charset="0"/>
                <a:cs typeface="Arial" panose="020B0604020202020204" pitchFamily="34" charset="0"/>
              </a:rPr>
              <a:t> of </a:t>
            </a:r>
            <a:r>
              <a:rPr lang="it-IT" sz="2800" dirty="0" err="1">
                <a:latin typeface="Arial" panose="020B0604020202020204" pitchFamily="34" charset="0"/>
                <a:cs typeface="Arial" panose="020B0604020202020204" pitchFamily="34" charset="0"/>
              </a:rPr>
              <a:t>functions</a:t>
            </a:r>
            <a:r>
              <a:rPr lang="it-IT" sz="2800" dirty="0">
                <a:latin typeface="Arial" panose="020B0604020202020204" pitchFamily="34" charset="0"/>
                <a:cs typeface="Arial" panose="020B0604020202020204" pitchFamily="34" charset="0"/>
              </a:rPr>
              <a:t> of </a:t>
            </a:r>
            <a:r>
              <a:rPr lang="it-IT" sz="2800" dirty="0" err="1">
                <a:latin typeface="Arial" panose="020B0604020202020204" pitchFamily="34" charset="0"/>
                <a:cs typeface="Arial" panose="020B0604020202020204" pitchFamily="34" charset="0"/>
              </a:rPr>
              <a:t>several</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variables</a:t>
            </a:r>
            <a:endParaRPr lang="it-IT"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173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107503" y="189364"/>
            <a:ext cx="8858605"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 in </a:t>
            </a:r>
            <a:r>
              <a:rPr lang="it-IT" sz="3600" b="1" dirty="0" err="1">
                <a:latin typeface="Arial" charset="0"/>
                <a:ea typeface="ＭＳ Ｐゴシック" charset="0"/>
              </a:rPr>
              <a:t>Matlab</a:t>
            </a:r>
            <a:endParaRPr lang="it-IT" sz="3600" b="1" dirty="0">
              <a:latin typeface="Arial" charset="0"/>
              <a:ea typeface="ＭＳ Ｐゴシック" charset="0"/>
            </a:endParaRPr>
          </a:p>
        </p:txBody>
      </p:sp>
      <p:sp>
        <p:nvSpPr>
          <p:cNvPr id="6" name="Rettangolo 5"/>
          <p:cNvSpPr/>
          <p:nvPr/>
        </p:nvSpPr>
        <p:spPr>
          <a:xfrm>
            <a:off x="179510" y="908720"/>
            <a:ext cx="8714589" cy="3970318"/>
          </a:xfrm>
          <a:prstGeom prst="rect">
            <a:avLst/>
          </a:prstGeom>
          <a:solidFill>
            <a:schemeClr val="bg1">
              <a:lumMod val="95000"/>
            </a:schemeClr>
          </a:solidFill>
        </p:spPr>
        <p:txBody>
          <a:bodyPr wrap="square">
            <a:spAutoFit/>
          </a:bodyPr>
          <a:lstStyle/>
          <a:p>
            <a:r>
              <a:rPr lang="en-US" sz="2800" b="1" dirty="0">
                <a:latin typeface="Courier New" panose="02070309020205020404" pitchFamily="49" charset="0"/>
                <a:cs typeface="Courier New" panose="02070309020205020404" pitchFamily="49" charset="0"/>
              </a:rPr>
              <a:t>&gt;&gt; x0=2; y0=5;</a:t>
            </a:r>
          </a:p>
          <a:p>
            <a:r>
              <a:rPr lang="en-US" sz="2800" b="1" dirty="0">
                <a:latin typeface="Courier New" panose="02070309020205020404" pitchFamily="49" charset="0"/>
                <a:cs typeface="Courier New" panose="02070309020205020404" pitchFamily="49" charset="0"/>
              </a:rPr>
              <a:t>&gt;&gt; </a:t>
            </a:r>
            <a:r>
              <a:rPr lang="en-US" sz="2800" b="1" dirty="0" err="1">
                <a:latin typeface="Courier New" panose="02070309020205020404" pitchFamily="49" charset="0"/>
                <a:cs typeface="Courier New" panose="02070309020205020404" pitchFamily="49" charset="0"/>
              </a:rPr>
              <a:t>xdl</a:t>
            </a:r>
            <a:r>
              <a:rPr lang="en-US" sz="2800" b="1" dirty="0">
                <a:latin typeface="Courier New" panose="02070309020205020404" pitchFamily="49" charset="0"/>
                <a:cs typeface="Courier New" panose="02070309020205020404" pitchFamily="49" charset="0"/>
              </a:rPr>
              <a:t> = </a:t>
            </a:r>
            <a:r>
              <a:rPr lang="en-US" sz="2800" b="1" dirty="0" err="1">
                <a:latin typeface="Courier New" panose="02070309020205020404" pitchFamily="49" charset="0"/>
                <a:cs typeface="Courier New" panose="02070309020205020404" pitchFamily="49" charset="0"/>
              </a:rPr>
              <a:t>dlarray</a:t>
            </a:r>
            <a:r>
              <a:rPr lang="en-US" sz="2800" b="1" dirty="0">
                <a:latin typeface="Courier New" panose="02070309020205020404" pitchFamily="49" charset="0"/>
                <a:cs typeface="Courier New" panose="02070309020205020404" pitchFamily="49" charset="0"/>
              </a:rPr>
              <a:t>([x0,y0]);</a:t>
            </a:r>
          </a:p>
          <a:p>
            <a:r>
              <a:rPr lang="en-US" sz="2800" b="1" dirty="0">
                <a:latin typeface="Courier New" panose="02070309020205020404" pitchFamily="49" charset="0"/>
                <a:cs typeface="Courier New" panose="02070309020205020404" pitchFamily="49" charset="0"/>
              </a:rPr>
              <a:t>&gt;&gt;[</a:t>
            </a:r>
            <a:r>
              <a:rPr lang="en-US" sz="2800" b="1" dirty="0" err="1">
                <a:latin typeface="Courier New" panose="02070309020205020404" pitchFamily="49" charset="0"/>
                <a:cs typeface="Courier New" panose="02070309020205020404" pitchFamily="49" charset="0"/>
              </a:rPr>
              <a:t>fval,AD_grad</a:t>
            </a:r>
            <a:r>
              <a:rPr lang="en-US" sz="2800" b="1" dirty="0">
                <a:latin typeface="Courier New" panose="02070309020205020404" pitchFamily="49" charset="0"/>
                <a:cs typeface="Courier New" panose="02070309020205020404" pitchFamily="49" charset="0"/>
              </a:rPr>
              <a:t>]=</a:t>
            </a:r>
            <a:r>
              <a:rPr lang="en-US" sz="2800" b="1" dirty="0" err="1">
                <a:latin typeface="Courier New" panose="02070309020205020404" pitchFamily="49" charset="0"/>
                <a:cs typeface="Courier New" panose="02070309020205020404" pitchFamily="49" charset="0"/>
              </a:rPr>
              <a:t>dlfeval</a:t>
            </a:r>
            <a:r>
              <a:rPr lang="en-US" sz="2800" b="1" dirty="0">
                <a:latin typeface="Courier New" panose="02070309020205020404" pitchFamily="49" charset="0"/>
                <a:cs typeface="Courier New" panose="02070309020205020404" pitchFamily="49" charset="0"/>
              </a:rPr>
              <a:t>(@simplefg1,xdl)</a:t>
            </a:r>
          </a:p>
          <a:p>
            <a:r>
              <a:rPr lang="en-US" sz="2800" b="1" dirty="0" err="1">
                <a:latin typeface="Courier New" panose="02070309020205020404" pitchFamily="49" charset="0"/>
                <a:cs typeface="Courier New" panose="02070309020205020404" pitchFamily="49" charset="0"/>
              </a:rPr>
              <a:t>fval</a:t>
            </a:r>
            <a:r>
              <a:rPr lang="en-US" sz="2800" b="1" dirty="0">
                <a:latin typeface="Courier New" panose="02070309020205020404" pitchFamily="49" charset="0"/>
                <a:cs typeface="Courier New" panose="02070309020205020404" pitchFamily="49" charset="0"/>
              </a:rPr>
              <a:t> = </a:t>
            </a:r>
          </a:p>
          <a:p>
            <a:r>
              <a:rPr lang="en-US" sz="2800" b="1" dirty="0">
                <a:latin typeface="Courier New" panose="02070309020205020404" pitchFamily="49" charset="0"/>
                <a:cs typeface="Courier New" panose="02070309020205020404" pitchFamily="49" charset="0"/>
              </a:rPr>
              <a:t>  1×1 </a:t>
            </a:r>
            <a:r>
              <a:rPr lang="en-US" sz="2800" b="1" dirty="0" err="1">
                <a:latin typeface="Courier New" panose="02070309020205020404" pitchFamily="49" charset="0"/>
                <a:cs typeface="Courier New" panose="02070309020205020404" pitchFamily="49" charset="0"/>
              </a:rPr>
              <a:t>dlarray</a:t>
            </a:r>
            <a:endParaRPr lang="en-US" sz="2800" b="1" dirty="0">
              <a:latin typeface="Courier New" panose="02070309020205020404" pitchFamily="49" charset="0"/>
              <a:cs typeface="Courier New" panose="02070309020205020404" pitchFamily="49" charset="0"/>
            </a:endParaRPr>
          </a:p>
          <a:p>
            <a:r>
              <a:rPr lang="en-US" sz="2800" b="1" dirty="0">
                <a:latin typeface="Courier New" panose="02070309020205020404" pitchFamily="49" charset="0"/>
                <a:cs typeface="Courier New" panose="02070309020205020404" pitchFamily="49" charset="0"/>
              </a:rPr>
              <a:t>   11.6521</a:t>
            </a:r>
          </a:p>
          <a:p>
            <a:r>
              <a:rPr lang="en-US" sz="2800" b="1" dirty="0" err="1">
                <a:latin typeface="Courier New" panose="02070309020205020404" pitchFamily="49" charset="0"/>
                <a:cs typeface="Courier New" panose="02070309020205020404" pitchFamily="49" charset="0"/>
              </a:rPr>
              <a:t>AD_grad</a:t>
            </a:r>
            <a:r>
              <a:rPr lang="en-US" sz="2800" b="1" dirty="0">
                <a:latin typeface="Courier New" panose="02070309020205020404" pitchFamily="49" charset="0"/>
                <a:cs typeface="Courier New" panose="02070309020205020404" pitchFamily="49" charset="0"/>
              </a:rPr>
              <a:t> = </a:t>
            </a:r>
          </a:p>
          <a:p>
            <a:r>
              <a:rPr lang="en-US" sz="2800" b="1" dirty="0">
                <a:latin typeface="Courier New" panose="02070309020205020404" pitchFamily="49" charset="0"/>
                <a:cs typeface="Courier New" panose="02070309020205020404" pitchFamily="49" charset="0"/>
              </a:rPr>
              <a:t>  1×2 </a:t>
            </a:r>
            <a:r>
              <a:rPr lang="en-US" sz="2800" b="1" dirty="0" err="1">
                <a:latin typeface="Courier New" panose="02070309020205020404" pitchFamily="49" charset="0"/>
                <a:cs typeface="Courier New" panose="02070309020205020404" pitchFamily="49" charset="0"/>
              </a:rPr>
              <a:t>dlarray</a:t>
            </a:r>
            <a:endParaRPr lang="en-US" sz="2800" b="1" dirty="0">
              <a:latin typeface="Courier New" panose="02070309020205020404" pitchFamily="49" charset="0"/>
              <a:cs typeface="Courier New" panose="02070309020205020404" pitchFamily="49" charset="0"/>
            </a:endParaRPr>
          </a:p>
          <a:p>
            <a:r>
              <a:rPr lang="en-US" sz="2800" b="1" dirty="0">
                <a:latin typeface="Courier New" panose="02070309020205020404" pitchFamily="49" charset="0"/>
                <a:cs typeface="Courier New" panose="02070309020205020404" pitchFamily="49" charset="0"/>
              </a:rPr>
              <a:t>    5.5000    1.7163</a:t>
            </a:r>
            <a:endParaRPr lang="it-IT" sz="2800" b="1" dirty="0">
              <a:latin typeface="Courier New" panose="02070309020205020404" pitchFamily="49" charset="0"/>
              <a:cs typeface="Courier New" panose="02070309020205020404" pitchFamily="49" charset="0"/>
            </a:endParaRPr>
          </a:p>
        </p:txBody>
      </p:sp>
      <p:sp>
        <p:nvSpPr>
          <p:cNvPr id="7" name="Rettangolo 6"/>
          <p:cNvSpPr/>
          <p:nvPr/>
        </p:nvSpPr>
        <p:spPr>
          <a:xfrm>
            <a:off x="179509" y="4986138"/>
            <a:ext cx="8714589" cy="1815882"/>
          </a:xfrm>
          <a:prstGeom prst="rect">
            <a:avLst/>
          </a:prstGeom>
          <a:solidFill>
            <a:schemeClr val="bg1">
              <a:lumMod val="95000"/>
            </a:schemeClr>
          </a:solidFill>
        </p:spPr>
        <p:txBody>
          <a:bodyPr wrap="square">
            <a:spAutoFit/>
          </a:bodyPr>
          <a:lstStyle/>
          <a:p>
            <a:r>
              <a:rPr lang="da-DK" sz="2800" b="1" dirty="0">
                <a:latin typeface="Courier New" panose="02070309020205020404" pitchFamily="49" charset="0"/>
                <a:cs typeface="Courier New" panose="02070309020205020404" pitchFamily="49" charset="0"/>
              </a:rPr>
              <a:t>function [f,grad] = simplefg1(x)</a:t>
            </a:r>
          </a:p>
          <a:p>
            <a:r>
              <a:rPr lang="da-DK" sz="2800" b="1" dirty="0">
                <a:latin typeface="Courier New" panose="02070309020205020404" pitchFamily="49" charset="0"/>
                <a:cs typeface="Courier New" panose="02070309020205020404" pitchFamily="49" charset="0"/>
              </a:rPr>
              <a:t>f = log(x(1))+x(1)*x(2)-sin(x(2));</a:t>
            </a:r>
          </a:p>
          <a:p>
            <a:r>
              <a:rPr lang="da-DK" sz="2800" b="1" dirty="0">
                <a:latin typeface="Courier New" panose="02070309020205020404" pitchFamily="49" charset="0"/>
                <a:cs typeface="Courier New" panose="02070309020205020404" pitchFamily="49" charset="0"/>
              </a:rPr>
              <a:t>grad = dlgradient(f,x);</a:t>
            </a:r>
          </a:p>
          <a:p>
            <a:r>
              <a:rPr lang="da-DK" sz="2800" b="1" dirty="0">
                <a:latin typeface="Courier New" panose="02070309020205020404" pitchFamily="49" charset="0"/>
                <a:cs typeface="Courier New" panose="02070309020205020404" pitchFamily="49" charset="0"/>
              </a:rPr>
              <a:t>end</a:t>
            </a:r>
          </a:p>
        </p:txBody>
      </p:sp>
    </p:spTree>
    <p:extLst>
      <p:ext uri="{BB962C8B-B14F-4D97-AF65-F5344CB8AC3E}">
        <p14:creationId xmlns:p14="http://schemas.microsoft.com/office/powerpoint/2010/main" val="388095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168995" y="260648"/>
            <a:ext cx="5699150" cy="646331"/>
          </a:xfrm>
          <a:prstGeom prst="rect">
            <a:avLst/>
          </a:prstGeom>
          <a:solidFill>
            <a:srgbClr val="66FFFF"/>
          </a:solidFill>
          <a:ln w="9525">
            <a:solidFill>
              <a:schemeClr val="tx1"/>
            </a:solidFill>
            <a:miter lim="800000"/>
            <a:headEnd/>
            <a:tailEnd/>
          </a:ln>
          <a:effectLst/>
        </p:spPr>
        <p:txBody>
          <a:bodyPr wrap="square" anchor="ctr">
            <a:spAutoFit/>
          </a:bodyPr>
          <a:lstStyle/>
          <a:p>
            <a:pPr>
              <a:defRPr/>
            </a:pPr>
            <a:r>
              <a:rPr lang="it-IT" sz="3600" b="1" dirty="0">
                <a:latin typeface="Arial" charset="0"/>
                <a:ea typeface="ＭＳ Ｐゴシック" charset="0"/>
              </a:rPr>
              <a:t>AD in Machine Learning</a:t>
            </a:r>
          </a:p>
        </p:txBody>
      </p:sp>
      <p:pic>
        <p:nvPicPr>
          <p:cNvPr id="2" name="Immagine 1"/>
          <p:cNvPicPr>
            <a:picLocks noChangeAspect="1"/>
          </p:cNvPicPr>
          <p:nvPr/>
        </p:nvPicPr>
        <p:blipFill>
          <a:blip r:embed="rId2"/>
          <a:stretch>
            <a:fillRect/>
          </a:stretch>
        </p:blipFill>
        <p:spPr>
          <a:xfrm>
            <a:off x="-1" y="1916832"/>
            <a:ext cx="9144001" cy="3672408"/>
          </a:xfrm>
          <a:prstGeom prst="rect">
            <a:avLst/>
          </a:prstGeom>
        </p:spPr>
      </p:pic>
      <p:sp>
        <p:nvSpPr>
          <p:cNvPr id="5" name="Rettangolo 4"/>
          <p:cNvSpPr/>
          <p:nvPr/>
        </p:nvSpPr>
        <p:spPr>
          <a:xfrm>
            <a:off x="168995" y="980728"/>
            <a:ext cx="4968552" cy="523220"/>
          </a:xfrm>
          <a:prstGeom prst="rect">
            <a:avLst/>
          </a:prstGeom>
          <a:solidFill>
            <a:srgbClr val="99FF33"/>
          </a:solidFill>
        </p:spPr>
        <p:txBody>
          <a:bodyPr wrap="square">
            <a:spAutoFit/>
          </a:bodyPr>
          <a:lstStyle/>
          <a:p>
            <a:pPr algn="ctr"/>
            <a:r>
              <a:rPr lang="it-IT" sz="2400" dirty="0">
                <a:latin typeface="Arial" panose="020B0604020202020204" pitchFamily="34" charset="0"/>
                <a:cs typeface="Arial" panose="020B0604020202020204" pitchFamily="34" charset="0"/>
              </a:rPr>
              <a:t>training of a (</a:t>
            </a:r>
            <a:r>
              <a:rPr lang="it-IT" sz="2400" dirty="0" err="1">
                <a:latin typeface="Arial" panose="020B0604020202020204" pitchFamily="34" charset="0"/>
                <a:cs typeface="Arial" panose="020B0604020202020204" pitchFamily="34" charset="0"/>
              </a:rPr>
              <a:t>deep</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neural</a:t>
            </a:r>
            <a:r>
              <a:rPr lang="it-IT" sz="2400" dirty="0">
                <a:latin typeface="Arial" panose="020B0604020202020204" pitchFamily="34" charset="0"/>
                <a:cs typeface="Arial" panose="020B0604020202020204" pitchFamily="34" charset="0"/>
              </a:rPr>
              <a:t> network</a:t>
            </a:r>
            <a:r>
              <a:rPr lang="it-IT" sz="2800" dirty="0">
                <a:latin typeface="Arial" panose="020B0604020202020204" pitchFamily="34" charset="0"/>
                <a:cs typeface="Arial" panose="020B0604020202020204" pitchFamily="34" charset="0"/>
              </a:rPr>
              <a:t> </a:t>
            </a:r>
          </a:p>
        </p:txBody>
      </p:sp>
      <p:sp>
        <p:nvSpPr>
          <p:cNvPr id="6" name="Freccia a destra 5"/>
          <p:cNvSpPr/>
          <p:nvPr/>
        </p:nvSpPr>
        <p:spPr bwMode="auto">
          <a:xfrm>
            <a:off x="5220072" y="1031831"/>
            <a:ext cx="720080" cy="379204"/>
          </a:xfrm>
          <a:prstGeom prst="rightArrow">
            <a:avLst/>
          </a:prstGeom>
          <a:solidFill>
            <a:srgbClr val="99FF33"/>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7" name="Rettangolo 6"/>
          <p:cNvSpPr/>
          <p:nvPr/>
        </p:nvSpPr>
        <p:spPr>
          <a:xfrm>
            <a:off x="6047656" y="908720"/>
            <a:ext cx="2340768" cy="584775"/>
          </a:xfrm>
          <a:prstGeom prst="rect">
            <a:avLst/>
          </a:prstGeom>
          <a:solidFill>
            <a:srgbClr val="99FF33"/>
          </a:solidFill>
        </p:spPr>
        <p:txBody>
          <a:bodyPr wrap="square">
            <a:spAutoFit/>
          </a:bodyPr>
          <a:lstStyle/>
          <a:p>
            <a:pPr algn="ctr"/>
            <a:r>
              <a:rPr lang="it-IT" sz="2400" dirty="0" err="1">
                <a:latin typeface="Arial" panose="020B0604020202020204" pitchFamily="34" charset="0"/>
                <a:cs typeface="Arial" panose="020B0604020202020204" pitchFamily="34" charset="0"/>
              </a:rPr>
              <a:t>find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weights</a:t>
            </a:r>
            <a:r>
              <a:rPr lang="it-IT" sz="2400" dirty="0">
                <a:latin typeface="Arial" panose="020B0604020202020204" pitchFamily="34" charset="0"/>
                <a:cs typeface="Arial" panose="020B0604020202020204" pitchFamily="34" charset="0"/>
              </a:rPr>
              <a:t> </a:t>
            </a:r>
            <a:r>
              <a:rPr lang="it-IT" i="1" dirty="0" err="1">
                <a:latin typeface="+mj-lt"/>
                <a:cs typeface="Arial" panose="020B0604020202020204" pitchFamily="34" charset="0"/>
              </a:rPr>
              <a:t>w</a:t>
            </a:r>
            <a:r>
              <a:rPr lang="it-IT" i="1" baseline="-25000" dirty="0" err="1">
                <a:latin typeface="+mj-lt"/>
                <a:cs typeface="Arial" panose="020B0604020202020204" pitchFamily="34" charset="0"/>
              </a:rPr>
              <a:t>i</a:t>
            </a:r>
            <a:endParaRPr lang="it-IT" i="1" baseline="-25000" dirty="0">
              <a:latin typeface="+mj-lt"/>
              <a:cs typeface="Arial" panose="020B0604020202020204" pitchFamily="34" charset="0"/>
            </a:endParaRPr>
          </a:p>
        </p:txBody>
      </p:sp>
      <p:sp>
        <p:nvSpPr>
          <p:cNvPr id="8" name="Rettangolo 7"/>
          <p:cNvSpPr/>
          <p:nvPr/>
        </p:nvSpPr>
        <p:spPr>
          <a:xfrm>
            <a:off x="4572000" y="5508521"/>
            <a:ext cx="2340768" cy="1200329"/>
          </a:xfrm>
          <a:prstGeom prst="rect">
            <a:avLst/>
          </a:prstGeom>
          <a:solidFill>
            <a:srgbClr val="99FF33"/>
          </a:solidFill>
        </p:spPr>
        <p:txBody>
          <a:bodyPr wrap="square">
            <a:spAutoFit/>
          </a:bodyPr>
          <a:lstStyle/>
          <a:p>
            <a:pPr algn="ctr"/>
            <a:r>
              <a:rPr lang="it-IT" sz="2000" dirty="0" err="1">
                <a:latin typeface="Arial" panose="020B0604020202020204" pitchFamily="34" charset="0"/>
                <a:cs typeface="Arial" panose="020B0604020202020204" pitchFamily="34" charset="0"/>
              </a:rPr>
              <a:t>Gradient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Descent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learning</a:t>
            </a:r>
            <a:r>
              <a:rPr lang="it-IT" sz="2000" dirty="0">
                <a:latin typeface="Arial" panose="020B0604020202020204" pitchFamily="34" charset="0"/>
                <a:cs typeface="Arial" panose="020B0604020202020204" pitchFamily="34" charset="0"/>
              </a:rPr>
              <a:t> rate </a:t>
            </a:r>
            <a:r>
              <a:rPr lang="it-IT" sz="2000" dirty="0">
                <a:latin typeface="Symbol" panose="05050102010706020507" pitchFamily="18" charset="2"/>
                <a:cs typeface="Arial" panose="020B0604020202020204" pitchFamily="34" charset="0"/>
              </a:rPr>
              <a:t>h</a:t>
            </a:r>
            <a:r>
              <a:rPr lang="it-IT" sz="2000" dirty="0">
                <a:latin typeface="Arial" panose="020B0604020202020204" pitchFamily="34" charset="0"/>
                <a:cs typeface="Arial" panose="020B0604020202020204" pitchFamily="34" charset="0"/>
              </a:rPr>
              <a:t> update  </a:t>
            </a:r>
            <a:r>
              <a:rPr lang="it-IT" i="1" dirty="0" err="1">
                <a:latin typeface="+mj-lt"/>
                <a:cs typeface="Arial" panose="020B0604020202020204" pitchFamily="34" charset="0"/>
              </a:rPr>
              <a:t>w</a:t>
            </a:r>
            <a:r>
              <a:rPr lang="it-IT" i="1" baseline="-25000" dirty="0" err="1">
                <a:latin typeface="+mj-lt"/>
                <a:cs typeface="Arial" panose="020B0604020202020204" pitchFamily="34" charset="0"/>
              </a:rPr>
              <a:t>i</a:t>
            </a:r>
            <a:endParaRPr lang="it-IT" i="1" baseline="-25000" dirty="0">
              <a:latin typeface="+mj-lt"/>
              <a:cs typeface="Arial" panose="020B0604020202020204" pitchFamily="34" charset="0"/>
            </a:endParaRPr>
          </a:p>
        </p:txBody>
      </p:sp>
      <p:sp>
        <p:nvSpPr>
          <p:cNvPr id="10" name="Rettangolo 9"/>
          <p:cNvSpPr/>
          <p:nvPr/>
        </p:nvSpPr>
        <p:spPr>
          <a:xfrm>
            <a:off x="312503" y="5087216"/>
            <a:ext cx="2340768" cy="707886"/>
          </a:xfrm>
          <a:prstGeom prst="rect">
            <a:avLst/>
          </a:prstGeom>
          <a:solidFill>
            <a:srgbClr val="99FF33"/>
          </a:solidFill>
        </p:spPr>
        <p:txBody>
          <a:bodyPr wrap="square">
            <a:spAutoFit/>
          </a:bodyPr>
          <a:lstStyle/>
          <a:p>
            <a:pPr algn="ctr"/>
            <a:r>
              <a:rPr lang="it-IT" sz="2000" dirty="0">
                <a:latin typeface="Arial" panose="020B0604020202020204" pitchFamily="34" charset="0"/>
                <a:cs typeface="Arial" panose="020B0604020202020204" pitchFamily="34" charset="0"/>
              </a:rPr>
              <a:t>training sample </a:t>
            </a:r>
            <a:r>
              <a:rPr lang="it-IT" sz="2000" i="1" dirty="0">
                <a:latin typeface="+mj-lt"/>
                <a:cs typeface="Arial" panose="020B0604020202020204" pitchFamily="34" charset="0"/>
              </a:rPr>
              <a:t>x</a:t>
            </a:r>
            <a:r>
              <a:rPr lang="it-IT" sz="2000" baseline="-25000" dirty="0">
                <a:latin typeface="+mj-lt"/>
                <a:cs typeface="Arial" panose="020B0604020202020204" pitchFamily="34" charset="0"/>
              </a:rPr>
              <a:t>1</a:t>
            </a:r>
            <a:r>
              <a:rPr lang="it-IT" sz="2000" i="1" dirty="0">
                <a:latin typeface="+mj-lt"/>
                <a:cs typeface="Arial" panose="020B0604020202020204" pitchFamily="34" charset="0"/>
              </a:rPr>
              <a:t>,x</a:t>
            </a:r>
            <a:r>
              <a:rPr lang="it-IT" sz="2000" i="1" baseline="-25000" dirty="0">
                <a:latin typeface="+mj-lt"/>
                <a:cs typeface="Arial" panose="020B0604020202020204" pitchFamily="34" charset="0"/>
              </a:rPr>
              <a:t>2</a:t>
            </a:r>
            <a:r>
              <a:rPr lang="it-IT" sz="2000" i="1" dirty="0">
                <a:latin typeface="+mj-lt"/>
                <a:cs typeface="Arial" panose="020B0604020202020204" pitchFamily="34" charset="0"/>
              </a:rPr>
              <a:t>,t</a:t>
            </a:r>
            <a:endParaRPr lang="it-IT" sz="2000" i="1" baseline="-25000" dirty="0">
              <a:latin typeface="+mj-lt"/>
              <a:cs typeface="Arial" panose="020B0604020202020204" pitchFamily="34" charset="0"/>
            </a:endParaRPr>
          </a:p>
        </p:txBody>
      </p:sp>
      <p:graphicFrame>
        <p:nvGraphicFramePr>
          <p:cNvPr id="11" name="Oggetto 10"/>
          <p:cNvGraphicFramePr>
            <a:graphicFrameLocks noChangeAspect="1"/>
          </p:cNvGraphicFramePr>
          <p:nvPr>
            <p:extLst>
              <p:ext uri="{D42A27DB-BD31-4B8C-83A1-F6EECF244321}">
                <p14:modId xmlns:p14="http://schemas.microsoft.com/office/powerpoint/2010/main" val="1617591573"/>
              </p:ext>
            </p:extLst>
          </p:nvPr>
        </p:nvGraphicFramePr>
        <p:xfrm>
          <a:off x="312503" y="5953965"/>
          <a:ext cx="3495700" cy="664520"/>
        </p:xfrm>
        <a:graphic>
          <a:graphicData uri="http://schemas.openxmlformats.org/presentationml/2006/ole">
            <mc:AlternateContent xmlns:mc="http://schemas.openxmlformats.org/markup-compatibility/2006">
              <mc:Choice xmlns:v="urn:schemas-microsoft-com:vml" Requires="v">
                <p:oleObj name="Equazione" r:id="rId3" imgW="1536480" imgH="291960" progId="Equation.3">
                  <p:embed/>
                </p:oleObj>
              </mc:Choice>
              <mc:Fallback>
                <p:oleObj name="Equazione" r:id="rId3" imgW="1536480" imgH="291960" progId="Equation.3">
                  <p:embed/>
                  <p:pic>
                    <p:nvPicPr>
                      <p:cNvPr id="9" name="Oggetto 8"/>
                      <p:cNvPicPr>
                        <a:picLocks noChangeAspect="1" noChangeArrowheads="1"/>
                      </p:cNvPicPr>
                      <p:nvPr/>
                    </p:nvPicPr>
                    <p:blipFill>
                      <a:blip r:embed="rId4"/>
                      <a:srcRect/>
                      <a:stretch>
                        <a:fillRect/>
                      </a:stretch>
                    </p:blipFill>
                    <p:spPr bwMode="auto">
                      <a:xfrm>
                        <a:off x="312503" y="5953965"/>
                        <a:ext cx="3495700" cy="664520"/>
                      </a:xfrm>
                      <a:prstGeom prst="rect">
                        <a:avLst/>
                      </a:prstGeom>
                      <a:solidFill>
                        <a:schemeClr val="bg1">
                          <a:lumMod val="95000"/>
                        </a:schemeClr>
                      </a:solidFill>
                      <a:ln>
                        <a:noFill/>
                      </a:ln>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2996491197"/>
              </p:ext>
            </p:extLst>
          </p:nvPr>
        </p:nvGraphicFramePr>
        <p:xfrm>
          <a:off x="6660232" y="3717033"/>
          <a:ext cx="2448272" cy="360040"/>
        </p:xfrm>
        <a:graphic>
          <a:graphicData uri="http://schemas.openxmlformats.org/presentationml/2006/ole">
            <mc:AlternateContent xmlns:mc="http://schemas.openxmlformats.org/markup-compatibility/2006">
              <mc:Choice xmlns:v="urn:schemas-microsoft-com:vml" Requires="v">
                <p:oleObj name="Equazione" r:id="rId5" imgW="2489040" imgH="279360" progId="Equation.3">
                  <p:embed/>
                </p:oleObj>
              </mc:Choice>
              <mc:Fallback>
                <p:oleObj name="Equazione" r:id="rId5" imgW="2489040" imgH="279360" progId="Equation.3">
                  <p:embed/>
                  <p:pic>
                    <p:nvPicPr>
                      <p:cNvPr id="11" name="Oggetto 10"/>
                      <p:cNvPicPr>
                        <a:picLocks noChangeAspect="1" noChangeArrowheads="1"/>
                      </p:cNvPicPr>
                      <p:nvPr/>
                    </p:nvPicPr>
                    <p:blipFill>
                      <a:blip r:embed="rId6"/>
                      <a:srcRect/>
                      <a:stretch>
                        <a:fillRect/>
                      </a:stretch>
                    </p:blipFill>
                    <p:spPr bwMode="auto">
                      <a:xfrm>
                        <a:off x="6660232" y="3717033"/>
                        <a:ext cx="2448272" cy="360040"/>
                      </a:xfrm>
                      <a:prstGeom prst="rect">
                        <a:avLst/>
                      </a:prstGeom>
                      <a:solidFill>
                        <a:schemeClr val="bg1">
                          <a:lumMod val="95000"/>
                        </a:schemeClr>
                      </a:solidFill>
                      <a:ln>
                        <a:noFill/>
                      </a:ln>
                    </p:spPr>
                  </p:pic>
                </p:oleObj>
              </mc:Fallback>
            </mc:AlternateContent>
          </a:graphicData>
        </a:graphic>
      </p:graphicFrame>
      <p:graphicFrame>
        <p:nvGraphicFramePr>
          <p:cNvPr id="13" name="Oggetto 12"/>
          <p:cNvGraphicFramePr>
            <a:graphicFrameLocks noChangeAspect="1"/>
          </p:cNvGraphicFramePr>
          <p:nvPr>
            <p:extLst>
              <p:ext uri="{D42A27DB-BD31-4B8C-83A1-F6EECF244321}">
                <p14:modId xmlns:p14="http://schemas.microsoft.com/office/powerpoint/2010/main" val="1769291882"/>
              </p:ext>
            </p:extLst>
          </p:nvPr>
        </p:nvGraphicFramePr>
        <p:xfrm>
          <a:off x="6912768" y="5526055"/>
          <a:ext cx="2123728" cy="380786"/>
        </p:xfrm>
        <a:graphic>
          <a:graphicData uri="http://schemas.openxmlformats.org/presentationml/2006/ole">
            <mc:AlternateContent xmlns:mc="http://schemas.openxmlformats.org/markup-compatibility/2006">
              <mc:Choice xmlns:v="urn:schemas-microsoft-com:vml" Requires="v">
                <p:oleObj name="Equazione" r:id="rId7" imgW="1536480" imgH="228600" progId="Equation.3">
                  <p:embed/>
                </p:oleObj>
              </mc:Choice>
              <mc:Fallback>
                <p:oleObj name="Equazione" r:id="rId7" imgW="1536480" imgH="228600" progId="Equation.3">
                  <p:embed/>
                  <p:pic>
                    <p:nvPicPr>
                      <p:cNvPr id="12" name="Oggetto 11"/>
                      <p:cNvPicPr>
                        <a:picLocks noChangeAspect="1" noChangeArrowheads="1"/>
                      </p:cNvPicPr>
                      <p:nvPr/>
                    </p:nvPicPr>
                    <p:blipFill>
                      <a:blip r:embed="rId8"/>
                      <a:srcRect/>
                      <a:stretch>
                        <a:fillRect/>
                      </a:stretch>
                    </p:blipFill>
                    <p:spPr bwMode="auto">
                      <a:xfrm>
                        <a:off x="6912768" y="5526055"/>
                        <a:ext cx="2123728" cy="380786"/>
                      </a:xfrm>
                      <a:prstGeom prst="rect">
                        <a:avLst/>
                      </a:prstGeom>
                      <a:solidFill>
                        <a:srgbClr val="99FF33"/>
                      </a:solidFill>
                      <a:ln>
                        <a:noFill/>
                      </a:ln>
                    </p:spPr>
                  </p:pic>
                </p:oleObj>
              </mc:Fallback>
            </mc:AlternateContent>
          </a:graphicData>
        </a:graphic>
      </p:graphicFrame>
      <p:sp>
        <p:nvSpPr>
          <p:cNvPr id="14" name="Rettangolo 13"/>
          <p:cNvSpPr/>
          <p:nvPr/>
        </p:nvSpPr>
        <p:spPr>
          <a:xfrm>
            <a:off x="5905537" y="1999292"/>
            <a:ext cx="2340768" cy="584775"/>
          </a:xfrm>
          <a:prstGeom prst="rect">
            <a:avLst/>
          </a:prstGeom>
          <a:solidFill>
            <a:srgbClr val="99FF33"/>
          </a:solidFill>
        </p:spPr>
        <p:txBody>
          <a:bodyPr wrap="square">
            <a:spAutoFit/>
          </a:bodyPr>
          <a:lstStyle/>
          <a:p>
            <a:pPr algn="ctr"/>
            <a:r>
              <a:rPr lang="it-IT" sz="1600" dirty="0" err="1">
                <a:latin typeface="Arial" panose="020B0604020202020204" pitchFamily="34" charset="0"/>
                <a:cs typeface="Arial" panose="020B0604020202020204" pitchFamily="34" charset="0"/>
              </a:rPr>
              <a:t>activation</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function</a:t>
            </a:r>
            <a:r>
              <a:rPr lang="it-IT" sz="1600" dirty="0">
                <a:latin typeface="Arial" panose="020B0604020202020204" pitchFamily="34" charset="0"/>
                <a:cs typeface="Arial" panose="020B0604020202020204" pitchFamily="34" charset="0"/>
              </a:rPr>
              <a:t> (i.e. </a:t>
            </a:r>
            <a:r>
              <a:rPr lang="it-IT" sz="1600" dirty="0" err="1">
                <a:latin typeface="Arial" panose="020B0604020202020204" pitchFamily="34" charset="0"/>
                <a:cs typeface="Arial" panose="020B0604020202020204" pitchFamily="34" charset="0"/>
              </a:rPr>
              <a:t>ReLU</a:t>
            </a:r>
            <a:r>
              <a:rPr lang="it-IT" sz="1600" dirty="0">
                <a:latin typeface="Arial" panose="020B0604020202020204" pitchFamily="34" charset="0"/>
                <a:cs typeface="Arial" panose="020B0604020202020204" pitchFamily="34" charset="0"/>
              </a:rPr>
              <a:t>)</a:t>
            </a:r>
            <a:endParaRPr lang="it-IT" sz="1600" i="1" baseline="-25000" dirty="0">
              <a:latin typeface="+mj-lt"/>
              <a:cs typeface="Arial" panose="020B0604020202020204" pitchFamily="34" charset="0"/>
            </a:endParaRPr>
          </a:p>
        </p:txBody>
      </p:sp>
      <p:cxnSp>
        <p:nvCxnSpPr>
          <p:cNvPr id="16" name="Connettore 2 15"/>
          <p:cNvCxnSpPr/>
          <p:nvPr/>
        </p:nvCxnSpPr>
        <p:spPr bwMode="auto">
          <a:xfrm flipH="1">
            <a:off x="5436096" y="2584067"/>
            <a:ext cx="469442" cy="423337"/>
          </a:xfrm>
          <a:prstGeom prst="straightConnector1">
            <a:avLst/>
          </a:prstGeom>
          <a:solidFill>
            <a:schemeClr val="accent1"/>
          </a:solidFill>
          <a:ln w="38100" cap="flat" cmpd="sng" algn="ctr">
            <a:solidFill>
              <a:schemeClr val="accent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9" name="Rettangolo 18"/>
          <p:cNvSpPr/>
          <p:nvPr/>
        </p:nvSpPr>
        <p:spPr>
          <a:xfrm>
            <a:off x="6695728" y="4098558"/>
            <a:ext cx="2340768" cy="338554"/>
          </a:xfrm>
          <a:prstGeom prst="rect">
            <a:avLst/>
          </a:prstGeom>
          <a:solidFill>
            <a:srgbClr val="99FF33"/>
          </a:solidFill>
        </p:spPr>
        <p:txBody>
          <a:bodyPr wrap="square">
            <a:spAutoFit/>
          </a:bodyPr>
          <a:lstStyle/>
          <a:p>
            <a:pPr algn="ctr"/>
            <a:r>
              <a:rPr lang="it-IT" sz="1600" dirty="0" err="1">
                <a:latin typeface="Arial" panose="020B0604020202020204" pitchFamily="34" charset="0"/>
                <a:cs typeface="Arial" panose="020B0604020202020204" pitchFamily="34" charset="0"/>
              </a:rPr>
              <a:t>Loss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function</a:t>
            </a:r>
            <a:endParaRPr lang="it-IT" sz="1600" i="1" baseline="-25000" dirty="0">
              <a:latin typeface="+mj-lt"/>
              <a:cs typeface="Arial" panose="020B0604020202020204" pitchFamily="34" charset="0"/>
            </a:endParaRPr>
          </a:p>
        </p:txBody>
      </p:sp>
      <p:sp>
        <p:nvSpPr>
          <p:cNvPr id="3" name="Rettangolo 2">
            <a:extLst>
              <a:ext uri="{FF2B5EF4-FFF2-40B4-BE49-F238E27FC236}">
                <a16:creationId xmlns:a16="http://schemas.microsoft.com/office/drawing/2014/main" id="{628C6A88-C869-D677-A9CF-3E74608315EC}"/>
              </a:ext>
            </a:extLst>
          </p:cNvPr>
          <p:cNvSpPr/>
          <p:nvPr/>
        </p:nvSpPr>
        <p:spPr>
          <a:xfrm>
            <a:off x="35496" y="1556792"/>
            <a:ext cx="5424968" cy="400110"/>
          </a:xfrm>
          <a:prstGeom prst="rect">
            <a:avLst/>
          </a:prstGeom>
          <a:solidFill>
            <a:srgbClr val="99FF33"/>
          </a:solidFill>
        </p:spPr>
        <p:txBody>
          <a:bodyPr wrap="square">
            <a:spAutoFit/>
          </a:bodyPr>
          <a:lstStyle/>
          <a:p>
            <a:pPr algn="ctr"/>
            <a:r>
              <a:rPr lang="it-IT" sz="2000" dirty="0">
                <a:latin typeface="Arial" panose="020B0604020202020204" pitchFamily="34" charset="0"/>
                <a:cs typeface="Arial" panose="020B0604020202020204" pitchFamily="34" charset="0"/>
              </a:rPr>
              <a:t>the </a:t>
            </a:r>
            <a:r>
              <a:rPr lang="it-IT" sz="2000" dirty="0" err="1">
                <a:latin typeface="Arial" panose="020B0604020202020204" pitchFamily="34" charset="0"/>
                <a:cs typeface="Arial" panose="020B0604020202020204" pitchFamily="34" charset="0"/>
              </a:rPr>
              <a:t>computational</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graph</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is</a:t>
            </a:r>
            <a:r>
              <a:rPr lang="it-IT" sz="2000" dirty="0">
                <a:latin typeface="Arial" panose="020B0604020202020204" pitchFamily="34" charset="0"/>
                <a:cs typeface="Arial" panose="020B0604020202020204" pitchFamily="34" charset="0"/>
              </a:rPr>
              <a:t> the </a:t>
            </a:r>
            <a:r>
              <a:rPr lang="it-IT" sz="2000" dirty="0" err="1">
                <a:latin typeface="Arial" panose="020B0604020202020204" pitchFamily="34" charset="0"/>
                <a:cs typeface="Arial" panose="020B0604020202020204" pitchFamily="34" charset="0"/>
              </a:rPr>
              <a:t>neural</a:t>
            </a:r>
            <a:r>
              <a:rPr lang="it-IT" sz="2000" dirty="0">
                <a:latin typeface="Arial" panose="020B0604020202020204" pitchFamily="34" charset="0"/>
                <a:cs typeface="Arial" panose="020B0604020202020204" pitchFamily="34" charset="0"/>
              </a:rPr>
              <a:t> network </a:t>
            </a:r>
          </a:p>
        </p:txBody>
      </p:sp>
      <mc:AlternateContent xmlns:mc="http://schemas.openxmlformats.org/markup-compatibility/2006" xmlns:p14="http://schemas.microsoft.com/office/powerpoint/2010/main">
        <mc:Choice Requires="p14">
          <p:contentPart p14:bwMode="auto" r:id="rId9">
            <p14:nvContentPartPr>
              <p14:cNvPr id="26" name="Input penna 25">
                <a:extLst>
                  <a:ext uri="{FF2B5EF4-FFF2-40B4-BE49-F238E27FC236}">
                    <a16:creationId xmlns:a16="http://schemas.microsoft.com/office/drawing/2014/main" id="{CC6B518C-712B-F6EB-F46D-BC08B529D61F}"/>
                  </a:ext>
                </a:extLst>
              </p14:cNvPr>
              <p14:cNvContentPartPr/>
              <p14:nvPr/>
            </p14:nvContentPartPr>
            <p14:xfrm>
              <a:off x="7727080" y="5218160"/>
              <a:ext cx="10080" cy="21240"/>
            </p14:xfrm>
          </p:contentPart>
        </mc:Choice>
        <mc:Fallback xmlns="">
          <p:pic>
            <p:nvPicPr>
              <p:cNvPr id="26" name="Input penna 25">
                <a:extLst>
                  <a:ext uri="{FF2B5EF4-FFF2-40B4-BE49-F238E27FC236}">
                    <a16:creationId xmlns:a16="http://schemas.microsoft.com/office/drawing/2014/main" id="{CC6B518C-712B-F6EB-F46D-BC08B529D61F}"/>
                  </a:ext>
                </a:extLst>
              </p:cNvPr>
              <p:cNvPicPr/>
              <p:nvPr/>
            </p:nvPicPr>
            <p:blipFill>
              <a:blip r:embed="rId10"/>
              <a:stretch>
                <a:fillRect/>
              </a:stretch>
            </p:blipFill>
            <p:spPr>
              <a:xfrm>
                <a:off x="7718440" y="5209520"/>
                <a:ext cx="27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Input penna 50">
                <a:extLst>
                  <a:ext uri="{FF2B5EF4-FFF2-40B4-BE49-F238E27FC236}">
                    <a16:creationId xmlns:a16="http://schemas.microsoft.com/office/drawing/2014/main" id="{A74687C8-A3E2-7067-E97D-5DA1150A96D3}"/>
                  </a:ext>
                </a:extLst>
              </p14:cNvPr>
              <p14:cNvContentPartPr/>
              <p14:nvPr/>
            </p14:nvContentPartPr>
            <p14:xfrm>
              <a:off x="6731680" y="4572680"/>
              <a:ext cx="79200" cy="628920"/>
            </p14:xfrm>
          </p:contentPart>
        </mc:Choice>
        <mc:Fallback xmlns="">
          <p:pic>
            <p:nvPicPr>
              <p:cNvPr id="51" name="Input penna 50">
                <a:extLst>
                  <a:ext uri="{FF2B5EF4-FFF2-40B4-BE49-F238E27FC236}">
                    <a16:creationId xmlns:a16="http://schemas.microsoft.com/office/drawing/2014/main" id="{A74687C8-A3E2-7067-E97D-5DA1150A96D3}"/>
                  </a:ext>
                </a:extLst>
              </p:cNvPr>
              <p:cNvPicPr/>
              <p:nvPr/>
            </p:nvPicPr>
            <p:blipFill>
              <a:blip r:embed="rId12"/>
              <a:stretch>
                <a:fillRect/>
              </a:stretch>
            </p:blipFill>
            <p:spPr>
              <a:xfrm>
                <a:off x="6722680" y="4563680"/>
                <a:ext cx="96840" cy="646560"/>
              </a:xfrm>
              <a:prstGeom prst="rect">
                <a:avLst/>
              </a:prstGeom>
            </p:spPr>
          </p:pic>
        </mc:Fallback>
      </mc:AlternateContent>
      <p:grpSp>
        <p:nvGrpSpPr>
          <p:cNvPr id="53" name="Gruppo 52">
            <a:extLst>
              <a:ext uri="{FF2B5EF4-FFF2-40B4-BE49-F238E27FC236}">
                <a16:creationId xmlns:a16="http://schemas.microsoft.com/office/drawing/2014/main" id="{925DA2C0-BF02-67D6-ACDA-2D0FBB42611E}"/>
              </a:ext>
            </a:extLst>
          </p:cNvPr>
          <p:cNvGrpSpPr/>
          <p:nvPr/>
        </p:nvGrpSpPr>
        <p:grpSpPr>
          <a:xfrm>
            <a:off x="6748960" y="4566200"/>
            <a:ext cx="2167560" cy="928080"/>
            <a:chOff x="6748960" y="4566200"/>
            <a:chExt cx="2167560" cy="928080"/>
          </a:xfrm>
        </p:grpSpPr>
        <mc:AlternateContent xmlns:mc="http://schemas.openxmlformats.org/markup-compatibility/2006" xmlns:p14="http://schemas.microsoft.com/office/powerpoint/2010/main">
          <mc:Choice Requires="p14">
            <p:contentPart p14:bwMode="auto" r:id="rId13">
              <p14:nvContentPartPr>
                <p14:cNvPr id="32" name="Input penna 31">
                  <a:extLst>
                    <a:ext uri="{FF2B5EF4-FFF2-40B4-BE49-F238E27FC236}">
                      <a16:creationId xmlns:a16="http://schemas.microsoft.com/office/drawing/2014/main" id="{6C8F758C-7F26-2A1F-3907-76B8D917639F}"/>
                    </a:ext>
                  </a:extLst>
                </p14:cNvPr>
                <p14:cNvContentPartPr/>
                <p14:nvPr/>
              </p14:nvContentPartPr>
              <p14:xfrm>
                <a:off x="6958120" y="4754840"/>
                <a:ext cx="218160" cy="266040"/>
              </p14:xfrm>
            </p:contentPart>
          </mc:Choice>
          <mc:Fallback xmlns="">
            <p:pic>
              <p:nvPicPr>
                <p:cNvPr id="32" name="Input penna 31">
                  <a:extLst>
                    <a:ext uri="{FF2B5EF4-FFF2-40B4-BE49-F238E27FC236}">
                      <a16:creationId xmlns:a16="http://schemas.microsoft.com/office/drawing/2014/main" id="{6C8F758C-7F26-2A1F-3907-76B8D917639F}"/>
                    </a:ext>
                  </a:extLst>
                </p:cNvPr>
                <p:cNvPicPr/>
                <p:nvPr/>
              </p:nvPicPr>
              <p:blipFill>
                <a:blip r:embed="rId14"/>
                <a:stretch>
                  <a:fillRect/>
                </a:stretch>
              </p:blipFill>
              <p:spPr>
                <a:xfrm>
                  <a:off x="6949480" y="4746200"/>
                  <a:ext cx="2358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Input penna 32">
                  <a:extLst>
                    <a:ext uri="{FF2B5EF4-FFF2-40B4-BE49-F238E27FC236}">
                      <a16:creationId xmlns:a16="http://schemas.microsoft.com/office/drawing/2014/main" id="{271B64DF-A16B-1D3D-3AE5-9F71CF5FB46F}"/>
                    </a:ext>
                  </a:extLst>
                </p14:cNvPr>
                <p14:cNvContentPartPr/>
                <p14:nvPr/>
              </p14:nvContentPartPr>
              <p14:xfrm>
                <a:off x="7314160" y="4791560"/>
                <a:ext cx="133560" cy="186120"/>
              </p14:xfrm>
            </p:contentPart>
          </mc:Choice>
          <mc:Fallback xmlns="">
            <p:pic>
              <p:nvPicPr>
                <p:cNvPr id="33" name="Input penna 32">
                  <a:extLst>
                    <a:ext uri="{FF2B5EF4-FFF2-40B4-BE49-F238E27FC236}">
                      <a16:creationId xmlns:a16="http://schemas.microsoft.com/office/drawing/2014/main" id="{271B64DF-A16B-1D3D-3AE5-9F71CF5FB46F}"/>
                    </a:ext>
                  </a:extLst>
                </p:cNvPr>
                <p:cNvPicPr/>
                <p:nvPr/>
              </p:nvPicPr>
              <p:blipFill>
                <a:blip r:embed="rId16"/>
                <a:stretch>
                  <a:fillRect/>
                </a:stretch>
              </p:blipFill>
              <p:spPr>
                <a:xfrm>
                  <a:off x="7305520" y="4782920"/>
                  <a:ext cx="1512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Input penna 33">
                  <a:extLst>
                    <a:ext uri="{FF2B5EF4-FFF2-40B4-BE49-F238E27FC236}">
                      <a16:creationId xmlns:a16="http://schemas.microsoft.com/office/drawing/2014/main" id="{FA3913B9-2186-A5B3-FD08-6965E1E1AEF3}"/>
                    </a:ext>
                  </a:extLst>
                </p14:cNvPr>
                <p14:cNvContentPartPr/>
                <p14:nvPr/>
              </p14:nvContentPartPr>
              <p14:xfrm>
                <a:off x="7338280" y="4766000"/>
                <a:ext cx="86400" cy="38880"/>
              </p14:xfrm>
            </p:contentPart>
          </mc:Choice>
          <mc:Fallback xmlns="">
            <p:pic>
              <p:nvPicPr>
                <p:cNvPr id="34" name="Input penna 33">
                  <a:extLst>
                    <a:ext uri="{FF2B5EF4-FFF2-40B4-BE49-F238E27FC236}">
                      <a16:creationId xmlns:a16="http://schemas.microsoft.com/office/drawing/2014/main" id="{FA3913B9-2186-A5B3-FD08-6965E1E1AEF3}"/>
                    </a:ext>
                  </a:extLst>
                </p:cNvPr>
                <p:cNvPicPr/>
                <p:nvPr/>
              </p:nvPicPr>
              <p:blipFill>
                <a:blip r:embed="rId18"/>
                <a:stretch>
                  <a:fillRect/>
                </a:stretch>
              </p:blipFill>
              <p:spPr>
                <a:xfrm>
                  <a:off x="7329640" y="4757000"/>
                  <a:ext cx="104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Input penna 34">
                  <a:extLst>
                    <a:ext uri="{FF2B5EF4-FFF2-40B4-BE49-F238E27FC236}">
                      <a16:creationId xmlns:a16="http://schemas.microsoft.com/office/drawing/2014/main" id="{F7806F40-63F0-85AD-1D8A-AF4A0FAF40CE}"/>
                    </a:ext>
                  </a:extLst>
                </p14:cNvPr>
                <p14:cNvContentPartPr/>
                <p14:nvPr/>
              </p14:nvContentPartPr>
              <p14:xfrm>
                <a:off x="7321360" y="4910360"/>
                <a:ext cx="81360" cy="34200"/>
              </p14:xfrm>
            </p:contentPart>
          </mc:Choice>
          <mc:Fallback xmlns="">
            <p:pic>
              <p:nvPicPr>
                <p:cNvPr id="35" name="Input penna 34">
                  <a:extLst>
                    <a:ext uri="{FF2B5EF4-FFF2-40B4-BE49-F238E27FC236}">
                      <a16:creationId xmlns:a16="http://schemas.microsoft.com/office/drawing/2014/main" id="{F7806F40-63F0-85AD-1D8A-AF4A0FAF40CE}"/>
                    </a:ext>
                  </a:extLst>
                </p:cNvPr>
                <p:cNvPicPr/>
                <p:nvPr/>
              </p:nvPicPr>
              <p:blipFill>
                <a:blip r:embed="rId20"/>
                <a:stretch>
                  <a:fillRect/>
                </a:stretch>
              </p:blipFill>
              <p:spPr>
                <a:xfrm>
                  <a:off x="7312720" y="4901720"/>
                  <a:ext cx="99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put penna 35">
                  <a:extLst>
                    <a:ext uri="{FF2B5EF4-FFF2-40B4-BE49-F238E27FC236}">
                      <a16:creationId xmlns:a16="http://schemas.microsoft.com/office/drawing/2014/main" id="{0EAE7D9B-7939-4F7D-4F17-59B714C1B604}"/>
                    </a:ext>
                  </a:extLst>
                </p14:cNvPr>
                <p14:cNvContentPartPr/>
                <p14:nvPr/>
              </p14:nvContentPartPr>
              <p14:xfrm>
                <a:off x="7134880" y="4989200"/>
                <a:ext cx="417960" cy="100800"/>
              </p14:xfrm>
            </p:contentPart>
          </mc:Choice>
          <mc:Fallback xmlns="">
            <p:pic>
              <p:nvPicPr>
                <p:cNvPr id="36" name="Input penna 35">
                  <a:extLst>
                    <a:ext uri="{FF2B5EF4-FFF2-40B4-BE49-F238E27FC236}">
                      <a16:creationId xmlns:a16="http://schemas.microsoft.com/office/drawing/2014/main" id="{0EAE7D9B-7939-4F7D-4F17-59B714C1B604}"/>
                    </a:ext>
                  </a:extLst>
                </p:cNvPr>
                <p:cNvPicPr/>
                <p:nvPr/>
              </p:nvPicPr>
              <p:blipFill>
                <a:blip r:embed="rId22"/>
                <a:stretch>
                  <a:fillRect/>
                </a:stretch>
              </p:blipFill>
              <p:spPr>
                <a:xfrm>
                  <a:off x="7126240" y="4980560"/>
                  <a:ext cx="435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7" name="Input penna 36">
                  <a:extLst>
                    <a:ext uri="{FF2B5EF4-FFF2-40B4-BE49-F238E27FC236}">
                      <a16:creationId xmlns:a16="http://schemas.microsoft.com/office/drawing/2014/main" id="{09B42755-11F7-827D-2567-29271AD4695E}"/>
                    </a:ext>
                  </a:extLst>
                </p14:cNvPr>
                <p14:cNvContentPartPr/>
                <p14:nvPr/>
              </p14:nvContentPartPr>
              <p14:xfrm>
                <a:off x="7187080" y="5158040"/>
                <a:ext cx="210960" cy="243720"/>
              </p14:xfrm>
            </p:contentPart>
          </mc:Choice>
          <mc:Fallback xmlns="">
            <p:pic>
              <p:nvPicPr>
                <p:cNvPr id="37" name="Input penna 36">
                  <a:extLst>
                    <a:ext uri="{FF2B5EF4-FFF2-40B4-BE49-F238E27FC236}">
                      <a16:creationId xmlns:a16="http://schemas.microsoft.com/office/drawing/2014/main" id="{09B42755-11F7-827D-2567-29271AD4695E}"/>
                    </a:ext>
                  </a:extLst>
                </p:cNvPr>
                <p:cNvPicPr/>
                <p:nvPr/>
              </p:nvPicPr>
              <p:blipFill>
                <a:blip r:embed="rId24"/>
                <a:stretch>
                  <a:fillRect/>
                </a:stretch>
              </p:blipFill>
              <p:spPr>
                <a:xfrm>
                  <a:off x="7178440" y="5149400"/>
                  <a:ext cx="2286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Input penna 37">
                  <a:extLst>
                    <a:ext uri="{FF2B5EF4-FFF2-40B4-BE49-F238E27FC236}">
                      <a16:creationId xmlns:a16="http://schemas.microsoft.com/office/drawing/2014/main" id="{7DA5451B-E2EE-62CF-6A2C-DE4E0EF0063F}"/>
                    </a:ext>
                  </a:extLst>
                </p14:cNvPr>
                <p14:cNvContentPartPr/>
                <p14:nvPr/>
              </p14:nvContentPartPr>
              <p14:xfrm>
                <a:off x="7474000" y="5200160"/>
                <a:ext cx="167400" cy="147600"/>
              </p14:xfrm>
            </p:contentPart>
          </mc:Choice>
          <mc:Fallback xmlns="">
            <p:pic>
              <p:nvPicPr>
                <p:cNvPr id="38" name="Input penna 37">
                  <a:extLst>
                    <a:ext uri="{FF2B5EF4-FFF2-40B4-BE49-F238E27FC236}">
                      <a16:creationId xmlns:a16="http://schemas.microsoft.com/office/drawing/2014/main" id="{7DA5451B-E2EE-62CF-6A2C-DE4E0EF0063F}"/>
                    </a:ext>
                  </a:extLst>
                </p:cNvPr>
                <p:cNvPicPr/>
                <p:nvPr/>
              </p:nvPicPr>
              <p:blipFill>
                <a:blip r:embed="rId26"/>
                <a:stretch>
                  <a:fillRect/>
                </a:stretch>
              </p:blipFill>
              <p:spPr>
                <a:xfrm>
                  <a:off x="7465360" y="5191520"/>
                  <a:ext cx="185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Input penna 38">
                  <a:extLst>
                    <a:ext uri="{FF2B5EF4-FFF2-40B4-BE49-F238E27FC236}">
                      <a16:creationId xmlns:a16="http://schemas.microsoft.com/office/drawing/2014/main" id="{D3DEAFAA-22E8-EB28-EDF9-4F8738E90DD9}"/>
                    </a:ext>
                  </a:extLst>
                </p14:cNvPr>
                <p14:cNvContentPartPr/>
                <p14:nvPr/>
              </p14:nvContentPartPr>
              <p14:xfrm>
                <a:off x="7751200" y="5254520"/>
                <a:ext cx="33120" cy="80640"/>
              </p14:xfrm>
            </p:contentPart>
          </mc:Choice>
          <mc:Fallback xmlns="">
            <p:pic>
              <p:nvPicPr>
                <p:cNvPr id="39" name="Input penna 38">
                  <a:extLst>
                    <a:ext uri="{FF2B5EF4-FFF2-40B4-BE49-F238E27FC236}">
                      <a16:creationId xmlns:a16="http://schemas.microsoft.com/office/drawing/2014/main" id="{D3DEAFAA-22E8-EB28-EDF9-4F8738E90DD9}"/>
                    </a:ext>
                  </a:extLst>
                </p:cNvPr>
                <p:cNvPicPr/>
                <p:nvPr/>
              </p:nvPicPr>
              <p:blipFill>
                <a:blip r:embed="rId28"/>
                <a:stretch>
                  <a:fillRect/>
                </a:stretch>
              </p:blipFill>
              <p:spPr>
                <a:xfrm>
                  <a:off x="7742560" y="5245520"/>
                  <a:ext cx="50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0" name="Input penna 39">
                  <a:extLst>
                    <a:ext uri="{FF2B5EF4-FFF2-40B4-BE49-F238E27FC236}">
                      <a16:creationId xmlns:a16="http://schemas.microsoft.com/office/drawing/2014/main" id="{F5328188-7CCF-A70B-BD12-E32ACFFBD344}"/>
                    </a:ext>
                  </a:extLst>
                </p14:cNvPr>
                <p14:cNvContentPartPr/>
                <p14:nvPr/>
              </p14:nvContentPartPr>
              <p14:xfrm>
                <a:off x="7800880" y="5175680"/>
                <a:ext cx="7560" cy="15480"/>
              </p14:xfrm>
            </p:contentPart>
          </mc:Choice>
          <mc:Fallback xmlns="">
            <p:pic>
              <p:nvPicPr>
                <p:cNvPr id="40" name="Input penna 39">
                  <a:extLst>
                    <a:ext uri="{FF2B5EF4-FFF2-40B4-BE49-F238E27FC236}">
                      <a16:creationId xmlns:a16="http://schemas.microsoft.com/office/drawing/2014/main" id="{F5328188-7CCF-A70B-BD12-E32ACFFBD344}"/>
                    </a:ext>
                  </a:extLst>
                </p:cNvPr>
                <p:cNvPicPr/>
                <p:nvPr/>
              </p:nvPicPr>
              <p:blipFill>
                <a:blip r:embed="rId30"/>
                <a:stretch>
                  <a:fillRect/>
                </a:stretch>
              </p:blipFill>
              <p:spPr>
                <a:xfrm>
                  <a:off x="7792240" y="5166680"/>
                  <a:ext cx="25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Input penna 40">
                  <a:extLst>
                    <a:ext uri="{FF2B5EF4-FFF2-40B4-BE49-F238E27FC236}">
                      <a16:creationId xmlns:a16="http://schemas.microsoft.com/office/drawing/2014/main" id="{080BE6CB-7C70-C3E4-85D1-BE0E52BDA3C8}"/>
                    </a:ext>
                  </a:extLst>
                </p14:cNvPr>
                <p14:cNvContentPartPr/>
                <p14:nvPr/>
              </p14:nvContentPartPr>
              <p14:xfrm>
                <a:off x="7935520" y="4853480"/>
                <a:ext cx="152640" cy="38160"/>
              </p14:xfrm>
            </p:contentPart>
          </mc:Choice>
          <mc:Fallback xmlns="">
            <p:pic>
              <p:nvPicPr>
                <p:cNvPr id="41" name="Input penna 40">
                  <a:extLst>
                    <a:ext uri="{FF2B5EF4-FFF2-40B4-BE49-F238E27FC236}">
                      <a16:creationId xmlns:a16="http://schemas.microsoft.com/office/drawing/2014/main" id="{080BE6CB-7C70-C3E4-85D1-BE0E52BDA3C8}"/>
                    </a:ext>
                  </a:extLst>
                </p:cNvPr>
                <p:cNvPicPr/>
                <p:nvPr/>
              </p:nvPicPr>
              <p:blipFill>
                <a:blip r:embed="rId32"/>
                <a:stretch>
                  <a:fillRect/>
                </a:stretch>
              </p:blipFill>
              <p:spPr>
                <a:xfrm>
                  <a:off x="7926880" y="4844840"/>
                  <a:ext cx="1702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2" name="Input penna 41">
                  <a:extLst>
                    <a:ext uri="{FF2B5EF4-FFF2-40B4-BE49-F238E27FC236}">
                      <a16:creationId xmlns:a16="http://schemas.microsoft.com/office/drawing/2014/main" id="{37956FC8-AB82-AC22-AE40-14D03AA85410}"/>
                    </a:ext>
                  </a:extLst>
                </p14:cNvPr>
                <p14:cNvContentPartPr/>
                <p14:nvPr/>
              </p14:nvContentPartPr>
              <p14:xfrm>
                <a:off x="7992400" y="4948160"/>
                <a:ext cx="112680" cy="62280"/>
              </p14:xfrm>
            </p:contentPart>
          </mc:Choice>
          <mc:Fallback xmlns="">
            <p:pic>
              <p:nvPicPr>
                <p:cNvPr id="42" name="Input penna 41">
                  <a:extLst>
                    <a:ext uri="{FF2B5EF4-FFF2-40B4-BE49-F238E27FC236}">
                      <a16:creationId xmlns:a16="http://schemas.microsoft.com/office/drawing/2014/main" id="{37956FC8-AB82-AC22-AE40-14D03AA85410}"/>
                    </a:ext>
                  </a:extLst>
                </p:cNvPr>
                <p:cNvPicPr/>
                <p:nvPr/>
              </p:nvPicPr>
              <p:blipFill>
                <a:blip r:embed="rId34"/>
                <a:stretch>
                  <a:fillRect/>
                </a:stretch>
              </p:blipFill>
              <p:spPr>
                <a:xfrm>
                  <a:off x="7983400" y="4939520"/>
                  <a:ext cx="130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3" name="Input penna 42">
                  <a:extLst>
                    <a:ext uri="{FF2B5EF4-FFF2-40B4-BE49-F238E27FC236}">
                      <a16:creationId xmlns:a16="http://schemas.microsoft.com/office/drawing/2014/main" id="{A7BDDF47-EE02-8880-5F88-B3BF63FD3DB2}"/>
                    </a:ext>
                  </a:extLst>
                </p14:cNvPr>
                <p14:cNvContentPartPr/>
                <p14:nvPr/>
              </p14:nvContentPartPr>
              <p14:xfrm>
                <a:off x="8061160" y="5030960"/>
                <a:ext cx="96120" cy="62280"/>
              </p14:xfrm>
            </p:contentPart>
          </mc:Choice>
          <mc:Fallback xmlns="">
            <p:pic>
              <p:nvPicPr>
                <p:cNvPr id="43" name="Input penna 42">
                  <a:extLst>
                    <a:ext uri="{FF2B5EF4-FFF2-40B4-BE49-F238E27FC236}">
                      <a16:creationId xmlns:a16="http://schemas.microsoft.com/office/drawing/2014/main" id="{A7BDDF47-EE02-8880-5F88-B3BF63FD3DB2}"/>
                    </a:ext>
                  </a:extLst>
                </p:cNvPr>
                <p:cNvPicPr/>
                <p:nvPr/>
              </p:nvPicPr>
              <p:blipFill>
                <a:blip r:embed="rId36"/>
                <a:stretch>
                  <a:fillRect/>
                </a:stretch>
              </p:blipFill>
              <p:spPr>
                <a:xfrm>
                  <a:off x="8052520" y="5022320"/>
                  <a:ext cx="113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Input penna 45">
                  <a:extLst>
                    <a:ext uri="{FF2B5EF4-FFF2-40B4-BE49-F238E27FC236}">
                      <a16:creationId xmlns:a16="http://schemas.microsoft.com/office/drawing/2014/main" id="{E9331682-47E0-460B-D323-A475A5635223}"/>
                    </a:ext>
                  </a:extLst>
                </p14:cNvPr>
                <p14:cNvContentPartPr/>
                <p14:nvPr/>
              </p14:nvContentPartPr>
              <p14:xfrm>
                <a:off x="8312080" y="4835840"/>
                <a:ext cx="222120" cy="173520"/>
              </p14:xfrm>
            </p:contentPart>
          </mc:Choice>
          <mc:Fallback xmlns="">
            <p:pic>
              <p:nvPicPr>
                <p:cNvPr id="46" name="Input penna 45">
                  <a:extLst>
                    <a:ext uri="{FF2B5EF4-FFF2-40B4-BE49-F238E27FC236}">
                      <a16:creationId xmlns:a16="http://schemas.microsoft.com/office/drawing/2014/main" id="{E9331682-47E0-460B-D323-A475A5635223}"/>
                    </a:ext>
                  </a:extLst>
                </p:cNvPr>
                <p:cNvPicPr/>
                <p:nvPr/>
              </p:nvPicPr>
              <p:blipFill>
                <a:blip r:embed="rId38"/>
                <a:stretch>
                  <a:fillRect/>
                </a:stretch>
              </p:blipFill>
              <p:spPr>
                <a:xfrm>
                  <a:off x="8303080" y="4826840"/>
                  <a:ext cx="239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Input penna 46">
                  <a:extLst>
                    <a:ext uri="{FF2B5EF4-FFF2-40B4-BE49-F238E27FC236}">
                      <a16:creationId xmlns:a16="http://schemas.microsoft.com/office/drawing/2014/main" id="{439A4B74-42F6-6AA6-8084-AB600A68E8BD}"/>
                    </a:ext>
                  </a:extLst>
                </p14:cNvPr>
                <p14:cNvContentPartPr/>
                <p14:nvPr/>
              </p14:nvContentPartPr>
              <p14:xfrm>
                <a:off x="8696920" y="4929800"/>
                <a:ext cx="45360" cy="151560"/>
              </p14:xfrm>
            </p:contentPart>
          </mc:Choice>
          <mc:Fallback xmlns="">
            <p:pic>
              <p:nvPicPr>
                <p:cNvPr id="47" name="Input penna 46">
                  <a:extLst>
                    <a:ext uri="{FF2B5EF4-FFF2-40B4-BE49-F238E27FC236}">
                      <a16:creationId xmlns:a16="http://schemas.microsoft.com/office/drawing/2014/main" id="{439A4B74-42F6-6AA6-8084-AB600A68E8BD}"/>
                    </a:ext>
                  </a:extLst>
                </p:cNvPr>
                <p:cNvPicPr/>
                <p:nvPr/>
              </p:nvPicPr>
              <p:blipFill>
                <a:blip r:embed="rId40"/>
                <a:stretch>
                  <a:fillRect/>
                </a:stretch>
              </p:blipFill>
              <p:spPr>
                <a:xfrm>
                  <a:off x="8687920" y="4921160"/>
                  <a:ext cx="63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Input penna 47">
                  <a:extLst>
                    <a:ext uri="{FF2B5EF4-FFF2-40B4-BE49-F238E27FC236}">
                      <a16:creationId xmlns:a16="http://schemas.microsoft.com/office/drawing/2014/main" id="{4EB4EF24-9F55-6DB7-4025-B10C92CAABD9}"/>
                    </a:ext>
                  </a:extLst>
                </p14:cNvPr>
                <p14:cNvContentPartPr/>
                <p14:nvPr/>
              </p14:nvContentPartPr>
              <p14:xfrm>
                <a:off x="8741920" y="4875800"/>
                <a:ext cx="12600" cy="15840"/>
              </p14:xfrm>
            </p:contentPart>
          </mc:Choice>
          <mc:Fallback xmlns="">
            <p:pic>
              <p:nvPicPr>
                <p:cNvPr id="48" name="Input penna 47">
                  <a:extLst>
                    <a:ext uri="{FF2B5EF4-FFF2-40B4-BE49-F238E27FC236}">
                      <a16:creationId xmlns:a16="http://schemas.microsoft.com/office/drawing/2014/main" id="{4EB4EF24-9F55-6DB7-4025-B10C92CAABD9}"/>
                    </a:ext>
                  </a:extLst>
                </p:cNvPr>
                <p:cNvPicPr/>
                <p:nvPr/>
              </p:nvPicPr>
              <p:blipFill>
                <a:blip r:embed="rId42"/>
                <a:stretch>
                  <a:fillRect/>
                </a:stretch>
              </p:blipFill>
              <p:spPr>
                <a:xfrm>
                  <a:off x="8732920" y="4867160"/>
                  <a:ext cx="30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Input penna 48">
                  <a:extLst>
                    <a:ext uri="{FF2B5EF4-FFF2-40B4-BE49-F238E27FC236}">
                      <a16:creationId xmlns:a16="http://schemas.microsoft.com/office/drawing/2014/main" id="{C67D658E-BFDD-138C-A026-6B85BB3F654A}"/>
                    </a:ext>
                  </a:extLst>
                </p14:cNvPr>
                <p14:cNvContentPartPr/>
                <p14:nvPr/>
              </p14:nvContentPartPr>
              <p14:xfrm>
                <a:off x="8323960" y="4692920"/>
                <a:ext cx="235440" cy="73080"/>
              </p14:xfrm>
            </p:contentPart>
          </mc:Choice>
          <mc:Fallback xmlns="">
            <p:pic>
              <p:nvPicPr>
                <p:cNvPr id="49" name="Input penna 48">
                  <a:extLst>
                    <a:ext uri="{FF2B5EF4-FFF2-40B4-BE49-F238E27FC236}">
                      <a16:creationId xmlns:a16="http://schemas.microsoft.com/office/drawing/2014/main" id="{C67D658E-BFDD-138C-A026-6B85BB3F654A}"/>
                    </a:ext>
                  </a:extLst>
                </p:cNvPr>
                <p:cNvPicPr/>
                <p:nvPr/>
              </p:nvPicPr>
              <p:blipFill>
                <a:blip r:embed="rId44"/>
                <a:stretch>
                  <a:fillRect/>
                </a:stretch>
              </p:blipFill>
              <p:spPr>
                <a:xfrm>
                  <a:off x="8315320" y="4683920"/>
                  <a:ext cx="253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2" name="Input penna 51">
                  <a:extLst>
                    <a:ext uri="{FF2B5EF4-FFF2-40B4-BE49-F238E27FC236}">
                      <a16:creationId xmlns:a16="http://schemas.microsoft.com/office/drawing/2014/main" id="{F979EB59-A8A5-224E-766C-10E4A8E51832}"/>
                    </a:ext>
                  </a:extLst>
                </p14:cNvPr>
                <p14:cNvContentPartPr/>
                <p14:nvPr/>
              </p14:nvContentPartPr>
              <p14:xfrm>
                <a:off x="6748960" y="4566200"/>
                <a:ext cx="2167560" cy="928080"/>
              </p14:xfrm>
            </p:contentPart>
          </mc:Choice>
          <mc:Fallback xmlns="">
            <p:pic>
              <p:nvPicPr>
                <p:cNvPr id="52" name="Input penna 51">
                  <a:extLst>
                    <a:ext uri="{FF2B5EF4-FFF2-40B4-BE49-F238E27FC236}">
                      <a16:creationId xmlns:a16="http://schemas.microsoft.com/office/drawing/2014/main" id="{F979EB59-A8A5-224E-766C-10E4A8E51832}"/>
                    </a:ext>
                  </a:extLst>
                </p:cNvPr>
                <p:cNvPicPr/>
                <p:nvPr/>
              </p:nvPicPr>
              <p:blipFill>
                <a:blip r:embed="rId46"/>
                <a:stretch>
                  <a:fillRect/>
                </a:stretch>
              </p:blipFill>
              <p:spPr>
                <a:xfrm>
                  <a:off x="6740320" y="4557560"/>
                  <a:ext cx="2185200" cy="945720"/>
                </a:xfrm>
                <a:prstGeom prst="rect">
                  <a:avLst/>
                </a:prstGeom>
              </p:spPr>
            </p:pic>
          </mc:Fallback>
        </mc:AlternateContent>
      </p:grpSp>
    </p:spTree>
    <p:extLst>
      <p:ext uri="{BB962C8B-B14F-4D97-AF65-F5344CB8AC3E}">
        <p14:creationId xmlns:p14="http://schemas.microsoft.com/office/powerpoint/2010/main" val="279058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168995" y="260648"/>
            <a:ext cx="5699150" cy="646331"/>
          </a:xfrm>
          <a:prstGeom prst="rect">
            <a:avLst/>
          </a:prstGeom>
          <a:solidFill>
            <a:srgbClr val="66FFFF"/>
          </a:solidFill>
          <a:ln w="9525">
            <a:solidFill>
              <a:schemeClr val="tx1"/>
            </a:solidFill>
            <a:miter lim="800000"/>
            <a:headEnd/>
            <a:tailEnd/>
          </a:ln>
          <a:effectLst/>
        </p:spPr>
        <p:txBody>
          <a:bodyPr wrap="square" anchor="ctr">
            <a:spAutoFit/>
          </a:bodyPr>
          <a:lstStyle/>
          <a:p>
            <a:pPr>
              <a:defRPr/>
            </a:pPr>
            <a:r>
              <a:rPr lang="it-IT" sz="3600" b="1" dirty="0">
                <a:latin typeface="Arial" charset="0"/>
                <a:ea typeface="ＭＳ Ｐゴシック" charset="0"/>
              </a:rPr>
              <a:t>AD in Machine Learning</a:t>
            </a:r>
          </a:p>
        </p:txBody>
      </p:sp>
      <p:sp>
        <p:nvSpPr>
          <p:cNvPr id="5" name="Rettangolo 4"/>
          <p:cNvSpPr/>
          <p:nvPr/>
        </p:nvSpPr>
        <p:spPr>
          <a:xfrm>
            <a:off x="168995" y="980728"/>
            <a:ext cx="4968552" cy="523220"/>
          </a:xfrm>
          <a:prstGeom prst="rect">
            <a:avLst/>
          </a:prstGeom>
          <a:solidFill>
            <a:srgbClr val="99FF33"/>
          </a:solidFill>
        </p:spPr>
        <p:txBody>
          <a:bodyPr wrap="square">
            <a:spAutoFit/>
          </a:bodyPr>
          <a:lstStyle/>
          <a:p>
            <a:pPr algn="ctr"/>
            <a:r>
              <a:rPr lang="it-IT" sz="2400" dirty="0">
                <a:latin typeface="Arial" panose="020B0604020202020204" pitchFamily="34" charset="0"/>
                <a:cs typeface="Arial" panose="020B0604020202020204" pitchFamily="34" charset="0"/>
              </a:rPr>
              <a:t>training of a </a:t>
            </a:r>
            <a:r>
              <a:rPr lang="it-IT" sz="2400" dirty="0" err="1">
                <a:latin typeface="Arial" panose="020B0604020202020204" pitchFamily="34" charset="0"/>
                <a:cs typeface="Arial" panose="020B0604020202020204" pitchFamily="34" charset="0"/>
              </a:rPr>
              <a:t>neural</a:t>
            </a:r>
            <a:r>
              <a:rPr lang="it-IT" sz="2400" dirty="0">
                <a:latin typeface="Arial" panose="020B0604020202020204" pitchFamily="34" charset="0"/>
                <a:cs typeface="Arial" panose="020B0604020202020204" pitchFamily="34" charset="0"/>
              </a:rPr>
              <a:t> network</a:t>
            </a:r>
            <a:r>
              <a:rPr lang="it-IT" sz="2800" dirty="0">
                <a:latin typeface="Arial" panose="020B0604020202020204" pitchFamily="34" charset="0"/>
                <a:cs typeface="Arial" panose="020B0604020202020204" pitchFamily="34" charset="0"/>
              </a:rPr>
              <a:t> </a:t>
            </a:r>
          </a:p>
        </p:txBody>
      </p:sp>
      <p:sp>
        <p:nvSpPr>
          <p:cNvPr id="15" name="CasellaDiTesto 14">
            <a:extLst>
              <a:ext uri="{FF2B5EF4-FFF2-40B4-BE49-F238E27FC236}">
                <a16:creationId xmlns:a16="http://schemas.microsoft.com/office/drawing/2014/main" id="{8AB2A0A5-D8A1-B40F-5F0B-2464DFBD8877}"/>
              </a:ext>
            </a:extLst>
          </p:cNvPr>
          <p:cNvSpPr txBox="1"/>
          <p:nvPr/>
        </p:nvSpPr>
        <p:spPr>
          <a:xfrm>
            <a:off x="5292080" y="864227"/>
            <a:ext cx="3456384" cy="830997"/>
          </a:xfrm>
          <a:prstGeom prst="rect">
            <a:avLst/>
          </a:prstGeom>
          <a:noFill/>
        </p:spPr>
        <p:txBody>
          <a:bodyPr wrap="square">
            <a:spAutoFit/>
          </a:bodyPr>
          <a:lstStyle/>
          <a:p>
            <a:pPr algn="ctr"/>
            <a:r>
              <a:rPr lang="en-US" sz="2400" b="0" i="0" dirty="0">
                <a:solidFill>
                  <a:srgbClr val="212121"/>
                </a:solidFill>
                <a:effectLst/>
                <a:latin typeface="Helvetica" panose="020B0604020202020204" pitchFamily="34" charset="0"/>
              </a:rPr>
              <a:t>Neural network with two linear layers</a:t>
            </a:r>
          </a:p>
        </p:txBody>
      </p:sp>
      <p:sp>
        <p:nvSpPr>
          <p:cNvPr id="17" name="CasellaDiTesto 16">
            <a:extLst>
              <a:ext uri="{FF2B5EF4-FFF2-40B4-BE49-F238E27FC236}">
                <a16:creationId xmlns:a16="http://schemas.microsoft.com/office/drawing/2014/main" id="{7DAAC837-88C2-FA75-AB1B-1792D5A59522}"/>
              </a:ext>
            </a:extLst>
          </p:cNvPr>
          <p:cNvSpPr txBox="1"/>
          <p:nvPr/>
        </p:nvSpPr>
        <p:spPr>
          <a:xfrm>
            <a:off x="6069254" y="4166661"/>
            <a:ext cx="2463186" cy="461665"/>
          </a:xfrm>
          <a:prstGeom prst="rect">
            <a:avLst/>
          </a:prstGeom>
          <a:solidFill>
            <a:srgbClr val="FFFF00"/>
          </a:solidFill>
        </p:spPr>
        <p:txBody>
          <a:bodyPr wrap="square">
            <a:spAutoFit/>
          </a:bodyPr>
          <a:lstStyle/>
          <a:p>
            <a:pPr algn="ctr"/>
            <a:r>
              <a:rPr lang="en-US" sz="2400" dirty="0">
                <a:solidFill>
                  <a:srgbClr val="212121"/>
                </a:solidFill>
              </a:rPr>
              <a:t>for</a:t>
            </a:r>
            <a:r>
              <a:rPr lang="en-US" sz="2400" b="0" i="0" dirty="0">
                <a:solidFill>
                  <a:srgbClr val="212121"/>
                </a:solidFill>
                <a:effectLst/>
                <a:latin typeface="Helvetica" panose="020B0604020202020204" pitchFamily="34" charset="0"/>
              </a:rPr>
              <a:t>ward mode</a:t>
            </a:r>
          </a:p>
        </p:txBody>
      </p:sp>
      <p:grpSp>
        <p:nvGrpSpPr>
          <p:cNvPr id="79" name="Gruppo 78">
            <a:extLst>
              <a:ext uri="{FF2B5EF4-FFF2-40B4-BE49-F238E27FC236}">
                <a16:creationId xmlns:a16="http://schemas.microsoft.com/office/drawing/2014/main" id="{20AD4FA4-E4F2-DB68-9288-4E470C9F7856}"/>
              </a:ext>
            </a:extLst>
          </p:cNvPr>
          <p:cNvGrpSpPr/>
          <p:nvPr/>
        </p:nvGrpSpPr>
        <p:grpSpPr>
          <a:xfrm>
            <a:off x="1327646" y="1809113"/>
            <a:ext cx="6632723" cy="2544058"/>
            <a:chOff x="139055" y="1871253"/>
            <a:chExt cx="6632723" cy="2544058"/>
          </a:xfrm>
        </p:grpSpPr>
        <p:sp>
          <p:nvSpPr>
            <p:cNvPr id="18" name="Ovale 17">
              <a:extLst>
                <a:ext uri="{FF2B5EF4-FFF2-40B4-BE49-F238E27FC236}">
                  <a16:creationId xmlns:a16="http://schemas.microsoft.com/office/drawing/2014/main" id="{0D728D49-1604-F509-70F2-41C45EAAEC4C}"/>
                </a:ext>
              </a:extLst>
            </p:cNvPr>
            <p:cNvSpPr/>
            <p:nvPr/>
          </p:nvSpPr>
          <p:spPr bwMode="auto">
            <a:xfrm>
              <a:off x="1145556" y="2417715"/>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20" name="Ovale 19">
              <a:extLst>
                <a:ext uri="{FF2B5EF4-FFF2-40B4-BE49-F238E27FC236}">
                  <a16:creationId xmlns:a16="http://schemas.microsoft.com/office/drawing/2014/main" id="{769BAA92-A64F-92A1-8FB1-EEFD9DE8B927}"/>
                </a:ext>
              </a:extLst>
            </p:cNvPr>
            <p:cNvSpPr/>
            <p:nvPr/>
          </p:nvSpPr>
          <p:spPr bwMode="auto">
            <a:xfrm>
              <a:off x="1145556" y="3634754"/>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21" name="Ovale 20">
              <a:extLst>
                <a:ext uri="{FF2B5EF4-FFF2-40B4-BE49-F238E27FC236}">
                  <a16:creationId xmlns:a16="http://schemas.microsoft.com/office/drawing/2014/main" id="{5E5CA31C-EF10-2341-0BFA-A4A95C9DC9F2}"/>
                </a:ext>
              </a:extLst>
            </p:cNvPr>
            <p:cNvSpPr/>
            <p:nvPr/>
          </p:nvSpPr>
          <p:spPr bwMode="auto">
            <a:xfrm>
              <a:off x="2627784" y="2420888"/>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22" name="Ovale 21">
              <a:extLst>
                <a:ext uri="{FF2B5EF4-FFF2-40B4-BE49-F238E27FC236}">
                  <a16:creationId xmlns:a16="http://schemas.microsoft.com/office/drawing/2014/main" id="{7521DEDF-7C7D-6CE9-B75D-B164BFC3D6CA}"/>
                </a:ext>
              </a:extLst>
            </p:cNvPr>
            <p:cNvSpPr/>
            <p:nvPr/>
          </p:nvSpPr>
          <p:spPr bwMode="auto">
            <a:xfrm>
              <a:off x="2627784" y="363792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23" name="Ovale 22">
              <a:extLst>
                <a:ext uri="{FF2B5EF4-FFF2-40B4-BE49-F238E27FC236}">
                  <a16:creationId xmlns:a16="http://schemas.microsoft.com/office/drawing/2014/main" id="{D8AAC26E-3677-F9F0-48B0-8529E9CCFCC8}"/>
                </a:ext>
              </a:extLst>
            </p:cNvPr>
            <p:cNvSpPr/>
            <p:nvPr/>
          </p:nvSpPr>
          <p:spPr bwMode="auto">
            <a:xfrm>
              <a:off x="3923928" y="296030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cxnSp>
          <p:nvCxnSpPr>
            <p:cNvPr id="55" name="Connettore 2 54">
              <a:extLst>
                <a:ext uri="{FF2B5EF4-FFF2-40B4-BE49-F238E27FC236}">
                  <a16:creationId xmlns:a16="http://schemas.microsoft.com/office/drawing/2014/main" id="{821F6CCC-BC12-BFE8-1C93-EB65C8698EE7}"/>
                </a:ext>
              </a:extLst>
            </p:cNvPr>
            <p:cNvCxnSpPr>
              <a:endCxn id="18" idx="2"/>
            </p:cNvCxnSpPr>
            <p:nvPr/>
          </p:nvCxnSpPr>
          <p:spPr bwMode="auto">
            <a:xfrm>
              <a:off x="168995" y="266335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6" name="Connettore 2 55">
              <a:extLst>
                <a:ext uri="{FF2B5EF4-FFF2-40B4-BE49-F238E27FC236}">
                  <a16:creationId xmlns:a16="http://schemas.microsoft.com/office/drawing/2014/main" id="{15680A8E-B14C-6382-27E4-166A28776C85}"/>
                </a:ext>
              </a:extLst>
            </p:cNvPr>
            <p:cNvCxnSpPr/>
            <p:nvPr/>
          </p:nvCxnSpPr>
          <p:spPr bwMode="auto">
            <a:xfrm>
              <a:off x="139055"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7" name="Connettore 2 56">
              <a:extLst>
                <a:ext uri="{FF2B5EF4-FFF2-40B4-BE49-F238E27FC236}">
                  <a16:creationId xmlns:a16="http://schemas.microsoft.com/office/drawing/2014/main" id="{3D751F20-37C8-1121-F3AE-4CEB810A0234}"/>
                </a:ext>
              </a:extLst>
            </p:cNvPr>
            <p:cNvCxnSpPr/>
            <p:nvPr/>
          </p:nvCxnSpPr>
          <p:spPr bwMode="auto">
            <a:xfrm>
              <a:off x="1651223" y="2636912"/>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8" name="Connettore 2 57">
              <a:extLst>
                <a:ext uri="{FF2B5EF4-FFF2-40B4-BE49-F238E27FC236}">
                  <a16:creationId xmlns:a16="http://schemas.microsoft.com/office/drawing/2014/main" id="{23974526-BC63-EDEA-082A-9AD84FC69C06}"/>
                </a:ext>
              </a:extLst>
            </p:cNvPr>
            <p:cNvCxnSpPr/>
            <p:nvPr/>
          </p:nvCxnSpPr>
          <p:spPr bwMode="auto">
            <a:xfrm>
              <a:off x="1651223"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9" name="Connettore 2 58">
              <a:extLst>
                <a:ext uri="{FF2B5EF4-FFF2-40B4-BE49-F238E27FC236}">
                  <a16:creationId xmlns:a16="http://schemas.microsoft.com/office/drawing/2014/main" id="{3063F2B6-C888-6D5D-1A28-A48854E1DB13}"/>
                </a:ext>
              </a:extLst>
            </p:cNvPr>
            <p:cNvCxnSpPr>
              <a:cxnSpLocks/>
              <a:endCxn id="21" idx="3"/>
            </p:cNvCxnSpPr>
            <p:nvPr/>
          </p:nvCxnSpPr>
          <p:spPr bwMode="auto">
            <a:xfrm flipV="1">
              <a:off x="1691680" y="2840223"/>
              <a:ext cx="1013002" cy="94881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2" name="Connettore 2 61">
              <a:extLst>
                <a:ext uri="{FF2B5EF4-FFF2-40B4-BE49-F238E27FC236}">
                  <a16:creationId xmlns:a16="http://schemas.microsoft.com/office/drawing/2014/main" id="{67FE4B6A-7365-01DA-2A98-821ED28A4623}"/>
                </a:ext>
              </a:extLst>
            </p:cNvPr>
            <p:cNvCxnSpPr>
              <a:cxnSpLocks/>
              <a:endCxn id="22" idx="1"/>
            </p:cNvCxnSpPr>
            <p:nvPr/>
          </p:nvCxnSpPr>
          <p:spPr bwMode="auto">
            <a:xfrm>
              <a:off x="1691680" y="2708920"/>
              <a:ext cx="1013002" cy="100095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4" name="Connettore 2 63">
              <a:extLst>
                <a:ext uri="{FF2B5EF4-FFF2-40B4-BE49-F238E27FC236}">
                  <a16:creationId xmlns:a16="http://schemas.microsoft.com/office/drawing/2014/main" id="{5ABC7AE5-67B2-1BBC-5AC6-7B11DC0CFB0E}"/>
                </a:ext>
              </a:extLst>
            </p:cNvPr>
            <p:cNvCxnSpPr>
              <a:cxnSpLocks/>
            </p:cNvCxnSpPr>
            <p:nvPr/>
          </p:nvCxnSpPr>
          <p:spPr bwMode="auto">
            <a:xfrm>
              <a:off x="3131840" y="2636912"/>
              <a:ext cx="865435" cy="432048"/>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6" name="Connettore 2 65">
              <a:extLst>
                <a:ext uri="{FF2B5EF4-FFF2-40B4-BE49-F238E27FC236}">
                  <a16:creationId xmlns:a16="http://schemas.microsoft.com/office/drawing/2014/main" id="{657F660E-6070-EA48-2E86-ABE5552A353A}"/>
                </a:ext>
              </a:extLst>
            </p:cNvPr>
            <p:cNvCxnSpPr>
              <a:cxnSpLocks/>
              <a:endCxn id="23" idx="3"/>
            </p:cNvCxnSpPr>
            <p:nvPr/>
          </p:nvCxnSpPr>
          <p:spPr bwMode="auto">
            <a:xfrm flipV="1">
              <a:off x="3131840" y="3379642"/>
              <a:ext cx="868986" cy="42211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68" name="CasellaDiTesto 67">
              <a:extLst>
                <a:ext uri="{FF2B5EF4-FFF2-40B4-BE49-F238E27FC236}">
                  <a16:creationId xmlns:a16="http://schemas.microsoft.com/office/drawing/2014/main" id="{A69CE1C9-66B4-B532-D4D2-AF80D7DFB84D}"/>
                </a:ext>
              </a:extLst>
            </p:cNvPr>
            <p:cNvSpPr txBox="1"/>
            <p:nvPr/>
          </p:nvSpPr>
          <p:spPr>
            <a:xfrm>
              <a:off x="196514" y="2085871"/>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1</a:t>
              </a:r>
            </a:p>
          </p:txBody>
        </p:sp>
        <p:sp>
          <p:nvSpPr>
            <p:cNvPr id="69" name="CasellaDiTesto 68">
              <a:extLst>
                <a:ext uri="{FF2B5EF4-FFF2-40B4-BE49-F238E27FC236}">
                  <a16:creationId xmlns:a16="http://schemas.microsoft.com/office/drawing/2014/main" id="{45E0FBDE-C8E9-36A8-851B-D6F2856E827F}"/>
                </a:ext>
              </a:extLst>
            </p:cNvPr>
            <p:cNvSpPr txBox="1"/>
            <p:nvPr/>
          </p:nvSpPr>
          <p:spPr>
            <a:xfrm>
              <a:off x="251520" y="3265820"/>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2</a:t>
              </a:r>
            </a:p>
          </p:txBody>
        </p:sp>
        <mc:AlternateContent xmlns:mc="http://schemas.openxmlformats.org/markup-compatibility/2006">
          <mc:Choice xmlns:a14="http://schemas.microsoft.com/office/drawing/2010/main" Requires="a14">
            <p:sp>
              <p:nvSpPr>
                <p:cNvPr id="74" name="CasellaDiTesto 73">
                  <a:extLst>
                    <a:ext uri="{FF2B5EF4-FFF2-40B4-BE49-F238E27FC236}">
                      <a16:creationId xmlns:a16="http://schemas.microsoft.com/office/drawing/2014/main" id="{08B5CD0A-437D-DAF2-1FCB-DED20D7820FA}"/>
                    </a:ext>
                  </a:extLst>
                </p:cNvPr>
                <p:cNvSpPr txBox="1"/>
                <p:nvPr/>
              </p:nvSpPr>
              <p:spPr>
                <a:xfrm>
                  <a:off x="4126747" y="2347481"/>
                  <a:ext cx="1010800" cy="7475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𝑣</m:t>
                            </m:r>
                          </m:e>
                          <m:sub/>
                          <m:sup>
                            <m:r>
                              <a:rPr lang="it-IT" b="0" i="1" smtClean="0">
                                <a:latin typeface="Cambria Math" panose="02040503050406030204" pitchFamily="18" charset="0"/>
                              </a:rPr>
                              <m:t>(2)</m:t>
                            </m:r>
                          </m:sup>
                        </m:sSubSup>
                      </m:oMath>
                    </m:oMathPara>
                  </a14:m>
                  <a:endParaRPr lang="it-IT" dirty="0"/>
                </a:p>
              </p:txBody>
            </p:sp>
          </mc:Choice>
          <mc:Fallback>
            <p:sp>
              <p:nvSpPr>
                <p:cNvPr id="74" name="CasellaDiTesto 73">
                  <a:extLst>
                    <a:ext uri="{FF2B5EF4-FFF2-40B4-BE49-F238E27FC236}">
                      <a16:creationId xmlns:a16="http://schemas.microsoft.com/office/drawing/2014/main" id="{08B5CD0A-437D-DAF2-1FCB-DED20D7820FA}"/>
                    </a:ext>
                  </a:extLst>
                </p:cNvPr>
                <p:cNvSpPr txBox="1">
                  <a:spLocks noRot="1" noChangeAspect="1" noMove="1" noResize="1" noEditPoints="1" noAdjustHandles="1" noChangeArrowheads="1" noChangeShapeType="1" noTextEdit="1"/>
                </p:cNvSpPr>
                <p:nvPr/>
              </p:nvSpPr>
              <p:spPr>
                <a:xfrm>
                  <a:off x="4126747" y="2347481"/>
                  <a:ext cx="1010800" cy="747512"/>
                </a:xfrm>
                <a:prstGeom prst="rect">
                  <a:avLst/>
                </a:prstGeom>
                <a:blipFill>
                  <a:blip r:embed="rId2"/>
                  <a:stretch>
                    <a:fillRect/>
                  </a:stretch>
                </a:blipFill>
              </p:spPr>
              <p:txBody>
                <a:bodyPr/>
                <a:lstStyle/>
                <a:p>
                  <a:r>
                    <a:rPr lang="it-IT">
                      <a:noFill/>
                    </a:rPr>
                    <a:t> </a:t>
                  </a:r>
                </a:p>
              </p:txBody>
            </p:sp>
          </mc:Fallback>
        </mc:AlternateContent>
        <p:cxnSp>
          <p:nvCxnSpPr>
            <p:cNvPr id="75" name="Connettore 2 74">
              <a:extLst>
                <a:ext uri="{FF2B5EF4-FFF2-40B4-BE49-F238E27FC236}">
                  <a16:creationId xmlns:a16="http://schemas.microsoft.com/office/drawing/2014/main" id="{42C90D17-F8C6-4F23-2A5C-A3FE66243A19}"/>
                </a:ext>
              </a:extLst>
            </p:cNvPr>
            <p:cNvCxnSpPr/>
            <p:nvPr/>
          </p:nvCxnSpPr>
          <p:spPr bwMode="auto">
            <a:xfrm>
              <a:off x="4499992" y="321297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76" name="CasellaDiTesto 75">
              <a:extLst>
                <a:ext uri="{FF2B5EF4-FFF2-40B4-BE49-F238E27FC236}">
                  <a16:creationId xmlns:a16="http://schemas.microsoft.com/office/drawing/2014/main" id="{58D5CE7C-12EB-A11E-BDDD-6C3BC9B08A8D}"/>
                </a:ext>
              </a:extLst>
            </p:cNvPr>
            <p:cNvSpPr txBox="1"/>
            <p:nvPr/>
          </p:nvSpPr>
          <p:spPr>
            <a:xfrm>
              <a:off x="5527527" y="2908997"/>
              <a:ext cx="1244251" cy="523220"/>
            </a:xfrm>
            <a:prstGeom prst="rect">
              <a:avLst/>
            </a:prstGeom>
            <a:noFill/>
          </p:spPr>
          <p:txBody>
            <a:bodyPr wrap="none" rtlCol="0">
              <a:spAutoFit/>
            </a:bodyPr>
            <a:lstStyle/>
            <a:p>
              <a:r>
                <a:rPr lang="it-IT" sz="2800" dirty="0"/>
                <a:t>Loss </a:t>
              </a:r>
              <a:r>
                <a:rPr lang="it-IT" sz="2800" i="1" dirty="0">
                  <a:latin typeface="+mj-lt"/>
                </a:rPr>
                <a:t>L</a:t>
              </a:r>
            </a:p>
          </p:txBody>
        </p:sp>
        <mc:AlternateContent xmlns:mc="http://schemas.openxmlformats.org/markup-compatibility/2006">
          <mc:Choice xmlns:a14="http://schemas.microsoft.com/office/drawing/2010/main" Requires="a14">
            <p:sp>
              <p:nvSpPr>
                <p:cNvPr id="77" name="CasellaDiTesto 76">
                  <a:extLst>
                    <a:ext uri="{FF2B5EF4-FFF2-40B4-BE49-F238E27FC236}">
                      <a16:creationId xmlns:a16="http://schemas.microsoft.com/office/drawing/2014/main" id="{695CD046-F2DA-A012-29DD-81084ACA4158}"/>
                    </a:ext>
                  </a:extLst>
                </p:cNvPr>
                <p:cNvSpPr txBox="1"/>
                <p:nvPr/>
              </p:nvSpPr>
              <p:spPr>
                <a:xfrm>
                  <a:off x="2929504" y="1871253"/>
                  <a:ext cx="1010800" cy="7073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1</m:t>
                            </m:r>
                          </m:sub>
                          <m:sup>
                            <m:r>
                              <a:rPr lang="it-IT" b="0" i="1" smtClean="0">
                                <a:latin typeface="Cambria Math" panose="02040503050406030204" pitchFamily="18" charset="0"/>
                              </a:rPr>
                              <m:t>(1)</m:t>
                            </m:r>
                          </m:sup>
                        </m:sSubSup>
                      </m:oMath>
                    </m:oMathPara>
                  </a14:m>
                  <a:endParaRPr lang="it-IT" dirty="0"/>
                </a:p>
              </p:txBody>
            </p:sp>
          </mc:Choice>
          <mc:Fallback>
            <p:sp>
              <p:nvSpPr>
                <p:cNvPr id="77" name="CasellaDiTesto 76">
                  <a:extLst>
                    <a:ext uri="{FF2B5EF4-FFF2-40B4-BE49-F238E27FC236}">
                      <a16:creationId xmlns:a16="http://schemas.microsoft.com/office/drawing/2014/main" id="{695CD046-F2DA-A012-29DD-81084ACA4158}"/>
                    </a:ext>
                  </a:extLst>
                </p:cNvPr>
                <p:cNvSpPr txBox="1">
                  <a:spLocks noRot="1" noChangeAspect="1" noMove="1" noResize="1" noEditPoints="1" noAdjustHandles="1" noChangeArrowheads="1" noChangeShapeType="1" noTextEdit="1"/>
                </p:cNvSpPr>
                <p:nvPr/>
              </p:nvSpPr>
              <p:spPr>
                <a:xfrm>
                  <a:off x="2929504" y="1871253"/>
                  <a:ext cx="1010800" cy="707373"/>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78" name="CasellaDiTesto 77">
                  <a:extLst>
                    <a:ext uri="{FF2B5EF4-FFF2-40B4-BE49-F238E27FC236}">
                      <a16:creationId xmlns:a16="http://schemas.microsoft.com/office/drawing/2014/main" id="{29B251B7-0855-50C4-6428-733C47DA93E8}"/>
                    </a:ext>
                  </a:extLst>
                </p:cNvPr>
                <p:cNvSpPr txBox="1"/>
                <p:nvPr/>
              </p:nvSpPr>
              <p:spPr>
                <a:xfrm>
                  <a:off x="3057144" y="3707425"/>
                  <a:ext cx="10108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2</m:t>
                            </m:r>
                          </m:sub>
                          <m:sup>
                            <m:r>
                              <a:rPr lang="it-IT" b="0" i="1" smtClean="0">
                                <a:latin typeface="Cambria Math" panose="02040503050406030204" pitchFamily="18" charset="0"/>
                              </a:rPr>
                              <m:t>(1)</m:t>
                            </m:r>
                          </m:sup>
                        </m:sSubSup>
                      </m:oMath>
                    </m:oMathPara>
                  </a14:m>
                  <a:endParaRPr lang="it-IT" dirty="0"/>
                </a:p>
              </p:txBody>
            </p:sp>
          </mc:Choice>
          <mc:Fallback>
            <p:sp>
              <p:nvSpPr>
                <p:cNvPr id="78" name="CasellaDiTesto 77">
                  <a:extLst>
                    <a:ext uri="{FF2B5EF4-FFF2-40B4-BE49-F238E27FC236}">
                      <a16:creationId xmlns:a16="http://schemas.microsoft.com/office/drawing/2014/main" id="{29B251B7-0855-50C4-6428-733C47DA93E8}"/>
                    </a:ext>
                  </a:extLst>
                </p:cNvPr>
                <p:cNvSpPr txBox="1">
                  <a:spLocks noRot="1" noChangeAspect="1" noMove="1" noResize="1" noEditPoints="1" noAdjustHandles="1" noChangeArrowheads="1" noChangeShapeType="1" noTextEdit="1"/>
                </p:cNvSpPr>
                <p:nvPr/>
              </p:nvSpPr>
              <p:spPr>
                <a:xfrm>
                  <a:off x="3057144" y="3707425"/>
                  <a:ext cx="1010800" cy="707886"/>
                </a:xfrm>
                <a:prstGeom prst="rect">
                  <a:avLst/>
                </a:prstGeom>
                <a:blipFill>
                  <a:blip r:embed="rId4"/>
                  <a:stretch>
                    <a:fillRect/>
                  </a:stretch>
                </a:blipFill>
              </p:spPr>
              <p:txBody>
                <a:bodyPr/>
                <a:lstStyle/>
                <a:p>
                  <a:r>
                    <a:rPr lang="it-IT">
                      <a:noFill/>
                    </a:rPr>
                    <a:t> </a:t>
                  </a:r>
                </a:p>
              </p:txBody>
            </p:sp>
          </mc:Fallback>
        </mc:AlternateContent>
      </p:grpSp>
      <mc:AlternateContent xmlns:mc="http://schemas.openxmlformats.org/markup-compatibility/2006">
        <mc:Choice xmlns:a14="http://schemas.microsoft.com/office/drawing/2010/main" Requires="a14">
          <p:sp>
            <p:nvSpPr>
              <p:cNvPr id="80" name="CasellaDiTesto 79">
                <a:extLst>
                  <a:ext uri="{FF2B5EF4-FFF2-40B4-BE49-F238E27FC236}">
                    <a16:creationId xmlns:a16="http://schemas.microsoft.com/office/drawing/2014/main" id="{8F5E0ED2-06E9-6A31-BD13-B8CDE534D30A}"/>
                  </a:ext>
                </a:extLst>
              </p:cNvPr>
              <p:cNvSpPr txBox="1"/>
              <p:nvPr/>
            </p:nvSpPr>
            <p:spPr>
              <a:xfrm>
                <a:off x="323528" y="4404194"/>
                <a:ext cx="5310624" cy="707886"/>
              </a:xfrm>
              <a:prstGeom prst="rect">
                <a:avLst/>
              </a:prstGeom>
              <a:noFill/>
            </p:spPr>
            <p:txBody>
              <a:bodyPr wrap="square">
                <a:spAutoFit/>
              </a:bodyPr>
              <a:lstStyle/>
              <a:p>
                <a:pPr/>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1</m:t>
                        </m:r>
                      </m:sub>
                      <m:sup>
                        <m:r>
                          <a:rPr lang="it-IT" b="0" i="1" smtClean="0">
                            <a:latin typeface="Cambria Math" panose="02040503050406030204" pitchFamily="18" charset="0"/>
                          </a:rPr>
                          <m:t>(1)</m:t>
                        </m:r>
                      </m:sup>
                    </m:sSubSup>
                  </m:oMath>
                </a14:m>
                <a:r>
                  <a:rPr lang="it-IT" dirty="0"/>
                  <a:t>=</a:t>
                </a:r>
                <a14:m>
                  <m:oMath xmlns:m="http://schemas.openxmlformats.org/officeDocument/2006/math">
                    <m:sSubSup>
                      <m:sSubSupPr>
                        <m:ctrlPr>
                          <a:rPr lang="it-IT" i="1" dirty="0" smtClean="0">
                            <a:latin typeface="Cambria Math" panose="02040503050406030204" pitchFamily="18" charset="0"/>
                          </a:rPr>
                        </m:ctrlPr>
                      </m:sSubSupPr>
                      <m:e>
                        <m:r>
                          <a:rPr lang="it-IT" b="0" i="1" dirty="0" smtClean="0">
                            <a:latin typeface="Cambria Math" panose="02040503050406030204" pitchFamily="18" charset="0"/>
                          </a:rPr>
                          <m:t>𝑊</m:t>
                        </m:r>
                      </m:e>
                      <m:sub>
                        <m:r>
                          <a:rPr lang="it-IT" b="0" i="1" dirty="0" smtClean="0">
                            <a:latin typeface="Cambria Math" panose="02040503050406030204" pitchFamily="18" charset="0"/>
                          </a:rPr>
                          <m:t>11</m:t>
                        </m:r>
                      </m:sub>
                      <m:sup>
                        <m:r>
                          <a:rPr lang="it-IT" b="0" i="1" dirty="0" smtClean="0">
                            <a:latin typeface="Cambria Math" panose="02040503050406030204" pitchFamily="18" charset="0"/>
                          </a:rPr>
                          <m:t>(1)</m:t>
                        </m:r>
                      </m:sup>
                    </m:sSubSup>
                    <m:sSub>
                      <m:sSubPr>
                        <m:ctrlPr>
                          <a:rPr lang="it-IT" i="1" dirty="0" smtClean="0">
                            <a:latin typeface="Cambria Math" panose="02040503050406030204" pitchFamily="18" charset="0"/>
                          </a:rPr>
                        </m:ctrlPr>
                      </m:sSubPr>
                      <m:e>
                        <m:r>
                          <a:rPr lang="it-IT" b="0" i="1" dirty="0" smtClean="0">
                            <a:latin typeface="Cambria Math" panose="02040503050406030204" pitchFamily="18" charset="0"/>
                          </a:rPr>
                          <m:t>𝑥</m:t>
                        </m:r>
                      </m:e>
                      <m:sub>
                        <m:r>
                          <a:rPr lang="it-IT" b="0" i="1" dirty="0" smtClean="0">
                            <a:latin typeface="Cambria Math" panose="02040503050406030204" pitchFamily="18" charset="0"/>
                          </a:rPr>
                          <m:t>1</m:t>
                        </m:r>
                      </m:sub>
                    </m:sSub>
                    <m:r>
                      <a:rPr lang="it-IT" b="0" i="1" dirty="0" smtClean="0">
                        <a:latin typeface="Cambria Math" panose="02040503050406030204" pitchFamily="18" charset="0"/>
                      </a:rPr>
                      <m:t>+</m:t>
                    </m:r>
                    <m:sSubSup>
                      <m:sSubSupPr>
                        <m:ctrlPr>
                          <a:rPr lang="it-IT" i="1" dirty="0">
                            <a:latin typeface="Cambria Math" panose="02040503050406030204" pitchFamily="18" charset="0"/>
                          </a:rPr>
                        </m:ctrlPr>
                      </m:sSubSupPr>
                      <m:e>
                        <m:r>
                          <a:rPr lang="it-IT" i="1" dirty="0">
                            <a:latin typeface="Cambria Math" panose="02040503050406030204" pitchFamily="18" charset="0"/>
                          </a:rPr>
                          <m:t>𝑊</m:t>
                        </m:r>
                      </m:e>
                      <m:sub>
                        <m:r>
                          <a:rPr lang="it-IT" i="1" dirty="0">
                            <a:latin typeface="Cambria Math" panose="02040503050406030204" pitchFamily="18" charset="0"/>
                          </a:rPr>
                          <m:t>1</m:t>
                        </m:r>
                        <m:r>
                          <a:rPr lang="it-IT" b="0" i="1" dirty="0" smtClean="0">
                            <a:latin typeface="Cambria Math" panose="02040503050406030204" pitchFamily="18" charset="0"/>
                          </a:rPr>
                          <m:t>2</m:t>
                        </m:r>
                      </m:sub>
                      <m:sup>
                        <m:r>
                          <a:rPr lang="it-IT" i="1" dirty="0">
                            <a:latin typeface="Cambria Math" panose="02040503050406030204" pitchFamily="18" charset="0"/>
                          </a:rPr>
                          <m:t>(1)</m:t>
                        </m:r>
                      </m:sup>
                    </m:sSubSup>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b="0" i="1" dirty="0" smtClean="0">
                            <a:latin typeface="Cambria Math" panose="02040503050406030204" pitchFamily="18" charset="0"/>
                          </a:rPr>
                          <m:t>2</m:t>
                        </m:r>
                      </m:sub>
                    </m:sSub>
                  </m:oMath>
                </a14:m>
                <a:r>
                  <a:rPr lang="it-IT" dirty="0"/>
                  <a:t>+ </a:t>
                </a:r>
                <a14:m>
                  <m:oMath xmlns:m="http://schemas.openxmlformats.org/officeDocument/2006/math">
                    <m:sSubSup>
                      <m:sSubSupPr>
                        <m:ctrlPr>
                          <a:rPr lang="it-IT" i="1" dirty="0">
                            <a:latin typeface="Cambria Math" panose="02040503050406030204" pitchFamily="18" charset="0"/>
                          </a:rPr>
                        </m:ctrlPr>
                      </m:sSubSupPr>
                      <m:e>
                        <m:r>
                          <a:rPr lang="it-IT" b="0" i="1" dirty="0" smtClean="0">
                            <a:latin typeface="Cambria Math" panose="02040503050406030204" pitchFamily="18" charset="0"/>
                          </a:rPr>
                          <m:t>𝑏</m:t>
                        </m:r>
                      </m:e>
                      <m:sub>
                        <m:r>
                          <a:rPr lang="it-IT" i="1" dirty="0">
                            <a:latin typeface="Cambria Math" panose="02040503050406030204" pitchFamily="18" charset="0"/>
                          </a:rPr>
                          <m:t>1</m:t>
                        </m:r>
                      </m:sub>
                      <m:sup>
                        <m:r>
                          <a:rPr lang="it-IT" i="1" dirty="0">
                            <a:latin typeface="Cambria Math" panose="02040503050406030204" pitchFamily="18" charset="0"/>
                          </a:rPr>
                          <m:t>(1)</m:t>
                        </m:r>
                      </m:sup>
                    </m:sSubSup>
                  </m:oMath>
                </a14:m>
                <a:endParaRPr lang="it-IT" dirty="0"/>
              </a:p>
            </p:txBody>
          </p:sp>
        </mc:Choice>
        <mc:Fallback>
          <p:sp>
            <p:nvSpPr>
              <p:cNvPr id="80" name="CasellaDiTesto 79">
                <a:extLst>
                  <a:ext uri="{FF2B5EF4-FFF2-40B4-BE49-F238E27FC236}">
                    <a16:creationId xmlns:a16="http://schemas.microsoft.com/office/drawing/2014/main" id="{8F5E0ED2-06E9-6A31-BD13-B8CDE534D30A}"/>
                  </a:ext>
                </a:extLst>
              </p:cNvPr>
              <p:cNvSpPr txBox="1">
                <a:spLocks noRot="1" noChangeAspect="1" noMove="1" noResize="1" noEditPoints="1" noAdjustHandles="1" noChangeArrowheads="1" noChangeShapeType="1" noTextEdit="1"/>
              </p:cNvSpPr>
              <p:nvPr/>
            </p:nvSpPr>
            <p:spPr>
              <a:xfrm>
                <a:off x="323528" y="4404194"/>
                <a:ext cx="5310624" cy="707886"/>
              </a:xfrm>
              <a:prstGeom prst="rect">
                <a:avLst/>
              </a:prstGeom>
              <a:blipFill>
                <a:blip r:embed="rId5"/>
                <a:stretch>
                  <a:fillRect b="-22222"/>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81" name="CasellaDiTesto 80">
                <a:extLst>
                  <a:ext uri="{FF2B5EF4-FFF2-40B4-BE49-F238E27FC236}">
                    <a16:creationId xmlns:a16="http://schemas.microsoft.com/office/drawing/2014/main" id="{BB3A6EC9-75C7-B60F-7847-E8EF7E7469C6}"/>
                  </a:ext>
                </a:extLst>
              </p:cNvPr>
              <p:cNvSpPr txBox="1"/>
              <p:nvPr/>
            </p:nvSpPr>
            <p:spPr>
              <a:xfrm>
                <a:off x="323528" y="5175934"/>
                <a:ext cx="5310624" cy="707886"/>
              </a:xfrm>
              <a:prstGeom prst="rect">
                <a:avLst/>
              </a:prstGeom>
              <a:noFill/>
            </p:spPr>
            <p:txBody>
              <a:bodyPr wrap="square">
                <a:spAutoFit/>
              </a:bodyPr>
              <a:lstStyle/>
              <a:p>
                <a:pPr/>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2</m:t>
                        </m:r>
                      </m:sub>
                      <m:sup>
                        <m:r>
                          <a:rPr lang="it-IT" b="0" i="1" smtClean="0">
                            <a:latin typeface="Cambria Math" panose="02040503050406030204" pitchFamily="18" charset="0"/>
                          </a:rPr>
                          <m:t>(1)</m:t>
                        </m:r>
                      </m:sup>
                    </m:sSubSup>
                  </m:oMath>
                </a14:m>
                <a:r>
                  <a:rPr lang="it-IT" dirty="0"/>
                  <a:t>=</a:t>
                </a:r>
                <a14:m>
                  <m:oMath xmlns:m="http://schemas.openxmlformats.org/officeDocument/2006/math">
                    <m:sSubSup>
                      <m:sSubSupPr>
                        <m:ctrlPr>
                          <a:rPr lang="it-IT" i="1" dirty="0" smtClean="0">
                            <a:latin typeface="Cambria Math" panose="02040503050406030204" pitchFamily="18" charset="0"/>
                          </a:rPr>
                        </m:ctrlPr>
                      </m:sSubSupPr>
                      <m:e>
                        <m:r>
                          <a:rPr lang="it-IT" b="0" i="1" dirty="0" smtClean="0">
                            <a:latin typeface="Cambria Math" panose="02040503050406030204" pitchFamily="18" charset="0"/>
                          </a:rPr>
                          <m:t>𝑊</m:t>
                        </m:r>
                      </m:e>
                      <m:sub>
                        <m:r>
                          <a:rPr lang="it-IT" b="0" i="1" dirty="0" smtClean="0">
                            <a:latin typeface="Cambria Math" panose="02040503050406030204" pitchFamily="18" charset="0"/>
                          </a:rPr>
                          <m:t>21</m:t>
                        </m:r>
                      </m:sub>
                      <m:sup>
                        <m:r>
                          <a:rPr lang="it-IT" b="0" i="1" dirty="0" smtClean="0">
                            <a:latin typeface="Cambria Math" panose="02040503050406030204" pitchFamily="18" charset="0"/>
                          </a:rPr>
                          <m:t>(1)</m:t>
                        </m:r>
                      </m:sup>
                    </m:sSubSup>
                    <m:sSub>
                      <m:sSubPr>
                        <m:ctrlPr>
                          <a:rPr lang="it-IT" i="1" dirty="0" smtClean="0">
                            <a:latin typeface="Cambria Math" panose="02040503050406030204" pitchFamily="18" charset="0"/>
                          </a:rPr>
                        </m:ctrlPr>
                      </m:sSubPr>
                      <m:e>
                        <m:r>
                          <a:rPr lang="it-IT" b="0" i="1" dirty="0" smtClean="0">
                            <a:latin typeface="Cambria Math" panose="02040503050406030204" pitchFamily="18" charset="0"/>
                          </a:rPr>
                          <m:t>𝑥</m:t>
                        </m:r>
                      </m:e>
                      <m:sub>
                        <m:r>
                          <a:rPr lang="it-IT" b="0" i="1" dirty="0" smtClean="0">
                            <a:latin typeface="Cambria Math" panose="02040503050406030204" pitchFamily="18" charset="0"/>
                          </a:rPr>
                          <m:t>1</m:t>
                        </m:r>
                      </m:sub>
                    </m:sSub>
                    <m:r>
                      <a:rPr lang="it-IT" b="0" i="1" dirty="0" smtClean="0">
                        <a:latin typeface="Cambria Math" panose="02040503050406030204" pitchFamily="18" charset="0"/>
                      </a:rPr>
                      <m:t>+</m:t>
                    </m:r>
                    <m:sSubSup>
                      <m:sSubSupPr>
                        <m:ctrlPr>
                          <a:rPr lang="it-IT" i="1" dirty="0">
                            <a:latin typeface="Cambria Math" panose="02040503050406030204" pitchFamily="18" charset="0"/>
                          </a:rPr>
                        </m:ctrlPr>
                      </m:sSubSupPr>
                      <m:e>
                        <m:r>
                          <a:rPr lang="it-IT" i="1" dirty="0">
                            <a:latin typeface="Cambria Math" panose="02040503050406030204" pitchFamily="18" charset="0"/>
                          </a:rPr>
                          <m:t>𝑊</m:t>
                        </m:r>
                      </m:e>
                      <m:sub>
                        <m:r>
                          <a:rPr lang="it-IT" b="0" i="1" dirty="0" smtClean="0">
                            <a:latin typeface="Cambria Math" panose="02040503050406030204" pitchFamily="18" charset="0"/>
                          </a:rPr>
                          <m:t>22</m:t>
                        </m:r>
                      </m:sub>
                      <m:sup>
                        <m:r>
                          <a:rPr lang="it-IT" i="1" dirty="0">
                            <a:latin typeface="Cambria Math" panose="02040503050406030204" pitchFamily="18" charset="0"/>
                          </a:rPr>
                          <m:t>(1)</m:t>
                        </m:r>
                      </m:sup>
                    </m:sSubSup>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b="0" i="1" dirty="0" smtClean="0">
                            <a:latin typeface="Cambria Math" panose="02040503050406030204" pitchFamily="18" charset="0"/>
                          </a:rPr>
                          <m:t>2</m:t>
                        </m:r>
                      </m:sub>
                    </m:sSub>
                  </m:oMath>
                </a14:m>
                <a:r>
                  <a:rPr lang="it-IT" dirty="0"/>
                  <a:t>+ </a:t>
                </a:r>
                <a14:m>
                  <m:oMath xmlns:m="http://schemas.openxmlformats.org/officeDocument/2006/math">
                    <m:sSubSup>
                      <m:sSubSupPr>
                        <m:ctrlPr>
                          <a:rPr lang="it-IT" i="1" dirty="0">
                            <a:latin typeface="Cambria Math" panose="02040503050406030204" pitchFamily="18" charset="0"/>
                          </a:rPr>
                        </m:ctrlPr>
                      </m:sSubSupPr>
                      <m:e>
                        <m:r>
                          <a:rPr lang="it-IT" b="0" i="1" dirty="0" smtClean="0">
                            <a:latin typeface="Cambria Math" panose="02040503050406030204" pitchFamily="18" charset="0"/>
                          </a:rPr>
                          <m:t>𝑏</m:t>
                        </m:r>
                      </m:e>
                      <m:sub>
                        <m:r>
                          <a:rPr lang="it-IT" b="0" i="1" dirty="0" smtClean="0">
                            <a:latin typeface="Cambria Math" panose="02040503050406030204" pitchFamily="18" charset="0"/>
                          </a:rPr>
                          <m:t>2</m:t>
                        </m:r>
                      </m:sub>
                      <m:sup>
                        <m:r>
                          <a:rPr lang="it-IT" i="1" dirty="0">
                            <a:latin typeface="Cambria Math" panose="02040503050406030204" pitchFamily="18" charset="0"/>
                          </a:rPr>
                          <m:t>(1)</m:t>
                        </m:r>
                      </m:sup>
                    </m:sSubSup>
                  </m:oMath>
                </a14:m>
                <a:endParaRPr lang="it-IT" dirty="0"/>
              </a:p>
            </p:txBody>
          </p:sp>
        </mc:Choice>
        <mc:Fallback>
          <p:sp>
            <p:nvSpPr>
              <p:cNvPr id="81" name="CasellaDiTesto 80">
                <a:extLst>
                  <a:ext uri="{FF2B5EF4-FFF2-40B4-BE49-F238E27FC236}">
                    <a16:creationId xmlns:a16="http://schemas.microsoft.com/office/drawing/2014/main" id="{BB3A6EC9-75C7-B60F-7847-E8EF7E7469C6}"/>
                  </a:ext>
                </a:extLst>
              </p:cNvPr>
              <p:cNvSpPr txBox="1">
                <a:spLocks noRot="1" noChangeAspect="1" noMove="1" noResize="1" noEditPoints="1" noAdjustHandles="1" noChangeArrowheads="1" noChangeShapeType="1" noTextEdit="1"/>
              </p:cNvSpPr>
              <p:nvPr/>
            </p:nvSpPr>
            <p:spPr>
              <a:xfrm>
                <a:off x="323528" y="5175934"/>
                <a:ext cx="5310624" cy="707886"/>
              </a:xfrm>
              <a:prstGeom prst="rect">
                <a:avLst/>
              </a:prstGeom>
              <a:blipFill>
                <a:blip r:embed="rId6"/>
                <a:stretch>
                  <a:fillRect b="-23276"/>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82" name="CasellaDiTesto 81">
                <a:extLst>
                  <a:ext uri="{FF2B5EF4-FFF2-40B4-BE49-F238E27FC236}">
                    <a16:creationId xmlns:a16="http://schemas.microsoft.com/office/drawing/2014/main" id="{2DACD94B-959D-09EA-4E43-CE5CAF289EA7}"/>
                  </a:ext>
                </a:extLst>
              </p:cNvPr>
              <p:cNvSpPr txBox="1"/>
              <p:nvPr/>
            </p:nvSpPr>
            <p:spPr>
              <a:xfrm>
                <a:off x="323528" y="5866873"/>
                <a:ext cx="5745726" cy="729687"/>
              </a:xfrm>
              <a:prstGeom prst="rect">
                <a:avLst/>
              </a:prstGeom>
              <a:noFill/>
            </p:spPr>
            <p:txBody>
              <a:bodyPr wrap="square">
                <a:spAutoFit/>
              </a:bodyPr>
              <a:lstStyle/>
              <a:p>
                <a:pPr/>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𝑣</m:t>
                        </m:r>
                      </m:e>
                      <m:sub/>
                      <m:sup>
                        <m:r>
                          <a:rPr lang="it-IT" b="0" i="1" smtClean="0">
                            <a:latin typeface="Cambria Math" panose="02040503050406030204" pitchFamily="18" charset="0"/>
                          </a:rPr>
                          <m:t>(2)</m:t>
                        </m:r>
                      </m:sup>
                    </m:sSubSup>
                  </m:oMath>
                </a14:m>
                <a:r>
                  <a:rPr lang="it-IT" dirty="0"/>
                  <a:t>=</a:t>
                </a:r>
                <a14:m>
                  <m:oMath xmlns:m="http://schemas.openxmlformats.org/officeDocument/2006/math">
                    <m:sSubSup>
                      <m:sSubSupPr>
                        <m:ctrlPr>
                          <a:rPr lang="it-IT" i="1" dirty="0" smtClean="0">
                            <a:latin typeface="Cambria Math" panose="02040503050406030204" pitchFamily="18" charset="0"/>
                          </a:rPr>
                        </m:ctrlPr>
                      </m:sSubSupPr>
                      <m:e>
                        <m:r>
                          <a:rPr lang="it-IT" b="0" i="1" dirty="0" smtClean="0">
                            <a:latin typeface="Cambria Math" panose="02040503050406030204" pitchFamily="18" charset="0"/>
                          </a:rPr>
                          <m:t>𝑤</m:t>
                        </m:r>
                      </m:e>
                      <m:sub>
                        <m:r>
                          <a:rPr lang="it-IT" b="0" i="1" dirty="0" smtClean="0">
                            <a:latin typeface="Cambria Math" panose="02040503050406030204" pitchFamily="18" charset="0"/>
                          </a:rPr>
                          <m:t>1</m:t>
                        </m:r>
                      </m:sub>
                      <m:sup>
                        <m:r>
                          <a:rPr lang="it-IT" b="0" i="1" dirty="0" smtClean="0">
                            <a:latin typeface="Cambria Math" panose="02040503050406030204" pitchFamily="18" charset="0"/>
                          </a:rPr>
                          <m:t>(2)</m:t>
                        </m:r>
                      </m:sup>
                    </m:sSubSup>
                    <m:sSubSup>
                      <m:sSubSupPr>
                        <m:ctrlPr>
                          <a:rPr lang="it-IT" i="1">
                            <a:latin typeface="Cambria Math" panose="02040503050406030204" pitchFamily="18" charset="0"/>
                          </a:rPr>
                        </m:ctrlPr>
                      </m:sSubSupPr>
                      <m:e>
                        <m:r>
                          <a:rPr lang="it-IT" b="0" i="1" smtClean="0">
                            <a:latin typeface="Cambria Math" panose="02040503050406030204" pitchFamily="18" charset="0"/>
                          </a:rPr>
                          <m:t>𝑉</m:t>
                        </m:r>
                      </m:e>
                      <m:sub>
                        <m:r>
                          <a:rPr lang="it-IT" i="1">
                            <a:latin typeface="Cambria Math" panose="02040503050406030204" pitchFamily="18" charset="0"/>
                          </a:rPr>
                          <m:t>1</m:t>
                        </m:r>
                      </m:sub>
                      <m:sup>
                        <m:r>
                          <a:rPr lang="it-IT" i="1">
                            <a:latin typeface="Cambria Math" panose="02040503050406030204" pitchFamily="18" charset="0"/>
                          </a:rPr>
                          <m:t>(1)</m:t>
                        </m:r>
                      </m:sup>
                    </m:sSubSup>
                    <m:r>
                      <a:rPr lang="it-IT" b="0" i="1" dirty="0" smtClean="0">
                        <a:latin typeface="Cambria Math" panose="02040503050406030204" pitchFamily="18" charset="0"/>
                      </a:rPr>
                      <m:t>+</m:t>
                    </m:r>
                    <m:sSubSup>
                      <m:sSubSupPr>
                        <m:ctrlPr>
                          <a:rPr lang="it-IT" i="1" dirty="0" smtClean="0">
                            <a:latin typeface="Cambria Math" panose="02040503050406030204" pitchFamily="18" charset="0"/>
                          </a:rPr>
                        </m:ctrlPr>
                      </m:sSubSupPr>
                      <m:e>
                        <m:r>
                          <a:rPr lang="it-IT" i="1" dirty="0">
                            <a:latin typeface="Cambria Math" panose="02040503050406030204" pitchFamily="18" charset="0"/>
                          </a:rPr>
                          <m:t>𝑤</m:t>
                        </m:r>
                      </m:e>
                      <m:sub>
                        <m:r>
                          <a:rPr lang="it-IT" b="0" i="1" dirty="0" smtClean="0">
                            <a:latin typeface="Cambria Math" panose="02040503050406030204" pitchFamily="18" charset="0"/>
                          </a:rPr>
                          <m:t>2</m:t>
                        </m:r>
                      </m:sub>
                      <m:sup>
                        <m:r>
                          <a:rPr lang="it-IT" i="1" dirty="0">
                            <a:latin typeface="Cambria Math" panose="02040503050406030204" pitchFamily="18" charset="0"/>
                          </a:rPr>
                          <m:t>(2)</m:t>
                        </m:r>
                      </m:sup>
                    </m:sSubSup>
                    <m:sSubSup>
                      <m:sSubSupPr>
                        <m:ctrlPr>
                          <a:rPr lang="it-IT" i="1">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2</m:t>
                        </m:r>
                      </m:sub>
                      <m:sup>
                        <m:r>
                          <a:rPr lang="it-IT" i="1">
                            <a:latin typeface="Cambria Math" panose="02040503050406030204" pitchFamily="18" charset="0"/>
                          </a:rPr>
                          <m:t>(1)</m:t>
                        </m:r>
                      </m:sup>
                    </m:sSubSup>
                  </m:oMath>
                </a14:m>
                <a:r>
                  <a:rPr lang="it-IT" dirty="0"/>
                  <a:t>+ </a:t>
                </a:r>
                <a14:m>
                  <m:oMath xmlns:m="http://schemas.openxmlformats.org/officeDocument/2006/math">
                    <m:sSubSup>
                      <m:sSubSupPr>
                        <m:ctrlPr>
                          <a:rPr lang="it-IT" i="1" dirty="0">
                            <a:latin typeface="Cambria Math" panose="02040503050406030204" pitchFamily="18" charset="0"/>
                          </a:rPr>
                        </m:ctrlPr>
                      </m:sSubSupPr>
                      <m:e>
                        <m:r>
                          <a:rPr lang="it-IT" b="0" i="1" dirty="0" smtClean="0">
                            <a:latin typeface="Cambria Math" panose="02040503050406030204" pitchFamily="18" charset="0"/>
                          </a:rPr>
                          <m:t>𝑏</m:t>
                        </m:r>
                      </m:e>
                      <m:sub/>
                      <m:sup>
                        <m:r>
                          <a:rPr lang="it-IT" i="1" dirty="0">
                            <a:latin typeface="Cambria Math" panose="02040503050406030204" pitchFamily="18" charset="0"/>
                          </a:rPr>
                          <m:t>(</m:t>
                        </m:r>
                        <m:r>
                          <a:rPr lang="it-IT" b="0" i="1" dirty="0" smtClean="0">
                            <a:latin typeface="Cambria Math" panose="02040503050406030204" pitchFamily="18" charset="0"/>
                          </a:rPr>
                          <m:t>2</m:t>
                        </m:r>
                        <m:r>
                          <a:rPr lang="it-IT" i="1" dirty="0">
                            <a:latin typeface="Cambria Math" panose="02040503050406030204" pitchFamily="18" charset="0"/>
                          </a:rPr>
                          <m:t>)</m:t>
                        </m:r>
                      </m:sup>
                    </m:sSubSup>
                  </m:oMath>
                </a14:m>
                <a:endParaRPr lang="it-IT" dirty="0"/>
              </a:p>
            </p:txBody>
          </p:sp>
        </mc:Choice>
        <mc:Fallback>
          <p:sp>
            <p:nvSpPr>
              <p:cNvPr id="82" name="CasellaDiTesto 81">
                <a:extLst>
                  <a:ext uri="{FF2B5EF4-FFF2-40B4-BE49-F238E27FC236}">
                    <a16:creationId xmlns:a16="http://schemas.microsoft.com/office/drawing/2014/main" id="{2DACD94B-959D-09EA-4E43-CE5CAF289EA7}"/>
                  </a:ext>
                </a:extLst>
              </p:cNvPr>
              <p:cNvSpPr txBox="1">
                <a:spLocks noRot="1" noChangeAspect="1" noMove="1" noResize="1" noEditPoints="1" noAdjustHandles="1" noChangeArrowheads="1" noChangeShapeType="1" noTextEdit="1"/>
              </p:cNvSpPr>
              <p:nvPr/>
            </p:nvSpPr>
            <p:spPr>
              <a:xfrm>
                <a:off x="323528" y="5866873"/>
                <a:ext cx="5745726" cy="729687"/>
              </a:xfrm>
              <a:prstGeom prst="rect">
                <a:avLst/>
              </a:prstGeom>
              <a:blipFill>
                <a:blip r:embed="rId7"/>
                <a:stretch>
                  <a:fillRect b="-19167"/>
                </a:stretch>
              </a:blipFill>
            </p:spPr>
            <p:txBody>
              <a:bodyPr/>
              <a:lstStyle/>
              <a:p>
                <a:r>
                  <a:rPr lang="it-IT">
                    <a:noFill/>
                  </a:rPr>
                  <a:t> </a:t>
                </a:r>
              </a:p>
            </p:txBody>
          </p:sp>
        </mc:Fallback>
      </mc:AlternateContent>
    </p:spTree>
    <p:extLst>
      <p:ext uri="{BB962C8B-B14F-4D97-AF65-F5344CB8AC3E}">
        <p14:creationId xmlns:p14="http://schemas.microsoft.com/office/powerpoint/2010/main" val="123945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0" grpId="0"/>
      <p:bldP spid="81" grpId="0"/>
      <p:bldP spid="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168995" y="260648"/>
            <a:ext cx="5699150" cy="646331"/>
          </a:xfrm>
          <a:prstGeom prst="rect">
            <a:avLst/>
          </a:prstGeom>
          <a:solidFill>
            <a:srgbClr val="66FFFF"/>
          </a:solidFill>
          <a:ln w="9525">
            <a:solidFill>
              <a:schemeClr val="tx1"/>
            </a:solidFill>
            <a:miter lim="800000"/>
            <a:headEnd/>
            <a:tailEnd/>
          </a:ln>
          <a:effectLst/>
        </p:spPr>
        <p:txBody>
          <a:bodyPr wrap="square" anchor="ctr">
            <a:spAutoFit/>
          </a:bodyPr>
          <a:lstStyle/>
          <a:p>
            <a:pPr>
              <a:defRPr/>
            </a:pPr>
            <a:r>
              <a:rPr lang="it-IT" sz="3600" b="1" dirty="0">
                <a:latin typeface="Arial" charset="0"/>
                <a:ea typeface="ＭＳ Ｐゴシック" charset="0"/>
              </a:rPr>
              <a:t>AD in Machine Learning</a:t>
            </a:r>
          </a:p>
        </p:txBody>
      </p:sp>
      <p:sp>
        <p:nvSpPr>
          <p:cNvPr id="5" name="Rettangolo 4"/>
          <p:cNvSpPr/>
          <p:nvPr/>
        </p:nvSpPr>
        <p:spPr>
          <a:xfrm>
            <a:off x="168995" y="980728"/>
            <a:ext cx="4968552" cy="523220"/>
          </a:xfrm>
          <a:prstGeom prst="rect">
            <a:avLst/>
          </a:prstGeom>
          <a:solidFill>
            <a:srgbClr val="99FF33"/>
          </a:solidFill>
        </p:spPr>
        <p:txBody>
          <a:bodyPr wrap="square">
            <a:spAutoFit/>
          </a:bodyPr>
          <a:lstStyle/>
          <a:p>
            <a:pPr algn="ctr"/>
            <a:r>
              <a:rPr lang="it-IT" sz="2400" dirty="0">
                <a:latin typeface="Arial" panose="020B0604020202020204" pitchFamily="34" charset="0"/>
                <a:cs typeface="Arial" panose="020B0604020202020204" pitchFamily="34" charset="0"/>
              </a:rPr>
              <a:t>training of a </a:t>
            </a:r>
            <a:r>
              <a:rPr lang="it-IT" sz="2400" dirty="0" err="1">
                <a:latin typeface="Arial" panose="020B0604020202020204" pitchFamily="34" charset="0"/>
                <a:cs typeface="Arial" panose="020B0604020202020204" pitchFamily="34" charset="0"/>
              </a:rPr>
              <a:t>neural</a:t>
            </a:r>
            <a:r>
              <a:rPr lang="it-IT" sz="2400" dirty="0">
                <a:latin typeface="Arial" panose="020B0604020202020204" pitchFamily="34" charset="0"/>
                <a:cs typeface="Arial" panose="020B0604020202020204" pitchFamily="34" charset="0"/>
              </a:rPr>
              <a:t> network</a:t>
            </a:r>
            <a:r>
              <a:rPr lang="it-IT" sz="2800" dirty="0">
                <a:latin typeface="Arial" panose="020B0604020202020204" pitchFamily="34" charset="0"/>
                <a:cs typeface="Arial" panose="020B0604020202020204" pitchFamily="34" charset="0"/>
              </a:rPr>
              <a:t> </a:t>
            </a:r>
          </a:p>
        </p:txBody>
      </p:sp>
      <p:sp>
        <p:nvSpPr>
          <p:cNvPr id="15" name="CasellaDiTesto 14">
            <a:extLst>
              <a:ext uri="{FF2B5EF4-FFF2-40B4-BE49-F238E27FC236}">
                <a16:creationId xmlns:a16="http://schemas.microsoft.com/office/drawing/2014/main" id="{8AB2A0A5-D8A1-B40F-5F0B-2464DFBD8877}"/>
              </a:ext>
            </a:extLst>
          </p:cNvPr>
          <p:cNvSpPr txBox="1"/>
          <p:nvPr/>
        </p:nvSpPr>
        <p:spPr>
          <a:xfrm>
            <a:off x="5292080" y="864227"/>
            <a:ext cx="3456384" cy="830997"/>
          </a:xfrm>
          <a:prstGeom prst="rect">
            <a:avLst/>
          </a:prstGeom>
          <a:noFill/>
        </p:spPr>
        <p:txBody>
          <a:bodyPr wrap="square">
            <a:spAutoFit/>
          </a:bodyPr>
          <a:lstStyle/>
          <a:p>
            <a:pPr algn="ctr"/>
            <a:r>
              <a:rPr lang="en-US" sz="2400" b="0" i="0" dirty="0">
                <a:solidFill>
                  <a:srgbClr val="212121"/>
                </a:solidFill>
                <a:effectLst/>
                <a:latin typeface="Helvetica" panose="020B0604020202020204" pitchFamily="34" charset="0"/>
              </a:rPr>
              <a:t>Neural network with two linear layers</a:t>
            </a:r>
          </a:p>
        </p:txBody>
      </p:sp>
      <mc:AlternateContent xmlns:mc="http://schemas.openxmlformats.org/markup-compatibility/2006">
        <mc:Choice xmlns:a14="http://schemas.microsoft.com/office/drawing/2010/main" Requires="a14">
          <p:sp>
            <p:nvSpPr>
              <p:cNvPr id="80" name="CasellaDiTesto 79">
                <a:extLst>
                  <a:ext uri="{FF2B5EF4-FFF2-40B4-BE49-F238E27FC236}">
                    <a16:creationId xmlns:a16="http://schemas.microsoft.com/office/drawing/2014/main" id="{8F5E0ED2-06E9-6A31-BD13-B8CDE534D30A}"/>
                  </a:ext>
                </a:extLst>
              </p:cNvPr>
              <p:cNvSpPr txBox="1"/>
              <p:nvPr/>
            </p:nvSpPr>
            <p:spPr>
              <a:xfrm>
                <a:off x="323528" y="4404194"/>
                <a:ext cx="5310624" cy="747512"/>
              </a:xfrm>
              <a:prstGeom prst="rect">
                <a:avLst/>
              </a:prstGeom>
              <a:noFill/>
            </p:spPr>
            <p:txBody>
              <a:bodyPr wrap="square">
                <a:spAutoFit/>
              </a:bodyPr>
              <a:lstStyle/>
              <a:p>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sup>
                        <m:r>
                          <a:rPr lang="it-IT" b="0" i="1" smtClean="0">
                            <a:latin typeface="Cambria Math" panose="02040503050406030204" pitchFamily="18" charset="0"/>
                          </a:rPr>
                          <m:t>(1)</m:t>
                        </m:r>
                      </m:sup>
                    </m:sSubSup>
                  </m:oMath>
                </a14:m>
                <a:r>
                  <a:rPr lang="it-IT" dirty="0"/>
                  <a:t>=</a:t>
                </a:r>
                <a14:m>
                  <m:oMath xmlns:m="http://schemas.openxmlformats.org/officeDocument/2006/math">
                    <m:sSubSup>
                      <m:sSubSupPr>
                        <m:ctrlPr>
                          <a:rPr lang="it-IT" i="1" dirty="0" smtClean="0">
                            <a:latin typeface="Cambria Math" panose="02040503050406030204" pitchFamily="18" charset="0"/>
                          </a:rPr>
                        </m:ctrlPr>
                      </m:sSubSupPr>
                      <m:e>
                        <m:r>
                          <a:rPr lang="it-IT" b="0" i="1" dirty="0" smtClean="0">
                            <a:latin typeface="Cambria Math" panose="02040503050406030204" pitchFamily="18" charset="0"/>
                          </a:rPr>
                          <m:t>𝑊</m:t>
                        </m:r>
                      </m:e>
                      <m:sub/>
                      <m:sup>
                        <m:r>
                          <a:rPr lang="it-IT" b="0" i="1" dirty="0" smtClean="0">
                            <a:latin typeface="Cambria Math" panose="02040503050406030204" pitchFamily="18" charset="0"/>
                          </a:rPr>
                          <m:t>(1)</m:t>
                        </m:r>
                      </m:sup>
                    </m:sSubSup>
                    <m:r>
                      <a:rPr lang="it-IT" b="0" i="1" dirty="0" smtClean="0">
                        <a:latin typeface="Cambria Math" panose="02040503050406030204" pitchFamily="18" charset="0"/>
                      </a:rPr>
                      <m:t>𝑥</m:t>
                    </m:r>
                    <m:r>
                      <a:rPr lang="it-IT" b="0" i="1" dirty="0" smtClean="0">
                        <a:latin typeface="Cambria Math" panose="02040503050406030204" pitchFamily="18" charset="0"/>
                      </a:rPr>
                      <m:t>+</m:t>
                    </m:r>
                  </m:oMath>
                </a14:m>
                <a:r>
                  <a:rPr lang="it-IT" dirty="0"/>
                  <a:t> </a:t>
                </a:r>
                <a14:m>
                  <m:oMath xmlns:m="http://schemas.openxmlformats.org/officeDocument/2006/math">
                    <m:sSubSup>
                      <m:sSubSupPr>
                        <m:ctrlPr>
                          <a:rPr lang="it-IT" i="1" dirty="0">
                            <a:latin typeface="Cambria Math" panose="02040503050406030204" pitchFamily="18" charset="0"/>
                          </a:rPr>
                        </m:ctrlPr>
                      </m:sSubSupPr>
                      <m:e>
                        <m:r>
                          <a:rPr lang="it-IT" b="0" i="1" dirty="0" smtClean="0">
                            <a:latin typeface="Cambria Math" panose="02040503050406030204" pitchFamily="18" charset="0"/>
                          </a:rPr>
                          <m:t>𝑏</m:t>
                        </m:r>
                      </m:e>
                      <m:sub/>
                      <m:sup>
                        <m:r>
                          <a:rPr lang="it-IT" i="1" dirty="0">
                            <a:latin typeface="Cambria Math" panose="02040503050406030204" pitchFamily="18" charset="0"/>
                          </a:rPr>
                          <m:t>(1)</m:t>
                        </m:r>
                      </m:sup>
                    </m:sSubSup>
                  </m:oMath>
                </a14:m>
                <a:endParaRPr lang="it-IT" dirty="0"/>
              </a:p>
            </p:txBody>
          </p:sp>
        </mc:Choice>
        <mc:Fallback>
          <p:sp>
            <p:nvSpPr>
              <p:cNvPr id="80" name="CasellaDiTesto 79">
                <a:extLst>
                  <a:ext uri="{FF2B5EF4-FFF2-40B4-BE49-F238E27FC236}">
                    <a16:creationId xmlns:a16="http://schemas.microsoft.com/office/drawing/2014/main" id="{8F5E0ED2-06E9-6A31-BD13-B8CDE534D30A}"/>
                  </a:ext>
                </a:extLst>
              </p:cNvPr>
              <p:cNvSpPr txBox="1">
                <a:spLocks noRot="1" noChangeAspect="1" noMove="1" noResize="1" noEditPoints="1" noAdjustHandles="1" noChangeArrowheads="1" noChangeShapeType="1" noTextEdit="1"/>
              </p:cNvSpPr>
              <p:nvPr/>
            </p:nvSpPr>
            <p:spPr>
              <a:xfrm>
                <a:off x="323528" y="4404194"/>
                <a:ext cx="5310624" cy="747512"/>
              </a:xfrm>
              <a:prstGeom prst="rect">
                <a:avLst/>
              </a:prstGeom>
              <a:blipFill>
                <a:blip r:embed="rId2"/>
                <a:stretch>
                  <a:fillRect b="-16260"/>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82" name="CasellaDiTesto 81">
                <a:extLst>
                  <a:ext uri="{FF2B5EF4-FFF2-40B4-BE49-F238E27FC236}">
                    <a16:creationId xmlns:a16="http://schemas.microsoft.com/office/drawing/2014/main" id="{2DACD94B-959D-09EA-4E43-CE5CAF289EA7}"/>
                  </a:ext>
                </a:extLst>
              </p:cNvPr>
              <p:cNvSpPr txBox="1"/>
              <p:nvPr/>
            </p:nvSpPr>
            <p:spPr>
              <a:xfrm>
                <a:off x="323528" y="5439046"/>
                <a:ext cx="5745726" cy="755015"/>
              </a:xfrm>
              <a:prstGeom prst="rect">
                <a:avLst/>
              </a:prstGeom>
              <a:noFill/>
            </p:spPr>
            <p:txBody>
              <a:bodyPr wrap="square">
                <a:spAutoFit/>
              </a:bodyPr>
              <a:lstStyle/>
              <a:p>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𝑣</m:t>
                        </m:r>
                      </m:e>
                      <m:sub/>
                      <m:sup>
                        <m:r>
                          <a:rPr lang="it-IT" b="0" i="1" smtClean="0">
                            <a:latin typeface="Cambria Math" panose="02040503050406030204" pitchFamily="18" charset="0"/>
                          </a:rPr>
                          <m:t>(2)</m:t>
                        </m:r>
                      </m:sup>
                    </m:sSubSup>
                  </m:oMath>
                </a14:m>
                <a:r>
                  <a:rPr lang="it-IT" dirty="0"/>
                  <a:t>=</a:t>
                </a:r>
                <a14:m>
                  <m:oMath xmlns:m="http://schemas.openxmlformats.org/officeDocument/2006/math">
                    <m:sSubSup>
                      <m:sSubSupPr>
                        <m:ctrlPr>
                          <a:rPr lang="it-IT" i="1" dirty="0" smtClean="0">
                            <a:latin typeface="Cambria Math" panose="02040503050406030204" pitchFamily="18" charset="0"/>
                          </a:rPr>
                        </m:ctrlPr>
                      </m:sSubSupPr>
                      <m:e>
                        <m:r>
                          <a:rPr lang="it-IT" b="0" i="1" dirty="0" smtClean="0">
                            <a:latin typeface="Cambria Math" panose="02040503050406030204" pitchFamily="18" charset="0"/>
                          </a:rPr>
                          <m:t>𝑤</m:t>
                        </m:r>
                      </m:e>
                      <m:sub/>
                      <m:sup>
                        <m:d>
                          <m:dPr>
                            <m:ctrlPr>
                              <a:rPr lang="it-IT" b="0" i="1" dirty="0" smtClean="0">
                                <a:latin typeface="Cambria Math" panose="02040503050406030204" pitchFamily="18" charset="0"/>
                              </a:rPr>
                            </m:ctrlPr>
                          </m:dPr>
                          <m:e>
                            <m:r>
                              <a:rPr lang="it-IT" b="0" i="1" dirty="0" smtClean="0">
                                <a:latin typeface="Cambria Math" panose="02040503050406030204" pitchFamily="18" charset="0"/>
                              </a:rPr>
                              <m:t>2</m:t>
                            </m:r>
                          </m:e>
                        </m:d>
                        <m:r>
                          <a:rPr lang="it-IT" b="0" i="1" dirty="0" smtClean="0">
                            <a:latin typeface="Cambria Math" panose="02040503050406030204" pitchFamily="18" charset="0"/>
                          </a:rPr>
                          <m:t>𝑇</m:t>
                        </m:r>
                      </m:sup>
                    </m:sSubSup>
                    <m:sSubSup>
                      <m:sSubSupPr>
                        <m:ctrlPr>
                          <a:rPr lang="it-IT" i="1">
                            <a:latin typeface="Cambria Math" panose="02040503050406030204" pitchFamily="18" charset="0"/>
                          </a:rPr>
                        </m:ctrlPr>
                      </m:sSubSupPr>
                      <m:e>
                        <m:r>
                          <a:rPr lang="it-IT" b="0" i="1" smtClean="0">
                            <a:latin typeface="Cambria Math" panose="02040503050406030204" pitchFamily="18" charset="0"/>
                          </a:rPr>
                          <m:t>𝑉</m:t>
                        </m:r>
                      </m:e>
                      <m:sub/>
                      <m:sup>
                        <m:r>
                          <a:rPr lang="it-IT" i="1">
                            <a:latin typeface="Cambria Math" panose="02040503050406030204" pitchFamily="18" charset="0"/>
                          </a:rPr>
                          <m:t>(1)</m:t>
                        </m:r>
                      </m:sup>
                    </m:sSubSup>
                    <m:r>
                      <a:rPr lang="it-IT" b="0" i="1" dirty="0" smtClean="0">
                        <a:latin typeface="Cambria Math" panose="02040503050406030204" pitchFamily="18" charset="0"/>
                      </a:rPr>
                      <m:t>+</m:t>
                    </m:r>
                  </m:oMath>
                </a14:m>
                <a:r>
                  <a:rPr lang="it-IT" dirty="0"/>
                  <a:t> </a:t>
                </a:r>
                <a14:m>
                  <m:oMath xmlns:m="http://schemas.openxmlformats.org/officeDocument/2006/math">
                    <m:sSubSup>
                      <m:sSubSupPr>
                        <m:ctrlPr>
                          <a:rPr lang="it-IT" i="1" dirty="0">
                            <a:latin typeface="Cambria Math" panose="02040503050406030204" pitchFamily="18" charset="0"/>
                          </a:rPr>
                        </m:ctrlPr>
                      </m:sSubSupPr>
                      <m:e>
                        <m:r>
                          <a:rPr lang="it-IT" b="0" i="1" dirty="0" smtClean="0">
                            <a:latin typeface="Cambria Math" panose="02040503050406030204" pitchFamily="18" charset="0"/>
                          </a:rPr>
                          <m:t>𝑏</m:t>
                        </m:r>
                      </m:e>
                      <m:sub/>
                      <m:sup>
                        <m:r>
                          <a:rPr lang="it-IT" i="1" dirty="0">
                            <a:latin typeface="Cambria Math" panose="02040503050406030204" pitchFamily="18" charset="0"/>
                          </a:rPr>
                          <m:t>(</m:t>
                        </m:r>
                        <m:r>
                          <a:rPr lang="it-IT" b="0" i="1" dirty="0" smtClean="0">
                            <a:latin typeface="Cambria Math" panose="02040503050406030204" pitchFamily="18" charset="0"/>
                          </a:rPr>
                          <m:t>2</m:t>
                        </m:r>
                        <m:r>
                          <a:rPr lang="it-IT" i="1" dirty="0">
                            <a:latin typeface="Cambria Math" panose="02040503050406030204" pitchFamily="18" charset="0"/>
                          </a:rPr>
                          <m:t>)</m:t>
                        </m:r>
                      </m:sup>
                    </m:sSubSup>
                  </m:oMath>
                </a14:m>
                <a:endParaRPr lang="it-IT" dirty="0"/>
              </a:p>
            </p:txBody>
          </p:sp>
        </mc:Choice>
        <mc:Fallback>
          <p:sp>
            <p:nvSpPr>
              <p:cNvPr id="82" name="CasellaDiTesto 81">
                <a:extLst>
                  <a:ext uri="{FF2B5EF4-FFF2-40B4-BE49-F238E27FC236}">
                    <a16:creationId xmlns:a16="http://schemas.microsoft.com/office/drawing/2014/main" id="{2DACD94B-959D-09EA-4E43-CE5CAF289EA7}"/>
                  </a:ext>
                </a:extLst>
              </p:cNvPr>
              <p:cNvSpPr txBox="1">
                <a:spLocks noRot="1" noChangeAspect="1" noMove="1" noResize="1" noEditPoints="1" noAdjustHandles="1" noChangeArrowheads="1" noChangeShapeType="1" noTextEdit="1"/>
              </p:cNvSpPr>
              <p:nvPr/>
            </p:nvSpPr>
            <p:spPr>
              <a:xfrm>
                <a:off x="323528" y="5439046"/>
                <a:ext cx="5745726" cy="755015"/>
              </a:xfrm>
              <a:prstGeom prst="rect">
                <a:avLst/>
              </a:prstGeom>
              <a:blipFill>
                <a:blip r:embed="rId3"/>
                <a:stretch>
                  <a:fillRect b="-15323"/>
                </a:stretch>
              </a:blipFill>
            </p:spPr>
            <p:txBody>
              <a:bodyPr/>
              <a:lstStyle/>
              <a:p>
                <a:r>
                  <a:rPr lang="it-IT">
                    <a:noFill/>
                  </a:rPr>
                  <a:t> </a:t>
                </a:r>
              </a:p>
            </p:txBody>
          </p:sp>
        </mc:Fallback>
      </mc:AlternateContent>
      <p:sp>
        <p:nvSpPr>
          <p:cNvPr id="2" name="CasellaDiTesto 1">
            <a:extLst>
              <a:ext uri="{FF2B5EF4-FFF2-40B4-BE49-F238E27FC236}">
                <a16:creationId xmlns:a16="http://schemas.microsoft.com/office/drawing/2014/main" id="{7197FA92-24FD-3C13-32D0-0C70FBA31A95}"/>
              </a:ext>
            </a:extLst>
          </p:cNvPr>
          <p:cNvSpPr txBox="1"/>
          <p:nvPr/>
        </p:nvSpPr>
        <p:spPr>
          <a:xfrm>
            <a:off x="493315" y="6317147"/>
            <a:ext cx="3323060" cy="461665"/>
          </a:xfrm>
          <a:prstGeom prst="rect">
            <a:avLst/>
          </a:prstGeom>
          <a:solidFill>
            <a:srgbClr val="FFFF00"/>
          </a:solidFill>
        </p:spPr>
        <p:txBody>
          <a:bodyPr wrap="square">
            <a:spAutoFit/>
          </a:bodyPr>
          <a:lstStyle/>
          <a:p>
            <a:pPr algn="ctr"/>
            <a:r>
              <a:rPr lang="en-US" sz="2400" dirty="0">
                <a:solidFill>
                  <a:srgbClr val="212121"/>
                </a:solidFill>
              </a:rPr>
              <a:t>m</a:t>
            </a:r>
            <a:r>
              <a:rPr lang="en-US" sz="2400" b="0" i="0" dirty="0">
                <a:solidFill>
                  <a:srgbClr val="212121"/>
                </a:solidFill>
                <a:effectLst/>
                <a:latin typeface="Helvetica" panose="020B0604020202020204" pitchFamily="34" charset="0"/>
              </a:rPr>
              <a:t>atrix-vector notation</a:t>
            </a:r>
          </a:p>
        </p:txBody>
      </p:sp>
      <p:grpSp>
        <p:nvGrpSpPr>
          <p:cNvPr id="3" name="Gruppo 2">
            <a:extLst>
              <a:ext uri="{FF2B5EF4-FFF2-40B4-BE49-F238E27FC236}">
                <a16:creationId xmlns:a16="http://schemas.microsoft.com/office/drawing/2014/main" id="{7732DCA9-AE8C-E00D-BB14-3D3F8B025A09}"/>
              </a:ext>
            </a:extLst>
          </p:cNvPr>
          <p:cNvGrpSpPr/>
          <p:nvPr/>
        </p:nvGrpSpPr>
        <p:grpSpPr>
          <a:xfrm>
            <a:off x="1327646" y="1809113"/>
            <a:ext cx="6632723" cy="2544058"/>
            <a:chOff x="139055" y="1871253"/>
            <a:chExt cx="6632723" cy="2544058"/>
          </a:xfrm>
        </p:grpSpPr>
        <p:sp>
          <p:nvSpPr>
            <p:cNvPr id="6" name="Ovale 5">
              <a:extLst>
                <a:ext uri="{FF2B5EF4-FFF2-40B4-BE49-F238E27FC236}">
                  <a16:creationId xmlns:a16="http://schemas.microsoft.com/office/drawing/2014/main" id="{5920BD09-080D-E634-4D1B-20F82AF5DFC7}"/>
                </a:ext>
              </a:extLst>
            </p:cNvPr>
            <p:cNvSpPr/>
            <p:nvPr/>
          </p:nvSpPr>
          <p:spPr bwMode="auto">
            <a:xfrm>
              <a:off x="1145556" y="2417715"/>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7" name="Ovale 6">
              <a:extLst>
                <a:ext uri="{FF2B5EF4-FFF2-40B4-BE49-F238E27FC236}">
                  <a16:creationId xmlns:a16="http://schemas.microsoft.com/office/drawing/2014/main" id="{010B1D32-F2BD-7F82-70D2-8456A339EB6C}"/>
                </a:ext>
              </a:extLst>
            </p:cNvPr>
            <p:cNvSpPr/>
            <p:nvPr/>
          </p:nvSpPr>
          <p:spPr bwMode="auto">
            <a:xfrm>
              <a:off x="1145556" y="3634754"/>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8" name="Ovale 7">
              <a:extLst>
                <a:ext uri="{FF2B5EF4-FFF2-40B4-BE49-F238E27FC236}">
                  <a16:creationId xmlns:a16="http://schemas.microsoft.com/office/drawing/2014/main" id="{2AF46758-0C43-58CF-0ED3-75818EEB1D64}"/>
                </a:ext>
              </a:extLst>
            </p:cNvPr>
            <p:cNvSpPr/>
            <p:nvPr/>
          </p:nvSpPr>
          <p:spPr bwMode="auto">
            <a:xfrm>
              <a:off x="2627784" y="2420888"/>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9" name="Ovale 8">
              <a:extLst>
                <a:ext uri="{FF2B5EF4-FFF2-40B4-BE49-F238E27FC236}">
                  <a16:creationId xmlns:a16="http://schemas.microsoft.com/office/drawing/2014/main" id="{9366F168-1BCD-6BD3-BBAA-15FAEF537556}"/>
                </a:ext>
              </a:extLst>
            </p:cNvPr>
            <p:cNvSpPr/>
            <p:nvPr/>
          </p:nvSpPr>
          <p:spPr bwMode="auto">
            <a:xfrm>
              <a:off x="2627784" y="363792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10" name="Ovale 9">
              <a:extLst>
                <a:ext uri="{FF2B5EF4-FFF2-40B4-BE49-F238E27FC236}">
                  <a16:creationId xmlns:a16="http://schemas.microsoft.com/office/drawing/2014/main" id="{D7CFB44C-D377-9423-2081-A77D6885AD65}"/>
                </a:ext>
              </a:extLst>
            </p:cNvPr>
            <p:cNvSpPr/>
            <p:nvPr/>
          </p:nvSpPr>
          <p:spPr bwMode="auto">
            <a:xfrm>
              <a:off x="3923928" y="296030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cxnSp>
          <p:nvCxnSpPr>
            <p:cNvPr id="11" name="Connettore 2 10">
              <a:extLst>
                <a:ext uri="{FF2B5EF4-FFF2-40B4-BE49-F238E27FC236}">
                  <a16:creationId xmlns:a16="http://schemas.microsoft.com/office/drawing/2014/main" id="{B29CB9A5-6C4E-3CE0-5877-A572C858FE28}"/>
                </a:ext>
              </a:extLst>
            </p:cNvPr>
            <p:cNvCxnSpPr>
              <a:endCxn id="6" idx="2"/>
            </p:cNvCxnSpPr>
            <p:nvPr/>
          </p:nvCxnSpPr>
          <p:spPr bwMode="auto">
            <a:xfrm>
              <a:off x="168995" y="266335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 name="Connettore 2 11">
              <a:extLst>
                <a:ext uri="{FF2B5EF4-FFF2-40B4-BE49-F238E27FC236}">
                  <a16:creationId xmlns:a16="http://schemas.microsoft.com/office/drawing/2014/main" id="{9B459143-A710-C3CE-AAB2-F933DE797CC7}"/>
                </a:ext>
              </a:extLst>
            </p:cNvPr>
            <p:cNvCxnSpPr/>
            <p:nvPr/>
          </p:nvCxnSpPr>
          <p:spPr bwMode="auto">
            <a:xfrm>
              <a:off x="139055"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 name="Connettore 2 12">
              <a:extLst>
                <a:ext uri="{FF2B5EF4-FFF2-40B4-BE49-F238E27FC236}">
                  <a16:creationId xmlns:a16="http://schemas.microsoft.com/office/drawing/2014/main" id="{A566910D-EA61-DCF5-3C8B-1DA4DC3D06E6}"/>
                </a:ext>
              </a:extLst>
            </p:cNvPr>
            <p:cNvCxnSpPr/>
            <p:nvPr/>
          </p:nvCxnSpPr>
          <p:spPr bwMode="auto">
            <a:xfrm>
              <a:off x="1651223" y="2636912"/>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 name="Connettore 2 13">
              <a:extLst>
                <a:ext uri="{FF2B5EF4-FFF2-40B4-BE49-F238E27FC236}">
                  <a16:creationId xmlns:a16="http://schemas.microsoft.com/office/drawing/2014/main" id="{F4F33624-C47B-C7A9-D54A-D2431C090643}"/>
                </a:ext>
              </a:extLst>
            </p:cNvPr>
            <p:cNvCxnSpPr/>
            <p:nvPr/>
          </p:nvCxnSpPr>
          <p:spPr bwMode="auto">
            <a:xfrm>
              <a:off x="1651223"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6" name="Connettore 2 15">
              <a:extLst>
                <a:ext uri="{FF2B5EF4-FFF2-40B4-BE49-F238E27FC236}">
                  <a16:creationId xmlns:a16="http://schemas.microsoft.com/office/drawing/2014/main" id="{05CC26B3-BDAA-BEC5-2D80-13C8979B0170}"/>
                </a:ext>
              </a:extLst>
            </p:cNvPr>
            <p:cNvCxnSpPr>
              <a:cxnSpLocks/>
              <a:endCxn id="8" idx="3"/>
            </p:cNvCxnSpPr>
            <p:nvPr/>
          </p:nvCxnSpPr>
          <p:spPr bwMode="auto">
            <a:xfrm flipV="1">
              <a:off x="1691680" y="2840223"/>
              <a:ext cx="1013002" cy="94881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Connettore 2 18">
              <a:extLst>
                <a:ext uri="{FF2B5EF4-FFF2-40B4-BE49-F238E27FC236}">
                  <a16:creationId xmlns:a16="http://schemas.microsoft.com/office/drawing/2014/main" id="{897AB8FB-A9C2-E0A5-BCFA-77E558576CF8}"/>
                </a:ext>
              </a:extLst>
            </p:cNvPr>
            <p:cNvCxnSpPr>
              <a:cxnSpLocks/>
              <a:endCxn id="9" idx="1"/>
            </p:cNvCxnSpPr>
            <p:nvPr/>
          </p:nvCxnSpPr>
          <p:spPr bwMode="auto">
            <a:xfrm>
              <a:off x="1691680" y="2708920"/>
              <a:ext cx="1013002" cy="100095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Connettore 2 23">
              <a:extLst>
                <a:ext uri="{FF2B5EF4-FFF2-40B4-BE49-F238E27FC236}">
                  <a16:creationId xmlns:a16="http://schemas.microsoft.com/office/drawing/2014/main" id="{979B464F-F4E6-17CB-0948-4B6604577C46}"/>
                </a:ext>
              </a:extLst>
            </p:cNvPr>
            <p:cNvCxnSpPr>
              <a:cxnSpLocks/>
            </p:cNvCxnSpPr>
            <p:nvPr/>
          </p:nvCxnSpPr>
          <p:spPr bwMode="auto">
            <a:xfrm>
              <a:off x="3131840" y="2636912"/>
              <a:ext cx="865435" cy="432048"/>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5" name="Connettore 2 24">
              <a:extLst>
                <a:ext uri="{FF2B5EF4-FFF2-40B4-BE49-F238E27FC236}">
                  <a16:creationId xmlns:a16="http://schemas.microsoft.com/office/drawing/2014/main" id="{28E80873-1997-2FCC-CD7F-C81DE5B66553}"/>
                </a:ext>
              </a:extLst>
            </p:cNvPr>
            <p:cNvCxnSpPr>
              <a:cxnSpLocks/>
              <a:endCxn id="10" idx="3"/>
            </p:cNvCxnSpPr>
            <p:nvPr/>
          </p:nvCxnSpPr>
          <p:spPr bwMode="auto">
            <a:xfrm flipV="1">
              <a:off x="3131840" y="3379642"/>
              <a:ext cx="868986" cy="42211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6" name="CasellaDiTesto 25">
              <a:extLst>
                <a:ext uri="{FF2B5EF4-FFF2-40B4-BE49-F238E27FC236}">
                  <a16:creationId xmlns:a16="http://schemas.microsoft.com/office/drawing/2014/main" id="{2414C7F7-340B-642D-E79B-7984BA07C57F}"/>
                </a:ext>
              </a:extLst>
            </p:cNvPr>
            <p:cNvSpPr txBox="1"/>
            <p:nvPr/>
          </p:nvSpPr>
          <p:spPr>
            <a:xfrm>
              <a:off x="196514" y="2085871"/>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1</a:t>
              </a:r>
            </a:p>
          </p:txBody>
        </p:sp>
        <p:sp>
          <p:nvSpPr>
            <p:cNvPr id="27" name="CasellaDiTesto 26">
              <a:extLst>
                <a:ext uri="{FF2B5EF4-FFF2-40B4-BE49-F238E27FC236}">
                  <a16:creationId xmlns:a16="http://schemas.microsoft.com/office/drawing/2014/main" id="{333914ED-1827-8E2A-0535-AB6B0378FB24}"/>
                </a:ext>
              </a:extLst>
            </p:cNvPr>
            <p:cNvSpPr txBox="1"/>
            <p:nvPr/>
          </p:nvSpPr>
          <p:spPr>
            <a:xfrm>
              <a:off x="251520" y="3265820"/>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2</a:t>
              </a:r>
            </a:p>
          </p:txBody>
        </p:sp>
        <mc:AlternateContent xmlns:mc="http://schemas.openxmlformats.org/markup-compatibility/2006">
          <mc:Choice xmlns:a14="http://schemas.microsoft.com/office/drawing/2010/main" Requires="a14">
            <p:sp>
              <p:nvSpPr>
                <p:cNvPr id="28" name="CasellaDiTesto 27">
                  <a:extLst>
                    <a:ext uri="{FF2B5EF4-FFF2-40B4-BE49-F238E27FC236}">
                      <a16:creationId xmlns:a16="http://schemas.microsoft.com/office/drawing/2014/main" id="{604102A8-652D-2294-3BEB-A3B93604EC34}"/>
                    </a:ext>
                  </a:extLst>
                </p:cNvPr>
                <p:cNvSpPr txBox="1"/>
                <p:nvPr/>
              </p:nvSpPr>
              <p:spPr>
                <a:xfrm>
                  <a:off x="4126747" y="2347481"/>
                  <a:ext cx="1010800" cy="7475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𝑣</m:t>
                            </m:r>
                          </m:e>
                          <m:sub/>
                          <m:sup>
                            <m:r>
                              <a:rPr lang="it-IT" b="0" i="1" smtClean="0">
                                <a:latin typeface="Cambria Math" panose="02040503050406030204" pitchFamily="18" charset="0"/>
                              </a:rPr>
                              <m:t>(2)</m:t>
                            </m:r>
                          </m:sup>
                        </m:sSubSup>
                      </m:oMath>
                    </m:oMathPara>
                  </a14:m>
                  <a:endParaRPr lang="it-IT" dirty="0"/>
                </a:p>
              </p:txBody>
            </p:sp>
          </mc:Choice>
          <mc:Fallback>
            <p:sp>
              <p:nvSpPr>
                <p:cNvPr id="28" name="CasellaDiTesto 27">
                  <a:extLst>
                    <a:ext uri="{FF2B5EF4-FFF2-40B4-BE49-F238E27FC236}">
                      <a16:creationId xmlns:a16="http://schemas.microsoft.com/office/drawing/2014/main" id="{604102A8-652D-2294-3BEB-A3B93604EC34}"/>
                    </a:ext>
                  </a:extLst>
                </p:cNvPr>
                <p:cNvSpPr txBox="1">
                  <a:spLocks noRot="1" noChangeAspect="1" noMove="1" noResize="1" noEditPoints="1" noAdjustHandles="1" noChangeArrowheads="1" noChangeShapeType="1" noTextEdit="1"/>
                </p:cNvSpPr>
                <p:nvPr/>
              </p:nvSpPr>
              <p:spPr>
                <a:xfrm>
                  <a:off x="4126747" y="2347481"/>
                  <a:ext cx="1010800" cy="747512"/>
                </a:xfrm>
                <a:prstGeom prst="rect">
                  <a:avLst/>
                </a:prstGeom>
                <a:blipFill>
                  <a:blip r:embed="rId4"/>
                  <a:stretch>
                    <a:fillRect/>
                  </a:stretch>
                </a:blipFill>
              </p:spPr>
              <p:txBody>
                <a:bodyPr/>
                <a:lstStyle/>
                <a:p>
                  <a:r>
                    <a:rPr lang="it-IT">
                      <a:noFill/>
                    </a:rPr>
                    <a:t> </a:t>
                  </a:r>
                </a:p>
              </p:txBody>
            </p:sp>
          </mc:Fallback>
        </mc:AlternateContent>
        <p:cxnSp>
          <p:nvCxnSpPr>
            <p:cNvPr id="29" name="Connettore 2 28">
              <a:extLst>
                <a:ext uri="{FF2B5EF4-FFF2-40B4-BE49-F238E27FC236}">
                  <a16:creationId xmlns:a16="http://schemas.microsoft.com/office/drawing/2014/main" id="{D9CD291C-EDC6-D155-BDF6-DEF902289083}"/>
                </a:ext>
              </a:extLst>
            </p:cNvPr>
            <p:cNvCxnSpPr/>
            <p:nvPr/>
          </p:nvCxnSpPr>
          <p:spPr bwMode="auto">
            <a:xfrm>
              <a:off x="4499992" y="321297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0" name="CasellaDiTesto 29">
              <a:extLst>
                <a:ext uri="{FF2B5EF4-FFF2-40B4-BE49-F238E27FC236}">
                  <a16:creationId xmlns:a16="http://schemas.microsoft.com/office/drawing/2014/main" id="{9125CA8E-FAA5-3DAB-4625-0CF0A5384AAB}"/>
                </a:ext>
              </a:extLst>
            </p:cNvPr>
            <p:cNvSpPr txBox="1"/>
            <p:nvPr/>
          </p:nvSpPr>
          <p:spPr>
            <a:xfrm>
              <a:off x="5527527" y="2908997"/>
              <a:ext cx="1244251" cy="523220"/>
            </a:xfrm>
            <a:prstGeom prst="rect">
              <a:avLst/>
            </a:prstGeom>
            <a:noFill/>
          </p:spPr>
          <p:txBody>
            <a:bodyPr wrap="none" rtlCol="0">
              <a:spAutoFit/>
            </a:bodyPr>
            <a:lstStyle/>
            <a:p>
              <a:r>
                <a:rPr lang="it-IT" sz="2800" dirty="0"/>
                <a:t>Loss </a:t>
              </a:r>
              <a:r>
                <a:rPr lang="it-IT" sz="2800" i="1" dirty="0">
                  <a:latin typeface="+mj-lt"/>
                </a:rPr>
                <a:t>L</a:t>
              </a:r>
            </a:p>
          </p:txBody>
        </p:sp>
        <mc:AlternateContent xmlns:mc="http://schemas.openxmlformats.org/markup-compatibility/2006">
          <mc:Choice xmlns:a14="http://schemas.microsoft.com/office/drawing/2010/main" Requires="a14">
            <p:sp>
              <p:nvSpPr>
                <p:cNvPr id="31" name="CasellaDiTesto 30">
                  <a:extLst>
                    <a:ext uri="{FF2B5EF4-FFF2-40B4-BE49-F238E27FC236}">
                      <a16:creationId xmlns:a16="http://schemas.microsoft.com/office/drawing/2014/main" id="{E732E71C-4C5F-FC86-BE8D-EBE9748A92A1}"/>
                    </a:ext>
                  </a:extLst>
                </p:cNvPr>
                <p:cNvSpPr txBox="1"/>
                <p:nvPr/>
              </p:nvSpPr>
              <p:spPr>
                <a:xfrm>
                  <a:off x="2929504" y="1871253"/>
                  <a:ext cx="1010800" cy="7073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1</m:t>
                            </m:r>
                          </m:sub>
                          <m:sup>
                            <m:r>
                              <a:rPr lang="it-IT" b="0" i="1" smtClean="0">
                                <a:latin typeface="Cambria Math" panose="02040503050406030204" pitchFamily="18" charset="0"/>
                              </a:rPr>
                              <m:t>(1)</m:t>
                            </m:r>
                          </m:sup>
                        </m:sSubSup>
                      </m:oMath>
                    </m:oMathPara>
                  </a14:m>
                  <a:endParaRPr lang="it-IT" dirty="0"/>
                </a:p>
              </p:txBody>
            </p:sp>
          </mc:Choice>
          <mc:Fallback>
            <p:sp>
              <p:nvSpPr>
                <p:cNvPr id="31" name="CasellaDiTesto 30">
                  <a:extLst>
                    <a:ext uri="{FF2B5EF4-FFF2-40B4-BE49-F238E27FC236}">
                      <a16:creationId xmlns:a16="http://schemas.microsoft.com/office/drawing/2014/main" id="{E732E71C-4C5F-FC86-BE8D-EBE9748A92A1}"/>
                    </a:ext>
                  </a:extLst>
                </p:cNvPr>
                <p:cNvSpPr txBox="1">
                  <a:spLocks noRot="1" noChangeAspect="1" noMove="1" noResize="1" noEditPoints="1" noAdjustHandles="1" noChangeArrowheads="1" noChangeShapeType="1" noTextEdit="1"/>
                </p:cNvSpPr>
                <p:nvPr/>
              </p:nvSpPr>
              <p:spPr>
                <a:xfrm>
                  <a:off x="2929504" y="1871253"/>
                  <a:ext cx="1010800" cy="707373"/>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2" name="CasellaDiTesto 31">
                  <a:extLst>
                    <a:ext uri="{FF2B5EF4-FFF2-40B4-BE49-F238E27FC236}">
                      <a16:creationId xmlns:a16="http://schemas.microsoft.com/office/drawing/2014/main" id="{C215B1E0-0A48-A538-BA62-67C0887C5CD6}"/>
                    </a:ext>
                  </a:extLst>
                </p:cNvPr>
                <p:cNvSpPr txBox="1"/>
                <p:nvPr/>
              </p:nvSpPr>
              <p:spPr>
                <a:xfrm>
                  <a:off x="3057144" y="3707425"/>
                  <a:ext cx="10108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2</m:t>
                            </m:r>
                          </m:sub>
                          <m:sup>
                            <m:r>
                              <a:rPr lang="it-IT" b="0" i="1" smtClean="0">
                                <a:latin typeface="Cambria Math" panose="02040503050406030204" pitchFamily="18" charset="0"/>
                              </a:rPr>
                              <m:t>(1)</m:t>
                            </m:r>
                          </m:sup>
                        </m:sSubSup>
                      </m:oMath>
                    </m:oMathPara>
                  </a14:m>
                  <a:endParaRPr lang="it-IT" dirty="0"/>
                </a:p>
              </p:txBody>
            </p:sp>
          </mc:Choice>
          <mc:Fallback>
            <p:sp>
              <p:nvSpPr>
                <p:cNvPr id="32" name="CasellaDiTesto 31">
                  <a:extLst>
                    <a:ext uri="{FF2B5EF4-FFF2-40B4-BE49-F238E27FC236}">
                      <a16:creationId xmlns:a16="http://schemas.microsoft.com/office/drawing/2014/main" id="{C215B1E0-0A48-A538-BA62-67C0887C5CD6}"/>
                    </a:ext>
                  </a:extLst>
                </p:cNvPr>
                <p:cNvSpPr txBox="1">
                  <a:spLocks noRot="1" noChangeAspect="1" noMove="1" noResize="1" noEditPoints="1" noAdjustHandles="1" noChangeArrowheads="1" noChangeShapeType="1" noTextEdit="1"/>
                </p:cNvSpPr>
                <p:nvPr/>
              </p:nvSpPr>
              <p:spPr>
                <a:xfrm>
                  <a:off x="3057144" y="3707425"/>
                  <a:ext cx="1010800" cy="707886"/>
                </a:xfrm>
                <a:prstGeom prst="rect">
                  <a:avLst/>
                </a:prstGeom>
                <a:blipFill>
                  <a:blip r:embed="rId6"/>
                  <a:stretch>
                    <a:fillRect/>
                  </a:stretch>
                </a:blipFill>
              </p:spPr>
              <p:txBody>
                <a:bodyPr/>
                <a:lstStyle/>
                <a:p>
                  <a:r>
                    <a:rPr lang="it-IT">
                      <a:noFill/>
                    </a:rPr>
                    <a:t> </a:t>
                  </a:r>
                </a:p>
              </p:txBody>
            </p:sp>
          </mc:Fallback>
        </mc:AlternateContent>
      </p:grpSp>
      <p:sp>
        <p:nvSpPr>
          <p:cNvPr id="33" name="CasellaDiTesto 32">
            <a:extLst>
              <a:ext uri="{FF2B5EF4-FFF2-40B4-BE49-F238E27FC236}">
                <a16:creationId xmlns:a16="http://schemas.microsoft.com/office/drawing/2014/main" id="{B8F7CEBD-8114-0E94-D583-09B478B83B95}"/>
              </a:ext>
            </a:extLst>
          </p:cNvPr>
          <p:cNvSpPr txBox="1"/>
          <p:nvPr/>
        </p:nvSpPr>
        <p:spPr>
          <a:xfrm>
            <a:off x="6069254" y="4166661"/>
            <a:ext cx="2463186" cy="461665"/>
          </a:xfrm>
          <a:prstGeom prst="rect">
            <a:avLst/>
          </a:prstGeom>
          <a:solidFill>
            <a:srgbClr val="FFFF00"/>
          </a:solidFill>
        </p:spPr>
        <p:txBody>
          <a:bodyPr wrap="square">
            <a:spAutoFit/>
          </a:bodyPr>
          <a:lstStyle/>
          <a:p>
            <a:pPr algn="ctr"/>
            <a:r>
              <a:rPr lang="en-US" sz="2400" dirty="0">
                <a:solidFill>
                  <a:srgbClr val="212121"/>
                </a:solidFill>
              </a:rPr>
              <a:t>for</a:t>
            </a:r>
            <a:r>
              <a:rPr lang="en-US" sz="2400" b="0" i="0" dirty="0">
                <a:solidFill>
                  <a:srgbClr val="212121"/>
                </a:solidFill>
                <a:effectLst/>
                <a:latin typeface="Helvetica" panose="020B0604020202020204" pitchFamily="34" charset="0"/>
              </a:rPr>
              <a:t>ward mode</a:t>
            </a:r>
          </a:p>
        </p:txBody>
      </p:sp>
    </p:spTree>
    <p:extLst>
      <p:ext uri="{BB962C8B-B14F-4D97-AF65-F5344CB8AC3E}">
        <p14:creationId xmlns:p14="http://schemas.microsoft.com/office/powerpoint/2010/main" val="1975244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168995" y="260648"/>
            <a:ext cx="5699150" cy="646331"/>
          </a:xfrm>
          <a:prstGeom prst="rect">
            <a:avLst/>
          </a:prstGeom>
          <a:solidFill>
            <a:srgbClr val="66FFFF"/>
          </a:solidFill>
          <a:ln w="9525">
            <a:solidFill>
              <a:schemeClr val="tx1"/>
            </a:solidFill>
            <a:miter lim="800000"/>
            <a:headEnd/>
            <a:tailEnd/>
          </a:ln>
          <a:effectLst/>
        </p:spPr>
        <p:txBody>
          <a:bodyPr wrap="square" anchor="ctr">
            <a:spAutoFit/>
          </a:bodyPr>
          <a:lstStyle/>
          <a:p>
            <a:pPr>
              <a:defRPr/>
            </a:pPr>
            <a:r>
              <a:rPr lang="it-IT" sz="3600" b="1" dirty="0">
                <a:latin typeface="Arial" charset="0"/>
                <a:ea typeface="ＭＳ Ｐゴシック" charset="0"/>
              </a:rPr>
              <a:t>AD in Machine Learning</a:t>
            </a:r>
          </a:p>
        </p:txBody>
      </p:sp>
      <p:sp>
        <p:nvSpPr>
          <p:cNvPr id="5" name="Rettangolo 4"/>
          <p:cNvSpPr/>
          <p:nvPr/>
        </p:nvSpPr>
        <p:spPr>
          <a:xfrm>
            <a:off x="168995" y="980728"/>
            <a:ext cx="4968552" cy="523220"/>
          </a:xfrm>
          <a:prstGeom prst="rect">
            <a:avLst/>
          </a:prstGeom>
          <a:solidFill>
            <a:srgbClr val="99FF33"/>
          </a:solidFill>
        </p:spPr>
        <p:txBody>
          <a:bodyPr wrap="square">
            <a:spAutoFit/>
          </a:bodyPr>
          <a:lstStyle/>
          <a:p>
            <a:pPr algn="ctr"/>
            <a:r>
              <a:rPr lang="it-IT" sz="2400" dirty="0">
                <a:latin typeface="Arial" panose="020B0604020202020204" pitchFamily="34" charset="0"/>
                <a:cs typeface="Arial" panose="020B0604020202020204" pitchFamily="34" charset="0"/>
              </a:rPr>
              <a:t>training of a </a:t>
            </a:r>
            <a:r>
              <a:rPr lang="it-IT" sz="2400" dirty="0" err="1">
                <a:latin typeface="Arial" panose="020B0604020202020204" pitchFamily="34" charset="0"/>
                <a:cs typeface="Arial" panose="020B0604020202020204" pitchFamily="34" charset="0"/>
              </a:rPr>
              <a:t>neural</a:t>
            </a:r>
            <a:r>
              <a:rPr lang="it-IT" sz="2400" dirty="0">
                <a:latin typeface="Arial" panose="020B0604020202020204" pitchFamily="34" charset="0"/>
                <a:cs typeface="Arial" panose="020B0604020202020204" pitchFamily="34" charset="0"/>
              </a:rPr>
              <a:t> network</a:t>
            </a:r>
            <a:r>
              <a:rPr lang="it-IT" sz="2800" dirty="0">
                <a:latin typeface="Arial" panose="020B0604020202020204" pitchFamily="34" charset="0"/>
                <a:cs typeface="Arial" panose="020B0604020202020204" pitchFamily="34" charset="0"/>
              </a:rPr>
              <a:t> </a:t>
            </a:r>
          </a:p>
        </p:txBody>
      </p:sp>
      <p:sp>
        <p:nvSpPr>
          <p:cNvPr id="15" name="CasellaDiTesto 14">
            <a:extLst>
              <a:ext uri="{FF2B5EF4-FFF2-40B4-BE49-F238E27FC236}">
                <a16:creationId xmlns:a16="http://schemas.microsoft.com/office/drawing/2014/main" id="{8AB2A0A5-D8A1-B40F-5F0B-2464DFBD8877}"/>
              </a:ext>
            </a:extLst>
          </p:cNvPr>
          <p:cNvSpPr txBox="1"/>
          <p:nvPr/>
        </p:nvSpPr>
        <p:spPr>
          <a:xfrm>
            <a:off x="5292080" y="864227"/>
            <a:ext cx="3456384" cy="830997"/>
          </a:xfrm>
          <a:prstGeom prst="rect">
            <a:avLst/>
          </a:prstGeom>
          <a:noFill/>
        </p:spPr>
        <p:txBody>
          <a:bodyPr wrap="square">
            <a:spAutoFit/>
          </a:bodyPr>
          <a:lstStyle/>
          <a:p>
            <a:pPr algn="ctr"/>
            <a:r>
              <a:rPr lang="en-US" sz="2400" b="0" i="0" dirty="0">
                <a:solidFill>
                  <a:srgbClr val="212121"/>
                </a:solidFill>
                <a:effectLst/>
                <a:latin typeface="Helvetica" panose="020B0604020202020204" pitchFamily="34" charset="0"/>
              </a:rPr>
              <a:t>Neural network with two linear layers</a:t>
            </a:r>
          </a:p>
        </p:txBody>
      </p:sp>
      <mc:AlternateContent xmlns:mc="http://schemas.openxmlformats.org/markup-compatibility/2006">
        <mc:Choice xmlns:a14="http://schemas.microsoft.com/office/drawing/2010/main" Requires="a14">
          <p:sp>
            <p:nvSpPr>
              <p:cNvPr id="80" name="CasellaDiTesto 79">
                <a:extLst>
                  <a:ext uri="{FF2B5EF4-FFF2-40B4-BE49-F238E27FC236}">
                    <a16:creationId xmlns:a16="http://schemas.microsoft.com/office/drawing/2014/main" id="{8F5E0ED2-06E9-6A31-BD13-B8CDE534D30A}"/>
                  </a:ext>
                </a:extLst>
              </p:cNvPr>
              <p:cNvSpPr txBox="1"/>
              <p:nvPr/>
            </p:nvSpPr>
            <p:spPr>
              <a:xfrm>
                <a:off x="323527" y="4789653"/>
                <a:ext cx="5365056" cy="871713"/>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𝐿</m:t>
                    </m:r>
                    <m:r>
                      <a:rPr lang="it-IT" b="0" i="1" smtClean="0">
                        <a:latin typeface="Cambria Math" panose="02040503050406030204" pitchFamily="18" charset="0"/>
                      </a:rPr>
                      <m:t> </m:t>
                    </m:r>
                  </m:oMath>
                </a14:m>
                <a:r>
                  <a:rPr lang="it-IT" dirty="0"/>
                  <a:t>= </a:t>
                </a:r>
                <a14:m>
                  <m:oMath xmlns:m="http://schemas.openxmlformats.org/officeDocument/2006/math">
                    <m:f>
                      <m:fPr>
                        <m:ctrlPr>
                          <a:rPr lang="it-IT" i="1" dirty="0" smtClean="0">
                            <a:latin typeface="Cambria Math" panose="02040503050406030204" pitchFamily="18" charset="0"/>
                          </a:rPr>
                        </m:ctrlPr>
                      </m:fPr>
                      <m:num>
                        <m:r>
                          <a:rPr lang="it-IT" b="0" i="1" dirty="0" smtClean="0">
                            <a:latin typeface="Cambria Math" panose="02040503050406030204" pitchFamily="18" charset="0"/>
                          </a:rPr>
                          <m:t>1</m:t>
                        </m:r>
                      </m:num>
                      <m:den>
                        <m:d>
                          <m:dPr>
                            <m:begChr m:val="|"/>
                            <m:endChr m:val="|"/>
                            <m:ctrlPr>
                              <a:rPr lang="it-IT" i="1" dirty="0" smtClean="0">
                                <a:latin typeface="Cambria Math" panose="02040503050406030204" pitchFamily="18" charset="0"/>
                              </a:rPr>
                            </m:ctrlPr>
                          </m:dPr>
                          <m:e>
                            <m:r>
                              <a:rPr lang="it-IT" b="0" i="1" dirty="0" smtClean="0">
                                <a:latin typeface="Cambria Math" panose="02040503050406030204" pitchFamily="18" charset="0"/>
                              </a:rPr>
                              <m:t>𝑇</m:t>
                            </m:r>
                          </m:e>
                        </m:d>
                      </m:den>
                    </m:f>
                    <m:r>
                      <a:rPr lang="it-IT" b="0" i="1" dirty="0" smtClean="0">
                        <a:latin typeface="Cambria Math" panose="02040503050406030204" pitchFamily="18" charset="0"/>
                      </a:rPr>
                      <m:t> </m:t>
                    </m:r>
                    <m:nary>
                      <m:naryPr>
                        <m:chr m:val="∑"/>
                        <m:limLoc m:val="subSup"/>
                        <m:supHide m:val="on"/>
                        <m:ctrlPr>
                          <a:rPr lang="it-IT" i="1" dirty="0" smtClean="0">
                            <a:latin typeface="Cambria Math" panose="02040503050406030204" pitchFamily="18" charset="0"/>
                          </a:rPr>
                        </m:ctrlPr>
                      </m:naryPr>
                      <m:sub>
                        <m:d>
                          <m:dPr>
                            <m:begChr m:val="|"/>
                            <m:endChr m:val="|"/>
                            <m:ctrlPr>
                              <a:rPr lang="it-IT" i="1" dirty="0">
                                <a:latin typeface="Cambria Math" panose="02040503050406030204" pitchFamily="18" charset="0"/>
                              </a:rPr>
                            </m:ctrlPr>
                          </m:dPr>
                          <m:e>
                            <m:r>
                              <a:rPr lang="it-IT" i="1" dirty="0">
                                <a:latin typeface="Cambria Math" panose="02040503050406030204" pitchFamily="18" charset="0"/>
                              </a:rPr>
                              <m:t>𝑇</m:t>
                            </m:r>
                          </m:e>
                        </m:d>
                      </m:sub>
                      <m:sup/>
                      <m:e>
                        <m:sSup>
                          <m:sSupPr>
                            <m:ctrlPr>
                              <a:rPr lang="it-IT" i="1" dirty="0" smtClean="0">
                                <a:latin typeface="Cambria Math" panose="02040503050406030204" pitchFamily="18" charset="0"/>
                              </a:rPr>
                            </m:ctrlPr>
                          </m:sSupPr>
                          <m:e>
                            <m:d>
                              <m:dPr>
                                <m:ctrlPr>
                                  <a:rPr lang="it-IT" i="1" dirty="0">
                                    <a:latin typeface="Cambria Math" panose="02040503050406030204" pitchFamily="18" charset="0"/>
                                  </a:rPr>
                                </m:ctrlPr>
                              </m:dPr>
                              <m:e>
                                <m:sSup>
                                  <m:sSupPr>
                                    <m:ctrlPr>
                                      <a:rPr lang="it-IT" i="1" dirty="0">
                                        <a:latin typeface="Cambria Math" panose="02040503050406030204" pitchFamily="18" charset="0"/>
                                      </a:rPr>
                                    </m:ctrlPr>
                                  </m:sSupPr>
                                  <m:e>
                                    <m:r>
                                      <a:rPr lang="it-IT" i="1" dirty="0">
                                        <a:latin typeface="Cambria Math" panose="02040503050406030204" pitchFamily="18" charset="0"/>
                                      </a:rPr>
                                      <m:t>𝑣</m:t>
                                    </m:r>
                                  </m:e>
                                  <m:sup>
                                    <m:r>
                                      <a:rPr lang="it-IT" i="1" dirty="0">
                                        <a:latin typeface="Cambria Math" panose="02040503050406030204" pitchFamily="18" charset="0"/>
                                      </a:rPr>
                                      <m:t>(2)</m:t>
                                    </m:r>
                                  </m:sup>
                                </m:sSup>
                                <m:r>
                                  <a:rPr lang="it-IT" i="1" dirty="0">
                                    <a:latin typeface="Cambria Math" panose="02040503050406030204" pitchFamily="18" charset="0"/>
                                  </a:rPr>
                                  <m:t>−</m:t>
                                </m:r>
                                <m:sSub>
                                  <m:sSubPr>
                                    <m:ctrlPr>
                                      <a:rPr lang="it-IT" i="1" dirty="0">
                                        <a:latin typeface="Cambria Math" panose="02040503050406030204" pitchFamily="18" charset="0"/>
                                      </a:rPr>
                                    </m:ctrlPr>
                                  </m:sSubPr>
                                  <m:e>
                                    <m:r>
                                      <a:rPr lang="it-IT" i="1" dirty="0">
                                        <a:latin typeface="Cambria Math" panose="02040503050406030204" pitchFamily="18" charset="0"/>
                                      </a:rPr>
                                      <m:t>𝑇</m:t>
                                    </m:r>
                                  </m:e>
                                  <m:sub>
                                    <m:r>
                                      <a:rPr lang="it-IT" i="1" dirty="0">
                                        <a:latin typeface="Cambria Math" panose="02040503050406030204" pitchFamily="18" charset="0"/>
                                      </a:rPr>
                                      <m:t>𝑡𝑟𝑢𝑒</m:t>
                                    </m:r>
                                  </m:sub>
                                </m:sSub>
                              </m:e>
                            </m:d>
                          </m:e>
                          <m:sup>
                            <m:r>
                              <a:rPr lang="it-IT" b="0" i="1" dirty="0" smtClean="0">
                                <a:latin typeface="Cambria Math" panose="02040503050406030204" pitchFamily="18" charset="0"/>
                              </a:rPr>
                              <m:t>2</m:t>
                            </m:r>
                          </m:sup>
                        </m:sSup>
                      </m:e>
                    </m:nary>
                  </m:oMath>
                </a14:m>
                <a:endParaRPr lang="it-IT" dirty="0"/>
              </a:p>
            </p:txBody>
          </p:sp>
        </mc:Choice>
        <mc:Fallback>
          <p:sp>
            <p:nvSpPr>
              <p:cNvPr id="80" name="CasellaDiTesto 79">
                <a:extLst>
                  <a:ext uri="{FF2B5EF4-FFF2-40B4-BE49-F238E27FC236}">
                    <a16:creationId xmlns:a16="http://schemas.microsoft.com/office/drawing/2014/main" id="{8F5E0ED2-06E9-6A31-BD13-B8CDE534D30A}"/>
                  </a:ext>
                </a:extLst>
              </p:cNvPr>
              <p:cNvSpPr txBox="1">
                <a:spLocks noRot="1" noChangeAspect="1" noMove="1" noResize="1" noEditPoints="1" noAdjustHandles="1" noChangeArrowheads="1" noChangeShapeType="1" noTextEdit="1"/>
              </p:cNvSpPr>
              <p:nvPr/>
            </p:nvSpPr>
            <p:spPr>
              <a:xfrm>
                <a:off x="323527" y="4789653"/>
                <a:ext cx="5365056" cy="871713"/>
              </a:xfrm>
              <a:prstGeom prst="rect">
                <a:avLst/>
              </a:prstGeom>
              <a:blipFill>
                <a:blip r:embed="rId2"/>
                <a:stretch>
                  <a:fillRect b="-3497"/>
                </a:stretch>
              </a:blipFill>
            </p:spPr>
            <p:txBody>
              <a:bodyPr/>
              <a:lstStyle/>
              <a:p>
                <a:r>
                  <a:rPr lang="it-IT">
                    <a:noFill/>
                  </a:rPr>
                  <a:t> </a:t>
                </a:r>
              </a:p>
            </p:txBody>
          </p:sp>
        </mc:Fallback>
      </mc:AlternateContent>
      <p:grpSp>
        <p:nvGrpSpPr>
          <p:cNvPr id="3" name="Gruppo 2">
            <a:extLst>
              <a:ext uri="{FF2B5EF4-FFF2-40B4-BE49-F238E27FC236}">
                <a16:creationId xmlns:a16="http://schemas.microsoft.com/office/drawing/2014/main" id="{7732DCA9-AE8C-E00D-BB14-3D3F8B025A09}"/>
              </a:ext>
            </a:extLst>
          </p:cNvPr>
          <p:cNvGrpSpPr/>
          <p:nvPr/>
        </p:nvGrpSpPr>
        <p:grpSpPr>
          <a:xfrm>
            <a:off x="1327646" y="1809113"/>
            <a:ext cx="6632723" cy="2544058"/>
            <a:chOff x="139055" y="1871253"/>
            <a:chExt cx="6632723" cy="2544058"/>
          </a:xfrm>
        </p:grpSpPr>
        <p:sp>
          <p:nvSpPr>
            <p:cNvPr id="6" name="Ovale 5">
              <a:extLst>
                <a:ext uri="{FF2B5EF4-FFF2-40B4-BE49-F238E27FC236}">
                  <a16:creationId xmlns:a16="http://schemas.microsoft.com/office/drawing/2014/main" id="{5920BD09-080D-E634-4D1B-20F82AF5DFC7}"/>
                </a:ext>
              </a:extLst>
            </p:cNvPr>
            <p:cNvSpPr/>
            <p:nvPr/>
          </p:nvSpPr>
          <p:spPr bwMode="auto">
            <a:xfrm>
              <a:off x="1145556" y="2417715"/>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7" name="Ovale 6">
              <a:extLst>
                <a:ext uri="{FF2B5EF4-FFF2-40B4-BE49-F238E27FC236}">
                  <a16:creationId xmlns:a16="http://schemas.microsoft.com/office/drawing/2014/main" id="{010B1D32-F2BD-7F82-70D2-8456A339EB6C}"/>
                </a:ext>
              </a:extLst>
            </p:cNvPr>
            <p:cNvSpPr/>
            <p:nvPr/>
          </p:nvSpPr>
          <p:spPr bwMode="auto">
            <a:xfrm>
              <a:off x="1145556" y="3634754"/>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8" name="Ovale 7">
              <a:extLst>
                <a:ext uri="{FF2B5EF4-FFF2-40B4-BE49-F238E27FC236}">
                  <a16:creationId xmlns:a16="http://schemas.microsoft.com/office/drawing/2014/main" id="{2AF46758-0C43-58CF-0ED3-75818EEB1D64}"/>
                </a:ext>
              </a:extLst>
            </p:cNvPr>
            <p:cNvSpPr/>
            <p:nvPr/>
          </p:nvSpPr>
          <p:spPr bwMode="auto">
            <a:xfrm>
              <a:off x="2627784" y="2420888"/>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9" name="Ovale 8">
              <a:extLst>
                <a:ext uri="{FF2B5EF4-FFF2-40B4-BE49-F238E27FC236}">
                  <a16:creationId xmlns:a16="http://schemas.microsoft.com/office/drawing/2014/main" id="{9366F168-1BCD-6BD3-BBAA-15FAEF537556}"/>
                </a:ext>
              </a:extLst>
            </p:cNvPr>
            <p:cNvSpPr/>
            <p:nvPr/>
          </p:nvSpPr>
          <p:spPr bwMode="auto">
            <a:xfrm>
              <a:off x="2627784" y="363792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10" name="Ovale 9">
              <a:extLst>
                <a:ext uri="{FF2B5EF4-FFF2-40B4-BE49-F238E27FC236}">
                  <a16:creationId xmlns:a16="http://schemas.microsoft.com/office/drawing/2014/main" id="{D7CFB44C-D377-9423-2081-A77D6885AD65}"/>
                </a:ext>
              </a:extLst>
            </p:cNvPr>
            <p:cNvSpPr/>
            <p:nvPr/>
          </p:nvSpPr>
          <p:spPr bwMode="auto">
            <a:xfrm>
              <a:off x="3923928" y="296030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cxnSp>
          <p:nvCxnSpPr>
            <p:cNvPr id="11" name="Connettore 2 10">
              <a:extLst>
                <a:ext uri="{FF2B5EF4-FFF2-40B4-BE49-F238E27FC236}">
                  <a16:creationId xmlns:a16="http://schemas.microsoft.com/office/drawing/2014/main" id="{B29CB9A5-6C4E-3CE0-5877-A572C858FE28}"/>
                </a:ext>
              </a:extLst>
            </p:cNvPr>
            <p:cNvCxnSpPr>
              <a:endCxn id="6" idx="2"/>
            </p:cNvCxnSpPr>
            <p:nvPr/>
          </p:nvCxnSpPr>
          <p:spPr bwMode="auto">
            <a:xfrm>
              <a:off x="168995" y="266335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 name="Connettore 2 11">
              <a:extLst>
                <a:ext uri="{FF2B5EF4-FFF2-40B4-BE49-F238E27FC236}">
                  <a16:creationId xmlns:a16="http://schemas.microsoft.com/office/drawing/2014/main" id="{9B459143-A710-C3CE-AAB2-F933DE797CC7}"/>
                </a:ext>
              </a:extLst>
            </p:cNvPr>
            <p:cNvCxnSpPr/>
            <p:nvPr/>
          </p:nvCxnSpPr>
          <p:spPr bwMode="auto">
            <a:xfrm>
              <a:off x="139055"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3" name="Connettore 2 12">
              <a:extLst>
                <a:ext uri="{FF2B5EF4-FFF2-40B4-BE49-F238E27FC236}">
                  <a16:creationId xmlns:a16="http://schemas.microsoft.com/office/drawing/2014/main" id="{A566910D-EA61-DCF5-3C8B-1DA4DC3D06E6}"/>
                </a:ext>
              </a:extLst>
            </p:cNvPr>
            <p:cNvCxnSpPr/>
            <p:nvPr/>
          </p:nvCxnSpPr>
          <p:spPr bwMode="auto">
            <a:xfrm>
              <a:off x="1651223" y="2636912"/>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4" name="Connettore 2 13">
              <a:extLst>
                <a:ext uri="{FF2B5EF4-FFF2-40B4-BE49-F238E27FC236}">
                  <a16:creationId xmlns:a16="http://schemas.microsoft.com/office/drawing/2014/main" id="{F4F33624-C47B-C7A9-D54A-D2431C090643}"/>
                </a:ext>
              </a:extLst>
            </p:cNvPr>
            <p:cNvCxnSpPr/>
            <p:nvPr/>
          </p:nvCxnSpPr>
          <p:spPr bwMode="auto">
            <a:xfrm>
              <a:off x="1651223"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6" name="Connettore 2 15">
              <a:extLst>
                <a:ext uri="{FF2B5EF4-FFF2-40B4-BE49-F238E27FC236}">
                  <a16:creationId xmlns:a16="http://schemas.microsoft.com/office/drawing/2014/main" id="{05CC26B3-BDAA-BEC5-2D80-13C8979B0170}"/>
                </a:ext>
              </a:extLst>
            </p:cNvPr>
            <p:cNvCxnSpPr>
              <a:cxnSpLocks/>
              <a:endCxn id="8" idx="3"/>
            </p:cNvCxnSpPr>
            <p:nvPr/>
          </p:nvCxnSpPr>
          <p:spPr bwMode="auto">
            <a:xfrm flipV="1">
              <a:off x="1691680" y="2840223"/>
              <a:ext cx="1013002" cy="94881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9" name="Connettore 2 18">
              <a:extLst>
                <a:ext uri="{FF2B5EF4-FFF2-40B4-BE49-F238E27FC236}">
                  <a16:creationId xmlns:a16="http://schemas.microsoft.com/office/drawing/2014/main" id="{897AB8FB-A9C2-E0A5-BCFA-77E558576CF8}"/>
                </a:ext>
              </a:extLst>
            </p:cNvPr>
            <p:cNvCxnSpPr>
              <a:cxnSpLocks/>
              <a:endCxn id="9" idx="1"/>
            </p:cNvCxnSpPr>
            <p:nvPr/>
          </p:nvCxnSpPr>
          <p:spPr bwMode="auto">
            <a:xfrm>
              <a:off x="1691680" y="2708920"/>
              <a:ext cx="1013002" cy="100095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Connettore 2 23">
              <a:extLst>
                <a:ext uri="{FF2B5EF4-FFF2-40B4-BE49-F238E27FC236}">
                  <a16:creationId xmlns:a16="http://schemas.microsoft.com/office/drawing/2014/main" id="{979B464F-F4E6-17CB-0948-4B6604577C46}"/>
                </a:ext>
              </a:extLst>
            </p:cNvPr>
            <p:cNvCxnSpPr>
              <a:cxnSpLocks/>
            </p:cNvCxnSpPr>
            <p:nvPr/>
          </p:nvCxnSpPr>
          <p:spPr bwMode="auto">
            <a:xfrm>
              <a:off x="3131840" y="2636912"/>
              <a:ext cx="865435" cy="432048"/>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5" name="Connettore 2 24">
              <a:extLst>
                <a:ext uri="{FF2B5EF4-FFF2-40B4-BE49-F238E27FC236}">
                  <a16:creationId xmlns:a16="http://schemas.microsoft.com/office/drawing/2014/main" id="{28E80873-1997-2FCC-CD7F-C81DE5B66553}"/>
                </a:ext>
              </a:extLst>
            </p:cNvPr>
            <p:cNvCxnSpPr>
              <a:cxnSpLocks/>
              <a:endCxn id="10" idx="3"/>
            </p:cNvCxnSpPr>
            <p:nvPr/>
          </p:nvCxnSpPr>
          <p:spPr bwMode="auto">
            <a:xfrm flipV="1">
              <a:off x="3131840" y="3379642"/>
              <a:ext cx="868986" cy="42211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6" name="CasellaDiTesto 25">
              <a:extLst>
                <a:ext uri="{FF2B5EF4-FFF2-40B4-BE49-F238E27FC236}">
                  <a16:creationId xmlns:a16="http://schemas.microsoft.com/office/drawing/2014/main" id="{2414C7F7-340B-642D-E79B-7984BA07C57F}"/>
                </a:ext>
              </a:extLst>
            </p:cNvPr>
            <p:cNvSpPr txBox="1"/>
            <p:nvPr/>
          </p:nvSpPr>
          <p:spPr>
            <a:xfrm>
              <a:off x="196514" y="2085871"/>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1</a:t>
              </a:r>
            </a:p>
          </p:txBody>
        </p:sp>
        <p:sp>
          <p:nvSpPr>
            <p:cNvPr id="27" name="CasellaDiTesto 26">
              <a:extLst>
                <a:ext uri="{FF2B5EF4-FFF2-40B4-BE49-F238E27FC236}">
                  <a16:creationId xmlns:a16="http://schemas.microsoft.com/office/drawing/2014/main" id="{333914ED-1827-8E2A-0535-AB6B0378FB24}"/>
                </a:ext>
              </a:extLst>
            </p:cNvPr>
            <p:cNvSpPr txBox="1"/>
            <p:nvPr/>
          </p:nvSpPr>
          <p:spPr>
            <a:xfrm>
              <a:off x="251520" y="3265820"/>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2</a:t>
              </a:r>
            </a:p>
          </p:txBody>
        </p:sp>
        <mc:AlternateContent xmlns:mc="http://schemas.openxmlformats.org/markup-compatibility/2006">
          <mc:Choice xmlns:a14="http://schemas.microsoft.com/office/drawing/2010/main" Requires="a14">
            <p:sp>
              <p:nvSpPr>
                <p:cNvPr id="28" name="CasellaDiTesto 27">
                  <a:extLst>
                    <a:ext uri="{FF2B5EF4-FFF2-40B4-BE49-F238E27FC236}">
                      <a16:creationId xmlns:a16="http://schemas.microsoft.com/office/drawing/2014/main" id="{604102A8-652D-2294-3BEB-A3B93604EC34}"/>
                    </a:ext>
                  </a:extLst>
                </p:cNvPr>
                <p:cNvSpPr txBox="1"/>
                <p:nvPr/>
              </p:nvSpPr>
              <p:spPr>
                <a:xfrm>
                  <a:off x="4126747" y="2347481"/>
                  <a:ext cx="1010800" cy="7475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𝑣</m:t>
                            </m:r>
                          </m:e>
                          <m:sub/>
                          <m:sup>
                            <m:r>
                              <a:rPr lang="it-IT" b="0" i="1" smtClean="0">
                                <a:latin typeface="Cambria Math" panose="02040503050406030204" pitchFamily="18" charset="0"/>
                              </a:rPr>
                              <m:t>(2)</m:t>
                            </m:r>
                          </m:sup>
                        </m:sSubSup>
                      </m:oMath>
                    </m:oMathPara>
                  </a14:m>
                  <a:endParaRPr lang="it-IT" dirty="0"/>
                </a:p>
              </p:txBody>
            </p:sp>
          </mc:Choice>
          <mc:Fallback>
            <p:sp>
              <p:nvSpPr>
                <p:cNvPr id="28" name="CasellaDiTesto 27">
                  <a:extLst>
                    <a:ext uri="{FF2B5EF4-FFF2-40B4-BE49-F238E27FC236}">
                      <a16:creationId xmlns:a16="http://schemas.microsoft.com/office/drawing/2014/main" id="{604102A8-652D-2294-3BEB-A3B93604EC34}"/>
                    </a:ext>
                  </a:extLst>
                </p:cNvPr>
                <p:cNvSpPr txBox="1">
                  <a:spLocks noRot="1" noChangeAspect="1" noMove="1" noResize="1" noEditPoints="1" noAdjustHandles="1" noChangeArrowheads="1" noChangeShapeType="1" noTextEdit="1"/>
                </p:cNvSpPr>
                <p:nvPr/>
              </p:nvSpPr>
              <p:spPr>
                <a:xfrm>
                  <a:off x="4126747" y="2347481"/>
                  <a:ext cx="1010800" cy="747512"/>
                </a:xfrm>
                <a:prstGeom prst="rect">
                  <a:avLst/>
                </a:prstGeom>
                <a:blipFill>
                  <a:blip r:embed="rId3"/>
                  <a:stretch>
                    <a:fillRect/>
                  </a:stretch>
                </a:blipFill>
              </p:spPr>
              <p:txBody>
                <a:bodyPr/>
                <a:lstStyle/>
                <a:p>
                  <a:r>
                    <a:rPr lang="it-IT">
                      <a:noFill/>
                    </a:rPr>
                    <a:t> </a:t>
                  </a:r>
                </a:p>
              </p:txBody>
            </p:sp>
          </mc:Fallback>
        </mc:AlternateContent>
        <p:cxnSp>
          <p:nvCxnSpPr>
            <p:cNvPr id="29" name="Connettore 2 28">
              <a:extLst>
                <a:ext uri="{FF2B5EF4-FFF2-40B4-BE49-F238E27FC236}">
                  <a16:creationId xmlns:a16="http://schemas.microsoft.com/office/drawing/2014/main" id="{D9CD291C-EDC6-D155-BDF6-DEF902289083}"/>
                </a:ext>
              </a:extLst>
            </p:cNvPr>
            <p:cNvCxnSpPr/>
            <p:nvPr/>
          </p:nvCxnSpPr>
          <p:spPr bwMode="auto">
            <a:xfrm>
              <a:off x="4499992" y="321297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30" name="CasellaDiTesto 29">
              <a:extLst>
                <a:ext uri="{FF2B5EF4-FFF2-40B4-BE49-F238E27FC236}">
                  <a16:creationId xmlns:a16="http://schemas.microsoft.com/office/drawing/2014/main" id="{9125CA8E-FAA5-3DAB-4625-0CF0A5384AAB}"/>
                </a:ext>
              </a:extLst>
            </p:cNvPr>
            <p:cNvSpPr txBox="1"/>
            <p:nvPr/>
          </p:nvSpPr>
          <p:spPr>
            <a:xfrm>
              <a:off x="5527527" y="2908997"/>
              <a:ext cx="1244251" cy="523220"/>
            </a:xfrm>
            <a:prstGeom prst="rect">
              <a:avLst/>
            </a:prstGeom>
            <a:noFill/>
          </p:spPr>
          <p:txBody>
            <a:bodyPr wrap="none" rtlCol="0">
              <a:spAutoFit/>
            </a:bodyPr>
            <a:lstStyle/>
            <a:p>
              <a:r>
                <a:rPr lang="it-IT" sz="2800" dirty="0"/>
                <a:t>Loss </a:t>
              </a:r>
              <a:r>
                <a:rPr lang="it-IT" sz="2800" i="1" dirty="0">
                  <a:latin typeface="+mj-lt"/>
                </a:rPr>
                <a:t>L</a:t>
              </a:r>
            </a:p>
          </p:txBody>
        </p:sp>
        <mc:AlternateContent xmlns:mc="http://schemas.openxmlformats.org/markup-compatibility/2006">
          <mc:Choice xmlns:a14="http://schemas.microsoft.com/office/drawing/2010/main" Requires="a14">
            <p:sp>
              <p:nvSpPr>
                <p:cNvPr id="31" name="CasellaDiTesto 30">
                  <a:extLst>
                    <a:ext uri="{FF2B5EF4-FFF2-40B4-BE49-F238E27FC236}">
                      <a16:creationId xmlns:a16="http://schemas.microsoft.com/office/drawing/2014/main" id="{E732E71C-4C5F-FC86-BE8D-EBE9748A92A1}"/>
                    </a:ext>
                  </a:extLst>
                </p:cNvPr>
                <p:cNvSpPr txBox="1"/>
                <p:nvPr/>
              </p:nvSpPr>
              <p:spPr>
                <a:xfrm>
                  <a:off x="2929504" y="1871253"/>
                  <a:ext cx="1010800" cy="7073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1</m:t>
                            </m:r>
                          </m:sub>
                          <m:sup>
                            <m:r>
                              <a:rPr lang="it-IT" b="0" i="1" smtClean="0">
                                <a:latin typeface="Cambria Math" panose="02040503050406030204" pitchFamily="18" charset="0"/>
                              </a:rPr>
                              <m:t>(1)</m:t>
                            </m:r>
                          </m:sup>
                        </m:sSubSup>
                      </m:oMath>
                    </m:oMathPara>
                  </a14:m>
                  <a:endParaRPr lang="it-IT" dirty="0"/>
                </a:p>
              </p:txBody>
            </p:sp>
          </mc:Choice>
          <mc:Fallback>
            <p:sp>
              <p:nvSpPr>
                <p:cNvPr id="31" name="CasellaDiTesto 30">
                  <a:extLst>
                    <a:ext uri="{FF2B5EF4-FFF2-40B4-BE49-F238E27FC236}">
                      <a16:creationId xmlns:a16="http://schemas.microsoft.com/office/drawing/2014/main" id="{E732E71C-4C5F-FC86-BE8D-EBE9748A92A1}"/>
                    </a:ext>
                  </a:extLst>
                </p:cNvPr>
                <p:cNvSpPr txBox="1">
                  <a:spLocks noRot="1" noChangeAspect="1" noMove="1" noResize="1" noEditPoints="1" noAdjustHandles="1" noChangeArrowheads="1" noChangeShapeType="1" noTextEdit="1"/>
                </p:cNvSpPr>
                <p:nvPr/>
              </p:nvSpPr>
              <p:spPr>
                <a:xfrm>
                  <a:off x="2929504" y="1871253"/>
                  <a:ext cx="1010800" cy="707373"/>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2" name="CasellaDiTesto 31">
                  <a:extLst>
                    <a:ext uri="{FF2B5EF4-FFF2-40B4-BE49-F238E27FC236}">
                      <a16:creationId xmlns:a16="http://schemas.microsoft.com/office/drawing/2014/main" id="{C215B1E0-0A48-A538-BA62-67C0887C5CD6}"/>
                    </a:ext>
                  </a:extLst>
                </p:cNvPr>
                <p:cNvSpPr txBox="1"/>
                <p:nvPr/>
              </p:nvSpPr>
              <p:spPr>
                <a:xfrm>
                  <a:off x="3057144" y="3707425"/>
                  <a:ext cx="10108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2</m:t>
                            </m:r>
                          </m:sub>
                          <m:sup>
                            <m:r>
                              <a:rPr lang="it-IT" b="0" i="1" smtClean="0">
                                <a:latin typeface="Cambria Math" panose="02040503050406030204" pitchFamily="18" charset="0"/>
                              </a:rPr>
                              <m:t>(1)</m:t>
                            </m:r>
                          </m:sup>
                        </m:sSubSup>
                      </m:oMath>
                    </m:oMathPara>
                  </a14:m>
                  <a:endParaRPr lang="it-IT" dirty="0"/>
                </a:p>
              </p:txBody>
            </p:sp>
          </mc:Choice>
          <mc:Fallback>
            <p:sp>
              <p:nvSpPr>
                <p:cNvPr id="32" name="CasellaDiTesto 31">
                  <a:extLst>
                    <a:ext uri="{FF2B5EF4-FFF2-40B4-BE49-F238E27FC236}">
                      <a16:creationId xmlns:a16="http://schemas.microsoft.com/office/drawing/2014/main" id="{C215B1E0-0A48-A538-BA62-67C0887C5CD6}"/>
                    </a:ext>
                  </a:extLst>
                </p:cNvPr>
                <p:cNvSpPr txBox="1">
                  <a:spLocks noRot="1" noChangeAspect="1" noMove="1" noResize="1" noEditPoints="1" noAdjustHandles="1" noChangeArrowheads="1" noChangeShapeType="1" noTextEdit="1"/>
                </p:cNvSpPr>
                <p:nvPr/>
              </p:nvSpPr>
              <p:spPr>
                <a:xfrm>
                  <a:off x="3057144" y="3707425"/>
                  <a:ext cx="1010800" cy="707886"/>
                </a:xfrm>
                <a:prstGeom prst="rect">
                  <a:avLst/>
                </a:prstGeom>
                <a:blipFill>
                  <a:blip r:embed="rId5"/>
                  <a:stretch>
                    <a:fillRect/>
                  </a:stretch>
                </a:blipFill>
              </p:spPr>
              <p:txBody>
                <a:bodyPr/>
                <a:lstStyle/>
                <a:p>
                  <a:r>
                    <a:rPr lang="it-IT">
                      <a:noFill/>
                    </a:rPr>
                    <a:t> </a:t>
                  </a:r>
                </a:p>
              </p:txBody>
            </p:sp>
          </mc:Fallback>
        </mc:AlternateContent>
      </p:grpSp>
      <p:sp>
        <p:nvSpPr>
          <p:cNvPr id="17" name="CasellaDiTesto 16">
            <a:extLst>
              <a:ext uri="{FF2B5EF4-FFF2-40B4-BE49-F238E27FC236}">
                <a16:creationId xmlns:a16="http://schemas.microsoft.com/office/drawing/2014/main" id="{45D0A35A-BC4B-A91C-B6CD-C7D0134DD11E}"/>
              </a:ext>
            </a:extLst>
          </p:cNvPr>
          <p:cNvSpPr txBox="1"/>
          <p:nvPr/>
        </p:nvSpPr>
        <p:spPr>
          <a:xfrm>
            <a:off x="6069254" y="4958009"/>
            <a:ext cx="2463186" cy="461665"/>
          </a:xfrm>
          <a:prstGeom prst="rect">
            <a:avLst/>
          </a:prstGeom>
          <a:solidFill>
            <a:srgbClr val="FFFF00"/>
          </a:solidFill>
        </p:spPr>
        <p:txBody>
          <a:bodyPr wrap="square">
            <a:spAutoFit/>
          </a:bodyPr>
          <a:lstStyle/>
          <a:p>
            <a:pPr algn="ctr"/>
            <a:r>
              <a:rPr lang="en-US" sz="2400" dirty="0">
                <a:solidFill>
                  <a:srgbClr val="212121"/>
                </a:solidFill>
              </a:rPr>
              <a:t>Training set </a:t>
            </a:r>
            <a:r>
              <a:rPr lang="en-US" sz="2400" i="1" dirty="0">
                <a:solidFill>
                  <a:srgbClr val="212121"/>
                </a:solidFill>
                <a:latin typeface="+mj-lt"/>
              </a:rPr>
              <a:t>T</a:t>
            </a:r>
            <a:endParaRPr lang="en-US" sz="2400" b="0" i="1" dirty="0">
              <a:solidFill>
                <a:srgbClr val="212121"/>
              </a:solidFill>
              <a:effectLst/>
              <a:latin typeface="+mj-lt"/>
            </a:endParaRPr>
          </a:p>
        </p:txBody>
      </p:sp>
    </p:spTree>
    <p:extLst>
      <p:ext uri="{BB962C8B-B14F-4D97-AF65-F5344CB8AC3E}">
        <p14:creationId xmlns:p14="http://schemas.microsoft.com/office/powerpoint/2010/main" val="1335132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168995" y="260648"/>
            <a:ext cx="5699150" cy="646331"/>
          </a:xfrm>
          <a:prstGeom prst="rect">
            <a:avLst/>
          </a:prstGeom>
          <a:solidFill>
            <a:srgbClr val="66FFFF"/>
          </a:solidFill>
          <a:ln w="9525">
            <a:solidFill>
              <a:schemeClr val="tx1"/>
            </a:solidFill>
            <a:miter lim="800000"/>
            <a:headEnd/>
            <a:tailEnd/>
          </a:ln>
          <a:effectLst/>
        </p:spPr>
        <p:txBody>
          <a:bodyPr wrap="square" anchor="ctr">
            <a:spAutoFit/>
          </a:bodyPr>
          <a:lstStyle/>
          <a:p>
            <a:pPr>
              <a:defRPr/>
            </a:pPr>
            <a:r>
              <a:rPr lang="it-IT" sz="3600" b="1" dirty="0">
                <a:latin typeface="Arial" charset="0"/>
                <a:ea typeface="ＭＳ Ｐゴシック" charset="0"/>
              </a:rPr>
              <a:t>AD in Machine Learning</a:t>
            </a:r>
          </a:p>
        </p:txBody>
      </p:sp>
      <p:sp>
        <p:nvSpPr>
          <p:cNvPr id="5" name="Rettangolo 4"/>
          <p:cNvSpPr/>
          <p:nvPr/>
        </p:nvSpPr>
        <p:spPr>
          <a:xfrm>
            <a:off x="168995" y="980728"/>
            <a:ext cx="4968552" cy="523220"/>
          </a:xfrm>
          <a:prstGeom prst="rect">
            <a:avLst/>
          </a:prstGeom>
          <a:solidFill>
            <a:srgbClr val="99FF33"/>
          </a:solidFill>
        </p:spPr>
        <p:txBody>
          <a:bodyPr wrap="square">
            <a:spAutoFit/>
          </a:bodyPr>
          <a:lstStyle/>
          <a:p>
            <a:pPr algn="ctr"/>
            <a:r>
              <a:rPr lang="it-IT" sz="2400" dirty="0">
                <a:latin typeface="Arial" panose="020B0604020202020204" pitchFamily="34" charset="0"/>
                <a:cs typeface="Arial" panose="020B0604020202020204" pitchFamily="34" charset="0"/>
              </a:rPr>
              <a:t>training of a </a:t>
            </a:r>
            <a:r>
              <a:rPr lang="it-IT" sz="2400" dirty="0" err="1">
                <a:latin typeface="Arial" panose="020B0604020202020204" pitchFamily="34" charset="0"/>
                <a:cs typeface="Arial" panose="020B0604020202020204" pitchFamily="34" charset="0"/>
              </a:rPr>
              <a:t>neural</a:t>
            </a:r>
            <a:r>
              <a:rPr lang="it-IT" sz="2400" dirty="0">
                <a:latin typeface="Arial" panose="020B0604020202020204" pitchFamily="34" charset="0"/>
                <a:cs typeface="Arial" panose="020B0604020202020204" pitchFamily="34" charset="0"/>
              </a:rPr>
              <a:t> network</a:t>
            </a:r>
            <a:r>
              <a:rPr lang="it-IT" sz="2800" dirty="0">
                <a:latin typeface="Arial" panose="020B0604020202020204" pitchFamily="34" charset="0"/>
                <a:cs typeface="Arial" panose="020B0604020202020204" pitchFamily="34" charset="0"/>
              </a:rPr>
              <a:t> </a:t>
            </a:r>
          </a:p>
        </p:txBody>
      </p:sp>
      <p:sp>
        <p:nvSpPr>
          <p:cNvPr id="15" name="CasellaDiTesto 14">
            <a:extLst>
              <a:ext uri="{FF2B5EF4-FFF2-40B4-BE49-F238E27FC236}">
                <a16:creationId xmlns:a16="http://schemas.microsoft.com/office/drawing/2014/main" id="{8AB2A0A5-D8A1-B40F-5F0B-2464DFBD8877}"/>
              </a:ext>
            </a:extLst>
          </p:cNvPr>
          <p:cNvSpPr txBox="1"/>
          <p:nvPr/>
        </p:nvSpPr>
        <p:spPr>
          <a:xfrm>
            <a:off x="5292080" y="864227"/>
            <a:ext cx="3456384" cy="830997"/>
          </a:xfrm>
          <a:prstGeom prst="rect">
            <a:avLst/>
          </a:prstGeom>
          <a:noFill/>
        </p:spPr>
        <p:txBody>
          <a:bodyPr wrap="square">
            <a:spAutoFit/>
          </a:bodyPr>
          <a:lstStyle/>
          <a:p>
            <a:pPr algn="ctr"/>
            <a:r>
              <a:rPr lang="en-US" sz="2400" b="0" i="0" dirty="0">
                <a:solidFill>
                  <a:srgbClr val="212121"/>
                </a:solidFill>
                <a:effectLst/>
                <a:latin typeface="Helvetica" panose="020B0604020202020204" pitchFamily="34" charset="0"/>
              </a:rPr>
              <a:t>Neural network with two linear layers</a:t>
            </a:r>
          </a:p>
        </p:txBody>
      </p:sp>
      <mc:AlternateContent xmlns:mc="http://schemas.openxmlformats.org/markup-compatibility/2006">
        <mc:Choice xmlns:a14="http://schemas.microsoft.com/office/drawing/2010/main" Requires="a14">
          <p:sp>
            <p:nvSpPr>
              <p:cNvPr id="80" name="CasellaDiTesto 79">
                <a:extLst>
                  <a:ext uri="{FF2B5EF4-FFF2-40B4-BE49-F238E27FC236}">
                    <a16:creationId xmlns:a16="http://schemas.microsoft.com/office/drawing/2014/main" id="{8F5E0ED2-06E9-6A31-BD13-B8CDE534D30A}"/>
                  </a:ext>
                </a:extLst>
              </p:cNvPr>
              <p:cNvSpPr txBox="1"/>
              <p:nvPr/>
            </p:nvSpPr>
            <p:spPr>
              <a:xfrm>
                <a:off x="336042" y="4389874"/>
                <a:ext cx="5365056" cy="871713"/>
              </a:xfrm>
              <a:prstGeom prst="rect">
                <a:avLst/>
              </a:prstGeom>
              <a:noFill/>
            </p:spPr>
            <p:txBody>
              <a:bodyPr wrap="square">
                <a:spAutoFit/>
              </a:bodyPr>
              <a:lstStyle/>
              <a:p>
                <a14:m>
                  <m:oMath xmlns:m="http://schemas.openxmlformats.org/officeDocument/2006/math">
                    <m:r>
                      <a:rPr lang="it-IT" b="0" i="1" smtClean="0">
                        <a:latin typeface="Cambria Math" panose="02040503050406030204" pitchFamily="18" charset="0"/>
                      </a:rPr>
                      <m:t>𝐿</m:t>
                    </m:r>
                    <m:r>
                      <a:rPr lang="it-IT" b="0" i="1" smtClean="0">
                        <a:latin typeface="Cambria Math" panose="02040503050406030204" pitchFamily="18" charset="0"/>
                      </a:rPr>
                      <m:t> </m:t>
                    </m:r>
                  </m:oMath>
                </a14:m>
                <a:r>
                  <a:rPr lang="it-IT" dirty="0"/>
                  <a:t>= </a:t>
                </a:r>
                <a14:m>
                  <m:oMath xmlns:m="http://schemas.openxmlformats.org/officeDocument/2006/math">
                    <m:f>
                      <m:fPr>
                        <m:ctrlPr>
                          <a:rPr lang="it-IT" i="1" dirty="0" smtClean="0">
                            <a:latin typeface="Cambria Math" panose="02040503050406030204" pitchFamily="18" charset="0"/>
                          </a:rPr>
                        </m:ctrlPr>
                      </m:fPr>
                      <m:num>
                        <m:r>
                          <a:rPr lang="it-IT" b="0" i="1" dirty="0" smtClean="0">
                            <a:latin typeface="Cambria Math" panose="02040503050406030204" pitchFamily="18" charset="0"/>
                          </a:rPr>
                          <m:t>1</m:t>
                        </m:r>
                      </m:num>
                      <m:den>
                        <m:d>
                          <m:dPr>
                            <m:begChr m:val="|"/>
                            <m:endChr m:val="|"/>
                            <m:ctrlPr>
                              <a:rPr lang="it-IT" i="1" dirty="0" smtClean="0">
                                <a:latin typeface="Cambria Math" panose="02040503050406030204" pitchFamily="18" charset="0"/>
                              </a:rPr>
                            </m:ctrlPr>
                          </m:dPr>
                          <m:e>
                            <m:r>
                              <a:rPr lang="it-IT" b="0" i="1" dirty="0" smtClean="0">
                                <a:latin typeface="Cambria Math" panose="02040503050406030204" pitchFamily="18" charset="0"/>
                              </a:rPr>
                              <m:t>𝑇</m:t>
                            </m:r>
                          </m:e>
                        </m:d>
                      </m:den>
                    </m:f>
                    <m:r>
                      <a:rPr lang="it-IT" b="0" i="1" dirty="0" smtClean="0">
                        <a:latin typeface="Cambria Math" panose="02040503050406030204" pitchFamily="18" charset="0"/>
                      </a:rPr>
                      <m:t> </m:t>
                    </m:r>
                    <m:nary>
                      <m:naryPr>
                        <m:chr m:val="∑"/>
                        <m:limLoc m:val="subSup"/>
                        <m:supHide m:val="on"/>
                        <m:ctrlPr>
                          <a:rPr lang="it-IT" i="1" dirty="0" smtClean="0">
                            <a:latin typeface="Cambria Math" panose="02040503050406030204" pitchFamily="18" charset="0"/>
                          </a:rPr>
                        </m:ctrlPr>
                      </m:naryPr>
                      <m:sub>
                        <m:d>
                          <m:dPr>
                            <m:begChr m:val="|"/>
                            <m:endChr m:val="|"/>
                            <m:ctrlPr>
                              <a:rPr lang="it-IT" i="1" dirty="0">
                                <a:latin typeface="Cambria Math" panose="02040503050406030204" pitchFamily="18" charset="0"/>
                              </a:rPr>
                            </m:ctrlPr>
                          </m:dPr>
                          <m:e>
                            <m:r>
                              <a:rPr lang="it-IT" i="1" dirty="0">
                                <a:latin typeface="Cambria Math" panose="02040503050406030204" pitchFamily="18" charset="0"/>
                              </a:rPr>
                              <m:t>𝑇</m:t>
                            </m:r>
                          </m:e>
                        </m:d>
                      </m:sub>
                      <m:sup/>
                      <m:e>
                        <m:sSup>
                          <m:sSupPr>
                            <m:ctrlPr>
                              <a:rPr lang="it-IT" i="1" dirty="0" smtClean="0">
                                <a:latin typeface="Cambria Math" panose="02040503050406030204" pitchFamily="18" charset="0"/>
                              </a:rPr>
                            </m:ctrlPr>
                          </m:sSupPr>
                          <m:e>
                            <m:d>
                              <m:dPr>
                                <m:ctrlPr>
                                  <a:rPr lang="it-IT" i="1" dirty="0">
                                    <a:latin typeface="Cambria Math" panose="02040503050406030204" pitchFamily="18" charset="0"/>
                                  </a:rPr>
                                </m:ctrlPr>
                              </m:dPr>
                              <m:e>
                                <m:sSup>
                                  <m:sSupPr>
                                    <m:ctrlPr>
                                      <a:rPr lang="it-IT" i="1" dirty="0">
                                        <a:latin typeface="Cambria Math" panose="02040503050406030204" pitchFamily="18" charset="0"/>
                                      </a:rPr>
                                    </m:ctrlPr>
                                  </m:sSupPr>
                                  <m:e>
                                    <m:r>
                                      <a:rPr lang="it-IT" i="1" dirty="0">
                                        <a:latin typeface="Cambria Math" panose="02040503050406030204" pitchFamily="18" charset="0"/>
                                      </a:rPr>
                                      <m:t>𝑣</m:t>
                                    </m:r>
                                  </m:e>
                                  <m:sup>
                                    <m:r>
                                      <a:rPr lang="it-IT" i="1" dirty="0">
                                        <a:latin typeface="Cambria Math" panose="02040503050406030204" pitchFamily="18" charset="0"/>
                                      </a:rPr>
                                      <m:t>(2)</m:t>
                                    </m:r>
                                  </m:sup>
                                </m:sSup>
                                <m:r>
                                  <a:rPr lang="it-IT" i="1" dirty="0">
                                    <a:latin typeface="Cambria Math" panose="02040503050406030204" pitchFamily="18" charset="0"/>
                                  </a:rPr>
                                  <m:t>−</m:t>
                                </m:r>
                                <m:sSub>
                                  <m:sSubPr>
                                    <m:ctrlPr>
                                      <a:rPr lang="it-IT" i="1" dirty="0">
                                        <a:latin typeface="Cambria Math" panose="02040503050406030204" pitchFamily="18" charset="0"/>
                                      </a:rPr>
                                    </m:ctrlPr>
                                  </m:sSubPr>
                                  <m:e>
                                    <m:r>
                                      <a:rPr lang="it-IT" i="1" dirty="0">
                                        <a:latin typeface="Cambria Math" panose="02040503050406030204" pitchFamily="18" charset="0"/>
                                      </a:rPr>
                                      <m:t>𝑇</m:t>
                                    </m:r>
                                  </m:e>
                                  <m:sub>
                                    <m:r>
                                      <a:rPr lang="it-IT" i="1" dirty="0">
                                        <a:latin typeface="Cambria Math" panose="02040503050406030204" pitchFamily="18" charset="0"/>
                                      </a:rPr>
                                      <m:t>𝑡𝑟𝑢𝑒</m:t>
                                    </m:r>
                                  </m:sub>
                                </m:sSub>
                              </m:e>
                            </m:d>
                          </m:e>
                          <m:sup>
                            <m:r>
                              <a:rPr lang="it-IT" b="0" i="1" dirty="0" smtClean="0">
                                <a:latin typeface="Cambria Math" panose="02040503050406030204" pitchFamily="18" charset="0"/>
                              </a:rPr>
                              <m:t>2</m:t>
                            </m:r>
                          </m:sup>
                        </m:sSup>
                      </m:e>
                    </m:nary>
                  </m:oMath>
                </a14:m>
                <a:endParaRPr lang="it-IT" dirty="0"/>
              </a:p>
            </p:txBody>
          </p:sp>
        </mc:Choice>
        <mc:Fallback>
          <p:sp>
            <p:nvSpPr>
              <p:cNvPr id="80" name="CasellaDiTesto 79">
                <a:extLst>
                  <a:ext uri="{FF2B5EF4-FFF2-40B4-BE49-F238E27FC236}">
                    <a16:creationId xmlns:a16="http://schemas.microsoft.com/office/drawing/2014/main" id="{8F5E0ED2-06E9-6A31-BD13-B8CDE534D30A}"/>
                  </a:ext>
                </a:extLst>
              </p:cNvPr>
              <p:cNvSpPr txBox="1">
                <a:spLocks noRot="1" noChangeAspect="1" noMove="1" noResize="1" noEditPoints="1" noAdjustHandles="1" noChangeArrowheads="1" noChangeShapeType="1" noTextEdit="1"/>
              </p:cNvSpPr>
              <p:nvPr/>
            </p:nvSpPr>
            <p:spPr>
              <a:xfrm>
                <a:off x="336042" y="4389874"/>
                <a:ext cx="5365056" cy="871713"/>
              </a:xfrm>
              <a:prstGeom prst="rect">
                <a:avLst/>
              </a:prstGeom>
              <a:blipFill>
                <a:blip r:embed="rId2"/>
                <a:stretch>
                  <a:fillRect b="-3497"/>
                </a:stretch>
              </a:blipFill>
            </p:spPr>
            <p:txBody>
              <a:bodyPr/>
              <a:lstStyle/>
              <a:p>
                <a:r>
                  <a:rPr lang="it-IT">
                    <a:noFill/>
                  </a:rPr>
                  <a:t> </a:t>
                </a:r>
              </a:p>
            </p:txBody>
          </p:sp>
        </mc:Fallback>
      </mc:AlternateContent>
      <p:grpSp>
        <p:nvGrpSpPr>
          <p:cNvPr id="3" name="Gruppo 2">
            <a:extLst>
              <a:ext uri="{FF2B5EF4-FFF2-40B4-BE49-F238E27FC236}">
                <a16:creationId xmlns:a16="http://schemas.microsoft.com/office/drawing/2014/main" id="{7732DCA9-AE8C-E00D-BB14-3D3F8B025A09}"/>
              </a:ext>
            </a:extLst>
          </p:cNvPr>
          <p:cNvGrpSpPr/>
          <p:nvPr/>
        </p:nvGrpSpPr>
        <p:grpSpPr>
          <a:xfrm>
            <a:off x="1327646" y="1809113"/>
            <a:ext cx="6632723" cy="2544058"/>
            <a:chOff x="139055" y="1871253"/>
            <a:chExt cx="6632723" cy="2544058"/>
          </a:xfrm>
        </p:grpSpPr>
        <p:sp>
          <p:nvSpPr>
            <p:cNvPr id="6" name="Ovale 5">
              <a:extLst>
                <a:ext uri="{FF2B5EF4-FFF2-40B4-BE49-F238E27FC236}">
                  <a16:creationId xmlns:a16="http://schemas.microsoft.com/office/drawing/2014/main" id="{5920BD09-080D-E634-4D1B-20F82AF5DFC7}"/>
                </a:ext>
              </a:extLst>
            </p:cNvPr>
            <p:cNvSpPr/>
            <p:nvPr/>
          </p:nvSpPr>
          <p:spPr bwMode="auto">
            <a:xfrm>
              <a:off x="1145556" y="2417715"/>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7" name="Ovale 6">
              <a:extLst>
                <a:ext uri="{FF2B5EF4-FFF2-40B4-BE49-F238E27FC236}">
                  <a16:creationId xmlns:a16="http://schemas.microsoft.com/office/drawing/2014/main" id="{010B1D32-F2BD-7F82-70D2-8456A339EB6C}"/>
                </a:ext>
              </a:extLst>
            </p:cNvPr>
            <p:cNvSpPr/>
            <p:nvPr/>
          </p:nvSpPr>
          <p:spPr bwMode="auto">
            <a:xfrm>
              <a:off x="1145556" y="3634754"/>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8" name="Ovale 7">
              <a:extLst>
                <a:ext uri="{FF2B5EF4-FFF2-40B4-BE49-F238E27FC236}">
                  <a16:creationId xmlns:a16="http://schemas.microsoft.com/office/drawing/2014/main" id="{2AF46758-0C43-58CF-0ED3-75818EEB1D64}"/>
                </a:ext>
              </a:extLst>
            </p:cNvPr>
            <p:cNvSpPr/>
            <p:nvPr/>
          </p:nvSpPr>
          <p:spPr bwMode="auto">
            <a:xfrm>
              <a:off x="2627784" y="2420888"/>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9" name="Ovale 8">
              <a:extLst>
                <a:ext uri="{FF2B5EF4-FFF2-40B4-BE49-F238E27FC236}">
                  <a16:creationId xmlns:a16="http://schemas.microsoft.com/office/drawing/2014/main" id="{9366F168-1BCD-6BD3-BBAA-15FAEF537556}"/>
                </a:ext>
              </a:extLst>
            </p:cNvPr>
            <p:cNvSpPr/>
            <p:nvPr/>
          </p:nvSpPr>
          <p:spPr bwMode="auto">
            <a:xfrm>
              <a:off x="2627784" y="363792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10" name="Ovale 9">
              <a:extLst>
                <a:ext uri="{FF2B5EF4-FFF2-40B4-BE49-F238E27FC236}">
                  <a16:creationId xmlns:a16="http://schemas.microsoft.com/office/drawing/2014/main" id="{D7CFB44C-D377-9423-2081-A77D6885AD65}"/>
                </a:ext>
              </a:extLst>
            </p:cNvPr>
            <p:cNvSpPr/>
            <p:nvPr/>
          </p:nvSpPr>
          <p:spPr bwMode="auto">
            <a:xfrm>
              <a:off x="3923928" y="296030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cxnSp>
          <p:nvCxnSpPr>
            <p:cNvPr id="11" name="Connettore 2 10">
              <a:extLst>
                <a:ext uri="{FF2B5EF4-FFF2-40B4-BE49-F238E27FC236}">
                  <a16:creationId xmlns:a16="http://schemas.microsoft.com/office/drawing/2014/main" id="{B29CB9A5-6C4E-3CE0-5877-A572C858FE28}"/>
                </a:ext>
              </a:extLst>
            </p:cNvPr>
            <p:cNvCxnSpPr>
              <a:endCxn id="6" idx="2"/>
            </p:cNvCxnSpPr>
            <p:nvPr/>
          </p:nvCxnSpPr>
          <p:spPr bwMode="auto">
            <a:xfrm>
              <a:off x="168995" y="266335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 name="Connettore 2 11">
              <a:extLst>
                <a:ext uri="{FF2B5EF4-FFF2-40B4-BE49-F238E27FC236}">
                  <a16:creationId xmlns:a16="http://schemas.microsoft.com/office/drawing/2014/main" id="{9B459143-A710-C3CE-AAB2-F933DE797CC7}"/>
                </a:ext>
              </a:extLst>
            </p:cNvPr>
            <p:cNvCxnSpPr/>
            <p:nvPr/>
          </p:nvCxnSpPr>
          <p:spPr bwMode="auto">
            <a:xfrm>
              <a:off x="139055"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 name="Connettore 2 12">
              <a:extLst>
                <a:ext uri="{FF2B5EF4-FFF2-40B4-BE49-F238E27FC236}">
                  <a16:creationId xmlns:a16="http://schemas.microsoft.com/office/drawing/2014/main" id="{A566910D-EA61-DCF5-3C8B-1DA4DC3D06E6}"/>
                </a:ext>
              </a:extLst>
            </p:cNvPr>
            <p:cNvCxnSpPr/>
            <p:nvPr/>
          </p:nvCxnSpPr>
          <p:spPr bwMode="auto">
            <a:xfrm>
              <a:off x="1651223" y="2636912"/>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 name="Connettore 2 13">
              <a:extLst>
                <a:ext uri="{FF2B5EF4-FFF2-40B4-BE49-F238E27FC236}">
                  <a16:creationId xmlns:a16="http://schemas.microsoft.com/office/drawing/2014/main" id="{F4F33624-C47B-C7A9-D54A-D2431C090643}"/>
                </a:ext>
              </a:extLst>
            </p:cNvPr>
            <p:cNvCxnSpPr/>
            <p:nvPr/>
          </p:nvCxnSpPr>
          <p:spPr bwMode="auto">
            <a:xfrm>
              <a:off x="1651223"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6" name="Connettore 2 15">
              <a:extLst>
                <a:ext uri="{FF2B5EF4-FFF2-40B4-BE49-F238E27FC236}">
                  <a16:creationId xmlns:a16="http://schemas.microsoft.com/office/drawing/2014/main" id="{05CC26B3-BDAA-BEC5-2D80-13C8979B0170}"/>
                </a:ext>
              </a:extLst>
            </p:cNvPr>
            <p:cNvCxnSpPr>
              <a:cxnSpLocks/>
              <a:endCxn id="8" idx="3"/>
            </p:cNvCxnSpPr>
            <p:nvPr/>
          </p:nvCxnSpPr>
          <p:spPr bwMode="auto">
            <a:xfrm flipV="1">
              <a:off x="1691680" y="2840223"/>
              <a:ext cx="1013002" cy="94881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Connettore 2 18">
              <a:extLst>
                <a:ext uri="{FF2B5EF4-FFF2-40B4-BE49-F238E27FC236}">
                  <a16:creationId xmlns:a16="http://schemas.microsoft.com/office/drawing/2014/main" id="{897AB8FB-A9C2-E0A5-BCFA-77E558576CF8}"/>
                </a:ext>
              </a:extLst>
            </p:cNvPr>
            <p:cNvCxnSpPr>
              <a:cxnSpLocks/>
              <a:endCxn id="9" idx="1"/>
            </p:cNvCxnSpPr>
            <p:nvPr/>
          </p:nvCxnSpPr>
          <p:spPr bwMode="auto">
            <a:xfrm>
              <a:off x="1691680" y="2708920"/>
              <a:ext cx="1013002" cy="100095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Connettore 2 23">
              <a:extLst>
                <a:ext uri="{FF2B5EF4-FFF2-40B4-BE49-F238E27FC236}">
                  <a16:creationId xmlns:a16="http://schemas.microsoft.com/office/drawing/2014/main" id="{979B464F-F4E6-17CB-0948-4B6604577C46}"/>
                </a:ext>
              </a:extLst>
            </p:cNvPr>
            <p:cNvCxnSpPr>
              <a:cxnSpLocks/>
            </p:cNvCxnSpPr>
            <p:nvPr/>
          </p:nvCxnSpPr>
          <p:spPr bwMode="auto">
            <a:xfrm>
              <a:off x="3131840" y="2636912"/>
              <a:ext cx="865435" cy="432048"/>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5" name="Connettore 2 24">
              <a:extLst>
                <a:ext uri="{FF2B5EF4-FFF2-40B4-BE49-F238E27FC236}">
                  <a16:creationId xmlns:a16="http://schemas.microsoft.com/office/drawing/2014/main" id="{28E80873-1997-2FCC-CD7F-C81DE5B66553}"/>
                </a:ext>
              </a:extLst>
            </p:cNvPr>
            <p:cNvCxnSpPr>
              <a:cxnSpLocks/>
              <a:endCxn id="10" idx="3"/>
            </p:cNvCxnSpPr>
            <p:nvPr/>
          </p:nvCxnSpPr>
          <p:spPr bwMode="auto">
            <a:xfrm flipV="1">
              <a:off x="3131840" y="3379642"/>
              <a:ext cx="868986" cy="42211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6" name="CasellaDiTesto 25">
              <a:extLst>
                <a:ext uri="{FF2B5EF4-FFF2-40B4-BE49-F238E27FC236}">
                  <a16:creationId xmlns:a16="http://schemas.microsoft.com/office/drawing/2014/main" id="{2414C7F7-340B-642D-E79B-7984BA07C57F}"/>
                </a:ext>
              </a:extLst>
            </p:cNvPr>
            <p:cNvSpPr txBox="1"/>
            <p:nvPr/>
          </p:nvSpPr>
          <p:spPr>
            <a:xfrm>
              <a:off x="196514" y="2085871"/>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1</a:t>
              </a:r>
            </a:p>
          </p:txBody>
        </p:sp>
        <p:sp>
          <p:nvSpPr>
            <p:cNvPr id="27" name="CasellaDiTesto 26">
              <a:extLst>
                <a:ext uri="{FF2B5EF4-FFF2-40B4-BE49-F238E27FC236}">
                  <a16:creationId xmlns:a16="http://schemas.microsoft.com/office/drawing/2014/main" id="{333914ED-1827-8E2A-0535-AB6B0378FB24}"/>
                </a:ext>
              </a:extLst>
            </p:cNvPr>
            <p:cNvSpPr txBox="1"/>
            <p:nvPr/>
          </p:nvSpPr>
          <p:spPr>
            <a:xfrm>
              <a:off x="251520" y="3265820"/>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2</a:t>
              </a:r>
            </a:p>
          </p:txBody>
        </p:sp>
        <mc:AlternateContent xmlns:mc="http://schemas.openxmlformats.org/markup-compatibility/2006">
          <mc:Choice xmlns:a14="http://schemas.microsoft.com/office/drawing/2010/main" Requires="a14">
            <p:sp>
              <p:nvSpPr>
                <p:cNvPr id="28" name="CasellaDiTesto 27">
                  <a:extLst>
                    <a:ext uri="{FF2B5EF4-FFF2-40B4-BE49-F238E27FC236}">
                      <a16:creationId xmlns:a16="http://schemas.microsoft.com/office/drawing/2014/main" id="{604102A8-652D-2294-3BEB-A3B93604EC34}"/>
                    </a:ext>
                  </a:extLst>
                </p:cNvPr>
                <p:cNvSpPr txBox="1"/>
                <p:nvPr/>
              </p:nvSpPr>
              <p:spPr>
                <a:xfrm>
                  <a:off x="4126747" y="2347481"/>
                  <a:ext cx="1010800" cy="7475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𝑣</m:t>
                            </m:r>
                          </m:e>
                          <m:sub/>
                          <m:sup>
                            <m:r>
                              <a:rPr lang="it-IT" b="0" i="1" smtClean="0">
                                <a:latin typeface="Cambria Math" panose="02040503050406030204" pitchFamily="18" charset="0"/>
                              </a:rPr>
                              <m:t>(2)</m:t>
                            </m:r>
                          </m:sup>
                        </m:sSubSup>
                      </m:oMath>
                    </m:oMathPara>
                  </a14:m>
                  <a:endParaRPr lang="it-IT" dirty="0"/>
                </a:p>
              </p:txBody>
            </p:sp>
          </mc:Choice>
          <mc:Fallback>
            <p:sp>
              <p:nvSpPr>
                <p:cNvPr id="28" name="CasellaDiTesto 27">
                  <a:extLst>
                    <a:ext uri="{FF2B5EF4-FFF2-40B4-BE49-F238E27FC236}">
                      <a16:creationId xmlns:a16="http://schemas.microsoft.com/office/drawing/2014/main" id="{604102A8-652D-2294-3BEB-A3B93604EC34}"/>
                    </a:ext>
                  </a:extLst>
                </p:cNvPr>
                <p:cNvSpPr txBox="1">
                  <a:spLocks noRot="1" noChangeAspect="1" noMove="1" noResize="1" noEditPoints="1" noAdjustHandles="1" noChangeArrowheads="1" noChangeShapeType="1" noTextEdit="1"/>
                </p:cNvSpPr>
                <p:nvPr/>
              </p:nvSpPr>
              <p:spPr>
                <a:xfrm>
                  <a:off x="4126747" y="2347481"/>
                  <a:ext cx="1010800" cy="747512"/>
                </a:xfrm>
                <a:prstGeom prst="rect">
                  <a:avLst/>
                </a:prstGeom>
                <a:blipFill>
                  <a:blip r:embed="rId3"/>
                  <a:stretch>
                    <a:fillRect/>
                  </a:stretch>
                </a:blipFill>
              </p:spPr>
              <p:txBody>
                <a:bodyPr/>
                <a:lstStyle/>
                <a:p>
                  <a:r>
                    <a:rPr lang="it-IT">
                      <a:noFill/>
                    </a:rPr>
                    <a:t> </a:t>
                  </a:r>
                </a:p>
              </p:txBody>
            </p:sp>
          </mc:Fallback>
        </mc:AlternateContent>
        <p:cxnSp>
          <p:nvCxnSpPr>
            <p:cNvPr id="29" name="Connettore 2 28">
              <a:extLst>
                <a:ext uri="{FF2B5EF4-FFF2-40B4-BE49-F238E27FC236}">
                  <a16:creationId xmlns:a16="http://schemas.microsoft.com/office/drawing/2014/main" id="{D9CD291C-EDC6-D155-BDF6-DEF902289083}"/>
                </a:ext>
              </a:extLst>
            </p:cNvPr>
            <p:cNvCxnSpPr/>
            <p:nvPr/>
          </p:nvCxnSpPr>
          <p:spPr bwMode="auto">
            <a:xfrm>
              <a:off x="4499992" y="321297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0" name="CasellaDiTesto 29">
              <a:extLst>
                <a:ext uri="{FF2B5EF4-FFF2-40B4-BE49-F238E27FC236}">
                  <a16:creationId xmlns:a16="http://schemas.microsoft.com/office/drawing/2014/main" id="{9125CA8E-FAA5-3DAB-4625-0CF0A5384AAB}"/>
                </a:ext>
              </a:extLst>
            </p:cNvPr>
            <p:cNvSpPr txBox="1"/>
            <p:nvPr/>
          </p:nvSpPr>
          <p:spPr>
            <a:xfrm>
              <a:off x="5527527" y="2908997"/>
              <a:ext cx="1244251" cy="523220"/>
            </a:xfrm>
            <a:prstGeom prst="rect">
              <a:avLst/>
            </a:prstGeom>
            <a:noFill/>
          </p:spPr>
          <p:txBody>
            <a:bodyPr wrap="none" rtlCol="0">
              <a:spAutoFit/>
            </a:bodyPr>
            <a:lstStyle/>
            <a:p>
              <a:r>
                <a:rPr lang="it-IT" sz="2800" dirty="0"/>
                <a:t>Loss </a:t>
              </a:r>
              <a:r>
                <a:rPr lang="it-IT" sz="2800" i="1" dirty="0">
                  <a:latin typeface="+mj-lt"/>
                </a:rPr>
                <a:t>L</a:t>
              </a:r>
            </a:p>
          </p:txBody>
        </p:sp>
        <mc:AlternateContent xmlns:mc="http://schemas.openxmlformats.org/markup-compatibility/2006">
          <mc:Choice xmlns:a14="http://schemas.microsoft.com/office/drawing/2010/main" Requires="a14">
            <p:sp>
              <p:nvSpPr>
                <p:cNvPr id="31" name="CasellaDiTesto 30">
                  <a:extLst>
                    <a:ext uri="{FF2B5EF4-FFF2-40B4-BE49-F238E27FC236}">
                      <a16:creationId xmlns:a16="http://schemas.microsoft.com/office/drawing/2014/main" id="{E732E71C-4C5F-FC86-BE8D-EBE9748A92A1}"/>
                    </a:ext>
                  </a:extLst>
                </p:cNvPr>
                <p:cNvSpPr txBox="1"/>
                <p:nvPr/>
              </p:nvSpPr>
              <p:spPr>
                <a:xfrm>
                  <a:off x="2929504" y="1871253"/>
                  <a:ext cx="1010800" cy="7073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1</m:t>
                            </m:r>
                          </m:sub>
                          <m:sup>
                            <m:r>
                              <a:rPr lang="it-IT" b="0" i="1" smtClean="0">
                                <a:latin typeface="Cambria Math" panose="02040503050406030204" pitchFamily="18" charset="0"/>
                              </a:rPr>
                              <m:t>(1)</m:t>
                            </m:r>
                          </m:sup>
                        </m:sSubSup>
                      </m:oMath>
                    </m:oMathPara>
                  </a14:m>
                  <a:endParaRPr lang="it-IT" dirty="0"/>
                </a:p>
              </p:txBody>
            </p:sp>
          </mc:Choice>
          <mc:Fallback>
            <p:sp>
              <p:nvSpPr>
                <p:cNvPr id="31" name="CasellaDiTesto 30">
                  <a:extLst>
                    <a:ext uri="{FF2B5EF4-FFF2-40B4-BE49-F238E27FC236}">
                      <a16:creationId xmlns:a16="http://schemas.microsoft.com/office/drawing/2014/main" id="{E732E71C-4C5F-FC86-BE8D-EBE9748A92A1}"/>
                    </a:ext>
                  </a:extLst>
                </p:cNvPr>
                <p:cNvSpPr txBox="1">
                  <a:spLocks noRot="1" noChangeAspect="1" noMove="1" noResize="1" noEditPoints="1" noAdjustHandles="1" noChangeArrowheads="1" noChangeShapeType="1" noTextEdit="1"/>
                </p:cNvSpPr>
                <p:nvPr/>
              </p:nvSpPr>
              <p:spPr>
                <a:xfrm>
                  <a:off x="2929504" y="1871253"/>
                  <a:ext cx="1010800" cy="707373"/>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2" name="CasellaDiTesto 31">
                  <a:extLst>
                    <a:ext uri="{FF2B5EF4-FFF2-40B4-BE49-F238E27FC236}">
                      <a16:creationId xmlns:a16="http://schemas.microsoft.com/office/drawing/2014/main" id="{C215B1E0-0A48-A538-BA62-67C0887C5CD6}"/>
                    </a:ext>
                  </a:extLst>
                </p:cNvPr>
                <p:cNvSpPr txBox="1"/>
                <p:nvPr/>
              </p:nvSpPr>
              <p:spPr>
                <a:xfrm>
                  <a:off x="3057144" y="3707425"/>
                  <a:ext cx="10108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2</m:t>
                            </m:r>
                          </m:sub>
                          <m:sup>
                            <m:r>
                              <a:rPr lang="it-IT" b="0" i="1" smtClean="0">
                                <a:latin typeface="Cambria Math" panose="02040503050406030204" pitchFamily="18" charset="0"/>
                              </a:rPr>
                              <m:t>(1)</m:t>
                            </m:r>
                          </m:sup>
                        </m:sSubSup>
                      </m:oMath>
                    </m:oMathPara>
                  </a14:m>
                  <a:endParaRPr lang="it-IT" dirty="0"/>
                </a:p>
              </p:txBody>
            </p:sp>
          </mc:Choice>
          <mc:Fallback>
            <p:sp>
              <p:nvSpPr>
                <p:cNvPr id="32" name="CasellaDiTesto 31">
                  <a:extLst>
                    <a:ext uri="{FF2B5EF4-FFF2-40B4-BE49-F238E27FC236}">
                      <a16:creationId xmlns:a16="http://schemas.microsoft.com/office/drawing/2014/main" id="{C215B1E0-0A48-A538-BA62-67C0887C5CD6}"/>
                    </a:ext>
                  </a:extLst>
                </p:cNvPr>
                <p:cNvSpPr txBox="1">
                  <a:spLocks noRot="1" noChangeAspect="1" noMove="1" noResize="1" noEditPoints="1" noAdjustHandles="1" noChangeArrowheads="1" noChangeShapeType="1" noTextEdit="1"/>
                </p:cNvSpPr>
                <p:nvPr/>
              </p:nvSpPr>
              <p:spPr>
                <a:xfrm>
                  <a:off x="3057144" y="3707425"/>
                  <a:ext cx="1010800" cy="707886"/>
                </a:xfrm>
                <a:prstGeom prst="rect">
                  <a:avLst/>
                </a:prstGeom>
                <a:blipFill>
                  <a:blip r:embed="rId5"/>
                  <a:stretch>
                    <a:fillRect/>
                  </a:stretch>
                </a:blipFill>
              </p:spPr>
              <p:txBody>
                <a:bodyPr/>
                <a:lstStyle/>
                <a:p>
                  <a:r>
                    <a:rPr lang="it-IT">
                      <a:noFill/>
                    </a:rPr>
                    <a:t> </a:t>
                  </a:r>
                </a:p>
              </p:txBody>
            </p:sp>
          </mc:Fallback>
        </mc:AlternateContent>
      </p:grpSp>
      <p:sp>
        <p:nvSpPr>
          <p:cNvPr id="2" name="CasellaDiTesto 1">
            <a:extLst>
              <a:ext uri="{FF2B5EF4-FFF2-40B4-BE49-F238E27FC236}">
                <a16:creationId xmlns:a16="http://schemas.microsoft.com/office/drawing/2014/main" id="{9217796D-616F-DA64-0CB2-8F13C22F504B}"/>
              </a:ext>
            </a:extLst>
          </p:cNvPr>
          <p:cNvSpPr txBox="1"/>
          <p:nvPr/>
        </p:nvSpPr>
        <p:spPr>
          <a:xfrm>
            <a:off x="6069254" y="4166661"/>
            <a:ext cx="2463186" cy="461665"/>
          </a:xfrm>
          <a:prstGeom prst="rect">
            <a:avLst/>
          </a:prstGeom>
          <a:solidFill>
            <a:srgbClr val="FFFF00"/>
          </a:solidFill>
        </p:spPr>
        <p:txBody>
          <a:bodyPr wrap="square">
            <a:spAutoFit/>
          </a:bodyPr>
          <a:lstStyle/>
          <a:p>
            <a:pPr algn="ctr"/>
            <a:r>
              <a:rPr lang="en-US" sz="2400" dirty="0">
                <a:solidFill>
                  <a:srgbClr val="212121"/>
                </a:solidFill>
              </a:rPr>
              <a:t>back</a:t>
            </a:r>
            <a:r>
              <a:rPr lang="en-US" sz="2400" b="0" i="0" dirty="0">
                <a:solidFill>
                  <a:srgbClr val="212121"/>
                </a:solidFill>
                <a:effectLst/>
                <a:latin typeface="Helvetica" panose="020B0604020202020204" pitchFamily="34" charset="0"/>
              </a:rPr>
              <a:t>ward mode</a:t>
            </a:r>
          </a:p>
        </p:txBody>
      </p:sp>
      <mc:AlternateContent xmlns:mc="http://schemas.openxmlformats.org/markup-compatibility/2006">
        <mc:Choice xmlns:a14="http://schemas.microsoft.com/office/drawing/2010/main" Requires="a14">
          <p:sp>
            <p:nvSpPr>
              <p:cNvPr id="18" name="CasellaDiTesto 17">
                <a:extLst>
                  <a:ext uri="{FF2B5EF4-FFF2-40B4-BE49-F238E27FC236}">
                    <a16:creationId xmlns:a16="http://schemas.microsoft.com/office/drawing/2014/main" id="{8A75177B-A407-0ACF-ED49-0C13BD383B9E}"/>
                  </a:ext>
                </a:extLst>
              </p:cNvPr>
              <p:cNvSpPr txBox="1"/>
              <p:nvPr/>
            </p:nvSpPr>
            <p:spPr>
              <a:xfrm>
                <a:off x="611560" y="5486350"/>
                <a:ext cx="4320481" cy="869469"/>
              </a:xfrm>
              <a:prstGeom prst="rect">
                <a:avLst/>
              </a:prstGeom>
              <a:noFill/>
            </p:spPr>
            <p:txBody>
              <a:bodyPr wrap="square">
                <a:spAutoFit/>
              </a:bodyPr>
              <a:lstStyle/>
              <a:p>
                <a14:m>
                  <m:oMath xmlns:m="http://schemas.openxmlformats.org/officeDocument/2006/math">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𝐿</m:t>
                        </m:r>
                      </m:num>
                      <m:den>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𝑣</m:t>
                            </m:r>
                          </m:e>
                          <m:sup>
                            <m:r>
                              <a:rPr lang="it-IT" b="0" i="1" smtClean="0">
                                <a:latin typeface="Cambria Math" panose="02040503050406030204" pitchFamily="18" charset="0"/>
                                <a:ea typeface="Cambria Math" panose="02040503050406030204" pitchFamily="18" charset="0"/>
                              </a:rPr>
                              <m:t>(2)</m:t>
                            </m:r>
                          </m:sup>
                        </m:sSup>
                      </m:den>
                    </m:f>
                  </m:oMath>
                </a14:m>
                <a:r>
                  <a:rPr lang="it-IT" dirty="0"/>
                  <a:t>= </a:t>
                </a:r>
                <a14:m>
                  <m:oMath xmlns:m="http://schemas.openxmlformats.org/officeDocument/2006/math">
                    <m:f>
                      <m:fPr>
                        <m:ctrlPr>
                          <a:rPr lang="it-IT" i="1" dirty="0" smtClean="0">
                            <a:latin typeface="Cambria Math" panose="02040503050406030204" pitchFamily="18" charset="0"/>
                          </a:rPr>
                        </m:ctrlPr>
                      </m:fPr>
                      <m:num>
                        <m:r>
                          <a:rPr lang="it-IT" b="0" i="1" dirty="0" smtClean="0">
                            <a:latin typeface="Cambria Math" panose="02040503050406030204" pitchFamily="18" charset="0"/>
                          </a:rPr>
                          <m:t>2</m:t>
                        </m:r>
                      </m:num>
                      <m:den>
                        <m:d>
                          <m:dPr>
                            <m:begChr m:val="|"/>
                            <m:endChr m:val="|"/>
                            <m:ctrlPr>
                              <a:rPr lang="it-IT" i="1" dirty="0" smtClean="0">
                                <a:latin typeface="Cambria Math" panose="02040503050406030204" pitchFamily="18" charset="0"/>
                              </a:rPr>
                            </m:ctrlPr>
                          </m:dPr>
                          <m:e>
                            <m:r>
                              <a:rPr lang="it-IT" b="0" i="1" dirty="0" smtClean="0">
                                <a:latin typeface="Cambria Math" panose="02040503050406030204" pitchFamily="18" charset="0"/>
                              </a:rPr>
                              <m:t>𝑇</m:t>
                            </m:r>
                          </m:e>
                        </m:d>
                      </m:den>
                    </m:f>
                  </m:oMath>
                </a14:m>
                <a:r>
                  <a:rPr lang="it-IT" dirty="0"/>
                  <a:t> </a:t>
                </a:r>
                <a14:m>
                  <m:oMath xmlns:m="http://schemas.openxmlformats.org/officeDocument/2006/math">
                    <m:d>
                      <m:dPr>
                        <m:ctrlPr>
                          <a:rPr lang="it-IT" i="1" dirty="0">
                            <a:latin typeface="Cambria Math" panose="02040503050406030204" pitchFamily="18" charset="0"/>
                          </a:rPr>
                        </m:ctrlPr>
                      </m:dPr>
                      <m:e>
                        <m:sSup>
                          <m:sSupPr>
                            <m:ctrlPr>
                              <a:rPr lang="it-IT" i="1" dirty="0">
                                <a:latin typeface="Cambria Math" panose="02040503050406030204" pitchFamily="18" charset="0"/>
                              </a:rPr>
                            </m:ctrlPr>
                          </m:sSupPr>
                          <m:e>
                            <m:r>
                              <a:rPr lang="it-IT" i="1" dirty="0">
                                <a:latin typeface="Cambria Math" panose="02040503050406030204" pitchFamily="18" charset="0"/>
                              </a:rPr>
                              <m:t>𝑣</m:t>
                            </m:r>
                          </m:e>
                          <m:sup>
                            <m:r>
                              <a:rPr lang="it-IT" i="1" dirty="0">
                                <a:latin typeface="Cambria Math" panose="02040503050406030204" pitchFamily="18" charset="0"/>
                              </a:rPr>
                              <m:t>(2)</m:t>
                            </m:r>
                          </m:sup>
                        </m:sSup>
                        <m:r>
                          <a:rPr lang="it-IT" i="1" dirty="0">
                            <a:latin typeface="Cambria Math" panose="02040503050406030204" pitchFamily="18" charset="0"/>
                          </a:rPr>
                          <m:t>−</m:t>
                        </m:r>
                        <m:sSub>
                          <m:sSubPr>
                            <m:ctrlPr>
                              <a:rPr lang="it-IT" i="1" dirty="0">
                                <a:latin typeface="Cambria Math" panose="02040503050406030204" pitchFamily="18" charset="0"/>
                              </a:rPr>
                            </m:ctrlPr>
                          </m:sSubPr>
                          <m:e>
                            <m:r>
                              <a:rPr lang="it-IT" i="1" dirty="0">
                                <a:latin typeface="Cambria Math" panose="02040503050406030204" pitchFamily="18" charset="0"/>
                              </a:rPr>
                              <m:t>𝑇</m:t>
                            </m:r>
                          </m:e>
                          <m:sub>
                            <m:r>
                              <a:rPr lang="it-IT" i="1" dirty="0">
                                <a:latin typeface="Cambria Math" panose="02040503050406030204" pitchFamily="18" charset="0"/>
                              </a:rPr>
                              <m:t>𝑡𝑟𝑢𝑒</m:t>
                            </m:r>
                          </m:sub>
                        </m:sSub>
                      </m:e>
                    </m:d>
                  </m:oMath>
                </a14:m>
                <a:endParaRPr lang="it-IT" dirty="0"/>
              </a:p>
            </p:txBody>
          </p:sp>
        </mc:Choice>
        <mc:Fallback>
          <p:sp>
            <p:nvSpPr>
              <p:cNvPr id="18" name="CasellaDiTesto 17">
                <a:extLst>
                  <a:ext uri="{FF2B5EF4-FFF2-40B4-BE49-F238E27FC236}">
                    <a16:creationId xmlns:a16="http://schemas.microsoft.com/office/drawing/2014/main" id="{8A75177B-A407-0ACF-ED49-0C13BD383B9E}"/>
                  </a:ext>
                </a:extLst>
              </p:cNvPr>
              <p:cNvSpPr txBox="1">
                <a:spLocks noRot="1" noChangeAspect="1" noMove="1" noResize="1" noEditPoints="1" noAdjustHandles="1" noChangeArrowheads="1" noChangeShapeType="1" noTextEdit="1"/>
              </p:cNvSpPr>
              <p:nvPr/>
            </p:nvSpPr>
            <p:spPr>
              <a:xfrm>
                <a:off x="611560" y="5486350"/>
                <a:ext cx="4320481" cy="869469"/>
              </a:xfrm>
              <a:prstGeom prst="rect">
                <a:avLst/>
              </a:prstGeom>
              <a:blipFill>
                <a:blip r:embed="rId6"/>
                <a:stretch>
                  <a:fillRect b="-699"/>
                </a:stretch>
              </a:blipFill>
            </p:spPr>
            <p:txBody>
              <a:bodyPr/>
              <a:lstStyle/>
              <a:p>
                <a:r>
                  <a:rPr lang="it-IT">
                    <a:noFill/>
                  </a:rPr>
                  <a:t> </a:t>
                </a:r>
              </a:p>
            </p:txBody>
          </p:sp>
        </mc:Fallback>
      </mc:AlternateContent>
      <p:sp>
        <p:nvSpPr>
          <p:cNvPr id="20" name="CasellaDiTesto 19">
            <a:extLst>
              <a:ext uri="{FF2B5EF4-FFF2-40B4-BE49-F238E27FC236}">
                <a16:creationId xmlns:a16="http://schemas.microsoft.com/office/drawing/2014/main" id="{EC53DC06-B60A-3FA9-8C77-7A0DE8C15CB8}"/>
              </a:ext>
            </a:extLst>
          </p:cNvPr>
          <p:cNvSpPr txBox="1"/>
          <p:nvPr/>
        </p:nvSpPr>
        <p:spPr>
          <a:xfrm>
            <a:off x="5112519" y="5306243"/>
            <a:ext cx="3958134" cy="1569660"/>
          </a:xfrm>
          <a:prstGeom prst="rect">
            <a:avLst/>
          </a:prstGeom>
          <a:solidFill>
            <a:srgbClr val="FFFF00"/>
          </a:solidFill>
        </p:spPr>
        <p:txBody>
          <a:bodyPr wrap="square">
            <a:spAutoFit/>
          </a:bodyPr>
          <a:lstStyle/>
          <a:p>
            <a:pPr algn="ctr"/>
            <a:r>
              <a:rPr lang="en-US" sz="2400" dirty="0">
                <a:solidFill>
                  <a:srgbClr val="212121"/>
                </a:solidFill>
              </a:rPr>
              <a:t>this is the gradient of the Loss respect to each individual prediction of the network</a:t>
            </a:r>
            <a:endParaRPr lang="en-US" sz="2400" b="0" i="0" dirty="0">
              <a:solidFill>
                <a:srgbClr val="212121"/>
              </a:solidFill>
              <a:effectLst/>
              <a:latin typeface="Helvetica" panose="020B0604020202020204" pitchFamily="34" charset="0"/>
            </a:endParaRPr>
          </a:p>
        </p:txBody>
      </p:sp>
    </p:spTree>
    <p:extLst>
      <p:ext uri="{BB962C8B-B14F-4D97-AF65-F5344CB8AC3E}">
        <p14:creationId xmlns:p14="http://schemas.microsoft.com/office/powerpoint/2010/main" val="3388148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168995" y="260648"/>
            <a:ext cx="5699150" cy="646331"/>
          </a:xfrm>
          <a:prstGeom prst="rect">
            <a:avLst/>
          </a:prstGeom>
          <a:solidFill>
            <a:srgbClr val="66FFFF"/>
          </a:solidFill>
          <a:ln w="9525">
            <a:solidFill>
              <a:schemeClr val="tx1"/>
            </a:solidFill>
            <a:miter lim="800000"/>
            <a:headEnd/>
            <a:tailEnd/>
          </a:ln>
          <a:effectLst/>
        </p:spPr>
        <p:txBody>
          <a:bodyPr wrap="square" anchor="ctr">
            <a:spAutoFit/>
          </a:bodyPr>
          <a:lstStyle/>
          <a:p>
            <a:pPr>
              <a:defRPr/>
            </a:pPr>
            <a:r>
              <a:rPr lang="it-IT" sz="3600" b="1" dirty="0">
                <a:latin typeface="Arial" charset="0"/>
                <a:ea typeface="ＭＳ Ｐゴシック" charset="0"/>
              </a:rPr>
              <a:t>AD in Machine Learning</a:t>
            </a:r>
          </a:p>
        </p:txBody>
      </p:sp>
      <p:sp>
        <p:nvSpPr>
          <p:cNvPr id="5" name="Rettangolo 4"/>
          <p:cNvSpPr/>
          <p:nvPr/>
        </p:nvSpPr>
        <p:spPr>
          <a:xfrm>
            <a:off x="168995" y="980728"/>
            <a:ext cx="4968552" cy="523220"/>
          </a:xfrm>
          <a:prstGeom prst="rect">
            <a:avLst/>
          </a:prstGeom>
          <a:solidFill>
            <a:srgbClr val="99FF33"/>
          </a:solidFill>
        </p:spPr>
        <p:txBody>
          <a:bodyPr wrap="square">
            <a:spAutoFit/>
          </a:bodyPr>
          <a:lstStyle/>
          <a:p>
            <a:pPr algn="ctr"/>
            <a:r>
              <a:rPr lang="it-IT" sz="2400" dirty="0">
                <a:latin typeface="Arial" panose="020B0604020202020204" pitchFamily="34" charset="0"/>
                <a:cs typeface="Arial" panose="020B0604020202020204" pitchFamily="34" charset="0"/>
              </a:rPr>
              <a:t>training of a </a:t>
            </a:r>
            <a:r>
              <a:rPr lang="it-IT" sz="2400" dirty="0" err="1">
                <a:latin typeface="Arial" panose="020B0604020202020204" pitchFamily="34" charset="0"/>
                <a:cs typeface="Arial" panose="020B0604020202020204" pitchFamily="34" charset="0"/>
              </a:rPr>
              <a:t>neural</a:t>
            </a:r>
            <a:r>
              <a:rPr lang="it-IT" sz="2400" dirty="0">
                <a:latin typeface="Arial" panose="020B0604020202020204" pitchFamily="34" charset="0"/>
                <a:cs typeface="Arial" panose="020B0604020202020204" pitchFamily="34" charset="0"/>
              </a:rPr>
              <a:t> network</a:t>
            </a:r>
            <a:r>
              <a:rPr lang="it-IT" sz="2800" dirty="0">
                <a:latin typeface="Arial" panose="020B0604020202020204" pitchFamily="34" charset="0"/>
                <a:cs typeface="Arial" panose="020B0604020202020204" pitchFamily="34" charset="0"/>
              </a:rPr>
              <a:t> </a:t>
            </a:r>
          </a:p>
        </p:txBody>
      </p:sp>
      <p:sp>
        <p:nvSpPr>
          <p:cNvPr id="15" name="CasellaDiTesto 14">
            <a:extLst>
              <a:ext uri="{FF2B5EF4-FFF2-40B4-BE49-F238E27FC236}">
                <a16:creationId xmlns:a16="http://schemas.microsoft.com/office/drawing/2014/main" id="{8AB2A0A5-D8A1-B40F-5F0B-2464DFBD8877}"/>
              </a:ext>
            </a:extLst>
          </p:cNvPr>
          <p:cNvSpPr txBox="1"/>
          <p:nvPr/>
        </p:nvSpPr>
        <p:spPr>
          <a:xfrm>
            <a:off x="5292080" y="864227"/>
            <a:ext cx="3456384" cy="830997"/>
          </a:xfrm>
          <a:prstGeom prst="rect">
            <a:avLst/>
          </a:prstGeom>
          <a:noFill/>
        </p:spPr>
        <p:txBody>
          <a:bodyPr wrap="square">
            <a:spAutoFit/>
          </a:bodyPr>
          <a:lstStyle/>
          <a:p>
            <a:pPr algn="ctr"/>
            <a:r>
              <a:rPr lang="en-US" sz="2400" b="0" i="0" dirty="0">
                <a:solidFill>
                  <a:srgbClr val="212121"/>
                </a:solidFill>
                <a:effectLst/>
                <a:latin typeface="Helvetica" panose="020B0604020202020204" pitchFamily="34" charset="0"/>
              </a:rPr>
              <a:t>Neural network with two linear layers</a:t>
            </a:r>
          </a:p>
        </p:txBody>
      </p:sp>
      <p:grpSp>
        <p:nvGrpSpPr>
          <p:cNvPr id="3" name="Gruppo 2">
            <a:extLst>
              <a:ext uri="{FF2B5EF4-FFF2-40B4-BE49-F238E27FC236}">
                <a16:creationId xmlns:a16="http://schemas.microsoft.com/office/drawing/2014/main" id="{7732DCA9-AE8C-E00D-BB14-3D3F8B025A09}"/>
              </a:ext>
            </a:extLst>
          </p:cNvPr>
          <p:cNvGrpSpPr/>
          <p:nvPr/>
        </p:nvGrpSpPr>
        <p:grpSpPr>
          <a:xfrm>
            <a:off x="1327646" y="1809113"/>
            <a:ext cx="6632723" cy="2544058"/>
            <a:chOff x="139055" y="1871253"/>
            <a:chExt cx="6632723" cy="2544058"/>
          </a:xfrm>
        </p:grpSpPr>
        <p:sp>
          <p:nvSpPr>
            <p:cNvPr id="6" name="Ovale 5">
              <a:extLst>
                <a:ext uri="{FF2B5EF4-FFF2-40B4-BE49-F238E27FC236}">
                  <a16:creationId xmlns:a16="http://schemas.microsoft.com/office/drawing/2014/main" id="{5920BD09-080D-E634-4D1B-20F82AF5DFC7}"/>
                </a:ext>
              </a:extLst>
            </p:cNvPr>
            <p:cNvSpPr/>
            <p:nvPr/>
          </p:nvSpPr>
          <p:spPr bwMode="auto">
            <a:xfrm>
              <a:off x="1145556" y="2417715"/>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7" name="Ovale 6">
              <a:extLst>
                <a:ext uri="{FF2B5EF4-FFF2-40B4-BE49-F238E27FC236}">
                  <a16:creationId xmlns:a16="http://schemas.microsoft.com/office/drawing/2014/main" id="{010B1D32-F2BD-7F82-70D2-8456A339EB6C}"/>
                </a:ext>
              </a:extLst>
            </p:cNvPr>
            <p:cNvSpPr/>
            <p:nvPr/>
          </p:nvSpPr>
          <p:spPr bwMode="auto">
            <a:xfrm>
              <a:off x="1145556" y="3634754"/>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8" name="Ovale 7">
              <a:extLst>
                <a:ext uri="{FF2B5EF4-FFF2-40B4-BE49-F238E27FC236}">
                  <a16:creationId xmlns:a16="http://schemas.microsoft.com/office/drawing/2014/main" id="{2AF46758-0C43-58CF-0ED3-75818EEB1D64}"/>
                </a:ext>
              </a:extLst>
            </p:cNvPr>
            <p:cNvSpPr/>
            <p:nvPr/>
          </p:nvSpPr>
          <p:spPr bwMode="auto">
            <a:xfrm>
              <a:off x="2627784" y="2420888"/>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9" name="Ovale 8">
              <a:extLst>
                <a:ext uri="{FF2B5EF4-FFF2-40B4-BE49-F238E27FC236}">
                  <a16:creationId xmlns:a16="http://schemas.microsoft.com/office/drawing/2014/main" id="{9366F168-1BCD-6BD3-BBAA-15FAEF537556}"/>
                </a:ext>
              </a:extLst>
            </p:cNvPr>
            <p:cNvSpPr/>
            <p:nvPr/>
          </p:nvSpPr>
          <p:spPr bwMode="auto">
            <a:xfrm>
              <a:off x="2627784" y="363792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10" name="Ovale 9">
              <a:extLst>
                <a:ext uri="{FF2B5EF4-FFF2-40B4-BE49-F238E27FC236}">
                  <a16:creationId xmlns:a16="http://schemas.microsoft.com/office/drawing/2014/main" id="{D7CFB44C-D377-9423-2081-A77D6885AD65}"/>
                </a:ext>
              </a:extLst>
            </p:cNvPr>
            <p:cNvSpPr/>
            <p:nvPr/>
          </p:nvSpPr>
          <p:spPr bwMode="auto">
            <a:xfrm>
              <a:off x="3923928" y="296030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cxnSp>
          <p:nvCxnSpPr>
            <p:cNvPr id="11" name="Connettore 2 10">
              <a:extLst>
                <a:ext uri="{FF2B5EF4-FFF2-40B4-BE49-F238E27FC236}">
                  <a16:creationId xmlns:a16="http://schemas.microsoft.com/office/drawing/2014/main" id="{B29CB9A5-6C4E-3CE0-5877-A572C858FE28}"/>
                </a:ext>
              </a:extLst>
            </p:cNvPr>
            <p:cNvCxnSpPr>
              <a:endCxn id="6" idx="2"/>
            </p:cNvCxnSpPr>
            <p:nvPr/>
          </p:nvCxnSpPr>
          <p:spPr bwMode="auto">
            <a:xfrm>
              <a:off x="168995" y="266335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 name="Connettore 2 11">
              <a:extLst>
                <a:ext uri="{FF2B5EF4-FFF2-40B4-BE49-F238E27FC236}">
                  <a16:creationId xmlns:a16="http://schemas.microsoft.com/office/drawing/2014/main" id="{9B459143-A710-C3CE-AAB2-F933DE797CC7}"/>
                </a:ext>
              </a:extLst>
            </p:cNvPr>
            <p:cNvCxnSpPr/>
            <p:nvPr/>
          </p:nvCxnSpPr>
          <p:spPr bwMode="auto">
            <a:xfrm>
              <a:off x="139055"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3" name="Connettore 2 12">
              <a:extLst>
                <a:ext uri="{FF2B5EF4-FFF2-40B4-BE49-F238E27FC236}">
                  <a16:creationId xmlns:a16="http://schemas.microsoft.com/office/drawing/2014/main" id="{A566910D-EA61-DCF5-3C8B-1DA4DC3D06E6}"/>
                </a:ext>
              </a:extLst>
            </p:cNvPr>
            <p:cNvCxnSpPr/>
            <p:nvPr/>
          </p:nvCxnSpPr>
          <p:spPr bwMode="auto">
            <a:xfrm>
              <a:off x="1651223" y="2636912"/>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4" name="Connettore 2 13">
              <a:extLst>
                <a:ext uri="{FF2B5EF4-FFF2-40B4-BE49-F238E27FC236}">
                  <a16:creationId xmlns:a16="http://schemas.microsoft.com/office/drawing/2014/main" id="{F4F33624-C47B-C7A9-D54A-D2431C090643}"/>
                </a:ext>
              </a:extLst>
            </p:cNvPr>
            <p:cNvCxnSpPr/>
            <p:nvPr/>
          </p:nvCxnSpPr>
          <p:spPr bwMode="auto">
            <a:xfrm>
              <a:off x="1651223"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6" name="Connettore 2 15">
              <a:extLst>
                <a:ext uri="{FF2B5EF4-FFF2-40B4-BE49-F238E27FC236}">
                  <a16:creationId xmlns:a16="http://schemas.microsoft.com/office/drawing/2014/main" id="{05CC26B3-BDAA-BEC5-2D80-13C8979B0170}"/>
                </a:ext>
              </a:extLst>
            </p:cNvPr>
            <p:cNvCxnSpPr>
              <a:cxnSpLocks/>
              <a:endCxn id="8" idx="3"/>
            </p:cNvCxnSpPr>
            <p:nvPr/>
          </p:nvCxnSpPr>
          <p:spPr bwMode="auto">
            <a:xfrm flipV="1">
              <a:off x="1691680" y="2840223"/>
              <a:ext cx="1013002" cy="94881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9" name="Connettore 2 18">
              <a:extLst>
                <a:ext uri="{FF2B5EF4-FFF2-40B4-BE49-F238E27FC236}">
                  <a16:creationId xmlns:a16="http://schemas.microsoft.com/office/drawing/2014/main" id="{897AB8FB-A9C2-E0A5-BCFA-77E558576CF8}"/>
                </a:ext>
              </a:extLst>
            </p:cNvPr>
            <p:cNvCxnSpPr>
              <a:cxnSpLocks/>
              <a:endCxn id="9" idx="1"/>
            </p:cNvCxnSpPr>
            <p:nvPr/>
          </p:nvCxnSpPr>
          <p:spPr bwMode="auto">
            <a:xfrm>
              <a:off x="1691680" y="2708920"/>
              <a:ext cx="1013002" cy="100095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Connettore 2 23">
              <a:extLst>
                <a:ext uri="{FF2B5EF4-FFF2-40B4-BE49-F238E27FC236}">
                  <a16:creationId xmlns:a16="http://schemas.microsoft.com/office/drawing/2014/main" id="{979B464F-F4E6-17CB-0948-4B6604577C46}"/>
                </a:ext>
              </a:extLst>
            </p:cNvPr>
            <p:cNvCxnSpPr>
              <a:cxnSpLocks/>
            </p:cNvCxnSpPr>
            <p:nvPr/>
          </p:nvCxnSpPr>
          <p:spPr bwMode="auto">
            <a:xfrm>
              <a:off x="3131840" y="2636912"/>
              <a:ext cx="865435" cy="432048"/>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5" name="Connettore 2 24">
              <a:extLst>
                <a:ext uri="{FF2B5EF4-FFF2-40B4-BE49-F238E27FC236}">
                  <a16:creationId xmlns:a16="http://schemas.microsoft.com/office/drawing/2014/main" id="{28E80873-1997-2FCC-CD7F-C81DE5B66553}"/>
                </a:ext>
              </a:extLst>
            </p:cNvPr>
            <p:cNvCxnSpPr>
              <a:cxnSpLocks/>
              <a:endCxn id="10" idx="3"/>
            </p:cNvCxnSpPr>
            <p:nvPr/>
          </p:nvCxnSpPr>
          <p:spPr bwMode="auto">
            <a:xfrm flipV="1">
              <a:off x="3131840" y="3379642"/>
              <a:ext cx="868986" cy="42211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6" name="CasellaDiTesto 25">
              <a:extLst>
                <a:ext uri="{FF2B5EF4-FFF2-40B4-BE49-F238E27FC236}">
                  <a16:creationId xmlns:a16="http://schemas.microsoft.com/office/drawing/2014/main" id="{2414C7F7-340B-642D-E79B-7984BA07C57F}"/>
                </a:ext>
              </a:extLst>
            </p:cNvPr>
            <p:cNvSpPr txBox="1"/>
            <p:nvPr/>
          </p:nvSpPr>
          <p:spPr>
            <a:xfrm>
              <a:off x="196514" y="2085871"/>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1</a:t>
              </a:r>
            </a:p>
          </p:txBody>
        </p:sp>
        <p:sp>
          <p:nvSpPr>
            <p:cNvPr id="27" name="CasellaDiTesto 26">
              <a:extLst>
                <a:ext uri="{FF2B5EF4-FFF2-40B4-BE49-F238E27FC236}">
                  <a16:creationId xmlns:a16="http://schemas.microsoft.com/office/drawing/2014/main" id="{333914ED-1827-8E2A-0535-AB6B0378FB24}"/>
                </a:ext>
              </a:extLst>
            </p:cNvPr>
            <p:cNvSpPr txBox="1"/>
            <p:nvPr/>
          </p:nvSpPr>
          <p:spPr>
            <a:xfrm>
              <a:off x="251520" y="3265820"/>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2</a:t>
              </a:r>
            </a:p>
          </p:txBody>
        </p:sp>
        <mc:AlternateContent xmlns:mc="http://schemas.openxmlformats.org/markup-compatibility/2006">
          <mc:Choice xmlns:a14="http://schemas.microsoft.com/office/drawing/2010/main" Requires="a14">
            <p:sp>
              <p:nvSpPr>
                <p:cNvPr id="28" name="CasellaDiTesto 27">
                  <a:extLst>
                    <a:ext uri="{FF2B5EF4-FFF2-40B4-BE49-F238E27FC236}">
                      <a16:creationId xmlns:a16="http://schemas.microsoft.com/office/drawing/2014/main" id="{604102A8-652D-2294-3BEB-A3B93604EC34}"/>
                    </a:ext>
                  </a:extLst>
                </p:cNvPr>
                <p:cNvSpPr txBox="1"/>
                <p:nvPr/>
              </p:nvSpPr>
              <p:spPr>
                <a:xfrm>
                  <a:off x="4126747" y="2347481"/>
                  <a:ext cx="1010800" cy="7475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𝑣</m:t>
                            </m:r>
                          </m:e>
                          <m:sub/>
                          <m:sup>
                            <m:r>
                              <a:rPr lang="it-IT" b="0" i="1" smtClean="0">
                                <a:latin typeface="Cambria Math" panose="02040503050406030204" pitchFamily="18" charset="0"/>
                              </a:rPr>
                              <m:t>(2)</m:t>
                            </m:r>
                          </m:sup>
                        </m:sSubSup>
                      </m:oMath>
                    </m:oMathPara>
                  </a14:m>
                  <a:endParaRPr lang="it-IT" dirty="0"/>
                </a:p>
              </p:txBody>
            </p:sp>
          </mc:Choice>
          <mc:Fallback>
            <p:sp>
              <p:nvSpPr>
                <p:cNvPr id="28" name="CasellaDiTesto 27">
                  <a:extLst>
                    <a:ext uri="{FF2B5EF4-FFF2-40B4-BE49-F238E27FC236}">
                      <a16:creationId xmlns:a16="http://schemas.microsoft.com/office/drawing/2014/main" id="{604102A8-652D-2294-3BEB-A3B93604EC34}"/>
                    </a:ext>
                  </a:extLst>
                </p:cNvPr>
                <p:cNvSpPr txBox="1">
                  <a:spLocks noRot="1" noChangeAspect="1" noMove="1" noResize="1" noEditPoints="1" noAdjustHandles="1" noChangeArrowheads="1" noChangeShapeType="1" noTextEdit="1"/>
                </p:cNvSpPr>
                <p:nvPr/>
              </p:nvSpPr>
              <p:spPr>
                <a:xfrm>
                  <a:off x="4126747" y="2347481"/>
                  <a:ext cx="1010800" cy="747512"/>
                </a:xfrm>
                <a:prstGeom prst="rect">
                  <a:avLst/>
                </a:prstGeom>
                <a:blipFill>
                  <a:blip r:embed="rId2"/>
                  <a:stretch>
                    <a:fillRect/>
                  </a:stretch>
                </a:blipFill>
              </p:spPr>
              <p:txBody>
                <a:bodyPr/>
                <a:lstStyle/>
                <a:p>
                  <a:r>
                    <a:rPr lang="it-IT">
                      <a:noFill/>
                    </a:rPr>
                    <a:t> </a:t>
                  </a:r>
                </a:p>
              </p:txBody>
            </p:sp>
          </mc:Fallback>
        </mc:AlternateContent>
        <p:cxnSp>
          <p:nvCxnSpPr>
            <p:cNvPr id="29" name="Connettore 2 28">
              <a:extLst>
                <a:ext uri="{FF2B5EF4-FFF2-40B4-BE49-F238E27FC236}">
                  <a16:creationId xmlns:a16="http://schemas.microsoft.com/office/drawing/2014/main" id="{D9CD291C-EDC6-D155-BDF6-DEF902289083}"/>
                </a:ext>
              </a:extLst>
            </p:cNvPr>
            <p:cNvCxnSpPr/>
            <p:nvPr/>
          </p:nvCxnSpPr>
          <p:spPr bwMode="auto">
            <a:xfrm>
              <a:off x="4499992" y="321297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30" name="CasellaDiTesto 29">
              <a:extLst>
                <a:ext uri="{FF2B5EF4-FFF2-40B4-BE49-F238E27FC236}">
                  <a16:creationId xmlns:a16="http://schemas.microsoft.com/office/drawing/2014/main" id="{9125CA8E-FAA5-3DAB-4625-0CF0A5384AAB}"/>
                </a:ext>
              </a:extLst>
            </p:cNvPr>
            <p:cNvSpPr txBox="1"/>
            <p:nvPr/>
          </p:nvSpPr>
          <p:spPr>
            <a:xfrm>
              <a:off x="5527527" y="2908997"/>
              <a:ext cx="1244251" cy="523220"/>
            </a:xfrm>
            <a:prstGeom prst="rect">
              <a:avLst/>
            </a:prstGeom>
            <a:noFill/>
          </p:spPr>
          <p:txBody>
            <a:bodyPr wrap="none" rtlCol="0">
              <a:spAutoFit/>
            </a:bodyPr>
            <a:lstStyle/>
            <a:p>
              <a:r>
                <a:rPr lang="it-IT" sz="2800" dirty="0"/>
                <a:t>Loss </a:t>
              </a:r>
              <a:r>
                <a:rPr lang="it-IT" sz="2800" i="1" dirty="0">
                  <a:latin typeface="+mj-lt"/>
                </a:rPr>
                <a:t>L</a:t>
              </a:r>
            </a:p>
          </p:txBody>
        </p:sp>
        <mc:AlternateContent xmlns:mc="http://schemas.openxmlformats.org/markup-compatibility/2006">
          <mc:Choice xmlns:a14="http://schemas.microsoft.com/office/drawing/2010/main" Requires="a14">
            <p:sp>
              <p:nvSpPr>
                <p:cNvPr id="31" name="CasellaDiTesto 30">
                  <a:extLst>
                    <a:ext uri="{FF2B5EF4-FFF2-40B4-BE49-F238E27FC236}">
                      <a16:creationId xmlns:a16="http://schemas.microsoft.com/office/drawing/2014/main" id="{E732E71C-4C5F-FC86-BE8D-EBE9748A92A1}"/>
                    </a:ext>
                  </a:extLst>
                </p:cNvPr>
                <p:cNvSpPr txBox="1"/>
                <p:nvPr/>
              </p:nvSpPr>
              <p:spPr>
                <a:xfrm>
                  <a:off x="2929504" y="1871253"/>
                  <a:ext cx="1010800" cy="7073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1</m:t>
                            </m:r>
                          </m:sub>
                          <m:sup>
                            <m:r>
                              <a:rPr lang="it-IT" b="0" i="1" smtClean="0">
                                <a:latin typeface="Cambria Math" panose="02040503050406030204" pitchFamily="18" charset="0"/>
                              </a:rPr>
                              <m:t>(1)</m:t>
                            </m:r>
                          </m:sup>
                        </m:sSubSup>
                      </m:oMath>
                    </m:oMathPara>
                  </a14:m>
                  <a:endParaRPr lang="it-IT" dirty="0"/>
                </a:p>
              </p:txBody>
            </p:sp>
          </mc:Choice>
          <mc:Fallback>
            <p:sp>
              <p:nvSpPr>
                <p:cNvPr id="31" name="CasellaDiTesto 30">
                  <a:extLst>
                    <a:ext uri="{FF2B5EF4-FFF2-40B4-BE49-F238E27FC236}">
                      <a16:creationId xmlns:a16="http://schemas.microsoft.com/office/drawing/2014/main" id="{E732E71C-4C5F-FC86-BE8D-EBE9748A92A1}"/>
                    </a:ext>
                  </a:extLst>
                </p:cNvPr>
                <p:cNvSpPr txBox="1">
                  <a:spLocks noRot="1" noChangeAspect="1" noMove="1" noResize="1" noEditPoints="1" noAdjustHandles="1" noChangeArrowheads="1" noChangeShapeType="1" noTextEdit="1"/>
                </p:cNvSpPr>
                <p:nvPr/>
              </p:nvSpPr>
              <p:spPr>
                <a:xfrm>
                  <a:off x="2929504" y="1871253"/>
                  <a:ext cx="1010800" cy="707373"/>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2" name="CasellaDiTesto 31">
                  <a:extLst>
                    <a:ext uri="{FF2B5EF4-FFF2-40B4-BE49-F238E27FC236}">
                      <a16:creationId xmlns:a16="http://schemas.microsoft.com/office/drawing/2014/main" id="{C215B1E0-0A48-A538-BA62-67C0887C5CD6}"/>
                    </a:ext>
                  </a:extLst>
                </p:cNvPr>
                <p:cNvSpPr txBox="1"/>
                <p:nvPr/>
              </p:nvSpPr>
              <p:spPr>
                <a:xfrm>
                  <a:off x="3057144" y="3707425"/>
                  <a:ext cx="10108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2</m:t>
                            </m:r>
                          </m:sub>
                          <m:sup>
                            <m:r>
                              <a:rPr lang="it-IT" b="0" i="1" smtClean="0">
                                <a:latin typeface="Cambria Math" panose="02040503050406030204" pitchFamily="18" charset="0"/>
                              </a:rPr>
                              <m:t>(1)</m:t>
                            </m:r>
                          </m:sup>
                        </m:sSubSup>
                      </m:oMath>
                    </m:oMathPara>
                  </a14:m>
                  <a:endParaRPr lang="it-IT" dirty="0"/>
                </a:p>
              </p:txBody>
            </p:sp>
          </mc:Choice>
          <mc:Fallback>
            <p:sp>
              <p:nvSpPr>
                <p:cNvPr id="32" name="CasellaDiTesto 31">
                  <a:extLst>
                    <a:ext uri="{FF2B5EF4-FFF2-40B4-BE49-F238E27FC236}">
                      <a16:creationId xmlns:a16="http://schemas.microsoft.com/office/drawing/2014/main" id="{C215B1E0-0A48-A538-BA62-67C0887C5CD6}"/>
                    </a:ext>
                  </a:extLst>
                </p:cNvPr>
                <p:cNvSpPr txBox="1">
                  <a:spLocks noRot="1" noChangeAspect="1" noMove="1" noResize="1" noEditPoints="1" noAdjustHandles="1" noChangeArrowheads="1" noChangeShapeType="1" noTextEdit="1"/>
                </p:cNvSpPr>
                <p:nvPr/>
              </p:nvSpPr>
              <p:spPr>
                <a:xfrm>
                  <a:off x="3057144" y="3707425"/>
                  <a:ext cx="1010800" cy="707886"/>
                </a:xfrm>
                <a:prstGeom prst="rect">
                  <a:avLst/>
                </a:prstGeom>
                <a:blipFill>
                  <a:blip r:embed="rId4"/>
                  <a:stretch>
                    <a:fillRect/>
                  </a:stretch>
                </a:blipFill>
              </p:spPr>
              <p:txBody>
                <a:bodyPr/>
                <a:lstStyle/>
                <a:p>
                  <a:r>
                    <a:rPr lang="it-IT">
                      <a:noFill/>
                    </a:rPr>
                    <a:t> </a:t>
                  </a:r>
                </a:p>
              </p:txBody>
            </p:sp>
          </mc:Fallback>
        </mc:AlternateContent>
      </p:grpSp>
      <p:sp>
        <p:nvSpPr>
          <p:cNvPr id="2" name="CasellaDiTesto 1">
            <a:extLst>
              <a:ext uri="{FF2B5EF4-FFF2-40B4-BE49-F238E27FC236}">
                <a16:creationId xmlns:a16="http://schemas.microsoft.com/office/drawing/2014/main" id="{9217796D-616F-DA64-0CB2-8F13C22F504B}"/>
              </a:ext>
            </a:extLst>
          </p:cNvPr>
          <p:cNvSpPr txBox="1"/>
          <p:nvPr/>
        </p:nvSpPr>
        <p:spPr>
          <a:xfrm>
            <a:off x="6069254" y="4166661"/>
            <a:ext cx="2463186" cy="461665"/>
          </a:xfrm>
          <a:prstGeom prst="rect">
            <a:avLst/>
          </a:prstGeom>
          <a:solidFill>
            <a:srgbClr val="FFFF00"/>
          </a:solidFill>
        </p:spPr>
        <p:txBody>
          <a:bodyPr wrap="square">
            <a:spAutoFit/>
          </a:bodyPr>
          <a:lstStyle/>
          <a:p>
            <a:pPr algn="ctr"/>
            <a:r>
              <a:rPr lang="en-US" sz="2400" dirty="0">
                <a:solidFill>
                  <a:srgbClr val="212121"/>
                </a:solidFill>
              </a:rPr>
              <a:t>back</a:t>
            </a:r>
            <a:r>
              <a:rPr lang="en-US" sz="2400" b="0" i="0" dirty="0">
                <a:solidFill>
                  <a:srgbClr val="212121"/>
                </a:solidFill>
                <a:effectLst/>
                <a:latin typeface="Helvetica" panose="020B0604020202020204" pitchFamily="34" charset="0"/>
              </a:rPr>
              <a:t>ward mode</a:t>
            </a:r>
          </a:p>
        </p:txBody>
      </p:sp>
      <mc:AlternateContent xmlns:mc="http://schemas.openxmlformats.org/markup-compatibility/2006">
        <mc:Choice xmlns:a14="http://schemas.microsoft.com/office/drawing/2010/main" Requires="a14">
          <p:sp>
            <p:nvSpPr>
              <p:cNvPr id="18" name="CasellaDiTesto 17">
                <a:extLst>
                  <a:ext uri="{FF2B5EF4-FFF2-40B4-BE49-F238E27FC236}">
                    <a16:creationId xmlns:a16="http://schemas.microsoft.com/office/drawing/2014/main" id="{8A75177B-A407-0ACF-ED49-0C13BD383B9E}"/>
                  </a:ext>
                </a:extLst>
              </p:cNvPr>
              <p:cNvSpPr txBox="1"/>
              <p:nvPr/>
            </p:nvSpPr>
            <p:spPr>
              <a:xfrm>
                <a:off x="470805" y="4514650"/>
                <a:ext cx="5714578" cy="839332"/>
              </a:xfrm>
              <a:prstGeom prst="rect">
                <a:avLst/>
              </a:prstGeom>
              <a:noFill/>
            </p:spPr>
            <p:txBody>
              <a:bodyPr wrap="square">
                <a:spAutoFit/>
              </a:bodyPr>
              <a:lstStyle/>
              <a:p>
                <a14:m>
                  <m:oMath xmlns:m="http://schemas.openxmlformats.org/officeDocument/2006/math">
                    <m:sSup>
                      <m:sSupPr>
                        <m:ctrlPr>
                          <a:rPr lang="it-IT" b="0" i="1" smtClean="0">
                            <a:latin typeface="Cambria Math" panose="02040503050406030204" pitchFamily="18" charset="0"/>
                          </a:rPr>
                        </m:ctrlPr>
                      </m:sSupPr>
                      <m:e>
                        <m:acc>
                          <m:accPr>
                            <m:chr m:val="̅"/>
                            <m:ctrlPr>
                              <a:rPr lang="it-IT" i="1">
                                <a:latin typeface="Cambria Math" panose="02040503050406030204" pitchFamily="18" charset="0"/>
                              </a:rPr>
                            </m:ctrlPr>
                          </m:accPr>
                          <m:e>
                            <m:r>
                              <a:rPr lang="it-IT" i="1">
                                <a:latin typeface="Cambria Math" panose="02040503050406030204" pitchFamily="18" charset="0"/>
                              </a:rPr>
                              <m:t>𝑣</m:t>
                            </m:r>
                          </m:e>
                        </m:acc>
                      </m:e>
                      <m:sup>
                        <m:r>
                          <a:rPr lang="it-IT" b="0" i="1" smtClean="0">
                            <a:latin typeface="Cambria Math" panose="02040503050406030204" pitchFamily="18" charset="0"/>
                          </a:rPr>
                          <m:t>(2)</m:t>
                        </m:r>
                      </m:sup>
                    </m:sSup>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𝐿</m:t>
                        </m:r>
                      </m:num>
                      <m:den>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𝑣</m:t>
                            </m:r>
                          </m:e>
                          <m:sup>
                            <m:r>
                              <a:rPr lang="it-IT" b="0" i="1" smtClean="0">
                                <a:latin typeface="Cambria Math" panose="02040503050406030204" pitchFamily="18" charset="0"/>
                                <a:ea typeface="Cambria Math" panose="02040503050406030204" pitchFamily="18" charset="0"/>
                              </a:rPr>
                              <m:t>(2)</m:t>
                            </m:r>
                          </m:sup>
                        </m:sSup>
                      </m:den>
                    </m:f>
                  </m:oMath>
                </a14:m>
                <a:r>
                  <a:rPr lang="it-IT" dirty="0"/>
                  <a:t>= </a:t>
                </a:r>
                <a14:m>
                  <m:oMath xmlns:m="http://schemas.openxmlformats.org/officeDocument/2006/math">
                    <m:f>
                      <m:fPr>
                        <m:ctrlPr>
                          <a:rPr lang="it-IT" i="1" dirty="0" smtClean="0">
                            <a:latin typeface="Cambria Math" panose="02040503050406030204" pitchFamily="18" charset="0"/>
                          </a:rPr>
                        </m:ctrlPr>
                      </m:fPr>
                      <m:num>
                        <m:r>
                          <a:rPr lang="it-IT" b="0" i="1" dirty="0" smtClean="0">
                            <a:latin typeface="Cambria Math" panose="02040503050406030204" pitchFamily="18" charset="0"/>
                          </a:rPr>
                          <m:t>2</m:t>
                        </m:r>
                      </m:num>
                      <m:den>
                        <m:d>
                          <m:dPr>
                            <m:begChr m:val="|"/>
                            <m:endChr m:val="|"/>
                            <m:ctrlPr>
                              <a:rPr lang="it-IT" i="1" dirty="0" smtClean="0">
                                <a:latin typeface="Cambria Math" panose="02040503050406030204" pitchFamily="18" charset="0"/>
                              </a:rPr>
                            </m:ctrlPr>
                          </m:dPr>
                          <m:e>
                            <m:r>
                              <a:rPr lang="it-IT" b="0" i="1" dirty="0" smtClean="0">
                                <a:latin typeface="Cambria Math" panose="02040503050406030204" pitchFamily="18" charset="0"/>
                              </a:rPr>
                              <m:t>𝑇</m:t>
                            </m:r>
                          </m:e>
                        </m:d>
                      </m:den>
                    </m:f>
                  </m:oMath>
                </a14:m>
                <a:r>
                  <a:rPr lang="it-IT" dirty="0"/>
                  <a:t> </a:t>
                </a:r>
                <a14:m>
                  <m:oMath xmlns:m="http://schemas.openxmlformats.org/officeDocument/2006/math">
                    <m:d>
                      <m:dPr>
                        <m:ctrlPr>
                          <a:rPr lang="it-IT" i="1" dirty="0">
                            <a:latin typeface="Cambria Math" panose="02040503050406030204" pitchFamily="18" charset="0"/>
                          </a:rPr>
                        </m:ctrlPr>
                      </m:dPr>
                      <m:e>
                        <m:sSup>
                          <m:sSupPr>
                            <m:ctrlPr>
                              <a:rPr lang="it-IT" i="1" dirty="0">
                                <a:latin typeface="Cambria Math" panose="02040503050406030204" pitchFamily="18" charset="0"/>
                              </a:rPr>
                            </m:ctrlPr>
                          </m:sSupPr>
                          <m:e>
                            <m:r>
                              <a:rPr lang="it-IT" i="1" dirty="0">
                                <a:latin typeface="Cambria Math" panose="02040503050406030204" pitchFamily="18" charset="0"/>
                              </a:rPr>
                              <m:t>𝑣</m:t>
                            </m:r>
                          </m:e>
                          <m:sup>
                            <m:r>
                              <a:rPr lang="it-IT" i="1" dirty="0">
                                <a:latin typeface="Cambria Math" panose="02040503050406030204" pitchFamily="18" charset="0"/>
                              </a:rPr>
                              <m:t>(2)</m:t>
                            </m:r>
                          </m:sup>
                        </m:sSup>
                        <m:r>
                          <a:rPr lang="it-IT" i="1" dirty="0">
                            <a:latin typeface="Cambria Math" panose="02040503050406030204" pitchFamily="18" charset="0"/>
                          </a:rPr>
                          <m:t>−</m:t>
                        </m:r>
                        <m:sSub>
                          <m:sSubPr>
                            <m:ctrlPr>
                              <a:rPr lang="it-IT" i="1" dirty="0">
                                <a:latin typeface="Cambria Math" panose="02040503050406030204" pitchFamily="18" charset="0"/>
                              </a:rPr>
                            </m:ctrlPr>
                          </m:sSubPr>
                          <m:e>
                            <m:r>
                              <a:rPr lang="it-IT" i="1" dirty="0">
                                <a:latin typeface="Cambria Math" panose="02040503050406030204" pitchFamily="18" charset="0"/>
                              </a:rPr>
                              <m:t>𝑇</m:t>
                            </m:r>
                          </m:e>
                          <m:sub>
                            <m:r>
                              <a:rPr lang="it-IT" i="1" dirty="0">
                                <a:latin typeface="Cambria Math" panose="02040503050406030204" pitchFamily="18" charset="0"/>
                              </a:rPr>
                              <m:t>𝑡𝑟𝑢𝑒</m:t>
                            </m:r>
                          </m:sub>
                        </m:sSub>
                      </m:e>
                    </m:d>
                  </m:oMath>
                </a14:m>
                <a:endParaRPr lang="it-IT" dirty="0"/>
              </a:p>
            </p:txBody>
          </p:sp>
        </mc:Choice>
        <mc:Fallback>
          <p:sp>
            <p:nvSpPr>
              <p:cNvPr id="18" name="CasellaDiTesto 17">
                <a:extLst>
                  <a:ext uri="{FF2B5EF4-FFF2-40B4-BE49-F238E27FC236}">
                    <a16:creationId xmlns:a16="http://schemas.microsoft.com/office/drawing/2014/main" id="{8A75177B-A407-0ACF-ED49-0C13BD383B9E}"/>
                  </a:ext>
                </a:extLst>
              </p:cNvPr>
              <p:cNvSpPr txBox="1">
                <a:spLocks noRot="1" noChangeAspect="1" noMove="1" noResize="1" noEditPoints="1" noAdjustHandles="1" noChangeArrowheads="1" noChangeShapeType="1" noTextEdit="1"/>
              </p:cNvSpPr>
              <p:nvPr/>
            </p:nvSpPr>
            <p:spPr>
              <a:xfrm>
                <a:off x="470805" y="4514650"/>
                <a:ext cx="5714578" cy="839332"/>
              </a:xfrm>
              <a:prstGeom prst="rect">
                <a:avLst/>
              </a:prstGeom>
              <a:blipFill>
                <a:blip r:embed="rId5"/>
                <a:stretch>
                  <a:fillRect b="-5109"/>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7" name="CasellaDiTesto 16">
                <a:extLst>
                  <a:ext uri="{FF2B5EF4-FFF2-40B4-BE49-F238E27FC236}">
                    <a16:creationId xmlns:a16="http://schemas.microsoft.com/office/drawing/2014/main" id="{0FBE3109-FCB9-1427-9A8E-E52BA2F21A2C}"/>
                  </a:ext>
                </a:extLst>
              </p:cNvPr>
              <p:cNvSpPr txBox="1"/>
              <p:nvPr/>
            </p:nvSpPr>
            <p:spPr>
              <a:xfrm>
                <a:off x="125760" y="5545693"/>
                <a:ext cx="8892480" cy="885307"/>
              </a:xfrm>
              <a:prstGeom prst="rect">
                <a:avLst/>
              </a:prstGeom>
              <a:noFill/>
            </p:spPr>
            <p:txBody>
              <a:bodyPr wrap="square">
                <a:spAutoFit/>
              </a:bodyPr>
              <a:lstStyle/>
              <a:p>
                <a14:m>
                  <m:oMath xmlns:m="http://schemas.openxmlformats.org/officeDocument/2006/math">
                    <m:sSup>
                      <m:sSupPr>
                        <m:ctrlPr>
                          <a:rPr lang="it-IT" b="0" i="1" smtClean="0">
                            <a:latin typeface="Cambria Math" panose="02040503050406030204" pitchFamily="18" charset="0"/>
                          </a:rPr>
                        </m:ctrlPr>
                      </m:sSupPr>
                      <m:e>
                        <m:acc>
                          <m:accPr>
                            <m:chr m:val="̅"/>
                            <m:ctrlPr>
                              <a:rPr lang="it-IT" i="1">
                                <a:latin typeface="Cambria Math" panose="02040503050406030204" pitchFamily="18" charset="0"/>
                              </a:rPr>
                            </m:ctrlPr>
                          </m:accPr>
                          <m:e>
                            <m:r>
                              <a:rPr lang="it-IT" b="0" i="1" smtClean="0">
                                <a:latin typeface="Cambria Math" panose="02040503050406030204" pitchFamily="18" charset="0"/>
                              </a:rPr>
                              <m:t>𝑤</m:t>
                            </m:r>
                          </m:e>
                        </m:acc>
                      </m:e>
                      <m:sup>
                        <m:r>
                          <a:rPr lang="it-IT" b="0" i="1" smtClean="0">
                            <a:latin typeface="Cambria Math" panose="02040503050406030204" pitchFamily="18" charset="0"/>
                          </a:rPr>
                          <m:t>(2)</m:t>
                        </m:r>
                      </m:sup>
                    </m:sSup>
                    <m:r>
                      <a:rPr lang="it-IT" b="0" i="1" smtClean="0">
                        <a:latin typeface="Cambria Math" panose="02040503050406030204" pitchFamily="18" charset="0"/>
                      </a:rPr>
                      <m:t>=</m:t>
                    </m:r>
                    <m:d>
                      <m:dPr>
                        <m:ctrlPr>
                          <a:rPr lang="it-IT" b="0" i="1" smtClean="0">
                            <a:latin typeface="Cambria Math" panose="02040503050406030204" pitchFamily="18" charset="0"/>
                          </a:rPr>
                        </m:ctrlPr>
                      </m:dPr>
                      <m:e>
                        <m:sSubSup>
                          <m:sSubSupPr>
                            <m:ctrlPr>
                              <a:rPr lang="it-IT" i="1">
                                <a:latin typeface="Cambria Math" panose="02040503050406030204" pitchFamily="18" charset="0"/>
                              </a:rPr>
                            </m:ctrlPr>
                          </m:sSubSupPr>
                          <m:e>
                            <m:acc>
                              <m:accPr>
                                <m:chr m:val="̅"/>
                                <m:ctrlPr>
                                  <a:rPr lang="it-IT" i="1">
                                    <a:latin typeface="Cambria Math" panose="02040503050406030204" pitchFamily="18" charset="0"/>
                                  </a:rPr>
                                </m:ctrlPr>
                              </m:accPr>
                              <m:e>
                                <m:r>
                                  <a:rPr lang="it-IT" i="1">
                                    <a:latin typeface="Cambria Math" panose="02040503050406030204" pitchFamily="18" charset="0"/>
                                  </a:rPr>
                                  <m:t>𝑤</m:t>
                                </m:r>
                              </m:e>
                            </m:acc>
                          </m:e>
                          <m:sub>
                            <m:r>
                              <a:rPr lang="it-IT" b="0" i="1" smtClean="0">
                                <a:latin typeface="Cambria Math" panose="02040503050406030204" pitchFamily="18" charset="0"/>
                              </a:rPr>
                              <m:t>1</m:t>
                            </m:r>
                          </m:sub>
                          <m:sup>
                            <m:r>
                              <a:rPr lang="it-IT" b="0" i="1" smtClean="0">
                                <a:latin typeface="Cambria Math" panose="02040503050406030204" pitchFamily="18" charset="0"/>
                              </a:rPr>
                              <m:t>(2)</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acc>
                              <m:accPr>
                                <m:chr m:val="̅"/>
                                <m:ctrlPr>
                                  <a:rPr lang="it-IT" i="1">
                                    <a:latin typeface="Cambria Math" panose="02040503050406030204" pitchFamily="18" charset="0"/>
                                  </a:rPr>
                                </m:ctrlPr>
                              </m:accPr>
                              <m:e>
                                <m:r>
                                  <a:rPr lang="it-IT" i="1">
                                    <a:latin typeface="Cambria Math" panose="02040503050406030204" pitchFamily="18" charset="0"/>
                                  </a:rPr>
                                  <m:t>𝑤</m:t>
                                </m:r>
                              </m:e>
                            </m:acc>
                          </m:e>
                          <m:sub>
                            <m:r>
                              <a:rPr lang="it-IT" b="0" i="1" smtClean="0">
                                <a:latin typeface="Cambria Math" panose="02040503050406030204" pitchFamily="18" charset="0"/>
                              </a:rPr>
                              <m:t>2</m:t>
                            </m:r>
                          </m:sub>
                          <m:sup>
                            <m:r>
                              <a:rPr lang="it-IT" i="1">
                                <a:latin typeface="Cambria Math" panose="02040503050406030204" pitchFamily="18" charset="0"/>
                              </a:rPr>
                              <m:t>(2)</m:t>
                            </m:r>
                          </m:sup>
                        </m:sSubSup>
                      </m:e>
                    </m:d>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𝐿</m:t>
                        </m:r>
                      </m:num>
                      <m:den>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𝑤</m:t>
                            </m:r>
                          </m:e>
                          <m:sup>
                            <m:r>
                              <a:rPr lang="it-IT" b="0" i="1" smtClean="0">
                                <a:latin typeface="Cambria Math" panose="02040503050406030204" pitchFamily="18" charset="0"/>
                                <a:ea typeface="Cambria Math" panose="02040503050406030204" pitchFamily="18" charset="0"/>
                              </a:rPr>
                              <m:t>(2)</m:t>
                            </m:r>
                          </m:sup>
                        </m:sSup>
                      </m:den>
                    </m:f>
                  </m:oMath>
                </a14:m>
                <a:r>
                  <a:rPr lang="it-IT" dirty="0"/>
                  <a:t>=</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𝐿</m:t>
                        </m:r>
                      </m:num>
                      <m:den>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𝑣</m:t>
                            </m:r>
                          </m:e>
                          <m:sup>
                            <m:r>
                              <a:rPr lang="it-IT" i="1">
                                <a:latin typeface="Cambria Math" panose="02040503050406030204" pitchFamily="18" charset="0"/>
                                <a:ea typeface="Cambria Math" panose="02040503050406030204" pitchFamily="18" charset="0"/>
                              </a:rPr>
                              <m:t>(2)</m:t>
                            </m:r>
                          </m:sup>
                        </m:sSup>
                      </m:den>
                    </m:f>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𝑣</m:t>
                            </m:r>
                          </m:e>
                          <m:sup>
                            <m:r>
                              <a:rPr lang="it-IT" i="1">
                                <a:latin typeface="Cambria Math" panose="02040503050406030204" pitchFamily="18" charset="0"/>
                                <a:ea typeface="Cambria Math" panose="02040503050406030204" pitchFamily="18" charset="0"/>
                              </a:rPr>
                              <m:t>(2)</m:t>
                            </m:r>
                          </m:sup>
                        </m:sSup>
                      </m:num>
                      <m:den>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𝑤</m:t>
                            </m:r>
                          </m:e>
                          <m:sup>
                            <m:r>
                              <a:rPr lang="it-IT" i="1">
                                <a:latin typeface="Cambria Math" panose="02040503050406030204" pitchFamily="18" charset="0"/>
                                <a:ea typeface="Cambria Math" panose="02040503050406030204" pitchFamily="18" charset="0"/>
                              </a:rPr>
                              <m:t>(2)</m:t>
                            </m:r>
                          </m:sup>
                        </m:sSup>
                      </m:den>
                    </m:f>
                  </m:oMath>
                </a14:m>
                <a:r>
                  <a:rPr lang="it-IT" dirty="0"/>
                  <a:t>= </a:t>
                </a:r>
                <a14:m>
                  <m:oMath xmlns:m="http://schemas.openxmlformats.org/officeDocument/2006/math">
                    <m:sSup>
                      <m:sSupPr>
                        <m:ctrlPr>
                          <a:rPr lang="it-IT" i="1">
                            <a:latin typeface="Cambria Math" panose="02040503050406030204" pitchFamily="18" charset="0"/>
                          </a:rPr>
                        </m:ctrlPr>
                      </m:sSupPr>
                      <m:e>
                        <m:acc>
                          <m:accPr>
                            <m:chr m:val="̅"/>
                            <m:ctrlPr>
                              <a:rPr lang="it-IT" i="1">
                                <a:latin typeface="Cambria Math" panose="02040503050406030204" pitchFamily="18" charset="0"/>
                              </a:rPr>
                            </m:ctrlPr>
                          </m:accPr>
                          <m:e>
                            <m:r>
                              <a:rPr lang="it-IT" i="1">
                                <a:latin typeface="Cambria Math" panose="02040503050406030204" pitchFamily="18" charset="0"/>
                              </a:rPr>
                              <m:t>𝑣</m:t>
                            </m:r>
                          </m:e>
                        </m:acc>
                      </m:e>
                      <m:sup>
                        <m:r>
                          <a:rPr lang="it-IT" i="1">
                            <a:latin typeface="Cambria Math" panose="02040503050406030204" pitchFamily="18" charset="0"/>
                          </a:rPr>
                          <m:t>(2)</m:t>
                        </m:r>
                      </m:sup>
                    </m:sSup>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𝑣</m:t>
                            </m:r>
                          </m:e>
                          <m:sup>
                            <m:r>
                              <a:rPr lang="it-IT" i="1">
                                <a:latin typeface="Cambria Math" panose="02040503050406030204" pitchFamily="18" charset="0"/>
                                <a:ea typeface="Cambria Math" panose="02040503050406030204" pitchFamily="18" charset="0"/>
                              </a:rPr>
                              <m:t>(2)</m:t>
                            </m:r>
                          </m:sup>
                        </m:sSup>
                      </m:num>
                      <m:den>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𝑤</m:t>
                            </m:r>
                          </m:e>
                          <m:sup>
                            <m:r>
                              <a:rPr lang="it-IT" i="1">
                                <a:latin typeface="Cambria Math" panose="02040503050406030204" pitchFamily="18" charset="0"/>
                                <a:ea typeface="Cambria Math" panose="02040503050406030204" pitchFamily="18" charset="0"/>
                              </a:rPr>
                              <m:t>(2)</m:t>
                            </m:r>
                          </m:sup>
                        </m:sSup>
                      </m:den>
                    </m:f>
                  </m:oMath>
                </a14:m>
                <a:endParaRPr lang="it-IT" dirty="0"/>
              </a:p>
            </p:txBody>
          </p:sp>
        </mc:Choice>
        <mc:Fallback>
          <p:sp>
            <p:nvSpPr>
              <p:cNvPr id="17" name="CasellaDiTesto 16">
                <a:extLst>
                  <a:ext uri="{FF2B5EF4-FFF2-40B4-BE49-F238E27FC236}">
                    <a16:creationId xmlns:a16="http://schemas.microsoft.com/office/drawing/2014/main" id="{0FBE3109-FCB9-1427-9A8E-E52BA2F21A2C}"/>
                  </a:ext>
                </a:extLst>
              </p:cNvPr>
              <p:cNvSpPr txBox="1">
                <a:spLocks noRot="1" noChangeAspect="1" noMove="1" noResize="1" noEditPoints="1" noAdjustHandles="1" noChangeArrowheads="1" noChangeShapeType="1" noTextEdit="1"/>
              </p:cNvSpPr>
              <p:nvPr/>
            </p:nvSpPr>
            <p:spPr>
              <a:xfrm>
                <a:off x="125760" y="5545693"/>
                <a:ext cx="8892480" cy="885307"/>
              </a:xfrm>
              <a:prstGeom prst="rect">
                <a:avLst/>
              </a:prstGeom>
              <a:blipFill>
                <a:blip r:embed="rId6"/>
                <a:stretch>
                  <a:fillRect b="-7586"/>
                </a:stretch>
              </a:blipFill>
            </p:spPr>
            <p:txBody>
              <a:bodyPr/>
              <a:lstStyle/>
              <a:p>
                <a:r>
                  <a:rPr lang="it-IT">
                    <a:noFill/>
                  </a:rPr>
                  <a:t> </a:t>
                </a:r>
              </a:p>
            </p:txBody>
          </p:sp>
        </mc:Fallback>
      </mc:AlternateContent>
    </p:spTree>
    <p:extLst>
      <p:ext uri="{BB962C8B-B14F-4D97-AF65-F5344CB8AC3E}">
        <p14:creationId xmlns:p14="http://schemas.microsoft.com/office/powerpoint/2010/main" val="88080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83568" y="404664"/>
            <a:ext cx="7561263" cy="6001643"/>
          </a:xfrm>
          <a:prstGeom prst="rect">
            <a:avLst/>
          </a:prstGeom>
          <a:solidFill>
            <a:schemeClr val="bg2">
              <a:lumMod val="40000"/>
              <a:lumOff val="60000"/>
            </a:schemeClr>
          </a:solidFill>
          <a:ln w="19050">
            <a:solidFill>
              <a:schemeClr val="tx1"/>
            </a:solidFill>
          </a:ln>
        </p:spPr>
        <p:txBody>
          <a:bodyPr>
            <a:spAutoFit/>
          </a:bodyPr>
          <a:lstStyle/>
          <a:p>
            <a:pPr>
              <a:defRPr/>
            </a:pPr>
            <a:r>
              <a:rPr lang="es-ES" b="1" dirty="0">
                <a:latin typeface="Courier New" panose="02070309020205020404" pitchFamily="49" charset="0"/>
                <a:cs typeface="Courier New" panose="02070309020205020404" pitchFamily="49" charset="0"/>
              </a:rPr>
              <a:t>&gt;&gt; syms x</a:t>
            </a:r>
          </a:p>
          <a:p>
            <a:pPr>
              <a:defRPr/>
            </a:pPr>
            <a:r>
              <a:rPr lang="es-ES" b="1" dirty="0">
                <a:latin typeface="Courier New" panose="02070309020205020404" pitchFamily="49" charset="0"/>
                <a:cs typeface="Courier New" panose="02070309020205020404" pitchFamily="49" charset="0"/>
              </a:rPr>
              <a:t>&gt;&gt; diff(sin(x))</a:t>
            </a:r>
          </a:p>
          <a:p>
            <a:pPr>
              <a:defRPr/>
            </a:pPr>
            <a:r>
              <a:rPr lang="es-ES" b="1" dirty="0">
                <a:latin typeface="Courier New" panose="02070309020205020404" pitchFamily="49" charset="0"/>
                <a:cs typeface="Courier New" panose="02070309020205020404" pitchFamily="49" charset="0"/>
              </a:rPr>
              <a:t>ans =</a:t>
            </a:r>
          </a:p>
          <a:p>
            <a:pPr>
              <a:defRPr/>
            </a:pPr>
            <a:r>
              <a:rPr lang="es-ES" b="1" dirty="0">
                <a:latin typeface="Courier New" panose="02070309020205020404" pitchFamily="49" charset="0"/>
                <a:cs typeface="Courier New" panose="02070309020205020404" pitchFamily="49" charset="0"/>
              </a:rPr>
              <a:t>  cos(x)</a:t>
            </a:r>
          </a:p>
          <a:p>
            <a:pPr>
              <a:defRPr/>
            </a:pPr>
            <a:r>
              <a:rPr lang="es-ES" b="1" dirty="0">
                <a:latin typeface="Courier New" panose="02070309020205020404" pitchFamily="49" charset="0"/>
                <a:cs typeface="Courier New" panose="02070309020205020404" pitchFamily="49" charset="0"/>
              </a:rPr>
              <a:t> </a:t>
            </a:r>
          </a:p>
          <a:p>
            <a:pPr>
              <a:defRPr/>
            </a:pPr>
            <a:r>
              <a:rPr lang="es-ES" b="1" dirty="0">
                <a:latin typeface="Courier New" panose="02070309020205020404" pitchFamily="49" charset="0"/>
                <a:cs typeface="Courier New" panose="02070309020205020404" pitchFamily="49" charset="0"/>
              </a:rPr>
              <a:t>&gt;&gt; diff(sin(x),2)</a:t>
            </a:r>
          </a:p>
          <a:p>
            <a:pPr>
              <a:defRPr/>
            </a:pPr>
            <a:r>
              <a:rPr lang="es-ES" b="1" dirty="0">
                <a:latin typeface="Courier New" panose="02070309020205020404" pitchFamily="49" charset="0"/>
                <a:cs typeface="Courier New" panose="02070309020205020404" pitchFamily="49" charset="0"/>
              </a:rPr>
              <a:t>ans =</a:t>
            </a:r>
          </a:p>
          <a:p>
            <a:pPr>
              <a:defRPr/>
            </a:pPr>
            <a:r>
              <a:rPr lang="es-ES" b="1" dirty="0">
                <a:latin typeface="Courier New" panose="02070309020205020404" pitchFamily="49" charset="0"/>
                <a:cs typeface="Courier New" panose="02070309020205020404" pitchFamily="49" charset="0"/>
              </a:rPr>
              <a:t>  -sin(x)</a:t>
            </a:r>
          </a:p>
          <a:p>
            <a:pPr>
              <a:defRPr/>
            </a:pPr>
            <a:endParaRPr lang="es-ES" b="1" dirty="0">
              <a:latin typeface="Courier New" panose="02070309020205020404" pitchFamily="49" charset="0"/>
              <a:cs typeface="Courier New" panose="02070309020205020404" pitchFamily="49" charset="0"/>
            </a:endParaRPr>
          </a:p>
          <a:p>
            <a:pPr>
              <a:defRPr/>
            </a:pPr>
            <a:r>
              <a:rPr lang="es-ES" b="1" dirty="0">
                <a:latin typeface="Courier New" panose="02070309020205020404" pitchFamily="49" charset="0"/>
                <a:cs typeface="Courier New" panose="02070309020205020404" pitchFamily="49" charset="0"/>
              </a:rPr>
              <a:t>&gt;&gt; diff(x*sin(2*x)) </a:t>
            </a:r>
          </a:p>
          <a:p>
            <a:pPr>
              <a:defRPr/>
            </a:pPr>
            <a:r>
              <a:rPr lang="es-ES" b="1" dirty="0">
                <a:latin typeface="Courier New" panose="02070309020205020404" pitchFamily="49" charset="0"/>
                <a:cs typeface="Courier New" panose="02070309020205020404" pitchFamily="49" charset="0"/>
              </a:rPr>
              <a:t>ans =</a:t>
            </a:r>
          </a:p>
          <a:p>
            <a:pPr>
              <a:defRPr/>
            </a:pPr>
            <a:r>
              <a:rPr lang="es-ES" b="1" dirty="0">
                <a:latin typeface="Courier New" panose="02070309020205020404" pitchFamily="49" charset="0"/>
                <a:cs typeface="Courier New" panose="02070309020205020404" pitchFamily="49" charset="0"/>
              </a:rPr>
              <a:t>   sin(2*x) + 2*x*cos(2*x)</a:t>
            </a:r>
          </a:p>
        </p:txBody>
      </p:sp>
    </p:spTree>
    <p:extLst>
      <p:ext uri="{BB962C8B-B14F-4D97-AF65-F5344CB8AC3E}">
        <p14:creationId xmlns:p14="http://schemas.microsoft.com/office/powerpoint/2010/main" val="3949445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168995" y="260648"/>
            <a:ext cx="5699150" cy="646331"/>
          </a:xfrm>
          <a:prstGeom prst="rect">
            <a:avLst/>
          </a:prstGeom>
          <a:solidFill>
            <a:srgbClr val="66FFFF"/>
          </a:solidFill>
          <a:ln w="9525">
            <a:solidFill>
              <a:schemeClr val="tx1"/>
            </a:solidFill>
            <a:miter lim="800000"/>
            <a:headEnd/>
            <a:tailEnd/>
          </a:ln>
          <a:effectLst/>
        </p:spPr>
        <p:txBody>
          <a:bodyPr wrap="square" anchor="ctr">
            <a:spAutoFit/>
          </a:bodyPr>
          <a:lstStyle/>
          <a:p>
            <a:pPr>
              <a:defRPr/>
            </a:pPr>
            <a:r>
              <a:rPr lang="it-IT" sz="3600" b="1" dirty="0">
                <a:latin typeface="Arial" charset="0"/>
                <a:ea typeface="ＭＳ Ｐゴシック" charset="0"/>
              </a:rPr>
              <a:t>AD in Machine Learning</a:t>
            </a:r>
          </a:p>
        </p:txBody>
      </p:sp>
      <p:sp>
        <p:nvSpPr>
          <p:cNvPr id="5" name="Rettangolo 4"/>
          <p:cNvSpPr/>
          <p:nvPr/>
        </p:nvSpPr>
        <p:spPr>
          <a:xfrm>
            <a:off x="168995" y="980728"/>
            <a:ext cx="4968552" cy="523220"/>
          </a:xfrm>
          <a:prstGeom prst="rect">
            <a:avLst/>
          </a:prstGeom>
          <a:solidFill>
            <a:srgbClr val="99FF33"/>
          </a:solidFill>
        </p:spPr>
        <p:txBody>
          <a:bodyPr wrap="square">
            <a:spAutoFit/>
          </a:bodyPr>
          <a:lstStyle/>
          <a:p>
            <a:pPr algn="ctr"/>
            <a:r>
              <a:rPr lang="it-IT" sz="2400" dirty="0">
                <a:latin typeface="Arial" panose="020B0604020202020204" pitchFamily="34" charset="0"/>
                <a:cs typeface="Arial" panose="020B0604020202020204" pitchFamily="34" charset="0"/>
              </a:rPr>
              <a:t>training of a </a:t>
            </a:r>
            <a:r>
              <a:rPr lang="it-IT" sz="2400" dirty="0" err="1">
                <a:latin typeface="Arial" panose="020B0604020202020204" pitchFamily="34" charset="0"/>
                <a:cs typeface="Arial" panose="020B0604020202020204" pitchFamily="34" charset="0"/>
              </a:rPr>
              <a:t>neural</a:t>
            </a:r>
            <a:r>
              <a:rPr lang="it-IT" sz="2400" dirty="0">
                <a:latin typeface="Arial" panose="020B0604020202020204" pitchFamily="34" charset="0"/>
                <a:cs typeface="Arial" panose="020B0604020202020204" pitchFamily="34" charset="0"/>
              </a:rPr>
              <a:t> network</a:t>
            </a:r>
            <a:r>
              <a:rPr lang="it-IT" sz="2800" dirty="0">
                <a:latin typeface="Arial" panose="020B0604020202020204" pitchFamily="34" charset="0"/>
                <a:cs typeface="Arial" panose="020B0604020202020204" pitchFamily="34" charset="0"/>
              </a:rPr>
              <a:t> </a:t>
            </a:r>
          </a:p>
        </p:txBody>
      </p:sp>
      <p:sp>
        <p:nvSpPr>
          <p:cNvPr id="15" name="CasellaDiTesto 14">
            <a:extLst>
              <a:ext uri="{FF2B5EF4-FFF2-40B4-BE49-F238E27FC236}">
                <a16:creationId xmlns:a16="http://schemas.microsoft.com/office/drawing/2014/main" id="{8AB2A0A5-D8A1-B40F-5F0B-2464DFBD8877}"/>
              </a:ext>
            </a:extLst>
          </p:cNvPr>
          <p:cNvSpPr txBox="1"/>
          <p:nvPr/>
        </p:nvSpPr>
        <p:spPr>
          <a:xfrm>
            <a:off x="5292080" y="864227"/>
            <a:ext cx="3456384" cy="830997"/>
          </a:xfrm>
          <a:prstGeom prst="rect">
            <a:avLst/>
          </a:prstGeom>
          <a:noFill/>
        </p:spPr>
        <p:txBody>
          <a:bodyPr wrap="square">
            <a:spAutoFit/>
          </a:bodyPr>
          <a:lstStyle/>
          <a:p>
            <a:pPr algn="ctr"/>
            <a:r>
              <a:rPr lang="en-US" sz="2400" b="0" i="0" dirty="0">
                <a:solidFill>
                  <a:srgbClr val="212121"/>
                </a:solidFill>
                <a:effectLst/>
                <a:latin typeface="Helvetica" panose="020B0604020202020204" pitchFamily="34" charset="0"/>
              </a:rPr>
              <a:t>Neural network with two linear layers</a:t>
            </a:r>
          </a:p>
        </p:txBody>
      </p:sp>
      <p:grpSp>
        <p:nvGrpSpPr>
          <p:cNvPr id="3" name="Gruppo 2">
            <a:extLst>
              <a:ext uri="{FF2B5EF4-FFF2-40B4-BE49-F238E27FC236}">
                <a16:creationId xmlns:a16="http://schemas.microsoft.com/office/drawing/2014/main" id="{7732DCA9-AE8C-E00D-BB14-3D3F8B025A09}"/>
              </a:ext>
            </a:extLst>
          </p:cNvPr>
          <p:cNvGrpSpPr/>
          <p:nvPr/>
        </p:nvGrpSpPr>
        <p:grpSpPr>
          <a:xfrm>
            <a:off x="1327646" y="1809113"/>
            <a:ext cx="6632723" cy="2544058"/>
            <a:chOff x="139055" y="1871253"/>
            <a:chExt cx="6632723" cy="2544058"/>
          </a:xfrm>
        </p:grpSpPr>
        <p:sp>
          <p:nvSpPr>
            <p:cNvPr id="6" name="Ovale 5">
              <a:extLst>
                <a:ext uri="{FF2B5EF4-FFF2-40B4-BE49-F238E27FC236}">
                  <a16:creationId xmlns:a16="http://schemas.microsoft.com/office/drawing/2014/main" id="{5920BD09-080D-E634-4D1B-20F82AF5DFC7}"/>
                </a:ext>
              </a:extLst>
            </p:cNvPr>
            <p:cNvSpPr/>
            <p:nvPr/>
          </p:nvSpPr>
          <p:spPr bwMode="auto">
            <a:xfrm>
              <a:off x="1145556" y="2417715"/>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7" name="Ovale 6">
              <a:extLst>
                <a:ext uri="{FF2B5EF4-FFF2-40B4-BE49-F238E27FC236}">
                  <a16:creationId xmlns:a16="http://schemas.microsoft.com/office/drawing/2014/main" id="{010B1D32-F2BD-7F82-70D2-8456A339EB6C}"/>
                </a:ext>
              </a:extLst>
            </p:cNvPr>
            <p:cNvSpPr/>
            <p:nvPr/>
          </p:nvSpPr>
          <p:spPr bwMode="auto">
            <a:xfrm>
              <a:off x="1145556" y="3634754"/>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8" name="Ovale 7">
              <a:extLst>
                <a:ext uri="{FF2B5EF4-FFF2-40B4-BE49-F238E27FC236}">
                  <a16:creationId xmlns:a16="http://schemas.microsoft.com/office/drawing/2014/main" id="{2AF46758-0C43-58CF-0ED3-75818EEB1D64}"/>
                </a:ext>
              </a:extLst>
            </p:cNvPr>
            <p:cNvSpPr/>
            <p:nvPr/>
          </p:nvSpPr>
          <p:spPr bwMode="auto">
            <a:xfrm>
              <a:off x="2627784" y="2420888"/>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9" name="Ovale 8">
              <a:extLst>
                <a:ext uri="{FF2B5EF4-FFF2-40B4-BE49-F238E27FC236}">
                  <a16:creationId xmlns:a16="http://schemas.microsoft.com/office/drawing/2014/main" id="{9366F168-1BCD-6BD3-BBAA-15FAEF537556}"/>
                </a:ext>
              </a:extLst>
            </p:cNvPr>
            <p:cNvSpPr/>
            <p:nvPr/>
          </p:nvSpPr>
          <p:spPr bwMode="auto">
            <a:xfrm>
              <a:off x="2627784" y="363792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10" name="Ovale 9">
              <a:extLst>
                <a:ext uri="{FF2B5EF4-FFF2-40B4-BE49-F238E27FC236}">
                  <a16:creationId xmlns:a16="http://schemas.microsoft.com/office/drawing/2014/main" id="{D7CFB44C-D377-9423-2081-A77D6885AD65}"/>
                </a:ext>
              </a:extLst>
            </p:cNvPr>
            <p:cNvSpPr/>
            <p:nvPr/>
          </p:nvSpPr>
          <p:spPr bwMode="auto">
            <a:xfrm>
              <a:off x="3923928" y="296030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cxnSp>
          <p:nvCxnSpPr>
            <p:cNvPr id="11" name="Connettore 2 10">
              <a:extLst>
                <a:ext uri="{FF2B5EF4-FFF2-40B4-BE49-F238E27FC236}">
                  <a16:creationId xmlns:a16="http://schemas.microsoft.com/office/drawing/2014/main" id="{B29CB9A5-6C4E-3CE0-5877-A572C858FE28}"/>
                </a:ext>
              </a:extLst>
            </p:cNvPr>
            <p:cNvCxnSpPr>
              <a:endCxn id="6" idx="2"/>
            </p:cNvCxnSpPr>
            <p:nvPr/>
          </p:nvCxnSpPr>
          <p:spPr bwMode="auto">
            <a:xfrm>
              <a:off x="168995" y="266335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 name="Connettore 2 11">
              <a:extLst>
                <a:ext uri="{FF2B5EF4-FFF2-40B4-BE49-F238E27FC236}">
                  <a16:creationId xmlns:a16="http://schemas.microsoft.com/office/drawing/2014/main" id="{9B459143-A710-C3CE-AAB2-F933DE797CC7}"/>
                </a:ext>
              </a:extLst>
            </p:cNvPr>
            <p:cNvCxnSpPr/>
            <p:nvPr/>
          </p:nvCxnSpPr>
          <p:spPr bwMode="auto">
            <a:xfrm>
              <a:off x="139055"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 name="Connettore 2 12">
              <a:extLst>
                <a:ext uri="{FF2B5EF4-FFF2-40B4-BE49-F238E27FC236}">
                  <a16:creationId xmlns:a16="http://schemas.microsoft.com/office/drawing/2014/main" id="{A566910D-EA61-DCF5-3C8B-1DA4DC3D06E6}"/>
                </a:ext>
              </a:extLst>
            </p:cNvPr>
            <p:cNvCxnSpPr/>
            <p:nvPr/>
          </p:nvCxnSpPr>
          <p:spPr bwMode="auto">
            <a:xfrm>
              <a:off x="1651223" y="2636912"/>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 name="Connettore 2 13">
              <a:extLst>
                <a:ext uri="{FF2B5EF4-FFF2-40B4-BE49-F238E27FC236}">
                  <a16:creationId xmlns:a16="http://schemas.microsoft.com/office/drawing/2014/main" id="{F4F33624-C47B-C7A9-D54A-D2431C090643}"/>
                </a:ext>
              </a:extLst>
            </p:cNvPr>
            <p:cNvCxnSpPr/>
            <p:nvPr/>
          </p:nvCxnSpPr>
          <p:spPr bwMode="auto">
            <a:xfrm>
              <a:off x="1651223"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6" name="Connettore 2 15">
              <a:extLst>
                <a:ext uri="{FF2B5EF4-FFF2-40B4-BE49-F238E27FC236}">
                  <a16:creationId xmlns:a16="http://schemas.microsoft.com/office/drawing/2014/main" id="{05CC26B3-BDAA-BEC5-2D80-13C8979B0170}"/>
                </a:ext>
              </a:extLst>
            </p:cNvPr>
            <p:cNvCxnSpPr>
              <a:cxnSpLocks/>
              <a:endCxn id="8" idx="3"/>
            </p:cNvCxnSpPr>
            <p:nvPr/>
          </p:nvCxnSpPr>
          <p:spPr bwMode="auto">
            <a:xfrm flipV="1">
              <a:off x="1691680" y="2840223"/>
              <a:ext cx="1013002" cy="94881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Connettore 2 18">
              <a:extLst>
                <a:ext uri="{FF2B5EF4-FFF2-40B4-BE49-F238E27FC236}">
                  <a16:creationId xmlns:a16="http://schemas.microsoft.com/office/drawing/2014/main" id="{897AB8FB-A9C2-E0A5-BCFA-77E558576CF8}"/>
                </a:ext>
              </a:extLst>
            </p:cNvPr>
            <p:cNvCxnSpPr>
              <a:cxnSpLocks/>
              <a:endCxn id="9" idx="1"/>
            </p:cNvCxnSpPr>
            <p:nvPr/>
          </p:nvCxnSpPr>
          <p:spPr bwMode="auto">
            <a:xfrm>
              <a:off x="1691680" y="2708920"/>
              <a:ext cx="1013002" cy="100095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Connettore 2 23">
              <a:extLst>
                <a:ext uri="{FF2B5EF4-FFF2-40B4-BE49-F238E27FC236}">
                  <a16:creationId xmlns:a16="http://schemas.microsoft.com/office/drawing/2014/main" id="{979B464F-F4E6-17CB-0948-4B6604577C46}"/>
                </a:ext>
              </a:extLst>
            </p:cNvPr>
            <p:cNvCxnSpPr>
              <a:cxnSpLocks/>
            </p:cNvCxnSpPr>
            <p:nvPr/>
          </p:nvCxnSpPr>
          <p:spPr bwMode="auto">
            <a:xfrm>
              <a:off x="3131840" y="2636912"/>
              <a:ext cx="865435" cy="432048"/>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5" name="Connettore 2 24">
              <a:extLst>
                <a:ext uri="{FF2B5EF4-FFF2-40B4-BE49-F238E27FC236}">
                  <a16:creationId xmlns:a16="http://schemas.microsoft.com/office/drawing/2014/main" id="{28E80873-1997-2FCC-CD7F-C81DE5B66553}"/>
                </a:ext>
              </a:extLst>
            </p:cNvPr>
            <p:cNvCxnSpPr>
              <a:cxnSpLocks/>
              <a:endCxn id="10" idx="3"/>
            </p:cNvCxnSpPr>
            <p:nvPr/>
          </p:nvCxnSpPr>
          <p:spPr bwMode="auto">
            <a:xfrm flipV="1">
              <a:off x="3131840" y="3379642"/>
              <a:ext cx="868986" cy="42211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6" name="CasellaDiTesto 25">
              <a:extLst>
                <a:ext uri="{FF2B5EF4-FFF2-40B4-BE49-F238E27FC236}">
                  <a16:creationId xmlns:a16="http://schemas.microsoft.com/office/drawing/2014/main" id="{2414C7F7-340B-642D-E79B-7984BA07C57F}"/>
                </a:ext>
              </a:extLst>
            </p:cNvPr>
            <p:cNvSpPr txBox="1"/>
            <p:nvPr/>
          </p:nvSpPr>
          <p:spPr>
            <a:xfrm>
              <a:off x="196514" y="2085871"/>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1</a:t>
              </a:r>
            </a:p>
          </p:txBody>
        </p:sp>
        <p:sp>
          <p:nvSpPr>
            <p:cNvPr id="27" name="CasellaDiTesto 26">
              <a:extLst>
                <a:ext uri="{FF2B5EF4-FFF2-40B4-BE49-F238E27FC236}">
                  <a16:creationId xmlns:a16="http://schemas.microsoft.com/office/drawing/2014/main" id="{333914ED-1827-8E2A-0535-AB6B0378FB24}"/>
                </a:ext>
              </a:extLst>
            </p:cNvPr>
            <p:cNvSpPr txBox="1"/>
            <p:nvPr/>
          </p:nvSpPr>
          <p:spPr>
            <a:xfrm>
              <a:off x="251520" y="3265820"/>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2</a:t>
              </a:r>
            </a:p>
          </p:txBody>
        </p:sp>
        <mc:AlternateContent xmlns:mc="http://schemas.openxmlformats.org/markup-compatibility/2006">
          <mc:Choice xmlns:a14="http://schemas.microsoft.com/office/drawing/2010/main" Requires="a14">
            <p:sp>
              <p:nvSpPr>
                <p:cNvPr id="28" name="CasellaDiTesto 27">
                  <a:extLst>
                    <a:ext uri="{FF2B5EF4-FFF2-40B4-BE49-F238E27FC236}">
                      <a16:creationId xmlns:a16="http://schemas.microsoft.com/office/drawing/2014/main" id="{604102A8-652D-2294-3BEB-A3B93604EC34}"/>
                    </a:ext>
                  </a:extLst>
                </p:cNvPr>
                <p:cNvSpPr txBox="1"/>
                <p:nvPr/>
              </p:nvSpPr>
              <p:spPr>
                <a:xfrm>
                  <a:off x="4126747" y="2347481"/>
                  <a:ext cx="1010800" cy="7475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𝑣</m:t>
                            </m:r>
                          </m:e>
                          <m:sub/>
                          <m:sup>
                            <m:r>
                              <a:rPr lang="it-IT" b="0" i="1" smtClean="0">
                                <a:latin typeface="Cambria Math" panose="02040503050406030204" pitchFamily="18" charset="0"/>
                              </a:rPr>
                              <m:t>(2)</m:t>
                            </m:r>
                          </m:sup>
                        </m:sSubSup>
                      </m:oMath>
                    </m:oMathPara>
                  </a14:m>
                  <a:endParaRPr lang="it-IT" dirty="0"/>
                </a:p>
              </p:txBody>
            </p:sp>
          </mc:Choice>
          <mc:Fallback>
            <p:sp>
              <p:nvSpPr>
                <p:cNvPr id="28" name="CasellaDiTesto 27">
                  <a:extLst>
                    <a:ext uri="{FF2B5EF4-FFF2-40B4-BE49-F238E27FC236}">
                      <a16:creationId xmlns:a16="http://schemas.microsoft.com/office/drawing/2014/main" id="{604102A8-652D-2294-3BEB-A3B93604EC34}"/>
                    </a:ext>
                  </a:extLst>
                </p:cNvPr>
                <p:cNvSpPr txBox="1">
                  <a:spLocks noRot="1" noChangeAspect="1" noMove="1" noResize="1" noEditPoints="1" noAdjustHandles="1" noChangeArrowheads="1" noChangeShapeType="1" noTextEdit="1"/>
                </p:cNvSpPr>
                <p:nvPr/>
              </p:nvSpPr>
              <p:spPr>
                <a:xfrm>
                  <a:off x="4126747" y="2347481"/>
                  <a:ext cx="1010800" cy="747512"/>
                </a:xfrm>
                <a:prstGeom prst="rect">
                  <a:avLst/>
                </a:prstGeom>
                <a:blipFill>
                  <a:blip r:embed="rId2"/>
                  <a:stretch>
                    <a:fillRect/>
                  </a:stretch>
                </a:blipFill>
              </p:spPr>
              <p:txBody>
                <a:bodyPr/>
                <a:lstStyle/>
                <a:p>
                  <a:r>
                    <a:rPr lang="it-IT">
                      <a:noFill/>
                    </a:rPr>
                    <a:t> </a:t>
                  </a:r>
                </a:p>
              </p:txBody>
            </p:sp>
          </mc:Fallback>
        </mc:AlternateContent>
        <p:cxnSp>
          <p:nvCxnSpPr>
            <p:cNvPr id="29" name="Connettore 2 28">
              <a:extLst>
                <a:ext uri="{FF2B5EF4-FFF2-40B4-BE49-F238E27FC236}">
                  <a16:creationId xmlns:a16="http://schemas.microsoft.com/office/drawing/2014/main" id="{D9CD291C-EDC6-D155-BDF6-DEF902289083}"/>
                </a:ext>
              </a:extLst>
            </p:cNvPr>
            <p:cNvCxnSpPr/>
            <p:nvPr/>
          </p:nvCxnSpPr>
          <p:spPr bwMode="auto">
            <a:xfrm>
              <a:off x="4499992" y="321297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0" name="CasellaDiTesto 29">
              <a:extLst>
                <a:ext uri="{FF2B5EF4-FFF2-40B4-BE49-F238E27FC236}">
                  <a16:creationId xmlns:a16="http://schemas.microsoft.com/office/drawing/2014/main" id="{9125CA8E-FAA5-3DAB-4625-0CF0A5384AAB}"/>
                </a:ext>
              </a:extLst>
            </p:cNvPr>
            <p:cNvSpPr txBox="1"/>
            <p:nvPr/>
          </p:nvSpPr>
          <p:spPr>
            <a:xfrm>
              <a:off x="5527527" y="2908997"/>
              <a:ext cx="1244251" cy="523220"/>
            </a:xfrm>
            <a:prstGeom prst="rect">
              <a:avLst/>
            </a:prstGeom>
            <a:noFill/>
          </p:spPr>
          <p:txBody>
            <a:bodyPr wrap="none" rtlCol="0">
              <a:spAutoFit/>
            </a:bodyPr>
            <a:lstStyle/>
            <a:p>
              <a:r>
                <a:rPr lang="it-IT" sz="2800" dirty="0"/>
                <a:t>Loss </a:t>
              </a:r>
              <a:r>
                <a:rPr lang="it-IT" sz="2800" i="1" dirty="0">
                  <a:latin typeface="+mj-lt"/>
                </a:rPr>
                <a:t>L</a:t>
              </a:r>
            </a:p>
          </p:txBody>
        </p:sp>
        <mc:AlternateContent xmlns:mc="http://schemas.openxmlformats.org/markup-compatibility/2006">
          <mc:Choice xmlns:a14="http://schemas.microsoft.com/office/drawing/2010/main" Requires="a14">
            <p:sp>
              <p:nvSpPr>
                <p:cNvPr id="31" name="CasellaDiTesto 30">
                  <a:extLst>
                    <a:ext uri="{FF2B5EF4-FFF2-40B4-BE49-F238E27FC236}">
                      <a16:creationId xmlns:a16="http://schemas.microsoft.com/office/drawing/2014/main" id="{E732E71C-4C5F-FC86-BE8D-EBE9748A92A1}"/>
                    </a:ext>
                  </a:extLst>
                </p:cNvPr>
                <p:cNvSpPr txBox="1"/>
                <p:nvPr/>
              </p:nvSpPr>
              <p:spPr>
                <a:xfrm>
                  <a:off x="2929504" y="1871253"/>
                  <a:ext cx="1010800" cy="7073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1</m:t>
                            </m:r>
                          </m:sub>
                          <m:sup>
                            <m:r>
                              <a:rPr lang="it-IT" b="0" i="1" smtClean="0">
                                <a:latin typeface="Cambria Math" panose="02040503050406030204" pitchFamily="18" charset="0"/>
                              </a:rPr>
                              <m:t>(1)</m:t>
                            </m:r>
                          </m:sup>
                        </m:sSubSup>
                      </m:oMath>
                    </m:oMathPara>
                  </a14:m>
                  <a:endParaRPr lang="it-IT" dirty="0"/>
                </a:p>
              </p:txBody>
            </p:sp>
          </mc:Choice>
          <mc:Fallback>
            <p:sp>
              <p:nvSpPr>
                <p:cNvPr id="31" name="CasellaDiTesto 30">
                  <a:extLst>
                    <a:ext uri="{FF2B5EF4-FFF2-40B4-BE49-F238E27FC236}">
                      <a16:creationId xmlns:a16="http://schemas.microsoft.com/office/drawing/2014/main" id="{E732E71C-4C5F-FC86-BE8D-EBE9748A92A1}"/>
                    </a:ext>
                  </a:extLst>
                </p:cNvPr>
                <p:cNvSpPr txBox="1">
                  <a:spLocks noRot="1" noChangeAspect="1" noMove="1" noResize="1" noEditPoints="1" noAdjustHandles="1" noChangeArrowheads="1" noChangeShapeType="1" noTextEdit="1"/>
                </p:cNvSpPr>
                <p:nvPr/>
              </p:nvSpPr>
              <p:spPr>
                <a:xfrm>
                  <a:off x="2929504" y="1871253"/>
                  <a:ext cx="1010800" cy="707373"/>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2" name="CasellaDiTesto 31">
                  <a:extLst>
                    <a:ext uri="{FF2B5EF4-FFF2-40B4-BE49-F238E27FC236}">
                      <a16:creationId xmlns:a16="http://schemas.microsoft.com/office/drawing/2014/main" id="{C215B1E0-0A48-A538-BA62-67C0887C5CD6}"/>
                    </a:ext>
                  </a:extLst>
                </p:cNvPr>
                <p:cNvSpPr txBox="1"/>
                <p:nvPr/>
              </p:nvSpPr>
              <p:spPr>
                <a:xfrm>
                  <a:off x="3057144" y="3707425"/>
                  <a:ext cx="10108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2</m:t>
                            </m:r>
                          </m:sub>
                          <m:sup>
                            <m:r>
                              <a:rPr lang="it-IT" b="0" i="1" smtClean="0">
                                <a:latin typeface="Cambria Math" panose="02040503050406030204" pitchFamily="18" charset="0"/>
                              </a:rPr>
                              <m:t>(1)</m:t>
                            </m:r>
                          </m:sup>
                        </m:sSubSup>
                      </m:oMath>
                    </m:oMathPara>
                  </a14:m>
                  <a:endParaRPr lang="it-IT" dirty="0"/>
                </a:p>
              </p:txBody>
            </p:sp>
          </mc:Choice>
          <mc:Fallback>
            <p:sp>
              <p:nvSpPr>
                <p:cNvPr id="32" name="CasellaDiTesto 31">
                  <a:extLst>
                    <a:ext uri="{FF2B5EF4-FFF2-40B4-BE49-F238E27FC236}">
                      <a16:creationId xmlns:a16="http://schemas.microsoft.com/office/drawing/2014/main" id="{C215B1E0-0A48-A538-BA62-67C0887C5CD6}"/>
                    </a:ext>
                  </a:extLst>
                </p:cNvPr>
                <p:cNvSpPr txBox="1">
                  <a:spLocks noRot="1" noChangeAspect="1" noMove="1" noResize="1" noEditPoints="1" noAdjustHandles="1" noChangeArrowheads="1" noChangeShapeType="1" noTextEdit="1"/>
                </p:cNvSpPr>
                <p:nvPr/>
              </p:nvSpPr>
              <p:spPr>
                <a:xfrm>
                  <a:off x="3057144" y="3707425"/>
                  <a:ext cx="1010800" cy="707886"/>
                </a:xfrm>
                <a:prstGeom prst="rect">
                  <a:avLst/>
                </a:prstGeom>
                <a:blipFill>
                  <a:blip r:embed="rId4"/>
                  <a:stretch>
                    <a:fillRect/>
                  </a:stretch>
                </a:blipFill>
              </p:spPr>
              <p:txBody>
                <a:bodyPr/>
                <a:lstStyle/>
                <a:p>
                  <a:r>
                    <a:rPr lang="it-IT">
                      <a:noFill/>
                    </a:rPr>
                    <a:t> </a:t>
                  </a:r>
                </a:p>
              </p:txBody>
            </p:sp>
          </mc:Fallback>
        </mc:AlternateContent>
      </p:grpSp>
      <p:sp>
        <p:nvSpPr>
          <p:cNvPr id="2" name="CasellaDiTesto 1">
            <a:extLst>
              <a:ext uri="{FF2B5EF4-FFF2-40B4-BE49-F238E27FC236}">
                <a16:creationId xmlns:a16="http://schemas.microsoft.com/office/drawing/2014/main" id="{9217796D-616F-DA64-0CB2-8F13C22F504B}"/>
              </a:ext>
            </a:extLst>
          </p:cNvPr>
          <p:cNvSpPr txBox="1"/>
          <p:nvPr/>
        </p:nvSpPr>
        <p:spPr>
          <a:xfrm>
            <a:off x="6069254" y="4166661"/>
            <a:ext cx="2463186" cy="461665"/>
          </a:xfrm>
          <a:prstGeom prst="rect">
            <a:avLst/>
          </a:prstGeom>
          <a:solidFill>
            <a:srgbClr val="FFFF00"/>
          </a:solidFill>
        </p:spPr>
        <p:txBody>
          <a:bodyPr wrap="square">
            <a:spAutoFit/>
          </a:bodyPr>
          <a:lstStyle/>
          <a:p>
            <a:pPr algn="ctr"/>
            <a:r>
              <a:rPr lang="en-US" sz="2400" dirty="0">
                <a:solidFill>
                  <a:srgbClr val="212121"/>
                </a:solidFill>
              </a:rPr>
              <a:t>back</a:t>
            </a:r>
            <a:r>
              <a:rPr lang="en-US" sz="2400" b="0" i="0" dirty="0">
                <a:solidFill>
                  <a:srgbClr val="212121"/>
                </a:solidFill>
                <a:effectLst/>
                <a:latin typeface="Helvetica" panose="020B0604020202020204" pitchFamily="34" charset="0"/>
              </a:rPr>
              <a:t>ward mode</a:t>
            </a:r>
          </a:p>
        </p:txBody>
      </p:sp>
      <mc:AlternateContent xmlns:mc="http://schemas.openxmlformats.org/markup-compatibility/2006">
        <mc:Choice xmlns:a14="http://schemas.microsoft.com/office/drawing/2010/main" Requires="a14">
          <p:sp>
            <p:nvSpPr>
              <p:cNvPr id="17" name="CasellaDiTesto 16">
                <a:extLst>
                  <a:ext uri="{FF2B5EF4-FFF2-40B4-BE49-F238E27FC236}">
                    <a16:creationId xmlns:a16="http://schemas.microsoft.com/office/drawing/2014/main" id="{0FBE3109-FCB9-1427-9A8E-E52BA2F21A2C}"/>
                  </a:ext>
                </a:extLst>
              </p:cNvPr>
              <p:cNvSpPr txBox="1"/>
              <p:nvPr/>
            </p:nvSpPr>
            <p:spPr>
              <a:xfrm>
                <a:off x="217315" y="4758843"/>
                <a:ext cx="8892480" cy="885307"/>
              </a:xfrm>
              <a:prstGeom prst="rect">
                <a:avLst/>
              </a:prstGeom>
              <a:noFill/>
            </p:spPr>
            <p:txBody>
              <a:bodyPr wrap="square">
                <a:spAutoFit/>
              </a:bodyPr>
              <a:lstStyle/>
              <a:p>
                <a14:m>
                  <m:oMath xmlns:m="http://schemas.openxmlformats.org/officeDocument/2006/math">
                    <m:sSup>
                      <m:sSupPr>
                        <m:ctrlPr>
                          <a:rPr lang="it-IT" b="0" i="1" smtClean="0">
                            <a:latin typeface="Cambria Math" panose="02040503050406030204" pitchFamily="18" charset="0"/>
                          </a:rPr>
                        </m:ctrlPr>
                      </m:sSupPr>
                      <m:e>
                        <m:acc>
                          <m:accPr>
                            <m:chr m:val="̅"/>
                            <m:ctrlPr>
                              <a:rPr lang="it-IT" i="1">
                                <a:latin typeface="Cambria Math" panose="02040503050406030204" pitchFamily="18" charset="0"/>
                              </a:rPr>
                            </m:ctrlPr>
                          </m:accPr>
                          <m:e>
                            <m:r>
                              <a:rPr lang="it-IT" b="0" i="1" smtClean="0">
                                <a:latin typeface="Cambria Math" panose="02040503050406030204" pitchFamily="18" charset="0"/>
                              </a:rPr>
                              <m:t>𝑤</m:t>
                            </m:r>
                          </m:e>
                        </m:acc>
                      </m:e>
                      <m:sup>
                        <m:r>
                          <a:rPr lang="it-IT" b="0" i="1" smtClean="0">
                            <a:latin typeface="Cambria Math" panose="02040503050406030204" pitchFamily="18" charset="0"/>
                          </a:rPr>
                          <m:t>(2)</m:t>
                        </m:r>
                      </m:sup>
                    </m:sSup>
                    <m:r>
                      <a:rPr lang="it-IT" b="0" i="1" smtClean="0">
                        <a:latin typeface="Cambria Math" panose="02040503050406030204" pitchFamily="18" charset="0"/>
                      </a:rPr>
                      <m:t>=</m:t>
                    </m:r>
                    <m:d>
                      <m:dPr>
                        <m:ctrlPr>
                          <a:rPr lang="it-IT" b="0" i="1" smtClean="0">
                            <a:latin typeface="Cambria Math" panose="02040503050406030204" pitchFamily="18" charset="0"/>
                          </a:rPr>
                        </m:ctrlPr>
                      </m:dPr>
                      <m:e>
                        <m:sSubSup>
                          <m:sSubSupPr>
                            <m:ctrlPr>
                              <a:rPr lang="it-IT" i="1">
                                <a:latin typeface="Cambria Math" panose="02040503050406030204" pitchFamily="18" charset="0"/>
                              </a:rPr>
                            </m:ctrlPr>
                          </m:sSubSupPr>
                          <m:e>
                            <m:acc>
                              <m:accPr>
                                <m:chr m:val="̅"/>
                                <m:ctrlPr>
                                  <a:rPr lang="it-IT" i="1">
                                    <a:latin typeface="Cambria Math" panose="02040503050406030204" pitchFamily="18" charset="0"/>
                                  </a:rPr>
                                </m:ctrlPr>
                              </m:accPr>
                              <m:e>
                                <m:r>
                                  <a:rPr lang="it-IT" i="1">
                                    <a:latin typeface="Cambria Math" panose="02040503050406030204" pitchFamily="18" charset="0"/>
                                  </a:rPr>
                                  <m:t>𝑤</m:t>
                                </m:r>
                              </m:e>
                            </m:acc>
                          </m:e>
                          <m:sub>
                            <m:r>
                              <a:rPr lang="it-IT" b="0" i="1" smtClean="0">
                                <a:latin typeface="Cambria Math" panose="02040503050406030204" pitchFamily="18" charset="0"/>
                              </a:rPr>
                              <m:t>1</m:t>
                            </m:r>
                          </m:sub>
                          <m:sup>
                            <m:r>
                              <a:rPr lang="it-IT" b="0" i="1" smtClean="0">
                                <a:latin typeface="Cambria Math" panose="02040503050406030204" pitchFamily="18" charset="0"/>
                              </a:rPr>
                              <m:t>(2)</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acc>
                              <m:accPr>
                                <m:chr m:val="̅"/>
                                <m:ctrlPr>
                                  <a:rPr lang="it-IT" i="1">
                                    <a:latin typeface="Cambria Math" panose="02040503050406030204" pitchFamily="18" charset="0"/>
                                  </a:rPr>
                                </m:ctrlPr>
                              </m:accPr>
                              <m:e>
                                <m:r>
                                  <a:rPr lang="it-IT" i="1">
                                    <a:latin typeface="Cambria Math" panose="02040503050406030204" pitchFamily="18" charset="0"/>
                                  </a:rPr>
                                  <m:t>𝑤</m:t>
                                </m:r>
                              </m:e>
                            </m:acc>
                          </m:e>
                          <m:sub>
                            <m:r>
                              <a:rPr lang="it-IT" b="0" i="1" smtClean="0">
                                <a:latin typeface="Cambria Math" panose="02040503050406030204" pitchFamily="18" charset="0"/>
                              </a:rPr>
                              <m:t>2</m:t>
                            </m:r>
                          </m:sub>
                          <m:sup>
                            <m:r>
                              <a:rPr lang="it-IT" i="1">
                                <a:latin typeface="Cambria Math" panose="02040503050406030204" pitchFamily="18" charset="0"/>
                              </a:rPr>
                              <m:t>(2)</m:t>
                            </m:r>
                          </m:sup>
                        </m:sSubSup>
                      </m:e>
                    </m:d>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𝐿</m:t>
                        </m:r>
                      </m:num>
                      <m:den>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𝑤</m:t>
                            </m:r>
                          </m:e>
                          <m:sup>
                            <m:r>
                              <a:rPr lang="it-IT" b="0" i="1" smtClean="0">
                                <a:latin typeface="Cambria Math" panose="02040503050406030204" pitchFamily="18" charset="0"/>
                                <a:ea typeface="Cambria Math" panose="02040503050406030204" pitchFamily="18" charset="0"/>
                              </a:rPr>
                              <m:t>(2)</m:t>
                            </m:r>
                          </m:sup>
                        </m:sSup>
                      </m:den>
                    </m:f>
                  </m:oMath>
                </a14:m>
                <a:r>
                  <a:rPr lang="it-IT" dirty="0"/>
                  <a:t>=</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𝐿</m:t>
                        </m:r>
                      </m:num>
                      <m:den>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𝑣</m:t>
                            </m:r>
                          </m:e>
                          <m:sup>
                            <m:r>
                              <a:rPr lang="it-IT" i="1">
                                <a:latin typeface="Cambria Math" panose="02040503050406030204" pitchFamily="18" charset="0"/>
                                <a:ea typeface="Cambria Math" panose="02040503050406030204" pitchFamily="18" charset="0"/>
                              </a:rPr>
                              <m:t>(2)</m:t>
                            </m:r>
                          </m:sup>
                        </m:sSup>
                      </m:den>
                    </m:f>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𝑣</m:t>
                            </m:r>
                          </m:e>
                          <m:sup>
                            <m:r>
                              <a:rPr lang="it-IT" i="1">
                                <a:latin typeface="Cambria Math" panose="02040503050406030204" pitchFamily="18" charset="0"/>
                                <a:ea typeface="Cambria Math" panose="02040503050406030204" pitchFamily="18" charset="0"/>
                              </a:rPr>
                              <m:t>(2)</m:t>
                            </m:r>
                          </m:sup>
                        </m:sSup>
                      </m:num>
                      <m:den>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𝑤</m:t>
                            </m:r>
                          </m:e>
                          <m:sup>
                            <m:r>
                              <a:rPr lang="it-IT" i="1">
                                <a:latin typeface="Cambria Math" panose="02040503050406030204" pitchFamily="18" charset="0"/>
                                <a:ea typeface="Cambria Math" panose="02040503050406030204" pitchFamily="18" charset="0"/>
                              </a:rPr>
                              <m:t>(2)</m:t>
                            </m:r>
                          </m:sup>
                        </m:sSup>
                      </m:den>
                    </m:f>
                  </m:oMath>
                </a14:m>
                <a:r>
                  <a:rPr lang="it-IT" dirty="0"/>
                  <a:t>= </a:t>
                </a:r>
                <a14:m>
                  <m:oMath xmlns:m="http://schemas.openxmlformats.org/officeDocument/2006/math">
                    <m:sSup>
                      <m:sSupPr>
                        <m:ctrlPr>
                          <a:rPr lang="it-IT" i="1">
                            <a:latin typeface="Cambria Math" panose="02040503050406030204" pitchFamily="18" charset="0"/>
                          </a:rPr>
                        </m:ctrlPr>
                      </m:sSupPr>
                      <m:e>
                        <m:acc>
                          <m:accPr>
                            <m:chr m:val="̅"/>
                            <m:ctrlPr>
                              <a:rPr lang="it-IT" i="1">
                                <a:latin typeface="Cambria Math" panose="02040503050406030204" pitchFamily="18" charset="0"/>
                              </a:rPr>
                            </m:ctrlPr>
                          </m:accPr>
                          <m:e>
                            <m:r>
                              <a:rPr lang="it-IT" i="1">
                                <a:latin typeface="Cambria Math" panose="02040503050406030204" pitchFamily="18" charset="0"/>
                              </a:rPr>
                              <m:t>𝑣</m:t>
                            </m:r>
                          </m:e>
                        </m:acc>
                      </m:e>
                      <m:sup>
                        <m:r>
                          <a:rPr lang="it-IT" i="1">
                            <a:latin typeface="Cambria Math" panose="02040503050406030204" pitchFamily="18" charset="0"/>
                          </a:rPr>
                          <m:t>(2)</m:t>
                        </m:r>
                      </m:sup>
                    </m:sSup>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𝑣</m:t>
                            </m:r>
                          </m:e>
                          <m:sup>
                            <m:r>
                              <a:rPr lang="it-IT" i="1">
                                <a:latin typeface="Cambria Math" panose="02040503050406030204" pitchFamily="18" charset="0"/>
                                <a:ea typeface="Cambria Math" panose="02040503050406030204" pitchFamily="18" charset="0"/>
                              </a:rPr>
                              <m:t>(2)</m:t>
                            </m:r>
                          </m:sup>
                        </m:sSup>
                      </m:num>
                      <m:den>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𝑤</m:t>
                            </m:r>
                          </m:e>
                          <m:sup>
                            <m:r>
                              <a:rPr lang="it-IT" i="1">
                                <a:latin typeface="Cambria Math" panose="02040503050406030204" pitchFamily="18" charset="0"/>
                                <a:ea typeface="Cambria Math" panose="02040503050406030204" pitchFamily="18" charset="0"/>
                              </a:rPr>
                              <m:t>(2)</m:t>
                            </m:r>
                          </m:sup>
                        </m:sSup>
                      </m:den>
                    </m:f>
                  </m:oMath>
                </a14:m>
                <a:endParaRPr lang="it-IT" dirty="0"/>
              </a:p>
            </p:txBody>
          </p:sp>
        </mc:Choice>
        <mc:Fallback>
          <p:sp>
            <p:nvSpPr>
              <p:cNvPr id="17" name="CasellaDiTesto 16">
                <a:extLst>
                  <a:ext uri="{FF2B5EF4-FFF2-40B4-BE49-F238E27FC236}">
                    <a16:creationId xmlns:a16="http://schemas.microsoft.com/office/drawing/2014/main" id="{0FBE3109-FCB9-1427-9A8E-E52BA2F21A2C}"/>
                  </a:ext>
                </a:extLst>
              </p:cNvPr>
              <p:cNvSpPr txBox="1">
                <a:spLocks noRot="1" noChangeAspect="1" noMove="1" noResize="1" noEditPoints="1" noAdjustHandles="1" noChangeArrowheads="1" noChangeShapeType="1" noTextEdit="1"/>
              </p:cNvSpPr>
              <p:nvPr/>
            </p:nvSpPr>
            <p:spPr>
              <a:xfrm>
                <a:off x="217315" y="4758843"/>
                <a:ext cx="8892480" cy="885307"/>
              </a:xfrm>
              <a:prstGeom prst="rect">
                <a:avLst/>
              </a:prstGeom>
              <a:blipFill>
                <a:blip r:embed="rId5"/>
                <a:stretch>
                  <a:fillRect b="-7586"/>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1" name="CasellaDiTesto 20">
                <a:extLst>
                  <a:ext uri="{FF2B5EF4-FFF2-40B4-BE49-F238E27FC236}">
                    <a16:creationId xmlns:a16="http://schemas.microsoft.com/office/drawing/2014/main" id="{D68D8E06-499C-A8BF-149D-57C62F0D72F0}"/>
                  </a:ext>
                </a:extLst>
              </p:cNvPr>
              <p:cNvSpPr txBox="1"/>
              <p:nvPr/>
            </p:nvSpPr>
            <p:spPr>
              <a:xfrm>
                <a:off x="168995" y="5695980"/>
                <a:ext cx="5900259" cy="82933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it-IT" b="0" i="1" smtClean="0">
                              <a:latin typeface="Cambria Math" panose="02040503050406030204" pitchFamily="18" charset="0"/>
                            </a:rPr>
                          </m:ctrlPr>
                        </m:sSupPr>
                        <m:e>
                          <m:acc>
                            <m:accPr>
                              <m:chr m:val="̅"/>
                              <m:ctrlPr>
                                <a:rPr lang="it-IT" i="1">
                                  <a:latin typeface="Cambria Math" panose="02040503050406030204" pitchFamily="18" charset="0"/>
                                </a:rPr>
                              </m:ctrlPr>
                            </m:accPr>
                            <m:e>
                              <m:r>
                                <a:rPr lang="it-IT" b="0" i="1" smtClean="0">
                                  <a:latin typeface="Cambria Math" panose="02040503050406030204" pitchFamily="18" charset="0"/>
                                </a:rPr>
                                <m:t>𝑤</m:t>
                              </m:r>
                            </m:e>
                          </m:acc>
                        </m:e>
                        <m:sup>
                          <m:r>
                            <a:rPr lang="it-IT" b="0" i="1" smtClean="0">
                              <a:latin typeface="Cambria Math" panose="02040503050406030204" pitchFamily="18" charset="0"/>
                            </a:rPr>
                            <m:t>(2)</m:t>
                          </m:r>
                        </m:sup>
                      </m:sSup>
                      <m:r>
                        <a:rPr lang="it-IT" b="0" i="1" smtClean="0">
                          <a:latin typeface="Cambria Math" panose="02040503050406030204" pitchFamily="18" charset="0"/>
                        </a:rPr>
                        <m:t>=</m:t>
                      </m:r>
                      <m:d>
                        <m:dPr>
                          <m:ctrlPr>
                            <a:rPr lang="it-IT" b="0" i="1" smtClean="0">
                              <a:latin typeface="Cambria Math" panose="02040503050406030204" pitchFamily="18" charset="0"/>
                            </a:rPr>
                          </m:ctrlPr>
                        </m:dPr>
                        <m:e>
                          <m:sSubSup>
                            <m:sSubSupPr>
                              <m:ctrlPr>
                                <a:rPr lang="it-IT" i="1">
                                  <a:latin typeface="Cambria Math" panose="02040503050406030204" pitchFamily="18" charset="0"/>
                                </a:rPr>
                              </m:ctrlPr>
                            </m:sSubSupPr>
                            <m:e>
                              <m:acc>
                                <m:accPr>
                                  <m:chr m:val="̅"/>
                                  <m:ctrlPr>
                                    <a:rPr lang="it-IT" i="1">
                                      <a:latin typeface="Cambria Math" panose="02040503050406030204" pitchFamily="18" charset="0"/>
                                    </a:rPr>
                                  </m:ctrlPr>
                                </m:accPr>
                                <m:e>
                                  <m:r>
                                    <a:rPr lang="it-IT" i="1">
                                      <a:latin typeface="Cambria Math" panose="02040503050406030204" pitchFamily="18" charset="0"/>
                                    </a:rPr>
                                    <m:t>𝑤</m:t>
                                  </m:r>
                                </m:e>
                              </m:acc>
                            </m:e>
                            <m:sub>
                              <m:r>
                                <a:rPr lang="it-IT" b="0" i="1" smtClean="0">
                                  <a:latin typeface="Cambria Math" panose="02040503050406030204" pitchFamily="18" charset="0"/>
                                </a:rPr>
                                <m:t>1</m:t>
                              </m:r>
                            </m:sub>
                            <m:sup>
                              <m:r>
                                <a:rPr lang="it-IT" b="0" i="1" smtClean="0">
                                  <a:latin typeface="Cambria Math" panose="02040503050406030204" pitchFamily="18" charset="0"/>
                                </a:rPr>
                                <m:t>(2)</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acc>
                                <m:accPr>
                                  <m:chr m:val="̅"/>
                                  <m:ctrlPr>
                                    <a:rPr lang="it-IT" i="1">
                                      <a:latin typeface="Cambria Math" panose="02040503050406030204" pitchFamily="18" charset="0"/>
                                    </a:rPr>
                                  </m:ctrlPr>
                                </m:accPr>
                                <m:e>
                                  <m:r>
                                    <a:rPr lang="it-IT" i="1">
                                      <a:latin typeface="Cambria Math" panose="02040503050406030204" pitchFamily="18" charset="0"/>
                                    </a:rPr>
                                    <m:t>𝑤</m:t>
                                  </m:r>
                                </m:e>
                              </m:acc>
                            </m:e>
                            <m:sub>
                              <m:r>
                                <a:rPr lang="it-IT" b="0" i="1" smtClean="0">
                                  <a:latin typeface="Cambria Math" panose="02040503050406030204" pitchFamily="18" charset="0"/>
                                </a:rPr>
                                <m:t>2</m:t>
                              </m:r>
                            </m:sub>
                            <m:sup>
                              <m:r>
                                <a:rPr lang="it-IT" i="1">
                                  <a:latin typeface="Cambria Math" panose="02040503050406030204" pitchFamily="18" charset="0"/>
                                </a:rPr>
                                <m:t>(2)</m:t>
                              </m:r>
                            </m:sup>
                          </m:sSubSup>
                        </m:e>
                      </m:d>
                      <m:r>
                        <a:rPr lang="it-IT" b="0" i="1" smtClean="0">
                          <a:latin typeface="Cambria Math" panose="02040503050406030204" pitchFamily="18" charset="0"/>
                        </a:rPr>
                        <m:t>=</m:t>
                      </m:r>
                      <m:sSup>
                        <m:sSupPr>
                          <m:ctrlPr>
                            <a:rPr lang="it-IT" i="1">
                              <a:latin typeface="Cambria Math" panose="02040503050406030204" pitchFamily="18" charset="0"/>
                            </a:rPr>
                          </m:ctrlPr>
                        </m:sSupPr>
                        <m:e>
                          <m:acc>
                            <m:accPr>
                              <m:chr m:val="̅"/>
                              <m:ctrlPr>
                                <a:rPr lang="it-IT" i="1">
                                  <a:latin typeface="Cambria Math" panose="02040503050406030204" pitchFamily="18" charset="0"/>
                                </a:rPr>
                              </m:ctrlPr>
                            </m:accPr>
                            <m:e>
                              <m:r>
                                <a:rPr lang="it-IT" i="1">
                                  <a:latin typeface="Cambria Math" panose="02040503050406030204" pitchFamily="18" charset="0"/>
                                </a:rPr>
                                <m:t>𝑣</m:t>
                              </m:r>
                            </m:e>
                          </m:acc>
                        </m:e>
                        <m:sup>
                          <m:r>
                            <a:rPr lang="it-IT" i="1">
                              <a:latin typeface="Cambria Math" panose="02040503050406030204" pitchFamily="18" charset="0"/>
                            </a:rPr>
                            <m:t>(2)</m:t>
                          </m:r>
                        </m:sup>
                      </m:sSup>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𝑉</m:t>
                          </m:r>
                        </m:e>
                        <m:sup>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1</m:t>
                          </m:r>
                          <m:r>
                            <a:rPr lang="it-IT" i="1">
                              <a:latin typeface="Cambria Math" panose="02040503050406030204" pitchFamily="18" charset="0"/>
                              <a:ea typeface="Cambria Math" panose="02040503050406030204" pitchFamily="18" charset="0"/>
                            </a:rPr>
                            <m:t>)</m:t>
                          </m:r>
                        </m:sup>
                      </m:sSup>
                    </m:oMath>
                  </m:oMathPara>
                </a14:m>
                <a:endParaRPr lang="it-IT" dirty="0"/>
              </a:p>
            </p:txBody>
          </p:sp>
        </mc:Choice>
        <mc:Fallback>
          <p:sp>
            <p:nvSpPr>
              <p:cNvPr id="21" name="CasellaDiTesto 20">
                <a:extLst>
                  <a:ext uri="{FF2B5EF4-FFF2-40B4-BE49-F238E27FC236}">
                    <a16:creationId xmlns:a16="http://schemas.microsoft.com/office/drawing/2014/main" id="{D68D8E06-499C-A8BF-149D-57C62F0D72F0}"/>
                  </a:ext>
                </a:extLst>
              </p:cNvPr>
              <p:cNvSpPr txBox="1">
                <a:spLocks noRot="1" noChangeAspect="1" noMove="1" noResize="1" noEditPoints="1" noAdjustHandles="1" noChangeArrowheads="1" noChangeShapeType="1" noTextEdit="1"/>
              </p:cNvSpPr>
              <p:nvPr/>
            </p:nvSpPr>
            <p:spPr>
              <a:xfrm>
                <a:off x="168995" y="5695980"/>
                <a:ext cx="5900259" cy="82933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2" name="CasellaDiTesto 21">
                <a:extLst>
                  <a:ext uri="{FF2B5EF4-FFF2-40B4-BE49-F238E27FC236}">
                    <a16:creationId xmlns:a16="http://schemas.microsoft.com/office/drawing/2014/main" id="{E75248D1-9A17-29B5-E18A-408F541EF8EA}"/>
                  </a:ext>
                </a:extLst>
              </p:cNvPr>
              <p:cNvSpPr txBox="1"/>
              <p:nvPr/>
            </p:nvSpPr>
            <p:spPr>
              <a:xfrm>
                <a:off x="5931582" y="6171019"/>
                <a:ext cx="3225450" cy="570349"/>
              </a:xfrm>
              <a:prstGeom prst="rect">
                <a:avLst/>
              </a:prstGeom>
              <a:solidFill>
                <a:srgbClr val="FFFF00"/>
              </a:solidFill>
            </p:spPr>
            <p:txBody>
              <a:bodyPr wrap="square">
                <a:spAutoFit/>
              </a:bodyPr>
              <a:lstStyle/>
              <a:p>
                <a14:m>
                  <m:oMath xmlns:m="http://schemas.openxmlformats.org/officeDocument/2006/math">
                    <m:sSubSup>
                      <m:sSubSupPr>
                        <m:ctrlPr>
                          <a:rPr lang="it-IT" sz="2400" b="0" i="1" smtClean="0">
                            <a:latin typeface="Cambria Math" panose="02040503050406030204" pitchFamily="18" charset="0"/>
                          </a:rPr>
                        </m:ctrlPr>
                      </m:sSubSupPr>
                      <m:e>
                        <m:r>
                          <a:rPr lang="it-IT" sz="2400" b="0" i="1" smtClean="0">
                            <a:latin typeface="Cambria Math" panose="02040503050406030204" pitchFamily="18" charset="0"/>
                          </a:rPr>
                          <m:t>𝑣</m:t>
                        </m:r>
                      </m:e>
                      <m:sub/>
                      <m:sup>
                        <m:r>
                          <a:rPr lang="it-IT" sz="2400" b="0" i="1" smtClean="0">
                            <a:latin typeface="Cambria Math" panose="02040503050406030204" pitchFamily="18" charset="0"/>
                          </a:rPr>
                          <m:t>(2)</m:t>
                        </m:r>
                      </m:sup>
                    </m:sSubSup>
                  </m:oMath>
                </a14:m>
                <a:r>
                  <a:rPr lang="it-IT" sz="2400" dirty="0"/>
                  <a:t>=</a:t>
                </a:r>
                <a14:m>
                  <m:oMath xmlns:m="http://schemas.openxmlformats.org/officeDocument/2006/math">
                    <m:sSubSup>
                      <m:sSubSupPr>
                        <m:ctrlPr>
                          <a:rPr lang="it-IT" sz="2400" i="1" dirty="0" smtClean="0">
                            <a:latin typeface="Cambria Math" panose="02040503050406030204" pitchFamily="18" charset="0"/>
                          </a:rPr>
                        </m:ctrlPr>
                      </m:sSubSupPr>
                      <m:e>
                        <m:r>
                          <a:rPr lang="it-IT" sz="2400" b="0" i="1" dirty="0" smtClean="0">
                            <a:latin typeface="Cambria Math" panose="02040503050406030204" pitchFamily="18" charset="0"/>
                          </a:rPr>
                          <m:t>𝑤</m:t>
                        </m:r>
                      </m:e>
                      <m:sub/>
                      <m:sup>
                        <m:d>
                          <m:dPr>
                            <m:ctrlPr>
                              <a:rPr lang="it-IT" sz="2400" b="0" i="1" dirty="0" smtClean="0">
                                <a:latin typeface="Cambria Math" panose="02040503050406030204" pitchFamily="18" charset="0"/>
                              </a:rPr>
                            </m:ctrlPr>
                          </m:dPr>
                          <m:e>
                            <m:r>
                              <a:rPr lang="it-IT" sz="2400" b="0" i="1" dirty="0" smtClean="0">
                                <a:latin typeface="Cambria Math" panose="02040503050406030204" pitchFamily="18" charset="0"/>
                              </a:rPr>
                              <m:t>2</m:t>
                            </m:r>
                          </m:e>
                        </m:d>
                        <m:r>
                          <a:rPr lang="it-IT" sz="2400" b="0" i="1" dirty="0" smtClean="0">
                            <a:latin typeface="Cambria Math" panose="02040503050406030204" pitchFamily="18" charset="0"/>
                          </a:rPr>
                          <m:t>𝑇</m:t>
                        </m:r>
                      </m:sup>
                    </m:sSubSup>
                    <m:sSubSup>
                      <m:sSubSupPr>
                        <m:ctrlPr>
                          <a:rPr lang="it-IT" sz="2400" i="1">
                            <a:latin typeface="Cambria Math" panose="02040503050406030204" pitchFamily="18" charset="0"/>
                          </a:rPr>
                        </m:ctrlPr>
                      </m:sSubSupPr>
                      <m:e>
                        <m:r>
                          <a:rPr lang="it-IT" sz="2400" b="0" i="1" smtClean="0">
                            <a:latin typeface="Cambria Math" panose="02040503050406030204" pitchFamily="18" charset="0"/>
                          </a:rPr>
                          <m:t>𝑉</m:t>
                        </m:r>
                      </m:e>
                      <m:sub/>
                      <m:sup>
                        <m:r>
                          <a:rPr lang="it-IT" sz="2400" i="1">
                            <a:latin typeface="Cambria Math" panose="02040503050406030204" pitchFamily="18" charset="0"/>
                          </a:rPr>
                          <m:t>(1)</m:t>
                        </m:r>
                      </m:sup>
                    </m:sSubSup>
                    <m:r>
                      <a:rPr lang="it-IT" sz="2400" b="0" i="1" dirty="0" smtClean="0">
                        <a:latin typeface="Cambria Math" panose="02040503050406030204" pitchFamily="18" charset="0"/>
                      </a:rPr>
                      <m:t>+</m:t>
                    </m:r>
                  </m:oMath>
                </a14:m>
                <a:r>
                  <a:rPr lang="it-IT" sz="2400" dirty="0"/>
                  <a:t> </a:t>
                </a:r>
                <a14:m>
                  <m:oMath xmlns:m="http://schemas.openxmlformats.org/officeDocument/2006/math">
                    <m:sSubSup>
                      <m:sSubSupPr>
                        <m:ctrlPr>
                          <a:rPr lang="it-IT" sz="2400" i="1" dirty="0">
                            <a:latin typeface="Cambria Math" panose="02040503050406030204" pitchFamily="18" charset="0"/>
                          </a:rPr>
                        </m:ctrlPr>
                      </m:sSubSupPr>
                      <m:e>
                        <m:r>
                          <a:rPr lang="it-IT" sz="2400" b="0" i="1" dirty="0" smtClean="0">
                            <a:latin typeface="Cambria Math" panose="02040503050406030204" pitchFamily="18" charset="0"/>
                          </a:rPr>
                          <m:t>𝑏</m:t>
                        </m:r>
                      </m:e>
                      <m:sub/>
                      <m:sup>
                        <m:r>
                          <a:rPr lang="it-IT" sz="2400" i="1" dirty="0">
                            <a:latin typeface="Cambria Math" panose="02040503050406030204" pitchFamily="18" charset="0"/>
                          </a:rPr>
                          <m:t>(</m:t>
                        </m:r>
                        <m:r>
                          <a:rPr lang="it-IT" sz="2400" b="0" i="1" dirty="0" smtClean="0">
                            <a:latin typeface="Cambria Math" panose="02040503050406030204" pitchFamily="18" charset="0"/>
                          </a:rPr>
                          <m:t>2</m:t>
                        </m:r>
                        <m:r>
                          <a:rPr lang="it-IT" sz="2400" i="1" dirty="0">
                            <a:latin typeface="Cambria Math" panose="02040503050406030204" pitchFamily="18" charset="0"/>
                          </a:rPr>
                          <m:t>)</m:t>
                        </m:r>
                      </m:sup>
                    </m:sSubSup>
                  </m:oMath>
                </a14:m>
                <a:endParaRPr lang="it-IT" sz="2400" dirty="0"/>
              </a:p>
            </p:txBody>
          </p:sp>
        </mc:Choice>
        <mc:Fallback>
          <p:sp>
            <p:nvSpPr>
              <p:cNvPr id="22" name="CasellaDiTesto 21">
                <a:extLst>
                  <a:ext uri="{FF2B5EF4-FFF2-40B4-BE49-F238E27FC236}">
                    <a16:creationId xmlns:a16="http://schemas.microsoft.com/office/drawing/2014/main" id="{E75248D1-9A17-29B5-E18A-408F541EF8EA}"/>
                  </a:ext>
                </a:extLst>
              </p:cNvPr>
              <p:cNvSpPr txBox="1">
                <a:spLocks noRot="1" noChangeAspect="1" noMove="1" noResize="1" noEditPoints="1" noAdjustHandles="1" noChangeArrowheads="1" noChangeShapeType="1" noTextEdit="1"/>
              </p:cNvSpPr>
              <p:nvPr/>
            </p:nvSpPr>
            <p:spPr>
              <a:xfrm>
                <a:off x="5931582" y="6171019"/>
                <a:ext cx="3225450" cy="570349"/>
              </a:xfrm>
              <a:prstGeom prst="rect">
                <a:avLst/>
              </a:prstGeom>
              <a:blipFill>
                <a:blip r:embed="rId7"/>
                <a:stretch>
                  <a:fillRect b="-17021"/>
                </a:stretch>
              </a:blipFill>
            </p:spPr>
            <p:txBody>
              <a:bodyPr/>
              <a:lstStyle/>
              <a:p>
                <a:r>
                  <a:rPr lang="it-IT">
                    <a:noFill/>
                  </a:rPr>
                  <a:t> </a:t>
                </a:r>
              </a:p>
            </p:txBody>
          </p:sp>
        </mc:Fallback>
      </mc:AlternateContent>
    </p:spTree>
    <p:extLst>
      <p:ext uri="{BB962C8B-B14F-4D97-AF65-F5344CB8AC3E}">
        <p14:creationId xmlns:p14="http://schemas.microsoft.com/office/powerpoint/2010/main" val="9995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168995" y="260648"/>
            <a:ext cx="5699150" cy="646331"/>
          </a:xfrm>
          <a:prstGeom prst="rect">
            <a:avLst/>
          </a:prstGeom>
          <a:solidFill>
            <a:srgbClr val="66FFFF"/>
          </a:solidFill>
          <a:ln w="9525">
            <a:solidFill>
              <a:schemeClr val="tx1"/>
            </a:solidFill>
            <a:miter lim="800000"/>
            <a:headEnd/>
            <a:tailEnd/>
          </a:ln>
          <a:effectLst/>
        </p:spPr>
        <p:txBody>
          <a:bodyPr wrap="square" anchor="ctr">
            <a:spAutoFit/>
          </a:bodyPr>
          <a:lstStyle/>
          <a:p>
            <a:pPr>
              <a:defRPr/>
            </a:pPr>
            <a:r>
              <a:rPr lang="it-IT" sz="3600" b="1" dirty="0">
                <a:latin typeface="Arial" charset="0"/>
                <a:ea typeface="ＭＳ Ｐゴシック" charset="0"/>
              </a:rPr>
              <a:t>AD in Machine Learning</a:t>
            </a:r>
          </a:p>
        </p:txBody>
      </p:sp>
      <p:sp>
        <p:nvSpPr>
          <p:cNvPr id="5" name="Rettangolo 4"/>
          <p:cNvSpPr/>
          <p:nvPr/>
        </p:nvSpPr>
        <p:spPr>
          <a:xfrm>
            <a:off x="168995" y="980728"/>
            <a:ext cx="4968552" cy="523220"/>
          </a:xfrm>
          <a:prstGeom prst="rect">
            <a:avLst/>
          </a:prstGeom>
          <a:solidFill>
            <a:srgbClr val="99FF33"/>
          </a:solidFill>
        </p:spPr>
        <p:txBody>
          <a:bodyPr wrap="square">
            <a:spAutoFit/>
          </a:bodyPr>
          <a:lstStyle/>
          <a:p>
            <a:pPr algn="ctr"/>
            <a:r>
              <a:rPr lang="it-IT" sz="2400" dirty="0">
                <a:latin typeface="Arial" panose="020B0604020202020204" pitchFamily="34" charset="0"/>
                <a:cs typeface="Arial" panose="020B0604020202020204" pitchFamily="34" charset="0"/>
              </a:rPr>
              <a:t>training of a </a:t>
            </a:r>
            <a:r>
              <a:rPr lang="it-IT" sz="2400" dirty="0" err="1">
                <a:latin typeface="Arial" panose="020B0604020202020204" pitchFamily="34" charset="0"/>
                <a:cs typeface="Arial" panose="020B0604020202020204" pitchFamily="34" charset="0"/>
              </a:rPr>
              <a:t>neural</a:t>
            </a:r>
            <a:r>
              <a:rPr lang="it-IT" sz="2400" dirty="0">
                <a:latin typeface="Arial" panose="020B0604020202020204" pitchFamily="34" charset="0"/>
                <a:cs typeface="Arial" panose="020B0604020202020204" pitchFamily="34" charset="0"/>
              </a:rPr>
              <a:t> network</a:t>
            </a:r>
            <a:r>
              <a:rPr lang="it-IT" sz="2800" dirty="0">
                <a:latin typeface="Arial" panose="020B0604020202020204" pitchFamily="34" charset="0"/>
                <a:cs typeface="Arial" panose="020B0604020202020204" pitchFamily="34" charset="0"/>
              </a:rPr>
              <a:t> </a:t>
            </a:r>
          </a:p>
        </p:txBody>
      </p:sp>
      <p:sp>
        <p:nvSpPr>
          <p:cNvPr id="15" name="CasellaDiTesto 14">
            <a:extLst>
              <a:ext uri="{FF2B5EF4-FFF2-40B4-BE49-F238E27FC236}">
                <a16:creationId xmlns:a16="http://schemas.microsoft.com/office/drawing/2014/main" id="{8AB2A0A5-D8A1-B40F-5F0B-2464DFBD8877}"/>
              </a:ext>
            </a:extLst>
          </p:cNvPr>
          <p:cNvSpPr txBox="1"/>
          <p:nvPr/>
        </p:nvSpPr>
        <p:spPr>
          <a:xfrm>
            <a:off x="5292080" y="864227"/>
            <a:ext cx="3456384" cy="830997"/>
          </a:xfrm>
          <a:prstGeom prst="rect">
            <a:avLst/>
          </a:prstGeom>
          <a:noFill/>
        </p:spPr>
        <p:txBody>
          <a:bodyPr wrap="square">
            <a:spAutoFit/>
          </a:bodyPr>
          <a:lstStyle/>
          <a:p>
            <a:pPr algn="ctr"/>
            <a:r>
              <a:rPr lang="en-US" sz="2400" b="0" i="0" dirty="0">
                <a:solidFill>
                  <a:srgbClr val="212121"/>
                </a:solidFill>
                <a:effectLst/>
                <a:latin typeface="Helvetica" panose="020B0604020202020204" pitchFamily="34" charset="0"/>
              </a:rPr>
              <a:t>Neural network with two linear layers</a:t>
            </a:r>
          </a:p>
        </p:txBody>
      </p:sp>
      <p:grpSp>
        <p:nvGrpSpPr>
          <p:cNvPr id="3" name="Gruppo 2">
            <a:extLst>
              <a:ext uri="{FF2B5EF4-FFF2-40B4-BE49-F238E27FC236}">
                <a16:creationId xmlns:a16="http://schemas.microsoft.com/office/drawing/2014/main" id="{7732DCA9-AE8C-E00D-BB14-3D3F8B025A09}"/>
              </a:ext>
            </a:extLst>
          </p:cNvPr>
          <p:cNvGrpSpPr/>
          <p:nvPr/>
        </p:nvGrpSpPr>
        <p:grpSpPr>
          <a:xfrm>
            <a:off x="1327646" y="1809113"/>
            <a:ext cx="6632723" cy="2544058"/>
            <a:chOff x="139055" y="1871253"/>
            <a:chExt cx="6632723" cy="2544058"/>
          </a:xfrm>
        </p:grpSpPr>
        <p:sp>
          <p:nvSpPr>
            <p:cNvPr id="6" name="Ovale 5">
              <a:extLst>
                <a:ext uri="{FF2B5EF4-FFF2-40B4-BE49-F238E27FC236}">
                  <a16:creationId xmlns:a16="http://schemas.microsoft.com/office/drawing/2014/main" id="{5920BD09-080D-E634-4D1B-20F82AF5DFC7}"/>
                </a:ext>
              </a:extLst>
            </p:cNvPr>
            <p:cNvSpPr/>
            <p:nvPr/>
          </p:nvSpPr>
          <p:spPr bwMode="auto">
            <a:xfrm>
              <a:off x="1145556" y="2417715"/>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7" name="Ovale 6">
              <a:extLst>
                <a:ext uri="{FF2B5EF4-FFF2-40B4-BE49-F238E27FC236}">
                  <a16:creationId xmlns:a16="http://schemas.microsoft.com/office/drawing/2014/main" id="{010B1D32-F2BD-7F82-70D2-8456A339EB6C}"/>
                </a:ext>
              </a:extLst>
            </p:cNvPr>
            <p:cNvSpPr/>
            <p:nvPr/>
          </p:nvSpPr>
          <p:spPr bwMode="auto">
            <a:xfrm>
              <a:off x="1145556" y="3634754"/>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8" name="Ovale 7">
              <a:extLst>
                <a:ext uri="{FF2B5EF4-FFF2-40B4-BE49-F238E27FC236}">
                  <a16:creationId xmlns:a16="http://schemas.microsoft.com/office/drawing/2014/main" id="{2AF46758-0C43-58CF-0ED3-75818EEB1D64}"/>
                </a:ext>
              </a:extLst>
            </p:cNvPr>
            <p:cNvSpPr/>
            <p:nvPr/>
          </p:nvSpPr>
          <p:spPr bwMode="auto">
            <a:xfrm>
              <a:off x="2627784" y="2420888"/>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9" name="Ovale 8">
              <a:extLst>
                <a:ext uri="{FF2B5EF4-FFF2-40B4-BE49-F238E27FC236}">
                  <a16:creationId xmlns:a16="http://schemas.microsoft.com/office/drawing/2014/main" id="{9366F168-1BCD-6BD3-BBAA-15FAEF537556}"/>
                </a:ext>
              </a:extLst>
            </p:cNvPr>
            <p:cNvSpPr/>
            <p:nvPr/>
          </p:nvSpPr>
          <p:spPr bwMode="auto">
            <a:xfrm>
              <a:off x="2627784" y="363792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10" name="Ovale 9">
              <a:extLst>
                <a:ext uri="{FF2B5EF4-FFF2-40B4-BE49-F238E27FC236}">
                  <a16:creationId xmlns:a16="http://schemas.microsoft.com/office/drawing/2014/main" id="{D7CFB44C-D377-9423-2081-A77D6885AD65}"/>
                </a:ext>
              </a:extLst>
            </p:cNvPr>
            <p:cNvSpPr/>
            <p:nvPr/>
          </p:nvSpPr>
          <p:spPr bwMode="auto">
            <a:xfrm>
              <a:off x="3923928" y="296030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cxnSp>
          <p:nvCxnSpPr>
            <p:cNvPr id="11" name="Connettore 2 10">
              <a:extLst>
                <a:ext uri="{FF2B5EF4-FFF2-40B4-BE49-F238E27FC236}">
                  <a16:creationId xmlns:a16="http://schemas.microsoft.com/office/drawing/2014/main" id="{B29CB9A5-6C4E-3CE0-5877-A572C858FE28}"/>
                </a:ext>
              </a:extLst>
            </p:cNvPr>
            <p:cNvCxnSpPr>
              <a:endCxn id="6" idx="2"/>
            </p:cNvCxnSpPr>
            <p:nvPr/>
          </p:nvCxnSpPr>
          <p:spPr bwMode="auto">
            <a:xfrm>
              <a:off x="168995" y="266335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 name="Connettore 2 11">
              <a:extLst>
                <a:ext uri="{FF2B5EF4-FFF2-40B4-BE49-F238E27FC236}">
                  <a16:creationId xmlns:a16="http://schemas.microsoft.com/office/drawing/2014/main" id="{9B459143-A710-C3CE-AAB2-F933DE797CC7}"/>
                </a:ext>
              </a:extLst>
            </p:cNvPr>
            <p:cNvCxnSpPr/>
            <p:nvPr/>
          </p:nvCxnSpPr>
          <p:spPr bwMode="auto">
            <a:xfrm>
              <a:off x="139055"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3" name="Connettore 2 12">
              <a:extLst>
                <a:ext uri="{FF2B5EF4-FFF2-40B4-BE49-F238E27FC236}">
                  <a16:creationId xmlns:a16="http://schemas.microsoft.com/office/drawing/2014/main" id="{A566910D-EA61-DCF5-3C8B-1DA4DC3D06E6}"/>
                </a:ext>
              </a:extLst>
            </p:cNvPr>
            <p:cNvCxnSpPr/>
            <p:nvPr/>
          </p:nvCxnSpPr>
          <p:spPr bwMode="auto">
            <a:xfrm>
              <a:off x="1651223" y="2636912"/>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4" name="Connettore 2 13">
              <a:extLst>
                <a:ext uri="{FF2B5EF4-FFF2-40B4-BE49-F238E27FC236}">
                  <a16:creationId xmlns:a16="http://schemas.microsoft.com/office/drawing/2014/main" id="{F4F33624-C47B-C7A9-D54A-D2431C090643}"/>
                </a:ext>
              </a:extLst>
            </p:cNvPr>
            <p:cNvCxnSpPr/>
            <p:nvPr/>
          </p:nvCxnSpPr>
          <p:spPr bwMode="auto">
            <a:xfrm>
              <a:off x="1651223"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6" name="Connettore 2 15">
              <a:extLst>
                <a:ext uri="{FF2B5EF4-FFF2-40B4-BE49-F238E27FC236}">
                  <a16:creationId xmlns:a16="http://schemas.microsoft.com/office/drawing/2014/main" id="{05CC26B3-BDAA-BEC5-2D80-13C8979B0170}"/>
                </a:ext>
              </a:extLst>
            </p:cNvPr>
            <p:cNvCxnSpPr>
              <a:cxnSpLocks/>
              <a:endCxn id="8" idx="3"/>
            </p:cNvCxnSpPr>
            <p:nvPr/>
          </p:nvCxnSpPr>
          <p:spPr bwMode="auto">
            <a:xfrm flipV="1">
              <a:off x="1691680" y="2840223"/>
              <a:ext cx="1013002" cy="94881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9" name="Connettore 2 18">
              <a:extLst>
                <a:ext uri="{FF2B5EF4-FFF2-40B4-BE49-F238E27FC236}">
                  <a16:creationId xmlns:a16="http://schemas.microsoft.com/office/drawing/2014/main" id="{897AB8FB-A9C2-E0A5-BCFA-77E558576CF8}"/>
                </a:ext>
              </a:extLst>
            </p:cNvPr>
            <p:cNvCxnSpPr>
              <a:cxnSpLocks/>
              <a:endCxn id="9" idx="1"/>
            </p:cNvCxnSpPr>
            <p:nvPr/>
          </p:nvCxnSpPr>
          <p:spPr bwMode="auto">
            <a:xfrm>
              <a:off x="1691680" y="2708920"/>
              <a:ext cx="1013002" cy="100095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Connettore 2 23">
              <a:extLst>
                <a:ext uri="{FF2B5EF4-FFF2-40B4-BE49-F238E27FC236}">
                  <a16:creationId xmlns:a16="http://schemas.microsoft.com/office/drawing/2014/main" id="{979B464F-F4E6-17CB-0948-4B6604577C46}"/>
                </a:ext>
              </a:extLst>
            </p:cNvPr>
            <p:cNvCxnSpPr>
              <a:cxnSpLocks/>
            </p:cNvCxnSpPr>
            <p:nvPr/>
          </p:nvCxnSpPr>
          <p:spPr bwMode="auto">
            <a:xfrm>
              <a:off x="3131840" y="2636912"/>
              <a:ext cx="865435" cy="432048"/>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5" name="Connettore 2 24">
              <a:extLst>
                <a:ext uri="{FF2B5EF4-FFF2-40B4-BE49-F238E27FC236}">
                  <a16:creationId xmlns:a16="http://schemas.microsoft.com/office/drawing/2014/main" id="{28E80873-1997-2FCC-CD7F-C81DE5B66553}"/>
                </a:ext>
              </a:extLst>
            </p:cNvPr>
            <p:cNvCxnSpPr>
              <a:cxnSpLocks/>
              <a:endCxn id="10" idx="3"/>
            </p:cNvCxnSpPr>
            <p:nvPr/>
          </p:nvCxnSpPr>
          <p:spPr bwMode="auto">
            <a:xfrm flipV="1">
              <a:off x="3131840" y="3379642"/>
              <a:ext cx="868986" cy="42211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6" name="CasellaDiTesto 25">
              <a:extLst>
                <a:ext uri="{FF2B5EF4-FFF2-40B4-BE49-F238E27FC236}">
                  <a16:creationId xmlns:a16="http://schemas.microsoft.com/office/drawing/2014/main" id="{2414C7F7-340B-642D-E79B-7984BA07C57F}"/>
                </a:ext>
              </a:extLst>
            </p:cNvPr>
            <p:cNvSpPr txBox="1"/>
            <p:nvPr/>
          </p:nvSpPr>
          <p:spPr>
            <a:xfrm>
              <a:off x="196514" y="2085871"/>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1</a:t>
              </a:r>
            </a:p>
          </p:txBody>
        </p:sp>
        <p:sp>
          <p:nvSpPr>
            <p:cNvPr id="27" name="CasellaDiTesto 26">
              <a:extLst>
                <a:ext uri="{FF2B5EF4-FFF2-40B4-BE49-F238E27FC236}">
                  <a16:creationId xmlns:a16="http://schemas.microsoft.com/office/drawing/2014/main" id="{333914ED-1827-8E2A-0535-AB6B0378FB24}"/>
                </a:ext>
              </a:extLst>
            </p:cNvPr>
            <p:cNvSpPr txBox="1"/>
            <p:nvPr/>
          </p:nvSpPr>
          <p:spPr>
            <a:xfrm>
              <a:off x="251520" y="3265820"/>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2</a:t>
              </a:r>
            </a:p>
          </p:txBody>
        </p:sp>
        <mc:AlternateContent xmlns:mc="http://schemas.openxmlformats.org/markup-compatibility/2006">
          <mc:Choice xmlns:a14="http://schemas.microsoft.com/office/drawing/2010/main" Requires="a14">
            <p:sp>
              <p:nvSpPr>
                <p:cNvPr id="28" name="CasellaDiTesto 27">
                  <a:extLst>
                    <a:ext uri="{FF2B5EF4-FFF2-40B4-BE49-F238E27FC236}">
                      <a16:creationId xmlns:a16="http://schemas.microsoft.com/office/drawing/2014/main" id="{604102A8-652D-2294-3BEB-A3B93604EC34}"/>
                    </a:ext>
                  </a:extLst>
                </p:cNvPr>
                <p:cNvSpPr txBox="1"/>
                <p:nvPr/>
              </p:nvSpPr>
              <p:spPr>
                <a:xfrm>
                  <a:off x="4126747" y="2347481"/>
                  <a:ext cx="1010800" cy="7475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𝑣</m:t>
                            </m:r>
                          </m:e>
                          <m:sub/>
                          <m:sup>
                            <m:r>
                              <a:rPr lang="it-IT" b="0" i="1" smtClean="0">
                                <a:latin typeface="Cambria Math" panose="02040503050406030204" pitchFamily="18" charset="0"/>
                              </a:rPr>
                              <m:t>(2)</m:t>
                            </m:r>
                          </m:sup>
                        </m:sSubSup>
                      </m:oMath>
                    </m:oMathPara>
                  </a14:m>
                  <a:endParaRPr lang="it-IT" dirty="0"/>
                </a:p>
              </p:txBody>
            </p:sp>
          </mc:Choice>
          <mc:Fallback>
            <p:sp>
              <p:nvSpPr>
                <p:cNvPr id="28" name="CasellaDiTesto 27">
                  <a:extLst>
                    <a:ext uri="{FF2B5EF4-FFF2-40B4-BE49-F238E27FC236}">
                      <a16:creationId xmlns:a16="http://schemas.microsoft.com/office/drawing/2014/main" id="{604102A8-652D-2294-3BEB-A3B93604EC34}"/>
                    </a:ext>
                  </a:extLst>
                </p:cNvPr>
                <p:cNvSpPr txBox="1">
                  <a:spLocks noRot="1" noChangeAspect="1" noMove="1" noResize="1" noEditPoints="1" noAdjustHandles="1" noChangeArrowheads="1" noChangeShapeType="1" noTextEdit="1"/>
                </p:cNvSpPr>
                <p:nvPr/>
              </p:nvSpPr>
              <p:spPr>
                <a:xfrm>
                  <a:off x="4126747" y="2347481"/>
                  <a:ext cx="1010800" cy="747512"/>
                </a:xfrm>
                <a:prstGeom prst="rect">
                  <a:avLst/>
                </a:prstGeom>
                <a:blipFill>
                  <a:blip r:embed="rId2"/>
                  <a:stretch>
                    <a:fillRect/>
                  </a:stretch>
                </a:blipFill>
              </p:spPr>
              <p:txBody>
                <a:bodyPr/>
                <a:lstStyle/>
                <a:p>
                  <a:r>
                    <a:rPr lang="it-IT">
                      <a:noFill/>
                    </a:rPr>
                    <a:t> </a:t>
                  </a:r>
                </a:p>
              </p:txBody>
            </p:sp>
          </mc:Fallback>
        </mc:AlternateContent>
        <p:cxnSp>
          <p:nvCxnSpPr>
            <p:cNvPr id="29" name="Connettore 2 28">
              <a:extLst>
                <a:ext uri="{FF2B5EF4-FFF2-40B4-BE49-F238E27FC236}">
                  <a16:creationId xmlns:a16="http://schemas.microsoft.com/office/drawing/2014/main" id="{D9CD291C-EDC6-D155-BDF6-DEF902289083}"/>
                </a:ext>
              </a:extLst>
            </p:cNvPr>
            <p:cNvCxnSpPr/>
            <p:nvPr/>
          </p:nvCxnSpPr>
          <p:spPr bwMode="auto">
            <a:xfrm>
              <a:off x="4499992" y="321297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30" name="CasellaDiTesto 29">
              <a:extLst>
                <a:ext uri="{FF2B5EF4-FFF2-40B4-BE49-F238E27FC236}">
                  <a16:creationId xmlns:a16="http://schemas.microsoft.com/office/drawing/2014/main" id="{9125CA8E-FAA5-3DAB-4625-0CF0A5384AAB}"/>
                </a:ext>
              </a:extLst>
            </p:cNvPr>
            <p:cNvSpPr txBox="1"/>
            <p:nvPr/>
          </p:nvSpPr>
          <p:spPr>
            <a:xfrm>
              <a:off x="5527527" y="2908997"/>
              <a:ext cx="1244251" cy="523220"/>
            </a:xfrm>
            <a:prstGeom prst="rect">
              <a:avLst/>
            </a:prstGeom>
            <a:noFill/>
          </p:spPr>
          <p:txBody>
            <a:bodyPr wrap="none" rtlCol="0">
              <a:spAutoFit/>
            </a:bodyPr>
            <a:lstStyle/>
            <a:p>
              <a:r>
                <a:rPr lang="it-IT" sz="2800" dirty="0"/>
                <a:t>Loss </a:t>
              </a:r>
              <a:r>
                <a:rPr lang="it-IT" sz="2800" i="1" dirty="0">
                  <a:latin typeface="+mj-lt"/>
                </a:rPr>
                <a:t>L</a:t>
              </a:r>
            </a:p>
          </p:txBody>
        </p:sp>
        <mc:AlternateContent xmlns:mc="http://schemas.openxmlformats.org/markup-compatibility/2006">
          <mc:Choice xmlns:a14="http://schemas.microsoft.com/office/drawing/2010/main" Requires="a14">
            <p:sp>
              <p:nvSpPr>
                <p:cNvPr id="31" name="CasellaDiTesto 30">
                  <a:extLst>
                    <a:ext uri="{FF2B5EF4-FFF2-40B4-BE49-F238E27FC236}">
                      <a16:creationId xmlns:a16="http://schemas.microsoft.com/office/drawing/2014/main" id="{E732E71C-4C5F-FC86-BE8D-EBE9748A92A1}"/>
                    </a:ext>
                  </a:extLst>
                </p:cNvPr>
                <p:cNvSpPr txBox="1"/>
                <p:nvPr/>
              </p:nvSpPr>
              <p:spPr>
                <a:xfrm>
                  <a:off x="2929504" y="1871253"/>
                  <a:ext cx="1010800" cy="7073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1</m:t>
                            </m:r>
                          </m:sub>
                          <m:sup>
                            <m:r>
                              <a:rPr lang="it-IT" b="0" i="1" smtClean="0">
                                <a:latin typeface="Cambria Math" panose="02040503050406030204" pitchFamily="18" charset="0"/>
                              </a:rPr>
                              <m:t>(1)</m:t>
                            </m:r>
                          </m:sup>
                        </m:sSubSup>
                      </m:oMath>
                    </m:oMathPara>
                  </a14:m>
                  <a:endParaRPr lang="it-IT" dirty="0"/>
                </a:p>
              </p:txBody>
            </p:sp>
          </mc:Choice>
          <mc:Fallback>
            <p:sp>
              <p:nvSpPr>
                <p:cNvPr id="31" name="CasellaDiTesto 30">
                  <a:extLst>
                    <a:ext uri="{FF2B5EF4-FFF2-40B4-BE49-F238E27FC236}">
                      <a16:creationId xmlns:a16="http://schemas.microsoft.com/office/drawing/2014/main" id="{E732E71C-4C5F-FC86-BE8D-EBE9748A92A1}"/>
                    </a:ext>
                  </a:extLst>
                </p:cNvPr>
                <p:cNvSpPr txBox="1">
                  <a:spLocks noRot="1" noChangeAspect="1" noMove="1" noResize="1" noEditPoints="1" noAdjustHandles="1" noChangeArrowheads="1" noChangeShapeType="1" noTextEdit="1"/>
                </p:cNvSpPr>
                <p:nvPr/>
              </p:nvSpPr>
              <p:spPr>
                <a:xfrm>
                  <a:off x="2929504" y="1871253"/>
                  <a:ext cx="1010800" cy="707373"/>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2" name="CasellaDiTesto 31">
                  <a:extLst>
                    <a:ext uri="{FF2B5EF4-FFF2-40B4-BE49-F238E27FC236}">
                      <a16:creationId xmlns:a16="http://schemas.microsoft.com/office/drawing/2014/main" id="{C215B1E0-0A48-A538-BA62-67C0887C5CD6}"/>
                    </a:ext>
                  </a:extLst>
                </p:cNvPr>
                <p:cNvSpPr txBox="1"/>
                <p:nvPr/>
              </p:nvSpPr>
              <p:spPr>
                <a:xfrm>
                  <a:off x="3057144" y="3707425"/>
                  <a:ext cx="10108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2</m:t>
                            </m:r>
                          </m:sub>
                          <m:sup>
                            <m:r>
                              <a:rPr lang="it-IT" b="0" i="1" smtClean="0">
                                <a:latin typeface="Cambria Math" panose="02040503050406030204" pitchFamily="18" charset="0"/>
                              </a:rPr>
                              <m:t>(1)</m:t>
                            </m:r>
                          </m:sup>
                        </m:sSubSup>
                      </m:oMath>
                    </m:oMathPara>
                  </a14:m>
                  <a:endParaRPr lang="it-IT" dirty="0"/>
                </a:p>
              </p:txBody>
            </p:sp>
          </mc:Choice>
          <mc:Fallback>
            <p:sp>
              <p:nvSpPr>
                <p:cNvPr id="32" name="CasellaDiTesto 31">
                  <a:extLst>
                    <a:ext uri="{FF2B5EF4-FFF2-40B4-BE49-F238E27FC236}">
                      <a16:creationId xmlns:a16="http://schemas.microsoft.com/office/drawing/2014/main" id="{C215B1E0-0A48-A538-BA62-67C0887C5CD6}"/>
                    </a:ext>
                  </a:extLst>
                </p:cNvPr>
                <p:cNvSpPr txBox="1">
                  <a:spLocks noRot="1" noChangeAspect="1" noMove="1" noResize="1" noEditPoints="1" noAdjustHandles="1" noChangeArrowheads="1" noChangeShapeType="1" noTextEdit="1"/>
                </p:cNvSpPr>
                <p:nvPr/>
              </p:nvSpPr>
              <p:spPr>
                <a:xfrm>
                  <a:off x="3057144" y="3707425"/>
                  <a:ext cx="1010800" cy="707886"/>
                </a:xfrm>
                <a:prstGeom prst="rect">
                  <a:avLst/>
                </a:prstGeom>
                <a:blipFill>
                  <a:blip r:embed="rId4"/>
                  <a:stretch>
                    <a:fillRect/>
                  </a:stretch>
                </a:blipFill>
              </p:spPr>
              <p:txBody>
                <a:bodyPr/>
                <a:lstStyle/>
                <a:p>
                  <a:r>
                    <a:rPr lang="it-IT">
                      <a:noFill/>
                    </a:rPr>
                    <a:t> </a:t>
                  </a:r>
                </a:p>
              </p:txBody>
            </p:sp>
          </mc:Fallback>
        </mc:AlternateContent>
      </p:grpSp>
      <p:sp>
        <p:nvSpPr>
          <p:cNvPr id="2" name="CasellaDiTesto 1">
            <a:extLst>
              <a:ext uri="{FF2B5EF4-FFF2-40B4-BE49-F238E27FC236}">
                <a16:creationId xmlns:a16="http://schemas.microsoft.com/office/drawing/2014/main" id="{9217796D-616F-DA64-0CB2-8F13C22F504B}"/>
              </a:ext>
            </a:extLst>
          </p:cNvPr>
          <p:cNvSpPr txBox="1"/>
          <p:nvPr/>
        </p:nvSpPr>
        <p:spPr>
          <a:xfrm>
            <a:off x="6069254" y="4166661"/>
            <a:ext cx="2463186" cy="461665"/>
          </a:xfrm>
          <a:prstGeom prst="rect">
            <a:avLst/>
          </a:prstGeom>
          <a:solidFill>
            <a:srgbClr val="FFFF00"/>
          </a:solidFill>
        </p:spPr>
        <p:txBody>
          <a:bodyPr wrap="square">
            <a:spAutoFit/>
          </a:bodyPr>
          <a:lstStyle/>
          <a:p>
            <a:pPr algn="ctr"/>
            <a:r>
              <a:rPr lang="en-US" sz="2400" dirty="0">
                <a:solidFill>
                  <a:srgbClr val="212121"/>
                </a:solidFill>
              </a:rPr>
              <a:t>back</a:t>
            </a:r>
            <a:r>
              <a:rPr lang="en-US" sz="2400" b="0" i="0" dirty="0">
                <a:solidFill>
                  <a:srgbClr val="212121"/>
                </a:solidFill>
                <a:effectLst/>
                <a:latin typeface="Helvetica" panose="020B0604020202020204" pitchFamily="34" charset="0"/>
              </a:rPr>
              <a:t>ward mode</a:t>
            </a:r>
          </a:p>
        </p:txBody>
      </p:sp>
      <mc:AlternateContent xmlns:mc="http://schemas.openxmlformats.org/markup-compatibility/2006">
        <mc:Choice xmlns:a14="http://schemas.microsoft.com/office/drawing/2010/main" Requires="a14">
          <p:sp>
            <p:nvSpPr>
              <p:cNvPr id="20" name="CasellaDiTesto 19">
                <a:extLst>
                  <a:ext uri="{FF2B5EF4-FFF2-40B4-BE49-F238E27FC236}">
                    <a16:creationId xmlns:a16="http://schemas.microsoft.com/office/drawing/2014/main" id="{5A9CA1AC-8F54-1D36-3DED-050ADBC7CAA3}"/>
                  </a:ext>
                </a:extLst>
              </p:cNvPr>
              <p:cNvSpPr txBox="1"/>
              <p:nvPr/>
            </p:nvSpPr>
            <p:spPr>
              <a:xfrm>
                <a:off x="467544" y="5023044"/>
                <a:ext cx="7776864" cy="885307"/>
              </a:xfrm>
              <a:prstGeom prst="rect">
                <a:avLst/>
              </a:prstGeom>
              <a:noFill/>
            </p:spPr>
            <p:txBody>
              <a:bodyPr wrap="square">
                <a:spAutoFit/>
              </a:bodyPr>
              <a:lstStyle/>
              <a:p>
                <a14:m>
                  <m:oMath xmlns:m="http://schemas.openxmlformats.org/officeDocument/2006/math">
                    <m:sSup>
                      <m:sSupPr>
                        <m:ctrlPr>
                          <a:rPr lang="it-IT" b="0" i="1" smtClean="0">
                            <a:latin typeface="Cambria Math" panose="02040503050406030204" pitchFamily="18" charset="0"/>
                          </a:rPr>
                        </m:ctrlPr>
                      </m:sSupPr>
                      <m:e>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𝑏</m:t>
                            </m:r>
                          </m:e>
                        </m:acc>
                      </m:e>
                      <m:sup>
                        <m:r>
                          <a:rPr lang="it-IT" b="0" i="1" smtClean="0">
                            <a:latin typeface="Cambria Math" panose="02040503050406030204" pitchFamily="18" charset="0"/>
                          </a:rPr>
                          <m:t>(2)</m:t>
                        </m:r>
                      </m:sup>
                    </m:sSup>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𝐿</m:t>
                        </m:r>
                      </m:num>
                      <m:den>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(2)</m:t>
                            </m:r>
                          </m:sup>
                        </m:sSup>
                      </m:den>
                    </m:f>
                  </m:oMath>
                </a14:m>
                <a:r>
                  <a:rPr lang="it-IT" dirty="0"/>
                  <a:t>=</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𝐿</m:t>
                        </m:r>
                      </m:num>
                      <m:den>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𝑣</m:t>
                            </m:r>
                          </m:e>
                          <m:sup>
                            <m:r>
                              <a:rPr lang="it-IT" i="1">
                                <a:latin typeface="Cambria Math" panose="02040503050406030204" pitchFamily="18" charset="0"/>
                                <a:ea typeface="Cambria Math" panose="02040503050406030204" pitchFamily="18" charset="0"/>
                              </a:rPr>
                              <m:t>(2)</m:t>
                            </m:r>
                          </m:sup>
                        </m:sSup>
                      </m:den>
                    </m:f>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𝑣</m:t>
                            </m:r>
                          </m:e>
                          <m:sup>
                            <m:r>
                              <a:rPr lang="it-IT" i="1">
                                <a:latin typeface="Cambria Math" panose="02040503050406030204" pitchFamily="18" charset="0"/>
                                <a:ea typeface="Cambria Math" panose="02040503050406030204" pitchFamily="18" charset="0"/>
                              </a:rPr>
                              <m:t>(2)</m:t>
                            </m:r>
                          </m:sup>
                        </m:sSup>
                      </m:num>
                      <m:den>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𝑏</m:t>
                            </m:r>
                          </m:e>
                          <m:sup>
                            <m:r>
                              <a:rPr lang="it-IT" i="1">
                                <a:latin typeface="Cambria Math" panose="02040503050406030204" pitchFamily="18" charset="0"/>
                                <a:ea typeface="Cambria Math" panose="02040503050406030204" pitchFamily="18" charset="0"/>
                              </a:rPr>
                              <m:t>(2)</m:t>
                            </m:r>
                          </m:sup>
                        </m:sSup>
                      </m:den>
                    </m:f>
                  </m:oMath>
                </a14:m>
                <a:r>
                  <a:rPr lang="it-IT" dirty="0"/>
                  <a:t>= </a:t>
                </a:r>
                <a14:m>
                  <m:oMath xmlns:m="http://schemas.openxmlformats.org/officeDocument/2006/math">
                    <m:sSup>
                      <m:sSupPr>
                        <m:ctrlPr>
                          <a:rPr lang="it-IT" i="1">
                            <a:latin typeface="Cambria Math" panose="02040503050406030204" pitchFamily="18" charset="0"/>
                          </a:rPr>
                        </m:ctrlPr>
                      </m:sSupPr>
                      <m:e>
                        <m:acc>
                          <m:accPr>
                            <m:chr m:val="̅"/>
                            <m:ctrlPr>
                              <a:rPr lang="it-IT" i="1">
                                <a:latin typeface="Cambria Math" panose="02040503050406030204" pitchFamily="18" charset="0"/>
                              </a:rPr>
                            </m:ctrlPr>
                          </m:accPr>
                          <m:e>
                            <m:r>
                              <a:rPr lang="it-IT" i="1">
                                <a:latin typeface="Cambria Math" panose="02040503050406030204" pitchFamily="18" charset="0"/>
                              </a:rPr>
                              <m:t>𝑣</m:t>
                            </m:r>
                          </m:e>
                        </m:acc>
                      </m:e>
                      <m:sup>
                        <m:r>
                          <a:rPr lang="it-IT" i="1">
                            <a:latin typeface="Cambria Math" panose="02040503050406030204" pitchFamily="18" charset="0"/>
                          </a:rPr>
                          <m:t>(2)</m:t>
                        </m:r>
                      </m:sup>
                    </m:sSup>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𝑣</m:t>
                            </m:r>
                          </m:e>
                          <m:sup>
                            <m:r>
                              <a:rPr lang="it-IT" i="1">
                                <a:latin typeface="Cambria Math" panose="02040503050406030204" pitchFamily="18" charset="0"/>
                                <a:ea typeface="Cambria Math" panose="02040503050406030204" pitchFamily="18" charset="0"/>
                              </a:rPr>
                              <m:t>(2)</m:t>
                            </m:r>
                          </m:sup>
                        </m:sSup>
                      </m:num>
                      <m:den>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𝑏</m:t>
                            </m:r>
                          </m:e>
                          <m:sup>
                            <m:r>
                              <a:rPr lang="it-IT" i="1">
                                <a:latin typeface="Cambria Math" panose="02040503050406030204" pitchFamily="18" charset="0"/>
                                <a:ea typeface="Cambria Math" panose="02040503050406030204" pitchFamily="18" charset="0"/>
                              </a:rPr>
                              <m:t>(2)</m:t>
                            </m:r>
                          </m:sup>
                        </m:sSup>
                      </m:den>
                    </m:f>
                    <m:r>
                      <a:rPr lang="it-IT" b="0" i="1" smtClean="0">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rPr>
                        </m:ctrlPr>
                      </m:sSupPr>
                      <m:e>
                        <m:acc>
                          <m:accPr>
                            <m:chr m:val="̅"/>
                            <m:ctrlPr>
                              <a:rPr lang="it-IT" i="1">
                                <a:latin typeface="Cambria Math" panose="02040503050406030204" pitchFamily="18" charset="0"/>
                              </a:rPr>
                            </m:ctrlPr>
                          </m:accPr>
                          <m:e>
                            <m:r>
                              <a:rPr lang="it-IT" i="1">
                                <a:latin typeface="Cambria Math" panose="02040503050406030204" pitchFamily="18" charset="0"/>
                              </a:rPr>
                              <m:t>𝑣</m:t>
                            </m:r>
                          </m:e>
                        </m:acc>
                      </m:e>
                      <m:sup>
                        <m:r>
                          <a:rPr lang="it-IT" i="1">
                            <a:latin typeface="Cambria Math" panose="02040503050406030204" pitchFamily="18" charset="0"/>
                          </a:rPr>
                          <m:t>(2)</m:t>
                        </m:r>
                      </m:sup>
                    </m:sSup>
                  </m:oMath>
                </a14:m>
                <a:endParaRPr lang="it-IT" dirty="0"/>
              </a:p>
            </p:txBody>
          </p:sp>
        </mc:Choice>
        <mc:Fallback>
          <p:sp>
            <p:nvSpPr>
              <p:cNvPr id="20" name="CasellaDiTesto 19">
                <a:extLst>
                  <a:ext uri="{FF2B5EF4-FFF2-40B4-BE49-F238E27FC236}">
                    <a16:creationId xmlns:a16="http://schemas.microsoft.com/office/drawing/2014/main" id="{5A9CA1AC-8F54-1D36-3DED-050ADBC7CAA3}"/>
                  </a:ext>
                </a:extLst>
              </p:cNvPr>
              <p:cNvSpPr txBox="1">
                <a:spLocks noRot="1" noChangeAspect="1" noMove="1" noResize="1" noEditPoints="1" noAdjustHandles="1" noChangeArrowheads="1" noChangeShapeType="1" noTextEdit="1"/>
              </p:cNvSpPr>
              <p:nvPr/>
            </p:nvSpPr>
            <p:spPr>
              <a:xfrm>
                <a:off x="467544" y="5023044"/>
                <a:ext cx="7776864" cy="885307"/>
              </a:xfrm>
              <a:prstGeom prst="rect">
                <a:avLst/>
              </a:prstGeom>
              <a:blipFill>
                <a:blip r:embed="rId5"/>
                <a:stretch>
                  <a:fillRect b="-8966"/>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8" name="CasellaDiTesto 17">
                <a:extLst>
                  <a:ext uri="{FF2B5EF4-FFF2-40B4-BE49-F238E27FC236}">
                    <a16:creationId xmlns:a16="http://schemas.microsoft.com/office/drawing/2014/main" id="{B3CEC186-C144-1FD9-10C1-C3347CB18989}"/>
                  </a:ext>
                </a:extLst>
              </p:cNvPr>
              <p:cNvSpPr txBox="1"/>
              <p:nvPr/>
            </p:nvSpPr>
            <p:spPr>
              <a:xfrm>
                <a:off x="5931582" y="6171019"/>
                <a:ext cx="3225450" cy="570349"/>
              </a:xfrm>
              <a:prstGeom prst="rect">
                <a:avLst/>
              </a:prstGeom>
              <a:solidFill>
                <a:srgbClr val="FFFF00"/>
              </a:solidFill>
            </p:spPr>
            <p:txBody>
              <a:bodyPr wrap="square">
                <a:spAutoFit/>
              </a:bodyPr>
              <a:lstStyle/>
              <a:p>
                <a14:m>
                  <m:oMath xmlns:m="http://schemas.openxmlformats.org/officeDocument/2006/math">
                    <m:sSubSup>
                      <m:sSubSupPr>
                        <m:ctrlPr>
                          <a:rPr lang="it-IT" sz="2400" b="0" i="1" smtClean="0">
                            <a:latin typeface="Cambria Math" panose="02040503050406030204" pitchFamily="18" charset="0"/>
                          </a:rPr>
                        </m:ctrlPr>
                      </m:sSubSupPr>
                      <m:e>
                        <m:r>
                          <a:rPr lang="it-IT" sz="2400" b="0" i="1" smtClean="0">
                            <a:latin typeface="Cambria Math" panose="02040503050406030204" pitchFamily="18" charset="0"/>
                          </a:rPr>
                          <m:t>𝑣</m:t>
                        </m:r>
                      </m:e>
                      <m:sub/>
                      <m:sup>
                        <m:r>
                          <a:rPr lang="it-IT" sz="2400" b="0" i="1" smtClean="0">
                            <a:latin typeface="Cambria Math" panose="02040503050406030204" pitchFamily="18" charset="0"/>
                          </a:rPr>
                          <m:t>(2)</m:t>
                        </m:r>
                      </m:sup>
                    </m:sSubSup>
                  </m:oMath>
                </a14:m>
                <a:r>
                  <a:rPr lang="it-IT" sz="2400" dirty="0"/>
                  <a:t>=</a:t>
                </a:r>
                <a14:m>
                  <m:oMath xmlns:m="http://schemas.openxmlformats.org/officeDocument/2006/math">
                    <m:sSubSup>
                      <m:sSubSupPr>
                        <m:ctrlPr>
                          <a:rPr lang="it-IT" sz="2400" i="1" dirty="0" smtClean="0">
                            <a:latin typeface="Cambria Math" panose="02040503050406030204" pitchFamily="18" charset="0"/>
                          </a:rPr>
                        </m:ctrlPr>
                      </m:sSubSupPr>
                      <m:e>
                        <m:r>
                          <a:rPr lang="it-IT" sz="2400" b="0" i="1" dirty="0" smtClean="0">
                            <a:latin typeface="Cambria Math" panose="02040503050406030204" pitchFamily="18" charset="0"/>
                          </a:rPr>
                          <m:t>𝑤</m:t>
                        </m:r>
                      </m:e>
                      <m:sub/>
                      <m:sup>
                        <m:d>
                          <m:dPr>
                            <m:ctrlPr>
                              <a:rPr lang="it-IT" sz="2400" b="0" i="1" dirty="0" smtClean="0">
                                <a:latin typeface="Cambria Math" panose="02040503050406030204" pitchFamily="18" charset="0"/>
                              </a:rPr>
                            </m:ctrlPr>
                          </m:dPr>
                          <m:e>
                            <m:r>
                              <a:rPr lang="it-IT" sz="2400" b="0" i="1" dirty="0" smtClean="0">
                                <a:latin typeface="Cambria Math" panose="02040503050406030204" pitchFamily="18" charset="0"/>
                              </a:rPr>
                              <m:t>2</m:t>
                            </m:r>
                          </m:e>
                        </m:d>
                        <m:r>
                          <a:rPr lang="it-IT" sz="2400" b="0" i="1" dirty="0" smtClean="0">
                            <a:latin typeface="Cambria Math" panose="02040503050406030204" pitchFamily="18" charset="0"/>
                          </a:rPr>
                          <m:t>𝑇</m:t>
                        </m:r>
                      </m:sup>
                    </m:sSubSup>
                    <m:sSubSup>
                      <m:sSubSupPr>
                        <m:ctrlPr>
                          <a:rPr lang="it-IT" sz="2400" i="1">
                            <a:latin typeface="Cambria Math" panose="02040503050406030204" pitchFamily="18" charset="0"/>
                          </a:rPr>
                        </m:ctrlPr>
                      </m:sSubSupPr>
                      <m:e>
                        <m:r>
                          <a:rPr lang="it-IT" sz="2400" b="0" i="1" smtClean="0">
                            <a:latin typeface="Cambria Math" panose="02040503050406030204" pitchFamily="18" charset="0"/>
                          </a:rPr>
                          <m:t>𝑉</m:t>
                        </m:r>
                      </m:e>
                      <m:sub/>
                      <m:sup>
                        <m:r>
                          <a:rPr lang="it-IT" sz="2400" i="1">
                            <a:latin typeface="Cambria Math" panose="02040503050406030204" pitchFamily="18" charset="0"/>
                          </a:rPr>
                          <m:t>(1)</m:t>
                        </m:r>
                      </m:sup>
                    </m:sSubSup>
                    <m:r>
                      <a:rPr lang="it-IT" sz="2400" b="0" i="1" dirty="0" smtClean="0">
                        <a:latin typeface="Cambria Math" panose="02040503050406030204" pitchFamily="18" charset="0"/>
                      </a:rPr>
                      <m:t>+</m:t>
                    </m:r>
                  </m:oMath>
                </a14:m>
                <a:r>
                  <a:rPr lang="it-IT" sz="2400" dirty="0"/>
                  <a:t> </a:t>
                </a:r>
                <a14:m>
                  <m:oMath xmlns:m="http://schemas.openxmlformats.org/officeDocument/2006/math">
                    <m:sSubSup>
                      <m:sSubSupPr>
                        <m:ctrlPr>
                          <a:rPr lang="it-IT" sz="2400" i="1" dirty="0">
                            <a:latin typeface="Cambria Math" panose="02040503050406030204" pitchFamily="18" charset="0"/>
                          </a:rPr>
                        </m:ctrlPr>
                      </m:sSubSupPr>
                      <m:e>
                        <m:r>
                          <a:rPr lang="it-IT" sz="2400" b="0" i="1" dirty="0" smtClean="0">
                            <a:latin typeface="Cambria Math" panose="02040503050406030204" pitchFamily="18" charset="0"/>
                          </a:rPr>
                          <m:t>𝑏</m:t>
                        </m:r>
                      </m:e>
                      <m:sub/>
                      <m:sup>
                        <m:r>
                          <a:rPr lang="it-IT" sz="2400" i="1" dirty="0">
                            <a:latin typeface="Cambria Math" panose="02040503050406030204" pitchFamily="18" charset="0"/>
                          </a:rPr>
                          <m:t>(</m:t>
                        </m:r>
                        <m:r>
                          <a:rPr lang="it-IT" sz="2400" b="0" i="1" dirty="0" smtClean="0">
                            <a:latin typeface="Cambria Math" panose="02040503050406030204" pitchFamily="18" charset="0"/>
                          </a:rPr>
                          <m:t>2</m:t>
                        </m:r>
                        <m:r>
                          <a:rPr lang="it-IT" sz="2400" i="1" dirty="0">
                            <a:latin typeface="Cambria Math" panose="02040503050406030204" pitchFamily="18" charset="0"/>
                          </a:rPr>
                          <m:t>)</m:t>
                        </m:r>
                      </m:sup>
                    </m:sSubSup>
                  </m:oMath>
                </a14:m>
                <a:endParaRPr lang="it-IT" sz="2400" dirty="0"/>
              </a:p>
            </p:txBody>
          </p:sp>
        </mc:Choice>
        <mc:Fallback>
          <p:sp>
            <p:nvSpPr>
              <p:cNvPr id="18" name="CasellaDiTesto 17">
                <a:extLst>
                  <a:ext uri="{FF2B5EF4-FFF2-40B4-BE49-F238E27FC236}">
                    <a16:creationId xmlns:a16="http://schemas.microsoft.com/office/drawing/2014/main" id="{B3CEC186-C144-1FD9-10C1-C3347CB18989}"/>
                  </a:ext>
                </a:extLst>
              </p:cNvPr>
              <p:cNvSpPr txBox="1">
                <a:spLocks noRot="1" noChangeAspect="1" noMove="1" noResize="1" noEditPoints="1" noAdjustHandles="1" noChangeArrowheads="1" noChangeShapeType="1" noTextEdit="1"/>
              </p:cNvSpPr>
              <p:nvPr/>
            </p:nvSpPr>
            <p:spPr>
              <a:xfrm>
                <a:off x="5931582" y="6171019"/>
                <a:ext cx="3225450" cy="570349"/>
              </a:xfrm>
              <a:prstGeom prst="rect">
                <a:avLst/>
              </a:prstGeom>
              <a:blipFill>
                <a:blip r:embed="rId6"/>
                <a:stretch>
                  <a:fillRect b="-17021"/>
                </a:stretch>
              </a:blipFill>
            </p:spPr>
            <p:txBody>
              <a:bodyPr/>
              <a:lstStyle/>
              <a:p>
                <a:r>
                  <a:rPr lang="it-IT">
                    <a:noFill/>
                  </a:rPr>
                  <a:t> </a:t>
                </a:r>
              </a:p>
            </p:txBody>
          </p:sp>
        </mc:Fallback>
      </mc:AlternateContent>
    </p:spTree>
    <p:extLst>
      <p:ext uri="{BB962C8B-B14F-4D97-AF65-F5344CB8AC3E}">
        <p14:creationId xmlns:p14="http://schemas.microsoft.com/office/powerpoint/2010/main" val="2703053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168995" y="260648"/>
            <a:ext cx="5699150" cy="646331"/>
          </a:xfrm>
          <a:prstGeom prst="rect">
            <a:avLst/>
          </a:prstGeom>
          <a:solidFill>
            <a:srgbClr val="66FFFF"/>
          </a:solidFill>
          <a:ln w="9525">
            <a:solidFill>
              <a:schemeClr val="tx1"/>
            </a:solidFill>
            <a:miter lim="800000"/>
            <a:headEnd/>
            <a:tailEnd/>
          </a:ln>
          <a:effectLst/>
        </p:spPr>
        <p:txBody>
          <a:bodyPr wrap="square" anchor="ctr">
            <a:spAutoFit/>
          </a:bodyPr>
          <a:lstStyle/>
          <a:p>
            <a:pPr>
              <a:defRPr/>
            </a:pPr>
            <a:r>
              <a:rPr lang="it-IT" sz="3600" b="1" dirty="0">
                <a:latin typeface="Arial" charset="0"/>
                <a:ea typeface="ＭＳ Ｐゴシック" charset="0"/>
              </a:rPr>
              <a:t>AD in Machine Learning</a:t>
            </a:r>
          </a:p>
        </p:txBody>
      </p:sp>
      <p:sp>
        <p:nvSpPr>
          <p:cNvPr id="5" name="Rettangolo 4"/>
          <p:cNvSpPr/>
          <p:nvPr/>
        </p:nvSpPr>
        <p:spPr>
          <a:xfrm>
            <a:off x="168995" y="980728"/>
            <a:ext cx="4968552" cy="523220"/>
          </a:xfrm>
          <a:prstGeom prst="rect">
            <a:avLst/>
          </a:prstGeom>
          <a:solidFill>
            <a:srgbClr val="99FF33"/>
          </a:solidFill>
        </p:spPr>
        <p:txBody>
          <a:bodyPr wrap="square">
            <a:spAutoFit/>
          </a:bodyPr>
          <a:lstStyle/>
          <a:p>
            <a:pPr algn="ctr"/>
            <a:r>
              <a:rPr lang="it-IT" sz="2400" dirty="0">
                <a:latin typeface="Arial" panose="020B0604020202020204" pitchFamily="34" charset="0"/>
                <a:cs typeface="Arial" panose="020B0604020202020204" pitchFamily="34" charset="0"/>
              </a:rPr>
              <a:t>training of a </a:t>
            </a:r>
            <a:r>
              <a:rPr lang="it-IT" sz="2400" dirty="0" err="1">
                <a:latin typeface="Arial" panose="020B0604020202020204" pitchFamily="34" charset="0"/>
                <a:cs typeface="Arial" panose="020B0604020202020204" pitchFamily="34" charset="0"/>
              </a:rPr>
              <a:t>neural</a:t>
            </a:r>
            <a:r>
              <a:rPr lang="it-IT" sz="2400" dirty="0">
                <a:latin typeface="Arial" panose="020B0604020202020204" pitchFamily="34" charset="0"/>
                <a:cs typeface="Arial" panose="020B0604020202020204" pitchFamily="34" charset="0"/>
              </a:rPr>
              <a:t> network</a:t>
            </a:r>
            <a:r>
              <a:rPr lang="it-IT" sz="2800" dirty="0">
                <a:latin typeface="Arial" panose="020B0604020202020204" pitchFamily="34" charset="0"/>
                <a:cs typeface="Arial" panose="020B0604020202020204" pitchFamily="34" charset="0"/>
              </a:rPr>
              <a:t> </a:t>
            </a:r>
          </a:p>
        </p:txBody>
      </p:sp>
      <p:sp>
        <p:nvSpPr>
          <p:cNvPr id="15" name="CasellaDiTesto 14">
            <a:extLst>
              <a:ext uri="{FF2B5EF4-FFF2-40B4-BE49-F238E27FC236}">
                <a16:creationId xmlns:a16="http://schemas.microsoft.com/office/drawing/2014/main" id="{8AB2A0A5-D8A1-B40F-5F0B-2464DFBD8877}"/>
              </a:ext>
            </a:extLst>
          </p:cNvPr>
          <p:cNvSpPr txBox="1"/>
          <p:nvPr/>
        </p:nvSpPr>
        <p:spPr>
          <a:xfrm>
            <a:off x="5292080" y="864227"/>
            <a:ext cx="3456384" cy="830997"/>
          </a:xfrm>
          <a:prstGeom prst="rect">
            <a:avLst/>
          </a:prstGeom>
          <a:noFill/>
        </p:spPr>
        <p:txBody>
          <a:bodyPr wrap="square">
            <a:spAutoFit/>
          </a:bodyPr>
          <a:lstStyle/>
          <a:p>
            <a:pPr algn="ctr"/>
            <a:r>
              <a:rPr lang="en-US" sz="2400" b="0" i="0" dirty="0">
                <a:solidFill>
                  <a:srgbClr val="212121"/>
                </a:solidFill>
                <a:effectLst/>
                <a:latin typeface="Helvetica" panose="020B0604020202020204" pitchFamily="34" charset="0"/>
              </a:rPr>
              <a:t>Neural network with two linear layers</a:t>
            </a:r>
          </a:p>
        </p:txBody>
      </p:sp>
      <p:grpSp>
        <p:nvGrpSpPr>
          <p:cNvPr id="3" name="Gruppo 2">
            <a:extLst>
              <a:ext uri="{FF2B5EF4-FFF2-40B4-BE49-F238E27FC236}">
                <a16:creationId xmlns:a16="http://schemas.microsoft.com/office/drawing/2014/main" id="{7732DCA9-AE8C-E00D-BB14-3D3F8B025A09}"/>
              </a:ext>
            </a:extLst>
          </p:cNvPr>
          <p:cNvGrpSpPr/>
          <p:nvPr/>
        </p:nvGrpSpPr>
        <p:grpSpPr>
          <a:xfrm>
            <a:off x="1327646" y="1809113"/>
            <a:ext cx="6632723" cy="2544058"/>
            <a:chOff x="139055" y="1871253"/>
            <a:chExt cx="6632723" cy="2544058"/>
          </a:xfrm>
        </p:grpSpPr>
        <p:sp>
          <p:nvSpPr>
            <p:cNvPr id="6" name="Ovale 5">
              <a:extLst>
                <a:ext uri="{FF2B5EF4-FFF2-40B4-BE49-F238E27FC236}">
                  <a16:creationId xmlns:a16="http://schemas.microsoft.com/office/drawing/2014/main" id="{5920BD09-080D-E634-4D1B-20F82AF5DFC7}"/>
                </a:ext>
              </a:extLst>
            </p:cNvPr>
            <p:cNvSpPr/>
            <p:nvPr/>
          </p:nvSpPr>
          <p:spPr bwMode="auto">
            <a:xfrm>
              <a:off x="1145556" y="2417715"/>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7" name="Ovale 6">
              <a:extLst>
                <a:ext uri="{FF2B5EF4-FFF2-40B4-BE49-F238E27FC236}">
                  <a16:creationId xmlns:a16="http://schemas.microsoft.com/office/drawing/2014/main" id="{010B1D32-F2BD-7F82-70D2-8456A339EB6C}"/>
                </a:ext>
              </a:extLst>
            </p:cNvPr>
            <p:cNvSpPr/>
            <p:nvPr/>
          </p:nvSpPr>
          <p:spPr bwMode="auto">
            <a:xfrm>
              <a:off x="1145556" y="3634754"/>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8" name="Ovale 7">
              <a:extLst>
                <a:ext uri="{FF2B5EF4-FFF2-40B4-BE49-F238E27FC236}">
                  <a16:creationId xmlns:a16="http://schemas.microsoft.com/office/drawing/2014/main" id="{2AF46758-0C43-58CF-0ED3-75818EEB1D64}"/>
                </a:ext>
              </a:extLst>
            </p:cNvPr>
            <p:cNvSpPr/>
            <p:nvPr/>
          </p:nvSpPr>
          <p:spPr bwMode="auto">
            <a:xfrm>
              <a:off x="2627784" y="2420888"/>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9" name="Ovale 8">
              <a:extLst>
                <a:ext uri="{FF2B5EF4-FFF2-40B4-BE49-F238E27FC236}">
                  <a16:creationId xmlns:a16="http://schemas.microsoft.com/office/drawing/2014/main" id="{9366F168-1BCD-6BD3-BBAA-15FAEF537556}"/>
                </a:ext>
              </a:extLst>
            </p:cNvPr>
            <p:cNvSpPr/>
            <p:nvPr/>
          </p:nvSpPr>
          <p:spPr bwMode="auto">
            <a:xfrm>
              <a:off x="2627784" y="363792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10" name="Ovale 9">
              <a:extLst>
                <a:ext uri="{FF2B5EF4-FFF2-40B4-BE49-F238E27FC236}">
                  <a16:creationId xmlns:a16="http://schemas.microsoft.com/office/drawing/2014/main" id="{D7CFB44C-D377-9423-2081-A77D6885AD65}"/>
                </a:ext>
              </a:extLst>
            </p:cNvPr>
            <p:cNvSpPr/>
            <p:nvPr/>
          </p:nvSpPr>
          <p:spPr bwMode="auto">
            <a:xfrm>
              <a:off x="3923928" y="296030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cxnSp>
          <p:nvCxnSpPr>
            <p:cNvPr id="11" name="Connettore 2 10">
              <a:extLst>
                <a:ext uri="{FF2B5EF4-FFF2-40B4-BE49-F238E27FC236}">
                  <a16:creationId xmlns:a16="http://schemas.microsoft.com/office/drawing/2014/main" id="{B29CB9A5-6C4E-3CE0-5877-A572C858FE28}"/>
                </a:ext>
              </a:extLst>
            </p:cNvPr>
            <p:cNvCxnSpPr>
              <a:endCxn id="6" idx="2"/>
            </p:cNvCxnSpPr>
            <p:nvPr/>
          </p:nvCxnSpPr>
          <p:spPr bwMode="auto">
            <a:xfrm>
              <a:off x="168995" y="266335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 name="Connettore 2 11">
              <a:extLst>
                <a:ext uri="{FF2B5EF4-FFF2-40B4-BE49-F238E27FC236}">
                  <a16:creationId xmlns:a16="http://schemas.microsoft.com/office/drawing/2014/main" id="{9B459143-A710-C3CE-AAB2-F933DE797CC7}"/>
                </a:ext>
              </a:extLst>
            </p:cNvPr>
            <p:cNvCxnSpPr/>
            <p:nvPr/>
          </p:nvCxnSpPr>
          <p:spPr bwMode="auto">
            <a:xfrm>
              <a:off x="139055"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 name="Connettore 2 12">
              <a:extLst>
                <a:ext uri="{FF2B5EF4-FFF2-40B4-BE49-F238E27FC236}">
                  <a16:creationId xmlns:a16="http://schemas.microsoft.com/office/drawing/2014/main" id="{A566910D-EA61-DCF5-3C8B-1DA4DC3D06E6}"/>
                </a:ext>
              </a:extLst>
            </p:cNvPr>
            <p:cNvCxnSpPr/>
            <p:nvPr/>
          </p:nvCxnSpPr>
          <p:spPr bwMode="auto">
            <a:xfrm>
              <a:off x="1651223" y="2636912"/>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 name="Connettore 2 13">
              <a:extLst>
                <a:ext uri="{FF2B5EF4-FFF2-40B4-BE49-F238E27FC236}">
                  <a16:creationId xmlns:a16="http://schemas.microsoft.com/office/drawing/2014/main" id="{F4F33624-C47B-C7A9-D54A-D2431C090643}"/>
                </a:ext>
              </a:extLst>
            </p:cNvPr>
            <p:cNvCxnSpPr/>
            <p:nvPr/>
          </p:nvCxnSpPr>
          <p:spPr bwMode="auto">
            <a:xfrm>
              <a:off x="1651223"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6" name="Connettore 2 15">
              <a:extLst>
                <a:ext uri="{FF2B5EF4-FFF2-40B4-BE49-F238E27FC236}">
                  <a16:creationId xmlns:a16="http://schemas.microsoft.com/office/drawing/2014/main" id="{05CC26B3-BDAA-BEC5-2D80-13C8979B0170}"/>
                </a:ext>
              </a:extLst>
            </p:cNvPr>
            <p:cNvCxnSpPr>
              <a:cxnSpLocks/>
              <a:endCxn id="8" idx="3"/>
            </p:cNvCxnSpPr>
            <p:nvPr/>
          </p:nvCxnSpPr>
          <p:spPr bwMode="auto">
            <a:xfrm flipV="1">
              <a:off x="1691680" y="2840223"/>
              <a:ext cx="1013002" cy="94881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Connettore 2 18">
              <a:extLst>
                <a:ext uri="{FF2B5EF4-FFF2-40B4-BE49-F238E27FC236}">
                  <a16:creationId xmlns:a16="http://schemas.microsoft.com/office/drawing/2014/main" id="{897AB8FB-A9C2-E0A5-BCFA-77E558576CF8}"/>
                </a:ext>
              </a:extLst>
            </p:cNvPr>
            <p:cNvCxnSpPr>
              <a:cxnSpLocks/>
              <a:endCxn id="9" idx="1"/>
            </p:cNvCxnSpPr>
            <p:nvPr/>
          </p:nvCxnSpPr>
          <p:spPr bwMode="auto">
            <a:xfrm>
              <a:off x="1691680" y="2708920"/>
              <a:ext cx="1013002" cy="100095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Connettore 2 23">
              <a:extLst>
                <a:ext uri="{FF2B5EF4-FFF2-40B4-BE49-F238E27FC236}">
                  <a16:creationId xmlns:a16="http://schemas.microsoft.com/office/drawing/2014/main" id="{979B464F-F4E6-17CB-0948-4B6604577C46}"/>
                </a:ext>
              </a:extLst>
            </p:cNvPr>
            <p:cNvCxnSpPr>
              <a:cxnSpLocks/>
            </p:cNvCxnSpPr>
            <p:nvPr/>
          </p:nvCxnSpPr>
          <p:spPr bwMode="auto">
            <a:xfrm>
              <a:off x="3131840" y="2636912"/>
              <a:ext cx="865435" cy="432048"/>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5" name="Connettore 2 24">
              <a:extLst>
                <a:ext uri="{FF2B5EF4-FFF2-40B4-BE49-F238E27FC236}">
                  <a16:creationId xmlns:a16="http://schemas.microsoft.com/office/drawing/2014/main" id="{28E80873-1997-2FCC-CD7F-C81DE5B66553}"/>
                </a:ext>
              </a:extLst>
            </p:cNvPr>
            <p:cNvCxnSpPr>
              <a:cxnSpLocks/>
              <a:endCxn id="10" idx="3"/>
            </p:cNvCxnSpPr>
            <p:nvPr/>
          </p:nvCxnSpPr>
          <p:spPr bwMode="auto">
            <a:xfrm flipV="1">
              <a:off x="3131840" y="3379642"/>
              <a:ext cx="868986" cy="42211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6" name="CasellaDiTesto 25">
              <a:extLst>
                <a:ext uri="{FF2B5EF4-FFF2-40B4-BE49-F238E27FC236}">
                  <a16:creationId xmlns:a16="http://schemas.microsoft.com/office/drawing/2014/main" id="{2414C7F7-340B-642D-E79B-7984BA07C57F}"/>
                </a:ext>
              </a:extLst>
            </p:cNvPr>
            <p:cNvSpPr txBox="1"/>
            <p:nvPr/>
          </p:nvSpPr>
          <p:spPr>
            <a:xfrm>
              <a:off x="196514" y="2085871"/>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1</a:t>
              </a:r>
            </a:p>
          </p:txBody>
        </p:sp>
        <p:sp>
          <p:nvSpPr>
            <p:cNvPr id="27" name="CasellaDiTesto 26">
              <a:extLst>
                <a:ext uri="{FF2B5EF4-FFF2-40B4-BE49-F238E27FC236}">
                  <a16:creationId xmlns:a16="http://schemas.microsoft.com/office/drawing/2014/main" id="{333914ED-1827-8E2A-0535-AB6B0378FB24}"/>
                </a:ext>
              </a:extLst>
            </p:cNvPr>
            <p:cNvSpPr txBox="1"/>
            <p:nvPr/>
          </p:nvSpPr>
          <p:spPr>
            <a:xfrm>
              <a:off x="251520" y="3265820"/>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2</a:t>
              </a:r>
            </a:p>
          </p:txBody>
        </p:sp>
        <mc:AlternateContent xmlns:mc="http://schemas.openxmlformats.org/markup-compatibility/2006">
          <mc:Choice xmlns:a14="http://schemas.microsoft.com/office/drawing/2010/main" Requires="a14">
            <p:sp>
              <p:nvSpPr>
                <p:cNvPr id="28" name="CasellaDiTesto 27">
                  <a:extLst>
                    <a:ext uri="{FF2B5EF4-FFF2-40B4-BE49-F238E27FC236}">
                      <a16:creationId xmlns:a16="http://schemas.microsoft.com/office/drawing/2014/main" id="{604102A8-652D-2294-3BEB-A3B93604EC34}"/>
                    </a:ext>
                  </a:extLst>
                </p:cNvPr>
                <p:cNvSpPr txBox="1"/>
                <p:nvPr/>
              </p:nvSpPr>
              <p:spPr>
                <a:xfrm>
                  <a:off x="4126747" y="2347481"/>
                  <a:ext cx="1010800" cy="7475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𝑣</m:t>
                            </m:r>
                          </m:e>
                          <m:sub/>
                          <m:sup>
                            <m:r>
                              <a:rPr lang="it-IT" b="0" i="1" smtClean="0">
                                <a:latin typeface="Cambria Math" panose="02040503050406030204" pitchFamily="18" charset="0"/>
                              </a:rPr>
                              <m:t>(2)</m:t>
                            </m:r>
                          </m:sup>
                        </m:sSubSup>
                      </m:oMath>
                    </m:oMathPara>
                  </a14:m>
                  <a:endParaRPr lang="it-IT" dirty="0"/>
                </a:p>
              </p:txBody>
            </p:sp>
          </mc:Choice>
          <mc:Fallback>
            <p:sp>
              <p:nvSpPr>
                <p:cNvPr id="28" name="CasellaDiTesto 27">
                  <a:extLst>
                    <a:ext uri="{FF2B5EF4-FFF2-40B4-BE49-F238E27FC236}">
                      <a16:creationId xmlns:a16="http://schemas.microsoft.com/office/drawing/2014/main" id="{604102A8-652D-2294-3BEB-A3B93604EC34}"/>
                    </a:ext>
                  </a:extLst>
                </p:cNvPr>
                <p:cNvSpPr txBox="1">
                  <a:spLocks noRot="1" noChangeAspect="1" noMove="1" noResize="1" noEditPoints="1" noAdjustHandles="1" noChangeArrowheads="1" noChangeShapeType="1" noTextEdit="1"/>
                </p:cNvSpPr>
                <p:nvPr/>
              </p:nvSpPr>
              <p:spPr>
                <a:xfrm>
                  <a:off x="4126747" y="2347481"/>
                  <a:ext cx="1010800" cy="747512"/>
                </a:xfrm>
                <a:prstGeom prst="rect">
                  <a:avLst/>
                </a:prstGeom>
                <a:blipFill>
                  <a:blip r:embed="rId2"/>
                  <a:stretch>
                    <a:fillRect/>
                  </a:stretch>
                </a:blipFill>
              </p:spPr>
              <p:txBody>
                <a:bodyPr/>
                <a:lstStyle/>
                <a:p>
                  <a:r>
                    <a:rPr lang="it-IT">
                      <a:noFill/>
                    </a:rPr>
                    <a:t> </a:t>
                  </a:r>
                </a:p>
              </p:txBody>
            </p:sp>
          </mc:Fallback>
        </mc:AlternateContent>
        <p:cxnSp>
          <p:nvCxnSpPr>
            <p:cNvPr id="29" name="Connettore 2 28">
              <a:extLst>
                <a:ext uri="{FF2B5EF4-FFF2-40B4-BE49-F238E27FC236}">
                  <a16:creationId xmlns:a16="http://schemas.microsoft.com/office/drawing/2014/main" id="{D9CD291C-EDC6-D155-BDF6-DEF902289083}"/>
                </a:ext>
              </a:extLst>
            </p:cNvPr>
            <p:cNvCxnSpPr/>
            <p:nvPr/>
          </p:nvCxnSpPr>
          <p:spPr bwMode="auto">
            <a:xfrm>
              <a:off x="4499992" y="321297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0" name="CasellaDiTesto 29">
              <a:extLst>
                <a:ext uri="{FF2B5EF4-FFF2-40B4-BE49-F238E27FC236}">
                  <a16:creationId xmlns:a16="http://schemas.microsoft.com/office/drawing/2014/main" id="{9125CA8E-FAA5-3DAB-4625-0CF0A5384AAB}"/>
                </a:ext>
              </a:extLst>
            </p:cNvPr>
            <p:cNvSpPr txBox="1"/>
            <p:nvPr/>
          </p:nvSpPr>
          <p:spPr>
            <a:xfrm>
              <a:off x="5527527" y="2908997"/>
              <a:ext cx="1244251" cy="523220"/>
            </a:xfrm>
            <a:prstGeom prst="rect">
              <a:avLst/>
            </a:prstGeom>
            <a:noFill/>
          </p:spPr>
          <p:txBody>
            <a:bodyPr wrap="none" rtlCol="0">
              <a:spAutoFit/>
            </a:bodyPr>
            <a:lstStyle/>
            <a:p>
              <a:r>
                <a:rPr lang="it-IT" sz="2800" dirty="0"/>
                <a:t>Loss </a:t>
              </a:r>
              <a:r>
                <a:rPr lang="it-IT" sz="2800" i="1" dirty="0">
                  <a:latin typeface="+mj-lt"/>
                </a:rPr>
                <a:t>L</a:t>
              </a:r>
            </a:p>
          </p:txBody>
        </p:sp>
        <mc:AlternateContent xmlns:mc="http://schemas.openxmlformats.org/markup-compatibility/2006">
          <mc:Choice xmlns:a14="http://schemas.microsoft.com/office/drawing/2010/main" Requires="a14">
            <p:sp>
              <p:nvSpPr>
                <p:cNvPr id="31" name="CasellaDiTesto 30">
                  <a:extLst>
                    <a:ext uri="{FF2B5EF4-FFF2-40B4-BE49-F238E27FC236}">
                      <a16:creationId xmlns:a16="http://schemas.microsoft.com/office/drawing/2014/main" id="{E732E71C-4C5F-FC86-BE8D-EBE9748A92A1}"/>
                    </a:ext>
                  </a:extLst>
                </p:cNvPr>
                <p:cNvSpPr txBox="1"/>
                <p:nvPr/>
              </p:nvSpPr>
              <p:spPr>
                <a:xfrm>
                  <a:off x="2929504" y="1871253"/>
                  <a:ext cx="1010800" cy="7073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1</m:t>
                            </m:r>
                          </m:sub>
                          <m:sup>
                            <m:r>
                              <a:rPr lang="it-IT" b="0" i="1" smtClean="0">
                                <a:latin typeface="Cambria Math" panose="02040503050406030204" pitchFamily="18" charset="0"/>
                              </a:rPr>
                              <m:t>(1)</m:t>
                            </m:r>
                          </m:sup>
                        </m:sSubSup>
                      </m:oMath>
                    </m:oMathPara>
                  </a14:m>
                  <a:endParaRPr lang="it-IT" dirty="0"/>
                </a:p>
              </p:txBody>
            </p:sp>
          </mc:Choice>
          <mc:Fallback>
            <p:sp>
              <p:nvSpPr>
                <p:cNvPr id="31" name="CasellaDiTesto 30">
                  <a:extLst>
                    <a:ext uri="{FF2B5EF4-FFF2-40B4-BE49-F238E27FC236}">
                      <a16:creationId xmlns:a16="http://schemas.microsoft.com/office/drawing/2014/main" id="{E732E71C-4C5F-FC86-BE8D-EBE9748A92A1}"/>
                    </a:ext>
                  </a:extLst>
                </p:cNvPr>
                <p:cNvSpPr txBox="1">
                  <a:spLocks noRot="1" noChangeAspect="1" noMove="1" noResize="1" noEditPoints="1" noAdjustHandles="1" noChangeArrowheads="1" noChangeShapeType="1" noTextEdit="1"/>
                </p:cNvSpPr>
                <p:nvPr/>
              </p:nvSpPr>
              <p:spPr>
                <a:xfrm>
                  <a:off x="2929504" y="1871253"/>
                  <a:ext cx="1010800" cy="707373"/>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2" name="CasellaDiTesto 31">
                  <a:extLst>
                    <a:ext uri="{FF2B5EF4-FFF2-40B4-BE49-F238E27FC236}">
                      <a16:creationId xmlns:a16="http://schemas.microsoft.com/office/drawing/2014/main" id="{C215B1E0-0A48-A538-BA62-67C0887C5CD6}"/>
                    </a:ext>
                  </a:extLst>
                </p:cNvPr>
                <p:cNvSpPr txBox="1"/>
                <p:nvPr/>
              </p:nvSpPr>
              <p:spPr>
                <a:xfrm>
                  <a:off x="3057144" y="3707425"/>
                  <a:ext cx="10108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2</m:t>
                            </m:r>
                          </m:sub>
                          <m:sup>
                            <m:r>
                              <a:rPr lang="it-IT" b="0" i="1" smtClean="0">
                                <a:latin typeface="Cambria Math" panose="02040503050406030204" pitchFamily="18" charset="0"/>
                              </a:rPr>
                              <m:t>(1)</m:t>
                            </m:r>
                          </m:sup>
                        </m:sSubSup>
                      </m:oMath>
                    </m:oMathPara>
                  </a14:m>
                  <a:endParaRPr lang="it-IT" dirty="0"/>
                </a:p>
              </p:txBody>
            </p:sp>
          </mc:Choice>
          <mc:Fallback>
            <p:sp>
              <p:nvSpPr>
                <p:cNvPr id="32" name="CasellaDiTesto 31">
                  <a:extLst>
                    <a:ext uri="{FF2B5EF4-FFF2-40B4-BE49-F238E27FC236}">
                      <a16:creationId xmlns:a16="http://schemas.microsoft.com/office/drawing/2014/main" id="{C215B1E0-0A48-A538-BA62-67C0887C5CD6}"/>
                    </a:ext>
                  </a:extLst>
                </p:cNvPr>
                <p:cNvSpPr txBox="1">
                  <a:spLocks noRot="1" noChangeAspect="1" noMove="1" noResize="1" noEditPoints="1" noAdjustHandles="1" noChangeArrowheads="1" noChangeShapeType="1" noTextEdit="1"/>
                </p:cNvSpPr>
                <p:nvPr/>
              </p:nvSpPr>
              <p:spPr>
                <a:xfrm>
                  <a:off x="3057144" y="3707425"/>
                  <a:ext cx="1010800" cy="707886"/>
                </a:xfrm>
                <a:prstGeom prst="rect">
                  <a:avLst/>
                </a:prstGeom>
                <a:blipFill>
                  <a:blip r:embed="rId4"/>
                  <a:stretch>
                    <a:fillRect/>
                  </a:stretch>
                </a:blipFill>
              </p:spPr>
              <p:txBody>
                <a:bodyPr/>
                <a:lstStyle/>
                <a:p>
                  <a:r>
                    <a:rPr lang="it-IT">
                      <a:noFill/>
                    </a:rPr>
                    <a:t> </a:t>
                  </a:r>
                </a:p>
              </p:txBody>
            </p:sp>
          </mc:Fallback>
        </mc:AlternateContent>
      </p:grpSp>
      <p:sp>
        <p:nvSpPr>
          <p:cNvPr id="2" name="CasellaDiTesto 1">
            <a:extLst>
              <a:ext uri="{FF2B5EF4-FFF2-40B4-BE49-F238E27FC236}">
                <a16:creationId xmlns:a16="http://schemas.microsoft.com/office/drawing/2014/main" id="{9217796D-616F-DA64-0CB2-8F13C22F504B}"/>
              </a:ext>
            </a:extLst>
          </p:cNvPr>
          <p:cNvSpPr txBox="1"/>
          <p:nvPr/>
        </p:nvSpPr>
        <p:spPr>
          <a:xfrm>
            <a:off x="6069254" y="4166661"/>
            <a:ext cx="2463186" cy="461665"/>
          </a:xfrm>
          <a:prstGeom prst="rect">
            <a:avLst/>
          </a:prstGeom>
          <a:solidFill>
            <a:srgbClr val="FFFF00"/>
          </a:solidFill>
        </p:spPr>
        <p:txBody>
          <a:bodyPr wrap="square">
            <a:spAutoFit/>
          </a:bodyPr>
          <a:lstStyle/>
          <a:p>
            <a:pPr algn="ctr"/>
            <a:r>
              <a:rPr lang="en-US" sz="2400" dirty="0">
                <a:solidFill>
                  <a:srgbClr val="212121"/>
                </a:solidFill>
              </a:rPr>
              <a:t>back</a:t>
            </a:r>
            <a:r>
              <a:rPr lang="en-US" sz="2400" b="0" i="0" dirty="0">
                <a:solidFill>
                  <a:srgbClr val="212121"/>
                </a:solidFill>
                <a:effectLst/>
                <a:latin typeface="Helvetica" panose="020B0604020202020204" pitchFamily="34" charset="0"/>
              </a:rPr>
              <a:t>ward mode</a:t>
            </a:r>
          </a:p>
        </p:txBody>
      </p:sp>
      <mc:AlternateContent xmlns:mc="http://schemas.openxmlformats.org/markup-compatibility/2006">
        <mc:Choice xmlns:a14="http://schemas.microsoft.com/office/drawing/2010/main" Requires="a14">
          <p:sp>
            <p:nvSpPr>
              <p:cNvPr id="18" name="CasellaDiTesto 17">
                <a:extLst>
                  <a:ext uri="{FF2B5EF4-FFF2-40B4-BE49-F238E27FC236}">
                    <a16:creationId xmlns:a16="http://schemas.microsoft.com/office/drawing/2014/main" id="{8A75177B-A407-0ACF-ED49-0C13BD383B9E}"/>
                  </a:ext>
                </a:extLst>
              </p:cNvPr>
              <p:cNvSpPr txBox="1"/>
              <p:nvPr/>
            </p:nvSpPr>
            <p:spPr>
              <a:xfrm>
                <a:off x="470805" y="4514650"/>
                <a:ext cx="5714578" cy="816506"/>
              </a:xfrm>
              <a:prstGeom prst="rect">
                <a:avLst/>
              </a:prstGeom>
              <a:noFill/>
            </p:spPr>
            <p:txBody>
              <a:bodyPr wrap="square">
                <a:spAutoFit/>
              </a:bodyPr>
              <a:lstStyle/>
              <a:p>
                <a14:m>
                  <m:oMath xmlns:m="http://schemas.openxmlformats.org/officeDocument/2006/math">
                    <m:sSup>
                      <m:sSupPr>
                        <m:ctrlPr>
                          <a:rPr lang="it-IT" b="0" i="1" smtClean="0">
                            <a:latin typeface="Cambria Math" panose="02040503050406030204" pitchFamily="18" charset="0"/>
                          </a:rPr>
                        </m:ctrlPr>
                      </m:sSupPr>
                      <m:e>
                        <m:acc>
                          <m:accPr>
                            <m:chr m:val="̅"/>
                            <m:ctrlPr>
                              <a:rPr lang="it-IT" i="1">
                                <a:latin typeface="Cambria Math" panose="02040503050406030204" pitchFamily="18" charset="0"/>
                              </a:rPr>
                            </m:ctrlPr>
                          </m:accPr>
                          <m:e>
                            <m:r>
                              <a:rPr lang="it-IT" b="0" i="1" smtClean="0">
                                <a:latin typeface="Cambria Math" panose="02040503050406030204" pitchFamily="18" charset="0"/>
                              </a:rPr>
                              <m:t>𝑉</m:t>
                            </m:r>
                          </m:e>
                        </m:acc>
                      </m:e>
                      <m:sup>
                        <m:r>
                          <a:rPr lang="it-IT" b="0" i="1" smtClean="0">
                            <a:latin typeface="Cambria Math" panose="02040503050406030204" pitchFamily="18" charset="0"/>
                          </a:rPr>
                          <m:t>(</m:t>
                        </m:r>
                        <m:r>
                          <a:rPr lang="it-IT" b="0" i="1" smtClean="0">
                            <a:latin typeface="Cambria Math" panose="02040503050406030204" pitchFamily="18" charset="0"/>
                          </a:rPr>
                          <m:t>1</m:t>
                        </m:r>
                        <m:r>
                          <a:rPr lang="it-IT" b="0" i="1" smtClean="0">
                            <a:latin typeface="Cambria Math" panose="02040503050406030204" pitchFamily="18" charset="0"/>
                          </a:rPr>
                          <m:t>)</m:t>
                        </m:r>
                      </m:sup>
                    </m:sSup>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𝐿</m:t>
                        </m:r>
                      </m:num>
                      <m:den>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1</m:t>
                            </m:r>
                            <m:r>
                              <a:rPr lang="it-IT" b="0" i="1" smtClean="0">
                                <a:latin typeface="Cambria Math" panose="02040503050406030204" pitchFamily="18" charset="0"/>
                                <a:ea typeface="Cambria Math" panose="02040503050406030204" pitchFamily="18" charset="0"/>
                              </a:rPr>
                              <m:t>)</m:t>
                            </m:r>
                          </m:sup>
                        </m:sSup>
                      </m:den>
                    </m:f>
                  </m:oMath>
                </a14:m>
                <a:r>
                  <a:rPr lang="it-IT" dirty="0"/>
                  <a:t>= </a:t>
                </a:r>
                <a14:m>
                  <m:oMath xmlns:m="http://schemas.openxmlformats.org/officeDocument/2006/math">
                    <m:sSup>
                      <m:sSupPr>
                        <m:ctrlPr>
                          <a:rPr lang="it-IT" i="1">
                            <a:latin typeface="Cambria Math" panose="02040503050406030204" pitchFamily="18" charset="0"/>
                          </a:rPr>
                        </m:ctrlPr>
                      </m:sSupPr>
                      <m:e>
                        <m:acc>
                          <m:accPr>
                            <m:chr m:val="̅"/>
                            <m:ctrlPr>
                              <a:rPr lang="it-IT" i="1">
                                <a:latin typeface="Cambria Math" panose="02040503050406030204" pitchFamily="18" charset="0"/>
                              </a:rPr>
                            </m:ctrlPr>
                          </m:accPr>
                          <m:e>
                            <m:r>
                              <a:rPr lang="it-IT" i="1">
                                <a:latin typeface="Cambria Math" panose="02040503050406030204" pitchFamily="18" charset="0"/>
                              </a:rPr>
                              <m:t>𝑣</m:t>
                            </m:r>
                          </m:e>
                        </m:acc>
                      </m:e>
                      <m:sup>
                        <m:r>
                          <a:rPr lang="it-IT" i="1">
                            <a:latin typeface="Cambria Math" panose="02040503050406030204" pitchFamily="18" charset="0"/>
                          </a:rPr>
                          <m:t>(2)</m:t>
                        </m:r>
                      </m:sup>
                    </m:sSup>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𝑤</m:t>
                        </m:r>
                      </m:e>
                      <m:sup>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2</m:t>
                        </m:r>
                        <m:r>
                          <a:rPr lang="it-IT" i="1">
                            <a:latin typeface="Cambria Math" panose="02040503050406030204" pitchFamily="18" charset="0"/>
                            <a:ea typeface="Cambria Math" panose="02040503050406030204" pitchFamily="18" charset="0"/>
                          </a:rPr>
                          <m:t>)</m:t>
                        </m:r>
                      </m:sup>
                    </m:sSup>
                  </m:oMath>
                </a14:m>
                <a:endParaRPr lang="it-IT" dirty="0"/>
              </a:p>
            </p:txBody>
          </p:sp>
        </mc:Choice>
        <mc:Fallback>
          <p:sp>
            <p:nvSpPr>
              <p:cNvPr id="18" name="CasellaDiTesto 17">
                <a:extLst>
                  <a:ext uri="{FF2B5EF4-FFF2-40B4-BE49-F238E27FC236}">
                    <a16:creationId xmlns:a16="http://schemas.microsoft.com/office/drawing/2014/main" id="{8A75177B-A407-0ACF-ED49-0C13BD383B9E}"/>
                  </a:ext>
                </a:extLst>
              </p:cNvPr>
              <p:cNvSpPr txBox="1">
                <a:spLocks noRot="1" noChangeAspect="1" noMove="1" noResize="1" noEditPoints="1" noAdjustHandles="1" noChangeArrowheads="1" noChangeShapeType="1" noTextEdit="1"/>
              </p:cNvSpPr>
              <p:nvPr/>
            </p:nvSpPr>
            <p:spPr>
              <a:xfrm>
                <a:off x="470805" y="4514650"/>
                <a:ext cx="5714578" cy="816506"/>
              </a:xfrm>
              <a:prstGeom prst="rect">
                <a:avLst/>
              </a:prstGeom>
              <a:blipFill>
                <a:blip r:embed="rId5"/>
                <a:stretch>
                  <a:fillRect b="-9701"/>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7" name="CasellaDiTesto 16">
                <a:extLst>
                  <a:ext uri="{FF2B5EF4-FFF2-40B4-BE49-F238E27FC236}">
                    <a16:creationId xmlns:a16="http://schemas.microsoft.com/office/drawing/2014/main" id="{0FBE3109-FCB9-1427-9A8E-E52BA2F21A2C}"/>
                  </a:ext>
                </a:extLst>
              </p:cNvPr>
              <p:cNvSpPr txBox="1"/>
              <p:nvPr/>
            </p:nvSpPr>
            <p:spPr>
              <a:xfrm>
                <a:off x="35094" y="5335464"/>
                <a:ext cx="9108906" cy="1312667"/>
              </a:xfrm>
              <a:prstGeom prst="rect">
                <a:avLst/>
              </a:prstGeom>
              <a:noFill/>
            </p:spPr>
            <p:txBody>
              <a:bodyPr wrap="square">
                <a:spAutoFit/>
              </a:bodyPr>
              <a:lstStyle/>
              <a:p>
                <a14:m>
                  <m:oMath xmlns:m="http://schemas.openxmlformats.org/officeDocument/2006/math">
                    <m:sSup>
                      <m:sSupPr>
                        <m:ctrlPr>
                          <a:rPr lang="it-IT" sz="3000" b="0" i="1" smtClean="0">
                            <a:latin typeface="Cambria Math" panose="02040503050406030204" pitchFamily="18" charset="0"/>
                          </a:rPr>
                        </m:ctrlPr>
                      </m:sSupPr>
                      <m:e>
                        <m:acc>
                          <m:accPr>
                            <m:chr m:val="̅"/>
                            <m:ctrlPr>
                              <a:rPr lang="it-IT" sz="3000" i="1">
                                <a:latin typeface="Cambria Math" panose="02040503050406030204" pitchFamily="18" charset="0"/>
                              </a:rPr>
                            </m:ctrlPr>
                          </m:accPr>
                          <m:e>
                            <m:r>
                              <a:rPr lang="it-IT" sz="3000" b="0" i="1" smtClean="0">
                                <a:latin typeface="Cambria Math" panose="02040503050406030204" pitchFamily="18" charset="0"/>
                              </a:rPr>
                              <m:t>𝑊</m:t>
                            </m:r>
                          </m:e>
                        </m:acc>
                      </m:e>
                      <m:sup>
                        <m:r>
                          <a:rPr lang="it-IT" sz="3000" b="0" i="1" smtClean="0">
                            <a:latin typeface="Cambria Math" panose="02040503050406030204" pitchFamily="18" charset="0"/>
                          </a:rPr>
                          <m:t>(</m:t>
                        </m:r>
                        <m:r>
                          <a:rPr lang="it-IT" sz="3000" b="0" i="1" smtClean="0">
                            <a:latin typeface="Cambria Math" panose="02040503050406030204" pitchFamily="18" charset="0"/>
                          </a:rPr>
                          <m:t>1</m:t>
                        </m:r>
                        <m:r>
                          <a:rPr lang="it-IT" sz="3000" b="0" i="1" smtClean="0">
                            <a:latin typeface="Cambria Math" panose="02040503050406030204" pitchFamily="18" charset="0"/>
                          </a:rPr>
                          <m:t>)</m:t>
                        </m:r>
                      </m:sup>
                    </m:sSup>
                    <m:r>
                      <a:rPr lang="it-IT" sz="3000" b="0" i="1" smtClean="0">
                        <a:latin typeface="Cambria Math" panose="02040503050406030204" pitchFamily="18" charset="0"/>
                      </a:rPr>
                      <m:t>=</m:t>
                    </m:r>
                    <m:d>
                      <m:dPr>
                        <m:ctrlPr>
                          <a:rPr lang="it-IT" sz="3000" b="0" i="1" smtClean="0">
                            <a:latin typeface="Cambria Math" panose="02040503050406030204" pitchFamily="18" charset="0"/>
                          </a:rPr>
                        </m:ctrlPr>
                      </m:dPr>
                      <m:e>
                        <m:m>
                          <m:mPr>
                            <m:mcs>
                              <m:mc>
                                <m:mcPr>
                                  <m:count m:val="2"/>
                                  <m:mcJc m:val="center"/>
                                </m:mcPr>
                              </m:mc>
                            </m:mcs>
                            <m:ctrlPr>
                              <a:rPr lang="it-IT" sz="3000" i="1" dirty="0">
                                <a:latin typeface="Cambria Math" panose="02040503050406030204" pitchFamily="18" charset="0"/>
                              </a:rPr>
                            </m:ctrlPr>
                          </m:mPr>
                          <m:mr>
                            <m:e>
                              <m:sSubSup>
                                <m:sSubSupPr>
                                  <m:ctrlPr>
                                    <a:rPr lang="it-IT" sz="3000" i="1">
                                      <a:latin typeface="Cambria Math" panose="02040503050406030204" pitchFamily="18" charset="0"/>
                                    </a:rPr>
                                  </m:ctrlPr>
                                </m:sSubSupPr>
                                <m:e>
                                  <m:acc>
                                    <m:accPr>
                                      <m:chr m:val="̅"/>
                                      <m:ctrlPr>
                                        <a:rPr lang="it-IT" sz="3000" i="1">
                                          <a:latin typeface="Cambria Math" panose="02040503050406030204" pitchFamily="18" charset="0"/>
                                        </a:rPr>
                                      </m:ctrlPr>
                                    </m:accPr>
                                    <m:e>
                                      <m:r>
                                        <a:rPr lang="it-IT" sz="3000" b="0" i="1" smtClean="0">
                                          <a:latin typeface="Cambria Math" panose="02040503050406030204" pitchFamily="18" charset="0"/>
                                        </a:rPr>
                                        <m:t>𝑊</m:t>
                                      </m:r>
                                    </m:e>
                                  </m:acc>
                                </m:e>
                                <m:sub>
                                  <m:r>
                                    <a:rPr lang="it-IT" sz="3000" b="0" i="1" smtClean="0">
                                      <a:latin typeface="Cambria Math" panose="02040503050406030204" pitchFamily="18" charset="0"/>
                                    </a:rPr>
                                    <m:t>1</m:t>
                                  </m:r>
                                  <m:r>
                                    <a:rPr lang="it-IT" sz="3000" i="1">
                                      <a:latin typeface="Cambria Math" panose="02040503050406030204" pitchFamily="18" charset="0"/>
                                    </a:rPr>
                                    <m:t>1</m:t>
                                  </m:r>
                                </m:sub>
                                <m:sup>
                                  <m:r>
                                    <a:rPr lang="it-IT" sz="3000" i="1">
                                      <a:latin typeface="Cambria Math" panose="02040503050406030204" pitchFamily="18" charset="0"/>
                                    </a:rPr>
                                    <m:t>(</m:t>
                                  </m:r>
                                  <m:r>
                                    <a:rPr lang="it-IT" sz="3000" b="0" i="1" smtClean="0">
                                      <a:latin typeface="Cambria Math" panose="02040503050406030204" pitchFamily="18" charset="0"/>
                                    </a:rPr>
                                    <m:t>1</m:t>
                                  </m:r>
                                  <m:r>
                                    <a:rPr lang="it-IT" sz="3000" i="1">
                                      <a:latin typeface="Cambria Math" panose="02040503050406030204" pitchFamily="18" charset="0"/>
                                    </a:rPr>
                                    <m:t>)</m:t>
                                  </m:r>
                                </m:sup>
                              </m:sSubSup>
                            </m:e>
                            <m:e>
                              <m:sSubSup>
                                <m:sSubSupPr>
                                  <m:ctrlPr>
                                    <a:rPr lang="it-IT" sz="3000" i="1">
                                      <a:latin typeface="Cambria Math" panose="02040503050406030204" pitchFamily="18" charset="0"/>
                                    </a:rPr>
                                  </m:ctrlPr>
                                </m:sSubSupPr>
                                <m:e>
                                  <m:acc>
                                    <m:accPr>
                                      <m:chr m:val="̅"/>
                                      <m:ctrlPr>
                                        <a:rPr lang="it-IT" sz="3000" i="1">
                                          <a:latin typeface="Cambria Math" panose="02040503050406030204" pitchFamily="18" charset="0"/>
                                        </a:rPr>
                                      </m:ctrlPr>
                                    </m:accPr>
                                    <m:e>
                                      <m:r>
                                        <a:rPr lang="it-IT" sz="3000" i="1">
                                          <a:latin typeface="Cambria Math" panose="02040503050406030204" pitchFamily="18" charset="0"/>
                                        </a:rPr>
                                        <m:t>𝑊</m:t>
                                      </m:r>
                                    </m:e>
                                  </m:acc>
                                </m:e>
                                <m:sub>
                                  <m:r>
                                    <a:rPr lang="it-IT" sz="3000" i="1">
                                      <a:latin typeface="Cambria Math" panose="02040503050406030204" pitchFamily="18" charset="0"/>
                                    </a:rPr>
                                    <m:t>1</m:t>
                                  </m:r>
                                  <m:r>
                                    <a:rPr lang="it-IT" sz="3000" b="0" i="1" smtClean="0">
                                      <a:latin typeface="Cambria Math" panose="02040503050406030204" pitchFamily="18" charset="0"/>
                                    </a:rPr>
                                    <m:t>2</m:t>
                                  </m:r>
                                </m:sub>
                                <m:sup>
                                  <m:r>
                                    <a:rPr lang="it-IT" sz="3000" i="1">
                                      <a:latin typeface="Cambria Math" panose="02040503050406030204" pitchFamily="18" charset="0"/>
                                    </a:rPr>
                                    <m:t>(</m:t>
                                  </m:r>
                                  <m:r>
                                    <a:rPr lang="it-IT" sz="3000" i="1">
                                      <a:latin typeface="Cambria Math" panose="02040503050406030204" pitchFamily="18" charset="0"/>
                                    </a:rPr>
                                    <m:t>1</m:t>
                                  </m:r>
                                  <m:r>
                                    <a:rPr lang="it-IT" sz="3000" i="1">
                                      <a:latin typeface="Cambria Math" panose="02040503050406030204" pitchFamily="18" charset="0"/>
                                    </a:rPr>
                                    <m:t>)</m:t>
                                  </m:r>
                                </m:sup>
                              </m:sSubSup>
                            </m:e>
                          </m:mr>
                          <m:mr>
                            <m:e>
                              <m:sSubSup>
                                <m:sSubSupPr>
                                  <m:ctrlPr>
                                    <a:rPr lang="it-IT" sz="3000" i="1">
                                      <a:latin typeface="Cambria Math" panose="02040503050406030204" pitchFamily="18" charset="0"/>
                                    </a:rPr>
                                  </m:ctrlPr>
                                </m:sSubSupPr>
                                <m:e>
                                  <m:acc>
                                    <m:accPr>
                                      <m:chr m:val="̅"/>
                                      <m:ctrlPr>
                                        <a:rPr lang="it-IT" sz="3000" i="1">
                                          <a:latin typeface="Cambria Math" panose="02040503050406030204" pitchFamily="18" charset="0"/>
                                        </a:rPr>
                                      </m:ctrlPr>
                                    </m:accPr>
                                    <m:e>
                                      <m:r>
                                        <a:rPr lang="it-IT" sz="3000" i="1">
                                          <a:latin typeface="Cambria Math" panose="02040503050406030204" pitchFamily="18" charset="0"/>
                                        </a:rPr>
                                        <m:t>𝑊</m:t>
                                      </m:r>
                                    </m:e>
                                  </m:acc>
                                </m:e>
                                <m:sub>
                                  <m:r>
                                    <a:rPr lang="it-IT" sz="3000" b="0" i="1" smtClean="0">
                                      <a:latin typeface="Cambria Math" panose="02040503050406030204" pitchFamily="18" charset="0"/>
                                    </a:rPr>
                                    <m:t>2</m:t>
                                  </m:r>
                                  <m:r>
                                    <a:rPr lang="it-IT" sz="3000" i="1">
                                      <a:latin typeface="Cambria Math" panose="02040503050406030204" pitchFamily="18" charset="0"/>
                                    </a:rPr>
                                    <m:t>1</m:t>
                                  </m:r>
                                </m:sub>
                                <m:sup>
                                  <m:r>
                                    <a:rPr lang="it-IT" sz="3000" i="1">
                                      <a:latin typeface="Cambria Math" panose="02040503050406030204" pitchFamily="18" charset="0"/>
                                    </a:rPr>
                                    <m:t>(</m:t>
                                  </m:r>
                                  <m:r>
                                    <a:rPr lang="it-IT" sz="3000" i="1">
                                      <a:latin typeface="Cambria Math" panose="02040503050406030204" pitchFamily="18" charset="0"/>
                                    </a:rPr>
                                    <m:t>1</m:t>
                                  </m:r>
                                  <m:r>
                                    <a:rPr lang="it-IT" sz="3000" i="1">
                                      <a:latin typeface="Cambria Math" panose="02040503050406030204" pitchFamily="18" charset="0"/>
                                    </a:rPr>
                                    <m:t>)</m:t>
                                  </m:r>
                                </m:sup>
                              </m:sSubSup>
                            </m:e>
                            <m:e>
                              <m:sSubSup>
                                <m:sSubSupPr>
                                  <m:ctrlPr>
                                    <a:rPr lang="it-IT" sz="3000" i="1">
                                      <a:latin typeface="Cambria Math" panose="02040503050406030204" pitchFamily="18" charset="0"/>
                                    </a:rPr>
                                  </m:ctrlPr>
                                </m:sSubSupPr>
                                <m:e>
                                  <m:acc>
                                    <m:accPr>
                                      <m:chr m:val="̅"/>
                                      <m:ctrlPr>
                                        <a:rPr lang="it-IT" sz="3000" i="1">
                                          <a:latin typeface="Cambria Math" panose="02040503050406030204" pitchFamily="18" charset="0"/>
                                        </a:rPr>
                                      </m:ctrlPr>
                                    </m:accPr>
                                    <m:e>
                                      <m:r>
                                        <a:rPr lang="it-IT" sz="3000" i="1">
                                          <a:latin typeface="Cambria Math" panose="02040503050406030204" pitchFamily="18" charset="0"/>
                                        </a:rPr>
                                        <m:t>𝑊</m:t>
                                      </m:r>
                                    </m:e>
                                  </m:acc>
                                </m:e>
                                <m:sub>
                                  <m:r>
                                    <a:rPr lang="it-IT" sz="3000" b="0" i="1" smtClean="0">
                                      <a:latin typeface="Cambria Math" panose="02040503050406030204" pitchFamily="18" charset="0"/>
                                    </a:rPr>
                                    <m:t>22</m:t>
                                  </m:r>
                                </m:sub>
                                <m:sup>
                                  <m:r>
                                    <a:rPr lang="it-IT" sz="3000" i="1">
                                      <a:latin typeface="Cambria Math" panose="02040503050406030204" pitchFamily="18" charset="0"/>
                                    </a:rPr>
                                    <m:t>(</m:t>
                                  </m:r>
                                  <m:r>
                                    <a:rPr lang="it-IT" sz="3000" i="1">
                                      <a:latin typeface="Cambria Math" panose="02040503050406030204" pitchFamily="18" charset="0"/>
                                    </a:rPr>
                                    <m:t>1</m:t>
                                  </m:r>
                                  <m:r>
                                    <a:rPr lang="it-IT" sz="3000" i="1">
                                      <a:latin typeface="Cambria Math" panose="02040503050406030204" pitchFamily="18" charset="0"/>
                                    </a:rPr>
                                    <m:t>)</m:t>
                                  </m:r>
                                </m:sup>
                              </m:sSubSup>
                            </m:e>
                          </m:mr>
                        </m:m>
                      </m:e>
                    </m:d>
                    <m:r>
                      <a:rPr lang="it-IT" sz="3000" b="0" i="1" smtClean="0">
                        <a:latin typeface="Cambria Math" panose="02040503050406030204" pitchFamily="18" charset="0"/>
                      </a:rPr>
                      <m:t>=</m:t>
                    </m:r>
                    <m:f>
                      <m:fPr>
                        <m:ctrlPr>
                          <a:rPr lang="it-IT" sz="3000" b="0" i="1" smtClean="0">
                            <a:latin typeface="Cambria Math" panose="02040503050406030204" pitchFamily="18" charset="0"/>
                          </a:rPr>
                        </m:ctrlPr>
                      </m:fPr>
                      <m:num>
                        <m:r>
                          <a:rPr lang="it-IT" sz="3000" b="0" i="1" smtClean="0">
                            <a:latin typeface="Cambria Math" panose="02040503050406030204" pitchFamily="18" charset="0"/>
                            <a:ea typeface="Cambria Math" panose="02040503050406030204" pitchFamily="18" charset="0"/>
                          </a:rPr>
                          <m:t>𝜕</m:t>
                        </m:r>
                        <m:r>
                          <a:rPr lang="it-IT" sz="3000" b="0" i="1" smtClean="0">
                            <a:latin typeface="Cambria Math" panose="02040503050406030204" pitchFamily="18" charset="0"/>
                            <a:ea typeface="Cambria Math" panose="02040503050406030204" pitchFamily="18" charset="0"/>
                          </a:rPr>
                          <m:t>𝐿</m:t>
                        </m:r>
                      </m:num>
                      <m:den>
                        <m:r>
                          <a:rPr lang="it-IT" sz="3000" b="0" i="1" smtClean="0">
                            <a:latin typeface="Cambria Math" panose="02040503050406030204" pitchFamily="18" charset="0"/>
                            <a:ea typeface="Cambria Math" panose="02040503050406030204" pitchFamily="18" charset="0"/>
                          </a:rPr>
                          <m:t>𝜕</m:t>
                        </m:r>
                        <m:sSup>
                          <m:sSupPr>
                            <m:ctrlPr>
                              <a:rPr lang="it-IT" sz="3000" b="0" i="1" smtClean="0">
                                <a:latin typeface="Cambria Math" panose="02040503050406030204" pitchFamily="18" charset="0"/>
                                <a:ea typeface="Cambria Math" panose="02040503050406030204" pitchFamily="18" charset="0"/>
                              </a:rPr>
                            </m:ctrlPr>
                          </m:sSupPr>
                          <m:e>
                            <m:r>
                              <a:rPr lang="it-IT" sz="3000" b="0" i="1" smtClean="0">
                                <a:latin typeface="Cambria Math" panose="02040503050406030204" pitchFamily="18" charset="0"/>
                                <a:ea typeface="Cambria Math" panose="02040503050406030204" pitchFamily="18" charset="0"/>
                              </a:rPr>
                              <m:t>𝑊</m:t>
                            </m:r>
                          </m:e>
                          <m:sup>
                            <m:r>
                              <a:rPr lang="it-IT" sz="3000" b="0" i="1" smtClean="0">
                                <a:latin typeface="Cambria Math" panose="02040503050406030204" pitchFamily="18" charset="0"/>
                                <a:ea typeface="Cambria Math" panose="02040503050406030204" pitchFamily="18" charset="0"/>
                              </a:rPr>
                              <m:t>(</m:t>
                            </m:r>
                            <m:r>
                              <a:rPr lang="it-IT" sz="3000" b="0" i="1" smtClean="0">
                                <a:latin typeface="Cambria Math" panose="02040503050406030204" pitchFamily="18" charset="0"/>
                                <a:ea typeface="Cambria Math" panose="02040503050406030204" pitchFamily="18" charset="0"/>
                              </a:rPr>
                              <m:t>1</m:t>
                            </m:r>
                            <m:r>
                              <a:rPr lang="it-IT" sz="3000" b="0" i="1" smtClean="0">
                                <a:latin typeface="Cambria Math" panose="02040503050406030204" pitchFamily="18" charset="0"/>
                                <a:ea typeface="Cambria Math" panose="02040503050406030204" pitchFamily="18" charset="0"/>
                              </a:rPr>
                              <m:t>)</m:t>
                            </m:r>
                          </m:sup>
                        </m:sSup>
                      </m:den>
                    </m:f>
                  </m:oMath>
                </a14:m>
                <a:r>
                  <a:rPr lang="it-IT" sz="3000" dirty="0"/>
                  <a:t>=</a:t>
                </a:r>
                <a14:m>
                  <m:oMath xmlns:m="http://schemas.openxmlformats.org/officeDocument/2006/math">
                    <m:f>
                      <m:fPr>
                        <m:ctrlPr>
                          <a:rPr lang="it-IT" sz="3000" i="1">
                            <a:latin typeface="Cambria Math" panose="02040503050406030204" pitchFamily="18" charset="0"/>
                          </a:rPr>
                        </m:ctrlPr>
                      </m:fPr>
                      <m:num>
                        <m:r>
                          <a:rPr lang="it-IT" sz="3000" i="1">
                            <a:latin typeface="Cambria Math" panose="02040503050406030204" pitchFamily="18" charset="0"/>
                            <a:ea typeface="Cambria Math" panose="02040503050406030204" pitchFamily="18" charset="0"/>
                          </a:rPr>
                          <m:t>𝜕</m:t>
                        </m:r>
                        <m:r>
                          <a:rPr lang="it-IT" sz="3000" i="1">
                            <a:latin typeface="Cambria Math" panose="02040503050406030204" pitchFamily="18" charset="0"/>
                            <a:ea typeface="Cambria Math" panose="02040503050406030204" pitchFamily="18" charset="0"/>
                          </a:rPr>
                          <m:t>𝐿</m:t>
                        </m:r>
                      </m:num>
                      <m:den>
                        <m:r>
                          <a:rPr lang="it-IT" sz="3000" i="1">
                            <a:latin typeface="Cambria Math" panose="02040503050406030204" pitchFamily="18" charset="0"/>
                            <a:ea typeface="Cambria Math" panose="02040503050406030204" pitchFamily="18" charset="0"/>
                          </a:rPr>
                          <m:t>𝜕</m:t>
                        </m:r>
                        <m:sSup>
                          <m:sSupPr>
                            <m:ctrlPr>
                              <a:rPr lang="it-IT" sz="3000" i="1">
                                <a:latin typeface="Cambria Math" panose="02040503050406030204" pitchFamily="18" charset="0"/>
                                <a:ea typeface="Cambria Math" panose="02040503050406030204" pitchFamily="18" charset="0"/>
                              </a:rPr>
                            </m:ctrlPr>
                          </m:sSupPr>
                          <m:e>
                            <m:r>
                              <a:rPr lang="it-IT" sz="3000" b="0" i="1" smtClean="0">
                                <a:latin typeface="Cambria Math" panose="02040503050406030204" pitchFamily="18" charset="0"/>
                                <a:ea typeface="Cambria Math" panose="02040503050406030204" pitchFamily="18" charset="0"/>
                              </a:rPr>
                              <m:t>𝑉</m:t>
                            </m:r>
                          </m:e>
                          <m:sup>
                            <m:r>
                              <a:rPr lang="it-IT" sz="3000" i="1">
                                <a:latin typeface="Cambria Math" panose="02040503050406030204" pitchFamily="18" charset="0"/>
                                <a:ea typeface="Cambria Math" panose="02040503050406030204" pitchFamily="18" charset="0"/>
                              </a:rPr>
                              <m:t>(</m:t>
                            </m:r>
                            <m:r>
                              <a:rPr lang="it-IT" sz="3000" b="0" i="1" smtClean="0">
                                <a:latin typeface="Cambria Math" panose="02040503050406030204" pitchFamily="18" charset="0"/>
                                <a:ea typeface="Cambria Math" panose="02040503050406030204" pitchFamily="18" charset="0"/>
                              </a:rPr>
                              <m:t>1</m:t>
                            </m:r>
                            <m:r>
                              <a:rPr lang="it-IT" sz="3000" i="1">
                                <a:latin typeface="Cambria Math" panose="02040503050406030204" pitchFamily="18" charset="0"/>
                                <a:ea typeface="Cambria Math" panose="02040503050406030204" pitchFamily="18" charset="0"/>
                              </a:rPr>
                              <m:t>)</m:t>
                            </m:r>
                          </m:sup>
                        </m:sSup>
                      </m:den>
                    </m:f>
                  </m:oMath>
                </a14:m>
                <a:r>
                  <a:rPr lang="it-IT" sz="3000" dirty="0"/>
                  <a:t> </a:t>
                </a:r>
                <a14:m>
                  <m:oMath xmlns:m="http://schemas.openxmlformats.org/officeDocument/2006/math">
                    <m:f>
                      <m:fPr>
                        <m:ctrlPr>
                          <a:rPr lang="it-IT" sz="3000" i="1">
                            <a:latin typeface="Cambria Math" panose="02040503050406030204" pitchFamily="18" charset="0"/>
                          </a:rPr>
                        </m:ctrlPr>
                      </m:fPr>
                      <m:num>
                        <m:r>
                          <a:rPr lang="it-IT" sz="3000" i="1">
                            <a:latin typeface="Cambria Math" panose="02040503050406030204" pitchFamily="18" charset="0"/>
                            <a:ea typeface="Cambria Math" panose="02040503050406030204" pitchFamily="18" charset="0"/>
                          </a:rPr>
                          <m:t>𝜕</m:t>
                        </m:r>
                        <m:sSup>
                          <m:sSupPr>
                            <m:ctrlPr>
                              <a:rPr lang="it-IT" sz="3000" i="1">
                                <a:latin typeface="Cambria Math" panose="02040503050406030204" pitchFamily="18" charset="0"/>
                                <a:ea typeface="Cambria Math" panose="02040503050406030204" pitchFamily="18" charset="0"/>
                              </a:rPr>
                            </m:ctrlPr>
                          </m:sSupPr>
                          <m:e>
                            <m:r>
                              <a:rPr lang="it-IT" sz="3000" b="0" i="1" smtClean="0">
                                <a:latin typeface="Cambria Math" panose="02040503050406030204" pitchFamily="18" charset="0"/>
                                <a:ea typeface="Cambria Math" panose="02040503050406030204" pitchFamily="18" charset="0"/>
                              </a:rPr>
                              <m:t>𝑉</m:t>
                            </m:r>
                          </m:e>
                          <m:sup>
                            <m:r>
                              <a:rPr lang="it-IT" sz="3000" i="1">
                                <a:latin typeface="Cambria Math" panose="02040503050406030204" pitchFamily="18" charset="0"/>
                                <a:ea typeface="Cambria Math" panose="02040503050406030204" pitchFamily="18" charset="0"/>
                              </a:rPr>
                              <m:t>(</m:t>
                            </m:r>
                            <m:r>
                              <a:rPr lang="it-IT" sz="3000" b="0" i="1" smtClean="0">
                                <a:latin typeface="Cambria Math" panose="02040503050406030204" pitchFamily="18" charset="0"/>
                                <a:ea typeface="Cambria Math" panose="02040503050406030204" pitchFamily="18" charset="0"/>
                              </a:rPr>
                              <m:t>1</m:t>
                            </m:r>
                            <m:r>
                              <a:rPr lang="it-IT" sz="3000" i="1">
                                <a:latin typeface="Cambria Math" panose="02040503050406030204" pitchFamily="18" charset="0"/>
                                <a:ea typeface="Cambria Math" panose="02040503050406030204" pitchFamily="18" charset="0"/>
                              </a:rPr>
                              <m:t>)</m:t>
                            </m:r>
                          </m:sup>
                        </m:sSup>
                      </m:num>
                      <m:den>
                        <m:r>
                          <a:rPr lang="it-IT" sz="3000" i="1">
                            <a:latin typeface="Cambria Math" panose="02040503050406030204" pitchFamily="18" charset="0"/>
                            <a:ea typeface="Cambria Math" panose="02040503050406030204" pitchFamily="18" charset="0"/>
                          </a:rPr>
                          <m:t>𝜕</m:t>
                        </m:r>
                        <m:sSup>
                          <m:sSupPr>
                            <m:ctrlPr>
                              <a:rPr lang="it-IT" sz="3000" i="1">
                                <a:latin typeface="Cambria Math" panose="02040503050406030204" pitchFamily="18" charset="0"/>
                                <a:ea typeface="Cambria Math" panose="02040503050406030204" pitchFamily="18" charset="0"/>
                              </a:rPr>
                            </m:ctrlPr>
                          </m:sSupPr>
                          <m:e>
                            <m:r>
                              <a:rPr lang="it-IT" sz="3000" b="0" i="1" smtClean="0">
                                <a:latin typeface="Cambria Math" panose="02040503050406030204" pitchFamily="18" charset="0"/>
                                <a:ea typeface="Cambria Math" panose="02040503050406030204" pitchFamily="18" charset="0"/>
                              </a:rPr>
                              <m:t>𝑊</m:t>
                            </m:r>
                          </m:e>
                          <m:sup>
                            <m:r>
                              <a:rPr lang="it-IT" sz="3000" i="1">
                                <a:latin typeface="Cambria Math" panose="02040503050406030204" pitchFamily="18" charset="0"/>
                                <a:ea typeface="Cambria Math" panose="02040503050406030204" pitchFamily="18" charset="0"/>
                              </a:rPr>
                              <m:t>(</m:t>
                            </m:r>
                            <m:r>
                              <a:rPr lang="it-IT" sz="3000" b="0" i="1" smtClean="0">
                                <a:latin typeface="Cambria Math" panose="02040503050406030204" pitchFamily="18" charset="0"/>
                                <a:ea typeface="Cambria Math" panose="02040503050406030204" pitchFamily="18" charset="0"/>
                              </a:rPr>
                              <m:t>1</m:t>
                            </m:r>
                            <m:r>
                              <a:rPr lang="it-IT" sz="3000" i="1">
                                <a:latin typeface="Cambria Math" panose="02040503050406030204" pitchFamily="18" charset="0"/>
                                <a:ea typeface="Cambria Math" panose="02040503050406030204" pitchFamily="18" charset="0"/>
                              </a:rPr>
                              <m:t>)</m:t>
                            </m:r>
                          </m:sup>
                        </m:sSup>
                      </m:den>
                    </m:f>
                  </m:oMath>
                </a14:m>
                <a:r>
                  <a:rPr lang="it-IT" sz="3000" dirty="0"/>
                  <a:t>= </a:t>
                </a:r>
                <a14:m>
                  <m:oMath xmlns:m="http://schemas.openxmlformats.org/officeDocument/2006/math">
                    <m:sSup>
                      <m:sSupPr>
                        <m:ctrlPr>
                          <a:rPr lang="it-IT" sz="3000" i="1">
                            <a:latin typeface="Cambria Math" panose="02040503050406030204" pitchFamily="18" charset="0"/>
                          </a:rPr>
                        </m:ctrlPr>
                      </m:sSupPr>
                      <m:e>
                        <m:acc>
                          <m:accPr>
                            <m:chr m:val="̅"/>
                            <m:ctrlPr>
                              <a:rPr lang="it-IT" sz="3000" i="1">
                                <a:latin typeface="Cambria Math" panose="02040503050406030204" pitchFamily="18" charset="0"/>
                              </a:rPr>
                            </m:ctrlPr>
                          </m:accPr>
                          <m:e>
                            <m:r>
                              <a:rPr lang="it-IT" sz="3000" i="1">
                                <a:latin typeface="Cambria Math" panose="02040503050406030204" pitchFamily="18" charset="0"/>
                              </a:rPr>
                              <m:t>𝑣</m:t>
                            </m:r>
                          </m:e>
                        </m:acc>
                      </m:e>
                      <m:sup>
                        <m:r>
                          <a:rPr lang="it-IT" sz="3000" i="1">
                            <a:latin typeface="Cambria Math" panose="02040503050406030204" pitchFamily="18" charset="0"/>
                          </a:rPr>
                          <m:t>(2)</m:t>
                        </m:r>
                      </m:sup>
                    </m:sSup>
                    <m:sSup>
                      <m:sSupPr>
                        <m:ctrlPr>
                          <a:rPr lang="it-IT" sz="3000" i="1">
                            <a:latin typeface="Cambria Math" panose="02040503050406030204" pitchFamily="18" charset="0"/>
                            <a:ea typeface="Cambria Math" panose="02040503050406030204" pitchFamily="18" charset="0"/>
                          </a:rPr>
                        </m:ctrlPr>
                      </m:sSupPr>
                      <m:e>
                        <m:r>
                          <a:rPr lang="it-IT" sz="3000" b="0" i="1" smtClean="0">
                            <a:latin typeface="Cambria Math" panose="02040503050406030204" pitchFamily="18" charset="0"/>
                            <a:ea typeface="Cambria Math" panose="02040503050406030204" pitchFamily="18" charset="0"/>
                          </a:rPr>
                          <m:t>𝑤</m:t>
                        </m:r>
                      </m:e>
                      <m:sup>
                        <m:r>
                          <a:rPr lang="it-IT" sz="3000" i="1">
                            <a:latin typeface="Cambria Math" panose="02040503050406030204" pitchFamily="18" charset="0"/>
                            <a:ea typeface="Cambria Math" panose="02040503050406030204" pitchFamily="18" charset="0"/>
                          </a:rPr>
                          <m:t>(</m:t>
                        </m:r>
                        <m:r>
                          <a:rPr lang="it-IT" sz="3000" b="0" i="1" smtClean="0">
                            <a:latin typeface="Cambria Math" panose="02040503050406030204" pitchFamily="18" charset="0"/>
                            <a:ea typeface="Cambria Math" panose="02040503050406030204" pitchFamily="18" charset="0"/>
                          </a:rPr>
                          <m:t>2</m:t>
                        </m:r>
                        <m:r>
                          <a:rPr lang="it-IT" sz="3000" i="1">
                            <a:latin typeface="Cambria Math" panose="02040503050406030204" pitchFamily="18" charset="0"/>
                            <a:ea typeface="Cambria Math" panose="02040503050406030204" pitchFamily="18" charset="0"/>
                          </a:rPr>
                          <m:t>)</m:t>
                        </m:r>
                      </m:sup>
                    </m:sSup>
                    <m:r>
                      <a:rPr lang="it-IT" sz="3000" i="1" smtClean="0">
                        <a:latin typeface="Cambria Math" panose="02040503050406030204" pitchFamily="18" charset="0"/>
                      </a:rPr>
                      <m:t>𝑥</m:t>
                    </m:r>
                  </m:oMath>
                </a14:m>
                <a:endParaRPr lang="it-IT" sz="3000" dirty="0"/>
              </a:p>
            </p:txBody>
          </p:sp>
        </mc:Choice>
        <mc:Fallback>
          <p:sp>
            <p:nvSpPr>
              <p:cNvPr id="17" name="CasellaDiTesto 16">
                <a:extLst>
                  <a:ext uri="{FF2B5EF4-FFF2-40B4-BE49-F238E27FC236}">
                    <a16:creationId xmlns:a16="http://schemas.microsoft.com/office/drawing/2014/main" id="{0FBE3109-FCB9-1427-9A8E-E52BA2F21A2C}"/>
                  </a:ext>
                </a:extLst>
              </p:cNvPr>
              <p:cNvSpPr txBox="1">
                <a:spLocks noRot="1" noChangeAspect="1" noMove="1" noResize="1" noEditPoints="1" noAdjustHandles="1" noChangeArrowheads="1" noChangeShapeType="1" noTextEdit="1"/>
              </p:cNvSpPr>
              <p:nvPr/>
            </p:nvSpPr>
            <p:spPr>
              <a:xfrm>
                <a:off x="35094" y="5335464"/>
                <a:ext cx="9108906" cy="1312667"/>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1" name="CasellaDiTesto 20">
                <a:extLst>
                  <a:ext uri="{FF2B5EF4-FFF2-40B4-BE49-F238E27FC236}">
                    <a16:creationId xmlns:a16="http://schemas.microsoft.com/office/drawing/2014/main" id="{5105B800-7AC5-7FFC-E138-12737DC2F941}"/>
                  </a:ext>
                </a:extLst>
              </p:cNvPr>
              <p:cNvSpPr txBox="1"/>
              <p:nvPr/>
            </p:nvSpPr>
            <p:spPr>
              <a:xfrm>
                <a:off x="6534046" y="4694566"/>
                <a:ext cx="2604338" cy="570349"/>
              </a:xfrm>
              <a:prstGeom prst="rect">
                <a:avLst/>
              </a:prstGeom>
              <a:solidFill>
                <a:srgbClr val="FFFF00"/>
              </a:solidFill>
            </p:spPr>
            <p:txBody>
              <a:bodyPr wrap="square">
                <a:spAutoFit/>
              </a:bodyPr>
              <a:lstStyle/>
              <a:p>
                <a14:m>
                  <m:oMath xmlns:m="http://schemas.openxmlformats.org/officeDocument/2006/math">
                    <m:sSubSup>
                      <m:sSubSupPr>
                        <m:ctrlPr>
                          <a:rPr lang="it-IT" sz="2400" b="0" i="1" smtClean="0">
                            <a:latin typeface="Cambria Math" panose="02040503050406030204" pitchFamily="18" charset="0"/>
                          </a:rPr>
                        </m:ctrlPr>
                      </m:sSubSupPr>
                      <m:e>
                        <m:r>
                          <a:rPr lang="it-IT" sz="2400" b="0" i="1" smtClean="0">
                            <a:latin typeface="Cambria Math" panose="02040503050406030204" pitchFamily="18" charset="0"/>
                          </a:rPr>
                          <m:t>𝑉</m:t>
                        </m:r>
                      </m:e>
                      <m:sub/>
                      <m:sup>
                        <m:r>
                          <a:rPr lang="it-IT" sz="2400" b="0" i="1" smtClean="0">
                            <a:latin typeface="Cambria Math" panose="02040503050406030204" pitchFamily="18" charset="0"/>
                          </a:rPr>
                          <m:t>(1)</m:t>
                        </m:r>
                      </m:sup>
                    </m:sSubSup>
                  </m:oMath>
                </a14:m>
                <a:r>
                  <a:rPr lang="it-IT" sz="2400" dirty="0"/>
                  <a:t>=</a:t>
                </a:r>
                <a14:m>
                  <m:oMath xmlns:m="http://schemas.openxmlformats.org/officeDocument/2006/math">
                    <m:sSubSup>
                      <m:sSubSupPr>
                        <m:ctrlPr>
                          <a:rPr lang="it-IT" sz="2400" i="1" dirty="0" smtClean="0">
                            <a:latin typeface="Cambria Math" panose="02040503050406030204" pitchFamily="18" charset="0"/>
                          </a:rPr>
                        </m:ctrlPr>
                      </m:sSubSupPr>
                      <m:e>
                        <m:r>
                          <a:rPr lang="it-IT" sz="2400" b="0" i="1" dirty="0" smtClean="0">
                            <a:latin typeface="Cambria Math" panose="02040503050406030204" pitchFamily="18" charset="0"/>
                          </a:rPr>
                          <m:t>𝑊</m:t>
                        </m:r>
                      </m:e>
                      <m:sub/>
                      <m:sup>
                        <m:r>
                          <a:rPr lang="it-IT" sz="2400" b="0" i="1" dirty="0" smtClean="0">
                            <a:latin typeface="Cambria Math" panose="02040503050406030204" pitchFamily="18" charset="0"/>
                          </a:rPr>
                          <m:t>(1)</m:t>
                        </m:r>
                      </m:sup>
                    </m:sSubSup>
                    <m:r>
                      <a:rPr lang="it-IT" sz="2400" b="0" i="1" dirty="0" smtClean="0">
                        <a:latin typeface="Cambria Math" panose="02040503050406030204" pitchFamily="18" charset="0"/>
                      </a:rPr>
                      <m:t>𝑥</m:t>
                    </m:r>
                    <m:r>
                      <a:rPr lang="it-IT" sz="2400" b="0" i="1" dirty="0" smtClean="0">
                        <a:latin typeface="Cambria Math" panose="02040503050406030204" pitchFamily="18" charset="0"/>
                      </a:rPr>
                      <m:t>+</m:t>
                    </m:r>
                  </m:oMath>
                </a14:m>
                <a:r>
                  <a:rPr lang="it-IT" sz="2400" dirty="0"/>
                  <a:t> </a:t>
                </a:r>
                <a14:m>
                  <m:oMath xmlns:m="http://schemas.openxmlformats.org/officeDocument/2006/math">
                    <m:sSubSup>
                      <m:sSubSupPr>
                        <m:ctrlPr>
                          <a:rPr lang="it-IT" sz="2400" i="1" dirty="0">
                            <a:latin typeface="Cambria Math" panose="02040503050406030204" pitchFamily="18" charset="0"/>
                          </a:rPr>
                        </m:ctrlPr>
                      </m:sSubSupPr>
                      <m:e>
                        <m:r>
                          <a:rPr lang="it-IT" sz="2400" b="0" i="1" dirty="0" smtClean="0">
                            <a:latin typeface="Cambria Math" panose="02040503050406030204" pitchFamily="18" charset="0"/>
                          </a:rPr>
                          <m:t>𝑏</m:t>
                        </m:r>
                      </m:e>
                      <m:sub/>
                      <m:sup>
                        <m:r>
                          <a:rPr lang="it-IT" sz="2400" i="1" dirty="0">
                            <a:latin typeface="Cambria Math" panose="02040503050406030204" pitchFamily="18" charset="0"/>
                          </a:rPr>
                          <m:t>(1)</m:t>
                        </m:r>
                      </m:sup>
                    </m:sSubSup>
                  </m:oMath>
                </a14:m>
                <a:endParaRPr lang="it-IT" sz="2400" dirty="0"/>
              </a:p>
            </p:txBody>
          </p:sp>
        </mc:Choice>
        <mc:Fallback>
          <p:sp>
            <p:nvSpPr>
              <p:cNvPr id="21" name="CasellaDiTesto 20">
                <a:extLst>
                  <a:ext uri="{FF2B5EF4-FFF2-40B4-BE49-F238E27FC236}">
                    <a16:creationId xmlns:a16="http://schemas.microsoft.com/office/drawing/2014/main" id="{5105B800-7AC5-7FFC-E138-12737DC2F941}"/>
                  </a:ext>
                </a:extLst>
              </p:cNvPr>
              <p:cNvSpPr txBox="1">
                <a:spLocks noRot="1" noChangeAspect="1" noMove="1" noResize="1" noEditPoints="1" noAdjustHandles="1" noChangeArrowheads="1" noChangeShapeType="1" noTextEdit="1"/>
              </p:cNvSpPr>
              <p:nvPr/>
            </p:nvSpPr>
            <p:spPr>
              <a:xfrm>
                <a:off x="6534046" y="4694566"/>
                <a:ext cx="2604338" cy="570349"/>
              </a:xfrm>
              <a:prstGeom prst="rect">
                <a:avLst/>
              </a:prstGeom>
              <a:blipFill>
                <a:blip r:embed="rId7"/>
                <a:stretch>
                  <a:fillRect b="-17021"/>
                </a:stretch>
              </a:blipFill>
            </p:spPr>
            <p:txBody>
              <a:bodyPr/>
              <a:lstStyle/>
              <a:p>
                <a:r>
                  <a:rPr lang="it-IT">
                    <a:noFill/>
                  </a:rPr>
                  <a:t> </a:t>
                </a:r>
              </a:p>
            </p:txBody>
          </p:sp>
        </mc:Fallback>
      </mc:AlternateContent>
    </p:spTree>
    <p:extLst>
      <p:ext uri="{BB962C8B-B14F-4D97-AF65-F5344CB8AC3E}">
        <p14:creationId xmlns:p14="http://schemas.microsoft.com/office/powerpoint/2010/main" val="350783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168995" y="260648"/>
            <a:ext cx="5699150" cy="646331"/>
          </a:xfrm>
          <a:prstGeom prst="rect">
            <a:avLst/>
          </a:prstGeom>
          <a:solidFill>
            <a:srgbClr val="66FFFF"/>
          </a:solidFill>
          <a:ln w="9525">
            <a:solidFill>
              <a:schemeClr val="tx1"/>
            </a:solidFill>
            <a:miter lim="800000"/>
            <a:headEnd/>
            <a:tailEnd/>
          </a:ln>
          <a:effectLst/>
        </p:spPr>
        <p:txBody>
          <a:bodyPr wrap="square" anchor="ctr">
            <a:spAutoFit/>
          </a:bodyPr>
          <a:lstStyle/>
          <a:p>
            <a:pPr>
              <a:defRPr/>
            </a:pPr>
            <a:r>
              <a:rPr lang="it-IT" sz="3600" b="1" dirty="0">
                <a:latin typeface="Arial" charset="0"/>
                <a:ea typeface="ＭＳ Ｐゴシック" charset="0"/>
              </a:rPr>
              <a:t>AD in Machine Learning</a:t>
            </a:r>
          </a:p>
        </p:txBody>
      </p:sp>
      <p:sp>
        <p:nvSpPr>
          <p:cNvPr id="5" name="Rettangolo 4"/>
          <p:cNvSpPr/>
          <p:nvPr/>
        </p:nvSpPr>
        <p:spPr>
          <a:xfrm>
            <a:off x="168995" y="980728"/>
            <a:ext cx="4968552" cy="523220"/>
          </a:xfrm>
          <a:prstGeom prst="rect">
            <a:avLst/>
          </a:prstGeom>
          <a:solidFill>
            <a:srgbClr val="99FF33"/>
          </a:solidFill>
        </p:spPr>
        <p:txBody>
          <a:bodyPr wrap="square">
            <a:spAutoFit/>
          </a:bodyPr>
          <a:lstStyle/>
          <a:p>
            <a:pPr algn="ctr"/>
            <a:r>
              <a:rPr lang="it-IT" sz="2400" dirty="0">
                <a:latin typeface="Arial" panose="020B0604020202020204" pitchFamily="34" charset="0"/>
                <a:cs typeface="Arial" panose="020B0604020202020204" pitchFamily="34" charset="0"/>
              </a:rPr>
              <a:t>training of a </a:t>
            </a:r>
            <a:r>
              <a:rPr lang="it-IT" sz="2400" dirty="0" err="1">
                <a:latin typeface="Arial" panose="020B0604020202020204" pitchFamily="34" charset="0"/>
                <a:cs typeface="Arial" panose="020B0604020202020204" pitchFamily="34" charset="0"/>
              </a:rPr>
              <a:t>neural</a:t>
            </a:r>
            <a:r>
              <a:rPr lang="it-IT" sz="2400" dirty="0">
                <a:latin typeface="Arial" panose="020B0604020202020204" pitchFamily="34" charset="0"/>
                <a:cs typeface="Arial" panose="020B0604020202020204" pitchFamily="34" charset="0"/>
              </a:rPr>
              <a:t> network</a:t>
            </a:r>
            <a:r>
              <a:rPr lang="it-IT" sz="2800" dirty="0">
                <a:latin typeface="Arial" panose="020B0604020202020204" pitchFamily="34" charset="0"/>
                <a:cs typeface="Arial" panose="020B0604020202020204" pitchFamily="34" charset="0"/>
              </a:rPr>
              <a:t> </a:t>
            </a:r>
          </a:p>
        </p:txBody>
      </p:sp>
      <p:sp>
        <p:nvSpPr>
          <p:cNvPr id="15" name="CasellaDiTesto 14">
            <a:extLst>
              <a:ext uri="{FF2B5EF4-FFF2-40B4-BE49-F238E27FC236}">
                <a16:creationId xmlns:a16="http://schemas.microsoft.com/office/drawing/2014/main" id="{8AB2A0A5-D8A1-B40F-5F0B-2464DFBD8877}"/>
              </a:ext>
            </a:extLst>
          </p:cNvPr>
          <p:cNvSpPr txBox="1"/>
          <p:nvPr/>
        </p:nvSpPr>
        <p:spPr>
          <a:xfrm>
            <a:off x="5292080" y="864227"/>
            <a:ext cx="3456384" cy="830997"/>
          </a:xfrm>
          <a:prstGeom prst="rect">
            <a:avLst/>
          </a:prstGeom>
          <a:noFill/>
        </p:spPr>
        <p:txBody>
          <a:bodyPr wrap="square">
            <a:spAutoFit/>
          </a:bodyPr>
          <a:lstStyle/>
          <a:p>
            <a:pPr algn="ctr"/>
            <a:r>
              <a:rPr lang="en-US" sz="2400" b="0" i="0" dirty="0">
                <a:solidFill>
                  <a:srgbClr val="212121"/>
                </a:solidFill>
                <a:effectLst/>
                <a:latin typeface="Helvetica" panose="020B0604020202020204" pitchFamily="34" charset="0"/>
              </a:rPr>
              <a:t>Neural network with two linear layers</a:t>
            </a:r>
          </a:p>
        </p:txBody>
      </p:sp>
      <p:grpSp>
        <p:nvGrpSpPr>
          <p:cNvPr id="3" name="Gruppo 2">
            <a:extLst>
              <a:ext uri="{FF2B5EF4-FFF2-40B4-BE49-F238E27FC236}">
                <a16:creationId xmlns:a16="http://schemas.microsoft.com/office/drawing/2014/main" id="{7732DCA9-AE8C-E00D-BB14-3D3F8B025A09}"/>
              </a:ext>
            </a:extLst>
          </p:cNvPr>
          <p:cNvGrpSpPr/>
          <p:nvPr/>
        </p:nvGrpSpPr>
        <p:grpSpPr>
          <a:xfrm>
            <a:off x="1327646" y="1809113"/>
            <a:ext cx="6632723" cy="2544058"/>
            <a:chOff x="139055" y="1871253"/>
            <a:chExt cx="6632723" cy="2544058"/>
          </a:xfrm>
        </p:grpSpPr>
        <p:sp>
          <p:nvSpPr>
            <p:cNvPr id="6" name="Ovale 5">
              <a:extLst>
                <a:ext uri="{FF2B5EF4-FFF2-40B4-BE49-F238E27FC236}">
                  <a16:creationId xmlns:a16="http://schemas.microsoft.com/office/drawing/2014/main" id="{5920BD09-080D-E634-4D1B-20F82AF5DFC7}"/>
                </a:ext>
              </a:extLst>
            </p:cNvPr>
            <p:cNvSpPr/>
            <p:nvPr/>
          </p:nvSpPr>
          <p:spPr bwMode="auto">
            <a:xfrm>
              <a:off x="1145556" y="2417715"/>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7" name="Ovale 6">
              <a:extLst>
                <a:ext uri="{FF2B5EF4-FFF2-40B4-BE49-F238E27FC236}">
                  <a16:creationId xmlns:a16="http://schemas.microsoft.com/office/drawing/2014/main" id="{010B1D32-F2BD-7F82-70D2-8456A339EB6C}"/>
                </a:ext>
              </a:extLst>
            </p:cNvPr>
            <p:cNvSpPr/>
            <p:nvPr/>
          </p:nvSpPr>
          <p:spPr bwMode="auto">
            <a:xfrm>
              <a:off x="1145556" y="3634754"/>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8" name="Ovale 7">
              <a:extLst>
                <a:ext uri="{FF2B5EF4-FFF2-40B4-BE49-F238E27FC236}">
                  <a16:creationId xmlns:a16="http://schemas.microsoft.com/office/drawing/2014/main" id="{2AF46758-0C43-58CF-0ED3-75818EEB1D64}"/>
                </a:ext>
              </a:extLst>
            </p:cNvPr>
            <p:cNvSpPr/>
            <p:nvPr/>
          </p:nvSpPr>
          <p:spPr bwMode="auto">
            <a:xfrm>
              <a:off x="2627784" y="2420888"/>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9" name="Ovale 8">
              <a:extLst>
                <a:ext uri="{FF2B5EF4-FFF2-40B4-BE49-F238E27FC236}">
                  <a16:creationId xmlns:a16="http://schemas.microsoft.com/office/drawing/2014/main" id="{9366F168-1BCD-6BD3-BBAA-15FAEF537556}"/>
                </a:ext>
              </a:extLst>
            </p:cNvPr>
            <p:cNvSpPr/>
            <p:nvPr/>
          </p:nvSpPr>
          <p:spPr bwMode="auto">
            <a:xfrm>
              <a:off x="2627784" y="363792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10" name="Ovale 9">
              <a:extLst>
                <a:ext uri="{FF2B5EF4-FFF2-40B4-BE49-F238E27FC236}">
                  <a16:creationId xmlns:a16="http://schemas.microsoft.com/office/drawing/2014/main" id="{D7CFB44C-D377-9423-2081-A77D6885AD65}"/>
                </a:ext>
              </a:extLst>
            </p:cNvPr>
            <p:cNvSpPr/>
            <p:nvPr/>
          </p:nvSpPr>
          <p:spPr bwMode="auto">
            <a:xfrm>
              <a:off x="3923928" y="296030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cxnSp>
          <p:nvCxnSpPr>
            <p:cNvPr id="11" name="Connettore 2 10">
              <a:extLst>
                <a:ext uri="{FF2B5EF4-FFF2-40B4-BE49-F238E27FC236}">
                  <a16:creationId xmlns:a16="http://schemas.microsoft.com/office/drawing/2014/main" id="{B29CB9A5-6C4E-3CE0-5877-A572C858FE28}"/>
                </a:ext>
              </a:extLst>
            </p:cNvPr>
            <p:cNvCxnSpPr>
              <a:endCxn id="6" idx="2"/>
            </p:cNvCxnSpPr>
            <p:nvPr/>
          </p:nvCxnSpPr>
          <p:spPr bwMode="auto">
            <a:xfrm>
              <a:off x="168995" y="266335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 name="Connettore 2 11">
              <a:extLst>
                <a:ext uri="{FF2B5EF4-FFF2-40B4-BE49-F238E27FC236}">
                  <a16:creationId xmlns:a16="http://schemas.microsoft.com/office/drawing/2014/main" id="{9B459143-A710-C3CE-AAB2-F933DE797CC7}"/>
                </a:ext>
              </a:extLst>
            </p:cNvPr>
            <p:cNvCxnSpPr/>
            <p:nvPr/>
          </p:nvCxnSpPr>
          <p:spPr bwMode="auto">
            <a:xfrm>
              <a:off x="139055"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3" name="Connettore 2 12">
              <a:extLst>
                <a:ext uri="{FF2B5EF4-FFF2-40B4-BE49-F238E27FC236}">
                  <a16:creationId xmlns:a16="http://schemas.microsoft.com/office/drawing/2014/main" id="{A566910D-EA61-DCF5-3C8B-1DA4DC3D06E6}"/>
                </a:ext>
              </a:extLst>
            </p:cNvPr>
            <p:cNvCxnSpPr/>
            <p:nvPr/>
          </p:nvCxnSpPr>
          <p:spPr bwMode="auto">
            <a:xfrm>
              <a:off x="1651223" y="2636912"/>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4" name="Connettore 2 13">
              <a:extLst>
                <a:ext uri="{FF2B5EF4-FFF2-40B4-BE49-F238E27FC236}">
                  <a16:creationId xmlns:a16="http://schemas.microsoft.com/office/drawing/2014/main" id="{F4F33624-C47B-C7A9-D54A-D2431C090643}"/>
                </a:ext>
              </a:extLst>
            </p:cNvPr>
            <p:cNvCxnSpPr/>
            <p:nvPr/>
          </p:nvCxnSpPr>
          <p:spPr bwMode="auto">
            <a:xfrm>
              <a:off x="1651223"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6" name="Connettore 2 15">
              <a:extLst>
                <a:ext uri="{FF2B5EF4-FFF2-40B4-BE49-F238E27FC236}">
                  <a16:creationId xmlns:a16="http://schemas.microsoft.com/office/drawing/2014/main" id="{05CC26B3-BDAA-BEC5-2D80-13C8979B0170}"/>
                </a:ext>
              </a:extLst>
            </p:cNvPr>
            <p:cNvCxnSpPr>
              <a:cxnSpLocks/>
              <a:endCxn id="8" idx="3"/>
            </p:cNvCxnSpPr>
            <p:nvPr/>
          </p:nvCxnSpPr>
          <p:spPr bwMode="auto">
            <a:xfrm flipV="1">
              <a:off x="1691680" y="2840223"/>
              <a:ext cx="1013002" cy="94881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9" name="Connettore 2 18">
              <a:extLst>
                <a:ext uri="{FF2B5EF4-FFF2-40B4-BE49-F238E27FC236}">
                  <a16:creationId xmlns:a16="http://schemas.microsoft.com/office/drawing/2014/main" id="{897AB8FB-A9C2-E0A5-BCFA-77E558576CF8}"/>
                </a:ext>
              </a:extLst>
            </p:cNvPr>
            <p:cNvCxnSpPr>
              <a:cxnSpLocks/>
              <a:endCxn id="9" idx="1"/>
            </p:cNvCxnSpPr>
            <p:nvPr/>
          </p:nvCxnSpPr>
          <p:spPr bwMode="auto">
            <a:xfrm>
              <a:off x="1691680" y="2708920"/>
              <a:ext cx="1013002" cy="100095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Connettore 2 23">
              <a:extLst>
                <a:ext uri="{FF2B5EF4-FFF2-40B4-BE49-F238E27FC236}">
                  <a16:creationId xmlns:a16="http://schemas.microsoft.com/office/drawing/2014/main" id="{979B464F-F4E6-17CB-0948-4B6604577C46}"/>
                </a:ext>
              </a:extLst>
            </p:cNvPr>
            <p:cNvCxnSpPr>
              <a:cxnSpLocks/>
            </p:cNvCxnSpPr>
            <p:nvPr/>
          </p:nvCxnSpPr>
          <p:spPr bwMode="auto">
            <a:xfrm>
              <a:off x="3131840" y="2636912"/>
              <a:ext cx="865435" cy="432048"/>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5" name="Connettore 2 24">
              <a:extLst>
                <a:ext uri="{FF2B5EF4-FFF2-40B4-BE49-F238E27FC236}">
                  <a16:creationId xmlns:a16="http://schemas.microsoft.com/office/drawing/2014/main" id="{28E80873-1997-2FCC-CD7F-C81DE5B66553}"/>
                </a:ext>
              </a:extLst>
            </p:cNvPr>
            <p:cNvCxnSpPr>
              <a:cxnSpLocks/>
              <a:endCxn id="10" idx="3"/>
            </p:cNvCxnSpPr>
            <p:nvPr/>
          </p:nvCxnSpPr>
          <p:spPr bwMode="auto">
            <a:xfrm flipV="1">
              <a:off x="3131840" y="3379642"/>
              <a:ext cx="868986" cy="42211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6" name="CasellaDiTesto 25">
              <a:extLst>
                <a:ext uri="{FF2B5EF4-FFF2-40B4-BE49-F238E27FC236}">
                  <a16:creationId xmlns:a16="http://schemas.microsoft.com/office/drawing/2014/main" id="{2414C7F7-340B-642D-E79B-7984BA07C57F}"/>
                </a:ext>
              </a:extLst>
            </p:cNvPr>
            <p:cNvSpPr txBox="1"/>
            <p:nvPr/>
          </p:nvSpPr>
          <p:spPr>
            <a:xfrm>
              <a:off x="196514" y="2085871"/>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1</a:t>
              </a:r>
            </a:p>
          </p:txBody>
        </p:sp>
        <p:sp>
          <p:nvSpPr>
            <p:cNvPr id="27" name="CasellaDiTesto 26">
              <a:extLst>
                <a:ext uri="{FF2B5EF4-FFF2-40B4-BE49-F238E27FC236}">
                  <a16:creationId xmlns:a16="http://schemas.microsoft.com/office/drawing/2014/main" id="{333914ED-1827-8E2A-0535-AB6B0378FB24}"/>
                </a:ext>
              </a:extLst>
            </p:cNvPr>
            <p:cNvSpPr txBox="1"/>
            <p:nvPr/>
          </p:nvSpPr>
          <p:spPr>
            <a:xfrm>
              <a:off x="251520" y="3265820"/>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2</a:t>
              </a:r>
            </a:p>
          </p:txBody>
        </p:sp>
        <mc:AlternateContent xmlns:mc="http://schemas.openxmlformats.org/markup-compatibility/2006">
          <mc:Choice xmlns:a14="http://schemas.microsoft.com/office/drawing/2010/main" Requires="a14">
            <p:sp>
              <p:nvSpPr>
                <p:cNvPr id="28" name="CasellaDiTesto 27">
                  <a:extLst>
                    <a:ext uri="{FF2B5EF4-FFF2-40B4-BE49-F238E27FC236}">
                      <a16:creationId xmlns:a16="http://schemas.microsoft.com/office/drawing/2014/main" id="{604102A8-652D-2294-3BEB-A3B93604EC34}"/>
                    </a:ext>
                  </a:extLst>
                </p:cNvPr>
                <p:cNvSpPr txBox="1"/>
                <p:nvPr/>
              </p:nvSpPr>
              <p:spPr>
                <a:xfrm>
                  <a:off x="4126747" y="2347481"/>
                  <a:ext cx="1010800" cy="7475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𝑣</m:t>
                            </m:r>
                          </m:e>
                          <m:sub/>
                          <m:sup>
                            <m:r>
                              <a:rPr lang="it-IT" b="0" i="1" smtClean="0">
                                <a:latin typeface="Cambria Math" panose="02040503050406030204" pitchFamily="18" charset="0"/>
                              </a:rPr>
                              <m:t>(2)</m:t>
                            </m:r>
                          </m:sup>
                        </m:sSubSup>
                      </m:oMath>
                    </m:oMathPara>
                  </a14:m>
                  <a:endParaRPr lang="it-IT" dirty="0"/>
                </a:p>
              </p:txBody>
            </p:sp>
          </mc:Choice>
          <mc:Fallback>
            <p:sp>
              <p:nvSpPr>
                <p:cNvPr id="28" name="CasellaDiTesto 27">
                  <a:extLst>
                    <a:ext uri="{FF2B5EF4-FFF2-40B4-BE49-F238E27FC236}">
                      <a16:creationId xmlns:a16="http://schemas.microsoft.com/office/drawing/2014/main" id="{604102A8-652D-2294-3BEB-A3B93604EC34}"/>
                    </a:ext>
                  </a:extLst>
                </p:cNvPr>
                <p:cNvSpPr txBox="1">
                  <a:spLocks noRot="1" noChangeAspect="1" noMove="1" noResize="1" noEditPoints="1" noAdjustHandles="1" noChangeArrowheads="1" noChangeShapeType="1" noTextEdit="1"/>
                </p:cNvSpPr>
                <p:nvPr/>
              </p:nvSpPr>
              <p:spPr>
                <a:xfrm>
                  <a:off x="4126747" y="2347481"/>
                  <a:ext cx="1010800" cy="747512"/>
                </a:xfrm>
                <a:prstGeom prst="rect">
                  <a:avLst/>
                </a:prstGeom>
                <a:blipFill>
                  <a:blip r:embed="rId2"/>
                  <a:stretch>
                    <a:fillRect/>
                  </a:stretch>
                </a:blipFill>
              </p:spPr>
              <p:txBody>
                <a:bodyPr/>
                <a:lstStyle/>
                <a:p>
                  <a:r>
                    <a:rPr lang="it-IT">
                      <a:noFill/>
                    </a:rPr>
                    <a:t> </a:t>
                  </a:r>
                </a:p>
              </p:txBody>
            </p:sp>
          </mc:Fallback>
        </mc:AlternateContent>
        <p:cxnSp>
          <p:nvCxnSpPr>
            <p:cNvPr id="29" name="Connettore 2 28">
              <a:extLst>
                <a:ext uri="{FF2B5EF4-FFF2-40B4-BE49-F238E27FC236}">
                  <a16:creationId xmlns:a16="http://schemas.microsoft.com/office/drawing/2014/main" id="{D9CD291C-EDC6-D155-BDF6-DEF902289083}"/>
                </a:ext>
              </a:extLst>
            </p:cNvPr>
            <p:cNvCxnSpPr/>
            <p:nvPr/>
          </p:nvCxnSpPr>
          <p:spPr bwMode="auto">
            <a:xfrm>
              <a:off x="4499992" y="321297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30" name="CasellaDiTesto 29">
              <a:extLst>
                <a:ext uri="{FF2B5EF4-FFF2-40B4-BE49-F238E27FC236}">
                  <a16:creationId xmlns:a16="http://schemas.microsoft.com/office/drawing/2014/main" id="{9125CA8E-FAA5-3DAB-4625-0CF0A5384AAB}"/>
                </a:ext>
              </a:extLst>
            </p:cNvPr>
            <p:cNvSpPr txBox="1"/>
            <p:nvPr/>
          </p:nvSpPr>
          <p:spPr>
            <a:xfrm>
              <a:off x="5527527" y="2908997"/>
              <a:ext cx="1244251" cy="523220"/>
            </a:xfrm>
            <a:prstGeom prst="rect">
              <a:avLst/>
            </a:prstGeom>
            <a:noFill/>
          </p:spPr>
          <p:txBody>
            <a:bodyPr wrap="none" rtlCol="0">
              <a:spAutoFit/>
            </a:bodyPr>
            <a:lstStyle/>
            <a:p>
              <a:r>
                <a:rPr lang="it-IT" sz="2800" dirty="0"/>
                <a:t>Loss </a:t>
              </a:r>
              <a:r>
                <a:rPr lang="it-IT" sz="2800" i="1" dirty="0">
                  <a:latin typeface="+mj-lt"/>
                </a:rPr>
                <a:t>L</a:t>
              </a:r>
            </a:p>
          </p:txBody>
        </p:sp>
        <mc:AlternateContent xmlns:mc="http://schemas.openxmlformats.org/markup-compatibility/2006">
          <mc:Choice xmlns:a14="http://schemas.microsoft.com/office/drawing/2010/main" Requires="a14">
            <p:sp>
              <p:nvSpPr>
                <p:cNvPr id="31" name="CasellaDiTesto 30">
                  <a:extLst>
                    <a:ext uri="{FF2B5EF4-FFF2-40B4-BE49-F238E27FC236}">
                      <a16:creationId xmlns:a16="http://schemas.microsoft.com/office/drawing/2014/main" id="{E732E71C-4C5F-FC86-BE8D-EBE9748A92A1}"/>
                    </a:ext>
                  </a:extLst>
                </p:cNvPr>
                <p:cNvSpPr txBox="1"/>
                <p:nvPr/>
              </p:nvSpPr>
              <p:spPr>
                <a:xfrm>
                  <a:off x="2929504" y="1871253"/>
                  <a:ext cx="1010800" cy="7073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1</m:t>
                            </m:r>
                          </m:sub>
                          <m:sup>
                            <m:r>
                              <a:rPr lang="it-IT" b="0" i="1" smtClean="0">
                                <a:latin typeface="Cambria Math" panose="02040503050406030204" pitchFamily="18" charset="0"/>
                              </a:rPr>
                              <m:t>(1)</m:t>
                            </m:r>
                          </m:sup>
                        </m:sSubSup>
                      </m:oMath>
                    </m:oMathPara>
                  </a14:m>
                  <a:endParaRPr lang="it-IT" dirty="0"/>
                </a:p>
              </p:txBody>
            </p:sp>
          </mc:Choice>
          <mc:Fallback>
            <p:sp>
              <p:nvSpPr>
                <p:cNvPr id="31" name="CasellaDiTesto 30">
                  <a:extLst>
                    <a:ext uri="{FF2B5EF4-FFF2-40B4-BE49-F238E27FC236}">
                      <a16:creationId xmlns:a16="http://schemas.microsoft.com/office/drawing/2014/main" id="{E732E71C-4C5F-FC86-BE8D-EBE9748A92A1}"/>
                    </a:ext>
                  </a:extLst>
                </p:cNvPr>
                <p:cNvSpPr txBox="1">
                  <a:spLocks noRot="1" noChangeAspect="1" noMove="1" noResize="1" noEditPoints="1" noAdjustHandles="1" noChangeArrowheads="1" noChangeShapeType="1" noTextEdit="1"/>
                </p:cNvSpPr>
                <p:nvPr/>
              </p:nvSpPr>
              <p:spPr>
                <a:xfrm>
                  <a:off x="2929504" y="1871253"/>
                  <a:ext cx="1010800" cy="707373"/>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2" name="CasellaDiTesto 31">
                  <a:extLst>
                    <a:ext uri="{FF2B5EF4-FFF2-40B4-BE49-F238E27FC236}">
                      <a16:creationId xmlns:a16="http://schemas.microsoft.com/office/drawing/2014/main" id="{C215B1E0-0A48-A538-BA62-67C0887C5CD6}"/>
                    </a:ext>
                  </a:extLst>
                </p:cNvPr>
                <p:cNvSpPr txBox="1"/>
                <p:nvPr/>
              </p:nvSpPr>
              <p:spPr>
                <a:xfrm>
                  <a:off x="3057144" y="3707425"/>
                  <a:ext cx="10108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2</m:t>
                            </m:r>
                          </m:sub>
                          <m:sup>
                            <m:r>
                              <a:rPr lang="it-IT" b="0" i="1" smtClean="0">
                                <a:latin typeface="Cambria Math" panose="02040503050406030204" pitchFamily="18" charset="0"/>
                              </a:rPr>
                              <m:t>(1)</m:t>
                            </m:r>
                          </m:sup>
                        </m:sSubSup>
                      </m:oMath>
                    </m:oMathPara>
                  </a14:m>
                  <a:endParaRPr lang="it-IT" dirty="0"/>
                </a:p>
              </p:txBody>
            </p:sp>
          </mc:Choice>
          <mc:Fallback>
            <p:sp>
              <p:nvSpPr>
                <p:cNvPr id="32" name="CasellaDiTesto 31">
                  <a:extLst>
                    <a:ext uri="{FF2B5EF4-FFF2-40B4-BE49-F238E27FC236}">
                      <a16:creationId xmlns:a16="http://schemas.microsoft.com/office/drawing/2014/main" id="{C215B1E0-0A48-A538-BA62-67C0887C5CD6}"/>
                    </a:ext>
                  </a:extLst>
                </p:cNvPr>
                <p:cNvSpPr txBox="1">
                  <a:spLocks noRot="1" noChangeAspect="1" noMove="1" noResize="1" noEditPoints="1" noAdjustHandles="1" noChangeArrowheads="1" noChangeShapeType="1" noTextEdit="1"/>
                </p:cNvSpPr>
                <p:nvPr/>
              </p:nvSpPr>
              <p:spPr>
                <a:xfrm>
                  <a:off x="3057144" y="3707425"/>
                  <a:ext cx="1010800" cy="707886"/>
                </a:xfrm>
                <a:prstGeom prst="rect">
                  <a:avLst/>
                </a:prstGeom>
                <a:blipFill>
                  <a:blip r:embed="rId4"/>
                  <a:stretch>
                    <a:fillRect/>
                  </a:stretch>
                </a:blipFill>
              </p:spPr>
              <p:txBody>
                <a:bodyPr/>
                <a:lstStyle/>
                <a:p>
                  <a:r>
                    <a:rPr lang="it-IT">
                      <a:noFill/>
                    </a:rPr>
                    <a:t> </a:t>
                  </a:r>
                </a:p>
              </p:txBody>
            </p:sp>
          </mc:Fallback>
        </mc:AlternateContent>
      </p:grpSp>
      <p:sp>
        <p:nvSpPr>
          <p:cNvPr id="2" name="CasellaDiTesto 1">
            <a:extLst>
              <a:ext uri="{FF2B5EF4-FFF2-40B4-BE49-F238E27FC236}">
                <a16:creationId xmlns:a16="http://schemas.microsoft.com/office/drawing/2014/main" id="{9217796D-616F-DA64-0CB2-8F13C22F504B}"/>
              </a:ext>
            </a:extLst>
          </p:cNvPr>
          <p:cNvSpPr txBox="1"/>
          <p:nvPr/>
        </p:nvSpPr>
        <p:spPr>
          <a:xfrm>
            <a:off x="6069254" y="4166661"/>
            <a:ext cx="2463186" cy="461665"/>
          </a:xfrm>
          <a:prstGeom prst="rect">
            <a:avLst/>
          </a:prstGeom>
          <a:solidFill>
            <a:srgbClr val="FFFF00"/>
          </a:solidFill>
        </p:spPr>
        <p:txBody>
          <a:bodyPr wrap="square">
            <a:spAutoFit/>
          </a:bodyPr>
          <a:lstStyle/>
          <a:p>
            <a:pPr algn="ctr"/>
            <a:r>
              <a:rPr lang="en-US" sz="2400" dirty="0">
                <a:solidFill>
                  <a:srgbClr val="212121"/>
                </a:solidFill>
              </a:rPr>
              <a:t>back</a:t>
            </a:r>
            <a:r>
              <a:rPr lang="en-US" sz="2400" b="0" i="0" dirty="0">
                <a:solidFill>
                  <a:srgbClr val="212121"/>
                </a:solidFill>
                <a:effectLst/>
                <a:latin typeface="Helvetica" panose="020B0604020202020204" pitchFamily="34" charset="0"/>
              </a:rPr>
              <a:t>ward mode</a:t>
            </a:r>
          </a:p>
        </p:txBody>
      </p:sp>
      <mc:AlternateContent xmlns:mc="http://schemas.openxmlformats.org/markup-compatibility/2006">
        <mc:Choice xmlns:a14="http://schemas.microsoft.com/office/drawing/2010/main" Requires="a14">
          <p:sp>
            <p:nvSpPr>
              <p:cNvPr id="18" name="CasellaDiTesto 17">
                <a:extLst>
                  <a:ext uri="{FF2B5EF4-FFF2-40B4-BE49-F238E27FC236}">
                    <a16:creationId xmlns:a16="http://schemas.microsoft.com/office/drawing/2014/main" id="{8A75177B-A407-0ACF-ED49-0C13BD383B9E}"/>
                  </a:ext>
                </a:extLst>
              </p:cNvPr>
              <p:cNvSpPr txBox="1"/>
              <p:nvPr/>
            </p:nvSpPr>
            <p:spPr>
              <a:xfrm>
                <a:off x="470805" y="4514650"/>
                <a:ext cx="5714578" cy="816506"/>
              </a:xfrm>
              <a:prstGeom prst="rect">
                <a:avLst/>
              </a:prstGeom>
              <a:noFill/>
            </p:spPr>
            <p:txBody>
              <a:bodyPr wrap="square">
                <a:spAutoFit/>
              </a:bodyPr>
              <a:lstStyle/>
              <a:p>
                <a14:m>
                  <m:oMath xmlns:m="http://schemas.openxmlformats.org/officeDocument/2006/math">
                    <m:sSup>
                      <m:sSupPr>
                        <m:ctrlPr>
                          <a:rPr lang="it-IT" b="0" i="1" smtClean="0">
                            <a:latin typeface="Cambria Math" panose="02040503050406030204" pitchFamily="18" charset="0"/>
                          </a:rPr>
                        </m:ctrlPr>
                      </m:sSupPr>
                      <m:e>
                        <m:acc>
                          <m:accPr>
                            <m:chr m:val="̅"/>
                            <m:ctrlPr>
                              <a:rPr lang="it-IT" i="1">
                                <a:latin typeface="Cambria Math" panose="02040503050406030204" pitchFamily="18" charset="0"/>
                              </a:rPr>
                            </m:ctrlPr>
                          </m:accPr>
                          <m:e>
                            <m:r>
                              <a:rPr lang="it-IT" b="0" i="1" smtClean="0">
                                <a:latin typeface="Cambria Math" panose="02040503050406030204" pitchFamily="18" charset="0"/>
                              </a:rPr>
                              <m:t>𝑉</m:t>
                            </m:r>
                          </m:e>
                        </m:acc>
                      </m:e>
                      <m:sup>
                        <m:r>
                          <a:rPr lang="it-IT" b="0" i="1" smtClean="0">
                            <a:latin typeface="Cambria Math" panose="02040503050406030204" pitchFamily="18" charset="0"/>
                          </a:rPr>
                          <m:t>(1)</m:t>
                        </m:r>
                      </m:sup>
                    </m:sSup>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𝐿</m:t>
                        </m:r>
                      </m:num>
                      <m:den>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(1)</m:t>
                            </m:r>
                          </m:sup>
                        </m:sSup>
                      </m:den>
                    </m:f>
                  </m:oMath>
                </a14:m>
                <a:r>
                  <a:rPr lang="it-IT" dirty="0"/>
                  <a:t>= </a:t>
                </a:r>
                <a14:m>
                  <m:oMath xmlns:m="http://schemas.openxmlformats.org/officeDocument/2006/math">
                    <m:sSup>
                      <m:sSupPr>
                        <m:ctrlPr>
                          <a:rPr lang="it-IT" i="1">
                            <a:latin typeface="Cambria Math" panose="02040503050406030204" pitchFamily="18" charset="0"/>
                          </a:rPr>
                        </m:ctrlPr>
                      </m:sSupPr>
                      <m:e>
                        <m:acc>
                          <m:accPr>
                            <m:chr m:val="̅"/>
                            <m:ctrlPr>
                              <a:rPr lang="it-IT" i="1">
                                <a:latin typeface="Cambria Math" panose="02040503050406030204" pitchFamily="18" charset="0"/>
                              </a:rPr>
                            </m:ctrlPr>
                          </m:accPr>
                          <m:e>
                            <m:r>
                              <a:rPr lang="it-IT" i="1">
                                <a:latin typeface="Cambria Math" panose="02040503050406030204" pitchFamily="18" charset="0"/>
                              </a:rPr>
                              <m:t>𝑣</m:t>
                            </m:r>
                          </m:e>
                        </m:acc>
                      </m:e>
                      <m:sup>
                        <m:r>
                          <a:rPr lang="it-IT" i="1">
                            <a:latin typeface="Cambria Math" panose="02040503050406030204" pitchFamily="18" charset="0"/>
                          </a:rPr>
                          <m:t>(2)</m:t>
                        </m:r>
                      </m:sup>
                    </m:sSup>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𝑤</m:t>
                        </m:r>
                      </m:e>
                      <m:sup>
                        <m:r>
                          <a:rPr lang="it-IT" i="1">
                            <a:latin typeface="Cambria Math" panose="02040503050406030204" pitchFamily="18" charset="0"/>
                            <a:ea typeface="Cambria Math" panose="02040503050406030204" pitchFamily="18" charset="0"/>
                          </a:rPr>
                          <m:t>(2)</m:t>
                        </m:r>
                      </m:sup>
                    </m:sSup>
                  </m:oMath>
                </a14:m>
                <a:endParaRPr lang="it-IT" dirty="0"/>
              </a:p>
            </p:txBody>
          </p:sp>
        </mc:Choice>
        <mc:Fallback>
          <p:sp>
            <p:nvSpPr>
              <p:cNvPr id="18" name="CasellaDiTesto 17">
                <a:extLst>
                  <a:ext uri="{FF2B5EF4-FFF2-40B4-BE49-F238E27FC236}">
                    <a16:creationId xmlns:a16="http://schemas.microsoft.com/office/drawing/2014/main" id="{8A75177B-A407-0ACF-ED49-0C13BD383B9E}"/>
                  </a:ext>
                </a:extLst>
              </p:cNvPr>
              <p:cNvSpPr txBox="1">
                <a:spLocks noRot="1" noChangeAspect="1" noMove="1" noResize="1" noEditPoints="1" noAdjustHandles="1" noChangeArrowheads="1" noChangeShapeType="1" noTextEdit="1"/>
              </p:cNvSpPr>
              <p:nvPr/>
            </p:nvSpPr>
            <p:spPr>
              <a:xfrm>
                <a:off x="470805" y="4514650"/>
                <a:ext cx="5714578" cy="816506"/>
              </a:xfrm>
              <a:prstGeom prst="rect">
                <a:avLst/>
              </a:prstGeom>
              <a:blipFill>
                <a:blip r:embed="rId5"/>
                <a:stretch>
                  <a:fillRect b="-9701"/>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7" name="CasellaDiTesto 16">
                <a:extLst>
                  <a:ext uri="{FF2B5EF4-FFF2-40B4-BE49-F238E27FC236}">
                    <a16:creationId xmlns:a16="http://schemas.microsoft.com/office/drawing/2014/main" id="{0FBE3109-FCB9-1427-9A8E-E52BA2F21A2C}"/>
                  </a:ext>
                </a:extLst>
              </p:cNvPr>
              <p:cNvSpPr txBox="1"/>
              <p:nvPr/>
            </p:nvSpPr>
            <p:spPr>
              <a:xfrm>
                <a:off x="163483" y="5478257"/>
                <a:ext cx="9108906" cy="835870"/>
              </a:xfrm>
              <a:prstGeom prst="rect">
                <a:avLst/>
              </a:prstGeom>
              <a:noFill/>
            </p:spPr>
            <p:txBody>
              <a:bodyPr wrap="square">
                <a:spAutoFit/>
              </a:bodyPr>
              <a:lstStyle/>
              <a:p>
                <a14:m>
                  <m:oMath xmlns:m="http://schemas.openxmlformats.org/officeDocument/2006/math">
                    <m:sSup>
                      <m:sSupPr>
                        <m:ctrlPr>
                          <a:rPr lang="it-IT" sz="3000" b="0" i="1" smtClean="0">
                            <a:latin typeface="Cambria Math" panose="02040503050406030204" pitchFamily="18" charset="0"/>
                          </a:rPr>
                        </m:ctrlPr>
                      </m:sSupPr>
                      <m:e>
                        <m:acc>
                          <m:accPr>
                            <m:chr m:val="̅"/>
                            <m:ctrlPr>
                              <a:rPr lang="it-IT" sz="3000" i="1">
                                <a:latin typeface="Cambria Math" panose="02040503050406030204" pitchFamily="18" charset="0"/>
                              </a:rPr>
                            </m:ctrlPr>
                          </m:accPr>
                          <m:e>
                            <m:r>
                              <a:rPr lang="it-IT" sz="3000" b="0" i="1" smtClean="0">
                                <a:latin typeface="Cambria Math" panose="02040503050406030204" pitchFamily="18" charset="0"/>
                              </a:rPr>
                              <m:t>𝑏</m:t>
                            </m:r>
                          </m:e>
                        </m:acc>
                      </m:e>
                      <m:sup>
                        <m:r>
                          <a:rPr lang="it-IT" sz="3000" b="0" i="1" smtClean="0">
                            <a:latin typeface="Cambria Math" panose="02040503050406030204" pitchFamily="18" charset="0"/>
                          </a:rPr>
                          <m:t>(1)</m:t>
                        </m:r>
                      </m:sup>
                    </m:sSup>
                    <m:r>
                      <a:rPr lang="it-IT" sz="3000" b="0" i="1" smtClean="0">
                        <a:latin typeface="Cambria Math" panose="02040503050406030204" pitchFamily="18" charset="0"/>
                      </a:rPr>
                      <m:t>=</m:t>
                    </m:r>
                    <m:d>
                      <m:dPr>
                        <m:ctrlPr>
                          <a:rPr lang="it-IT" sz="3000" b="0" i="1" smtClean="0">
                            <a:latin typeface="Cambria Math" panose="02040503050406030204" pitchFamily="18" charset="0"/>
                          </a:rPr>
                        </m:ctrlPr>
                      </m:dPr>
                      <m:e>
                        <m:sSubSup>
                          <m:sSubSupPr>
                            <m:ctrlPr>
                              <a:rPr lang="it-IT" sz="3000" i="1">
                                <a:latin typeface="Cambria Math" panose="02040503050406030204" pitchFamily="18" charset="0"/>
                              </a:rPr>
                            </m:ctrlPr>
                          </m:sSubSupPr>
                          <m:e>
                            <m:acc>
                              <m:accPr>
                                <m:chr m:val="̅"/>
                                <m:ctrlPr>
                                  <a:rPr lang="it-IT" sz="3000" i="1">
                                    <a:latin typeface="Cambria Math" panose="02040503050406030204" pitchFamily="18" charset="0"/>
                                  </a:rPr>
                                </m:ctrlPr>
                              </m:accPr>
                              <m:e>
                                <m:r>
                                  <a:rPr lang="it-IT" sz="3000" b="0" i="1" smtClean="0">
                                    <a:latin typeface="Cambria Math" panose="02040503050406030204" pitchFamily="18" charset="0"/>
                                  </a:rPr>
                                  <m:t>𝑏</m:t>
                                </m:r>
                              </m:e>
                            </m:acc>
                          </m:e>
                          <m:sub>
                            <m:r>
                              <a:rPr lang="it-IT" sz="3000" i="1">
                                <a:latin typeface="Cambria Math" panose="02040503050406030204" pitchFamily="18" charset="0"/>
                              </a:rPr>
                              <m:t>1</m:t>
                            </m:r>
                          </m:sub>
                          <m:sup>
                            <m:r>
                              <a:rPr lang="it-IT" sz="3000" i="1">
                                <a:latin typeface="Cambria Math" panose="02040503050406030204" pitchFamily="18" charset="0"/>
                              </a:rPr>
                              <m:t>(</m:t>
                            </m:r>
                            <m:r>
                              <a:rPr lang="it-IT" sz="3000" i="1">
                                <a:latin typeface="Cambria Math" panose="02040503050406030204" pitchFamily="18" charset="0"/>
                              </a:rPr>
                              <m:t>1</m:t>
                            </m:r>
                            <m:r>
                              <a:rPr lang="it-IT" sz="3000" i="1">
                                <a:latin typeface="Cambria Math" panose="02040503050406030204" pitchFamily="18" charset="0"/>
                              </a:rPr>
                              <m:t>)</m:t>
                            </m:r>
                          </m:sup>
                        </m:sSubSup>
                        <m:r>
                          <a:rPr lang="it-IT" sz="3000" b="0" i="1" smtClean="0">
                            <a:latin typeface="Cambria Math" panose="02040503050406030204" pitchFamily="18" charset="0"/>
                          </a:rPr>
                          <m:t>,</m:t>
                        </m:r>
                        <m:sSubSup>
                          <m:sSubSupPr>
                            <m:ctrlPr>
                              <a:rPr lang="it-IT" sz="3000" i="1">
                                <a:latin typeface="Cambria Math" panose="02040503050406030204" pitchFamily="18" charset="0"/>
                              </a:rPr>
                            </m:ctrlPr>
                          </m:sSubSupPr>
                          <m:e>
                            <m:acc>
                              <m:accPr>
                                <m:chr m:val="̅"/>
                                <m:ctrlPr>
                                  <a:rPr lang="it-IT" sz="3000" i="1">
                                    <a:latin typeface="Cambria Math" panose="02040503050406030204" pitchFamily="18" charset="0"/>
                                  </a:rPr>
                                </m:ctrlPr>
                              </m:accPr>
                              <m:e>
                                <m:r>
                                  <a:rPr lang="it-IT" sz="3000" b="0" i="1" smtClean="0">
                                    <a:latin typeface="Cambria Math" panose="02040503050406030204" pitchFamily="18" charset="0"/>
                                  </a:rPr>
                                  <m:t>𝑏</m:t>
                                </m:r>
                              </m:e>
                            </m:acc>
                          </m:e>
                          <m:sub>
                            <m:r>
                              <a:rPr lang="it-IT" sz="3000" b="0" i="1" smtClean="0">
                                <a:latin typeface="Cambria Math" panose="02040503050406030204" pitchFamily="18" charset="0"/>
                              </a:rPr>
                              <m:t>2</m:t>
                            </m:r>
                          </m:sub>
                          <m:sup>
                            <m:r>
                              <a:rPr lang="it-IT" sz="3000" i="1">
                                <a:latin typeface="Cambria Math" panose="02040503050406030204" pitchFamily="18" charset="0"/>
                              </a:rPr>
                              <m:t>(</m:t>
                            </m:r>
                            <m:r>
                              <a:rPr lang="it-IT" sz="3000" i="1">
                                <a:latin typeface="Cambria Math" panose="02040503050406030204" pitchFamily="18" charset="0"/>
                              </a:rPr>
                              <m:t>1</m:t>
                            </m:r>
                            <m:r>
                              <a:rPr lang="it-IT" sz="3000" i="1">
                                <a:latin typeface="Cambria Math" panose="02040503050406030204" pitchFamily="18" charset="0"/>
                              </a:rPr>
                              <m:t>)</m:t>
                            </m:r>
                          </m:sup>
                        </m:sSubSup>
                      </m:e>
                    </m:d>
                    <m:r>
                      <a:rPr lang="it-IT" sz="3000" b="0" i="1" smtClean="0">
                        <a:latin typeface="Cambria Math" panose="02040503050406030204" pitchFamily="18" charset="0"/>
                      </a:rPr>
                      <m:t>=</m:t>
                    </m:r>
                    <m:f>
                      <m:fPr>
                        <m:ctrlPr>
                          <a:rPr lang="it-IT" sz="3000" b="0" i="1" smtClean="0">
                            <a:latin typeface="Cambria Math" panose="02040503050406030204" pitchFamily="18" charset="0"/>
                          </a:rPr>
                        </m:ctrlPr>
                      </m:fPr>
                      <m:num>
                        <m:r>
                          <a:rPr lang="it-IT" sz="3000" b="0" i="1" smtClean="0">
                            <a:latin typeface="Cambria Math" panose="02040503050406030204" pitchFamily="18" charset="0"/>
                            <a:ea typeface="Cambria Math" panose="02040503050406030204" pitchFamily="18" charset="0"/>
                          </a:rPr>
                          <m:t>𝜕</m:t>
                        </m:r>
                        <m:r>
                          <a:rPr lang="it-IT" sz="3000" b="0" i="1" smtClean="0">
                            <a:latin typeface="Cambria Math" panose="02040503050406030204" pitchFamily="18" charset="0"/>
                            <a:ea typeface="Cambria Math" panose="02040503050406030204" pitchFamily="18" charset="0"/>
                          </a:rPr>
                          <m:t>𝐿</m:t>
                        </m:r>
                      </m:num>
                      <m:den>
                        <m:r>
                          <a:rPr lang="it-IT" sz="3000" b="0" i="1" smtClean="0">
                            <a:latin typeface="Cambria Math" panose="02040503050406030204" pitchFamily="18" charset="0"/>
                            <a:ea typeface="Cambria Math" panose="02040503050406030204" pitchFamily="18" charset="0"/>
                          </a:rPr>
                          <m:t>𝜕</m:t>
                        </m:r>
                        <m:sSup>
                          <m:sSupPr>
                            <m:ctrlPr>
                              <a:rPr lang="it-IT" sz="3000" b="0" i="1" smtClean="0">
                                <a:latin typeface="Cambria Math" panose="02040503050406030204" pitchFamily="18" charset="0"/>
                                <a:ea typeface="Cambria Math" panose="02040503050406030204" pitchFamily="18" charset="0"/>
                              </a:rPr>
                            </m:ctrlPr>
                          </m:sSupPr>
                          <m:e>
                            <m:r>
                              <a:rPr lang="it-IT" sz="3000" b="0" i="1" smtClean="0">
                                <a:latin typeface="Cambria Math" panose="02040503050406030204" pitchFamily="18" charset="0"/>
                                <a:ea typeface="Cambria Math" panose="02040503050406030204" pitchFamily="18" charset="0"/>
                              </a:rPr>
                              <m:t>𝑏</m:t>
                            </m:r>
                          </m:e>
                          <m:sup>
                            <m:r>
                              <a:rPr lang="it-IT" sz="3000" b="0" i="1" smtClean="0">
                                <a:latin typeface="Cambria Math" panose="02040503050406030204" pitchFamily="18" charset="0"/>
                                <a:ea typeface="Cambria Math" panose="02040503050406030204" pitchFamily="18" charset="0"/>
                              </a:rPr>
                              <m:t>(1)</m:t>
                            </m:r>
                          </m:sup>
                        </m:sSup>
                      </m:den>
                    </m:f>
                  </m:oMath>
                </a14:m>
                <a:r>
                  <a:rPr lang="it-IT" sz="3000" dirty="0"/>
                  <a:t>=</a:t>
                </a:r>
                <a14:m>
                  <m:oMath xmlns:m="http://schemas.openxmlformats.org/officeDocument/2006/math">
                    <m:f>
                      <m:fPr>
                        <m:ctrlPr>
                          <a:rPr lang="it-IT" sz="3000" i="1">
                            <a:latin typeface="Cambria Math" panose="02040503050406030204" pitchFamily="18" charset="0"/>
                          </a:rPr>
                        </m:ctrlPr>
                      </m:fPr>
                      <m:num>
                        <m:r>
                          <a:rPr lang="it-IT" sz="3000" i="1">
                            <a:latin typeface="Cambria Math" panose="02040503050406030204" pitchFamily="18" charset="0"/>
                            <a:ea typeface="Cambria Math" panose="02040503050406030204" pitchFamily="18" charset="0"/>
                          </a:rPr>
                          <m:t>𝜕</m:t>
                        </m:r>
                        <m:r>
                          <a:rPr lang="it-IT" sz="3000" i="1">
                            <a:latin typeface="Cambria Math" panose="02040503050406030204" pitchFamily="18" charset="0"/>
                            <a:ea typeface="Cambria Math" panose="02040503050406030204" pitchFamily="18" charset="0"/>
                          </a:rPr>
                          <m:t>𝐿</m:t>
                        </m:r>
                      </m:num>
                      <m:den>
                        <m:r>
                          <a:rPr lang="it-IT" sz="3000" i="1">
                            <a:latin typeface="Cambria Math" panose="02040503050406030204" pitchFamily="18" charset="0"/>
                            <a:ea typeface="Cambria Math" panose="02040503050406030204" pitchFamily="18" charset="0"/>
                          </a:rPr>
                          <m:t>𝜕</m:t>
                        </m:r>
                        <m:sSup>
                          <m:sSupPr>
                            <m:ctrlPr>
                              <a:rPr lang="it-IT" sz="3000" i="1">
                                <a:latin typeface="Cambria Math" panose="02040503050406030204" pitchFamily="18" charset="0"/>
                                <a:ea typeface="Cambria Math" panose="02040503050406030204" pitchFamily="18" charset="0"/>
                              </a:rPr>
                            </m:ctrlPr>
                          </m:sSupPr>
                          <m:e>
                            <m:r>
                              <a:rPr lang="it-IT" sz="3000" b="0" i="1" smtClean="0">
                                <a:latin typeface="Cambria Math" panose="02040503050406030204" pitchFamily="18" charset="0"/>
                                <a:ea typeface="Cambria Math" panose="02040503050406030204" pitchFamily="18" charset="0"/>
                              </a:rPr>
                              <m:t>𝑉</m:t>
                            </m:r>
                          </m:e>
                          <m:sup>
                            <m:r>
                              <a:rPr lang="it-IT" sz="3000" i="1">
                                <a:latin typeface="Cambria Math" panose="02040503050406030204" pitchFamily="18" charset="0"/>
                                <a:ea typeface="Cambria Math" panose="02040503050406030204" pitchFamily="18" charset="0"/>
                              </a:rPr>
                              <m:t>(</m:t>
                            </m:r>
                            <m:r>
                              <a:rPr lang="it-IT" sz="3000" b="0" i="1" smtClean="0">
                                <a:latin typeface="Cambria Math" panose="02040503050406030204" pitchFamily="18" charset="0"/>
                                <a:ea typeface="Cambria Math" panose="02040503050406030204" pitchFamily="18" charset="0"/>
                              </a:rPr>
                              <m:t>1</m:t>
                            </m:r>
                            <m:r>
                              <a:rPr lang="it-IT" sz="3000" i="1">
                                <a:latin typeface="Cambria Math" panose="02040503050406030204" pitchFamily="18" charset="0"/>
                                <a:ea typeface="Cambria Math" panose="02040503050406030204" pitchFamily="18" charset="0"/>
                              </a:rPr>
                              <m:t>)</m:t>
                            </m:r>
                          </m:sup>
                        </m:sSup>
                      </m:den>
                    </m:f>
                  </m:oMath>
                </a14:m>
                <a:r>
                  <a:rPr lang="it-IT" sz="3000" dirty="0"/>
                  <a:t> </a:t>
                </a:r>
                <a14:m>
                  <m:oMath xmlns:m="http://schemas.openxmlformats.org/officeDocument/2006/math">
                    <m:f>
                      <m:fPr>
                        <m:ctrlPr>
                          <a:rPr lang="it-IT" sz="3000" i="1">
                            <a:latin typeface="Cambria Math" panose="02040503050406030204" pitchFamily="18" charset="0"/>
                          </a:rPr>
                        </m:ctrlPr>
                      </m:fPr>
                      <m:num>
                        <m:r>
                          <a:rPr lang="it-IT" sz="3000" i="1">
                            <a:latin typeface="Cambria Math" panose="02040503050406030204" pitchFamily="18" charset="0"/>
                            <a:ea typeface="Cambria Math" panose="02040503050406030204" pitchFamily="18" charset="0"/>
                          </a:rPr>
                          <m:t>𝜕</m:t>
                        </m:r>
                        <m:sSup>
                          <m:sSupPr>
                            <m:ctrlPr>
                              <a:rPr lang="it-IT" sz="3000" i="1">
                                <a:latin typeface="Cambria Math" panose="02040503050406030204" pitchFamily="18" charset="0"/>
                                <a:ea typeface="Cambria Math" panose="02040503050406030204" pitchFamily="18" charset="0"/>
                              </a:rPr>
                            </m:ctrlPr>
                          </m:sSupPr>
                          <m:e>
                            <m:r>
                              <a:rPr lang="it-IT" sz="3000" b="0" i="1" smtClean="0">
                                <a:latin typeface="Cambria Math" panose="02040503050406030204" pitchFamily="18" charset="0"/>
                                <a:ea typeface="Cambria Math" panose="02040503050406030204" pitchFamily="18" charset="0"/>
                              </a:rPr>
                              <m:t>𝑉</m:t>
                            </m:r>
                          </m:e>
                          <m:sup>
                            <m:r>
                              <a:rPr lang="it-IT" sz="3000" i="1">
                                <a:latin typeface="Cambria Math" panose="02040503050406030204" pitchFamily="18" charset="0"/>
                                <a:ea typeface="Cambria Math" panose="02040503050406030204" pitchFamily="18" charset="0"/>
                              </a:rPr>
                              <m:t>(</m:t>
                            </m:r>
                            <m:r>
                              <a:rPr lang="it-IT" sz="3000" b="0" i="1" smtClean="0">
                                <a:latin typeface="Cambria Math" panose="02040503050406030204" pitchFamily="18" charset="0"/>
                                <a:ea typeface="Cambria Math" panose="02040503050406030204" pitchFamily="18" charset="0"/>
                              </a:rPr>
                              <m:t>1</m:t>
                            </m:r>
                            <m:r>
                              <a:rPr lang="it-IT" sz="3000" i="1">
                                <a:latin typeface="Cambria Math" panose="02040503050406030204" pitchFamily="18" charset="0"/>
                                <a:ea typeface="Cambria Math" panose="02040503050406030204" pitchFamily="18" charset="0"/>
                              </a:rPr>
                              <m:t>)</m:t>
                            </m:r>
                          </m:sup>
                        </m:sSup>
                      </m:num>
                      <m:den>
                        <m:r>
                          <a:rPr lang="it-IT" sz="3000" i="1">
                            <a:latin typeface="Cambria Math" panose="02040503050406030204" pitchFamily="18" charset="0"/>
                            <a:ea typeface="Cambria Math" panose="02040503050406030204" pitchFamily="18" charset="0"/>
                          </a:rPr>
                          <m:t>𝜕</m:t>
                        </m:r>
                        <m:sSup>
                          <m:sSupPr>
                            <m:ctrlPr>
                              <a:rPr lang="it-IT" sz="3000" i="1">
                                <a:latin typeface="Cambria Math" panose="02040503050406030204" pitchFamily="18" charset="0"/>
                                <a:ea typeface="Cambria Math" panose="02040503050406030204" pitchFamily="18" charset="0"/>
                              </a:rPr>
                            </m:ctrlPr>
                          </m:sSupPr>
                          <m:e>
                            <m:r>
                              <a:rPr lang="it-IT" sz="3000" b="0" i="1" smtClean="0">
                                <a:latin typeface="Cambria Math" panose="02040503050406030204" pitchFamily="18" charset="0"/>
                                <a:ea typeface="Cambria Math" panose="02040503050406030204" pitchFamily="18" charset="0"/>
                              </a:rPr>
                              <m:t>𝑏</m:t>
                            </m:r>
                          </m:e>
                          <m:sup>
                            <m:r>
                              <a:rPr lang="it-IT" sz="3000" i="1">
                                <a:latin typeface="Cambria Math" panose="02040503050406030204" pitchFamily="18" charset="0"/>
                                <a:ea typeface="Cambria Math" panose="02040503050406030204" pitchFamily="18" charset="0"/>
                              </a:rPr>
                              <m:t>(</m:t>
                            </m:r>
                            <m:r>
                              <a:rPr lang="it-IT" sz="3000" b="0" i="1" smtClean="0">
                                <a:latin typeface="Cambria Math" panose="02040503050406030204" pitchFamily="18" charset="0"/>
                                <a:ea typeface="Cambria Math" panose="02040503050406030204" pitchFamily="18" charset="0"/>
                              </a:rPr>
                              <m:t>1</m:t>
                            </m:r>
                            <m:r>
                              <a:rPr lang="it-IT" sz="3000" i="1">
                                <a:latin typeface="Cambria Math" panose="02040503050406030204" pitchFamily="18" charset="0"/>
                                <a:ea typeface="Cambria Math" panose="02040503050406030204" pitchFamily="18" charset="0"/>
                              </a:rPr>
                              <m:t>)</m:t>
                            </m:r>
                          </m:sup>
                        </m:sSup>
                      </m:den>
                    </m:f>
                  </m:oMath>
                </a14:m>
                <a:r>
                  <a:rPr lang="it-IT" sz="3000" dirty="0"/>
                  <a:t>= </a:t>
                </a:r>
                <a14:m>
                  <m:oMath xmlns:m="http://schemas.openxmlformats.org/officeDocument/2006/math">
                    <m:sSup>
                      <m:sSupPr>
                        <m:ctrlPr>
                          <a:rPr lang="it-IT" sz="3000" i="1">
                            <a:latin typeface="Cambria Math" panose="02040503050406030204" pitchFamily="18" charset="0"/>
                          </a:rPr>
                        </m:ctrlPr>
                      </m:sSupPr>
                      <m:e>
                        <m:acc>
                          <m:accPr>
                            <m:chr m:val="̅"/>
                            <m:ctrlPr>
                              <a:rPr lang="it-IT" sz="3000" i="1">
                                <a:latin typeface="Cambria Math" panose="02040503050406030204" pitchFamily="18" charset="0"/>
                              </a:rPr>
                            </m:ctrlPr>
                          </m:accPr>
                          <m:e>
                            <m:r>
                              <a:rPr lang="it-IT" sz="3000" i="1">
                                <a:latin typeface="Cambria Math" panose="02040503050406030204" pitchFamily="18" charset="0"/>
                              </a:rPr>
                              <m:t>𝑣</m:t>
                            </m:r>
                          </m:e>
                        </m:acc>
                      </m:e>
                      <m:sup>
                        <m:r>
                          <a:rPr lang="it-IT" sz="3000" i="1">
                            <a:latin typeface="Cambria Math" panose="02040503050406030204" pitchFamily="18" charset="0"/>
                          </a:rPr>
                          <m:t>(2)</m:t>
                        </m:r>
                      </m:sup>
                    </m:sSup>
                    <m:sSup>
                      <m:sSupPr>
                        <m:ctrlPr>
                          <a:rPr lang="it-IT" sz="3000" i="1">
                            <a:latin typeface="Cambria Math" panose="02040503050406030204" pitchFamily="18" charset="0"/>
                            <a:ea typeface="Cambria Math" panose="02040503050406030204" pitchFamily="18" charset="0"/>
                          </a:rPr>
                        </m:ctrlPr>
                      </m:sSupPr>
                      <m:e>
                        <m:r>
                          <a:rPr lang="it-IT" sz="3000" b="0" i="1" smtClean="0">
                            <a:latin typeface="Cambria Math" panose="02040503050406030204" pitchFamily="18" charset="0"/>
                            <a:ea typeface="Cambria Math" panose="02040503050406030204" pitchFamily="18" charset="0"/>
                          </a:rPr>
                          <m:t>𝑤</m:t>
                        </m:r>
                      </m:e>
                      <m:sup>
                        <m:r>
                          <a:rPr lang="it-IT" sz="3000" i="1">
                            <a:latin typeface="Cambria Math" panose="02040503050406030204" pitchFamily="18" charset="0"/>
                            <a:ea typeface="Cambria Math" panose="02040503050406030204" pitchFamily="18" charset="0"/>
                          </a:rPr>
                          <m:t>(</m:t>
                        </m:r>
                        <m:r>
                          <a:rPr lang="it-IT" sz="3000" b="0" i="1" smtClean="0">
                            <a:latin typeface="Cambria Math" panose="02040503050406030204" pitchFamily="18" charset="0"/>
                            <a:ea typeface="Cambria Math" panose="02040503050406030204" pitchFamily="18" charset="0"/>
                          </a:rPr>
                          <m:t>2</m:t>
                        </m:r>
                        <m:r>
                          <a:rPr lang="it-IT" sz="3000" i="1">
                            <a:latin typeface="Cambria Math" panose="02040503050406030204" pitchFamily="18" charset="0"/>
                            <a:ea typeface="Cambria Math" panose="02040503050406030204" pitchFamily="18" charset="0"/>
                          </a:rPr>
                          <m:t>)</m:t>
                        </m:r>
                      </m:sup>
                    </m:sSup>
                  </m:oMath>
                </a14:m>
                <a:endParaRPr lang="it-IT" sz="3000" dirty="0"/>
              </a:p>
            </p:txBody>
          </p:sp>
        </mc:Choice>
        <mc:Fallback>
          <p:sp>
            <p:nvSpPr>
              <p:cNvPr id="17" name="CasellaDiTesto 16">
                <a:extLst>
                  <a:ext uri="{FF2B5EF4-FFF2-40B4-BE49-F238E27FC236}">
                    <a16:creationId xmlns:a16="http://schemas.microsoft.com/office/drawing/2014/main" id="{0FBE3109-FCB9-1427-9A8E-E52BA2F21A2C}"/>
                  </a:ext>
                </a:extLst>
              </p:cNvPr>
              <p:cNvSpPr txBox="1">
                <a:spLocks noRot="1" noChangeAspect="1" noMove="1" noResize="1" noEditPoints="1" noAdjustHandles="1" noChangeArrowheads="1" noChangeShapeType="1" noTextEdit="1"/>
              </p:cNvSpPr>
              <p:nvPr/>
            </p:nvSpPr>
            <p:spPr>
              <a:xfrm>
                <a:off x="163483" y="5478257"/>
                <a:ext cx="9108906" cy="835870"/>
              </a:xfrm>
              <a:prstGeom prst="rect">
                <a:avLst/>
              </a:prstGeom>
              <a:blipFill>
                <a:blip r:embed="rId6"/>
                <a:stretch>
                  <a:fillRect b="-8029"/>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0" name="CasellaDiTesto 19">
                <a:extLst>
                  <a:ext uri="{FF2B5EF4-FFF2-40B4-BE49-F238E27FC236}">
                    <a16:creationId xmlns:a16="http://schemas.microsoft.com/office/drawing/2014/main" id="{FA9A76F7-6D84-0058-0DB3-C21FE1295BBD}"/>
                  </a:ext>
                </a:extLst>
              </p:cNvPr>
              <p:cNvSpPr txBox="1"/>
              <p:nvPr/>
            </p:nvSpPr>
            <p:spPr>
              <a:xfrm>
                <a:off x="6534046" y="4694566"/>
                <a:ext cx="2604338" cy="570349"/>
              </a:xfrm>
              <a:prstGeom prst="rect">
                <a:avLst/>
              </a:prstGeom>
              <a:solidFill>
                <a:srgbClr val="FFFF00"/>
              </a:solidFill>
            </p:spPr>
            <p:txBody>
              <a:bodyPr wrap="square">
                <a:spAutoFit/>
              </a:bodyPr>
              <a:lstStyle/>
              <a:p>
                <a14:m>
                  <m:oMath xmlns:m="http://schemas.openxmlformats.org/officeDocument/2006/math">
                    <m:sSubSup>
                      <m:sSubSupPr>
                        <m:ctrlPr>
                          <a:rPr lang="it-IT" sz="2400" b="0" i="1" smtClean="0">
                            <a:latin typeface="Cambria Math" panose="02040503050406030204" pitchFamily="18" charset="0"/>
                          </a:rPr>
                        </m:ctrlPr>
                      </m:sSubSupPr>
                      <m:e>
                        <m:r>
                          <a:rPr lang="it-IT" sz="2400" b="0" i="1" smtClean="0">
                            <a:latin typeface="Cambria Math" panose="02040503050406030204" pitchFamily="18" charset="0"/>
                          </a:rPr>
                          <m:t>𝑉</m:t>
                        </m:r>
                      </m:e>
                      <m:sub/>
                      <m:sup>
                        <m:r>
                          <a:rPr lang="it-IT" sz="2400" b="0" i="1" smtClean="0">
                            <a:latin typeface="Cambria Math" panose="02040503050406030204" pitchFamily="18" charset="0"/>
                          </a:rPr>
                          <m:t>(1)</m:t>
                        </m:r>
                      </m:sup>
                    </m:sSubSup>
                  </m:oMath>
                </a14:m>
                <a:r>
                  <a:rPr lang="it-IT" sz="2400" dirty="0"/>
                  <a:t>=</a:t>
                </a:r>
                <a14:m>
                  <m:oMath xmlns:m="http://schemas.openxmlformats.org/officeDocument/2006/math">
                    <m:sSubSup>
                      <m:sSubSupPr>
                        <m:ctrlPr>
                          <a:rPr lang="it-IT" sz="2400" i="1" dirty="0" smtClean="0">
                            <a:latin typeface="Cambria Math" panose="02040503050406030204" pitchFamily="18" charset="0"/>
                          </a:rPr>
                        </m:ctrlPr>
                      </m:sSubSupPr>
                      <m:e>
                        <m:r>
                          <a:rPr lang="it-IT" sz="2400" b="0" i="1" dirty="0" smtClean="0">
                            <a:latin typeface="Cambria Math" panose="02040503050406030204" pitchFamily="18" charset="0"/>
                          </a:rPr>
                          <m:t>𝑊</m:t>
                        </m:r>
                      </m:e>
                      <m:sub/>
                      <m:sup>
                        <m:r>
                          <a:rPr lang="it-IT" sz="2400" b="0" i="1" dirty="0" smtClean="0">
                            <a:latin typeface="Cambria Math" panose="02040503050406030204" pitchFamily="18" charset="0"/>
                          </a:rPr>
                          <m:t>(1)</m:t>
                        </m:r>
                      </m:sup>
                    </m:sSubSup>
                    <m:r>
                      <a:rPr lang="it-IT" sz="2400" b="0" i="1" dirty="0" smtClean="0">
                        <a:latin typeface="Cambria Math" panose="02040503050406030204" pitchFamily="18" charset="0"/>
                      </a:rPr>
                      <m:t>𝑥</m:t>
                    </m:r>
                    <m:r>
                      <a:rPr lang="it-IT" sz="2400" b="0" i="1" dirty="0" smtClean="0">
                        <a:latin typeface="Cambria Math" panose="02040503050406030204" pitchFamily="18" charset="0"/>
                      </a:rPr>
                      <m:t>+</m:t>
                    </m:r>
                  </m:oMath>
                </a14:m>
                <a:r>
                  <a:rPr lang="it-IT" sz="2400" dirty="0"/>
                  <a:t> </a:t>
                </a:r>
                <a14:m>
                  <m:oMath xmlns:m="http://schemas.openxmlformats.org/officeDocument/2006/math">
                    <m:sSubSup>
                      <m:sSubSupPr>
                        <m:ctrlPr>
                          <a:rPr lang="it-IT" sz="2400" i="1" dirty="0">
                            <a:latin typeface="Cambria Math" panose="02040503050406030204" pitchFamily="18" charset="0"/>
                          </a:rPr>
                        </m:ctrlPr>
                      </m:sSubSupPr>
                      <m:e>
                        <m:r>
                          <a:rPr lang="it-IT" sz="2400" b="0" i="1" dirty="0" smtClean="0">
                            <a:latin typeface="Cambria Math" panose="02040503050406030204" pitchFamily="18" charset="0"/>
                          </a:rPr>
                          <m:t>𝑏</m:t>
                        </m:r>
                      </m:e>
                      <m:sub/>
                      <m:sup>
                        <m:r>
                          <a:rPr lang="it-IT" sz="2400" i="1" dirty="0">
                            <a:latin typeface="Cambria Math" panose="02040503050406030204" pitchFamily="18" charset="0"/>
                          </a:rPr>
                          <m:t>(1)</m:t>
                        </m:r>
                      </m:sup>
                    </m:sSubSup>
                  </m:oMath>
                </a14:m>
                <a:endParaRPr lang="it-IT" sz="2400" dirty="0"/>
              </a:p>
            </p:txBody>
          </p:sp>
        </mc:Choice>
        <mc:Fallback>
          <p:sp>
            <p:nvSpPr>
              <p:cNvPr id="20" name="CasellaDiTesto 19">
                <a:extLst>
                  <a:ext uri="{FF2B5EF4-FFF2-40B4-BE49-F238E27FC236}">
                    <a16:creationId xmlns:a16="http://schemas.microsoft.com/office/drawing/2014/main" id="{FA9A76F7-6D84-0058-0DB3-C21FE1295BBD}"/>
                  </a:ext>
                </a:extLst>
              </p:cNvPr>
              <p:cNvSpPr txBox="1">
                <a:spLocks noRot="1" noChangeAspect="1" noMove="1" noResize="1" noEditPoints="1" noAdjustHandles="1" noChangeArrowheads="1" noChangeShapeType="1" noTextEdit="1"/>
              </p:cNvSpPr>
              <p:nvPr/>
            </p:nvSpPr>
            <p:spPr>
              <a:xfrm>
                <a:off x="6534046" y="4694566"/>
                <a:ext cx="2604338" cy="570349"/>
              </a:xfrm>
              <a:prstGeom prst="rect">
                <a:avLst/>
              </a:prstGeom>
              <a:blipFill>
                <a:blip r:embed="rId7"/>
                <a:stretch>
                  <a:fillRect b="-17021"/>
                </a:stretch>
              </a:blipFill>
            </p:spPr>
            <p:txBody>
              <a:bodyPr/>
              <a:lstStyle/>
              <a:p>
                <a:r>
                  <a:rPr lang="it-IT">
                    <a:noFill/>
                  </a:rPr>
                  <a:t> </a:t>
                </a:r>
              </a:p>
            </p:txBody>
          </p:sp>
        </mc:Fallback>
      </mc:AlternateContent>
    </p:spTree>
    <p:extLst>
      <p:ext uri="{BB962C8B-B14F-4D97-AF65-F5344CB8AC3E}">
        <p14:creationId xmlns:p14="http://schemas.microsoft.com/office/powerpoint/2010/main" val="92382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168995" y="260648"/>
            <a:ext cx="5699150" cy="646331"/>
          </a:xfrm>
          <a:prstGeom prst="rect">
            <a:avLst/>
          </a:prstGeom>
          <a:solidFill>
            <a:srgbClr val="66FFFF"/>
          </a:solidFill>
          <a:ln w="9525">
            <a:solidFill>
              <a:schemeClr val="tx1"/>
            </a:solidFill>
            <a:miter lim="800000"/>
            <a:headEnd/>
            <a:tailEnd/>
          </a:ln>
          <a:effectLst/>
        </p:spPr>
        <p:txBody>
          <a:bodyPr wrap="square" anchor="ctr">
            <a:spAutoFit/>
          </a:bodyPr>
          <a:lstStyle/>
          <a:p>
            <a:pPr>
              <a:defRPr/>
            </a:pPr>
            <a:r>
              <a:rPr lang="it-IT" sz="3600" b="1" dirty="0">
                <a:latin typeface="Arial" charset="0"/>
                <a:ea typeface="ＭＳ Ｐゴシック" charset="0"/>
              </a:rPr>
              <a:t>AD in Machine Learning</a:t>
            </a:r>
          </a:p>
        </p:txBody>
      </p:sp>
      <p:sp>
        <p:nvSpPr>
          <p:cNvPr id="5" name="Rettangolo 4"/>
          <p:cNvSpPr/>
          <p:nvPr/>
        </p:nvSpPr>
        <p:spPr>
          <a:xfrm>
            <a:off x="168995" y="980728"/>
            <a:ext cx="4968552" cy="523220"/>
          </a:xfrm>
          <a:prstGeom prst="rect">
            <a:avLst/>
          </a:prstGeom>
          <a:solidFill>
            <a:srgbClr val="99FF33"/>
          </a:solidFill>
        </p:spPr>
        <p:txBody>
          <a:bodyPr wrap="square">
            <a:spAutoFit/>
          </a:bodyPr>
          <a:lstStyle/>
          <a:p>
            <a:pPr algn="ctr"/>
            <a:r>
              <a:rPr lang="it-IT" sz="2400" dirty="0">
                <a:latin typeface="Arial" panose="020B0604020202020204" pitchFamily="34" charset="0"/>
                <a:cs typeface="Arial" panose="020B0604020202020204" pitchFamily="34" charset="0"/>
              </a:rPr>
              <a:t>training of a </a:t>
            </a:r>
            <a:r>
              <a:rPr lang="it-IT" sz="2400" dirty="0" err="1">
                <a:latin typeface="Arial" panose="020B0604020202020204" pitchFamily="34" charset="0"/>
                <a:cs typeface="Arial" panose="020B0604020202020204" pitchFamily="34" charset="0"/>
              </a:rPr>
              <a:t>neural</a:t>
            </a:r>
            <a:r>
              <a:rPr lang="it-IT" sz="2400" dirty="0">
                <a:latin typeface="Arial" panose="020B0604020202020204" pitchFamily="34" charset="0"/>
                <a:cs typeface="Arial" panose="020B0604020202020204" pitchFamily="34" charset="0"/>
              </a:rPr>
              <a:t> network</a:t>
            </a:r>
            <a:r>
              <a:rPr lang="it-IT" sz="2800" dirty="0">
                <a:latin typeface="Arial" panose="020B0604020202020204" pitchFamily="34" charset="0"/>
                <a:cs typeface="Arial" panose="020B0604020202020204" pitchFamily="34" charset="0"/>
              </a:rPr>
              <a:t> </a:t>
            </a:r>
          </a:p>
        </p:txBody>
      </p:sp>
      <p:sp>
        <p:nvSpPr>
          <p:cNvPr id="15" name="CasellaDiTesto 14">
            <a:extLst>
              <a:ext uri="{FF2B5EF4-FFF2-40B4-BE49-F238E27FC236}">
                <a16:creationId xmlns:a16="http://schemas.microsoft.com/office/drawing/2014/main" id="{8AB2A0A5-D8A1-B40F-5F0B-2464DFBD8877}"/>
              </a:ext>
            </a:extLst>
          </p:cNvPr>
          <p:cNvSpPr txBox="1"/>
          <p:nvPr/>
        </p:nvSpPr>
        <p:spPr>
          <a:xfrm>
            <a:off x="5292080" y="864227"/>
            <a:ext cx="3456384" cy="830997"/>
          </a:xfrm>
          <a:prstGeom prst="rect">
            <a:avLst/>
          </a:prstGeom>
          <a:noFill/>
        </p:spPr>
        <p:txBody>
          <a:bodyPr wrap="square">
            <a:spAutoFit/>
          </a:bodyPr>
          <a:lstStyle/>
          <a:p>
            <a:pPr algn="ctr"/>
            <a:r>
              <a:rPr lang="en-US" sz="2400" b="0" i="0" dirty="0">
                <a:solidFill>
                  <a:srgbClr val="212121"/>
                </a:solidFill>
                <a:effectLst/>
                <a:latin typeface="Helvetica" panose="020B0604020202020204" pitchFamily="34" charset="0"/>
              </a:rPr>
              <a:t>Neural network with two linear layers</a:t>
            </a:r>
          </a:p>
        </p:txBody>
      </p:sp>
      <p:grpSp>
        <p:nvGrpSpPr>
          <p:cNvPr id="3" name="Gruppo 2">
            <a:extLst>
              <a:ext uri="{FF2B5EF4-FFF2-40B4-BE49-F238E27FC236}">
                <a16:creationId xmlns:a16="http://schemas.microsoft.com/office/drawing/2014/main" id="{7732DCA9-AE8C-E00D-BB14-3D3F8B025A09}"/>
              </a:ext>
            </a:extLst>
          </p:cNvPr>
          <p:cNvGrpSpPr/>
          <p:nvPr/>
        </p:nvGrpSpPr>
        <p:grpSpPr>
          <a:xfrm>
            <a:off x="1327646" y="1809113"/>
            <a:ext cx="6632723" cy="2544058"/>
            <a:chOff x="139055" y="1871253"/>
            <a:chExt cx="6632723" cy="2544058"/>
          </a:xfrm>
        </p:grpSpPr>
        <p:sp>
          <p:nvSpPr>
            <p:cNvPr id="6" name="Ovale 5">
              <a:extLst>
                <a:ext uri="{FF2B5EF4-FFF2-40B4-BE49-F238E27FC236}">
                  <a16:creationId xmlns:a16="http://schemas.microsoft.com/office/drawing/2014/main" id="{5920BD09-080D-E634-4D1B-20F82AF5DFC7}"/>
                </a:ext>
              </a:extLst>
            </p:cNvPr>
            <p:cNvSpPr/>
            <p:nvPr/>
          </p:nvSpPr>
          <p:spPr bwMode="auto">
            <a:xfrm>
              <a:off x="1145556" y="2417715"/>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7" name="Ovale 6">
              <a:extLst>
                <a:ext uri="{FF2B5EF4-FFF2-40B4-BE49-F238E27FC236}">
                  <a16:creationId xmlns:a16="http://schemas.microsoft.com/office/drawing/2014/main" id="{010B1D32-F2BD-7F82-70D2-8456A339EB6C}"/>
                </a:ext>
              </a:extLst>
            </p:cNvPr>
            <p:cNvSpPr/>
            <p:nvPr/>
          </p:nvSpPr>
          <p:spPr bwMode="auto">
            <a:xfrm>
              <a:off x="1145556" y="3634754"/>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8" name="Ovale 7">
              <a:extLst>
                <a:ext uri="{FF2B5EF4-FFF2-40B4-BE49-F238E27FC236}">
                  <a16:creationId xmlns:a16="http://schemas.microsoft.com/office/drawing/2014/main" id="{2AF46758-0C43-58CF-0ED3-75818EEB1D64}"/>
                </a:ext>
              </a:extLst>
            </p:cNvPr>
            <p:cNvSpPr/>
            <p:nvPr/>
          </p:nvSpPr>
          <p:spPr bwMode="auto">
            <a:xfrm>
              <a:off x="2627784" y="2420888"/>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9" name="Ovale 8">
              <a:extLst>
                <a:ext uri="{FF2B5EF4-FFF2-40B4-BE49-F238E27FC236}">
                  <a16:creationId xmlns:a16="http://schemas.microsoft.com/office/drawing/2014/main" id="{9366F168-1BCD-6BD3-BBAA-15FAEF537556}"/>
                </a:ext>
              </a:extLst>
            </p:cNvPr>
            <p:cNvSpPr/>
            <p:nvPr/>
          </p:nvSpPr>
          <p:spPr bwMode="auto">
            <a:xfrm>
              <a:off x="2627784" y="363792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sp>
          <p:nvSpPr>
            <p:cNvPr id="10" name="Ovale 9">
              <a:extLst>
                <a:ext uri="{FF2B5EF4-FFF2-40B4-BE49-F238E27FC236}">
                  <a16:creationId xmlns:a16="http://schemas.microsoft.com/office/drawing/2014/main" id="{D7CFB44C-D377-9423-2081-A77D6885AD65}"/>
                </a:ext>
              </a:extLst>
            </p:cNvPr>
            <p:cNvSpPr/>
            <p:nvPr/>
          </p:nvSpPr>
          <p:spPr bwMode="auto">
            <a:xfrm>
              <a:off x="3923928" y="2960307"/>
              <a:ext cx="525090" cy="491282"/>
            </a:xfrm>
            <a:prstGeom prst="ellipse">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Helvetica" charset="0"/>
                <a:ea typeface="ＭＳ Ｐゴシック" charset="0"/>
              </a:endParaRPr>
            </a:p>
          </p:txBody>
        </p:sp>
        <p:cxnSp>
          <p:nvCxnSpPr>
            <p:cNvPr id="11" name="Connettore 2 10">
              <a:extLst>
                <a:ext uri="{FF2B5EF4-FFF2-40B4-BE49-F238E27FC236}">
                  <a16:creationId xmlns:a16="http://schemas.microsoft.com/office/drawing/2014/main" id="{B29CB9A5-6C4E-3CE0-5877-A572C858FE28}"/>
                </a:ext>
              </a:extLst>
            </p:cNvPr>
            <p:cNvCxnSpPr>
              <a:endCxn id="6" idx="2"/>
            </p:cNvCxnSpPr>
            <p:nvPr/>
          </p:nvCxnSpPr>
          <p:spPr bwMode="auto">
            <a:xfrm>
              <a:off x="168995" y="266335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 name="Connettore 2 11">
              <a:extLst>
                <a:ext uri="{FF2B5EF4-FFF2-40B4-BE49-F238E27FC236}">
                  <a16:creationId xmlns:a16="http://schemas.microsoft.com/office/drawing/2014/main" id="{9B459143-A710-C3CE-AAB2-F933DE797CC7}"/>
                </a:ext>
              </a:extLst>
            </p:cNvPr>
            <p:cNvCxnSpPr/>
            <p:nvPr/>
          </p:nvCxnSpPr>
          <p:spPr bwMode="auto">
            <a:xfrm>
              <a:off x="139055"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 name="Connettore 2 12">
              <a:extLst>
                <a:ext uri="{FF2B5EF4-FFF2-40B4-BE49-F238E27FC236}">
                  <a16:creationId xmlns:a16="http://schemas.microsoft.com/office/drawing/2014/main" id="{A566910D-EA61-DCF5-3C8B-1DA4DC3D06E6}"/>
                </a:ext>
              </a:extLst>
            </p:cNvPr>
            <p:cNvCxnSpPr/>
            <p:nvPr/>
          </p:nvCxnSpPr>
          <p:spPr bwMode="auto">
            <a:xfrm>
              <a:off x="1651223" y="2636912"/>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 name="Connettore 2 13">
              <a:extLst>
                <a:ext uri="{FF2B5EF4-FFF2-40B4-BE49-F238E27FC236}">
                  <a16:creationId xmlns:a16="http://schemas.microsoft.com/office/drawing/2014/main" id="{F4F33624-C47B-C7A9-D54A-D2431C090643}"/>
                </a:ext>
              </a:extLst>
            </p:cNvPr>
            <p:cNvCxnSpPr/>
            <p:nvPr/>
          </p:nvCxnSpPr>
          <p:spPr bwMode="auto">
            <a:xfrm>
              <a:off x="1651223" y="3861048"/>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6" name="Connettore 2 15">
              <a:extLst>
                <a:ext uri="{FF2B5EF4-FFF2-40B4-BE49-F238E27FC236}">
                  <a16:creationId xmlns:a16="http://schemas.microsoft.com/office/drawing/2014/main" id="{05CC26B3-BDAA-BEC5-2D80-13C8979B0170}"/>
                </a:ext>
              </a:extLst>
            </p:cNvPr>
            <p:cNvCxnSpPr>
              <a:cxnSpLocks/>
              <a:endCxn id="8" idx="3"/>
            </p:cNvCxnSpPr>
            <p:nvPr/>
          </p:nvCxnSpPr>
          <p:spPr bwMode="auto">
            <a:xfrm flipV="1">
              <a:off x="1691680" y="2840223"/>
              <a:ext cx="1013002" cy="94881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Connettore 2 18">
              <a:extLst>
                <a:ext uri="{FF2B5EF4-FFF2-40B4-BE49-F238E27FC236}">
                  <a16:creationId xmlns:a16="http://schemas.microsoft.com/office/drawing/2014/main" id="{897AB8FB-A9C2-E0A5-BCFA-77E558576CF8}"/>
                </a:ext>
              </a:extLst>
            </p:cNvPr>
            <p:cNvCxnSpPr>
              <a:cxnSpLocks/>
              <a:endCxn id="9" idx="1"/>
            </p:cNvCxnSpPr>
            <p:nvPr/>
          </p:nvCxnSpPr>
          <p:spPr bwMode="auto">
            <a:xfrm>
              <a:off x="1691680" y="2708920"/>
              <a:ext cx="1013002" cy="100095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Connettore 2 23">
              <a:extLst>
                <a:ext uri="{FF2B5EF4-FFF2-40B4-BE49-F238E27FC236}">
                  <a16:creationId xmlns:a16="http://schemas.microsoft.com/office/drawing/2014/main" id="{979B464F-F4E6-17CB-0948-4B6604577C46}"/>
                </a:ext>
              </a:extLst>
            </p:cNvPr>
            <p:cNvCxnSpPr>
              <a:cxnSpLocks/>
            </p:cNvCxnSpPr>
            <p:nvPr/>
          </p:nvCxnSpPr>
          <p:spPr bwMode="auto">
            <a:xfrm>
              <a:off x="3131840" y="2636912"/>
              <a:ext cx="865435" cy="432048"/>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5" name="Connettore 2 24">
              <a:extLst>
                <a:ext uri="{FF2B5EF4-FFF2-40B4-BE49-F238E27FC236}">
                  <a16:creationId xmlns:a16="http://schemas.microsoft.com/office/drawing/2014/main" id="{28E80873-1997-2FCC-CD7F-C81DE5B66553}"/>
                </a:ext>
              </a:extLst>
            </p:cNvPr>
            <p:cNvCxnSpPr>
              <a:cxnSpLocks/>
              <a:endCxn id="10" idx="3"/>
            </p:cNvCxnSpPr>
            <p:nvPr/>
          </p:nvCxnSpPr>
          <p:spPr bwMode="auto">
            <a:xfrm flipV="1">
              <a:off x="3131840" y="3379642"/>
              <a:ext cx="868986" cy="42211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6" name="CasellaDiTesto 25">
              <a:extLst>
                <a:ext uri="{FF2B5EF4-FFF2-40B4-BE49-F238E27FC236}">
                  <a16:creationId xmlns:a16="http://schemas.microsoft.com/office/drawing/2014/main" id="{2414C7F7-340B-642D-E79B-7984BA07C57F}"/>
                </a:ext>
              </a:extLst>
            </p:cNvPr>
            <p:cNvSpPr txBox="1"/>
            <p:nvPr/>
          </p:nvSpPr>
          <p:spPr>
            <a:xfrm>
              <a:off x="196514" y="2085871"/>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1</a:t>
              </a:r>
            </a:p>
          </p:txBody>
        </p:sp>
        <p:sp>
          <p:nvSpPr>
            <p:cNvPr id="27" name="CasellaDiTesto 26">
              <a:extLst>
                <a:ext uri="{FF2B5EF4-FFF2-40B4-BE49-F238E27FC236}">
                  <a16:creationId xmlns:a16="http://schemas.microsoft.com/office/drawing/2014/main" id="{333914ED-1827-8E2A-0535-AB6B0378FB24}"/>
                </a:ext>
              </a:extLst>
            </p:cNvPr>
            <p:cNvSpPr txBox="1"/>
            <p:nvPr/>
          </p:nvSpPr>
          <p:spPr>
            <a:xfrm>
              <a:off x="251520" y="3265820"/>
              <a:ext cx="463588" cy="523220"/>
            </a:xfrm>
            <a:prstGeom prst="rect">
              <a:avLst/>
            </a:prstGeom>
            <a:noFill/>
          </p:spPr>
          <p:txBody>
            <a:bodyPr wrap="none" rtlCol="0">
              <a:spAutoFit/>
            </a:bodyPr>
            <a:lstStyle/>
            <a:p>
              <a:r>
                <a:rPr lang="it-IT" sz="2800" i="1" dirty="0">
                  <a:latin typeface="+mj-lt"/>
                </a:rPr>
                <a:t>x</a:t>
              </a:r>
              <a:r>
                <a:rPr lang="it-IT" sz="2800" baseline="-25000" dirty="0">
                  <a:latin typeface="+mj-lt"/>
                </a:rPr>
                <a:t>2</a:t>
              </a:r>
            </a:p>
          </p:txBody>
        </p:sp>
        <mc:AlternateContent xmlns:mc="http://schemas.openxmlformats.org/markup-compatibility/2006">
          <mc:Choice xmlns:a14="http://schemas.microsoft.com/office/drawing/2010/main" Requires="a14">
            <p:sp>
              <p:nvSpPr>
                <p:cNvPr id="28" name="CasellaDiTesto 27">
                  <a:extLst>
                    <a:ext uri="{FF2B5EF4-FFF2-40B4-BE49-F238E27FC236}">
                      <a16:creationId xmlns:a16="http://schemas.microsoft.com/office/drawing/2014/main" id="{604102A8-652D-2294-3BEB-A3B93604EC34}"/>
                    </a:ext>
                  </a:extLst>
                </p:cNvPr>
                <p:cNvSpPr txBox="1"/>
                <p:nvPr/>
              </p:nvSpPr>
              <p:spPr>
                <a:xfrm>
                  <a:off x="4126747" y="2347481"/>
                  <a:ext cx="1010800" cy="7475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𝑣</m:t>
                            </m:r>
                          </m:e>
                          <m:sub/>
                          <m:sup>
                            <m:r>
                              <a:rPr lang="it-IT" b="0" i="1" smtClean="0">
                                <a:latin typeface="Cambria Math" panose="02040503050406030204" pitchFamily="18" charset="0"/>
                              </a:rPr>
                              <m:t>(2)</m:t>
                            </m:r>
                          </m:sup>
                        </m:sSubSup>
                      </m:oMath>
                    </m:oMathPara>
                  </a14:m>
                  <a:endParaRPr lang="it-IT" dirty="0"/>
                </a:p>
              </p:txBody>
            </p:sp>
          </mc:Choice>
          <mc:Fallback>
            <p:sp>
              <p:nvSpPr>
                <p:cNvPr id="28" name="CasellaDiTesto 27">
                  <a:extLst>
                    <a:ext uri="{FF2B5EF4-FFF2-40B4-BE49-F238E27FC236}">
                      <a16:creationId xmlns:a16="http://schemas.microsoft.com/office/drawing/2014/main" id="{604102A8-652D-2294-3BEB-A3B93604EC34}"/>
                    </a:ext>
                  </a:extLst>
                </p:cNvPr>
                <p:cNvSpPr txBox="1">
                  <a:spLocks noRot="1" noChangeAspect="1" noMove="1" noResize="1" noEditPoints="1" noAdjustHandles="1" noChangeArrowheads="1" noChangeShapeType="1" noTextEdit="1"/>
                </p:cNvSpPr>
                <p:nvPr/>
              </p:nvSpPr>
              <p:spPr>
                <a:xfrm>
                  <a:off x="4126747" y="2347481"/>
                  <a:ext cx="1010800" cy="747512"/>
                </a:xfrm>
                <a:prstGeom prst="rect">
                  <a:avLst/>
                </a:prstGeom>
                <a:blipFill>
                  <a:blip r:embed="rId2"/>
                  <a:stretch>
                    <a:fillRect/>
                  </a:stretch>
                </a:blipFill>
              </p:spPr>
              <p:txBody>
                <a:bodyPr/>
                <a:lstStyle/>
                <a:p>
                  <a:r>
                    <a:rPr lang="it-IT">
                      <a:noFill/>
                    </a:rPr>
                    <a:t> </a:t>
                  </a:r>
                </a:p>
              </p:txBody>
            </p:sp>
          </mc:Fallback>
        </mc:AlternateContent>
        <p:cxnSp>
          <p:nvCxnSpPr>
            <p:cNvPr id="29" name="Connettore 2 28">
              <a:extLst>
                <a:ext uri="{FF2B5EF4-FFF2-40B4-BE49-F238E27FC236}">
                  <a16:creationId xmlns:a16="http://schemas.microsoft.com/office/drawing/2014/main" id="{D9CD291C-EDC6-D155-BDF6-DEF902289083}"/>
                </a:ext>
              </a:extLst>
            </p:cNvPr>
            <p:cNvCxnSpPr/>
            <p:nvPr/>
          </p:nvCxnSpPr>
          <p:spPr bwMode="auto">
            <a:xfrm>
              <a:off x="4499992" y="3212976"/>
              <a:ext cx="976561"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0" name="CasellaDiTesto 29">
              <a:extLst>
                <a:ext uri="{FF2B5EF4-FFF2-40B4-BE49-F238E27FC236}">
                  <a16:creationId xmlns:a16="http://schemas.microsoft.com/office/drawing/2014/main" id="{9125CA8E-FAA5-3DAB-4625-0CF0A5384AAB}"/>
                </a:ext>
              </a:extLst>
            </p:cNvPr>
            <p:cNvSpPr txBox="1"/>
            <p:nvPr/>
          </p:nvSpPr>
          <p:spPr>
            <a:xfrm>
              <a:off x="5527527" y="2908997"/>
              <a:ext cx="1244251" cy="523220"/>
            </a:xfrm>
            <a:prstGeom prst="rect">
              <a:avLst/>
            </a:prstGeom>
            <a:noFill/>
          </p:spPr>
          <p:txBody>
            <a:bodyPr wrap="none" rtlCol="0">
              <a:spAutoFit/>
            </a:bodyPr>
            <a:lstStyle/>
            <a:p>
              <a:r>
                <a:rPr lang="it-IT" sz="2800" dirty="0"/>
                <a:t>Loss </a:t>
              </a:r>
              <a:r>
                <a:rPr lang="it-IT" sz="2800" i="1" dirty="0">
                  <a:latin typeface="+mj-lt"/>
                </a:rPr>
                <a:t>L</a:t>
              </a:r>
            </a:p>
          </p:txBody>
        </p:sp>
        <mc:AlternateContent xmlns:mc="http://schemas.openxmlformats.org/markup-compatibility/2006">
          <mc:Choice xmlns:a14="http://schemas.microsoft.com/office/drawing/2010/main" Requires="a14">
            <p:sp>
              <p:nvSpPr>
                <p:cNvPr id="31" name="CasellaDiTesto 30">
                  <a:extLst>
                    <a:ext uri="{FF2B5EF4-FFF2-40B4-BE49-F238E27FC236}">
                      <a16:creationId xmlns:a16="http://schemas.microsoft.com/office/drawing/2014/main" id="{E732E71C-4C5F-FC86-BE8D-EBE9748A92A1}"/>
                    </a:ext>
                  </a:extLst>
                </p:cNvPr>
                <p:cNvSpPr txBox="1"/>
                <p:nvPr/>
              </p:nvSpPr>
              <p:spPr>
                <a:xfrm>
                  <a:off x="2929504" y="1871253"/>
                  <a:ext cx="1010800" cy="7073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1</m:t>
                            </m:r>
                          </m:sub>
                          <m:sup>
                            <m:r>
                              <a:rPr lang="it-IT" b="0" i="1" smtClean="0">
                                <a:latin typeface="Cambria Math" panose="02040503050406030204" pitchFamily="18" charset="0"/>
                              </a:rPr>
                              <m:t>(1)</m:t>
                            </m:r>
                          </m:sup>
                        </m:sSubSup>
                      </m:oMath>
                    </m:oMathPara>
                  </a14:m>
                  <a:endParaRPr lang="it-IT" dirty="0"/>
                </a:p>
              </p:txBody>
            </p:sp>
          </mc:Choice>
          <mc:Fallback>
            <p:sp>
              <p:nvSpPr>
                <p:cNvPr id="31" name="CasellaDiTesto 30">
                  <a:extLst>
                    <a:ext uri="{FF2B5EF4-FFF2-40B4-BE49-F238E27FC236}">
                      <a16:creationId xmlns:a16="http://schemas.microsoft.com/office/drawing/2014/main" id="{E732E71C-4C5F-FC86-BE8D-EBE9748A92A1}"/>
                    </a:ext>
                  </a:extLst>
                </p:cNvPr>
                <p:cNvSpPr txBox="1">
                  <a:spLocks noRot="1" noChangeAspect="1" noMove="1" noResize="1" noEditPoints="1" noAdjustHandles="1" noChangeArrowheads="1" noChangeShapeType="1" noTextEdit="1"/>
                </p:cNvSpPr>
                <p:nvPr/>
              </p:nvSpPr>
              <p:spPr>
                <a:xfrm>
                  <a:off x="2929504" y="1871253"/>
                  <a:ext cx="1010800" cy="707373"/>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2" name="CasellaDiTesto 31">
                  <a:extLst>
                    <a:ext uri="{FF2B5EF4-FFF2-40B4-BE49-F238E27FC236}">
                      <a16:creationId xmlns:a16="http://schemas.microsoft.com/office/drawing/2014/main" id="{C215B1E0-0A48-A538-BA62-67C0887C5CD6}"/>
                    </a:ext>
                  </a:extLst>
                </p:cNvPr>
                <p:cNvSpPr txBox="1"/>
                <p:nvPr/>
              </p:nvSpPr>
              <p:spPr>
                <a:xfrm>
                  <a:off x="3057144" y="3707425"/>
                  <a:ext cx="10108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𝑉</m:t>
                            </m:r>
                          </m:e>
                          <m:sub>
                            <m:r>
                              <a:rPr lang="it-IT" b="0" i="1" smtClean="0">
                                <a:latin typeface="Cambria Math" panose="02040503050406030204" pitchFamily="18" charset="0"/>
                              </a:rPr>
                              <m:t>2</m:t>
                            </m:r>
                          </m:sub>
                          <m:sup>
                            <m:r>
                              <a:rPr lang="it-IT" b="0" i="1" smtClean="0">
                                <a:latin typeface="Cambria Math" panose="02040503050406030204" pitchFamily="18" charset="0"/>
                              </a:rPr>
                              <m:t>(1)</m:t>
                            </m:r>
                          </m:sup>
                        </m:sSubSup>
                      </m:oMath>
                    </m:oMathPara>
                  </a14:m>
                  <a:endParaRPr lang="it-IT" dirty="0"/>
                </a:p>
              </p:txBody>
            </p:sp>
          </mc:Choice>
          <mc:Fallback>
            <p:sp>
              <p:nvSpPr>
                <p:cNvPr id="32" name="CasellaDiTesto 31">
                  <a:extLst>
                    <a:ext uri="{FF2B5EF4-FFF2-40B4-BE49-F238E27FC236}">
                      <a16:creationId xmlns:a16="http://schemas.microsoft.com/office/drawing/2014/main" id="{C215B1E0-0A48-A538-BA62-67C0887C5CD6}"/>
                    </a:ext>
                  </a:extLst>
                </p:cNvPr>
                <p:cNvSpPr txBox="1">
                  <a:spLocks noRot="1" noChangeAspect="1" noMove="1" noResize="1" noEditPoints="1" noAdjustHandles="1" noChangeArrowheads="1" noChangeShapeType="1" noTextEdit="1"/>
                </p:cNvSpPr>
                <p:nvPr/>
              </p:nvSpPr>
              <p:spPr>
                <a:xfrm>
                  <a:off x="3057144" y="3707425"/>
                  <a:ext cx="1010800" cy="707886"/>
                </a:xfrm>
                <a:prstGeom prst="rect">
                  <a:avLst/>
                </a:prstGeom>
                <a:blipFill>
                  <a:blip r:embed="rId4"/>
                  <a:stretch>
                    <a:fillRect/>
                  </a:stretch>
                </a:blipFill>
              </p:spPr>
              <p:txBody>
                <a:bodyPr/>
                <a:lstStyle/>
                <a:p>
                  <a:r>
                    <a:rPr lang="it-IT">
                      <a:noFill/>
                    </a:rPr>
                    <a:t> </a:t>
                  </a:r>
                </a:p>
              </p:txBody>
            </p:sp>
          </mc:Fallback>
        </mc:AlternateContent>
      </p:grpSp>
      <p:sp>
        <p:nvSpPr>
          <p:cNvPr id="2" name="CasellaDiTesto 1">
            <a:extLst>
              <a:ext uri="{FF2B5EF4-FFF2-40B4-BE49-F238E27FC236}">
                <a16:creationId xmlns:a16="http://schemas.microsoft.com/office/drawing/2014/main" id="{9217796D-616F-DA64-0CB2-8F13C22F504B}"/>
              </a:ext>
            </a:extLst>
          </p:cNvPr>
          <p:cNvSpPr txBox="1"/>
          <p:nvPr/>
        </p:nvSpPr>
        <p:spPr>
          <a:xfrm>
            <a:off x="5436096" y="4166661"/>
            <a:ext cx="3096344" cy="1200329"/>
          </a:xfrm>
          <a:prstGeom prst="rect">
            <a:avLst/>
          </a:prstGeom>
          <a:solidFill>
            <a:srgbClr val="FFFF00"/>
          </a:solidFill>
        </p:spPr>
        <p:txBody>
          <a:bodyPr wrap="square">
            <a:spAutoFit/>
          </a:bodyPr>
          <a:lstStyle/>
          <a:p>
            <a:pPr algn="ctr"/>
            <a:r>
              <a:rPr lang="en-US" sz="2400" dirty="0">
                <a:solidFill>
                  <a:srgbClr val="212121"/>
                </a:solidFill>
              </a:rPr>
              <a:t>Parameters Upgrade in back</a:t>
            </a:r>
            <a:r>
              <a:rPr lang="en-US" sz="2400" b="0" i="0" dirty="0">
                <a:solidFill>
                  <a:srgbClr val="212121"/>
                </a:solidFill>
                <a:effectLst/>
                <a:latin typeface="Helvetica" panose="020B0604020202020204" pitchFamily="34" charset="0"/>
              </a:rPr>
              <a:t>ward mode</a:t>
            </a:r>
          </a:p>
          <a:p>
            <a:pPr algn="ctr"/>
            <a:r>
              <a:rPr lang="en-US" sz="2400">
                <a:solidFill>
                  <a:srgbClr val="212121"/>
                </a:solidFill>
              </a:rPr>
              <a:t>(GD)</a:t>
            </a:r>
            <a:endParaRPr lang="en-US" sz="2400" b="0" i="0" dirty="0">
              <a:solidFill>
                <a:srgbClr val="212121"/>
              </a:solidFill>
              <a:effectLst/>
              <a:latin typeface="Helvetica" panose="020B0604020202020204" pitchFamily="34" charset="0"/>
            </a:endParaRPr>
          </a:p>
        </p:txBody>
      </p:sp>
      <mc:AlternateContent xmlns:mc="http://schemas.openxmlformats.org/markup-compatibility/2006">
        <mc:Choice xmlns:a14="http://schemas.microsoft.com/office/drawing/2010/main" Requires="a14">
          <p:sp>
            <p:nvSpPr>
              <p:cNvPr id="18" name="CasellaDiTesto 17">
                <a:extLst>
                  <a:ext uri="{FF2B5EF4-FFF2-40B4-BE49-F238E27FC236}">
                    <a16:creationId xmlns:a16="http://schemas.microsoft.com/office/drawing/2014/main" id="{8A75177B-A407-0ACF-ED49-0C13BD383B9E}"/>
                  </a:ext>
                </a:extLst>
              </p:cNvPr>
              <p:cNvSpPr txBox="1"/>
              <p:nvPr/>
            </p:nvSpPr>
            <p:spPr>
              <a:xfrm>
                <a:off x="64365" y="4348073"/>
                <a:ext cx="4173203" cy="715645"/>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𝑤</m:t>
                          </m:r>
                        </m:e>
                        <m:sub>
                          <m:r>
                            <a:rPr lang="it-IT" b="0" i="1" smtClean="0">
                              <a:latin typeface="Cambria Math" panose="02040503050406030204" pitchFamily="18" charset="0"/>
                            </a:rPr>
                            <m:t>𝑛𝑒𝑤</m:t>
                          </m:r>
                        </m:sub>
                        <m:sup>
                          <m:r>
                            <a:rPr lang="it-IT" b="0" i="1" smtClean="0">
                              <a:latin typeface="Cambria Math" panose="02040503050406030204" pitchFamily="18" charset="0"/>
                            </a:rPr>
                            <m:t>(2)</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𝑤</m:t>
                          </m:r>
                        </m:e>
                        <m:sub>
                          <m:r>
                            <a:rPr lang="it-IT" i="1">
                              <a:latin typeface="Cambria Math" panose="02040503050406030204" pitchFamily="18" charset="0"/>
                            </a:rPr>
                            <m:t>𝑜𝑙𝑑</m:t>
                          </m:r>
                        </m:sub>
                        <m:sup>
                          <m:r>
                            <a:rPr lang="it-IT" i="1">
                              <a:latin typeface="Cambria Math" panose="02040503050406030204" pitchFamily="18" charset="0"/>
                            </a:rPr>
                            <m:t>(2)</m:t>
                          </m:r>
                        </m:sup>
                      </m:sSubSup>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𝛼</m:t>
                      </m:r>
                      <m:sSup>
                        <m:sSupPr>
                          <m:ctrlPr>
                            <a:rPr lang="it-IT" i="1">
                              <a:latin typeface="Cambria Math" panose="02040503050406030204" pitchFamily="18" charset="0"/>
                            </a:rPr>
                          </m:ctrlPr>
                        </m:sSupPr>
                        <m:e>
                          <m:acc>
                            <m:accPr>
                              <m:chr m:val="̅"/>
                              <m:ctrlPr>
                                <a:rPr lang="it-IT" i="1">
                                  <a:latin typeface="Cambria Math" panose="02040503050406030204" pitchFamily="18" charset="0"/>
                                </a:rPr>
                              </m:ctrlPr>
                            </m:accPr>
                            <m:e>
                              <m:r>
                                <a:rPr lang="it-IT" i="1">
                                  <a:latin typeface="Cambria Math" panose="02040503050406030204" pitchFamily="18" charset="0"/>
                                </a:rPr>
                                <m:t>𝑤</m:t>
                              </m:r>
                            </m:e>
                          </m:acc>
                        </m:e>
                        <m:sup>
                          <m:r>
                            <a:rPr lang="it-IT" i="1">
                              <a:latin typeface="Cambria Math" panose="02040503050406030204" pitchFamily="18" charset="0"/>
                            </a:rPr>
                            <m:t>(2)</m:t>
                          </m:r>
                        </m:sup>
                      </m:sSup>
                    </m:oMath>
                  </m:oMathPara>
                </a14:m>
                <a:endParaRPr lang="it-IT" dirty="0"/>
              </a:p>
            </p:txBody>
          </p:sp>
        </mc:Choice>
        <mc:Fallback>
          <p:sp>
            <p:nvSpPr>
              <p:cNvPr id="18" name="CasellaDiTesto 17">
                <a:extLst>
                  <a:ext uri="{FF2B5EF4-FFF2-40B4-BE49-F238E27FC236}">
                    <a16:creationId xmlns:a16="http://schemas.microsoft.com/office/drawing/2014/main" id="{8A75177B-A407-0ACF-ED49-0C13BD383B9E}"/>
                  </a:ext>
                </a:extLst>
              </p:cNvPr>
              <p:cNvSpPr txBox="1">
                <a:spLocks noRot="1" noChangeAspect="1" noMove="1" noResize="1" noEditPoints="1" noAdjustHandles="1" noChangeArrowheads="1" noChangeShapeType="1" noTextEdit="1"/>
              </p:cNvSpPr>
              <p:nvPr/>
            </p:nvSpPr>
            <p:spPr>
              <a:xfrm>
                <a:off x="64365" y="4348073"/>
                <a:ext cx="4173203" cy="715645"/>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1" name="CasellaDiTesto 20">
                <a:extLst>
                  <a:ext uri="{FF2B5EF4-FFF2-40B4-BE49-F238E27FC236}">
                    <a16:creationId xmlns:a16="http://schemas.microsoft.com/office/drawing/2014/main" id="{F91728D8-2398-BEEA-1006-1BDC1F60B19C}"/>
                  </a:ext>
                </a:extLst>
              </p:cNvPr>
              <p:cNvSpPr txBox="1"/>
              <p:nvPr/>
            </p:nvSpPr>
            <p:spPr>
              <a:xfrm>
                <a:off x="-94283" y="5115933"/>
                <a:ext cx="4173203" cy="715645"/>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𝑏</m:t>
                          </m:r>
                        </m:e>
                        <m:sub>
                          <m:r>
                            <a:rPr lang="it-IT" b="0" i="1" smtClean="0">
                              <a:latin typeface="Cambria Math" panose="02040503050406030204" pitchFamily="18" charset="0"/>
                            </a:rPr>
                            <m:t>𝑛𝑒𝑤</m:t>
                          </m:r>
                        </m:sub>
                        <m:sup>
                          <m:r>
                            <a:rPr lang="it-IT" b="0" i="1" smtClean="0">
                              <a:latin typeface="Cambria Math" panose="02040503050406030204" pitchFamily="18" charset="0"/>
                            </a:rPr>
                            <m:t>(2)</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r>
                            <a:rPr lang="it-IT" b="0" i="1" smtClean="0">
                              <a:latin typeface="Cambria Math" panose="02040503050406030204" pitchFamily="18" charset="0"/>
                            </a:rPr>
                            <m:t>𝑏</m:t>
                          </m:r>
                        </m:e>
                        <m:sub>
                          <m:r>
                            <a:rPr lang="it-IT" i="1">
                              <a:latin typeface="Cambria Math" panose="02040503050406030204" pitchFamily="18" charset="0"/>
                            </a:rPr>
                            <m:t>𝑜𝑙𝑑</m:t>
                          </m:r>
                        </m:sub>
                        <m:sup>
                          <m:r>
                            <a:rPr lang="it-IT" i="1">
                              <a:latin typeface="Cambria Math" panose="02040503050406030204" pitchFamily="18" charset="0"/>
                            </a:rPr>
                            <m:t>(2)</m:t>
                          </m:r>
                        </m:sup>
                      </m:sSubSup>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𝛼</m:t>
                      </m:r>
                      <m:sSup>
                        <m:sSupPr>
                          <m:ctrlPr>
                            <a:rPr lang="it-IT" i="1">
                              <a:latin typeface="Cambria Math" panose="02040503050406030204" pitchFamily="18" charset="0"/>
                            </a:rPr>
                          </m:ctrlPr>
                        </m:sSupPr>
                        <m:e>
                          <m:acc>
                            <m:accPr>
                              <m:chr m:val="̅"/>
                              <m:ctrlPr>
                                <a:rPr lang="it-IT" i="1">
                                  <a:latin typeface="Cambria Math" panose="02040503050406030204" pitchFamily="18" charset="0"/>
                                </a:rPr>
                              </m:ctrlPr>
                            </m:accPr>
                            <m:e>
                              <m:r>
                                <a:rPr lang="it-IT" i="1">
                                  <a:latin typeface="Cambria Math" panose="02040503050406030204" pitchFamily="18" charset="0"/>
                                </a:rPr>
                                <m:t>𝑏</m:t>
                              </m:r>
                            </m:e>
                          </m:acc>
                        </m:e>
                        <m:sup>
                          <m:r>
                            <a:rPr lang="it-IT" i="1">
                              <a:latin typeface="Cambria Math" panose="02040503050406030204" pitchFamily="18" charset="0"/>
                            </a:rPr>
                            <m:t>(2)</m:t>
                          </m:r>
                        </m:sup>
                      </m:sSup>
                    </m:oMath>
                  </m:oMathPara>
                </a14:m>
                <a:endParaRPr lang="it-IT" dirty="0"/>
              </a:p>
            </p:txBody>
          </p:sp>
        </mc:Choice>
        <mc:Fallback>
          <p:sp>
            <p:nvSpPr>
              <p:cNvPr id="21" name="CasellaDiTesto 20">
                <a:extLst>
                  <a:ext uri="{FF2B5EF4-FFF2-40B4-BE49-F238E27FC236}">
                    <a16:creationId xmlns:a16="http://schemas.microsoft.com/office/drawing/2014/main" id="{F91728D8-2398-BEEA-1006-1BDC1F60B19C}"/>
                  </a:ext>
                </a:extLst>
              </p:cNvPr>
              <p:cNvSpPr txBox="1">
                <a:spLocks noRot="1" noChangeAspect="1" noMove="1" noResize="1" noEditPoints="1" noAdjustHandles="1" noChangeArrowheads="1" noChangeShapeType="1" noTextEdit="1"/>
              </p:cNvSpPr>
              <p:nvPr/>
            </p:nvSpPr>
            <p:spPr>
              <a:xfrm>
                <a:off x="-94283" y="5115933"/>
                <a:ext cx="4173203" cy="715645"/>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2" name="CasellaDiTesto 21">
                <a:extLst>
                  <a:ext uri="{FF2B5EF4-FFF2-40B4-BE49-F238E27FC236}">
                    <a16:creationId xmlns:a16="http://schemas.microsoft.com/office/drawing/2014/main" id="{6343BD42-F72D-2F9B-BA96-89859A54F799}"/>
                  </a:ext>
                </a:extLst>
              </p:cNvPr>
              <p:cNvSpPr txBox="1"/>
              <p:nvPr/>
            </p:nvSpPr>
            <p:spPr>
              <a:xfrm>
                <a:off x="72532" y="5930128"/>
                <a:ext cx="4173203" cy="715645"/>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𝑊</m:t>
                          </m:r>
                        </m:e>
                        <m:sub>
                          <m:r>
                            <a:rPr lang="it-IT" b="0" i="1" smtClean="0">
                              <a:latin typeface="Cambria Math" panose="02040503050406030204" pitchFamily="18" charset="0"/>
                            </a:rPr>
                            <m:t>𝑛𝑒𝑤</m:t>
                          </m:r>
                        </m:sub>
                        <m:sup>
                          <m:r>
                            <a:rPr lang="it-IT" b="0" i="1" smtClean="0">
                              <a:latin typeface="Cambria Math" panose="02040503050406030204" pitchFamily="18" charset="0"/>
                            </a:rPr>
                            <m:t>(1)</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r>
                            <a:rPr lang="it-IT" b="0" i="1" smtClean="0">
                              <a:latin typeface="Cambria Math" panose="02040503050406030204" pitchFamily="18" charset="0"/>
                            </a:rPr>
                            <m:t>𝑊</m:t>
                          </m:r>
                        </m:e>
                        <m:sub>
                          <m:r>
                            <a:rPr lang="it-IT" i="1">
                              <a:latin typeface="Cambria Math" panose="02040503050406030204" pitchFamily="18" charset="0"/>
                            </a:rPr>
                            <m:t>𝑜𝑙𝑑</m:t>
                          </m:r>
                        </m:sub>
                        <m:sup>
                          <m:r>
                            <a:rPr lang="it-IT" i="1">
                              <a:latin typeface="Cambria Math" panose="02040503050406030204" pitchFamily="18" charset="0"/>
                            </a:rPr>
                            <m:t>(</m:t>
                          </m:r>
                          <m:r>
                            <a:rPr lang="it-IT" b="0" i="1" smtClean="0">
                              <a:latin typeface="Cambria Math" panose="02040503050406030204" pitchFamily="18" charset="0"/>
                            </a:rPr>
                            <m:t>1</m:t>
                          </m:r>
                          <m:r>
                            <a:rPr lang="it-IT" i="1">
                              <a:latin typeface="Cambria Math" panose="02040503050406030204" pitchFamily="18" charset="0"/>
                            </a:rPr>
                            <m:t>)</m:t>
                          </m:r>
                        </m:sup>
                      </m:sSubSup>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𝛼</m:t>
                      </m:r>
                      <m:sSup>
                        <m:sSupPr>
                          <m:ctrlPr>
                            <a:rPr lang="it-IT" i="1">
                              <a:latin typeface="Cambria Math" panose="02040503050406030204" pitchFamily="18" charset="0"/>
                            </a:rPr>
                          </m:ctrlPr>
                        </m:sSupPr>
                        <m:e>
                          <m:acc>
                            <m:accPr>
                              <m:chr m:val="̅"/>
                              <m:ctrlPr>
                                <a:rPr lang="it-IT" i="1">
                                  <a:latin typeface="Cambria Math" panose="02040503050406030204" pitchFamily="18" charset="0"/>
                                </a:rPr>
                              </m:ctrlPr>
                            </m:accPr>
                            <m:e>
                              <m:r>
                                <a:rPr lang="it-IT" b="0" i="1" smtClean="0">
                                  <a:latin typeface="Cambria Math" panose="02040503050406030204" pitchFamily="18" charset="0"/>
                                </a:rPr>
                                <m:t>𝑊</m:t>
                              </m:r>
                            </m:e>
                          </m:acc>
                        </m:e>
                        <m:sup>
                          <m:r>
                            <a:rPr lang="it-IT" i="1">
                              <a:latin typeface="Cambria Math" panose="02040503050406030204" pitchFamily="18" charset="0"/>
                            </a:rPr>
                            <m:t>(</m:t>
                          </m:r>
                          <m:r>
                            <a:rPr lang="it-IT" b="0" i="1" smtClean="0">
                              <a:latin typeface="Cambria Math" panose="02040503050406030204" pitchFamily="18" charset="0"/>
                            </a:rPr>
                            <m:t>1</m:t>
                          </m:r>
                          <m:r>
                            <a:rPr lang="it-IT" i="1">
                              <a:latin typeface="Cambria Math" panose="02040503050406030204" pitchFamily="18" charset="0"/>
                            </a:rPr>
                            <m:t>)</m:t>
                          </m:r>
                        </m:sup>
                      </m:sSup>
                    </m:oMath>
                  </m:oMathPara>
                </a14:m>
                <a:endParaRPr lang="it-IT" dirty="0"/>
              </a:p>
            </p:txBody>
          </p:sp>
        </mc:Choice>
        <mc:Fallback>
          <p:sp>
            <p:nvSpPr>
              <p:cNvPr id="22" name="CasellaDiTesto 21">
                <a:extLst>
                  <a:ext uri="{FF2B5EF4-FFF2-40B4-BE49-F238E27FC236}">
                    <a16:creationId xmlns:a16="http://schemas.microsoft.com/office/drawing/2014/main" id="{6343BD42-F72D-2F9B-BA96-89859A54F799}"/>
                  </a:ext>
                </a:extLst>
              </p:cNvPr>
              <p:cNvSpPr txBox="1">
                <a:spLocks noRot="1" noChangeAspect="1" noMove="1" noResize="1" noEditPoints="1" noAdjustHandles="1" noChangeArrowheads="1" noChangeShapeType="1" noTextEdit="1"/>
              </p:cNvSpPr>
              <p:nvPr/>
            </p:nvSpPr>
            <p:spPr>
              <a:xfrm>
                <a:off x="72532" y="5930128"/>
                <a:ext cx="4173203" cy="715645"/>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3" name="CasellaDiTesto 22">
                <a:extLst>
                  <a:ext uri="{FF2B5EF4-FFF2-40B4-BE49-F238E27FC236}">
                    <a16:creationId xmlns:a16="http://schemas.microsoft.com/office/drawing/2014/main" id="{61480C0E-E723-2EA8-B373-FB916DBAD77F}"/>
                  </a:ext>
                </a:extLst>
              </p:cNvPr>
              <p:cNvSpPr txBox="1"/>
              <p:nvPr/>
            </p:nvSpPr>
            <p:spPr>
              <a:xfrm>
                <a:off x="4359237" y="5831578"/>
                <a:ext cx="4173203" cy="715645"/>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𝑏</m:t>
                          </m:r>
                        </m:e>
                        <m:sub>
                          <m:r>
                            <a:rPr lang="it-IT" b="0" i="1" smtClean="0">
                              <a:latin typeface="Cambria Math" panose="02040503050406030204" pitchFamily="18" charset="0"/>
                            </a:rPr>
                            <m:t>𝑛𝑒𝑤</m:t>
                          </m:r>
                        </m:sub>
                        <m:sup>
                          <m:r>
                            <a:rPr lang="it-IT" b="0" i="1" smtClean="0">
                              <a:latin typeface="Cambria Math" panose="02040503050406030204" pitchFamily="18" charset="0"/>
                            </a:rPr>
                            <m:t>(1)</m:t>
                          </m:r>
                        </m:sup>
                      </m:sSubSup>
                      <m:r>
                        <a:rPr lang="it-IT" b="0" i="1" smtClean="0">
                          <a:latin typeface="Cambria Math" panose="02040503050406030204" pitchFamily="18" charset="0"/>
                        </a:rPr>
                        <m:t>=</m:t>
                      </m:r>
                      <m:sSubSup>
                        <m:sSubSupPr>
                          <m:ctrlPr>
                            <a:rPr lang="it-IT" i="1">
                              <a:latin typeface="Cambria Math" panose="02040503050406030204" pitchFamily="18" charset="0"/>
                            </a:rPr>
                          </m:ctrlPr>
                        </m:sSubSupPr>
                        <m:e>
                          <m:r>
                            <a:rPr lang="it-IT" b="0" i="1" smtClean="0">
                              <a:latin typeface="Cambria Math" panose="02040503050406030204" pitchFamily="18" charset="0"/>
                            </a:rPr>
                            <m:t>𝑏</m:t>
                          </m:r>
                        </m:e>
                        <m:sub>
                          <m:r>
                            <a:rPr lang="it-IT" i="1">
                              <a:latin typeface="Cambria Math" panose="02040503050406030204" pitchFamily="18" charset="0"/>
                            </a:rPr>
                            <m:t>𝑜𝑙𝑑</m:t>
                          </m:r>
                        </m:sub>
                        <m:sup>
                          <m:r>
                            <a:rPr lang="it-IT" i="1">
                              <a:latin typeface="Cambria Math" panose="02040503050406030204" pitchFamily="18" charset="0"/>
                            </a:rPr>
                            <m:t>(</m:t>
                          </m:r>
                          <m:r>
                            <a:rPr lang="it-IT" b="0" i="1" smtClean="0">
                              <a:latin typeface="Cambria Math" panose="02040503050406030204" pitchFamily="18" charset="0"/>
                            </a:rPr>
                            <m:t>1</m:t>
                          </m:r>
                          <m:r>
                            <a:rPr lang="it-IT" i="1">
                              <a:latin typeface="Cambria Math" panose="02040503050406030204" pitchFamily="18" charset="0"/>
                            </a:rPr>
                            <m:t>)</m:t>
                          </m:r>
                        </m:sup>
                      </m:sSubSup>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𝛼</m:t>
                      </m:r>
                      <m:sSup>
                        <m:sSupPr>
                          <m:ctrlPr>
                            <a:rPr lang="it-IT" i="1">
                              <a:latin typeface="Cambria Math" panose="02040503050406030204" pitchFamily="18" charset="0"/>
                            </a:rPr>
                          </m:ctrlPr>
                        </m:sSupPr>
                        <m:e>
                          <m:acc>
                            <m:accPr>
                              <m:chr m:val="̅"/>
                              <m:ctrlPr>
                                <a:rPr lang="it-IT" i="1">
                                  <a:latin typeface="Cambria Math" panose="02040503050406030204" pitchFamily="18" charset="0"/>
                                </a:rPr>
                              </m:ctrlPr>
                            </m:accPr>
                            <m:e>
                              <m:r>
                                <a:rPr lang="it-IT" i="1">
                                  <a:latin typeface="Cambria Math" panose="02040503050406030204" pitchFamily="18" charset="0"/>
                                </a:rPr>
                                <m:t>𝑏</m:t>
                              </m:r>
                            </m:e>
                          </m:acc>
                        </m:e>
                        <m:sup>
                          <m:r>
                            <a:rPr lang="it-IT" i="1">
                              <a:latin typeface="Cambria Math" panose="02040503050406030204" pitchFamily="18" charset="0"/>
                            </a:rPr>
                            <m:t>(</m:t>
                          </m:r>
                          <m:r>
                            <a:rPr lang="it-IT" b="0" i="1" smtClean="0">
                              <a:latin typeface="Cambria Math" panose="02040503050406030204" pitchFamily="18" charset="0"/>
                            </a:rPr>
                            <m:t>1</m:t>
                          </m:r>
                          <m:r>
                            <a:rPr lang="it-IT" i="1">
                              <a:latin typeface="Cambria Math" panose="02040503050406030204" pitchFamily="18" charset="0"/>
                            </a:rPr>
                            <m:t>)</m:t>
                          </m:r>
                        </m:sup>
                      </m:sSup>
                    </m:oMath>
                  </m:oMathPara>
                </a14:m>
                <a:endParaRPr lang="it-IT" dirty="0"/>
              </a:p>
            </p:txBody>
          </p:sp>
        </mc:Choice>
        <mc:Fallback>
          <p:sp>
            <p:nvSpPr>
              <p:cNvPr id="23" name="CasellaDiTesto 22">
                <a:extLst>
                  <a:ext uri="{FF2B5EF4-FFF2-40B4-BE49-F238E27FC236}">
                    <a16:creationId xmlns:a16="http://schemas.microsoft.com/office/drawing/2014/main" id="{61480C0E-E723-2EA8-B373-FB916DBAD77F}"/>
                  </a:ext>
                </a:extLst>
              </p:cNvPr>
              <p:cNvSpPr txBox="1">
                <a:spLocks noRot="1" noChangeAspect="1" noMove="1" noResize="1" noEditPoints="1" noAdjustHandles="1" noChangeArrowheads="1" noChangeShapeType="1" noTextEdit="1"/>
              </p:cNvSpPr>
              <p:nvPr/>
            </p:nvSpPr>
            <p:spPr>
              <a:xfrm>
                <a:off x="4359237" y="5831578"/>
                <a:ext cx="4173203" cy="715645"/>
              </a:xfrm>
              <a:prstGeom prst="rect">
                <a:avLst/>
              </a:prstGeom>
              <a:blipFill>
                <a:blip r:embed="rId8"/>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74100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83568" y="404664"/>
            <a:ext cx="7561263" cy="6001643"/>
          </a:xfrm>
          <a:prstGeom prst="rect">
            <a:avLst/>
          </a:prstGeom>
          <a:solidFill>
            <a:schemeClr val="bg2">
              <a:lumMod val="40000"/>
              <a:lumOff val="60000"/>
            </a:schemeClr>
          </a:solidFill>
          <a:ln w="19050">
            <a:solidFill>
              <a:schemeClr val="tx1"/>
            </a:solidFill>
          </a:ln>
        </p:spPr>
        <p:txBody>
          <a:bodyPr>
            <a:spAutoFit/>
          </a:bodyPr>
          <a:lstStyle/>
          <a:p>
            <a:pPr>
              <a:defRPr/>
            </a:pPr>
            <a:r>
              <a:rPr lang="es-ES" b="1" dirty="0">
                <a:latin typeface="Courier New" panose="02070309020205020404" pitchFamily="49" charset="0"/>
                <a:cs typeface="Courier New" panose="02070309020205020404" pitchFamily="49" charset="0"/>
              </a:rPr>
              <a:t>&gt;&gt; syms y</a:t>
            </a:r>
          </a:p>
          <a:p>
            <a:pPr>
              <a:defRPr/>
            </a:pPr>
            <a:r>
              <a:rPr lang="es-ES" b="1" dirty="0">
                <a:latin typeface="Courier New" panose="02070309020205020404" pitchFamily="49" charset="0"/>
                <a:cs typeface="Courier New" panose="02070309020205020404" pitchFamily="49" charset="0"/>
              </a:rPr>
              <a:t>&gt;&gt; diff(x*y^2+cos(x*y),x)</a:t>
            </a:r>
          </a:p>
          <a:p>
            <a:pPr>
              <a:defRPr/>
            </a:pPr>
            <a:r>
              <a:rPr lang="es-ES" b="1" dirty="0">
                <a:latin typeface="Courier New" panose="02070309020205020404" pitchFamily="49" charset="0"/>
                <a:cs typeface="Courier New" panose="02070309020205020404" pitchFamily="49" charset="0"/>
              </a:rPr>
              <a:t>ans =</a:t>
            </a:r>
          </a:p>
          <a:p>
            <a:pPr>
              <a:defRPr/>
            </a:pPr>
            <a:r>
              <a:rPr lang="es-ES" b="1" dirty="0">
                <a:latin typeface="Courier New" panose="02070309020205020404" pitchFamily="49" charset="0"/>
                <a:cs typeface="Courier New" panose="02070309020205020404" pitchFamily="49" charset="0"/>
              </a:rPr>
              <a:t>  y^2 - y*sin(x*y)</a:t>
            </a:r>
          </a:p>
          <a:p>
            <a:pPr>
              <a:defRPr/>
            </a:pPr>
            <a:r>
              <a:rPr lang="es-ES" b="1" dirty="0">
                <a:latin typeface="Courier New" panose="02070309020205020404" pitchFamily="49" charset="0"/>
                <a:cs typeface="Courier New" panose="02070309020205020404" pitchFamily="49" charset="0"/>
              </a:rPr>
              <a:t> </a:t>
            </a:r>
          </a:p>
          <a:p>
            <a:pPr>
              <a:defRPr/>
            </a:pPr>
            <a:r>
              <a:rPr lang="es-ES" b="1" dirty="0">
                <a:latin typeface="Courier New" panose="02070309020205020404" pitchFamily="49" charset="0"/>
                <a:cs typeface="Courier New" panose="02070309020205020404" pitchFamily="49" charset="0"/>
              </a:rPr>
              <a:t>&gt;&gt; diff(x*y^2+cos(x*y),y)</a:t>
            </a:r>
          </a:p>
          <a:p>
            <a:pPr>
              <a:defRPr/>
            </a:pPr>
            <a:r>
              <a:rPr lang="es-ES" b="1" dirty="0">
                <a:latin typeface="Courier New" panose="02070309020205020404" pitchFamily="49" charset="0"/>
                <a:cs typeface="Courier New" panose="02070309020205020404" pitchFamily="49" charset="0"/>
              </a:rPr>
              <a:t>ans =</a:t>
            </a:r>
          </a:p>
          <a:p>
            <a:pPr>
              <a:defRPr/>
            </a:pPr>
            <a:r>
              <a:rPr lang="es-ES" b="1" dirty="0">
                <a:latin typeface="Courier New" panose="02070309020205020404" pitchFamily="49" charset="0"/>
                <a:cs typeface="Courier New" panose="02070309020205020404" pitchFamily="49" charset="0"/>
              </a:rPr>
              <a:t>  2*x*y - x*sin(x*y)</a:t>
            </a:r>
          </a:p>
          <a:p>
            <a:pPr>
              <a:defRPr/>
            </a:pPr>
            <a:r>
              <a:rPr lang="es-ES" b="1" dirty="0">
                <a:latin typeface="Courier New" panose="02070309020205020404" pitchFamily="49" charset="0"/>
                <a:cs typeface="Courier New" panose="02070309020205020404" pitchFamily="49" charset="0"/>
              </a:rPr>
              <a:t> </a:t>
            </a:r>
          </a:p>
          <a:p>
            <a:pPr>
              <a:defRPr/>
            </a:pPr>
            <a:r>
              <a:rPr lang="es-ES" b="1" dirty="0">
                <a:latin typeface="Courier New" panose="02070309020205020404" pitchFamily="49" charset="0"/>
                <a:cs typeface="Courier New" panose="02070309020205020404" pitchFamily="49" charset="0"/>
              </a:rPr>
              <a:t>&gt;&gt; diff(x*y^2+cos(x*y),x,2)</a:t>
            </a:r>
          </a:p>
          <a:p>
            <a:pPr>
              <a:defRPr/>
            </a:pPr>
            <a:r>
              <a:rPr lang="es-ES" b="1" dirty="0">
                <a:latin typeface="Courier New" panose="02070309020205020404" pitchFamily="49" charset="0"/>
                <a:cs typeface="Courier New" panose="02070309020205020404" pitchFamily="49" charset="0"/>
              </a:rPr>
              <a:t>ans =</a:t>
            </a:r>
          </a:p>
          <a:p>
            <a:pPr>
              <a:defRPr/>
            </a:pPr>
            <a:r>
              <a:rPr lang="es-ES" b="1" dirty="0">
                <a:latin typeface="Courier New" panose="02070309020205020404" pitchFamily="49" charset="0"/>
                <a:cs typeface="Courier New" panose="02070309020205020404" pitchFamily="49" charset="0"/>
              </a:rPr>
              <a:t>  -y^2*cos(x*y)</a:t>
            </a:r>
            <a:endParaRPr lang="it-IT"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1412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188640"/>
            <a:ext cx="8712968" cy="6494085"/>
          </a:xfrm>
          <a:prstGeom prst="rect">
            <a:avLst/>
          </a:prstGeom>
          <a:solidFill>
            <a:schemeClr val="bg2">
              <a:lumMod val="40000"/>
              <a:lumOff val="60000"/>
            </a:schemeClr>
          </a:solidFill>
          <a:ln w="19050">
            <a:solidFill>
              <a:schemeClr val="tx1"/>
            </a:solidFill>
          </a:ln>
        </p:spPr>
        <p:txBody>
          <a:bodyPr wrap="square">
            <a:spAutoFit/>
          </a:bodyPr>
          <a:lstStyle/>
          <a:p>
            <a:pPr>
              <a:defRPr/>
            </a:pPr>
            <a:r>
              <a:rPr lang="es-ES" b="1" dirty="0">
                <a:latin typeface="Courier New" panose="02070309020205020404" pitchFamily="49" charset="0"/>
                <a:cs typeface="Courier New" panose="02070309020205020404" pitchFamily="49" charset="0"/>
              </a:rPr>
              <a:t>&gt;&gt; f(x,y) = x*y^2+cos(x*y);</a:t>
            </a:r>
          </a:p>
          <a:p>
            <a:pPr>
              <a:defRPr/>
            </a:pPr>
            <a:r>
              <a:rPr lang="es-ES" b="1" dirty="0">
                <a:latin typeface="Courier New" panose="02070309020205020404" pitchFamily="49" charset="0"/>
                <a:cs typeface="Courier New" panose="02070309020205020404" pitchFamily="49" charset="0"/>
              </a:rPr>
              <a:t>&gt;&gt; gradient(f,[x,y])</a:t>
            </a:r>
          </a:p>
          <a:p>
            <a:pPr>
              <a:defRPr/>
            </a:pPr>
            <a:r>
              <a:rPr lang="es-ES" b="1" dirty="0">
                <a:latin typeface="Courier New" panose="02070309020205020404" pitchFamily="49" charset="0"/>
                <a:cs typeface="Courier New" panose="02070309020205020404" pitchFamily="49" charset="0"/>
              </a:rPr>
              <a:t>ans(x, y) =</a:t>
            </a:r>
          </a:p>
          <a:p>
            <a:pPr>
              <a:defRPr/>
            </a:pPr>
            <a:r>
              <a:rPr lang="es-ES" b="1" dirty="0">
                <a:latin typeface="Courier New" panose="02070309020205020404" pitchFamily="49" charset="0"/>
                <a:cs typeface="Courier New" panose="02070309020205020404" pitchFamily="49" charset="0"/>
              </a:rPr>
              <a:t>   y^2 - y*sin(x*y)</a:t>
            </a:r>
          </a:p>
          <a:p>
            <a:pPr>
              <a:defRPr/>
            </a:pPr>
            <a:r>
              <a:rPr lang="es-ES" b="1" dirty="0">
                <a:latin typeface="Courier New" panose="02070309020205020404" pitchFamily="49" charset="0"/>
                <a:cs typeface="Courier New" panose="02070309020205020404" pitchFamily="49" charset="0"/>
              </a:rPr>
              <a:t> 2*x*y - x*sin(x*y)</a:t>
            </a:r>
          </a:p>
          <a:p>
            <a:pPr>
              <a:defRPr/>
            </a:pPr>
            <a:r>
              <a:rPr lang="es-ES" b="1" dirty="0">
                <a:latin typeface="Courier New" panose="02070309020205020404" pitchFamily="49" charset="0"/>
                <a:cs typeface="Courier New" panose="02070309020205020404" pitchFamily="49" charset="0"/>
              </a:rPr>
              <a:t> </a:t>
            </a:r>
          </a:p>
          <a:p>
            <a:pPr>
              <a:defRPr/>
            </a:pPr>
            <a:r>
              <a:rPr lang="es-ES" b="1" dirty="0">
                <a:latin typeface="Courier New" panose="02070309020205020404" pitchFamily="49" charset="0"/>
                <a:cs typeface="Courier New" panose="02070309020205020404" pitchFamily="49" charset="0"/>
              </a:rPr>
              <a:t>&gt;&gt; laplacian(f,[x,y])</a:t>
            </a:r>
          </a:p>
          <a:p>
            <a:pPr>
              <a:defRPr/>
            </a:pPr>
            <a:r>
              <a:rPr lang="es-ES" b="1" dirty="0">
                <a:latin typeface="Courier New" panose="02070309020205020404" pitchFamily="49" charset="0"/>
                <a:cs typeface="Courier New" panose="02070309020205020404" pitchFamily="49" charset="0"/>
              </a:rPr>
              <a:t>ans(x, y) =</a:t>
            </a:r>
          </a:p>
          <a:p>
            <a:pPr>
              <a:defRPr/>
            </a:pPr>
            <a:r>
              <a:rPr lang="es-ES" b="1" dirty="0">
                <a:latin typeface="Courier New" panose="02070309020205020404" pitchFamily="49" charset="0"/>
                <a:cs typeface="Courier New" panose="02070309020205020404" pitchFamily="49" charset="0"/>
              </a:rPr>
              <a:t> 2*x - x^2*cos(x*y) - y^2*cos(x*y)</a:t>
            </a:r>
          </a:p>
          <a:p>
            <a:pPr>
              <a:defRPr/>
            </a:pPr>
            <a:endParaRPr lang="es-ES" b="1" dirty="0">
              <a:latin typeface="Courier New" panose="02070309020205020404" pitchFamily="49" charset="0"/>
              <a:cs typeface="Courier New" panose="02070309020205020404" pitchFamily="49" charset="0"/>
            </a:endParaRPr>
          </a:p>
          <a:p>
            <a:pPr>
              <a:defRPr/>
            </a:pPr>
            <a:r>
              <a:rPr lang="es-ES" b="1" dirty="0">
                <a:latin typeface="Courier New" panose="02070309020205020404" pitchFamily="49" charset="0"/>
                <a:cs typeface="Courier New" panose="02070309020205020404" pitchFamily="49" charset="0"/>
              </a:rPr>
              <a:t>&gt;&gt; diff(f,x,2)+diff(f,y,2)</a:t>
            </a:r>
          </a:p>
          <a:p>
            <a:pPr>
              <a:defRPr/>
            </a:pPr>
            <a:r>
              <a:rPr lang="es-ES" b="1" dirty="0">
                <a:latin typeface="Courier New" panose="02070309020205020404" pitchFamily="49" charset="0"/>
                <a:cs typeface="Courier New" panose="02070309020205020404" pitchFamily="49" charset="0"/>
              </a:rPr>
              <a:t>ans(x, y) =</a:t>
            </a:r>
          </a:p>
          <a:p>
            <a:pPr>
              <a:defRPr/>
            </a:pPr>
            <a:r>
              <a:rPr lang="es-ES" b="1" dirty="0">
                <a:latin typeface="Courier New" panose="02070309020205020404" pitchFamily="49" charset="0"/>
                <a:cs typeface="Courier New" panose="02070309020205020404" pitchFamily="49" charset="0"/>
              </a:rPr>
              <a:t> 2*x - x^2*cos(x*y) - y^2*cos(x*y)</a:t>
            </a:r>
          </a:p>
        </p:txBody>
      </p:sp>
    </p:spTree>
    <p:extLst>
      <p:ext uri="{BB962C8B-B14F-4D97-AF65-F5344CB8AC3E}">
        <p14:creationId xmlns:p14="http://schemas.microsoft.com/office/powerpoint/2010/main" val="655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ChangeArrowheads="1"/>
          </p:cNvSpPr>
          <p:nvPr/>
        </p:nvSpPr>
        <p:spPr bwMode="auto">
          <a:xfrm>
            <a:off x="90396" y="999891"/>
            <a:ext cx="8941162" cy="1754326"/>
          </a:xfrm>
          <a:prstGeom prst="rect">
            <a:avLst/>
          </a:prstGeom>
          <a:solidFill>
            <a:srgbClr val="66FFFF"/>
          </a:solidFill>
          <a:ln w="38100">
            <a:solidFill>
              <a:srgbClr val="CC9900"/>
            </a:solidFill>
            <a:miter lim="800000"/>
            <a:headEnd/>
            <a:tailEnd/>
          </a:ln>
          <a:effectLst/>
        </p:spPr>
        <p:txBody>
          <a:bodyPr wrap="square" anchor="ctr">
            <a:spAutoFit/>
          </a:bodyPr>
          <a:lstStyle/>
          <a:p>
            <a:pPr algn="just">
              <a:defRPr/>
            </a:pPr>
            <a:r>
              <a:rPr lang="en-US" sz="3600" dirty="0">
                <a:latin typeface="Arial" charset="0"/>
                <a:ea typeface="ＭＳ Ｐゴシック" charset="0"/>
              </a:rPr>
              <a:t>compute the exact value of derivatives of a function </a:t>
            </a:r>
            <a:r>
              <a:rPr lang="en-US" sz="3600" b="1" dirty="0">
                <a:latin typeface="Arial" charset="0"/>
                <a:ea typeface="ＭＳ Ｐゴシック" charset="0"/>
              </a:rPr>
              <a:t>at a given point </a:t>
            </a:r>
            <a:r>
              <a:rPr lang="en-US" sz="2800" dirty="0">
                <a:latin typeface="Arial" charset="0"/>
                <a:ea typeface="ＭＳ Ｐゴシック" charset="0"/>
              </a:rPr>
              <a:t>(called differentiation point)</a:t>
            </a:r>
            <a:r>
              <a:rPr lang="en-US" sz="3600" dirty="0">
                <a:latin typeface="Arial" charset="0"/>
                <a:ea typeface="ＭＳ Ｐゴシック" charset="0"/>
              </a:rPr>
              <a:t> </a:t>
            </a:r>
            <a:endParaRPr lang="it-IT" sz="2800" dirty="0">
              <a:latin typeface="Helvetica" charset="0"/>
              <a:ea typeface="ＭＳ Ｐゴシック" charset="0"/>
            </a:endParaRPr>
          </a:p>
        </p:txBody>
      </p:sp>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7" name="Rectangle 25"/>
          <p:cNvSpPr>
            <a:spLocks noChangeArrowheads="1"/>
          </p:cNvSpPr>
          <p:nvPr/>
        </p:nvSpPr>
        <p:spPr bwMode="auto">
          <a:xfrm>
            <a:off x="90396" y="2918413"/>
            <a:ext cx="8857556" cy="954107"/>
          </a:xfrm>
          <a:prstGeom prst="rect">
            <a:avLst/>
          </a:prstGeom>
          <a:solidFill>
            <a:srgbClr val="FFFF00"/>
          </a:solidFill>
          <a:ln w="38100">
            <a:noFill/>
            <a:miter lim="800000"/>
            <a:headEnd/>
            <a:tailEnd/>
          </a:ln>
          <a:effectLst/>
        </p:spPr>
        <p:txBody>
          <a:bodyPr wrap="square" anchor="ctr">
            <a:spAutoFit/>
          </a:bodyPr>
          <a:lstStyle/>
          <a:p>
            <a:pPr algn="just">
              <a:defRPr/>
            </a:pPr>
            <a:r>
              <a:rPr lang="en-US" sz="2800" dirty="0">
                <a:latin typeface="Arial" charset="0"/>
                <a:ea typeface="ＭＳ Ｐゴシック" charset="0"/>
              </a:rPr>
              <a:t>its basic idea is to apply repeatedly the chain rule from Calculus</a:t>
            </a:r>
            <a:endParaRPr lang="it-IT" sz="2800" b="1" dirty="0">
              <a:latin typeface="Helvetica" charset="0"/>
              <a:ea typeface="ＭＳ Ｐゴシック" charset="0"/>
            </a:endParaRPr>
          </a:p>
        </p:txBody>
      </p:sp>
      <p:sp>
        <p:nvSpPr>
          <p:cNvPr id="8" name="Rectangle 25"/>
          <p:cNvSpPr>
            <a:spLocks noChangeArrowheads="1"/>
          </p:cNvSpPr>
          <p:nvPr/>
        </p:nvSpPr>
        <p:spPr bwMode="auto">
          <a:xfrm>
            <a:off x="107504" y="4118303"/>
            <a:ext cx="8906947" cy="2554545"/>
          </a:xfrm>
          <a:prstGeom prst="rect">
            <a:avLst/>
          </a:prstGeom>
          <a:solidFill>
            <a:srgbClr val="66FFFF"/>
          </a:solidFill>
          <a:ln w="38100">
            <a:noFill/>
            <a:miter lim="800000"/>
            <a:headEnd/>
            <a:tailEnd/>
          </a:ln>
          <a:effectLst/>
        </p:spPr>
        <p:txBody>
          <a:bodyPr wrap="square" anchor="ctr">
            <a:spAutoFit/>
          </a:bodyPr>
          <a:lstStyle/>
          <a:p>
            <a:pPr algn="just">
              <a:defRPr/>
            </a:pPr>
            <a:r>
              <a:rPr lang="en-US" b="1" dirty="0">
                <a:solidFill>
                  <a:schemeClr val="accent1">
                    <a:lumMod val="50000"/>
                  </a:schemeClr>
                </a:solidFill>
                <a:latin typeface="Arial" charset="0"/>
                <a:ea typeface="ＭＳ Ｐゴシック" charset="0"/>
              </a:rPr>
              <a:t>input: </a:t>
            </a:r>
          </a:p>
          <a:p>
            <a:pPr marL="457200" indent="-457200" algn="just">
              <a:buFont typeface="Arial" panose="020B0604020202020204" pitchFamily="34" charset="0"/>
              <a:buChar char="•"/>
              <a:defRPr/>
            </a:pPr>
            <a:r>
              <a:rPr lang="en-US" dirty="0">
                <a:latin typeface="Arial" charset="0"/>
                <a:ea typeface="ＭＳ Ｐゴシック" charset="0"/>
              </a:rPr>
              <a:t>the point where the derivative has to be evaluated</a:t>
            </a:r>
          </a:p>
          <a:p>
            <a:pPr marL="457200" indent="-457200" algn="just">
              <a:buFont typeface="Arial" panose="020B0604020202020204" pitchFamily="34" charset="0"/>
              <a:buChar char="•"/>
              <a:defRPr/>
            </a:pPr>
            <a:r>
              <a:rPr lang="en-US" sz="2800" dirty="0">
                <a:latin typeface="Arial" charset="0"/>
                <a:ea typeface="ＭＳ Ｐゴシック" charset="0"/>
              </a:rPr>
              <a:t>the</a:t>
            </a:r>
            <a:r>
              <a:rPr lang="en-US" dirty="0">
                <a:latin typeface="Arial" charset="0"/>
                <a:ea typeface="ＭＳ Ｐゴシック" charset="0"/>
              </a:rPr>
              <a:t> </a:t>
            </a:r>
            <a:r>
              <a:rPr lang="en-US" b="1" dirty="0">
                <a:latin typeface="Arial" charset="0"/>
                <a:ea typeface="ＭＳ Ｐゴシック" charset="0"/>
              </a:rPr>
              <a:t>symbolic expression </a:t>
            </a:r>
            <a:r>
              <a:rPr lang="en-US" sz="2800" dirty="0">
                <a:latin typeface="Arial" charset="0"/>
                <a:ea typeface="ＭＳ Ｐゴシック" charset="0"/>
              </a:rPr>
              <a:t>of the function </a:t>
            </a:r>
            <a:r>
              <a:rPr lang="en-US" sz="2800" b="1" dirty="0">
                <a:solidFill>
                  <a:srgbClr val="FF0000"/>
                </a:solidFill>
                <a:latin typeface="Arial" charset="0"/>
                <a:ea typeface="ＭＳ Ｐゴシック" charset="0"/>
              </a:rPr>
              <a:t>OR</a:t>
            </a:r>
            <a:r>
              <a:rPr lang="en-US" sz="2800" dirty="0">
                <a:solidFill>
                  <a:schemeClr val="accent1">
                    <a:lumMod val="50000"/>
                  </a:schemeClr>
                </a:solidFill>
                <a:latin typeface="Arial" charset="0"/>
                <a:ea typeface="ＭＳ Ｐゴシック" charset="0"/>
              </a:rPr>
              <a:t> </a:t>
            </a:r>
            <a:r>
              <a:rPr lang="en-US" sz="2800" dirty="0">
                <a:latin typeface="Arial" charset="0"/>
                <a:ea typeface="ＭＳ Ｐゴシック" charset="0"/>
              </a:rPr>
              <a:t>a </a:t>
            </a:r>
            <a:r>
              <a:rPr lang="en-US" b="1" dirty="0">
                <a:latin typeface="Arial" charset="0"/>
                <a:ea typeface="ＭＳ Ｐゴシック" charset="0"/>
              </a:rPr>
              <a:t>program</a:t>
            </a:r>
            <a:r>
              <a:rPr lang="en-US" sz="2800" b="1" dirty="0">
                <a:latin typeface="Arial" charset="0"/>
                <a:ea typeface="ＭＳ Ｐゴシック" charset="0"/>
              </a:rPr>
              <a:t> </a:t>
            </a:r>
            <a:r>
              <a:rPr lang="en-US" sz="2800" dirty="0">
                <a:latin typeface="Arial" charset="0"/>
                <a:ea typeface="ＭＳ Ｐゴシック" charset="0"/>
              </a:rPr>
              <a:t>that evaluates the function at any point</a:t>
            </a:r>
            <a:endParaRPr lang="it-IT" sz="2400" dirty="0">
              <a:latin typeface="Helvetica" charset="0"/>
              <a:ea typeface="ＭＳ Ｐゴシック" charset="0"/>
            </a:endParaRPr>
          </a:p>
        </p:txBody>
      </p:sp>
    </p:spTree>
    <p:extLst>
      <p:ext uri="{BB962C8B-B14F-4D97-AF65-F5344CB8AC3E}">
        <p14:creationId xmlns:p14="http://schemas.microsoft.com/office/powerpoint/2010/main" val="15171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ChangeArrowheads="1"/>
          </p:cNvSpPr>
          <p:nvPr/>
        </p:nvSpPr>
        <p:spPr bwMode="auto">
          <a:xfrm>
            <a:off x="90396" y="999891"/>
            <a:ext cx="8941162" cy="1754326"/>
          </a:xfrm>
          <a:prstGeom prst="rect">
            <a:avLst/>
          </a:prstGeom>
          <a:solidFill>
            <a:srgbClr val="66FFFF"/>
          </a:solidFill>
          <a:ln w="38100">
            <a:solidFill>
              <a:srgbClr val="CC9900"/>
            </a:solidFill>
            <a:miter lim="800000"/>
            <a:headEnd/>
            <a:tailEnd/>
          </a:ln>
          <a:effectLst/>
        </p:spPr>
        <p:txBody>
          <a:bodyPr wrap="square" anchor="ctr">
            <a:spAutoFit/>
          </a:bodyPr>
          <a:lstStyle/>
          <a:p>
            <a:pPr algn="just">
              <a:defRPr/>
            </a:pPr>
            <a:r>
              <a:rPr lang="en-US" sz="3600" dirty="0">
                <a:latin typeface="Arial" charset="0"/>
                <a:ea typeface="ＭＳ Ｐゴシック" charset="0"/>
              </a:rPr>
              <a:t>compute the exact value of derivatives of a function </a:t>
            </a:r>
            <a:r>
              <a:rPr lang="en-US" sz="3600" b="1" dirty="0">
                <a:latin typeface="Arial" charset="0"/>
                <a:ea typeface="ＭＳ Ｐゴシック" charset="0"/>
              </a:rPr>
              <a:t>at a given point </a:t>
            </a:r>
            <a:r>
              <a:rPr lang="en-US" sz="2800" dirty="0">
                <a:latin typeface="Arial" charset="0"/>
                <a:ea typeface="ＭＳ Ｐゴシック" charset="0"/>
              </a:rPr>
              <a:t>(called differentiation point)</a:t>
            </a:r>
            <a:r>
              <a:rPr lang="en-US" sz="3600" dirty="0">
                <a:latin typeface="Arial" charset="0"/>
                <a:ea typeface="ＭＳ Ｐゴシック" charset="0"/>
              </a:rPr>
              <a:t> </a:t>
            </a:r>
            <a:endParaRPr lang="it-IT" sz="2800" dirty="0">
              <a:latin typeface="Helvetica" charset="0"/>
              <a:ea typeface="ＭＳ Ｐゴシック" charset="0"/>
            </a:endParaRPr>
          </a:p>
        </p:txBody>
      </p:sp>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7" name="Rectangle 25"/>
          <p:cNvSpPr>
            <a:spLocks noChangeArrowheads="1"/>
          </p:cNvSpPr>
          <p:nvPr/>
        </p:nvSpPr>
        <p:spPr bwMode="auto">
          <a:xfrm>
            <a:off x="83553" y="2870684"/>
            <a:ext cx="8857556" cy="1815882"/>
          </a:xfrm>
          <a:prstGeom prst="rect">
            <a:avLst/>
          </a:prstGeom>
          <a:solidFill>
            <a:srgbClr val="FFFF00"/>
          </a:solidFill>
          <a:ln w="38100">
            <a:noFill/>
            <a:miter lim="800000"/>
            <a:headEnd/>
            <a:tailEnd/>
          </a:ln>
          <a:effectLst/>
        </p:spPr>
        <p:txBody>
          <a:bodyPr wrap="square" anchor="ctr">
            <a:spAutoFit/>
          </a:bodyPr>
          <a:lstStyle/>
          <a:p>
            <a:pPr algn="just">
              <a:defRPr/>
            </a:pPr>
            <a:r>
              <a:rPr lang="en-US" sz="2800" dirty="0">
                <a:latin typeface="Arial" charset="0"/>
                <a:ea typeface="ＭＳ Ｐゴシック" charset="0"/>
              </a:rPr>
              <a:t>the idea is to apply repeatedly the chain rule from Calculus to either the basic functions that compose the function to be differentiated or the lines of the program that implements such function</a:t>
            </a:r>
            <a:endParaRPr lang="it-IT" sz="2800" b="1" dirty="0">
              <a:latin typeface="Helvetica" charset="0"/>
              <a:ea typeface="ＭＳ Ｐゴシック" charset="0"/>
            </a:endParaRPr>
          </a:p>
        </p:txBody>
      </p:sp>
      <p:sp>
        <p:nvSpPr>
          <p:cNvPr id="9" name="Rectangle 25"/>
          <p:cNvSpPr>
            <a:spLocks noChangeArrowheads="1"/>
          </p:cNvSpPr>
          <p:nvPr/>
        </p:nvSpPr>
        <p:spPr bwMode="auto">
          <a:xfrm>
            <a:off x="62660" y="4869160"/>
            <a:ext cx="8996633" cy="1384995"/>
          </a:xfrm>
          <a:prstGeom prst="rect">
            <a:avLst/>
          </a:prstGeom>
          <a:solidFill>
            <a:srgbClr val="66FFFF"/>
          </a:solidFill>
          <a:ln w="38100">
            <a:noFill/>
            <a:miter lim="800000"/>
            <a:headEnd/>
            <a:tailEnd/>
          </a:ln>
          <a:effectLst/>
        </p:spPr>
        <p:txBody>
          <a:bodyPr wrap="square" anchor="ctr">
            <a:spAutoFit/>
          </a:bodyPr>
          <a:lstStyle/>
          <a:p>
            <a:pPr algn="just">
              <a:defRPr/>
            </a:pPr>
            <a:r>
              <a:rPr lang="en-US" sz="2800" b="1" dirty="0">
                <a:solidFill>
                  <a:schemeClr val="accent1">
                    <a:lumMod val="50000"/>
                  </a:schemeClr>
                </a:solidFill>
                <a:latin typeface="Arial" charset="0"/>
                <a:ea typeface="ＭＳ Ｐゴシック" charset="0"/>
              </a:rPr>
              <a:t>output: </a:t>
            </a:r>
          </a:p>
          <a:p>
            <a:pPr marL="457200" indent="-457200" algn="just">
              <a:buFont typeface="Arial" panose="020B0604020202020204" pitchFamily="34" charset="0"/>
              <a:buChar char="•"/>
              <a:defRPr/>
            </a:pPr>
            <a:r>
              <a:rPr lang="en-US" sz="2800" dirty="0">
                <a:latin typeface="Arial" charset="0"/>
                <a:ea typeface="ＭＳ Ｐゴシック" charset="0"/>
              </a:rPr>
              <a:t>the exact value of the derivative at the differentiation point</a:t>
            </a:r>
            <a:endParaRPr lang="it-IT" sz="2400" dirty="0">
              <a:latin typeface="Helvetica" charset="0"/>
              <a:ea typeface="ＭＳ Ｐゴシック" charset="0"/>
            </a:endParaRPr>
          </a:p>
        </p:txBody>
      </p:sp>
    </p:spTree>
    <p:extLst>
      <p:ext uri="{BB962C8B-B14F-4D97-AF65-F5344CB8AC3E}">
        <p14:creationId xmlns:p14="http://schemas.microsoft.com/office/powerpoint/2010/main" val="370075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ChangeArrowheads="1"/>
          </p:cNvSpPr>
          <p:nvPr/>
        </p:nvSpPr>
        <p:spPr bwMode="auto">
          <a:xfrm>
            <a:off x="191276" y="980728"/>
            <a:ext cx="8941162" cy="1569660"/>
          </a:xfrm>
          <a:prstGeom prst="rect">
            <a:avLst/>
          </a:prstGeom>
          <a:solidFill>
            <a:srgbClr val="FF7C80"/>
          </a:solidFill>
          <a:ln w="38100">
            <a:solidFill>
              <a:srgbClr val="CC9900"/>
            </a:solidFill>
            <a:miter lim="800000"/>
            <a:headEnd/>
            <a:tailEnd/>
          </a:ln>
          <a:effectLst/>
        </p:spPr>
        <p:txBody>
          <a:bodyPr wrap="square" anchor="ctr">
            <a:spAutoFit/>
          </a:bodyPr>
          <a:lstStyle/>
          <a:p>
            <a:r>
              <a:rPr lang="en-US" dirty="0"/>
              <a:t>AD </a:t>
            </a:r>
            <a:r>
              <a:rPr lang="en-US" b="1" dirty="0"/>
              <a:t>does no</a:t>
            </a:r>
            <a:r>
              <a:rPr lang="en-US" dirty="0"/>
              <a:t>t compute either the symbolic expression of the derivatives or generate a program that implements such an expression</a:t>
            </a:r>
          </a:p>
        </p:txBody>
      </p:sp>
      <p:sp>
        <p:nvSpPr>
          <p:cNvPr id="2074" name="Text Box 26"/>
          <p:cNvSpPr txBox="1">
            <a:spLocks noChangeArrowheads="1"/>
          </p:cNvSpPr>
          <p:nvPr/>
        </p:nvSpPr>
        <p:spPr bwMode="auto">
          <a:xfrm>
            <a:off x="107504" y="189364"/>
            <a:ext cx="6912768" cy="646331"/>
          </a:xfrm>
          <a:prstGeom prst="rect">
            <a:avLst/>
          </a:prstGeom>
          <a:solidFill>
            <a:srgbClr val="66FFFF"/>
          </a:solidFill>
          <a:ln w="9525">
            <a:solidFill>
              <a:schemeClr val="tx1"/>
            </a:solidFill>
            <a:miter lim="800000"/>
            <a:headEnd/>
            <a:tailEnd/>
          </a:ln>
          <a:effectLst/>
        </p:spPr>
        <p:txBody>
          <a:bodyPr wrap="square" anchor="ctr">
            <a:spAutoFit/>
          </a:bodyPr>
          <a:lstStyle/>
          <a:p>
            <a:pPr algn="ctr">
              <a:defRPr/>
            </a:pPr>
            <a:r>
              <a:rPr lang="it-IT" sz="3600" b="1" dirty="0" err="1">
                <a:latin typeface="Arial" charset="0"/>
                <a:ea typeface="ＭＳ Ｐゴシック" charset="0"/>
              </a:rPr>
              <a:t>Automatic</a:t>
            </a:r>
            <a:r>
              <a:rPr lang="it-IT" sz="3600" b="1" dirty="0">
                <a:latin typeface="Arial" charset="0"/>
                <a:ea typeface="ＭＳ Ｐゴシック" charset="0"/>
              </a:rPr>
              <a:t> </a:t>
            </a:r>
            <a:r>
              <a:rPr lang="it-IT" sz="3600" b="1" dirty="0" err="1">
                <a:latin typeface="Arial" charset="0"/>
                <a:ea typeface="ＭＳ Ｐゴシック" charset="0"/>
              </a:rPr>
              <a:t>Differentiation</a:t>
            </a:r>
            <a:r>
              <a:rPr lang="it-IT" sz="3600" b="1" dirty="0">
                <a:latin typeface="Arial" charset="0"/>
                <a:ea typeface="ＭＳ Ｐゴシック" charset="0"/>
              </a:rPr>
              <a:t> (AD)</a:t>
            </a:r>
          </a:p>
        </p:txBody>
      </p:sp>
      <p:sp>
        <p:nvSpPr>
          <p:cNvPr id="6" name="Rectangle 25"/>
          <p:cNvSpPr>
            <a:spLocks noChangeArrowheads="1"/>
          </p:cNvSpPr>
          <p:nvPr/>
        </p:nvSpPr>
        <p:spPr bwMode="auto">
          <a:xfrm>
            <a:off x="107504" y="2678723"/>
            <a:ext cx="8941162" cy="4031873"/>
          </a:xfrm>
          <a:prstGeom prst="rect">
            <a:avLst/>
          </a:prstGeom>
          <a:solidFill>
            <a:srgbClr val="66FFFF"/>
          </a:solidFill>
          <a:ln w="38100">
            <a:solidFill>
              <a:srgbClr val="CC9900"/>
            </a:solidFill>
            <a:miter lim="800000"/>
            <a:headEnd/>
            <a:tailEnd/>
          </a:ln>
          <a:effectLst/>
        </p:spPr>
        <p:txBody>
          <a:bodyPr wrap="square" anchor="ctr">
            <a:spAutoFit/>
          </a:bodyPr>
          <a:lstStyle/>
          <a:p>
            <a:pPr marL="457200" indent="-457200">
              <a:buFont typeface="Wingdings" panose="05000000000000000000" pitchFamily="2" charset="2"/>
              <a:buChar char="§"/>
            </a:pPr>
            <a:r>
              <a:rPr lang="en-US" dirty="0"/>
              <a:t>AD, like finite difference, computes the value of the derivatives </a:t>
            </a:r>
            <a:r>
              <a:rPr lang="en-US" b="1" dirty="0"/>
              <a:t>at a given point</a:t>
            </a:r>
            <a:endParaRPr lang="en-US" dirty="0"/>
          </a:p>
          <a:p>
            <a:pPr marL="457200" indent="-457200">
              <a:buFont typeface="Wingdings" panose="05000000000000000000" pitchFamily="2" charset="2"/>
              <a:buChar char="§"/>
            </a:pPr>
            <a:r>
              <a:rPr lang="en-US" dirty="0"/>
              <a:t>unlike finite difference, AD provides the </a:t>
            </a:r>
            <a:r>
              <a:rPr lang="en-US" b="1" dirty="0"/>
              <a:t>exact</a:t>
            </a:r>
            <a:r>
              <a:rPr lang="en-US" dirty="0"/>
              <a:t> value of the derivatives</a:t>
            </a:r>
          </a:p>
          <a:p>
            <a:pPr marL="457200" indent="-457200">
              <a:buFont typeface="Wingdings" panose="05000000000000000000" pitchFamily="2" charset="2"/>
              <a:buChar char="§"/>
            </a:pPr>
            <a:r>
              <a:rPr lang="en-US" dirty="0"/>
              <a:t>if we want to evaluate the derivative (gradient,..) of the same function at several distinct points we need to run </a:t>
            </a:r>
            <a:r>
              <a:rPr lang="en-US" b="1" dirty="0"/>
              <a:t>several times </a:t>
            </a:r>
            <a:r>
              <a:rPr lang="en-US" dirty="0"/>
              <a:t>the AD code</a:t>
            </a:r>
          </a:p>
        </p:txBody>
      </p:sp>
    </p:spTree>
    <p:extLst>
      <p:ext uri="{BB962C8B-B14F-4D97-AF65-F5344CB8AC3E}">
        <p14:creationId xmlns:p14="http://schemas.microsoft.com/office/powerpoint/2010/main" val="158019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CH" sz="3200" b="0" i="0" u="none" strike="noStrike" cap="none" normalizeH="0" baseline="0">
            <a:ln>
              <a:noFill/>
            </a:ln>
            <a:solidFill>
              <a:schemeClr val="tx1"/>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CH" sz="3200" b="0" i="0" u="none" strike="noStrike" cap="none" normalizeH="0" baseline="0">
            <a:ln>
              <a:noFill/>
            </a:ln>
            <a:solidFill>
              <a:schemeClr val="tx1"/>
            </a:solidFill>
            <a:effectLst/>
            <a:latin typeface="Helvetica" charset="0"/>
            <a:ea typeface="ＭＳ Ｐゴシック"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31_ xmlns="bbd4f010-a622-40f5-9140-2c319cdd94c5" xsi:nil="true"/>
    <date xmlns="bbd4f010-a622-40f5-9140-2c319cdd94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E069D297E72D4AA85B8C29ED803CBB" ma:contentTypeVersion="10" ma:contentTypeDescription="Create a new document." ma:contentTypeScope="" ma:versionID="01f4fe4cfdb3e254c251ece21d36ca74">
  <xsd:schema xmlns:xsd="http://www.w3.org/2001/XMLSchema" xmlns:xs="http://www.w3.org/2001/XMLSchema" xmlns:p="http://schemas.microsoft.com/office/2006/metadata/properties" xmlns:ns2="bbd4f010-a622-40f5-9140-2c319cdd94c5" targetNamespace="http://schemas.microsoft.com/office/2006/metadata/properties" ma:root="true" ma:fieldsID="af626126e216ea344e679e931d07924c" ns2:_="">
    <xsd:import namespace="bbd4f010-a622-40f5-9140-2c319cdd94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_x0031_"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4f010-a622-40f5-9140-2c319cdd94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_x0031_" ma:index="16" nillable="true" ma:displayName="1" ma:format="Dropdown" ma:internalName="_x0031_" ma:percentage="FALSE">
      <xsd:simpleType>
        <xsd:restriction base="dms:Number"/>
      </xsd:simpleType>
    </xsd:element>
    <xsd:element name="date" ma:index="17"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16F2F-17B4-451E-BB04-505E31E4E6B3}">
  <ds:schemaRefs>
    <ds:schemaRef ds:uri="http://schemas.microsoft.com/office/2006/metadata/properties"/>
    <ds:schemaRef ds:uri="http://schemas.microsoft.com/office/infopath/2007/PartnerControls"/>
    <ds:schemaRef ds:uri="bbd4f010-a622-40f5-9140-2c319cdd94c5"/>
  </ds:schemaRefs>
</ds:datastoreItem>
</file>

<file path=customXml/itemProps2.xml><?xml version="1.0" encoding="utf-8"?>
<ds:datastoreItem xmlns:ds="http://schemas.openxmlformats.org/officeDocument/2006/customXml" ds:itemID="{DB37E0DE-24A2-46B5-80CF-70E4C54E400A}">
  <ds:schemaRefs>
    <ds:schemaRef ds:uri="http://schemas.microsoft.com/sharepoint/v3/contenttype/forms"/>
  </ds:schemaRefs>
</ds:datastoreItem>
</file>

<file path=customXml/itemProps3.xml><?xml version="1.0" encoding="utf-8"?>
<ds:datastoreItem xmlns:ds="http://schemas.openxmlformats.org/officeDocument/2006/customXml" ds:itemID="{803C939E-69A7-48ED-8AA6-E629D1DB00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4f010-a622-40f5-9140-2c319cdd94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5597</TotalTime>
  <Words>1906</Words>
  <Application>Microsoft Office PowerPoint</Application>
  <PresentationFormat>Presentazione su schermo (4:3)</PresentationFormat>
  <Paragraphs>316</Paragraphs>
  <Slides>44</Slides>
  <Notes>0</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44</vt:i4>
      </vt:variant>
    </vt:vector>
  </HeadingPairs>
  <TitlesOfParts>
    <vt:vector size="53" baseType="lpstr">
      <vt:lpstr>Arial</vt:lpstr>
      <vt:lpstr>Cambria Math</vt:lpstr>
      <vt:lpstr>Courier New</vt:lpstr>
      <vt:lpstr>Helvetica</vt:lpstr>
      <vt:lpstr>Symbol</vt:lpstr>
      <vt:lpstr>Times New Roman</vt:lpstr>
      <vt:lpstr>Wingdings</vt:lpstr>
      <vt:lpstr>Struttura predefinita</vt:lpstr>
      <vt:lpstr>Equazione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Istituto Universitario Navale di Napoli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 di Eulero implicito</dc:title>
  <dc:creator>giunta</dc:creator>
  <cp:lastModifiedBy>Giulio Giunta</cp:lastModifiedBy>
  <cp:revision>234</cp:revision>
  <cp:lastPrinted>2000-05-31T07:13:09Z</cp:lastPrinted>
  <dcterms:created xsi:type="dcterms:W3CDTF">2000-04-19T13:04:06Z</dcterms:created>
  <dcterms:modified xsi:type="dcterms:W3CDTF">2023-12-15T13:17:30Z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giulio.giunta@uninav.it</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E:\Giunta\Corsi\matematica computazionale</vt:lpwstr>
  </property>
  <property fmtid="{D5CDD505-2E9C-101B-9397-08002B2CF9AE}" pid="22" name="ContentTypeId">
    <vt:lpwstr>0x01010088E069D297E72D4AA85B8C29ED803CBB</vt:lpwstr>
  </property>
</Properties>
</file>