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66" r:id="rId6"/>
    <p:sldId id="259" r:id="rId7"/>
    <p:sldId id="260" r:id="rId8"/>
    <p:sldId id="399" r:id="rId9"/>
    <p:sldId id="262" r:id="rId10"/>
    <p:sldId id="263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2"/>
    <p:restoredTop sz="94552"/>
  </p:normalViewPr>
  <p:slideViewPr>
    <p:cSldViewPr snapToGrid="0" snapToObjects="1" showGuides="1">
      <p:cViewPr varScale="1">
        <p:scale>
          <a:sx n="87" d="100"/>
          <a:sy n="87" d="100"/>
        </p:scale>
        <p:origin x="96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03640-8290-AE48-ABE7-7AEB3AC75ACC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7A4CC-C131-3B40-B94B-E72788C790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18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05E520-357C-CE4D-BE61-D8586CE09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3E3643-544C-8E45-AA67-0CBD907EE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41232C-7F9A-E348-9A9A-88C8F4BDF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AEBA8E-5ACD-8B40-8817-79D34DF98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4CF6FE-1B32-B949-8CED-95C80987D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71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69C12C-2E80-FD41-A7DD-94FF5C275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A56DCDE-FBC2-FB4C-8FF9-E8A2E2BBE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F6D866-0AE1-DB4B-B7AC-A19CEA98B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3D1998-C859-2B4F-98F8-83A2FDAF8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2E7A07-7984-0340-9F8E-A669BA95B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31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6FF2295-EBFF-6C4B-8D59-E94C608F3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46F918C-BCE2-B34A-8796-241A8615B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57EA4F-6264-3249-AED0-8D4528B1A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E84B31-BDD7-314E-8E62-7FD3E1AE1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69A3F5-885B-B045-ADA2-82682AAA3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75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7F83C3-AAAA-7749-ABD1-A589E3915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AC9D0-1B45-B749-ABCA-C2AC83FAB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934AF4-A7D4-1043-82EB-E2F3E1CB7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E699B6-22C4-354F-B0E0-CBC7BA77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E57DED-0701-5A41-A739-5CC0845D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94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9B3F27-A4B8-FE43-B89E-75D638723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B8C57F-EE48-D148-93A5-22D09F551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D4EC21-2E19-9345-9FDE-63F795F17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2BBDA0-4F05-DF45-91AC-CB7A9BD4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EAF382-E588-914F-8A8F-506DB391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18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271817-B2ED-5342-A4AA-3E49A2638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6806C2-D236-5646-A2D6-3A045B507E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7869864-9943-0E44-9737-6220F9445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7F84A05-2599-DE45-B2BA-252D83719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76DC485-6290-5149-8451-F86F7E6C2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52116F-104F-4C41-AE9F-72CEFD2CA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701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1685A-3748-C748-B6FD-3F28599B2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1874EE-E3C9-3346-8D66-8B1F24D01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9791017-9630-B048-AF16-A6AEE2816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ECB9827-1184-144C-96FC-EF71AB63D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9581925-1357-3343-ACE1-00DCC1671D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AFBB26D-2DBB-9B40-82B3-648C94CF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260F411-05FA-364F-AE3F-2EA08E6CE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6DD55A-FDE4-0B42-B231-F98685B7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2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8A5E37-0113-4241-9AE8-0DF9F739E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9EBE5F2-352A-D049-A1B9-C74EAF8F3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668D213-6763-EB47-BDAD-D1A92C314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95B61B9-6694-5643-A029-EB02B838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21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611CAAB-28EC-5A43-84DF-B2856FF4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5E097EA-0644-894C-AD43-31C9FA253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7CB30DF-307E-EF45-BCE1-4A9D1F52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49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A3E943-6EB5-C14C-BC74-662992A5B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5ED56D-7CD9-5041-A582-9B5D263E5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14409D-9CF7-0A48-A656-60D4AF97E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59ABAD-F2FB-2E4F-BDF6-553563437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EC64C1-9C54-604D-87C1-5C232E0D9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C76AD0-A1C8-354B-B0AF-A1A1618E3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65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8F2762-D718-1043-AE2E-E729B9CE1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D1E509-5DF6-7D4B-9C60-169D96D9E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85B0A61-6A91-2745-AE22-EEFD2E66A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583EB72-F247-B742-9A94-A1968D985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FFC22F-8AD4-AB4D-B6CF-33A1E1113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91C843-792B-9B47-AC5C-19407E51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34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91000" b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F3BC3C8-E4DE-D14F-A8EC-B28434EB2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BE05CB2-8DF2-9F49-AF2D-E7BEE7450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D258C2-FB73-7540-88F0-C45A76C98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6E099-509A-0247-AABC-AA8991228925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E32F5C-E903-8241-8F2D-337782F07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0988A6-24C2-0A4F-AA06-41FD21201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59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dovauniversitypress.it/publications/978886938229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9BAA51A-678B-5142-839E-9D3858BFE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2914" y="4473575"/>
            <a:ext cx="9826172" cy="946637"/>
          </a:xfrm>
        </p:spPr>
        <p:txBody>
          <a:bodyPr>
            <a:noAutofit/>
          </a:bodyPr>
          <a:lstStyle/>
          <a:p>
            <a:r>
              <a:rPr lang="it-IT" sz="6000" dirty="0">
                <a:solidFill>
                  <a:srgbClr val="002060"/>
                </a:solidFill>
                <a:latin typeface="Comic Sans MS" panose="030F0902030302020204" pitchFamily="66" charset="0"/>
              </a:rPr>
              <a:t>Scienze Biologiche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E543336-E29A-B54C-BEFA-ABFAEC9E4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596" y="430047"/>
            <a:ext cx="11248846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800" dirty="0">
                <a:solidFill>
                  <a:srgbClr val="FF0000"/>
                </a:solidFill>
                <a:latin typeface="Comic Sans MS"/>
                <a:cs typeface="Comic Sans MS"/>
              </a:rPr>
              <a:t>Presentazione del corso di </a:t>
            </a:r>
          </a:p>
          <a:p>
            <a:pPr algn="ctr">
              <a:spcBef>
                <a:spcPct val="0"/>
              </a:spcBef>
            </a:pPr>
            <a:endParaRPr lang="it-IT" sz="48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ctr">
              <a:spcBef>
                <a:spcPct val="0"/>
              </a:spcBef>
            </a:pPr>
            <a:r>
              <a:rPr lang="it-IT" sz="7200" dirty="0">
                <a:solidFill>
                  <a:srgbClr val="FF0000"/>
                </a:solidFill>
                <a:latin typeface="Comic Sans MS"/>
                <a:cs typeface="Comic Sans MS"/>
              </a:rPr>
              <a:t>Astrobiologia</a:t>
            </a:r>
          </a:p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FF0000"/>
                </a:solidFill>
                <a:latin typeface="Comic Sans MS"/>
                <a:cs typeface="Comic Sans MS"/>
              </a:rPr>
              <a:t>Prof. </a:t>
            </a:r>
            <a:r>
              <a:rPr lang="it-IT" sz="4000" dirty="0" err="1">
                <a:solidFill>
                  <a:srgbClr val="FF0000"/>
                </a:solidFill>
                <a:latin typeface="Comic Sans MS"/>
                <a:cs typeface="Comic Sans MS"/>
              </a:rPr>
              <a:t>ssa</a:t>
            </a:r>
            <a:r>
              <a:rPr lang="it-IT" sz="4000" dirty="0">
                <a:solidFill>
                  <a:srgbClr val="FF0000"/>
                </a:solidFill>
                <a:latin typeface="Comic Sans MS"/>
                <a:cs typeface="Comic Sans MS"/>
              </a:rPr>
              <a:t> P. Di Donato &amp; Prof.ssa A. </a:t>
            </a:r>
            <a:r>
              <a:rPr lang="it-IT" sz="4000" dirty="0" err="1">
                <a:solidFill>
                  <a:srgbClr val="FF0000"/>
                </a:solidFill>
                <a:latin typeface="Comic Sans MS"/>
                <a:cs typeface="Comic Sans MS"/>
              </a:rPr>
              <a:t>Rotundi</a:t>
            </a:r>
            <a:endParaRPr lang="it-IT" sz="4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ctr">
              <a:spcBef>
                <a:spcPct val="0"/>
              </a:spcBef>
            </a:pPr>
            <a:r>
              <a:rPr lang="it-IT" sz="4000">
                <a:solidFill>
                  <a:srgbClr val="FF0000"/>
                </a:solidFill>
                <a:latin typeface="Comic Sans MS"/>
                <a:cs typeface="Comic Sans MS"/>
              </a:rPr>
              <a:t>Lezione 1 del 7 marzo 2023</a:t>
            </a:r>
            <a:endParaRPr lang="it-IT" sz="4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1073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6CB628C-055D-3C40-A6ED-753043EBA0BB}"/>
              </a:ext>
            </a:extLst>
          </p:cNvPr>
          <p:cNvSpPr txBox="1"/>
          <p:nvPr/>
        </p:nvSpPr>
        <p:spPr>
          <a:xfrm>
            <a:off x="0" y="1439960"/>
            <a:ext cx="12192000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L’astrobiologia è una scienza che abbraccia molte discipline scientifiche.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La comprensione dell’origine della vita terrestre e la ricerca di altre forme di vita si basa su esperimenti, analisi chimiche, misurazioni fisiche: è necessaria la cooperazione di: astronomi, biologi, geologi, , chimici, medici, sociologi e filosofi.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Servono piccole nozioni di Fisica, Chimica, Astronomia, Biologia e Geologia.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Capiremo perché alcuni fenomeni siano di enorme importanza per l’Universo, senza questi non ci sarebbero né le stelle né i pianeti né la vita.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Filo logico: nascita delle stelle </a:t>
            </a:r>
            <a:r>
              <a:rPr lang="it-IT" sz="2400" dirty="0">
                <a:sym typeface="Wingdings" pitchFamily="2" charset="2"/>
              </a:rPr>
              <a:t></a:t>
            </a:r>
            <a:r>
              <a:rPr lang="it-IT" sz="2400" dirty="0"/>
              <a:t> storia della Terra </a:t>
            </a:r>
            <a:r>
              <a:rPr lang="it-IT" sz="2400" dirty="0">
                <a:sym typeface="Wingdings" pitchFamily="2" charset="2"/>
              </a:rPr>
              <a:t> </a:t>
            </a:r>
            <a:r>
              <a:rPr lang="it-IT" sz="2400" dirty="0"/>
              <a:t>esplorazione planetaria </a:t>
            </a:r>
            <a:r>
              <a:rPr lang="it-IT" sz="2400" dirty="0">
                <a:sym typeface="Wingdings" pitchFamily="2" charset="2"/>
              </a:rPr>
              <a:t></a:t>
            </a:r>
            <a:r>
              <a:rPr lang="it-IT" sz="2400" dirty="0"/>
              <a:t> pianeti intorno ad altre stelle. 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EEBB29D-6252-7744-B2AA-A2E8A7DBC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165" y="-129699"/>
            <a:ext cx="114359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800" dirty="0">
                <a:solidFill>
                  <a:srgbClr val="FF0000"/>
                </a:solidFill>
                <a:latin typeface="Comic Sans MS"/>
                <a:cs typeface="Comic Sans MS"/>
              </a:rPr>
              <a:t>Di cosa ci occuperemo nel corso di ASTROBIOLOGIA?</a:t>
            </a:r>
          </a:p>
        </p:txBody>
      </p:sp>
    </p:spTree>
    <p:extLst>
      <p:ext uri="{BB962C8B-B14F-4D97-AF65-F5344CB8AC3E}">
        <p14:creationId xmlns:p14="http://schemas.microsoft.com/office/powerpoint/2010/main" val="314062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80FE72-1315-A94B-AFFC-3446DE4B00B9}"/>
              </a:ext>
            </a:extLst>
          </p:cNvPr>
          <p:cNvSpPr txBox="1"/>
          <p:nvPr/>
        </p:nvSpPr>
        <p:spPr>
          <a:xfrm>
            <a:off x="939734" y="5211135"/>
            <a:ext cx="1031251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Sito della scuola:</a:t>
            </a:r>
          </a:p>
          <a:p>
            <a:pPr algn="just">
              <a:spcAft>
                <a:spcPts val="600"/>
              </a:spcAft>
            </a:pPr>
            <a:r>
              <a:rPr lang="it-IT" sz="2400" dirty="0">
                <a:latin typeface="Comic Sans MS" panose="030F0902030302020204" pitchFamily="66" charset="0"/>
              </a:rPr>
              <a:t>https://</a:t>
            </a:r>
            <a:r>
              <a:rPr lang="it-IT" sz="2400" dirty="0" err="1">
                <a:latin typeface="Comic Sans MS" panose="030F0902030302020204" pitchFamily="66" charset="0"/>
              </a:rPr>
              <a:t>sisis.uniparthenope.it</a:t>
            </a:r>
            <a:r>
              <a:rPr lang="it-IT" sz="2400" dirty="0">
                <a:latin typeface="Comic Sans MS" panose="030F0902030302020204" pitchFamily="66" charset="0"/>
              </a:rPr>
              <a:t>/  (offerta formativa, calendari degli esami e dei corsi, comunicazioni)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5" y="623507"/>
            <a:ext cx="108168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0070C0"/>
                </a:solidFill>
                <a:latin typeface="Comic Sans MS"/>
                <a:cs typeface="Comic Sans MS"/>
              </a:rPr>
              <a:t>Dove reperire le informazioni necessarie?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2419E70-6636-1C40-9373-1A68A5B033A9}"/>
              </a:ext>
            </a:extLst>
          </p:cNvPr>
          <p:cNvSpPr txBox="1"/>
          <p:nvPr/>
        </p:nvSpPr>
        <p:spPr>
          <a:xfrm>
            <a:off x="939733" y="1753016"/>
            <a:ext cx="1031251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Piattaforma teams:</a:t>
            </a:r>
          </a:p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002060"/>
                </a:solidFill>
                <a:latin typeface="Comic Sans MS" panose="030F0902030302020204" pitchFamily="66" charset="0"/>
              </a:rPr>
              <a:t>Team: Astrobiologia </a:t>
            </a:r>
            <a:r>
              <a:rPr lang="it-IT" sz="2400" dirty="0">
                <a:latin typeface="Comic Sans MS" panose="030F0902030302020204" pitchFamily="66" charset="0"/>
              </a:rPr>
              <a:t>(programma, presentazione lezioni, comunicazioni agli studenti)</a:t>
            </a:r>
          </a:p>
          <a:p>
            <a:pPr algn="just">
              <a:spcAft>
                <a:spcPts val="600"/>
              </a:spcAft>
            </a:pPr>
            <a:r>
              <a:rPr lang="it-IT" sz="3200" dirty="0">
                <a:solidFill>
                  <a:srgbClr val="7030A0"/>
                </a:solidFill>
              </a:rPr>
              <a:t>Codice: </a:t>
            </a:r>
            <a:r>
              <a:rPr lang="it-IT" sz="3200" u="sng" dirty="0">
                <a:solidFill>
                  <a:srgbClr val="7030A0"/>
                </a:solidFill>
              </a:rPr>
              <a:t>y981t96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7334AC-605F-A493-A6D0-6BDA74E9E2CF}"/>
              </a:ext>
            </a:extLst>
          </p:cNvPr>
          <p:cNvSpPr txBox="1"/>
          <p:nvPr/>
        </p:nvSpPr>
        <p:spPr>
          <a:xfrm>
            <a:off x="939733" y="3711071"/>
            <a:ext cx="1031251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Sito del dipartimento:</a:t>
            </a:r>
          </a:p>
          <a:p>
            <a:pPr algn="just">
              <a:spcAft>
                <a:spcPts val="600"/>
              </a:spcAft>
            </a:pPr>
            <a:r>
              <a:rPr lang="it-IT" sz="2400" dirty="0">
                <a:latin typeface="Comic Sans MS" panose="030F0902030302020204" pitchFamily="66" charset="0"/>
              </a:rPr>
              <a:t>https://</a:t>
            </a:r>
            <a:r>
              <a:rPr lang="it-IT" sz="2400" dirty="0" err="1">
                <a:latin typeface="Comic Sans MS" panose="030F0902030302020204" pitchFamily="66" charset="0"/>
              </a:rPr>
              <a:t>www.scienzeetecnologie.uniparthenope.it</a:t>
            </a:r>
            <a:r>
              <a:rPr lang="it-IT" sz="2400" dirty="0">
                <a:latin typeface="Comic Sans MS" panose="030F0902030302020204" pitchFamily="66" charset="0"/>
              </a:rPr>
              <a:t>/  (personale docente, attività di ricerca, laboratori)</a:t>
            </a:r>
          </a:p>
        </p:txBody>
      </p:sp>
    </p:spTree>
    <p:extLst>
      <p:ext uri="{BB962C8B-B14F-4D97-AF65-F5344CB8AC3E}">
        <p14:creationId xmlns:p14="http://schemas.microsoft.com/office/powerpoint/2010/main" val="111923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80FE72-1315-A94B-AFFC-3446DE4B00B9}"/>
              </a:ext>
            </a:extLst>
          </p:cNvPr>
          <p:cNvSpPr txBox="1"/>
          <p:nvPr/>
        </p:nvSpPr>
        <p:spPr>
          <a:xfrm>
            <a:off x="939743" y="1879015"/>
            <a:ext cx="10312513" cy="40626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3600" dirty="0" err="1">
                <a:latin typeface="Comic Sans MS" panose="030F0902030302020204" pitchFamily="66" charset="0"/>
              </a:rPr>
              <a:t>Prof.sa</a:t>
            </a:r>
            <a:r>
              <a:rPr lang="it-IT" sz="3600" dirty="0">
                <a:latin typeface="Comic Sans MS" panose="030F0902030302020204" pitchFamily="66" charset="0"/>
              </a:rPr>
              <a:t> Alessandra </a:t>
            </a:r>
            <a:r>
              <a:rPr lang="it-IT" sz="3600" dirty="0" err="1">
                <a:latin typeface="Comic Sans MS" panose="030F0902030302020204" pitchFamily="66" charset="0"/>
              </a:rPr>
              <a:t>Rotundi</a:t>
            </a:r>
            <a:endParaRPr lang="it-IT" sz="3600" dirty="0">
              <a:latin typeface="Comic Sans MS" panose="030F0902030302020204" pitchFamily="66" charset="0"/>
            </a:endParaRPr>
          </a:p>
          <a:p>
            <a:pPr algn="just">
              <a:spcAft>
                <a:spcPts val="600"/>
              </a:spcAft>
            </a:pP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720725" indent="-4635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  <a:latin typeface="Comic Sans MS" panose="030F0902030302020204" pitchFamily="66" charset="0"/>
              </a:rPr>
              <a:t>Ufficio: </a:t>
            </a:r>
            <a:r>
              <a:rPr lang="it-IT" sz="2800" dirty="0">
                <a:solidFill>
                  <a:srgbClr val="FF0000"/>
                </a:solidFill>
                <a:latin typeface="Comic Sans MS" panose="030F0902030302020204" pitchFamily="66" charset="0"/>
              </a:rPr>
              <a:t>n. 427</a:t>
            </a:r>
            <a:r>
              <a:rPr lang="it-IT" sz="28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it-IT" sz="2800" dirty="0">
                <a:solidFill>
                  <a:srgbClr val="FF0000"/>
                </a:solidFill>
                <a:latin typeface="Comic Sans MS" panose="030F0902030302020204" pitchFamily="66" charset="0"/>
              </a:rPr>
              <a:t>4° piano, Lato Nord</a:t>
            </a:r>
          </a:p>
          <a:p>
            <a:pPr marL="720725" indent="-4635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  <a:latin typeface="Comic Sans MS" panose="030F0902030302020204" pitchFamily="66" charset="0"/>
              </a:rPr>
              <a:t>Tel.: </a:t>
            </a:r>
            <a:r>
              <a:rPr lang="it-IT" sz="2800" dirty="0">
                <a:solidFill>
                  <a:srgbClr val="FF0000"/>
                </a:solidFill>
                <a:latin typeface="Comic Sans MS" panose="030F0902030302020204" pitchFamily="66" charset="0"/>
              </a:rPr>
              <a:t>081 5476620</a:t>
            </a:r>
          </a:p>
          <a:p>
            <a:pPr marL="720725" indent="-4635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  <a:latin typeface="Comic Sans MS"/>
              </a:rPr>
              <a:t>E-mail: </a:t>
            </a:r>
            <a:r>
              <a:rPr lang="it-IT" sz="2800" dirty="0">
                <a:solidFill>
                  <a:srgbClr val="FF0000"/>
                </a:solidFill>
                <a:latin typeface="Comic Sans MS"/>
              </a:rPr>
              <a:t>alessandra.rotundi@uniparthenope.it</a:t>
            </a:r>
          </a:p>
          <a:p>
            <a:pPr marL="720725" indent="-4635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  <a:latin typeface="Comic Sans MS"/>
              </a:rPr>
              <a:t>Ricevimento:</a:t>
            </a:r>
            <a:r>
              <a:rPr lang="it-IT" sz="2800" dirty="0">
                <a:solidFill>
                  <a:srgbClr val="FF0000"/>
                </a:solidFill>
                <a:latin typeface="Comic Sans MS"/>
              </a:rPr>
              <a:t>	contattatemi </a:t>
            </a:r>
            <a:r>
              <a:rPr lang="it-IT" sz="2800" b="1" dirty="0">
                <a:solidFill>
                  <a:srgbClr val="FF0000"/>
                </a:solidFill>
                <a:latin typeface="Comic Sans MS"/>
              </a:rPr>
              <a:t>via Teams </a:t>
            </a:r>
            <a:r>
              <a:rPr lang="it-IT" sz="2800" dirty="0">
                <a:solidFill>
                  <a:srgbClr val="FF0000"/>
                </a:solidFill>
                <a:latin typeface="Comic Sans MS"/>
              </a:rPr>
              <a:t>per fissare un appuntamento di vostro gradimento. </a:t>
            </a:r>
            <a:endParaRPr lang="it-IT" sz="2800" dirty="0">
              <a:solidFill>
                <a:srgbClr val="FF0000"/>
              </a:solidFill>
              <a:latin typeface="Comic Sans MS"/>
              <a:ea typeface="+mn-lt"/>
              <a:cs typeface="+mn-lt"/>
            </a:endParaRPr>
          </a:p>
          <a:p>
            <a:pPr marL="2625725" algn="just">
              <a:spcAft>
                <a:spcPts val="600"/>
              </a:spcAft>
            </a:pPr>
            <a:endParaRPr lang="it-IT" sz="2800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5" y="623507"/>
            <a:ext cx="108168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0070C0"/>
                </a:solidFill>
                <a:latin typeface="Comic Sans MS"/>
                <a:cs typeface="Comic Sans MS"/>
              </a:rPr>
              <a:t>CONTATTI</a:t>
            </a:r>
          </a:p>
        </p:txBody>
      </p:sp>
    </p:spTree>
    <p:extLst>
      <p:ext uri="{BB962C8B-B14F-4D97-AF65-F5344CB8AC3E}">
        <p14:creationId xmlns:p14="http://schemas.microsoft.com/office/powerpoint/2010/main" val="328945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80FE72-1315-A94B-AFFC-3446DE4B00B9}"/>
              </a:ext>
            </a:extLst>
          </p:cNvPr>
          <p:cNvSpPr txBox="1"/>
          <p:nvPr/>
        </p:nvSpPr>
        <p:spPr>
          <a:xfrm>
            <a:off x="939743" y="1879015"/>
            <a:ext cx="9326933" cy="45858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3600" dirty="0">
                <a:latin typeface="Comic Sans MS" panose="030F0902030302020204" pitchFamily="66" charset="0"/>
              </a:rPr>
              <a:t>Prof.ssa Paola Di Donato</a:t>
            </a:r>
          </a:p>
          <a:p>
            <a:pPr algn="just">
              <a:spcAft>
                <a:spcPts val="600"/>
              </a:spcAft>
            </a:pP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  <a:latin typeface="Comic Sans MS" panose="030F0902030302020204" pitchFamily="66" charset="0"/>
              </a:rPr>
              <a:t>Ufficio</a:t>
            </a: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 n°  520, 5° piano, Lato Nord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  <a:latin typeface="Comic Sans MS" panose="030F0902030302020204" pitchFamily="66" charset="0"/>
              </a:rPr>
              <a:t>Tel.: </a:t>
            </a: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081 54766625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  <a:latin typeface="Comic Sans MS" panose="030F0902030302020204" pitchFamily="66" charset="0"/>
              </a:rPr>
              <a:t>E-mail: </a:t>
            </a:r>
            <a:r>
              <a:rPr lang="it-IT" sz="2400" dirty="0" err="1">
                <a:solidFill>
                  <a:srgbClr val="FF0000"/>
                </a:solidFill>
                <a:latin typeface="Comic Sans MS" panose="030F0902030302020204" pitchFamily="66" charset="0"/>
              </a:rPr>
              <a:t>paola.didonato@uniparthenope.it</a:t>
            </a: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  <a:latin typeface="Comic Sans MS" panose="030F0902030302020204" pitchFamily="66" charset="0"/>
              </a:rPr>
              <a:t>Ricevimento:  </a:t>
            </a: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"contattatemi via e-mail per fissare un appuntamento di vostro gradimento”.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5" y="623507"/>
            <a:ext cx="108168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0070C0"/>
                </a:solidFill>
                <a:latin typeface="Comic Sans MS"/>
                <a:cs typeface="Comic Sans MS"/>
              </a:rPr>
              <a:t>CONTATTI</a:t>
            </a:r>
          </a:p>
        </p:txBody>
      </p:sp>
    </p:spTree>
    <p:extLst>
      <p:ext uri="{BB962C8B-B14F-4D97-AF65-F5344CB8AC3E}">
        <p14:creationId xmlns:p14="http://schemas.microsoft.com/office/powerpoint/2010/main" val="329181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80FE72-1315-A94B-AFFC-3446DE4B00B9}"/>
              </a:ext>
            </a:extLst>
          </p:cNvPr>
          <p:cNvSpPr txBox="1"/>
          <p:nvPr/>
        </p:nvSpPr>
        <p:spPr>
          <a:xfrm>
            <a:off x="1" y="1879014"/>
            <a:ext cx="115044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0400">
              <a:spcAft>
                <a:spcPts val="600"/>
              </a:spcAft>
            </a:pPr>
            <a:r>
              <a:rPr lang="it-IT" sz="3200" dirty="0" err="1">
                <a:solidFill>
                  <a:srgbClr val="FF0000"/>
                </a:solidFill>
                <a:latin typeface="Comic Sans MS" panose="030F0902030302020204" pitchFamily="66" charset="0"/>
              </a:rPr>
              <a:t>Martedi</a:t>
            </a:r>
            <a:r>
              <a:rPr lang="it-IT" sz="3200" dirty="0">
                <a:solidFill>
                  <a:srgbClr val="FF0000"/>
                </a:solidFill>
                <a:latin typeface="Comic Sans MS" panose="030F0902030302020204" pitchFamily="66" charset="0"/>
              </a:rPr>
              <a:t>̀ 16.00 – 18.00 – Aula 11 (Prof.ssa A. </a:t>
            </a:r>
            <a:r>
              <a:rPr lang="it-IT" sz="3200" dirty="0" err="1">
                <a:solidFill>
                  <a:srgbClr val="FF0000"/>
                </a:solidFill>
                <a:latin typeface="Comic Sans MS" panose="030F0902030302020204" pitchFamily="66" charset="0"/>
              </a:rPr>
              <a:t>Rotundi</a:t>
            </a:r>
            <a:r>
              <a:rPr lang="it-IT" sz="3200" dirty="0">
                <a:solidFill>
                  <a:srgbClr val="FF0000"/>
                </a:solidFill>
                <a:latin typeface="Comic Sans MS" panose="030F0902030302020204" pitchFamily="66" charset="0"/>
              </a:rPr>
              <a:t>) </a:t>
            </a:r>
          </a:p>
          <a:p>
            <a:pPr marL="660400">
              <a:spcAft>
                <a:spcPts val="600"/>
              </a:spcAft>
            </a:pPr>
            <a:endParaRPr lang="it-IT" sz="32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660400">
              <a:spcAft>
                <a:spcPts val="600"/>
              </a:spcAft>
            </a:pPr>
            <a:r>
              <a:rPr lang="it-IT" sz="3200" dirty="0" err="1">
                <a:solidFill>
                  <a:srgbClr val="FF0000"/>
                </a:solidFill>
                <a:latin typeface="Comic Sans MS" panose="030F0902030302020204" pitchFamily="66" charset="0"/>
              </a:rPr>
              <a:t>Giovedi</a:t>
            </a:r>
            <a:r>
              <a:rPr lang="it-IT" sz="3200" dirty="0">
                <a:solidFill>
                  <a:srgbClr val="FF0000"/>
                </a:solidFill>
                <a:latin typeface="Comic Sans MS" panose="030F0902030302020204" pitchFamily="66" charset="0"/>
              </a:rPr>
              <a:t>̀ 9.00 – 11.00 – Aula 2 (Prof.ssa P. Di Donato)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5" y="623507"/>
            <a:ext cx="108168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0070C0"/>
                </a:solidFill>
                <a:latin typeface="Comic Sans MS"/>
                <a:cs typeface="Comic Sans MS"/>
              </a:rPr>
              <a:t>ORARIO DELLE LEZIONI</a:t>
            </a:r>
          </a:p>
        </p:txBody>
      </p:sp>
    </p:spTree>
    <p:extLst>
      <p:ext uri="{BB962C8B-B14F-4D97-AF65-F5344CB8AC3E}">
        <p14:creationId xmlns:p14="http://schemas.microsoft.com/office/powerpoint/2010/main" val="117260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1" y="1220815"/>
            <a:ext cx="108168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3600" dirty="0">
                <a:solidFill>
                  <a:srgbClr val="0070C0"/>
                </a:solidFill>
                <a:latin typeface="Comic Sans MS"/>
                <a:cs typeface="Comic Sans MS"/>
              </a:rPr>
              <a:t>MODALITA’ DI SVOLGIMENTO DELL’ESAME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6CB628C-055D-3C40-A6ED-753043EBA0BB}"/>
              </a:ext>
            </a:extLst>
          </p:cNvPr>
          <p:cNvSpPr txBox="1"/>
          <p:nvPr/>
        </p:nvSpPr>
        <p:spPr>
          <a:xfrm>
            <a:off x="276045" y="2431798"/>
            <a:ext cx="112283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800" dirty="0">
              <a:latin typeface="Comic Sans MS" panose="030F0902030302020204" pitchFamily="66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latin typeface="Comic Sans MS" panose="030F0902030302020204" pitchFamily="66" charset="0"/>
              </a:rPr>
              <a:t>L’esame sarà basato su una prova orale.</a:t>
            </a:r>
          </a:p>
          <a:p>
            <a:pPr algn="just"/>
            <a:endParaRPr lang="it-IT" sz="2800" dirty="0">
              <a:latin typeface="Comic Sans MS" panose="030F0902030302020204" pitchFamily="66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latin typeface="Comic Sans MS" panose="030F0902030302020204" pitchFamily="66" charset="0"/>
              </a:rPr>
              <a:t>La prima domanda sarà a piacere dello/a studente/studentessa.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2800" dirty="0">
              <a:latin typeface="Comic Sans MS" panose="030F0902030302020204" pitchFamily="66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latin typeface="Comic Sans MS" panose="030F0902030302020204" pitchFamily="66" charset="0"/>
              </a:rPr>
              <a:t>Le altre due domande saranno a scelta delle docenti.</a:t>
            </a:r>
          </a:p>
        </p:txBody>
      </p:sp>
    </p:spTree>
    <p:extLst>
      <p:ext uri="{BB962C8B-B14F-4D97-AF65-F5344CB8AC3E}">
        <p14:creationId xmlns:p14="http://schemas.microsoft.com/office/powerpoint/2010/main" val="130342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098" y="240217"/>
            <a:ext cx="108168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3600" dirty="0">
                <a:solidFill>
                  <a:srgbClr val="0070C0"/>
                </a:solidFill>
                <a:latin typeface="Comic Sans MS"/>
                <a:cs typeface="Comic Sans MS"/>
              </a:rPr>
              <a:t>TESTI DI RIFERIMENTO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6CB628C-055D-3C40-A6ED-753043EBA0BB}"/>
              </a:ext>
            </a:extLst>
          </p:cNvPr>
          <p:cNvSpPr txBox="1"/>
          <p:nvPr/>
        </p:nvSpPr>
        <p:spPr>
          <a:xfrm>
            <a:off x="483079" y="886548"/>
            <a:ext cx="11248846" cy="5571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it-IT" sz="2400" dirty="0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/>
              <a:t>Il libro è disponibile sul </a:t>
            </a:r>
            <a:r>
              <a:rPr lang="it-IT" sz="3200" dirty="0">
                <a:hlinkClick r:id="rId2"/>
              </a:rPr>
              <a:t>sito della casa editrice</a:t>
            </a:r>
            <a:r>
              <a:rPr lang="it-IT" sz="3200" dirty="0"/>
              <a:t> in forma digitale gratuita;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/>
              <a:t>la versione cartacea è a pagamento:</a:t>
            </a:r>
            <a:endParaRPr lang="it-IT" sz="3200" dirty="0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rgbClr val="7030A0"/>
                </a:solidFill>
                <a:latin typeface="Comic Sans MS" panose="030F0902030302020204" pitchFamily="66" charset="0"/>
                <a:hlinkClick r:id="rId2"/>
              </a:rPr>
              <a:t>http://www.padovauniversitypress.it/publications/9788869382291</a:t>
            </a:r>
            <a:endParaRPr lang="it-IT" sz="3200" dirty="0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rgbClr val="7030A0"/>
                </a:solidFill>
                <a:latin typeface="Comic Sans MS" panose="030F0902030302020204" pitchFamily="66" charset="0"/>
              </a:rPr>
              <a:t>Ulteriore materiale didattico:</a:t>
            </a:r>
            <a:endParaRPr lang="it-IT" sz="2400" dirty="0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rgbClr val="7030A0"/>
                </a:solidFill>
                <a:latin typeface="Comic Sans MS" panose="030F0902030302020204" pitchFamily="66" charset="0"/>
              </a:rPr>
              <a:t>https</a:t>
            </a:r>
            <a:r>
              <a:rPr lang="it-IT" sz="2400" dirty="0">
                <a:solidFill>
                  <a:srgbClr val="7030A0"/>
                </a:solidFill>
                <a:latin typeface="Comic Sans MS" panose="030F0902030302020204" pitchFamily="66" charset="0"/>
              </a:rPr>
              <a:t>://</a:t>
            </a:r>
            <a:r>
              <a:rPr lang="it-IT" sz="2400" dirty="0" err="1">
                <a:solidFill>
                  <a:srgbClr val="7030A0"/>
                </a:solidFill>
                <a:latin typeface="Comic Sans MS" panose="030F0902030302020204" pitchFamily="66" charset="0"/>
              </a:rPr>
              <a:t>www.galletta.it</a:t>
            </a:r>
            <a:r>
              <a:rPr lang="it-IT" sz="2400" dirty="0">
                <a:solidFill>
                  <a:srgbClr val="7030A0"/>
                </a:solidFill>
                <a:latin typeface="Comic Sans MS" panose="030F0902030302020204" pitchFamily="66" charset="0"/>
              </a:rPr>
              <a:t>/gg/</a:t>
            </a:r>
            <a:r>
              <a:rPr lang="it-IT" sz="2400" dirty="0" err="1">
                <a:solidFill>
                  <a:srgbClr val="7030A0"/>
                </a:solidFill>
                <a:latin typeface="Comic Sans MS" panose="030F0902030302020204" pitchFamily="66" charset="0"/>
              </a:rPr>
              <a:t>it</a:t>
            </a:r>
            <a:r>
              <a:rPr lang="it-IT" sz="2400" dirty="0">
                <a:solidFill>
                  <a:srgbClr val="7030A0"/>
                </a:solidFill>
                <a:latin typeface="Comic Sans MS" panose="030F0902030302020204" pitchFamily="66" charset="0"/>
              </a:rPr>
              <a:t>/astrobiologia2021/</a:t>
            </a:r>
          </a:p>
        </p:txBody>
      </p:sp>
    </p:spTree>
    <p:extLst>
      <p:ext uri="{BB962C8B-B14F-4D97-AF65-F5344CB8AC3E}">
        <p14:creationId xmlns:p14="http://schemas.microsoft.com/office/powerpoint/2010/main" val="4282330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C65C80C7D2D2E4CB1D0EF17246767DD" ma:contentTypeVersion="2" ma:contentTypeDescription="Creare un nuovo documento." ma:contentTypeScope="" ma:versionID="02f53757d1fb9ddfe538bca01df1b25d">
  <xsd:schema xmlns:xsd="http://www.w3.org/2001/XMLSchema" xmlns:xs="http://www.w3.org/2001/XMLSchema" xmlns:p="http://schemas.microsoft.com/office/2006/metadata/properties" xmlns:ns2="85890f07-31f4-4508-84e7-38a9461c0033" targetNamespace="http://schemas.microsoft.com/office/2006/metadata/properties" ma:root="true" ma:fieldsID="a7f3790e0572c86d6e267f440a8ff700" ns2:_="">
    <xsd:import namespace="85890f07-31f4-4508-84e7-38a9461c00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890f07-31f4-4508-84e7-38a9461c0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C6ECFB-749B-421A-B437-1EDEF814E0EB}"/>
</file>

<file path=customXml/itemProps2.xml><?xml version="1.0" encoding="utf-8"?>
<ds:datastoreItem xmlns:ds="http://schemas.openxmlformats.org/officeDocument/2006/customXml" ds:itemID="{A900EBBF-AFFE-42A4-B61E-CBB25A46CB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DE80B6-76C4-4B8B-90E3-440BE965836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442</Words>
  <Application>Microsoft Macintosh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Angelo Riccio</dc:creator>
  <cp:lastModifiedBy>Alessandra Rotundi</cp:lastModifiedBy>
  <cp:revision>67</cp:revision>
  <cp:lastPrinted>2018-10-01T09:01:38Z</cp:lastPrinted>
  <dcterms:created xsi:type="dcterms:W3CDTF">2018-09-29T06:17:33Z</dcterms:created>
  <dcterms:modified xsi:type="dcterms:W3CDTF">2023-05-08T17:52:02Z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0x0101005C65C80C7D2D2E4CB1D0EF17246767DD</vt:lpwstr>
  </property>
</Properties>
</file>