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sldIdLst>
    <p:sldId id="269" r:id="rId2"/>
    <p:sldId id="270" r:id="rId3"/>
    <p:sldId id="257" r:id="rId4"/>
    <p:sldId id="259" r:id="rId5"/>
    <p:sldId id="260" r:id="rId6"/>
    <p:sldId id="271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58" r:id="rId16"/>
    <p:sldId id="273" r:id="rId17"/>
    <p:sldId id="274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36" autoAdjust="0"/>
    <p:restoredTop sz="90929"/>
  </p:normalViewPr>
  <p:slideViewPr>
    <p:cSldViewPr>
      <p:cViewPr varScale="1">
        <p:scale>
          <a:sx n="65" d="100"/>
          <a:sy n="65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2E6189C-41D8-4271-875C-F17411BDA04F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26ED2D70-1D28-41BE-B78D-C1CAC0D1DD5F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2C791-63C1-4463-84FF-AC57E27231B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F95F6-0FC8-4605-9E56-F4C3C918E29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081BE-32A4-46EC-8207-C3F28D582A4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59AD5-D5D9-4B5B-A34F-B699C36EE05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7B9EA-DE3C-4D0A-B4CC-4B9F34977B5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E994-5983-4001-AD84-34D858E5ED5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26950-FBBD-489B-AB74-0099FED7E2D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AB4D2-A5F4-4EBE-A4F3-484979BAA39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DE7DA-6D20-4A5E-8DF8-DBD87ED9CE7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364DD-22F6-4290-B667-1D4DC57B54A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9F3577-0FFC-4758-B86B-31DD1E208933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Efficienza, efficacia, economicità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DFE7-41FD-4D79-806D-48DFFF6C1778}" type="slidenum">
              <a:rPr lang="it-IT"/>
              <a:pPr/>
              <a:t>10</a:t>
            </a:fld>
            <a:endParaRPr lang="it-IT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534400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</a:rPr>
              <a:t>Valutiamo l’efficienza produttiva della mamma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Caso 2: secondo la ricetta per fare una pizza ci vuole mezzo kg di farina, mezza conserva di pomodori e mezzo lievito.</a:t>
            </a:r>
          </a:p>
          <a:p>
            <a:pPr marL="457200" indent="-457200">
              <a:spcBef>
                <a:spcPct val="50000"/>
              </a:spcBef>
            </a:pPr>
            <a:endParaRPr lang="it-IT" sz="2400"/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La mamma sarà inefficiente tutte le volte in cui avrà utilizzato un ammontare maggiore di una o di tutte le risorse disponibili</a:t>
            </a:r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Domanda: Cosa succede se la mamma utilizzerà meno risorse?</a:t>
            </a:r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Risposta: Sarà efficiente ma non è detto che sarà efficace in quanto la ricetta prescriveva specifiche quantità per assicurare un buon risultato della pizza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7815-3534-4AE3-8965-A7615232C97C}" type="slidenum">
              <a:rPr lang="it-IT"/>
              <a:pPr/>
              <a:t>11</a:t>
            </a:fld>
            <a:endParaRPr lang="it-IT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376238"/>
            <a:ext cx="84582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</a:rPr>
              <a:t>Valutiamo l’efficienza gestionale della mamma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 b="1">
              <a:solidFill>
                <a:srgbClr val="FF0000"/>
              </a:solidFill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Secondo i prezzi di mercato 1 kg di farina costa 1€, mezza conserva di pomodori costa 0,90€ e mezzo lievito costa 0,50€.</a:t>
            </a:r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La mamma sarà inefficiente tutte le volte in cui avrà pagato per lo stesso ammontare di risorse prezzo maggiore 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Domanda: Cosa succede se la mamma riesce a pagare di meno?</a:t>
            </a:r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Risposta: Sarà efficiente ma non è detto che sarà efficace in quanto in minor costo rispetto al mercato potrebbe anche indicare una scarsa qualità dei prodotti comprati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8B98E-E627-4B75-BF8C-57FE1AF5DA18}" type="slidenum">
              <a:rPr lang="it-IT"/>
              <a:pPr/>
              <a:t>12</a:t>
            </a:fld>
            <a:endParaRPr lang="it-IT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002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200" b="1">
                <a:solidFill>
                  <a:srgbClr val="FF0000"/>
                </a:solidFill>
              </a:rPr>
              <a:t>Efficacia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33400" y="16764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>
                <a:cs typeface="Times New Roman" pitchFamily="18" charset="0"/>
              </a:rPr>
              <a:t>Un’azienda è </a:t>
            </a:r>
            <a:r>
              <a:rPr lang="it-IT" sz="2400" b="1" i="1" u="sng">
                <a:cs typeface="Times New Roman" pitchFamily="18" charset="0"/>
              </a:rPr>
              <a:t>efficace</a:t>
            </a:r>
            <a:r>
              <a:rPr lang="it-IT" sz="2400">
                <a:cs typeface="Times New Roman" pitchFamily="18" charset="0"/>
              </a:rPr>
              <a:t> quando ha raggiunto con successo gli obiettivi prefissati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 sz="240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>
                <a:cs typeface="Times New Roman" pitchFamily="18" charset="0"/>
              </a:rPr>
              <a:t>I giudizi di efficacia implicano quindi una valutazione qualitativa ex-post del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>
                <a:cs typeface="Times New Roman" pitchFamily="18" charset="0"/>
              </a:rPr>
              <a:t>grado di raggiungimento degli obiettivi desiderati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r>
              <a:rPr lang="it-IT" sz="2400">
                <a:cs typeface="Times New Roman" pitchFamily="18" charset="0"/>
              </a:rPr>
              <a:t>tali obiettivi possono essere: il grado di soddisfazione della clientela, i guadagni conseguiti dall’azienda ecc.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8CF4A-EF1C-4AC9-9B2D-B84B5036BD44}" type="slidenum">
              <a:rPr lang="it-IT"/>
              <a:pPr/>
              <a:t>13</a:t>
            </a:fld>
            <a:endParaRPr lang="it-IT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0" y="0"/>
            <a:ext cx="67770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200" b="1">
                <a:solidFill>
                  <a:srgbClr val="FF0000"/>
                </a:solidFill>
              </a:rPr>
              <a:t>Misure di efficacia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1676400"/>
            <a:ext cx="853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600" b="1" i="1">
                <a:cs typeface="Times New Roman" pitchFamily="18" charset="0"/>
              </a:rPr>
              <a:t>Efficacia interna o gestionale (output/obiettivi) </a:t>
            </a:r>
            <a:r>
              <a:rPr lang="it-IT" sz="2600" u="sng"/>
              <a:t>Misura e indica</a:t>
            </a:r>
            <a:r>
              <a:rPr lang="it-IT" sz="2600"/>
              <a:t>: la</a:t>
            </a:r>
            <a:r>
              <a:rPr lang="it-IT" sz="2600">
                <a:cs typeface="Times New Roman" pitchFamily="18" charset="0"/>
              </a:rPr>
              <a:t> capacità di raggiungere determinati obiettivi prefissati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600" i="1">
                <a:cs typeface="Times New Roman" pitchFamily="18" charset="0"/>
              </a:rPr>
              <a:t>Es.: Aver raggiunto l’obiettivo di fare la pizza</a:t>
            </a:r>
            <a:r>
              <a:rPr lang="it-IT" sz="2600"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it-IT" sz="260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600" b="1" i="1">
                <a:cs typeface="Times New Roman" pitchFamily="18" charset="0"/>
              </a:rPr>
              <a:t>Efficacia esterna o sociale (obiettivi/risultati)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600" u="sng"/>
              <a:t>Misura e indica</a:t>
            </a:r>
            <a:r>
              <a:rPr lang="it-IT" sz="2600"/>
              <a:t>: la</a:t>
            </a:r>
            <a:r>
              <a:rPr lang="it-IT" sz="2600">
                <a:cs typeface="Times New Roman" pitchFamily="18" charset="0"/>
              </a:rPr>
              <a:t> capacità dell’azienda di soddisfare i bisogni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600" i="1">
                <a:cs typeface="Times New Roman" pitchFamily="18" charset="0"/>
              </a:rPr>
              <a:t>Es.: Il grado di gradimento della pizza fatta dalla mamma</a:t>
            </a:r>
            <a:endParaRPr lang="it-IT"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706F0-3771-470B-AA59-E7DB4BCC0D80}" type="slidenum">
              <a:rPr lang="it-IT"/>
              <a:pPr/>
              <a:t>14</a:t>
            </a:fld>
            <a:endParaRPr lang="it-IT"/>
          </a:p>
        </p:txBody>
      </p:sp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304800" y="381000"/>
            <a:ext cx="8610600" cy="57912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 u="sng">
                <a:latin typeface="Times New Roman" pitchFamily="18" charset="0"/>
              </a:rPr>
              <a:t>Attenzione</a:t>
            </a:r>
            <a:r>
              <a:rPr lang="it-IT" sz="2400">
                <a:latin typeface="Times New Roman" pitchFamily="18" charset="0"/>
              </a:rPr>
              <a:t>: un’azienda può essere efficiente ma non efficace</a:t>
            </a:r>
          </a:p>
          <a:p>
            <a:pPr algn="ctr"/>
            <a:endParaRPr lang="it-IT" sz="2400">
              <a:latin typeface="Times New Roman" pitchFamily="18" charset="0"/>
            </a:endParaRPr>
          </a:p>
          <a:p>
            <a:pPr algn="ctr"/>
            <a:endParaRPr lang="it-IT" sz="2400">
              <a:latin typeface="Times New Roman" pitchFamily="18" charset="0"/>
            </a:endParaRPr>
          </a:p>
          <a:p>
            <a:pPr algn="ctr"/>
            <a:endParaRPr lang="it-IT" sz="2400">
              <a:latin typeface="Times New Roman" pitchFamily="18" charset="0"/>
            </a:endParaRPr>
          </a:p>
          <a:p>
            <a:pPr algn="ctr"/>
            <a:r>
              <a:rPr lang="it-IT" sz="2400">
                <a:latin typeface="Times New Roman" pitchFamily="18" charset="0"/>
              </a:rPr>
              <a:t>Oppure può essere efficace ma non efficiente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1C62-FF93-484E-AC03-2BF5D878EC5F}" type="slidenum">
              <a:rPr lang="it-IT"/>
              <a:pPr/>
              <a:t>15</a:t>
            </a:fld>
            <a:endParaRPr lang="it-IT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066800" y="685800"/>
            <a:ext cx="70104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i="1">
                <a:solidFill>
                  <a:srgbClr val="FF0000"/>
                </a:solidFill>
              </a:rPr>
              <a:t>Quanto detto implica che secondo le logica economico aziendale</a:t>
            </a:r>
          </a:p>
          <a:p>
            <a:pPr>
              <a:spcBef>
                <a:spcPct val="50000"/>
              </a:spcBef>
            </a:pPr>
            <a:endParaRPr lang="it-IT" sz="2400" b="1" i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it-IT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1628775"/>
            <a:ext cx="807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>
                <a:cs typeface="Times New Roman" pitchFamily="18" charset="0"/>
              </a:rPr>
              <a:t>L’attività aziendale deve essere rivolta alla ricerca del raggiungimento degli obiettivi prefissati con l’utilizzo razionale delle risorse via via disponibili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19200" y="4076700"/>
            <a:ext cx="6629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i="1">
                <a:cs typeface="Times New Roman" pitchFamily="18" charset="0"/>
              </a:rPr>
              <a:t>Il concetto di economicità sintetizza la capacità dell’azienda nel lungo periodo di utilizzare in modo efficiente le proprie risorse raggiungendo in modo efficace i propri obiettivi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447800" y="3429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/>
              <a:t>Allora </a:t>
            </a:r>
            <a:r>
              <a:rPr lang="it-IT" sz="2400" b="1"/>
              <a:t>economicità</a:t>
            </a:r>
            <a:r>
              <a:rPr lang="it-IT" sz="2400"/>
              <a:t> cosa vuol dire?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BCF2D-441E-4B91-948B-5D0DB78C509C}" type="slidenum">
              <a:rPr lang="it-IT"/>
              <a:pPr/>
              <a:t>16</a:t>
            </a:fld>
            <a:endParaRPr lang="it-IT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43000" y="1844675"/>
            <a:ext cx="8001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le aziende efficienti sono per definizione anche efficaci.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le aziende efficaci sono sempre efficienti.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56CE4-FFC1-46E5-86EF-21BCFEB633AF}" type="slidenum">
              <a:rPr lang="it-IT"/>
              <a:pPr/>
              <a:t>17</a:t>
            </a:fld>
            <a:endParaRPr lang="it-IT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 concetti di efficienza, efficacia ed economicità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le relazioni tra efficienza, efficacia ed economicità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i principali indicatori di efficienza e di efficacia</a:t>
            </a:r>
          </a:p>
          <a:p>
            <a:pPr>
              <a:spcBef>
                <a:spcPct val="50000"/>
              </a:spcBef>
            </a:pPr>
            <a:r>
              <a:rPr lang="it-IT" sz="2400"/>
              <a:t/>
            </a:r>
            <a:br>
              <a:rPr lang="it-IT" sz="2400"/>
            </a:b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348E-552D-47BB-AB01-FB781A56A0D0}" type="slidenum">
              <a:rPr lang="it-IT"/>
              <a:pPr/>
              <a:t>2</a:t>
            </a:fld>
            <a:endParaRPr lang="it-IT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III: obiettivi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cosa significa gestire “bene” le risorse scarse?</a:t>
            </a:r>
          </a:p>
          <a:p>
            <a:r>
              <a:rPr lang="it-IT"/>
              <a:t>quali criteri si devono seguire per la “corretta” gestione delle risorse scarse?</a:t>
            </a:r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D3C5-A093-4005-A82A-BA1FA27BA4D3}" type="slidenum">
              <a:rPr lang="it-IT"/>
              <a:pPr/>
              <a:t>3</a:t>
            </a:fld>
            <a:endParaRPr lang="it-IT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87450" y="3860800"/>
            <a:ext cx="739140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 b="1" i="1">
                <a:cs typeface="Times New Roman" pitchFamily="18" charset="0"/>
              </a:rPr>
              <a:t> </a:t>
            </a:r>
            <a:r>
              <a:rPr lang="it-IT" sz="2800" b="1" i="1">
                <a:cs typeface="Times New Roman" pitchFamily="18" charset="0"/>
              </a:rPr>
              <a:t>efficienza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800" b="1" i="1">
                <a:cs typeface="Times New Roman" pitchFamily="18" charset="0"/>
              </a:rPr>
              <a:t> efficacia 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800" b="1" i="1">
                <a:cs typeface="Times New Roman" pitchFamily="18" charset="0"/>
              </a:rPr>
              <a:t> economicità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7543800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800" b="1">
                <a:cs typeface="Times New Roman" pitchFamily="18" charset="0"/>
              </a:rPr>
              <a:t>L’economia aziendale è una scienza che propone leggi e modelli per amministrare in modo economico le aziende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it-IT" sz="2800"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800">
                <a:cs typeface="Times New Roman" pitchFamily="18" charset="0"/>
              </a:rPr>
              <a:t>Tali leggi e  modelli si riferiscono  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800">
                <a:cs typeface="Times New Roman" pitchFamily="18" charset="0"/>
              </a:rPr>
              <a:t>ai concetti di: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it-IT" sz="28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0FB6-E00F-400C-9FD3-5441DD671B7F}" type="slidenum">
              <a:rPr lang="it-IT"/>
              <a:pPr/>
              <a:t>4</a:t>
            </a:fld>
            <a:endParaRPr lang="it-IT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0" y="152400"/>
            <a:ext cx="518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200">
                <a:solidFill>
                  <a:srgbClr val="FF0000"/>
                </a:solidFill>
              </a:rPr>
              <a:t>Efficienza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14400" y="1371600"/>
            <a:ext cx="7696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>
                <a:cs typeface="Times New Roman" pitchFamily="18" charset="0"/>
              </a:rPr>
              <a:t>L’azienda è </a:t>
            </a:r>
            <a:r>
              <a:rPr lang="it-IT" sz="2400" b="1" i="1" u="sng">
                <a:cs typeface="Times New Roman" pitchFamily="18" charset="0"/>
              </a:rPr>
              <a:t>efficiente</a:t>
            </a:r>
            <a:r>
              <a:rPr lang="it-IT" sz="2400">
                <a:cs typeface="Times New Roman" pitchFamily="18" charset="0"/>
              </a:rPr>
              <a:t> quando utilizza in maniera economica le risorse a propria disposizione 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it-IT" sz="2400"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>
                <a:cs typeface="Times New Roman" pitchFamily="18" charset="0"/>
              </a:rPr>
              <a:t>I giudizi di efficienza riguardano tutte le fasi del processo produttivo: acquisto, produzione e vendita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it-IT" sz="2400"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>
                <a:cs typeface="Times New Roman" pitchFamily="18" charset="0"/>
              </a:rPr>
              <a:t>e si pongono come obiettivo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it-IT" sz="2400">
                <a:cs typeface="Times New Roman" pitchFamily="18" charset="0"/>
              </a:rPr>
              <a:t>l’analisi delle alternative che producono il massimo rapporto tra risultati ottenuti e mezzi impiegati  		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38400" y="5486400"/>
            <a:ext cx="5181600" cy="677863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it-IT">
                <a:cs typeface="Times New Roman" pitchFamily="18" charset="0"/>
              </a:rPr>
              <a:t>Indicatore</a:t>
            </a:r>
            <a:r>
              <a:rPr lang="it-IT" b="1">
                <a:cs typeface="Times New Roman" pitchFamily="18" charset="0"/>
              </a:rPr>
              <a:t>:     quantità di    unità di </a:t>
            </a:r>
            <a:endParaRPr lang="it-IT"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it-IT" b="1">
                <a:cs typeface="Times New Roman" pitchFamily="18" charset="0"/>
              </a:rPr>
              <a:t>                            output        input</a:t>
            </a:r>
            <a:endParaRPr lang="it-IT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5715000" y="5486400"/>
            <a:ext cx="228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434B9-B2BB-473E-A426-EAB4337BCF2C}" type="slidenum">
              <a:rPr lang="it-IT"/>
              <a:pPr/>
              <a:t>5</a:t>
            </a:fld>
            <a:endParaRPr lang="it-IT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240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200">
                <a:solidFill>
                  <a:srgbClr val="FF0000"/>
                </a:solidFill>
              </a:rPr>
              <a:t>Misure di efficienza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990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 b="1" i="1"/>
              <a:t>Efficienza tecnica o produttiva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 u="sng"/>
              <a:t>Misura</a:t>
            </a:r>
            <a:r>
              <a:rPr lang="it-IT" sz="2400"/>
              <a:t>: il modo in cui i fattori sono utilizzati nel processo produttivo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 u="sng"/>
              <a:t>Indica</a:t>
            </a:r>
            <a:r>
              <a:rPr lang="it-IT" sz="2400"/>
              <a:t>: la capacità dell’azienda (</a:t>
            </a:r>
            <a:r>
              <a:rPr lang="it-IT" sz="2400" i="1"/>
              <a:t>efficienza interna</a:t>
            </a:r>
            <a:r>
              <a:rPr lang="it-IT" sz="2400"/>
              <a:t>) di produrre più unità fisiche di output dato un certo ammontare di input e una certa tecnologia o viceversa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it-IT" sz="2400" b="1" i="1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 b="1" i="1"/>
              <a:t>Efficienza allocativa o gestionale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 u="sng"/>
              <a:t>Misura</a:t>
            </a:r>
            <a:r>
              <a:rPr lang="it-IT" sz="2400"/>
              <a:t>: la capacità di combinare input e output al minimo costo dati i prezzi di mercato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 u="sng"/>
              <a:t>Indica</a:t>
            </a:r>
            <a:r>
              <a:rPr lang="it-IT" sz="2400"/>
              <a:t>: la capacità dell’azienda (</a:t>
            </a:r>
            <a:r>
              <a:rPr lang="it-IT" sz="2400" i="1"/>
              <a:t>efficienza esterna</a:t>
            </a:r>
            <a:r>
              <a:rPr lang="it-IT" sz="2400"/>
              <a:t>) di ottenere più unità di output in quanto i risparmi ottenuti sui mercato (sia nei processi di acquisto di input che di vendita di output) hanno permesso di ottenere a parità di mezzi monetari più risorse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B5B58-2DC3-4696-9289-7055437A224C}" type="slidenum">
              <a:rPr lang="it-IT"/>
              <a:pPr/>
              <a:t>6</a:t>
            </a:fld>
            <a:endParaRPr lang="it-IT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31242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914400" y="4953000"/>
            <a:ext cx="3886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/>
              <a:t>Es.: economicità del fattore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800600" y="4943475"/>
            <a:ext cx="40386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>
                <a:solidFill>
                  <a:schemeClr val="hlink"/>
                </a:solidFill>
              </a:rPr>
              <a:t>Prezzo pagato per il fattore</a:t>
            </a:r>
            <a:r>
              <a:rPr lang="it-IT" sz="2400" b="1">
                <a:solidFill>
                  <a:schemeClr val="hlink"/>
                </a:solidFill>
              </a:rPr>
              <a:t>/</a:t>
            </a:r>
            <a:r>
              <a:rPr lang="it-IT" sz="2000" b="1">
                <a:solidFill>
                  <a:schemeClr val="hlink"/>
                </a:solidFill>
              </a:rPr>
              <a:t>ore lavoro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16764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t-IT" sz="3200">
                <a:solidFill>
                  <a:srgbClr val="FF0000"/>
                </a:solidFill>
              </a:rPr>
              <a:t>Indicatori di efficienza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914400" y="2057400"/>
            <a:ext cx="3429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/>
              <a:t>Es.: produttività del lavoro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4800600" y="2057400"/>
            <a:ext cx="4038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>
                <a:solidFill>
                  <a:schemeClr val="hlink"/>
                </a:solidFill>
              </a:rPr>
              <a:t>Quantità di output</a:t>
            </a:r>
            <a:r>
              <a:rPr lang="it-IT" sz="2400" b="1">
                <a:solidFill>
                  <a:schemeClr val="hlink"/>
                </a:solidFill>
              </a:rPr>
              <a:t>/</a:t>
            </a:r>
            <a:r>
              <a:rPr lang="it-IT" sz="2000" b="1">
                <a:solidFill>
                  <a:schemeClr val="hlink"/>
                </a:solidFill>
              </a:rPr>
              <a:t>ore lavoro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914400" y="2886075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200"/>
              <a:t>Es.: produttività degli impianti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800600" y="2886075"/>
            <a:ext cx="40386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>
                <a:solidFill>
                  <a:schemeClr val="hlink"/>
                </a:solidFill>
              </a:rPr>
              <a:t>Quantità di output</a:t>
            </a:r>
            <a:r>
              <a:rPr lang="it-IT" sz="2400" b="1">
                <a:solidFill>
                  <a:schemeClr val="hlink"/>
                </a:solidFill>
              </a:rPr>
              <a:t>/</a:t>
            </a:r>
            <a:r>
              <a:rPr lang="it-IT" sz="2000" b="1">
                <a:solidFill>
                  <a:schemeClr val="hlink"/>
                </a:solidFill>
              </a:rPr>
              <a:t>ore macchina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133600" y="1447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i="1"/>
              <a:t>Efficienza tecnica o produttiva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362200" y="4191000"/>
            <a:ext cx="53340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400" b="1" i="1"/>
              <a:t>Efficienza allocativa o gestionale</a:t>
            </a:r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28514-9800-4892-8BCD-8A7E4B2C4320}" type="slidenum">
              <a:rPr lang="it-IT"/>
              <a:pPr/>
              <a:t>7</a:t>
            </a:fld>
            <a:endParaRPr lang="it-IT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76200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Esempio</a:t>
            </a:r>
          </a:p>
          <a:p>
            <a:pPr algn="ctr">
              <a:spcBef>
                <a:spcPct val="50000"/>
              </a:spcBef>
            </a:pPr>
            <a:r>
              <a:rPr lang="it-IT" sz="2400"/>
              <a:t>La mamma ha deciso di cucinare la pizza per cena. </a:t>
            </a:r>
          </a:p>
          <a:p>
            <a:pPr algn="ctr">
              <a:spcBef>
                <a:spcPct val="50000"/>
              </a:spcBef>
            </a:pPr>
            <a:endParaRPr lang="it-IT" sz="2400"/>
          </a:p>
          <a:p>
            <a:pPr algn="ctr">
              <a:spcBef>
                <a:spcPct val="50000"/>
              </a:spcBef>
            </a:pPr>
            <a:r>
              <a:rPr lang="it-IT" sz="2400"/>
              <a:t>Valutiamone la sua efficienza e la sua efficacia</a:t>
            </a:r>
          </a:p>
          <a:p>
            <a:pPr algn="ctr">
              <a:spcBef>
                <a:spcPct val="50000"/>
              </a:spcBef>
            </a:pPr>
            <a:endParaRPr lang="it-IT" sz="2400"/>
          </a:p>
          <a:p>
            <a:pPr algn="ctr">
              <a:spcBef>
                <a:spcPct val="50000"/>
              </a:spcBef>
            </a:pPr>
            <a:r>
              <a:rPr lang="it-IT" sz="2400"/>
              <a:t>Per preparare la pizza la mamma compra al supermercato 1 kg di farina, una scatola di pomodori ed un cubetto di lievito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53ACE-5B1E-49B3-A4A3-D87FA39EB326}" type="slidenum">
              <a:rPr lang="it-IT"/>
              <a:pPr/>
              <a:t>8</a:t>
            </a:fld>
            <a:endParaRPr lang="it-IT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90600" y="685800"/>
            <a:ext cx="78486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</a:rPr>
              <a:t>Valutiamo l’efficienza produttiva della mamma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 b="1">
              <a:solidFill>
                <a:srgbClr val="FF0000"/>
              </a:solidFill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Per effettuare un giudizio di efficienza dobbiamo chiederci secondo quale parametro l’operato della mamma sarà valutato: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400"/>
              <a:t>in relazione ai risultati ottenuti in passato (numero di pizze ottenute con lo stesso ammontare di risorse a sua disposizione) dalla mamma o dalla concorrenza (nel caso nostro potrebbe essere la suocera!)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400"/>
              <a:t>in relazione ad un parametro produttivo (nel caso considerato una ricetta)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it-IT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49E0-0B15-4A22-8662-2ADEBE046AC6}" type="slidenum">
              <a:rPr lang="it-IT"/>
              <a:pPr/>
              <a:t>9</a:t>
            </a:fld>
            <a:endParaRPr lang="it-IT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69963" y="476250"/>
            <a:ext cx="8139112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</a:rPr>
              <a:t>Valutiamo l’efficienza produttiva della mamma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  <a:p>
            <a:pPr marL="457200" indent="-457200" algn="ctr">
              <a:spcBef>
                <a:spcPct val="50000"/>
              </a:spcBef>
            </a:pPr>
            <a:r>
              <a:rPr lang="it-IT" sz="2400"/>
              <a:t>Caso 1: La mamma solitamente con lo stesso ammontare di risorse a sua disposizione riesce ad ottenere due pizze</a:t>
            </a:r>
          </a:p>
          <a:p>
            <a:pPr marL="457200" indent="-457200">
              <a:spcBef>
                <a:spcPct val="50000"/>
              </a:spcBef>
            </a:pPr>
            <a:endParaRPr lang="it-IT" sz="2400"/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La mamma sarà inefficiente tutte le volte che otterrà un numero di pizze inferiore a due</a:t>
            </a:r>
          </a:p>
          <a:p>
            <a:pPr marL="457200" indent="-457200">
              <a:spcBef>
                <a:spcPct val="50000"/>
              </a:spcBef>
            </a:pPr>
            <a:endParaRPr lang="it-IT" sz="2400"/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Domanda: Cosa succede se la mamma otterrà, a parità di risorse un numero di pizze superiore a due?</a:t>
            </a:r>
          </a:p>
          <a:p>
            <a:pPr marL="457200" indent="-457200">
              <a:spcBef>
                <a:spcPct val="50000"/>
              </a:spcBef>
            </a:pPr>
            <a:r>
              <a:rPr lang="it-IT" sz="2400"/>
              <a:t>Risposta: Sarà efficiente ma non è detto che sarà efficace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Settings\home\Dati applicazioni\Microsoft\Modelli\ea.pot</Template>
  <TotalTime>369</TotalTime>
  <Words>893</Words>
  <Application>Microsoft PowerPoint</Application>
  <PresentationFormat>Presentazione su schermo (4:3)</PresentationFormat>
  <Paragraphs>136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ea</vt:lpstr>
      <vt:lpstr>Efficienza, efficacia, economicità</vt:lpstr>
      <vt:lpstr>Lezione III: obiettivi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Efficienza, efficacia, economicità</dc:title>
  <dc:creator>alessandro scaletti</dc:creator>
  <cp:lastModifiedBy>studente</cp:lastModifiedBy>
  <cp:revision>22</cp:revision>
  <dcterms:created xsi:type="dcterms:W3CDTF">2005-10-04T21:03:35Z</dcterms:created>
  <dcterms:modified xsi:type="dcterms:W3CDTF">2018-03-01T09:34:31Z</dcterms:modified>
</cp:coreProperties>
</file>