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7"/>
  </p:notesMasterIdLst>
  <p:handoutMasterIdLst>
    <p:handoutMasterId r:id="rId18"/>
  </p:handoutMasterIdLst>
  <p:sldIdLst>
    <p:sldId id="256" r:id="rId2"/>
    <p:sldId id="404" r:id="rId3"/>
    <p:sldId id="413" r:id="rId4"/>
    <p:sldId id="414" r:id="rId5"/>
    <p:sldId id="415" r:id="rId6"/>
    <p:sldId id="416" r:id="rId7"/>
    <p:sldId id="417" r:id="rId8"/>
    <p:sldId id="418" r:id="rId9"/>
    <p:sldId id="419" r:id="rId10"/>
    <p:sldId id="408" r:id="rId11"/>
    <p:sldId id="420" r:id="rId12"/>
    <p:sldId id="402" r:id="rId13"/>
    <p:sldId id="410" r:id="rId14"/>
    <p:sldId id="411" r:id="rId15"/>
    <p:sldId id="412" r:id="rId16"/>
  </p:sldIdLst>
  <p:sldSz cx="9144000" cy="6858000" type="screen4x3"/>
  <p:notesSz cx="6858000" cy="9144000"/>
  <p:custDataLst>
    <p:tags r:id="rId19"/>
  </p:custDataLst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B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88" autoAdjust="0"/>
    <p:restoredTop sz="94607" autoAdjust="0"/>
  </p:normalViewPr>
  <p:slideViewPr>
    <p:cSldViewPr>
      <p:cViewPr varScale="1">
        <p:scale>
          <a:sx n="83" d="100"/>
          <a:sy n="83" d="100"/>
        </p:scale>
        <p:origin x="1402" y="67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688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AC8BB7E-044E-4E55-8928-396143422B89}" type="datetimeFigureOut">
              <a:rPr lang="it-IT"/>
              <a:pPr>
                <a:defRPr/>
              </a:pPr>
              <a:t>25/05/2023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ED872F9-A5F6-4BBC-956B-F131670B561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1053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09EBA6-2283-4C1E-B3C5-A646053934D3}" type="datetimeFigureOut">
              <a:rPr lang="it-IT"/>
              <a:pPr>
                <a:defRPr/>
              </a:pPr>
              <a:t>25/05/2023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DE49011-DAB7-4AB5-A40E-8124B44A97A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0034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638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08CDF0D-A4B5-4062-BCCE-689A46B37A59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F82465-E31C-48E5-AADF-A384C2D50549}" type="datetimeFigureOut">
              <a:rPr lang="it-IT" smtClean="0"/>
              <a:pPr>
                <a:defRPr/>
              </a:pPr>
              <a:t>25/05/2023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BA8C37-D3C8-4E8C-8231-688F76AEBDA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9585A7-57FF-4D8E-AA1D-6630196B0AB4}" type="datetimeFigureOut">
              <a:rPr lang="it-IT" smtClean="0"/>
              <a:pPr>
                <a:defRPr/>
              </a:pPr>
              <a:t>25/05/2023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4FAB8F-9E46-472A-B8F2-0823C856A03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BA90CC-8AC1-4E26-9E8F-9021E7E25BBF}" type="datetimeFigureOut">
              <a:rPr lang="it-IT" smtClean="0"/>
              <a:pPr>
                <a:defRPr/>
              </a:pPr>
              <a:t>25/05/2023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29D2C8-5D63-414A-8E09-737C52C787C0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DA956D-3F0B-45CA-A075-FDD05B8F3AD8}" type="datetimeFigureOut">
              <a:rPr lang="it-IT" smtClean="0"/>
              <a:pPr>
                <a:defRPr/>
              </a:pPr>
              <a:t>25/05/2023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6866A-0BB0-4A45-B3DC-9BEBEFDFF306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468313" y="1412875"/>
            <a:ext cx="820737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EFBA0C-1A37-4423-9027-00D789517A02}" type="datetimeFigureOut">
              <a:rPr lang="it-IT" smtClean="0"/>
              <a:pPr>
                <a:defRPr/>
              </a:pPr>
              <a:t>25/05/2023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91BF4-BAB4-4089-BC72-73B9F1FAD6D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2FB333-0DD5-4E65-B5FD-182D3E47F889}" type="datetimeFigureOut">
              <a:rPr lang="it-IT" smtClean="0"/>
              <a:pPr>
                <a:defRPr/>
              </a:pPr>
              <a:t>25/05/2023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E926D0-5EB6-4858-93EC-5CB3B3F908B1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cxnSp>
        <p:nvCxnSpPr>
          <p:cNvPr id="8" name="Connettore 1 6"/>
          <p:cNvCxnSpPr/>
          <p:nvPr userDrawn="1"/>
        </p:nvCxnSpPr>
        <p:spPr>
          <a:xfrm>
            <a:off x="468313" y="1412875"/>
            <a:ext cx="820737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E0E42E-4A39-4FFA-8D87-30144B6EB2D4}" type="datetimeFigureOut">
              <a:rPr lang="it-IT" smtClean="0"/>
              <a:pPr>
                <a:defRPr/>
              </a:pPr>
              <a:t>25/05/2023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AC575-C3CC-4B58-8B3E-DA5F24B59890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cxnSp>
        <p:nvCxnSpPr>
          <p:cNvPr id="10" name="Connettore 1 6"/>
          <p:cNvCxnSpPr/>
          <p:nvPr userDrawn="1"/>
        </p:nvCxnSpPr>
        <p:spPr>
          <a:xfrm>
            <a:off x="468313" y="1412875"/>
            <a:ext cx="820737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B7A5E5-812C-4145-BC90-58F55CA4D72F}" type="datetimeFigureOut">
              <a:rPr lang="it-IT" smtClean="0"/>
              <a:pPr>
                <a:defRPr/>
              </a:pPr>
              <a:t>25/05/2023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154B1-A2CF-49A0-BEF8-DF9BC121202C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43060D-7A01-4DD3-8E44-D19BFD3D11A6}" type="datetimeFigureOut">
              <a:rPr lang="it-IT" smtClean="0"/>
              <a:pPr>
                <a:defRPr/>
              </a:pPr>
              <a:t>25/05/2023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330FDC-5E74-4758-88CB-9FC6827839BC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6FEB8A-3F07-4981-98E9-5E1147F91626}" type="datetimeFigureOut">
              <a:rPr lang="it-IT" smtClean="0"/>
              <a:pPr>
                <a:defRPr/>
              </a:pPr>
              <a:t>25/05/2023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F94A5-6FD8-4215-B805-6FC3AEBD8DD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03259D-BDB1-4B46-9148-D6457E09B100}" type="datetimeFigureOut">
              <a:rPr lang="it-IT" smtClean="0"/>
              <a:pPr>
                <a:defRPr/>
              </a:pPr>
              <a:t>25/05/2023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8BA242-D78D-40B1-BDDE-44D3E75FDA0A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DBBA90CC-8AC1-4E26-9E8F-9021E7E25BBF}" type="datetimeFigureOut">
              <a:rPr lang="it-IT" smtClean="0"/>
              <a:pPr>
                <a:defRPr/>
              </a:pPr>
              <a:t>25/05/2023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1129D2C8-5D63-414A-8E09-737C52C787C0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altLang="it-IT" sz="4000" dirty="0" smtClean="0"/>
              <a:t>Discriminazione di prezzo</a:t>
            </a:r>
            <a:endParaRPr lang="it-IT" sz="2800" dirty="0" smtClean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Consumatori diversi e monopolio: no discriminazione</a:t>
            </a:r>
            <a:endParaRPr lang="it-IT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44824"/>
            <a:ext cx="8840787" cy="422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Consumatori diversi e monopolio: discriminazione terzo ordine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" indent="-3175">
              <a:buNone/>
            </a:pPr>
            <a:r>
              <a:rPr lang="it-IT" dirty="0" smtClean="0"/>
              <a:t>È come se operasse in mercati distinti: in ognuno applica la condizione di </a:t>
            </a:r>
            <a:r>
              <a:rPr lang="it-IT" dirty="0" err="1" smtClean="0"/>
              <a:t>max</a:t>
            </a:r>
            <a:r>
              <a:rPr lang="it-IT" dirty="0" smtClean="0"/>
              <a:t> profitti per scegliere la quantità</a:t>
            </a:r>
          </a:p>
          <a:p>
            <a:endParaRPr lang="it-IT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8300" y="2996952"/>
            <a:ext cx="87757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esercizio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" indent="-3175">
              <a:buNone/>
            </a:pPr>
            <a:r>
              <a:rPr lang="it-IT" dirty="0" smtClean="0"/>
              <a:t>Un’impresa monopolista sostiene un </a:t>
            </a:r>
            <a:r>
              <a:rPr lang="it-IT" dirty="0" err="1" smtClean="0"/>
              <a:t>CMg</a:t>
            </a:r>
            <a:r>
              <a:rPr lang="it-IT" dirty="0" smtClean="0"/>
              <a:t> costante di 20 centesimi per 1000 </a:t>
            </a:r>
            <a:r>
              <a:rPr lang="it-IT" dirty="0" err="1" smtClean="0"/>
              <a:t>mc</a:t>
            </a:r>
            <a:r>
              <a:rPr lang="it-IT" dirty="0" smtClean="0"/>
              <a:t>. La curva di domanda è p=1000-5x, dove x è la quantità di prodotto in </a:t>
            </a:r>
            <a:r>
              <a:rPr lang="it-IT" dirty="0" err="1" smtClean="0"/>
              <a:t>mc</a:t>
            </a:r>
            <a:r>
              <a:rPr lang="it-IT" dirty="0" smtClean="0"/>
              <a:t>. Calcolare:</a:t>
            </a:r>
          </a:p>
          <a:p>
            <a:pPr marL="360045" lvl="1" indent="-3175">
              <a:buFont typeface="Wingdings" pitchFamily="2" charset="2"/>
              <a:buChar char="§"/>
            </a:pPr>
            <a:r>
              <a:rPr lang="it-IT" dirty="0" smtClean="0"/>
              <a:t>Equilibrio del monopolio</a:t>
            </a:r>
          </a:p>
          <a:p>
            <a:pPr marL="360045" lvl="1" indent="-3175">
              <a:buFont typeface="Wingdings" pitchFamily="2" charset="2"/>
              <a:buChar char="§"/>
            </a:pPr>
            <a:r>
              <a:rPr lang="it-IT" dirty="0" smtClean="0"/>
              <a:t>Se l’impresa viene nazionalizzata e si impone ai manager di praticare un prezzo efficiente come cambia l’equilibrio? E il surplus del consumatore?</a:t>
            </a:r>
          </a:p>
          <a:p>
            <a:pPr marL="360045" lvl="1" indent="-3175">
              <a:buFont typeface="Wingdings" pitchFamily="2" charset="2"/>
              <a:buChar char="§"/>
            </a:pP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5100" y="2959583"/>
            <a:ext cx="7499350" cy="1777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esercizio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Un’impresa monopolista ha una tecnologia del tipo perfetti complementi. In particolare, per ogni unità di output prodotta deve utilizzare 2 unità di capitale e 1 di lavoro. Si descriva la tecnologia dell’impresa. L’impresa è price </a:t>
            </a:r>
            <a:r>
              <a:rPr lang="it-IT" dirty="0" err="1" smtClean="0"/>
              <a:t>taker</a:t>
            </a:r>
            <a:r>
              <a:rPr lang="it-IT" dirty="0" smtClean="0"/>
              <a:t> sul mercato dei fattori, dove i prezzi sono r=10 e w=20. Si individui la funzione di costo dell’impresa, e si dia una rappresentazione grafica di prezzo e volume di produzione se la curva di domanda è lineare.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1447800"/>
            <a:ext cx="8034096" cy="4800600"/>
          </a:xfrm>
        </p:spPr>
        <p:txBody>
          <a:bodyPr/>
          <a:lstStyle/>
          <a:p>
            <a:pPr marL="85725" indent="-3175">
              <a:buNone/>
            </a:pPr>
            <a:r>
              <a:rPr lang="it-IT" dirty="0" smtClean="0"/>
              <a:t>La tecnologia è del tipo perfetti complementi: </a:t>
            </a:r>
            <a:r>
              <a:rPr lang="it-IT" dirty="0" err="1" smtClean="0"/>
              <a:t>y=min</a:t>
            </a:r>
            <a:r>
              <a:rPr lang="it-IT" dirty="0" smtClean="0"/>
              <a:t>(k/2,L), la combinazione ottima di input è del tipo k=2L, e i costi sono 10(2Y)+20Y=40Y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697" y="3261692"/>
            <a:ext cx="4676775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4393852" y="4821510"/>
            <a:ext cx="5040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40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Discriminazione di prezzo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5725" indent="-3175">
              <a:buNone/>
            </a:pPr>
            <a:r>
              <a:rPr lang="it-IT" dirty="0" smtClean="0"/>
              <a:t>Pratica che consiste nell’applicare prezzi diversi a differenti consumatori per lo stesso bene o servizio:</a:t>
            </a:r>
          </a:p>
          <a:p>
            <a:r>
              <a:rPr lang="it-IT" b="1" dirty="0" smtClean="0"/>
              <a:t>Discriminazione di prezzo del primo ordine: </a:t>
            </a:r>
            <a:r>
              <a:rPr lang="it-IT" dirty="0" smtClean="0"/>
              <a:t>ogni unità prodotta  è venduta al prezzo massimo che l’acquirente è disposto a pagare.</a:t>
            </a:r>
          </a:p>
          <a:p>
            <a:r>
              <a:rPr lang="it-IT" b="1" dirty="0" smtClean="0"/>
              <a:t>Discriminazione di prezzo del secondo ordine: </a:t>
            </a:r>
            <a:r>
              <a:rPr lang="it-IT" dirty="0" smtClean="0"/>
              <a:t>ogni unità prodotta è venduta a un prezzo dipendente dal numero di unità acquistate da ciascuno.</a:t>
            </a:r>
          </a:p>
          <a:p>
            <a:r>
              <a:rPr lang="it-IT" b="1" dirty="0" smtClean="0"/>
              <a:t>Discriminazione di prezzo del terzo ordine: </a:t>
            </a:r>
          </a:p>
          <a:p>
            <a:pPr>
              <a:buNone/>
            </a:pPr>
            <a:r>
              <a:rPr lang="it-IT" dirty="0" smtClean="0"/>
              <a:t>	diverse categorie di consumatori di un certo bene fronteggiano prezzi diversi .</a:t>
            </a:r>
          </a:p>
          <a:p>
            <a:endParaRPr lang="en-US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Discriminazione perfetta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340768"/>
            <a:ext cx="8460432" cy="4800600"/>
          </a:xfrm>
        </p:spPr>
        <p:txBody>
          <a:bodyPr/>
          <a:lstStyle/>
          <a:p>
            <a:r>
              <a:rPr lang="it-IT" dirty="0" smtClean="0"/>
              <a:t>La curva di domanda coincide con il </a:t>
            </a:r>
            <a:r>
              <a:rPr lang="it-IT" dirty="0" err="1" smtClean="0"/>
              <a:t>RMg</a:t>
            </a:r>
            <a:r>
              <a:rPr lang="it-IT" dirty="0" smtClean="0"/>
              <a:t>, non più con il ricavo medio: ogni unità è venduta a un prezzo diverso</a:t>
            </a:r>
          </a:p>
          <a:p>
            <a:r>
              <a:rPr lang="it-IT" dirty="0" smtClean="0"/>
              <a:t>La scelta ottima è </a:t>
            </a:r>
            <a:r>
              <a:rPr lang="it-IT" dirty="0" err="1" smtClean="0"/>
              <a:t>CMg=RMg</a:t>
            </a:r>
            <a:r>
              <a:rPr lang="it-IT" dirty="0" smtClean="0"/>
              <a:t>: produzione efficiente, ma il surplus del consumatore è zero</a:t>
            </a:r>
            <a:endParaRPr lang="it-IT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149080"/>
            <a:ext cx="8810625" cy="296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Discriminazione del secondo ordine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1340768"/>
            <a:ext cx="8064896" cy="4800600"/>
          </a:xfrm>
        </p:spPr>
        <p:txBody>
          <a:bodyPr/>
          <a:lstStyle/>
          <a:p>
            <a:r>
              <a:rPr lang="it-IT" dirty="0" smtClean="0"/>
              <a:t>Il monopolista non ha tutte le informazioni necessarie per attuare la discriminazione perfetta</a:t>
            </a:r>
          </a:p>
          <a:p>
            <a:r>
              <a:rPr lang="it-IT" dirty="0" smtClean="0"/>
              <a:t>Lo scopo del monopolista è sempre di appropriarsi del surplus del consumatore</a:t>
            </a:r>
          </a:p>
          <a:p>
            <a:r>
              <a:rPr lang="it-IT" dirty="0" smtClean="0"/>
              <a:t>I ricavi sono dati da due componenti: il prezzo unitario e un introito fisso</a:t>
            </a:r>
          </a:p>
          <a:p>
            <a:r>
              <a:rPr lang="it-IT" dirty="0" smtClean="0"/>
              <a:t>Di conseguenza il prezzo unitario dipende dalle quantità acquistate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Discriminazione del secondo ordine (segue)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1340768"/>
            <a:ext cx="8064896" cy="4800600"/>
          </a:xfrm>
        </p:spPr>
        <p:txBody>
          <a:bodyPr/>
          <a:lstStyle/>
          <a:p>
            <a:r>
              <a:rPr lang="it-IT" dirty="0" smtClean="0"/>
              <a:t>Nell’ipotesi che vi sia un unico consumatore, fissare un prezzo maggiore di p</a:t>
            </a:r>
            <a:r>
              <a:rPr lang="it-IT" baseline="-25000" dirty="0" smtClean="0"/>
              <a:t>1</a:t>
            </a:r>
            <a:r>
              <a:rPr lang="it-IT" dirty="0" smtClean="0"/>
              <a:t> riduce i profitti (diminuisce la quantità venduta)</a:t>
            </a:r>
          </a:p>
          <a:p>
            <a:r>
              <a:rPr lang="it-IT" dirty="0" smtClean="0"/>
              <a:t>Il monopolista può aggiungere al prezzo il pagamento di un “diritto di accesso” al bene/servizio, pari al surplus del consumatore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8300" y="4509120"/>
            <a:ext cx="8775700" cy="305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asellaDiTesto 4"/>
          <p:cNvSpPr txBox="1"/>
          <p:nvPr/>
        </p:nvSpPr>
        <p:spPr>
          <a:xfrm>
            <a:off x="3692828" y="5805264"/>
            <a:ext cx="54511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Con una tariffa di accesso al servizio (es. telefonini)</a:t>
            </a:r>
          </a:p>
          <a:p>
            <a:r>
              <a:rPr lang="it-IT" dirty="0" smtClean="0"/>
              <a:t>il produttore riesce ad appropriarsi del surplus del </a:t>
            </a:r>
          </a:p>
          <a:p>
            <a:r>
              <a:rPr lang="it-IT" dirty="0" smtClean="0"/>
              <a:t>consumatore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Discriminazione del secondo ordine (segue)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1340768"/>
            <a:ext cx="8064896" cy="4800600"/>
          </a:xfrm>
        </p:spPr>
        <p:txBody>
          <a:bodyPr/>
          <a:lstStyle/>
          <a:p>
            <a:r>
              <a:rPr lang="it-IT" dirty="0" smtClean="0"/>
              <a:t>Quale prezzo conviene fissare?</a:t>
            </a:r>
          </a:p>
          <a:p>
            <a:pPr lvl="1"/>
            <a:r>
              <a:rPr lang="it-IT" dirty="0" smtClean="0"/>
              <a:t>Al prezzo p</a:t>
            </a:r>
            <a:r>
              <a:rPr lang="it-IT" baseline="-25000" dirty="0" smtClean="0"/>
              <a:t>1</a:t>
            </a:r>
            <a:r>
              <a:rPr lang="it-IT" dirty="0" smtClean="0"/>
              <a:t> otterrebbe il profitto B, e fissando un diritto fisso anche l’area A, ma non riuscirebbe a acquisire il </a:t>
            </a:r>
            <a:r>
              <a:rPr lang="it-IT" dirty="0" err="1" smtClean="0"/>
              <a:t>max</a:t>
            </a:r>
            <a:r>
              <a:rPr lang="it-IT" dirty="0" smtClean="0"/>
              <a:t> surplus (manca l’area C)</a:t>
            </a:r>
          </a:p>
          <a:p>
            <a:pPr lvl="1"/>
            <a:r>
              <a:rPr lang="it-IT" dirty="0" smtClean="0"/>
              <a:t>Se invece riduce il prezzo fino al livello del </a:t>
            </a:r>
            <a:r>
              <a:rPr lang="it-IT" dirty="0" err="1" smtClean="0"/>
              <a:t>CMg</a:t>
            </a:r>
            <a:r>
              <a:rPr lang="it-IT" dirty="0" smtClean="0"/>
              <a:t>, a aumenta il diritto fisso, ottiene il </a:t>
            </a:r>
            <a:r>
              <a:rPr lang="it-IT" dirty="0" err="1" smtClean="0"/>
              <a:t>max</a:t>
            </a:r>
            <a:r>
              <a:rPr lang="it-IT" dirty="0" smtClean="0"/>
              <a:t> surplus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4077072"/>
            <a:ext cx="8775700" cy="305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riangolo rettangolo 5"/>
          <p:cNvSpPr/>
          <p:nvPr/>
        </p:nvSpPr>
        <p:spPr>
          <a:xfrm>
            <a:off x="2411760" y="5815083"/>
            <a:ext cx="576064" cy="576064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Discriminazione del secondo ordine (segue)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1340768"/>
            <a:ext cx="8064896" cy="4800600"/>
          </a:xfrm>
        </p:spPr>
        <p:txBody>
          <a:bodyPr/>
          <a:lstStyle/>
          <a:p>
            <a:r>
              <a:rPr lang="it-IT" dirty="0" smtClean="0"/>
              <a:t>Cosa accade con consumatori diversi?</a:t>
            </a:r>
          </a:p>
          <a:p>
            <a:pPr lvl="1"/>
            <a:r>
              <a:rPr lang="it-IT" dirty="0" smtClean="0"/>
              <a:t>Se fissa il prezzo al livello del </a:t>
            </a:r>
            <a:r>
              <a:rPr lang="it-IT" dirty="0" err="1" smtClean="0"/>
              <a:t>CMg</a:t>
            </a:r>
            <a:r>
              <a:rPr lang="it-IT" dirty="0" smtClean="0"/>
              <a:t>, al </a:t>
            </a:r>
            <a:r>
              <a:rPr lang="it-IT" dirty="0" err="1" smtClean="0"/>
              <a:t>max</a:t>
            </a:r>
            <a:r>
              <a:rPr lang="it-IT" dirty="0" smtClean="0"/>
              <a:t> può fissare il diritto fisso a G (non deve superare la disponibilità a pagare del consumatore 1), ma non riesce ad ottenere il surplus del consumatore 2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870325"/>
            <a:ext cx="8810625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Discriminazione del secondo ordine (segue)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1340768"/>
            <a:ext cx="8064896" cy="4800600"/>
          </a:xfrm>
        </p:spPr>
        <p:txBody>
          <a:bodyPr/>
          <a:lstStyle/>
          <a:p>
            <a:r>
              <a:rPr lang="it-IT" dirty="0" smtClean="0"/>
              <a:t>Cosa accade con consumatori diversi?</a:t>
            </a:r>
          </a:p>
          <a:p>
            <a:pPr lvl="1"/>
            <a:r>
              <a:rPr lang="it-IT" dirty="0" smtClean="0"/>
              <a:t>Se fissa il prezzo al livello </a:t>
            </a:r>
            <a:r>
              <a:rPr lang="it-IT" dirty="0" err="1" smtClean="0"/>
              <a:t>p</a:t>
            </a:r>
            <a:r>
              <a:rPr lang="it-IT" baseline="-25000" dirty="0" err="1" smtClean="0"/>
              <a:t>a</a:t>
            </a:r>
            <a:r>
              <a:rPr lang="it-IT" dirty="0" smtClean="0"/>
              <a:t>&gt;</a:t>
            </a:r>
            <a:r>
              <a:rPr lang="it-IT" dirty="0" err="1" smtClean="0"/>
              <a:t>CMg</a:t>
            </a:r>
            <a:r>
              <a:rPr lang="it-IT" dirty="0" smtClean="0"/>
              <a:t>, e fissa un diritto fisso pari a G’, prende l’intero surplus del consumatore 1 e una parte di H (sotto forma di profitto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870325"/>
            <a:ext cx="8810625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riangolo rettangolo 4"/>
          <p:cNvSpPr/>
          <p:nvPr/>
        </p:nvSpPr>
        <p:spPr>
          <a:xfrm>
            <a:off x="1259632" y="4725144"/>
            <a:ext cx="792088" cy="72008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1 7"/>
          <p:cNvCxnSpPr/>
          <p:nvPr/>
        </p:nvCxnSpPr>
        <p:spPr>
          <a:xfrm>
            <a:off x="1187624" y="5301208"/>
            <a:ext cx="14401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riangolo rettangolo 8"/>
          <p:cNvSpPr/>
          <p:nvPr/>
        </p:nvSpPr>
        <p:spPr>
          <a:xfrm>
            <a:off x="1259632" y="4725144"/>
            <a:ext cx="648072" cy="57606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259632" y="494116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G’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Discriminazione  del terzo ordine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Il prezzo è lo stesso per tutte le unità vendute</a:t>
            </a:r>
          </a:p>
          <a:p>
            <a:r>
              <a:rPr lang="it-IT" dirty="0" smtClean="0"/>
              <a:t>Il prezzo varia tra “tipologie” di consumatori: es. consumazioni ridotte per le donne in discoteca</a:t>
            </a:r>
          </a:p>
          <a:p>
            <a:r>
              <a:rPr lang="it-IT" dirty="0" smtClean="0"/>
              <a:t>Il monopolista fissa il prezzo più alto per il “ consumatore tipo” con maggiore disponibilità a pagare</a:t>
            </a:r>
          </a:p>
          <a:p>
            <a:r>
              <a:rPr lang="it-IT" dirty="0" smtClean="0"/>
              <a:t>Diventa cruciale l’ipotesi di non arbitraggio!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4473</TotalTime>
  <Words>673</Words>
  <Application>Microsoft Office PowerPoint</Application>
  <PresentationFormat>Presentazione su schermo (4:3)</PresentationFormat>
  <Paragraphs>51</Paragraphs>
  <Slides>15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2" baseType="lpstr">
      <vt:lpstr>Arial</vt:lpstr>
      <vt:lpstr>Calibri</vt:lpstr>
      <vt:lpstr>Gill Sans MT</vt:lpstr>
      <vt:lpstr>Verdana</vt:lpstr>
      <vt:lpstr>Wingdings</vt:lpstr>
      <vt:lpstr>Wingdings 2</vt:lpstr>
      <vt:lpstr>Solstizio</vt:lpstr>
      <vt:lpstr>Discriminazione di prezzo</vt:lpstr>
      <vt:lpstr>Discriminazione di prezzo</vt:lpstr>
      <vt:lpstr>Discriminazione perfetta</vt:lpstr>
      <vt:lpstr>Discriminazione del secondo ordine</vt:lpstr>
      <vt:lpstr>Discriminazione del secondo ordine (segue)</vt:lpstr>
      <vt:lpstr>Discriminazione del secondo ordine (segue)</vt:lpstr>
      <vt:lpstr>Discriminazione del secondo ordine (segue)</vt:lpstr>
      <vt:lpstr>Discriminazione del secondo ordine (segue)</vt:lpstr>
      <vt:lpstr>Discriminazione  del terzo ordine</vt:lpstr>
      <vt:lpstr>Consumatori diversi e monopolio: no discriminazione</vt:lpstr>
      <vt:lpstr>Consumatori diversi e monopolio: discriminazione terzo ordine</vt:lpstr>
      <vt:lpstr>esercizio</vt:lpstr>
      <vt:lpstr>Presentazione standard di PowerPoint</vt:lpstr>
      <vt:lpstr>esercizio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Busato</dc:creator>
  <cp:lastModifiedBy>marzano</cp:lastModifiedBy>
  <cp:revision>367</cp:revision>
  <cp:lastPrinted>2013-07-15T16:29:27Z</cp:lastPrinted>
  <dcterms:created xsi:type="dcterms:W3CDTF">2013-07-15T09:48:41Z</dcterms:created>
  <dcterms:modified xsi:type="dcterms:W3CDTF">2023-05-25T10:23:50Z</dcterms:modified>
</cp:coreProperties>
</file>