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6" r:id="rId1"/>
  </p:sldMasterIdLst>
  <p:notesMasterIdLst>
    <p:notesMasterId r:id="rId44"/>
  </p:notesMasterIdLst>
  <p:sldIdLst>
    <p:sldId id="256" r:id="rId2"/>
    <p:sldId id="257" r:id="rId3"/>
    <p:sldId id="258" r:id="rId4"/>
    <p:sldId id="362" r:id="rId5"/>
    <p:sldId id="363" r:id="rId6"/>
    <p:sldId id="364" r:id="rId7"/>
    <p:sldId id="365" r:id="rId8"/>
    <p:sldId id="392" r:id="rId9"/>
    <p:sldId id="393" r:id="rId10"/>
    <p:sldId id="394" r:id="rId11"/>
    <p:sldId id="396" r:id="rId12"/>
    <p:sldId id="397" r:id="rId13"/>
    <p:sldId id="399" r:id="rId14"/>
    <p:sldId id="266" r:id="rId15"/>
    <p:sldId id="267" r:id="rId16"/>
    <p:sldId id="259" r:id="rId17"/>
    <p:sldId id="260" r:id="rId18"/>
    <p:sldId id="298" r:id="rId19"/>
    <p:sldId id="270" r:id="rId20"/>
    <p:sldId id="271" r:id="rId21"/>
    <p:sldId id="272" r:id="rId22"/>
    <p:sldId id="284" r:id="rId23"/>
    <p:sldId id="273" r:id="rId24"/>
    <p:sldId id="274" r:id="rId25"/>
    <p:sldId id="275" r:id="rId26"/>
    <p:sldId id="276" r:id="rId27"/>
    <p:sldId id="277" r:id="rId28"/>
    <p:sldId id="278" r:id="rId29"/>
    <p:sldId id="279" r:id="rId30"/>
    <p:sldId id="281" r:id="rId31"/>
    <p:sldId id="282" r:id="rId32"/>
    <p:sldId id="287" r:id="rId33"/>
    <p:sldId id="288" r:id="rId34"/>
    <p:sldId id="289" r:id="rId35"/>
    <p:sldId id="290" r:id="rId36"/>
    <p:sldId id="291" r:id="rId37"/>
    <p:sldId id="292" r:id="rId38"/>
    <p:sldId id="293" r:id="rId39"/>
    <p:sldId id="294" r:id="rId40"/>
    <p:sldId id="296" r:id="rId41"/>
    <p:sldId id="297" r:id="rId42"/>
    <p:sldId id="295" r:id="rId43"/>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74"/>
  </p:normalViewPr>
  <p:slideViewPr>
    <p:cSldViewPr snapToGrid="0" snapToObjects="1">
      <p:cViewPr varScale="1">
        <p:scale>
          <a:sx n="124" d="100"/>
          <a:sy n="124" d="100"/>
        </p:scale>
        <p:origin x="640"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A25E91C-71F7-8642-83A8-CCA5ACC7EDED}" type="doc">
      <dgm:prSet loTypeId="urn:microsoft.com/office/officeart/2005/8/layout/hierarchy3" loCatId="" qsTypeId="urn:microsoft.com/office/officeart/2005/8/quickstyle/simple1" qsCatId="simple" csTypeId="urn:microsoft.com/office/officeart/2005/8/colors/accent1_2" csCatId="accent1" phldr="1"/>
      <dgm:spPr/>
      <dgm:t>
        <a:bodyPr/>
        <a:lstStyle/>
        <a:p>
          <a:endParaRPr lang="it-IT"/>
        </a:p>
      </dgm:t>
    </dgm:pt>
    <dgm:pt modelId="{83122AC3-F0CC-D543-BB36-A8688AF8601F}">
      <dgm:prSet phldrT="[Testo]"/>
      <dgm:spPr/>
      <dgm:t>
        <a:bodyPr/>
        <a:lstStyle/>
        <a:p>
          <a:r>
            <a:rPr lang="it-IT" dirty="0">
              <a:solidFill>
                <a:srgbClr val="FF0000"/>
              </a:solidFill>
            </a:rPr>
            <a:t>Persone fisiche</a:t>
          </a:r>
        </a:p>
      </dgm:t>
    </dgm:pt>
    <dgm:pt modelId="{780D4D1C-9F36-7642-8D8C-5D5AEC0C8200}" type="parTrans" cxnId="{EA763F96-7019-B345-94D4-65170549E690}">
      <dgm:prSet/>
      <dgm:spPr/>
      <dgm:t>
        <a:bodyPr/>
        <a:lstStyle/>
        <a:p>
          <a:endParaRPr lang="it-IT"/>
        </a:p>
      </dgm:t>
    </dgm:pt>
    <dgm:pt modelId="{0AEA4295-C2F3-2948-913A-0186B43B341B}" type="sibTrans" cxnId="{EA763F96-7019-B345-94D4-65170549E690}">
      <dgm:prSet/>
      <dgm:spPr/>
      <dgm:t>
        <a:bodyPr/>
        <a:lstStyle/>
        <a:p>
          <a:endParaRPr lang="it-IT"/>
        </a:p>
      </dgm:t>
    </dgm:pt>
    <dgm:pt modelId="{1E302E48-B4ED-4B49-9C99-0D4E583CE991}">
      <dgm:prSet phldrT="[Testo]" custT="1"/>
      <dgm:spPr/>
      <dgm:t>
        <a:bodyPr/>
        <a:lstStyle/>
        <a:p>
          <a:r>
            <a:rPr lang="it-IT" sz="1600" kern="1200" dirty="0">
              <a:solidFill>
                <a:srgbClr val="0070C0"/>
              </a:solidFill>
              <a:latin typeface="Calibri"/>
              <a:ea typeface="+mn-ea"/>
              <a:cs typeface="+mn-cs"/>
            </a:rPr>
            <a:t>Atlete ed atleti</a:t>
          </a:r>
        </a:p>
      </dgm:t>
    </dgm:pt>
    <dgm:pt modelId="{CA6A734B-82F0-A94B-987E-1497C17BFDAA}" type="parTrans" cxnId="{1BA3A78B-C4EB-7A47-AF94-137A96E5C139}">
      <dgm:prSet/>
      <dgm:spPr/>
      <dgm:t>
        <a:bodyPr/>
        <a:lstStyle/>
        <a:p>
          <a:endParaRPr lang="it-IT"/>
        </a:p>
      </dgm:t>
    </dgm:pt>
    <dgm:pt modelId="{DC8633AA-9099-EE43-9C75-463592777891}" type="sibTrans" cxnId="{1BA3A78B-C4EB-7A47-AF94-137A96E5C139}">
      <dgm:prSet/>
      <dgm:spPr/>
      <dgm:t>
        <a:bodyPr/>
        <a:lstStyle/>
        <a:p>
          <a:endParaRPr lang="it-IT"/>
        </a:p>
      </dgm:t>
    </dgm:pt>
    <dgm:pt modelId="{758E133E-F227-5B43-BDDE-BC1D05C2370D}">
      <dgm:prSet phldrT="[Testo]" custT="1"/>
      <dgm:spPr/>
      <dgm:t>
        <a:bodyPr/>
        <a:lstStyle/>
        <a:p>
          <a:r>
            <a:rPr lang="it-IT" sz="1600" kern="1200" dirty="0">
              <a:solidFill>
                <a:srgbClr val="0070C0"/>
              </a:solidFill>
              <a:latin typeface="Calibri"/>
              <a:ea typeface="+mn-ea"/>
              <a:cs typeface="+mn-cs"/>
            </a:rPr>
            <a:t>Tecnici</a:t>
          </a:r>
        </a:p>
      </dgm:t>
    </dgm:pt>
    <dgm:pt modelId="{823E7BF7-D625-0B4C-BF40-48B79164E535}" type="parTrans" cxnId="{AA224EC4-5456-2D48-9A24-8D70D8875FBA}">
      <dgm:prSet/>
      <dgm:spPr/>
      <dgm:t>
        <a:bodyPr/>
        <a:lstStyle/>
        <a:p>
          <a:endParaRPr lang="it-IT"/>
        </a:p>
      </dgm:t>
    </dgm:pt>
    <dgm:pt modelId="{5E65C8F3-C850-5F4E-A0C0-1FCEA89B8079}" type="sibTrans" cxnId="{AA224EC4-5456-2D48-9A24-8D70D8875FBA}">
      <dgm:prSet/>
      <dgm:spPr/>
      <dgm:t>
        <a:bodyPr/>
        <a:lstStyle/>
        <a:p>
          <a:endParaRPr lang="it-IT"/>
        </a:p>
      </dgm:t>
    </dgm:pt>
    <dgm:pt modelId="{DB4A9C55-9384-544D-AC0D-65DF905827EA}">
      <dgm:prSet phldrT="[Testo]"/>
      <dgm:spPr/>
      <dgm:t>
        <a:bodyPr/>
        <a:lstStyle/>
        <a:p>
          <a:r>
            <a:rPr lang="it-IT" dirty="0">
              <a:solidFill>
                <a:srgbClr val="FF0000"/>
              </a:solidFill>
            </a:rPr>
            <a:t>Enti</a:t>
          </a:r>
        </a:p>
      </dgm:t>
    </dgm:pt>
    <dgm:pt modelId="{FDCB8F18-E220-C745-9E24-1030FA2005F1}" type="parTrans" cxnId="{891E981B-66ED-CE4E-ABAF-FA75A12F2589}">
      <dgm:prSet/>
      <dgm:spPr/>
      <dgm:t>
        <a:bodyPr/>
        <a:lstStyle/>
        <a:p>
          <a:endParaRPr lang="it-IT"/>
        </a:p>
      </dgm:t>
    </dgm:pt>
    <dgm:pt modelId="{B10C4ABD-55EF-9347-B6F2-B793928F27CC}" type="sibTrans" cxnId="{891E981B-66ED-CE4E-ABAF-FA75A12F2589}">
      <dgm:prSet/>
      <dgm:spPr/>
      <dgm:t>
        <a:bodyPr/>
        <a:lstStyle/>
        <a:p>
          <a:endParaRPr lang="it-IT"/>
        </a:p>
      </dgm:t>
    </dgm:pt>
    <dgm:pt modelId="{F7C4BCDD-A6A4-4142-8DF3-75A64073086C}">
      <dgm:prSet phldrT="[Testo]" custT="1"/>
      <dgm:spPr/>
      <dgm:t>
        <a:bodyPr/>
        <a:lstStyle/>
        <a:p>
          <a:pPr marL="0" lvl="0" indent="0" algn="ctr" defTabSz="711200">
            <a:lnSpc>
              <a:spcPct val="90000"/>
            </a:lnSpc>
            <a:spcBef>
              <a:spcPct val="0"/>
            </a:spcBef>
            <a:spcAft>
              <a:spcPct val="35000"/>
            </a:spcAft>
            <a:buNone/>
          </a:pPr>
          <a:r>
            <a:rPr lang="it-IT" sz="1200" kern="1200" dirty="0">
              <a:solidFill>
                <a:srgbClr val="0070C0"/>
              </a:solidFill>
              <a:latin typeface="Calibri"/>
              <a:ea typeface="+mn-ea"/>
              <a:cs typeface="+mn-cs"/>
            </a:rPr>
            <a:t>CONI e CIP</a:t>
          </a:r>
        </a:p>
      </dgm:t>
    </dgm:pt>
    <dgm:pt modelId="{99DB121F-CC97-894C-924D-78E64493669B}" type="parTrans" cxnId="{3D418005-9C45-9F43-8E6F-7E3228110AB6}">
      <dgm:prSet/>
      <dgm:spPr/>
      <dgm:t>
        <a:bodyPr/>
        <a:lstStyle/>
        <a:p>
          <a:endParaRPr lang="it-IT"/>
        </a:p>
      </dgm:t>
    </dgm:pt>
    <dgm:pt modelId="{7701E636-BD69-8B43-8A92-6E416B8C8094}" type="sibTrans" cxnId="{3D418005-9C45-9F43-8E6F-7E3228110AB6}">
      <dgm:prSet/>
      <dgm:spPr/>
      <dgm:t>
        <a:bodyPr/>
        <a:lstStyle/>
        <a:p>
          <a:endParaRPr lang="it-IT"/>
        </a:p>
      </dgm:t>
    </dgm:pt>
    <dgm:pt modelId="{F07112C3-7C19-9745-B07A-44F26DB7B97A}">
      <dgm:prSet phldrT="[Testo]" custT="1"/>
      <dgm:spPr/>
      <dgm:t>
        <a:bodyPr/>
        <a:lstStyle/>
        <a:p>
          <a:pPr marL="0" lvl="0" indent="0" algn="ctr" defTabSz="711200">
            <a:lnSpc>
              <a:spcPct val="90000"/>
            </a:lnSpc>
            <a:spcBef>
              <a:spcPct val="0"/>
            </a:spcBef>
            <a:spcAft>
              <a:spcPct val="35000"/>
            </a:spcAft>
            <a:buNone/>
          </a:pPr>
          <a:r>
            <a:rPr lang="it-IT" sz="1200" kern="1200" dirty="0">
              <a:solidFill>
                <a:srgbClr val="0070C0"/>
              </a:solidFill>
              <a:latin typeface="Calibri"/>
              <a:ea typeface="+mn-ea"/>
              <a:cs typeface="+mn-cs"/>
            </a:rPr>
            <a:t>Federazioni</a:t>
          </a:r>
        </a:p>
      </dgm:t>
    </dgm:pt>
    <dgm:pt modelId="{0445B256-938B-BB4A-B3B4-3036675B4D5D}" type="parTrans" cxnId="{CBE808A7-F27A-BA4C-BD69-91358AB88850}">
      <dgm:prSet/>
      <dgm:spPr/>
      <dgm:t>
        <a:bodyPr/>
        <a:lstStyle/>
        <a:p>
          <a:endParaRPr lang="it-IT"/>
        </a:p>
      </dgm:t>
    </dgm:pt>
    <dgm:pt modelId="{C2498EEF-6B14-0149-BA51-8FA2A3737C63}" type="sibTrans" cxnId="{CBE808A7-F27A-BA4C-BD69-91358AB88850}">
      <dgm:prSet/>
      <dgm:spPr/>
      <dgm:t>
        <a:bodyPr/>
        <a:lstStyle/>
        <a:p>
          <a:endParaRPr lang="it-IT"/>
        </a:p>
      </dgm:t>
    </dgm:pt>
    <dgm:pt modelId="{91403F28-A307-E44F-98D0-B24F29A2F529}">
      <dgm:prSet phldrT="[Testo]" custT="1"/>
      <dgm:spPr/>
      <dgm:t>
        <a:bodyPr/>
        <a:lstStyle/>
        <a:p>
          <a:pPr marL="0" lvl="0" indent="0" algn="ctr" defTabSz="711200">
            <a:lnSpc>
              <a:spcPct val="90000"/>
            </a:lnSpc>
            <a:spcBef>
              <a:spcPct val="0"/>
            </a:spcBef>
            <a:spcAft>
              <a:spcPct val="35000"/>
            </a:spcAft>
            <a:buNone/>
          </a:pPr>
          <a:r>
            <a:rPr lang="it-IT" sz="1600" kern="1200" dirty="0">
              <a:solidFill>
                <a:srgbClr val="0070C0"/>
              </a:solidFill>
              <a:latin typeface="Calibri"/>
              <a:ea typeface="+mn-ea"/>
              <a:cs typeface="+mn-cs"/>
            </a:rPr>
            <a:t>Ufficiali di gara</a:t>
          </a:r>
        </a:p>
      </dgm:t>
    </dgm:pt>
    <dgm:pt modelId="{DA20309B-60AF-6E41-840E-A54B501C980A}" type="parTrans" cxnId="{596125E5-420E-0E40-8D5C-368045EE864F}">
      <dgm:prSet/>
      <dgm:spPr/>
      <dgm:t>
        <a:bodyPr/>
        <a:lstStyle/>
        <a:p>
          <a:endParaRPr lang="it-IT"/>
        </a:p>
      </dgm:t>
    </dgm:pt>
    <dgm:pt modelId="{C6B1ADBE-DE73-D148-9C81-1ED4562C71E0}" type="sibTrans" cxnId="{596125E5-420E-0E40-8D5C-368045EE864F}">
      <dgm:prSet/>
      <dgm:spPr/>
      <dgm:t>
        <a:bodyPr/>
        <a:lstStyle/>
        <a:p>
          <a:endParaRPr lang="it-IT"/>
        </a:p>
      </dgm:t>
    </dgm:pt>
    <dgm:pt modelId="{4B029F86-9C28-A649-B6E7-8683E09B8A58}">
      <dgm:prSet phldrT="[Testo]" custT="1"/>
      <dgm:spPr/>
      <dgm:t>
        <a:bodyPr/>
        <a:lstStyle/>
        <a:p>
          <a:pPr marL="0" lvl="0" indent="0" algn="ctr" defTabSz="711200">
            <a:lnSpc>
              <a:spcPct val="90000"/>
            </a:lnSpc>
            <a:spcBef>
              <a:spcPct val="0"/>
            </a:spcBef>
            <a:spcAft>
              <a:spcPct val="35000"/>
            </a:spcAft>
            <a:buNone/>
          </a:pPr>
          <a:r>
            <a:rPr lang="it-IT" sz="1200" kern="1200" dirty="0">
              <a:solidFill>
                <a:srgbClr val="0070C0"/>
              </a:solidFill>
              <a:latin typeface="Calibri"/>
              <a:ea typeface="+mn-ea"/>
              <a:cs typeface="+mn-cs"/>
            </a:rPr>
            <a:t>Discipline Sportive Associate</a:t>
          </a:r>
        </a:p>
      </dgm:t>
    </dgm:pt>
    <dgm:pt modelId="{5B5597D0-EB7F-0A40-BA75-8E8A7C66C28D}" type="parTrans" cxnId="{B6F08870-3152-7846-94E6-AE24374AA65F}">
      <dgm:prSet/>
      <dgm:spPr/>
      <dgm:t>
        <a:bodyPr/>
        <a:lstStyle/>
        <a:p>
          <a:endParaRPr lang="it-IT"/>
        </a:p>
      </dgm:t>
    </dgm:pt>
    <dgm:pt modelId="{D3947D5B-FFE3-A845-8814-CAE8CE2900D3}" type="sibTrans" cxnId="{B6F08870-3152-7846-94E6-AE24374AA65F}">
      <dgm:prSet/>
      <dgm:spPr/>
      <dgm:t>
        <a:bodyPr/>
        <a:lstStyle/>
        <a:p>
          <a:endParaRPr lang="it-IT"/>
        </a:p>
      </dgm:t>
    </dgm:pt>
    <dgm:pt modelId="{D9BB8DFD-D2C2-E44D-958A-2A7F255870CD}">
      <dgm:prSet phldrT="[Testo]" custT="1"/>
      <dgm:spPr/>
      <dgm:t>
        <a:bodyPr/>
        <a:lstStyle/>
        <a:p>
          <a:pPr marL="0" lvl="0" indent="0" algn="ctr" defTabSz="711200">
            <a:lnSpc>
              <a:spcPct val="90000"/>
            </a:lnSpc>
            <a:spcBef>
              <a:spcPct val="0"/>
            </a:spcBef>
            <a:spcAft>
              <a:spcPct val="35000"/>
            </a:spcAft>
            <a:buNone/>
          </a:pPr>
          <a:r>
            <a:rPr lang="it-IT" sz="1200" kern="1200" dirty="0">
              <a:solidFill>
                <a:srgbClr val="0070C0"/>
              </a:solidFill>
              <a:latin typeface="Calibri"/>
              <a:ea typeface="+mn-ea"/>
              <a:cs typeface="+mn-cs"/>
            </a:rPr>
            <a:t>Enti di promozione sportiva</a:t>
          </a:r>
        </a:p>
      </dgm:t>
    </dgm:pt>
    <dgm:pt modelId="{E4E931EB-DDA3-3B4D-8C7D-0ED904A05B51}" type="parTrans" cxnId="{D3EE8D35-1DE4-4C43-BF45-83DE9F6AF75E}">
      <dgm:prSet/>
      <dgm:spPr/>
      <dgm:t>
        <a:bodyPr/>
        <a:lstStyle/>
        <a:p>
          <a:endParaRPr lang="it-IT"/>
        </a:p>
      </dgm:t>
    </dgm:pt>
    <dgm:pt modelId="{58D98B07-B12D-A44E-B786-7B0585740E86}" type="sibTrans" cxnId="{D3EE8D35-1DE4-4C43-BF45-83DE9F6AF75E}">
      <dgm:prSet/>
      <dgm:spPr/>
      <dgm:t>
        <a:bodyPr/>
        <a:lstStyle/>
        <a:p>
          <a:endParaRPr lang="it-IT"/>
        </a:p>
      </dgm:t>
    </dgm:pt>
    <dgm:pt modelId="{7AF251AF-6663-8540-BCD5-2ADFFC10F933}">
      <dgm:prSet phldrT="[Testo]" custT="1"/>
      <dgm:spPr/>
      <dgm:t>
        <a:bodyPr/>
        <a:lstStyle/>
        <a:p>
          <a:pPr marL="0" lvl="0" indent="0" algn="ctr" defTabSz="711200">
            <a:lnSpc>
              <a:spcPct val="90000"/>
            </a:lnSpc>
            <a:spcBef>
              <a:spcPct val="0"/>
            </a:spcBef>
            <a:spcAft>
              <a:spcPct val="35000"/>
            </a:spcAft>
            <a:buNone/>
          </a:pPr>
          <a:r>
            <a:rPr lang="it-IT" sz="1200" kern="1200" dirty="0">
              <a:solidFill>
                <a:srgbClr val="0070C0"/>
              </a:solidFill>
              <a:latin typeface="Calibri"/>
              <a:ea typeface="+mn-ea"/>
              <a:cs typeface="+mn-cs"/>
            </a:rPr>
            <a:t>Associazioni benemerite</a:t>
          </a:r>
        </a:p>
      </dgm:t>
    </dgm:pt>
    <dgm:pt modelId="{75208F9E-3148-4642-A587-F8FA0A5EF61D}" type="parTrans" cxnId="{0521A132-671B-1743-8B5B-F3D7451B71F2}">
      <dgm:prSet/>
      <dgm:spPr/>
      <dgm:t>
        <a:bodyPr/>
        <a:lstStyle/>
        <a:p>
          <a:endParaRPr lang="it-IT"/>
        </a:p>
      </dgm:t>
    </dgm:pt>
    <dgm:pt modelId="{E7A842B5-21AC-3342-8D1E-E8AF0211D892}" type="sibTrans" cxnId="{0521A132-671B-1743-8B5B-F3D7451B71F2}">
      <dgm:prSet/>
      <dgm:spPr/>
      <dgm:t>
        <a:bodyPr/>
        <a:lstStyle/>
        <a:p>
          <a:endParaRPr lang="it-IT"/>
        </a:p>
      </dgm:t>
    </dgm:pt>
    <dgm:pt modelId="{0BFD23C5-B7A9-AF4D-9FD4-63AA7C643B74}">
      <dgm:prSet phldrT="[Testo]" custT="1"/>
      <dgm:spPr/>
      <dgm:t>
        <a:bodyPr/>
        <a:lstStyle/>
        <a:p>
          <a:r>
            <a:rPr lang="it-IT" sz="1200" kern="1200" dirty="0">
              <a:solidFill>
                <a:srgbClr val="0070C0"/>
              </a:solidFill>
              <a:latin typeface="Calibri"/>
              <a:ea typeface="+mn-ea"/>
              <a:cs typeface="+mn-cs"/>
            </a:rPr>
            <a:t>Società</a:t>
          </a:r>
        </a:p>
      </dgm:t>
    </dgm:pt>
    <dgm:pt modelId="{C8D5F02A-FECC-314A-8E71-4C188700DB08}" type="parTrans" cxnId="{84F41E92-DDF8-D941-BDDC-5A8BB1A6C58E}">
      <dgm:prSet/>
      <dgm:spPr/>
      <dgm:t>
        <a:bodyPr/>
        <a:lstStyle/>
        <a:p>
          <a:endParaRPr lang="it-IT"/>
        </a:p>
      </dgm:t>
    </dgm:pt>
    <dgm:pt modelId="{7A36B05E-E68A-0A46-BD87-0555FFC825A0}" type="sibTrans" cxnId="{84F41E92-DDF8-D941-BDDC-5A8BB1A6C58E}">
      <dgm:prSet/>
      <dgm:spPr/>
      <dgm:t>
        <a:bodyPr/>
        <a:lstStyle/>
        <a:p>
          <a:endParaRPr lang="it-IT"/>
        </a:p>
      </dgm:t>
    </dgm:pt>
    <dgm:pt modelId="{03CB018C-7BCC-2D46-8BB5-8534BBE04DCE}">
      <dgm:prSet phldrT="[Testo]" custT="1"/>
      <dgm:spPr/>
      <dgm:t>
        <a:bodyPr/>
        <a:lstStyle/>
        <a:p>
          <a:pPr marL="0" lvl="0" indent="0" algn="ctr" defTabSz="533400">
            <a:lnSpc>
              <a:spcPct val="90000"/>
            </a:lnSpc>
            <a:spcBef>
              <a:spcPct val="0"/>
            </a:spcBef>
            <a:spcAft>
              <a:spcPct val="35000"/>
            </a:spcAft>
            <a:buNone/>
          </a:pPr>
          <a:r>
            <a:rPr lang="it-IT" sz="1100" kern="1200" dirty="0">
              <a:solidFill>
                <a:srgbClr val="0070C0"/>
              </a:solidFill>
              <a:latin typeface="Calibri"/>
              <a:ea typeface="+mn-ea"/>
              <a:cs typeface="+mn-cs"/>
            </a:rPr>
            <a:t>Associazioni sportive riconosciute e non</a:t>
          </a:r>
        </a:p>
      </dgm:t>
    </dgm:pt>
    <dgm:pt modelId="{6F141C8B-4C2E-9E48-AA3B-F76E083840E7}" type="parTrans" cxnId="{668B343F-542A-2940-9627-718043A6B9A4}">
      <dgm:prSet/>
      <dgm:spPr/>
      <dgm:t>
        <a:bodyPr/>
        <a:lstStyle/>
        <a:p>
          <a:endParaRPr lang="it-IT"/>
        </a:p>
      </dgm:t>
    </dgm:pt>
    <dgm:pt modelId="{FF9532D0-934F-5449-8A10-D5E076FBD235}" type="sibTrans" cxnId="{668B343F-542A-2940-9627-718043A6B9A4}">
      <dgm:prSet/>
      <dgm:spPr/>
      <dgm:t>
        <a:bodyPr/>
        <a:lstStyle/>
        <a:p>
          <a:endParaRPr lang="it-IT"/>
        </a:p>
      </dgm:t>
    </dgm:pt>
    <dgm:pt modelId="{C851CE7A-4DE3-C643-8C12-F24992F09F16}" type="pres">
      <dgm:prSet presAssocID="{CA25E91C-71F7-8642-83A8-CCA5ACC7EDED}" presName="diagram" presStyleCnt="0">
        <dgm:presLayoutVars>
          <dgm:chPref val="1"/>
          <dgm:dir/>
          <dgm:animOne val="branch"/>
          <dgm:animLvl val="lvl"/>
          <dgm:resizeHandles/>
        </dgm:presLayoutVars>
      </dgm:prSet>
      <dgm:spPr/>
    </dgm:pt>
    <dgm:pt modelId="{7392D4D0-1BDB-1449-A744-63CFEB755BD3}" type="pres">
      <dgm:prSet presAssocID="{83122AC3-F0CC-D543-BB36-A8688AF8601F}" presName="root" presStyleCnt="0"/>
      <dgm:spPr/>
    </dgm:pt>
    <dgm:pt modelId="{C9CE17E6-A954-BA47-960D-834A21218541}" type="pres">
      <dgm:prSet presAssocID="{83122AC3-F0CC-D543-BB36-A8688AF8601F}" presName="rootComposite" presStyleCnt="0"/>
      <dgm:spPr/>
    </dgm:pt>
    <dgm:pt modelId="{B2B14EAA-A248-7646-BA8A-00C901CEE73F}" type="pres">
      <dgm:prSet presAssocID="{83122AC3-F0CC-D543-BB36-A8688AF8601F}" presName="rootText" presStyleLbl="node1" presStyleIdx="0" presStyleCnt="2"/>
      <dgm:spPr/>
    </dgm:pt>
    <dgm:pt modelId="{4F14857A-E1DF-4343-B5EF-A4AC85E4965E}" type="pres">
      <dgm:prSet presAssocID="{83122AC3-F0CC-D543-BB36-A8688AF8601F}" presName="rootConnector" presStyleLbl="node1" presStyleIdx="0" presStyleCnt="2"/>
      <dgm:spPr/>
    </dgm:pt>
    <dgm:pt modelId="{8752AB39-564F-C949-BCD6-68AA67BF2B65}" type="pres">
      <dgm:prSet presAssocID="{83122AC3-F0CC-D543-BB36-A8688AF8601F}" presName="childShape" presStyleCnt="0"/>
      <dgm:spPr/>
    </dgm:pt>
    <dgm:pt modelId="{2A6276D3-15B1-534F-9EA6-692BD0AD707D}" type="pres">
      <dgm:prSet presAssocID="{CA6A734B-82F0-A94B-987E-1497C17BFDAA}" presName="Name13" presStyleLbl="parChTrans1D2" presStyleIdx="0" presStyleCnt="10"/>
      <dgm:spPr/>
    </dgm:pt>
    <dgm:pt modelId="{EA109DA0-7E69-3A41-974F-1FEFDC95C579}" type="pres">
      <dgm:prSet presAssocID="{1E302E48-B4ED-4B49-9C99-0D4E583CE991}" presName="childText" presStyleLbl="bgAcc1" presStyleIdx="0" presStyleCnt="10" custLinFactNeighborX="-1188" custLinFactNeighborY="-1901">
        <dgm:presLayoutVars>
          <dgm:bulletEnabled val="1"/>
        </dgm:presLayoutVars>
      </dgm:prSet>
      <dgm:spPr/>
    </dgm:pt>
    <dgm:pt modelId="{DFAC6E8A-2CE6-3A4E-BC83-533328B1179D}" type="pres">
      <dgm:prSet presAssocID="{823E7BF7-D625-0B4C-BF40-48B79164E535}" presName="Name13" presStyleLbl="parChTrans1D2" presStyleIdx="1" presStyleCnt="10"/>
      <dgm:spPr/>
    </dgm:pt>
    <dgm:pt modelId="{A03FF7E5-98FD-CA4E-9C4F-04B9EDA4D60E}" type="pres">
      <dgm:prSet presAssocID="{758E133E-F227-5B43-BDDE-BC1D05C2370D}" presName="childText" presStyleLbl="bgAcc1" presStyleIdx="1" presStyleCnt="10" custLinFactNeighborX="-1188" custLinFactNeighborY="-1901">
        <dgm:presLayoutVars>
          <dgm:bulletEnabled val="1"/>
        </dgm:presLayoutVars>
      </dgm:prSet>
      <dgm:spPr/>
    </dgm:pt>
    <dgm:pt modelId="{BA147E7C-AE35-4748-AECB-5307361C93FD}" type="pres">
      <dgm:prSet presAssocID="{DA20309B-60AF-6E41-840E-A54B501C980A}" presName="Name13" presStyleLbl="parChTrans1D2" presStyleIdx="2" presStyleCnt="10"/>
      <dgm:spPr/>
    </dgm:pt>
    <dgm:pt modelId="{69ED8F77-6AA7-FD40-81DD-3C0B90B21A20}" type="pres">
      <dgm:prSet presAssocID="{91403F28-A307-E44F-98D0-B24F29A2F529}" presName="childText" presStyleLbl="bgAcc1" presStyleIdx="2" presStyleCnt="10">
        <dgm:presLayoutVars>
          <dgm:bulletEnabled val="1"/>
        </dgm:presLayoutVars>
      </dgm:prSet>
      <dgm:spPr/>
    </dgm:pt>
    <dgm:pt modelId="{ED149AB1-A2FC-B04A-8E87-9B68A20095E4}" type="pres">
      <dgm:prSet presAssocID="{DB4A9C55-9384-544D-AC0D-65DF905827EA}" presName="root" presStyleCnt="0"/>
      <dgm:spPr/>
    </dgm:pt>
    <dgm:pt modelId="{0313057C-13E0-064B-AAAA-FB085D13DD7C}" type="pres">
      <dgm:prSet presAssocID="{DB4A9C55-9384-544D-AC0D-65DF905827EA}" presName="rootComposite" presStyleCnt="0"/>
      <dgm:spPr/>
    </dgm:pt>
    <dgm:pt modelId="{C3FA35A8-E78B-2F44-8EBD-4566D9381685}" type="pres">
      <dgm:prSet presAssocID="{DB4A9C55-9384-544D-AC0D-65DF905827EA}" presName="rootText" presStyleLbl="node1" presStyleIdx="1" presStyleCnt="2"/>
      <dgm:spPr/>
    </dgm:pt>
    <dgm:pt modelId="{3CE31B0F-301B-F849-8657-60D12D4DF66F}" type="pres">
      <dgm:prSet presAssocID="{DB4A9C55-9384-544D-AC0D-65DF905827EA}" presName="rootConnector" presStyleLbl="node1" presStyleIdx="1" presStyleCnt="2"/>
      <dgm:spPr/>
    </dgm:pt>
    <dgm:pt modelId="{DE3A2221-FF81-404D-8E72-24836EB42197}" type="pres">
      <dgm:prSet presAssocID="{DB4A9C55-9384-544D-AC0D-65DF905827EA}" presName="childShape" presStyleCnt="0"/>
      <dgm:spPr/>
    </dgm:pt>
    <dgm:pt modelId="{FDC01258-D578-4247-A024-920B2A66071B}" type="pres">
      <dgm:prSet presAssocID="{99DB121F-CC97-894C-924D-78E64493669B}" presName="Name13" presStyleLbl="parChTrans1D2" presStyleIdx="3" presStyleCnt="10"/>
      <dgm:spPr/>
    </dgm:pt>
    <dgm:pt modelId="{EB296E2F-CE7F-414A-BD98-86486A00275F}" type="pres">
      <dgm:prSet presAssocID="{F7C4BCDD-A6A4-4142-8DF3-75A64073086C}" presName="childText" presStyleLbl="bgAcc1" presStyleIdx="3" presStyleCnt="10">
        <dgm:presLayoutVars>
          <dgm:bulletEnabled val="1"/>
        </dgm:presLayoutVars>
      </dgm:prSet>
      <dgm:spPr/>
    </dgm:pt>
    <dgm:pt modelId="{BBF29254-3437-6A42-A3C7-336E02298ED3}" type="pres">
      <dgm:prSet presAssocID="{0445B256-938B-BB4A-B3B4-3036675B4D5D}" presName="Name13" presStyleLbl="parChTrans1D2" presStyleIdx="4" presStyleCnt="10"/>
      <dgm:spPr/>
    </dgm:pt>
    <dgm:pt modelId="{98F29BBB-D1ED-2248-9B3B-D2039300A41C}" type="pres">
      <dgm:prSet presAssocID="{F07112C3-7C19-9745-B07A-44F26DB7B97A}" presName="childText" presStyleLbl="bgAcc1" presStyleIdx="4" presStyleCnt="10">
        <dgm:presLayoutVars>
          <dgm:bulletEnabled val="1"/>
        </dgm:presLayoutVars>
      </dgm:prSet>
      <dgm:spPr/>
    </dgm:pt>
    <dgm:pt modelId="{609A81A0-EA25-B146-B3FC-DBA63EFACE13}" type="pres">
      <dgm:prSet presAssocID="{5B5597D0-EB7F-0A40-BA75-8E8A7C66C28D}" presName="Name13" presStyleLbl="parChTrans1D2" presStyleIdx="5" presStyleCnt="10"/>
      <dgm:spPr/>
    </dgm:pt>
    <dgm:pt modelId="{46D54CEE-B2F4-BE46-A64C-85C8A0712232}" type="pres">
      <dgm:prSet presAssocID="{4B029F86-9C28-A649-B6E7-8683E09B8A58}" presName="childText" presStyleLbl="bgAcc1" presStyleIdx="5" presStyleCnt="10">
        <dgm:presLayoutVars>
          <dgm:bulletEnabled val="1"/>
        </dgm:presLayoutVars>
      </dgm:prSet>
      <dgm:spPr/>
    </dgm:pt>
    <dgm:pt modelId="{AB87C170-E291-9F4F-BB7A-DD75625FB169}" type="pres">
      <dgm:prSet presAssocID="{E4E931EB-DDA3-3B4D-8C7D-0ED904A05B51}" presName="Name13" presStyleLbl="parChTrans1D2" presStyleIdx="6" presStyleCnt="10"/>
      <dgm:spPr/>
    </dgm:pt>
    <dgm:pt modelId="{CFDE2751-3E06-9D45-B653-6683960E4645}" type="pres">
      <dgm:prSet presAssocID="{D9BB8DFD-D2C2-E44D-958A-2A7F255870CD}" presName="childText" presStyleLbl="bgAcc1" presStyleIdx="6" presStyleCnt="10">
        <dgm:presLayoutVars>
          <dgm:bulletEnabled val="1"/>
        </dgm:presLayoutVars>
      </dgm:prSet>
      <dgm:spPr/>
    </dgm:pt>
    <dgm:pt modelId="{74F83956-4FCD-EF4E-BC22-41267F46FD9A}" type="pres">
      <dgm:prSet presAssocID="{75208F9E-3148-4642-A587-F8FA0A5EF61D}" presName="Name13" presStyleLbl="parChTrans1D2" presStyleIdx="7" presStyleCnt="10"/>
      <dgm:spPr/>
    </dgm:pt>
    <dgm:pt modelId="{16C5BF14-5A76-5847-93E2-56C9E68E3B2E}" type="pres">
      <dgm:prSet presAssocID="{7AF251AF-6663-8540-BCD5-2ADFFC10F933}" presName="childText" presStyleLbl="bgAcc1" presStyleIdx="7" presStyleCnt="10">
        <dgm:presLayoutVars>
          <dgm:bulletEnabled val="1"/>
        </dgm:presLayoutVars>
      </dgm:prSet>
      <dgm:spPr/>
    </dgm:pt>
    <dgm:pt modelId="{6BBCE638-FA88-1344-8F44-13CA0B1F37B1}" type="pres">
      <dgm:prSet presAssocID="{C8D5F02A-FECC-314A-8E71-4C188700DB08}" presName="Name13" presStyleLbl="parChTrans1D2" presStyleIdx="8" presStyleCnt="10"/>
      <dgm:spPr/>
    </dgm:pt>
    <dgm:pt modelId="{666A17C3-C2BC-3042-93D8-910EC9FE7E23}" type="pres">
      <dgm:prSet presAssocID="{0BFD23C5-B7A9-AF4D-9FD4-63AA7C643B74}" presName="childText" presStyleLbl="bgAcc1" presStyleIdx="8" presStyleCnt="10" custLinFactNeighborX="2376" custLinFactNeighborY="-1901">
        <dgm:presLayoutVars>
          <dgm:bulletEnabled val="1"/>
        </dgm:presLayoutVars>
      </dgm:prSet>
      <dgm:spPr/>
    </dgm:pt>
    <dgm:pt modelId="{E847538D-0B65-FE4B-A91C-F76DE3E7D457}" type="pres">
      <dgm:prSet presAssocID="{6F141C8B-4C2E-9E48-AA3B-F76E083840E7}" presName="Name13" presStyleLbl="parChTrans1D2" presStyleIdx="9" presStyleCnt="10"/>
      <dgm:spPr/>
    </dgm:pt>
    <dgm:pt modelId="{363B8CEE-295D-724F-B991-1BB5E284D4A9}" type="pres">
      <dgm:prSet presAssocID="{03CB018C-7BCC-2D46-8BB5-8534BBE04DCE}" presName="childText" presStyleLbl="bgAcc1" presStyleIdx="9" presStyleCnt="10">
        <dgm:presLayoutVars>
          <dgm:bulletEnabled val="1"/>
        </dgm:presLayoutVars>
      </dgm:prSet>
      <dgm:spPr/>
    </dgm:pt>
  </dgm:ptLst>
  <dgm:cxnLst>
    <dgm:cxn modelId="{3D418005-9C45-9F43-8E6F-7E3228110AB6}" srcId="{DB4A9C55-9384-544D-AC0D-65DF905827EA}" destId="{F7C4BCDD-A6A4-4142-8DF3-75A64073086C}" srcOrd="0" destOrd="0" parTransId="{99DB121F-CC97-894C-924D-78E64493669B}" sibTransId="{7701E636-BD69-8B43-8A92-6E416B8C8094}"/>
    <dgm:cxn modelId="{891E981B-66ED-CE4E-ABAF-FA75A12F2589}" srcId="{CA25E91C-71F7-8642-83A8-CCA5ACC7EDED}" destId="{DB4A9C55-9384-544D-AC0D-65DF905827EA}" srcOrd="1" destOrd="0" parTransId="{FDCB8F18-E220-C745-9E24-1030FA2005F1}" sibTransId="{B10C4ABD-55EF-9347-B6F2-B793928F27CC}"/>
    <dgm:cxn modelId="{9C04741F-A14A-3B49-8056-056758FDBB14}" type="presOf" srcId="{DB4A9C55-9384-544D-AC0D-65DF905827EA}" destId="{3CE31B0F-301B-F849-8657-60D12D4DF66F}" srcOrd="1" destOrd="0" presId="urn:microsoft.com/office/officeart/2005/8/layout/hierarchy3"/>
    <dgm:cxn modelId="{9D97C91F-6419-FD43-B01B-8A047D59185F}" type="presOf" srcId="{83122AC3-F0CC-D543-BB36-A8688AF8601F}" destId="{4F14857A-E1DF-4343-B5EF-A4AC85E4965E}" srcOrd="1" destOrd="0" presId="urn:microsoft.com/office/officeart/2005/8/layout/hierarchy3"/>
    <dgm:cxn modelId="{360FD420-4A28-9D45-A930-48AD07CA3D9E}" type="presOf" srcId="{6F141C8B-4C2E-9E48-AA3B-F76E083840E7}" destId="{E847538D-0B65-FE4B-A91C-F76DE3E7D457}" srcOrd="0" destOrd="0" presId="urn:microsoft.com/office/officeart/2005/8/layout/hierarchy3"/>
    <dgm:cxn modelId="{0521A132-671B-1743-8B5B-F3D7451B71F2}" srcId="{DB4A9C55-9384-544D-AC0D-65DF905827EA}" destId="{7AF251AF-6663-8540-BCD5-2ADFFC10F933}" srcOrd="4" destOrd="0" parTransId="{75208F9E-3148-4642-A587-F8FA0A5EF61D}" sibTransId="{E7A842B5-21AC-3342-8D1E-E8AF0211D892}"/>
    <dgm:cxn modelId="{D3EE8D35-1DE4-4C43-BF45-83DE9F6AF75E}" srcId="{DB4A9C55-9384-544D-AC0D-65DF905827EA}" destId="{D9BB8DFD-D2C2-E44D-958A-2A7F255870CD}" srcOrd="3" destOrd="0" parTransId="{E4E931EB-DDA3-3B4D-8C7D-0ED904A05B51}" sibTransId="{58D98B07-B12D-A44E-B786-7B0585740E86}"/>
    <dgm:cxn modelId="{FDEA0338-F7D7-5E41-B3B9-434D5B9F5173}" type="presOf" srcId="{D9BB8DFD-D2C2-E44D-958A-2A7F255870CD}" destId="{CFDE2751-3E06-9D45-B653-6683960E4645}" srcOrd="0" destOrd="0" presId="urn:microsoft.com/office/officeart/2005/8/layout/hierarchy3"/>
    <dgm:cxn modelId="{D062703D-2FF8-114E-9A24-2F2489BBDD0D}" type="presOf" srcId="{0445B256-938B-BB4A-B3B4-3036675B4D5D}" destId="{BBF29254-3437-6A42-A3C7-336E02298ED3}" srcOrd="0" destOrd="0" presId="urn:microsoft.com/office/officeart/2005/8/layout/hierarchy3"/>
    <dgm:cxn modelId="{B2F8313E-147A-F241-A163-31EEB67BB6F1}" type="presOf" srcId="{F07112C3-7C19-9745-B07A-44F26DB7B97A}" destId="{98F29BBB-D1ED-2248-9B3B-D2039300A41C}" srcOrd="0" destOrd="0" presId="urn:microsoft.com/office/officeart/2005/8/layout/hierarchy3"/>
    <dgm:cxn modelId="{668B343F-542A-2940-9627-718043A6B9A4}" srcId="{DB4A9C55-9384-544D-AC0D-65DF905827EA}" destId="{03CB018C-7BCC-2D46-8BB5-8534BBE04DCE}" srcOrd="6" destOrd="0" parTransId="{6F141C8B-4C2E-9E48-AA3B-F76E083840E7}" sibTransId="{FF9532D0-934F-5449-8A10-D5E076FBD235}"/>
    <dgm:cxn modelId="{8FA21347-9CC2-9D4B-869A-2BFC8A77B942}" type="presOf" srcId="{E4E931EB-DDA3-3B4D-8C7D-0ED904A05B51}" destId="{AB87C170-E291-9F4F-BB7A-DD75625FB169}" srcOrd="0" destOrd="0" presId="urn:microsoft.com/office/officeart/2005/8/layout/hierarchy3"/>
    <dgm:cxn modelId="{AF7C524B-5A63-B548-9D51-68D001051846}" type="presOf" srcId="{F7C4BCDD-A6A4-4142-8DF3-75A64073086C}" destId="{EB296E2F-CE7F-414A-BD98-86486A00275F}" srcOrd="0" destOrd="0" presId="urn:microsoft.com/office/officeart/2005/8/layout/hierarchy3"/>
    <dgm:cxn modelId="{11A0F353-159B-1944-8D3A-9948B15545C6}" type="presOf" srcId="{4B029F86-9C28-A649-B6E7-8683E09B8A58}" destId="{46D54CEE-B2F4-BE46-A64C-85C8A0712232}" srcOrd="0" destOrd="0" presId="urn:microsoft.com/office/officeart/2005/8/layout/hierarchy3"/>
    <dgm:cxn modelId="{B6F08870-3152-7846-94E6-AE24374AA65F}" srcId="{DB4A9C55-9384-544D-AC0D-65DF905827EA}" destId="{4B029F86-9C28-A649-B6E7-8683E09B8A58}" srcOrd="2" destOrd="0" parTransId="{5B5597D0-EB7F-0A40-BA75-8E8A7C66C28D}" sibTransId="{D3947D5B-FFE3-A845-8814-CAE8CE2900D3}"/>
    <dgm:cxn modelId="{72012E74-769C-AF44-AAB9-F49757D90D53}" type="presOf" srcId="{CA6A734B-82F0-A94B-987E-1497C17BFDAA}" destId="{2A6276D3-15B1-534F-9EA6-692BD0AD707D}" srcOrd="0" destOrd="0" presId="urn:microsoft.com/office/officeart/2005/8/layout/hierarchy3"/>
    <dgm:cxn modelId="{46B2B175-A5DB-7D46-A651-FA4E326E0459}" type="presOf" srcId="{CA25E91C-71F7-8642-83A8-CCA5ACC7EDED}" destId="{C851CE7A-4DE3-C643-8C12-F24992F09F16}" srcOrd="0" destOrd="0" presId="urn:microsoft.com/office/officeart/2005/8/layout/hierarchy3"/>
    <dgm:cxn modelId="{BA19C07B-76E7-CC4E-8833-7B7AAFEF86FA}" type="presOf" srcId="{1E302E48-B4ED-4B49-9C99-0D4E583CE991}" destId="{EA109DA0-7E69-3A41-974F-1FEFDC95C579}" srcOrd="0" destOrd="0" presId="urn:microsoft.com/office/officeart/2005/8/layout/hierarchy3"/>
    <dgm:cxn modelId="{47F4AB7D-C714-464A-BB5B-C5E3BC4D93FA}" type="presOf" srcId="{91403F28-A307-E44F-98D0-B24F29A2F529}" destId="{69ED8F77-6AA7-FD40-81DD-3C0B90B21A20}" srcOrd="0" destOrd="0" presId="urn:microsoft.com/office/officeart/2005/8/layout/hierarchy3"/>
    <dgm:cxn modelId="{9AE4B07D-41BF-8840-9A89-16B37F3A76BC}" type="presOf" srcId="{DA20309B-60AF-6E41-840E-A54B501C980A}" destId="{BA147E7C-AE35-4748-AECB-5307361C93FD}" srcOrd="0" destOrd="0" presId="urn:microsoft.com/office/officeart/2005/8/layout/hierarchy3"/>
    <dgm:cxn modelId="{1BA3A78B-C4EB-7A47-AF94-137A96E5C139}" srcId="{83122AC3-F0CC-D543-BB36-A8688AF8601F}" destId="{1E302E48-B4ED-4B49-9C99-0D4E583CE991}" srcOrd="0" destOrd="0" parTransId="{CA6A734B-82F0-A94B-987E-1497C17BFDAA}" sibTransId="{DC8633AA-9099-EE43-9C75-463592777891}"/>
    <dgm:cxn modelId="{70AA3D8D-B2E6-AB4F-B386-B46D69861B81}" type="presOf" srcId="{7AF251AF-6663-8540-BCD5-2ADFFC10F933}" destId="{16C5BF14-5A76-5847-93E2-56C9E68E3B2E}" srcOrd="0" destOrd="0" presId="urn:microsoft.com/office/officeart/2005/8/layout/hierarchy3"/>
    <dgm:cxn modelId="{C64C348E-408C-3347-9D5B-20643C81226F}" type="presOf" srcId="{03CB018C-7BCC-2D46-8BB5-8534BBE04DCE}" destId="{363B8CEE-295D-724F-B991-1BB5E284D4A9}" srcOrd="0" destOrd="0" presId="urn:microsoft.com/office/officeart/2005/8/layout/hierarchy3"/>
    <dgm:cxn modelId="{84F41E92-DDF8-D941-BDDC-5A8BB1A6C58E}" srcId="{DB4A9C55-9384-544D-AC0D-65DF905827EA}" destId="{0BFD23C5-B7A9-AF4D-9FD4-63AA7C643B74}" srcOrd="5" destOrd="0" parTransId="{C8D5F02A-FECC-314A-8E71-4C188700DB08}" sibTransId="{7A36B05E-E68A-0A46-BD87-0555FFC825A0}"/>
    <dgm:cxn modelId="{F2343D95-BA21-0B45-ADB4-565032E0B5E7}" type="presOf" srcId="{75208F9E-3148-4642-A587-F8FA0A5EF61D}" destId="{74F83956-4FCD-EF4E-BC22-41267F46FD9A}" srcOrd="0" destOrd="0" presId="urn:microsoft.com/office/officeart/2005/8/layout/hierarchy3"/>
    <dgm:cxn modelId="{EA763F96-7019-B345-94D4-65170549E690}" srcId="{CA25E91C-71F7-8642-83A8-CCA5ACC7EDED}" destId="{83122AC3-F0CC-D543-BB36-A8688AF8601F}" srcOrd="0" destOrd="0" parTransId="{780D4D1C-9F36-7642-8D8C-5D5AEC0C8200}" sibTransId="{0AEA4295-C2F3-2948-913A-0186B43B341B}"/>
    <dgm:cxn modelId="{CBE808A7-F27A-BA4C-BD69-91358AB88850}" srcId="{DB4A9C55-9384-544D-AC0D-65DF905827EA}" destId="{F07112C3-7C19-9745-B07A-44F26DB7B97A}" srcOrd="1" destOrd="0" parTransId="{0445B256-938B-BB4A-B3B4-3036675B4D5D}" sibTransId="{C2498EEF-6B14-0149-BA51-8FA2A3737C63}"/>
    <dgm:cxn modelId="{8875D2BB-F329-7548-89AF-1EF226F2ABA2}" type="presOf" srcId="{83122AC3-F0CC-D543-BB36-A8688AF8601F}" destId="{B2B14EAA-A248-7646-BA8A-00C901CEE73F}" srcOrd="0" destOrd="0" presId="urn:microsoft.com/office/officeart/2005/8/layout/hierarchy3"/>
    <dgm:cxn modelId="{AC659BBF-A80C-6347-A533-BAB42BF8B5A3}" type="presOf" srcId="{C8D5F02A-FECC-314A-8E71-4C188700DB08}" destId="{6BBCE638-FA88-1344-8F44-13CA0B1F37B1}" srcOrd="0" destOrd="0" presId="urn:microsoft.com/office/officeart/2005/8/layout/hierarchy3"/>
    <dgm:cxn modelId="{AA224EC4-5456-2D48-9A24-8D70D8875FBA}" srcId="{83122AC3-F0CC-D543-BB36-A8688AF8601F}" destId="{758E133E-F227-5B43-BDDE-BC1D05C2370D}" srcOrd="1" destOrd="0" parTransId="{823E7BF7-D625-0B4C-BF40-48B79164E535}" sibTransId="{5E65C8F3-C850-5F4E-A0C0-1FCEA89B8079}"/>
    <dgm:cxn modelId="{819E49CF-7803-9842-99A9-7E45F945D930}" type="presOf" srcId="{0BFD23C5-B7A9-AF4D-9FD4-63AA7C643B74}" destId="{666A17C3-C2BC-3042-93D8-910EC9FE7E23}" srcOrd="0" destOrd="0" presId="urn:microsoft.com/office/officeart/2005/8/layout/hierarchy3"/>
    <dgm:cxn modelId="{9AA3EEDB-1877-0B47-A777-E068B1850E2C}" type="presOf" srcId="{99DB121F-CC97-894C-924D-78E64493669B}" destId="{FDC01258-D578-4247-A024-920B2A66071B}" srcOrd="0" destOrd="0" presId="urn:microsoft.com/office/officeart/2005/8/layout/hierarchy3"/>
    <dgm:cxn modelId="{602EA6DF-14BE-C947-B3DF-FC4630945C4D}" type="presOf" srcId="{5B5597D0-EB7F-0A40-BA75-8E8A7C66C28D}" destId="{609A81A0-EA25-B146-B3FC-DBA63EFACE13}" srcOrd="0" destOrd="0" presId="urn:microsoft.com/office/officeart/2005/8/layout/hierarchy3"/>
    <dgm:cxn modelId="{596125E5-420E-0E40-8D5C-368045EE864F}" srcId="{83122AC3-F0CC-D543-BB36-A8688AF8601F}" destId="{91403F28-A307-E44F-98D0-B24F29A2F529}" srcOrd="2" destOrd="0" parTransId="{DA20309B-60AF-6E41-840E-A54B501C980A}" sibTransId="{C6B1ADBE-DE73-D148-9C81-1ED4562C71E0}"/>
    <dgm:cxn modelId="{869154E5-D0E5-F144-8787-5E7C298EF306}" type="presOf" srcId="{823E7BF7-D625-0B4C-BF40-48B79164E535}" destId="{DFAC6E8A-2CE6-3A4E-BC83-533328B1179D}" srcOrd="0" destOrd="0" presId="urn:microsoft.com/office/officeart/2005/8/layout/hierarchy3"/>
    <dgm:cxn modelId="{A8C11CE6-F12B-434A-9A44-653CF987A8F9}" type="presOf" srcId="{DB4A9C55-9384-544D-AC0D-65DF905827EA}" destId="{C3FA35A8-E78B-2F44-8EBD-4566D9381685}" srcOrd="0" destOrd="0" presId="urn:microsoft.com/office/officeart/2005/8/layout/hierarchy3"/>
    <dgm:cxn modelId="{B21CB6FF-A9BE-4049-89E9-D5DE533B244F}" type="presOf" srcId="{758E133E-F227-5B43-BDDE-BC1D05C2370D}" destId="{A03FF7E5-98FD-CA4E-9C4F-04B9EDA4D60E}" srcOrd="0" destOrd="0" presId="urn:microsoft.com/office/officeart/2005/8/layout/hierarchy3"/>
    <dgm:cxn modelId="{85B6EF87-846C-C342-8B1C-2D88834FBBC4}" type="presParOf" srcId="{C851CE7A-4DE3-C643-8C12-F24992F09F16}" destId="{7392D4D0-1BDB-1449-A744-63CFEB755BD3}" srcOrd="0" destOrd="0" presId="urn:microsoft.com/office/officeart/2005/8/layout/hierarchy3"/>
    <dgm:cxn modelId="{AD272CCB-24CF-8341-98A3-74557FB0B7A5}" type="presParOf" srcId="{7392D4D0-1BDB-1449-A744-63CFEB755BD3}" destId="{C9CE17E6-A954-BA47-960D-834A21218541}" srcOrd="0" destOrd="0" presId="urn:microsoft.com/office/officeart/2005/8/layout/hierarchy3"/>
    <dgm:cxn modelId="{3656E9C8-2D92-5D42-A907-C5833F13F34D}" type="presParOf" srcId="{C9CE17E6-A954-BA47-960D-834A21218541}" destId="{B2B14EAA-A248-7646-BA8A-00C901CEE73F}" srcOrd="0" destOrd="0" presId="urn:microsoft.com/office/officeart/2005/8/layout/hierarchy3"/>
    <dgm:cxn modelId="{2AA53679-3E11-9244-ACA1-F3A48642E5F8}" type="presParOf" srcId="{C9CE17E6-A954-BA47-960D-834A21218541}" destId="{4F14857A-E1DF-4343-B5EF-A4AC85E4965E}" srcOrd="1" destOrd="0" presId="urn:microsoft.com/office/officeart/2005/8/layout/hierarchy3"/>
    <dgm:cxn modelId="{3E4CC6FF-2FBF-394D-A459-043F411DA9CC}" type="presParOf" srcId="{7392D4D0-1BDB-1449-A744-63CFEB755BD3}" destId="{8752AB39-564F-C949-BCD6-68AA67BF2B65}" srcOrd="1" destOrd="0" presId="urn:microsoft.com/office/officeart/2005/8/layout/hierarchy3"/>
    <dgm:cxn modelId="{745FA6ED-A924-DA4A-95DF-41F392C81CF1}" type="presParOf" srcId="{8752AB39-564F-C949-BCD6-68AA67BF2B65}" destId="{2A6276D3-15B1-534F-9EA6-692BD0AD707D}" srcOrd="0" destOrd="0" presId="urn:microsoft.com/office/officeart/2005/8/layout/hierarchy3"/>
    <dgm:cxn modelId="{B6A01CEB-4CA6-6544-8BC8-7D5DFE9134F6}" type="presParOf" srcId="{8752AB39-564F-C949-BCD6-68AA67BF2B65}" destId="{EA109DA0-7E69-3A41-974F-1FEFDC95C579}" srcOrd="1" destOrd="0" presId="urn:microsoft.com/office/officeart/2005/8/layout/hierarchy3"/>
    <dgm:cxn modelId="{17AE6443-7062-9741-956B-B7B0CAA8884E}" type="presParOf" srcId="{8752AB39-564F-C949-BCD6-68AA67BF2B65}" destId="{DFAC6E8A-2CE6-3A4E-BC83-533328B1179D}" srcOrd="2" destOrd="0" presId="urn:microsoft.com/office/officeart/2005/8/layout/hierarchy3"/>
    <dgm:cxn modelId="{2C50B354-C82D-AB4E-B87B-33EF3F96E6FD}" type="presParOf" srcId="{8752AB39-564F-C949-BCD6-68AA67BF2B65}" destId="{A03FF7E5-98FD-CA4E-9C4F-04B9EDA4D60E}" srcOrd="3" destOrd="0" presId="urn:microsoft.com/office/officeart/2005/8/layout/hierarchy3"/>
    <dgm:cxn modelId="{3301F871-EECD-8748-B198-05AA050EE5FD}" type="presParOf" srcId="{8752AB39-564F-C949-BCD6-68AA67BF2B65}" destId="{BA147E7C-AE35-4748-AECB-5307361C93FD}" srcOrd="4" destOrd="0" presId="urn:microsoft.com/office/officeart/2005/8/layout/hierarchy3"/>
    <dgm:cxn modelId="{9ED629D7-5AAD-244C-82B0-88B4554D337F}" type="presParOf" srcId="{8752AB39-564F-C949-BCD6-68AA67BF2B65}" destId="{69ED8F77-6AA7-FD40-81DD-3C0B90B21A20}" srcOrd="5" destOrd="0" presId="urn:microsoft.com/office/officeart/2005/8/layout/hierarchy3"/>
    <dgm:cxn modelId="{D3F76955-ACAC-3843-B8F7-750361A44EC4}" type="presParOf" srcId="{C851CE7A-4DE3-C643-8C12-F24992F09F16}" destId="{ED149AB1-A2FC-B04A-8E87-9B68A20095E4}" srcOrd="1" destOrd="0" presId="urn:microsoft.com/office/officeart/2005/8/layout/hierarchy3"/>
    <dgm:cxn modelId="{2551CF02-9FE9-CA4D-96D9-E8307805A272}" type="presParOf" srcId="{ED149AB1-A2FC-B04A-8E87-9B68A20095E4}" destId="{0313057C-13E0-064B-AAAA-FB085D13DD7C}" srcOrd="0" destOrd="0" presId="urn:microsoft.com/office/officeart/2005/8/layout/hierarchy3"/>
    <dgm:cxn modelId="{9B1F4E4B-6C17-9C4E-B624-E603A548D4B3}" type="presParOf" srcId="{0313057C-13E0-064B-AAAA-FB085D13DD7C}" destId="{C3FA35A8-E78B-2F44-8EBD-4566D9381685}" srcOrd="0" destOrd="0" presId="urn:microsoft.com/office/officeart/2005/8/layout/hierarchy3"/>
    <dgm:cxn modelId="{982099DA-849C-D548-9F51-DE44F67529D2}" type="presParOf" srcId="{0313057C-13E0-064B-AAAA-FB085D13DD7C}" destId="{3CE31B0F-301B-F849-8657-60D12D4DF66F}" srcOrd="1" destOrd="0" presId="urn:microsoft.com/office/officeart/2005/8/layout/hierarchy3"/>
    <dgm:cxn modelId="{AD64C94C-F004-0244-8D6A-A16C9C2E6C1C}" type="presParOf" srcId="{ED149AB1-A2FC-B04A-8E87-9B68A20095E4}" destId="{DE3A2221-FF81-404D-8E72-24836EB42197}" srcOrd="1" destOrd="0" presId="urn:microsoft.com/office/officeart/2005/8/layout/hierarchy3"/>
    <dgm:cxn modelId="{7751AD1B-8710-274E-8B60-A27105D79A29}" type="presParOf" srcId="{DE3A2221-FF81-404D-8E72-24836EB42197}" destId="{FDC01258-D578-4247-A024-920B2A66071B}" srcOrd="0" destOrd="0" presId="urn:microsoft.com/office/officeart/2005/8/layout/hierarchy3"/>
    <dgm:cxn modelId="{D409CE9A-DA3C-1E44-9994-5BE8EE14C8AE}" type="presParOf" srcId="{DE3A2221-FF81-404D-8E72-24836EB42197}" destId="{EB296E2F-CE7F-414A-BD98-86486A00275F}" srcOrd="1" destOrd="0" presId="urn:microsoft.com/office/officeart/2005/8/layout/hierarchy3"/>
    <dgm:cxn modelId="{E683F121-C080-8B4A-BC5D-FB6772395F77}" type="presParOf" srcId="{DE3A2221-FF81-404D-8E72-24836EB42197}" destId="{BBF29254-3437-6A42-A3C7-336E02298ED3}" srcOrd="2" destOrd="0" presId="urn:microsoft.com/office/officeart/2005/8/layout/hierarchy3"/>
    <dgm:cxn modelId="{EBEFCF67-7089-5D46-9F28-5B64F4CD4196}" type="presParOf" srcId="{DE3A2221-FF81-404D-8E72-24836EB42197}" destId="{98F29BBB-D1ED-2248-9B3B-D2039300A41C}" srcOrd="3" destOrd="0" presId="urn:microsoft.com/office/officeart/2005/8/layout/hierarchy3"/>
    <dgm:cxn modelId="{A0B50BA6-B87A-804E-B67F-01370BA0A276}" type="presParOf" srcId="{DE3A2221-FF81-404D-8E72-24836EB42197}" destId="{609A81A0-EA25-B146-B3FC-DBA63EFACE13}" srcOrd="4" destOrd="0" presId="urn:microsoft.com/office/officeart/2005/8/layout/hierarchy3"/>
    <dgm:cxn modelId="{351EF42C-1DDD-4646-85E2-D46B40D1625B}" type="presParOf" srcId="{DE3A2221-FF81-404D-8E72-24836EB42197}" destId="{46D54CEE-B2F4-BE46-A64C-85C8A0712232}" srcOrd="5" destOrd="0" presId="urn:microsoft.com/office/officeart/2005/8/layout/hierarchy3"/>
    <dgm:cxn modelId="{98F425E4-6C18-D646-A8A3-AF6225B75CFB}" type="presParOf" srcId="{DE3A2221-FF81-404D-8E72-24836EB42197}" destId="{AB87C170-E291-9F4F-BB7A-DD75625FB169}" srcOrd="6" destOrd="0" presId="urn:microsoft.com/office/officeart/2005/8/layout/hierarchy3"/>
    <dgm:cxn modelId="{423B16E9-9C1B-5F4E-B238-D1DD102FA6BB}" type="presParOf" srcId="{DE3A2221-FF81-404D-8E72-24836EB42197}" destId="{CFDE2751-3E06-9D45-B653-6683960E4645}" srcOrd="7" destOrd="0" presId="urn:microsoft.com/office/officeart/2005/8/layout/hierarchy3"/>
    <dgm:cxn modelId="{95370A73-8D6D-FC44-AE42-6E7505BB8AA2}" type="presParOf" srcId="{DE3A2221-FF81-404D-8E72-24836EB42197}" destId="{74F83956-4FCD-EF4E-BC22-41267F46FD9A}" srcOrd="8" destOrd="0" presId="urn:microsoft.com/office/officeart/2005/8/layout/hierarchy3"/>
    <dgm:cxn modelId="{877EA455-2B6A-DD48-9AC3-85BE991DBF8B}" type="presParOf" srcId="{DE3A2221-FF81-404D-8E72-24836EB42197}" destId="{16C5BF14-5A76-5847-93E2-56C9E68E3B2E}" srcOrd="9" destOrd="0" presId="urn:microsoft.com/office/officeart/2005/8/layout/hierarchy3"/>
    <dgm:cxn modelId="{20A311A7-25AA-9745-8522-EDF00FFBB365}" type="presParOf" srcId="{DE3A2221-FF81-404D-8E72-24836EB42197}" destId="{6BBCE638-FA88-1344-8F44-13CA0B1F37B1}" srcOrd="10" destOrd="0" presId="urn:microsoft.com/office/officeart/2005/8/layout/hierarchy3"/>
    <dgm:cxn modelId="{605040C3-359A-BF48-83BA-4D5AAAC80599}" type="presParOf" srcId="{DE3A2221-FF81-404D-8E72-24836EB42197}" destId="{666A17C3-C2BC-3042-93D8-910EC9FE7E23}" srcOrd="11" destOrd="0" presId="urn:microsoft.com/office/officeart/2005/8/layout/hierarchy3"/>
    <dgm:cxn modelId="{01556BB4-2D5F-654E-B0C3-2EAEF555AC0D}" type="presParOf" srcId="{DE3A2221-FF81-404D-8E72-24836EB42197}" destId="{E847538D-0B65-FE4B-A91C-F76DE3E7D457}" srcOrd="12" destOrd="0" presId="urn:microsoft.com/office/officeart/2005/8/layout/hierarchy3"/>
    <dgm:cxn modelId="{EFC32489-454D-494E-B637-BB897E5AE12D}" type="presParOf" srcId="{DE3A2221-FF81-404D-8E72-24836EB42197}" destId="{363B8CEE-295D-724F-B991-1BB5E284D4A9}" srcOrd="13"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E86140A-A0F4-1B4E-B11F-937B4A853A5C}" type="doc">
      <dgm:prSet loTypeId="urn:microsoft.com/office/officeart/2005/8/layout/equation2" loCatId="" qsTypeId="urn:microsoft.com/office/officeart/2005/8/quickstyle/simple1" qsCatId="simple" csTypeId="urn:microsoft.com/office/officeart/2005/8/colors/accent1_2" csCatId="accent1" phldr="1"/>
      <dgm:spPr/>
    </dgm:pt>
    <dgm:pt modelId="{474ADE51-4BCB-A74D-AA74-30CC70874852}">
      <dgm:prSet phldrT="[Testo]"/>
      <dgm:spPr/>
      <dgm:t>
        <a:bodyPr/>
        <a:lstStyle/>
        <a:p>
          <a:r>
            <a:rPr lang="it-IT" dirty="0"/>
            <a:t>Tesseramento della Persona Fisica</a:t>
          </a:r>
        </a:p>
      </dgm:t>
    </dgm:pt>
    <dgm:pt modelId="{D71517E4-C1C0-6B40-9FED-44E12994DA48}" type="parTrans" cxnId="{A727C419-2377-2548-868E-17E63AE0F387}">
      <dgm:prSet/>
      <dgm:spPr/>
      <dgm:t>
        <a:bodyPr/>
        <a:lstStyle/>
        <a:p>
          <a:endParaRPr lang="it-IT"/>
        </a:p>
      </dgm:t>
    </dgm:pt>
    <dgm:pt modelId="{DEEBCAB3-E63D-8944-B374-4A4B4AE95BAB}" type="sibTrans" cxnId="{A727C419-2377-2548-868E-17E63AE0F387}">
      <dgm:prSet/>
      <dgm:spPr/>
      <dgm:t>
        <a:bodyPr/>
        <a:lstStyle/>
        <a:p>
          <a:endParaRPr lang="it-IT"/>
        </a:p>
      </dgm:t>
    </dgm:pt>
    <dgm:pt modelId="{463D8FBA-2F07-3741-AFE9-F016228DF78D}">
      <dgm:prSet phldrT="[Testo]"/>
      <dgm:spPr/>
      <dgm:t>
        <a:bodyPr/>
        <a:lstStyle/>
        <a:p>
          <a:r>
            <a:rPr lang="it-IT" dirty="0"/>
            <a:t>Riconoscimento e Affiliazione dell’Ente</a:t>
          </a:r>
        </a:p>
      </dgm:t>
    </dgm:pt>
    <dgm:pt modelId="{A1A70E6F-10C9-3B43-A52D-847A8534AB28}" type="parTrans" cxnId="{983FAD76-CA7D-8349-9411-CD4E530F966D}">
      <dgm:prSet/>
      <dgm:spPr/>
      <dgm:t>
        <a:bodyPr/>
        <a:lstStyle/>
        <a:p>
          <a:endParaRPr lang="it-IT"/>
        </a:p>
      </dgm:t>
    </dgm:pt>
    <dgm:pt modelId="{FE6913AB-7D42-C048-8D68-DE117DB114E8}" type="sibTrans" cxnId="{983FAD76-CA7D-8349-9411-CD4E530F966D}">
      <dgm:prSet/>
      <dgm:spPr/>
      <dgm:t>
        <a:bodyPr/>
        <a:lstStyle/>
        <a:p>
          <a:endParaRPr lang="it-IT"/>
        </a:p>
      </dgm:t>
    </dgm:pt>
    <dgm:pt modelId="{9403984A-F063-D94E-BD3C-D03A959C064F}">
      <dgm:prSet phldrT="[Testo]"/>
      <dgm:spPr/>
      <dgm:t>
        <a:bodyPr/>
        <a:lstStyle/>
        <a:p>
          <a:r>
            <a:rPr lang="it-IT" dirty="0"/>
            <a:t>Soggetti dell’ordinamento sportivo</a:t>
          </a:r>
        </a:p>
      </dgm:t>
    </dgm:pt>
    <dgm:pt modelId="{FF145882-5494-E643-9AFC-B557753D2508}" type="parTrans" cxnId="{DA233739-DE39-1E48-B8A7-1810A7E15D12}">
      <dgm:prSet/>
      <dgm:spPr/>
      <dgm:t>
        <a:bodyPr/>
        <a:lstStyle/>
        <a:p>
          <a:endParaRPr lang="it-IT"/>
        </a:p>
      </dgm:t>
    </dgm:pt>
    <dgm:pt modelId="{FEFF7FB5-A233-8440-84E6-05CCC80BD919}" type="sibTrans" cxnId="{DA233739-DE39-1E48-B8A7-1810A7E15D12}">
      <dgm:prSet/>
      <dgm:spPr/>
      <dgm:t>
        <a:bodyPr/>
        <a:lstStyle/>
        <a:p>
          <a:endParaRPr lang="it-IT"/>
        </a:p>
      </dgm:t>
    </dgm:pt>
    <dgm:pt modelId="{B36C9D67-C8CD-B34B-91F8-4C7C250E02ED}" type="pres">
      <dgm:prSet presAssocID="{EE86140A-A0F4-1B4E-B11F-937B4A853A5C}" presName="Name0" presStyleCnt="0">
        <dgm:presLayoutVars>
          <dgm:dir/>
          <dgm:resizeHandles val="exact"/>
        </dgm:presLayoutVars>
      </dgm:prSet>
      <dgm:spPr/>
    </dgm:pt>
    <dgm:pt modelId="{4DB9C7E2-EED5-0347-824B-1BC0BE029F45}" type="pres">
      <dgm:prSet presAssocID="{EE86140A-A0F4-1B4E-B11F-937B4A853A5C}" presName="vNodes" presStyleCnt="0"/>
      <dgm:spPr/>
    </dgm:pt>
    <dgm:pt modelId="{4EE2EC09-7811-D84C-8953-8439D5847C1B}" type="pres">
      <dgm:prSet presAssocID="{474ADE51-4BCB-A74D-AA74-30CC70874852}" presName="node" presStyleLbl="node1" presStyleIdx="0" presStyleCnt="3">
        <dgm:presLayoutVars>
          <dgm:bulletEnabled val="1"/>
        </dgm:presLayoutVars>
      </dgm:prSet>
      <dgm:spPr/>
    </dgm:pt>
    <dgm:pt modelId="{787ED251-AFBD-6B42-9D49-84ED01D41FED}" type="pres">
      <dgm:prSet presAssocID="{DEEBCAB3-E63D-8944-B374-4A4B4AE95BAB}" presName="spacerT" presStyleCnt="0"/>
      <dgm:spPr/>
    </dgm:pt>
    <dgm:pt modelId="{120FE660-966C-604E-8E9E-B77FB7975A65}" type="pres">
      <dgm:prSet presAssocID="{DEEBCAB3-E63D-8944-B374-4A4B4AE95BAB}" presName="sibTrans" presStyleLbl="sibTrans2D1" presStyleIdx="0" presStyleCnt="2"/>
      <dgm:spPr/>
    </dgm:pt>
    <dgm:pt modelId="{1F4B01D7-CD42-7348-A400-C3F99F87601A}" type="pres">
      <dgm:prSet presAssocID="{DEEBCAB3-E63D-8944-B374-4A4B4AE95BAB}" presName="spacerB" presStyleCnt="0"/>
      <dgm:spPr/>
    </dgm:pt>
    <dgm:pt modelId="{E6574435-63D0-1941-A11C-43D70765745B}" type="pres">
      <dgm:prSet presAssocID="{463D8FBA-2F07-3741-AFE9-F016228DF78D}" presName="node" presStyleLbl="node1" presStyleIdx="1" presStyleCnt="3">
        <dgm:presLayoutVars>
          <dgm:bulletEnabled val="1"/>
        </dgm:presLayoutVars>
      </dgm:prSet>
      <dgm:spPr/>
    </dgm:pt>
    <dgm:pt modelId="{46E8D4D3-7DE9-BD4D-B0C0-0011364CC8E7}" type="pres">
      <dgm:prSet presAssocID="{EE86140A-A0F4-1B4E-B11F-937B4A853A5C}" presName="sibTransLast" presStyleLbl="sibTrans2D1" presStyleIdx="1" presStyleCnt="2"/>
      <dgm:spPr/>
    </dgm:pt>
    <dgm:pt modelId="{64AB412F-75B0-7945-BCF8-EF39707AD184}" type="pres">
      <dgm:prSet presAssocID="{EE86140A-A0F4-1B4E-B11F-937B4A853A5C}" presName="connectorText" presStyleLbl="sibTrans2D1" presStyleIdx="1" presStyleCnt="2"/>
      <dgm:spPr/>
    </dgm:pt>
    <dgm:pt modelId="{96427BF3-E0BD-D148-8DAB-BD917B6FFE48}" type="pres">
      <dgm:prSet presAssocID="{EE86140A-A0F4-1B4E-B11F-937B4A853A5C}" presName="lastNode" presStyleLbl="node1" presStyleIdx="2" presStyleCnt="3">
        <dgm:presLayoutVars>
          <dgm:bulletEnabled val="1"/>
        </dgm:presLayoutVars>
      </dgm:prSet>
      <dgm:spPr/>
    </dgm:pt>
  </dgm:ptLst>
  <dgm:cxnLst>
    <dgm:cxn modelId="{A727C419-2377-2548-868E-17E63AE0F387}" srcId="{EE86140A-A0F4-1B4E-B11F-937B4A853A5C}" destId="{474ADE51-4BCB-A74D-AA74-30CC70874852}" srcOrd="0" destOrd="0" parTransId="{D71517E4-C1C0-6B40-9FED-44E12994DA48}" sibTransId="{DEEBCAB3-E63D-8944-B374-4A4B4AE95BAB}"/>
    <dgm:cxn modelId="{DA233739-DE39-1E48-B8A7-1810A7E15D12}" srcId="{EE86140A-A0F4-1B4E-B11F-937B4A853A5C}" destId="{9403984A-F063-D94E-BD3C-D03A959C064F}" srcOrd="2" destOrd="0" parTransId="{FF145882-5494-E643-9AFC-B557753D2508}" sibTransId="{FEFF7FB5-A233-8440-84E6-05CCC80BD919}"/>
    <dgm:cxn modelId="{3A25993C-8219-684E-BC76-6CF7441DA82A}" type="presOf" srcId="{EE86140A-A0F4-1B4E-B11F-937B4A853A5C}" destId="{B36C9D67-C8CD-B34B-91F8-4C7C250E02ED}" srcOrd="0" destOrd="0" presId="urn:microsoft.com/office/officeart/2005/8/layout/equation2"/>
    <dgm:cxn modelId="{A3642776-170B-D34C-83B3-54F3ED4E970B}" type="presOf" srcId="{463D8FBA-2F07-3741-AFE9-F016228DF78D}" destId="{E6574435-63D0-1941-A11C-43D70765745B}" srcOrd="0" destOrd="0" presId="urn:microsoft.com/office/officeart/2005/8/layout/equation2"/>
    <dgm:cxn modelId="{983FAD76-CA7D-8349-9411-CD4E530F966D}" srcId="{EE86140A-A0F4-1B4E-B11F-937B4A853A5C}" destId="{463D8FBA-2F07-3741-AFE9-F016228DF78D}" srcOrd="1" destOrd="0" parTransId="{A1A70E6F-10C9-3B43-A52D-847A8534AB28}" sibTransId="{FE6913AB-7D42-C048-8D68-DE117DB114E8}"/>
    <dgm:cxn modelId="{44BFF688-A47D-A048-AC35-05226FEBC20B}" type="presOf" srcId="{9403984A-F063-D94E-BD3C-D03A959C064F}" destId="{96427BF3-E0BD-D148-8DAB-BD917B6FFE48}" srcOrd="0" destOrd="0" presId="urn:microsoft.com/office/officeart/2005/8/layout/equation2"/>
    <dgm:cxn modelId="{682D0896-5F65-1847-B028-4EF06DCB0FCF}" type="presOf" srcId="{DEEBCAB3-E63D-8944-B374-4A4B4AE95BAB}" destId="{120FE660-966C-604E-8E9E-B77FB7975A65}" srcOrd="0" destOrd="0" presId="urn:microsoft.com/office/officeart/2005/8/layout/equation2"/>
    <dgm:cxn modelId="{DF1D77A6-D09D-1047-BA80-D41E41BF6540}" type="presOf" srcId="{474ADE51-4BCB-A74D-AA74-30CC70874852}" destId="{4EE2EC09-7811-D84C-8953-8439D5847C1B}" srcOrd="0" destOrd="0" presId="urn:microsoft.com/office/officeart/2005/8/layout/equation2"/>
    <dgm:cxn modelId="{FE3310CF-B76F-0E4E-83F1-648EB924F3CD}" type="presOf" srcId="{FE6913AB-7D42-C048-8D68-DE117DB114E8}" destId="{46E8D4D3-7DE9-BD4D-B0C0-0011364CC8E7}" srcOrd="0" destOrd="0" presId="urn:microsoft.com/office/officeart/2005/8/layout/equation2"/>
    <dgm:cxn modelId="{BA1656D5-F701-CA49-B555-71307814B9B1}" type="presOf" srcId="{FE6913AB-7D42-C048-8D68-DE117DB114E8}" destId="{64AB412F-75B0-7945-BCF8-EF39707AD184}" srcOrd="1" destOrd="0" presId="urn:microsoft.com/office/officeart/2005/8/layout/equation2"/>
    <dgm:cxn modelId="{A6B75CF0-13A3-2640-A88B-BE4E5C5F43F2}" type="presParOf" srcId="{B36C9D67-C8CD-B34B-91F8-4C7C250E02ED}" destId="{4DB9C7E2-EED5-0347-824B-1BC0BE029F45}" srcOrd="0" destOrd="0" presId="urn:microsoft.com/office/officeart/2005/8/layout/equation2"/>
    <dgm:cxn modelId="{1647968E-5009-BC47-9139-5FF265145261}" type="presParOf" srcId="{4DB9C7E2-EED5-0347-824B-1BC0BE029F45}" destId="{4EE2EC09-7811-D84C-8953-8439D5847C1B}" srcOrd="0" destOrd="0" presId="urn:microsoft.com/office/officeart/2005/8/layout/equation2"/>
    <dgm:cxn modelId="{0D310025-54CD-E54C-A040-22346637CC53}" type="presParOf" srcId="{4DB9C7E2-EED5-0347-824B-1BC0BE029F45}" destId="{787ED251-AFBD-6B42-9D49-84ED01D41FED}" srcOrd="1" destOrd="0" presId="urn:microsoft.com/office/officeart/2005/8/layout/equation2"/>
    <dgm:cxn modelId="{7980E5CC-7F71-484E-B762-4B5EB1C0968F}" type="presParOf" srcId="{4DB9C7E2-EED5-0347-824B-1BC0BE029F45}" destId="{120FE660-966C-604E-8E9E-B77FB7975A65}" srcOrd="2" destOrd="0" presId="urn:microsoft.com/office/officeart/2005/8/layout/equation2"/>
    <dgm:cxn modelId="{4750047F-4ABE-F241-9D03-1F72A1CCA475}" type="presParOf" srcId="{4DB9C7E2-EED5-0347-824B-1BC0BE029F45}" destId="{1F4B01D7-CD42-7348-A400-C3F99F87601A}" srcOrd="3" destOrd="0" presId="urn:microsoft.com/office/officeart/2005/8/layout/equation2"/>
    <dgm:cxn modelId="{992A4202-A3D3-964B-9B56-0711C791D54A}" type="presParOf" srcId="{4DB9C7E2-EED5-0347-824B-1BC0BE029F45}" destId="{E6574435-63D0-1941-A11C-43D70765745B}" srcOrd="4" destOrd="0" presId="urn:microsoft.com/office/officeart/2005/8/layout/equation2"/>
    <dgm:cxn modelId="{832B32DD-961E-4E4A-8663-B8567157EAD4}" type="presParOf" srcId="{B36C9D67-C8CD-B34B-91F8-4C7C250E02ED}" destId="{46E8D4D3-7DE9-BD4D-B0C0-0011364CC8E7}" srcOrd="1" destOrd="0" presId="urn:microsoft.com/office/officeart/2005/8/layout/equation2"/>
    <dgm:cxn modelId="{758C1501-CB0D-E145-B1D3-35BB382EDDA2}" type="presParOf" srcId="{46E8D4D3-7DE9-BD4D-B0C0-0011364CC8E7}" destId="{64AB412F-75B0-7945-BCF8-EF39707AD184}" srcOrd="0" destOrd="0" presId="urn:microsoft.com/office/officeart/2005/8/layout/equation2"/>
    <dgm:cxn modelId="{5DC39C66-6869-3449-B7A4-911876DFA936}" type="presParOf" srcId="{B36C9D67-C8CD-B34B-91F8-4C7C250E02ED}" destId="{96427BF3-E0BD-D148-8DAB-BD917B6FFE48}" srcOrd="2" destOrd="0" presId="urn:microsoft.com/office/officeart/2005/8/layout/equati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B14EAA-A248-7646-BA8A-00C901CEE73F}">
      <dsp:nvSpPr>
        <dsp:cNvPr id="0" name=""/>
        <dsp:cNvSpPr/>
      </dsp:nvSpPr>
      <dsp:spPr>
        <a:xfrm>
          <a:off x="3864245" y="1233"/>
          <a:ext cx="1238715" cy="61935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6195" tIns="24130" rIns="36195" bIns="24130" numCol="1" spcCol="1270" anchor="ctr" anchorCtr="0">
          <a:noAutofit/>
        </a:bodyPr>
        <a:lstStyle/>
        <a:p>
          <a:pPr marL="0" lvl="0" indent="0" algn="ctr" defTabSz="844550">
            <a:lnSpc>
              <a:spcPct val="90000"/>
            </a:lnSpc>
            <a:spcBef>
              <a:spcPct val="0"/>
            </a:spcBef>
            <a:spcAft>
              <a:spcPct val="35000"/>
            </a:spcAft>
            <a:buNone/>
          </a:pPr>
          <a:r>
            <a:rPr lang="it-IT" sz="1900" kern="1200" dirty="0">
              <a:solidFill>
                <a:srgbClr val="FF0000"/>
              </a:solidFill>
            </a:rPr>
            <a:t>Persone fisiche</a:t>
          </a:r>
        </a:p>
      </dsp:txBody>
      <dsp:txXfrm>
        <a:off x="3882385" y="19373"/>
        <a:ext cx="1202435" cy="583077"/>
      </dsp:txXfrm>
    </dsp:sp>
    <dsp:sp modelId="{2A6276D3-15B1-534F-9EA6-692BD0AD707D}">
      <dsp:nvSpPr>
        <dsp:cNvPr id="0" name=""/>
        <dsp:cNvSpPr/>
      </dsp:nvSpPr>
      <dsp:spPr>
        <a:xfrm>
          <a:off x="3988117" y="620591"/>
          <a:ext cx="112098" cy="452744"/>
        </a:xfrm>
        <a:custGeom>
          <a:avLst/>
          <a:gdLst/>
          <a:ahLst/>
          <a:cxnLst/>
          <a:rect l="0" t="0" r="0" b="0"/>
          <a:pathLst>
            <a:path>
              <a:moveTo>
                <a:pt x="0" y="0"/>
              </a:moveTo>
              <a:lnTo>
                <a:pt x="0" y="452744"/>
              </a:lnTo>
              <a:lnTo>
                <a:pt x="112098" y="45274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A109DA0-7E69-3A41-974F-1FEFDC95C579}">
      <dsp:nvSpPr>
        <dsp:cNvPr id="0" name=""/>
        <dsp:cNvSpPr/>
      </dsp:nvSpPr>
      <dsp:spPr>
        <a:xfrm>
          <a:off x="4100215" y="763656"/>
          <a:ext cx="990972" cy="619357"/>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marL="0" lvl="0" indent="0" algn="ctr" defTabSz="711200">
            <a:lnSpc>
              <a:spcPct val="90000"/>
            </a:lnSpc>
            <a:spcBef>
              <a:spcPct val="0"/>
            </a:spcBef>
            <a:spcAft>
              <a:spcPct val="35000"/>
            </a:spcAft>
            <a:buNone/>
          </a:pPr>
          <a:r>
            <a:rPr lang="it-IT" sz="1600" kern="1200" dirty="0">
              <a:solidFill>
                <a:srgbClr val="0070C0"/>
              </a:solidFill>
              <a:latin typeface="Calibri"/>
              <a:ea typeface="+mn-ea"/>
              <a:cs typeface="+mn-cs"/>
            </a:rPr>
            <a:t>Atlete ed atleti</a:t>
          </a:r>
        </a:p>
      </dsp:txBody>
      <dsp:txXfrm>
        <a:off x="4118355" y="781796"/>
        <a:ext cx="954692" cy="583077"/>
      </dsp:txXfrm>
    </dsp:sp>
    <dsp:sp modelId="{DFAC6E8A-2CE6-3A4E-BC83-533328B1179D}">
      <dsp:nvSpPr>
        <dsp:cNvPr id="0" name=""/>
        <dsp:cNvSpPr/>
      </dsp:nvSpPr>
      <dsp:spPr>
        <a:xfrm>
          <a:off x="3988117" y="620591"/>
          <a:ext cx="112098" cy="1226941"/>
        </a:xfrm>
        <a:custGeom>
          <a:avLst/>
          <a:gdLst/>
          <a:ahLst/>
          <a:cxnLst/>
          <a:rect l="0" t="0" r="0" b="0"/>
          <a:pathLst>
            <a:path>
              <a:moveTo>
                <a:pt x="0" y="0"/>
              </a:moveTo>
              <a:lnTo>
                <a:pt x="0" y="1226941"/>
              </a:lnTo>
              <a:lnTo>
                <a:pt x="112098" y="122694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03FF7E5-98FD-CA4E-9C4F-04B9EDA4D60E}">
      <dsp:nvSpPr>
        <dsp:cNvPr id="0" name=""/>
        <dsp:cNvSpPr/>
      </dsp:nvSpPr>
      <dsp:spPr>
        <a:xfrm>
          <a:off x="4100215" y="1537853"/>
          <a:ext cx="990972" cy="619357"/>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marL="0" lvl="0" indent="0" algn="ctr" defTabSz="711200">
            <a:lnSpc>
              <a:spcPct val="90000"/>
            </a:lnSpc>
            <a:spcBef>
              <a:spcPct val="0"/>
            </a:spcBef>
            <a:spcAft>
              <a:spcPct val="35000"/>
            </a:spcAft>
            <a:buNone/>
          </a:pPr>
          <a:r>
            <a:rPr lang="it-IT" sz="1600" kern="1200" dirty="0">
              <a:solidFill>
                <a:srgbClr val="0070C0"/>
              </a:solidFill>
              <a:latin typeface="Calibri"/>
              <a:ea typeface="+mn-ea"/>
              <a:cs typeface="+mn-cs"/>
            </a:rPr>
            <a:t>Tecnici</a:t>
          </a:r>
        </a:p>
      </dsp:txBody>
      <dsp:txXfrm>
        <a:off x="4118355" y="1555993"/>
        <a:ext cx="954692" cy="583077"/>
      </dsp:txXfrm>
    </dsp:sp>
    <dsp:sp modelId="{BA147E7C-AE35-4748-AECB-5307361C93FD}">
      <dsp:nvSpPr>
        <dsp:cNvPr id="0" name=""/>
        <dsp:cNvSpPr/>
      </dsp:nvSpPr>
      <dsp:spPr>
        <a:xfrm>
          <a:off x="3988117" y="620591"/>
          <a:ext cx="123871" cy="2012912"/>
        </a:xfrm>
        <a:custGeom>
          <a:avLst/>
          <a:gdLst/>
          <a:ahLst/>
          <a:cxnLst/>
          <a:rect l="0" t="0" r="0" b="0"/>
          <a:pathLst>
            <a:path>
              <a:moveTo>
                <a:pt x="0" y="0"/>
              </a:moveTo>
              <a:lnTo>
                <a:pt x="0" y="2012912"/>
              </a:lnTo>
              <a:lnTo>
                <a:pt x="123871" y="2012912"/>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9ED8F77-6AA7-FD40-81DD-3C0B90B21A20}">
      <dsp:nvSpPr>
        <dsp:cNvPr id="0" name=""/>
        <dsp:cNvSpPr/>
      </dsp:nvSpPr>
      <dsp:spPr>
        <a:xfrm>
          <a:off x="4111988" y="2323824"/>
          <a:ext cx="990972" cy="619357"/>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marL="0" lvl="0" indent="0" algn="ctr" defTabSz="711200">
            <a:lnSpc>
              <a:spcPct val="90000"/>
            </a:lnSpc>
            <a:spcBef>
              <a:spcPct val="0"/>
            </a:spcBef>
            <a:spcAft>
              <a:spcPct val="35000"/>
            </a:spcAft>
            <a:buNone/>
          </a:pPr>
          <a:r>
            <a:rPr lang="it-IT" sz="1600" kern="1200" dirty="0">
              <a:solidFill>
                <a:srgbClr val="0070C0"/>
              </a:solidFill>
              <a:latin typeface="Calibri"/>
              <a:ea typeface="+mn-ea"/>
              <a:cs typeface="+mn-cs"/>
            </a:rPr>
            <a:t>Ufficiali di gara</a:t>
          </a:r>
        </a:p>
      </dsp:txBody>
      <dsp:txXfrm>
        <a:off x="4130128" y="2341964"/>
        <a:ext cx="954692" cy="583077"/>
      </dsp:txXfrm>
    </dsp:sp>
    <dsp:sp modelId="{C3FA35A8-E78B-2F44-8EBD-4566D9381685}">
      <dsp:nvSpPr>
        <dsp:cNvPr id="0" name=""/>
        <dsp:cNvSpPr/>
      </dsp:nvSpPr>
      <dsp:spPr>
        <a:xfrm>
          <a:off x="5412639" y="1233"/>
          <a:ext cx="1238715" cy="61935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6195" tIns="24130" rIns="36195" bIns="24130" numCol="1" spcCol="1270" anchor="ctr" anchorCtr="0">
          <a:noAutofit/>
        </a:bodyPr>
        <a:lstStyle/>
        <a:p>
          <a:pPr marL="0" lvl="0" indent="0" algn="ctr" defTabSz="844550">
            <a:lnSpc>
              <a:spcPct val="90000"/>
            </a:lnSpc>
            <a:spcBef>
              <a:spcPct val="0"/>
            </a:spcBef>
            <a:spcAft>
              <a:spcPct val="35000"/>
            </a:spcAft>
            <a:buNone/>
          </a:pPr>
          <a:r>
            <a:rPr lang="it-IT" sz="1900" kern="1200" dirty="0">
              <a:solidFill>
                <a:srgbClr val="FF0000"/>
              </a:solidFill>
            </a:rPr>
            <a:t>Enti</a:t>
          </a:r>
        </a:p>
      </dsp:txBody>
      <dsp:txXfrm>
        <a:off x="5430779" y="19373"/>
        <a:ext cx="1202435" cy="583077"/>
      </dsp:txXfrm>
    </dsp:sp>
    <dsp:sp modelId="{FDC01258-D578-4247-A024-920B2A66071B}">
      <dsp:nvSpPr>
        <dsp:cNvPr id="0" name=""/>
        <dsp:cNvSpPr/>
      </dsp:nvSpPr>
      <dsp:spPr>
        <a:xfrm>
          <a:off x="5536510" y="620591"/>
          <a:ext cx="123871" cy="464518"/>
        </a:xfrm>
        <a:custGeom>
          <a:avLst/>
          <a:gdLst/>
          <a:ahLst/>
          <a:cxnLst/>
          <a:rect l="0" t="0" r="0" b="0"/>
          <a:pathLst>
            <a:path>
              <a:moveTo>
                <a:pt x="0" y="0"/>
              </a:moveTo>
              <a:lnTo>
                <a:pt x="0" y="464518"/>
              </a:lnTo>
              <a:lnTo>
                <a:pt x="123871" y="46451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B296E2F-CE7F-414A-BD98-86486A00275F}">
      <dsp:nvSpPr>
        <dsp:cNvPr id="0" name=""/>
        <dsp:cNvSpPr/>
      </dsp:nvSpPr>
      <dsp:spPr>
        <a:xfrm>
          <a:off x="5660382" y="775430"/>
          <a:ext cx="990972" cy="619357"/>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711200">
            <a:lnSpc>
              <a:spcPct val="90000"/>
            </a:lnSpc>
            <a:spcBef>
              <a:spcPct val="0"/>
            </a:spcBef>
            <a:spcAft>
              <a:spcPct val="35000"/>
            </a:spcAft>
            <a:buNone/>
          </a:pPr>
          <a:r>
            <a:rPr lang="it-IT" sz="1200" kern="1200" dirty="0">
              <a:solidFill>
                <a:srgbClr val="0070C0"/>
              </a:solidFill>
              <a:latin typeface="Calibri"/>
              <a:ea typeface="+mn-ea"/>
              <a:cs typeface="+mn-cs"/>
            </a:rPr>
            <a:t>CONI e CIP</a:t>
          </a:r>
        </a:p>
      </dsp:txBody>
      <dsp:txXfrm>
        <a:off x="5678522" y="793570"/>
        <a:ext cx="954692" cy="583077"/>
      </dsp:txXfrm>
    </dsp:sp>
    <dsp:sp modelId="{BBF29254-3437-6A42-A3C7-336E02298ED3}">
      <dsp:nvSpPr>
        <dsp:cNvPr id="0" name=""/>
        <dsp:cNvSpPr/>
      </dsp:nvSpPr>
      <dsp:spPr>
        <a:xfrm>
          <a:off x="5536510" y="620591"/>
          <a:ext cx="123871" cy="1238715"/>
        </a:xfrm>
        <a:custGeom>
          <a:avLst/>
          <a:gdLst/>
          <a:ahLst/>
          <a:cxnLst/>
          <a:rect l="0" t="0" r="0" b="0"/>
          <a:pathLst>
            <a:path>
              <a:moveTo>
                <a:pt x="0" y="0"/>
              </a:moveTo>
              <a:lnTo>
                <a:pt x="0" y="1238715"/>
              </a:lnTo>
              <a:lnTo>
                <a:pt x="123871" y="123871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8F29BBB-D1ED-2248-9B3B-D2039300A41C}">
      <dsp:nvSpPr>
        <dsp:cNvPr id="0" name=""/>
        <dsp:cNvSpPr/>
      </dsp:nvSpPr>
      <dsp:spPr>
        <a:xfrm>
          <a:off x="5660382" y="1549627"/>
          <a:ext cx="990972" cy="619357"/>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711200">
            <a:lnSpc>
              <a:spcPct val="90000"/>
            </a:lnSpc>
            <a:spcBef>
              <a:spcPct val="0"/>
            </a:spcBef>
            <a:spcAft>
              <a:spcPct val="35000"/>
            </a:spcAft>
            <a:buNone/>
          </a:pPr>
          <a:r>
            <a:rPr lang="it-IT" sz="1200" kern="1200" dirty="0">
              <a:solidFill>
                <a:srgbClr val="0070C0"/>
              </a:solidFill>
              <a:latin typeface="Calibri"/>
              <a:ea typeface="+mn-ea"/>
              <a:cs typeface="+mn-cs"/>
            </a:rPr>
            <a:t>Federazioni</a:t>
          </a:r>
        </a:p>
      </dsp:txBody>
      <dsp:txXfrm>
        <a:off x="5678522" y="1567767"/>
        <a:ext cx="954692" cy="583077"/>
      </dsp:txXfrm>
    </dsp:sp>
    <dsp:sp modelId="{609A81A0-EA25-B146-B3FC-DBA63EFACE13}">
      <dsp:nvSpPr>
        <dsp:cNvPr id="0" name=""/>
        <dsp:cNvSpPr/>
      </dsp:nvSpPr>
      <dsp:spPr>
        <a:xfrm>
          <a:off x="5536510" y="620591"/>
          <a:ext cx="123871" cy="2012912"/>
        </a:xfrm>
        <a:custGeom>
          <a:avLst/>
          <a:gdLst/>
          <a:ahLst/>
          <a:cxnLst/>
          <a:rect l="0" t="0" r="0" b="0"/>
          <a:pathLst>
            <a:path>
              <a:moveTo>
                <a:pt x="0" y="0"/>
              </a:moveTo>
              <a:lnTo>
                <a:pt x="0" y="2012912"/>
              </a:lnTo>
              <a:lnTo>
                <a:pt x="123871" y="2012912"/>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6D54CEE-B2F4-BE46-A64C-85C8A0712232}">
      <dsp:nvSpPr>
        <dsp:cNvPr id="0" name=""/>
        <dsp:cNvSpPr/>
      </dsp:nvSpPr>
      <dsp:spPr>
        <a:xfrm>
          <a:off x="5660382" y="2323824"/>
          <a:ext cx="990972" cy="619357"/>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711200">
            <a:lnSpc>
              <a:spcPct val="90000"/>
            </a:lnSpc>
            <a:spcBef>
              <a:spcPct val="0"/>
            </a:spcBef>
            <a:spcAft>
              <a:spcPct val="35000"/>
            </a:spcAft>
            <a:buNone/>
          </a:pPr>
          <a:r>
            <a:rPr lang="it-IT" sz="1200" kern="1200" dirty="0">
              <a:solidFill>
                <a:srgbClr val="0070C0"/>
              </a:solidFill>
              <a:latin typeface="Calibri"/>
              <a:ea typeface="+mn-ea"/>
              <a:cs typeface="+mn-cs"/>
            </a:rPr>
            <a:t>Discipline Sportive Associate</a:t>
          </a:r>
        </a:p>
      </dsp:txBody>
      <dsp:txXfrm>
        <a:off x="5678522" y="2341964"/>
        <a:ext cx="954692" cy="583077"/>
      </dsp:txXfrm>
    </dsp:sp>
    <dsp:sp modelId="{AB87C170-E291-9F4F-BB7A-DD75625FB169}">
      <dsp:nvSpPr>
        <dsp:cNvPr id="0" name=""/>
        <dsp:cNvSpPr/>
      </dsp:nvSpPr>
      <dsp:spPr>
        <a:xfrm>
          <a:off x="5536510" y="620591"/>
          <a:ext cx="123871" cy="2787108"/>
        </a:xfrm>
        <a:custGeom>
          <a:avLst/>
          <a:gdLst/>
          <a:ahLst/>
          <a:cxnLst/>
          <a:rect l="0" t="0" r="0" b="0"/>
          <a:pathLst>
            <a:path>
              <a:moveTo>
                <a:pt x="0" y="0"/>
              </a:moveTo>
              <a:lnTo>
                <a:pt x="0" y="2787108"/>
              </a:lnTo>
              <a:lnTo>
                <a:pt x="123871" y="278710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FDE2751-3E06-9D45-B653-6683960E4645}">
      <dsp:nvSpPr>
        <dsp:cNvPr id="0" name=""/>
        <dsp:cNvSpPr/>
      </dsp:nvSpPr>
      <dsp:spPr>
        <a:xfrm>
          <a:off x="5660382" y="3098021"/>
          <a:ext cx="990972" cy="619357"/>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711200">
            <a:lnSpc>
              <a:spcPct val="90000"/>
            </a:lnSpc>
            <a:spcBef>
              <a:spcPct val="0"/>
            </a:spcBef>
            <a:spcAft>
              <a:spcPct val="35000"/>
            </a:spcAft>
            <a:buNone/>
          </a:pPr>
          <a:r>
            <a:rPr lang="it-IT" sz="1200" kern="1200" dirty="0">
              <a:solidFill>
                <a:srgbClr val="0070C0"/>
              </a:solidFill>
              <a:latin typeface="Calibri"/>
              <a:ea typeface="+mn-ea"/>
              <a:cs typeface="+mn-cs"/>
            </a:rPr>
            <a:t>Enti di promozione sportiva</a:t>
          </a:r>
        </a:p>
      </dsp:txBody>
      <dsp:txXfrm>
        <a:off x="5678522" y="3116161"/>
        <a:ext cx="954692" cy="583077"/>
      </dsp:txXfrm>
    </dsp:sp>
    <dsp:sp modelId="{74F83956-4FCD-EF4E-BC22-41267F46FD9A}">
      <dsp:nvSpPr>
        <dsp:cNvPr id="0" name=""/>
        <dsp:cNvSpPr/>
      </dsp:nvSpPr>
      <dsp:spPr>
        <a:xfrm>
          <a:off x="5536510" y="620591"/>
          <a:ext cx="123871" cy="3561305"/>
        </a:xfrm>
        <a:custGeom>
          <a:avLst/>
          <a:gdLst/>
          <a:ahLst/>
          <a:cxnLst/>
          <a:rect l="0" t="0" r="0" b="0"/>
          <a:pathLst>
            <a:path>
              <a:moveTo>
                <a:pt x="0" y="0"/>
              </a:moveTo>
              <a:lnTo>
                <a:pt x="0" y="3561305"/>
              </a:lnTo>
              <a:lnTo>
                <a:pt x="123871" y="356130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6C5BF14-5A76-5847-93E2-56C9E68E3B2E}">
      <dsp:nvSpPr>
        <dsp:cNvPr id="0" name=""/>
        <dsp:cNvSpPr/>
      </dsp:nvSpPr>
      <dsp:spPr>
        <a:xfrm>
          <a:off x="5660382" y="3872218"/>
          <a:ext cx="990972" cy="619357"/>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711200">
            <a:lnSpc>
              <a:spcPct val="90000"/>
            </a:lnSpc>
            <a:spcBef>
              <a:spcPct val="0"/>
            </a:spcBef>
            <a:spcAft>
              <a:spcPct val="35000"/>
            </a:spcAft>
            <a:buNone/>
          </a:pPr>
          <a:r>
            <a:rPr lang="it-IT" sz="1200" kern="1200" dirty="0">
              <a:solidFill>
                <a:srgbClr val="0070C0"/>
              </a:solidFill>
              <a:latin typeface="Calibri"/>
              <a:ea typeface="+mn-ea"/>
              <a:cs typeface="+mn-cs"/>
            </a:rPr>
            <a:t>Associazioni benemerite</a:t>
          </a:r>
        </a:p>
      </dsp:txBody>
      <dsp:txXfrm>
        <a:off x="5678522" y="3890358"/>
        <a:ext cx="954692" cy="583077"/>
      </dsp:txXfrm>
    </dsp:sp>
    <dsp:sp modelId="{6BBCE638-FA88-1344-8F44-13CA0B1F37B1}">
      <dsp:nvSpPr>
        <dsp:cNvPr id="0" name=""/>
        <dsp:cNvSpPr/>
      </dsp:nvSpPr>
      <dsp:spPr>
        <a:xfrm>
          <a:off x="5536510" y="620591"/>
          <a:ext cx="147417" cy="4323728"/>
        </a:xfrm>
        <a:custGeom>
          <a:avLst/>
          <a:gdLst/>
          <a:ahLst/>
          <a:cxnLst/>
          <a:rect l="0" t="0" r="0" b="0"/>
          <a:pathLst>
            <a:path>
              <a:moveTo>
                <a:pt x="0" y="0"/>
              </a:moveTo>
              <a:lnTo>
                <a:pt x="0" y="4323728"/>
              </a:lnTo>
              <a:lnTo>
                <a:pt x="147417" y="432372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66A17C3-C2BC-3042-93D8-910EC9FE7E23}">
      <dsp:nvSpPr>
        <dsp:cNvPr id="0" name=""/>
        <dsp:cNvSpPr/>
      </dsp:nvSpPr>
      <dsp:spPr>
        <a:xfrm>
          <a:off x="5683927" y="4634641"/>
          <a:ext cx="990972" cy="619357"/>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it-IT" sz="1200" kern="1200" dirty="0">
              <a:solidFill>
                <a:srgbClr val="0070C0"/>
              </a:solidFill>
              <a:latin typeface="Calibri"/>
              <a:ea typeface="+mn-ea"/>
              <a:cs typeface="+mn-cs"/>
            </a:rPr>
            <a:t>Società</a:t>
          </a:r>
        </a:p>
      </dsp:txBody>
      <dsp:txXfrm>
        <a:off x="5702067" y="4652781"/>
        <a:ext cx="954692" cy="583077"/>
      </dsp:txXfrm>
    </dsp:sp>
    <dsp:sp modelId="{E847538D-0B65-FE4B-A91C-F76DE3E7D457}">
      <dsp:nvSpPr>
        <dsp:cNvPr id="0" name=""/>
        <dsp:cNvSpPr/>
      </dsp:nvSpPr>
      <dsp:spPr>
        <a:xfrm>
          <a:off x="5536510" y="620591"/>
          <a:ext cx="123871" cy="5109699"/>
        </a:xfrm>
        <a:custGeom>
          <a:avLst/>
          <a:gdLst/>
          <a:ahLst/>
          <a:cxnLst/>
          <a:rect l="0" t="0" r="0" b="0"/>
          <a:pathLst>
            <a:path>
              <a:moveTo>
                <a:pt x="0" y="0"/>
              </a:moveTo>
              <a:lnTo>
                <a:pt x="0" y="5109699"/>
              </a:lnTo>
              <a:lnTo>
                <a:pt x="123871" y="510969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63B8CEE-295D-724F-B991-1BB5E284D4A9}">
      <dsp:nvSpPr>
        <dsp:cNvPr id="0" name=""/>
        <dsp:cNvSpPr/>
      </dsp:nvSpPr>
      <dsp:spPr>
        <a:xfrm>
          <a:off x="5660382" y="5420612"/>
          <a:ext cx="990972" cy="619357"/>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marL="0" lvl="0" indent="0" algn="ctr" defTabSz="533400">
            <a:lnSpc>
              <a:spcPct val="90000"/>
            </a:lnSpc>
            <a:spcBef>
              <a:spcPct val="0"/>
            </a:spcBef>
            <a:spcAft>
              <a:spcPct val="35000"/>
            </a:spcAft>
            <a:buNone/>
          </a:pPr>
          <a:r>
            <a:rPr lang="it-IT" sz="1100" kern="1200" dirty="0">
              <a:solidFill>
                <a:srgbClr val="0070C0"/>
              </a:solidFill>
              <a:latin typeface="Calibri"/>
              <a:ea typeface="+mn-ea"/>
              <a:cs typeface="+mn-cs"/>
            </a:rPr>
            <a:t>Associazioni sportive riconosciute e non</a:t>
          </a:r>
        </a:p>
      </dsp:txBody>
      <dsp:txXfrm>
        <a:off x="5678522" y="5438752"/>
        <a:ext cx="954692" cy="58307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EE2EC09-7811-D84C-8953-8439D5847C1B}">
      <dsp:nvSpPr>
        <dsp:cNvPr id="0" name=""/>
        <dsp:cNvSpPr/>
      </dsp:nvSpPr>
      <dsp:spPr>
        <a:xfrm>
          <a:off x="799306" y="1705"/>
          <a:ext cx="1813718" cy="1813718"/>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it-IT" sz="1500" kern="1200" dirty="0"/>
            <a:t>Tesseramento della Persona Fisica</a:t>
          </a:r>
        </a:p>
      </dsp:txBody>
      <dsp:txXfrm>
        <a:off x="1064919" y="267318"/>
        <a:ext cx="1282492" cy="1282492"/>
      </dsp:txXfrm>
    </dsp:sp>
    <dsp:sp modelId="{120FE660-966C-604E-8E9E-B77FB7975A65}">
      <dsp:nvSpPr>
        <dsp:cNvPr id="0" name=""/>
        <dsp:cNvSpPr/>
      </dsp:nvSpPr>
      <dsp:spPr>
        <a:xfrm>
          <a:off x="1180187" y="1962698"/>
          <a:ext cx="1051956" cy="1051956"/>
        </a:xfrm>
        <a:prstGeom prst="mathPlus">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it-IT" sz="1200" kern="1200"/>
        </a:p>
      </dsp:txBody>
      <dsp:txXfrm>
        <a:off x="1319624" y="2364966"/>
        <a:ext cx="773082" cy="247420"/>
      </dsp:txXfrm>
    </dsp:sp>
    <dsp:sp modelId="{E6574435-63D0-1941-A11C-43D70765745B}">
      <dsp:nvSpPr>
        <dsp:cNvPr id="0" name=""/>
        <dsp:cNvSpPr/>
      </dsp:nvSpPr>
      <dsp:spPr>
        <a:xfrm>
          <a:off x="799306" y="3161928"/>
          <a:ext cx="1813718" cy="1813718"/>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it-IT" sz="1500" kern="1200" dirty="0"/>
            <a:t>Riconoscimento e Affiliazione dell’Ente</a:t>
          </a:r>
        </a:p>
      </dsp:txBody>
      <dsp:txXfrm>
        <a:off x="1064919" y="3427541"/>
        <a:ext cx="1282492" cy="1282492"/>
      </dsp:txXfrm>
    </dsp:sp>
    <dsp:sp modelId="{46E8D4D3-7DE9-BD4D-B0C0-0011364CC8E7}">
      <dsp:nvSpPr>
        <dsp:cNvPr id="0" name=""/>
        <dsp:cNvSpPr/>
      </dsp:nvSpPr>
      <dsp:spPr>
        <a:xfrm>
          <a:off x="2885082" y="2151324"/>
          <a:ext cx="576762" cy="67470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it-IT" sz="1200" kern="1200"/>
        </a:p>
      </dsp:txBody>
      <dsp:txXfrm>
        <a:off x="2885082" y="2286265"/>
        <a:ext cx="403733" cy="404821"/>
      </dsp:txXfrm>
    </dsp:sp>
    <dsp:sp modelId="{96427BF3-E0BD-D148-8DAB-BD917B6FFE48}">
      <dsp:nvSpPr>
        <dsp:cNvPr id="0" name=""/>
        <dsp:cNvSpPr/>
      </dsp:nvSpPr>
      <dsp:spPr>
        <a:xfrm>
          <a:off x="3701256" y="674957"/>
          <a:ext cx="3627437" cy="362743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r>
            <a:rPr lang="it-IT" sz="2800" kern="1200" dirty="0"/>
            <a:t>Soggetti dell’ordinamento sportivo</a:t>
          </a:r>
        </a:p>
      </dsp:txBody>
      <dsp:txXfrm>
        <a:off x="4232482" y="1206183"/>
        <a:ext cx="2564985" cy="2564985"/>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6617433-4555-6341-AAFE-DB843D5D4519}" type="datetimeFigureOut">
              <a:rPr lang="it-IT" smtClean="0"/>
              <a:t>03/12/22</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3881CEB-D8E7-9B45-A9A9-AFD0B15EF19A}" type="slidenum">
              <a:rPr lang="it-IT" smtClean="0"/>
              <a:t>‹N›</a:t>
            </a:fld>
            <a:endParaRPr lang="it-IT"/>
          </a:p>
        </p:txBody>
      </p:sp>
    </p:spTree>
    <p:extLst>
      <p:ext uri="{BB962C8B-B14F-4D97-AF65-F5344CB8AC3E}">
        <p14:creationId xmlns:p14="http://schemas.microsoft.com/office/powerpoint/2010/main" val="30366201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53881CEB-D8E7-9B45-A9A9-AFD0B15EF19A}" type="slidenum">
              <a:rPr lang="it-IT" smtClean="0"/>
              <a:t>41</a:t>
            </a:fld>
            <a:endParaRPr lang="it-IT"/>
          </a:p>
        </p:txBody>
      </p:sp>
    </p:spTree>
    <p:extLst>
      <p:ext uri="{BB962C8B-B14F-4D97-AF65-F5344CB8AC3E}">
        <p14:creationId xmlns:p14="http://schemas.microsoft.com/office/powerpoint/2010/main" val="25264999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28F6102-3DB2-F411-3CAC-6708DEEFA4C3}"/>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F01B7EF5-8D9B-5ACA-313E-8EB0B953901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70C599E4-8E2C-F2FB-A350-0110E52690A1}"/>
              </a:ext>
            </a:extLst>
          </p:cNvPr>
          <p:cNvSpPr>
            <a:spLocks noGrp="1"/>
          </p:cNvSpPr>
          <p:nvPr>
            <p:ph type="dt" sz="half" idx="10"/>
          </p:nvPr>
        </p:nvSpPr>
        <p:spPr/>
        <p:txBody>
          <a:bodyPr/>
          <a:lstStyle/>
          <a:p>
            <a:fld id="{A0D68F48-EF64-994D-B373-A895B08FD8EA}" type="datetimeFigureOut">
              <a:rPr lang="it-IT" smtClean="0"/>
              <a:t>03/12/22</a:t>
            </a:fld>
            <a:endParaRPr lang="it-IT"/>
          </a:p>
        </p:txBody>
      </p:sp>
      <p:sp>
        <p:nvSpPr>
          <p:cNvPr id="5" name="Segnaposto piè di pagina 4">
            <a:extLst>
              <a:ext uri="{FF2B5EF4-FFF2-40B4-BE49-F238E27FC236}">
                <a16:creationId xmlns:a16="http://schemas.microsoft.com/office/drawing/2014/main" id="{9C8813D9-C0EF-B7F9-C0AA-06BB9C3CFF44}"/>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9CD73E7B-0414-FD5B-0430-F238BBA89370}"/>
              </a:ext>
            </a:extLst>
          </p:cNvPr>
          <p:cNvSpPr>
            <a:spLocks noGrp="1"/>
          </p:cNvSpPr>
          <p:nvPr>
            <p:ph type="sldNum" sz="quarter" idx="12"/>
          </p:nvPr>
        </p:nvSpPr>
        <p:spPr/>
        <p:txBody>
          <a:bodyPr/>
          <a:lstStyle/>
          <a:p>
            <a:fld id="{7E353122-4928-B049-9EF4-73648AD55313}" type="slidenum">
              <a:rPr lang="it-IT" smtClean="0"/>
              <a:t>‹N›</a:t>
            </a:fld>
            <a:endParaRPr lang="it-IT"/>
          </a:p>
        </p:txBody>
      </p:sp>
    </p:spTree>
    <p:extLst>
      <p:ext uri="{BB962C8B-B14F-4D97-AF65-F5344CB8AC3E}">
        <p14:creationId xmlns:p14="http://schemas.microsoft.com/office/powerpoint/2010/main" val="1779508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EA2EA65-2EE1-9A34-87DF-9F040A05536D}"/>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4BD28EDF-C734-C993-6A62-94D1AE9557A5}"/>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24FBEB1F-2410-A75D-E9A9-6E16657F8DA3}"/>
              </a:ext>
            </a:extLst>
          </p:cNvPr>
          <p:cNvSpPr>
            <a:spLocks noGrp="1"/>
          </p:cNvSpPr>
          <p:nvPr>
            <p:ph type="dt" sz="half" idx="10"/>
          </p:nvPr>
        </p:nvSpPr>
        <p:spPr/>
        <p:txBody>
          <a:bodyPr/>
          <a:lstStyle/>
          <a:p>
            <a:fld id="{A0D68F48-EF64-994D-B373-A895B08FD8EA}" type="datetimeFigureOut">
              <a:rPr lang="it-IT" smtClean="0"/>
              <a:t>03/12/22</a:t>
            </a:fld>
            <a:endParaRPr lang="it-IT"/>
          </a:p>
        </p:txBody>
      </p:sp>
      <p:sp>
        <p:nvSpPr>
          <p:cNvPr id="5" name="Segnaposto piè di pagina 4">
            <a:extLst>
              <a:ext uri="{FF2B5EF4-FFF2-40B4-BE49-F238E27FC236}">
                <a16:creationId xmlns:a16="http://schemas.microsoft.com/office/drawing/2014/main" id="{60CC7972-7147-3A50-A8F8-A6E1DEDDF725}"/>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E81113B3-7126-1889-F028-F0778E322FDF}"/>
              </a:ext>
            </a:extLst>
          </p:cNvPr>
          <p:cNvSpPr>
            <a:spLocks noGrp="1"/>
          </p:cNvSpPr>
          <p:nvPr>
            <p:ph type="sldNum" sz="quarter" idx="12"/>
          </p:nvPr>
        </p:nvSpPr>
        <p:spPr/>
        <p:txBody>
          <a:bodyPr/>
          <a:lstStyle/>
          <a:p>
            <a:fld id="{7E353122-4928-B049-9EF4-73648AD55313}" type="slidenum">
              <a:rPr lang="it-IT" smtClean="0"/>
              <a:t>‹N›</a:t>
            </a:fld>
            <a:endParaRPr lang="it-IT"/>
          </a:p>
        </p:txBody>
      </p:sp>
    </p:spTree>
    <p:extLst>
      <p:ext uri="{BB962C8B-B14F-4D97-AF65-F5344CB8AC3E}">
        <p14:creationId xmlns:p14="http://schemas.microsoft.com/office/powerpoint/2010/main" val="37426078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A5AE8D71-576C-9D9A-BD56-52A23AA0F4C8}"/>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3BEA7B16-75DD-A956-3A4C-064579B143D9}"/>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67CD2C1E-FC5B-619A-B33D-2D0BE6DD97D8}"/>
              </a:ext>
            </a:extLst>
          </p:cNvPr>
          <p:cNvSpPr>
            <a:spLocks noGrp="1"/>
          </p:cNvSpPr>
          <p:nvPr>
            <p:ph type="dt" sz="half" idx="10"/>
          </p:nvPr>
        </p:nvSpPr>
        <p:spPr/>
        <p:txBody>
          <a:bodyPr/>
          <a:lstStyle/>
          <a:p>
            <a:fld id="{A0D68F48-EF64-994D-B373-A895B08FD8EA}" type="datetimeFigureOut">
              <a:rPr lang="it-IT" smtClean="0"/>
              <a:t>03/12/22</a:t>
            </a:fld>
            <a:endParaRPr lang="it-IT"/>
          </a:p>
        </p:txBody>
      </p:sp>
      <p:sp>
        <p:nvSpPr>
          <p:cNvPr id="5" name="Segnaposto piè di pagina 4">
            <a:extLst>
              <a:ext uri="{FF2B5EF4-FFF2-40B4-BE49-F238E27FC236}">
                <a16:creationId xmlns:a16="http://schemas.microsoft.com/office/drawing/2014/main" id="{A6545EB2-C90A-F2B9-BDA5-C2827C2AEFE4}"/>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B1F083FD-8205-C701-1E1D-2073A9CAFBA1}"/>
              </a:ext>
            </a:extLst>
          </p:cNvPr>
          <p:cNvSpPr>
            <a:spLocks noGrp="1"/>
          </p:cNvSpPr>
          <p:nvPr>
            <p:ph type="sldNum" sz="quarter" idx="12"/>
          </p:nvPr>
        </p:nvSpPr>
        <p:spPr/>
        <p:txBody>
          <a:bodyPr/>
          <a:lstStyle/>
          <a:p>
            <a:fld id="{7E353122-4928-B049-9EF4-73648AD55313}" type="slidenum">
              <a:rPr lang="it-IT" smtClean="0"/>
              <a:t>‹N›</a:t>
            </a:fld>
            <a:endParaRPr lang="it-IT"/>
          </a:p>
        </p:txBody>
      </p:sp>
    </p:spTree>
    <p:extLst>
      <p:ext uri="{BB962C8B-B14F-4D97-AF65-F5344CB8AC3E}">
        <p14:creationId xmlns:p14="http://schemas.microsoft.com/office/powerpoint/2010/main" val="18179681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309F27A-F4F9-81C9-F4BE-DCD69FAE3FC1}"/>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45C220B6-D73D-9E7B-616E-607154BB915C}"/>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08753FAA-F9B0-936C-62AB-4E4E6F8581CD}"/>
              </a:ext>
            </a:extLst>
          </p:cNvPr>
          <p:cNvSpPr>
            <a:spLocks noGrp="1"/>
          </p:cNvSpPr>
          <p:nvPr>
            <p:ph type="dt" sz="half" idx="10"/>
          </p:nvPr>
        </p:nvSpPr>
        <p:spPr/>
        <p:txBody>
          <a:bodyPr/>
          <a:lstStyle/>
          <a:p>
            <a:fld id="{A0D68F48-EF64-994D-B373-A895B08FD8EA}" type="datetimeFigureOut">
              <a:rPr lang="it-IT" smtClean="0"/>
              <a:t>03/12/22</a:t>
            </a:fld>
            <a:endParaRPr lang="it-IT"/>
          </a:p>
        </p:txBody>
      </p:sp>
      <p:sp>
        <p:nvSpPr>
          <p:cNvPr id="5" name="Segnaposto piè di pagina 4">
            <a:extLst>
              <a:ext uri="{FF2B5EF4-FFF2-40B4-BE49-F238E27FC236}">
                <a16:creationId xmlns:a16="http://schemas.microsoft.com/office/drawing/2014/main" id="{704D5B33-0619-D48E-6C75-2A0CCA59A14C}"/>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D05C195B-0F2C-FAD8-D59A-02D415769937}"/>
              </a:ext>
            </a:extLst>
          </p:cNvPr>
          <p:cNvSpPr>
            <a:spLocks noGrp="1"/>
          </p:cNvSpPr>
          <p:nvPr>
            <p:ph type="sldNum" sz="quarter" idx="12"/>
          </p:nvPr>
        </p:nvSpPr>
        <p:spPr/>
        <p:txBody>
          <a:bodyPr/>
          <a:lstStyle/>
          <a:p>
            <a:fld id="{7E353122-4928-B049-9EF4-73648AD55313}" type="slidenum">
              <a:rPr lang="it-IT" smtClean="0"/>
              <a:t>‹N›</a:t>
            </a:fld>
            <a:endParaRPr lang="it-IT"/>
          </a:p>
        </p:txBody>
      </p:sp>
    </p:spTree>
    <p:extLst>
      <p:ext uri="{BB962C8B-B14F-4D97-AF65-F5344CB8AC3E}">
        <p14:creationId xmlns:p14="http://schemas.microsoft.com/office/powerpoint/2010/main" val="29796718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FFDC3A2-8B2B-B836-0570-0A0446E1A271}"/>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5343CC75-A91D-854F-B1EC-88969FD88B6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67E2BB48-8960-8DE1-AA05-FAFF9BA56F31}"/>
              </a:ext>
            </a:extLst>
          </p:cNvPr>
          <p:cNvSpPr>
            <a:spLocks noGrp="1"/>
          </p:cNvSpPr>
          <p:nvPr>
            <p:ph type="dt" sz="half" idx="10"/>
          </p:nvPr>
        </p:nvSpPr>
        <p:spPr/>
        <p:txBody>
          <a:bodyPr/>
          <a:lstStyle/>
          <a:p>
            <a:fld id="{A0D68F48-EF64-994D-B373-A895B08FD8EA}" type="datetimeFigureOut">
              <a:rPr lang="it-IT" smtClean="0"/>
              <a:t>03/12/22</a:t>
            </a:fld>
            <a:endParaRPr lang="it-IT"/>
          </a:p>
        </p:txBody>
      </p:sp>
      <p:sp>
        <p:nvSpPr>
          <p:cNvPr id="5" name="Segnaposto piè di pagina 4">
            <a:extLst>
              <a:ext uri="{FF2B5EF4-FFF2-40B4-BE49-F238E27FC236}">
                <a16:creationId xmlns:a16="http://schemas.microsoft.com/office/drawing/2014/main" id="{CB4F7BDD-CA6D-D40E-3B07-19179CC8E0C1}"/>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389C0DBB-5266-2ACE-E641-10C74F0B7F35}"/>
              </a:ext>
            </a:extLst>
          </p:cNvPr>
          <p:cNvSpPr>
            <a:spLocks noGrp="1"/>
          </p:cNvSpPr>
          <p:nvPr>
            <p:ph type="sldNum" sz="quarter" idx="12"/>
          </p:nvPr>
        </p:nvSpPr>
        <p:spPr/>
        <p:txBody>
          <a:bodyPr/>
          <a:lstStyle/>
          <a:p>
            <a:fld id="{7E353122-4928-B049-9EF4-73648AD55313}" type="slidenum">
              <a:rPr lang="it-IT" smtClean="0"/>
              <a:t>‹N›</a:t>
            </a:fld>
            <a:endParaRPr lang="it-IT"/>
          </a:p>
        </p:txBody>
      </p:sp>
    </p:spTree>
    <p:extLst>
      <p:ext uri="{BB962C8B-B14F-4D97-AF65-F5344CB8AC3E}">
        <p14:creationId xmlns:p14="http://schemas.microsoft.com/office/powerpoint/2010/main" val="25606545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E884C82-40A6-202E-1E24-6DF19C6ACE94}"/>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12D4F9DF-047F-9C5D-5481-525BA61343DD}"/>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175C68D8-B7D8-7BEF-CEE7-666999E967A1}"/>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38BD965E-5BA8-5926-BECA-80D43DABE47A}"/>
              </a:ext>
            </a:extLst>
          </p:cNvPr>
          <p:cNvSpPr>
            <a:spLocks noGrp="1"/>
          </p:cNvSpPr>
          <p:nvPr>
            <p:ph type="dt" sz="half" idx="10"/>
          </p:nvPr>
        </p:nvSpPr>
        <p:spPr/>
        <p:txBody>
          <a:bodyPr/>
          <a:lstStyle/>
          <a:p>
            <a:fld id="{A0D68F48-EF64-994D-B373-A895B08FD8EA}" type="datetimeFigureOut">
              <a:rPr lang="it-IT" smtClean="0"/>
              <a:t>03/12/22</a:t>
            </a:fld>
            <a:endParaRPr lang="it-IT"/>
          </a:p>
        </p:txBody>
      </p:sp>
      <p:sp>
        <p:nvSpPr>
          <p:cNvPr id="6" name="Segnaposto piè di pagina 5">
            <a:extLst>
              <a:ext uri="{FF2B5EF4-FFF2-40B4-BE49-F238E27FC236}">
                <a16:creationId xmlns:a16="http://schemas.microsoft.com/office/drawing/2014/main" id="{D3A43685-5431-F751-7D98-3898CD17E8BD}"/>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436E2FB3-E963-0913-C531-39A6354BBD5D}"/>
              </a:ext>
            </a:extLst>
          </p:cNvPr>
          <p:cNvSpPr>
            <a:spLocks noGrp="1"/>
          </p:cNvSpPr>
          <p:nvPr>
            <p:ph type="sldNum" sz="quarter" idx="12"/>
          </p:nvPr>
        </p:nvSpPr>
        <p:spPr/>
        <p:txBody>
          <a:bodyPr/>
          <a:lstStyle/>
          <a:p>
            <a:fld id="{7E353122-4928-B049-9EF4-73648AD55313}" type="slidenum">
              <a:rPr lang="it-IT" smtClean="0"/>
              <a:t>‹N›</a:t>
            </a:fld>
            <a:endParaRPr lang="it-IT"/>
          </a:p>
        </p:txBody>
      </p:sp>
    </p:spTree>
    <p:extLst>
      <p:ext uri="{BB962C8B-B14F-4D97-AF65-F5344CB8AC3E}">
        <p14:creationId xmlns:p14="http://schemas.microsoft.com/office/powerpoint/2010/main" val="3313807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1A3D112-A3DA-EF27-0660-DC92D5074BFD}"/>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3C2BA760-E201-94FA-B815-B3072C483B6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25F0A85B-4B17-47EA-725E-C229B0956DCE}"/>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33AB903C-A506-C7E1-3C62-5A167A8AED6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D1202DCD-6C3F-C15F-3B92-48FD2BC04B74}"/>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6DA56B89-0F1D-202E-C1C6-AF9D68B7EFDF}"/>
              </a:ext>
            </a:extLst>
          </p:cNvPr>
          <p:cNvSpPr>
            <a:spLocks noGrp="1"/>
          </p:cNvSpPr>
          <p:nvPr>
            <p:ph type="dt" sz="half" idx="10"/>
          </p:nvPr>
        </p:nvSpPr>
        <p:spPr/>
        <p:txBody>
          <a:bodyPr/>
          <a:lstStyle/>
          <a:p>
            <a:fld id="{A0D68F48-EF64-994D-B373-A895B08FD8EA}" type="datetimeFigureOut">
              <a:rPr lang="it-IT" smtClean="0"/>
              <a:t>03/12/22</a:t>
            </a:fld>
            <a:endParaRPr lang="it-IT"/>
          </a:p>
        </p:txBody>
      </p:sp>
      <p:sp>
        <p:nvSpPr>
          <p:cNvPr id="8" name="Segnaposto piè di pagina 7">
            <a:extLst>
              <a:ext uri="{FF2B5EF4-FFF2-40B4-BE49-F238E27FC236}">
                <a16:creationId xmlns:a16="http://schemas.microsoft.com/office/drawing/2014/main" id="{70C60B55-473F-E18A-7785-1329BAE67B14}"/>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6427D8B8-D3FC-214E-04D8-98E68873B8A9}"/>
              </a:ext>
            </a:extLst>
          </p:cNvPr>
          <p:cNvSpPr>
            <a:spLocks noGrp="1"/>
          </p:cNvSpPr>
          <p:nvPr>
            <p:ph type="sldNum" sz="quarter" idx="12"/>
          </p:nvPr>
        </p:nvSpPr>
        <p:spPr/>
        <p:txBody>
          <a:bodyPr/>
          <a:lstStyle/>
          <a:p>
            <a:fld id="{7E353122-4928-B049-9EF4-73648AD55313}" type="slidenum">
              <a:rPr lang="it-IT" smtClean="0"/>
              <a:t>‹N›</a:t>
            </a:fld>
            <a:endParaRPr lang="it-IT"/>
          </a:p>
        </p:txBody>
      </p:sp>
    </p:spTree>
    <p:extLst>
      <p:ext uri="{BB962C8B-B14F-4D97-AF65-F5344CB8AC3E}">
        <p14:creationId xmlns:p14="http://schemas.microsoft.com/office/powerpoint/2010/main" val="31762203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0BAEEA1-35FF-3771-3C3B-8AD54E5664A5}"/>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BF3FC5E0-1178-6A32-8CC3-7B07B4BB53E8}"/>
              </a:ext>
            </a:extLst>
          </p:cNvPr>
          <p:cNvSpPr>
            <a:spLocks noGrp="1"/>
          </p:cNvSpPr>
          <p:nvPr>
            <p:ph type="dt" sz="half" idx="10"/>
          </p:nvPr>
        </p:nvSpPr>
        <p:spPr/>
        <p:txBody>
          <a:bodyPr/>
          <a:lstStyle/>
          <a:p>
            <a:fld id="{A0D68F48-EF64-994D-B373-A895B08FD8EA}" type="datetimeFigureOut">
              <a:rPr lang="it-IT" smtClean="0"/>
              <a:t>03/12/22</a:t>
            </a:fld>
            <a:endParaRPr lang="it-IT"/>
          </a:p>
        </p:txBody>
      </p:sp>
      <p:sp>
        <p:nvSpPr>
          <p:cNvPr id="4" name="Segnaposto piè di pagina 3">
            <a:extLst>
              <a:ext uri="{FF2B5EF4-FFF2-40B4-BE49-F238E27FC236}">
                <a16:creationId xmlns:a16="http://schemas.microsoft.com/office/drawing/2014/main" id="{C0281F0A-1DCE-F4EE-7924-9E90E3E432D1}"/>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C25FC580-8637-71B3-022F-025A5A74808A}"/>
              </a:ext>
            </a:extLst>
          </p:cNvPr>
          <p:cNvSpPr>
            <a:spLocks noGrp="1"/>
          </p:cNvSpPr>
          <p:nvPr>
            <p:ph type="sldNum" sz="quarter" idx="12"/>
          </p:nvPr>
        </p:nvSpPr>
        <p:spPr/>
        <p:txBody>
          <a:bodyPr/>
          <a:lstStyle/>
          <a:p>
            <a:fld id="{7E353122-4928-B049-9EF4-73648AD55313}" type="slidenum">
              <a:rPr lang="it-IT" smtClean="0"/>
              <a:t>‹N›</a:t>
            </a:fld>
            <a:endParaRPr lang="it-IT"/>
          </a:p>
        </p:txBody>
      </p:sp>
    </p:spTree>
    <p:extLst>
      <p:ext uri="{BB962C8B-B14F-4D97-AF65-F5344CB8AC3E}">
        <p14:creationId xmlns:p14="http://schemas.microsoft.com/office/powerpoint/2010/main" val="28087848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38B5AE97-A7F0-E561-0E5B-EF76AD8F6675}"/>
              </a:ext>
            </a:extLst>
          </p:cNvPr>
          <p:cNvSpPr>
            <a:spLocks noGrp="1"/>
          </p:cNvSpPr>
          <p:nvPr>
            <p:ph type="dt" sz="half" idx="10"/>
          </p:nvPr>
        </p:nvSpPr>
        <p:spPr/>
        <p:txBody>
          <a:bodyPr/>
          <a:lstStyle/>
          <a:p>
            <a:fld id="{A0D68F48-EF64-994D-B373-A895B08FD8EA}" type="datetimeFigureOut">
              <a:rPr lang="it-IT" smtClean="0"/>
              <a:t>03/12/22</a:t>
            </a:fld>
            <a:endParaRPr lang="it-IT"/>
          </a:p>
        </p:txBody>
      </p:sp>
      <p:sp>
        <p:nvSpPr>
          <p:cNvPr id="3" name="Segnaposto piè di pagina 2">
            <a:extLst>
              <a:ext uri="{FF2B5EF4-FFF2-40B4-BE49-F238E27FC236}">
                <a16:creationId xmlns:a16="http://schemas.microsoft.com/office/drawing/2014/main" id="{D9E9AFC6-9087-0A4C-16C6-959440688688}"/>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2223F2BD-CEC1-C0FD-1248-58A5539F704D}"/>
              </a:ext>
            </a:extLst>
          </p:cNvPr>
          <p:cNvSpPr>
            <a:spLocks noGrp="1"/>
          </p:cNvSpPr>
          <p:nvPr>
            <p:ph type="sldNum" sz="quarter" idx="12"/>
          </p:nvPr>
        </p:nvSpPr>
        <p:spPr/>
        <p:txBody>
          <a:bodyPr/>
          <a:lstStyle/>
          <a:p>
            <a:fld id="{7E353122-4928-B049-9EF4-73648AD55313}" type="slidenum">
              <a:rPr lang="it-IT" smtClean="0"/>
              <a:t>‹N›</a:t>
            </a:fld>
            <a:endParaRPr lang="it-IT"/>
          </a:p>
        </p:txBody>
      </p:sp>
    </p:spTree>
    <p:extLst>
      <p:ext uri="{BB962C8B-B14F-4D97-AF65-F5344CB8AC3E}">
        <p14:creationId xmlns:p14="http://schemas.microsoft.com/office/powerpoint/2010/main" val="19433698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22932C3-15F1-3624-4CF9-E42D24CD083E}"/>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BD1E9BAD-F437-9E49-6B69-A6FDB307D90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7481D9EB-7025-152D-52AF-0443EC327D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CEF0717B-5912-1CF1-BF4D-4A5C6BC1B58E}"/>
              </a:ext>
            </a:extLst>
          </p:cNvPr>
          <p:cNvSpPr>
            <a:spLocks noGrp="1"/>
          </p:cNvSpPr>
          <p:nvPr>
            <p:ph type="dt" sz="half" idx="10"/>
          </p:nvPr>
        </p:nvSpPr>
        <p:spPr/>
        <p:txBody>
          <a:bodyPr/>
          <a:lstStyle/>
          <a:p>
            <a:fld id="{A0D68F48-EF64-994D-B373-A895B08FD8EA}" type="datetimeFigureOut">
              <a:rPr lang="it-IT" smtClean="0"/>
              <a:t>03/12/22</a:t>
            </a:fld>
            <a:endParaRPr lang="it-IT"/>
          </a:p>
        </p:txBody>
      </p:sp>
      <p:sp>
        <p:nvSpPr>
          <p:cNvPr id="6" name="Segnaposto piè di pagina 5">
            <a:extLst>
              <a:ext uri="{FF2B5EF4-FFF2-40B4-BE49-F238E27FC236}">
                <a16:creationId xmlns:a16="http://schemas.microsoft.com/office/drawing/2014/main" id="{10989C6F-FAC7-4724-FE45-ED24C89E330C}"/>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45770276-2949-55E6-D0ED-76BCC3306D94}"/>
              </a:ext>
            </a:extLst>
          </p:cNvPr>
          <p:cNvSpPr>
            <a:spLocks noGrp="1"/>
          </p:cNvSpPr>
          <p:nvPr>
            <p:ph type="sldNum" sz="quarter" idx="12"/>
          </p:nvPr>
        </p:nvSpPr>
        <p:spPr/>
        <p:txBody>
          <a:bodyPr/>
          <a:lstStyle/>
          <a:p>
            <a:fld id="{7E353122-4928-B049-9EF4-73648AD55313}" type="slidenum">
              <a:rPr lang="it-IT" smtClean="0"/>
              <a:t>‹N›</a:t>
            </a:fld>
            <a:endParaRPr lang="it-IT"/>
          </a:p>
        </p:txBody>
      </p:sp>
    </p:spTree>
    <p:extLst>
      <p:ext uri="{BB962C8B-B14F-4D97-AF65-F5344CB8AC3E}">
        <p14:creationId xmlns:p14="http://schemas.microsoft.com/office/powerpoint/2010/main" val="13663519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757618B-208E-506E-7E11-87DC9DCE0152}"/>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887439FE-FFAC-0CB5-DBE3-277EF2900E7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44556365-6662-5817-7D73-386641D1E93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9DE5723D-0227-3A5A-9989-DC1399C95506}"/>
              </a:ext>
            </a:extLst>
          </p:cNvPr>
          <p:cNvSpPr>
            <a:spLocks noGrp="1"/>
          </p:cNvSpPr>
          <p:nvPr>
            <p:ph type="dt" sz="half" idx="10"/>
          </p:nvPr>
        </p:nvSpPr>
        <p:spPr/>
        <p:txBody>
          <a:bodyPr/>
          <a:lstStyle/>
          <a:p>
            <a:fld id="{A0D68F48-EF64-994D-B373-A895B08FD8EA}" type="datetimeFigureOut">
              <a:rPr lang="it-IT" smtClean="0"/>
              <a:t>03/12/22</a:t>
            </a:fld>
            <a:endParaRPr lang="it-IT"/>
          </a:p>
        </p:txBody>
      </p:sp>
      <p:sp>
        <p:nvSpPr>
          <p:cNvPr id="6" name="Segnaposto piè di pagina 5">
            <a:extLst>
              <a:ext uri="{FF2B5EF4-FFF2-40B4-BE49-F238E27FC236}">
                <a16:creationId xmlns:a16="http://schemas.microsoft.com/office/drawing/2014/main" id="{D0267287-AC46-E51D-2A80-3974BB109010}"/>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E886380B-8DA2-7150-9F15-7C9E5E2BDC78}"/>
              </a:ext>
            </a:extLst>
          </p:cNvPr>
          <p:cNvSpPr>
            <a:spLocks noGrp="1"/>
          </p:cNvSpPr>
          <p:nvPr>
            <p:ph type="sldNum" sz="quarter" idx="12"/>
          </p:nvPr>
        </p:nvSpPr>
        <p:spPr/>
        <p:txBody>
          <a:bodyPr/>
          <a:lstStyle/>
          <a:p>
            <a:fld id="{7E353122-4928-B049-9EF4-73648AD55313}" type="slidenum">
              <a:rPr lang="it-IT" smtClean="0"/>
              <a:t>‹N›</a:t>
            </a:fld>
            <a:endParaRPr lang="it-IT"/>
          </a:p>
        </p:txBody>
      </p:sp>
    </p:spTree>
    <p:extLst>
      <p:ext uri="{BB962C8B-B14F-4D97-AF65-F5344CB8AC3E}">
        <p14:creationId xmlns:p14="http://schemas.microsoft.com/office/powerpoint/2010/main" val="3209608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78682B36-ACEF-D3EF-4224-F51C82DFD3B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CF774FD1-19BD-2859-CE85-73023B7FC71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1470F34E-02F3-0BC6-F028-408DAD6E968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D68F48-EF64-994D-B373-A895B08FD8EA}" type="datetimeFigureOut">
              <a:rPr lang="it-IT" smtClean="0"/>
              <a:t>03/12/22</a:t>
            </a:fld>
            <a:endParaRPr lang="it-IT"/>
          </a:p>
        </p:txBody>
      </p:sp>
      <p:sp>
        <p:nvSpPr>
          <p:cNvPr id="5" name="Segnaposto piè di pagina 4">
            <a:extLst>
              <a:ext uri="{FF2B5EF4-FFF2-40B4-BE49-F238E27FC236}">
                <a16:creationId xmlns:a16="http://schemas.microsoft.com/office/drawing/2014/main" id="{D0A09591-E0D2-9D91-6175-8AC8893012E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6D0C5481-7D0D-8D1D-85E9-3AB2E47F902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353122-4928-B049-9EF4-73648AD55313}" type="slidenum">
              <a:rPr lang="it-IT" smtClean="0"/>
              <a:t>‹N›</a:t>
            </a:fld>
            <a:endParaRPr lang="it-IT"/>
          </a:p>
        </p:txBody>
      </p:sp>
    </p:spTree>
    <p:extLst>
      <p:ext uri="{BB962C8B-B14F-4D97-AF65-F5344CB8AC3E}">
        <p14:creationId xmlns:p14="http://schemas.microsoft.com/office/powerpoint/2010/main" val="3263709599"/>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0.xml.rels><?xml version="1.0" encoding="UTF-8" standalone="yes"?>
<Relationships xmlns="http://schemas.openxmlformats.org/package/2006/relationships"><Relationship Id="rId2" Type="http://schemas.openxmlformats.org/officeDocument/2006/relationships/hyperlink" Target="http://www.gazzettaufficiale.it/eli/id/2017/04/05/17G00056/sg"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453D4A3-FF2B-814B-BFE3-017B34B870DE}"/>
              </a:ext>
            </a:extLst>
          </p:cNvPr>
          <p:cNvSpPr>
            <a:spLocks noGrp="1"/>
          </p:cNvSpPr>
          <p:nvPr>
            <p:ph type="ctrTitle"/>
          </p:nvPr>
        </p:nvSpPr>
        <p:spPr>
          <a:solidFill>
            <a:schemeClr val="accent2">
              <a:lumMod val="60000"/>
              <a:lumOff val="40000"/>
            </a:schemeClr>
          </a:solidFill>
        </p:spPr>
        <p:txBody>
          <a:bodyPr>
            <a:normAutofit/>
          </a:bodyPr>
          <a:lstStyle/>
          <a:p>
            <a:r>
              <a:rPr lang="it-IT" dirty="0">
                <a:solidFill>
                  <a:srgbClr val="FF0000"/>
                </a:solidFill>
              </a:rPr>
              <a:t>Corso di </a:t>
            </a:r>
            <a:r>
              <a:rPr lang="it-IT">
                <a:solidFill>
                  <a:srgbClr val="FF0000"/>
                </a:solidFill>
              </a:rPr>
              <a:t>dello Sport</a:t>
            </a:r>
            <a:br>
              <a:rPr lang="it-IT" dirty="0">
                <a:solidFill>
                  <a:srgbClr val="FF0000"/>
                </a:solidFill>
              </a:rPr>
            </a:br>
            <a:r>
              <a:rPr lang="it-IT" dirty="0">
                <a:solidFill>
                  <a:srgbClr val="FF0000"/>
                </a:solidFill>
              </a:rPr>
              <a:t>Prof.ssa Maria </a:t>
            </a:r>
            <a:r>
              <a:rPr lang="it-IT" dirty="0" err="1">
                <a:solidFill>
                  <a:srgbClr val="FF0000"/>
                </a:solidFill>
              </a:rPr>
              <a:t>Cimmino</a:t>
            </a:r>
            <a:endParaRPr lang="it-IT" dirty="0"/>
          </a:p>
        </p:txBody>
      </p:sp>
      <p:sp>
        <p:nvSpPr>
          <p:cNvPr id="3" name="Sottotitolo 2">
            <a:extLst>
              <a:ext uri="{FF2B5EF4-FFF2-40B4-BE49-F238E27FC236}">
                <a16:creationId xmlns:a16="http://schemas.microsoft.com/office/drawing/2014/main" id="{F3EEA1E6-3253-494D-BC6F-7563510F0556}"/>
              </a:ext>
            </a:extLst>
          </p:cNvPr>
          <p:cNvSpPr>
            <a:spLocks noGrp="1"/>
          </p:cNvSpPr>
          <p:nvPr>
            <p:ph type="subTitle" idx="1"/>
          </p:nvPr>
        </p:nvSpPr>
        <p:spPr>
          <a:solidFill>
            <a:srgbClr val="00B0F0"/>
          </a:solidFill>
        </p:spPr>
        <p:txBody>
          <a:bodyPr>
            <a:normAutofit/>
          </a:bodyPr>
          <a:lstStyle/>
          <a:p>
            <a:r>
              <a:rPr lang="it-IT" sz="2900" b="1" u="sng" dirty="0">
                <a:solidFill>
                  <a:srgbClr val="0070C0"/>
                </a:solidFill>
                <a:latin typeface="Calibri"/>
              </a:rPr>
              <a:t>Lezione n. 2</a:t>
            </a:r>
          </a:p>
          <a:p>
            <a:r>
              <a:rPr lang="it-IT" sz="2900" b="1" u="sng" dirty="0">
                <a:solidFill>
                  <a:srgbClr val="0070C0"/>
                </a:solidFill>
                <a:latin typeface="Calibri"/>
              </a:rPr>
              <a:t>L’organizzazione dello sport. I soggetti</a:t>
            </a:r>
          </a:p>
        </p:txBody>
      </p:sp>
    </p:spTree>
    <p:extLst>
      <p:ext uri="{BB962C8B-B14F-4D97-AF65-F5344CB8AC3E}">
        <p14:creationId xmlns:p14="http://schemas.microsoft.com/office/powerpoint/2010/main" val="28478355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C970CDD-1BA1-394C-BBE7-638C3AF99331}"/>
              </a:ext>
            </a:extLst>
          </p:cNvPr>
          <p:cNvSpPr>
            <a:spLocks noGrp="1"/>
          </p:cNvSpPr>
          <p:nvPr>
            <p:ph type="title"/>
          </p:nvPr>
        </p:nvSpPr>
        <p:spPr>
          <a:solidFill>
            <a:schemeClr val="accent2">
              <a:lumMod val="60000"/>
              <a:lumOff val="40000"/>
            </a:schemeClr>
          </a:solidFill>
        </p:spPr>
        <p:txBody>
          <a:bodyPr/>
          <a:lstStyle/>
          <a:p>
            <a:r>
              <a:rPr lang="it-IT" dirty="0" err="1">
                <a:solidFill>
                  <a:srgbClr val="FF0000"/>
                </a:solidFill>
              </a:rPr>
              <a:t>Segue:Tesseramento</a:t>
            </a:r>
            <a:r>
              <a:rPr lang="it-IT" dirty="0">
                <a:solidFill>
                  <a:srgbClr val="FF0000"/>
                </a:solidFill>
              </a:rPr>
              <a:t> vs affiliazione</a:t>
            </a:r>
          </a:p>
        </p:txBody>
      </p:sp>
      <p:sp>
        <p:nvSpPr>
          <p:cNvPr id="3" name="Segnaposto contenuto 2">
            <a:extLst>
              <a:ext uri="{FF2B5EF4-FFF2-40B4-BE49-F238E27FC236}">
                <a16:creationId xmlns:a16="http://schemas.microsoft.com/office/drawing/2014/main" id="{0D1BC9CC-C21F-244C-99A0-021A6CC53E22}"/>
              </a:ext>
            </a:extLst>
          </p:cNvPr>
          <p:cNvSpPr>
            <a:spLocks noGrp="1"/>
          </p:cNvSpPr>
          <p:nvPr>
            <p:ph idx="1"/>
          </p:nvPr>
        </p:nvSpPr>
        <p:spPr/>
        <p:txBody>
          <a:bodyPr/>
          <a:lstStyle/>
          <a:p>
            <a:pPr>
              <a:lnSpc>
                <a:spcPct val="80000"/>
              </a:lnSpc>
            </a:pPr>
            <a:r>
              <a:rPr lang="it-IT" dirty="0">
                <a:solidFill>
                  <a:srgbClr val="0070C0"/>
                </a:solidFill>
              </a:rPr>
              <a:t>Art. 9. 4Il tesseramento dei soci degli affiliati è efficace solo dopo l'accettazione della domanda di affiliazione del loro ente, nei termini e secondo le procedure previste dal Regolamento organico </a:t>
            </a:r>
          </a:p>
          <a:p>
            <a:pPr>
              <a:lnSpc>
                <a:spcPct val="80000"/>
              </a:lnSpc>
            </a:pPr>
            <a:r>
              <a:rPr lang="it-IT" dirty="0">
                <a:solidFill>
                  <a:srgbClr val="0070C0"/>
                </a:solidFill>
              </a:rPr>
              <a:t>Art. 9. 8 La tessera atleta vincola all’affiliato l'atleta a tempo determinato ed in ogni caso per un periodo di tempo non superiore ai quattro anni, salvi rinnovo o trasferimento, disciplinati dal Regolamento organico. </a:t>
            </a:r>
          </a:p>
          <a:p>
            <a:endParaRPr lang="it-IT" dirty="0"/>
          </a:p>
          <a:p>
            <a:endParaRPr lang="it-IT" dirty="0"/>
          </a:p>
        </p:txBody>
      </p:sp>
    </p:spTree>
    <p:extLst>
      <p:ext uri="{BB962C8B-B14F-4D97-AF65-F5344CB8AC3E}">
        <p14:creationId xmlns:p14="http://schemas.microsoft.com/office/powerpoint/2010/main" val="916212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8B9D46E-0433-844B-B776-FCABDA83BC79}"/>
              </a:ext>
            </a:extLst>
          </p:cNvPr>
          <p:cNvSpPr>
            <a:spLocks noGrp="1"/>
          </p:cNvSpPr>
          <p:nvPr>
            <p:ph type="title"/>
          </p:nvPr>
        </p:nvSpPr>
        <p:spPr>
          <a:xfrm>
            <a:off x="838200" y="365125"/>
            <a:ext cx="10515600" cy="970515"/>
          </a:xfrm>
          <a:solidFill>
            <a:schemeClr val="accent2">
              <a:lumMod val="60000"/>
              <a:lumOff val="40000"/>
            </a:schemeClr>
          </a:solidFill>
        </p:spPr>
        <p:txBody>
          <a:bodyPr/>
          <a:lstStyle/>
          <a:p>
            <a:r>
              <a:rPr lang="it-IT" dirty="0">
                <a:solidFill>
                  <a:srgbClr val="FF0000"/>
                </a:solidFill>
              </a:rPr>
              <a:t>Effetti del tesseramento</a:t>
            </a:r>
          </a:p>
        </p:txBody>
      </p:sp>
      <p:sp>
        <p:nvSpPr>
          <p:cNvPr id="3" name="Segnaposto contenuto 2">
            <a:extLst>
              <a:ext uri="{FF2B5EF4-FFF2-40B4-BE49-F238E27FC236}">
                <a16:creationId xmlns:a16="http://schemas.microsoft.com/office/drawing/2014/main" id="{01D7C3B3-AABF-604B-9421-1A0075680873}"/>
              </a:ext>
            </a:extLst>
          </p:cNvPr>
          <p:cNvSpPr>
            <a:spLocks noGrp="1"/>
          </p:cNvSpPr>
          <p:nvPr>
            <p:ph idx="1"/>
          </p:nvPr>
        </p:nvSpPr>
        <p:spPr>
          <a:xfrm>
            <a:off x="838200" y="1466029"/>
            <a:ext cx="10515600" cy="4749836"/>
          </a:xfrm>
        </p:spPr>
        <p:txBody>
          <a:bodyPr>
            <a:normAutofit fontScale="92500" lnSpcReduction="20000"/>
          </a:bodyPr>
          <a:lstStyle/>
          <a:p>
            <a:r>
              <a:rPr lang="it-IT" sz="2600" dirty="0">
                <a:solidFill>
                  <a:srgbClr val="0070C0"/>
                </a:solidFill>
              </a:rPr>
              <a:t>Articolo 10 – Doveri dei tesserati </a:t>
            </a:r>
          </a:p>
          <a:p>
            <a:r>
              <a:rPr lang="it-IT" sz="2600" dirty="0">
                <a:solidFill>
                  <a:srgbClr val="0070C0"/>
                </a:solidFill>
              </a:rPr>
              <a:t>1. I tesserati sono tenuti ad osservare il Codice della Giustizia Sportiva, lo Statuto ed i regolamenti della F.I.T., </a:t>
            </a:r>
            <a:r>
              <a:rPr lang="it-IT" sz="2600" dirty="0" err="1">
                <a:solidFill>
                  <a:srgbClr val="0070C0"/>
                </a:solidFill>
              </a:rPr>
              <a:t>nonche</a:t>
            </a:r>
            <a:r>
              <a:rPr lang="it-IT" sz="2600" dirty="0">
                <a:solidFill>
                  <a:srgbClr val="0070C0"/>
                </a:solidFill>
              </a:rPr>
              <a:t>́ le deliberazioni e le decisioni dei suoi organi e ad adempiere agli obblighi di carattere economico secondo le norme e le deliberazioni federali. </a:t>
            </a:r>
          </a:p>
          <a:p>
            <a:r>
              <a:rPr lang="it-IT" sz="2600" dirty="0">
                <a:solidFill>
                  <a:srgbClr val="0070C0"/>
                </a:solidFill>
              </a:rPr>
              <a:t>2. Gli atleti selezionati per le rappresentative nazionali sono tenuti a rispondere alle convocazioni e a mettersi a disposizione della F.I.T., </a:t>
            </a:r>
            <a:r>
              <a:rPr lang="it-IT" sz="2600" dirty="0" err="1">
                <a:solidFill>
                  <a:srgbClr val="0070C0"/>
                </a:solidFill>
              </a:rPr>
              <a:t>nonche</a:t>
            </a:r>
            <a:r>
              <a:rPr lang="it-IT" sz="2600" dirty="0">
                <a:solidFill>
                  <a:srgbClr val="0070C0"/>
                </a:solidFill>
              </a:rPr>
              <a:t>́ ad onorare il ruolo rappresentativo conferito. </a:t>
            </a:r>
          </a:p>
          <a:p>
            <a:r>
              <a:rPr lang="it-IT" sz="2600" dirty="0">
                <a:solidFill>
                  <a:srgbClr val="0070C0"/>
                </a:solidFill>
              </a:rPr>
              <a:t>3. I tesserati sono tenuti a rispettare il Codice di comportamento sportivo del C.O.N.I. </a:t>
            </a:r>
          </a:p>
          <a:p>
            <a:r>
              <a:rPr lang="it-IT" sz="2600" dirty="0">
                <a:solidFill>
                  <a:srgbClr val="0070C0"/>
                </a:solidFill>
              </a:rPr>
              <a:t>4. Ai tesserati è vietato scommettere, direttamente od indirettamente, sul risultato di gare alle quali partecipino a qualsiasi titolo ed approfittare comunque di informazioni privilegiate nell’ambito delle </a:t>
            </a:r>
            <a:r>
              <a:rPr lang="it-IT" sz="2600" dirty="0" err="1">
                <a:solidFill>
                  <a:srgbClr val="0070C0"/>
                </a:solidFill>
              </a:rPr>
              <a:t>attivita</a:t>
            </a:r>
            <a:r>
              <a:rPr lang="it-IT" sz="2600" dirty="0">
                <a:solidFill>
                  <a:srgbClr val="0070C0"/>
                </a:solidFill>
              </a:rPr>
              <a:t>̀ che svolgono. Gli atleti che disputano tornei dei circuiti internazionali ATP e WTA non possono, né direttamente né indirettamente, scommettere sulle gare di tali competizioni. </a:t>
            </a:r>
          </a:p>
          <a:p>
            <a:endParaRPr lang="it-IT" dirty="0"/>
          </a:p>
        </p:txBody>
      </p:sp>
    </p:spTree>
    <p:extLst>
      <p:ext uri="{BB962C8B-B14F-4D97-AF65-F5344CB8AC3E}">
        <p14:creationId xmlns:p14="http://schemas.microsoft.com/office/powerpoint/2010/main" val="20156275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0E61661-6F3D-0D45-9E72-A0355B20A5CA}"/>
              </a:ext>
            </a:extLst>
          </p:cNvPr>
          <p:cNvSpPr>
            <a:spLocks noGrp="1"/>
          </p:cNvSpPr>
          <p:nvPr>
            <p:ph type="title"/>
          </p:nvPr>
        </p:nvSpPr>
        <p:spPr>
          <a:solidFill>
            <a:schemeClr val="accent2">
              <a:lumMod val="60000"/>
              <a:lumOff val="40000"/>
            </a:schemeClr>
          </a:solidFill>
        </p:spPr>
        <p:txBody>
          <a:bodyPr/>
          <a:lstStyle/>
          <a:p>
            <a:r>
              <a:rPr lang="it-IT" dirty="0">
                <a:solidFill>
                  <a:srgbClr val="FF0000"/>
                </a:solidFill>
              </a:rPr>
              <a:t>segue</a:t>
            </a:r>
          </a:p>
        </p:txBody>
      </p:sp>
      <p:sp>
        <p:nvSpPr>
          <p:cNvPr id="3" name="Segnaposto contenuto 2">
            <a:extLst>
              <a:ext uri="{FF2B5EF4-FFF2-40B4-BE49-F238E27FC236}">
                <a16:creationId xmlns:a16="http://schemas.microsoft.com/office/drawing/2014/main" id="{33C4D873-4B60-D542-BBD2-C91E26C70EA9}"/>
              </a:ext>
            </a:extLst>
          </p:cNvPr>
          <p:cNvSpPr>
            <a:spLocks noGrp="1"/>
          </p:cNvSpPr>
          <p:nvPr>
            <p:ph idx="1"/>
          </p:nvPr>
        </p:nvSpPr>
        <p:spPr/>
        <p:txBody>
          <a:bodyPr>
            <a:normAutofit fontScale="92500"/>
          </a:bodyPr>
          <a:lstStyle/>
          <a:p>
            <a:pPr>
              <a:lnSpc>
                <a:spcPct val="90000"/>
              </a:lnSpc>
            </a:pPr>
            <a:r>
              <a:rPr lang="it-IT" dirty="0">
                <a:solidFill>
                  <a:srgbClr val="0070C0"/>
                </a:solidFill>
              </a:rPr>
              <a:t>Articolo 11 – Diritti dei tesserati </a:t>
            </a:r>
          </a:p>
          <a:p>
            <a:pPr>
              <a:lnSpc>
                <a:spcPct val="90000"/>
              </a:lnSpc>
            </a:pPr>
            <a:r>
              <a:rPr lang="it-IT" dirty="0">
                <a:solidFill>
                  <a:srgbClr val="0070C0"/>
                </a:solidFill>
              </a:rPr>
              <a:t>1. I tesserati hanno il diritto: </a:t>
            </a:r>
          </a:p>
          <a:p>
            <a:pPr>
              <a:lnSpc>
                <a:spcPct val="90000"/>
              </a:lnSpc>
            </a:pPr>
            <a:r>
              <a:rPr lang="it-IT" dirty="0">
                <a:solidFill>
                  <a:srgbClr val="0070C0"/>
                </a:solidFill>
              </a:rPr>
              <a:t>a) di partecipare all'</a:t>
            </a:r>
            <a:r>
              <a:rPr lang="it-IT" dirty="0" err="1">
                <a:solidFill>
                  <a:srgbClr val="0070C0"/>
                </a:solidFill>
              </a:rPr>
              <a:t>attivita</a:t>
            </a:r>
            <a:r>
              <a:rPr lang="it-IT" dirty="0">
                <a:solidFill>
                  <a:srgbClr val="0070C0"/>
                </a:solidFill>
              </a:rPr>
              <a:t>̀ federale, nei limiti dello Statuto e con le </a:t>
            </a:r>
            <a:r>
              <a:rPr lang="it-IT" dirty="0" err="1">
                <a:solidFill>
                  <a:srgbClr val="0070C0"/>
                </a:solidFill>
              </a:rPr>
              <a:t>modalita</a:t>
            </a:r>
            <a:r>
              <a:rPr lang="it-IT" dirty="0">
                <a:solidFill>
                  <a:srgbClr val="0070C0"/>
                </a:solidFill>
              </a:rPr>
              <a:t>̀ previste dai Regolamenti federali; </a:t>
            </a:r>
          </a:p>
          <a:p>
            <a:pPr>
              <a:lnSpc>
                <a:spcPct val="90000"/>
              </a:lnSpc>
            </a:pPr>
            <a:r>
              <a:rPr lang="it-IT" dirty="0">
                <a:solidFill>
                  <a:srgbClr val="0070C0"/>
                </a:solidFill>
              </a:rPr>
              <a:t>b) al rilascio della tessera federale; </a:t>
            </a:r>
          </a:p>
          <a:p>
            <a:pPr>
              <a:lnSpc>
                <a:spcPct val="90000"/>
              </a:lnSpc>
            </a:pPr>
            <a:r>
              <a:rPr lang="it-IT" dirty="0">
                <a:solidFill>
                  <a:srgbClr val="0070C0"/>
                </a:solidFill>
              </a:rPr>
              <a:t>c) a candidarsi per le cariche federali se in possesso dei requisiti. </a:t>
            </a:r>
          </a:p>
          <a:p>
            <a:pPr>
              <a:lnSpc>
                <a:spcPct val="90000"/>
              </a:lnSpc>
            </a:pPr>
            <a:r>
              <a:rPr lang="it-IT" dirty="0">
                <a:solidFill>
                  <a:srgbClr val="0070C0"/>
                </a:solidFill>
              </a:rPr>
              <a:t>2. La F.I.T. garantisce la tutela della posizione sportiva delle tesserate atlete madri in </a:t>
            </a:r>
            <a:r>
              <a:rPr lang="it-IT" dirty="0" err="1">
                <a:solidFill>
                  <a:srgbClr val="0070C0"/>
                </a:solidFill>
              </a:rPr>
              <a:t>attivita</a:t>
            </a:r>
            <a:r>
              <a:rPr lang="it-IT" dirty="0">
                <a:solidFill>
                  <a:srgbClr val="0070C0"/>
                </a:solidFill>
              </a:rPr>
              <a:t>̀ per tutto il periodo della </a:t>
            </a:r>
            <a:r>
              <a:rPr lang="it-IT" dirty="0" err="1">
                <a:solidFill>
                  <a:srgbClr val="0070C0"/>
                </a:solidFill>
              </a:rPr>
              <a:t>maternita</a:t>
            </a:r>
            <a:r>
              <a:rPr lang="it-IT" dirty="0">
                <a:solidFill>
                  <a:srgbClr val="0070C0"/>
                </a:solidFill>
              </a:rPr>
              <a:t>̀, dal momento dell’accertamento e fino al rientro nell’</a:t>
            </a:r>
            <a:r>
              <a:rPr lang="it-IT" dirty="0" err="1">
                <a:solidFill>
                  <a:srgbClr val="0070C0"/>
                </a:solidFill>
              </a:rPr>
              <a:t>attivita</a:t>
            </a:r>
            <a:r>
              <a:rPr lang="it-IT" dirty="0">
                <a:solidFill>
                  <a:srgbClr val="0070C0"/>
                </a:solidFill>
              </a:rPr>
              <a:t>̀ agonistica, con specifiche norme dei Regolamenti e dei criteri per la compilazione delle classifiche. </a:t>
            </a:r>
          </a:p>
          <a:p>
            <a:endParaRPr lang="it-IT" dirty="0"/>
          </a:p>
        </p:txBody>
      </p:sp>
    </p:spTree>
    <p:extLst>
      <p:ext uri="{BB962C8B-B14F-4D97-AF65-F5344CB8AC3E}">
        <p14:creationId xmlns:p14="http://schemas.microsoft.com/office/powerpoint/2010/main" val="1423316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55E09C2-DE9F-4348-B831-90C39ECB4BBE}"/>
              </a:ext>
            </a:extLst>
          </p:cNvPr>
          <p:cNvSpPr>
            <a:spLocks noGrp="1"/>
          </p:cNvSpPr>
          <p:nvPr>
            <p:ph type="title"/>
          </p:nvPr>
        </p:nvSpPr>
        <p:spPr>
          <a:xfrm>
            <a:off x="2231136" y="477748"/>
            <a:ext cx="7729728" cy="1299681"/>
          </a:xfrm>
          <a:solidFill>
            <a:schemeClr val="accent2">
              <a:lumMod val="60000"/>
              <a:lumOff val="40000"/>
            </a:schemeClr>
          </a:solidFill>
        </p:spPr>
        <p:txBody>
          <a:bodyPr>
            <a:normAutofit/>
          </a:bodyPr>
          <a:lstStyle/>
          <a:p>
            <a:r>
              <a:rPr lang="it-IT" dirty="0">
                <a:solidFill>
                  <a:srgbClr val="FF0000"/>
                </a:solidFill>
              </a:rPr>
              <a:t>Il tesseramento nella riforma dello sport</a:t>
            </a:r>
          </a:p>
        </p:txBody>
      </p:sp>
      <p:sp>
        <p:nvSpPr>
          <p:cNvPr id="3" name="Segnaposto contenuto 2">
            <a:extLst>
              <a:ext uri="{FF2B5EF4-FFF2-40B4-BE49-F238E27FC236}">
                <a16:creationId xmlns:a16="http://schemas.microsoft.com/office/drawing/2014/main" id="{F93E2003-A6DE-0A4A-B9B1-BF75338E0D21}"/>
              </a:ext>
            </a:extLst>
          </p:cNvPr>
          <p:cNvSpPr>
            <a:spLocks noGrp="1"/>
          </p:cNvSpPr>
          <p:nvPr>
            <p:ph idx="1"/>
          </p:nvPr>
        </p:nvSpPr>
        <p:spPr>
          <a:xfrm>
            <a:off x="1150706" y="1921267"/>
            <a:ext cx="9709078" cy="4458985"/>
          </a:xfrm>
        </p:spPr>
        <p:txBody>
          <a:bodyPr>
            <a:normAutofit/>
          </a:bodyPr>
          <a:lstStyle/>
          <a:p>
            <a:r>
              <a:rPr lang="it-IT" sz="2000" dirty="0">
                <a:solidFill>
                  <a:srgbClr val="0070C0"/>
                </a:solidFill>
              </a:rPr>
              <a:t>Art. 15 Tesseramento</a:t>
            </a:r>
          </a:p>
          <a:p>
            <a:r>
              <a:rPr lang="it-IT" sz="2000" dirty="0">
                <a:solidFill>
                  <a:srgbClr val="0070C0"/>
                </a:solidFill>
              </a:rPr>
              <a:t>1. Con l'atto di tesseramento l'atleta instaura un rapporto associativo con la propria associazione o </a:t>
            </a:r>
            <a:r>
              <a:rPr lang="it-IT" sz="2000" dirty="0" err="1">
                <a:solidFill>
                  <a:srgbClr val="0070C0"/>
                </a:solidFill>
              </a:rPr>
              <a:t>societa'</a:t>
            </a:r>
            <a:r>
              <a:rPr lang="it-IT" sz="2000" dirty="0">
                <a:solidFill>
                  <a:srgbClr val="0070C0"/>
                </a:solidFill>
              </a:rPr>
              <a:t> sportiva o, nei casi ammessi, con la Federazione Sportiva Nazionale o Disciplina Sportiva Associata.</a:t>
            </a:r>
          </a:p>
          <a:p>
            <a:r>
              <a:rPr lang="it-IT" sz="2000" dirty="0">
                <a:solidFill>
                  <a:srgbClr val="0070C0"/>
                </a:solidFill>
              </a:rPr>
              <a:t> 2. Il tesserato ha diritto di partecipare </a:t>
            </a:r>
            <a:r>
              <a:rPr lang="it-IT" sz="2000" dirty="0" err="1">
                <a:solidFill>
                  <a:srgbClr val="0070C0"/>
                </a:solidFill>
              </a:rPr>
              <a:t>all'attivita'</a:t>
            </a:r>
            <a:r>
              <a:rPr lang="it-IT" sz="2000" dirty="0">
                <a:solidFill>
                  <a:srgbClr val="0070C0"/>
                </a:solidFill>
              </a:rPr>
              <a:t> e alle competizioni organizzate dalla Federazione Sportiva Nazionale, dalla Disciplina Sportiva Associata, dall'Ente di Promozione Sportiva di appartenenza dell'associazione o dalla </a:t>
            </a:r>
            <a:r>
              <a:rPr lang="it-IT" sz="2000" dirty="0" err="1">
                <a:solidFill>
                  <a:srgbClr val="0070C0"/>
                </a:solidFill>
              </a:rPr>
              <a:t>societa'</a:t>
            </a:r>
            <a:r>
              <a:rPr lang="it-IT" sz="2000" dirty="0">
                <a:solidFill>
                  <a:srgbClr val="0070C0"/>
                </a:solidFill>
              </a:rPr>
              <a:t> sportiva cui </a:t>
            </a:r>
            <a:r>
              <a:rPr lang="it-IT" sz="2000" dirty="0" err="1">
                <a:solidFill>
                  <a:srgbClr val="0070C0"/>
                </a:solidFill>
              </a:rPr>
              <a:t>e'</a:t>
            </a:r>
            <a:r>
              <a:rPr lang="it-IT" sz="2000" dirty="0">
                <a:solidFill>
                  <a:srgbClr val="0070C0"/>
                </a:solidFill>
              </a:rPr>
              <a:t> associato, </a:t>
            </a:r>
            <a:r>
              <a:rPr lang="it-IT" sz="2000" dirty="0" err="1">
                <a:solidFill>
                  <a:srgbClr val="0070C0"/>
                </a:solidFill>
              </a:rPr>
              <a:t>nonche</a:t>
            </a:r>
            <a:r>
              <a:rPr lang="it-IT" sz="2000" dirty="0">
                <a:solidFill>
                  <a:srgbClr val="0070C0"/>
                </a:solidFill>
              </a:rPr>
              <a:t>' di concorrere, ove in possesso dei requisiti previsti, a ricoprire le cariche dei relativi organi direttivi e di partecipare alle assemblee degli organi consiliari, secondo le previsioni statutarie e regolamentari. </a:t>
            </a:r>
          </a:p>
          <a:p>
            <a:r>
              <a:rPr lang="it-IT" sz="2000" dirty="0">
                <a:solidFill>
                  <a:srgbClr val="0070C0"/>
                </a:solidFill>
              </a:rPr>
              <a:t>3. Gli atleti tesserati, nell'esercizio della pratica sportiva, sono tenuti ad osservare le norme dettate dal CONI, dal CIO, dal CIP, dal IPC e dalla federazione nazione ed internazionale, Disciplina Sportiva Associata o dall'Ente di Promozione Sportiva di appartenenza. </a:t>
            </a:r>
          </a:p>
        </p:txBody>
      </p:sp>
    </p:spTree>
    <p:extLst>
      <p:ext uri="{BB962C8B-B14F-4D97-AF65-F5344CB8AC3E}">
        <p14:creationId xmlns:p14="http://schemas.microsoft.com/office/powerpoint/2010/main" val="24134974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48554AB-17F5-9844-A6BC-6FDDDB19D0F6}"/>
              </a:ext>
            </a:extLst>
          </p:cNvPr>
          <p:cNvSpPr>
            <a:spLocks noGrp="1"/>
          </p:cNvSpPr>
          <p:nvPr>
            <p:ph type="title"/>
          </p:nvPr>
        </p:nvSpPr>
        <p:spPr/>
        <p:txBody>
          <a:bodyPr/>
          <a:lstStyle/>
          <a:p>
            <a:r>
              <a:rPr lang="it-IT" dirty="0">
                <a:solidFill>
                  <a:srgbClr val="FF0000"/>
                </a:solidFill>
              </a:rPr>
              <a:t>IL CONI: atti normativi rilevanti</a:t>
            </a:r>
            <a:br>
              <a:rPr lang="it-IT" dirty="0"/>
            </a:br>
            <a:endParaRPr lang="it-IT" dirty="0"/>
          </a:p>
        </p:txBody>
      </p:sp>
      <p:sp>
        <p:nvSpPr>
          <p:cNvPr id="3" name="Segnaposto contenuto 2">
            <a:extLst>
              <a:ext uri="{FF2B5EF4-FFF2-40B4-BE49-F238E27FC236}">
                <a16:creationId xmlns:a16="http://schemas.microsoft.com/office/drawing/2014/main" id="{16FEE378-CE28-724D-8892-6A526547094B}"/>
              </a:ext>
            </a:extLst>
          </p:cNvPr>
          <p:cNvSpPr>
            <a:spLocks noGrp="1"/>
          </p:cNvSpPr>
          <p:nvPr>
            <p:ph idx="1"/>
          </p:nvPr>
        </p:nvSpPr>
        <p:spPr/>
        <p:txBody>
          <a:bodyPr>
            <a:normAutofit/>
          </a:bodyPr>
          <a:lstStyle/>
          <a:p>
            <a:r>
              <a:rPr lang="it-IT" sz="2200" dirty="0">
                <a:solidFill>
                  <a:srgbClr val="0070C0"/>
                </a:solidFill>
                <a:latin typeface="Calibri"/>
              </a:rPr>
              <a:t>Legge 16 febbraio 1942 n. 426 Costituzione e ordinamento del Comitato olimpico nazionale italiano (C.O.N.I.) </a:t>
            </a:r>
          </a:p>
          <a:p>
            <a:r>
              <a:rPr lang="it-IT" sz="2200" dirty="0">
                <a:solidFill>
                  <a:srgbClr val="0070C0"/>
                </a:solidFill>
                <a:latin typeface="Calibri"/>
              </a:rPr>
              <a:t>D. </a:t>
            </a:r>
            <a:r>
              <a:rPr lang="it-IT" sz="2200" dirty="0" err="1">
                <a:solidFill>
                  <a:srgbClr val="0070C0"/>
                </a:solidFill>
                <a:latin typeface="Calibri"/>
              </a:rPr>
              <a:t>Lgs</a:t>
            </a:r>
            <a:r>
              <a:rPr lang="it-IT" sz="2200" dirty="0">
                <a:solidFill>
                  <a:srgbClr val="0070C0"/>
                </a:solidFill>
                <a:latin typeface="Calibri"/>
              </a:rPr>
              <a:t>. 23 luglio 1999 n. 242 (</a:t>
            </a:r>
            <a:r>
              <a:rPr lang="it-IT" sz="2200" dirty="0">
                <a:solidFill>
                  <a:srgbClr val="0070C0"/>
                </a:solidFill>
              </a:rPr>
              <a:t>Decreto Melandri di </a:t>
            </a:r>
            <a:r>
              <a:rPr lang="it-IT" sz="2200" dirty="0">
                <a:solidFill>
                  <a:srgbClr val="0070C0"/>
                </a:solidFill>
                <a:latin typeface="Calibri"/>
              </a:rPr>
              <a:t>abrogazione della legge 426/42  e di cd. privatizzazione delle Federazioni)</a:t>
            </a:r>
          </a:p>
          <a:p>
            <a:r>
              <a:rPr lang="it-IT" sz="2200" dirty="0">
                <a:solidFill>
                  <a:srgbClr val="0070C0"/>
                </a:solidFill>
                <a:latin typeface="Calibri"/>
              </a:rPr>
              <a:t>D.L. 8 agosto 2002 n. 178 (costituzione </a:t>
            </a:r>
            <a:r>
              <a:rPr lang="it-IT" sz="2200" dirty="0" err="1">
                <a:solidFill>
                  <a:srgbClr val="0070C0"/>
                </a:solidFill>
                <a:latin typeface="Calibri"/>
              </a:rPr>
              <a:t>Consi</a:t>
            </a:r>
            <a:r>
              <a:rPr lang="it-IT" sz="2200" dirty="0">
                <a:solidFill>
                  <a:srgbClr val="0070C0"/>
                </a:solidFill>
                <a:latin typeface="Calibri"/>
              </a:rPr>
              <a:t> servizi Spa)</a:t>
            </a:r>
          </a:p>
          <a:p>
            <a:r>
              <a:rPr lang="it-IT" sz="2200" dirty="0">
                <a:solidFill>
                  <a:srgbClr val="0070C0"/>
                </a:solidFill>
                <a:latin typeface="Calibri"/>
              </a:rPr>
              <a:t>D. </a:t>
            </a:r>
            <a:r>
              <a:rPr lang="it-IT" sz="2200" dirty="0" err="1">
                <a:solidFill>
                  <a:srgbClr val="0070C0"/>
                </a:solidFill>
                <a:latin typeface="Calibri"/>
              </a:rPr>
              <a:t>lgs</a:t>
            </a:r>
            <a:r>
              <a:rPr lang="it-IT" sz="2200" dirty="0">
                <a:solidFill>
                  <a:srgbClr val="0070C0"/>
                </a:solidFill>
                <a:latin typeface="Calibri"/>
              </a:rPr>
              <a:t>. 8 gennaio 2004 n. 15 (c. Decreto Pescante sulla natura confederativa dell’Ente)</a:t>
            </a:r>
          </a:p>
          <a:p>
            <a:r>
              <a:rPr lang="it-IT" sz="2200" dirty="0" err="1">
                <a:solidFill>
                  <a:srgbClr val="0070C0"/>
                </a:solidFill>
                <a:latin typeface="Calibri"/>
              </a:rPr>
              <a:t>D.p.r.</a:t>
            </a:r>
            <a:r>
              <a:rPr lang="it-IT" sz="2200" dirty="0">
                <a:solidFill>
                  <a:srgbClr val="0070C0"/>
                </a:solidFill>
                <a:latin typeface="Calibri"/>
              </a:rPr>
              <a:t> 7 giugno 2016 (costituzione Ufficio per lo sport)</a:t>
            </a:r>
          </a:p>
          <a:p>
            <a:r>
              <a:rPr lang="it-IT" sz="2200" dirty="0">
                <a:solidFill>
                  <a:srgbClr val="0070C0"/>
                </a:solidFill>
                <a:latin typeface="Calibri"/>
              </a:rPr>
              <a:t>Legge 11 gennaio 2018 n. 8 (durata dei mandati)</a:t>
            </a:r>
          </a:p>
          <a:p>
            <a:r>
              <a:rPr lang="it-IT" sz="2200" dirty="0">
                <a:solidFill>
                  <a:srgbClr val="0070C0"/>
                </a:solidFill>
                <a:latin typeface="Calibri"/>
              </a:rPr>
              <a:t>Legge 8 agosto 2019 n. 86 (Deleghe al governo in materia di ordinamento sportivo etc.)</a:t>
            </a:r>
          </a:p>
        </p:txBody>
      </p:sp>
    </p:spTree>
    <p:extLst>
      <p:ext uri="{BB962C8B-B14F-4D97-AF65-F5344CB8AC3E}">
        <p14:creationId xmlns:p14="http://schemas.microsoft.com/office/powerpoint/2010/main" val="39850689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ABDC01C-95E9-E84D-93A6-07BB9038F36F}"/>
              </a:ext>
            </a:extLst>
          </p:cNvPr>
          <p:cNvSpPr>
            <a:spLocks noGrp="1"/>
          </p:cNvSpPr>
          <p:nvPr>
            <p:ph type="title"/>
          </p:nvPr>
        </p:nvSpPr>
        <p:spPr/>
        <p:txBody>
          <a:bodyPr/>
          <a:lstStyle/>
          <a:p>
            <a:r>
              <a:rPr lang="it-IT" dirty="0">
                <a:solidFill>
                  <a:srgbClr val="FF0000"/>
                </a:solidFill>
              </a:rPr>
              <a:t>La natura giuridica dell’Ente CONI dal 1942 ad oggi</a:t>
            </a:r>
          </a:p>
        </p:txBody>
      </p:sp>
      <p:sp>
        <p:nvSpPr>
          <p:cNvPr id="3" name="Segnaposto contenuto 2">
            <a:extLst>
              <a:ext uri="{FF2B5EF4-FFF2-40B4-BE49-F238E27FC236}">
                <a16:creationId xmlns:a16="http://schemas.microsoft.com/office/drawing/2014/main" id="{96DFFB95-54BC-CD42-AE61-B6E0F81D150B}"/>
              </a:ext>
            </a:extLst>
          </p:cNvPr>
          <p:cNvSpPr>
            <a:spLocks noGrp="1"/>
          </p:cNvSpPr>
          <p:nvPr>
            <p:ph idx="1"/>
          </p:nvPr>
        </p:nvSpPr>
        <p:spPr/>
        <p:txBody>
          <a:bodyPr>
            <a:normAutofit fontScale="85000" lnSpcReduction="20000"/>
          </a:bodyPr>
          <a:lstStyle/>
          <a:p>
            <a:r>
              <a:rPr lang="it-IT" sz="2600" dirty="0">
                <a:solidFill>
                  <a:srgbClr val="0070C0"/>
                </a:solidFill>
                <a:latin typeface="Calibri"/>
              </a:rPr>
              <a:t>La legge del 1942 ha qualificato il C.O.N.I. soggetto dell’ordinamento sportivo nazionale e vi ha attribuito </a:t>
            </a:r>
            <a:r>
              <a:rPr lang="it-IT" sz="2600" dirty="0" err="1">
                <a:solidFill>
                  <a:srgbClr val="0070C0"/>
                </a:solidFill>
                <a:latin typeface="Calibri"/>
              </a:rPr>
              <a:t>personalita</a:t>
            </a:r>
            <a:r>
              <a:rPr lang="it-IT" sz="2600" dirty="0">
                <a:solidFill>
                  <a:srgbClr val="0070C0"/>
                </a:solidFill>
                <a:latin typeface="Calibri"/>
              </a:rPr>
              <a:t>̀ giuridica.</a:t>
            </a:r>
          </a:p>
          <a:p>
            <a:r>
              <a:rPr lang="it-IT" sz="2600" dirty="0">
                <a:solidFill>
                  <a:srgbClr val="0070C0"/>
                </a:solidFill>
                <a:latin typeface="Calibri"/>
              </a:rPr>
              <a:t>Secondol’art.2 dellaL.426/42 gli scopi del CONI erano l’organizzazione e il potenziamento dello sport nazionale e l’indirizzo di esso verso il perfezionamento atletico e ai sensi dell’art. 3</a:t>
            </a:r>
          </a:p>
          <a:p>
            <a:r>
              <a:rPr lang="it-IT" sz="2600" dirty="0">
                <a:solidFill>
                  <a:srgbClr val="0070C0"/>
                </a:solidFill>
                <a:latin typeface="Calibri"/>
              </a:rPr>
              <a:t> 1) provvede(va) alla conservazione, al controllo ed all'incremento del patrimonio sportivo nazionale; </a:t>
            </a:r>
          </a:p>
          <a:p>
            <a:r>
              <a:rPr lang="it-IT" sz="2600" dirty="0">
                <a:solidFill>
                  <a:srgbClr val="0070C0"/>
                </a:solidFill>
                <a:latin typeface="Calibri"/>
              </a:rPr>
              <a:t>2) coordina(va) e disciplina l'</a:t>
            </a:r>
            <a:r>
              <a:rPr lang="it-IT" sz="2600" dirty="0" err="1">
                <a:solidFill>
                  <a:srgbClr val="0070C0"/>
                </a:solidFill>
                <a:latin typeface="Calibri"/>
              </a:rPr>
              <a:t>attivita</a:t>
            </a:r>
            <a:r>
              <a:rPr lang="it-IT" sz="2600" dirty="0">
                <a:solidFill>
                  <a:srgbClr val="0070C0"/>
                </a:solidFill>
                <a:latin typeface="Calibri"/>
              </a:rPr>
              <a:t>̀ sportiva </a:t>
            </a:r>
            <a:r>
              <a:rPr lang="it-IT" sz="2600" dirty="0">
                <a:solidFill>
                  <a:srgbClr val="FF0000"/>
                </a:solidFill>
                <a:latin typeface="Calibri"/>
              </a:rPr>
              <a:t>comunque e da chiunque esercitata</a:t>
            </a:r>
            <a:r>
              <a:rPr lang="it-IT" sz="2600" dirty="0">
                <a:solidFill>
                  <a:srgbClr val="0070C0"/>
                </a:solidFill>
                <a:latin typeface="Calibri"/>
              </a:rPr>
              <a:t>; </a:t>
            </a:r>
          </a:p>
          <a:p>
            <a:r>
              <a:rPr lang="it-IT" sz="2600" dirty="0">
                <a:solidFill>
                  <a:srgbClr val="0070C0"/>
                </a:solidFill>
                <a:latin typeface="Calibri"/>
              </a:rPr>
              <a:t>3) ha (</a:t>
            </a:r>
            <a:r>
              <a:rPr lang="it-IT" sz="2600" dirty="0" err="1">
                <a:solidFill>
                  <a:srgbClr val="0070C0"/>
                </a:solidFill>
                <a:latin typeface="Calibri"/>
              </a:rPr>
              <a:t>rectius:aveva</a:t>
            </a:r>
            <a:r>
              <a:rPr lang="it-IT" sz="2600" dirty="0">
                <a:solidFill>
                  <a:srgbClr val="0070C0"/>
                </a:solidFill>
                <a:latin typeface="Calibri"/>
              </a:rPr>
              <a:t>) il potere di sorveglianza e di tutela su tutte le organizzazioni che si dedicano allo sport e ne ratifica, direttamente o per mezzo delle Federazioni sportive nazionali, gli statuti ed i regolamenti; </a:t>
            </a:r>
          </a:p>
          <a:p>
            <a:r>
              <a:rPr lang="it-IT" sz="2600" dirty="0">
                <a:solidFill>
                  <a:srgbClr val="0070C0"/>
                </a:solidFill>
                <a:latin typeface="Calibri"/>
              </a:rPr>
              <a:t>4) appronta(va) gli atleti ed i mezzi idonei per le Olimpiadi e per tutte le altre manifestazioni sportive nazionali o internazionali, con riguardo alla preparazione olimpionica </a:t>
            </a:r>
          </a:p>
          <a:p>
            <a:endParaRPr lang="it-IT" sz="2600" dirty="0">
              <a:solidFill>
                <a:srgbClr val="0070C0"/>
              </a:solidFill>
              <a:latin typeface="Calibri"/>
            </a:endParaRPr>
          </a:p>
          <a:p>
            <a:endParaRPr lang="it-IT" dirty="0"/>
          </a:p>
        </p:txBody>
      </p:sp>
    </p:spTree>
    <p:extLst>
      <p:ext uri="{BB962C8B-B14F-4D97-AF65-F5344CB8AC3E}">
        <p14:creationId xmlns:p14="http://schemas.microsoft.com/office/powerpoint/2010/main" val="8298709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3EEB551-B5E6-A24C-B5A9-D8E4C7A1BA29}"/>
              </a:ext>
            </a:extLst>
          </p:cNvPr>
          <p:cNvSpPr>
            <a:spLocks noGrp="1"/>
          </p:cNvSpPr>
          <p:nvPr>
            <p:ph type="title"/>
          </p:nvPr>
        </p:nvSpPr>
        <p:spPr/>
        <p:txBody>
          <a:bodyPr/>
          <a:lstStyle/>
          <a:p>
            <a:r>
              <a:rPr lang="it-IT" dirty="0">
                <a:solidFill>
                  <a:srgbClr val="FF0000"/>
                </a:solidFill>
              </a:rPr>
              <a:t>Segue. Riconoscimento degli Enti sportivi a fini sportivi prima della riforma (l. 86/19)</a:t>
            </a:r>
          </a:p>
        </p:txBody>
      </p:sp>
      <p:sp>
        <p:nvSpPr>
          <p:cNvPr id="3" name="Segnaposto contenuto 2">
            <a:extLst>
              <a:ext uri="{FF2B5EF4-FFF2-40B4-BE49-F238E27FC236}">
                <a16:creationId xmlns:a16="http://schemas.microsoft.com/office/drawing/2014/main" id="{05A46202-13CB-E94B-ACD2-B65BEB91BB4F}"/>
              </a:ext>
            </a:extLst>
          </p:cNvPr>
          <p:cNvSpPr>
            <a:spLocks noGrp="1"/>
          </p:cNvSpPr>
          <p:nvPr>
            <p:ph idx="1"/>
          </p:nvPr>
        </p:nvSpPr>
        <p:spPr/>
        <p:txBody>
          <a:bodyPr>
            <a:normAutofit/>
          </a:bodyPr>
          <a:lstStyle/>
          <a:p>
            <a:r>
              <a:rPr lang="it-IT" sz="2900" dirty="0">
                <a:solidFill>
                  <a:srgbClr val="0070C0"/>
                </a:solidFill>
                <a:latin typeface="Calibri"/>
              </a:rPr>
              <a:t>Art. 21 Statuto CONI: </a:t>
            </a:r>
            <a:r>
              <a:rPr lang="it-IT" sz="2900" b="1" dirty="0">
                <a:solidFill>
                  <a:srgbClr val="0070C0"/>
                </a:solidFill>
                <a:latin typeface="Calibri"/>
              </a:rPr>
              <a:t>Requisiti per il riconoscimento delle Federazioni sportive nazionali</a:t>
            </a:r>
          </a:p>
          <a:p>
            <a:r>
              <a:rPr lang="it-IT" sz="2900" dirty="0">
                <a:solidFill>
                  <a:srgbClr val="0070C0"/>
                </a:solidFill>
                <a:latin typeface="Calibri"/>
              </a:rPr>
              <a:t>Art. 24 </a:t>
            </a:r>
            <a:r>
              <a:rPr lang="it-IT" sz="3200" dirty="0">
                <a:solidFill>
                  <a:srgbClr val="0070C0"/>
                </a:solidFill>
              </a:rPr>
              <a:t>Statuto CONI: </a:t>
            </a:r>
            <a:r>
              <a:rPr lang="it-IT" sz="3200" b="1" dirty="0">
                <a:solidFill>
                  <a:srgbClr val="0070C0"/>
                </a:solidFill>
              </a:rPr>
              <a:t>Requisiti per il riconoscimento delle Discipline Sportive Associate</a:t>
            </a:r>
            <a:endParaRPr lang="it-IT" sz="3200" dirty="0"/>
          </a:p>
          <a:p>
            <a:r>
              <a:rPr lang="it-IT" sz="2900" dirty="0">
                <a:solidFill>
                  <a:srgbClr val="0070C0"/>
                </a:solidFill>
                <a:latin typeface="Calibri"/>
              </a:rPr>
              <a:t>Art. 27 Statuto </a:t>
            </a:r>
            <a:r>
              <a:rPr lang="it-IT" sz="2900" dirty="0" err="1">
                <a:solidFill>
                  <a:srgbClr val="0070C0"/>
                </a:solidFill>
                <a:latin typeface="Calibri"/>
              </a:rPr>
              <a:t>CONI:</a:t>
            </a:r>
            <a:r>
              <a:rPr lang="it-IT" sz="2900" b="1" dirty="0" err="1">
                <a:solidFill>
                  <a:srgbClr val="0070C0"/>
                </a:solidFill>
                <a:latin typeface="Calibri"/>
              </a:rPr>
              <a:t>Riconoscimento</a:t>
            </a:r>
            <a:r>
              <a:rPr lang="it-IT" sz="2900" b="1" dirty="0">
                <a:solidFill>
                  <a:srgbClr val="0070C0"/>
                </a:solidFill>
                <a:latin typeface="Calibri"/>
              </a:rPr>
              <a:t> degli Enti di promozione sportiva </a:t>
            </a:r>
            <a:endParaRPr lang="it-IT" sz="2900" dirty="0">
              <a:solidFill>
                <a:srgbClr val="0070C0"/>
              </a:solidFill>
              <a:latin typeface="Calibri"/>
            </a:endParaRPr>
          </a:p>
          <a:p>
            <a:r>
              <a:rPr lang="it-IT" sz="2900" dirty="0">
                <a:solidFill>
                  <a:srgbClr val="0070C0"/>
                </a:solidFill>
                <a:latin typeface="Calibri"/>
              </a:rPr>
              <a:t>Art. 29 Statuto CONI: </a:t>
            </a:r>
            <a:r>
              <a:rPr lang="it-IT" sz="2900" b="1" dirty="0">
                <a:solidFill>
                  <a:srgbClr val="0070C0"/>
                </a:solidFill>
                <a:latin typeface="Calibri"/>
              </a:rPr>
              <a:t>Ordinamento e riconoscimento delle </a:t>
            </a:r>
            <a:r>
              <a:rPr lang="it-IT" sz="2900" b="1" dirty="0" err="1">
                <a:solidFill>
                  <a:srgbClr val="0070C0"/>
                </a:solidFill>
                <a:latin typeface="Calibri"/>
              </a:rPr>
              <a:t>societa</a:t>
            </a:r>
            <a:r>
              <a:rPr lang="it-IT" sz="2900" b="1" dirty="0">
                <a:solidFill>
                  <a:srgbClr val="0070C0"/>
                </a:solidFill>
                <a:latin typeface="Calibri"/>
              </a:rPr>
              <a:t>̀ ed associazioni sportive </a:t>
            </a:r>
          </a:p>
          <a:p>
            <a:endParaRPr lang="it-IT" sz="2900" dirty="0">
              <a:solidFill>
                <a:srgbClr val="0070C0"/>
              </a:solidFill>
              <a:latin typeface="Calibri"/>
            </a:endParaRPr>
          </a:p>
        </p:txBody>
      </p:sp>
    </p:spTree>
    <p:extLst>
      <p:ext uri="{BB962C8B-B14F-4D97-AF65-F5344CB8AC3E}">
        <p14:creationId xmlns:p14="http://schemas.microsoft.com/office/powerpoint/2010/main" val="33156636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A62DC2B-4DEB-1A40-A32F-49D3DB3CAB73}"/>
              </a:ext>
            </a:extLst>
          </p:cNvPr>
          <p:cNvSpPr>
            <a:spLocks noGrp="1"/>
          </p:cNvSpPr>
          <p:nvPr>
            <p:ph type="title"/>
          </p:nvPr>
        </p:nvSpPr>
        <p:spPr>
          <a:xfrm>
            <a:off x="838200" y="365125"/>
            <a:ext cx="10515600" cy="1093805"/>
          </a:xfrm>
        </p:spPr>
        <p:txBody>
          <a:bodyPr>
            <a:normAutofit fontScale="90000"/>
          </a:bodyPr>
          <a:lstStyle/>
          <a:p>
            <a:r>
              <a:rPr lang="it-IT" dirty="0">
                <a:solidFill>
                  <a:srgbClr val="FF0000"/>
                </a:solidFill>
              </a:rPr>
              <a:t>Segue: Art. 21 Riconoscimento delle Federazioni</a:t>
            </a:r>
          </a:p>
        </p:txBody>
      </p:sp>
      <p:sp>
        <p:nvSpPr>
          <p:cNvPr id="3" name="Segnaposto contenuto 2">
            <a:extLst>
              <a:ext uri="{FF2B5EF4-FFF2-40B4-BE49-F238E27FC236}">
                <a16:creationId xmlns:a16="http://schemas.microsoft.com/office/drawing/2014/main" id="{FC543EE0-D749-854C-87D7-B94D3C0C5622}"/>
              </a:ext>
            </a:extLst>
          </p:cNvPr>
          <p:cNvSpPr>
            <a:spLocks noGrp="1"/>
          </p:cNvSpPr>
          <p:nvPr>
            <p:ph idx="1"/>
          </p:nvPr>
        </p:nvSpPr>
        <p:spPr>
          <a:xfrm>
            <a:off x="838200" y="1335640"/>
            <a:ext cx="10515600" cy="5157235"/>
          </a:xfrm>
        </p:spPr>
        <p:txBody>
          <a:bodyPr>
            <a:normAutofit fontScale="55000" lnSpcReduction="20000"/>
          </a:bodyPr>
          <a:lstStyle/>
          <a:p>
            <a:r>
              <a:rPr lang="it-IT" sz="4100" dirty="0">
                <a:solidFill>
                  <a:srgbClr val="0070C0"/>
                </a:solidFill>
                <a:latin typeface="Calibri"/>
              </a:rPr>
              <a:t>Il CONI riconosce le Federazioni sportive nazionali che rispondono ai requisiti di: </a:t>
            </a:r>
          </a:p>
          <a:p>
            <a:r>
              <a:rPr lang="it-IT" sz="4100" dirty="0">
                <a:solidFill>
                  <a:srgbClr val="0070C0"/>
                </a:solidFill>
                <a:latin typeface="Calibri"/>
              </a:rPr>
              <a:t>a)  svolgimento, nel territorio nazionale e sul piano internazionale, di una </a:t>
            </a:r>
            <a:r>
              <a:rPr lang="it-IT" sz="4100" dirty="0" err="1">
                <a:solidFill>
                  <a:srgbClr val="0070C0"/>
                </a:solidFill>
                <a:latin typeface="Calibri"/>
              </a:rPr>
              <a:t>attivita</a:t>
            </a:r>
            <a:r>
              <a:rPr lang="it-IT" sz="4100" dirty="0">
                <a:solidFill>
                  <a:srgbClr val="0070C0"/>
                </a:solidFill>
                <a:latin typeface="Calibri"/>
              </a:rPr>
              <a:t>̀ sportiva, ivi inclusa la partecipazione a competizioni e l’attuazione di programmi </a:t>
            </a:r>
          </a:p>
          <a:p>
            <a:r>
              <a:rPr lang="it-IT" sz="4100" dirty="0">
                <a:solidFill>
                  <a:srgbClr val="0070C0"/>
                </a:solidFill>
                <a:latin typeface="Calibri"/>
              </a:rPr>
              <a:t>di formazione degli atleti e dei tecnici; </a:t>
            </a:r>
          </a:p>
          <a:p>
            <a:r>
              <a:rPr lang="it-IT" sz="4100" dirty="0">
                <a:solidFill>
                  <a:srgbClr val="0070C0"/>
                </a:solidFill>
                <a:latin typeface="Calibri"/>
              </a:rPr>
              <a:t>b)  affiliazione ad una Federazione internazionale riconosciuta dal CIO, ove </a:t>
            </a:r>
          </a:p>
          <a:p>
            <a:r>
              <a:rPr lang="it-IT" sz="4100" dirty="0">
                <a:solidFill>
                  <a:srgbClr val="0070C0"/>
                </a:solidFill>
                <a:latin typeface="Calibri"/>
              </a:rPr>
              <a:t>esistente, e gestione dell’</a:t>
            </a:r>
            <a:r>
              <a:rPr lang="it-IT" sz="4100" dirty="0" err="1">
                <a:solidFill>
                  <a:srgbClr val="0070C0"/>
                </a:solidFill>
                <a:latin typeface="Calibri"/>
              </a:rPr>
              <a:t>attivita</a:t>
            </a:r>
            <a:r>
              <a:rPr lang="it-IT" sz="4100" dirty="0">
                <a:solidFill>
                  <a:srgbClr val="0070C0"/>
                </a:solidFill>
                <a:latin typeface="Calibri"/>
              </a:rPr>
              <a:t>̀ conformemente alla Carta Olimpica e alle </a:t>
            </a:r>
          </a:p>
          <a:p>
            <a:r>
              <a:rPr lang="it-IT" sz="4100" dirty="0">
                <a:solidFill>
                  <a:srgbClr val="0070C0"/>
                </a:solidFill>
                <a:latin typeface="Calibri"/>
              </a:rPr>
              <a:t>regole della Federazione internazionale di appartenenza; </a:t>
            </a:r>
          </a:p>
          <a:p>
            <a:r>
              <a:rPr lang="it-IT" sz="4100" dirty="0">
                <a:solidFill>
                  <a:srgbClr val="0070C0"/>
                </a:solidFill>
                <a:latin typeface="Calibri"/>
              </a:rPr>
              <a:t>c)  ordinamento statutario e regolamentare ispirato al principio di democrazia </a:t>
            </a:r>
          </a:p>
          <a:p>
            <a:r>
              <a:rPr lang="it-IT" sz="4100" dirty="0">
                <a:solidFill>
                  <a:srgbClr val="0070C0"/>
                </a:solidFill>
                <a:latin typeface="Calibri"/>
              </a:rPr>
              <a:t>interna e di partecipazione all’</a:t>
            </a:r>
            <a:r>
              <a:rPr lang="it-IT" sz="4100" dirty="0" err="1">
                <a:solidFill>
                  <a:srgbClr val="0070C0"/>
                </a:solidFill>
                <a:latin typeface="Calibri"/>
              </a:rPr>
              <a:t>attivita</a:t>
            </a:r>
            <a:r>
              <a:rPr lang="it-IT" sz="4100" dirty="0">
                <a:solidFill>
                  <a:srgbClr val="0070C0"/>
                </a:solidFill>
                <a:latin typeface="Calibri"/>
              </a:rPr>
              <a:t>̀ sportiva da parte di donne e uomini in condizioni di uguaglianza e di pari </a:t>
            </a:r>
            <a:r>
              <a:rPr lang="it-IT" sz="4100" dirty="0" err="1">
                <a:solidFill>
                  <a:srgbClr val="0070C0"/>
                </a:solidFill>
                <a:latin typeface="Calibri"/>
              </a:rPr>
              <a:t>opportunita</a:t>
            </a:r>
            <a:r>
              <a:rPr lang="it-IT" sz="4100" dirty="0">
                <a:solidFill>
                  <a:srgbClr val="0070C0"/>
                </a:solidFill>
                <a:latin typeface="Calibri"/>
              </a:rPr>
              <a:t>̀, </a:t>
            </a:r>
            <a:r>
              <a:rPr lang="it-IT" sz="4100" dirty="0" err="1">
                <a:solidFill>
                  <a:srgbClr val="0070C0"/>
                </a:solidFill>
                <a:latin typeface="Calibri"/>
              </a:rPr>
              <a:t>nonche</a:t>
            </a:r>
            <a:r>
              <a:rPr lang="it-IT" sz="4100" dirty="0">
                <a:solidFill>
                  <a:srgbClr val="0070C0"/>
                </a:solidFill>
                <a:latin typeface="Calibri"/>
              </a:rPr>
              <a:t>́ in </a:t>
            </a:r>
            <a:r>
              <a:rPr lang="it-IT" sz="4100" dirty="0" err="1">
                <a:solidFill>
                  <a:srgbClr val="0070C0"/>
                </a:solidFill>
                <a:latin typeface="Calibri"/>
              </a:rPr>
              <a:t>conformita</a:t>
            </a:r>
            <a:r>
              <a:rPr lang="it-IT" sz="4100" dirty="0">
                <a:solidFill>
                  <a:srgbClr val="0070C0"/>
                </a:solidFill>
                <a:latin typeface="Calibri"/>
              </a:rPr>
              <a:t>̀ alle deliberazioni e agli indirizzi del CIO e del CONI; </a:t>
            </a:r>
          </a:p>
          <a:p>
            <a:r>
              <a:rPr lang="it-IT" sz="4100" dirty="0">
                <a:solidFill>
                  <a:srgbClr val="0070C0"/>
                </a:solidFill>
                <a:latin typeface="Calibri"/>
              </a:rPr>
              <a:t>d)  procedure elettorali e composizione degli organi direttivi in </a:t>
            </a:r>
            <a:r>
              <a:rPr lang="it-IT" sz="4100" dirty="0" err="1">
                <a:solidFill>
                  <a:srgbClr val="0070C0"/>
                </a:solidFill>
                <a:latin typeface="Calibri"/>
              </a:rPr>
              <a:t>conformita</a:t>
            </a:r>
            <a:r>
              <a:rPr lang="it-IT" sz="4100" dirty="0">
                <a:solidFill>
                  <a:srgbClr val="0070C0"/>
                </a:solidFill>
                <a:latin typeface="Calibri"/>
              </a:rPr>
              <a:t>̀ al disposto dell’art. 16, comma 2, del decreto legislativo 23 luglio 1999, n. 242, e successive modifiche e integrazioni. </a:t>
            </a:r>
          </a:p>
          <a:p>
            <a:endParaRPr lang="it-IT" dirty="0"/>
          </a:p>
        </p:txBody>
      </p:sp>
    </p:spTree>
    <p:extLst>
      <p:ext uri="{BB962C8B-B14F-4D97-AF65-F5344CB8AC3E}">
        <p14:creationId xmlns:p14="http://schemas.microsoft.com/office/powerpoint/2010/main" val="35613489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4A71EA2-6B77-2149-8937-A7E4A6EFB7C6}"/>
              </a:ext>
            </a:extLst>
          </p:cNvPr>
          <p:cNvSpPr>
            <a:spLocks noGrp="1"/>
          </p:cNvSpPr>
          <p:nvPr>
            <p:ph type="title"/>
          </p:nvPr>
        </p:nvSpPr>
        <p:spPr>
          <a:xfrm>
            <a:off x="838200" y="77057"/>
            <a:ext cx="10515600" cy="734602"/>
          </a:xfrm>
        </p:spPr>
        <p:txBody>
          <a:bodyPr>
            <a:noAutofit/>
          </a:bodyPr>
          <a:lstStyle/>
          <a:p>
            <a:r>
              <a:rPr lang="it-IT" sz="2800" dirty="0">
                <a:solidFill>
                  <a:srgbClr val="FF0000"/>
                </a:solidFill>
              </a:rPr>
              <a:t>Art. 1 </a:t>
            </a:r>
            <a:r>
              <a:rPr lang="it-IT" sz="2800" dirty="0" err="1">
                <a:solidFill>
                  <a:srgbClr val="FF0000"/>
                </a:solidFill>
              </a:rPr>
              <a:t>D.p.r.</a:t>
            </a:r>
            <a:r>
              <a:rPr lang="it-IT" sz="2800" dirty="0">
                <a:solidFill>
                  <a:srgbClr val="FF0000"/>
                </a:solidFill>
              </a:rPr>
              <a:t> 361/2000 </a:t>
            </a:r>
            <a:r>
              <a:rPr lang="it-IT" sz="2800" dirty="0">
                <a:solidFill>
                  <a:srgbClr val="FF0000"/>
                </a:solidFill>
                <a:latin typeface="Calibri"/>
              </a:rPr>
              <a:t>Art. 1. Procedimento per l'acquisto della personalità giuridica</a:t>
            </a:r>
            <a:endParaRPr lang="it-IT" sz="2800" dirty="0">
              <a:solidFill>
                <a:srgbClr val="FF0000"/>
              </a:solidFill>
            </a:endParaRPr>
          </a:p>
        </p:txBody>
      </p:sp>
      <p:sp>
        <p:nvSpPr>
          <p:cNvPr id="3" name="Segnaposto contenuto 2">
            <a:extLst>
              <a:ext uri="{FF2B5EF4-FFF2-40B4-BE49-F238E27FC236}">
                <a16:creationId xmlns:a16="http://schemas.microsoft.com/office/drawing/2014/main" id="{B45462B5-DA23-764A-B38C-0B67E4D14583}"/>
              </a:ext>
            </a:extLst>
          </p:cNvPr>
          <p:cNvSpPr>
            <a:spLocks noGrp="1"/>
          </p:cNvSpPr>
          <p:nvPr>
            <p:ph idx="1"/>
          </p:nvPr>
        </p:nvSpPr>
        <p:spPr>
          <a:xfrm>
            <a:off x="838200" y="811658"/>
            <a:ext cx="10515600" cy="6046341"/>
          </a:xfrm>
        </p:spPr>
        <p:txBody>
          <a:bodyPr>
            <a:noAutofit/>
          </a:bodyPr>
          <a:lstStyle/>
          <a:p>
            <a:pPr marL="0" indent="0" fontAlgn="base">
              <a:lnSpc>
                <a:spcPct val="110000"/>
              </a:lnSpc>
              <a:buNone/>
            </a:pPr>
            <a:endParaRPr lang="it-IT" sz="2200" dirty="0">
              <a:solidFill>
                <a:srgbClr val="0070C0"/>
              </a:solidFill>
              <a:latin typeface="Calibri"/>
            </a:endParaRPr>
          </a:p>
          <a:p>
            <a:pPr fontAlgn="base">
              <a:lnSpc>
                <a:spcPct val="110000"/>
              </a:lnSpc>
            </a:pPr>
            <a:r>
              <a:rPr lang="it-IT" sz="2000" dirty="0">
                <a:solidFill>
                  <a:srgbClr val="0070C0"/>
                </a:solidFill>
                <a:latin typeface="Calibri"/>
              </a:rPr>
              <a:t>1. Salvo quanto previsto dagli articoli 7 e 9, le associazioni, le fondazioni e le altre istituzioni di carattere privato acquistano la personalità giuridica mediante il riconoscimento determinato dall'iscrizione nel registro delle persone giuridiche, istituito presso le prefetture. 2</a:t>
            </a:r>
          </a:p>
          <a:p>
            <a:pPr fontAlgn="base">
              <a:lnSpc>
                <a:spcPct val="110000"/>
              </a:lnSpc>
            </a:pPr>
            <a:r>
              <a:rPr lang="it-IT" sz="2000" dirty="0">
                <a:solidFill>
                  <a:srgbClr val="0070C0"/>
                </a:solidFill>
                <a:latin typeface="Calibri"/>
              </a:rPr>
              <a:t> La domanda per il riconoscimento di una persona giuridica, sottoscritta dal fondatore ovvero da coloro ai quali è conferita la rappresentanza dell'ente, è presentata alla prefettura nella cui provincia è stabilita la sede dell'ente. Alla domanda i richiedenti allegano copia autentica dell'atto costitutivo e dello statuto. La prefettura rilascia una ricevuta che attesta la data di presentazione della domanda.</a:t>
            </a:r>
          </a:p>
          <a:p>
            <a:pPr fontAlgn="base">
              <a:lnSpc>
                <a:spcPct val="110000"/>
              </a:lnSpc>
            </a:pPr>
            <a:r>
              <a:rPr lang="it-IT" sz="2000" dirty="0">
                <a:solidFill>
                  <a:srgbClr val="0070C0"/>
                </a:solidFill>
                <a:latin typeface="Calibri"/>
              </a:rPr>
              <a:t> 3. Ai fini del riconoscimento è necessario che siano state soddisfatte le condizioni previste da norme di legge o di regolamento per la costituzione dell'ente, che lo scopo sia possibile e lecito e che il patrimonio risulti adeguato alla realizzazione dello scopo. </a:t>
            </a:r>
          </a:p>
          <a:p>
            <a:pPr fontAlgn="base">
              <a:lnSpc>
                <a:spcPct val="110000"/>
              </a:lnSpc>
            </a:pPr>
            <a:r>
              <a:rPr lang="it-IT" sz="2000" dirty="0">
                <a:solidFill>
                  <a:srgbClr val="0070C0"/>
                </a:solidFill>
                <a:latin typeface="Calibri"/>
              </a:rPr>
              <a:t>4. La consistenza del patrimonio deve essere dimostrata da idonea documentazione allegata alla domanda.</a:t>
            </a:r>
          </a:p>
          <a:p>
            <a:pPr fontAlgn="base">
              <a:lnSpc>
                <a:spcPct val="110000"/>
              </a:lnSpc>
            </a:pPr>
            <a:r>
              <a:rPr lang="it-IT" sz="2000" dirty="0">
                <a:solidFill>
                  <a:srgbClr val="0070C0"/>
                </a:solidFill>
                <a:latin typeface="Calibri"/>
              </a:rPr>
              <a:t> 5. Entro il termine di centoventi giorni dalla data di presentazione della domanda il prefetto provvede all'iscrizione. </a:t>
            </a:r>
          </a:p>
        </p:txBody>
      </p:sp>
    </p:spTree>
    <p:extLst>
      <p:ext uri="{BB962C8B-B14F-4D97-AF65-F5344CB8AC3E}">
        <p14:creationId xmlns:p14="http://schemas.microsoft.com/office/powerpoint/2010/main" val="17797095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66AF9DB-0A7D-274E-927D-45B9DD014FFB}"/>
              </a:ext>
            </a:extLst>
          </p:cNvPr>
          <p:cNvSpPr>
            <a:spLocks noGrp="1"/>
          </p:cNvSpPr>
          <p:nvPr>
            <p:ph type="title"/>
          </p:nvPr>
        </p:nvSpPr>
        <p:spPr>
          <a:xfrm>
            <a:off x="838200" y="365126"/>
            <a:ext cx="10515600" cy="935774"/>
          </a:xfrm>
        </p:spPr>
        <p:txBody>
          <a:bodyPr/>
          <a:lstStyle/>
          <a:p>
            <a:r>
              <a:rPr lang="it-IT" dirty="0">
                <a:solidFill>
                  <a:srgbClr val="FF0000"/>
                </a:solidFill>
              </a:rPr>
              <a:t>Segue: i compiti secondo il Decreto Melandri</a:t>
            </a:r>
          </a:p>
        </p:txBody>
      </p:sp>
      <p:sp>
        <p:nvSpPr>
          <p:cNvPr id="3" name="Segnaposto contenuto 2">
            <a:extLst>
              <a:ext uri="{FF2B5EF4-FFF2-40B4-BE49-F238E27FC236}">
                <a16:creationId xmlns:a16="http://schemas.microsoft.com/office/drawing/2014/main" id="{BF0C8F3B-38A8-7242-ADD9-2104410308DA}"/>
              </a:ext>
            </a:extLst>
          </p:cNvPr>
          <p:cNvSpPr>
            <a:spLocks noGrp="1"/>
          </p:cNvSpPr>
          <p:nvPr>
            <p:ph idx="1"/>
          </p:nvPr>
        </p:nvSpPr>
        <p:spPr>
          <a:xfrm>
            <a:off x="838200" y="1859621"/>
            <a:ext cx="10515600" cy="4739141"/>
          </a:xfrm>
        </p:spPr>
        <p:txBody>
          <a:bodyPr>
            <a:normAutofit/>
          </a:bodyPr>
          <a:lstStyle/>
          <a:p>
            <a:pPr>
              <a:lnSpc>
                <a:spcPct val="80000"/>
              </a:lnSpc>
            </a:pPr>
            <a:r>
              <a:rPr lang="it-IT" sz="2200" dirty="0">
                <a:solidFill>
                  <a:srgbClr val="0070C0"/>
                </a:solidFill>
                <a:latin typeface="Calibri"/>
              </a:rPr>
              <a:t>Il CONI si conforma ai principi dell'ordinamento sportivo internazionale, in armonia con le deliberazioni e gli indirizzi emanati dal Comitato olimpico internazionale, di seguito denominato CIO. </a:t>
            </a:r>
          </a:p>
          <a:p>
            <a:pPr>
              <a:lnSpc>
                <a:spcPct val="80000"/>
              </a:lnSpc>
            </a:pPr>
            <a:r>
              <a:rPr lang="it-IT" sz="2200" dirty="0">
                <a:solidFill>
                  <a:srgbClr val="0070C0"/>
                </a:solidFill>
                <a:latin typeface="Calibri"/>
              </a:rPr>
              <a:t>L'ente cura l'organizzazione ed il potenziamento dello sport nazionale, ed in particolare la preparazione degli atleti e l'approntamento dei mezzi idonei per le Olimpiadi e per tutte le altre manifestazioni sportive nazionali o internazionali finalizzate alla preparazione olimpica. </a:t>
            </a:r>
          </a:p>
          <a:p>
            <a:pPr>
              <a:lnSpc>
                <a:spcPct val="80000"/>
              </a:lnSpc>
            </a:pPr>
            <a:r>
              <a:rPr lang="it-IT" sz="2200" dirty="0">
                <a:solidFill>
                  <a:srgbClr val="0070C0"/>
                </a:solidFill>
                <a:latin typeface="Calibri"/>
              </a:rPr>
              <a:t>Cura inoltre, nell'ambito dell'ordinamento sportivo, l'adozione di misure di prevenzione e repressione dell'uso di sostanze che alterano le naturali prestazioni fisiche degli atleti nelle </a:t>
            </a:r>
            <a:r>
              <a:rPr lang="it-IT" sz="2200" dirty="0" err="1">
                <a:solidFill>
                  <a:srgbClr val="0070C0"/>
                </a:solidFill>
                <a:latin typeface="Calibri"/>
              </a:rPr>
              <a:t>attivita'</a:t>
            </a:r>
            <a:r>
              <a:rPr lang="it-IT" sz="2200" dirty="0">
                <a:solidFill>
                  <a:srgbClr val="0070C0"/>
                </a:solidFill>
                <a:latin typeface="Calibri"/>
              </a:rPr>
              <a:t> sportive, </a:t>
            </a:r>
            <a:r>
              <a:rPr lang="it-IT" sz="2200" dirty="0" err="1">
                <a:solidFill>
                  <a:srgbClr val="0070C0"/>
                </a:solidFill>
                <a:latin typeface="Calibri"/>
              </a:rPr>
              <a:t>nonche</a:t>
            </a:r>
            <a:r>
              <a:rPr lang="it-IT" sz="2200" dirty="0">
                <a:solidFill>
                  <a:srgbClr val="0070C0"/>
                </a:solidFill>
                <a:latin typeface="Calibri"/>
              </a:rPr>
              <a:t>' la promozione della massima diffusione della pratica sportiva, nei limiti di quanto stabilito dal decreto del Presidente della Repubblica 24 luglio 1977, n. 616.</a:t>
            </a:r>
          </a:p>
        </p:txBody>
      </p:sp>
    </p:spTree>
    <p:extLst>
      <p:ext uri="{BB962C8B-B14F-4D97-AF65-F5344CB8AC3E}">
        <p14:creationId xmlns:p14="http://schemas.microsoft.com/office/powerpoint/2010/main" val="109754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54D6547-C83B-7A4A-BCEC-DC7F5D89D403}"/>
              </a:ext>
            </a:extLst>
          </p:cNvPr>
          <p:cNvSpPr>
            <a:spLocks noGrp="1"/>
          </p:cNvSpPr>
          <p:nvPr>
            <p:ph type="title"/>
          </p:nvPr>
        </p:nvSpPr>
        <p:spPr>
          <a:xfrm>
            <a:off x="838200" y="107879"/>
            <a:ext cx="10515600" cy="518845"/>
          </a:xfrm>
          <a:solidFill>
            <a:schemeClr val="accent2">
              <a:lumMod val="60000"/>
              <a:lumOff val="40000"/>
            </a:schemeClr>
          </a:solidFill>
        </p:spPr>
        <p:txBody>
          <a:bodyPr>
            <a:normAutofit/>
          </a:bodyPr>
          <a:lstStyle/>
          <a:p>
            <a:r>
              <a:rPr lang="it-IT" sz="2400" b="1" dirty="0" err="1">
                <a:solidFill>
                  <a:srgbClr val="FF0000"/>
                </a:solidFill>
              </a:rPr>
              <a:t>Tipologiedi</a:t>
            </a:r>
            <a:r>
              <a:rPr lang="it-IT" sz="2400" b="1" dirty="0">
                <a:solidFill>
                  <a:srgbClr val="FF0000"/>
                </a:solidFill>
              </a:rPr>
              <a:t> soggetti</a:t>
            </a:r>
          </a:p>
        </p:txBody>
      </p:sp>
      <p:graphicFrame>
        <p:nvGraphicFramePr>
          <p:cNvPr id="4" name="Segnaposto contenuto 3">
            <a:extLst>
              <a:ext uri="{FF2B5EF4-FFF2-40B4-BE49-F238E27FC236}">
                <a16:creationId xmlns:a16="http://schemas.microsoft.com/office/drawing/2014/main" id="{7862F0C1-E4D7-D745-8F8B-550041BC1E78}"/>
              </a:ext>
            </a:extLst>
          </p:cNvPr>
          <p:cNvGraphicFramePr>
            <a:graphicFrameLocks noGrp="1"/>
          </p:cNvGraphicFramePr>
          <p:nvPr>
            <p:ph idx="1"/>
            <p:extLst>
              <p:ext uri="{D42A27DB-BD31-4B8C-83A1-F6EECF244321}">
                <p14:modId xmlns:p14="http://schemas.microsoft.com/office/powerpoint/2010/main" val="1864040467"/>
              </p:ext>
            </p:extLst>
          </p:nvPr>
        </p:nvGraphicFramePr>
        <p:xfrm>
          <a:off x="838200" y="708918"/>
          <a:ext cx="10515600" cy="60412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106274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73B3AA8-AD26-F34F-BDE2-266AFF4933CE}"/>
              </a:ext>
            </a:extLst>
          </p:cNvPr>
          <p:cNvSpPr>
            <a:spLocks noGrp="1"/>
          </p:cNvSpPr>
          <p:nvPr>
            <p:ph type="title"/>
          </p:nvPr>
        </p:nvSpPr>
        <p:spPr/>
        <p:txBody>
          <a:bodyPr/>
          <a:lstStyle/>
          <a:p>
            <a:r>
              <a:rPr lang="it-IT" dirty="0">
                <a:solidFill>
                  <a:srgbClr val="FF0000"/>
                </a:solidFill>
              </a:rPr>
              <a:t>Segue gli organi del CONI secondo il decreto Melandri</a:t>
            </a:r>
          </a:p>
        </p:txBody>
      </p:sp>
      <p:sp>
        <p:nvSpPr>
          <p:cNvPr id="3" name="Segnaposto contenuto 2">
            <a:extLst>
              <a:ext uri="{FF2B5EF4-FFF2-40B4-BE49-F238E27FC236}">
                <a16:creationId xmlns:a16="http://schemas.microsoft.com/office/drawing/2014/main" id="{831EBDFD-3E48-0343-972C-8F59CEE42955}"/>
              </a:ext>
            </a:extLst>
          </p:cNvPr>
          <p:cNvSpPr>
            <a:spLocks noGrp="1"/>
          </p:cNvSpPr>
          <p:nvPr>
            <p:ph idx="1"/>
          </p:nvPr>
        </p:nvSpPr>
        <p:spPr/>
        <p:txBody>
          <a:bodyPr/>
          <a:lstStyle/>
          <a:p>
            <a:pPr>
              <a:lnSpc>
                <a:spcPct val="80000"/>
              </a:lnSpc>
            </a:pPr>
            <a:r>
              <a:rPr lang="it-IT" sz="2200" dirty="0">
                <a:solidFill>
                  <a:srgbClr val="0070C0"/>
                </a:solidFill>
                <a:latin typeface="Calibri"/>
              </a:rPr>
              <a:t>Sono organi del CONI:</a:t>
            </a:r>
          </a:p>
          <a:p>
            <a:pPr>
              <a:lnSpc>
                <a:spcPct val="80000"/>
              </a:lnSpc>
            </a:pPr>
            <a:r>
              <a:rPr lang="it-IT" sz="2200" dirty="0">
                <a:solidFill>
                  <a:srgbClr val="0070C0"/>
                </a:solidFill>
                <a:latin typeface="Calibri"/>
              </a:rPr>
              <a:t> a) il consiglio nazionale; </a:t>
            </a:r>
          </a:p>
          <a:p>
            <a:pPr>
              <a:lnSpc>
                <a:spcPct val="80000"/>
              </a:lnSpc>
            </a:pPr>
            <a:r>
              <a:rPr lang="it-IT" sz="2200" dirty="0">
                <a:solidFill>
                  <a:srgbClr val="0070C0"/>
                </a:solidFill>
                <a:latin typeface="Calibri"/>
              </a:rPr>
              <a:t>b) la giunta nazionale; </a:t>
            </a:r>
          </a:p>
          <a:p>
            <a:pPr>
              <a:lnSpc>
                <a:spcPct val="80000"/>
              </a:lnSpc>
            </a:pPr>
            <a:r>
              <a:rPr lang="it-IT" sz="2200" dirty="0">
                <a:solidFill>
                  <a:srgbClr val="0070C0"/>
                </a:solidFill>
                <a:latin typeface="Calibri"/>
              </a:rPr>
              <a:t>c) il presidente; </a:t>
            </a:r>
          </a:p>
          <a:p>
            <a:pPr>
              <a:lnSpc>
                <a:spcPct val="80000"/>
              </a:lnSpc>
            </a:pPr>
            <a:r>
              <a:rPr lang="it-IT" sz="2200" dirty="0">
                <a:solidFill>
                  <a:srgbClr val="0070C0"/>
                </a:solidFill>
                <a:latin typeface="Calibri"/>
              </a:rPr>
              <a:t>d) il segretario generale; </a:t>
            </a:r>
          </a:p>
          <a:p>
            <a:pPr>
              <a:lnSpc>
                <a:spcPct val="80000"/>
              </a:lnSpc>
            </a:pPr>
            <a:r>
              <a:rPr lang="it-IT" sz="2200" dirty="0">
                <a:solidFill>
                  <a:srgbClr val="0070C0"/>
                </a:solidFill>
                <a:latin typeface="Calibri"/>
              </a:rPr>
              <a:t>e) il comitato nazionale per lo sport per tutti (abolito); </a:t>
            </a:r>
          </a:p>
          <a:p>
            <a:pPr>
              <a:lnSpc>
                <a:spcPct val="80000"/>
              </a:lnSpc>
            </a:pPr>
            <a:r>
              <a:rPr lang="it-IT" sz="2200" dirty="0" err="1">
                <a:solidFill>
                  <a:srgbClr val="0070C0"/>
                </a:solidFill>
                <a:latin typeface="Calibri"/>
              </a:rPr>
              <a:t>f</a:t>
            </a:r>
            <a:r>
              <a:rPr lang="it-IT" sz="2200" dirty="0">
                <a:solidFill>
                  <a:srgbClr val="0070C0"/>
                </a:solidFill>
                <a:latin typeface="Calibri"/>
              </a:rPr>
              <a:t>) il collegio dei revisori dei conti.</a:t>
            </a:r>
          </a:p>
        </p:txBody>
      </p:sp>
    </p:spTree>
    <p:extLst>
      <p:ext uri="{BB962C8B-B14F-4D97-AF65-F5344CB8AC3E}">
        <p14:creationId xmlns:p14="http://schemas.microsoft.com/office/powerpoint/2010/main" val="2058636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EC0330A-2BAF-1A4C-9626-31876E39009C}"/>
              </a:ext>
            </a:extLst>
          </p:cNvPr>
          <p:cNvSpPr>
            <a:spLocks noGrp="1"/>
          </p:cNvSpPr>
          <p:nvPr>
            <p:ph type="title"/>
          </p:nvPr>
        </p:nvSpPr>
        <p:spPr>
          <a:xfrm>
            <a:off x="838200" y="365125"/>
            <a:ext cx="10515600" cy="643543"/>
          </a:xfrm>
        </p:spPr>
        <p:txBody>
          <a:bodyPr>
            <a:normAutofit fontScale="90000"/>
          </a:bodyPr>
          <a:lstStyle/>
          <a:p>
            <a:r>
              <a:rPr lang="it-IT" dirty="0">
                <a:solidFill>
                  <a:srgbClr val="FF0000"/>
                </a:solidFill>
              </a:rPr>
              <a:t>Il Decreto Pescante</a:t>
            </a:r>
          </a:p>
        </p:txBody>
      </p:sp>
      <p:sp>
        <p:nvSpPr>
          <p:cNvPr id="3" name="Segnaposto contenuto 2">
            <a:extLst>
              <a:ext uri="{FF2B5EF4-FFF2-40B4-BE49-F238E27FC236}">
                <a16:creationId xmlns:a16="http://schemas.microsoft.com/office/drawing/2014/main" id="{2DA45BF9-6D7F-CC44-870F-A38D4038F900}"/>
              </a:ext>
            </a:extLst>
          </p:cNvPr>
          <p:cNvSpPr>
            <a:spLocks noGrp="1"/>
          </p:cNvSpPr>
          <p:nvPr>
            <p:ph idx="1"/>
          </p:nvPr>
        </p:nvSpPr>
        <p:spPr>
          <a:xfrm>
            <a:off x="838200" y="1178350"/>
            <a:ext cx="10515600" cy="5599521"/>
          </a:xfrm>
        </p:spPr>
        <p:txBody>
          <a:bodyPr>
            <a:normAutofit/>
          </a:bodyPr>
          <a:lstStyle/>
          <a:p>
            <a:r>
              <a:rPr lang="it-IT" sz="2200" dirty="0">
                <a:solidFill>
                  <a:srgbClr val="0070C0"/>
                </a:solidFill>
                <a:latin typeface="Calibri"/>
              </a:rPr>
              <a:t>Il CONI </a:t>
            </a:r>
            <a:r>
              <a:rPr lang="it-IT" sz="2200" dirty="0" err="1">
                <a:solidFill>
                  <a:srgbClr val="0070C0"/>
                </a:solidFill>
                <a:latin typeface="Calibri"/>
              </a:rPr>
              <a:t>e'</a:t>
            </a:r>
            <a:r>
              <a:rPr lang="it-IT" sz="2200" dirty="0">
                <a:solidFill>
                  <a:srgbClr val="0070C0"/>
                </a:solidFill>
                <a:latin typeface="Calibri"/>
              </a:rPr>
              <a:t> la Confederazione delle federazioni sportive nazionali e delle discipline sportive associate e si conforma ai principi dell'ordinamento sportivo internazionale, in armonia con le deliberazioni e gli indirizzi emanati dal Comitato olimpico internazionale, di seguito denominato CIO.</a:t>
            </a:r>
          </a:p>
          <a:p>
            <a:r>
              <a:rPr lang="it-IT" sz="2200" dirty="0">
                <a:solidFill>
                  <a:srgbClr val="0070C0"/>
                </a:solidFill>
                <a:latin typeface="Calibri"/>
              </a:rPr>
              <a:t>L'ente cura l'organizzazione ed il potenziamento dello sport nazionale, ed in particolare la preparazione degli atleti e l'approntamento dei mezzi idonei per le Olimpiadi e per tutte le altre manifestazioni sportive nazionali o internazionali. </a:t>
            </a:r>
          </a:p>
          <a:p>
            <a:r>
              <a:rPr lang="it-IT" sz="2200" dirty="0">
                <a:solidFill>
                  <a:srgbClr val="0070C0"/>
                </a:solidFill>
                <a:latin typeface="Calibri"/>
              </a:rPr>
              <a:t>Cura inoltre, nell'ambito dell'ordinamento sportivo, anche d'intesa con la commissione per la vigilanza ed il controllo sul doping e per la tutela della salute nelle </a:t>
            </a:r>
            <a:r>
              <a:rPr lang="it-IT" sz="2200" dirty="0" err="1">
                <a:solidFill>
                  <a:srgbClr val="0070C0"/>
                </a:solidFill>
                <a:latin typeface="Calibri"/>
              </a:rPr>
              <a:t>attivita'</a:t>
            </a:r>
            <a:r>
              <a:rPr lang="it-IT" sz="2200" dirty="0">
                <a:solidFill>
                  <a:srgbClr val="0070C0"/>
                </a:solidFill>
                <a:latin typeface="Calibri"/>
              </a:rPr>
              <a:t> sportive, istituita ai sensi dell'articolo 3, della legge 14 dicembre 2000, n. 376, l'adozione di misure di prevenzione e repressione dell'uso di sostanze che alterano le naturali prestazioni fisiche degli atleti nelle </a:t>
            </a:r>
            <a:r>
              <a:rPr lang="it-IT" sz="2200" dirty="0" err="1">
                <a:solidFill>
                  <a:srgbClr val="0070C0"/>
                </a:solidFill>
                <a:latin typeface="Calibri"/>
              </a:rPr>
              <a:t>attivita'</a:t>
            </a:r>
            <a:r>
              <a:rPr lang="it-IT" sz="2200" dirty="0">
                <a:solidFill>
                  <a:srgbClr val="0070C0"/>
                </a:solidFill>
                <a:latin typeface="Calibri"/>
              </a:rPr>
              <a:t> sportive, </a:t>
            </a:r>
            <a:r>
              <a:rPr lang="it-IT" sz="2200" dirty="0" err="1">
                <a:solidFill>
                  <a:srgbClr val="0070C0"/>
                </a:solidFill>
                <a:latin typeface="Calibri"/>
              </a:rPr>
              <a:t>nonche</a:t>
            </a:r>
            <a:r>
              <a:rPr lang="it-IT" sz="2200" dirty="0">
                <a:solidFill>
                  <a:srgbClr val="0070C0"/>
                </a:solidFill>
                <a:latin typeface="Calibri"/>
              </a:rPr>
              <a:t>' la promozione della massima diffusione della pratica sportiva, sia per i normodotati che, di concerto con il Comitato italiano paraolimpico, per i disabili, nei limiti di quanto stabilito dal decreto del Presidente della Repubblica 24 luglio 1977, n. 616. Il CONI, inoltre, assume e promuove le opportune iniziative contro ogni forma di discriminazione e di violenza nello sport</a:t>
            </a:r>
          </a:p>
        </p:txBody>
      </p:sp>
    </p:spTree>
    <p:extLst>
      <p:ext uri="{BB962C8B-B14F-4D97-AF65-F5344CB8AC3E}">
        <p14:creationId xmlns:p14="http://schemas.microsoft.com/office/powerpoint/2010/main" val="13912078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37710B2-26C7-394D-A3EA-755BDD9C917B}"/>
              </a:ext>
            </a:extLst>
          </p:cNvPr>
          <p:cNvSpPr>
            <a:spLocks noGrp="1"/>
          </p:cNvSpPr>
          <p:nvPr>
            <p:ph type="title"/>
          </p:nvPr>
        </p:nvSpPr>
        <p:spPr/>
        <p:txBody>
          <a:bodyPr/>
          <a:lstStyle/>
          <a:p>
            <a:r>
              <a:rPr lang="it-IT" dirty="0">
                <a:solidFill>
                  <a:srgbClr val="FF0000"/>
                </a:solidFill>
              </a:rPr>
              <a:t>IL CONI  secondo lo Statuto vigente</a:t>
            </a:r>
          </a:p>
        </p:txBody>
      </p:sp>
      <p:sp>
        <p:nvSpPr>
          <p:cNvPr id="3" name="Segnaposto contenuto 2">
            <a:extLst>
              <a:ext uri="{FF2B5EF4-FFF2-40B4-BE49-F238E27FC236}">
                <a16:creationId xmlns:a16="http://schemas.microsoft.com/office/drawing/2014/main" id="{A0642216-1D38-5942-80C7-CA786FA3CC3C}"/>
              </a:ext>
            </a:extLst>
          </p:cNvPr>
          <p:cNvSpPr>
            <a:spLocks noGrp="1"/>
          </p:cNvSpPr>
          <p:nvPr>
            <p:ph idx="1"/>
          </p:nvPr>
        </p:nvSpPr>
        <p:spPr/>
        <p:txBody>
          <a:bodyPr>
            <a:normAutofit/>
          </a:bodyPr>
          <a:lstStyle/>
          <a:p>
            <a:r>
              <a:rPr lang="it-IT" sz="2200" dirty="0">
                <a:solidFill>
                  <a:srgbClr val="0070C0"/>
                </a:solidFill>
                <a:latin typeface="Calibri"/>
              </a:rPr>
              <a:t>Il Comitato Olimpico Nazionale Italiano, di seguito denominato “CONI”, è la Confederazione delle Federazioni sportive nazionali (FSN) e delle Discipline sportive associate (DSA). </a:t>
            </a:r>
          </a:p>
          <a:p>
            <a:r>
              <a:rPr lang="it-IT" sz="2200" dirty="0">
                <a:solidFill>
                  <a:srgbClr val="0070C0"/>
                </a:solidFill>
                <a:latin typeface="Calibri"/>
              </a:rPr>
              <a:t>2: Il CONI, regolato dal D.lgs. 23 luglio 1999, n. 242, e successive modificazioni ed integrazioni, e dalla Carta Olimpica, è </a:t>
            </a:r>
            <a:r>
              <a:rPr lang="it-IT" sz="2200" dirty="0" err="1">
                <a:solidFill>
                  <a:srgbClr val="0070C0"/>
                </a:solidFill>
                <a:latin typeface="Calibri"/>
              </a:rPr>
              <a:t>autorita</a:t>
            </a:r>
            <a:r>
              <a:rPr lang="it-IT" sz="2200" dirty="0">
                <a:solidFill>
                  <a:srgbClr val="0070C0"/>
                </a:solidFill>
                <a:latin typeface="Calibri"/>
              </a:rPr>
              <a:t>̀ di </a:t>
            </a:r>
            <a:r>
              <a:rPr lang="it-IT" sz="2200" b="1" u="sng" dirty="0">
                <a:solidFill>
                  <a:srgbClr val="0070C0"/>
                </a:solidFill>
                <a:latin typeface="Calibri"/>
              </a:rPr>
              <a:t>disciplina, regolazione e gestione </a:t>
            </a:r>
            <a:r>
              <a:rPr lang="it-IT" sz="2200" dirty="0">
                <a:solidFill>
                  <a:srgbClr val="0070C0"/>
                </a:solidFill>
                <a:latin typeface="Calibri"/>
              </a:rPr>
              <a:t>delle </a:t>
            </a:r>
            <a:r>
              <a:rPr lang="it-IT" sz="2200" dirty="0" err="1">
                <a:solidFill>
                  <a:srgbClr val="0070C0"/>
                </a:solidFill>
                <a:latin typeface="Calibri"/>
              </a:rPr>
              <a:t>attivita</a:t>
            </a:r>
            <a:r>
              <a:rPr lang="it-IT" sz="2200" dirty="0">
                <a:solidFill>
                  <a:srgbClr val="0070C0"/>
                </a:solidFill>
                <a:latin typeface="Calibri"/>
              </a:rPr>
              <a:t>̀ sportive, intese come elemento essenziale della formazione fisica e morale dell'individuo e parte integrante dell'educazione e della cultura nazionale. Il CONI è posto sotto la vigilanza della Presidenza del Consiglio dei Ministri (d’ora innanzi “</a:t>
            </a:r>
            <a:r>
              <a:rPr lang="it-IT" sz="2200" dirty="0" err="1">
                <a:solidFill>
                  <a:srgbClr val="0070C0"/>
                </a:solidFill>
                <a:latin typeface="Calibri"/>
              </a:rPr>
              <a:t>Autorita</a:t>
            </a:r>
            <a:r>
              <a:rPr lang="it-IT" sz="2200" dirty="0">
                <a:solidFill>
                  <a:srgbClr val="0070C0"/>
                </a:solidFill>
                <a:latin typeface="Calibri"/>
              </a:rPr>
              <a:t>̀ vigilante”). </a:t>
            </a:r>
          </a:p>
          <a:p>
            <a:endParaRPr lang="it-IT" dirty="0"/>
          </a:p>
        </p:txBody>
      </p:sp>
    </p:spTree>
    <p:extLst>
      <p:ext uri="{BB962C8B-B14F-4D97-AF65-F5344CB8AC3E}">
        <p14:creationId xmlns:p14="http://schemas.microsoft.com/office/powerpoint/2010/main" val="18211958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85A2AFF-17C5-0949-A575-173128FA8F54}"/>
              </a:ext>
            </a:extLst>
          </p:cNvPr>
          <p:cNvSpPr>
            <a:spLocks noGrp="1"/>
          </p:cNvSpPr>
          <p:nvPr>
            <p:ph type="title"/>
          </p:nvPr>
        </p:nvSpPr>
        <p:spPr>
          <a:xfrm>
            <a:off x="838200" y="365126"/>
            <a:ext cx="10515600" cy="813226"/>
          </a:xfrm>
        </p:spPr>
        <p:txBody>
          <a:bodyPr/>
          <a:lstStyle/>
          <a:p>
            <a:r>
              <a:rPr lang="it-IT" dirty="0">
                <a:solidFill>
                  <a:srgbClr val="FF0000"/>
                </a:solidFill>
              </a:rPr>
              <a:t>Gli organi del CONI: Il Consiglio nazionale</a:t>
            </a:r>
          </a:p>
        </p:txBody>
      </p:sp>
      <p:sp>
        <p:nvSpPr>
          <p:cNvPr id="3" name="Segnaposto contenuto 2">
            <a:extLst>
              <a:ext uri="{FF2B5EF4-FFF2-40B4-BE49-F238E27FC236}">
                <a16:creationId xmlns:a16="http://schemas.microsoft.com/office/drawing/2014/main" id="{073CA864-E792-B04A-9987-C4E4E48F0350}"/>
              </a:ext>
            </a:extLst>
          </p:cNvPr>
          <p:cNvSpPr>
            <a:spLocks noGrp="1"/>
          </p:cNvSpPr>
          <p:nvPr>
            <p:ph idx="1"/>
          </p:nvPr>
        </p:nvSpPr>
        <p:spPr>
          <a:xfrm>
            <a:off x="838200" y="1385740"/>
            <a:ext cx="10515600" cy="5231876"/>
          </a:xfrm>
        </p:spPr>
        <p:txBody>
          <a:bodyPr>
            <a:normAutofit fontScale="62500" lnSpcReduction="20000"/>
          </a:bodyPr>
          <a:lstStyle/>
          <a:p>
            <a:pPr>
              <a:lnSpc>
                <a:spcPct val="110000"/>
              </a:lnSpc>
            </a:pPr>
            <a:r>
              <a:rPr lang="it-IT" dirty="0">
                <a:solidFill>
                  <a:srgbClr val="0070C0"/>
                </a:solidFill>
                <a:latin typeface="Calibri"/>
              </a:rPr>
              <a:t>compiti di indirizzo e di controllo, : </a:t>
            </a:r>
          </a:p>
          <a:p>
            <a:pPr>
              <a:lnSpc>
                <a:spcPct val="110000"/>
              </a:lnSpc>
            </a:pPr>
            <a:r>
              <a:rPr lang="it-IT" b="1" u="sng" dirty="0">
                <a:solidFill>
                  <a:srgbClr val="0070C0"/>
                </a:solidFill>
                <a:latin typeface="Calibri"/>
              </a:rPr>
              <a:t>l’adozione dello statuto del CONI</a:t>
            </a:r>
            <a:r>
              <a:rPr lang="it-IT" dirty="0">
                <a:solidFill>
                  <a:srgbClr val="0070C0"/>
                </a:solidFill>
                <a:latin typeface="Calibri"/>
              </a:rPr>
              <a:t>, su proposta della Giunta nazionale, e degli altri atti normativi di competenza; </a:t>
            </a:r>
          </a:p>
          <a:p>
            <a:pPr>
              <a:lnSpc>
                <a:spcPct val="110000"/>
              </a:lnSpc>
            </a:pPr>
            <a:r>
              <a:rPr lang="it-IT" b="1" u="sng" dirty="0">
                <a:solidFill>
                  <a:srgbClr val="0070C0"/>
                </a:solidFill>
                <a:latin typeface="Calibri"/>
              </a:rPr>
              <a:t>l’approvazione degli indirizzi generali sull’</a:t>
            </a:r>
            <a:r>
              <a:rPr lang="it-IT" b="1" u="sng" dirty="0" err="1">
                <a:solidFill>
                  <a:srgbClr val="0070C0"/>
                </a:solidFill>
                <a:latin typeface="Calibri"/>
              </a:rPr>
              <a:t>attivita</a:t>
            </a:r>
            <a:r>
              <a:rPr lang="it-IT" b="1" u="sng" dirty="0">
                <a:solidFill>
                  <a:srgbClr val="0070C0"/>
                </a:solidFill>
                <a:latin typeface="Calibri"/>
              </a:rPr>
              <a:t>̀ dell’ente </a:t>
            </a:r>
            <a:r>
              <a:rPr lang="it-IT" dirty="0" err="1">
                <a:solidFill>
                  <a:srgbClr val="0070C0"/>
                </a:solidFill>
                <a:latin typeface="Calibri"/>
              </a:rPr>
              <a:t>nonche</a:t>
            </a:r>
            <a:r>
              <a:rPr lang="it-IT" dirty="0">
                <a:solidFill>
                  <a:srgbClr val="0070C0"/>
                </a:solidFill>
                <a:latin typeface="Calibri"/>
              </a:rPr>
              <a:t>́ del bilancio consuntivo e, ora, anche del bilancio preventivo, come proposti dalla Giunta nazionale; </a:t>
            </a:r>
          </a:p>
          <a:p>
            <a:pPr>
              <a:lnSpc>
                <a:spcPct val="110000"/>
              </a:lnSpc>
            </a:pPr>
            <a:r>
              <a:rPr lang="it-IT" b="1" u="sng" dirty="0">
                <a:solidFill>
                  <a:srgbClr val="0070C0"/>
                </a:solidFill>
                <a:latin typeface="Calibri"/>
              </a:rPr>
              <a:t>la determinazione dei principi fondamentali </a:t>
            </a:r>
            <a:r>
              <a:rPr lang="it-IT" dirty="0">
                <a:solidFill>
                  <a:srgbClr val="0070C0"/>
                </a:solidFill>
                <a:latin typeface="Calibri"/>
              </a:rPr>
              <a:t>ai quali devono uniformarsi i vari statuti di tutti gli enti associativi dell’ordinamento sportivo per potere ottenere il riconoscimento ai fini sportivi e le conseguenti deliberazioni di riconoscimento degli enti associativi </a:t>
            </a:r>
            <a:r>
              <a:rPr lang="it-IT" dirty="0" err="1">
                <a:solidFill>
                  <a:srgbClr val="0070C0"/>
                </a:solidFill>
                <a:latin typeface="Calibri"/>
              </a:rPr>
              <a:t>piu</a:t>
            </a:r>
            <a:r>
              <a:rPr lang="it-IT" dirty="0">
                <a:solidFill>
                  <a:srgbClr val="0070C0"/>
                </a:solidFill>
                <a:latin typeface="Calibri"/>
              </a:rPr>
              <a:t>̀ importanti, consentendo </a:t>
            </a:r>
            <a:r>
              <a:rPr lang="it-IT" dirty="0" err="1">
                <a:solidFill>
                  <a:srgbClr val="0070C0"/>
                </a:solidFill>
                <a:latin typeface="Calibri"/>
              </a:rPr>
              <a:t>percio</a:t>
            </a:r>
            <a:r>
              <a:rPr lang="it-IT" dirty="0">
                <a:solidFill>
                  <a:srgbClr val="0070C0"/>
                </a:solidFill>
                <a:latin typeface="Calibri"/>
              </a:rPr>
              <a:t>̀ loro l’affiliazione al CONI;</a:t>
            </a:r>
          </a:p>
          <a:p>
            <a:pPr>
              <a:lnSpc>
                <a:spcPct val="110000"/>
              </a:lnSpc>
            </a:pPr>
            <a:r>
              <a:rPr lang="it-IT" dirty="0">
                <a:solidFill>
                  <a:srgbClr val="0070C0"/>
                </a:solidFill>
                <a:latin typeface="Calibri"/>
              </a:rPr>
              <a:t> </a:t>
            </a:r>
            <a:r>
              <a:rPr lang="it-IT" b="1" u="sng" dirty="0">
                <a:solidFill>
                  <a:srgbClr val="0070C0"/>
                </a:solidFill>
                <a:latin typeface="Calibri"/>
              </a:rPr>
              <a:t>la determinazione dei criteri per distinguere l’</a:t>
            </a:r>
            <a:r>
              <a:rPr lang="it-IT" b="1" u="sng" dirty="0" err="1">
                <a:solidFill>
                  <a:srgbClr val="0070C0"/>
                </a:solidFill>
                <a:latin typeface="Calibri"/>
              </a:rPr>
              <a:t>attivita</a:t>
            </a:r>
            <a:r>
              <a:rPr lang="it-IT" b="1" u="sng" dirty="0">
                <a:solidFill>
                  <a:srgbClr val="0070C0"/>
                </a:solidFill>
                <a:latin typeface="Calibri"/>
              </a:rPr>
              <a:t>̀ professionistica da quella dilettantistica </a:t>
            </a:r>
            <a:r>
              <a:rPr lang="it-IT" dirty="0">
                <a:solidFill>
                  <a:srgbClr val="0070C0"/>
                </a:solidFill>
                <a:latin typeface="Calibri"/>
              </a:rPr>
              <a:t>con riferimento a ciascuno sport </a:t>
            </a:r>
            <a:r>
              <a:rPr lang="it-IT" dirty="0" err="1">
                <a:solidFill>
                  <a:srgbClr val="0070C0"/>
                </a:solidFill>
                <a:latin typeface="Calibri"/>
              </a:rPr>
              <a:t>nonche</a:t>
            </a:r>
            <a:r>
              <a:rPr lang="it-IT" dirty="0">
                <a:solidFill>
                  <a:srgbClr val="0070C0"/>
                </a:solidFill>
                <a:latin typeface="Calibri"/>
              </a:rPr>
              <a:t>́ dei criteri e delle </a:t>
            </a:r>
            <a:r>
              <a:rPr lang="it-IT" dirty="0" err="1">
                <a:solidFill>
                  <a:srgbClr val="0070C0"/>
                </a:solidFill>
                <a:latin typeface="Calibri"/>
              </a:rPr>
              <a:t>modalita</a:t>
            </a:r>
            <a:r>
              <a:rPr lang="it-IT" dirty="0">
                <a:solidFill>
                  <a:srgbClr val="0070C0"/>
                </a:solidFill>
                <a:latin typeface="Calibri"/>
              </a:rPr>
              <a:t>̀ di controllo da parte della Giunta sulle discipline associate, enti di promozione e federazioni sportive e da parte di quest’ultime sulle </a:t>
            </a:r>
            <a:r>
              <a:rPr lang="it-IT" dirty="0" err="1">
                <a:solidFill>
                  <a:srgbClr val="0070C0"/>
                </a:solidFill>
                <a:latin typeface="Calibri"/>
              </a:rPr>
              <a:t>societa</a:t>
            </a:r>
            <a:r>
              <a:rPr lang="it-IT" dirty="0">
                <a:solidFill>
                  <a:srgbClr val="0070C0"/>
                </a:solidFill>
                <a:latin typeface="Calibri"/>
              </a:rPr>
              <a:t>̀ sportive con atleti professionisti; </a:t>
            </a:r>
          </a:p>
          <a:p>
            <a:pPr>
              <a:lnSpc>
                <a:spcPct val="110000"/>
              </a:lnSpc>
            </a:pPr>
            <a:r>
              <a:rPr lang="it-IT" b="1" u="sng" dirty="0">
                <a:solidFill>
                  <a:srgbClr val="0070C0"/>
                </a:solidFill>
                <a:latin typeface="Calibri"/>
              </a:rPr>
              <a:t>la deliberazione, su proposta della Giunta, del commissariamento delle federazioni sportive o delle discipline associate</a:t>
            </a:r>
            <a:r>
              <a:rPr lang="it-IT" dirty="0">
                <a:solidFill>
                  <a:srgbClr val="0070C0"/>
                </a:solidFill>
                <a:latin typeface="Calibri"/>
              </a:rPr>
              <a:t> in caso di gravi </a:t>
            </a:r>
            <a:r>
              <a:rPr lang="it-IT" dirty="0" err="1">
                <a:solidFill>
                  <a:srgbClr val="0070C0"/>
                </a:solidFill>
                <a:latin typeface="Calibri"/>
              </a:rPr>
              <a:t>irregolarita</a:t>
            </a:r>
            <a:r>
              <a:rPr lang="it-IT" dirty="0">
                <a:solidFill>
                  <a:srgbClr val="0070C0"/>
                </a:solidFill>
                <a:latin typeface="Calibri"/>
              </a:rPr>
              <a:t>̀ nella gestione, di gravi violazioni dell’ordinamento sportivo, d’impossibilità di funzionamento oppure ove non siano garantiti il regolare avvio e svolgimento delle competizioni nazionali </a:t>
            </a:r>
          </a:p>
          <a:p>
            <a:endParaRPr lang="it-IT" dirty="0"/>
          </a:p>
        </p:txBody>
      </p:sp>
    </p:spTree>
    <p:extLst>
      <p:ext uri="{BB962C8B-B14F-4D97-AF65-F5344CB8AC3E}">
        <p14:creationId xmlns:p14="http://schemas.microsoft.com/office/powerpoint/2010/main" val="14313761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DD2367D-CDB0-2046-ADB8-D894D0475B50}"/>
              </a:ext>
            </a:extLst>
          </p:cNvPr>
          <p:cNvSpPr>
            <a:spLocks noGrp="1"/>
          </p:cNvSpPr>
          <p:nvPr>
            <p:ph type="title"/>
          </p:nvPr>
        </p:nvSpPr>
        <p:spPr/>
        <p:txBody>
          <a:bodyPr/>
          <a:lstStyle/>
          <a:p>
            <a:r>
              <a:rPr lang="it-IT" dirty="0">
                <a:solidFill>
                  <a:srgbClr val="FF0000"/>
                </a:solidFill>
              </a:rPr>
              <a:t>Segue: Composizione del Consiglio</a:t>
            </a:r>
          </a:p>
        </p:txBody>
      </p:sp>
      <p:sp>
        <p:nvSpPr>
          <p:cNvPr id="3" name="Segnaposto contenuto 2">
            <a:extLst>
              <a:ext uri="{FF2B5EF4-FFF2-40B4-BE49-F238E27FC236}">
                <a16:creationId xmlns:a16="http://schemas.microsoft.com/office/drawing/2014/main" id="{D164F1AB-06B5-D34C-903A-BA4DAC8BEB05}"/>
              </a:ext>
            </a:extLst>
          </p:cNvPr>
          <p:cNvSpPr>
            <a:spLocks noGrp="1"/>
          </p:cNvSpPr>
          <p:nvPr>
            <p:ph idx="1"/>
          </p:nvPr>
        </p:nvSpPr>
        <p:spPr/>
        <p:txBody>
          <a:bodyPr>
            <a:normAutofit/>
          </a:bodyPr>
          <a:lstStyle/>
          <a:p>
            <a:r>
              <a:rPr lang="it-IT" sz="1800" dirty="0">
                <a:solidFill>
                  <a:srgbClr val="0070C0"/>
                </a:solidFill>
                <a:latin typeface="Calibri"/>
              </a:rPr>
              <a:t>Presidente del CONI, che lo presiede, </a:t>
            </a:r>
          </a:p>
          <a:p>
            <a:r>
              <a:rPr lang="it-IT" sz="1800" dirty="0">
                <a:solidFill>
                  <a:srgbClr val="0070C0"/>
                </a:solidFill>
                <a:latin typeface="Calibri"/>
              </a:rPr>
              <a:t>presidenti delle federazioni sportive, </a:t>
            </a:r>
          </a:p>
          <a:p>
            <a:r>
              <a:rPr lang="it-IT" sz="1800" dirty="0">
                <a:solidFill>
                  <a:srgbClr val="0070C0"/>
                </a:solidFill>
                <a:latin typeface="Calibri"/>
              </a:rPr>
              <a:t>membri italiani del CIO, </a:t>
            </a:r>
          </a:p>
          <a:p>
            <a:r>
              <a:rPr lang="it-IT" sz="1800" dirty="0">
                <a:solidFill>
                  <a:srgbClr val="0070C0"/>
                </a:solidFill>
                <a:latin typeface="Calibri"/>
              </a:rPr>
              <a:t> rappresentanza di atleti e tecnici, </a:t>
            </a:r>
          </a:p>
          <a:p>
            <a:r>
              <a:rPr lang="it-IT" sz="1800" dirty="0">
                <a:solidFill>
                  <a:srgbClr val="0070C0"/>
                </a:solidFill>
                <a:latin typeface="Calibri"/>
              </a:rPr>
              <a:t>sei rappresentanti delle strutture territoriali del CONI, </a:t>
            </a:r>
          </a:p>
          <a:p>
            <a:r>
              <a:rPr lang="it-IT" sz="1800" dirty="0">
                <a:solidFill>
                  <a:srgbClr val="0070C0"/>
                </a:solidFill>
                <a:latin typeface="Calibri"/>
              </a:rPr>
              <a:t> cinque rappresentanti degli enti di promozione sportiva, </a:t>
            </a:r>
          </a:p>
          <a:p>
            <a:r>
              <a:rPr lang="it-IT" sz="1800" dirty="0">
                <a:solidFill>
                  <a:srgbClr val="0070C0"/>
                </a:solidFill>
                <a:latin typeface="Calibri"/>
              </a:rPr>
              <a:t>tre rappresentanti delle discipline associate </a:t>
            </a:r>
          </a:p>
          <a:p>
            <a:r>
              <a:rPr lang="it-IT" sz="1800" dirty="0">
                <a:solidFill>
                  <a:srgbClr val="0070C0"/>
                </a:solidFill>
                <a:latin typeface="Calibri"/>
              </a:rPr>
              <a:t>  un rappresentante delle associazioni benemerite</a:t>
            </a:r>
          </a:p>
          <a:p>
            <a:endParaRPr lang="it-IT" dirty="0"/>
          </a:p>
        </p:txBody>
      </p:sp>
    </p:spTree>
    <p:extLst>
      <p:ext uri="{BB962C8B-B14F-4D97-AF65-F5344CB8AC3E}">
        <p14:creationId xmlns:p14="http://schemas.microsoft.com/office/powerpoint/2010/main" val="23569341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1F723D6-263C-0643-99AB-E0C08CFF7DB3}"/>
              </a:ext>
            </a:extLst>
          </p:cNvPr>
          <p:cNvSpPr>
            <a:spLocks noGrp="1"/>
          </p:cNvSpPr>
          <p:nvPr>
            <p:ph type="title"/>
          </p:nvPr>
        </p:nvSpPr>
        <p:spPr/>
        <p:txBody>
          <a:bodyPr/>
          <a:lstStyle/>
          <a:p>
            <a:r>
              <a:rPr lang="it-IT" dirty="0">
                <a:solidFill>
                  <a:srgbClr val="FF0000"/>
                </a:solidFill>
              </a:rPr>
              <a:t>La Giunta</a:t>
            </a:r>
          </a:p>
        </p:txBody>
      </p:sp>
      <p:sp>
        <p:nvSpPr>
          <p:cNvPr id="3" name="Segnaposto contenuto 2">
            <a:extLst>
              <a:ext uri="{FF2B5EF4-FFF2-40B4-BE49-F238E27FC236}">
                <a16:creationId xmlns:a16="http://schemas.microsoft.com/office/drawing/2014/main" id="{9BCDF1BC-66ED-A34E-88C2-6048E39E6C77}"/>
              </a:ext>
            </a:extLst>
          </p:cNvPr>
          <p:cNvSpPr>
            <a:spLocks noGrp="1"/>
          </p:cNvSpPr>
          <p:nvPr>
            <p:ph idx="1"/>
          </p:nvPr>
        </p:nvSpPr>
        <p:spPr/>
        <p:txBody>
          <a:bodyPr>
            <a:normAutofit/>
          </a:bodyPr>
          <a:lstStyle/>
          <a:p>
            <a:r>
              <a:rPr lang="it-IT" sz="1800" dirty="0">
                <a:solidFill>
                  <a:srgbClr val="0070C0"/>
                </a:solidFill>
                <a:latin typeface="Calibri"/>
              </a:rPr>
              <a:t>Rappresenta l’organo esecutivo del CONI, formata dal Presidente del CONI, che la presiede, dai membri italiani del CIO, da dieci rappresentanti delle federazioni sportive e delle discipline associate dei quali almeno tre scelti tra atleti e tecnici sportivi, da un rappresentante degli enti di promozione e da due rappresentanti delle strutture territoriali del CONI </a:t>
            </a:r>
          </a:p>
          <a:p>
            <a:r>
              <a:rPr lang="it-IT" sz="1800" dirty="0">
                <a:solidFill>
                  <a:srgbClr val="0070C0"/>
                </a:solidFill>
                <a:latin typeface="Calibri"/>
              </a:rPr>
              <a:t>I suoi compiti sono :</a:t>
            </a:r>
          </a:p>
          <a:p>
            <a:r>
              <a:rPr lang="it-IT" sz="1800" dirty="0">
                <a:solidFill>
                  <a:srgbClr val="0070C0"/>
                </a:solidFill>
                <a:latin typeface="Calibri"/>
              </a:rPr>
              <a:t>la definizione dei programmi e degli obiettivi da raggiungere,</a:t>
            </a:r>
          </a:p>
          <a:p>
            <a:r>
              <a:rPr lang="it-IT" sz="1800" dirty="0">
                <a:solidFill>
                  <a:srgbClr val="0070C0"/>
                </a:solidFill>
                <a:latin typeface="Calibri"/>
              </a:rPr>
              <a:t> curare l’attuazione del bilancio di previsione e verificare i risultati rispetto agli indirizzi impartiti </a:t>
            </a:r>
          </a:p>
          <a:p>
            <a:endParaRPr lang="it-IT" dirty="0"/>
          </a:p>
        </p:txBody>
      </p:sp>
    </p:spTree>
    <p:extLst>
      <p:ext uri="{BB962C8B-B14F-4D97-AF65-F5344CB8AC3E}">
        <p14:creationId xmlns:p14="http://schemas.microsoft.com/office/powerpoint/2010/main" val="22361878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35488EF-9542-DB42-83F5-50175B480EEC}"/>
              </a:ext>
            </a:extLst>
          </p:cNvPr>
          <p:cNvSpPr>
            <a:spLocks noGrp="1"/>
          </p:cNvSpPr>
          <p:nvPr>
            <p:ph type="title"/>
          </p:nvPr>
        </p:nvSpPr>
        <p:spPr/>
        <p:txBody>
          <a:bodyPr/>
          <a:lstStyle/>
          <a:p>
            <a:r>
              <a:rPr lang="it-IT" dirty="0">
                <a:solidFill>
                  <a:srgbClr val="FF0000"/>
                </a:solidFill>
              </a:rPr>
              <a:t>Il Presidente</a:t>
            </a:r>
          </a:p>
        </p:txBody>
      </p:sp>
      <p:sp>
        <p:nvSpPr>
          <p:cNvPr id="3" name="Segnaposto contenuto 2">
            <a:extLst>
              <a:ext uri="{FF2B5EF4-FFF2-40B4-BE49-F238E27FC236}">
                <a16:creationId xmlns:a16="http://schemas.microsoft.com/office/drawing/2014/main" id="{076B4854-BB19-AC43-8178-A08385127A9B}"/>
              </a:ext>
            </a:extLst>
          </p:cNvPr>
          <p:cNvSpPr>
            <a:spLocks noGrp="1"/>
          </p:cNvSpPr>
          <p:nvPr>
            <p:ph idx="1"/>
          </p:nvPr>
        </p:nvSpPr>
        <p:spPr/>
        <p:txBody>
          <a:bodyPr>
            <a:normAutofit/>
          </a:bodyPr>
          <a:lstStyle/>
          <a:p>
            <a:r>
              <a:rPr lang="it-IT" sz="1800" dirty="0">
                <a:solidFill>
                  <a:srgbClr val="0070C0"/>
                </a:solidFill>
                <a:latin typeface="Calibri"/>
              </a:rPr>
              <a:t>l Presidente del CONI viene eletto dal Consiglio , ha la rappresentanza legale  dell’ente nell’ambito dell’ordinamento sportivo sia nazionale che internazionale.</a:t>
            </a:r>
          </a:p>
          <a:p>
            <a:r>
              <a:rPr lang="it-IT" sz="1800" dirty="0">
                <a:solidFill>
                  <a:srgbClr val="0070C0"/>
                </a:solidFill>
                <a:latin typeface="Calibri"/>
              </a:rPr>
              <a:t> La riforma Pescante ha introdotto l’</a:t>
            </a:r>
            <a:r>
              <a:rPr lang="it-IT" sz="1800" dirty="0" err="1">
                <a:solidFill>
                  <a:srgbClr val="0070C0"/>
                </a:solidFill>
                <a:latin typeface="Calibri"/>
              </a:rPr>
              <a:t>incompatibilita</a:t>
            </a:r>
            <a:r>
              <a:rPr lang="it-IT" sz="1800" dirty="0">
                <a:solidFill>
                  <a:srgbClr val="0070C0"/>
                </a:solidFill>
                <a:latin typeface="Calibri"/>
              </a:rPr>
              <a:t>̀ con le </a:t>
            </a:r>
            <a:r>
              <a:rPr lang="it-IT" sz="1800" dirty="0" err="1">
                <a:solidFill>
                  <a:srgbClr val="0070C0"/>
                </a:solidFill>
                <a:latin typeface="Calibri"/>
              </a:rPr>
              <a:t>piu</a:t>
            </a:r>
            <a:r>
              <a:rPr lang="it-IT" sz="1800" dirty="0">
                <a:solidFill>
                  <a:srgbClr val="0070C0"/>
                </a:solidFill>
                <a:latin typeface="Calibri"/>
              </a:rPr>
              <a:t>̀ alte cariche federali, ed ha previsto tra i requisiti di </a:t>
            </a:r>
            <a:r>
              <a:rPr lang="it-IT" sz="1800" dirty="0" err="1">
                <a:solidFill>
                  <a:srgbClr val="0070C0"/>
                </a:solidFill>
                <a:latin typeface="Calibri"/>
              </a:rPr>
              <a:t>eleggibilita</a:t>
            </a:r>
            <a:r>
              <a:rPr lang="it-IT" sz="1800" dirty="0">
                <a:solidFill>
                  <a:srgbClr val="0070C0"/>
                </a:solidFill>
                <a:latin typeface="Calibri"/>
              </a:rPr>
              <a:t>̀ il tesseramento a una federazione sportiva per almeno quattro anni e la provenienza dall’interno dell’ordinamento sportivo </a:t>
            </a:r>
          </a:p>
          <a:p>
            <a:endParaRPr lang="it-IT" dirty="0"/>
          </a:p>
        </p:txBody>
      </p:sp>
    </p:spTree>
    <p:extLst>
      <p:ext uri="{BB962C8B-B14F-4D97-AF65-F5344CB8AC3E}">
        <p14:creationId xmlns:p14="http://schemas.microsoft.com/office/powerpoint/2010/main" val="10754321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5F99B2B-9C89-4E41-BEF1-978A70CC8FCA}"/>
              </a:ext>
            </a:extLst>
          </p:cNvPr>
          <p:cNvSpPr>
            <a:spLocks noGrp="1"/>
          </p:cNvSpPr>
          <p:nvPr>
            <p:ph type="title"/>
          </p:nvPr>
        </p:nvSpPr>
        <p:spPr/>
        <p:txBody>
          <a:bodyPr/>
          <a:lstStyle/>
          <a:p>
            <a:r>
              <a:rPr lang="it-IT" dirty="0">
                <a:solidFill>
                  <a:srgbClr val="FF0000"/>
                </a:solidFill>
              </a:rPr>
              <a:t>Segretario e Collegio Revisori</a:t>
            </a:r>
          </a:p>
        </p:txBody>
      </p:sp>
      <p:sp>
        <p:nvSpPr>
          <p:cNvPr id="3" name="Segnaposto contenuto 2">
            <a:extLst>
              <a:ext uri="{FF2B5EF4-FFF2-40B4-BE49-F238E27FC236}">
                <a16:creationId xmlns:a16="http://schemas.microsoft.com/office/drawing/2014/main" id="{5784D842-15CF-FF45-8A68-559EBBC2ADD4}"/>
              </a:ext>
            </a:extLst>
          </p:cNvPr>
          <p:cNvSpPr>
            <a:spLocks noGrp="1"/>
          </p:cNvSpPr>
          <p:nvPr>
            <p:ph idx="1"/>
          </p:nvPr>
        </p:nvSpPr>
        <p:spPr/>
        <p:txBody>
          <a:bodyPr/>
          <a:lstStyle/>
          <a:p>
            <a:r>
              <a:rPr lang="it-IT" sz="1800" dirty="0">
                <a:solidFill>
                  <a:srgbClr val="0070C0"/>
                </a:solidFill>
                <a:latin typeface="Calibri"/>
              </a:rPr>
              <a:t>l Segretario generale è nominato dalla Giunta del CONI e provvede alla gestione amministrativa dell’ente secondo gli indirizzi della stessa Giunta. Coordina l’organizzazione degli uffici dell’ente e cura l’</a:t>
            </a:r>
            <a:r>
              <a:rPr lang="it-IT" sz="1800" dirty="0" err="1">
                <a:solidFill>
                  <a:srgbClr val="0070C0"/>
                </a:solidFill>
                <a:latin typeface="Calibri"/>
              </a:rPr>
              <a:t>attauzione</a:t>
            </a:r>
            <a:r>
              <a:rPr lang="it-IT" sz="1800" dirty="0">
                <a:solidFill>
                  <a:srgbClr val="0070C0"/>
                </a:solidFill>
                <a:latin typeface="Calibri"/>
              </a:rPr>
              <a:t> delle convenzioni stipulate e degli accordi siglati.</a:t>
            </a:r>
          </a:p>
          <a:p>
            <a:endParaRPr lang="it-IT" sz="1800" dirty="0">
              <a:solidFill>
                <a:srgbClr val="0070C0"/>
              </a:solidFill>
              <a:latin typeface="Calibri"/>
            </a:endParaRPr>
          </a:p>
          <a:p>
            <a:r>
              <a:rPr lang="it-IT" sz="1800" dirty="0">
                <a:solidFill>
                  <a:srgbClr val="0070C0"/>
                </a:solidFill>
                <a:latin typeface="Calibri"/>
              </a:rPr>
              <a:t>Il Collegio dei Revisori dei Conti, infine, è composto da cinque membri nominati con decreto del Ministro per i beni e le </a:t>
            </a:r>
            <a:r>
              <a:rPr lang="it-IT" sz="1800" dirty="0" err="1">
                <a:solidFill>
                  <a:srgbClr val="0070C0"/>
                </a:solidFill>
                <a:latin typeface="Calibri"/>
              </a:rPr>
              <a:t>attivita</a:t>
            </a:r>
            <a:r>
              <a:rPr lang="it-IT" sz="1800" dirty="0">
                <a:solidFill>
                  <a:srgbClr val="0070C0"/>
                </a:solidFill>
                <a:latin typeface="Calibri"/>
              </a:rPr>
              <a:t>̀ culturali e ha compiti di vigilanza, controllo e verifica della gestione contabile ed amministrativa del CONI </a:t>
            </a:r>
          </a:p>
          <a:p>
            <a:endParaRPr lang="it-IT" dirty="0"/>
          </a:p>
          <a:p>
            <a:endParaRPr lang="it-IT" dirty="0"/>
          </a:p>
        </p:txBody>
      </p:sp>
    </p:spTree>
    <p:extLst>
      <p:ext uri="{BB962C8B-B14F-4D97-AF65-F5344CB8AC3E}">
        <p14:creationId xmlns:p14="http://schemas.microsoft.com/office/powerpoint/2010/main" val="18452291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489C30-3883-734B-9EE8-D1823EEDF8C3}"/>
              </a:ext>
            </a:extLst>
          </p:cNvPr>
          <p:cNvSpPr>
            <a:spLocks noGrp="1"/>
          </p:cNvSpPr>
          <p:nvPr>
            <p:ph type="title"/>
          </p:nvPr>
        </p:nvSpPr>
        <p:spPr/>
        <p:txBody>
          <a:bodyPr/>
          <a:lstStyle/>
          <a:p>
            <a:r>
              <a:rPr lang="it-IT" dirty="0">
                <a:solidFill>
                  <a:srgbClr val="FF0000"/>
                </a:solidFill>
              </a:rPr>
              <a:t>I compiti promozionali</a:t>
            </a:r>
          </a:p>
        </p:txBody>
      </p:sp>
      <p:sp>
        <p:nvSpPr>
          <p:cNvPr id="3" name="Segnaposto contenuto 2">
            <a:extLst>
              <a:ext uri="{FF2B5EF4-FFF2-40B4-BE49-F238E27FC236}">
                <a16:creationId xmlns:a16="http://schemas.microsoft.com/office/drawing/2014/main" id="{50515A9E-3E92-CB41-8121-89EE2287B290}"/>
              </a:ext>
            </a:extLst>
          </p:cNvPr>
          <p:cNvSpPr>
            <a:spLocks noGrp="1"/>
          </p:cNvSpPr>
          <p:nvPr>
            <p:ph idx="1"/>
          </p:nvPr>
        </p:nvSpPr>
        <p:spPr/>
        <p:txBody>
          <a:bodyPr>
            <a:normAutofit/>
          </a:bodyPr>
          <a:lstStyle/>
          <a:p>
            <a:r>
              <a:rPr lang="it-IT" sz="2400" dirty="0">
                <a:solidFill>
                  <a:srgbClr val="0070C0"/>
                </a:solidFill>
                <a:latin typeface="Calibri"/>
              </a:rPr>
              <a:t>Gli enti di promozione senza scopo di lucro </a:t>
            </a:r>
            <a:r>
              <a:rPr lang="it-IT" sz="2400" dirty="0">
                <a:solidFill>
                  <a:srgbClr val="0070C0"/>
                </a:solidFill>
              </a:rPr>
              <a:t>si occupano </a:t>
            </a:r>
            <a:r>
              <a:rPr lang="it-IT" sz="2400" dirty="0">
                <a:solidFill>
                  <a:srgbClr val="0070C0"/>
                </a:solidFill>
                <a:latin typeface="Calibri"/>
              </a:rPr>
              <a:t>di promuovere e organizzare </a:t>
            </a:r>
            <a:r>
              <a:rPr lang="it-IT" sz="2400" dirty="0" err="1">
                <a:solidFill>
                  <a:srgbClr val="0070C0"/>
                </a:solidFill>
                <a:latin typeface="Calibri"/>
              </a:rPr>
              <a:t>attivita</a:t>
            </a:r>
            <a:r>
              <a:rPr lang="it-IT" sz="2400" dirty="0">
                <a:solidFill>
                  <a:srgbClr val="0070C0"/>
                </a:solidFill>
                <a:latin typeface="Calibri"/>
              </a:rPr>
              <a:t>̀ fisico-sportive con </a:t>
            </a:r>
            <a:r>
              <a:rPr lang="it-IT" sz="2400" dirty="0" err="1">
                <a:solidFill>
                  <a:srgbClr val="0070C0"/>
                </a:solidFill>
                <a:latin typeface="Calibri"/>
              </a:rPr>
              <a:t>finalita</a:t>
            </a:r>
            <a:r>
              <a:rPr lang="it-IT" sz="2400" dirty="0">
                <a:solidFill>
                  <a:srgbClr val="0070C0"/>
                </a:solidFill>
                <a:latin typeface="Calibri"/>
              </a:rPr>
              <a:t>̀ ricreative e formative e, una volta riconosciuti dal CONI, </a:t>
            </a:r>
          </a:p>
          <a:p>
            <a:r>
              <a:rPr lang="it-IT" sz="2400" dirty="0">
                <a:solidFill>
                  <a:srgbClr val="0070C0"/>
                </a:solidFill>
                <a:latin typeface="Calibri"/>
              </a:rPr>
              <a:t>ricevono annualmente un contributo da parte di questo in relazione alla consistenza organizzativa ed all’</a:t>
            </a:r>
            <a:r>
              <a:rPr lang="it-IT" sz="2400" dirty="0" err="1">
                <a:solidFill>
                  <a:srgbClr val="0070C0"/>
                </a:solidFill>
                <a:latin typeface="Calibri"/>
              </a:rPr>
              <a:t>attivita</a:t>
            </a:r>
            <a:r>
              <a:rPr lang="it-IT" sz="2400" dirty="0">
                <a:solidFill>
                  <a:srgbClr val="0070C0"/>
                </a:solidFill>
                <a:latin typeface="Calibri"/>
              </a:rPr>
              <a:t>̀ svolta, </a:t>
            </a:r>
          </a:p>
          <a:p>
            <a:r>
              <a:rPr lang="it-IT" sz="2400" dirty="0">
                <a:solidFill>
                  <a:srgbClr val="0070C0"/>
                </a:solidFill>
                <a:latin typeface="Calibri"/>
              </a:rPr>
              <a:t>con conseguenti obblighi di relazione documentale alla Giunta, che in caso di riscontrate </a:t>
            </a:r>
            <a:r>
              <a:rPr lang="it-IT" sz="2400" dirty="0" err="1">
                <a:solidFill>
                  <a:srgbClr val="0070C0"/>
                </a:solidFill>
                <a:latin typeface="Calibri"/>
              </a:rPr>
              <a:t>irregolarita</a:t>
            </a:r>
            <a:r>
              <a:rPr lang="it-IT" sz="2400" dirty="0">
                <a:solidFill>
                  <a:srgbClr val="0070C0"/>
                </a:solidFill>
                <a:latin typeface="Calibri"/>
              </a:rPr>
              <a:t>̀ </a:t>
            </a:r>
            <a:r>
              <a:rPr lang="it-IT" sz="2400" dirty="0" err="1">
                <a:solidFill>
                  <a:srgbClr val="0070C0"/>
                </a:solidFill>
                <a:latin typeface="Calibri"/>
              </a:rPr>
              <a:t>puo</a:t>
            </a:r>
            <a:r>
              <a:rPr lang="it-IT" sz="2400" dirty="0">
                <a:solidFill>
                  <a:srgbClr val="0070C0"/>
                </a:solidFill>
                <a:latin typeface="Calibri"/>
              </a:rPr>
              <a:t>̀ proporre al Consiglio la sospensione o la riduzione dei contributi, se non addirittura la revoca del riconoscimento sportivo </a:t>
            </a:r>
          </a:p>
          <a:p>
            <a:endParaRPr lang="it-IT" dirty="0"/>
          </a:p>
        </p:txBody>
      </p:sp>
    </p:spTree>
    <p:extLst>
      <p:ext uri="{BB962C8B-B14F-4D97-AF65-F5344CB8AC3E}">
        <p14:creationId xmlns:p14="http://schemas.microsoft.com/office/powerpoint/2010/main" val="39368093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102B70D-EC8A-D74F-ACE6-08CC011264B0}"/>
              </a:ext>
            </a:extLst>
          </p:cNvPr>
          <p:cNvSpPr>
            <a:spLocks noGrp="1"/>
          </p:cNvSpPr>
          <p:nvPr>
            <p:ph type="title"/>
          </p:nvPr>
        </p:nvSpPr>
        <p:spPr/>
        <p:txBody>
          <a:bodyPr/>
          <a:lstStyle/>
          <a:p>
            <a:r>
              <a:rPr lang="it-IT" dirty="0">
                <a:solidFill>
                  <a:srgbClr val="FF0000"/>
                </a:solidFill>
              </a:rPr>
              <a:t>Es. l’UISP</a:t>
            </a:r>
          </a:p>
        </p:txBody>
      </p:sp>
      <p:sp>
        <p:nvSpPr>
          <p:cNvPr id="3" name="Segnaposto contenuto 2">
            <a:extLst>
              <a:ext uri="{FF2B5EF4-FFF2-40B4-BE49-F238E27FC236}">
                <a16:creationId xmlns:a16="http://schemas.microsoft.com/office/drawing/2014/main" id="{09F96BF7-1980-4546-AD62-7F4739E7F76D}"/>
              </a:ext>
            </a:extLst>
          </p:cNvPr>
          <p:cNvSpPr>
            <a:spLocks noGrp="1"/>
          </p:cNvSpPr>
          <p:nvPr>
            <p:ph idx="1"/>
          </p:nvPr>
        </p:nvSpPr>
        <p:spPr/>
        <p:txBody>
          <a:bodyPr>
            <a:normAutofit/>
          </a:bodyPr>
          <a:lstStyle/>
          <a:p>
            <a:pPr>
              <a:lnSpc>
                <a:spcPct val="100000"/>
              </a:lnSpc>
            </a:pPr>
            <a:r>
              <a:rPr lang="it-IT" sz="1900" dirty="0">
                <a:solidFill>
                  <a:srgbClr val="0070C0"/>
                </a:solidFill>
                <a:latin typeface="Calibri"/>
              </a:rPr>
              <a:t>L’UISP è un’Associazione Nazionale, antifascista e antirazzista che si ispira ai principi della Costituzione italiana, contraria ad ogni forma di discriminazione. Essa promuove e sostiene i valori dello sport contro ogni forma di sfruttamento, d’alienazione, contro la pratica del doping; opera per il benessere e la promozione della salute dei cittadini, per la tutela dei beni comuni e la </a:t>
            </a:r>
            <a:r>
              <a:rPr lang="it-IT" sz="1900" dirty="0" err="1">
                <a:solidFill>
                  <a:srgbClr val="0070C0"/>
                </a:solidFill>
                <a:latin typeface="Calibri"/>
              </a:rPr>
              <a:t>sostenibilita</a:t>
            </a:r>
            <a:r>
              <a:rPr lang="it-IT" sz="1900" dirty="0">
                <a:solidFill>
                  <a:srgbClr val="0070C0"/>
                </a:solidFill>
                <a:latin typeface="Calibri"/>
              </a:rPr>
              <a:t>̀ ambientale, i valori di </a:t>
            </a:r>
            <a:r>
              <a:rPr lang="it-IT" sz="1900" dirty="0" err="1">
                <a:solidFill>
                  <a:srgbClr val="0070C0"/>
                </a:solidFill>
                <a:latin typeface="Calibri"/>
              </a:rPr>
              <a:t>dignita</a:t>
            </a:r>
            <a:r>
              <a:rPr lang="it-IT" sz="1900" dirty="0">
                <a:solidFill>
                  <a:srgbClr val="0070C0"/>
                </a:solidFill>
                <a:latin typeface="Calibri"/>
              </a:rPr>
              <a:t>̀ umana, di non violenza e </a:t>
            </a:r>
            <a:r>
              <a:rPr lang="it-IT" sz="1900" dirty="0" err="1">
                <a:solidFill>
                  <a:srgbClr val="0070C0"/>
                </a:solidFill>
                <a:latin typeface="Calibri"/>
              </a:rPr>
              <a:t>solidarieta</a:t>
            </a:r>
            <a:r>
              <a:rPr lang="it-IT" sz="1900" dirty="0">
                <a:solidFill>
                  <a:srgbClr val="0070C0"/>
                </a:solidFill>
                <a:latin typeface="Calibri"/>
              </a:rPr>
              <a:t>̀ tra le persone, di pace e </a:t>
            </a:r>
            <a:r>
              <a:rPr lang="it-IT" sz="1900" dirty="0" err="1">
                <a:solidFill>
                  <a:srgbClr val="0070C0"/>
                </a:solidFill>
                <a:latin typeface="Calibri"/>
              </a:rPr>
              <a:t>intercultura</a:t>
            </a:r>
            <a:r>
              <a:rPr lang="it-IT" sz="1900" dirty="0">
                <a:solidFill>
                  <a:srgbClr val="0070C0"/>
                </a:solidFill>
                <a:latin typeface="Calibri"/>
              </a:rPr>
              <a:t> tra i popoli e coopera con quanti condividono tali principi. </a:t>
            </a:r>
          </a:p>
          <a:p>
            <a:pPr>
              <a:lnSpc>
                <a:spcPct val="100000"/>
              </a:lnSpc>
            </a:pPr>
            <a:r>
              <a:rPr lang="it-IT" sz="1900" dirty="0">
                <a:solidFill>
                  <a:srgbClr val="0070C0"/>
                </a:solidFill>
                <a:latin typeface="Calibri"/>
              </a:rPr>
              <a:t>L’UISP è l’Associazione di tutte le persone e soggetti collettivi, a partire dalle associazioni sportive, che vogliono essere protagonisti del fenomeno sportivo attraverso la pratica diretta, competitiva e non, la partecipazione alle esperienze associative e formative, l’organizzazione di eventi. </a:t>
            </a:r>
          </a:p>
          <a:p>
            <a:endParaRPr lang="it-IT" dirty="0"/>
          </a:p>
        </p:txBody>
      </p:sp>
    </p:spTree>
    <p:extLst>
      <p:ext uri="{BB962C8B-B14F-4D97-AF65-F5344CB8AC3E}">
        <p14:creationId xmlns:p14="http://schemas.microsoft.com/office/powerpoint/2010/main" val="24005543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79FE3A7-022A-2C49-BC03-A4B464E3C0F8}"/>
              </a:ext>
            </a:extLst>
          </p:cNvPr>
          <p:cNvSpPr>
            <a:spLocks noGrp="1"/>
          </p:cNvSpPr>
          <p:nvPr>
            <p:ph type="title"/>
          </p:nvPr>
        </p:nvSpPr>
        <p:spPr>
          <a:xfrm>
            <a:off x="838200" y="365125"/>
            <a:ext cx="10515600" cy="672565"/>
          </a:xfrm>
          <a:solidFill>
            <a:schemeClr val="accent2">
              <a:lumMod val="60000"/>
              <a:lumOff val="40000"/>
            </a:schemeClr>
          </a:solidFill>
        </p:spPr>
        <p:txBody>
          <a:bodyPr>
            <a:normAutofit fontScale="90000"/>
          </a:bodyPr>
          <a:lstStyle/>
          <a:p>
            <a:r>
              <a:rPr lang="it-IT" dirty="0">
                <a:solidFill>
                  <a:srgbClr val="FF0000"/>
                </a:solidFill>
              </a:rPr>
              <a:t>l’ingresso nell’ordinamento sportivo</a:t>
            </a:r>
          </a:p>
        </p:txBody>
      </p:sp>
      <p:graphicFrame>
        <p:nvGraphicFramePr>
          <p:cNvPr id="5" name="Diagramma 4">
            <a:extLst>
              <a:ext uri="{FF2B5EF4-FFF2-40B4-BE49-F238E27FC236}">
                <a16:creationId xmlns:a16="http://schemas.microsoft.com/office/drawing/2014/main" id="{5884041F-F78A-594A-99AA-BE5828A712A2}"/>
              </a:ext>
            </a:extLst>
          </p:cNvPr>
          <p:cNvGraphicFramePr/>
          <p:nvPr>
            <p:extLst>
              <p:ext uri="{D42A27DB-BD31-4B8C-83A1-F6EECF244321}">
                <p14:modId xmlns:p14="http://schemas.microsoft.com/office/powerpoint/2010/main" val="3767373760"/>
              </p:ext>
            </p:extLst>
          </p:nvPr>
        </p:nvGraphicFramePr>
        <p:xfrm>
          <a:off x="2032000" y="1160980"/>
          <a:ext cx="8128000" cy="497735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9855061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2205C5F-0993-604A-8075-47DCC3844E0C}"/>
              </a:ext>
            </a:extLst>
          </p:cNvPr>
          <p:cNvSpPr>
            <a:spLocks noGrp="1"/>
          </p:cNvSpPr>
          <p:nvPr>
            <p:ph type="title"/>
          </p:nvPr>
        </p:nvSpPr>
        <p:spPr/>
        <p:txBody>
          <a:bodyPr/>
          <a:lstStyle/>
          <a:p>
            <a:r>
              <a:rPr lang="it-IT" dirty="0">
                <a:solidFill>
                  <a:srgbClr val="FF0000"/>
                </a:solidFill>
              </a:rPr>
              <a:t>IL CIP</a:t>
            </a:r>
          </a:p>
        </p:txBody>
      </p:sp>
      <p:sp>
        <p:nvSpPr>
          <p:cNvPr id="3" name="Segnaposto contenuto 2">
            <a:extLst>
              <a:ext uri="{FF2B5EF4-FFF2-40B4-BE49-F238E27FC236}">
                <a16:creationId xmlns:a16="http://schemas.microsoft.com/office/drawing/2014/main" id="{613106D1-702A-4F4C-99ED-7A3FED1385BD}"/>
              </a:ext>
            </a:extLst>
          </p:cNvPr>
          <p:cNvSpPr>
            <a:spLocks noGrp="1"/>
          </p:cNvSpPr>
          <p:nvPr>
            <p:ph idx="1"/>
          </p:nvPr>
        </p:nvSpPr>
        <p:spPr/>
        <p:txBody>
          <a:bodyPr>
            <a:normAutofit/>
          </a:bodyPr>
          <a:lstStyle/>
          <a:p>
            <a:pPr>
              <a:lnSpc>
                <a:spcPct val="110000"/>
              </a:lnSpc>
            </a:pPr>
            <a:r>
              <a:rPr lang="it-IT" sz="1900" dirty="0">
                <a:solidFill>
                  <a:srgbClr val="0070C0"/>
                </a:solidFill>
                <a:latin typeface="Calibri"/>
              </a:rPr>
              <a:t>Ai sensi del  </a:t>
            </a:r>
            <a:r>
              <a:rPr lang="it-IT" sz="1900" dirty="0">
                <a:solidFill>
                  <a:srgbClr val="0070C0"/>
                </a:solidFill>
                <a:latin typeface="Calibri"/>
                <a:hlinkClick r:id="rId2">
                  <a:extLst>
                    <a:ext uri="{A12FA001-AC4F-418D-AE19-62706E023703}">
                      <ahyp:hlinkClr xmlns:ahyp="http://schemas.microsoft.com/office/drawing/2018/hyperlinkcolor" val="tx"/>
                    </a:ext>
                  </a:extLst>
                </a:hlinkClick>
              </a:rPr>
              <a:t>Decreto Legislativo n. 43 del 27 febbraio 2017</a:t>
            </a:r>
            <a:r>
              <a:rPr lang="it-IT" sz="1900" dirty="0">
                <a:solidFill>
                  <a:srgbClr val="0070C0"/>
                </a:solidFill>
                <a:latin typeface="Calibri"/>
              </a:rPr>
              <a:t> il Comitato Italiano </a:t>
            </a:r>
            <a:r>
              <a:rPr lang="it-IT" sz="1900" dirty="0" err="1">
                <a:solidFill>
                  <a:srgbClr val="0070C0"/>
                </a:solidFill>
                <a:latin typeface="Calibri"/>
              </a:rPr>
              <a:t>Paralimpico</a:t>
            </a:r>
            <a:r>
              <a:rPr lang="it-IT" sz="1900" dirty="0">
                <a:solidFill>
                  <a:srgbClr val="0070C0"/>
                </a:solidFill>
                <a:latin typeface="Calibri"/>
              </a:rPr>
              <a:t> ha ottenuto il riconoscimento formale di Ente Pubblico per lo sport praticato da persone disabili, </a:t>
            </a:r>
          </a:p>
          <a:p>
            <a:pPr>
              <a:lnSpc>
                <a:spcPct val="110000"/>
              </a:lnSpc>
            </a:pPr>
            <a:r>
              <a:rPr lang="it-IT" sz="1900" dirty="0">
                <a:solidFill>
                  <a:srgbClr val="0070C0"/>
                </a:solidFill>
                <a:latin typeface="Calibri"/>
              </a:rPr>
              <a:t>mantenendo il ruolo di Confederazione delle Federazioni e Discipline Sportive </a:t>
            </a:r>
            <a:r>
              <a:rPr lang="it-IT" sz="1900" dirty="0" err="1">
                <a:solidFill>
                  <a:srgbClr val="0070C0"/>
                </a:solidFill>
                <a:latin typeface="Calibri"/>
              </a:rPr>
              <a:t>Paralimpiche</a:t>
            </a:r>
            <a:r>
              <a:rPr lang="it-IT" sz="1900" dirty="0">
                <a:solidFill>
                  <a:srgbClr val="0070C0"/>
                </a:solidFill>
                <a:latin typeface="Calibri"/>
              </a:rPr>
              <a:t>, sia a livello centrale che territoriale, </a:t>
            </a:r>
          </a:p>
          <a:p>
            <a:pPr>
              <a:lnSpc>
                <a:spcPct val="110000"/>
              </a:lnSpc>
            </a:pPr>
            <a:r>
              <a:rPr lang="it-IT" sz="1900" dirty="0">
                <a:solidFill>
                  <a:srgbClr val="0070C0"/>
                </a:solidFill>
                <a:latin typeface="Calibri"/>
              </a:rPr>
              <a:t>con il compito di riconoscere qualunque organizzazione sportiva per disabili sul territorio nazionale e di garantire la massima diffusione dell’idea </a:t>
            </a:r>
            <a:r>
              <a:rPr lang="it-IT" sz="1900" dirty="0" err="1">
                <a:solidFill>
                  <a:srgbClr val="0070C0"/>
                </a:solidFill>
                <a:latin typeface="Calibri"/>
              </a:rPr>
              <a:t>paralimpica</a:t>
            </a:r>
            <a:r>
              <a:rPr lang="it-IT" sz="1900" dirty="0">
                <a:solidFill>
                  <a:srgbClr val="0070C0"/>
                </a:solidFill>
                <a:latin typeface="Calibri"/>
              </a:rPr>
              <a:t> e il più proficuo avviamento alla pratica sportiva delle persone disabili</a:t>
            </a:r>
          </a:p>
        </p:txBody>
      </p:sp>
    </p:spTree>
    <p:extLst>
      <p:ext uri="{BB962C8B-B14F-4D97-AF65-F5344CB8AC3E}">
        <p14:creationId xmlns:p14="http://schemas.microsoft.com/office/powerpoint/2010/main" val="51637122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8508CA9-FFC5-3A4F-9DD0-CB67D99E74C6}"/>
              </a:ext>
            </a:extLst>
          </p:cNvPr>
          <p:cNvSpPr>
            <a:spLocks noGrp="1"/>
          </p:cNvSpPr>
          <p:nvPr>
            <p:ph type="title"/>
          </p:nvPr>
        </p:nvSpPr>
        <p:spPr/>
        <p:txBody>
          <a:bodyPr/>
          <a:lstStyle/>
          <a:p>
            <a:r>
              <a:rPr lang="it-IT" dirty="0">
                <a:solidFill>
                  <a:srgbClr val="FF0000"/>
                </a:solidFill>
              </a:rPr>
              <a:t>Segue</a:t>
            </a:r>
          </a:p>
        </p:txBody>
      </p:sp>
      <p:sp>
        <p:nvSpPr>
          <p:cNvPr id="3" name="Segnaposto contenuto 2">
            <a:extLst>
              <a:ext uri="{FF2B5EF4-FFF2-40B4-BE49-F238E27FC236}">
                <a16:creationId xmlns:a16="http://schemas.microsoft.com/office/drawing/2014/main" id="{2E20AE82-F2AB-2D4F-8CCB-C17AA173BD21}"/>
              </a:ext>
            </a:extLst>
          </p:cNvPr>
          <p:cNvSpPr>
            <a:spLocks noGrp="1"/>
          </p:cNvSpPr>
          <p:nvPr>
            <p:ph idx="1"/>
          </p:nvPr>
        </p:nvSpPr>
        <p:spPr/>
        <p:txBody>
          <a:bodyPr>
            <a:normAutofit fontScale="92500"/>
          </a:bodyPr>
          <a:lstStyle/>
          <a:p>
            <a:pPr>
              <a:lnSpc>
                <a:spcPct val="130000"/>
              </a:lnSpc>
            </a:pPr>
            <a:r>
              <a:rPr lang="it-IT" sz="2100" dirty="0">
                <a:solidFill>
                  <a:srgbClr val="0070C0"/>
                </a:solidFill>
                <a:latin typeface="Calibri"/>
              </a:rPr>
              <a:t>l CIP, con </a:t>
            </a:r>
            <a:r>
              <a:rPr lang="it-IT" sz="2100" dirty="0" err="1">
                <a:solidFill>
                  <a:srgbClr val="0070C0"/>
                </a:solidFill>
                <a:latin typeface="Calibri"/>
              </a:rPr>
              <a:t>personalita</a:t>
            </a:r>
            <a:r>
              <a:rPr lang="it-IT" sz="2100" dirty="0">
                <a:solidFill>
                  <a:srgbClr val="0070C0"/>
                </a:solidFill>
                <a:latin typeface="Calibri"/>
              </a:rPr>
              <a:t>̀ giuridica di diritto pubblico e sede in Roma, istituito e regolato dalla legge 7 agosto 2015, n. 124, art. 8, comma 1 </a:t>
            </a:r>
            <a:r>
              <a:rPr lang="it-IT" sz="2100" dirty="0" err="1">
                <a:solidFill>
                  <a:srgbClr val="0070C0"/>
                </a:solidFill>
                <a:latin typeface="Calibri"/>
              </a:rPr>
              <a:t>lett</a:t>
            </a:r>
            <a:r>
              <a:rPr lang="it-IT" sz="2100" dirty="0">
                <a:solidFill>
                  <a:srgbClr val="0070C0"/>
                </a:solidFill>
                <a:latin typeface="Calibri"/>
              </a:rPr>
              <a:t>. </a:t>
            </a:r>
            <a:r>
              <a:rPr lang="it-IT" sz="2100" dirty="0" err="1">
                <a:solidFill>
                  <a:srgbClr val="0070C0"/>
                </a:solidFill>
                <a:latin typeface="Calibri"/>
              </a:rPr>
              <a:t>f</a:t>
            </a:r>
            <a:r>
              <a:rPr lang="it-IT" sz="2100" dirty="0">
                <a:solidFill>
                  <a:srgbClr val="0070C0"/>
                </a:solidFill>
                <a:latin typeface="Calibri"/>
              </a:rPr>
              <a:t>) e dal </a:t>
            </a:r>
            <a:r>
              <a:rPr lang="it-IT" sz="2100" dirty="0" err="1">
                <a:solidFill>
                  <a:srgbClr val="0070C0"/>
                </a:solidFill>
                <a:latin typeface="Calibri"/>
              </a:rPr>
              <a:t>d.lgs</a:t>
            </a:r>
            <a:r>
              <a:rPr lang="it-IT" sz="2100" dirty="0">
                <a:solidFill>
                  <a:srgbClr val="0070C0"/>
                </a:solidFill>
                <a:latin typeface="Calibri"/>
              </a:rPr>
              <a:t> n. 43 del 27 febbraio 2017, è </a:t>
            </a:r>
            <a:r>
              <a:rPr lang="it-IT" sz="2100" dirty="0" err="1">
                <a:solidFill>
                  <a:srgbClr val="0070C0"/>
                </a:solidFill>
                <a:latin typeface="Calibri"/>
              </a:rPr>
              <a:t>autorita</a:t>
            </a:r>
            <a:r>
              <a:rPr lang="it-IT" sz="2100" dirty="0">
                <a:solidFill>
                  <a:srgbClr val="0070C0"/>
                </a:solidFill>
                <a:latin typeface="Calibri"/>
              </a:rPr>
              <a:t>̀ di disciplina, regolazione e gestione delle </a:t>
            </a:r>
            <a:r>
              <a:rPr lang="it-IT" sz="2100" dirty="0" err="1">
                <a:solidFill>
                  <a:srgbClr val="0070C0"/>
                </a:solidFill>
                <a:latin typeface="Calibri"/>
              </a:rPr>
              <a:t>attivita</a:t>
            </a:r>
            <a:r>
              <a:rPr lang="it-IT" sz="2100" dirty="0">
                <a:solidFill>
                  <a:srgbClr val="0070C0"/>
                </a:solidFill>
                <a:latin typeface="Calibri"/>
              </a:rPr>
              <a:t>̀ sportive </a:t>
            </a:r>
            <a:r>
              <a:rPr lang="it-IT" sz="2100" dirty="0" err="1">
                <a:solidFill>
                  <a:srgbClr val="0070C0"/>
                </a:solidFill>
                <a:latin typeface="Calibri"/>
              </a:rPr>
              <a:t>paralimpiche</a:t>
            </a:r>
            <a:r>
              <a:rPr lang="it-IT" sz="2100" dirty="0">
                <a:solidFill>
                  <a:srgbClr val="0070C0"/>
                </a:solidFill>
                <a:latin typeface="Calibri"/>
              </a:rPr>
              <a:t> afferenti tutte le tipologie di handicap. </a:t>
            </a:r>
          </a:p>
          <a:p>
            <a:pPr>
              <a:lnSpc>
                <a:spcPct val="130000"/>
              </a:lnSpc>
            </a:pPr>
            <a:r>
              <a:rPr lang="it-IT" sz="2100" dirty="0">
                <a:solidFill>
                  <a:srgbClr val="0070C0"/>
                </a:solidFill>
                <a:latin typeface="Calibri"/>
              </a:rPr>
              <a:t>3.Il CIP, dotato di autonomia organizzativa, regolamentare, amministrativa, contabile e di bilancio, è posto sotto la vigilanza della Presidenza del Consiglio dei ministri, ai sensi dell’articolo 1, comma 19, </a:t>
            </a:r>
            <a:r>
              <a:rPr lang="it-IT" sz="2100" dirty="0" err="1">
                <a:solidFill>
                  <a:srgbClr val="0070C0"/>
                </a:solidFill>
                <a:latin typeface="Calibri"/>
              </a:rPr>
              <a:t>lett</a:t>
            </a:r>
            <a:r>
              <a:rPr lang="it-IT" sz="2100" dirty="0">
                <a:solidFill>
                  <a:srgbClr val="0070C0"/>
                </a:solidFill>
                <a:latin typeface="Calibri"/>
              </a:rPr>
              <a:t>. a), del decreto legge 18 maggio 2006, n. 181, di seguito denominata </a:t>
            </a:r>
            <a:r>
              <a:rPr lang="it-IT" sz="2100" dirty="0" err="1">
                <a:solidFill>
                  <a:srgbClr val="0070C0"/>
                </a:solidFill>
                <a:latin typeface="Calibri"/>
              </a:rPr>
              <a:t>Autorita</a:t>
            </a:r>
            <a:r>
              <a:rPr lang="it-IT" sz="2100" dirty="0">
                <a:solidFill>
                  <a:srgbClr val="0070C0"/>
                </a:solidFill>
                <a:latin typeface="Calibri"/>
              </a:rPr>
              <a:t>̀ di vigilanza. </a:t>
            </a:r>
          </a:p>
          <a:p>
            <a:pPr>
              <a:lnSpc>
                <a:spcPct val="130000"/>
              </a:lnSpc>
            </a:pPr>
            <a:r>
              <a:rPr lang="it-IT" sz="2100" dirty="0">
                <a:solidFill>
                  <a:srgbClr val="0070C0"/>
                </a:solidFill>
                <a:latin typeface="Calibri"/>
              </a:rPr>
              <a:t>4. Il CIP si conforma ai principi dell'ordinamento sportivo </a:t>
            </a:r>
            <a:r>
              <a:rPr lang="it-IT" sz="2100" dirty="0" err="1">
                <a:solidFill>
                  <a:srgbClr val="0070C0"/>
                </a:solidFill>
                <a:latin typeface="Calibri"/>
              </a:rPr>
              <a:t>paralimpico</a:t>
            </a:r>
            <a:r>
              <a:rPr lang="it-IT" sz="2100" dirty="0">
                <a:solidFill>
                  <a:srgbClr val="0070C0"/>
                </a:solidFill>
                <a:latin typeface="Calibri"/>
              </a:rPr>
              <a:t> internazionale, Comitato </a:t>
            </a:r>
            <a:r>
              <a:rPr lang="it-IT" sz="2100" dirty="0" err="1">
                <a:solidFill>
                  <a:srgbClr val="0070C0"/>
                </a:solidFill>
                <a:latin typeface="Calibri"/>
              </a:rPr>
              <a:t>Paralimpico</a:t>
            </a:r>
            <a:r>
              <a:rPr lang="it-IT" sz="2100" dirty="0">
                <a:solidFill>
                  <a:srgbClr val="0070C0"/>
                </a:solidFill>
                <a:latin typeface="Calibri"/>
              </a:rPr>
              <a:t> Internazionale, di seguito denominato IPC espressi nell’</a:t>
            </a:r>
            <a:r>
              <a:rPr lang="it-IT" sz="2100" dirty="0" err="1">
                <a:solidFill>
                  <a:srgbClr val="0070C0"/>
                </a:solidFill>
                <a:latin typeface="Calibri"/>
              </a:rPr>
              <a:t>handbook</a:t>
            </a:r>
            <a:r>
              <a:rPr lang="it-IT" sz="2100" dirty="0">
                <a:solidFill>
                  <a:srgbClr val="0070C0"/>
                </a:solidFill>
                <a:latin typeface="Calibri"/>
              </a:rPr>
              <a:t> </a:t>
            </a:r>
            <a:r>
              <a:rPr lang="it-IT" sz="2100" dirty="0" err="1">
                <a:solidFill>
                  <a:srgbClr val="0070C0"/>
                </a:solidFill>
                <a:latin typeface="Calibri"/>
              </a:rPr>
              <a:t>paralimpico</a:t>
            </a:r>
            <a:r>
              <a:rPr lang="it-IT" sz="2100" dirty="0">
                <a:solidFill>
                  <a:srgbClr val="0070C0"/>
                </a:solidFill>
                <a:latin typeface="Calibri"/>
              </a:rPr>
              <a:t>, in armonia con le deliberazioni e gli indirizzi emanati dallo stesso. </a:t>
            </a:r>
          </a:p>
          <a:p>
            <a:endParaRPr lang="it-IT" dirty="0"/>
          </a:p>
        </p:txBody>
      </p:sp>
    </p:spTree>
    <p:extLst>
      <p:ext uri="{BB962C8B-B14F-4D97-AF65-F5344CB8AC3E}">
        <p14:creationId xmlns:p14="http://schemas.microsoft.com/office/powerpoint/2010/main" val="318112735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6FBEFB0-DDE3-A748-886F-EA51E97928C0}"/>
              </a:ext>
            </a:extLst>
          </p:cNvPr>
          <p:cNvSpPr>
            <a:spLocks noGrp="1"/>
          </p:cNvSpPr>
          <p:nvPr>
            <p:ph type="title"/>
          </p:nvPr>
        </p:nvSpPr>
        <p:spPr/>
        <p:txBody>
          <a:bodyPr/>
          <a:lstStyle/>
          <a:p>
            <a:r>
              <a:rPr lang="it-IT" dirty="0">
                <a:solidFill>
                  <a:srgbClr val="FF0000"/>
                </a:solidFill>
              </a:rPr>
              <a:t>Le Federazioni Sportive</a:t>
            </a:r>
          </a:p>
        </p:txBody>
      </p:sp>
      <p:sp>
        <p:nvSpPr>
          <p:cNvPr id="3" name="Segnaposto contenuto 2">
            <a:extLst>
              <a:ext uri="{FF2B5EF4-FFF2-40B4-BE49-F238E27FC236}">
                <a16:creationId xmlns:a16="http://schemas.microsoft.com/office/drawing/2014/main" id="{0E7C84D7-D08F-014C-9031-27214006CFAE}"/>
              </a:ext>
            </a:extLst>
          </p:cNvPr>
          <p:cNvSpPr>
            <a:spLocks noGrp="1"/>
          </p:cNvSpPr>
          <p:nvPr>
            <p:ph idx="1"/>
          </p:nvPr>
        </p:nvSpPr>
        <p:spPr/>
        <p:txBody>
          <a:bodyPr/>
          <a:lstStyle/>
          <a:p>
            <a:pPr>
              <a:lnSpc>
                <a:spcPct val="140000"/>
              </a:lnSpc>
            </a:pPr>
            <a:r>
              <a:rPr lang="it-IT" sz="2100" dirty="0">
                <a:solidFill>
                  <a:srgbClr val="0070C0"/>
                </a:solidFill>
                <a:latin typeface="Calibri"/>
              </a:rPr>
              <a:t>Natura giuridica</a:t>
            </a:r>
          </a:p>
          <a:p>
            <a:pPr>
              <a:lnSpc>
                <a:spcPct val="140000"/>
              </a:lnSpc>
            </a:pPr>
            <a:r>
              <a:rPr lang="it-IT" sz="2100" dirty="0">
                <a:solidFill>
                  <a:srgbClr val="0070C0"/>
                </a:solidFill>
                <a:latin typeface="Calibri"/>
              </a:rPr>
              <a:t>Presupposti per operare nell’organizzazione sportiva</a:t>
            </a:r>
          </a:p>
          <a:p>
            <a:pPr>
              <a:lnSpc>
                <a:spcPct val="140000"/>
              </a:lnSpc>
            </a:pPr>
            <a:r>
              <a:rPr lang="it-IT" sz="2100" dirty="0">
                <a:solidFill>
                  <a:srgbClr val="0070C0"/>
                </a:solidFill>
                <a:latin typeface="Calibri"/>
              </a:rPr>
              <a:t>Finalità e Compiti</a:t>
            </a:r>
          </a:p>
          <a:p>
            <a:pPr>
              <a:lnSpc>
                <a:spcPct val="140000"/>
              </a:lnSpc>
            </a:pPr>
            <a:r>
              <a:rPr lang="it-IT" sz="2100" dirty="0">
                <a:solidFill>
                  <a:srgbClr val="0070C0"/>
                </a:solidFill>
                <a:latin typeface="Calibri"/>
              </a:rPr>
              <a:t>Struttura</a:t>
            </a:r>
          </a:p>
        </p:txBody>
      </p:sp>
    </p:spTree>
    <p:extLst>
      <p:ext uri="{BB962C8B-B14F-4D97-AF65-F5344CB8AC3E}">
        <p14:creationId xmlns:p14="http://schemas.microsoft.com/office/powerpoint/2010/main" val="256259789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4F7466B-38AA-9846-A2B0-0B2194B6CDAD}"/>
              </a:ext>
            </a:extLst>
          </p:cNvPr>
          <p:cNvSpPr>
            <a:spLocks noGrp="1"/>
          </p:cNvSpPr>
          <p:nvPr>
            <p:ph type="title"/>
          </p:nvPr>
        </p:nvSpPr>
        <p:spPr/>
        <p:txBody>
          <a:bodyPr/>
          <a:lstStyle/>
          <a:p>
            <a:r>
              <a:rPr lang="it-IT" dirty="0">
                <a:solidFill>
                  <a:srgbClr val="FF0000"/>
                </a:solidFill>
              </a:rPr>
              <a:t>Segue</a:t>
            </a:r>
          </a:p>
        </p:txBody>
      </p:sp>
      <p:sp>
        <p:nvSpPr>
          <p:cNvPr id="3" name="Segnaposto contenuto 2">
            <a:extLst>
              <a:ext uri="{FF2B5EF4-FFF2-40B4-BE49-F238E27FC236}">
                <a16:creationId xmlns:a16="http://schemas.microsoft.com/office/drawing/2014/main" id="{42D414A1-4CBF-E543-B9B8-EA6496CDF59F}"/>
              </a:ext>
            </a:extLst>
          </p:cNvPr>
          <p:cNvSpPr>
            <a:spLocks noGrp="1"/>
          </p:cNvSpPr>
          <p:nvPr>
            <p:ph idx="1"/>
          </p:nvPr>
        </p:nvSpPr>
        <p:spPr/>
        <p:txBody>
          <a:bodyPr>
            <a:normAutofit/>
          </a:bodyPr>
          <a:lstStyle/>
          <a:p>
            <a:pPr>
              <a:lnSpc>
                <a:spcPct val="140000"/>
              </a:lnSpc>
            </a:pPr>
            <a:r>
              <a:rPr lang="it-IT" sz="2400" dirty="0">
                <a:solidFill>
                  <a:srgbClr val="0070C0"/>
                </a:solidFill>
                <a:latin typeface="Calibri"/>
              </a:rPr>
              <a:t>Natura giuridica:</a:t>
            </a:r>
          </a:p>
          <a:p>
            <a:pPr>
              <a:lnSpc>
                <a:spcPct val="140000"/>
              </a:lnSpc>
            </a:pPr>
            <a:r>
              <a:rPr lang="it-IT" sz="2400" dirty="0">
                <a:solidFill>
                  <a:srgbClr val="0070C0"/>
                </a:solidFill>
                <a:latin typeface="Calibri"/>
              </a:rPr>
              <a:t>Le Federazioni sono state scorporate dalla struttura del CONI</a:t>
            </a:r>
          </a:p>
          <a:p>
            <a:pPr>
              <a:lnSpc>
                <a:spcPct val="140000"/>
              </a:lnSpc>
            </a:pPr>
            <a:r>
              <a:rPr lang="it-IT" sz="2400" dirty="0">
                <a:solidFill>
                  <a:srgbClr val="0070C0"/>
                </a:solidFill>
                <a:latin typeface="Calibri"/>
              </a:rPr>
              <a:t>Da organi dell’ente suddetto sono divenute</a:t>
            </a:r>
          </a:p>
          <a:p>
            <a:pPr>
              <a:lnSpc>
                <a:spcPct val="140000"/>
              </a:lnSpc>
            </a:pPr>
            <a:r>
              <a:rPr lang="it-IT" sz="2400" dirty="0">
                <a:solidFill>
                  <a:srgbClr val="0070C0"/>
                </a:solidFill>
                <a:latin typeface="Calibri"/>
              </a:rPr>
              <a:t>Enti con personalità giuridica di diritto privato</a:t>
            </a:r>
          </a:p>
        </p:txBody>
      </p:sp>
    </p:spTree>
    <p:extLst>
      <p:ext uri="{BB962C8B-B14F-4D97-AF65-F5344CB8AC3E}">
        <p14:creationId xmlns:p14="http://schemas.microsoft.com/office/powerpoint/2010/main" val="386194370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6B0ABC9-7025-F342-9C00-6D6515B68AE8}"/>
              </a:ext>
            </a:extLst>
          </p:cNvPr>
          <p:cNvSpPr>
            <a:spLocks noGrp="1"/>
          </p:cNvSpPr>
          <p:nvPr>
            <p:ph type="title"/>
          </p:nvPr>
        </p:nvSpPr>
        <p:spPr/>
        <p:txBody>
          <a:bodyPr/>
          <a:lstStyle/>
          <a:p>
            <a:r>
              <a:rPr lang="it-IT" dirty="0">
                <a:solidFill>
                  <a:srgbClr val="FF0000"/>
                </a:solidFill>
              </a:rPr>
              <a:t>Segue</a:t>
            </a:r>
          </a:p>
        </p:txBody>
      </p:sp>
      <p:sp>
        <p:nvSpPr>
          <p:cNvPr id="3" name="Segnaposto contenuto 2">
            <a:extLst>
              <a:ext uri="{FF2B5EF4-FFF2-40B4-BE49-F238E27FC236}">
                <a16:creationId xmlns:a16="http://schemas.microsoft.com/office/drawing/2014/main" id="{4F2CB2FB-CC5E-304F-85C7-71E222B24525}"/>
              </a:ext>
            </a:extLst>
          </p:cNvPr>
          <p:cNvSpPr>
            <a:spLocks noGrp="1"/>
          </p:cNvSpPr>
          <p:nvPr>
            <p:ph idx="1"/>
          </p:nvPr>
        </p:nvSpPr>
        <p:spPr/>
        <p:txBody>
          <a:bodyPr>
            <a:normAutofit fontScale="70000" lnSpcReduction="20000"/>
          </a:bodyPr>
          <a:lstStyle/>
          <a:p>
            <a:pPr>
              <a:lnSpc>
                <a:spcPct val="160000"/>
              </a:lnSpc>
            </a:pPr>
            <a:r>
              <a:rPr lang="it-IT" sz="2300" dirty="0">
                <a:solidFill>
                  <a:srgbClr val="0070C0"/>
                </a:solidFill>
                <a:latin typeface="Calibri"/>
              </a:rPr>
              <a:t>Esse devono essere riconosciute dal CONI</a:t>
            </a:r>
          </a:p>
          <a:p>
            <a:pPr>
              <a:lnSpc>
                <a:spcPct val="160000"/>
              </a:lnSpc>
            </a:pPr>
            <a:r>
              <a:rPr lang="it-IT" sz="2300" dirty="0">
                <a:solidFill>
                  <a:srgbClr val="0070C0"/>
                </a:solidFill>
                <a:latin typeface="Calibri"/>
              </a:rPr>
              <a:t>Tale riconoscimento avviene alla luce dei principi generali degli Statui delle Federazioni e delle Discipline sportive approvati dal CONI stesso</a:t>
            </a:r>
          </a:p>
          <a:p>
            <a:pPr>
              <a:lnSpc>
                <a:spcPct val="160000"/>
              </a:lnSpc>
            </a:pPr>
            <a:r>
              <a:rPr lang="it-IT" sz="2300" dirty="0">
                <a:solidFill>
                  <a:srgbClr val="0070C0"/>
                </a:solidFill>
                <a:latin typeface="Calibri"/>
              </a:rPr>
              <a:t>Per ogni singola disciplina sportiva viene riconosciuta una sola ed un’unica Federazione</a:t>
            </a:r>
          </a:p>
          <a:p>
            <a:pPr>
              <a:lnSpc>
                <a:spcPct val="160000"/>
              </a:lnSpc>
            </a:pPr>
            <a:r>
              <a:rPr lang="it-IT" sz="2300" dirty="0">
                <a:solidFill>
                  <a:srgbClr val="0070C0"/>
                </a:solidFill>
                <a:latin typeface="Calibri"/>
              </a:rPr>
              <a:t>Il riconoscimento è subordinato ai seguenti requisiti:</a:t>
            </a:r>
          </a:p>
          <a:p>
            <a:pPr>
              <a:lnSpc>
                <a:spcPct val="160000"/>
              </a:lnSpc>
            </a:pPr>
            <a:r>
              <a:rPr lang="it-IT" sz="2300" dirty="0">
                <a:solidFill>
                  <a:srgbClr val="0070C0"/>
                </a:solidFill>
                <a:latin typeface="Calibri"/>
              </a:rPr>
              <a:t>Affiliazione ad una Federazione Internazionale</a:t>
            </a:r>
          </a:p>
          <a:p>
            <a:pPr>
              <a:lnSpc>
                <a:spcPct val="160000"/>
              </a:lnSpc>
            </a:pPr>
            <a:r>
              <a:rPr lang="it-IT" sz="2300" dirty="0">
                <a:solidFill>
                  <a:srgbClr val="0070C0"/>
                </a:solidFill>
                <a:latin typeface="Calibri"/>
              </a:rPr>
              <a:t>Svolgimento di attività sportiva sul territorio </a:t>
            </a:r>
            <a:r>
              <a:rPr lang="it-IT" sz="2300" dirty="0" err="1">
                <a:solidFill>
                  <a:srgbClr val="0070C0"/>
                </a:solidFill>
                <a:latin typeface="Calibri"/>
              </a:rPr>
              <a:t>nazioanle</a:t>
            </a:r>
            <a:endParaRPr lang="it-IT" sz="2300" dirty="0">
              <a:solidFill>
                <a:srgbClr val="0070C0"/>
              </a:solidFill>
              <a:latin typeface="Calibri"/>
            </a:endParaRPr>
          </a:p>
          <a:p>
            <a:pPr>
              <a:lnSpc>
                <a:spcPct val="160000"/>
              </a:lnSpc>
            </a:pPr>
            <a:r>
              <a:rPr lang="it-IT" sz="2300" dirty="0">
                <a:solidFill>
                  <a:srgbClr val="0070C0"/>
                </a:solidFill>
                <a:latin typeface="Calibri"/>
              </a:rPr>
              <a:t>Ordinamento interno a base democratica</a:t>
            </a:r>
          </a:p>
          <a:p>
            <a:pPr>
              <a:lnSpc>
                <a:spcPct val="160000"/>
              </a:lnSpc>
            </a:pPr>
            <a:r>
              <a:rPr lang="it-IT" sz="2300" dirty="0">
                <a:solidFill>
                  <a:srgbClr val="0070C0"/>
                </a:solidFill>
                <a:latin typeface="Calibri"/>
              </a:rPr>
              <a:t>Composizione degli organi direttivi e procedure elettorali conformi all’art 16 d.lgs. 242/99</a:t>
            </a:r>
          </a:p>
          <a:p>
            <a:endParaRPr lang="it-IT" dirty="0"/>
          </a:p>
        </p:txBody>
      </p:sp>
    </p:spTree>
    <p:extLst>
      <p:ext uri="{BB962C8B-B14F-4D97-AF65-F5344CB8AC3E}">
        <p14:creationId xmlns:p14="http://schemas.microsoft.com/office/powerpoint/2010/main" val="197615319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5AAC0BF-7F23-0345-93AE-8831BA671C47}"/>
              </a:ext>
            </a:extLst>
          </p:cNvPr>
          <p:cNvSpPr>
            <a:spLocks noGrp="1"/>
          </p:cNvSpPr>
          <p:nvPr>
            <p:ph type="title"/>
          </p:nvPr>
        </p:nvSpPr>
        <p:spPr/>
        <p:txBody>
          <a:bodyPr/>
          <a:lstStyle/>
          <a:p>
            <a:r>
              <a:rPr lang="it-IT" dirty="0">
                <a:solidFill>
                  <a:srgbClr val="FF0000"/>
                </a:solidFill>
              </a:rPr>
              <a:t>Segue</a:t>
            </a:r>
          </a:p>
        </p:txBody>
      </p:sp>
      <p:sp>
        <p:nvSpPr>
          <p:cNvPr id="3" name="Segnaposto contenuto 2">
            <a:extLst>
              <a:ext uri="{FF2B5EF4-FFF2-40B4-BE49-F238E27FC236}">
                <a16:creationId xmlns:a16="http://schemas.microsoft.com/office/drawing/2014/main" id="{F7034B11-0B73-4946-BEB0-5D28FC77A2FD}"/>
              </a:ext>
            </a:extLst>
          </p:cNvPr>
          <p:cNvSpPr>
            <a:spLocks noGrp="1"/>
          </p:cNvSpPr>
          <p:nvPr>
            <p:ph idx="1"/>
          </p:nvPr>
        </p:nvSpPr>
        <p:spPr/>
        <p:txBody>
          <a:bodyPr>
            <a:normAutofit/>
          </a:bodyPr>
          <a:lstStyle/>
          <a:p>
            <a:pPr>
              <a:lnSpc>
                <a:spcPct val="140000"/>
              </a:lnSpc>
            </a:pPr>
            <a:r>
              <a:rPr lang="it-IT" sz="2400" dirty="0">
                <a:solidFill>
                  <a:srgbClr val="0070C0"/>
                </a:solidFill>
                <a:latin typeface="Calibri"/>
              </a:rPr>
              <a:t>Le Federazioni promuovono sviluppano ed organizzano lo sport che rappresentano, con autonomia normativa, organizzativa,  gestionale e tecnica</a:t>
            </a:r>
          </a:p>
          <a:p>
            <a:pPr>
              <a:lnSpc>
                <a:spcPct val="140000"/>
              </a:lnSpc>
            </a:pPr>
            <a:r>
              <a:rPr lang="it-IT" sz="2400" dirty="0">
                <a:solidFill>
                  <a:srgbClr val="0070C0"/>
                </a:solidFill>
                <a:latin typeface="Calibri"/>
              </a:rPr>
              <a:t>Ciononostante esse sono soggette alla vigilanza del CONI, il quale infatti tramite il Consiglio può deliberare il Commissariamento degli enti in specifici casi ad esempio se non siano assicurati il regolare avvio e lo svolgimento delle competizioni</a:t>
            </a:r>
          </a:p>
        </p:txBody>
      </p:sp>
    </p:spTree>
    <p:extLst>
      <p:ext uri="{BB962C8B-B14F-4D97-AF65-F5344CB8AC3E}">
        <p14:creationId xmlns:p14="http://schemas.microsoft.com/office/powerpoint/2010/main" val="153981768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9738DC8-5C92-6C42-9C79-B0FE445AC4EB}"/>
              </a:ext>
            </a:extLst>
          </p:cNvPr>
          <p:cNvSpPr>
            <a:spLocks noGrp="1"/>
          </p:cNvSpPr>
          <p:nvPr>
            <p:ph type="title"/>
          </p:nvPr>
        </p:nvSpPr>
        <p:spPr/>
        <p:txBody>
          <a:bodyPr/>
          <a:lstStyle/>
          <a:p>
            <a:r>
              <a:rPr lang="it-IT" dirty="0">
                <a:solidFill>
                  <a:srgbClr val="FF0000"/>
                </a:solidFill>
              </a:rPr>
              <a:t>Segue: ancora la natura giuridica delle Federazioni</a:t>
            </a:r>
          </a:p>
        </p:txBody>
      </p:sp>
      <p:sp>
        <p:nvSpPr>
          <p:cNvPr id="3" name="Segnaposto contenuto 2">
            <a:extLst>
              <a:ext uri="{FF2B5EF4-FFF2-40B4-BE49-F238E27FC236}">
                <a16:creationId xmlns:a16="http://schemas.microsoft.com/office/drawing/2014/main" id="{288F9944-9243-2A4B-B85A-FCDFE111596D}"/>
              </a:ext>
            </a:extLst>
          </p:cNvPr>
          <p:cNvSpPr>
            <a:spLocks noGrp="1"/>
          </p:cNvSpPr>
          <p:nvPr>
            <p:ph idx="1"/>
          </p:nvPr>
        </p:nvSpPr>
        <p:spPr/>
        <p:txBody>
          <a:bodyPr>
            <a:normAutofit/>
          </a:bodyPr>
          <a:lstStyle/>
          <a:p>
            <a:pPr>
              <a:lnSpc>
                <a:spcPct val="140000"/>
              </a:lnSpc>
            </a:pPr>
            <a:r>
              <a:rPr lang="it-IT" sz="2400" dirty="0">
                <a:solidFill>
                  <a:srgbClr val="0070C0"/>
                </a:solidFill>
                <a:latin typeface="Calibri"/>
              </a:rPr>
              <a:t>Tesi pubblicistica vs tesi privatistica</a:t>
            </a:r>
          </a:p>
          <a:p>
            <a:pPr>
              <a:lnSpc>
                <a:spcPct val="140000"/>
              </a:lnSpc>
            </a:pPr>
            <a:endParaRPr lang="it-IT" sz="2400" dirty="0">
              <a:solidFill>
                <a:srgbClr val="0070C0"/>
              </a:solidFill>
              <a:latin typeface="Calibri"/>
            </a:endParaRPr>
          </a:p>
          <a:p>
            <a:pPr>
              <a:lnSpc>
                <a:spcPct val="140000"/>
              </a:lnSpc>
            </a:pPr>
            <a:r>
              <a:rPr lang="it-IT" sz="2400" dirty="0">
                <a:solidFill>
                  <a:srgbClr val="0070C0"/>
                </a:solidFill>
                <a:latin typeface="Calibri"/>
              </a:rPr>
              <a:t>Tesi mista</a:t>
            </a:r>
          </a:p>
          <a:p>
            <a:pPr>
              <a:lnSpc>
                <a:spcPct val="140000"/>
              </a:lnSpc>
            </a:pPr>
            <a:endParaRPr lang="it-IT" sz="2400" dirty="0">
              <a:solidFill>
                <a:srgbClr val="0070C0"/>
              </a:solidFill>
              <a:latin typeface="Calibri"/>
            </a:endParaRPr>
          </a:p>
          <a:p>
            <a:pPr>
              <a:lnSpc>
                <a:spcPct val="140000"/>
              </a:lnSpc>
            </a:pPr>
            <a:r>
              <a:rPr lang="it-IT" sz="2400" dirty="0">
                <a:solidFill>
                  <a:srgbClr val="0070C0"/>
                </a:solidFill>
                <a:latin typeface="Calibri"/>
              </a:rPr>
              <a:t>Orientamenti della giurisprudenza interna e sovranazionale</a:t>
            </a:r>
          </a:p>
        </p:txBody>
      </p:sp>
    </p:spTree>
    <p:extLst>
      <p:ext uri="{BB962C8B-B14F-4D97-AF65-F5344CB8AC3E}">
        <p14:creationId xmlns:p14="http://schemas.microsoft.com/office/powerpoint/2010/main" val="284719704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C0E0CDF-99EB-5744-9D4F-06CF1B77A9B5}"/>
              </a:ext>
            </a:extLst>
          </p:cNvPr>
          <p:cNvSpPr>
            <a:spLocks noGrp="1"/>
          </p:cNvSpPr>
          <p:nvPr>
            <p:ph type="title"/>
          </p:nvPr>
        </p:nvSpPr>
        <p:spPr/>
        <p:txBody>
          <a:bodyPr/>
          <a:lstStyle/>
          <a:p>
            <a:r>
              <a:rPr lang="it-IT" dirty="0">
                <a:solidFill>
                  <a:srgbClr val="FF0000"/>
                </a:solidFill>
              </a:rPr>
              <a:t>Segue</a:t>
            </a:r>
          </a:p>
        </p:txBody>
      </p:sp>
      <p:sp>
        <p:nvSpPr>
          <p:cNvPr id="3" name="Segnaposto contenuto 2">
            <a:extLst>
              <a:ext uri="{FF2B5EF4-FFF2-40B4-BE49-F238E27FC236}">
                <a16:creationId xmlns:a16="http://schemas.microsoft.com/office/drawing/2014/main" id="{D13DF616-53E7-1B4E-93EE-B619E28D39E9}"/>
              </a:ext>
            </a:extLst>
          </p:cNvPr>
          <p:cNvSpPr>
            <a:spLocks noGrp="1"/>
          </p:cNvSpPr>
          <p:nvPr>
            <p:ph idx="1"/>
          </p:nvPr>
        </p:nvSpPr>
        <p:spPr/>
        <p:txBody>
          <a:bodyPr>
            <a:normAutofit/>
          </a:bodyPr>
          <a:lstStyle/>
          <a:p>
            <a:pPr>
              <a:lnSpc>
                <a:spcPct val="140000"/>
              </a:lnSpc>
            </a:pPr>
            <a:r>
              <a:rPr lang="it-IT" sz="2400" dirty="0">
                <a:solidFill>
                  <a:srgbClr val="0070C0"/>
                </a:solidFill>
                <a:latin typeface="Calibri"/>
              </a:rPr>
              <a:t>La tesi pubblicistica si fondava sull’originaria qualificazione delle Federazioni come organi del CONI (l. 426/42)</a:t>
            </a:r>
          </a:p>
          <a:p>
            <a:pPr>
              <a:lnSpc>
                <a:spcPct val="140000"/>
              </a:lnSpc>
            </a:pPr>
            <a:r>
              <a:rPr lang="it-IT" sz="2400" dirty="0">
                <a:solidFill>
                  <a:srgbClr val="0070C0"/>
                </a:solidFill>
                <a:latin typeface="Calibri"/>
              </a:rPr>
              <a:t>La tesi privatistica per converso traeva spunto dalla modifica apportata dal Decreto Melandri che ha sancito la natura di enti con personalità giuridica di diritto privato</a:t>
            </a:r>
          </a:p>
          <a:p>
            <a:pPr>
              <a:lnSpc>
                <a:spcPct val="140000"/>
              </a:lnSpc>
            </a:pPr>
            <a:r>
              <a:rPr lang="it-IT" sz="2400" dirty="0">
                <a:solidFill>
                  <a:srgbClr val="0070C0"/>
                </a:solidFill>
                <a:latin typeface="Calibri"/>
              </a:rPr>
              <a:t>La tesi mista si fonda sul dato testuale dell’art 15 del decreto Melandri e dell’art. 23. dello statuto del CONI che elencano compiti a valenza pubblicistica</a:t>
            </a:r>
          </a:p>
        </p:txBody>
      </p:sp>
    </p:spTree>
    <p:extLst>
      <p:ext uri="{BB962C8B-B14F-4D97-AF65-F5344CB8AC3E}">
        <p14:creationId xmlns:p14="http://schemas.microsoft.com/office/powerpoint/2010/main" val="79696799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049B80C-C2A0-0648-8CC4-6F3CE1432CFC}"/>
              </a:ext>
            </a:extLst>
          </p:cNvPr>
          <p:cNvSpPr>
            <a:spLocks noGrp="1"/>
          </p:cNvSpPr>
          <p:nvPr>
            <p:ph type="title"/>
          </p:nvPr>
        </p:nvSpPr>
        <p:spPr/>
        <p:txBody>
          <a:bodyPr/>
          <a:lstStyle/>
          <a:p>
            <a:r>
              <a:rPr lang="it-IT" dirty="0">
                <a:solidFill>
                  <a:srgbClr val="FF0000"/>
                </a:solidFill>
              </a:rPr>
              <a:t>Segue</a:t>
            </a:r>
            <a:br>
              <a:rPr lang="it-IT" dirty="0"/>
            </a:br>
            <a:endParaRPr lang="it-IT" dirty="0"/>
          </a:p>
        </p:txBody>
      </p:sp>
      <p:sp>
        <p:nvSpPr>
          <p:cNvPr id="3" name="Segnaposto contenuto 2">
            <a:extLst>
              <a:ext uri="{FF2B5EF4-FFF2-40B4-BE49-F238E27FC236}">
                <a16:creationId xmlns:a16="http://schemas.microsoft.com/office/drawing/2014/main" id="{BA482CAC-549E-B84E-A4B9-55BECAEF76FD}"/>
              </a:ext>
            </a:extLst>
          </p:cNvPr>
          <p:cNvSpPr>
            <a:spLocks noGrp="1"/>
          </p:cNvSpPr>
          <p:nvPr>
            <p:ph idx="1"/>
          </p:nvPr>
        </p:nvSpPr>
        <p:spPr/>
        <p:txBody>
          <a:bodyPr>
            <a:normAutofit/>
          </a:bodyPr>
          <a:lstStyle/>
          <a:p>
            <a:r>
              <a:rPr lang="it-IT" sz="2400" dirty="0">
                <a:solidFill>
                  <a:srgbClr val="0070C0"/>
                </a:solidFill>
                <a:latin typeface="Calibri"/>
              </a:rPr>
              <a:t>Ammissione e affiliazione di società, associazioni i  tesserati;</a:t>
            </a:r>
          </a:p>
          <a:p>
            <a:r>
              <a:rPr lang="it-IT" sz="2400" dirty="0">
                <a:solidFill>
                  <a:srgbClr val="0070C0"/>
                </a:solidFill>
                <a:latin typeface="Calibri"/>
              </a:rPr>
              <a:t>Revoca dell’affiliazione</a:t>
            </a:r>
          </a:p>
          <a:p>
            <a:r>
              <a:rPr lang="it-IT" sz="2400" dirty="0">
                <a:solidFill>
                  <a:srgbClr val="0070C0"/>
                </a:solidFill>
                <a:latin typeface="Calibri"/>
              </a:rPr>
              <a:t>Controllo della regolarità delle competizioni</a:t>
            </a:r>
          </a:p>
          <a:p>
            <a:r>
              <a:rPr lang="it-IT" sz="2400" dirty="0">
                <a:solidFill>
                  <a:srgbClr val="0070C0"/>
                </a:solidFill>
                <a:latin typeface="Calibri"/>
              </a:rPr>
              <a:t>Lotta al doping</a:t>
            </a:r>
          </a:p>
          <a:p>
            <a:r>
              <a:rPr lang="it-IT" sz="2400" dirty="0">
                <a:solidFill>
                  <a:srgbClr val="0070C0"/>
                </a:solidFill>
                <a:latin typeface="Calibri"/>
              </a:rPr>
              <a:t>Uso dei contributi</a:t>
            </a:r>
          </a:p>
          <a:p>
            <a:r>
              <a:rPr lang="it-IT" sz="2400" dirty="0">
                <a:solidFill>
                  <a:srgbClr val="0070C0"/>
                </a:solidFill>
                <a:latin typeface="Calibri"/>
              </a:rPr>
              <a:t>Gestione degli impianti sportivi pubblici</a:t>
            </a:r>
          </a:p>
        </p:txBody>
      </p:sp>
    </p:spTree>
    <p:extLst>
      <p:ext uri="{BB962C8B-B14F-4D97-AF65-F5344CB8AC3E}">
        <p14:creationId xmlns:p14="http://schemas.microsoft.com/office/powerpoint/2010/main" val="407593118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09F605E-21EB-1946-AED8-04395C283D5D}"/>
              </a:ext>
            </a:extLst>
          </p:cNvPr>
          <p:cNvSpPr>
            <a:spLocks noGrp="1"/>
          </p:cNvSpPr>
          <p:nvPr>
            <p:ph type="title"/>
          </p:nvPr>
        </p:nvSpPr>
        <p:spPr/>
        <p:txBody>
          <a:bodyPr/>
          <a:lstStyle/>
          <a:p>
            <a:r>
              <a:rPr lang="it-IT" dirty="0">
                <a:solidFill>
                  <a:srgbClr val="FF0000"/>
                </a:solidFill>
              </a:rPr>
              <a:t>La posizione della giurisprudenza</a:t>
            </a:r>
          </a:p>
        </p:txBody>
      </p:sp>
      <p:sp>
        <p:nvSpPr>
          <p:cNvPr id="3" name="Segnaposto contenuto 2">
            <a:extLst>
              <a:ext uri="{FF2B5EF4-FFF2-40B4-BE49-F238E27FC236}">
                <a16:creationId xmlns:a16="http://schemas.microsoft.com/office/drawing/2014/main" id="{DEA4ABB8-22B8-1344-8EC3-886168E117E1}"/>
              </a:ext>
            </a:extLst>
          </p:cNvPr>
          <p:cNvSpPr>
            <a:spLocks noGrp="1"/>
          </p:cNvSpPr>
          <p:nvPr>
            <p:ph idx="1"/>
          </p:nvPr>
        </p:nvSpPr>
        <p:spPr/>
        <p:txBody>
          <a:bodyPr>
            <a:normAutofit/>
          </a:bodyPr>
          <a:lstStyle/>
          <a:p>
            <a:r>
              <a:rPr lang="it-IT" sz="2400" dirty="0">
                <a:solidFill>
                  <a:srgbClr val="0070C0"/>
                </a:solidFill>
                <a:latin typeface="Calibri"/>
              </a:rPr>
              <a:t>L’ordinanza del 12 febbraio 2019, n. 1006, della quinta sezione giurisdizionale del Consiglio di Stato ha rimesso alla Corte di Giustizia dell’Unione Europea la risoluzione della pregiudiziale, relativa alla natura delle federazioni sportive (in particolare di quella calcistica), muovendo da un ricorso proposto da una società di servizi che ha impugnato gli atti di una procedura negoziata plurima indetta dalla Federcalcio per l’affidamento di alcuni servizi di facchinaggio </a:t>
            </a:r>
          </a:p>
        </p:txBody>
      </p:sp>
    </p:spTree>
    <p:extLst>
      <p:ext uri="{BB962C8B-B14F-4D97-AF65-F5344CB8AC3E}">
        <p14:creationId xmlns:p14="http://schemas.microsoft.com/office/powerpoint/2010/main" val="15705889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chemeClr val="accent2">
              <a:lumMod val="60000"/>
              <a:lumOff val="40000"/>
            </a:schemeClr>
          </a:solidFill>
        </p:spPr>
        <p:txBody>
          <a:bodyPr/>
          <a:lstStyle/>
          <a:p>
            <a:r>
              <a:rPr lang="it-IT" dirty="0">
                <a:solidFill>
                  <a:srgbClr val="FF0000"/>
                </a:solidFill>
              </a:rPr>
              <a:t>«Cittadinanza sportiva» della Persona fisica</a:t>
            </a:r>
          </a:p>
        </p:txBody>
      </p:sp>
      <p:sp>
        <p:nvSpPr>
          <p:cNvPr id="3" name="Segnaposto contenuto 2"/>
          <p:cNvSpPr>
            <a:spLocks noGrp="1"/>
          </p:cNvSpPr>
          <p:nvPr>
            <p:ph idx="1"/>
          </p:nvPr>
        </p:nvSpPr>
        <p:spPr/>
        <p:txBody>
          <a:bodyPr/>
          <a:lstStyle/>
          <a:p>
            <a:r>
              <a:rPr lang="it-IT" sz="2700" dirty="0">
                <a:solidFill>
                  <a:srgbClr val="0070C0"/>
                </a:solidFill>
              </a:rPr>
              <a:t>Il tesseramento è l’atto che comporta l’acquisto in capo alla persona fisica della qualità di </a:t>
            </a:r>
            <a:r>
              <a:rPr lang="it-IT" sz="2700" u="sng" dirty="0">
                <a:solidFill>
                  <a:srgbClr val="FF0000"/>
                </a:solidFill>
              </a:rPr>
              <a:t>soggetto dell’ordinamento sportivo</a:t>
            </a:r>
          </a:p>
          <a:p>
            <a:r>
              <a:rPr lang="it-IT" sz="2700" dirty="0">
                <a:solidFill>
                  <a:srgbClr val="0070C0"/>
                </a:solidFill>
              </a:rPr>
              <a:t>Esso riguarda non solo gli atleti, bensì i dirigenti, i tecnici, gli ufficiali di gara, i medici e i procuratori sportivi</a:t>
            </a:r>
          </a:p>
        </p:txBody>
      </p:sp>
    </p:spTree>
    <p:extLst>
      <p:ext uri="{BB962C8B-B14F-4D97-AF65-F5344CB8AC3E}">
        <p14:creationId xmlns:p14="http://schemas.microsoft.com/office/powerpoint/2010/main" val="396410620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C983D9F-9310-794C-89E7-9EAE78FC2F5B}"/>
              </a:ext>
            </a:extLst>
          </p:cNvPr>
          <p:cNvSpPr>
            <a:spLocks noGrp="1"/>
          </p:cNvSpPr>
          <p:nvPr>
            <p:ph type="title"/>
          </p:nvPr>
        </p:nvSpPr>
        <p:spPr>
          <a:xfrm>
            <a:off x="838200" y="365126"/>
            <a:ext cx="10515600" cy="878048"/>
          </a:xfrm>
        </p:spPr>
        <p:txBody>
          <a:bodyPr>
            <a:normAutofit fontScale="90000"/>
          </a:bodyPr>
          <a:lstStyle/>
          <a:p>
            <a:r>
              <a:rPr lang="it-IT" dirty="0">
                <a:solidFill>
                  <a:srgbClr val="FF0000"/>
                </a:solidFill>
              </a:rPr>
              <a:t>Segue: orientamenti giurisprudenziali nazionali</a:t>
            </a:r>
          </a:p>
        </p:txBody>
      </p:sp>
      <p:sp>
        <p:nvSpPr>
          <p:cNvPr id="3" name="Segnaposto contenuto 2">
            <a:extLst>
              <a:ext uri="{FF2B5EF4-FFF2-40B4-BE49-F238E27FC236}">
                <a16:creationId xmlns:a16="http://schemas.microsoft.com/office/drawing/2014/main" id="{BA4757FE-21B0-5545-A00B-0EE711BB9D90}"/>
              </a:ext>
            </a:extLst>
          </p:cNvPr>
          <p:cNvSpPr>
            <a:spLocks noGrp="1"/>
          </p:cNvSpPr>
          <p:nvPr>
            <p:ph idx="1"/>
          </p:nvPr>
        </p:nvSpPr>
        <p:spPr/>
        <p:txBody>
          <a:bodyPr>
            <a:normAutofit lnSpcReduction="10000"/>
          </a:bodyPr>
          <a:lstStyle/>
          <a:p>
            <a:pPr>
              <a:lnSpc>
                <a:spcPct val="100000"/>
              </a:lnSpc>
            </a:pPr>
            <a:r>
              <a:rPr lang="it-IT" sz="2400" dirty="0">
                <a:solidFill>
                  <a:srgbClr val="0070C0"/>
                </a:solidFill>
                <a:latin typeface="Calibri"/>
              </a:rPr>
              <a:t>L’art. 15 del decreto Melandri prevede anche che le federazioni svolgono l’attività sportiva in armonia con le deliberazioni e gli indirizzi del CIO, delle federazioni internazionali e del CONI (art. 23), anche in considerazione della valenza pubblicistica di specifiche tipologie di attività individuate nello Statuto del CONI. </a:t>
            </a:r>
          </a:p>
          <a:p>
            <a:pPr>
              <a:lnSpc>
                <a:spcPct val="100000"/>
              </a:lnSpc>
            </a:pPr>
            <a:r>
              <a:rPr lang="it-IT" sz="2400" dirty="0">
                <a:solidFill>
                  <a:srgbClr val="0070C0"/>
                </a:solidFill>
                <a:latin typeface="Calibri"/>
              </a:rPr>
              <a:t>Da tali assunti si desume che si tratta solo di alcune tipologie di attività atteso che le federazioni sono deputate anche e principalmente alla cura degli interessi dei propri associati. </a:t>
            </a:r>
          </a:p>
          <a:p>
            <a:pPr>
              <a:lnSpc>
                <a:spcPct val="100000"/>
              </a:lnSpc>
            </a:pPr>
            <a:r>
              <a:rPr lang="it-IT" sz="2400" dirty="0">
                <a:solidFill>
                  <a:srgbClr val="0070C0"/>
                </a:solidFill>
                <a:latin typeface="Calibri"/>
              </a:rPr>
              <a:t>Pertanto, è più che pacifico che in caso di applicazione di norme che attengono alla vita interna della federazione e ai rapporti tra società sportive e tra le società stesse e gli sportivi professionisti, le federazioni operano come associazioni di diritto privato </a:t>
            </a:r>
          </a:p>
        </p:txBody>
      </p:sp>
    </p:spTree>
    <p:extLst>
      <p:ext uri="{BB962C8B-B14F-4D97-AF65-F5344CB8AC3E}">
        <p14:creationId xmlns:p14="http://schemas.microsoft.com/office/powerpoint/2010/main" val="148088496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4B673F1-4D21-D04B-BBED-A59CBFD848A4}"/>
              </a:ext>
            </a:extLst>
          </p:cNvPr>
          <p:cNvSpPr>
            <a:spLocks noGrp="1"/>
          </p:cNvSpPr>
          <p:nvPr>
            <p:ph type="title"/>
          </p:nvPr>
        </p:nvSpPr>
        <p:spPr/>
        <p:txBody>
          <a:bodyPr/>
          <a:lstStyle/>
          <a:p>
            <a:r>
              <a:rPr lang="it-IT" dirty="0">
                <a:solidFill>
                  <a:srgbClr val="FF0000"/>
                </a:solidFill>
              </a:rPr>
              <a:t>Orientamenti giurisprudenziali </a:t>
            </a:r>
            <a:r>
              <a:rPr lang="it-IT" dirty="0" err="1">
                <a:solidFill>
                  <a:srgbClr val="FF0000"/>
                </a:solidFill>
              </a:rPr>
              <a:t>sovranzionali</a:t>
            </a:r>
            <a:endParaRPr lang="it-IT" dirty="0">
              <a:solidFill>
                <a:srgbClr val="FF0000"/>
              </a:solidFill>
            </a:endParaRPr>
          </a:p>
        </p:txBody>
      </p:sp>
      <p:sp>
        <p:nvSpPr>
          <p:cNvPr id="3" name="Segnaposto contenuto 2">
            <a:extLst>
              <a:ext uri="{FF2B5EF4-FFF2-40B4-BE49-F238E27FC236}">
                <a16:creationId xmlns:a16="http://schemas.microsoft.com/office/drawing/2014/main" id="{AF80E00D-4ADF-C94E-B351-D5035BAF7480}"/>
              </a:ext>
            </a:extLst>
          </p:cNvPr>
          <p:cNvSpPr>
            <a:spLocks noGrp="1"/>
          </p:cNvSpPr>
          <p:nvPr>
            <p:ph idx="1"/>
          </p:nvPr>
        </p:nvSpPr>
        <p:spPr/>
        <p:txBody>
          <a:bodyPr>
            <a:normAutofit/>
          </a:bodyPr>
          <a:lstStyle/>
          <a:p>
            <a:pPr>
              <a:lnSpc>
                <a:spcPct val="100000"/>
              </a:lnSpc>
            </a:pPr>
            <a:r>
              <a:rPr lang="it-IT" sz="2400" dirty="0">
                <a:solidFill>
                  <a:srgbClr val="0070C0"/>
                </a:solidFill>
                <a:latin typeface="Calibri"/>
              </a:rPr>
              <a:t>per determinare se una federazione sportiva debba essere considerata soggetta al controllo pubblico e quindi rientrante nel settore delle amministrazioni pubbliche, la Corte di Giustizia chiarisce che  rilevano: </a:t>
            </a:r>
          </a:p>
          <a:p>
            <a:pPr>
              <a:lnSpc>
                <a:spcPct val="100000"/>
              </a:lnSpc>
            </a:pPr>
            <a:r>
              <a:rPr lang="it-IT" sz="2400" dirty="0">
                <a:solidFill>
                  <a:srgbClr val="0070C0"/>
                </a:solidFill>
                <a:latin typeface="Calibri"/>
              </a:rPr>
              <a:t>1) la natura (generale o peculiare) del controllo pubblico; </a:t>
            </a:r>
          </a:p>
          <a:p>
            <a:pPr>
              <a:lnSpc>
                <a:spcPct val="100000"/>
              </a:lnSpc>
            </a:pPr>
            <a:r>
              <a:rPr lang="it-IT" sz="2400" dirty="0">
                <a:solidFill>
                  <a:srgbClr val="0070C0"/>
                </a:solidFill>
                <a:latin typeface="Calibri"/>
              </a:rPr>
              <a:t>2) l’autonomia o dipendenza nella individuazione delle politiche da seguire nel contesto sportivo;</a:t>
            </a:r>
          </a:p>
          <a:p>
            <a:pPr>
              <a:lnSpc>
                <a:spcPct val="100000"/>
              </a:lnSpc>
            </a:pPr>
            <a:r>
              <a:rPr lang="it-IT" sz="2400" dirty="0">
                <a:solidFill>
                  <a:srgbClr val="0070C0"/>
                </a:solidFill>
                <a:latin typeface="Calibri"/>
              </a:rPr>
              <a:t> 3) l’eventuale limitazione dell’autonomia di gestione, delle federazioni enti senza scopo di lucro (Corte Giustizia dell’Unione  11 settembre 2019)</a:t>
            </a:r>
          </a:p>
        </p:txBody>
      </p:sp>
    </p:spTree>
    <p:extLst>
      <p:ext uri="{BB962C8B-B14F-4D97-AF65-F5344CB8AC3E}">
        <p14:creationId xmlns:p14="http://schemas.microsoft.com/office/powerpoint/2010/main" val="417002664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E91A9F1-552A-CF43-A2F7-21CB52939AC4}"/>
              </a:ext>
            </a:extLst>
          </p:cNvPr>
          <p:cNvSpPr>
            <a:spLocks noGrp="1"/>
          </p:cNvSpPr>
          <p:nvPr>
            <p:ph type="title"/>
          </p:nvPr>
        </p:nvSpPr>
        <p:spPr>
          <a:solidFill>
            <a:schemeClr val="accent2">
              <a:lumMod val="40000"/>
              <a:lumOff val="60000"/>
            </a:schemeClr>
          </a:solidFill>
        </p:spPr>
        <p:txBody>
          <a:bodyPr/>
          <a:lstStyle/>
          <a:p>
            <a:r>
              <a:rPr lang="it-IT" dirty="0">
                <a:solidFill>
                  <a:srgbClr val="FF0000"/>
                </a:solidFill>
              </a:rPr>
              <a:t>La posizione delle Federazione</a:t>
            </a:r>
          </a:p>
        </p:txBody>
      </p:sp>
      <p:sp>
        <p:nvSpPr>
          <p:cNvPr id="3" name="Segnaposto contenuto 2">
            <a:extLst>
              <a:ext uri="{FF2B5EF4-FFF2-40B4-BE49-F238E27FC236}">
                <a16:creationId xmlns:a16="http://schemas.microsoft.com/office/drawing/2014/main" id="{18B98446-F5CD-224B-B232-F4E93912A552}"/>
              </a:ext>
            </a:extLst>
          </p:cNvPr>
          <p:cNvSpPr>
            <a:spLocks noGrp="1"/>
          </p:cNvSpPr>
          <p:nvPr>
            <p:ph idx="1"/>
          </p:nvPr>
        </p:nvSpPr>
        <p:spPr/>
        <p:txBody>
          <a:bodyPr/>
          <a:lstStyle/>
          <a:p>
            <a:pPr>
              <a:lnSpc>
                <a:spcPct val="100000"/>
              </a:lnSpc>
            </a:pPr>
            <a:r>
              <a:rPr lang="it-IT" sz="2400" dirty="0">
                <a:solidFill>
                  <a:srgbClr val="0070C0"/>
                </a:solidFill>
                <a:latin typeface="Calibri"/>
              </a:rPr>
              <a:t>a) la federazione sportiva non  è tenuta alla applicazione delle norme di evidenza pubblica</a:t>
            </a:r>
          </a:p>
          <a:p>
            <a:pPr>
              <a:lnSpc>
                <a:spcPct val="100000"/>
              </a:lnSpc>
            </a:pPr>
            <a:r>
              <a:rPr lang="it-IT" sz="2400" dirty="0">
                <a:solidFill>
                  <a:srgbClr val="0070C0"/>
                </a:solidFill>
                <a:latin typeface="Calibri"/>
              </a:rPr>
              <a:t> b) sul punto sussiste la giurisdizione del giurisdizionale del giudice ordinario</a:t>
            </a:r>
          </a:p>
        </p:txBody>
      </p:sp>
    </p:spTree>
    <p:extLst>
      <p:ext uri="{BB962C8B-B14F-4D97-AF65-F5344CB8AC3E}">
        <p14:creationId xmlns:p14="http://schemas.microsoft.com/office/powerpoint/2010/main" val="8132499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chemeClr val="accent2">
              <a:lumMod val="60000"/>
              <a:lumOff val="40000"/>
            </a:schemeClr>
          </a:solidFill>
        </p:spPr>
        <p:txBody>
          <a:bodyPr>
            <a:normAutofit/>
          </a:bodyPr>
          <a:lstStyle/>
          <a:p>
            <a:r>
              <a:rPr lang="it-IT" sz="2400" dirty="0">
                <a:solidFill>
                  <a:srgbClr val="FF0000"/>
                </a:solidFill>
              </a:rPr>
              <a:t>Segue: lo </a:t>
            </a:r>
            <a:r>
              <a:rPr lang="it-IT" sz="2400" i="1" dirty="0">
                <a:solidFill>
                  <a:srgbClr val="FF0000"/>
                </a:solidFill>
              </a:rPr>
              <a:t>status</a:t>
            </a:r>
            <a:r>
              <a:rPr lang="it-IT" sz="2400" dirty="0">
                <a:solidFill>
                  <a:srgbClr val="FF0000"/>
                </a:solidFill>
              </a:rPr>
              <a:t> di atleta, diritti ed obblighi art. 31 statuto coni</a:t>
            </a:r>
          </a:p>
        </p:txBody>
      </p:sp>
      <p:sp>
        <p:nvSpPr>
          <p:cNvPr id="3" name="Segnaposto contenuto 2"/>
          <p:cNvSpPr>
            <a:spLocks noGrp="1"/>
          </p:cNvSpPr>
          <p:nvPr>
            <p:ph idx="1"/>
          </p:nvPr>
        </p:nvSpPr>
        <p:spPr/>
        <p:txBody>
          <a:bodyPr>
            <a:normAutofit/>
          </a:bodyPr>
          <a:lstStyle/>
          <a:p>
            <a:endParaRPr lang="it-IT" dirty="0"/>
          </a:p>
          <a:p>
            <a:r>
              <a:rPr lang="fr-FR" sz="2900" dirty="0" err="1">
                <a:solidFill>
                  <a:srgbClr val="0070C0"/>
                </a:solidFill>
              </a:rPr>
              <a:t>Gli</a:t>
            </a:r>
            <a:r>
              <a:rPr lang="fr-FR" sz="2900" dirty="0">
                <a:solidFill>
                  <a:srgbClr val="0070C0"/>
                </a:solidFill>
              </a:rPr>
              <a:t> </a:t>
            </a:r>
            <a:r>
              <a:rPr lang="fr-FR" sz="2900" dirty="0" err="1">
                <a:solidFill>
                  <a:srgbClr val="0070C0"/>
                </a:solidFill>
              </a:rPr>
              <a:t>atleti</a:t>
            </a:r>
            <a:r>
              <a:rPr lang="fr-FR" sz="2900" dirty="0">
                <a:solidFill>
                  <a:srgbClr val="0070C0"/>
                </a:solidFill>
              </a:rPr>
              <a:t> sono </a:t>
            </a:r>
            <a:r>
              <a:rPr lang="fr-FR" sz="2900" dirty="0" err="1">
                <a:solidFill>
                  <a:srgbClr val="0070C0"/>
                </a:solidFill>
              </a:rPr>
              <a:t>inquadrati</a:t>
            </a:r>
            <a:r>
              <a:rPr lang="fr-FR" sz="2900" dirty="0">
                <a:solidFill>
                  <a:srgbClr val="0070C0"/>
                </a:solidFill>
              </a:rPr>
              <a:t> presso le </a:t>
            </a:r>
            <a:r>
              <a:rPr lang="fr-FR" sz="2900" dirty="0" err="1">
                <a:solidFill>
                  <a:srgbClr val="0070C0"/>
                </a:solidFill>
              </a:rPr>
              <a:t>società</a:t>
            </a:r>
            <a:r>
              <a:rPr lang="fr-FR" sz="2900" dirty="0">
                <a:solidFill>
                  <a:srgbClr val="0070C0"/>
                </a:solidFill>
              </a:rPr>
              <a:t> e le </a:t>
            </a:r>
            <a:r>
              <a:rPr lang="fr-FR" sz="2900" dirty="0" err="1">
                <a:solidFill>
                  <a:srgbClr val="0070C0"/>
                </a:solidFill>
              </a:rPr>
              <a:t>associazioni</a:t>
            </a:r>
            <a:r>
              <a:rPr lang="fr-FR" sz="2900" dirty="0">
                <a:solidFill>
                  <a:srgbClr val="0070C0"/>
                </a:solidFill>
              </a:rPr>
              <a:t> sportive </a:t>
            </a:r>
            <a:r>
              <a:rPr lang="fr-FR" sz="2900" dirty="0" err="1">
                <a:solidFill>
                  <a:srgbClr val="0070C0"/>
                </a:solidFill>
              </a:rPr>
              <a:t>riconosiciute</a:t>
            </a:r>
            <a:r>
              <a:rPr lang="fr-FR" sz="2900" dirty="0">
                <a:solidFill>
                  <a:srgbClr val="0070C0"/>
                </a:solidFill>
              </a:rPr>
              <a:t> </a:t>
            </a:r>
            <a:r>
              <a:rPr lang="fr-FR" sz="2900" dirty="0" err="1">
                <a:solidFill>
                  <a:srgbClr val="0070C0"/>
                </a:solidFill>
              </a:rPr>
              <a:t>tranne</a:t>
            </a:r>
            <a:r>
              <a:rPr lang="fr-FR" sz="2900" dirty="0">
                <a:solidFill>
                  <a:srgbClr val="0070C0"/>
                </a:solidFill>
              </a:rPr>
              <a:t> i </a:t>
            </a:r>
            <a:r>
              <a:rPr lang="fr-FR" sz="2900" dirty="0" err="1">
                <a:solidFill>
                  <a:srgbClr val="0070C0"/>
                </a:solidFill>
              </a:rPr>
              <a:t>casi</a:t>
            </a:r>
            <a:r>
              <a:rPr lang="fr-FR" sz="2900" dirty="0">
                <a:solidFill>
                  <a:srgbClr val="0070C0"/>
                </a:solidFill>
              </a:rPr>
              <a:t> in </a:t>
            </a:r>
            <a:r>
              <a:rPr lang="fr-FR" sz="2900" dirty="0" err="1">
                <a:solidFill>
                  <a:srgbClr val="0070C0"/>
                </a:solidFill>
              </a:rPr>
              <a:t>cui</a:t>
            </a:r>
            <a:r>
              <a:rPr lang="fr-FR" sz="2900" dirty="0">
                <a:solidFill>
                  <a:srgbClr val="0070C0"/>
                </a:solidFill>
              </a:rPr>
              <a:t> </a:t>
            </a:r>
            <a:r>
              <a:rPr lang="fr-FR" sz="2900" dirty="0" err="1">
                <a:solidFill>
                  <a:srgbClr val="0070C0"/>
                </a:solidFill>
              </a:rPr>
              <a:t>sia</a:t>
            </a:r>
            <a:r>
              <a:rPr lang="fr-FR" sz="2900" dirty="0">
                <a:solidFill>
                  <a:srgbClr val="0070C0"/>
                </a:solidFill>
              </a:rPr>
              <a:t> </a:t>
            </a:r>
            <a:r>
              <a:rPr lang="fr-FR" sz="2900" dirty="0" err="1">
                <a:solidFill>
                  <a:srgbClr val="0070C0"/>
                </a:solidFill>
              </a:rPr>
              <a:t>consentito</a:t>
            </a:r>
            <a:r>
              <a:rPr lang="fr-FR" sz="2900" dirty="0">
                <a:solidFill>
                  <a:srgbClr val="0070C0"/>
                </a:solidFill>
              </a:rPr>
              <a:t> il </a:t>
            </a:r>
            <a:r>
              <a:rPr lang="fr-FR" sz="2900" dirty="0" err="1">
                <a:solidFill>
                  <a:srgbClr val="0070C0"/>
                </a:solidFill>
              </a:rPr>
              <a:t>tesseramento</a:t>
            </a:r>
            <a:r>
              <a:rPr lang="fr-FR" sz="2900" dirty="0">
                <a:solidFill>
                  <a:srgbClr val="0070C0"/>
                </a:solidFill>
              </a:rPr>
              <a:t> </a:t>
            </a:r>
            <a:r>
              <a:rPr lang="fr-FR" sz="2900" dirty="0" err="1">
                <a:solidFill>
                  <a:srgbClr val="0070C0"/>
                </a:solidFill>
              </a:rPr>
              <a:t>individuale</a:t>
            </a:r>
            <a:r>
              <a:rPr lang="fr-FR" sz="2900" dirty="0">
                <a:solidFill>
                  <a:srgbClr val="0070C0"/>
                </a:solidFill>
              </a:rPr>
              <a:t> </a:t>
            </a:r>
            <a:r>
              <a:rPr lang="fr-FR" sz="2900" dirty="0" err="1">
                <a:solidFill>
                  <a:srgbClr val="0070C0"/>
                </a:solidFill>
              </a:rPr>
              <a:t>alle</a:t>
            </a:r>
            <a:r>
              <a:rPr lang="fr-FR" sz="2900" dirty="0">
                <a:solidFill>
                  <a:srgbClr val="0070C0"/>
                </a:solidFill>
              </a:rPr>
              <a:t> </a:t>
            </a:r>
            <a:r>
              <a:rPr lang="fr-FR" sz="2900" dirty="0" err="1">
                <a:solidFill>
                  <a:srgbClr val="0070C0"/>
                </a:solidFill>
              </a:rPr>
              <a:t>Federazioni</a:t>
            </a:r>
            <a:r>
              <a:rPr lang="fr-FR" sz="2900" dirty="0">
                <a:solidFill>
                  <a:srgbClr val="0070C0"/>
                </a:solidFill>
              </a:rPr>
              <a:t> sportive </a:t>
            </a:r>
            <a:r>
              <a:rPr lang="fr-FR" sz="2900" dirty="0" err="1">
                <a:solidFill>
                  <a:srgbClr val="0070C0"/>
                </a:solidFill>
              </a:rPr>
              <a:t>nazionali</a:t>
            </a:r>
            <a:r>
              <a:rPr lang="fr-FR" sz="2900" dirty="0">
                <a:solidFill>
                  <a:srgbClr val="0070C0"/>
                </a:solidFill>
              </a:rPr>
              <a:t>, </a:t>
            </a:r>
            <a:r>
              <a:rPr lang="fr-FR" sz="2900" dirty="0" err="1">
                <a:solidFill>
                  <a:srgbClr val="0070C0"/>
                </a:solidFill>
              </a:rPr>
              <a:t>alle</a:t>
            </a:r>
            <a:r>
              <a:rPr lang="fr-FR" sz="2900" dirty="0">
                <a:solidFill>
                  <a:srgbClr val="0070C0"/>
                </a:solidFill>
              </a:rPr>
              <a:t> Discipline sportive </a:t>
            </a:r>
            <a:r>
              <a:rPr lang="fr-FR" sz="2900" dirty="0" err="1">
                <a:solidFill>
                  <a:srgbClr val="0070C0"/>
                </a:solidFill>
              </a:rPr>
              <a:t>associate</a:t>
            </a:r>
            <a:r>
              <a:rPr lang="fr-FR" sz="2900" dirty="0">
                <a:solidFill>
                  <a:srgbClr val="0070C0"/>
                </a:solidFill>
              </a:rPr>
              <a:t> e </a:t>
            </a:r>
            <a:r>
              <a:rPr lang="fr-FR" sz="2900" dirty="0" err="1">
                <a:solidFill>
                  <a:srgbClr val="0070C0"/>
                </a:solidFill>
              </a:rPr>
              <a:t>agli</a:t>
            </a:r>
            <a:r>
              <a:rPr lang="fr-FR" sz="2900" dirty="0">
                <a:solidFill>
                  <a:srgbClr val="0070C0"/>
                </a:solidFill>
              </a:rPr>
              <a:t> </a:t>
            </a:r>
            <a:r>
              <a:rPr lang="fr-FR" sz="2900" dirty="0" err="1">
                <a:solidFill>
                  <a:srgbClr val="0070C0"/>
                </a:solidFill>
              </a:rPr>
              <a:t>Enti</a:t>
            </a:r>
            <a:r>
              <a:rPr lang="fr-FR" sz="2900" dirty="0">
                <a:solidFill>
                  <a:srgbClr val="0070C0"/>
                </a:solidFill>
              </a:rPr>
              <a:t> di </a:t>
            </a:r>
            <a:r>
              <a:rPr lang="fr-FR" sz="2900" dirty="0" err="1">
                <a:solidFill>
                  <a:srgbClr val="0070C0"/>
                </a:solidFill>
              </a:rPr>
              <a:t>promozione</a:t>
            </a:r>
            <a:r>
              <a:rPr lang="fr-FR" sz="2900" dirty="0">
                <a:solidFill>
                  <a:srgbClr val="0070C0"/>
                </a:solidFill>
              </a:rPr>
              <a:t> </a:t>
            </a:r>
            <a:r>
              <a:rPr lang="fr-FR" sz="2900" dirty="0" err="1">
                <a:solidFill>
                  <a:srgbClr val="0070C0"/>
                </a:solidFill>
              </a:rPr>
              <a:t>sportiva</a:t>
            </a:r>
            <a:endParaRPr lang="fr-FR" sz="2900" dirty="0">
              <a:solidFill>
                <a:srgbClr val="0070C0"/>
              </a:solidFill>
            </a:endParaRPr>
          </a:p>
          <a:p>
            <a:r>
              <a:rPr lang="fr-FR" sz="2900" dirty="0" err="1">
                <a:solidFill>
                  <a:srgbClr val="0070C0"/>
                </a:solidFill>
              </a:rPr>
              <a:t>Gli</a:t>
            </a:r>
            <a:r>
              <a:rPr lang="fr-FR" sz="2900" dirty="0">
                <a:solidFill>
                  <a:srgbClr val="0070C0"/>
                </a:solidFill>
              </a:rPr>
              <a:t> </a:t>
            </a:r>
            <a:r>
              <a:rPr lang="fr-FR" sz="2900" dirty="0" err="1">
                <a:solidFill>
                  <a:srgbClr val="0070C0"/>
                </a:solidFill>
              </a:rPr>
              <a:t>atleti</a:t>
            </a:r>
            <a:r>
              <a:rPr lang="fr-FR" sz="2900" dirty="0">
                <a:solidFill>
                  <a:srgbClr val="0070C0"/>
                </a:solidFill>
              </a:rPr>
              <a:t> sono </a:t>
            </a:r>
            <a:r>
              <a:rPr lang="fr-FR" sz="2900" dirty="0" err="1">
                <a:solidFill>
                  <a:srgbClr val="0070C0"/>
                </a:solidFill>
              </a:rPr>
              <a:t>soggetti</a:t>
            </a:r>
            <a:r>
              <a:rPr lang="fr-FR" sz="2900" dirty="0">
                <a:solidFill>
                  <a:srgbClr val="0070C0"/>
                </a:solidFill>
              </a:rPr>
              <a:t> </a:t>
            </a:r>
            <a:r>
              <a:rPr lang="fr-FR" sz="2900" dirty="0" err="1">
                <a:solidFill>
                  <a:srgbClr val="0070C0"/>
                </a:solidFill>
              </a:rPr>
              <a:t>dell’ordinamento</a:t>
            </a:r>
            <a:r>
              <a:rPr lang="fr-FR" sz="2900" dirty="0">
                <a:solidFill>
                  <a:srgbClr val="0070C0"/>
                </a:solidFill>
              </a:rPr>
              <a:t> </a:t>
            </a:r>
            <a:r>
              <a:rPr lang="fr-FR" sz="2900" dirty="0" err="1">
                <a:solidFill>
                  <a:srgbClr val="0070C0"/>
                </a:solidFill>
              </a:rPr>
              <a:t>sportivo</a:t>
            </a:r>
            <a:r>
              <a:rPr lang="fr-FR" sz="2900" dirty="0">
                <a:solidFill>
                  <a:srgbClr val="0070C0"/>
                </a:solidFill>
              </a:rPr>
              <a:t> e </a:t>
            </a:r>
            <a:r>
              <a:rPr lang="fr-FR" sz="2900" dirty="0" err="1">
                <a:solidFill>
                  <a:srgbClr val="0070C0"/>
                </a:solidFill>
              </a:rPr>
              <a:t>devono</a:t>
            </a:r>
            <a:r>
              <a:rPr lang="fr-FR" sz="2900" dirty="0">
                <a:solidFill>
                  <a:srgbClr val="0070C0"/>
                </a:solidFill>
              </a:rPr>
              <a:t> </a:t>
            </a:r>
            <a:r>
              <a:rPr lang="fr-FR" sz="2900" dirty="0" err="1">
                <a:solidFill>
                  <a:srgbClr val="0070C0"/>
                </a:solidFill>
              </a:rPr>
              <a:t>esercitare</a:t>
            </a:r>
            <a:r>
              <a:rPr lang="fr-FR" sz="2900" dirty="0">
                <a:solidFill>
                  <a:srgbClr val="0070C0"/>
                </a:solidFill>
              </a:rPr>
              <a:t> con </a:t>
            </a:r>
            <a:r>
              <a:rPr lang="fr-FR" sz="2900" dirty="0" err="1">
                <a:solidFill>
                  <a:srgbClr val="0070C0"/>
                </a:solidFill>
              </a:rPr>
              <a:t>lealtà</a:t>
            </a:r>
            <a:r>
              <a:rPr lang="fr-FR" sz="2900" dirty="0">
                <a:solidFill>
                  <a:srgbClr val="0070C0"/>
                </a:solidFill>
              </a:rPr>
              <a:t> </a:t>
            </a:r>
            <a:r>
              <a:rPr lang="fr-FR" sz="2900" dirty="0" err="1">
                <a:solidFill>
                  <a:srgbClr val="0070C0"/>
                </a:solidFill>
              </a:rPr>
              <a:t>sportiva</a:t>
            </a:r>
            <a:r>
              <a:rPr lang="fr-FR" sz="2900" dirty="0">
                <a:solidFill>
                  <a:srgbClr val="0070C0"/>
                </a:solidFill>
              </a:rPr>
              <a:t> le </a:t>
            </a:r>
            <a:r>
              <a:rPr lang="fr-FR" sz="2900" dirty="0" err="1">
                <a:solidFill>
                  <a:srgbClr val="0070C0"/>
                </a:solidFill>
              </a:rPr>
              <a:t>loro</a:t>
            </a:r>
            <a:r>
              <a:rPr lang="fr-FR" sz="2900" dirty="0">
                <a:solidFill>
                  <a:srgbClr val="0070C0"/>
                </a:solidFill>
              </a:rPr>
              <a:t> </a:t>
            </a:r>
            <a:r>
              <a:rPr lang="fr-FR" sz="2900" dirty="0" err="1">
                <a:solidFill>
                  <a:srgbClr val="0070C0"/>
                </a:solidFill>
              </a:rPr>
              <a:t>attività</a:t>
            </a:r>
            <a:r>
              <a:rPr lang="fr-FR" sz="2900" dirty="0">
                <a:solidFill>
                  <a:srgbClr val="0070C0"/>
                </a:solidFill>
              </a:rPr>
              <a:t> </a:t>
            </a:r>
            <a:r>
              <a:rPr lang="fr-FR" sz="2900" dirty="0" err="1">
                <a:solidFill>
                  <a:srgbClr val="0070C0"/>
                </a:solidFill>
              </a:rPr>
              <a:t>osservando</a:t>
            </a:r>
            <a:r>
              <a:rPr lang="fr-FR" sz="2900" dirty="0">
                <a:solidFill>
                  <a:srgbClr val="0070C0"/>
                </a:solidFill>
              </a:rPr>
              <a:t> i </a:t>
            </a:r>
            <a:r>
              <a:rPr lang="fr-FR" sz="2900" dirty="0" err="1">
                <a:solidFill>
                  <a:srgbClr val="0070C0"/>
                </a:solidFill>
              </a:rPr>
              <a:t>principi</a:t>
            </a:r>
            <a:r>
              <a:rPr lang="fr-FR" sz="2900" dirty="0">
                <a:solidFill>
                  <a:srgbClr val="0070C0"/>
                </a:solidFill>
              </a:rPr>
              <a:t>, le norme e le </a:t>
            </a:r>
            <a:r>
              <a:rPr lang="fr-FR" sz="2900" dirty="0" err="1">
                <a:solidFill>
                  <a:srgbClr val="0070C0"/>
                </a:solidFill>
              </a:rPr>
              <a:t>consuetudini</a:t>
            </a:r>
            <a:r>
              <a:rPr lang="fr-FR" sz="2900" dirty="0">
                <a:solidFill>
                  <a:srgbClr val="0070C0"/>
                </a:solidFill>
              </a:rPr>
              <a:t> sportive</a:t>
            </a:r>
          </a:p>
          <a:p>
            <a:endParaRPr lang="it-IT" dirty="0"/>
          </a:p>
        </p:txBody>
      </p:sp>
    </p:spTree>
    <p:extLst>
      <p:ext uri="{BB962C8B-B14F-4D97-AF65-F5344CB8AC3E}">
        <p14:creationId xmlns:p14="http://schemas.microsoft.com/office/powerpoint/2010/main" val="19178041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chemeClr val="accent2">
              <a:lumMod val="60000"/>
              <a:lumOff val="40000"/>
            </a:schemeClr>
          </a:solidFill>
        </p:spPr>
        <p:txBody>
          <a:bodyPr/>
          <a:lstStyle/>
          <a:p>
            <a:r>
              <a:rPr lang="it-IT" dirty="0">
                <a:solidFill>
                  <a:srgbClr val="FF0000"/>
                </a:solidFill>
              </a:rPr>
              <a:t>Segue</a:t>
            </a:r>
          </a:p>
        </p:txBody>
      </p:sp>
      <p:sp>
        <p:nvSpPr>
          <p:cNvPr id="3" name="Segnaposto contenuto 2"/>
          <p:cNvSpPr>
            <a:spLocks noGrp="1"/>
          </p:cNvSpPr>
          <p:nvPr>
            <p:ph idx="1"/>
          </p:nvPr>
        </p:nvSpPr>
        <p:spPr/>
        <p:txBody>
          <a:bodyPr>
            <a:normAutofit/>
          </a:bodyPr>
          <a:lstStyle/>
          <a:p>
            <a:r>
              <a:rPr lang="it-IT" sz="2700" dirty="0">
                <a:solidFill>
                  <a:srgbClr val="0070C0"/>
                </a:solidFill>
              </a:rPr>
              <a:t>Gli atleti devono praticare lo sport in  conformità alle norme del CIO, del CONI e della Federazione sportiva di appartenenza</a:t>
            </a:r>
          </a:p>
          <a:p>
            <a:r>
              <a:rPr lang="it-IT" sz="2700" dirty="0">
                <a:solidFill>
                  <a:srgbClr val="0070C0"/>
                </a:solidFill>
              </a:rPr>
              <a:t>Gli atleti selezionati per le rispettive rappresentative nazionali sono tenuti a rispondere alle convocazioni e a mettersi a disposizione della competente Federazione o disciplina sportiva ed a onorare il ruolo</a:t>
            </a:r>
          </a:p>
        </p:txBody>
      </p:sp>
    </p:spTree>
    <p:extLst>
      <p:ext uri="{BB962C8B-B14F-4D97-AF65-F5344CB8AC3E}">
        <p14:creationId xmlns:p14="http://schemas.microsoft.com/office/powerpoint/2010/main" val="13324735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chemeClr val="accent2">
              <a:lumMod val="60000"/>
              <a:lumOff val="40000"/>
            </a:schemeClr>
          </a:solidFill>
        </p:spPr>
        <p:txBody>
          <a:bodyPr/>
          <a:lstStyle/>
          <a:p>
            <a:r>
              <a:rPr lang="it-IT" dirty="0">
                <a:solidFill>
                  <a:srgbClr val="FF0000"/>
                </a:solidFill>
              </a:rPr>
              <a:t>La natura giuridica dell’atto di tesseramento</a:t>
            </a:r>
          </a:p>
        </p:txBody>
      </p:sp>
      <p:sp>
        <p:nvSpPr>
          <p:cNvPr id="3" name="Segnaposto contenuto 2"/>
          <p:cNvSpPr>
            <a:spLocks noGrp="1"/>
          </p:cNvSpPr>
          <p:nvPr>
            <p:ph idx="1"/>
          </p:nvPr>
        </p:nvSpPr>
        <p:spPr/>
        <p:txBody>
          <a:bodyPr/>
          <a:lstStyle/>
          <a:p>
            <a:r>
              <a:rPr lang="it-IT" sz="2700" dirty="0">
                <a:solidFill>
                  <a:srgbClr val="0070C0"/>
                </a:solidFill>
              </a:rPr>
              <a:t>Natura giuridica del tesseramento: atto negoziale</a:t>
            </a:r>
          </a:p>
          <a:p>
            <a:r>
              <a:rPr lang="it-IT" sz="2700" dirty="0">
                <a:solidFill>
                  <a:srgbClr val="0070C0"/>
                </a:solidFill>
              </a:rPr>
              <a:t>Effetti: acquisto dello status di soggetto dell’ordinamento sportivo, con annessi diritti (es.: praticare l’attività sportiva) ed obblighi (</a:t>
            </a:r>
            <a:r>
              <a:rPr lang="it-IT" sz="2700" dirty="0" err="1">
                <a:solidFill>
                  <a:srgbClr val="0070C0"/>
                </a:solidFill>
              </a:rPr>
              <a:t>es.:rispetto</a:t>
            </a:r>
            <a:r>
              <a:rPr lang="it-IT" sz="2700" dirty="0">
                <a:solidFill>
                  <a:srgbClr val="0070C0"/>
                </a:solidFill>
              </a:rPr>
              <a:t> delle norme sportive)</a:t>
            </a:r>
          </a:p>
        </p:txBody>
      </p:sp>
    </p:spTree>
    <p:extLst>
      <p:ext uri="{BB962C8B-B14F-4D97-AF65-F5344CB8AC3E}">
        <p14:creationId xmlns:p14="http://schemas.microsoft.com/office/powerpoint/2010/main" val="12816456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7E0FE84-DC88-BF4E-9FD7-3753875F6597}"/>
              </a:ext>
            </a:extLst>
          </p:cNvPr>
          <p:cNvSpPr>
            <a:spLocks noGrp="1"/>
          </p:cNvSpPr>
          <p:nvPr>
            <p:ph type="title"/>
          </p:nvPr>
        </p:nvSpPr>
        <p:spPr>
          <a:solidFill>
            <a:schemeClr val="accent2">
              <a:lumMod val="60000"/>
              <a:lumOff val="40000"/>
            </a:schemeClr>
          </a:solidFill>
        </p:spPr>
        <p:txBody>
          <a:bodyPr/>
          <a:lstStyle/>
          <a:p>
            <a:r>
              <a:rPr lang="it-IT" dirty="0">
                <a:solidFill>
                  <a:srgbClr val="FF0000"/>
                </a:solidFill>
              </a:rPr>
              <a:t>segue</a:t>
            </a:r>
          </a:p>
        </p:txBody>
      </p:sp>
      <p:sp>
        <p:nvSpPr>
          <p:cNvPr id="3" name="Segnaposto contenuto 2">
            <a:extLst>
              <a:ext uri="{FF2B5EF4-FFF2-40B4-BE49-F238E27FC236}">
                <a16:creationId xmlns:a16="http://schemas.microsoft.com/office/drawing/2014/main" id="{E1B273F2-9C83-6843-B87B-41C35BCC5569}"/>
              </a:ext>
            </a:extLst>
          </p:cNvPr>
          <p:cNvSpPr>
            <a:spLocks noGrp="1"/>
          </p:cNvSpPr>
          <p:nvPr>
            <p:ph idx="1"/>
          </p:nvPr>
        </p:nvSpPr>
        <p:spPr/>
        <p:txBody>
          <a:bodyPr/>
          <a:lstStyle/>
          <a:p>
            <a:pPr>
              <a:lnSpc>
                <a:spcPct val="90000"/>
              </a:lnSpc>
            </a:pPr>
            <a:r>
              <a:rPr lang="it-IT" sz="2500" dirty="0">
                <a:solidFill>
                  <a:srgbClr val="0070C0"/>
                </a:solidFill>
              </a:rPr>
              <a:t>Lo statuto del CONI non definisce il tesseramento</a:t>
            </a:r>
          </a:p>
          <a:p>
            <a:pPr>
              <a:lnSpc>
                <a:spcPct val="90000"/>
              </a:lnSpc>
            </a:pPr>
            <a:r>
              <a:rPr lang="it-IT" sz="2500" dirty="0">
                <a:solidFill>
                  <a:srgbClr val="0070C0"/>
                </a:solidFill>
              </a:rPr>
              <a:t>Gli statuti federali indicano le modalità procedurali per perfezionare l’atto di tesseramento ma non recano alcuna definizione, </a:t>
            </a:r>
            <a:r>
              <a:rPr lang="it-IT" sz="2500" dirty="0" err="1">
                <a:solidFill>
                  <a:srgbClr val="0070C0"/>
                </a:solidFill>
              </a:rPr>
              <a:t>fatat</a:t>
            </a:r>
            <a:r>
              <a:rPr lang="it-IT" sz="2500" dirty="0">
                <a:solidFill>
                  <a:srgbClr val="0070C0"/>
                </a:solidFill>
              </a:rPr>
              <a:t> eccezione di alcuni casi:</a:t>
            </a:r>
          </a:p>
          <a:p>
            <a:pPr>
              <a:lnSpc>
                <a:spcPct val="90000"/>
              </a:lnSpc>
            </a:pPr>
            <a:r>
              <a:rPr lang="it-IT" sz="2500" dirty="0">
                <a:solidFill>
                  <a:srgbClr val="0070C0"/>
                </a:solidFill>
              </a:rPr>
              <a:t>Ad es. il regolamento F.I.G.H. (</a:t>
            </a:r>
            <a:r>
              <a:rPr lang="it-IT" sz="2500" dirty="0" err="1">
                <a:solidFill>
                  <a:srgbClr val="0070C0"/>
                </a:solidFill>
              </a:rPr>
              <a:t>Handball</a:t>
            </a:r>
            <a:r>
              <a:rPr lang="it-IT" sz="2500" dirty="0">
                <a:solidFill>
                  <a:srgbClr val="0070C0"/>
                </a:solidFill>
              </a:rPr>
              <a:t>)  che lo definisce «atto procedimentale con cui si determina il vincolo»</a:t>
            </a:r>
          </a:p>
        </p:txBody>
      </p:sp>
    </p:spTree>
    <p:extLst>
      <p:ext uri="{BB962C8B-B14F-4D97-AF65-F5344CB8AC3E}">
        <p14:creationId xmlns:p14="http://schemas.microsoft.com/office/powerpoint/2010/main" val="2744757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A09BFE6-3C41-EA4C-BB34-CA789EF6360B}"/>
              </a:ext>
            </a:extLst>
          </p:cNvPr>
          <p:cNvSpPr>
            <a:spLocks noGrp="1"/>
          </p:cNvSpPr>
          <p:nvPr>
            <p:ph type="title"/>
          </p:nvPr>
        </p:nvSpPr>
        <p:spPr>
          <a:solidFill>
            <a:schemeClr val="accent2">
              <a:lumMod val="60000"/>
              <a:lumOff val="40000"/>
            </a:schemeClr>
          </a:solidFill>
        </p:spPr>
        <p:txBody>
          <a:bodyPr/>
          <a:lstStyle/>
          <a:p>
            <a:r>
              <a:rPr lang="it-IT" dirty="0">
                <a:solidFill>
                  <a:srgbClr val="FF0000"/>
                </a:solidFill>
              </a:rPr>
              <a:t>Segue: vari tipi di tesseramento?</a:t>
            </a:r>
          </a:p>
        </p:txBody>
      </p:sp>
      <p:sp>
        <p:nvSpPr>
          <p:cNvPr id="3" name="Segnaposto contenuto 2">
            <a:extLst>
              <a:ext uri="{FF2B5EF4-FFF2-40B4-BE49-F238E27FC236}">
                <a16:creationId xmlns:a16="http://schemas.microsoft.com/office/drawing/2014/main" id="{3A10FD32-8C07-F248-BB2F-A638F6802D8A}"/>
              </a:ext>
            </a:extLst>
          </p:cNvPr>
          <p:cNvSpPr>
            <a:spLocks noGrp="1"/>
          </p:cNvSpPr>
          <p:nvPr>
            <p:ph idx="1"/>
          </p:nvPr>
        </p:nvSpPr>
        <p:spPr/>
        <p:txBody>
          <a:bodyPr>
            <a:normAutofit/>
          </a:bodyPr>
          <a:lstStyle/>
          <a:p>
            <a:r>
              <a:rPr lang="it-IT" sz="2500" dirty="0">
                <a:solidFill>
                  <a:srgbClr val="0070C0"/>
                </a:solidFill>
              </a:rPr>
              <a:t>Art. 9, punto 2 Statuto FIT:</a:t>
            </a:r>
          </a:p>
          <a:p>
            <a:r>
              <a:rPr lang="it-IT" sz="2500" dirty="0">
                <a:solidFill>
                  <a:srgbClr val="0070C0"/>
                </a:solidFill>
              </a:rPr>
              <a:t>Le persone predette entrano a far parte della F.I.T. all'atto del tesseramento. </a:t>
            </a:r>
          </a:p>
          <a:p>
            <a:r>
              <a:rPr lang="it-IT" sz="2500" dirty="0">
                <a:solidFill>
                  <a:srgbClr val="0070C0"/>
                </a:solidFill>
              </a:rPr>
              <a:t>3. Le tessere federali sono di tre tipi: </a:t>
            </a:r>
          </a:p>
          <a:p>
            <a:r>
              <a:rPr lang="it-IT" sz="2500" dirty="0">
                <a:solidFill>
                  <a:srgbClr val="0070C0"/>
                </a:solidFill>
              </a:rPr>
              <a:t>a) la tessera atleta, che vincola l'atleta ad un affiliato; </a:t>
            </a:r>
          </a:p>
          <a:p>
            <a:r>
              <a:rPr lang="it-IT" sz="2500" dirty="0">
                <a:solidFill>
                  <a:srgbClr val="0070C0"/>
                </a:solidFill>
              </a:rPr>
              <a:t>b) la tessera socio, che è emessa per tutti coloro che non praticano </a:t>
            </a:r>
            <a:r>
              <a:rPr lang="it-IT" sz="2500" dirty="0" err="1">
                <a:solidFill>
                  <a:srgbClr val="0070C0"/>
                </a:solidFill>
              </a:rPr>
              <a:t>attivita</a:t>
            </a:r>
            <a:r>
              <a:rPr lang="it-IT" sz="2500" dirty="0">
                <a:solidFill>
                  <a:srgbClr val="0070C0"/>
                </a:solidFill>
              </a:rPr>
              <a:t>̀ sportiva per l’affiliato che la rilascia; </a:t>
            </a:r>
          </a:p>
          <a:p>
            <a:r>
              <a:rPr lang="it-IT" sz="2500" dirty="0">
                <a:solidFill>
                  <a:srgbClr val="0070C0"/>
                </a:solidFill>
              </a:rPr>
              <a:t>c) la tessera speciale, che è rilasciata alle altre persone sopra indicate, che non siano soci di affiliato, a seguito di inquadramento nelle rispettive qualifiche federali. </a:t>
            </a:r>
          </a:p>
          <a:p>
            <a:endParaRPr lang="it-IT" dirty="0"/>
          </a:p>
        </p:txBody>
      </p:sp>
    </p:spTree>
    <p:extLst>
      <p:ext uri="{BB962C8B-B14F-4D97-AF65-F5344CB8AC3E}">
        <p14:creationId xmlns:p14="http://schemas.microsoft.com/office/powerpoint/2010/main" val="3018086138"/>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4826</TotalTime>
  <Words>3909</Words>
  <Application>Microsoft Macintosh PowerPoint</Application>
  <PresentationFormat>Widescreen</PresentationFormat>
  <Paragraphs>218</Paragraphs>
  <Slides>42</Slides>
  <Notes>1</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42</vt:i4>
      </vt:variant>
    </vt:vector>
  </HeadingPairs>
  <TitlesOfParts>
    <vt:vector size="46" baseType="lpstr">
      <vt:lpstr>Arial</vt:lpstr>
      <vt:lpstr>Calibri</vt:lpstr>
      <vt:lpstr>Calibri Light</vt:lpstr>
      <vt:lpstr>Tema di Office</vt:lpstr>
      <vt:lpstr>Corso di dello Sport Prof.ssa Maria Cimmino</vt:lpstr>
      <vt:lpstr>Tipologiedi soggetti</vt:lpstr>
      <vt:lpstr>l’ingresso nell’ordinamento sportivo</vt:lpstr>
      <vt:lpstr>«Cittadinanza sportiva» della Persona fisica</vt:lpstr>
      <vt:lpstr>Segue: lo status di atleta, diritti ed obblighi art. 31 statuto coni</vt:lpstr>
      <vt:lpstr>Segue</vt:lpstr>
      <vt:lpstr>La natura giuridica dell’atto di tesseramento</vt:lpstr>
      <vt:lpstr>segue</vt:lpstr>
      <vt:lpstr>Segue: vari tipi di tesseramento?</vt:lpstr>
      <vt:lpstr>Segue:Tesseramento vs affiliazione</vt:lpstr>
      <vt:lpstr>Effetti del tesseramento</vt:lpstr>
      <vt:lpstr>segue</vt:lpstr>
      <vt:lpstr>Il tesseramento nella riforma dello sport</vt:lpstr>
      <vt:lpstr>IL CONI: atti normativi rilevanti </vt:lpstr>
      <vt:lpstr>La natura giuridica dell’Ente CONI dal 1942 ad oggi</vt:lpstr>
      <vt:lpstr>Segue. Riconoscimento degli Enti sportivi a fini sportivi prima della riforma (l. 86/19)</vt:lpstr>
      <vt:lpstr>Segue: Art. 21 Riconoscimento delle Federazioni</vt:lpstr>
      <vt:lpstr>Art. 1 D.p.r. 361/2000 Art. 1. Procedimento per l'acquisto della personalità giuridica</vt:lpstr>
      <vt:lpstr>Segue: i compiti secondo il Decreto Melandri</vt:lpstr>
      <vt:lpstr>Segue gli organi del CONI secondo il decreto Melandri</vt:lpstr>
      <vt:lpstr>Il Decreto Pescante</vt:lpstr>
      <vt:lpstr>IL CONI  secondo lo Statuto vigente</vt:lpstr>
      <vt:lpstr>Gli organi del CONI: Il Consiglio nazionale</vt:lpstr>
      <vt:lpstr>Segue: Composizione del Consiglio</vt:lpstr>
      <vt:lpstr>La Giunta</vt:lpstr>
      <vt:lpstr>Il Presidente</vt:lpstr>
      <vt:lpstr>Segretario e Collegio Revisori</vt:lpstr>
      <vt:lpstr>I compiti promozionali</vt:lpstr>
      <vt:lpstr>Es. l’UISP</vt:lpstr>
      <vt:lpstr>IL CIP</vt:lpstr>
      <vt:lpstr>Segue</vt:lpstr>
      <vt:lpstr>Le Federazioni Sportive</vt:lpstr>
      <vt:lpstr>Segue</vt:lpstr>
      <vt:lpstr>Segue</vt:lpstr>
      <vt:lpstr>Segue</vt:lpstr>
      <vt:lpstr>Segue: ancora la natura giuridica delle Federazioni</vt:lpstr>
      <vt:lpstr>Segue</vt:lpstr>
      <vt:lpstr>Segue </vt:lpstr>
      <vt:lpstr>La posizione della giurisprudenza</vt:lpstr>
      <vt:lpstr>Segue: orientamenti giurisprudenziali nazionali</vt:lpstr>
      <vt:lpstr>Orientamenti giurisprudenziali sovranzionali</vt:lpstr>
      <vt:lpstr>La posizione delle Federazione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Corso di dello Sport a.a. 2020/2021 Prof.ssa Maria Cimmino</dc:title>
  <dc:creator>angelo delle cave</dc:creator>
  <cp:lastModifiedBy>Microsoft Office User</cp:lastModifiedBy>
  <cp:revision>37</cp:revision>
  <dcterms:created xsi:type="dcterms:W3CDTF">2021-01-06T14:18:09Z</dcterms:created>
  <dcterms:modified xsi:type="dcterms:W3CDTF">2022-12-03T11:44:59Z</dcterms:modified>
</cp:coreProperties>
</file>