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5143500" cx="9144000"/>
  <p:notesSz cx="6858000" cy="9144000"/>
  <p:embeddedFontLst>
    <p:embeddedFont>
      <p:font typeface="Ubuntu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Ubuntu-regular.fnt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Ubuntu-italic.fntdata"/><Relationship Id="rId14" Type="http://schemas.openxmlformats.org/officeDocument/2006/relationships/slide" Target="slides/slide10.xml"/><Relationship Id="rId36" Type="http://schemas.openxmlformats.org/officeDocument/2006/relationships/font" Target="fonts/Ubuntu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Ubuntu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5655882f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5655882f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5655882fd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5655882f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5655882fd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5655882fd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5655882fd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95655882fd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5655882fd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5655882fd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5655882fd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5655882fd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5655882fd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95655882fd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5655882fd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95655882fd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24006bf32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24006bf32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95655882fd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95655882fd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111f74d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111f74d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5655882fd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95655882fd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95655882fd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95655882fd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95655882fd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95655882fd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5655882fd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95655882fd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5655882fd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5655882fd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5655882fd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5655882fd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95655882fd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95655882fd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95655882fd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95655882fd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95655882fd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95655882fd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95655882fd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95655882fd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0e3af47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0e3af47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1a65433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1a65433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625b1e8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625b1e8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5655882f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5655882f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5655882f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5655882f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41a65433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41a65433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41a65433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41a65433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41a65433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41a65433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raffaelemontella.i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8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592175"/>
            <a:ext cx="9144000" cy="20526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Architettura dei Calcolatori:</a:t>
            </a:r>
            <a:br>
              <a:rPr b="1" lang="en">
                <a:solidFill>
                  <a:srgbClr val="FFFFFF"/>
                </a:solidFill>
              </a:rPr>
            </a:br>
            <a:r>
              <a:rPr b="1" lang="en">
                <a:solidFill>
                  <a:srgbClr val="FFFFFF"/>
                </a:solidFill>
              </a:rPr>
              <a:t>Latch &amp; Flip-Flop SR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0" y="3215125"/>
            <a:ext cx="91440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3333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"640 Kbytes should to be enough for anybody”</a:t>
            </a:r>
            <a:endParaRPr b="1" sz="2400">
              <a:solidFill>
                <a:srgbClr val="333333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(cit. Bill Gates, 1991 -- </a:t>
            </a:r>
            <a:r>
              <a:rPr b="1" lang="en" sz="1000">
                <a:solidFill>
                  <a:srgbClr val="333333"/>
                </a:solidFill>
                <a:highlight>
                  <a:srgbClr val="FFFFFF"/>
                </a:highlight>
              </a:rPr>
              <a:t>FAKE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 --)</a:t>
            </a:r>
            <a:endParaRPr sz="2800">
              <a:solidFill>
                <a:srgbClr val="595959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0" y="4453500"/>
            <a:ext cx="91440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1800">
                <a:solidFill>
                  <a:srgbClr val="595959"/>
                </a:solidFill>
              </a:rPr>
              <a:t>Raffaele Montella, PhD</a:t>
            </a:r>
            <a:endParaRPr i="1" sz="18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18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http://raffaelemontella.it</a:t>
            </a:r>
            <a:r>
              <a:rPr i="1" lang="en" sz="1800">
                <a:solidFill>
                  <a:srgbClr val="595959"/>
                </a:solidFill>
              </a:rPr>
              <a:t> raffaele.montella@uniparthenope.it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Latch Set/Reset (SR)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0" y="572700"/>
            <a:ext cx="9144000" cy="4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2150" spcFirstLastPara="1" rIns="92150" wrap="square" tIns="460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strike="noStrike">
                <a:solidFill>
                  <a:srgbClr val="000000"/>
                </a:solidFill>
              </a:rPr>
              <a:t>Realizzato con due porte </a:t>
            </a:r>
            <a:r>
              <a:rPr lang="en" sz="2100" strike="noStrike">
                <a:solidFill>
                  <a:srgbClr val="FF0000"/>
                </a:solidFill>
              </a:rPr>
              <a:t>NOR</a:t>
            </a:r>
            <a:r>
              <a:rPr lang="en" sz="2100" strike="noStrike">
                <a:solidFill>
                  <a:srgbClr val="000000"/>
                </a:solidFill>
              </a:rPr>
              <a:t> o due porte </a:t>
            </a:r>
            <a:r>
              <a:rPr lang="en" sz="2100" strike="noStrike">
                <a:solidFill>
                  <a:srgbClr val="FF0000"/>
                </a:solidFill>
              </a:rPr>
              <a:t>NAND</a:t>
            </a:r>
            <a:r>
              <a:rPr lang="en" sz="2100" strike="noStrike">
                <a:solidFill>
                  <a:srgbClr val="000000"/>
                </a:solidFill>
              </a:rPr>
              <a:t>,</a:t>
            </a:r>
            <a:endParaRPr sz="21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rPr lang="en" sz="2100" strike="noStrike">
                <a:solidFill>
                  <a:srgbClr val="000000"/>
                </a:solidFill>
              </a:rPr>
              <a:t>è dotato di due linee di ingresso:</a:t>
            </a:r>
            <a:endParaRPr sz="21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98"/>
              </a:spcBef>
              <a:spcAft>
                <a:spcPts val="0"/>
              </a:spcAft>
              <a:buNone/>
            </a:pPr>
            <a:r>
              <a:t/>
            </a:r>
            <a:endParaRPr sz="2100" strike="noStrike">
              <a:solidFill>
                <a:srgbClr val="000000"/>
              </a:solidFill>
            </a:endParaRPr>
          </a:p>
          <a:p>
            <a:pPr indent="-209550" lvl="3" marL="16002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∙"/>
            </a:pPr>
            <a:r>
              <a:rPr b="1" i="0" lang="en" sz="2100" u="none" cap="none" strike="noStrike">
                <a:solidFill>
                  <a:srgbClr val="000000"/>
                </a:solidFill>
              </a:rPr>
              <a:t>S</a:t>
            </a:r>
            <a:r>
              <a:rPr i="0" lang="en" sz="2100" u="none" cap="none" strike="noStrike">
                <a:solidFill>
                  <a:srgbClr val="000000"/>
                </a:solidFill>
              </a:rPr>
              <a:t> (</a:t>
            </a:r>
            <a:r>
              <a:rPr i="1" lang="en" sz="2100" u="none" cap="none" strike="noStrike">
                <a:solidFill>
                  <a:srgbClr val="000000"/>
                </a:solidFill>
              </a:rPr>
              <a:t>set)</a:t>
            </a:r>
            <a:r>
              <a:rPr i="0" lang="en" sz="2100" u="none" cap="none" strike="noStrike">
                <a:solidFill>
                  <a:srgbClr val="000000"/>
                </a:solidFill>
              </a:rPr>
              <a:t> porta </a:t>
            </a:r>
            <a:r>
              <a:rPr b="1" i="0" lang="en" sz="2100" u="none" cap="none" strike="noStrike">
                <a:solidFill>
                  <a:srgbClr val="000000"/>
                </a:solidFill>
              </a:rPr>
              <a:t>Q</a:t>
            </a:r>
            <a:r>
              <a:rPr i="0" lang="en" sz="2100" u="none" cap="none" strike="noStrike">
                <a:solidFill>
                  <a:srgbClr val="000000"/>
                </a:solidFill>
              </a:rPr>
              <a:t> allo stato stabile </a:t>
            </a:r>
            <a:r>
              <a:rPr b="1" i="0" lang="en" sz="2100" u="none" cap="none" strike="noStrike">
                <a:solidFill>
                  <a:srgbClr val="000000"/>
                </a:solidFill>
              </a:rPr>
              <a:t>1</a:t>
            </a:r>
            <a:r>
              <a:rPr i="0" lang="en" sz="2100" u="none" cap="none" strike="noStrike">
                <a:solidFill>
                  <a:srgbClr val="000000"/>
                </a:solidFill>
              </a:rPr>
              <a:t> (</a:t>
            </a:r>
            <a:r>
              <a:rPr i="1" lang="en" sz="2100" u="none" cap="none" strike="noStrike">
                <a:solidFill>
                  <a:srgbClr val="000000"/>
                </a:solidFill>
              </a:rPr>
              <a:t>memorizza </a:t>
            </a:r>
            <a:r>
              <a:rPr b="1" i="1" lang="en" sz="2100" u="none" cap="none" strike="noStrike">
                <a:solidFill>
                  <a:srgbClr val="000000"/>
                </a:solidFill>
              </a:rPr>
              <a:t>1</a:t>
            </a:r>
            <a:r>
              <a:rPr i="0" lang="en" sz="2100" u="none" cap="none" strike="noStrike">
                <a:solidFill>
                  <a:srgbClr val="000000"/>
                </a:solidFill>
              </a:rPr>
              <a:t>);</a:t>
            </a:r>
            <a:endParaRPr i="0" sz="2100" u="none" cap="none" strike="noStrike">
              <a:solidFill>
                <a:srgbClr val="000000"/>
              </a:solidFill>
            </a:endParaRPr>
          </a:p>
          <a:p>
            <a:pPr indent="-228600" lvl="0" marL="1600200" marR="0" rtl="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None/>
            </a:pPr>
            <a:r>
              <a:t/>
            </a:r>
            <a:endParaRPr sz="2100" strike="noStrike">
              <a:solidFill>
                <a:srgbClr val="000000"/>
              </a:solidFill>
            </a:endParaRPr>
          </a:p>
          <a:p>
            <a:pPr indent="-209550" lvl="3" marL="1600200" marR="0" rtl="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∙"/>
            </a:pPr>
            <a:r>
              <a:rPr b="1" i="0" lang="en" sz="2100" u="none" cap="none" strike="noStrike">
                <a:solidFill>
                  <a:srgbClr val="000000"/>
                </a:solidFill>
              </a:rPr>
              <a:t>R</a:t>
            </a:r>
            <a:r>
              <a:rPr i="0" lang="en" sz="2100" u="none" cap="none" strike="noStrike">
                <a:solidFill>
                  <a:srgbClr val="000000"/>
                </a:solidFill>
              </a:rPr>
              <a:t> (</a:t>
            </a:r>
            <a:r>
              <a:rPr i="1" lang="en" sz="2100" u="none" cap="none" strike="noStrike">
                <a:solidFill>
                  <a:srgbClr val="000000"/>
                </a:solidFill>
              </a:rPr>
              <a:t>reset) </a:t>
            </a:r>
            <a:r>
              <a:rPr i="0" lang="en" sz="2100" u="none" cap="none" strike="noStrike">
                <a:solidFill>
                  <a:srgbClr val="000000"/>
                </a:solidFill>
              </a:rPr>
              <a:t> porta </a:t>
            </a:r>
            <a:r>
              <a:rPr b="1" i="0" lang="en" sz="2100" u="none" cap="none" strike="noStrike">
                <a:solidFill>
                  <a:srgbClr val="000000"/>
                </a:solidFill>
              </a:rPr>
              <a:t>Q</a:t>
            </a:r>
            <a:r>
              <a:rPr i="0" lang="en" sz="2100" u="none" cap="none" strike="noStrike">
                <a:solidFill>
                  <a:srgbClr val="000000"/>
                </a:solidFill>
              </a:rPr>
              <a:t> allo stato stabile </a:t>
            </a:r>
            <a:r>
              <a:rPr b="1" i="0" lang="en" sz="2100" u="none" cap="none" strike="noStrike">
                <a:solidFill>
                  <a:srgbClr val="000000"/>
                </a:solidFill>
              </a:rPr>
              <a:t>0</a:t>
            </a:r>
            <a:r>
              <a:rPr i="0" lang="en" sz="2100" u="none" cap="none" strike="noStrike">
                <a:solidFill>
                  <a:srgbClr val="000000"/>
                </a:solidFill>
              </a:rPr>
              <a:t> (</a:t>
            </a:r>
            <a:r>
              <a:rPr i="1" lang="en" sz="2100" u="none" cap="none" strike="noStrike">
                <a:solidFill>
                  <a:srgbClr val="000000"/>
                </a:solidFill>
              </a:rPr>
              <a:t>memorizza </a:t>
            </a:r>
            <a:r>
              <a:rPr b="1" i="1" lang="en" sz="2100" u="none" cap="none" strike="noStrike">
                <a:solidFill>
                  <a:srgbClr val="000000"/>
                </a:solidFill>
              </a:rPr>
              <a:t>0</a:t>
            </a:r>
            <a:r>
              <a:rPr i="0" lang="en" sz="2100" u="none" cap="none" strike="noStrike">
                <a:solidFill>
                  <a:srgbClr val="000000"/>
                </a:solidFill>
              </a:rPr>
              <a:t>);</a:t>
            </a:r>
            <a:endParaRPr i="0" sz="2100" u="none" cap="none" strike="noStrike">
              <a:solidFill>
                <a:srgbClr val="000000"/>
              </a:solidFill>
            </a:endParaRPr>
          </a:p>
          <a:p>
            <a:pPr indent="-228600" lvl="0" marL="1600200" marR="0" rtl="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None/>
            </a:pPr>
            <a:r>
              <a:t/>
            </a:r>
            <a:endParaRPr sz="21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None/>
            </a:pPr>
            <a:r>
              <a:rPr lang="en" sz="2100" strike="noStrike">
                <a:solidFill>
                  <a:srgbClr val="000000"/>
                </a:solidFill>
              </a:rPr>
              <a:t>e di due linee di uscita :</a:t>
            </a:r>
            <a:endParaRPr sz="2100" strike="noStrike">
              <a:solidFill>
                <a:srgbClr val="000000"/>
              </a:solidFill>
            </a:endParaRPr>
          </a:p>
          <a:p>
            <a:pPr indent="-209550" lvl="3" marL="1600200" marR="0" rtl="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00000"/>
              </a:buClr>
              <a:buSzPts val="2100"/>
              <a:buChar char="∙"/>
            </a:pPr>
            <a:r>
              <a:rPr b="1" i="0" lang="en" sz="2100" u="none" cap="none" strike="noStrike">
                <a:solidFill>
                  <a:srgbClr val="000000"/>
                </a:solidFill>
              </a:rPr>
              <a:t>Q</a:t>
            </a:r>
            <a:endParaRPr i="0" sz="2100" u="none" cap="none" strike="noStrike">
              <a:solidFill>
                <a:srgbClr val="000000"/>
              </a:solidFill>
            </a:endParaRPr>
          </a:p>
          <a:p>
            <a:pPr indent="-228600" lvl="0" marL="1600200" marR="0" rtl="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None/>
            </a:pPr>
            <a:r>
              <a:rPr lang="en" sz="500" strike="noStrike">
                <a:solidFill>
                  <a:srgbClr val="000000"/>
                </a:solidFill>
              </a:rPr>
              <a:t>         </a:t>
            </a:r>
            <a:endParaRPr sz="500" strike="noStrike">
              <a:solidFill>
                <a:srgbClr val="000000"/>
              </a:solidFill>
            </a:endParaRPr>
          </a:p>
          <a:p>
            <a:pPr indent="-209550" lvl="3" marL="1600200" marR="0" rtl="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00000"/>
              </a:buClr>
              <a:buSzPts val="2100"/>
              <a:buChar char="∙"/>
            </a:pPr>
            <a:r>
              <a:rPr b="1" i="0" lang="en" sz="2100" u="none" cap="none" strike="noStrike">
                <a:solidFill>
                  <a:srgbClr val="000000"/>
                </a:solidFill>
              </a:rPr>
              <a:t>Q</a:t>
            </a:r>
            <a:endParaRPr i="0" sz="21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None/>
            </a:pPr>
            <a:r>
              <a:rPr lang="en" sz="2100" strike="noStrike">
                <a:solidFill>
                  <a:srgbClr val="000000"/>
                </a:solidFill>
              </a:rPr>
              <a:t>che sono complementari.</a:t>
            </a:r>
            <a:endParaRPr sz="2100" strike="noStrike">
              <a:solidFill>
                <a:srgbClr val="000000"/>
              </a:solidFill>
            </a:endParaRPr>
          </a:p>
        </p:txBody>
      </p:sp>
      <p:pic>
        <p:nvPicPr>
          <p:cNvPr id="175" name="Google Shape;17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8150" y="2897975"/>
            <a:ext cx="2981075" cy="207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Latch Set/Reset (SR)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0" y="572700"/>
            <a:ext cx="91440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2150" spcFirstLastPara="1" rIns="92150" wrap="square" tIns="46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Q</a:t>
            </a:r>
            <a:r>
              <a:rPr baseline="-25000" lang="en" sz="2400">
                <a:solidFill>
                  <a:schemeClr val="dk1"/>
                </a:solidFill>
              </a:rPr>
              <a:t>t</a:t>
            </a:r>
            <a:r>
              <a:rPr lang="en" sz="2400">
                <a:solidFill>
                  <a:schemeClr val="dk1"/>
                </a:solidFill>
              </a:rPr>
              <a:t> e Q</a:t>
            </a:r>
            <a:r>
              <a:rPr baseline="-25000" lang="en" sz="2400">
                <a:solidFill>
                  <a:schemeClr val="dk1"/>
                </a:solidFill>
              </a:rPr>
              <a:t>t+1</a:t>
            </a:r>
            <a:r>
              <a:rPr lang="en" sz="2400">
                <a:solidFill>
                  <a:schemeClr val="dk1"/>
                </a:solidFill>
              </a:rPr>
              <a:t> indicano lo stato prima e dopo la commutazione di uno degli ingressi.</a:t>
            </a:r>
            <a:endParaRPr b="1" sz="2400"/>
          </a:p>
        </p:txBody>
      </p:sp>
      <p:sp>
        <p:nvSpPr>
          <p:cNvPr id="182" name="Google Shape;182;p23"/>
          <p:cNvSpPr/>
          <p:nvPr/>
        </p:nvSpPr>
        <p:spPr>
          <a:xfrm>
            <a:off x="4903245" y="2019630"/>
            <a:ext cx="4116258" cy="2988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R Q</a:t>
            </a:r>
            <a:r>
              <a:rPr b="0" baseline="-25000" lang="en" sz="3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t+1</a:t>
            </a:r>
            <a:r>
              <a:rPr b="0" lang="e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 0 Q</a:t>
            </a:r>
            <a:r>
              <a:rPr b="0" baseline="-25000" lang="en" sz="3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lang="en" sz="3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3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0  1  0</a:t>
            </a:r>
            <a:endParaRPr b="0" sz="3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1  0  1</a:t>
            </a:r>
            <a:endParaRPr b="0" sz="3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1  1 </a:t>
            </a:r>
            <a:r>
              <a:rPr b="0" lang="en" sz="3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ammesso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3"/>
          <p:cNvSpPr/>
          <p:nvPr/>
        </p:nvSpPr>
        <p:spPr>
          <a:xfrm>
            <a:off x="4952565" y="2038710"/>
            <a:ext cx="3465300" cy="2838300"/>
          </a:xfrm>
          <a:prstGeom prst="rect">
            <a:avLst/>
          </a:prstGeom>
          <a:noFill/>
          <a:ln cap="flat" cmpd="sng" w="9525">
            <a:solidFill>
              <a:srgbClr val="86868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4" name="Google Shape;184;p23"/>
          <p:cNvCxnSpPr/>
          <p:nvPr/>
        </p:nvCxnSpPr>
        <p:spPr>
          <a:xfrm>
            <a:off x="5302845" y="2055630"/>
            <a:ext cx="1500" cy="2838600"/>
          </a:xfrm>
          <a:prstGeom prst="straightConnector1">
            <a:avLst/>
          </a:prstGeom>
          <a:noFill/>
          <a:ln cap="flat" cmpd="sng" w="9525">
            <a:solidFill>
              <a:srgbClr val="868686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85" name="Google Shape;185;p23"/>
          <p:cNvCxnSpPr/>
          <p:nvPr/>
        </p:nvCxnSpPr>
        <p:spPr>
          <a:xfrm>
            <a:off x="5724405" y="2055630"/>
            <a:ext cx="1500" cy="2838600"/>
          </a:xfrm>
          <a:prstGeom prst="straightConnector1">
            <a:avLst/>
          </a:prstGeom>
          <a:noFill/>
          <a:ln cap="flat" cmpd="sng" w="9525">
            <a:solidFill>
              <a:srgbClr val="868686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86" name="Google Shape;186;p23"/>
          <p:cNvCxnSpPr/>
          <p:nvPr/>
        </p:nvCxnSpPr>
        <p:spPr>
          <a:xfrm>
            <a:off x="4939605" y="2686350"/>
            <a:ext cx="3429000" cy="1500"/>
          </a:xfrm>
          <a:prstGeom prst="straightConnector1">
            <a:avLst/>
          </a:prstGeom>
          <a:noFill/>
          <a:ln cap="flat" cmpd="sng" w="9525">
            <a:solidFill>
              <a:srgbClr val="868686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87" name="Google Shape;18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624" y="2093724"/>
            <a:ext cx="4167675" cy="272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Feedback e memoria (Latch)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0" y="572701"/>
            <a:ext cx="4572018" cy="45707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 strike="noStrike">
                <a:solidFill>
                  <a:srgbClr val="0000FF"/>
                </a:solidFill>
              </a:rPr>
              <a:t>Per capire il funzionamento del Latch SR:</a:t>
            </a:r>
            <a:endParaRPr sz="2000" strike="noStrike">
              <a:solidFill>
                <a:srgbClr val="000000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noStrike">
              <a:solidFill>
                <a:srgbClr val="000000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noStrike">
              <a:solidFill>
                <a:srgbClr val="000000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 strike="noStrike">
                <a:solidFill>
                  <a:srgbClr val="000000"/>
                </a:solidFill>
              </a:rPr>
              <a:t>1) colleghiamo 2 porte NOR come in figura</a:t>
            </a:r>
            <a:endParaRPr sz="2000" strike="noStrike">
              <a:solidFill>
                <a:srgbClr val="000000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noStrike">
              <a:solidFill>
                <a:srgbClr val="000000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noStrike">
              <a:solidFill>
                <a:srgbClr val="000000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noStrike">
              <a:solidFill>
                <a:srgbClr val="000000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noStrike">
              <a:solidFill>
                <a:srgbClr val="000000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noStrike">
              <a:solidFill>
                <a:srgbClr val="000000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 strike="noStrike">
                <a:solidFill>
                  <a:srgbClr val="000000"/>
                </a:solidFill>
              </a:rPr>
              <a:t>2) aggiungiamo una connessione di feedback tale che l’uscita dell’una sia ingresso all’altra.</a:t>
            </a:r>
            <a:r>
              <a:rPr b="1" i="1" lang="en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7420" y="854310"/>
            <a:ext cx="4568760" cy="199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6842" y="3033674"/>
            <a:ext cx="4099333" cy="21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Latch Set/Reset (SR)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0" y="639600"/>
            <a:ext cx="9075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8320" lvl="0" marL="328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A causa del feedback Q è funzionalmente dipendente da se stessa.</a:t>
            </a:r>
            <a:endParaRPr sz="2100">
              <a:solidFill>
                <a:schemeClr val="dk1"/>
              </a:solidFill>
            </a:endParaRPr>
          </a:p>
          <a:p>
            <a:pPr indent="-328320" lvl="0" marL="32832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28320" lvl="0" marL="32832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Infatti, poiché      </a:t>
            </a:r>
            <a:r>
              <a:rPr i="1" lang="en" sz="2100">
                <a:solidFill>
                  <a:schemeClr val="dk1"/>
                </a:solidFill>
              </a:rPr>
              <a:t>z </a:t>
            </a:r>
            <a:r>
              <a:rPr lang="en" sz="2100">
                <a:solidFill>
                  <a:schemeClr val="dk1"/>
                </a:solidFill>
              </a:rPr>
              <a:t>= </a:t>
            </a:r>
            <a:r>
              <a:rPr i="1" lang="en" sz="2100">
                <a:solidFill>
                  <a:schemeClr val="dk1"/>
                </a:solidFill>
              </a:rPr>
              <a:t>S </a:t>
            </a:r>
            <a:r>
              <a:rPr lang="en" sz="2100">
                <a:solidFill>
                  <a:schemeClr val="dk1"/>
                </a:solidFill>
              </a:rPr>
              <a:t>+</a:t>
            </a:r>
            <a:r>
              <a:rPr i="1" lang="en" sz="2100">
                <a:solidFill>
                  <a:schemeClr val="dk1"/>
                </a:solidFill>
              </a:rPr>
              <a:t> </a:t>
            </a:r>
            <a:r>
              <a:rPr b="1" lang="en" sz="2100">
                <a:solidFill>
                  <a:srgbClr val="0000CC"/>
                </a:solidFill>
              </a:rPr>
              <a:t>Q</a:t>
            </a:r>
            <a:r>
              <a:rPr i="1" lang="en" sz="2100">
                <a:solidFill>
                  <a:schemeClr val="dk1"/>
                </a:solidFill>
              </a:rPr>
              <a:t>  e  </a:t>
            </a:r>
            <a:r>
              <a:rPr b="1" i="1" lang="en" sz="2100">
                <a:solidFill>
                  <a:srgbClr val="FF0000"/>
                </a:solidFill>
              </a:rPr>
              <a:t>Q</a:t>
            </a:r>
            <a:r>
              <a:rPr lang="en" sz="2100">
                <a:solidFill>
                  <a:schemeClr val="dk1"/>
                </a:solidFill>
              </a:rPr>
              <a:t> =</a:t>
            </a:r>
            <a:r>
              <a:rPr i="1" lang="en" sz="2100">
                <a:solidFill>
                  <a:schemeClr val="dk1"/>
                </a:solidFill>
              </a:rPr>
              <a:t> R</a:t>
            </a:r>
            <a:r>
              <a:rPr lang="en" sz="2100">
                <a:solidFill>
                  <a:schemeClr val="dk1"/>
                </a:solidFill>
              </a:rPr>
              <a:t> +</a:t>
            </a:r>
            <a:r>
              <a:rPr i="1" lang="en" sz="2100">
                <a:solidFill>
                  <a:schemeClr val="dk1"/>
                </a:solidFill>
              </a:rPr>
              <a:t> z</a:t>
            </a:r>
            <a:endParaRPr sz="2100">
              <a:solidFill>
                <a:schemeClr val="dk1"/>
              </a:solidFill>
            </a:endParaRPr>
          </a:p>
          <a:p>
            <a:pPr indent="-328320" lvl="0" marL="32832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 </a:t>
            </a:r>
            <a:endParaRPr sz="2100">
              <a:solidFill>
                <a:schemeClr val="dk1"/>
              </a:solidFill>
            </a:endParaRPr>
          </a:p>
          <a:p>
            <a:pPr indent="-328320" lvl="0" marL="32832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 si ha  </a:t>
            </a:r>
            <a:r>
              <a:rPr b="1" i="1" lang="en" sz="2100">
                <a:solidFill>
                  <a:srgbClr val="FF0000"/>
                </a:solidFill>
              </a:rPr>
              <a:t>Q </a:t>
            </a:r>
            <a:r>
              <a:rPr lang="en" sz="2100">
                <a:solidFill>
                  <a:schemeClr val="dk1"/>
                </a:solidFill>
              </a:rPr>
              <a:t>=</a:t>
            </a:r>
            <a:r>
              <a:rPr i="1" lang="en" sz="2100">
                <a:solidFill>
                  <a:schemeClr val="dk1"/>
                </a:solidFill>
              </a:rPr>
              <a:t> R</a:t>
            </a:r>
            <a:r>
              <a:rPr lang="en" sz="2100">
                <a:solidFill>
                  <a:schemeClr val="dk1"/>
                </a:solidFill>
              </a:rPr>
              <a:t> +</a:t>
            </a:r>
            <a:r>
              <a:rPr i="1" lang="en" sz="2100">
                <a:solidFill>
                  <a:schemeClr val="dk1"/>
                </a:solidFill>
              </a:rPr>
              <a:t> </a:t>
            </a:r>
            <a:r>
              <a:rPr lang="en" sz="2100">
                <a:solidFill>
                  <a:schemeClr val="dk1"/>
                </a:solidFill>
              </a:rPr>
              <a:t>(</a:t>
            </a:r>
            <a:r>
              <a:rPr i="1" lang="en" sz="2100">
                <a:solidFill>
                  <a:schemeClr val="dk1"/>
                </a:solidFill>
              </a:rPr>
              <a:t>S</a:t>
            </a:r>
            <a:r>
              <a:rPr lang="en" sz="2100">
                <a:solidFill>
                  <a:schemeClr val="dk1"/>
                </a:solidFill>
              </a:rPr>
              <a:t> +</a:t>
            </a:r>
            <a:r>
              <a:rPr i="1" lang="en" sz="2100">
                <a:solidFill>
                  <a:schemeClr val="dk1"/>
                </a:solidFill>
              </a:rPr>
              <a:t> </a:t>
            </a:r>
            <a:r>
              <a:rPr b="1" lang="en" sz="2100">
                <a:solidFill>
                  <a:srgbClr val="0000CC"/>
                </a:solidFill>
              </a:rPr>
              <a:t>Q</a:t>
            </a:r>
            <a:r>
              <a:rPr lang="en" sz="2100">
                <a:solidFill>
                  <a:schemeClr val="dk1"/>
                </a:solidFill>
              </a:rPr>
              <a:t>)</a:t>
            </a:r>
            <a:r>
              <a:rPr lang="en" sz="2100">
                <a:solidFill>
                  <a:srgbClr val="00FEE7"/>
                </a:solidFill>
              </a:rPr>
              <a:t> </a:t>
            </a:r>
            <a:r>
              <a:rPr lang="en" sz="2100">
                <a:solidFill>
                  <a:schemeClr val="dk1"/>
                </a:solidFill>
              </a:rPr>
              <a:t> = </a:t>
            </a:r>
            <a:r>
              <a:rPr i="1" lang="en" sz="2100">
                <a:solidFill>
                  <a:schemeClr val="dk1"/>
                </a:solidFill>
              </a:rPr>
              <a:t>R</a:t>
            </a:r>
            <a:r>
              <a:rPr lang="en" sz="2100">
                <a:solidFill>
                  <a:schemeClr val="dk1"/>
                </a:solidFill>
              </a:rPr>
              <a:t> (</a:t>
            </a:r>
            <a:r>
              <a:rPr i="1" lang="en" sz="2100">
                <a:solidFill>
                  <a:schemeClr val="dk1"/>
                </a:solidFill>
              </a:rPr>
              <a:t> S</a:t>
            </a:r>
            <a:r>
              <a:rPr lang="en" sz="2100">
                <a:solidFill>
                  <a:schemeClr val="dk1"/>
                </a:solidFill>
              </a:rPr>
              <a:t> + </a:t>
            </a:r>
            <a:r>
              <a:rPr b="1" lang="en" sz="2100">
                <a:solidFill>
                  <a:srgbClr val="0000CC"/>
                </a:solidFill>
              </a:rPr>
              <a:t>Q</a:t>
            </a:r>
            <a:r>
              <a:rPr lang="en" sz="2100">
                <a:solidFill>
                  <a:schemeClr val="dk1"/>
                </a:solidFill>
              </a:rPr>
              <a:t>)  </a:t>
            </a:r>
            <a:endParaRPr sz="2100">
              <a:solidFill>
                <a:schemeClr val="dk1"/>
              </a:solidFill>
            </a:endParaRPr>
          </a:p>
          <a:p>
            <a:pPr indent="-328320" lvl="0" marL="32832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28320" lvl="0" marL="32832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Quindi	</a:t>
            </a:r>
            <a:r>
              <a:rPr b="1" i="1" lang="en" sz="2100">
                <a:solidFill>
                  <a:srgbClr val="FF0000"/>
                </a:solidFill>
              </a:rPr>
              <a:t>Q</a:t>
            </a:r>
            <a:r>
              <a:rPr b="1" i="1" lang="en" sz="2100">
                <a:solidFill>
                  <a:schemeClr val="dk1"/>
                </a:solidFill>
              </a:rPr>
              <a:t> </a:t>
            </a:r>
            <a:r>
              <a:rPr lang="en" sz="2100">
                <a:solidFill>
                  <a:schemeClr val="dk1"/>
                </a:solidFill>
              </a:rPr>
              <a:t>=</a:t>
            </a:r>
            <a:r>
              <a:rPr lang="en" sz="2100">
                <a:solidFill>
                  <a:srgbClr val="00FEE7"/>
                </a:solidFill>
              </a:rPr>
              <a:t> </a:t>
            </a:r>
            <a:r>
              <a:rPr i="1" lang="en" sz="2100">
                <a:solidFill>
                  <a:schemeClr val="dk1"/>
                </a:solidFill>
              </a:rPr>
              <a:t>R</a:t>
            </a:r>
            <a:r>
              <a:rPr lang="en" sz="2100">
                <a:solidFill>
                  <a:schemeClr val="dk1"/>
                </a:solidFill>
              </a:rPr>
              <a:t> (</a:t>
            </a:r>
            <a:r>
              <a:rPr i="1" lang="en" sz="2100">
                <a:solidFill>
                  <a:schemeClr val="dk1"/>
                </a:solidFill>
              </a:rPr>
              <a:t> S</a:t>
            </a:r>
            <a:r>
              <a:rPr lang="en" sz="2100">
                <a:solidFill>
                  <a:schemeClr val="dk1"/>
                </a:solidFill>
              </a:rPr>
              <a:t> + </a:t>
            </a:r>
            <a:r>
              <a:rPr b="1" lang="en" sz="2100">
                <a:solidFill>
                  <a:srgbClr val="0000CC"/>
                </a:solidFill>
              </a:rPr>
              <a:t>Q</a:t>
            </a:r>
            <a:r>
              <a:rPr lang="en" sz="2100">
                <a:solidFill>
                  <a:schemeClr val="dk1"/>
                </a:solidFill>
              </a:rPr>
              <a:t>) </a:t>
            </a:r>
            <a:endParaRPr sz="2100">
              <a:solidFill>
                <a:schemeClr val="dk1"/>
              </a:solidFill>
            </a:endParaRPr>
          </a:p>
          <a:p>
            <a:pPr indent="-328320" lvl="0" marL="32832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8320" lvl="0" marL="32832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114768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114768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114768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0" y="4049250"/>
            <a:ext cx="60906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La </a:t>
            </a:r>
            <a:r>
              <a:rPr b="1" lang="en" sz="2400">
                <a:solidFill>
                  <a:srgbClr val="FF0000"/>
                </a:solidFill>
              </a:rPr>
              <a:t>Q</a:t>
            </a:r>
            <a:r>
              <a:rPr lang="en" sz="2400">
                <a:solidFill>
                  <a:schemeClr val="dk1"/>
                </a:solidFill>
              </a:rPr>
              <a:t> di destra è diversa dalla </a:t>
            </a:r>
            <a:r>
              <a:rPr b="1" i="1" lang="en" sz="2400">
                <a:solidFill>
                  <a:srgbClr val="0000FF"/>
                </a:solidFill>
              </a:rPr>
              <a:t>Q</a:t>
            </a:r>
            <a:r>
              <a:rPr lang="en" sz="2400">
                <a:solidFill>
                  <a:schemeClr val="dk1"/>
                </a:solidFill>
              </a:rPr>
              <a:t> di sinistra a causa dei ritardi di propagazione τ. 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2400" y="1819350"/>
            <a:ext cx="4534450" cy="231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/>
        </p:nvSpPr>
        <p:spPr>
          <a:xfrm>
            <a:off x="5283765" y="1911005"/>
            <a:ext cx="457200" cy="45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6505028" y="2237775"/>
            <a:ext cx="355200" cy="304800"/>
          </a:xfrm>
          <a:prstGeom prst="rect">
            <a:avLst/>
          </a:prstGeom>
          <a:solidFill>
            <a:srgbClr val="99FF33"/>
          </a:solidFill>
          <a:ln cap="flat" cmpd="sng" w="9525">
            <a:solidFill>
              <a:srgbClr val="86868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 strike="noStrike">
                <a:solidFill>
                  <a:srgbClr val="86868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7557603" y="3216350"/>
            <a:ext cx="355200" cy="304800"/>
          </a:xfrm>
          <a:prstGeom prst="rect">
            <a:avLst/>
          </a:prstGeom>
          <a:solidFill>
            <a:srgbClr val="99FF33"/>
          </a:solidFill>
          <a:ln cap="flat" cmpd="sng" w="9525">
            <a:solidFill>
              <a:srgbClr val="86868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 strike="noStrike">
                <a:solidFill>
                  <a:srgbClr val="86868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7967552" y="3311725"/>
            <a:ext cx="355200" cy="375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Latch Set/Reset (SR)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0" y="634875"/>
            <a:ext cx="9035700" cy="45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2150" spcFirstLastPara="1" rIns="92150" wrap="square" tIns="46075">
            <a:noAutofit/>
          </a:bodyPr>
          <a:lstStyle/>
          <a:p>
            <a:pPr indent="-328320" lvl="0" marL="328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Tenendo conto del tempo:</a:t>
            </a:r>
            <a:endParaRPr b="0" sz="20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8320" lvl="0" marL="328320" marR="0" rtl="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b="0" i="1" lang="en" sz="3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Q(t)</a:t>
            </a:r>
            <a:r>
              <a:rPr b="0" lang="en" sz="3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</a:t>
            </a:r>
            <a:r>
              <a:rPr b="0" i="1" lang="en" sz="3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</a:t>
            </a:r>
            <a:r>
              <a:rPr b="0" lang="en" sz="3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</a:t>
            </a:r>
            <a:r>
              <a:rPr b="0" i="1" lang="en" sz="3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(S</a:t>
            </a:r>
            <a:r>
              <a:rPr b="0" lang="en" sz="3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</a:t>
            </a:r>
            <a:r>
              <a:rPr b="0" i="1" lang="en" sz="3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Q(t-1))</a:t>
            </a:r>
            <a:r>
              <a:rPr b="0" lang="en" sz="3200" strike="noStrike">
                <a:solidFill>
                  <a:srgbClr val="00FE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lang="en" sz="3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b="0" i="1" lang="en" sz="3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0" lang="en" sz="3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b="0" i="1" lang="en" sz="3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</a:t>
            </a:r>
            <a:r>
              <a:rPr b="0" lang="en" sz="3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b="0" i="1" lang="en" sz="3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Q(t-1))</a:t>
            </a:r>
            <a:r>
              <a:rPr b="0" lang="en" sz="3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8320" lvl="0" marL="328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8320" lvl="0" marL="328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8320" lvl="0" marL="328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una rete con cicli ciascuna variabile va interpretata come una forma d’onda temporale binaria (segnale binario nel tempo).</a:t>
            </a:r>
            <a:endParaRPr b="0" sz="20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8320" lvl="0" marL="328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8320" lvl="0" marL="328320" marR="0" rtl="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b="0" lang="en" sz="3200" strike="noStrike">
                <a:solidFill>
                  <a:srgbClr val="00FE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114768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114768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450" y="1494425"/>
            <a:ext cx="2945400" cy="16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6825" y="3642925"/>
            <a:ext cx="4562175" cy="15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Latch Set/Reset (SR)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0" y="572700"/>
            <a:ext cx="9144000" cy="1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Spezzando il collegamento di feedback di un Latch SR, si ottiene una rete combinatoria con 2 porte NOR: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222" name="Google Shape;22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6810" y="1570020"/>
            <a:ext cx="6324840" cy="339408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7"/>
          <p:cNvSpPr/>
          <p:nvPr/>
        </p:nvSpPr>
        <p:spPr>
          <a:xfrm>
            <a:off x="4562370" y="2292180"/>
            <a:ext cx="189000" cy="304800"/>
          </a:xfrm>
          <a:prstGeom prst="rect">
            <a:avLst/>
          </a:prstGeom>
          <a:solidFill>
            <a:srgbClr val="99FF33"/>
          </a:solidFill>
          <a:ln cap="flat" cmpd="sng" w="9525">
            <a:solidFill>
              <a:srgbClr val="86868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6275250" y="3944220"/>
            <a:ext cx="189000" cy="304800"/>
          </a:xfrm>
          <a:prstGeom prst="rect">
            <a:avLst/>
          </a:prstGeom>
          <a:solidFill>
            <a:srgbClr val="99FF33"/>
          </a:solidFill>
          <a:ln cap="flat" cmpd="sng" w="9525">
            <a:solidFill>
              <a:srgbClr val="86868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Latch Set/Reset (SR)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30" name="Google Shape;230;p28"/>
          <p:cNvSpPr/>
          <p:nvPr/>
        </p:nvSpPr>
        <p:spPr>
          <a:xfrm>
            <a:off x="34925" y="572700"/>
            <a:ext cx="9109098" cy="45707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 strike="noStrike">
                <a:solidFill>
                  <a:srgbClr val="0000FF"/>
                </a:solidFill>
              </a:rPr>
              <a:t>Cosa accade quando</a:t>
            </a:r>
            <a:r>
              <a:rPr b="1" lang="en" sz="1800" strike="noStrike">
                <a:solidFill>
                  <a:srgbClr val="0000FF"/>
                </a:solidFill>
              </a:rPr>
              <a:t> </a:t>
            </a:r>
            <a:endParaRPr sz="18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strike="noStrike">
                <a:solidFill>
                  <a:srgbClr val="0000FF"/>
                </a:solidFill>
              </a:rPr>
              <a:t>R=0, S=0 ed A=1 ?</a:t>
            </a:r>
            <a:endParaRPr sz="18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strike="noStrike">
                <a:solidFill>
                  <a:srgbClr val="000000"/>
                </a:solidFill>
              </a:rPr>
              <a:t>Porta 1 (dopo τ  sec): </a:t>
            </a:r>
            <a:endParaRPr sz="18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strike="noStrike">
                <a:solidFill>
                  <a:srgbClr val="000000"/>
                </a:solidFill>
              </a:rPr>
              <a:t>S=0,</a:t>
            </a:r>
            <a:r>
              <a:rPr b="1" lang="en" sz="1800" strike="noStrike">
                <a:solidFill>
                  <a:srgbClr val="000000"/>
                </a:solidFill>
              </a:rPr>
              <a:t> A=1</a:t>
            </a:r>
            <a:r>
              <a:rPr lang="en" sz="1800" strike="noStrike">
                <a:solidFill>
                  <a:srgbClr val="000000"/>
                </a:solidFill>
              </a:rPr>
              <a:t> ⇒  Q</a:t>
            </a:r>
            <a:r>
              <a:rPr lang="en" sz="1800" strike="noStrike">
                <a:solidFill>
                  <a:srgbClr val="00FEE7"/>
                </a:solidFill>
              </a:rPr>
              <a:t>n</a:t>
            </a:r>
            <a:r>
              <a:rPr lang="en" sz="1800" strike="noStrike">
                <a:solidFill>
                  <a:srgbClr val="000000"/>
                </a:solidFill>
              </a:rPr>
              <a:t>= 0</a:t>
            </a:r>
            <a:endParaRPr sz="18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strike="noStrike">
                <a:solidFill>
                  <a:srgbClr val="000000"/>
                </a:solidFill>
              </a:rPr>
              <a:t>Porta 2 (dopo 2 τ  sec): </a:t>
            </a:r>
            <a:endParaRPr sz="18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strike="noStrike">
                <a:solidFill>
                  <a:srgbClr val="000000"/>
                </a:solidFill>
              </a:rPr>
              <a:t>R=0, </a:t>
            </a:r>
            <a:r>
              <a:rPr lang="en" sz="1800" strike="noStrike">
                <a:solidFill>
                  <a:srgbClr val="000000"/>
                </a:solidFill>
              </a:rPr>
              <a:t>Q</a:t>
            </a:r>
            <a:r>
              <a:rPr lang="en" sz="1800" strike="noStrike">
                <a:solidFill>
                  <a:srgbClr val="00FEE7"/>
                </a:solidFill>
              </a:rPr>
              <a:t>n</a:t>
            </a:r>
            <a:r>
              <a:rPr lang="en" sz="1800" strike="noStrike">
                <a:solidFill>
                  <a:srgbClr val="000000"/>
                </a:solidFill>
              </a:rPr>
              <a:t>= 0 ⇒ Q = 1   </a:t>
            </a:r>
            <a:endParaRPr sz="18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strike="noStrike">
                <a:solidFill>
                  <a:srgbClr val="000000"/>
                </a:solidFill>
              </a:rPr>
              <a:t>B ≡ Q ⇒ </a:t>
            </a:r>
            <a:r>
              <a:rPr b="1" lang="en" sz="1800" strike="noStrike">
                <a:solidFill>
                  <a:srgbClr val="000000"/>
                </a:solidFill>
              </a:rPr>
              <a:t>B = 1</a:t>
            </a:r>
            <a:endParaRPr sz="18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600" strike="noStrike">
                <a:solidFill>
                  <a:srgbClr val="0000FF"/>
                </a:solidFill>
              </a:rPr>
              <a:t> </a:t>
            </a:r>
            <a:endParaRPr sz="6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 strike="noStrike">
                <a:solidFill>
                  <a:srgbClr val="0000FF"/>
                </a:solidFill>
              </a:rPr>
              <a:t>Il Latch mantiene </a:t>
            </a:r>
            <a:endParaRPr sz="18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 strike="noStrike">
                <a:solidFill>
                  <a:srgbClr val="0000FF"/>
                </a:solidFill>
              </a:rPr>
              <a:t>il  livello logico (1).</a:t>
            </a:r>
            <a:endParaRPr sz="1800" strike="noStrike">
              <a:solidFill>
                <a:srgbClr val="000000"/>
              </a:solidFill>
            </a:endParaRPr>
          </a:p>
        </p:txBody>
      </p:sp>
      <p:pic>
        <p:nvPicPr>
          <p:cNvPr id="231" name="Google Shape;23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9625" y="572700"/>
            <a:ext cx="2629475" cy="143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9625" y="3639714"/>
            <a:ext cx="2629475" cy="150376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/>
          <p:nvPr/>
        </p:nvSpPr>
        <p:spPr>
          <a:xfrm>
            <a:off x="6172818" y="4544925"/>
            <a:ext cx="259800" cy="253800"/>
          </a:xfrm>
          <a:prstGeom prst="rect">
            <a:avLst/>
          </a:prstGeom>
          <a:solidFill>
            <a:srgbClr val="99FF33"/>
          </a:solidFill>
          <a:ln cap="flat" cmpd="sng" w="9525">
            <a:solidFill>
              <a:srgbClr val="86868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4" name="Google Shape;23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79625" y="2108384"/>
            <a:ext cx="2629475" cy="145104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8"/>
          <p:cNvSpPr/>
          <p:nvPr/>
        </p:nvSpPr>
        <p:spPr>
          <a:xfrm>
            <a:off x="6005604" y="2749975"/>
            <a:ext cx="259800" cy="232500"/>
          </a:xfrm>
          <a:prstGeom prst="rect">
            <a:avLst/>
          </a:prstGeom>
          <a:solidFill>
            <a:srgbClr val="99FF33"/>
          </a:solidFill>
          <a:ln cap="flat" cmpd="sng" w="9525">
            <a:solidFill>
              <a:srgbClr val="86868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Latch Set/Reset (SR)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41" name="Google Shape;241;p29"/>
          <p:cNvSpPr/>
          <p:nvPr/>
        </p:nvSpPr>
        <p:spPr>
          <a:xfrm>
            <a:off x="31675" y="572700"/>
            <a:ext cx="4696650" cy="45707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 strike="noStrike">
                <a:solidFill>
                  <a:srgbClr val="0000FF"/>
                </a:solidFill>
              </a:rPr>
              <a:t>Cosa accade quando</a:t>
            </a:r>
            <a:r>
              <a:rPr b="1" lang="en" sz="1500" strike="noStrike">
                <a:solidFill>
                  <a:srgbClr val="0000FF"/>
                </a:solidFill>
              </a:rPr>
              <a:t> </a:t>
            </a:r>
            <a:endParaRPr sz="15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strike="noStrike">
                <a:solidFill>
                  <a:srgbClr val="0000FF"/>
                </a:solidFill>
              </a:rPr>
              <a:t>R=0, S=0 ed A=0?</a:t>
            </a:r>
            <a:endParaRPr sz="15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strike="noStrike">
                <a:solidFill>
                  <a:srgbClr val="000000"/>
                </a:solidFill>
              </a:rPr>
              <a:t>Porta 1 (dopo τ  sec): </a:t>
            </a:r>
            <a:endParaRPr sz="15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strike="noStrike">
                <a:solidFill>
                  <a:srgbClr val="000000"/>
                </a:solidFill>
              </a:rPr>
              <a:t>S = 0</a:t>
            </a:r>
            <a:r>
              <a:rPr b="1" lang="en" sz="1500" strike="noStrike">
                <a:solidFill>
                  <a:srgbClr val="000000"/>
                </a:solidFill>
              </a:rPr>
              <a:t>, </a:t>
            </a:r>
            <a:r>
              <a:rPr lang="en" sz="1500" strike="noStrike">
                <a:solidFill>
                  <a:srgbClr val="000000"/>
                </a:solidFill>
              </a:rPr>
              <a:t>A = 0 ⇒ Q</a:t>
            </a:r>
            <a:r>
              <a:rPr baseline="-25000" lang="en" sz="1500" strike="noStrike">
                <a:solidFill>
                  <a:srgbClr val="000000"/>
                </a:solidFill>
              </a:rPr>
              <a:t>n</a:t>
            </a:r>
            <a:r>
              <a:rPr lang="en" sz="1500" strike="noStrike">
                <a:solidFill>
                  <a:srgbClr val="000000"/>
                </a:solidFill>
              </a:rPr>
              <a:t> = 1</a:t>
            </a:r>
            <a:endParaRPr sz="15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strike="noStrike">
                <a:solidFill>
                  <a:srgbClr val="000000"/>
                </a:solidFill>
              </a:rPr>
              <a:t>Porta 2 (dopo τ  sec):</a:t>
            </a:r>
            <a:endParaRPr sz="15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strike="noStrike">
                <a:solidFill>
                  <a:srgbClr val="000000"/>
                </a:solidFill>
              </a:rPr>
              <a:t> R=0,</a:t>
            </a:r>
            <a:r>
              <a:rPr b="1" lang="en" sz="1500" strike="noStrike">
                <a:solidFill>
                  <a:srgbClr val="000000"/>
                </a:solidFill>
              </a:rPr>
              <a:t> </a:t>
            </a:r>
            <a:r>
              <a:rPr lang="en" sz="1500" strike="noStrike">
                <a:solidFill>
                  <a:srgbClr val="000000"/>
                </a:solidFill>
              </a:rPr>
              <a:t>Qn= 1 ⇒ Q=0  </a:t>
            </a:r>
            <a:endParaRPr sz="15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strike="noStrike">
                <a:solidFill>
                  <a:srgbClr val="000000"/>
                </a:solidFill>
              </a:rPr>
              <a:t>B=Q ⇒</a:t>
            </a:r>
            <a:r>
              <a:rPr b="1" lang="en" sz="1500" strike="noStrike">
                <a:solidFill>
                  <a:srgbClr val="000000"/>
                </a:solidFill>
              </a:rPr>
              <a:t>B=0</a:t>
            </a:r>
            <a:endParaRPr sz="15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 strike="noStrike">
                <a:solidFill>
                  <a:srgbClr val="0000FF"/>
                </a:solidFill>
              </a:rPr>
              <a:t>Il Latch mantiene </a:t>
            </a:r>
            <a:endParaRPr sz="15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rgbClr val="0000FF"/>
                </a:solidFill>
              </a:rPr>
              <a:t>il livello logico (0)</a:t>
            </a:r>
            <a:r>
              <a:rPr b="1" i="1" lang="en" sz="2400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2" name="Google Shape;24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2558" y="3677465"/>
            <a:ext cx="2647908" cy="146601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9"/>
          <p:cNvSpPr/>
          <p:nvPr/>
        </p:nvSpPr>
        <p:spPr>
          <a:xfrm>
            <a:off x="5794290" y="4480839"/>
            <a:ext cx="111300" cy="206700"/>
          </a:xfrm>
          <a:prstGeom prst="rect">
            <a:avLst/>
          </a:prstGeom>
          <a:solidFill>
            <a:srgbClr val="99FF33"/>
          </a:solidFill>
          <a:ln cap="flat" cmpd="sng" w="9525">
            <a:solidFill>
              <a:srgbClr val="86868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4" name="Google Shape;24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1375" y="2064854"/>
            <a:ext cx="2666973" cy="155152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9"/>
          <p:cNvSpPr/>
          <p:nvPr/>
        </p:nvSpPr>
        <p:spPr>
          <a:xfrm>
            <a:off x="4605062" y="2642706"/>
            <a:ext cx="89700" cy="206700"/>
          </a:xfrm>
          <a:prstGeom prst="rect">
            <a:avLst/>
          </a:prstGeom>
          <a:solidFill>
            <a:srgbClr val="99FF33"/>
          </a:solidFill>
          <a:ln cap="flat" cmpd="sng" w="9525">
            <a:solidFill>
              <a:srgbClr val="86868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6" name="Google Shape;246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1375" y="572700"/>
            <a:ext cx="2690275" cy="1418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Latch Set/Reset (SR)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52" name="Google Shape;252;p30"/>
          <p:cNvSpPr/>
          <p:nvPr/>
        </p:nvSpPr>
        <p:spPr>
          <a:xfrm>
            <a:off x="76325" y="572699"/>
            <a:ext cx="9067680" cy="45157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strike="noStrike">
                <a:solidFill>
                  <a:srgbClr val="000000"/>
                </a:solidFill>
              </a:rPr>
              <a:t>Per S=0 ed R=0 sono possibili 2 situazioni:</a:t>
            </a:r>
            <a:endParaRPr sz="21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strike="noStrike">
                <a:solidFill>
                  <a:srgbClr val="000000"/>
                </a:solidFill>
              </a:rPr>
              <a:t> </a:t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 strike="noStrike">
                <a:solidFill>
                  <a:srgbClr val="000000"/>
                </a:solidFill>
              </a:rPr>
              <a:t>Quando R = S = 0 il segnale presente nella linea di feedback è stabile.</a:t>
            </a:r>
            <a:r>
              <a:rPr b="1" lang="en" sz="2100" strike="noStrike">
                <a:solidFill>
                  <a:srgbClr val="000000"/>
                </a:solidFill>
              </a:rPr>
              <a:t> </a:t>
            </a:r>
            <a:endParaRPr sz="2100" strike="noStrike">
              <a:solidFill>
                <a:srgbClr val="000000"/>
              </a:solidFill>
            </a:endParaRPr>
          </a:p>
        </p:txBody>
      </p:sp>
      <p:pic>
        <p:nvPicPr>
          <p:cNvPr id="253" name="Google Shape;2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801" y="987027"/>
            <a:ext cx="3285100" cy="368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0400" y="817250"/>
            <a:ext cx="1290600" cy="243827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0"/>
          <p:cNvSpPr/>
          <p:nvPr/>
        </p:nvSpPr>
        <p:spPr>
          <a:xfrm>
            <a:off x="7403530" y="2224425"/>
            <a:ext cx="941400" cy="304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Latch Set/Reset (SR)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61" name="Google Shape;261;p31"/>
          <p:cNvSpPr/>
          <p:nvPr/>
        </p:nvSpPr>
        <p:spPr>
          <a:xfrm>
            <a:off x="76325" y="643947"/>
            <a:ext cx="9067680" cy="27862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strike="noStrike">
                <a:solidFill>
                  <a:srgbClr val="000000"/>
                </a:solidFill>
              </a:rPr>
              <a:t>Ipotizzando 	</a:t>
            </a:r>
            <a:r>
              <a:rPr b="1" lang="en" sz="2100" strike="noStrike">
                <a:solidFill>
                  <a:srgbClr val="000000"/>
                </a:solidFill>
              </a:rPr>
              <a:t>R</a:t>
            </a:r>
            <a:r>
              <a:rPr lang="en" sz="2100" strike="noStrike">
                <a:solidFill>
                  <a:srgbClr val="000000"/>
                </a:solidFill>
              </a:rPr>
              <a:t> = 0	 </a:t>
            </a:r>
            <a:r>
              <a:rPr b="1" lang="en" sz="2100" strike="noStrike">
                <a:solidFill>
                  <a:srgbClr val="000000"/>
                </a:solidFill>
              </a:rPr>
              <a:t>S</a:t>
            </a:r>
            <a:r>
              <a:rPr lang="en" sz="2100" strike="noStrike">
                <a:solidFill>
                  <a:srgbClr val="000000"/>
                </a:solidFill>
              </a:rPr>
              <a:t> = 0	 </a:t>
            </a:r>
            <a:r>
              <a:rPr b="1" lang="en" sz="2100" strike="noStrike">
                <a:solidFill>
                  <a:srgbClr val="000000"/>
                </a:solidFill>
              </a:rPr>
              <a:t>Q</a:t>
            </a:r>
            <a:r>
              <a:rPr lang="en" sz="2100" strike="noStrike">
                <a:solidFill>
                  <a:srgbClr val="000000"/>
                </a:solidFill>
              </a:rPr>
              <a:t> = 0</a:t>
            </a:r>
            <a:r>
              <a:rPr lang="en" sz="1700" strike="noStrike">
                <a:solidFill>
                  <a:srgbClr val="000000"/>
                </a:solidFill>
              </a:rPr>
              <a:t> </a:t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strike="noStrike">
                <a:solidFill>
                  <a:srgbClr val="000000"/>
                </a:solidFill>
              </a:rPr>
              <a:t>Cosa avviene quando R rimane</a:t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strike="noStrike">
                <a:solidFill>
                  <a:srgbClr val="000000"/>
                </a:solidFill>
              </a:rPr>
              <a:t>invariato (</a:t>
            </a:r>
            <a:r>
              <a:rPr b="1" lang="en" sz="1700" strike="noStrike">
                <a:solidFill>
                  <a:srgbClr val="000000"/>
                </a:solidFill>
              </a:rPr>
              <a:t>R=0 ) </a:t>
            </a:r>
            <a:r>
              <a:rPr lang="en" sz="1700" strike="noStrike">
                <a:solidFill>
                  <a:srgbClr val="000000"/>
                </a:solidFill>
              </a:rPr>
              <a:t>e </a:t>
            </a:r>
            <a:r>
              <a:rPr b="1" lang="en" sz="1700" strike="noStrike">
                <a:solidFill>
                  <a:srgbClr val="000000"/>
                </a:solidFill>
              </a:rPr>
              <a:t>S passa da 0 a 1 </a:t>
            </a:r>
            <a:r>
              <a:rPr lang="en" sz="1700" strike="noStrike">
                <a:solidFill>
                  <a:srgbClr val="000000"/>
                </a:solidFill>
              </a:rPr>
              <a:t>?</a:t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strike="noStrike">
                <a:solidFill>
                  <a:srgbClr val="000000"/>
                </a:solidFill>
              </a:rPr>
              <a:t>Porta 1 (dopo τ sec):  S = 1  Q = 0 </a:t>
            </a:r>
            <a:r>
              <a:rPr b="1" lang="en" sz="1700" strike="noStrike">
                <a:solidFill>
                  <a:srgbClr val="000000"/>
                </a:solidFill>
              </a:rPr>
              <a:t> ⇒</a:t>
            </a:r>
            <a:r>
              <a:rPr lang="en" sz="1700" strike="noStrike">
                <a:solidFill>
                  <a:srgbClr val="000000"/>
                </a:solidFill>
              </a:rPr>
              <a:t> Q</a:t>
            </a:r>
            <a:r>
              <a:rPr baseline="-25000" lang="en" sz="1700" strike="noStrike">
                <a:solidFill>
                  <a:srgbClr val="000000"/>
                </a:solidFill>
              </a:rPr>
              <a:t>n</a:t>
            </a:r>
            <a:r>
              <a:rPr lang="en" sz="1700" strike="noStrike">
                <a:solidFill>
                  <a:srgbClr val="000000"/>
                </a:solidFill>
              </a:rPr>
              <a:t> = 0</a:t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31"/>
          <p:cNvSpPr/>
          <p:nvPr/>
        </p:nvSpPr>
        <p:spPr>
          <a:xfrm>
            <a:off x="38150" y="3501424"/>
            <a:ext cx="9067680" cy="164208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b="0" sz="20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strike="noStrike">
                <a:solidFill>
                  <a:srgbClr val="000000"/>
                </a:solidFill>
              </a:rPr>
              <a:t>Porta 2 (dopo 2τ sec): R=0</a:t>
            </a:r>
            <a:r>
              <a:rPr b="1" lang="en" sz="1700" strike="noStrike">
                <a:solidFill>
                  <a:srgbClr val="000000"/>
                </a:solidFill>
              </a:rPr>
              <a:t>  </a:t>
            </a:r>
            <a:r>
              <a:rPr lang="en" sz="1700" strike="noStrike">
                <a:solidFill>
                  <a:srgbClr val="000000"/>
                </a:solidFill>
              </a:rPr>
              <a:t>Q</a:t>
            </a:r>
            <a:r>
              <a:rPr baseline="-25000" lang="en" sz="1700" strike="noStrike">
                <a:solidFill>
                  <a:srgbClr val="000000"/>
                </a:solidFill>
              </a:rPr>
              <a:t>n</a:t>
            </a:r>
            <a:r>
              <a:rPr lang="en" sz="1700" strike="noStrike">
                <a:solidFill>
                  <a:srgbClr val="000000"/>
                </a:solidFill>
              </a:rPr>
              <a:t>=0  ⇒ Q = 1</a:t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strike="noStrike">
                <a:solidFill>
                  <a:srgbClr val="000000"/>
                </a:solidFill>
              </a:rPr>
              <a:t>Come si vede anche in questo caso  Q</a:t>
            </a:r>
            <a:r>
              <a:rPr baseline="-25000" lang="en" sz="1700" strike="noStrike">
                <a:solidFill>
                  <a:srgbClr val="000000"/>
                </a:solidFill>
              </a:rPr>
              <a:t>n</a:t>
            </a:r>
            <a:r>
              <a:rPr lang="en" sz="1700" strike="noStrike">
                <a:solidFill>
                  <a:srgbClr val="000000"/>
                </a:solidFill>
              </a:rPr>
              <a:t>= Q</a:t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 strike="noStrike">
                <a:solidFill>
                  <a:srgbClr val="000000"/>
                </a:solidFill>
              </a:rPr>
              <a:t>Per S=1 (Set) l’uscita Q commuta da 0 a 1 </a:t>
            </a:r>
            <a:endParaRPr sz="17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 strike="noStrike">
                <a:solidFill>
                  <a:srgbClr val="000000"/>
                </a:solidFill>
              </a:rPr>
              <a:t>(ovvero il Latch è stato settato a 1).</a:t>
            </a:r>
            <a:endParaRPr sz="1700" strike="noStrike">
              <a:solidFill>
                <a:srgbClr val="000000"/>
              </a:solidFill>
            </a:endParaRPr>
          </a:p>
        </p:txBody>
      </p:sp>
      <p:pic>
        <p:nvPicPr>
          <p:cNvPr id="263" name="Google Shape;2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7088" y="643950"/>
            <a:ext cx="2624587" cy="442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Privacy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Non è consentita alcuna registrazione audio o video con qualsiasi mezzo analogico o digitale senza l’espressa autorizzazione del docente.</a:t>
            </a:r>
            <a:endParaRPr b="1" sz="3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3000"/>
              <a:t>Allo stesso modo non è consentita la pubblicazione di immagini/video/audio su social network</a:t>
            </a:r>
            <a:endParaRPr b="1"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Diagramma temporale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0" y="572700"/>
            <a:ext cx="9144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R</a:t>
            </a:r>
            <a:r>
              <a:rPr lang="en" sz="2000">
                <a:solidFill>
                  <a:schemeClr val="dk1"/>
                </a:solidFill>
              </a:rPr>
              <a:t> = 0, </a:t>
            </a:r>
            <a:r>
              <a:rPr b="1" lang="en" sz="2000">
                <a:solidFill>
                  <a:schemeClr val="dk1"/>
                </a:solidFill>
              </a:rPr>
              <a:t>S</a:t>
            </a:r>
            <a:r>
              <a:rPr lang="en" sz="2000">
                <a:solidFill>
                  <a:schemeClr val="dk1"/>
                </a:solidFill>
              </a:rPr>
              <a:t> = 0, </a:t>
            </a:r>
            <a:r>
              <a:rPr b="1" lang="en" sz="2000">
                <a:solidFill>
                  <a:schemeClr val="dk1"/>
                </a:solidFill>
              </a:rPr>
              <a:t>Q</a:t>
            </a:r>
            <a:r>
              <a:rPr lang="en" sz="2000">
                <a:solidFill>
                  <a:schemeClr val="dk1"/>
                </a:solidFill>
              </a:rPr>
              <a:t> = 0    </a:t>
            </a:r>
            <a:r>
              <a:rPr b="1" lang="en" sz="2000">
                <a:solidFill>
                  <a:schemeClr val="dk1"/>
                </a:solidFill>
              </a:rPr>
              <a:t>R</a:t>
            </a:r>
            <a:r>
              <a:rPr lang="en" sz="2000">
                <a:solidFill>
                  <a:schemeClr val="dk1"/>
                </a:solidFill>
              </a:rPr>
              <a:t> rimane invariato (</a:t>
            </a:r>
            <a:r>
              <a:rPr b="1" lang="en" sz="2000">
                <a:solidFill>
                  <a:schemeClr val="dk1"/>
                </a:solidFill>
              </a:rPr>
              <a:t>R=0 ) </a:t>
            </a:r>
            <a:r>
              <a:rPr lang="en" sz="2000">
                <a:solidFill>
                  <a:schemeClr val="dk1"/>
                </a:solidFill>
              </a:rPr>
              <a:t>e </a:t>
            </a:r>
            <a:r>
              <a:rPr b="1" lang="en" sz="2000">
                <a:solidFill>
                  <a:schemeClr val="dk1"/>
                </a:solidFill>
              </a:rPr>
              <a:t>S passa da 0 a 1 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70" name="Google Shape;27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1800"/>
            <a:ext cx="3249764" cy="378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2"/>
          <p:cNvSpPr/>
          <p:nvPr/>
        </p:nvSpPr>
        <p:spPr>
          <a:xfrm>
            <a:off x="4136875" y="1439740"/>
            <a:ext cx="3314898" cy="31849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strike="noStrike">
                <a:solidFill>
                  <a:srgbClr val="000000"/>
                </a:solidFill>
              </a:rPr>
              <a:t>La rete si trova  nello stato R=0 S=0 Q=0 e al tempo t</a:t>
            </a:r>
            <a:r>
              <a:rPr baseline="-25000" lang="en" sz="2000" strike="noStrike">
                <a:solidFill>
                  <a:srgbClr val="000000"/>
                </a:solidFill>
              </a:rPr>
              <a:t>1</a:t>
            </a:r>
            <a:r>
              <a:rPr lang="en" sz="2000" strike="noStrike">
                <a:solidFill>
                  <a:srgbClr val="000000"/>
                </a:solidFill>
              </a:rPr>
              <a:t> S</a:t>
            </a:r>
            <a:r>
              <a:rPr b="1" lang="en" sz="2000" strike="noStrike">
                <a:solidFill>
                  <a:srgbClr val="000000"/>
                </a:solidFill>
              </a:rPr>
              <a:t> cambia S=1</a:t>
            </a:r>
            <a:endParaRPr sz="20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 strike="noStrike">
                <a:solidFill>
                  <a:srgbClr val="000000"/>
                </a:solidFill>
              </a:rPr>
              <a:t>Il segnale S=1 (funzione Set) ha fatto commutare l’uscita Q da 0 a 1 ovvero il Latch è stato come si dice settato a 1.</a:t>
            </a:r>
            <a:endParaRPr sz="20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Latch Set/Reset (SR)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77" name="Google Shape;277;p33"/>
          <p:cNvSpPr/>
          <p:nvPr/>
        </p:nvSpPr>
        <p:spPr>
          <a:xfrm>
            <a:off x="25" y="572700"/>
            <a:ext cx="9143982" cy="45707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strike="noStrike">
                <a:solidFill>
                  <a:srgbClr val="000000"/>
                </a:solidFill>
              </a:rPr>
              <a:t>Cosa avviene quando S rimane invariato ( </a:t>
            </a:r>
            <a:r>
              <a:rPr b="1" lang="en" sz="1600" strike="noStrike">
                <a:solidFill>
                  <a:srgbClr val="000000"/>
                </a:solidFill>
              </a:rPr>
              <a:t>S = 0 ) </a:t>
            </a:r>
            <a:r>
              <a:rPr lang="en" sz="1600" strike="noStrike">
                <a:solidFill>
                  <a:srgbClr val="000000"/>
                </a:solidFill>
              </a:rPr>
              <a:t>e R</a:t>
            </a:r>
            <a:r>
              <a:rPr b="1" lang="en" sz="1600" strike="noStrike">
                <a:solidFill>
                  <a:srgbClr val="000000"/>
                </a:solidFill>
              </a:rPr>
              <a:t> passa da 0 a 1?</a:t>
            </a:r>
            <a:endParaRPr sz="16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strike="noStrike">
                <a:solidFill>
                  <a:srgbClr val="000000"/>
                </a:solidFill>
              </a:rPr>
              <a:t>	</a:t>
            </a:r>
            <a:r>
              <a:rPr lang="en" sz="1800" strike="noStrike">
                <a:solidFill>
                  <a:srgbClr val="000000"/>
                </a:solidFill>
              </a:rPr>
              <a:t>Porta 2 </a:t>
            </a:r>
            <a:r>
              <a:rPr lang="en" sz="2000" strike="noStrike">
                <a:solidFill>
                  <a:srgbClr val="000000"/>
                </a:solidFill>
              </a:rPr>
              <a:t>(dopo τ sec)</a:t>
            </a:r>
            <a:r>
              <a:rPr lang="en" sz="1800" strike="noStrike">
                <a:solidFill>
                  <a:srgbClr val="000000"/>
                </a:solidFill>
              </a:rPr>
              <a:t>:  R = 1 Q</a:t>
            </a:r>
            <a:r>
              <a:rPr baseline="-25000" lang="en" sz="1837" strike="noStrike">
                <a:solidFill>
                  <a:srgbClr val="000000"/>
                </a:solidFill>
              </a:rPr>
              <a:t>n</a:t>
            </a:r>
            <a:r>
              <a:rPr lang="en" sz="1800" strike="noStrike">
                <a:solidFill>
                  <a:srgbClr val="000000"/>
                </a:solidFill>
              </a:rPr>
              <a:t> = 0	⇒  dopo τ</a:t>
            </a:r>
            <a:r>
              <a:rPr i="1" lang="en" sz="1800" strike="noStrike">
                <a:solidFill>
                  <a:srgbClr val="000000"/>
                </a:solidFill>
              </a:rPr>
              <a:t>  </a:t>
            </a:r>
            <a:r>
              <a:rPr lang="en" sz="1800" strike="noStrike">
                <a:solidFill>
                  <a:srgbClr val="000000"/>
                </a:solidFill>
              </a:rPr>
              <a:t> Q = 0</a:t>
            </a:r>
            <a:endParaRPr sz="18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strike="noStrike">
                <a:solidFill>
                  <a:srgbClr val="000000"/>
                </a:solidFill>
              </a:rPr>
              <a:t>	Porta 1 (dopo 2τ sec):   </a:t>
            </a:r>
            <a:r>
              <a:rPr b="1" lang="en" sz="2000" strike="noStrike">
                <a:solidFill>
                  <a:srgbClr val="000000"/>
                </a:solidFill>
              </a:rPr>
              <a:t>S = 0,  </a:t>
            </a:r>
            <a:r>
              <a:rPr lang="en" sz="2000" strike="noStrike">
                <a:solidFill>
                  <a:srgbClr val="000000"/>
                </a:solidFill>
              </a:rPr>
              <a:t>Q = 0  ⇒ Q</a:t>
            </a:r>
            <a:r>
              <a:rPr baseline="-25000" lang="en" sz="2041" strike="noStrike">
                <a:solidFill>
                  <a:srgbClr val="000000"/>
                </a:solidFill>
              </a:rPr>
              <a:t>n</a:t>
            </a:r>
            <a:r>
              <a:rPr lang="en" sz="2000" strike="noStrike">
                <a:solidFill>
                  <a:srgbClr val="000000"/>
                </a:solidFill>
              </a:rPr>
              <a:t> = 1</a:t>
            </a:r>
            <a:endParaRPr sz="20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 strike="noStrike">
                <a:solidFill>
                  <a:srgbClr val="000000"/>
                </a:solidFill>
              </a:rPr>
              <a:t>Il segnale R=1 (funzione Reset) ha fatto commutare l’uscita Q da 1 a 0 </a:t>
            </a:r>
            <a:endParaRPr sz="16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 strike="noStrike">
                <a:solidFill>
                  <a:srgbClr val="000000"/>
                </a:solidFill>
              </a:rPr>
              <a:t>ovvero il Latch è stato come si dice resettato.</a:t>
            </a:r>
            <a:endParaRPr sz="1600" strike="noStrike">
              <a:solidFill>
                <a:srgbClr val="000000"/>
              </a:solidFill>
            </a:endParaRPr>
          </a:p>
        </p:txBody>
      </p:sp>
      <p:grpSp>
        <p:nvGrpSpPr>
          <p:cNvPr id="278" name="Google Shape;278;p33"/>
          <p:cNvGrpSpPr/>
          <p:nvPr/>
        </p:nvGrpSpPr>
        <p:grpSpPr>
          <a:xfrm>
            <a:off x="5183262" y="1404722"/>
            <a:ext cx="2387292" cy="1363974"/>
            <a:chOff x="4154400" y="1080000"/>
            <a:chExt cx="3585600" cy="1982520"/>
          </a:xfrm>
        </p:grpSpPr>
        <p:pic>
          <p:nvPicPr>
            <p:cNvPr id="279" name="Google Shape;279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54400" y="1344960"/>
              <a:ext cx="3585600" cy="1717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Google Shape;280;p33"/>
            <p:cNvSpPr/>
            <p:nvPr/>
          </p:nvSpPr>
          <p:spPr>
            <a:xfrm>
              <a:off x="6253920" y="1080000"/>
              <a:ext cx="388800" cy="5205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2800" strike="noStrike">
                  <a:solidFill>
                    <a:srgbClr val="00FEE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b="0" sz="2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81" name="Google Shape;28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7100" y="1528679"/>
            <a:ext cx="2516596" cy="123856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3"/>
          <p:cNvSpPr/>
          <p:nvPr/>
        </p:nvSpPr>
        <p:spPr>
          <a:xfrm>
            <a:off x="7043243" y="2386758"/>
            <a:ext cx="263358" cy="35818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lang="en" sz="2413" strike="noStrike">
                <a:solidFill>
                  <a:srgbClr val="00FE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 b="0" sz="2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3" name="Google Shape;28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3903" y="3188359"/>
            <a:ext cx="2339954" cy="1363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3371" y="3188359"/>
            <a:ext cx="2339954" cy="136316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3"/>
          <p:cNvSpPr/>
          <p:nvPr/>
        </p:nvSpPr>
        <p:spPr>
          <a:xfrm>
            <a:off x="7030301" y="4129669"/>
            <a:ext cx="253584" cy="35818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lang="en" sz="2413" strike="noStrike">
                <a:solidFill>
                  <a:srgbClr val="00FE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 b="0" sz="2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33"/>
          <p:cNvSpPr/>
          <p:nvPr/>
        </p:nvSpPr>
        <p:spPr>
          <a:xfrm>
            <a:off x="6707457" y="3138816"/>
            <a:ext cx="194616" cy="35818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800" strike="noStrike">
                <a:solidFill>
                  <a:srgbClr val="00FE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 b="0" sz="2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33"/>
          <p:cNvSpPr/>
          <p:nvPr/>
        </p:nvSpPr>
        <p:spPr>
          <a:xfrm>
            <a:off x="6648018" y="3719952"/>
            <a:ext cx="253584" cy="44215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300" strike="noStrike">
                <a:solidFill>
                  <a:srgbClr val="00FE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0" sz="33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33"/>
          <p:cNvSpPr/>
          <p:nvPr/>
        </p:nvSpPr>
        <p:spPr>
          <a:xfrm>
            <a:off x="3975154" y="3089273"/>
            <a:ext cx="301752" cy="35818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800" strike="noStrike">
                <a:solidFill>
                  <a:srgbClr val="00FE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 b="0" sz="2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33"/>
          <p:cNvSpPr/>
          <p:nvPr/>
        </p:nvSpPr>
        <p:spPr>
          <a:xfrm>
            <a:off x="2776776" y="4120999"/>
            <a:ext cx="253854" cy="3162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33"/>
          <p:cNvSpPr/>
          <p:nvPr/>
        </p:nvSpPr>
        <p:spPr>
          <a:xfrm>
            <a:off x="6618058" y="2083805"/>
            <a:ext cx="615492" cy="3162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strike="noStrike">
                <a:solidFill>
                  <a:srgbClr val="86868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   τ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33"/>
          <p:cNvSpPr/>
          <p:nvPr/>
        </p:nvSpPr>
        <p:spPr>
          <a:xfrm>
            <a:off x="4358875" y="4129917"/>
            <a:ext cx="253584" cy="35818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lang="en" sz="2413" strike="noStrike">
                <a:solidFill>
                  <a:srgbClr val="00FE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 b="0" sz="2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2" name="Google Shape;29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01000" y="651000"/>
            <a:ext cx="1290600" cy="243827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3"/>
          <p:cNvSpPr/>
          <p:nvPr/>
        </p:nvSpPr>
        <p:spPr>
          <a:xfrm>
            <a:off x="7770705" y="2089538"/>
            <a:ext cx="941400" cy="304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Diagramma temporale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99" name="Google Shape;299;p34"/>
          <p:cNvSpPr txBox="1"/>
          <p:nvPr/>
        </p:nvSpPr>
        <p:spPr>
          <a:xfrm>
            <a:off x="0" y="572700"/>
            <a:ext cx="9144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R</a:t>
            </a:r>
            <a:r>
              <a:rPr lang="en" sz="2000">
                <a:solidFill>
                  <a:schemeClr val="dk1"/>
                </a:solidFill>
              </a:rPr>
              <a:t> = 0, </a:t>
            </a:r>
            <a:r>
              <a:rPr b="1" lang="en" sz="2000">
                <a:solidFill>
                  <a:schemeClr val="dk1"/>
                </a:solidFill>
              </a:rPr>
              <a:t>S</a:t>
            </a:r>
            <a:r>
              <a:rPr lang="en" sz="2000">
                <a:solidFill>
                  <a:schemeClr val="dk1"/>
                </a:solidFill>
              </a:rPr>
              <a:t> = 0, </a:t>
            </a:r>
            <a:r>
              <a:rPr b="1" lang="en" sz="2000">
                <a:solidFill>
                  <a:schemeClr val="dk1"/>
                </a:solidFill>
              </a:rPr>
              <a:t>Q</a:t>
            </a:r>
            <a:r>
              <a:rPr lang="en" sz="2000">
                <a:solidFill>
                  <a:schemeClr val="dk1"/>
                </a:solidFill>
              </a:rPr>
              <a:t> = 0    </a:t>
            </a:r>
            <a:r>
              <a:rPr b="1" lang="en" sz="2000">
                <a:solidFill>
                  <a:schemeClr val="dk1"/>
                </a:solidFill>
              </a:rPr>
              <a:t>S</a:t>
            </a:r>
            <a:r>
              <a:rPr lang="en" sz="2000">
                <a:solidFill>
                  <a:schemeClr val="dk1"/>
                </a:solidFill>
              </a:rPr>
              <a:t> rimane invariato (</a:t>
            </a:r>
            <a:r>
              <a:rPr b="1" lang="en" sz="2000">
                <a:solidFill>
                  <a:schemeClr val="dk1"/>
                </a:solidFill>
              </a:rPr>
              <a:t>S=0 ) </a:t>
            </a:r>
            <a:r>
              <a:rPr lang="en" sz="2000">
                <a:solidFill>
                  <a:schemeClr val="dk1"/>
                </a:solidFill>
              </a:rPr>
              <a:t>ed </a:t>
            </a:r>
            <a:r>
              <a:rPr b="1" lang="en" sz="2000">
                <a:solidFill>
                  <a:schemeClr val="dk1"/>
                </a:solidFill>
              </a:rPr>
              <a:t>R passa da 0 a 1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00" name="Google Shape;300;p34"/>
          <p:cNvSpPr/>
          <p:nvPr/>
        </p:nvSpPr>
        <p:spPr>
          <a:xfrm>
            <a:off x="5763315" y="1581890"/>
            <a:ext cx="3314898" cy="34898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strike="noStrike">
                <a:solidFill>
                  <a:srgbClr val="000000"/>
                </a:solidFill>
              </a:rPr>
              <a:t>La rete si trova  nello stato R=0 S=0 Q=1 e al tempo t</a:t>
            </a:r>
            <a:r>
              <a:rPr baseline="-25000" lang="en" sz="2000" strike="noStrike">
                <a:solidFill>
                  <a:srgbClr val="000000"/>
                </a:solidFill>
              </a:rPr>
              <a:t>1</a:t>
            </a:r>
            <a:r>
              <a:rPr lang="en" sz="2000" strike="noStrike">
                <a:solidFill>
                  <a:srgbClr val="000000"/>
                </a:solidFill>
              </a:rPr>
              <a:t> R</a:t>
            </a:r>
            <a:r>
              <a:rPr b="1" lang="en" sz="2000" strike="noStrike">
                <a:solidFill>
                  <a:srgbClr val="000000"/>
                </a:solidFill>
              </a:rPr>
              <a:t> </a:t>
            </a:r>
            <a:r>
              <a:rPr lang="en" sz="2000" strike="noStrike">
                <a:solidFill>
                  <a:srgbClr val="000000"/>
                </a:solidFill>
              </a:rPr>
              <a:t>cambia in</a:t>
            </a:r>
            <a:r>
              <a:rPr b="1" lang="en" sz="2000" strike="noStrike">
                <a:solidFill>
                  <a:srgbClr val="000000"/>
                </a:solidFill>
              </a:rPr>
              <a:t> R=1</a:t>
            </a:r>
            <a:endParaRPr sz="20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 strike="noStrike">
                <a:solidFill>
                  <a:srgbClr val="000000"/>
                </a:solidFill>
              </a:rPr>
              <a:t>Il segnale R=1 (funzione Reset) commuta l’uscita Q da 1 a 0 ovvero il Latch è stato resettato.</a:t>
            </a:r>
            <a:endParaRPr sz="20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1" name="Google Shape;3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1800"/>
            <a:ext cx="4196414" cy="378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Sintesi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07" name="Google Shape;307;p35"/>
          <p:cNvSpPr/>
          <p:nvPr/>
        </p:nvSpPr>
        <p:spPr>
          <a:xfrm>
            <a:off x="100020" y="660415"/>
            <a:ext cx="4495662" cy="41173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trike="noStrike">
                <a:solidFill>
                  <a:srgbClr val="000000"/>
                </a:solidFill>
              </a:rPr>
              <a:t>Tutto resta immutato se dalla </a:t>
            </a:r>
            <a:endParaRPr sz="24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trike="noStrike">
                <a:solidFill>
                  <a:srgbClr val="000000"/>
                </a:solidFill>
              </a:rPr>
              <a:t>condizione </a:t>
            </a:r>
            <a:endParaRPr sz="24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trike="noStrike">
                <a:solidFill>
                  <a:srgbClr val="000000"/>
                </a:solidFill>
              </a:rPr>
              <a:t>S=1, R=0, </a:t>
            </a:r>
            <a:r>
              <a:rPr b="1" lang="en" sz="2400" strike="noStrike">
                <a:solidFill>
                  <a:srgbClr val="000000"/>
                </a:solidFill>
              </a:rPr>
              <a:t>Q=1</a:t>
            </a:r>
            <a:r>
              <a:rPr lang="en" sz="2400" strike="noStrike">
                <a:solidFill>
                  <a:srgbClr val="000000"/>
                </a:solidFill>
              </a:rPr>
              <a:t> </a:t>
            </a:r>
            <a:endParaRPr sz="24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trike="noStrike">
                <a:solidFill>
                  <a:srgbClr val="000000"/>
                </a:solidFill>
              </a:rPr>
              <a:t>si ritorna a </a:t>
            </a:r>
            <a:endParaRPr sz="24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trike="noStrike">
                <a:solidFill>
                  <a:srgbClr val="000000"/>
                </a:solidFill>
              </a:rPr>
              <a:t>R=0,S=0:</a:t>
            </a:r>
            <a:endParaRPr sz="24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strike="noStrike">
              <a:solidFill>
                <a:srgbClr val="000000"/>
              </a:solidFill>
            </a:endParaRPr>
          </a:p>
        </p:txBody>
      </p:sp>
      <p:pic>
        <p:nvPicPr>
          <p:cNvPr id="308" name="Google Shape;30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6676" y="660425"/>
            <a:ext cx="3411050" cy="15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0600" y="1407875"/>
            <a:ext cx="3060651" cy="17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75598" y="3292775"/>
            <a:ext cx="3411050" cy="1795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Diagramma temporale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16" name="Google Shape;316;p36"/>
          <p:cNvSpPr txBox="1"/>
          <p:nvPr/>
        </p:nvSpPr>
        <p:spPr>
          <a:xfrm>
            <a:off x="0" y="5727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Dalla condizione S=1, R=0, </a:t>
            </a:r>
            <a:r>
              <a:rPr b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Q=1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 ritorna a S=0, R=0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36"/>
          <p:cNvSpPr/>
          <p:nvPr/>
        </p:nvSpPr>
        <p:spPr>
          <a:xfrm>
            <a:off x="6038375" y="1145400"/>
            <a:ext cx="30480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Q = 1 il Latch memorizza il fatto che l’ultimo 1 gli è venuto dall'ingresso S, e continua a presentarlo in uscita anche se non più presente sul piedino S.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8" name="Google Shape;3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7800"/>
            <a:ext cx="3714446" cy="369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Latch Set/Reset (SR)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24" name="Google Shape;324;p37"/>
          <p:cNvSpPr txBox="1"/>
          <p:nvPr/>
        </p:nvSpPr>
        <p:spPr>
          <a:xfrm>
            <a:off x="0" y="572700"/>
            <a:ext cx="91440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Tutto resta immutato anche se dalla configurazione R=1, S=0 e Q=0  si passa alla configurazione (</a:t>
            </a:r>
            <a:r>
              <a:rPr b="1" lang="en" sz="2400">
                <a:solidFill>
                  <a:schemeClr val="dk1"/>
                </a:solidFill>
              </a:rPr>
              <a:t>R ritorna a 0</a:t>
            </a:r>
            <a:r>
              <a:rPr lang="en" sz="2400">
                <a:solidFill>
                  <a:schemeClr val="dk1"/>
                </a:solidFill>
              </a:rPr>
              <a:t>) R=0 e S=0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325" name="Google Shape;32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280" y="2077920"/>
            <a:ext cx="4419720" cy="249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4000" y="2111400"/>
            <a:ext cx="4410000" cy="2489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Diagramma temporale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32" name="Google Shape;332;p38"/>
          <p:cNvSpPr txBox="1"/>
          <p:nvPr/>
        </p:nvSpPr>
        <p:spPr>
          <a:xfrm>
            <a:off x="0" y="572700"/>
            <a:ext cx="91440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R=1, S=0 e Q=0  si passa a(</a:t>
            </a:r>
            <a:r>
              <a:rPr b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ritorna a 0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R=0 e S=0</a:t>
            </a:r>
            <a:br>
              <a:rPr lang="en" sz="1800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333" name="Google Shape;333;p38"/>
          <p:cNvSpPr/>
          <p:nvPr/>
        </p:nvSpPr>
        <p:spPr>
          <a:xfrm>
            <a:off x="5715000" y="1096805"/>
            <a:ext cx="3429000" cy="40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Q=0 il Latch ha memorizzato che l’ultimo 1 gli è venuto dall'ingresso R , e continua a mantenerlo anche se il segnale sul piedino R ritorna a 0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4" name="Google Shape;3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9200"/>
            <a:ext cx="4239781" cy="374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Latch Set/Reset (SR)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40" name="Google Shape;340;p39"/>
          <p:cNvSpPr/>
          <p:nvPr/>
        </p:nvSpPr>
        <p:spPr>
          <a:xfrm>
            <a:off x="13" y="572700"/>
            <a:ext cx="9143982" cy="45707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 strike="noStrike">
                <a:solidFill>
                  <a:srgbClr val="0000FF"/>
                </a:solidFill>
              </a:rPr>
              <a:t>Il </a:t>
            </a:r>
            <a:r>
              <a:rPr b="1" i="1" lang="en" sz="2400" strike="noStrike">
                <a:solidFill>
                  <a:srgbClr val="0000FF"/>
                </a:solidFill>
              </a:rPr>
              <a:t>latch</a:t>
            </a:r>
            <a:r>
              <a:rPr i="1" lang="en" sz="2400" strike="noStrike">
                <a:solidFill>
                  <a:srgbClr val="0000FF"/>
                </a:solidFill>
              </a:rPr>
              <a:t> non prevede la possibilità di applicare un </a:t>
            </a:r>
            <a:r>
              <a:rPr b="1" i="1" lang="en" sz="2400" strike="noStrike">
                <a:solidFill>
                  <a:srgbClr val="0000FF"/>
                </a:solidFill>
              </a:rPr>
              <a:t>1</a:t>
            </a:r>
            <a:r>
              <a:rPr i="1" lang="en" sz="2400" strike="noStrike">
                <a:solidFill>
                  <a:srgbClr val="0000FF"/>
                </a:solidFill>
              </a:rPr>
              <a:t> logico su entrambi gli ingressi </a:t>
            </a:r>
            <a:r>
              <a:rPr b="1" i="1" lang="en" sz="2400" strike="noStrike">
                <a:solidFill>
                  <a:srgbClr val="0000FF"/>
                </a:solidFill>
              </a:rPr>
              <a:t>S</a:t>
            </a:r>
            <a:r>
              <a:rPr i="1" lang="en" sz="2400" strike="noStrike">
                <a:solidFill>
                  <a:srgbClr val="0000FF"/>
                </a:solidFill>
              </a:rPr>
              <a:t> e </a:t>
            </a:r>
            <a:r>
              <a:rPr b="1" i="1" lang="en" sz="2400" strike="noStrike">
                <a:solidFill>
                  <a:srgbClr val="0000FF"/>
                </a:solidFill>
              </a:rPr>
              <a:t>R</a:t>
            </a:r>
            <a:r>
              <a:rPr i="1" lang="en" sz="2400" strike="noStrike">
                <a:solidFill>
                  <a:srgbClr val="0000FF"/>
                </a:solidFill>
              </a:rPr>
              <a:t>; se ciò accadesse l’uscita del </a:t>
            </a:r>
            <a:r>
              <a:rPr b="1" i="1" lang="en" sz="2400" strike="noStrike">
                <a:solidFill>
                  <a:srgbClr val="0000FF"/>
                </a:solidFill>
              </a:rPr>
              <a:t>latch</a:t>
            </a:r>
            <a:r>
              <a:rPr i="1" lang="en" sz="2400" strike="noStrike">
                <a:solidFill>
                  <a:srgbClr val="0000FF"/>
                </a:solidFill>
              </a:rPr>
              <a:t> risulterebbe imprevedibile (ad esempio potrebbe mettersi a oscillare ).</a:t>
            </a:r>
            <a:endParaRPr sz="24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strike="noStrike">
                <a:solidFill>
                  <a:srgbClr val="000000"/>
                </a:solidFill>
              </a:rPr>
              <a:t>Gli ingressi S,R sono detti</a:t>
            </a:r>
            <a:endParaRPr sz="20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strike="noStrike">
                <a:solidFill>
                  <a:srgbClr val="000000"/>
                </a:solidFill>
              </a:rPr>
              <a:t> </a:t>
            </a:r>
            <a:r>
              <a:rPr b="1" i="1" lang="en" sz="2000" strike="noStrike">
                <a:solidFill>
                  <a:srgbClr val="000000"/>
                </a:solidFill>
              </a:rPr>
              <a:t>ingressi di eccitazione. </a:t>
            </a:r>
            <a:endParaRPr sz="20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trike="noStrike">
                <a:solidFill>
                  <a:srgbClr val="000000"/>
                </a:solidFill>
              </a:rPr>
              <a:t>Q</a:t>
            </a:r>
            <a:r>
              <a:rPr baseline="-25000" lang="en" sz="2800" strike="noStrike">
                <a:solidFill>
                  <a:srgbClr val="000000"/>
                </a:solidFill>
              </a:rPr>
              <a:t>t+1</a:t>
            </a:r>
            <a:r>
              <a:rPr lang="en" sz="2000" strike="noStrike">
                <a:solidFill>
                  <a:srgbClr val="000000"/>
                </a:solidFill>
              </a:rPr>
              <a:t>  è chiamata funzione</a:t>
            </a:r>
            <a:endParaRPr sz="2000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strike="noStrike">
                <a:solidFill>
                  <a:srgbClr val="000000"/>
                </a:solidFill>
              </a:rPr>
              <a:t> </a:t>
            </a:r>
            <a:r>
              <a:rPr b="1" i="1" lang="en" sz="2000" strike="noStrike">
                <a:solidFill>
                  <a:srgbClr val="000000"/>
                </a:solidFill>
              </a:rPr>
              <a:t>“stato prossimo”.</a:t>
            </a:r>
            <a:endParaRPr sz="2000" strike="noStrike">
              <a:solidFill>
                <a:srgbClr val="000000"/>
              </a:solidFill>
            </a:endParaRPr>
          </a:p>
        </p:txBody>
      </p:sp>
      <p:pic>
        <p:nvPicPr>
          <p:cNvPr id="341" name="Google Shape;34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570" y="1771950"/>
            <a:ext cx="3126376" cy="322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Latch Set/Reset (SR)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347" name="Google Shape;347;p40"/>
          <p:cNvPicPr preferRelativeResize="0"/>
          <p:nvPr/>
        </p:nvPicPr>
        <p:blipFill rotWithShape="1">
          <a:blip r:embed="rId3">
            <a:alphaModFix/>
          </a:blip>
          <a:srcRect b="0" l="0" r="26750" t="0"/>
          <a:stretch/>
        </p:blipFill>
        <p:spPr>
          <a:xfrm>
            <a:off x="104849" y="1866725"/>
            <a:ext cx="2290126" cy="322320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0"/>
          <p:cNvSpPr txBox="1"/>
          <p:nvPr/>
        </p:nvSpPr>
        <p:spPr>
          <a:xfrm>
            <a:off x="0" y="572700"/>
            <a:ext cx="91440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8320" lvl="0" marL="32832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FF"/>
                </a:solidFill>
              </a:rPr>
              <a:t>Il latch è un </a:t>
            </a:r>
            <a:r>
              <a:rPr lang="en" sz="2800">
                <a:solidFill>
                  <a:srgbClr val="FF0000"/>
                </a:solidFill>
              </a:rPr>
              <a:t>automa di Moore</a:t>
            </a:r>
            <a:r>
              <a:rPr lang="en" sz="2800">
                <a:solidFill>
                  <a:srgbClr val="0000FF"/>
                </a:solidFill>
              </a:rPr>
              <a:t> perché l’output coincide con lo stato in cui viene a trovarsi l’automa</a:t>
            </a:r>
            <a:r>
              <a:rPr lang="en" sz="3200">
                <a:solidFill>
                  <a:srgbClr val="0000FF"/>
                </a:solidFill>
              </a:rPr>
              <a:t>.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id="349" name="Google Shape;34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0495" y="3222970"/>
            <a:ext cx="4762440" cy="186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9838" y="1613275"/>
            <a:ext cx="2383750" cy="144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0"/>
          <p:cNvSpPr/>
          <p:nvPr/>
        </p:nvSpPr>
        <p:spPr>
          <a:xfrm rot="-5340005">
            <a:off x="3581279" y="2222280"/>
            <a:ext cx="457201" cy="762119"/>
          </a:xfrm>
          <a:custGeom>
            <a:rect b="b" l="l" r="r" t="t"/>
            <a:pathLst>
              <a:path extrusionOk="0" h="2119" w="1272">
                <a:moveTo>
                  <a:pt x="317" y="0"/>
                </a:moveTo>
                <a:lnTo>
                  <a:pt x="317" y="1587"/>
                </a:lnTo>
                <a:lnTo>
                  <a:pt x="0" y="1588"/>
                </a:lnTo>
                <a:lnTo>
                  <a:pt x="635" y="2118"/>
                </a:lnTo>
                <a:lnTo>
                  <a:pt x="1271" y="1588"/>
                </a:lnTo>
                <a:lnTo>
                  <a:pt x="953" y="1587"/>
                </a:lnTo>
                <a:lnTo>
                  <a:pt x="952" y="0"/>
                </a:lnTo>
                <a:lnTo>
                  <a:pt x="317" y="0"/>
                </a:lnTo>
              </a:path>
            </a:pathLst>
          </a:custGeom>
          <a:solidFill>
            <a:srgbClr val="FF3300"/>
          </a:solidFill>
          <a:ln>
            <a:noFill/>
          </a:ln>
        </p:spPr>
      </p:sp>
      <p:sp>
        <p:nvSpPr>
          <p:cNvPr id="352" name="Google Shape;352;p40"/>
          <p:cNvSpPr/>
          <p:nvPr/>
        </p:nvSpPr>
        <p:spPr>
          <a:xfrm rot="-5340005">
            <a:off x="3581279" y="4032930"/>
            <a:ext cx="457201" cy="762119"/>
          </a:xfrm>
          <a:custGeom>
            <a:rect b="b" l="l" r="r" t="t"/>
            <a:pathLst>
              <a:path extrusionOk="0" h="2119" w="1272">
                <a:moveTo>
                  <a:pt x="317" y="0"/>
                </a:moveTo>
                <a:lnTo>
                  <a:pt x="317" y="1587"/>
                </a:lnTo>
                <a:lnTo>
                  <a:pt x="0" y="1588"/>
                </a:lnTo>
                <a:lnTo>
                  <a:pt x="635" y="2118"/>
                </a:lnTo>
                <a:lnTo>
                  <a:pt x="1271" y="1588"/>
                </a:lnTo>
                <a:lnTo>
                  <a:pt x="953" y="1587"/>
                </a:lnTo>
                <a:lnTo>
                  <a:pt x="952" y="0"/>
                </a:lnTo>
                <a:lnTo>
                  <a:pt x="317" y="0"/>
                </a:lnTo>
              </a:path>
            </a:pathLst>
          </a:custGeom>
          <a:solidFill>
            <a:srgbClr val="FF3300"/>
          </a:solidFill>
          <a:ln>
            <a:noFill/>
          </a:ln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Conclusioni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58" name="Google Shape;358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 latch e flip-flop rappresentano la base degli elementi di memoria.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Sono stati inventati ai primi del ‘900 adoperando tubi a vuoto.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La prima utilizzazione computazionale è di tipo bellico nel 1943 (Computer Colossus, UK).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Sono stati implementati con diverse tecnologie:</a:t>
            </a:r>
            <a:br>
              <a:rPr lang="en" sz="2400">
                <a:solidFill>
                  <a:schemeClr val="dk1"/>
                </a:solidFill>
              </a:rPr>
            </a:br>
            <a:r>
              <a:rPr lang="en" sz="2400">
                <a:solidFill>
                  <a:schemeClr val="dk1"/>
                </a:solidFill>
              </a:rPr>
              <a:t>tubi a vuoto, relè, transistor, porte logiche.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Sommario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484875" y="808125"/>
            <a:ext cx="8157300" cy="40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Introduzione agli elementi di memoria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Cenni storici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Il flip-flop Set/Reset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Conclusion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Conclusioni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64" name="Google Shape;364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 flip-flop sono macchine sequenziali.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Il flip-flop di tipo SR ha due uscite negate fra loro.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Le uscite mantengono lo stato impostato tramite i segnali di input.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Se il segnale di Set va temporaneamente a 1, l’uscita è impostata a 0.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Se il segnale di Reset va temporaneamente a 1, l’uscita è impostata 1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Se ambo i segnali di Set </a:t>
            </a:r>
            <a:r>
              <a:rPr lang="en" sz="2400">
                <a:solidFill>
                  <a:schemeClr val="dk1"/>
                </a:solidFill>
              </a:rPr>
              <a:t>e</a:t>
            </a:r>
            <a:r>
              <a:rPr lang="en" sz="2400">
                <a:solidFill>
                  <a:schemeClr val="dk1"/>
                </a:solidFill>
              </a:rPr>
              <a:t> Reset sono impostati a 1 si innesca una vibrazione.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Macchina Sequenziale: architettura generale</a:t>
            </a:r>
            <a:endParaRPr b="1">
              <a:solidFill>
                <a:srgbClr val="FFFFFF"/>
              </a:solidFill>
            </a:endParaRPr>
          </a:p>
        </p:txBody>
      </p:sp>
      <p:grpSp>
        <p:nvGrpSpPr>
          <p:cNvPr id="74" name="Google Shape;74;p16"/>
          <p:cNvGrpSpPr/>
          <p:nvPr/>
        </p:nvGrpSpPr>
        <p:grpSpPr>
          <a:xfrm>
            <a:off x="890701" y="670380"/>
            <a:ext cx="7137536" cy="4324998"/>
            <a:chOff x="-148680" y="1053000"/>
            <a:chExt cx="9219240" cy="5745979"/>
          </a:xfrm>
        </p:grpSpPr>
        <p:sp>
          <p:nvSpPr>
            <p:cNvPr id="75" name="Google Shape;75;p16"/>
            <p:cNvSpPr/>
            <p:nvPr/>
          </p:nvSpPr>
          <p:spPr>
            <a:xfrm>
              <a:off x="4236120" y="3202560"/>
              <a:ext cx="1111200" cy="3274800"/>
            </a:xfrm>
            <a:prstGeom prst="rect">
              <a:avLst/>
            </a:prstGeom>
            <a:noFill/>
            <a:ln cap="flat" cmpd="sng" w="9525">
              <a:solidFill>
                <a:srgbClr val="FF333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6122160" y="3202560"/>
              <a:ext cx="1220700" cy="2660700"/>
            </a:xfrm>
            <a:prstGeom prst="rect">
              <a:avLst/>
            </a:prstGeom>
            <a:noFill/>
            <a:ln cap="flat" cmpd="sng" w="9525">
              <a:solidFill>
                <a:srgbClr val="FF333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2239200" y="3202560"/>
              <a:ext cx="1220700" cy="2660700"/>
            </a:xfrm>
            <a:prstGeom prst="rect">
              <a:avLst/>
            </a:prstGeom>
            <a:noFill/>
            <a:ln cap="flat" cmpd="sng" w="9525">
              <a:solidFill>
                <a:srgbClr val="FF333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7674840" y="1053000"/>
              <a:ext cx="665400" cy="12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1242360" y="1053000"/>
              <a:ext cx="664800" cy="12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3348720" y="1154520"/>
              <a:ext cx="2883000" cy="1841700"/>
            </a:xfrm>
            <a:prstGeom prst="rect">
              <a:avLst/>
            </a:prstGeom>
            <a:noFill/>
            <a:ln cap="flat" cmpd="sng" w="19075">
              <a:solidFill>
                <a:srgbClr val="FF333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4458600" y="3304080"/>
              <a:ext cx="664800" cy="819300"/>
            </a:xfrm>
            <a:prstGeom prst="rect">
              <a:avLst/>
            </a:prstGeom>
            <a:noFill/>
            <a:ln cap="flat" cmpd="sng" w="19075">
              <a:solidFill>
                <a:srgbClr val="FF333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4458600" y="4224960"/>
              <a:ext cx="664800" cy="819000"/>
            </a:xfrm>
            <a:prstGeom prst="rect">
              <a:avLst/>
            </a:prstGeom>
            <a:noFill/>
            <a:ln cap="flat" cmpd="sng" w="19075">
              <a:solidFill>
                <a:srgbClr val="FF333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4458600" y="5555160"/>
              <a:ext cx="664800" cy="819300"/>
            </a:xfrm>
            <a:prstGeom prst="rect">
              <a:avLst/>
            </a:prstGeom>
            <a:noFill/>
            <a:ln cap="flat" cmpd="sng" w="19075">
              <a:solidFill>
                <a:srgbClr val="FF333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4" name="Google Shape;84;p16"/>
            <p:cNvCxnSpPr/>
            <p:nvPr/>
          </p:nvCxnSpPr>
          <p:spPr>
            <a:xfrm>
              <a:off x="1796400" y="1359360"/>
              <a:ext cx="1552200" cy="1800"/>
            </a:xfrm>
            <a:prstGeom prst="straightConnector1">
              <a:avLst/>
            </a:prstGeom>
            <a:noFill/>
            <a:ln cap="flat" cmpd="sng" w="9525">
              <a:solidFill>
                <a:srgbClr val="FF3333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85" name="Google Shape;85;p16"/>
            <p:cNvCxnSpPr/>
            <p:nvPr/>
          </p:nvCxnSpPr>
          <p:spPr>
            <a:xfrm>
              <a:off x="1796400" y="1564200"/>
              <a:ext cx="1552200" cy="1800"/>
            </a:xfrm>
            <a:prstGeom prst="straightConnector1">
              <a:avLst/>
            </a:prstGeom>
            <a:noFill/>
            <a:ln cap="flat" cmpd="sng" w="9525">
              <a:solidFill>
                <a:srgbClr val="FF3333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86" name="Google Shape;86;p16"/>
            <p:cNvCxnSpPr/>
            <p:nvPr/>
          </p:nvCxnSpPr>
          <p:spPr>
            <a:xfrm>
              <a:off x="1796400" y="1769040"/>
              <a:ext cx="1552200" cy="1500"/>
            </a:xfrm>
            <a:prstGeom prst="straightConnector1">
              <a:avLst/>
            </a:prstGeom>
            <a:noFill/>
            <a:ln cap="flat" cmpd="sng" w="9525">
              <a:solidFill>
                <a:srgbClr val="FF3333"/>
              </a:solidFill>
              <a:prstDash val="dashDot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87" name="Google Shape;87;p16"/>
            <p:cNvCxnSpPr/>
            <p:nvPr/>
          </p:nvCxnSpPr>
          <p:spPr>
            <a:xfrm>
              <a:off x="1796400" y="1973880"/>
              <a:ext cx="1552200" cy="1500"/>
            </a:xfrm>
            <a:prstGeom prst="straightConnector1">
              <a:avLst/>
            </a:prstGeom>
            <a:noFill/>
            <a:ln cap="flat" cmpd="sng" w="9525">
              <a:solidFill>
                <a:srgbClr val="FF3333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88" name="Google Shape;88;p16"/>
            <p:cNvCxnSpPr/>
            <p:nvPr/>
          </p:nvCxnSpPr>
          <p:spPr>
            <a:xfrm>
              <a:off x="6233400" y="1359360"/>
              <a:ext cx="1552800" cy="1800"/>
            </a:xfrm>
            <a:prstGeom prst="straightConnector1">
              <a:avLst/>
            </a:prstGeom>
            <a:noFill/>
            <a:ln cap="flat" cmpd="sng" w="9525">
              <a:solidFill>
                <a:srgbClr val="FF3333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89" name="Google Shape;89;p16"/>
            <p:cNvCxnSpPr/>
            <p:nvPr/>
          </p:nvCxnSpPr>
          <p:spPr>
            <a:xfrm>
              <a:off x="6233400" y="1564200"/>
              <a:ext cx="1552800" cy="1800"/>
            </a:xfrm>
            <a:prstGeom prst="straightConnector1">
              <a:avLst/>
            </a:prstGeom>
            <a:noFill/>
            <a:ln cap="flat" cmpd="sng" w="9525">
              <a:solidFill>
                <a:srgbClr val="FF3333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90" name="Google Shape;90;p16"/>
            <p:cNvCxnSpPr/>
            <p:nvPr/>
          </p:nvCxnSpPr>
          <p:spPr>
            <a:xfrm>
              <a:off x="6233400" y="1769040"/>
              <a:ext cx="1552800" cy="1500"/>
            </a:xfrm>
            <a:prstGeom prst="straightConnector1">
              <a:avLst/>
            </a:prstGeom>
            <a:noFill/>
            <a:ln cap="flat" cmpd="sng" w="9525">
              <a:solidFill>
                <a:srgbClr val="FF3333"/>
              </a:solidFill>
              <a:prstDash val="dashDot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91" name="Google Shape;91;p16"/>
            <p:cNvCxnSpPr/>
            <p:nvPr/>
          </p:nvCxnSpPr>
          <p:spPr>
            <a:xfrm>
              <a:off x="6233400" y="1973880"/>
              <a:ext cx="1552800" cy="1500"/>
            </a:xfrm>
            <a:prstGeom prst="straightConnector1">
              <a:avLst/>
            </a:prstGeom>
            <a:noFill/>
            <a:ln cap="flat" cmpd="sng" w="9525">
              <a:solidFill>
                <a:srgbClr val="FF3333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sp>
          <p:nvSpPr>
            <p:cNvPr id="92" name="Google Shape;92;p16"/>
            <p:cNvSpPr/>
            <p:nvPr/>
          </p:nvSpPr>
          <p:spPr>
            <a:xfrm>
              <a:off x="5123520" y="2894400"/>
              <a:ext cx="1441440" cy="614520"/>
            </a:xfrm>
            <a:custGeom>
              <a:rect b="b" l="l" r="r" t="t"/>
              <a:pathLst>
                <a:path extrusionOk="0" h="240" w="624">
                  <a:moveTo>
                    <a:pt x="480" y="0"/>
                  </a:moveTo>
                  <a:lnTo>
                    <a:pt x="624" y="0"/>
                  </a:lnTo>
                  <a:lnTo>
                    <a:pt x="624" y="240"/>
                  </a:lnTo>
                  <a:lnTo>
                    <a:pt x="0" y="240"/>
                  </a:lnTo>
                </a:path>
              </a:pathLst>
            </a:custGeom>
            <a:noFill/>
            <a:ln cap="flat" cmpd="sng" w="9525">
              <a:solidFill>
                <a:srgbClr val="FF3333"/>
              </a:solidFill>
              <a:prstDash val="solid"/>
              <a:round/>
              <a:headEnd len="sm" w="sm" type="none"/>
              <a:tailEnd len="med" w="med" type="triangle"/>
            </a:ln>
          </p:spPr>
        </p:sp>
        <p:sp>
          <p:nvSpPr>
            <p:cNvPr id="93" name="Google Shape;93;p16"/>
            <p:cNvSpPr/>
            <p:nvPr/>
          </p:nvSpPr>
          <p:spPr>
            <a:xfrm>
              <a:off x="5123520" y="2689920"/>
              <a:ext cx="1663920" cy="1739879"/>
            </a:xfrm>
            <a:custGeom>
              <a:rect b="b" l="l" r="r" t="t"/>
              <a:pathLst>
                <a:path extrusionOk="0" h="816" w="720">
                  <a:moveTo>
                    <a:pt x="480" y="0"/>
                  </a:moveTo>
                  <a:lnTo>
                    <a:pt x="720" y="0"/>
                  </a:lnTo>
                  <a:lnTo>
                    <a:pt x="720" y="816"/>
                  </a:lnTo>
                  <a:lnTo>
                    <a:pt x="0" y="816"/>
                  </a:lnTo>
                </a:path>
              </a:pathLst>
            </a:custGeom>
            <a:noFill/>
            <a:ln cap="flat" cmpd="sng" w="9525">
              <a:solidFill>
                <a:srgbClr val="FF3333"/>
              </a:solidFill>
              <a:prstDash val="solid"/>
              <a:round/>
              <a:headEnd len="sm" w="sm" type="none"/>
              <a:tailEnd len="med" w="med" type="triangle"/>
            </a:ln>
          </p:spPr>
        </p:sp>
        <p:cxnSp>
          <p:nvCxnSpPr>
            <p:cNvPr id="94" name="Google Shape;94;p16"/>
            <p:cNvCxnSpPr/>
            <p:nvPr/>
          </p:nvCxnSpPr>
          <p:spPr>
            <a:xfrm>
              <a:off x="2572560" y="5147280"/>
              <a:ext cx="776100" cy="1500"/>
            </a:xfrm>
            <a:prstGeom prst="straightConnector1">
              <a:avLst/>
            </a:prstGeom>
            <a:noFill/>
            <a:ln cap="flat" cmpd="sng" w="9525">
              <a:solidFill>
                <a:srgbClr val="FF3333"/>
              </a:solidFill>
              <a:prstDash val="dashDot"/>
              <a:miter lim="8000"/>
              <a:headEnd len="sm" w="sm" type="none"/>
              <a:tailEnd len="sm" w="sm" type="none"/>
            </a:ln>
          </p:spPr>
        </p:cxnSp>
        <p:cxnSp>
          <p:nvCxnSpPr>
            <p:cNvPr id="95" name="Google Shape;95;p16"/>
            <p:cNvCxnSpPr/>
            <p:nvPr/>
          </p:nvCxnSpPr>
          <p:spPr>
            <a:xfrm>
              <a:off x="2572560" y="2486520"/>
              <a:ext cx="1500" cy="2660700"/>
            </a:xfrm>
            <a:prstGeom prst="straightConnector1">
              <a:avLst/>
            </a:prstGeom>
            <a:noFill/>
            <a:ln cap="flat" cmpd="sng" w="9525">
              <a:solidFill>
                <a:srgbClr val="FF3333"/>
              </a:solidFill>
              <a:prstDash val="dashDot"/>
              <a:miter lim="8000"/>
              <a:headEnd len="sm" w="sm" type="none"/>
              <a:tailEnd len="sm" w="sm" type="none"/>
            </a:ln>
          </p:spPr>
        </p:cxnSp>
        <p:cxnSp>
          <p:nvCxnSpPr>
            <p:cNvPr id="96" name="Google Shape;96;p16"/>
            <p:cNvCxnSpPr/>
            <p:nvPr/>
          </p:nvCxnSpPr>
          <p:spPr>
            <a:xfrm>
              <a:off x="2572560" y="2486520"/>
              <a:ext cx="776100" cy="1800"/>
            </a:xfrm>
            <a:prstGeom prst="straightConnector1">
              <a:avLst/>
            </a:prstGeom>
            <a:noFill/>
            <a:ln cap="flat" cmpd="sng" w="9525">
              <a:solidFill>
                <a:srgbClr val="FF3333"/>
              </a:solidFill>
              <a:prstDash val="dashDot"/>
              <a:miter lim="8000"/>
              <a:headEnd len="sm" w="sm" type="none"/>
              <a:tailEnd len="med" w="med" type="triangle"/>
            </a:ln>
          </p:spPr>
        </p:cxnSp>
        <p:sp>
          <p:nvSpPr>
            <p:cNvPr id="97" name="Google Shape;97;p16"/>
            <p:cNvSpPr/>
            <p:nvPr/>
          </p:nvSpPr>
          <p:spPr>
            <a:xfrm>
              <a:off x="5123520" y="2280240"/>
              <a:ext cx="2108521" cy="3479759"/>
            </a:xfrm>
            <a:custGeom>
              <a:rect b="b" l="l" r="r" t="t"/>
              <a:pathLst>
                <a:path extrusionOk="0" h="1632" w="912">
                  <a:moveTo>
                    <a:pt x="480" y="0"/>
                  </a:moveTo>
                  <a:lnTo>
                    <a:pt x="912" y="0"/>
                  </a:lnTo>
                  <a:lnTo>
                    <a:pt x="912" y="1632"/>
                  </a:lnTo>
                  <a:lnTo>
                    <a:pt x="0" y="1632"/>
                  </a:lnTo>
                </a:path>
              </a:pathLst>
            </a:custGeom>
            <a:noFill/>
            <a:ln cap="flat" cmpd="sng" w="9525">
              <a:solidFill>
                <a:srgbClr val="FF3333"/>
              </a:solidFill>
              <a:prstDash val="solid"/>
              <a:round/>
              <a:headEnd len="sm" w="sm" type="none"/>
              <a:tailEnd len="med" w="med" type="triangle"/>
            </a:ln>
          </p:spPr>
        </p:sp>
        <p:sp>
          <p:nvSpPr>
            <p:cNvPr id="98" name="Google Shape;98;p16"/>
            <p:cNvSpPr/>
            <p:nvPr/>
          </p:nvSpPr>
          <p:spPr>
            <a:xfrm>
              <a:off x="3017160" y="2894400"/>
              <a:ext cx="1441440" cy="614520"/>
            </a:xfrm>
            <a:custGeom>
              <a:rect b="b" l="l" r="r" t="t"/>
              <a:pathLst>
                <a:path extrusionOk="0" h="288" w="624">
                  <a:moveTo>
                    <a:pt x="624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144" y="0"/>
                  </a:lnTo>
                </a:path>
              </a:pathLst>
            </a:custGeom>
            <a:noFill/>
            <a:ln cap="flat" cmpd="sng" w="9525">
              <a:solidFill>
                <a:srgbClr val="FF3333"/>
              </a:solidFill>
              <a:prstDash val="solid"/>
              <a:round/>
              <a:headEnd len="sm" w="sm" type="none"/>
              <a:tailEnd len="med" w="med" type="triangle"/>
            </a:ln>
          </p:spPr>
        </p:sp>
        <p:sp>
          <p:nvSpPr>
            <p:cNvPr id="99" name="Google Shape;99;p16"/>
            <p:cNvSpPr/>
            <p:nvPr/>
          </p:nvSpPr>
          <p:spPr>
            <a:xfrm>
              <a:off x="2794680" y="2689920"/>
              <a:ext cx="1663920" cy="1739879"/>
            </a:xfrm>
            <a:custGeom>
              <a:rect b="b" l="l" r="r" t="t"/>
              <a:pathLst>
                <a:path extrusionOk="0" h="816" w="720">
                  <a:moveTo>
                    <a:pt x="720" y="816"/>
                  </a:moveTo>
                  <a:lnTo>
                    <a:pt x="0" y="816"/>
                  </a:lnTo>
                  <a:lnTo>
                    <a:pt x="0" y="0"/>
                  </a:lnTo>
                  <a:lnTo>
                    <a:pt x="240" y="0"/>
                  </a:lnTo>
                </a:path>
              </a:pathLst>
            </a:custGeom>
            <a:noFill/>
            <a:ln cap="flat" cmpd="sng" w="9525">
              <a:solidFill>
                <a:srgbClr val="FF3333"/>
              </a:solidFill>
              <a:prstDash val="solid"/>
              <a:round/>
              <a:headEnd len="sm" w="sm" type="none"/>
              <a:tailEnd len="med" w="med" type="triangle"/>
            </a:ln>
          </p:spPr>
        </p:sp>
        <p:sp>
          <p:nvSpPr>
            <p:cNvPr id="100" name="Google Shape;100;p16"/>
            <p:cNvSpPr/>
            <p:nvPr/>
          </p:nvSpPr>
          <p:spPr>
            <a:xfrm>
              <a:off x="2351880" y="2280240"/>
              <a:ext cx="2106720" cy="3479759"/>
            </a:xfrm>
            <a:custGeom>
              <a:rect b="b" l="l" r="r" t="t"/>
              <a:pathLst>
                <a:path extrusionOk="0" h="1632" w="912">
                  <a:moveTo>
                    <a:pt x="912" y="1632"/>
                  </a:moveTo>
                  <a:lnTo>
                    <a:pt x="0" y="1632"/>
                  </a:lnTo>
                  <a:lnTo>
                    <a:pt x="0" y="0"/>
                  </a:lnTo>
                  <a:lnTo>
                    <a:pt x="432" y="0"/>
                  </a:lnTo>
                </a:path>
              </a:pathLst>
            </a:custGeom>
            <a:noFill/>
            <a:ln cap="flat" cmpd="sng" w="9525">
              <a:solidFill>
                <a:srgbClr val="FF3333"/>
              </a:solidFill>
              <a:prstDash val="solid"/>
              <a:round/>
              <a:headEnd len="sm" w="sm" type="none"/>
              <a:tailEnd len="med" w="med" type="triangle"/>
            </a:ln>
          </p:spPr>
        </p:sp>
        <p:sp>
          <p:nvSpPr>
            <p:cNvPr id="101" name="Google Shape;101;p16"/>
            <p:cNvSpPr/>
            <p:nvPr/>
          </p:nvSpPr>
          <p:spPr>
            <a:xfrm>
              <a:off x="3348720" y="1667520"/>
              <a:ext cx="2882898" cy="7333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RETE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COMBINATORIA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Ω</a:t>
              </a:r>
              <a:r>
                <a:rPr b="1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 w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4458600" y="3304080"/>
              <a:ext cx="664902" cy="33625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333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6800" lIns="0" spcFirstLastPara="1" rIns="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FF</a:t>
              </a:r>
              <a:r>
                <a:rPr b="1" baseline="-25000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4458600" y="4224960"/>
              <a:ext cx="664902" cy="33625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333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6800" lIns="0" spcFirstLastPara="1" rIns="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FF</a:t>
              </a:r>
              <a:r>
                <a:rPr b="1" baseline="-25000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4458600" y="5555160"/>
              <a:ext cx="664902" cy="33625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333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6800" lIns="0" spcFirstLastPara="1" rIns="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FF</a:t>
              </a:r>
              <a:r>
                <a:rPr b="1" baseline="-25000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endPara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1274040" y="1092600"/>
              <a:ext cx="665280" cy="11307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333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6800" lIns="0" spcFirstLastPara="1" rIns="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b="1" baseline="-2500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b="1" baseline="-2500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b="1" baseline="-2500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7674840" y="1154520"/>
              <a:ext cx="665280" cy="11307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333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6800" lIns="0" spcFirstLastPara="1" rIns="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z</a:t>
              </a:r>
              <a:r>
                <a:rPr b="1" baseline="-2500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z</a:t>
              </a:r>
              <a:r>
                <a:rPr b="1" baseline="-2500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z</a:t>
              </a:r>
              <a:r>
                <a:rPr b="1" baseline="-2500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2905920" y="3140640"/>
              <a:ext cx="665280" cy="3013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0" spcFirstLastPara="1" rIns="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r>
                <a:rPr b="1" baseline="-2500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2683800" y="4061520"/>
              <a:ext cx="664902" cy="3013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0" spcFirstLastPara="1" rIns="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r>
                <a:rPr b="1" baseline="-2500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2239200" y="5350320"/>
              <a:ext cx="665280" cy="3013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0" spcFirstLastPara="1" rIns="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r>
                <a:rPr b="1" baseline="-2500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0" name="Google Shape;110;p16"/>
            <p:cNvCxnSpPr/>
            <p:nvPr/>
          </p:nvCxnSpPr>
          <p:spPr>
            <a:xfrm>
              <a:off x="7009560" y="2588040"/>
              <a:ext cx="1800" cy="2559300"/>
            </a:xfrm>
            <a:prstGeom prst="straightConnector1">
              <a:avLst/>
            </a:prstGeom>
            <a:noFill/>
            <a:ln cap="flat" cmpd="sng" w="9525">
              <a:solidFill>
                <a:srgbClr val="FF3333"/>
              </a:solidFill>
              <a:prstDash val="dashDot"/>
              <a:miter lim="8000"/>
              <a:headEnd len="sm" w="sm" type="none"/>
              <a:tailEnd len="sm" w="sm" type="none"/>
            </a:ln>
          </p:spPr>
        </p:cxnSp>
        <p:cxnSp>
          <p:nvCxnSpPr>
            <p:cNvPr id="111" name="Google Shape;111;p16"/>
            <p:cNvCxnSpPr/>
            <p:nvPr/>
          </p:nvCxnSpPr>
          <p:spPr>
            <a:xfrm>
              <a:off x="6233400" y="2588040"/>
              <a:ext cx="776100" cy="1800"/>
            </a:xfrm>
            <a:prstGeom prst="straightConnector1">
              <a:avLst/>
            </a:prstGeom>
            <a:noFill/>
            <a:ln cap="flat" cmpd="sng" w="9525">
              <a:solidFill>
                <a:srgbClr val="FF3333"/>
              </a:solidFill>
              <a:prstDash val="dashDot"/>
              <a:miter lim="8000"/>
              <a:headEnd len="sm" w="sm" type="none"/>
              <a:tailEnd len="sm" w="sm" type="none"/>
            </a:ln>
          </p:spPr>
        </p:cxnSp>
        <p:cxnSp>
          <p:nvCxnSpPr>
            <p:cNvPr id="112" name="Google Shape;112;p16"/>
            <p:cNvCxnSpPr/>
            <p:nvPr/>
          </p:nvCxnSpPr>
          <p:spPr>
            <a:xfrm flipH="1">
              <a:off x="6335040" y="5147280"/>
              <a:ext cx="681000" cy="1500"/>
            </a:xfrm>
            <a:prstGeom prst="straightConnector1">
              <a:avLst/>
            </a:prstGeom>
            <a:noFill/>
            <a:ln cap="flat" cmpd="sng" w="9525">
              <a:solidFill>
                <a:srgbClr val="FF3333"/>
              </a:solidFill>
              <a:prstDash val="dashDot"/>
              <a:miter lim="8000"/>
              <a:headEnd len="sm" w="sm" type="none"/>
              <a:tailEnd len="med" w="med" type="triangle"/>
            </a:ln>
          </p:spPr>
        </p:cxnSp>
        <p:sp>
          <p:nvSpPr>
            <p:cNvPr id="113" name="Google Shape;113;p16"/>
            <p:cNvSpPr/>
            <p:nvPr/>
          </p:nvSpPr>
          <p:spPr>
            <a:xfrm>
              <a:off x="6072840" y="3140640"/>
              <a:ext cx="665280" cy="3013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0" spcFirstLastPara="1" rIns="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r>
                <a:rPr b="1" baseline="-2500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6295320" y="4061520"/>
              <a:ext cx="665280" cy="3013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0" spcFirstLastPara="1" rIns="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r>
                <a:rPr b="1" baseline="-2500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6676200" y="5391720"/>
              <a:ext cx="665280" cy="3013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0" spcFirstLastPara="1" rIns="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r>
                <a:rPr b="1" baseline="-2500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6" name="Google Shape;116;p16"/>
            <p:cNvCxnSpPr/>
            <p:nvPr/>
          </p:nvCxnSpPr>
          <p:spPr>
            <a:xfrm>
              <a:off x="4458600" y="3815280"/>
              <a:ext cx="111000" cy="101400"/>
            </a:xfrm>
            <a:prstGeom prst="straightConnector1">
              <a:avLst/>
            </a:prstGeom>
            <a:noFill/>
            <a:ln cap="flat" cmpd="sng" w="9525">
              <a:solidFill>
                <a:srgbClr val="FF3333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" name="Google Shape;117;p16"/>
            <p:cNvCxnSpPr/>
            <p:nvPr/>
          </p:nvCxnSpPr>
          <p:spPr>
            <a:xfrm flipH="1" rot="10800000">
              <a:off x="4458600" y="3910740"/>
              <a:ext cx="111000" cy="117300"/>
            </a:xfrm>
            <a:prstGeom prst="straightConnector1">
              <a:avLst/>
            </a:prstGeom>
            <a:noFill/>
            <a:ln cap="flat" cmpd="sng" w="9525">
              <a:solidFill>
                <a:srgbClr val="FF3333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8" name="Google Shape;118;p16"/>
            <p:cNvCxnSpPr/>
            <p:nvPr/>
          </p:nvCxnSpPr>
          <p:spPr>
            <a:xfrm>
              <a:off x="4458600" y="4737600"/>
              <a:ext cx="111000" cy="101400"/>
            </a:xfrm>
            <a:prstGeom prst="straightConnector1">
              <a:avLst/>
            </a:prstGeom>
            <a:noFill/>
            <a:ln cap="flat" cmpd="sng" w="9525">
              <a:solidFill>
                <a:srgbClr val="FF3333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9" name="Google Shape;119;p16"/>
            <p:cNvCxnSpPr/>
            <p:nvPr/>
          </p:nvCxnSpPr>
          <p:spPr>
            <a:xfrm flipH="1" rot="10800000">
              <a:off x="4458600" y="4833060"/>
              <a:ext cx="111000" cy="117300"/>
            </a:xfrm>
            <a:prstGeom prst="straightConnector1">
              <a:avLst/>
            </a:prstGeom>
            <a:noFill/>
            <a:ln cap="flat" cmpd="sng" w="9525">
              <a:solidFill>
                <a:srgbClr val="FF3333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0" name="Google Shape;120;p16"/>
            <p:cNvCxnSpPr/>
            <p:nvPr/>
          </p:nvCxnSpPr>
          <p:spPr>
            <a:xfrm>
              <a:off x="4458600" y="6068160"/>
              <a:ext cx="111000" cy="101400"/>
            </a:xfrm>
            <a:prstGeom prst="straightConnector1">
              <a:avLst/>
            </a:prstGeom>
            <a:noFill/>
            <a:ln cap="flat" cmpd="sng" w="9525">
              <a:solidFill>
                <a:srgbClr val="FF3333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1" name="Google Shape;121;p16"/>
            <p:cNvCxnSpPr/>
            <p:nvPr/>
          </p:nvCxnSpPr>
          <p:spPr>
            <a:xfrm flipH="1" rot="10800000">
              <a:off x="4458600" y="6161820"/>
              <a:ext cx="111000" cy="117300"/>
            </a:xfrm>
            <a:prstGeom prst="straightConnector1">
              <a:avLst/>
            </a:prstGeom>
            <a:noFill/>
            <a:ln cap="flat" cmpd="sng" w="9525">
              <a:solidFill>
                <a:srgbClr val="FF3333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22" name="Google Shape;122;p16"/>
            <p:cNvSpPr/>
            <p:nvPr/>
          </p:nvSpPr>
          <p:spPr>
            <a:xfrm>
              <a:off x="626438" y="2223015"/>
              <a:ext cx="1220724" cy="30709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Ingressi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7451652" y="2296086"/>
              <a:ext cx="1111158" cy="30709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Uscite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-148680" y="3104280"/>
              <a:ext cx="1759320" cy="30709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    Stato Presente S</a:t>
              </a:r>
              <a:r>
                <a:rPr b="1" baseline="30000" i="0" lang="en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7393320" y="3104280"/>
              <a:ext cx="1677240" cy="30709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Stato Prossimo S</a:t>
              </a:r>
              <a:r>
                <a:rPr b="1" baseline="30000" i="0" lang="en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t+1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678850" y="6491881"/>
              <a:ext cx="2215620" cy="30709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Registri di stato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27" name="Google Shape;127;p16"/>
          <p:cNvSpPr/>
          <p:nvPr/>
        </p:nvSpPr>
        <p:spPr>
          <a:xfrm>
            <a:off x="4218195" y="3874695"/>
            <a:ext cx="975900" cy="966300"/>
          </a:xfrm>
          <a:prstGeom prst="ellipse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Elementi di memoria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110150" y="643301"/>
            <a:ext cx="8763000" cy="4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2150" spcFirstLastPara="1" rIns="92150" wrap="square" tIns="46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</a:pPr>
            <a:r>
              <a:rPr i="1" lang="en" sz="2700" u="none" cap="none" strike="noStrike">
                <a:solidFill>
                  <a:srgbClr val="0000CC"/>
                </a:solidFill>
              </a:rPr>
              <a:t>I circuiti elettronici capaci di memorizzare un singolo bit sono essenzialmente di due tipi:</a:t>
            </a:r>
            <a:endParaRPr i="0" sz="27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</a:pPr>
            <a:r>
              <a:t/>
            </a:r>
            <a:endParaRPr i="0" sz="2700" u="none" cap="none" strike="noStrike">
              <a:solidFill>
                <a:srgbClr val="000000"/>
              </a:solidFill>
            </a:endParaRPr>
          </a:p>
          <a:p>
            <a:pPr indent="-222250" lvl="0" marL="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ts val="3500"/>
              <a:buChar char="•"/>
            </a:pPr>
            <a:r>
              <a:rPr b="1" i="1" lang="en" sz="3500">
                <a:solidFill>
                  <a:srgbClr val="FF0000"/>
                </a:solidFill>
              </a:rPr>
              <a:t> </a:t>
            </a:r>
            <a:r>
              <a:rPr b="1" i="1" lang="en" sz="3500" u="none" cap="none" strike="noStrike">
                <a:solidFill>
                  <a:srgbClr val="FF0000"/>
                </a:solidFill>
              </a:rPr>
              <a:t>LATCH</a:t>
            </a:r>
            <a:endParaRPr i="0" sz="3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</a:pPr>
            <a:r>
              <a:t/>
            </a:r>
            <a:endParaRPr i="0" sz="3500" u="none" cap="none" strike="noStrike">
              <a:solidFill>
                <a:srgbClr val="000000"/>
              </a:solidFill>
            </a:endParaRPr>
          </a:p>
          <a:p>
            <a:pPr indent="-222250" lvl="0" marL="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ts val="3500"/>
              <a:buChar char="•"/>
            </a:pPr>
            <a:r>
              <a:rPr b="1" i="1" lang="en" sz="3500">
                <a:solidFill>
                  <a:srgbClr val="FF0000"/>
                </a:solidFill>
              </a:rPr>
              <a:t> </a:t>
            </a:r>
            <a:r>
              <a:rPr b="1" i="1" lang="en" sz="3500" u="none" cap="none" strike="noStrike">
                <a:solidFill>
                  <a:srgbClr val="FF0000"/>
                </a:solidFill>
              </a:rPr>
              <a:t>FLIP-FLOP</a:t>
            </a:r>
            <a:endParaRPr i="0" sz="3500" u="none" cap="none" strike="noStrike">
              <a:solidFill>
                <a:srgbClr val="000000"/>
              </a:solidFill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3084150" y="2059350"/>
            <a:ext cx="6060000" cy="1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“</a:t>
            </a:r>
            <a:r>
              <a:rPr i="1" lang="en" sz="2000"/>
              <a:t>un </a:t>
            </a:r>
            <a:r>
              <a:rPr b="1" i="1" lang="en" sz="2000"/>
              <a:t>circuito</a:t>
            </a:r>
            <a:r>
              <a:rPr i="1" lang="en" sz="2000"/>
              <a:t> che </a:t>
            </a:r>
            <a:r>
              <a:rPr b="1" i="1" lang="en" sz="2000"/>
              <a:t>mantiene</a:t>
            </a:r>
            <a:r>
              <a:rPr i="1" lang="en" sz="2000"/>
              <a:t> qualsiasi </a:t>
            </a:r>
            <a:r>
              <a:rPr b="1" i="1" lang="en" sz="2000"/>
              <a:t>stato di uscita</a:t>
            </a:r>
            <a:r>
              <a:rPr i="1" lang="en" sz="2000"/>
              <a:t> risultante da un segnale di ingresso momentaneo fino a quando non viene ripristinato da un altro segnale.</a:t>
            </a:r>
            <a:r>
              <a:rPr lang="en" sz="2000"/>
              <a:t>”</a:t>
            </a:r>
            <a:endParaRPr sz="2000"/>
          </a:p>
        </p:txBody>
      </p:sp>
      <p:sp>
        <p:nvSpPr>
          <p:cNvPr id="135" name="Google Shape;135;p17"/>
          <p:cNvSpPr txBox="1"/>
          <p:nvPr/>
        </p:nvSpPr>
        <p:spPr>
          <a:xfrm>
            <a:off x="3084150" y="3699100"/>
            <a:ext cx="6060000" cy="1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“</a:t>
            </a:r>
            <a:r>
              <a:rPr i="1" lang="en" sz="2000"/>
              <a:t>un </a:t>
            </a:r>
            <a:r>
              <a:rPr b="1" i="1" lang="en" sz="2000"/>
              <a:t>circuito</a:t>
            </a:r>
            <a:r>
              <a:rPr i="1" lang="en" sz="2000"/>
              <a:t> che ha </a:t>
            </a:r>
            <a:r>
              <a:rPr b="1" i="1" lang="en" sz="2000"/>
              <a:t>due stati stabil</a:t>
            </a:r>
            <a:r>
              <a:rPr i="1" lang="en" sz="2000"/>
              <a:t>i e può essere utilizzato per </a:t>
            </a:r>
            <a:r>
              <a:rPr b="1" i="1" lang="en" sz="2000"/>
              <a:t>memorizzare</a:t>
            </a:r>
            <a:r>
              <a:rPr i="1" lang="en" sz="2000"/>
              <a:t> le informazioni sullo stato: è un multivibratore bistabile.</a:t>
            </a:r>
            <a:r>
              <a:rPr lang="en" sz="2000"/>
              <a:t>”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Elementi di memoria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0" y="633650"/>
            <a:ext cx="9143982" cy="45098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075" lIns="92150" spcFirstLastPara="1" rIns="92150" wrap="square" tIns="46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700" u="none" cap="none" strike="noStrike">
                <a:solidFill>
                  <a:srgbClr val="000000"/>
                </a:solidFill>
              </a:rPr>
              <a:t>Ciascuno di questi  circuiti è caratterizzato dalle seguenti proprietà:</a:t>
            </a:r>
            <a:endParaRPr i="0" sz="27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t/>
            </a:r>
            <a:endParaRPr i="0" sz="2700" u="none" cap="none" strike="noStrike">
              <a:solidFill>
                <a:srgbClr val="000000"/>
              </a:solidFill>
            </a:endParaRPr>
          </a:p>
          <a:p>
            <a:pPr indent="-171450" lvl="0" marL="0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imes New Roman"/>
              <a:buChar char="•"/>
            </a:pPr>
            <a:r>
              <a:rPr i="0" lang="en" sz="2700" u="none" cap="none" strike="noStrike">
                <a:solidFill>
                  <a:srgbClr val="000000"/>
                </a:solidFill>
              </a:rPr>
              <a:t> </a:t>
            </a:r>
            <a:r>
              <a:rPr b="1" i="1" lang="en" sz="2700" u="none" cap="none" strike="noStrike">
                <a:solidFill>
                  <a:srgbClr val="000000"/>
                </a:solidFill>
              </a:rPr>
              <a:t>è</a:t>
            </a:r>
            <a:r>
              <a:rPr b="1" i="1" lang="en" sz="2700" u="none" cap="none" strike="noStrike">
                <a:solidFill>
                  <a:srgbClr val="FF0000"/>
                </a:solidFill>
              </a:rPr>
              <a:t> bistabile</a:t>
            </a:r>
            <a:r>
              <a:rPr b="1" i="1" lang="en" sz="2700" u="none" cap="none" strike="noStrike">
                <a:solidFill>
                  <a:srgbClr val="000000"/>
                </a:solidFill>
              </a:rPr>
              <a:t>:</a:t>
            </a:r>
            <a:r>
              <a:rPr i="0" lang="en" sz="2700" u="none" cap="none" strike="noStrike">
                <a:solidFill>
                  <a:srgbClr val="000000"/>
                </a:solidFill>
              </a:rPr>
              <a:t> a secondo dell’ingresso memorizza </a:t>
            </a:r>
            <a:r>
              <a:rPr b="1" i="0" lang="en" sz="2700" u="none" cap="none" strike="noStrike">
                <a:solidFill>
                  <a:srgbClr val="000000"/>
                </a:solidFill>
              </a:rPr>
              <a:t>0</a:t>
            </a:r>
            <a:r>
              <a:rPr i="0" lang="en" sz="2700" u="none" cap="none" strike="noStrike">
                <a:solidFill>
                  <a:srgbClr val="000000"/>
                </a:solidFill>
              </a:rPr>
              <a:t> o </a:t>
            </a:r>
            <a:r>
              <a:rPr b="1" i="0" lang="en" sz="2700" u="none" cap="none" strike="noStrike">
                <a:solidFill>
                  <a:srgbClr val="000000"/>
                </a:solidFill>
              </a:rPr>
              <a:t>1</a:t>
            </a:r>
            <a:r>
              <a:rPr i="0" lang="en" sz="2700" u="none" cap="none" strike="noStrike">
                <a:solidFill>
                  <a:srgbClr val="000000"/>
                </a:solidFill>
              </a:rPr>
              <a:t> che mantiene (</a:t>
            </a:r>
            <a:r>
              <a:rPr b="1" i="0" lang="en" sz="2700" u="none" cap="none" strike="noStrike">
                <a:solidFill>
                  <a:srgbClr val="000000"/>
                </a:solidFill>
              </a:rPr>
              <a:t>stati stabili</a:t>
            </a:r>
            <a:r>
              <a:rPr i="0" lang="en" sz="2700" u="none" cap="none" strike="noStrike">
                <a:solidFill>
                  <a:srgbClr val="000000"/>
                </a:solidFill>
              </a:rPr>
              <a:t>) in assenza di input;</a:t>
            </a:r>
            <a:endParaRPr i="0" sz="2700" u="none" cap="none" strike="noStrike">
              <a:solidFill>
                <a:srgbClr val="000000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i="0" lang="en" sz="2700" u="none" cap="none" strike="noStrike">
                <a:solidFill>
                  <a:srgbClr val="000000"/>
                </a:solidFill>
              </a:rPr>
              <a:t>                                                   </a:t>
            </a:r>
            <a:endParaRPr i="0" sz="2700" u="none" cap="none" strike="noStrike">
              <a:solidFill>
                <a:srgbClr val="000000"/>
              </a:solidFill>
            </a:endParaRPr>
          </a:p>
          <a:p>
            <a:pPr indent="-171450" lvl="0" marL="0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imes New Roman"/>
              <a:buChar char="•"/>
            </a:pPr>
            <a:r>
              <a:rPr i="0" lang="en" sz="2700" u="none" cap="none" strike="noStrike">
                <a:solidFill>
                  <a:srgbClr val="000000"/>
                </a:solidFill>
              </a:rPr>
              <a:t> </a:t>
            </a:r>
            <a:r>
              <a:rPr i="1" lang="en" sz="2700" u="none" cap="none" strike="noStrike">
                <a:solidFill>
                  <a:srgbClr val="000000"/>
                </a:solidFill>
              </a:rPr>
              <a:t>ha</a:t>
            </a:r>
            <a:r>
              <a:rPr b="1" i="1" lang="en" sz="2700" u="none" cap="none" strike="noStrike">
                <a:solidFill>
                  <a:srgbClr val="000000"/>
                </a:solidFill>
              </a:rPr>
              <a:t> </a:t>
            </a:r>
            <a:r>
              <a:rPr b="1" i="1" lang="en" sz="2700" u="none" cap="none" strike="noStrike">
                <a:solidFill>
                  <a:srgbClr val="FF0000"/>
                </a:solidFill>
              </a:rPr>
              <a:t>due output</a:t>
            </a:r>
            <a:r>
              <a:rPr i="0" lang="en" sz="2700" u="none" cap="none" strike="noStrike">
                <a:solidFill>
                  <a:srgbClr val="000000"/>
                </a:solidFill>
              </a:rPr>
              <a:t> (etichettati Q e Q) che sono sempre l’uno il complemento dell’altro</a:t>
            </a:r>
            <a:endParaRPr i="0" sz="27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Storia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0" y="633650"/>
            <a:ext cx="9143982" cy="28506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075" lIns="92150" spcFirstLastPara="1" rIns="92150" wrap="square" tIns="4607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Il primo flip-flop elettronico fu inventato nel 1918 dai fisici britannici William Eccles e F. W. Jordan.</a:t>
            </a:r>
            <a:endParaRPr sz="2000"/>
          </a:p>
          <a:p>
            <a:pPr indent="0" lvl="0" marL="457200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Inizialmente era chiamato circuito trigger Eccles-Jordan e consisteva di due elementi attivi (valvole a vuoto).</a:t>
            </a:r>
            <a:br>
              <a:rPr lang="en" sz="2000"/>
            </a:b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Il progetto è stato utilizzato nel 1943 dal computer Colossus destinato a rompere i codici bellici.</a:t>
            </a:r>
            <a:endParaRPr sz="2000"/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084" y="3484300"/>
            <a:ext cx="4213842" cy="16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84300"/>
            <a:ext cx="2501321" cy="16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3092" y="3478600"/>
            <a:ext cx="2790909" cy="16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Storia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0" y="633650"/>
            <a:ext cx="9143982" cy="257736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075" lIns="92150" spcFirstLastPara="1" rIns="92150" wrap="square" tIns="4607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 primi flip-flop erano conosciuti in vari modi: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come circuiti trigger o multivibratori.</a:t>
            </a:r>
            <a:endParaRPr sz="20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Il nome lo si deve al rumore causato nelle versioni elettromagnetiche.</a:t>
            </a:r>
            <a:endParaRPr sz="2000"/>
          </a:p>
          <a:p>
            <a:pPr indent="0" lvl="0" marL="457200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 filp-flop a transistor erano comuni nei primi computer.</a:t>
            </a:r>
            <a:endParaRPr sz="2000"/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3">
            <a:alphaModFix/>
          </a:blip>
          <a:srcRect b="20710" l="0" r="0" t="16664"/>
          <a:stretch/>
        </p:blipFill>
        <p:spPr>
          <a:xfrm>
            <a:off x="0" y="3211025"/>
            <a:ext cx="4114278" cy="193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274" y="3211025"/>
            <a:ext cx="2009529" cy="193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3800" y="3271975"/>
            <a:ext cx="3020200" cy="18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Storia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0" y="4323674"/>
            <a:ext cx="9143982" cy="81982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075" lIns="92150" spcFirstLastPara="1" rIns="92150" wrap="square" tIns="4607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Ora sono implementati attraverso porte logiche.</a:t>
            </a:r>
            <a:endParaRPr sz="2000"/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5100"/>
            <a:ext cx="4061883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7175" y="725100"/>
            <a:ext cx="4876800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/>
          <p:nvPr/>
        </p:nvSpPr>
        <p:spPr>
          <a:xfrm>
            <a:off x="0" y="3611175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SN7493 - Contatore binario a 4 bit realizzato con 4 flip-flop di tipo JK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