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33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61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62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3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45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1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79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79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61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74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3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D641A-3378-4988-ACEB-0E76869EC2D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43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mutuo e il piano di ammortamento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Esercitazione 02/05/2023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89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Traccia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Calcolare, secondo gli schemi dell’ammortamento </a:t>
            </a:r>
            <a:r>
              <a:rPr lang="it-IT" dirty="0" smtClean="0"/>
              <a:t>francese e italiano, </a:t>
            </a:r>
            <a:r>
              <a:rPr lang="it-IT" dirty="0" smtClean="0"/>
              <a:t>il piano d’ammortamento completo di un </a:t>
            </a:r>
            <a:r>
              <a:rPr lang="it-IT" b="1" dirty="0" smtClean="0"/>
              <a:t>prestito personale </a:t>
            </a:r>
            <a:r>
              <a:rPr lang="it-IT" dirty="0" smtClean="0"/>
              <a:t>di € 6.000:</a:t>
            </a:r>
          </a:p>
          <a:p>
            <a:r>
              <a:rPr lang="it-IT" dirty="0" smtClean="0"/>
              <a:t> rimborsabile in 5 anni </a:t>
            </a:r>
          </a:p>
          <a:p>
            <a:r>
              <a:rPr lang="it-IT" dirty="0" smtClean="0"/>
              <a:t>ad un tasso di debito del 2,5% effettivo annuo.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8200" y="6483927"/>
            <a:ext cx="67125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adattamento da corso di Matematica finanziaria unica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57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Ammortamento francese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3335"/>
                <a:ext cx="10515600" cy="4351338"/>
              </a:xfrm>
            </p:spPr>
            <p:txBody>
              <a:bodyPr/>
              <a:lstStyle/>
              <a:p>
                <a:r>
                  <a:rPr lang="it-IT" dirty="0" smtClean="0"/>
                  <a:t>La rata, comprensiva di quota capitale e quota interessi, è costante</a:t>
                </a:r>
              </a:p>
              <a:p>
                <a:r>
                  <a:rPr lang="it-IT" dirty="0" smtClean="0"/>
                  <a:t>La rata si calcola con la seguente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it-IT" dirty="0" smtClean="0"/>
              </a:p>
              <a:p>
                <a:pPr marL="0" indent="0">
                  <a:buNone/>
                </a:pPr>
                <a:r>
                  <a:rPr lang="it-IT" dirty="0" smtClean="0"/>
                  <a:t>Da cui si derivano per il tempo k le seguenti formule:</a:t>
                </a:r>
              </a:p>
              <a:p>
                <a:r>
                  <a:rPr lang="it-IT" dirty="0" smtClean="0"/>
                  <a:t>Quota interessi: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dirty="0" smtClean="0"/>
                  <a:t>*i</a:t>
                </a:r>
              </a:p>
              <a:p>
                <a:r>
                  <a:rPr lang="it-IT" dirty="0" smtClean="0"/>
                  <a:t>Quota capitale: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:r>
                  <a:rPr lang="it-IT" i="1" dirty="0" smtClean="0"/>
                  <a:t>R</a:t>
                </a:r>
                <a:r>
                  <a:rPr lang="it-IT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it-IT" dirty="0" smtClean="0"/>
              </a:p>
              <a:p>
                <a:r>
                  <a:rPr lang="it-IT" dirty="0" smtClean="0"/>
                  <a:t>Debito residuo: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it-IT" dirty="0" smtClean="0"/>
              </a:p>
              <a:p>
                <a:pPr marL="0" indent="0">
                  <a:buNone/>
                </a:pPr>
                <a:endParaRPr lang="it-IT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3335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56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Ammortamento italiano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t-IT" dirty="0" smtClean="0"/>
                  <a:t>La sola quota capitale è costante:</a:t>
                </a:r>
              </a:p>
              <a:p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it-IT" dirty="0" smtClean="0"/>
              </a:p>
              <a:p>
                <a:r>
                  <a:rPr lang="it-IT" dirty="0" smtClean="0"/>
                  <a:t>Per cui:</a:t>
                </a:r>
              </a:p>
              <a:p>
                <a:r>
                  <a:rPr lang="it-IT" dirty="0" smtClean="0"/>
                  <a:t>La quota interesse si calcola allo stesso modo dell’ammortamento francese: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dirty="0" smtClean="0"/>
                  <a:t>*i</a:t>
                </a:r>
              </a:p>
              <a:p>
                <a:r>
                  <a:rPr lang="it-IT" dirty="0" smtClean="0"/>
                  <a:t>La rata, di conseguenza, cambierà ad ogni scadenza e sarà: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i="1" dirty="0" smtClean="0"/>
                  <a:t>+C</a:t>
                </a:r>
              </a:p>
              <a:p>
                <a:r>
                  <a:rPr lang="it-IT" dirty="0" smtClean="0"/>
                  <a:t>Mentre il debito calerà di volta in volta di una quota costante: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i="1" dirty="0" smtClean="0"/>
                  <a:t>-C</a:t>
                </a:r>
                <a:endParaRPr lang="it-IT" i="1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52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Traccia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Calcolare, secondo gli schemi dell’ammortamento </a:t>
            </a:r>
            <a:r>
              <a:rPr lang="it-IT" dirty="0" smtClean="0"/>
              <a:t>francese e </a:t>
            </a:r>
            <a:r>
              <a:rPr lang="it-IT" dirty="0" smtClean="0"/>
              <a:t>italiano </a:t>
            </a:r>
            <a:r>
              <a:rPr lang="it-IT" dirty="0" smtClean="0"/>
              <a:t>il </a:t>
            </a:r>
            <a:r>
              <a:rPr lang="it-IT" dirty="0" smtClean="0"/>
              <a:t>piano d’ammortamento completo di un </a:t>
            </a:r>
            <a:r>
              <a:rPr lang="it-IT" b="1" dirty="0" smtClean="0"/>
              <a:t>prestito personale </a:t>
            </a:r>
            <a:r>
              <a:rPr lang="it-IT" dirty="0" smtClean="0"/>
              <a:t>di € </a:t>
            </a:r>
            <a:r>
              <a:rPr lang="it-IT" dirty="0" smtClean="0"/>
              <a:t>15.000</a:t>
            </a:r>
            <a:r>
              <a:rPr lang="it-IT" dirty="0" smtClean="0"/>
              <a:t>:</a:t>
            </a:r>
          </a:p>
          <a:p>
            <a:r>
              <a:rPr lang="it-IT" dirty="0" smtClean="0"/>
              <a:t> rimborsabile in 5 anni </a:t>
            </a:r>
          </a:p>
          <a:p>
            <a:r>
              <a:rPr lang="it-IT" dirty="0" smtClean="0"/>
              <a:t>ad un tasso di debito del </a:t>
            </a:r>
            <a:r>
              <a:rPr lang="it-IT" dirty="0" smtClean="0"/>
              <a:t>5,6% </a:t>
            </a:r>
            <a:r>
              <a:rPr lang="it-IT" dirty="0" smtClean="0"/>
              <a:t>effettivo annuo.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969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di Office</vt:lpstr>
      <vt:lpstr>Il mutuo e il piano di ammortamento</vt:lpstr>
      <vt:lpstr>Traccia</vt:lpstr>
      <vt:lpstr>Ammortamento francese</vt:lpstr>
      <vt:lpstr>Ammortamento italiano</vt:lpstr>
      <vt:lpstr>Traccia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starita</dc:creator>
  <cp:lastModifiedBy>starita</cp:lastModifiedBy>
  <cp:revision>9</cp:revision>
  <dcterms:created xsi:type="dcterms:W3CDTF">2023-05-01T07:28:17Z</dcterms:created>
  <dcterms:modified xsi:type="dcterms:W3CDTF">2023-05-24T05:17:51Z</dcterms:modified>
</cp:coreProperties>
</file>