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3" r:id="rId9"/>
    <p:sldId id="262" r:id="rId10"/>
    <p:sldId id="266" r:id="rId11"/>
    <p:sldId id="267" r:id="rId12"/>
    <p:sldId id="265" r:id="rId13"/>
    <p:sldId id="269" r:id="rId14"/>
    <p:sldId id="270" r:id="rId15"/>
    <p:sldId id="268" r:id="rId16"/>
    <p:sldId id="271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E5FAB1-CA79-4747-9946-520905492B4E}" v="1" dt="2023-03-15T09:19:15.8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0"/>
    <p:restoredTop sz="94584"/>
  </p:normalViewPr>
  <p:slideViewPr>
    <p:cSldViewPr snapToGrid="0" snapToObjects="1">
      <p:cViewPr varScale="1">
        <p:scale>
          <a:sx n="114" d="100"/>
          <a:sy n="114" d="100"/>
        </p:scale>
        <p:origin x="4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Lattanzi" userId="8baf5e67-71e4-498d-8358-839d57c09bf2" providerId="ADAL" clId="{C7E5FAB1-CA79-4747-9946-520905492B4E}"/>
    <pc:docChg chg="custSel addSld modSld">
      <pc:chgData name="Sarah Lattanzi" userId="8baf5e67-71e4-498d-8358-839d57c09bf2" providerId="ADAL" clId="{C7E5FAB1-CA79-4747-9946-520905492B4E}" dt="2023-03-15T09:21:55.798" v="313" actId="20577"/>
      <pc:docMkLst>
        <pc:docMk/>
      </pc:docMkLst>
      <pc:sldChg chg="modSp mod">
        <pc:chgData name="Sarah Lattanzi" userId="8baf5e67-71e4-498d-8358-839d57c09bf2" providerId="ADAL" clId="{C7E5FAB1-CA79-4747-9946-520905492B4E}" dt="2023-03-15T09:17:20.966" v="135" actId="20577"/>
        <pc:sldMkLst>
          <pc:docMk/>
          <pc:sldMk cId="1213599013" sldId="265"/>
        </pc:sldMkLst>
        <pc:spChg chg="mod">
          <ac:chgData name="Sarah Lattanzi" userId="8baf5e67-71e4-498d-8358-839d57c09bf2" providerId="ADAL" clId="{C7E5FAB1-CA79-4747-9946-520905492B4E}" dt="2023-03-15T09:17:20.966" v="135" actId="20577"/>
          <ac:spMkLst>
            <pc:docMk/>
            <pc:sldMk cId="1213599013" sldId="265"/>
            <ac:spMk id="3" creationId="{E41FF7B4-C8EA-EC44-9E97-29092E70765C}"/>
          </ac:spMkLst>
        </pc:spChg>
      </pc:sldChg>
      <pc:sldChg chg="modSp mod">
        <pc:chgData name="Sarah Lattanzi" userId="8baf5e67-71e4-498d-8358-839d57c09bf2" providerId="ADAL" clId="{C7E5FAB1-CA79-4747-9946-520905492B4E}" dt="2023-03-15T09:12:25.890" v="14" actId="20577"/>
        <pc:sldMkLst>
          <pc:docMk/>
          <pc:sldMk cId="586854845" sldId="266"/>
        </pc:sldMkLst>
        <pc:spChg chg="mod">
          <ac:chgData name="Sarah Lattanzi" userId="8baf5e67-71e4-498d-8358-839d57c09bf2" providerId="ADAL" clId="{C7E5FAB1-CA79-4747-9946-520905492B4E}" dt="2023-03-15T09:12:25.890" v="14" actId="20577"/>
          <ac:spMkLst>
            <pc:docMk/>
            <pc:sldMk cId="586854845" sldId="266"/>
            <ac:spMk id="3" creationId="{3DC7B454-E2FF-E648-8498-4E099A764E2A}"/>
          </ac:spMkLst>
        </pc:spChg>
      </pc:sldChg>
      <pc:sldChg chg="modSp mod">
        <pc:chgData name="Sarah Lattanzi" userId="8baf5e67-71e4-498d-8358-839d57c09bf2" providerId="ADAL" clId="{C7E5FAB1-CA79-4747-9946-520905492B4E}" dt="2023-03-15T09:12:44.508" v="20" actId="113"/>
        <pc:sldMkLst>
          <pc:docMk/>
          <pc:sldMk cId="317275676" sldId="267"/>
        </pc:sldMkLst>
        <pc:spChg chg="mod">
          <ac:chgData name="Sarah Lattanzi" userId="8baf5e67-71e4-498d-8358-839d57c09bf2" providerId="ADAL" clId="{C7E5FAB1-CA79-4747-9946-520905492B4E}" dt="2023-03-15T09:12:44.508" v="20" actId="113"/>
          <ac:spMkLst>
            <pc:docMk/>
            <pc:sldMk cId="317275676" sldId="267"/>
            <ac:spMk id="3" creationId="{1E4CA87C-0DB9-E242-B651-83454093D309}"/>
          </ac:spMkLst>
        </pc:spChg>
      </pc:sldChg>
      <pc:sldChg chg="addSp delSp modSp new mod">
        <pc:chgData name="Sarah Lattanzi" userId="8baf5e67-71e4-498d-8358-839d57c09bf2" providerId="ADAL" clId="{C7E5FAB1-CA79-4747-9946-520905492B4E}" dt="2023-03-15T09:20:25.835" v="239" actId="5793"/>
        <pc:sldMkLst>
          <pc:docMk/>
          <pc:sldMk cId="689340982" sldId="268"/>
        </pc:sldMkLst>
        <pc:spChg chg="del">
          <ac:chgData name="Sarah Lattanzi" userId="8baf5e67-71e4-498d-8358-839d57c09bf2" providerId="ADAL" clId="{C7E5FAB1-CA79-4747-9946-520905492B4E}" dt="2023-03-15T09:17:26.916" v="137" actId="478"/>
          <ac:spMkLst>
            <pc:docMk/>
            <pc:sldMk cId="689340982" sldId="268"/>
            <ac:spMk id="2" creationId="{BB668373-5073-FE49-9104-B16E99E1F6A2}"/>
          </ac:spMkLst>
        </pc:spChg>
        <pc:spChg chg="mod">
          <ac:chgData name="Sarah Lattanzi" userId="8baf5e67-71e4-498d-8358-839d57c09bf2" providerId="ADAL" clId="{C7E5FAB1-CA79-4747-9946-520905492B4E}" dt="2023-03-15T09:20:25.835" v="239" actId="5793"/>
          <ac:spMkLst>
            <pc:docMk/>
            <pc:sldMk cId="689340982" sldId="268"/>
            <ac:spMk id="3" creationId="{F134CC7E-5315-E442-830E-A947A9624D46}"/>
          </ac:spMkLst>
        </pc:spChg>
        <pc:spChg chg="add mod">
          <ac:chgData name="Sarah Lattanzi" userId="8baf5e67-71e4-498d-8358-839d57c09bf2" providerId="ADAL" clId="{C7E5FAB1-CA79-4747-9946-520905492B4E}" dt="2023-03-15T09:19:42.712" v="199" actId="1076"/>
          <ac:spMkLst>
            <pc:docMk/>
            <pc:sldMk cId="689340982" sldId="268"/>
            <ac:spMk id="4" creationId="{E4E2DBB1-FDFD-134B-B433-D8857A8767B5}"/>
          </ac:spMkLst>
        </pc:spChg>
      </pc:sldChg>
      <pc:sldChg chg="modSp new mod">
        <pc:chgData name="Sarah Lattanzi" userId="8baf5e67-71e4-498d-8358-839d57c09bf2" providerId="ADAL" clId="{C7E5FAB1-CA79-4747-9946-520905492B4E}" dt="2023-03-15T09:21:55.798" v="313" actId="20577"/>
        <pc:sldMkLst>
          <pc:docMk/>
          <pc:sldMk cId="1852579625" sldId="269"/>
        </pc:sldMkLst>
        <pc:spChg chg="mod">
          <ac:chgData name="Sarah Lattanzi" userId="8baf5e67-71e4-498d-8358-839d57c09bf2" providerId="ADAL" clId="{C7E5FAB1-CA79-4747-9946-520905492B4E}" dt="2023-03-15T09:21:55.798" v="313" actId="20577"/>
          <ac:spMkLst>
            <pc:docMk/>
            <pc:sldMk cId="1852579625" sldId="269"/>
            <ac:spMk id="3" creationId="{A0D017E3-5DB9-F448-A8F0-449834793450}"/>
          </ac:spMkLst>
        </pc:spChg>
      </pc:sldChg>
      <pc:sldChg chg="delSp modSp new mod">
        <pc:chgData name="Sarah Lattanzi" userId="8baf5e67-71e4-498d-8358-839d57c09bf2" providerId="ADAL" clId="{C7E5FAB1-CA79-4747-9946-520905492B4E}" dt="2023-03-15T09:18:58.773" v="152"/>
        <pc:sldMkLst>
          <pc:docMk/>
          <pc:sldMk cId="2208503205" sldId="270"/>
        </pc:sldMkLst>
        <pc:spChg chg="del">
          <ac:chgData name="Sarah Lattanzi" userId="8baf5e67-71e4-498d-8358-839d57c09bf2" providerId="ADAL" clId="{C7E5FAB1-CA79-4747-9946-520905492B4E}" dt="2023-03-15T09:18:52.267" v="145" actId="478"/>
          <ac:spMkLst>
            <pc:docMk/>
            <pc:sldMk cId="2208503205" sldId="270"/>
            <ac:spMk id="2" creationId="{6F906D4F-4BA8-F148-86BF-72FAECCC5872}"/>
          </ac:spMkLst>
        </pc:spChg>
        <pc:spChg chg="mod">
          <ac:chgData name="Sarah Lattanzi" userId="8baf5e67-71e4-498d-8358-839d57c09bf2" providerId="ADAL" clId="{C7E5FAB1-CA79-4747-9946-520905492B4E}" dt="2023-03-15T09:18:58.773" v="152"/>
          <ac:spMkLst>
            <pc:docMk/>
            <pc:sldMk cId="2208503205" sldId="270"/>
            <ac:spMk id="3" creationId="{4565EA06-FF69-3E43-9B21-6E660AE01BE8}"/>
          </ac:spMkLst>
        </pc:spChg>
      </pc:sldChg>
      <pc:sldChg chg="modSp new mod">
        <pc:chgData name="Sarah Lattanzi" userId="8baf5e67-71e4-498d-8358-839d57c09bf2" providerId="ADAL" clId="{C7E5FAB1-CA79-4747-9946-520905492B4E}" dt="2023-03-15T09:20:39.243" v="272"/>
        <pc:sldMkLst>
          <pc:docMk/>
          <pc:sldMk cId="2499309997" sldId="271"/>
        </pc:sldMkLst>
        <pc:spChg chg="mod">
          <ac:chgData name="Sarah Lattanzi" userId="8baf5e67-71e4-498d-8358-839d57c09bf2" providerId="ADAL" clId="{C7E5FAB1-CA79-4747-9946-520905492B4E}" dt="2023-03-15T09:20:37.075" v="271" actId="20577"/>
          <ac:spMkLst>
            <pc:docMk/>
            <pc:sldMk cId="2499309997" sldId="271"/>
            <ac:spMk id="2" creationId="{5ACA07E8-6665-3043-B210-6CC15721AD11}"/>
          </ac:spMkLst>
        </pc:spChg>
        <pc:spChg chg="mod">
          <ac:chgData name="Sarah Lattanzi" userId="8baf5e67-71e4-498d-8358-839d57c09bf2" providerId="ADAL" clId="{C7E5FAB1-CA79-4747-9946-520905492B4E}" dt="2023-03-15T09:20:39.243" v="272"/>
          <ac:spMkLst>
            <pc:docMk/>
            <pc:sldMk cId="2499309997" sldId="271"/>
            <ac:spMk id="3" creationId="{839E7910-A496-BE41-9C21-C7A8FF5CF9C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139779-9132-AD4E-B1CF-FCD53DB777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12B15ED-4ADB-EA46-9B5F-69E4282284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1AE6492-FD15-2D49-806B-6A7097AB0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029B-955E-B541-9F5B-1922BF489A4D}" type="datetimeFigureOut">
              <a:rPr lang="it-IT" smtClean="0"/>
              <a:t>16/04/2024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4956D5D-CFC1-C148-914C-1E91762BF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F7837A2-3889-C84B-A97F-36B5EF175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B5D7-B975-B74D-95CD-D554802BAA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972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A437A23-5ABE-4D40-9534-7ED1B1454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9BBD4C9-A6D1-C644-9A71-2AF4C0EBAB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A0F3456-E921-3040-B4AB-40D431A13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029B-955E-B541-9F5B-1922BF489A4D}" type="datetimeFigureOut">
              <a:rPr lang="it-IT" smtClean="0"/>
              <a:t>16/04/2024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BB84ACB-3111-494B-9987-CC86A91E2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272B9D2-7031-2B4C-97BF-E9928D724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B5D7-B975-B74D-95CD-D554802BAA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1331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5F66F8E-7D58-AD4D-8957-37CC8D4AA6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A9E07F5-0A22-6C44-ACF1-9C7C4C1C83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940CA55-70D1-6648-B98C-95634880E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029B-955E-B541-9F5B-1922BF489A4D}" type="datetimeFigureOut">
              <a:rPr lang="it-IT" smtClean="0"/>
              <a:t>16/04/2024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6D80F88-E9AE-9D4F-9382-16C5ABB95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07B171C-D2D2-DA44-B76B-DA2FA48F3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B5D7-B975-B74D-95CD-D554802BAA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794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B0976B-A58B-7D42-80AF-52E73A839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472607C-F621-954B-B808-2C20598F6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B238F64-EBE9-0E4A-8271-93A828845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029B-955E-B541-9F5B-1922BF489A4D}" type="datetimeFigureOut">
              <a:rPr lang="it-IT" smtClean="0"/>
              <a:t>16/04/2024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E2A303C-22F2-CE4B-B137-41F8FB8ED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E0BA586-0D7E-264D-8753-1F5EC6E50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B5D7-B975-B74D-95CD-D554802BAA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6991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1F1986-FB9C-074F-A5EA-D06F844D6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517EE26-8900-9240-9268-89995D5A6A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DD3BC77-D774-D747-8FF9-F57E66743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029B-955E-B541-9F5B-1922BF489A4D}" type="datetimeFigureOut">
              <a:rPr lang="it-IT" smtClean="0"/>
              <a:t>16/04/2024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55A9785-14D5-A447-BAE0-0ED901494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39DF50A-E484-714B-9E85-265A46074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B5D7-B975-B74D-95CD-D554802BAA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9016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ACFDFA-17A0-4A4D-9BA9-7411652A4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2789251-E940-B043-BF33-6A97775A27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EF3DBB7-5804-6041-AF8C-90EF4B051D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56EF0C4-B32D-1C43-87FE-A7D192B5F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029B-955E-B541-9F5B-1922BF489A4D}" type="datetimeFigureOut">
              <a:rPr lang="it-IT" smtClean="0"/>
              <a:t>16/04/2024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B549F00-95C5-D54B-A92A-C11BB4458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31389F1-7C89-C84B-99B3-994E914A5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B5D7-B975-B74D-95CD-D554802BAA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722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C9CD24-B491-AD4E-A138-FD949A216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46C50CA-0309-3048-B93A-77210928EE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7AC6460-977C-CA47-83C1-A7E3DFC93D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E9D2957-F2D2-BB46-949F-F946DF7387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E5259F5-D871-234E-84E7-CDAD71360C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E0DE4A5-8548-434B-BFB4-E72687282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029B-955E-B541-9F5B-1922BF489A4D}" type="datetimeFigureOut">
              <a:rPr lang="it-IT" smtClean="0"/>
              <a:t>16/04/2024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88BDA13-43E0-614D-B1C8-2EF5967AE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557B622-11B8-B24B-9525-1A76087B1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B5D7-B975-B74D-95CD-D554802BAA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21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699280-8BE9-6049-8FC7-D92016DF7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792237B-DF68-A543-ACC4-9E1782036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029B-955E-B541-9F5B-1922BF489A4D}" type="datetimeFigureOut">
              <a:rPr lang="it-IT" smtClean="0"/>
              <a:t>16/04/2024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9351CF8-6BE9-5547-8A4C-85411F4AD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1AF6E1E-577F-4841-84BA-55AF2CE40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B5D7-B975-B74D-95CD-D554802BAA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9910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5DECD1C-541A-5F46-96CF-7104254F4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029B-955E-B541-9F5B-1922BF489A4D}" type="datetimeFigureOut">
              <a:rPr lang="it-IT" smtClean="0"/>
              <a:t>16/04/2024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AAF2F72-67DA-0948-BA88-7DDAF3EF0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D01434E-2846-114C-912F-0797FA3E8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B5D7-B975-B74D-95CD-D554802BAA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9936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46F498-79EA-0041-A44C-67B7AA569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88243DE-7154-7248-9E4F-EAB41F02E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119814E-A8A4-DC49-ACAD-B63CBD3BA1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46AB4B3-A055-BE49-99AD-3A5346A4E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029B-955E-B541-9F5B-1922BF489A4D}" type="datetimeFigureOut">
              <a:rPr lang="it-IT" smtClean="0"/>
              <a:t>16/04/2024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49CB989-9D0F-6143-8F57-2D618630A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95031F2-F07F-FF40-A73F-D07A9A5D2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B5D7-B975-B74D-95CD-D554802BAA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1596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104413-4B1E-E64C-B9D5-A1143FE90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AC198883-62F1-0343-9A46-768C9FD950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3FF66C8-C92B-7143-B494-BDC60D2943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B14A278-7EA5-D94A-97CC-10315F20E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029B-955E-B541-9F5B-1922BF489A4D}" type="datetimeFigureOut">
              <a:rPr lang="it-IT" smtClean="0"/>
              <a:t>16/04/2024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0F8D82D-F2D4-4D44-BCBA-C923F633E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F903AFD-D275-C14A-8F50-6C14FF86E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B5D7-B975-B74D-95CD-D554802BAA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8782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9BD5662-CFD6-5548-93AA-7EDFC450F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088CBFF-4BF3-D941-AA85-7907963FC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438F0CD-44DF-1D43-AF2C-F18930A9C8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4029B-955E-B541-9F5B-1922BF489A4D}" type="datetimeFigureOut">
              <a:rPr lang="it-IT" smtClean="0"/>
              <a:t>16/04/2024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81A46DC-C885-4640-99E3-175A60AF30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63122AE-169D-414F-B3A6-EBC563A37B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4B5D7-B975-B74D-95CD-D554802BAA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85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ission.europa.eu/strategy-and-policy/priorities-2019-2024/europe-fit-digital-age/shaping-europes-digital-future_en" TargetMode="External"/><Relationship Id="rId2" Type="http://schemas.openxmlformats.org/officeDocument/2006/relationships/hyperlink" Target="https://commission.europa.eu/strategy-and-policy/priorities-2019-2024/europe-fit-digital-age_en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eur-lex.europa.eu/legal-content/EN/TXT/?uri=CELEX%3A32018R1807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digital-strategy.ec.europa.eu/en/policies/cybersecurity-policie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uropa.eu/rapid/press-release_MEMO-17-3341_en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urofound.europa.eu/observatories/eurwork/industrial-relations-dictionary/digitisation" TargetMode="External"/><Relationship Id="rId2" Type="http://schemas.openxmlformats.org/officeDocument/2006/relationships/hyperlink" Target="https://www.eurofound.europa.eu/publications/report/2018/automation-digitalisation-and-platforms-implications-for-work-and-employmen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2B8B320-F756-A140-8D3B-7031EED09E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DIGITAL ECONOMY AND DIGITAL SOVEREIGNTY: A DIGITAL EUROPE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451E168-DC91-D247-9A0A-FC4E8ABAA4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it-IT" dirty="0">
                <a:ea typeface="+mn-lt"/>
                <a:cs typeface="+mn-lt"/>
                <a:hlinkClick r:id="rId2"/>
              </a:rPr>
              <a:t>https://commission.europa.eu/strategy-and-policy/priorities-2019-2024/europe-fit-digital-age_en</a:t>
            </a:r>
            <a:r>
              <a:rPr lang="it-IT" dirty="0">
                <a:ea typeface="+mn-lt"/>
                <a:cs typeface="+mn-lt"/>
              </a:rPr>
              <a:t> </a:t>
            </a:r>
            <a:endParaRPr lang="it-IT">
              <a:ea typeface="+mn-lt"/>
              <a:cs typeface="+mn-lt"/>
            </a:endParaRPr>
          </a:p>
          <a:p>
            <a:r>
              <a:rPr lang="it-IT" dirty="0">
                <a:ea typeface="+mn-lt"/>
                <a:cs typeface="+mn-lt"/>
                <a:hlinkClick r:id="rId3"/>
              </a:rPr>
              <a:t>https://commission.europa.eu/strategy-and-policy/priorities-2019-2024/europe-fit-digital-age/shaping-europes-digital-future_en</a:t>
            </a:r>
            <a:r>
              <a:rPr lang="it-IT" dirty="0">
                <a:ea typeface="+mn-lt"/>
                <a:cs typeface="+mn-lt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16070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DC7B454-E2FF-E648-8498-4E099A764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969" y="589934"/>
            <a:ext cx="11058832" cy="612058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/>
              <a:t>2. Free </a:t>
            </a:r>
            <a:r>
              <a:rPr lang="it-IT" dirty="0" err="1"/>
              <a:t>movement</a:t>
            </a:r>
            <a:r>
              <a:rPr lang="it-IT" dirty="0"/>
              <a:t> </a:t>
            </a:r>
            <a:r>
              <a:rPr lang="it-IT" b="1" dirty="0"/>
              <a:t>of capital</a:t>
            </a:r>
            <a:r>
              <a:rPr lang="it-IT" dirty="0"/>
              <a:t> (</a:t>
            </a:r>
            <a:r>
              <a:rPr lang="it-IT" dirty="0" err="1"/>
              <a:t>Articles</a:t>
            </a:r>
            <a:r>
              <a:rPr lang="it-IT" dirty="0"/>
              <a:t> 63 to 66 TFEU)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 err="1"/>
              <a:t>Restrictions</a:t>
            </a:r>
            <a:r>
              <a:rPr lang="it-IT" dirty="0"/>
              <a:t> on capital </a:t>
            </a:r>
            <a:r>
              <a:rPr lang="it-IT" dirty="0" err="1"/>
              <a:t>movements</a:t>
            </a:r>
            <a:r>
              <a:rPr lang="it-IT" dirty="0"/>
              <a:t> and </a:t>
            </a:r>
            <a:r>
              <a:rPr lang="it-IT" dirty="0" err="1"/>
              <a:t>payments</a:t>
            </a:r>
            <a:r>
              <a:rPr lang="it-IT" dirty="0"/>
              <a:t>, </a:t>
            </a:r>
            <a:r>
              <a:rPr lang="it-IT" dirty="0" err="1"/>
              <a:t>between</a:t>
            </a:r>
            <a:r>
              <a:rPr lang="it-IT" dirty="0"/>
              <a:t> EU </a:t>
            </a:r>
            <a:r>
              <a:rPr lang="it-IT" dirty="0" err="1"/>
              <a:t>countries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well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EU </a:t>
            </a:r>
            <a:r>
              <a:rPr lang="it-IT" dirty="0" err="1"/>
              <a:t>countries</a:t>
            </a:r>
            <a:r>
              <a:rPr lang="it-IT" dirty="0"/>
              <a:t> and with non-EU </a:t>
            </a:r>
            <a:r>
              <a:rPr lang="it-IT" dirty="0" err="1"/>
              <a:t>countries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/>
              <a:t>been</a:t>
            </a:r>
            <a:r>
              <a:rPr lang="it-IT" dirty="0"/>
              <a:t> </a:t>
            </a:r>
            <a:r>
              <a:rPr lang="it-IT" dirty="0" err="1"/>
              <a:t>prohibited</a:t>
            </a:r>
            <a:r>
              <a:rPr lang="it-IT" dirty="0"/>
              <a:t> </a:t>
            </a:r>
            <a:r>
              <a:rPr lang="it-IT" dirty="0" err="1"/>
              <a:t>since</a:t>
            </a:r>
            <a:r>
              <a:rPr lang="it-IT" dirty="0"/>
              <a:t> 2004, </a:t>
            </a:r>
            <a:r>
              <a:rPr lang="it-IT" dirty="0" err="1"/>
              <a:t>as</a:t>
            </a:r>
            <a:r>
              <a:rPr lang="it-IT" dirty="0"/>
              <a:t> a </a:t>
            </a:r>
            <a:r>
              <a:rPr lang="it-IT" dirty="0" err="1"/>
              <a:t>result</a:t>
            </a:r>
            <a:r>
              <a:rPr lang="it-IT" dirty="0"/>
              <a:t> of the Maastricht </a:t>
            </a:r>
            <a:r>
              <a:rPr lang="it-IT" dirty="0" err="1"/>
              <a:t>Treaty</a:t>
            </a:r>
            <a:r>
              <a:rPr lang="it-IT" dirty="0"/>
              <a:t>. </a:t>
            </a:r>
            <a:r>
              <a:rPr lang="it-IT" dirty="0" err="1"/>
              <a:t>However</a:t>
            </a:r>
            <a:r>
              <a:rPr lang="it-IT" dirty="0"/>
              <a:t>, </a:t>
            </a:r>
            <a:r>
              <a:rPr lang="it-IT" dirty="0" err="1"/>
              <a:t>there</a:t>
            </a:r>
            <a:r>
              <a:rPr lang="it-IT" dirty="0"/>
              <a:t> are some </a:t>
            </a:r>
            <a:r>
              <a:rPr lang="it-IT" dirty="0" err="1"/>
              <a:t>exceptions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are </a:t>
            </a:r>
            <a:r>
              <a:rPr lang="it-IT" dirty="0" err="1"/>
              <a:t>primarily</a:t>
            </a:r>
            <a:r>
              <a:rPr lang="it-IT" dirty="0"/>
              <a:t> </a:t>
            </a:r>
            <a:r>
              <a:rPr lang="it-IT" dirty="0" err="1"/>
              <a:t>linked</a:t>
            </a:r>
            <a:r>
              <a:rPr lang="it-IT" dirty="0"/>
              <a:t> to </a:t>
            </a:r>
            <a:r>
              <a:rPr lang="it-IT" dirty="0" err="1"/>
              <a:t>taxation</a:t>
            </a:r>
            <a:r>
              <a:rPr lang="it-IT" dirty="0"/>
              <a:t> and public policy </a:t>
            </a:r>
            <a:r>
              <a:rPr lang="it-IT" dirty="0" err="1"/>
              <a:t>considerations</a:t>
            </a:r>
            <a:r>
              <a:rPr lang="it-IT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The free </a:t>
            </a:r>
            <a:r>
              <a:rPr lang="it-IT" dirty="0" err="1"/>
              <a:t>movement</a:t>
            </a:r>
            <a:r>
              <a:rPr lang="it-IT" dirty="0"/>
              <a:t> of capital </a:t>
            </a:r>
            <a:r>
              <a:rPr lang="it-IT" dirty="0" err="1"/>
              <a:t>contributes</a:t>
            </a:r>
            <a:r>
              <a:rPr lang="it-IT" dirty="0"/>
              <a:t> to </a:t>
            </a:r>
            <a:r>
              <a:rPr lang="it-IT" dirty="0" err="1"/>
              <a:t>economic</a:t>
            </a:r>
            <a:r>
              <a:rPr lang="it-IT" dirty="0"/>
              <a:t> </a:t>
            </a:r>
            <a:r>
              <a:rPr lang="it-IT" dirty="0" err="1"/>
              <a:t>growth</a:t>
            </a:r>
            <a:r>
              <a:rPr lang="it-IT" dirty="0"/>
              <a:t> by </a:t>
            </a:r>
            <a:r>
              <a:rPr lang="it-IT" dirty="0" err="1"/>
              <a:t>enabling</a:t>
            </a:r>
            <a:r>
              <a:rPr lang="it-IT" dirty="0"/>
              <a:t> capital to be </a:t>
            </a:r>
            <a:r>
              <a:rPr lang="it-IT" dirty="0" err="1"/>
              <a:t>invested</a:t>
            </a:r>
            <a:r>
              <a:rPr lang="it-IT" dirty="0"/>
              <a:t> </a:t>
            </a:r>
            <a:r>
              <a:rPr lang="it-IT" dirty="0" err="1"/>
              <a:t>efficiently</a:t>
            </a:r>
            <a:r>
              <a:rPr lang="it-IT" dirty="0"/>
              <a:t> and </a:t>
            </a:r>
            <a:r>
              <a:rPr lang="it-IT" dirty="0" err="1"/>
              <a:t>promotes</a:t>
            </a:r>
            <a:r>
              <a:rPr lang="it-IT" dirty="0"/>
              <a:t> the use of the euro </a:t>
            </a:r>
            <a:r>
              <a:rPr lang="it-IT" dirty="0" err="1"/>
              <a:t>as</a:t>
            </a:r>
            <a:r>
              <a:rPr lang="it-IT" dirty="0"/>
              <a:t> an </a:t>
            </a:r>
            <a:r>
              <a:rPr lang="it-IT" dirty="0" err="1"/>
              <a:t>international</a:t>
            </a:r>
            <a:r>
              <a:rPr lang="it-IT" dirty="0"/>
              <a:t> </a:t>
            </a:r>
            <a:r>
              <a:rPr lang="it-IT" dirty="0" err="1"/>
              <a:t>currency</a:t>
            </a:r>
            <a:r>
              <a:rPr lang="it-IT" dirty="0"/>
              <a:t>. </a:t>
            </a:r>
          </a:p>
          <a:p>
            <a:pPr marL="0" indent="0">
              <a:buNone/>
            </a:pPr>
            <a:r>
              <a:rPr lang="it-IT" dirty="0"/>
              <a:t>3. </a:t>
            </a:r>
            <a:r>
              <a:rPr lang="it-IT" dirty="0" err="1"/>
              <a:t>Freedom</a:t>
            </a:r>
            <a:r>
              <a:rPr lang="it-IT" dirty="0"/>
              <a:t> of establishment and to </a:t>
            </a:r>
            <a:r>
              <a:rPr lang="it-IT" dirty="0" err="1"/>
              <a:t>provide</a:t>
            </a:r>
            <a:r>
              <a:rPr lang="it-IT" dirty="0"/>
              <a:t> </a:t>
            </a:r>
            <a:r>
              <a:rPr lang="it-IT" b="1" dirty="0" err="1"/>
              <a:t>services</a:t>
            </a:r>
            <a:r>
              <a:rPr lang="it-IT" dirty="0"/>
              <a:t> (</a:t>
            </a:r>
            <a:r>
              <a:rPr lang="it-IT" dirty="0" err="1"/>
              <a:t>Articles</a:t>
            </a:r>
            <a:r>
              <a:rPr lang="it-IT" dirty="0"/>
              <a:t> 26, 49 to 62 TFEU)</a:t>
            </a:r>
          </a:p>
          <a:p>
            <a:r>
              <a:rPr lang="it-IT" dirty="0"/>
              <a:t>The </a:t>
            </a:r>
            <a:r>
              <a:rPr lang="it-IT" dirty="0" err="1"/>
              <a:t>freedom</a:t>
            </a:r>
            <a:r>
              <a:rPr lang="it-IT" dirty="0"/>
              <a:t> of establishment and the </a:t>
            </a:r>
            <a:r>
              <a:rPr lang="it-IT" dirty="0" err="1"/>
              <a:t>freedom</a:t>
            </a:r>
            <a:r>
              <a:rPr lang="it-IT" dirty="0"/>
              <a:t> to </a:t>
            </a:r>
            <a:r>
              <a:rPr lang="it-IT" dirty="0" err="1"/>
              <a:t>provide</a:t>
            </a:r>
            <a:r>
              <a:rPr lang="it-IT" dirty="0"/>
              <a:t> </a:t>
            </a:r>
            <a:r>
              <a:rPr lang="it-IT" dirty="0" err="1"/>
              <a:t>services</a:t>
            </a:r>
            <a:r>
              <a:rPr lang="it-IT" dirty="0"/>
              <a:t> </a:t>
            </a:r>
            <a:r>
              <a:rPr lang="it-IT" dirty="0" err="1"/>
              <a:t>guarantee</a:t>
            </a:r>
            <a:r>
              <a:rPr lang="it-IT" dirty="0"/>
              <a:t> </a:t>
            </a:r>
            <a:r>
              <a:rPr lang="it-IT" dirty="0" err="1"/>
              <a:t>mobility</a:t>
            </a:r>
            <a:r>
              <a:rPr lang="it-IT" dirty="0"/>
              <a:t> of businesses and </a:t>
            </a:r>
            <a:r>
              <a:rPr lang="it-IT" dirty="0" err="1"/>
              <a:t>professionals</a:t>
            </a:r>
            <a:r>
              <a:rPr lang="it-IT" dirty="0"/>
              <a:t> </a:t>
            </a:r>
            <a:r>
              <a:rPr lang="it-IT" dirty="0" err="1"/>
              <a:t>within</a:t>
            </a:r>
            <a:r>
              <a:rPr lang="it-IT" dirty="0"/>
              <a:t> the EU. The self-</a:t>
            </a:r>
            <a:r>
              <a:rPr lang="it-IT" dirty="0" err="1"/>
              <a:t>employed</a:t>
            </a:r>
            <a:r>
              <a:rPr lang="it-IT" dirty="0"/>
              <a:t> and </a:t>
            </a:r>
            <a:r>
              <a:rPr lang="it-IT" dirty="0" err="1"/>
              <a:t>professionals</a:t>
            </a:r>
            <a:r>
              <a:rPr lang="it-IT" dirty="0"/>
              <a:t> or </a:t>
            </a:r>
            <a:r>
              <a:rPr lang="it-IT" dirty="0" err="1"/>
              <a:t>legal</a:t>
            </a:r>
            <a:r>
              <a:rPr lang="it-IT" dirty="0"/>
              <a:t> </a:t>
            </a:r>
            <a:r>
              <a:rPr lang="it-IT" dirty="0" err="1"/>
              <a:t>persons</a:t>
            </a:r>
            <a:r>
              <a:rPr lang="it-IT" dirty="0"/>
              <a:t> </a:t>
            </a:r>
            <a:r>
              <a:rPr lang="it-IT" dirty="0" err="1"/>
              <a:t>within</a:t>
            </a:r>
            <a:r>
              <a:rPr lang="it-IT" dirty="0"/>
              <a:t> the </a:t>
            </a:r>
            <a:r>
              <a:rPr lang="it-IT" dirty="0" err="1"/>
              <a:t>meaning</a:t>
            </a:r>
            <a:r>
              <a:rPr lang="it-IT" dirty="0"/>
              <a:t> of </a:t>
            </a:r>
            <a:r>
              <a:rPr lang="it-IT" dirty="0" err="1"/>
              <a:t>Article</a:t>
            </a:r>
            <a:r>
              <a:rPr lang="it-IT" dirty="0"/>
              <a:t> 54 TFEU </a:t>
            </a:r>
            <a:r>
              <a:rPr lang="it-IT" dirty="0" err="1"/>
              <a:t>who</a:t>
            </a:r>
            <a:r>
              <a:rPr lang="it-IT" dirty="0"/>
              <a:t> are </a:t>
            </a:r>
            <a:r>
              <a:rPr lang="it-IT" dirty="0" err="1"/>
              <a:t>legally</a:t>
            </a:r>
            <a:r>
              <a:rPr lang="it-IT" dirty="0"/>
              <a:t> </a:t>
            </a:r>
            <a:r>
              <a:rPr lang="it-IT" dirty="0" err="1"/>
              <a:t>operating</a:t>
            </a:r>
            <a:r>
              <a:rPr lang="it-IT" dirty="0"/>
              <a:t> in </a:t>
            </a:r>
            <a:r>
              <a:rPr lang="it-IT" dirty="0" err="1"/>
              <a:t>one</a:t>
            </a:r>
            <a:r>
              <a:rPr lang="it-IT" dirty="0"/>
              <a:t> EU country </a:t>
            </a:r>
            <a:r>
              <a:rPr lang="it-IT" dirty="0" err="1"/>
              <a:t>may</a:t>
            </a:r>
            <a:r>
              <a:rPr lang="it-IT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 err="1"/>
              <a:t>carry</a:t>
            </a:r>
            <a:r>
              <a:rPr lang="it-IT" dirty="0"/>
              <a:t> out an </a:t>
            </a:r>
            <a:r>
              <a:rPr lang="it-IT" dirty="0" err="1"/>
              <a:t>economic</a:t>
            </a:r>
            <a:r>
              <a:rPr lang="it-IT" dirty="0"/>
              <a:t> </a:t>
            </a:r>
            <a:r>
              <a:rPr lang="it-IT" dirty="0" err="1"/>
              <a:t>activity</a:t>
            </a:r>
            <a:r>
              <a:rPr lang="it-IT" dirty="0"/>
              <a:t> in a </a:t>
            </a:r>
            <a:r>
              <a:rPr lang="it-IT" dirty="0" err="1"/>
              <a:t>stable</a:t>
            </a:r>
            <a:r>
              <a:rPr lang="it-IT" dirty="0"/>
              <a:t> and </a:t>
            </a:r>
            <a:r>
              <a:rPr lang="it-IT" dirty="0" err="1"/>
              <a:t>continuous</a:t>
            </a:r>
            <a:r>
              <a:rPr lang="it-IT" dirty="0"/>
              <a:t> way in </a:t>
            </a:r>
            <a:r>
              <a:rPr lang="it-IT" dirty="0" err="1"/>
              <a:t>another</a:t>
            </a:r>
            <a:r>
              <a:rPr lang="it-IT" dirty="0"/>
              <a:t> EU country (</a:t>
            </a:r>
            <a:r>
              <a:rPr lang="it-IT" dirty="0" err="1"/>
              <a:t>freedom</a:t>
            </a:r>
            <a:r>
              <a:rPr lang="it-IT" dirty="0"/>
              <a:t> of establishment: </a:t>
            </a:r>
            <a:r>
              <a:rPr lang="it-IT" dirty="0" err="1"/>
              <a:t>Article</a:t>
            </a:r>
            <a:r>
              <a:rPr lang="it-IT" dirty="0"/>
              <a:t> 49 TFEU); and </a:t>
            </a:r>
            <a:r>
              <a:rPr lang="it-IT" dirty="0" err="1"/>
              <a:t>offer</a:t>
            </a:r>
            <a:r>
              <a:rPr lang="it-IT" dirty="0"/>
              <a:t> and </a:t>
            </a:r>
            <a:r>
              <a:rPr lang="it-IT" dirty="0" err="1"/>
              <a:t>provide</a:t>
            </a:r>
            <a:r>
              <a:rPr lang="it-IT" dirty="0"/>
              <a:t>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services</a:t>
            </a:r>
            <a:r>
              <a:rPr lang="it-IT" dirty="0"/>
              <a:t> in </a:t>
            </a:r>
            <a:r>
              <a:rPr lang="it-IT" dirty="0" err="1"/>
              <a:t>other</a:t>
            </a:r>
            <a:r>
              <a:rPr lang="it-IT" dirty="0"/>
              <a:t> EU </a:t>
            </a:r>
            <a:r>
              <a:rPr lang="it-IT" dirty="0" err="1"/>
              <a:t>countries</a:t>
            </a:r>
            <a:r>
              <a:rPr lang="it-IT" dirty="0"/>
              <a:t> on a </a:t>
            </a:r>
            <a:r>
              <a:rPr lang="it-IT" dirty="0" err="1"/>
              <a:t>temporary</a:t>
            </a:r>
            <a:r>
              <a:rPr lang="it-IT" dirty="0"/>
              <a:t> </a:t>
            </a:r>
            <a:r>
              <a:rPr lang="it-IT" dirty="0" err="1"/>
              <a:t>basis</a:t>
            </a:r>
            <a:r>
              <a:rPr lang="it-IT" dirty="0"/>
              <a:t> </a:t>
            </a:r>
            <a:r>
              <a:rPr lang="it-IT" dirty="0" err="1"/>
              <a:t>while</a:t>
            </a:r>
            <a:r>
              <a:rPr lang="it-IT" dirty="0"/>
              <a:t> </a:t>
            </a:r>
            <a:r>
              <a:rPr lang="it-IT" dirty="0" err="1"/>
              <a:t>remaining</a:t>
            </a:r>
            <a:r>
              <a:rPr lang="it-IT" dirty="0"/>
              <a:t> in </a:t>
            </a:r>
            <a:r>
              <a:rPr lang="it-IT" dirty="0" err="1"/>
              <a:t>their</a:t>
            </a:r>
            <a:r>
              <a:rPr lang="it-IT" dirty="0"/>
              <a:t> country of </a:t>
            </a:r>
            <a:r>
              <a:rPr lang="it-IT" dirty="0" err="1"/>
              <a:t>origin</a:t>
            </a:r>
            <a:r>
              <a:rPr lang="it-IT" dirty="0"/>
              <a:t> (</a:t>
            </a:r>
            <a:r>
              <a:rPr lang="it-IT" dirty="0" err="1"/>
              <a:t>freedom</a:t>
            </a:r>
            <a:r>
              <a:rPr lang="it-IT" dirty="0"/>
              <a:t> to </a:t>
            </a:r>
            <a:r>
              <a:rPr lang="it-IT" dirty="0" err="1"/>
              <a:t>provide</a:t>
            </a:r>
            <a:r>
              <a:rPr lang="it-IT" dirty="0"/>
              <a:t> </a:t>
            </a:r>
            <a:r>
              <a:rPr lang="it-IT" dirty="0" err="1"/>
              <a:t>services</a:t>
            </a:r>
            <a:r>
              <a:rPr lang="it-IT" dirty="0"/>
              <a:t>: </a:t>
            </a:r>
            <a:r>
              <a:rPr lang="it-IT" dirty="0" err="1"/>
              <a:t>Article</a:t>
            </a:r>
            <a:r>
              <a:rPr lang="it-IT" dirty="0"/>
              <a:t> 56 TFEU). </a:t>
            </a:r>
          </a:p>
          <a:p>
            <a:pPr>
              <a:buFont typeface="Arial" panose="020B0604020202020204" pitchFamily="34" charset="0"/>
              <a:buChar char="•"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86854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5B058E-DFB4-1B4C-8D5B-FE0FAA4AA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E4CA87C-0DB9-E242-B651-83454093D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4. Free </a:t>
            </a:r>
            <a:r>
              <a:rPr lang="it-IT" dirty="0" err="1"/>
              <a:t>movement</a:t>
            </a:r>
            <a:r>
              <a:rPr lang="it-IT" dirty="0"/>
              <a:t> </a:t>
            </a:r>
            <a:r>
              <a:rPr lang="it-IT" b="1" dirty="0"/>
              <a:t>of </a:t>
            </a:r>
            <a:r>
              <a:rPr lang="it-IT" b="1" dirty="0" err="1"/>
              <a:t>workers</a:t>
            </a:r>
            <a:r>
              <a:rPr lang="it-IT" b="1" dirty="0"/>
              <a:t> </a:t>
            </a:r>
            <a:r>
              <a:rPr lang="it-IT" dirty="0"/>
              <a:t>(</a:t>
            </a:r>
            <a:r>
              <a:rPr lang="it-IT" dirty="0" err="1"/>
              <a:t>Articles</a:t>
            </a:r>
            <a:r>
              <a:rPr lang="it-IT" dirty="0"/>
              <a:t> 26 and 45-48 TFEU)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covers</a:t>
            </a:r>
            <a:r>
              <a:rPr lang="it-IT" dirty="0"/>
              <a:t> </a:t>
            </a:r>
            <a:r>
              <a:rPr lang="it-IT" dirty="0" err="1"/>
              <a:t>aspects</a:t>
            </a:r>
            <a:r>
              <a:rPr lang="it-IT" dirty="0"/>
              <a:t> </a:t>
            </a:r>
            <a:r>
              <a:rPr lang="it-IT" dirty="0" err="1"/>
              <a:t>such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the </a:t>
            </a:r>
            <a:r>
              <a:rPr lang="it-IT" dirty="0" err="1"/>
              <a:t>rights</a:t>
            </a:r>
            <a:r>
              <a:rPr lang="it-IT" dirty="0"/>
              <a:t> of </a:t>
            </a:r>
            <a:r>
              <a:rPr lang="it-IT" dirty="0" err="1"/>
              <a:t>movement</a:t>
            </a:r>
            <a:r>
              <a:rPr lang="it-IT" dirty="0"/>
              <a:t> and residence for </a:t>
            </a:r>
            <a:r>
              <a:rPr lang="it-IT" dirty="0" err="1"/>
              <a:t>workers</a:t>
            </a:r>
            <a:r>
              <a:rPr lang="it-IT" dirty="0"/>
              <a:t>, the </a:t>
            </a:r>
            <a:r>
              <a:rPr lang="it-IT" dirty="0" err="1"/>
              <a:t>rights</a:t>
            </a:r>
            <a:r>
              <a:rPr lang="it-IT" dirty="0"/>
              <a:t> of entry and residence for family </a:t>
            </a:r>
            <a:r>
              <a:rPr lang="it-IT" dirty="0" err="1"/>
              <a:t>members</a:t>
            </a:r>
            <a:r>
              <a:rPr lang="it-IT" dirty="0"/>
              <a:t>, and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entails</a:t>
            </a:r>
            <a:r>
              <a:rPr lang="it-IT" dirty="0"/>
              <a:t> the </a:t>
            </a:r>
            <a:r>
              <a:rPr lang="it-IT" dirty="0" err="1"/>
              <a:t>abolition</a:t>
            </a:r>
            <a:r>
              <a:rPr lang="it-IT" dirty="0"/>
              <a:t> of </a:t>
            </a:r>
            <a:r>
              <a:rPr lang="it-IT" dirty="0" err="1"/>
              <a:t>any</a:t>
            </a:r>
            <a:r>
              <a:rPr lang="it-IT" dirty="0"/>
              <a:t> </a:t>
            </a:r>
            <a:r>
              <a:rPr lang="it-IT" dirty="0" err="1"/>
              <a:t>discrimination</a:t>
            </a:r>
            <a:r>
              <a:rPr lang="it-IT" dirty="0"/>
              <a:t> </a:t>
            </a:r>
            <a:r>
              <a:rPr lang="it-IT" dirty="0" err="1"/>
              <a:t>based</a:t>
            </a:r>
            <a:r>
              <a:rPr lang="it-IT" dirty="0"/>
              <a:t> on </a:t>
            </a:r>
            <a:r>
              <a:rPr lang="it-IT" dirty="0" err="1"/>
              <a:t>nationality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regards</a:t>
            </a:r>
            <a:r>
              <a:rPr lang="it-IT" dirty="0"/>
              <a:t> </a:t>
            </a:r>
            <a:r>
              <a:rPr lang="it-IT" dirty="0" err="1"/>
              <a:t>employment</a:t>
            </a:r>
            <a:r>
              <a:rPr lang="it-IT" dirty="0"/>
              <a:t>, </a:t>
            </a:r>
            <a:r>
              <a:rPr lang="it-IT" dirty="0" err="1"/>
              <a:t>remuneration</a:t>
            </a:r>
            <a:r>
              <a:rPr lang="it-IT" dirty="0"/>
              <a:t> and </a:t>
            </a: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conditions</a:t>
            </a:r>
            <a:r>
              <a:rPr lang="it-IT" dirty="0"/>
              <a:t> of work and </a:t>
            </a:r>
            <a:r>
              <a:rPr lang="it-IT" dirty="0" err="1"/>
              <a:t>employment</a:t>
            </a:r>
            <a:r>
              <a:rPr lang="it-IT" dirty="0"/>
              <a:t>. </a:t>
            </a:r>
            <a:r>
              <a:rPr lang="it-IT" dirty="0" err="1"/>
              <a:t>Restrictions</a:t>
            </a:r>
            <a:r>
              <a:rPr lang="it-IT" dirty="0"/>
              <a:t> </a:t>
            </a:r>
            <a:r>
              <a:rPr lang="it-IT" dirty="0" err="1"/>
              <a:t>may</a:t>
            </a:r>
            <a:r>
              <a:rPr lang="it-IT" dirty="0"/>
              <a:t> </a:t>
            </a:r>
            <a:r>
              <a:rPr lang="it-IT" dirty="0" err="1"/>
              <a:t>apply</a:t>
            </a:r>
            <a:r>
              <a:rPr lang="it-IT" dirty="0"/>
              <a:t> for the public service.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The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Labour</a:t>
            </a:r>
            <a:r>
              <a:rPr lang="it-IT" dirty="0"/>
              <a:t> Authority </a:t>
            </a:r>
            <a:r>
              <a:rPr lang="it-IT" dirty="0" err="1"/>
              <a:t>serves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a </a:t>
            </a:r>
            <a:r>
              <a:rPr lang="it-IT" dirty="0" err="1"/>
              <a:t>dedicated</a:t>
            </a:r>
            <a:r>
              <a:rPr lang="it-IT" dirty="0"/>
              <a:t> agency for the free </a:t>
            </a:r>
            <a:r>
              <a:rPr lang="it-IT" dirty="0" err="1"/>
              <a:t>movement</a:t>
            </a:r>
            <a:r>
              <a:rPr lang="it-IT" dirty="0"/>
              <a:t> of </a:t>
            </a:r>
            <a:r>
              <a:rPr lang="it-IT" dirty="0" err="1"/>
              <a:t>workers</a:t>
            </a:r>
            <a:r>
              <a:rPr lang="it-IT" dirty="0"/>
              <a:t>, </a:t>
            </a:r>
            <a:r>
              <a:rPr lang="it-IT" dirty="0" err="1"/>
              <a:t>including</a:t>
            </a:r>
            <a:r>
              <a:rPr lang="it-IT" dirty="0"/>
              <a:t> </a:t>
            </a:r>
            <a:r>
              <a:rPr lang="it-IT" dirty="0" err="1"/>
              <a:t>posted</a:t>
            </a:r>
            <a:r>
              <a:rPr lang="it-IT" dirty="0"/>
              <a:t> </a:t>
            </a:r>
            <a:r>
              <a:rPr lang="it-IT" dirty="0" err="1"/>
              <a:t>workers</a:t>
            </a:r>
            <a:r>
              <a:rPr lang="it-IT" dirty="0"/>
              <a:t>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275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467CC7-70CA-E240-9B84-25DAD09BA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Free </a:t>
            </a:r>
            <a:r>
              <a:rPr lang="it-IT" dirty="0" err="1"/>
              <a:t>movement</a:t>
            </a:r>
            <a:r>
              <a:rPr lang="it-IT" dirty="0"/>
              <a:t> of </a:t>
            </a:r>
            <a:r>
              <a:rPr lang="it-IT" dirty="0" err="1"/>
              <a:t>capitals</a:t>
            </a:r>
            <a:r>
              <a:rPr lang="it-IT" dirty="0"/>
              <a:t>, </a:t>
            </a:r>
            <a:r>
              <a:rPr lang="it-IT" dirty="0" err="1"/>
              <a:t>services</a:t>
            </a:r>
            <a:r>
              <a:rPr lang="it-IT" dirty="0"/>
              <a:t>, </a:t>
            </a:r>
            <a:r>
              <a:rPr lang="it-IT" dirty="0" err="1"/>
              <a:t>persons</a:t>
            </a:r>
            <a:r>
              <a:rPr lang="it-IT" dirty="0"/>
              <a:t>, </a:t>
            </a:r>
            <a:r>
              <a:rPr lang="it-IT" dirty="0" err="1"/>
              <a:t>goods</a:t>
            </a:r>
            <a:r>
              <a:rPr lang="it-IT" dirty="0"/>
              <a:t>….and DATA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41FF7B4-C8EA-EC44-9E97-29092E707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5. </a:t>
            </a:r>
            <a:r>
              <a:rPr lang="it-IT" b="1" dirty="0"/>
              <a:t>Free </a:t>
            </a:r>
            <a:r>
              <a:rPr lang="it-IT" b="1" dirty="0" err="1"/>
              <a:t>movement</a:t>
            </a:r>
            <a:r>
              <a:rPr lang="it-IT" b="1" dirty="0"/>
              <a:t> of data </a:t>
            </a:r>
            <a:r>
              <a:rPr lang="it-IT" dirty="0"/>
              <a:t>: </a:t>
            </a:r>
          </a:p>
          <a:p>
            <a:r>
              <a:rPr lang="it-IT" dirty="0"/>
              <a:t>The EU </a:t>
            </a:r>
            <a:r>
              <a:rPr lang="it-IT" dirty="0" err="1"/>
              <a:t>wants</a:t>
            </a:r>
            <a:r>
              <a:rPr lang="it-IT" dirty="0"/>
              <a:t> to </a:t>
            </a:r>
            <a:r>
              <a:rPr lang="it-IT" b="1" dirty="0" err="1"/>
              <a:t>ensure</a:t>
            </a:r>
            <a:r>
              <a:rPr lang="it-IT" b="1" dirty="0"/>
              <a:t> a free flow of data in Europe</a:t>
            </a:r>
            <a:r>
              <a:rPr lang="it-IT" dirty="0"/>
              <a:t>, </a:t>
            </a:r>
            <a:r>
              <a:rPr lang="it-IT" dirty="0" err="1"/>
              <a:t>allowing</a:t>
            </a:r>
            <a:r>
              <a:rPr lang="it-IT" dirty="0"/>
              <a:t> companies and public </a:t>
            </a:r>
            <a:r>
              <a:rPr lang="it-IT" dirty="0" err="1"/>
              <a:t>administrations</a:t>
            </a:r>
            <a:r>
              <a:rPr lang="it-IT" dirty="0"/>
              <a:t> to </a:t>
            </a:r>
            <a:r>
              <a:rPr lang="it-IT" dirty="0" err="1"/>
              <a:t>store</a:t>
            </a:r>
            <a:r>
              <a:rPr lang="it-IT" dirty="0"/>
              <a:t> and </a:t>
            </a:r>
            <a:r>
              <a:rPr lang="it-IT" dirty="0" err="1"/>
              <a:t>process</a:t>
            </a:r>
            <a:r>
              <a:rPr lang="it-IT" dirty="0"/>
              <a:t> non-personal data </a:t>
            </a:r>
            <a:r>
              <a:rPr lang="it-IT" dirty="0" err="1"/>
              <a:t>wherever</a:t>
            </a:r>
            <a:r>
              <a:rPr lang="it-IT" dirty="0"/>
              <a:t> </a:t>
            </a:r>
            <a:r>
              <a:rPr lang="it-IT" dirty="0" err="1"/>
              <a:t>they</a:t>
            </a:r>
            <a:r>
              <a:rPr lang="it-IT" dirty="0"/>
              <a:t> </a:t>
            </a:r>
            <a:r>
              <a:rPr lang="it-IT" dirty="0" err="1"/>
              <a:t>choose</a:t>
            </a:r>
            <a:r>
              <a:rPr lang="it-IT" dirty="0"/>
              <a:t>. </a:t>
            </a:r>
          </a:p>
          <a:p>
            <a:r>
              <a:rPr lang="it-IT" dirty="0" err="1"/>
              <a:t>Which</a:t>
            </a:r>
            <a:r>
              <a:rPr lang="it-IT" dirty="0"/>
              <a:t> data ? NON-PERSONAL data </a:t>
            </a:r>
            <a:r>
              <a:rPr lang="it-IT" dirty="0">
                <a:sym typeface="Wingdings" pitchFamily="2" charset="2"/>
              </a:rPr>
              <a:t> BIG DATA. </a:t>
            </a:r>
          </a:p>
          <a:p>
            <a:r>
              <a:rPr lang="it-IT" dirty="0" err="1"/>
              <a:t>Our</a:t>
            </a:r>
            <a:r>
              <a:rPr lang="it-IT" dirty="0"/>
              <a:t> economy </a:t>
            </a:r>
            <a:r>
              <a:rPr lang="it-IT" dirty="0" err="1"/>
              <a:t>depends</a:t>
            </a:r>
            <a:r>
              <a:rPr lang="it-IT" dirty="0"/>
              <a:t> more and more on data: data can create </a:t>
            </a:r>
            <a:r>
              <a:rPr lang="it-IT" dirty="0" err="1"/>
              <a:t>significantly</a:t>
            </a:r>
            <a:r>
              <a:rPr lang="it-IT" dirty="0"/>
              <a:t> </a:t>
            </a:r>
            <a:r>
              <a:rPr lang="it-IT" dirty="0" err="1"/>
              <a:t>added</a:t>
            </a:r>
            <a:r>
              <a:rPr lang="it-IT" dirty="0"/>
              <a:t> </a:t>
            </a:r>
            <a:r>
              <a:rPr lang="it-IT" dirty="0" err="1"/>
              <a:t>value</a:t>
            </a:r>
            <a:r>
              <a:rPr lang="it-IT" dirty="0"/>
              <a:t> to </a:t>
            </a:r>
            <a:r>
              <a:rPr lang="it-IT" dirty="0" err="1"/>
              <a:t>existing</a:t>
            </a:r>
            <a:r>
              <a:rPr lang="it-IT" dirty="0"/>
              <a:t> </a:t>
            </a:r>
            <a:r>
              <a:rPr lang="it-IT" dirty="0" err="1"/>
              <a:t>services</a:t>
            </a:r>
            <a:r>
              <a:rPr lang="it-IT" dirty="0"/>
              <a:t> and facilitate </a:t>
            </a:r>
            <a:r>
              <a:rPr lang="it-IT" dirty="0" err="1"/>
              <a:t>entirely</a:t>
            </a:r>
            <a:r>
              <a:rPr lang="it-IT" dirty="0"/>
              <a:t> new business </a:t>
            </a:r>
            <a:r>
              <a:rPr lang="it-IT" dirty="0" err="1"/>
              <a:t>models</a:t>
            </a:r>
            <a:r>
              <a:rPr lang="it-IT" dirty="0"/>
              <a:t>. To </a:t>
            </a:r>
            <a:r>
              <a:rPr lang="it-IT" dirty="0" err="1"/>
              <a:t>fully</a:t>
            </a:r>
            <a:r>
              <a:rPr lang="it-IT" dirty="0"/>
              <a:t> </a:t>
            </a:r>
            <a:r>
              <a:rPr lang="it-IT" dirty="0" err="1"/>
              <a:t>unleash</a:t>
            </a:r>
            <a:r>
              <a:rPr lang="it-IT" dirty="0"/>
              <a:t> the benefits of the data economy the </a:t>
            </a:r>
            <a:r>
              <a:rPr lang="it-IT" dirty="0" err="1"/>
              <a:t>Commission</a:t>
            </a:r>
            <a:r>
              <a:rPr lang="it-IT" dirty="0"/>
              <a:t> </a:t>
            </a:r>
            <a:r>
              <a:rPr lang="it-IT" dirty="0" err="1"/>
              <a:t>needs</a:t>
            </a:r>
            <a:r>
              <a:rPr lang="it-IT" dirty="0"/>
              <a:t> to </a:t>
            </a:r>
            <a:r>
              <a:rPr lang="it-IT" dirty="0" err="1"/>
              <a:t>ensure</a:t>
            </a:r>
            <a:r>
              <a:rPr lang="it-IT" dirty="0"/>
              <a:t> the free-flow of non-personal data.</a:t>
            </a:r>
          </a:p>
        </p:txBody>
      </p:sp>
    </p:spTree>
    <p:extLst>
      <p:ext uri="{BB962C8B-B14F-4D97-AF65-F5344CB8AC3E}">
        <p14:creationId xmlns:p14="http://schemas.microsoft.com/office/powerpoint/2010/main" val="1213599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3C7290-2602-E248-A4FB-DA432DE78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D017E3-5DB9-F448-A8F0-449834793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The </a:t>
            </a:r>
            <a:r>
              <a:rPr lang="it-IT" dirty="0">
                <a:hlinkClick r:id="rId2"/>
              </a:rPr>
              <a:t>Regulation on a framework for the free flow of non-personal data in the EU</a:t>
            </a:r>
            <a:r>
              <a:rPr lang="it-IT" dirty="0"/>
              <a:t> </a:t>
            </a:r>
            <a:r>
              <a:rPr lang="it-IT"/>
              <a:t>(REGULATION 2018/1807) aims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</a:t>
            </a:r>
            <a:r>
              <a:rPr lang="it-IT" dirty="0" err="1"/>
              <a:t>removing</a:t>
            </a:r>
            <a:r>
              <a:rPr lang="it-IT" dirty="0"/>
              <a:t> </a:t>
            </a:r>
            <a:r>
              <a:rPr lang="it-IT" dirty="0" err="1"/>
              <a:t>obstacles</a:t>
            </a:r>
            <a:r>
              <a:rPr lang="it-IT" dirty="0"/>
              <a:t> to the free </a:t>
            </a:r>
            <a:r>
              <a:rPr lang="it-IT" dirty="0" err="1"/>
              <a:t>movement</a:t>
            </a:r>
            <a:r>
              <a:rPr lang="it-IT" dirty="0"/>
              <a:t> of non-personal data </a:t>
            </a:r>
            <a:r>
              <a:rPr lang="it-IT" dirty="0" err="1"/>
              <a:t>between</a:t>
            </a:r>
            <a:r>
              <a:rPr lang="it-IT" dirty="0"/>
              <a:t> </a:t>
            </a:r>
            <a:r>
              <a:rPr lang="it-IT" dirty="0" err="1"/>
              <a:t>different</a:t>
            </a:r>
            <a:r>
              <a:rPr lang="it-IT" dirty="0"/>
              <a:t> EU </a:t>
            </a:r>
            <a:r>
              <a:rPr lang="it-IT" dirty="0" err="1"/>
              <a:t>countries</a:t>
            </a:r>
            <a:r>
              <a:rPr lang="it-IT" dirty="0"/>
              <a:t> and IT </a:t>
            </a:r>
            <a:r>
              <a:rPr lang="it-IT" dirty="0" err="1"/>
              <a:t>systems</a:t>
            </a:r>
            <a:r>
              <a:rPr lang="it-IT" dirty="0"/>
              <a:t> in Europe.</a:t>
            </a:r>
          </a:p>
          <a:p>
            <a:r>
              <a:rPr lang="it-IT" dirty="0"/>
              <a:t>The </a:t>
            </a:r>
            <a:r>
              <a:rPr lang="it-IT" dirty="0" err="1"/>
              <a:t>Regulation</a:t>
            </a:r>
            <a:r>
              <a:rPr lang="it-IT" dirty="0"/>
              <a:t> </a:t>
            </a:r>
            <a:r>
              <a:rPr lang="it-IT" dirty="0" err="1"/>
              <a:t>ensures</a:t>
            </a:r>
            <a:r>
              <a:rPr lang="it-IT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Free </a:t>
            </a:r>
            <a:r>
              <a:rPr lang="it-IT" dirty="0" err="1"/>
              <a:t>movement</a:t>
            </a:r>
            <a:r>
              <a:rPr lang="it-IT" dirty="0"/>
              <a:t> of non-personal data </a:t>
            </a:r>
            <a:r>
              <a:rPr lang="it-IT" dirty="0" err="1"/>
              <a:t>across</a:t>
            </a:r>
            <a:r>
              <a:rPr lang="it-IT" dirty="0"/>
              <a:t> </a:t>
            </a:r>
            <a:r>
              <a:rPr lang="it-IT" dirty="0" err="1"/>
              <a:t>borders</a:t>
            </a:r>
            <a:r>
              <a:rPr lang="it-IT" dirty="0"/>
              <a:t>: </a:t>
            </a:r>
            <a:r>
              <a:rPr lang="it-IT" dirty="0" err="1"/>
              <a:t>every</a:t>
            </a:r>
            <a:r>
              <a:rPr lang="it-IT" dirty="0"/>
              <a:t> </a:t>
            </a:r>
            <a:r>
              <a:rPr lang="it-IT" dirty="0" err="1"/>
              <a:t>organisation</a:t>
            </a:r>
            <a:r>
              <a:rPr lang="it-IT" dirty="0"/>
              <a:t> </a:t>
            </a:r>
            <a:r>
              <a:rPr lang="it-IT" dirty="0" err="1"/>
              <a:t>should</a:t>
            </a:r>
            <a:r>
              <a:rPr lang="it-IT" dirty="0"/>
              <a:t> be </a:t>
            </a:r>
            <a:r>
              <a:rPr lang="it-IT" dirty="0" err="1"/>
              <a:t>able</a:t>
            </a:r>
            <a:r>
              <a:rPr lang="it-IT" dirty="0"/>
              <a:t> to </a:t>
            </a:r>
            <a:r>
              <a:rPr lang="it-IT" dirty="0" err="1"/>
              <a:t>store</a:t>
            </a:r>
            <a:r>
              <a:rPr lang="it-IT" dirty="0"/>
              <a:t> and </a:t>
            </a:r>
            <a:r>
              <a:rPr lang="it-IT" dirty="0" err="1"/>
              <a:t>process</a:t>
            </a:r>
            <a:r>
              <a:rPr lang="it-IT" dirty="0"/>
              <a:t> data </a:t>
            </a:r>
            <a:r>
              <a:rPr lang="it-IT" dirty="0" err="1"/>
              <a:t>anywhere</a:t>
            </a:r>
            <a:r>
              <a:rPr lang="it-IT" dirty="0"/>
              <a:t> in the EU.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The </a:t>
            </a:r>
            <a:r>
              <a:rPr lang="it-IT" dirty="0" err="1"/>
              <a:t>availability</a:t>
            </a:r>
            <a:r>
              <a:rPr lang="it-IT" dirty="0"/>
              <a:t> of data for </a:t>
            </a:r>
            <a:r>
              <a:rPr lang="it-IT" dirty="0" err="1"/>
              <a:t>regulatory</a:t>
            </a:r>
            <a:r>
              <a:rPr lang="it-IT" dirty="0"/>
              <a:t> control: public </a:t>
            </a:r>
            <a:r>
              <a:rPr lang="it-IT" dirty="0" err="1"/>
              <a:t>authorities</a:t>
            </a:r>
            <a:r>
              <a:rPr lang="it-IT" dirty="0"/>
              <a:t> </a:t>
            </a:r>
            <a:r>
              <a:rPr lang="it-IT" dirty="0" err="1"/>
              <a:t>will</a:t>
            </a:r>
            <a:r>
              <a:rPr lang="it-IT" dirty="0"/>
              <a:t> </a:t>
            </a:r>
            <a:r>
              <a:rPr lang="it-IT" dirty="0" err="1"/>
              <a:t>retain</a:t>
            </a:r>
            <a:r>
              <a:rPr lang="it-IT" dirty="0"/>
              <a:t> </a:t>
            </a:r>
            <a:r>
              <a:rPr lang="it-IT" dirty="0" err="1"/>
              <a:t>access</a:t>
            </a:r>
            <a:r>
              <a:rPr lang="it-IT" dirty="0"/>
              <a:t> to data, </a:t>
            </a:r>
            <a:r>
              <a:rPr lang="it-IT" dirty="0" err="1"/>
              <a:t>even</a:t>
            </a:r>
            <a:r>
              <a:rPr lang="it-IT" dirty="0"/>
              <a:t> </a:t>
            </a:r>
            <a:r>
              <a:rPr lang="it-IT" dirty="0" err="1"/>
              <a:t>when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located</a:t>
            </a:r>
            <a:r>
              <a:rPr lang="it-IT" dirty="0"/>
              <a:t> in </a:t>
            </a:r>
            <a:r>
              <a:rPr lang="it-IT" dirty="0" err="1"/>
              <a:t>another</a:t>
            </a:r>
            <a:r>
              <a:rPr lang="it-IT" dirty="0"/>
              <a:t> EU country or </a:t>
            </a:r>
            <a:r>
              <a:rPr lang="it-IT" dirty="0" err="1"/>
              <a:t>when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stored</a:t>
            </a:r>
            <a:r>
              <a:rPr lang="it-IT" dirty="0"/>
              <a:t> or </a:t>
            </a:r>
            <a:r>
              <a:rPr lang="it-IT" dirty="0" err="1"/>
              <a:t>processed</a:t>
            </a:r>
            <a:r>
              <a:rPr lang="it-IT" dirty="0"/>
              <a:t> in the </a:t>
            </a:r>
            <a:r>
              <a:rPr lang="it-IT" dirty="0" err="1"/>
              <a:t>cloud</a:t>
            </a:r>
            <a:r>
              <a:rPr lang="it-IT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52579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565EA06-FF69-3E43-9B21-6E660AE01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174" y="678426"/>
            <a:ext cx="10660626" cy="549853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it-IT" dirty="0" err="1"/>
              <a:t>Easier</a:t>
            </a:r>
            <a:r>
              <a:rPr lang="it-IT" dirty="0"/>
              <a:t> </a:t>
            </a:r>
            <a:r>
              <a:rPr lang="it-IT" dirty="0" err="1"/>
              <a:t>switching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</a:t>
            </a:r>
            <a:r>
              <a:rPr lang="it-IT" dirty="0" err="1"/>
              <a:t>cloud</a:t>
            </a:r>
            <a:r>
              <a:rPr lang="it-IT" dirty="0"/>
              <a:t> service providers for </a:t>
            </a:r>
            <a:r>
              <a:rPr lang="it-IT" dirty="0" err="1"/>
              <a:t>professional</a:t>
            </a:r>
            <a:r>
              <a:rPr lang="it-IT" dirty="0"/>
              <a:t> </a:t>
            </a:r>
            <a:r>
              <a:rPr lang="it-IT" dirty="0" err="1"/>
              <a:t>users</a:t>
            </a:r>
            <a:r>
              <a:rPr lang="it-IT" dirty="0"/>
              <a:t>. The </a:t>
            </a:r>
            <a:r>
              <a:rPr lang="it-IT" dirty="0" err="1"/>
              <a:t>Commission</a:t>
            </a:r>
            <a:r>
              <a:rPr lang="it-IT" dirty="0"/>
              <a:t> </a:t>
            </a:r>
            <a:r>
              <a:rPr lang="it-IT" dirty="0" err="1"/>
              <a:t>has</a:t>
            </a:r>
            <a:r>
              <a:rPr lang="it-IT" dirty="0"/>
              <a:t> </a:t>
            </a:r>
            <a:r>
              <a:rPr lang="it-IT" dirty="0" err="1"/>
              <a:t>started</a:t>
            </a:r>
            <a:r>
              <a:rPr lang="it-IT" dirty="0"/>
              <a:t> </a:t>
            </a:r>
            <a:r>
              <a:rPr lang="it-IT" dirty="0" err="1"/>
              <a:t>facilitating</a:t>
            </a:r>
            <a:r>
              <a:rPr lang="it-IT" dirty="0"/>
              <a:t> self-</a:t>
            </a:r>
            <a:r>
              <a:rPr lang="it-IT" dirty="0" err="1"/>
              <a:t>regulation</a:t>
            </a:r>
            <a:r>
              <a:rPr lang="it-IT" dirty="0"/>
              <a:t> in </a:t>
            </a:r>
            <a:r>
              <a:rPr lang="it-IT" dirty="0" err="1"/>
              <a:t>this</a:t>
            </a:r>
            <a:r>
              <a:rPr lang="it-IT" dirty="0"/>
              <a:t> area, </a:t>
            </a:r>
            <a:r>
              <a:rPr lang="it-IT" dirty="0" err="1"/>
              <a:t>encouraging</a:t>
            </a:r>
            <a:r>
              <a:rPr lang="it-IT" dirty="0"/>
              <a:t> providers to </a:t>
            </a:r>
            <a:r>
              <a:rPr lang="it-IT" dirty="0" err="1"/>
              <a:t>develop</a:t>
            </a:r>
            <a:r>
              <a:rPr lang="it-IT" dirty="0"/>
              <a:t> </a:t>
            </a:r>
            <a:r>
              <a:rPr lang="it-IT" dirty="0" err="1"/>
              <a:t>codes</a:t>
            </a:r>
            <a:r>
              <a:rPr lang="it-IT" dirty="0"/>
              <a:t> of </a:t>
            </a:r>
            <a:r>
              <a:rPr lang="it-IT" dirty="0" err="1"/>
              <a:t>conduct</a:t>
            </a:r>
            <a:r>
              <a:rPr lang="it-IT" dirty="0"/>
              <a:t> </a:t>
            </a:r>
            <a:r>
              <a:rPr lang="it-IT" dirty="0" err="1"/>
              <a:t>regarding</a:t>
            </a:r>
            <a:r>
              <a:rPr lang="it-IT" dirty="0"/>
              <a:t> the </a:t>
            </a:r>
            <a:r>
              <a:rPr lang="it-IT" dirty="0" err="1"/>
              <a:t>conditions</a:t>
            </a:r>
            <a:r>
              <a:rPr lang="it-IT" dirty="0"/>
              <a:t> under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users</a:t>
            </a:r>
            <a:r>
              <a:rPr lang="it-IT" dirty="0"/>
              <a:t> can </a:t>
            </a:r>
            <a:r>
              <a:rPr lang="it-IT" dirty="0" err="1"/>
              <a:t>move</a:t>
            </a:r>
            <a:r>
              <a:rPr lang="it-IT" dirty="0"/>
              <a:t> data </a:t>
            </a:r>
            <a:r>
              <a:rPr lang="it-IT" dirty="0" err="1"/>
              <a:t>between</a:t>
            </a:r>
            <a:r>
              <a:rPr lang="it-IT" dirty="0"/>
              <a:t> </a:t>
            </a:r>
            <a:r>
              <a:rPr lang="it-IT" dirty="0" err="1"/>
              <a:t>cloud</a:t>
            </a:r>
            <a:r>
              <a:rPr lang="it-IT" dirty="0"/>
              <a:t> service providers and back </a:t>
            </a:r>
            <a:r>
              <a:rPr lang="it-IT" dirty="0" err="1"/>
              <a:t>into</a:t>
            </a:r>
            <a:r>
              <a:rPr lang="it-IT" dirty="0"/>
              <a:t>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own</a:t>
            </a:r>
            <a:r>
              <a:rPr lang="it-IT" dirty="0"/>
              <a:t> IT </a:t>
            </a:r>
            <a:r>
              <a:rPr lang="it-IT" dirty="0" err="1"/>
              <a:t>environments</a:t>
            </a:r>
            <a:r>
              <a:rPr lang="it-IT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Full </a:t>
            </a:r>
            <a:r>
              <a:rPr lang="it-IT" dirty="0" err="1"/>
              <a:t>consistency</a:t>
            </a:r>
            <a:r>
              <a:rPr lang="it-IT" dirty="0"/>
              <a:t> and </a:t>
            </a:r>
            <a:r>
              <a:rPr lang="it-IT" dirty="0" err="1"/>
              <a:t>synergies</a:t>
            </a:r>
            <a:r>
              <a:rPr lang="it-IT" dirty="0"/>
              <a:t> with the </a:t>
            </a:r>
            <a:r>
              <a:rPr lang="it-IT" dirty="0">
                <a:hlinkClick r:id="rId2"/>
              </a:rPr>
              <a:t>cybersecurity package</a:t>
            </a:r>
            <a:r>
              <a:rPr lang="it-IT" dirty="0"/>
              <a:t>, and </a:t>
            </a:r>
            <a:r>
              <a:rPr lang="it-IT" dirty="0" err="1"/>
              <a:t>clarification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any</a:t>
            </a:r>
            <a:r>
              <a:rPr lang="it-IT" dirty="0"/>
              <a:t> security </a:t>
            </a:r>
            <a:r>
              <a:rPr lang="it-IT" dirty="0" err="1"/>
              <a:t>requirements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already</a:t>
            </a:r>
            <a:r>
              <a:rPr lang="it-IT" dirty="0"/>
              <a:t> </a:t>
            </a:r>
            <a:r>
              <a:rPr lang="it-IT" dirty="0" err="1"/>
              <a:t>apply</a:t>
            </a:r>
            <a:r>
              <a:rPr lang="it-IT" dirty="0"/>
              <a:t> to businesses </a:t>
            </a:r>
            <a:r>
              <a:rPr lang="it-IT" dirty="0" err="1"/>
              <a:t>storing</a:t>
            </a:r>
            <a:r>
              <a:rPr lang="it-IT" dirty="0"/>
              <a:t> and processing data </a:t>
            </a:r>
            <a:r>
              <a:rPr lang="it-IT" dirty="0" err="1"/>
              <a:t>will</a:t>
            </a:r>
            <a:r>
              <a:rPr lang="it-IT" dirty="0"/>
              <a:t> continue to do so </a:t>
            </a:r>
            <a:r>
              <a:rPr lang="it-IT" dirty="0" err="1"/>
              <a:t>when</a:t>
            </a:r>
            <a:r>
              <a:rPr lang="it-IT" dirty="0"/>
              <a:t> </a:t>
            </a:r>
            <a:r>
              <a:rPr lang="it-IT" dirty="0" err="1"/>
              <a:t>they</a:t>
            </a:r>
            <a:r>
              <a:rPr lang="it-IT" dirty="0"/>
              <a:t> </a:t>
            </a:r>
            <a:r>
              <a:rPr lang="it-IT" dirty="0" err="1"/>
              <a:t>store</a:t>
            </a:r>
            <a:r>
              <a:rPr lang="it-IT" dirty="0"/>
              <a:t> or </a:t>
            </a:r>
            <a:r>
              <a:rPr lang="it-IT" dirty="0" err="1"/>
              <a:t>process</a:t>
            </a:r>
            <a:r>
              <a:rPr lang="it-IT" dirty="0"/>
              <a:t> data </a:t>
            </a:r>
            <a:r>
              <a:rPr lang="it-IT" dirty="0" err="1"/>
              <a:t>across</a:t>
            </a:r>
            <a:r>
              <a:rPr lang="it-IT" dirty="0"/>
              <a:t> </a:t>
            </a:r>
            <a:r>
              <a:rPr lang="it-IT" dirty="0" err="1"/>
              <a:t>borders</a:t>
            </a:r>
            <a:r>
              <a:rPr lang="it-IT" dirty="0"/>
              <a:t> in the EU or in the </a:t>
            </a:r>
            <a:r>
              <a:rPr lang="it-IT" dirty="0" err="1"/>
              <a:t>cloud</a:t>
            </a:r>
            <a:r>
              <a:rPr lang="it-IT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NB: The General Data </a:t>
            </a:r>
            <a:r>
              <a:rPr lang="it-IT" dirty="0" err="1"/>
              <a:t>Protection</a:t>
            </a:r>
            <a:r>
              <a:rPr lang="it-IT" dirty="0"/>
              <a:t> </a:t>
            </a:r>
            <a:r>
              <a:rPr lang="it-IT" dirty="0" err="1"/>
              <a:t>Regulation</a:t>
            </a:r>
            <a:r>
              <a:rPr lang="it-IT" dirty="0"/>
              <a:t> (GDPR) </a:t>
            </a:r>
            <a:r>
              <a:rPr lang="it-IT" dirty="0" err="1"/>
              <a:t>already</a:t>
            </a:r>
            <a:r>
              <a:rPr lang="it-IT" dirty="0"/>
              <a:t> </a:t>
            </a:r>
            <a:r>
              <a:rPr lang="it-IT" dirty="0" err="1"/>
              <a:t>provides</a:t>
            </a:r>
            <a:r>
              <a:rPr lang="it-IT" dirty="0"/>
              <a:t> for the free </a:t>
            </a:r>
            <a:r>
              <a:rPr lang="it-IT" dirty="0" err="1"/>
              <a:t>movement</a:t>
            </a:r>
            <a:r>
              <a:rPr lang="it-IT" dirty="0"/>
              <a:t> of personal data </a:t>
            </a:r>
            <a:r>
              <a:rPr lang="it-IT" dirty="0" err="1"/>
              <a:t>within</a:t>
            </a:r>
            <a:r>
              <a:rPr lang="it-IT" dirty="0"/>
              <a:t> the EU. 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Regulation</a:t>
            </a:r>
            <a:r>
              <a:rPr lang="it-IT" dirty="0"/>
              <a:t> </a:t>
            </a:r>
            <a:r>
              <a:rPr lang="it-IT" dirty="0" err="1"/>
              <a:t>will</a:t>
            </a:r>
            <a:r>
              <a:rPr lang="it-IT" dirty="0"/>
              <a:t> </a:t>
            </a:r>
            <a:r>
              <a:rPr lang="it-IT" dirty="0" err="1"/>
              <a:t>therefore</a:t>
            </a:r>
            <a:r>
              <a:rPr lang="it-IT" dirty="0"/>
              <a:t> </a:t>
            </a:r>
            <a:r>
              <a:rPr lang="it-IT" dirty="0" err="1"/>
              <a:t>ensure</a:t>
            </a:r>
            <a:r>
              <a:rPr lang="it-IT" dirty="0"/>
              <a:t> a </a:t>
            </a:r>
            <a:r>
              <a:rPr lang="it-IT" dirty="0" err="1"/>
              <a:t>comprehensive</a:t>
            </a:r>
            <a:r>
              <a:rPr lang="it-IT" dirty="0"/>
              <a:t> and </a:t>
            </a:r>
            <a:r>
              <a:rPr lang="it-IT" dirty="0" err="1"/>
              <a:t>coherent</a:t>
            </a:r>
            <a:r>
              <a:rPr lang="it-IT" dirty="0"/>
              <a:t> </a:t>
            </a:r>
            <a:r>
              <a:rPr lang="it-IT" dirty="0" err="1"/>
              <a:t>approach</a:t>
            </a:r>
            <a:r>
              <a:rPr lang="it-IT" dirty="0"/>
              <a:t> to the free </a:t>
            </a:r>
            <a:r>
              <a:rPr lang="it-IT" dirty="0" err="1"/>
              <a:t>movement</a:t>
            </a:r>
            <a:r>
              <a:rPr lang="it-IT" dirty="0"/>
              <a:t> of </a:t>
            </a:r>
            <a:r>
              <a:rPr lang="it-IT" dirty="0" err="1"/>
              <a:t>all</a:t>
            </a:r>
            <a:r>
              <a:rPr lang="it-IT" dirty="0"/>
              <a:t> data in the EU.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085032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134CC7E-5315-E442-830E-A947A9624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174" y="1224116"/>
            <a:ext cx="10660626" cy="4952847"/>
          </a:xfrm>
        </p:spPr>
        <p:txBody>
          <a:bodyPr>
            <a:normAutofit fontScale="92500" lnSpcReduction="20000"/>
          </a:bodyPr>
          <a:lstStyle/>
          <a:p>
            <a:r>
              <a:rPr lang="it-IT" dirty="0"/>
              <a:t>«CASSICAL» BENEFITS: </a:t>
            </a:r>
          </a:p>
          <a:p>
            <a:r>
              <a:rPr lang="it-IT" dirty="0" err="1"/>
              <a:t>Having</a:t>
            </a:r>
            <a:r>
              <a:rPr lang="it-IT" dirty="0"/>
              <a:t> no </a:t>
            </a:r>
            <a:r>
              <a:rPr lang="it-IT" dirty="0" err="1"/>
              <a:t>regulatory</a:t>
            </a:r>
            <a:r>
              <a:rPr lang="it-IT" dirty="0"/>
              <a:t> </a:t>
            </a:r>
            <a:r>
              <a:rPr lang="it-IT" dirty="0" err="1"/>
              <a:t>obstacles</a:t>
            </a:r>
            <a:r>
              <a:rPr lang="it-IT" dirty="0"/>
              <a:t> to free </a:t>
            </a:r>
            <a:r>
              <a:rPr lang="it-IT" dirty="0" err="1"/>
              <a:t>movement</a:t>
            </a:r>
            <a:r>
              <a:rPr lang="it-IT" dirty="0"/>
              <a:t> </a:t>
            </a:r>
            <a:r>
              <a:rPr lang="it-IT" dirty="0" err="1"/>
              <a:t>means</a:t>
            </a:r>
            <a:r>
              <a:rPr lang="it-IT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EU businesses benefit from: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/>
              <a:t>a large market of over 400 </a:t>
            </a:r>
            <a:r>
              <a:rPr lang="it-IT" dirty="0" err="1"/>
              <a:t>million</a:t>
            </a:r>
            <a:r>
              <a:rPr lang="it-IT" dirty="0"/>
              <a:t> consumers;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 err="1"/>
              <a:t>access</a:t>
            </a:r>
            <a:r>
              <a:rPr lang="it-IT" dirty="0"/>
              <a:t> to </a:t>
            </a:r>
            <a:r>
              <a:rPr lang="it-IT" dirty="0" err="1"/>
              <a:t>many</a:t>
            </a:r>
            <a:r>
              <a:rPr lang="it-IT" dirty="0"/>
              <a:t> </a:t>
            </a:r>
            <a:r>
              <a:rPr lang="it-IT" dirty="0" err="1"/>
              <a:t>suppliers</a:t>
            </a:r>
            <a:r>
              <a:rPr lang="it-IT" dirty="0"/>
              <a:t> of </a:t>
            </a:r>
            <a:r>
              <a:rPr lang="it-IT" dirty="0" err="1"/>
              <a:t>goods</a:t>
            </a:r>
            <a:r>
              <a:rPr lang="it-IT" dirty="0"/>
              <a:t> and </a:t>
            </a:r>
            <a:r>
              <a:rPr lang="it-IT" dirty="0" err="1"/>
              <a:t>services</a:t>
            </a:r>
            <a:r>
              <a:rPr lang="it-IT" dirty="0"/>
              <a:t> </a:t>
            </a:r>
            <a:r>
              <a:rPr lang="it-IT" dirty="0" err="1"/>
              <a:t>within</a:t>
            </a:r>
            <a:r>
              <a:rPr lang="it-IT" dirty="0"/>
              <a:t> the single market;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 err="1"/>
              <a:t>lower</a:t>
            </a:r>
            <a:r>
              <a:rPr lang="it-IT" dirty="0"/>
              <a:t> </a:t>
            </a:r>
            <a:r>
              <a:rPr lang="it-IT" dirty="0" err="1"/>
              <a:t>costs</a:t>
            </a:r>
            <a:r>
              <a:rPr lang="it-IT" dirty="0"/>
              <a:t> </a:t>
            </a:r>
            <a:r>
              <a:rPr lang="it-IT" dirty="0" err="1"/>
              <a:t>because</a:t>
            </a:r>
            <a:r>
              <a:rPr lang="it-IT" dirty="0"/>
              <a:t> of </a:t>
            </a:r>
            <a:r>
              <a:rPr lang="it-IT" dirty="0" err="1"/>
              <a:t>economies</a:t>
            </a:r>
            <a:r>
              <a:rPr lang="it-IT" dirty="0"/>
              <a:t> of scale and </a:t>
            </a:r>
            <a:r>
              <a:rPr lang="it-IT" dirty="0" err="1"/>
              <a:t>harmonised</a:t>
            </a:r>
            <a:r>
              <a:rPr lang="it-IT" dirty="0"/>
              <a:t> </a:t>
            </a:r>
            <a:r>
              <a:rPr lang="it-IT" dirty="0" err="1"/>
              <a:t>rules</a:t>
            </a:r>
            <a:r>
              <a:rPr lang="it-IT" dirty="0"/>
              <a:t>, </a:t>
            </a:r>
            <a:r>
              <a:rPr lang="it-IT" dirty="0" err="1"/>
              <a:t>standards</a:t>
            </a:r>
            <a:r>
              <a:rPr lang="it-IT" dirty="0"/>
              <a:t> and </a:t>
            </a:r>
            <a:r>
              <a:rPr lang="it-IT" dirty="0" err="1"/>
              <a:t>requirements</a:t>
            </a:r>
            <a:r>
              <a:rPr lang="it-IT" dirty="0"/>
              <a:t> </a:t>
            </a:r>
            <a:r>
              <a:rPr lang="it-IT" dirty="0" err="1"/>
              <a:t>across</a:t>
            </a:r>
            <a:r>
              <a:rPr lang="it-IT" dirty="0"/>
              <a:t> the </a:t>
            </a:r>
            <a:r>
              <a:rPr lang="it-IT" dirty="0" err="1"/>
              <a:t>territory</a:t>
            </a:r>
            <a:r>
              <a:rPr lang="it-IT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EU </a:t>
            </a:r>
            <a:r>
              <a:rPr lang="it-IT" dirty="0" err="1"/>
              <a:t>citizens</a:t>
            </a:r>
            <a:r>
              <a:rPr lang="it-IT" dirty="0"/>
              <a:t> benefit from: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/>
              <a:t>the </a:t>
            </a:r>
            <a:r>
              <a:rPr lang="it-IT" dirty="0" err="1"/>
              <a:t>creation</a:t>
            </a:r>
            <a:r>
              <a:rPr lang="it-IT" dirty="0"/>
              <a:t> of </a:t>
            </a:r>
            <a:r>
              <a:rPr lang="it-IT" dirty="0" err="1"/>
              <a:t>additional</a:t>
            </a:r>
            <a:r>
              <a:rPr lang="it-IT" dirty="0"/>
              <a:t> </a:t>
            </a:r>
            <a:r>
              <a:rPr lang="it-IT" dirty="0" err="1"/>
              <a:t>jobs</a:t>
            </a:r>
            <a:r>
              <a:rPr lang="it-IT" dirty="0"/>
              <a:t>;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 err="1"/>
              <a:t>lower</a:t>
            </a:r>
            <a:r>
              <a:rPr lang="it-IT" dirty="0"/>
              <a:t> </a:t>
            </a:r>
            <a:r>
              <a:rPr lang="it-IT" dirty="0" err="1"/>
              <a:t>prices</a:t>
            </a:r>
            <a:r>
              <a:rPr lang="it-IT" dirty="0"/>
              <a:t> and a </a:t>
            </a:r>
            <a:r>
              <a:rPr lang="it-IT" dirty="0" err="1"/>
              <a:t>wider</a:t>
            </a:r>
            <a:r>
              <a:rPr lang="it-IT" dirty="0"/>
              <a:t> </a:t>
            </a:r>
            <a:r>
              <a:rPr lang="it-IT" dirty="0" err="1"/>
              <a:t>selection</a:t>
            </a:r>
            <a:r>
              <a:rPr lang="it-IT" dirty="0"/>
              <a:t> of </a:t>
            </a:r>
            <a:r>
              <a:rPr lang="it-IT" dirty="0" err="1"/>
              <a:t>products</a:t>
            </a:r>
            <a:r>
              <a:rPr lang="it-IT" dirty="0"/>
              <a:t> and </a:t>
            </a:r>
            <a:r>
              <a:rPr lang="it-IT" dirty="0" err="1"/>
              <a:t>services</a:t>
            </a:r>
            <a:r>
              <a:rPr lang="it-IT" dirty="0"/>
              <a:t>;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 err="1"/>
              <a:t>quality</a:t>
            </a:r>
            <a:r>
              <a:rPr lang="it-IT" dirty="0"/>
              <a:t> and </a:t>
            </a:r>
            <a:r>
              <a:rPr lang="it-IT" dirty="0" err="1"/>
              <a:t>safety</a:t>
            </a:r>
            <a:r>
              <a:rPr lang="it-IT" dirty="0"/>
              <a:t>, </a:t>
            </a:r>
            <a:r>
              <a:rPr lang="it-IT" dirty="0" err="1"/>
              <a:t>assured</a:t>
            </a:r>
            <a:r>
              <a:rPr lang="it-IT" dirty="0"/>
              <a:t> by </a:t>
            </a:r>
            <a:r>
              <a:rPr lang="it-IT" dirty="0" err="1"/>
              <a:t>harmonised</a:t>
            </a:r>
            <a:r>
              <a:rPr lang="it-IT" dirty="0"/>
              <a:t> </a:t>
            </a:r>
            <a:r>
              <a:rPr lang="it-IT" dirty="0" err="1"/>
              <a:t>rules</a:t>
            </a:r>
            <a:r>
              <a:rPr lang="it-IT" dirty="0"/>
              <a:t> and </a:t>
            </a:r>
            <a:r>
              <a:rPr lang="it-IT" dirty="0" err="1"/>
              <a:t>standards</a:t>
            </a:r>
            <a:r>
              <a:rPr lang="it-IT" dirty="0"/>
              <a:t>;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/>
              <a:t>the benefits of more </a:t>
            </a:r>
            <a:r>
              <a:rPr lang="it-IT" dirty="0" err="1"/>
              <a:t>innovation</a:t>
            </a:r>
            <a:r>
              <a:rPr lang="it-IT" dirty="0"/>
              <a:t>, </a:t>
            </a:r>
            <a:r>
              <a:rPr lang="it-IT" dirty="0" err="1"/>
              <a:t>research</a:t>
            </a:r>
            <a:r>
              <a:rPr lang="it-IT" dirty="0"/>
              <a:t> and </a:t>
            </a:r>
            <a:r>
              <a:rPr lang="it-IT" dirty="0" err="1"/>
              <a:t>development</a:t>
            </a:r>
            <a:r>
              <a:rPr lang="it-IT" dirty="0"/>
              <a:t>;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/>
              <a:t>the </a:t>
            </a:r>
            <a:r>
              <a:rPr lang="it-IT" dirty="0" err="1"/>
              <a:t>opportunity</a:t>
            </a:r>
            <a:r>
              <a:rPr lang="it-IT" dirty="0"/>
              <a:t> to live, work, </a:t>
            </a:r>
            <a:r>
              <a:rPr lang="it-IT" dirty="0" err="1"/>
              <a:t>study</a:t>
            </a:r>
            <a:r>
              <a:rPr lang="it-IT" dirty="0"/>
              <a:t> and do business </a:t>
            </a:r>
            <a:r>
              <a:rPr lang="it-IT" dirty="0" err="1"/>
              <a:t>throughout</a:t>
            </a:r>
            <a:r>
              <a:rPr lang="it-IT" dirty="0"/>
              <a:t> the EU;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 err="1"/>
              <a:t>selling</a:t>
            </a:r>
            <a:r>
              <a:rPr lang="it-IT" dirty="0"/>
              <a:t> </a:t>
            </a:r>
            <a:r>
              <a:rPr lang="it-IT" dirty="0" err="1"/>
              <a:t>goods</a:t>
            </a:r>
            <a:r>
              <a:rPr lang="it-IT" dirty="0"/>
              <a:t> and </a:t>
            </a:r>
            <a:r>
              <a:rPr lang="it-IT" dirty="0" err="1"/>
              <a:t>moving</a:t>
            </a:r>
            <a:r>
              <a:rPr lang="it-IT" dirty="0"/>
              <a:t> </a:t>
            </a:r>
            <a:r>
              <a:rPr lang="it-IT" dirty="0" err="1"/>
              <a:t>money</a:t>
            </a:r>
            <a:r>
              <a:rPr lang="it-IT" dirty="0"/>
              <a:t> </a:t>
            </a:r>
            <a:r>
              <a:rPr lang="it-IT" dirty="0" err="1"/>
              <a:t>without</a:t>
            </a:r>
            <a:r>
              <a:rPr lang="it-IT" dirty="0"/>
              <a:t> </a:t>
            </a:r>
            <a:r>
              <a:rPr lang="it-IT" dirty="0" err="1"/>
              <a:t>restrictions</a:t>
            </a:r>
            <a:r>
              <a:rPr lang="it-IT" dirty="0"/>
              <a:t>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4E2DBB1-FDFD-134B-B433-D8857A8767B5}"/>
              </a:ext>
            </a:extLst>
          </p:cNvPr>
          <p:cNvSpPr txBox="1"/>
          <p:nvPr/>
        </p:nvSpPr>
        <p:spPr>
          <a:xfrm>
            <a:off x="1002890" y="311705"/>
            <a:ext cx="7993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BENEFIT OF THE DIGITAL SINGLE MARKET</a:t>
            </a:r>
          </a:p>
        </p:txBody>
      </p:sp>
    </p:spTree>
    <p:extLst>
      <p:ext uri="{BB962C8B-B14F-4D97-AF65-F5344CB8AC3E}">
        <p14:creationId xmlns:p14="http://schemas.microsoft.com/office/powerpoint/2010/main" val="6893409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CA07E8-6665-3043-B210-6CC15721A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NEW / ADDITIONAL BENEFITS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39E7910-A496-BE41-9C21-C7A8FF5CF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The EU Digital Single Market: </a:t>
            </a:r>
            <a:r>
              <a:rPr lang="it-IT" b="0" dirty="0" err="1">
                <a:effectLst/>
              </a:rPr>
              <a:t>Making</a:t>
            </a:r>
            <a:r>
              <a:rPr lang="it-IT" b="0" dirty="0">
                <a:effectLst/>
              </a:rPr>
              <a:t> the </a:t>
            </a:r>
            <a:r>
              <a:rPr lang="it-IT" b="0" dirty="0" err="1">
                <a:effectLst/>
              </a:rPr>
              <a:t>European</a:t>
            </a:r>
            <a:r>
              <a:rPr lang="it-IT" b="0" dirty="0">
                <a:effectLst/>
              </a:rPr>
              <a:t> </a:t>
            </a:r>
            <a:r>
              <a:rPr lang="it-IT" b="0" dirty="0" err="1">
                <a:effectLst/>
              </a:rPr>
              <a:t>Union’s</a:t>
            </a:r>
            <a:r>
              <a:rPr lang="it-IT" b="0" dirty="0">
                <a:effectLst/>
              </a:rPr>
              <a:t> single market </a:t>
            </a:r>
            <a:r>
              <a:rPr lang="it-IT" b="0" dirty="0" err="1">
                <a:effectLst/>
              </a:rPr>
              <a:t>fit</a:t>
            </a:r>
            <a:r>
              <a:rPr lang="it-IT" b="0" dirty="0">
                <a:effectLst/>
              </a:rPr>
              <a:t> for the </a:t>
            </a:r>
            <a:r>
              <a:rPr lang="it-IT" b="0" dirty="0" err="1">
                <a:effectLst/>
              </a:rPr>
              <a:t>digital</a:t>
            </a:r>
            <a:r>
              <a:rPr lang="it-IT" b="0" dirty="0">
                <a:effectLst/>
              </a:rPr>
              <a:t> </a:t>
            </a:r>
            <a:r>
              <a:rPr lang="it-IT" b="0" dirty="0" err="1">
                <a:effectLst/>
              </a:rPr>
              <a:t>age</a:t>
            </a:r>
            <a:r>
              <a:rPr lang="it-IT" b="0" dirty="0">
                <a:effectLst/>
              </a:rPr>
              <a:t> </a:t>
            </a:r>
            <a:r>
              <a:rPr lang="it-IT" b="0" dirty="0" err="1">
                <a:effectLst/>
              </a:rPr>
              <a:t>requires</a:t>
            </a:r>
            <a:r>
              <a:rPr lang="it-IT" b="0" dirty="0">
                <a:effectLst/>
              </a:rPr>
              <a:t> </a:t>
            </a:r>
            <a:r>
              <a:rPr lang="it-IT" b="0" dirty="0" err="1">
                <a:effectLst/>
              </a:rPr>
              <a:t>tearing</a:t>
            </a:r>
            <a:r>
              <a:rPr lang="it-IT" b="0" dirty="0">
                <a:effectLst/>
              </a:rPr>
              <a:t> down </a:t>
            </a:r>
            <a:r>
              <a:rPr lang="it-IT" b="0" dirty="0" err="1">
                <a:effectLst/>
              </a:rPr>
              <a:t>unnecessary</a:t>
            </a:r>
            <a:r>
              <a:rPr lang="it-IT" b="0" dirty="0">
                <a:effectLst/>
              </a:rPr>
              <a:t> </a:t>
            </a:r>
            <a:r>
              <a:rPr lang="it-IT" b="0" dirty="0" err="1">
                <a:effectLst/>
              </a:rPr>
              <a:t>regulatory</a:t>
            </a:r>
            <a:r>
              <a:rPr lang="it-IT" b="0" dirty="0">
                <a:effectLst/>
              </a:rPr>
              <a:t> </a:t>
            </a:r>
            <a:r>
              <a:rPr lang="it-IT" b="0" dirty="0" err="1">
                <a:effectLst/>
              </a:rPr>
              <a:t>barriers</a:t>
            </a:r>
            <a:r>
              <a:rPr lang="it-IT" b="0" dirty="0">
                <a:effectLst/>
              </a:rPr>
              <a:t> and </a:t>
            </a:r>
            <a:r>
              <a:rPr lang="it-IT" b="0" dirty="0" err="1">
                <a:effectLst/>
              </a:rPr>
              <a:t>moving</a:t>
            </a:r>
            <a:r>
              <a:rPr lang="it-IT" b="0" dirty="0">
                <a:effectLst/>
              </a:rPr>
              <a:t> from </a:t>
            </a:r>
            <a:r>
              <a:rPr lang="it-IT" b="0" dirty="0" err="1">
                <a:effectLst/>
              </a:rPr>
              <a:t>individual</a:t>
            </a:r>
            <a:r>
              <a:rPr lang="it-IT" b="0" dirty="0">
                <a:effectLst/>
              </a:rPr>
              <a:t> </a:t>
            </a:r>
            <a:r>
              <a:rPr lang="it-IT" b="0" dirty="0" err="1">
                <a:effectLst/>
              </a:rPr>
              <a:t>national</a:t>
            </a:r>
            <a:r>
              <a:rPr lang="it-IT" b="0" dirty="0">
                <a:effectLst/>
              </a:rPr>
              <a:t> </a:t>
            </a:r>
            <a:r>
              <a:rPr lang="it-IT" b="0" dirty="0" err="1">
                <a:effectLst/>
              </a:rPr>
              <a:t>markets</a:t>
            </a:r>
            <a:r>
              <a:rPr lang="it-IT" b="0" dirty="0">
                <a:effectLst/>
              </a:rPr>
              <a:t> to </a:t>
            </a:r>
            <a:r>
              <a:rPr lang="it-IT" b="0" dirty="0" err="1">
                <a:effectLst/>
              </a:rPr>
              <a:t>one</a:t>
            </a:r>
            <a:r>
              <a:rPr lang="it-IT" b="0" dirty="0">
                <a:effectLst/>
              </a:rPr>
              <a:t> single EU-wide </a:t>
            </a:r>
            <a:r>
              <a:rPr lang="it-IT" b="0" dirty="0" err="1">
                <a:effectLst/>
              </a:rPr>
              <a:t>rulebook</a:t>
            </a:r>
            <a:r>
              <a:rPr lang="it-IT" b="0" dirty="0">
                <a:effectLst/>
              </a:rPr>
              <a:t>.</a:t>
            </a:r>
          </a:p>
          <a:p>
            <a:r>
              <a:rPr lang="it-IT" b="0" dirty="0" err="1">
                <a:effectLst/>
              </a:rPr>
              <a:t>These</a:t>
            </a:r>
            <a:r>
              <a:rPr lang="it-IT" b="0" dirty="0">
                <a:effectLst/>
              </a:rPr>
              <a:t> </a:t>
            </a:r>
            <a:r>
              <a:rPr lang="it-IT" b="0" dirty="0" err="1">
                <a:effectLst/>
              </a:rPr>
              <a:t>steps</a:t>
            </a:r>
            <a:r>
              <a:rPr lang="it-IT" b="0" dirty="0">
                <a:effectLst/>
              </a:rPr>
              <a:t> </a:t>
            </a:r>
            <a:r>
              <a:rPr lang="it-IT" b="0" dirty="0" err="1">
                <a:effectLst/>
              </a:rPr>
              <a:t>could</a:t>
            </a:r>
            <a:r>
              <a:rPr lang="it-IT" b="0" dirty="0">
                <a:effectLst/>
              </a:rPr>
              <a:t> </a:t>
            </a:r>
            <a:r>
              <a:rPr lang="it-IT" b="0" dirty="0" err="1">
                <a:effectLst/>
              </a:rPr>
              <a:t>contribute</a:t>
            </a:r>
            <a:r>
              <a:rPr lang="it-IT" b="0" dirty="0">
                <a:effectLst/>
              </a:rPr>
              <a:t> €415 </a:t>
            </a:r>
            <a:r>
              <a:rPr lang="it-IT" b="0" dirty="0" err="1">
                <a:effectLst/>
              </a:rPr>
              <a:t>billion</a:t>
            </a:r>
            <a:r>
              <a:rPr lang="it-IT" b="0" dirty="0">
                <a:effectLst/>
              </a:rPr>
              <a:t> per </a:t>
            </a:r>
            <a:r>
              <a:rPr lang="it-IT" b="0" dirty="0" err="1">
                <a:effectLst/>
              </a:rPr>
              <a:t>year</a:t>
            </a:r>
            <a:r>
              <a:rPr lang="it-IT" b="0" dirty="0">
                <a:effectLst/>
              </a:rPr>
              <a:t> to </a:t>
            </a:r>
            <a:r>
              <a:rPr lang="it-IT" b="0" dirty="0" err="1">
                <a:effectLst/>
              </a:rPr>
              <a:t>economic</a:t>
            </a:r>
            <a:r>
              <a:rPr lang="it-IT" b="0" dirty="0">
                <a:effectLst/>
              </a:rPr>
              <a:t> </a:t>
            </a:r>
            <a:r>
              <a:rPr lang="it-IT" b="0" dirty="0" err="1">
                <a:effectLst/>
              </a:rPr>
              <a:t>growth</a:t>
            </a:r>
            <a:r>
              <a:rPr lang="it-IT" b="0" dirty="0">
                <a:effectLst/>
              </a:rPr>
              <a:t>, </a:t>
            </a:r>
            <a:r>
              <a:rPr lang="it-IT" b="0" dirty="0" err="1">
                <a:effectLst/>
              </a:rPr>
              <a:t>boosting</a:t>
            </a:r>
            <a:r>
              <a:rPr lang="it-IT" b="0" dirty="0">
                <a:effectLst/>
              </a:rPr>
              <a:t> </a:t>
            </a:r>
            <a:r>
              <a:rPr lang="it-IT" b="0" dirty="0" err="1">
                <a:effectLst/>
              </a:rPr>
              <a:t>jobs</a:t>
            </a:r>
            <a:r>
              <a:rPr lang="it-IT" b="0" dirty="0">
                <a:effectLst/>
              </a:rPr>
              <a:t>, </a:t>
            </a:r>
            <a:r>
              <a:rPr lang="it-IT" b="0" dirty="0" err="1">
                <a:effectLst/>
              </a:rPr>
              <a:t>competition</a:t>
            </a:r>
            <a:r>
              <a:rPr lang="it-IT" b="0" dirty="0">
                <a:effectLst/>
              </a:rPr>
              <a:t>, </a:t>
            </a:r>
            <a:r>
              <a:rPr lang="it-IT" b="0" dirty="0" err="1">
                <a:effectLst/>
              </a:rPr>
              <a:t>investment</a:t>
            </a:r>
            <a:r>
              <a:rPr lang="it-IT" b="0" dirty="0">
                <a:effectLst/>
              </a:rPr>
              <a:t> and </a:t>
            </a:r>
            <a:r>
              <a:rPr lang="it-IT" b="0" dirty="0" err="1">
                <a:effectLst/>
              </a:rPr>
              <a:t>innovation</a:t>
            </a:r>
            <a:r>
              <a:rPr lang="it-IT" b="0" dirty="0">
                <a:effectLst/>
              </a:rPr>
              <a:t> in the EU.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9309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DFEF087-7672-2A4F-B954-6063B6E1BA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There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no </a:t>
            </a:r>
            <a:r>
              <a:rPr lang="it-IT" dirty="0" err="1"/>
              <a:t>official</a:t>
            </a:r>
            <a:r>
              <a:rPr lang="it-IT" dirty="0"/>
              <a:t> </a:t>
            </a:r>
            <a:r>
              <a:rPr lang="it-IT" dirty="0" err="1"/>
              <a:t>definition</a:t>
            </a:r>
            <a:r>
              <a:rPr lang="it-IT" dirty="0"/>
              <a:t> of the </a:t>
            </a:r>
            <a:r>
              <a:rPr lang="it-IT" dirty="0" err="1"/>
              <a:t>digital</a:t>
            </a:r>
            <a:r>
              <a:rPr lang="it-IT" dirty="0"/>
              <a:t> economy. </a:t>
            </a:r>
            <a:r>
              <a:rPr lang="it-IT" dirty="0" err="1"/>
              <a:t>However</a:t>
            </a:r>
            <a:r>
              <a:rPr lang="it-IT" dirty="0"/>
              <a:t>, the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Commission</a:t>
            </a:r>
            <a:r>
              <a:rPr lang="it-IT" dirty="0"/>
              <a:t> </a:t>
            </a:r>
            <a:r>
              <a:rPr lang="it-IT" dirty="0" err="1"/>
              <a:t>refers</a:t>
            </a:r>
            <a:r>
              <a:rPr lang="it-IT" dirty="0"/>
              <a:t> to the </a:t>
            </a:r>
            <a:r>
              <a:rPr lang="it-IT" dirty="0" err="1"/>
              <a:t>fact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digitalisation</a:t>
            </a:r>
            <a:r>
              <a:rPr lang="it-IT" dirty="0"/>
              <a:t> </a:t>
            </a:r>
            <a:r>
              <a:rPr lang="it-IT" dirty="0" err="1"/>
              <a:t>affects</a:t>
            </a:r>
            <a:r>
              <a:rPr lang="it-IT" dirty="0"/>
              <a:t> </a:t>
            </a:r>
            <a:r>
              <a:rPr lang="it-IT" dirty="0" err="1"/>
              <a:t>all</a:t>
            </a:r>
            <a:r>
              <a:rPr lang="it-IT" dirty="0"/>
              <a:t> businesses, </a:t>
            </a:r>
            <a:r>
              <a:rPr lang="it-IT" dirty="0" err="1"/>
              <a:t>albeit</a:t>
            </a:r>
            <a:r>
              <a:rPr lang="it-IT" dirty="0"/>
              <a:t> to </a:t>
            </a:r>
            <a:r>
              <a:rPr lang="it-IT" dirty="0" err="1"/>
              <a:t>varying</a:t>
            </a:r>
            <a:r>
              <a:rPr lang="it-IT" dirty="0"/>
              <a:t> </a:t>
            </a:r>
            <a:r>
              <a:rPr lang="it-IT" dirty="0" err="1"/>
              <a:t>degrees</a:t>
            </a:r>
            <a:r>
              <a:rPr lang="it-IT" dirty="0"/>
              <a:t>.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encompasses</a:t>
            </a:r>
            <a:r>
              <a:rPr lang="it-IT" dirty="0"/>
              <a:t> businesses </a:t>
            </a:r>
            <a:r>
              <a:rPr lang="it-IT" dirty="0" err="1"/>
              <a:t>that</a:t>
            </a:r>
            <a:r>
              <a:rPr lang="it-IT" dirty="0"/>
              <a:t> sell </a:t>
            </a:r>
            <a:r>
              <a:rPr lang="it-IT" dirty="0" err="1"/>
              <a:t>goods</a:t>
            </a:r>
            <a:r>
              <a:rPr lang="it-IT" dirty="0"/>
              <a:t> and </a:t>
            </a:r>
            <a:r>
              <a:rPr lang="it-IT" dirty="0" err="1"/>
              <a:t>services</a:t>
            </a:r>
            <a:r>
              <a:rPr lang="it-IT" dirty="0"/>
              <a:t> via the internet, and </a:t>
            </a:r>
            <a:r>
              <a:rPr lang="it-IT" dirty="0" err="1"/>
              <a:t>digital</a:t>
            </a:r>
            <a:r>
              <a:rPr lang="it-IT" dirty="0"/>
              <a:t> </a:t>
            </a:r>
            <a:r>
              <a:rPr lang="it-IT" dirty="0" err="1"/>
              <a:t>platforms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connect</a:t>
            </a:r>
            <a:r>
              <a:rPr lang="it-IT" dirty="0"/>
              <a:t> </a:t>
            </a:r>
            <a:r>
              <a:rPr lang="it-IT" dirty="0" err="1"/>
              <a:t>spare</a:t>
            </a:r>
            <a:r>
              <a:rPr lang="it-IT" dirty="0"/>
              <a:t> </a:t>
            </a:r>
            <a:r>
              <a:rPr lang="it-IT" dirty="0" err="1"/>
              <a:t>capacity</a:t>
            </a:r>
            <a:r>
              <a:rPr lang="it-IT" dirty="0"/>
              <a:t> and </a:t>
            </a:r>
            <a:r>
              <a:rPr lang="it-IT" dirty="0" err="1"/>
              <a:t>demand</a:t>
            </a:r>
            <a:r>
              <a:rPr lang="it-IT" dirty="0"/>
              <a:t>. </a:t>
            </a:r>
            <a:r>
              <a:rPr lang="it-IT" dirty="0" err="1"/>
              <a:t>It</a:t>
            </a:r>
            <a:r>
              <a:rPr lang="it-IT" dirty="0"/>
              <a:t> notes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there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>
                <a:hlinkClick r:id="rId2"/>
              </a:rPr>
              <a:t>no single defining feature of new ways of doing business in the digital space</a:t>
            </a:r>
            <a:r>
              <a:rPr lang="it-IT" dirty="0"/>
              <a:t> and the </a:t>
            </a:r>
            <a:r>
              <a:rPr lang="it-IT" dirty="0" err="1"/>
              <a:t>different</a:t>
            </a:r>
            <a:r>
              <a:rPr lang="it-IT" dirty="0"/>
              <a:t> </a:t>
            </a:r>
            <a:r>
              <a:rPr lang="it-IT" dirty="0" err="1"/>
              <a:t>aspects</a:t>
            </a:r>
            <a:r>
              <a:rPr lang="it-IT" dirty="0"/>
              <a:t> are </a:t>
            </a:r>
            <a:r>
              <a:rPr lang="it-IT" dirty="0" err="1"/>
              <a:t>often</a:t>
            </a:r>
            <a:r>
              <a:rPr lang="it-IT" dirty="0"/>
              <a:t> </a:t>
            </a:r>
            <a:r>
              <a:rPr lang="it-IT" dirty="0" err="1"/>
              <a:t>combined</a:t>
            </a:r>
            <a:r>
              <a:rPr lang="it-IT" dirty="0"/>
              <a:t> in a single business. </a:t>
            </a:r>
          </a:p>
        </p:txBody>
      </p:sp>
    </p:spTree>
    <p:extLst>
      <p:ext uri="{BB962C8B-B14F-4D97-AF65-F5344CB8AC3E}">
        <p14:creationId xmlns:p14="http://schemas.microsoft.com/office/powerpoint/2010/main" val="2379172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C88A05-8B87-7149-93D9-C0307DF5C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3E5AF61-14B0-824B-B6A5-7A363B619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/>
              <a:t>Eurofound</a:t>
            </a:r>
            <a:r>
              <a:rPr lang="it-IT" dirty="0"/>
              <a:t> </a:t>
            </a:r>
            <a:r>
              <a:rPr lang="it-IT" dirty="0" err="1"/>
              <a:t>defines</a:t>
            </a:r>
            <a:r>
              <a:rPr lang="it-IT" dirty="0"/>
              <a:t> </a:t>
            </a:r>
            <a:r>
              <a:rPr lang="it-IT" dirty="0">
                <a:hlinkClick r:id="rId2"/>
              </a:rPr>
              <a:t>digitalisation</a:t>
            </a:r>
            <a:r>
              <a:rPr lang="it-IT" dirty="0"/>
              <a:t>, in </a:t>
            </a:r>
            <a:r>
              <a:rPr lang="it-IT" dirty="0" err="1"/>
              <a:t>research</a:t>
            </a:r>
            <a:r>
              <a:rPr lang="it-IT" dirty="0"/>
              <a:t> </a:t>
            </a:r>
            <a:r>
              <a:rPr lang="it-IT" dirty="0" err="1"/>
              <a:t>published</a:t>
            </a:r>
            <a:r>
              <a:rPr lang="it-IT" dirty="0"/>
              <a:t> in </a:t>
            </a:r>
            <a:r>
              <a:rPr lang="it-IT" dirty="0" err="1"/>
              <a:t>May</a:t>
            </a:r>
            <a:r>
              <a:rPr lang="it-IT" dirty="0"/>
              <a:t> 2018,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follows</a:t>
            </a:r>
            <a:r>
              <a:rPr lang="it-IT" dirty="0"/>
              <a:t>:</a:t>
            </a:r>
          </a:p>
          <a:p>
            <a:r>
              <a:rPr lang="it-IT" dirty="0" err="1"/>
              <a:t>When</a:t>
            </a:r>
            <a:r>
              <a:rPr lang="it-IT" dirty="0"/>
              <a:t> </a:t>
            </a:r>
            <a:r>
              <a:rPr lang="it-IT" dirty="0" err="1"/>
              <a:t>applied</a:t>
            </a:r>
            <a:r>
              <a:rPr lang="it-IT" dirty="0"/>
              <a:t> to social </a:t>
            </a:r>
            <a:r>
              <a:rPr lang="it-IT" dirty="0" err="1"/>
              <a:t>systems</a:t>
            </a:r>
            <a:r>
              <a:rPr lang="it-IT" dirty="0"/>
              <a:t> or </a:t>
            </a:r>
            <a:r>
              <a:rPr lang="it-IT" dirty="0" err="1"/>
              <a:t>organisations</a:t>
            </a:r>
            <a:r>
              <a:rPr lang="it-IT" dirty="0"/>
              <a:t>, </a:t>
            </a:r>
            <a:r>
              <a:rPr lang="it-IT" dirty="0" err="1"/>
              <a:t>digitalisation</a:t>
            </a:r>
            <a:r>
              <a:rPr lang="it-IT" dirty="0"/>
              <a:t> </a:t>
            </a:r>
            <a:r>
              <a:rPr lang="it-IT" dirty="0" err="1"/>
              <a:t>refers</a:t>
            </a:r>
            <a:r>
              <a:rPr lang="it-IT" dirty="0"/>
              <a:t> in a </a:t>
            </a:r>
            <a:r>
              <a:rPr lang="it-IT" dirty="0" err="1"/>
              <a:t>broad</a:t>
            </a:r>
            <a:r>
              <a:rPr lang="it-IT" dirty="0"/>
              <a:t> way to the </a:t>
            </a:r>
            <a:r>
              <a:rPr lang="it-IT" dirty="0" err="1"/>
              <a:t>transformation</a:t>
            </a:r>
            <a:r>
              <a:rPr lang="it-IT" dirty="0"/>
              <a:t> </a:t>
            </a:r>
            <a:r>
              <a:rPr lang="it-IT" dirty="0" err="1"/>
              <a:t>brought</a:t>
            </a:r>
            <a:r>
              <a:rPr lang="it-IT" dirty="0"/>
              <a:t> </a:t>
            </a:r>
            <a:r>
              <a:rPr lang="it-IT" dirty="0" err="1"/>
              <a:t>about</a:t>
            </a:r>
            <a:r>
              <a:rPr lang="it-IT" dirty="0"/>
              <a:t> by the </a:t>
            </a:r>
            <a:r>
              <a:rPr lang="it-IT" dirty="0" err="1"/>
              <a:t>widespread</a:t>
            </a:r>
            <a:r>
              <a:rPr lang="it-IT" dirty="0"/>
              <a:t> </a:t>
            </a:r>
            <a:r>
              <a:rPr lang="it-IT" dirty="0" err="1"/>
              <a:t>adoption</a:t>
            </a:r>
            <a:r>
              <a:rPr lang="it-IT" dirty="0"/>
              <a:t> of </a:t>
            </a:r>
            <a:r>
              <a:rPr lang="it-IT" dirty="0" err="1"/>
              <a:t>digital</a:t>
            </a:r>
            <a:r>
              <a:rPr lang="it-IT" dirty="0"/>
              <a:t> </a:t>
            </a:r>
            <a:r>
              <a:rPr lang="it-IT" dirty="0" err="1"/>
              <a:t>technologies</a:t>
            </a:r>
            <a:r>
              <a:rPr lang="it-IT" dirty="0"/>
              <a:t> (</a:t>
            </a:r>
            <a:r>
              <a:rPr lang="it-IT" dirty="0" err="1"/>
              <a:t>robotics</a:t>
            </a:r>
            <a:r>
              <a:rPr lang="it-IT" dirty="0"/>
              <a:t>, machine </a:t>
            </a:r>
            <a:r>
              <a:rPr lang="it-IT" dirty="0" err="1"/>
              <a:t>learning</a:t>
            </a:r>
            <a:r>
              <a:rPr lang="it-IT" dirty="0"/>
              <a:t>, </a:t>
            </a:r>
            <a:r>
              <a:rPr lang="it-IT" dirty="0" err="1"/>
              <a:t>sensors</a:t>
            </a:r>
            <a:r>
              <a:rPr lang="it-IT" dirty="0"/>
              <a:t>, </a:t>
            </a:r>
            <a:r>
              <a:rPr lang="it-IT" dirty="0" err="1"/>
              <a:t>virtual</a:t>
            </a:r>
            <a:r>
              <a:rPr lang="it-IT" dirty="0"/>
              <a:t> reality and so on). </a:t>
            </a:r>
            <a:r>
              <a:rPr lang="it-IT" dirty="0" err="1"/>
              <a:t>When</a:t>
            </a:r>
            <a:r>
              <a:rPr lang="it-IT" dirty="0"/>
              <a:t> </a:t>
            </a:r>
            <a:r>
              <a:rPr lang="it-IT" dirty="0" err="1"/>
              <a:t>applied</a:t>
            </a:r>
            <a:r>
              <a:rPr lang="it-IT" dirty="0"/>
              <a:t> to </a:t>
            </a:r>
            <a:r>
              <a:rPr lang="it-IT" dirty="0" err="1"/>
              <a:t>specific</a:t>
            </a:r>
            <a:r>
              <a:rPr lang="it-IT" dirty="0"/>
              <a:t> </a:t>
            </a:r>
            <a:r>
              <a:rPr lang="it-IT" dirty="0" err="1"/>
              <a:t>pieces</a:t>
            </a:r>
            <a:r>
              <a:rPr lang="it-IT" dirty="0"/>
              <a:t> of information, </a:t>
            </a:r>
            <a:r>
              <a:rPr lang="it-IT" dirty="0">
                <a:hlinkClick r:id="rId3"/>
              </a:rPr>
              <a:t>digitisation</a:t>
            </a:r>
            <a:r>
              <a:rPr lang="it-IT" dirty="0"/>
              <a:t> </a:t>
            </a:r>
            <a:r>
              <a:rPr lang="it-IT" dirty="0" err="1"/>
              <a:t>refers</a:t>
            </a:r>
            <a:r>
              <a:rPr lang="it-IT" dirty="0"/>
              <a:t> to the </a:t>
            </a:r>
            <a:r>
              <a:rPr lang="it-IT" dirty="0" err="1"/>
              <a:t>process</a:t>
            </a:r>
            <a:r>
              <a:rPr lang="it-IT" dirty="0"/>
              <a:t> of </a:t>
            </a:r>
            <a:r>
              <a:rPr lang="it-IT" dirty="0" err="1"/>
              <a:t>converting</a:t>
            </a:r>
            <a:r>
              <a:rPr lang="it-IT" dirty="0"/>
              <a:t> </a:t>
            </a:r>
            <a:r>
              <a:rPr lang="it-IT" dirty="0" err="1"/>
              <a:t>them</a:t>
            </a:r>
            <a:r>
              <a:rPr lang="it-IT" dirty="0"/>
              <a:t> </a:t>
            </a:r>
            <a:r>
              <a:rPr lang="it-IT" dirty="0" err="1"/>
              <a:t>into</a:t>
            </a:r>
            <a:r>
              <a:rPr lang="it-IT" dirty="0"/>
              <a:t> a </a:t>
            </a:r>
            <a:r>
              <a:rPr lang="it-IT" dirty="0" err="1"/>
              <a:t>digital</a:t>
            </a:r>
            <a:r>
              <a:rPr lang="it-IT" dirty="0"/>
              <a:t> </a:t>
            </a:r>
            <a:r>
              <a:rPr lang="it-IT" dirty="0" err="1"/>
              <a:t>form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can be </a:t>
            </a:r>
            <a:r>
              <a:rPr lang="it-IT" dirty="0" err="1"/>
              <a:t>processed</a:t>
            </a:r>
            <a:r>
              <a:rPr lang="it-IT" dirty="0"/>
              <a:t> by a computer (or vice versa): </a:t>
            </a:r>
            <a:r>
              <a:rPr lang="it-IT" dirty="0" err="1"/>
              <a:t>it</a:t>
            </a:r>
            <a:r>
              <a:rPr lang="it-IT" dirty="0"/>
              <a:t> can be </a:t>
            </a:r>
            <a:r>
              <a:rPr lang="it-IT" dirty="0" err="1"/>
              <a:t>seen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a driver of </a:t>
            </a:r>
            <a:r>
              <a:rPr lang="it-IT" dirty="0" err="1"/>
              <a:t>digitalisation</a:t>
            </a:r>
            <a:r>
              <a:rPr lang="it-IT" dirty="0"/>
              <a:t> and </a:t>
            </a:r>
            <a:r>
              <a:rPr lang="it-IT" dirty="0" err="1"/>
              <a:t>encompasses</a:t>
            </a:r>
            <a:r>
              <a:rPr lang="it-IT" dirty="0"/>
              <a:t> </a:t>
            </a:r>
            <a:r>
              <a:rPr lang="it-IT" dirty="0" err="1"/>
              <a:t>actions</a:t>
            </a:r>
            <a:r>
              <a:rPr lang="it-IT" dirty="0"/>
              <a:t> </a:t>
            </a:r>
            <a:r>
              <a:rPr lang="it-IT" dirty="0" err="1"/>
              <a:t>performed</a:t>
            </a:r>
            <a:r>
              <a:rPr lang="it-IT" dirty="0"/>
              <a:t> </a:t>
            </a:r>
            <a:r>
              <a:rPr lang="it-IT" dirty="0" err="1"/>
              <a:t>through</a:t>
            </a:r>
            <a:r>
              <a:rPr lang="it-IT" dirty="0"/>
              <a:t> </a:t>
            </a:r>
            <a:r>
              <a:rPr lang="it-IT" dirty="0" err="1"/>
              <a:t>technologies</a:t>
            </a:r>
            <a:r>
              <a:rPr lang="it-IT" dirty="0"/>
              <a:t>, </a:t>
            </a:r>
            <a:r>
              <a:rPr lang="it-IT" dirty="0" err="1"/>
              <a:t>such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 </a:t>
            </a:r>
            <a:r>
              <a:rPr lang="it-IT" dirty="0" err="1"/>
              <a:t>sensors</a:t>
            </a:r>
            <a:r>
              <a:rPr lang="it-IT" dirty="0"/>
              <a:t>, 3D </a:t>
            </a:r>
            <a:r>
              <a:rPr lang="it-IT" dirty="0" err="1"/>
              <a:t>printing</a:t>
            </a:r>
            <a:r>
              <a:rPr lang="it-IT" dirty="0"/>
              <a:t> or </a:t>
            </a:r>
            <a:r>
              <a:rPr lang="it-IT" dirty="0" err="1"/>
              <a:t>augmented</a:t>
            </a:r>
            <a:r>
              <a:rPr lang="it-IT" dirty="0"/>
              <a:t> reality and </a:t>
            </a:r>
            <a:r>
              <a:rPr lang="it-IT" dirty="0" err="1"/>
              <a:t>virtual</a:t>
            </a:r>
            <a:r>
              <a:rPr lang="it-IT" dirty="0"/>
              <a:t> reality.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17989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6BAC04-051B-B149-8F67-6CC009FD1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787" y="1124125"/>
            <a:ext cx="10582013" cy="5052838"/>
          </a:xfrm>
        </p:spPr>
        <p:txBody>
          <a:bodyPr>
            <a:normAutofit/>
          </a:bodyPr>
          <a:lstStyle/>
          <a:p>
            <a:r>
              <a:rPr lang="it-IT" dirty="0"/>
              <a:t>The </a:t>
            </a:r>
            <a:r>
              <a:rPr lang="it-IT" dirty="0" err="1"/>
              <a:t>digital</a:t>
            </a:r>
            <a:r>
              <a:rPr lang="it-IT" dirty="0"/>
              <a:t> economy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also</a:t>
            </a:r>
            <a:r>
              <a:rPr lang="it-IT" dirty="0"/>
              <a:t> </a:t>
            </a:r>
            <a:r>
              <a:rPr lang="it-IT" dirty="0" err="1"/>
              <a:t>related</a:t>
            </a:r>
            <a:r>
              <a:rPr lang="it-IT" dirty="0"/>
              <a:t> to the </a:t>
            </a:r>
            <a:r>
              <a:rPr lang="it-IT" dirty="0" err="1"/>
              <a:t>concept</a:t>
            </a:r>
            <a:r>
              <a:rPr lang="it-IT" dirty="0"/>
              <a:t> of ‘</a:t>
            </a:r>
            <a:r>
              <a:rPr lang="it-IT" dirty="0" err="1"/>
              <a:t>Industry</a:t>
            </a:r>
            <a:r>
              <a:rPr lang="it-IT" dirty="0"/>
              <a:t> 4.0’, </a:t>
            </a:r>
            <a:r>
              <a:rPr lang="it-IT" dirty="0" err="1"/>
              <a:t>widely</a:t>
            </a:r>
            <a:r>
              <a:rPr lang="it-IT" dirty="0"/>
              <a:t> </a:t>
            </a:r>
            <a:r>
              <a:rPr lang="it-IT" dirty="0" err="1"/>
              <a:t>regarded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the </a:t>
            </a:r>
            <a:r>
              <a:rPr lang="it-IT" dirty="0" err="1"/>
              <a:t>fourth</a:t>
            </a:r>
            <a:r>
              <a:rPr lang="it-IT" dirty="0"/>
              <a:t> and </a:t>
            </a:r>
            <a:r>
              <a:rPr lang="it-IT" dirty="0" err="1"/>
              <a:t>next</a:t>
            </a:r>
            <a:r>
              <a:rPr lang="it-IT" dirty="0"/>
              <a:t> </a:t>
            </a:r>
            <a:r>
              <a:rPr lang="it-IT" dirty="0" err="1"/>
              <a:t>phase</a:t>
            </a:r>
            <a:r>
              <a:rPr lang="it-IT" dirty="0"/>
              <a:t> in the </a:t>
            </a:r>
            <a:r>
              <a:rPr lang="it-IT" dirty="0" err="1"/>
              <a:t>digitalisation</a:t>
            </a:r>
            <a:r>
              <a:rPr lang="it-IT" dirty="0"/>
              <a:t> of the manufacturing </a:t>
            </a:r>
            <a:r>
              <a:rPr lang="it-IT" dirty="0" err="1"/>
              <a:t>sector</a:t>
            </a:r>
            <a:r>
              <a:rPr lang="it-IT" dirty="0"/>
              <a:t>. </a:t>
            </a:r>
            <a:r>
              <a:rPr lang="it-IT" dirty="0" err="1"/>
              <a:t>Industry</a:t>
            </a:r>
            <a:r>
              <a:rPr lang="it-IT" dirty="0"/>
              <a:t> 4.0 </a:t>
            </a:r>
            <a:r>
              <a:rPr lang="it-IT" dirty="0" err="1"/>
              <a:t>is</a:t>
            </a:r>
            <a:r>
              <a:rPr lang="it-IT" dirty="0"/>
              <a:t> the </a:t>
            </a:r>
            <a:r>
              <a:rPr lang="it-IT" dirty="0" err="1"/>
              <a:t>term</a:t>
            </a:r>
            <a:r>
              <a:rPr lang="it-IT" dirty="0"/>
              <a:t> </a:t>
            </a:r>
            <a:r>
              <a:rPr lang="it-IT" dirty="0" err="1"/>
              <a:t>given</a:t>
            </a:r>
            <a:r>
              <a:rPr lang="it-IT" dirty="0"/>
              <a:t> to production </a:t>
            </a:r>
            <a:r>
              <a:rPr lang="it-IT" dirty="0" err="1"/>
              <a:t>processes</a:t>
            </a:r>
            <a:r>
              <a:rPr lang="it-IT" dirty="0"/>
              <a:t> with </a:t>
            </a:r>
            <a:r>
              <a:rPr lang="it-IT" dirty="0" err="1"/>
              <a:t>fully</a:t>
            </a:r>
            <a:r>
              <a:rPr lang="it-IT" dirty="0"/>
              <a:t> </a:t>
            </a:r>
            <a:r>
              <a:rPr lang="it-IT" dirty="0" err="1"/>
              <a:t>integrated</a:t>
            </a:r>
            <a:r>
              <a:rPr lang="it-IT" dirty="0"/>
              <a:t> </a:t>
            </a:r>
            <a:r>
              <a:rPr lang="it-IT" dirty="0" err="1"/>
              <a:t>automated</a:t>
            </a:r>
            <a:r>
              <a:rPr lang="it-IT" dirty="0"/>
              <a:t> </a:t>
            </a:r>
            <a:r>
              <a:rPr lang="it-IT" dirty="0" err="1"/>
              <a:t>facilities</a:t>
            </a:r>
            <a:r>
              <a:rPr lang="it-IT" dirty="0"/>
              <a:t>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communicate</a:t>
            </a:r>
            <a:r>
              <a:rPr lang="it-IT" dirty="0"/>
              <a:t> with </a:t>
            </a:r>
            <a:r>
              <a:rPr lang="it-IT" dirty="0" err="1"/>
              <a:t>one</a:t>
            </a:r>
            <a:r>
              <a:rPr lang="it-IT" dirty="0"/>
              <a:t> </a:t>
            </a:r>
            <a:r>
              <a:rPr lang="it-IT" dirty="0" err="1"/>
              <a:t>another</a:t>
            </a:r>
            <a:r>
              <a:rPr lang="it-IT" dirty="0"/>
              <a:t>.</a:t>
            </a:r>
          </a:p>
          <a:p>
            <a:r>
              <a:rPr lang="it-IT" dirty="0"/>
              <a:t>Luciano Floridi: </a:t>
            </a:r>
            <a:r>
              <a:rPr lang="it-IT" dirty="0" err="1"/>
              <a:t>As</a:t>
            </a:r>
            <a:r>
              <a:rPr lang="it-IT" dirty="0"/>
              <a:t> the </a:t>
            </a:r>
            <a:r>
              <a:rPr lang="it-IT" dirty="0" err="1"/>
              <a:t>boundaries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life online and offline break down, and </a:t>
            </a:r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become</a:t>
            </a:r>
            <a:r>
              <a:rPr lang="it-IT" dirty="0"/>
              <a:t> </a:t>
            </a:r>
            <a:r>
              <a:rPr lang="it-IT" dirty="0" err="1"/>
              <a:t>seamlessly</a:t>
            </a:r>
            <a:r>
              <a:rPr lang="it-IT" dirty="0"/>
              <a:t> </a:t>
            </a:r>
            <a:r>
              <a:rPr lang="it-IT" dirty="0" err="1"/>
              <a:t>connected</a:t>
            </a:r>
            <a:r>
              <a:rPr lang="it-IT" dirty="0"/>
              <a:t> to </a:t>
            </a:r>
            <a:r>
              <a:rPr lang="it-IT" dirty="0" err="1"/>
              <a:t>each</a:t>
            </a:r>
            <a:r>
              <a:rPr lang="it-IT" dirty="0"/>
              <a:t> </a:t>
            </a:r>
            <a:r>
              <a:rPr lang="it-IT" dirty="0" err="1"/>
              <a:t>other</a:t>
            </a:r>
            <a:r>
              <a:rPr lang="it-IT" dirty="0"/>
              <a:t> and </a:t>
            </a:r>
            <a:r>
              <a:rPr lang="it-IT" dirty="0" err="1"/>
              <a:t>surrounded</a:t>
            </a:r>
            <a:r>
              <a:rPr lang="it-IT" dirty="0"/>
              <a:t> by smart, responsive </a:t>
            </a:r>
            <a:r>
              <a:rPr lang="it-IT" dirty="0" err="1"/>
              <a:t>objects</a:t>
            </a:r>
            <a:r>
              <a:rPr lang="it-IT" dirty="0"/>
              <a:t>, </a:t>
            </a:r>
            <a:r>
              <a:rPr lang="it-IT" dirty="0" err="1"/>
              <a:t>we</a:t>
            </a:r>
            <a:r>
              <a:rPr lang="it-IT" dirty="0"/>
              <a:t> are all </a:t>
            </a:r>
            <a:r>
              <a:rPr lang="it-IT" dirty="0" err="1"/>
              <a:t>becoming</a:t>
            </a:r>
            <a:r>
              <a:rPr lang="it-IT" dirty="0"/>
              <a:t> </a:t>
            </a:r>
            <a:r>
              <a:rPr lang="it-IT" dirty="0" err="1"/>
              <a:t>integrated</a:t>
            </a:r>
            <a:r>
              <a:rPr lang="it-IT" dirty="0"/>
              <a:t> </a:t>
            </a:r>
            <a:r>
              <a:rPr lang="it-IT" dirty="0" err="1"/>
              <a:t>into</a:t>
            </a:r>
            <a:r>
              <a:rPr lang="it-IT" dirty="0"/>
              <a:t> an "</a:t>
            </a:r>
            <a:r>
              <a:rPr lang="it-IT" dirty="0" err="1"/>
              <a:t>infosphere</a:t>
            </a:r>
            <a:r>
              <a:rPr lang="it-IT" dirty="0"/>
              <a:t>". </a:t>
            </a:r>
          </a:p>
        </p:txBody>
      </p:sp>
    </p:spTree>
    <p:extLst>
      <p:ext uri="{BB962C8B-B14F-4D97-AF65-F5344CB8AC3E}">
        <p14:creationId xmlns:p14="http://schemas.microsoft.com/office/powerpoint/2010/main" val="1386017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169F79-FA20-1643-BA3F-923AAF7A6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230AE3F-0C71-A049-9698-8E51CA203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Digital economy </a:t>
            </a:r>
            <a:r>
              <a:rPr lang="it-IT" dirty="0" err="1"/>
              <a:t>concerns</a:t>
            </a:r>
            <a:r>
              <a:rPr lang="it-IT" dirty="0"/>
              <a:t> the human </a:t>
            </a:r>
            <a:r>
              <a:rPr lang="it-IT" dirty="0" err="1"/>
              <a:t>beings</a:t>
            </a:r>
            <a:r>
              <a:rPr lang="it-IT" dirty="0"/>
              <a:t>. </a:t>
            </a:r>
          </a:p>
          <a:p>
            <a:r>
              <a:rPr lang="it-IT" dirty="0"/>
              <a:t>Goal of of </a:t>
            </a:r>
            <a:r>
              <a:rPr lang="it-IT" dirty="0" err="1"/>
              <a:t>Commission</a:t>
            </a:r>
            <a:r>
              <a:rPr lang="it-IT" dirty="0"/>
              <a:t>: </a:t>
            </a:r>
            <a:r>
              <a:rPr lang="it-IT" dirty="0" err="1"/>
              <a:t>putting</a:t>
            </a:r>
            <a:r>
              <a:rPr lang="it-IT" dirty="0"/>
              <a:t> human </a:t>
            </a:r>
            <a:r>
              <a:rPr lang="it-IT" dirty="0" err="1"/>
              <a:t>beings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the center of the 4° industrial </a:t>
            </a:r>
            <a:r>
              <a:rPr lang="it-IT" dirty="0" err="1"/>
              <a:t>revolution</a:t>
            </a:r>
            <a:r>
              <a:rPr lang="it-IT" dirty="0"/>
              <a:t>. </a:t>
            </a:r>
          </a:p>
          <a:p>
            <a:r>
              <a:rPr lang="it-IT" dirty="0"/>
              <a:t>4° industrial </a:t>
            </a:r>
            <a:r>
              <a:rPr lang="it-IT" dirty="0" err="1"/>
              <a:t>revolution</a:t>
            </a:r>
            <a:r>
              <a:rPr lang="it-IT" dirty="0"/>
              <a:t>: </a:t>
            </a:r>
            <a:r>
              <a:rPr lang="it-IT" dirty="0" err="1"/>
              <a:t>Industry</a:t>
            </a:r>
            <a:r>
              <a:rPr lang="it-IT" dirty="0"/>
              <a:t> 4.0—</a:t>
            </a:r>
            <a:r>
              <a:rPr lang="it-IT" dirty="0" err="1"/>
              <a:t>also</a:t>
            </a:r>
            <a:r>
              <a:rPr lang="it-IT" dirty="0"/>
              <a:t> </a:t>
            </a:r>
            <a:r>
              <a:rPr lang="it-IT" dirty="0" err="1"/>
              <a:t>called</a:t>
            </a:r>
            <a:r>
              <a:rPr lang="it-IT" dirty="0"/>
              <a:t> the </a:t>
            </a:r>
            <a:r>
              <a:rPr lang="it-IT" dirty="0" err="1"/>
              <a:t>Fourth</a:t>
            </a:r>
            <a:r>
              <a:rPr lang="it-IT" dirty="0"/>
              <a:t> Industrial </a:t>
            </a:r>
            <a:r>
              <a:rPr lang="it-IT" dirty="0" err="1"/>
              <a:t>Revolution</a:t>
            </a:r>
            <a:r>
              <a:rPr lang="it-IT" dirty="0"/>
              <a:t> or 4IR—</a:t>
            </a:r>
            <a:r>
              <a:rPr lang="it-IT" dirty="0" err="1"/>
              <a:t>is</a:t>
            </a:r>
            <a:r>
              <a:rPr lang="it-IT" dirty="0"/>
              <a:t> the </a:t>
            </a:r>
            <a:r>
              <a:rPr lang="it-IT" dirty="0" err="1"/>
              <a:t>next</a:t>
            </a:r>
            <a:r>
              <a:rPr lang="it-IT" dirty="0"/>
              <a:t> </a:t>
            </a:r>
            <a:r>
              <a:rPr lang="it-IT" dirty="0" err="1"/>
              <a:t>phase</a:t>
            </a:r>
            <a:r>
              <a:rPr lang="it-IT" dirty="0"/>
              <a:t> in the </a:t>
            </a:r>
            <a:r>
              <a:rPr lang="it-IT" dirty="0" err="1"/>
              <a:t>digitization</a:t>
            </a:r>
            <a:r>
              <a:rPr lang="it-IT" dirty="0"/>
              <a:t> of the manufacturing </a:t>
            </a:r>
            <a:r>
              <a:rPr lang="it-IT" dirty="0" err="1"/>
              <a:t>sector</a:t>
            </a:r>
            <a:r>
              <a:rPr lang="it-IT" dirty="0"/>
              <a:t>, </a:t>
            </a:r>
            <a:r>
              <a:rPr lang="it-IT" dirty="0" err="1"/>
              <a:t>driven</a:t>
            </a:r>
            <a:r>
              <a:rPr lang="it-IT" dirty="0"/>
              <a:t> by disruptive trends </a:t>
            </a:r>
            <a:r>
              <a:rPr lang="it-IT" dirty="0" err="1"/>
              <a:t>including</a:t>
            </a:r>
            <a:r>
              <a:rPr lang="it-IT" dirty="0"/>
              <a:t> the rise of data and </a:t>
            </a:r>
            <a:r>
              <a:rPr lang="it-IT" dirty="0" err="1"/>
              <a:t>connectivity</a:t>
            </a:r>
            <a:r>
              <a:rPr lang="it-IT" dirty="0"/>
              <a:t>, </a:t>
            </a:r>
            <a:r>
              <a:rPr lang="it-IT" dirty="0" err="1"/>
              <a:t>analytics</a:t>
            </a:r>
            <a:r>
              <a:rPr lang="it-IT" dirty="0"/>
              <a:t>, human-machine </a:t>
            </a:r>
            <a:r>
              <a:rPr lang="it-IT" dirty="0" err="1"/>
              <a:t>interaction</a:t>
            </a:r>
            <a:r>
              <a:rPr lang="it-IT" dirty="0"/>
              <a:t>, and </a:t>
            </a:r>
            <a:r>
              <a:rPr lang="it-IT" dirty="0" err="1"/>
              <a:t>improvements</a:t>
            </a:r>
            <a:r>
              <a:rPr lang="it-IT" dirty="0"/>
              <a:t> in </a:t>
            </a:r>
            <a:r>
              <a:rPr lang="it-IT" dirty="0" err="1"/>
              <a:t>robotics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94577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518EC7-7BE0-0840-96C0-9559F20D0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Digital </a:t>
            </a:r>
            <a:r>
              <a:rPr lang="it-IT" b="1" dirty="0" err="1"/>
              <a:t>transformations</a:t>
            </a:r>
            <a:r>
              <a:rPr lang="it-IT" b="1" dirty="0"/>
              <a:t> in the EU: </a:t>
            </a:r>
            <a:br>
              <a:rPr lang="it-IT" b="1" dirty="0"/>
            </a:br>
            <a:r>
              <a:rPr lang="it-IT" b="1" dirty="0"/>
              <a:t>The Digital Economy and Society Index (DESI)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B601A1C-A04E-384A-920E-84C5393DC2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DESI </a:t>
            </a:r>
            <a:r>
              <a:rPr lang="it-IT" dirty="0" err="1"/>
              <a:t>summarises</a:t>
            </a:r>
            <a:r>
              <a:rPr lang="it-IT" dirty="0"/>
              <a:t> </a:t>
            </a:r>
            <a:r>
              <a:rPr lang="it-IT" dirty="0" err="1"/>
              <a:t>indicators</a:t>
            </a:r>
            <a:r>
              <a:rPr lang="it-IT" dirty="0"/>
              <a:t> on </a:t>
            </a:r>
            <a:r>
              <a:rPr lang="it-IT" dirty="0" err="1"/>
              <a:t>Europe’s</a:t>
            </a:r>
            <a:r>
              <a:rPr lang="it-IT" dirty="0"/>
              <a:t> </a:t>
            </a:r>
            <a:r>
              <a:rPr lang="it-IT" dirty="0" err="1"/>
              <a:t>digital</a:t>
            </a:r>
            <a:r>
              <a:rPr lang="it-IT" dirty="0"/>
              <a:t> performance and </a:t>
            </a:r>
            <a:r>
              <a:rPr lang="it-IT" dirty="0" err="1"/>
              <a:t>tracks</a:t>
            </a:r>
            <a:r>
              <a:rPr lang="it-IT" dirty="0"/>
              <a:t> the progress of EU </a:t>
            </a:r>
            <a:r>
              <a:rPr lang="it-IT" dirty="0" err="1"/>
              <a:t>countries</a:t>
            </a:r>
            <a:endParaRPr lang="it-IT" dirty="0"/>
          </a:p>
          <a:p>
            <a:r>
              <a:rPr lang="it-IT" dirty="0" err="1"/>
              <a:t>During</a:t>
            </a:r>
            <a:r>
              <a:rPr lang="it-IT" dirty="0"/>
              <a:t> the COVID-19 </a:t>
            </a:r>
            <a:r>
              <a:rPr lang="it-IT" dirty="0" err="1"/>
              <a:t>pandemic</a:t>
            </a:r>
            <a:r>
              <a:rPr lang="it-IT" dirty="0"/>
              <a:t>,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/>
              <a:t>been</a:t>
            </a:r>
            <a:r>
              <a:rPr lang="it-IT" dirty="0"/>
              <a:t> </a:t>
            </a:r>
            <a:r>
              <a:rPr lang="it-IT" dirty="0" err="1"/>
              <a:t>advancing</a:t>
            </a:r>
            <a:r>
              <a:rPr lang="it-IT" dirty="0"/>
              <a:t> in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digitalisation</a:t>
            </a:r>
            <a:r>
              <a:rPr lang="it-IT" dirty="0"/>
              <a:t> </a:t>
            </a:r>
            <a:r>
              <a:rPr lang="it-IT" dirty="0" err="1"/>
              <a:t>efforts</a:t>
            </a:r>
            <a:r>
              <a:rPr lang="it-IT" dirty="0"/>
              <a:t> </a:t>
            </a:r>
            <a:r>
              <a:rPr lang="it-IT" dirty="0" err="1"/>
              <a:t>but</a:t>
            </a:r>
            <a:r>
              <a:rPr lang="it-IT" dirty="0"/>
              <a:t> </a:t>
            </a:r>
            <a:r>
              <a:rPr lang="it-IT" dirty="0" err="1"/>
              <a:t>still</a:t>
            </a:r>
            <a:r>
              <a:rPr lang="it-IT" dirty="0"/>
              <a:t> </a:t>
            </a:r>
            <a:r>
              <a:rPr lang="it-IT" dirty="0" err="1"/>
              <a:t>struggle</a:t>
            </a:r>
            <a:r>
              <a:rPr lang="it-IT" dirty="0"/>
              <a:t> to </a:t>
            </a:r>
            <a:r>
              <a:rPr lang="it-IT" dirty="0" err="1"/>
              <a:t>close</a:t>
            </a:r>
            <a:r>
              <a:rPr lang="it-IT" dirty="0"/>
              <a:t> the gaps in </a:t>
            </a:r>
            <a:r>
              <a:rPr lang="it-IT" dirty="0" err="1"/>
              <a:t>digital</a:t>
            </a:r>
            <a:r>
              <a:rPr lang="it-IT" dirty="0"/>
              <a:t> </a:t>
            </a:r>
            <a:r>
              <a:rPr lang="it-IT" dirty="0" err="1"/>
              <a:t>skills</a:t>
            </a:r>
            <a:r>
              <a:rPr lang="it-IT" dirty="0"/>
              <a:t>, the </a:t>
            </a:r>
            <a:r>
              <a:rPr lang="it-IT" dirty="0" err="1"/>
              <a:t>digital</a:t>
            </a:r>
            <a:r>
              <a:rPr lang="it-IT" dirty="0"/>
              <a:t> </a:t>
            </a:r>
            <a:r>
              <a:rPr lang="it-IT" dirty="0" err="1"/>
              <a:t>transformation</a:t>
            </a:r>
            <a:r>
              <a:rPr lang="it-IT" dirty="0"/>
              <a:t> of </a:t>
            </a:r>
            <a:r>
              <a:rPr lang="it-IT" dirty="0" err="1"/>
              <a:t>SMEs</a:t>
            </a:r>
            <a:r>
              <a:rPr lang="it-IT" dirty="0"/>
              <a:t>, and the </a:t>
            </a:r>
            <a:r>
              <a:rPr lang="it-IT" dirty="0" err="1"/>
              <a:t>roll</a:t>
            </a:r>
            <a:r>
              <a:rPr lang="it-IT" dirty="0"/>
              <a:t>-out of </a:t>
            </a:r>
            <a:r>
              <a:rPr lang="it-IT" dirty="0" err="1"/>
              <a:t>advanced</a:t>
            </a:r>
            <a:r>
              <a:rPr lang="it-IT" dirty="0"/>
              <a:t> 5G networks.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88929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raph indicating country performance in DESI: Denmark, Finland and the Netherlands leading in digital performance">
            <a:extLst>
              <a:ext uri="{FF2B5EF4-FFF2-40B4-BE49-F238E27FC236}">
                <a16:creationId xmlns:a16="http://schemas.microsoft.com/office/drawing/2014/main" id="{DE3A00E5-146D-FE47-B2CB-F7C0CEECCAB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039" y="325463"/>
            <a:ext cx="11972236" cy="6739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1314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F074B37-60E7-6E48-B222-832B2B4B6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471" y="449006"/>
            <a:ext cx="11090329" cy="5959987"/>
          </a:xfrm>
        </p:spPr>
        <p:txBody>
          <a:bodyPr>
            <a:normAutofit lnSpcReduction="10000"/>
          </a:bodyPr>
          <a:lstStyle/>
          <a:p>
            <a:r>
              <a:rPr lang="it-IT" dirty="0"/>
              <a:t>Human capital: The </a:t>
            </a:r>
            <a:r>
              <a:rPr lang="it-IT" dirty="0" err="1"/>
              <a:t>Commission</a:t>
            </a:r>
            <a:r>
              <a:rPr lang="it-IT" dirty="0"/>
              <a:t> </a:t>
            </a:r>
            <a:r>
              <a:rPr lang="it-IT" dirty="0" err="1"/>
              <a:t>monitors</a:t>
            </a:r>
            <a:r>
              <a:rPr lang="it-IT" dirty="0"/>
              <a:t> ‘internet </a:t>
            </a:r>
            <a:r>
              <a:rPr lang="it-IT" dirty="0" err="1"/>
              <a:t>user</a:t>
            </a:r>
            <a:r>
              <a:rPr lang="it-IT" dirty="0"/>
              <a:t> </a:t>
            </a:r>
            <a:r>
              <a:rPr lang="it-IT" dirty="0" err="1"/>
              <a:t>skills</a:t>
            </a:r>
            <a:r>
              <a:rPr lang="it-IT" dirty="0"/>
              <a:t>’ and ‘</a:t>
            </a:r>
            <a:r>
              <a:rPr lang="it-IT" dirty="0" err="1"/>
              <a:t>advanced</a:t>
            </a:r>
            <a:r>
              <a:rPr lang="it-IT" dirty="0"/>
              <a:t> </a:t>
            </a:r>
            <a:r>
              <a:rPr lang="it-IT" dirty="0" err="1"/>
              <a:t>skills</a:t>
            </a:r>
            <a:r>
              <a:rPr lang="it-IT" dirty="0"/>
              <a:t> and </a:t>
            </a:r>
            <a:r>
              <a:rPr lang="it-IT" dirty="0" err="1"/>
              <a:t>development</a:t>
            </a:r>
            <a:r>
              <a:rPr lang="it-IT" dirty="0"/>
              <a:t>’ </a:t>
            </a:r>
            <a:r>
              <a:rPr lang="it-IT" dirty="0" err="1"/>
              <a:t>across</a:t>
            </a:r>
            <a:r>
              <a:rPr lang="it-IT" dirty="0"/>
              <a:t> the EU to </a:t>
            </a:r>
            <a:r>
              <a:rPr lang="it-IT" dirty="0" err="1"/>
              <a:t>ensure</a:t>
            </a:r>
            <a:r>
              <a:rPr lang="it-IT" dirty="0"/>
              <a:t> </a:t>
            </a:r>
            <a:r>
              <a:rPr lang="it-IT" dirty="0" err="1"/>
              <a:t>people</a:t>
            </a:r>
            <a:r>
              <a:rPr lang="it-IT" dirty="0"/>
              <a:t> are </a:t>
            </a:r>
            <a:r>
              <a:rPr lang="it-IT" dirty="0" err="1"/>
              <a:t>equipped</a:t>
            </a:r>
            <a:r>
              <a:rPr lang="it-IT" dirty="0"/>
              <a:t> for the </a:t>
            </a:r>
            <a:r>
              <a:rPr lang="it-IT" dirty="0" err="1"/>
              <a:t>digital</a:t>
            </a:r>
            <a:r>
              <a:rPr lang="it-IT" dirty="0"/>
              <a:t> decade.</a:t>
            </a:r>
          </a:p>
          <a:p>
            <a:endParaRPr lang="it-IT" dirty="0"/>
          </a:p>
          <a:p>
            <a:r>
              <a:rPr lang="it-IT" dirty="0"/>
              <a:t>Connectivity: The </a:t>
            </a:r>
            <a:r>
              <a:rPr lang="it-IT" dirty="0" err="1"/>
              <a:t>Commission</a:t>
            </a:r>
            <a:r>
              <a:rPr lang="it-IT" dirty="0"/>
              <a:t> </a:t>
            </a:r>
            <a:r>
              <a:rPr lang="it-IT" dirty="0" err="1"/>
              <a:t>continues</a:t>
            </a:r>
            <a:r>
              <a:rPr lang="it-IT" dirty="0"/>
              <a:t> to monitor </a:t>
            </a:r>
            <a:r>
              <a:rPr lang="it-IT" dirty="0" err="1"/>
              <a:t>connectivity</a:t>
            </a:r>
            <a:r>
              <a:rPr lang="it-IT" dirty="0"/>
              <a:t> </a:t>
            </a:r>
            <a:r>
              <a:rPr lang="it-IT" dirty="0" err="1"/>
              <a:t>throughout</a:t>
            </a:r>
            <a:r>
              <a:rPr lang="it-IT" dirty="0"/>
              <a:t> the EU, </a:t>
            </a:r>
            <a:r>
              <a:rPr lang="it-IT" dirty="0" err="1"/>
              <a:t>measuring</a:t>
            </a:r>
            <a:r>
              <a:rPr lang="it-IT" dirty="0"/>
              <a:t> </a:t>
            </a:r>
            <a:r>
              <a:rPr lang="it-IT" dirty="0" err="1"/>
              <a:t>both</a:t>
            </a:r>
            <a:r>
              <a:rPr lang="it-IT" dirty="0"/>
              <a:t> </a:t>
            </a:r>
            <a:r>
              <a:rPr lang="it-IT" dirty="0" err="1"/>
              <a:t>supply</a:t>
            </a:r>
            <a:r>
              <a:rPr lang="it-IT" dirty="0"/>
              <a:t> and </a:t>
            </a:r>
            <a:r>
              <a:rPr lang="it-IT" dirty="0" err="1"/>
              <a:t>demand</a:t>
            </a:r>
            <a:r>
              <a:rPr lang="it-IT" dirty="0"/>
              <a:t> of </a:t>
            </a:r>
            <a:r>
              <a:rPr lang="it-IT" dirty="0" err="1"/>
              <a:t>fixed</a:t>
            </a:r>
            <a:r>
              <a:rPr lang="it-IT" dirty="0"/>
              <a:t> and mobile broadband. </a:t>
            </a:r>
          </a:p>
          <a:p>
            <a:r>
              <a:rPr lang="it-IT" dirty="0" err="1"/>
              <a:t>As</a:t>
            </a:r>
            <a:r>
              <a:rPr lang="it-IT" dirty="0"/>
              <a:t> new </a:t>
            </a:r>
            <a:r>
              <a:rPr lang="it-IT" dirty="0" err="1"/>
              <a:t>technologies</a:t>
            </a:r>
            <a:r>
              <a:rPr lang="it-IT" dirty="0"/>
              <a:t> emerge, the </a:t>
            </a:r>
            <a:r>
              <a:rPr lang="it-IT" dirty="0" err="1"/>
              <a:t>Commission</a:t>
            </a:r>
            <a:r>
              <a:rPr lang="it-IT" dirty="0"/>
              <a:t> </a:t>
            </a:r>
            <a:r>
              <a:rPr lang="it-IT" dirty="0" err="1"/>
              <a:t>monitors</a:t>
            </a:r>
            <a:r>
              <a:rPr lang="it-IT" dirty="0"/>
              <a:t>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integration</a:t>
            </a:r>
            <a:r>
              <a:rPr lang="it-IT" dirty="0"/>
              <a:t> in businesses and </a:t>
            </a:r>
            <a:r>
              <a:rPr lang="it-IT" dirty="0" err="1"/>
              <a:t>eCommerce</a:t>
            </a:r>
            <a:r>
              <a:rPr lang="it-IT" dirty="0"/>
              <a:t>,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based</a:t>
            </a:r>
            <a:r>
              <a:rPr lang="it-IT" dirty="0"/>
              <a:t> on the state of the data economy </a:t>
            </a:r>
            <a:r>
              <a:rPr lang="it-IT" dirty="0" err="1"/>
              <a:t>among</a:t>
            </a:r>
            <a:r>
              <a:rPr lang="it-IT" dirty="0"/>
              <a:t> </a:t>
            </a:r>
            <a:r>
              <a:rPr lang="it-IT" dirty="0" err="1"/>
              <a:t>European</a:t>
            </a:r>
            <a:r>
              <a:rPr lang="it-IT" dirty="0"/>
              <a:t> Union </a:t>
            </a:r>
            <a:r>
              <a:rPr lang="it-IT" dirty="0" err="1"/>
              <a:t>enterprises</a:t>
            </a:r>
            <a:r>
              <a:rPr lang="it-IT" dirty="0"/>
              <a:t> by </a:t>
            </a:r>
            <a:r>
              <a:rPr lang="it-IT" dirty="0" err="1"/>
              <a:t>mapping</a:t>
            </a:r>
            <a:r>
              <a:rPr lang="it-IT" dirty="0"/>
              <a:t> the </a:t>
            </a:r>
            <a:r>
              <a:rPr lang="it-IT" dirty="0" err="1"/>
              <a:t>uses</a:t>
            </a:r>
            <a:r>
              <a:rPr lang="it-IT" dirty="0"/>
              <a:t> and </a:t>
            </a:r>
            <a:r>
              <a:rPr lang="it-IT" dirty="0" err="1"/>
              <a:t>exchanges</a:t>
            </a:r>
            <a:r>
              <a:rPr lang="it-IT" dirty="0"/>
              <a:t> of data, the </a:t>
            </a:r>
            <a:r>
              <a:rPr lang="it-IT" dirty="0" err="1"/>
              <a:t>sources</a:t>
            </a:r>
            <a:r>
              <a:rPr lang="it-IT" dirty="0"/>
              <a:t> of data </a:t>
            </a:r>
            <a:r>
              <a:rPr lang="it-IT" dirty="0" err="1"/>
              <a:t>stored</a:t>
            </a:r>
            <a:r>
              <a:rPr lang="it-IT" dirty="0"/>
              <a:t> and </a:t>
            </a:r>
            <a:r>
              <a:rPr lang="it-IT" dirty="0" err="1"/>
              <a:t>where</a:t>
            </a:r>
            <a:r>
              <a:rPr lang="it-IT" dirty="0"/>
              <a:t>, the </a:t>
            </a:r>
            <a:r>
              <a:rPr lang="it-IT" dirty="0" err="1"/>
              <a:t>frequency</a:t>
            </a:r>
            <a:r>
              <a:rPr lang="it-IT" dirty="0"/>
              <a:t> with </a:t>
            </a:r>
            <a:r>
              <a:rPr lang="it-IT" dirty="0" err="1"/>
              <a:t>which</a:t>
            </a:r>
            <a:r>
              <a:rPr lang="it-IT" dirty="0"/>
              <a:t> data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analysed</a:t>
            </a:r>
            <a:r>
              <a:rPr lang="it-IT" dirty="0"/>
              <a:t> and, </a:t>
            </a:r>
            <a:r>
              <a:rPr lang="it-IT" dirty="0" err="1"/>
              <a:t>how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contributes</a:t>
            </a:r>
            <a:r>
              <a:rPr lang="it-IT" dirty="0"/>
              <a:t> to business </a:t>
            </a:r>
            <a:r>
              <a:rPr lang="it-IT" dirty="0" err="1"/>
              <a:t>value</a:t>
            </a:r>
            <a:r>
              <a:rPr lang="it-IT" dirty="0"/>
              <a:t>.</a:t>
            </a:r>
          </a:p>
          <a:p>
            <a:r>
              <a:rPr lang="it-IT" dirty="0"/>
              <a:t>Digital public </a:t>
            </a:r>
            <a:r>
              <a:rPr lang="it-IT" dirty="0" err="1"/>
              <a:t>services</a:t>
            </a:r>
            <a:r>
              <a:rPr lang="it-IT" dirty="0"/>
              <a:t>: </a:t>
            </a:r>
            <a:r>
              <a:rPr lang="it-IT" dirty="0" err="1"/>
              <a:t>Egovernment</a:t>
            </a:r>
            <a:r>
              <a:rPr lang="it-IT" dirty="0"/>
              <a:t> </a:t>
            </a:r>
            <a:r>
              <a:rPr lang="it-IT" dirty="0" err="1"/>
              <a:t>services</a:t>
            </a:r>
            <a:r>
              <a:rPr lang="it-IT" dirty="0"/>
              <a:t> </a:t>
            </a:r>
            <a:r>
              <a:rPr lang="it-IT" dirty="0" err="1"/>
              <a:t>delivered</a:t>
            </a:r>
            <a:r>
              <a:rPr lang="it-IT" dirty="0"/>
              <a:t> to the Union </a:t>
            </a:r>
            <a:r>
              <a:rPr lang="it-IT" dirty="0" err="1"/>
              <a:t>citizens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26194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3BDB8D-3A3F-3243-BB51-2C5B9429F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EU DIGITAL ECONOMY: </a:t>
            </a:r>
            <a:r>
              <a:rPr lang="it-IT" dirty="0" err="1"/>
              <a:t>builing</a:t>
            </a:r>
            <a:r>
              <a:rPr lang="it-IT" dirty="0"/>
              <a:t> a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digital</a:t>
            </a:r>
            <a:r>
              <a:rPr lang="it-IT" dirty="0"/>
              <a:t> </a:t>
            </a:r>
            <a:r>
              <a:rPr lang="it-IT" dirty="0" err="1"/>
              <a:t>internal</a:t>
            </a:r>
            <a:r>
              <a:rPr lang="it-IT" dirty="0"/>
              <a:t> market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237812-78A0-804E-B9AA-F8BD040B1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445" y="1825625"/>
            <a:ext cx="10852355" cy="4667250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Concept of </a:t>
            </a:r>
            <a:r>
              <a:rPr lang="it-IT" dirty="0" err="1"/>
              <a:t>internal</a:t>
            </a:r>
            <a:r>
              <a:rPr lang="it-IT" dirty="0"/>
              <a:t> market: The </a:t>
            </a:r>
            <a:r>
              <a:rPr lang="it-IT" dirty="0" err="1"/>
              <a:t>internal</a:t>
            </a:r>
            <a:r>
              <a:rPr lang="it-IT" dirty="0"/>
              <a:t> market </a:t>
            </a:r>
            <a:r>
              <a:rPr lang="it-IT" dirty="0" err="1"/>
              <a:t>refers</a:t>
            </a:r>
            <a:r>
              <a:rPr lang="it-IT" dirty="0"/>
              <a:t> </a:t>
            </a:r>
            <a:r>
              <a:rPr lang="it-IT" i="1" dirty="0"/>
              <a:t>to the single market </a:t>
            </a:r>
            <a:r>
              <a:rPr lang="it-IT" i="1" dirty="0" err="1"/>
              <a:t>within</a:t>
            </a:r>
            <a:r>
              <a:rPr lang="it-IT" i="1" dirty="0"/>
              <a:t> the </a:t>
            </a:r>
            <a:r>
              <a:rPr lang="it-IT" i="1" dirty="0" err="1"/>
              <a:t>EU's</a:t>
            </a:r>
            <a:r>
              <a:rPr lang="it-IT" i="1" dirty="0"/>
              <a:t> </a:t>
            </a:r>
            <a:r>
              <a:rPr lang="it-IT" i="1" dirty="0" err="1"/>
              <a:t>territory</a:t>
            </a:r>
            <a:r>
              <a:rPr lang="it-IT" dirty="0"/>
              <a:t>. </a:t>
            </a:r>
          </a:p>
          <a:p>
            <a:r>
              <a:rPr lang="it-IT" dirty="0"/>
              <a:t>The </a:t>
            </a:r>
            <a:r>
              <a:rPr lang="it-IT" dirty="0" err="1"/>
              <a:t>aim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to </a:t>
            </a:r>
            <a:r>
              <a:rPr lang="it-IT" dirty="0" err="1"/>
              <a:t>have</a:t>
            </a:r>
            <a:r>
              <a:rPr lang="it-IT" dirty="0"/>
              <a:t> an area </a:t>
            </a:r>
            <a:r>
              <a:rPr lang="it-IT" dirty="0" err="1"/>
              <a:t>without</a:t>
            </a:r>
            <a:r>
              <a:rPr lang="it-IT" dirty="0"/>
              <a:t> </a:t>
            </a:r>
            <a:r>
              <a:rPr lang="it-IT" dirty="0" err="1"/>
              <a:t>internal</a:t>
            </a:r>
            <a:r>
              <a:rPr lang="it-IT" dirty="0"/>
              <a:t> </a:t>
            </a:r>
            <a:r>
              <a:rPr lang="it-IT" dirty="0" err="1"/>
              <a:t>frontiers</a:t>
            </a:r>
            <a:r>
              <a:rPr lang="it-IT" dirty="0"/>
              <a:t> or </a:t>
            </a:r>
            <a:r>
              <a:rPr lang="it-IT" dirty="0" err="1"/>
              <a:t>regulatory</a:t>
            </a:r>
            <a:r>
              <a:rPr lang="it-IT" dirty="0"/>
              <a:t> </a:t>
            </a:r>
            <a:r>
              <a:rPr lang="it-IT" dirty="0" err="1"/>
              <a:t>obstacles</a:t>
            </a:r>
            <a:r>
              <a:rPr lang="it-IT" dirty="0"/>
              <a:t> in </a:t>
            </a:r>
            <a:r>
              <a:rPr lang="it-IT" dirty="0" err="1"/>
              <a:t>which</a:t>
            </a:r>
            <a:r>
              <a:rPr lang="it-IT" dirty="0"/>
              <a:t> the free </a:t>
            </a:r>
            <a:r>
              <a:rPr lang="it-IT" dirty="0" err="1"/>
              <a:t>movement</a:t>
            </a:r>
            <a:r>
              <a:rPr lang="it-IT" dirty="0"/>
              <a:t> of </a:t>
            </a:r>
            <a:r>
              <a:rPr lang="it-IT" dirty="0" err="1"/>
              <a:t>goods</a:t>
            </a:r>
            <a:r>
              <a:rPr lang="it-IT" dirty="0"/>
              <a:t>, </a:t>
            </a:r>
            <a:r>
              <a:rPr lang="it-IT" dirty="0" err="1"/>
              <a:t>persons</a:t>
            </a:r>
            <a:r>
              <a:rPr lang="it-IT" dirty="0"/>
              <a:t>, </a:t>
            </a:r>
            <a:r>
              <a:rPr lang="it-IT" dirty="0" err="1"/>
              <a:t>services</a:t>
            </a:r>
            <a:r>
              <a:rPr lang="it-IT" dirty="0"/>
              <a:t> and capital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ensured</a:t>
            </a:r>
            <a:r>
              <a:rPr lang="it-IT" dirty="0"/>
              <a:t> in </a:t>
            </a:r>
            <a:r>
              <a:rPr lang="it-IT" dirty="0" err="1"/>
              <a:t>accordance</a:t>
            </a:r>
            <a:r>
              <a:rPr lang="it-IT" dirty="0"/>
              <a:t> with the </a:t>
            </a:r>
            <a:r>
              <a:rPr lang="it-IT" dirty="0" err="1"/>
              <a:t>articles</a:t>
            </a:r>
            <a:r>
              <a:rPr lang="it-IT" dirty="0"/>
              <a:t> of the </a:t>
            </a:r>
            <a:r>
              <a:rPr lang="it-IT" dirty="0" err="1"/>
              <a:t>Treaties</a:t>
            </a:r>
            <a:r>
              <a:rPr lang="it-IT" dirty="0"/>
              <a:t>.</a:t>
            </a:r>
          </a:p>
          <a:p>
            <a:pPr marL="0" indent="0">
              <a:buNone/>
            </a:pPr>
            <a:r>
              <a:rPr lang="it-IT" dirty="0"/>
              <a:t>1. </a:t>
            </a:r>
            <a:r>
              <a:rPr lang="it-IT" b="1" dirty="0"/>
              <a:t>Free </a:t>
            </a:r>
            <a:r>
              <a:rPr lang="it-IT" b="1" dirty="0" err="1"/>
              <a:t>movement</a:t>
            </a:r>
            <a:r>
              <a:rPr lang="it-IT" b="1" dirty="0"/>
              <a:t> of </a:t>
            </a:r>
            <a:r>
              <a:rPr lang="it-IT" b="1" dirty="0" err="1"/>
              <a:t>goods</a:t>
            </a:r>
            <a:r>
              <a:rPr lang="it-IT" b="1" dirty="0"/>
              <a:t> </a:t>
            </a:r>
            <a:r>
              <a:rPr lang="it-IT" dirty="0"/>
              <a:t>(</a:t>
            </a:r>
            <a:r>
              <a:rPr lang="it-IT" dirty="0" err="1"/>
              <a:t>Articles</a:t>
            </a:r>
            <a:r>
              <a:rPr lang="it-IT" dirty="0"/>
              <a:t> 26 and 28-37 of the </a:t>
            </a:r>
            <a:r>
              <a:rPr lang="it-IT" dirty="0" err="1"/>
              <a:t>Treaty</a:t>
            </a:r>
            <a:r>
              <a:rPr lang="it-IT" dirty="0"/>
              <a:t> on the </a:t>
            </a:r>
            <a:r>
              <a:rPr lang="it-IT" dirty="0" err="1"/>
              <a:t>Functioning</a:t>
            </a:r>
            <a:r>
              <a:rPr lang="it-IT" dirty="0"/>
              <a:t> of the </a:t>
            </a:r>
            <a:r>
              <a:rPr lang="it-IT" dirty="0" err="1"/>
              <a:t>European</a:t>
            </a:r>
            <a:r>
              <a:rPr lang="it-IT" dirty="0"/>
              <a:t> Union (TFEU))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With the </a:t>
            </a:r>
            <a:r>
              <a:rPr lang="it-IT" dirty="0" err="1"/>
              <a:t>creation</a:t>
            </a:r>
            <a:r>
              <a:rPr lang="it-IT" dirty="0"/>
              <a:t> of the </a:t>
            </a:r>
            <a:r>
              <a:rPr lang="it-IT" dirty="0" err="1"/>
              <a:t>internal</a:t>
            </a:r>
            <a:r>
              <a:rPr lang="it-IT" dirty="0"/>
              <a:t> market, </a:t>
            </a:r>
            <a:r>
              <a:rPr lang="it-IT" dirty="0" err="1"/>
              <a:t>customs</a:t>
            </a:r>
            <a:r>
              <a:rPr lang="it-IT" dirty="0"/>
              <a:t> </a:t>
            </a:r>
            <a:r>
              <a:rPr lang="it-IT" dirty="0" err="1"/>
              <a:t>duties</a:t>
            </a:r>
            <a:r>
              <a:rPr lang="it-IT" dirty="0"/>
              <a:t> and quantitative </a:t>
            </a:r>
            <a:r>
              <a:rPr lang="it-IT" dirty="0" err="1"/>
              <a:t>restrictions</a:t>
            </a:r>
            <a:r>
              <a:rPr lang="it-IT" dirty="0"/>
              <a:t> </a:t>
            </a:r>
            <a:r>
              <a:rPr lang="it-IT" dirty="0" err="1"/>
              <a:t>were</a:t>
            </a:r>
            <a:r>
              <a:rPr lang="it-IT" dirty="0"/>
              <a:t> </a:t>
            </a:r>
            <a:r>
              <a:rPr lang="it-IT" dirty="0" err="1"/>
              <a:t>eliminated</a:t>
            </a:r>
            <a:r>
              <a:rPr lang="it-IT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The free </a:t>
            </a:r>
            <a:r>
              <a:rPr lang="it-IT" dirty="0" err="1"/>
              <a:t>movement</a:t>
            </a:r>
            <a:r>
              <a:rPr lang="it-IT" dirty="0"/>
              <a:t> of </a:t>
            </a:r>
            <a:r>
              <a:rPr lang="it-IT" dirty="0" err="1"/>
              <a:t>goods</a:t>
            </a:r>
            <a:r>
              <a:rPr lang="it-IT" dirty="0"/>
              <a:t> </a:t>
            </a:r>
            <a:r>
              <a:rPr lang="it-IT" dirty="0" err="1"/>
              <a:t>relies</a:t>
            </a:r>
            <a:r>
              <a:rPr lang="it-IT" dirty="0"/>
              <a:t> on the </a:t>
            </a:r>
            <a:r>
              <a:rPr lang="it-IT" dirty="0" err="1"/>
              <a:t>principles</a:t>
            </a:r>
            <a:r>
              <a:rPr lang="it-IT" dirty="0"/>
              <a:t> of </a:t>
            </a:r>
            <a:r>
              <a:rPr lang="it-IT" dirty="0" err="1"/>
              <a:t>mutual</a:t>
            </a:r>
            <a:r>
              <a:rPr lang="it-IT" dirty="0"/>
              <a:t> </a:t>
            </a:r>
            <a:r>
              <a:rPr lang="it-IT" dirty="0" err="1"/>
              <a:t>recognition</a:t>
            </a:r>
            <a:r>
              <a:rPr lang="it-IT" dirty="0"/>
              <a:t> of </a:t>
            </a:r>
            <a:r>
              <a:rPr lang="it-IT" dirty="0" err="1"/>
              <a:t>national</a:t>
            </a:r>
            <a:r>
              <a:rPr lang="it-IT" dirty="0"/>
              <a:t> </a:t>
            </a:r>
            <a:r>
              <a:rPr lang="it-IT" dirty="0" err="1"/>
              <a:t>technical</a:t>
            </a:r>
            <a:r>
              <a:rPr lang="it-IT" dirty="0"/>
              <a:t> </a:t>
            </a:r>
            <a:r>
              <a:rPr lang="it-IT" dirty="0" err="1"/>
              <a:t>rules</a:t>
            </a:r>
            <a:r>
              <a:rPr lang="it-IT" dirty="0"/>
              <a:t>, the </a:t>
            </a:r>
            <a:r>
              <a:rPr lang="it-IT" dirty="0" err="1"/>
              <a:t>removal</a:t>
            </a:r>
            <a:r>
              <a:rPr lang="it-IT" dirty="0"/>
              <a:t> of </a:t>
            </a:r>
            <a:r>
              <a:rPr lang="it-IT" dirty="0" err="1"/>
              <a:t>physical</a:t>
            </a:r>
            <a:r>
              <a:rPr lang="it-IT" dirty="0"/>
              <a:t> and </a:t>
            </a:r>
            <a:r>
              <a:rPr lang="it-IT" dirty="0" err="1"/>
              <a:t>technical</a:t>
            </a:r>
            <a:r>
              <a:rPr lang="it-IT" dirty="0"/>
              <a:t> </a:t>
            </a:r>
            <a:r>
              <a:rPr lang="it-IT" dirty="0" err="1"/>
              <a:t>barriers</a:t>
            </a:r>
            <a:r>
              <a:rPr lang="it-IT" dirty="0"/>
              <a:t>, and </a:t>
            </a:r>
            <a:r>
              <a:rPr lang="it-IT" dirty="0" err="1"/>
              <a:t>standardisation</a:t>
            </a:r>
            <a:r>
              <a:rPr lang="it-IT" dirty="0"/>
              <a:t>. 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72520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1569</Words>
  <Application>Microsoft Office PowerPoint</Application>
  <PresentationFormat>Widescreen</PresentationFormat>
  <Paragraphs>64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Tema di Office</vt:lpstr>
      <vt:lpstr>DIGITAL ECONOMY AND DIGITAL SOVEREIGNTY: A DIGITAL EUROPE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Digital transformations in the EU:  The Digital Economy and Society Index (DESI)</vt:lpstr>
      <vt:lpstr>Presentazione standard di PowerPoint</vt:lpstr>
      <vt:lpstr>Presentazione standard di PowerPoint</vt:lpstr>
      <vt:lpstr>EU DIGITAL ECONOMY: builing a european digital internal market</vt:lpstr>
      <vt:lpstr>Presentazione standard di PowerPoint</vt:lpstr>
      <vt:lpstr>Presentazione standard di PowerPoint</vt:lpstr>
      <vt:lpstr>Free movement of capitals, services, persons, goods….and DATA</vt:lpstr>
      <vt:lpstr>Presentazione standard di PowerPoint</vt:lpstr>
      <vt:lpstr>Presentazione standard di PowerPoint</vt:lpstr>
      <vt:lpstr>Presentazione standard di PowerPoint</vt:lpstr>
      <vt:lpstr>NEW / ADDITIONAL BENEFITS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ECONOMY AND DIGITAL SOVEREIGNTY: A DIGITAL EUROPE</dc:title>
  <dc:creator>Sarah Lattanzi</dc:creator>
  <cp:lastModifiedBy>revisore</cp:lastModifiedBy>
  <cp:revision>9</cp:revision>
  <dcterms:created xsi:type="dcterms:W3CDTF">2023-03-13T18:49:54Z</dcterms:created>
  <dcterms:modified xsi:type="dcterms:W3CDTF">2024-04-16T16:47:04Z</dcterms:modified>
</cp:coreProperties>
</file>