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2" r:id="rId10"/>
    <p:sldId id="266" r:id="rId11"/>
    <p:sldId id="267" r:id="rId12"/>
    <p:sldId id="265" r:id="rId13"/>
    <p:sldId id="269" r:id="rId14"/>
    <p:sldId id="270" r:id="rId15"/>
    <p:sldId id="268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5FAB1-CA79-4747-9946-520905492B4E}" v="1" dt="2023-03-15T09:19:15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584"/>
  </p:normalViewPr>
  <p:slideViewPr>
    <p:cSldViewPr snapToGrid="0" snapToObjects="1">
      <p:cViewPr varScale="1">
        <p:scale>
          <a:sx n="114" d="100"/>
          <a:sy n="11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Lattanzi" userId="8baf5e67-71e4-498d-8358-839d57c09bf2" providerId="ADAL" clId="{C7E5FAB1-CA79-4747-9946-520905492B4E}"/>
    <pc:docChg chg="custSel addSld modSld">
      <pc:chgData name="Sarah Lattanzi" userId="8baf5e67-71e4-498d-8358-839d57c09bf2" providerId="ADAL" clId="{C7E5FAB1-CA79-4747-9946-520905492B4E}" dt="2023-03-15T09:21:55.798" v="313" actId="20577"/>
      <pc:docMkLst>
        <pc:docMk/>
      </pc:docMkLst>
      <pc:sldChg chg="modSp mod">
        <pc:chgData name="Sarah Lattanzi" userId="8baf5e67-71e4-498d-8358-839d57c09bf2" providerId="ADAL" clId="{C7E5FAB1-CA79-4747-9946-520905492B4E}" dt="2023-03-15T09:17:20.966" v="135" actId="20577"/>
        <pc:sldMkLst>
          <pc:docMk/>
          <pc:sldMk cId="1213599013" sldId="265"/>
        </pc:sldMkLst>
        <pc:spChg chg="mod">
          <ac:chgData name="Sarah Lattanzi" userId="8baf5e67-71e4-498d-8358-839d57c09bf2" providerId="ADAL" clId="{C7E5FAB1-CA79-4747-9946-520905492B4E}" dt="2023-03-15T09:17:20.966" v="135" actId="20577"/>
          <ac:spMkLst>
            <pc:docMk/>
            <pc:sldMk cId="1213599013" sldId="265"/>
            <ac:spMk id="3" creationId="{E41FF7B4-C8EA-EC44-9E97-29092E70765C}"/>
          </ac:spMkLst>
        </pc:spChg>
      </pc:sldChg>
      <pc:sldChg chg="modSp mod">
        <pc:chgData name="Sarah Lattanzi" userId="8baf5e67-71e4-498d-8358-839d57c09bf2" providerId="ADAL" clId="{C7E5FAB1-CA79-4747-9946-520905492B4E}" dt="2023-03-15T09:12:25.890" v="14" actId="20577"/>
        <pc:sldMkLst>
          <pc:docMk/>
          <pc:sldMk cId="586854845" sldId="266"/>
        </pc:sldMkLst>
        <pc:spChg chg="mod">
          <ac:chgData name="Sarah Lattanzi" userId="8baf5e67-71e4-498d-8358-839d57c09bf2" providerId="ADAL" clId="{C7E5FAB1-CA79-4747-9946-520905492B4E}" dt="2023-03-15T09:12:25.890" v="14" actId="20577"/>
          <ac:spMkLst>
            <pc:docMk/>
            <pc:sldMk cId="586854845" sldId="266"/>
            <ac:spMk id="3" creationId="{3DC7B454-E2FF-E648-8498-4E099A764E2A}"/>
          </ac:spMkLst>
        </pc:spChg>
      </pc:sldChg>
      <pc:sldChg chg="modSp mod">
        <pc:chgData name="Sarah Lattanzi" userId="8baf5e67-71e4-498d-8358-839d57c09bf2" providerId="ADAL" clId="{C7E5FAB1-CA79-4747-9946-520905492B4E}" dt="2023-03-15T09:12:44.508" v="20" actId="113"/>
        <pc:sldMkLst>
          <pc:docMk/>
          <pc:sldMk cId="317275676" sldId="267"/>
        </pc:sldMkLst>
        <pc:spChg chg="mod">
          <ac:chgData name="Sarah Lattanzi" userId="8baf5e67-71e4-498d-8358-839d57c09bf2" providerId="ADAL" clId="{C7E5FAB1-CA79-4747-9946-520905492B4E}" dt="2023-03-15T09:12:44.508" v="20" actId="113"/>
          <ac:spMkLst>
            <pc:docMk/>
            <pc:sldMk cId="317275676" sldId="267"/>
            <ac:spMk id="3" creationId="{1E4CA87C-0DB9-E242-B651-83454093D309}"/>
          </ac:spMkLst>
        </pc:spChg>
      </pc:sldChg>
      <pc:sldChg chg="addSp delSp modSp new mod">
        <pc:chgData name="Sarah Lattanzi" userId="8baf5e67-71e4-498d-8358-839d57c09bf2" providerId="ADAL" clId="{C7E5FAB1-CA79-4747-9946-520905492B4E}" dt="2023-03-15T09:20:25.835" v="239" actId="5793"/>
        <pc:sldMkLst>
          <pc:docMk/>
          <pc:sldMk cId="689340982" sldId="268"/>
        </pc:sldMkLst>
        <pc:spChg chg="del">
          <ac:chgData name="Sarah Lattanzi" userId="8baf5e67-71e4-498d-8358-839d57c09bf2" providerId="ADAL" clId="{C7E5FAB1-CA79-4747-9946-520905492B4E}" dt="2023-03-15T09:17:26.916" v="137" actId="478"/>
          <ac:spMkLst>
            <pc:docMk/>
            <pc:sldMk cId="689340982" sldId="268"/>
            <ac:spMk id="2" creationId="{BB668373-5073-FE49-9104-B16E99E1F6A2}"/>
          </ac:spMkLst>
        </pc:spChg>
        <pc:spChg chg="mod">
          <ac:chgData name="Sarah Lattanzi" userId="8baf5e67-71e4-498d-8358-839d57c09bf2" providerId="ADAL" clId="{C7E5FAB1-CA79-4747-9946-520905492B4E}" dt="2023-03-15T09:20:25.835" v="239" actId="5793"/>
          <ac:spMkLst>
            <pc:docMk/>
            <pc:sldMk cId="689340982" sldId="268"/>
            <ac:spMk id="3" creationId="{F134CC7E-5315-E442-830E-A947A9624D46}"/>
          </ac:spMkLst>
        </pc:spChg>
        <pc:spChg chg="add mod">
          <ac:chgData name="Sarah Lattanzi" userId="8baf5e67-71e4-498d-8358-839d57c09bf2" providerId="ADAL" clId="{C7E5FAB1-CA79-4747-9946-520905492B4E}" dt="2023-03-15T09:19:42.712" v="199" actId="1076"/>
          <ac:spMkLst>
            <pc:docMk/>
            <pc:sldMk cId="689340982" sldId="268"/>
            <ac:spMk id="4" creationId="{E4E2DBB1-FDFD-134B-B433-D8857A8767B5}"/>
          </ac:spMkLst>
        </pc:spChg>
      </pc:sldChg>
      <pc:sldChg chg="modSp new mod">
        <pc:chgData name="Sarah Lattanzi" userId="8baf5e67-71e4-498d-8358-839d57c09bf2" providerId="ADAL" clId="{C7E5FAB1-CA79-4747-9946-520905492B4E}" dt="2023-03-15T09:21:55.798" v="313" actId="20577"/>
        <pc:sldMkLst>
          <pc:docMk/>
          <pc:sldMk cId="1852579625" sldId="269"/>
        </pc:sldMkLst>
        <pc:spChg chg="mod">
          <ac:chgData name="Sarah Lattanzi" userId="8baf5e67-71e4-498d-8358-839d57c09bf2" providerId="ADAL" clId="{C7E5FAB1-CA79-4747-9946-520905492B4E}" dt="2023-03-15T09:21:55.798" v="313" actId="20577"/>
          <ac:spMkLst>
            <pc:docMk/>
            <pc:sldMk cId="1852579625" sldId="269"/>
            <ac:spMk id="3" creationId="{A0D017E3-5DB9-F448-A8F0-449834793450}"/>
          </ac:spMkLst>
        </pc:spChg>
      </pc:sldChg>
      <pc:sldChg chg="delSp modSp new mod">
        <pc:chgData name="Sarah Lattanzi" userId="8baf5e67-71e4-498d-8358-839d57c09bf2" providerId="ADAL" clId="{C7E5FAB1-CA79-4747-9946-520905492B4E}" dt="2023-03-15T09:18:58.773" v="152"/>
        <pc:sldMkLst>
          <pc:docMk/>
          <pc:sldMk cId="2208503205" sldId="270"/>
        </pc:sldMkLst>
        <pc:spChg chg="del">
          <ac:chgData name="Sarah Lattanzi" userId="8baf5e67-71e4-498d-8358-839d57c09bf2" providerId="ADAL" clId="{C7E5FAB1-CA79-4747-9946-520905492B4E}" dt="2023-03-15T09:18:52.267" v="145" actId="478"/>
          <ac:spMkLst>
            <pc:docMk/>
            <pc:sldMk cId="2208503205" sldId="270"/>
            <ac:spMk id="2" creationId="{6F906D4F-4BA8-F148-86BF-72FAECCC5872}"/>
          </ac:spMkLst>
        </pc:spChg>
        <pc:spChg chg="mod">
          <ac:chgData name="Sarah Lattanzi" userId="8baf5e67-71e4-498d-8358-839d57c09bf2" providerId="ADAL" clId="{C7E5FAB1-CA79-4747-9946-520905492B4E}" dt="2023-03-15T09:18:58.773" v="152"/>
          <ac:spMkLst>
            <pc:docMk/>
            <pc:sldMk cId="2208503205" sldId="270"/>
            <ac:spMk id="3" creationId="{4565EA06-FF69-3E43-9B21-6E660AE01BE8}"/>
          </ac:spMkLst>
        </pc:spChg>
      </pc:sldChg>
      <pc:sldChg chg="modSp new mod">
        <pc:chgData name="Sarah Lattanzi" userId="8baf5e67-71e4-498d-8358-839d57c09bf2" providerId="ADAL" clId="{C7E5FAB1-CA79-4747-9946-520905492B4E}" dt="2023-03-15T09:20:39.243" v="272"/>
        <pc:sldMkLst>
          <pc:docMk/>
          <pc:sldMk cId="2499309997" sldId="271"/>
        </pc:sldMkLst>
        <pc:spChg chg="mod">
          <ac:chgData name="Sarah Lattanzi" userId="8baf5e67-71e4-498d-8358-839d57c09bf2" providerId="ADAL" clId="{C7E5FAB1-CA79-4747-9946-520905492B4E}" dt="2023-03-15T09:20:37.075" v="271" actId="20577"/>
          <ac:spMkLst>
            <pc:docMk/>
            <pc:sldMk cId="2499309997" sldId="271"/>
            <ac:spMk id="2" creationId="{5ACA07E8-6665-3043-B210-6CC15721AD11}"/>
          </ac:spMkLst>
        </pc:spChg>
        <pc:spChg chg="mod">
          <ac:chgData name="Sarah Lattanzi" userId="8baf5e67-71e4-498d-8358-839d57c09bf2" providerId="ADAL" clId="{C7E5FAB1-CA79-4747-9946-520905492B4E}" dt="2023-03-15T09:20:39.243" v="272"/>
          <ac:spMkLst>
            <pc:docMk/>
            <pc:sldMk cId="2499309997" sldId="271"/>
            <ac:spMk id="3" creationId="{839E7910-A496-BE41-9C21-C7A8FF5CF9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139779-9132-AD4E-B1CF-FCD53DB77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2B15ED-4ADB-EA46-9B5F-69E428228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AE6492-FD15-2D49-806B-6A7097AB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956D5D-CFC1-C148-914C-1E91762BF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7837A2-3889-C84B-A97F-36B5EF17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437A23-5ABE-4D40-9534-7ED1B1454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BBD4C9-A6D1-C644-9A71-2AF4C0EB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0F3456-E921-3040-B4AB-40D431A1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B84ACB-3111-494B-9987-CC86A91E2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72B9D2-7031-2B4C-97BF-E9928D72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33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5F66F8E-7D58-AD4D-8957-37CC8D4AA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9E07F5-0A22-6C44-ACF1-9C7C4C1C8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40CA55-70D1-6648-B98C-95634880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D80F88-E9AE-9D4F-9382-16C5ABB95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7B171C-D2D2-DA44-B76B-DA2FA48F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9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B0976B-A58B-7D42-80AF-52E73A83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72607C-F621-954B-B808-2C20598F6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238F64-EBE9-0E4A-8271-93A828845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2A303C-22F2-CE4B-B137-41F8FB8E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0BA586-0D7E-264D-8753-1F5EC6E5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99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1F1986-FB9C-074F-A5EA-D06F844D6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17EE26-8900-9240-9268-89995D5A6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D3BC77-D774-D747-8FF9-F57E66743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5A9785-14D5-A447-BAE0-0ED90149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9DF50A-E484-714B-9E85-265A4607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01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CFDFA-17A0-4A4D-9BA9-7411652A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789251-E940-B043-BF33-6A97775A2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F3DBB7-5804-6041-AF8C-90EF4B051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6EF0C4-B32D-1C43-87FE-A7D192B5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549F00-95C5-D54B-A92A-C11BB445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1389F1-7C89-C84B-99B3-994E914A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2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C9CD24-B491-AD4E-A138-FD949A216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6C50CA-0309-3048-B93A-77210928E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AC6460-977C-CA47-83C1-A7E3DFC93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9D2957-F2D2-BB46-949F-F946DF738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E5259F5-D871-234E-84E7-CDAD71360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0DE4A5-8548-434B-BFB4-E7268728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88BDA13-43E0-614D-B1C8-2EF5967AE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57B622-11B8-B24B-9525-1A76087B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699280-8BE9-6049-8FC7-D92016DF7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792237B-DF68-A543-ACC4-9E1782036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9351CF8-6BE9-5547-8A4C-85411F4A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AF6E1E-577F-4841-84BA-55AF2CE4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91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DECD1C-541A-5F46-96CF-7104254F4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AAF2F72-67DA-0948-BA88-7DDAF3EF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01434E-2846-114C-912F-0797FA3E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93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46F498-79EA-0041-A44C-67B7AA569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8243DE-7154-7248-9E4F-EAB41F02E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119814E-A8A4-DC49-ACAD-B63CBD3BA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AB4B3-A055-BE49-99AD-3A5346A4E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9CB989-9D0F-6143-8F57-2D618630A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5031F2-F07F-FF40-A73F-D07A9A5D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59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104413-4B1E-E64C-B9D5-A1143FE9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C198883-62F1-0343-9A46-768C9FD950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FF66C8-C92B-7143-B494-BDC60D294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14A278-7EA5-D94A-97CC-10315F20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F8D82D-F2D4-4D44-BCBA-C923F633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03AFD-D275-C14A-8F50-6C14FF86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78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9BD5662-CFD6-5548-93AA-7EDFC450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88CBFF-4BF3-D941-AA85-7907963FC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38F0CD-44DF-1D43-AF2C-F18930A9C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029B-955E-B541-9F5B-1922BF489A4D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1A46DC-C885-4640-99E3-175A60AF3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3122AE-169D-414F-B3A6-EBC563A37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B5D7-B975-B74D-95CD-D554802BAA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ission.europa.eu/strategy-and-policy/priorities-2019-2024/europe-fit-digital-age/shaping-europes-digital-future_en" TargetMode="External"/><Relationship Id="rId2" Type="http://schemas.openxmlformats.org/officeDocument/2006/relationships/hyperlink" Target="https://commission.europa.eu/strategy-and-policy/priorities-2019-2024/europe-fit-digital-age_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?uri=CELEX%3A32018R180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-strategy.ec.europa.eu/en/policies/cybersecurity-polici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rapid/press-release_MEMO-17-3341_en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found.europa.eu/observatories/eurwork/industrial-relations-dictionary/digitisation" TargetMode="External"/><Relationship Id="rId2" Type="http://schemas.openxmlformats.org/officeDocument/2006/relationships/hyperlink" Target="https://www.eurofound.europa.eu/publications/report/2018/automation-digitalisation-and-platforms-implications-for-work-and-employ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B8B320-F756-A140-8D3B-7031EED09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DIGITAL ECONOMY AND DIGITAL SOVEREIGNTY: A DIGITAL EUROPE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51E168-DC91-D247-9A0A-FC4E8ABAA4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a typeface="+mn-lt"/>
                <a:cs typeface="+mn-lt"/>
                <a:hlinkClick r:id="rId2"/>
              </a:rPr>
              <a:t>https://commission.europa.eu/strategy-and-policy/priorities-2019-2024/europe-fit-digital-age_en</a:t>
            </a:r>
            <a:r>
              <a:rPr lang="it-IT" dirty="0">
                <a:ea typeface="+mn-lt"/>
                <a:cs typeface="+mn-lt"/>
              </a:rPr>
              <a:t> </a:t>
            </a:r>
            <a:endParaRPr lang="it-IT">
              <a:ea typeface="+mn-lt"/>
              <a:cs typeface="+mn-lt"/>
            </a:endParaRPr>
          </a:p>
          <a:p>
            <a:r>
              <a:rPr lang="it-IT" dirty="0">
                <a:ea typeface="+mn-lt"/>
                <a:cs typeface="+mn-lt"/>
                <a:hlinkClick r:id="rId3"/>
              </a:rPr>
              <a:t>https://commission.europa.eu/strategy-and-policy/priorities-2019-2024/europe-fit-digital-age/shaping-europes-digital-future_en</a:t>
            </a:r>
            <a:r>
              <a:rPr lang="it-IT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16070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C7B454-E2FF-E648-8498-4E099A764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9" y="589934"/>
            <a:ext cx="11058832" cy="61205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2. Free </a:t>
            </a:r>
            <a:r>
              <a:rPr lang="it-IT" dirty="0" err="1"/>
              <a:t>movement</a:t>
            </a:r>
            <a:r>
              <a:rPr lang="it-IT" dirty="0"/>
              <a:t> </a:t>
            </a:r>
            <a:r>
              <a:rPr lang="it-IT" b="1" dirty="0"/>
              <a:t>of capital</a:t>
            </a:r>
            <a:r>
              <a:rPr lang="it-IT" dirty="0"/>
              <a:t> (</a:t>
            </a:r>
            <a:r>
              <a:rPr lang="it-IT" dirty="0" err="1"/>
              <a:t>Articles</a:t>
            </a:r>
            <a:r>
              <a:rPr lang="it-IT" dirty="0"/>
              <a:t> 63 to 66 TFEU)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Restrictions</a:t>
            </a:r>
            <a:r>
              <a:rPr lang="it-IT" dirty="0"/>
              <a:t> on capital </a:t>
            </a:r>
            <a:r>
              <a:rPr lang="it-IT" dirty="0" err="1"/>
              <a:t>movements</a:t>
            </a:r>
            <a:r>
              <a:rPr lang="it-IT" dirty="0"/>
              <a:t> and </a:t>
            </a:r>
            <a:r>
              <a:rPr lang="it-IT" dirty="0" err="1"/>
              <a:t>payments</a:t>
            </a:r>
            <a:r>
              <a:rPr lang="it-IT" dirty="0"/>
              <a:t>, </a:t>
            </a:r>
            <a:r>
              <a:rPr lang="it-IT" dirty="0" err="1"/>
              <a:t>between</a:t>
            </a:r>
            <a:r>
              <a:rPr lang="it-IT" dirty="0"/>
              <a:t> EU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EU </a:t>
            </a:r>
            <a:r>
              <a:rPr lang="it-IT" dirty="0" err="1"/>
              <a:t>countries</a:t>
            </a:r>
            <a:r>
              <a:rPr lang="it-IT" dirty="0"/>
              <a:t> and with non-EU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prohibited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2004,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result</a:t>
            </a:r>
            <a:r>
              <a:rPr lang="it-IT" dirty="0"/>
              <a:t> of the Maastricht </a:t>
            </a:r>
            <a:r>
              <a:rPr lang="it-IT" dirty="0" err="1"/>
              <a:t>Treaty</a:t>
            </a:r>
            <a:r>
              <a:rPr lang="it-IT" dirty="0"/>
              <a:t>.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there</a:t>
            </a:r>
            <a:r>
              <a:rPr lang="it-IT" dirty="0"/>
              <a:t> are some </a:t>
            </a:r>
            <a:r>
              <a:rPr lang="it-IT" dirty="0" err="1"/>
              <a:t>exceptions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primarily</a:t>
            </a:r>
            <a:r>
              <a:rPr lang="it-IT" dirty="0"/>
              <a:t> </a:t>
            </a:r>
            <a:r>
              <a:rPr lang="it-IT" dirty="0" err="1"/>
              <a:t>linked</a:t>
            </a:r>
            <a:r>
              <a:rPr lang="it-IT" dirty="0"/>
              <a:t> to </a:t>
            </a:r>
            <a:r>
              <a:rPr lang="it-IT" dirty="0" err="1"/>
              <a:t>taxation</a:t>
            </a:r>
            <a:r>
              <a:rPr lang="it-IT" dirty="0"/>
              <a:t> and public policy </a:t>
            </a:r>
            <a:r>
              <a:rPr lang="it-IT" dirty="0" err="1"/>
              <a:t>considerations</a:t>
            </a:r>
            <a:r>
              <a:rPr lang="it-IT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The free </a:t>
            </a:r>
            <a:r>
              <a:rPr lang="it-IT" dirty="0" err="1"/>
              <a:t>movement</a:t>
            </a:r>
            <a:r>
              <a:rPr lang="it-IT" dirty="0"/>
              <a:t> of capital </a:t>
            </a:r>
            <a:r>
              <a:rPr lang="it-IT" dirty="0" err="1"/>
              <a:t>contributes</a:t>
            </a:r>
            <a:r>
              <a:rPr lang="it-IT" dirty="0"/>
              <a:t> to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 by </a:t>
            </a:r>
            <a:r>
              <a:rPr lang="it-IT" dirty="0" err="1"/>
              <a:t>enabling</a:t>
            </a:r>
            <a:r>
              <a:rPr lang="it-IT" dirty="0"/>
              <a:t> capital to be </a:t>
            </a:r>
            <a:r>
              <a:rPr lang="it-IT" dirty="0" err="1"/>
              <a:t>invested</a:t>
            </a:r>
            <a:r>
              <a:rPr lang="it-IT" dirty="0"/>
              <a:t> </a:t>
            </a:r>
            <a:r>
              <a:rPr lang="it-IT" dirty="0" err="1"/>
              <a:t>efficiently</a:t>
            </a:r>
            <a:r>
              <a:rPr lang="it-IT" dirty="0"/>
              <a:t> and </a:t>
            </a:r>
            <a:r>
              <a:rPr lang="it-IT" dirty="0" err="1"/>
              <a:t>promotes</a:t>
            </a:r>
            <a:r>
              <a:rPr lang="it-IT" dirty="0"/>
              <a:t> the use of the euro 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currency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3. </a:t>
            </a:r>
            <a:r>
              <a:rPr lang="it-IT" dirty="0" err="1"/>
              <a:t>Freedom</a:t>
            </a:r>
            <a:r>
              <a:rPr lang="it-IT" dirty="0"/>
              <a:t> of establishment and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b="1" dirty="0" err="1"/>
              <a:t>services</a:t>
            </a:r>
            <a:r>
              <a:rPr lang="it-IT" dirty="0"/>
              <a:t> (</a:t>
            </a:r>
            <a:r>
              <a:rPr lang="it-IT" dirty="0" err="1"/>
              <a:t>Articles</a:t>
            </a:r>
            <a:r>
              <a:rPr lang="it-IT" dirty="0"/>
              <a:t> 26, 49 to 62 TFEU)</a:t>
            </a:r>
          </a:p>
          <a:p>
            <a:r>
              <a:rPr lang="it-IT" dirty="0"/>
              <a:t>The </a:t>
            </a:r>
            <a:r>
              <a:rPr lang="it-IT" dirty="0" err="1"/>
              <a:t>freedom</a:t>
            </a:r>
            <a:r>
              <a:rPr lang="it-IT" dirty="0"/>
              <a:t> of establishment and the </a:t>
            </a:r>
            <a:r>
              <a:rPr lang="it-IT" dirty="0" err="1"/>
              <a:t>freedom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 </a:t>
            </a:r>
            <a:r>
              <a:rPr lang="it-IT" dirty="0" err="1"/>
              <a:t>guarantee</a:t>
            </a:r>
            <a:r>
              <a:rPr lang="it-IT" dirty="0"/>
              <a:t> </a:t>
            </a:r>
            <a:r>
              <a:rPr lang="it-IT" dirty="0" err="1"/>
              <a:t>mobility</a:t>
            </a:r>
            <a:r>
              <a:rPr lang="it-IT" dirty="0"/>
              <a:t> of businesses and </a:t>
            </a:r>
            <a:r>
              <a:rPr lang="it-IT" dirty="0" err="1"/>
              <a:t>professionals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EU. The self-</a:t>
            </a:r>
            <a:r>
              <a:rPr lang="it-IT" dirty="0" err="1"/>
              <a:t>employed</a:t>
            </a:r>
            <a:r>
              <a:rPr lang="it-IT" dirty="0"/>
              <a:t> and </a:t>
            </a:r>
            <a:r>
              <a:rPr lang="it-IT" dirty="0" err="1"/>
              <a:t>professionals</a:t>
            </a:r>
            <a:r>
              <a:rPr lang="it-IT" dirty="0"/>
              <a:t> or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persons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meaning</a:t>
            </a:r>
            <a:r>
              <a:rPr lang="it-IT" dirty="0"/>
              <a:t> of </a:t>
            </a:r>
            <a:r>
              <a:rPr lang="it-IT" dirty="0" err="1"/>
              <a:t>Article</a:t>
            </a:r>
            <a:r>
              <a:rPr lang="it-IT" dirty="0"/>
              <a:t> 54 TFEU </a:t>
            </a:r>
            <a:r>
              <a:rPr lang="it-IT" dirty="0" err="1"/>
              <a:t>who</a:t>
            </a:r>
            <a:r>
              <a:rPr lang="it-IT" dirty="0"/>
              <a:t> are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operating</a:t>
            </a:r>
            <a:r>
              <a:rPr lang="it-IT" dirty="0"/>
              <a:t> in </a:t>
            </a:r>
            <a:r>
              <a:rPr lang="it-IT" dirty="0" err="1"/>
              <a:t>one</a:t>
            </a:r>
            <a:r>
              <a:rPr lang="it-IT" dirty="0"/>
              <a:t> EU country </a:t>
            </a:r>
            <a:r>
              <a:rPr lang="it-IT" dirty="0" err="1"/>
              <a:t>may</a:t>
            </a:r>
            <a:r>
              <a:rPr lang="it-IT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carry</a:t>
            </a:r>
            <a:r>
              <a:rPr lang="it-IT" dirty="0"/>
              <a:t> out an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activity</a:t>
            </a:r>
            <a:r>
              <a:rPr lang="it-IT" dirty="0"/>
              <a:t> in a </a:t>
            </a:r>
            <a:r>
              <a:rPr lang="it-IT" dirty="0" err="1"/>
              <a:t>stable</a:t>
            </a:r>
            <a:r>
              <a:rPr lang="it-IT" dirty="0"/>
              <a:t> and </a:t>
            </a:r>
            <a:r>
              <a:rPr lang="it-IT" dirty="0" err="1"/>
              <a:t>continuous</a:t>
            </a:r>
            <a:r>
              <a:rPr lang="it-IT" dirty="0"/>
              <a:t> way in </a:t>
            </a:r>
            <a:r>
              <a:rPr lang="it-IT" dirty="0" err="1"/>
              <a:t>another</a:t>
            </a:r>
            <a:r>
              <a:rPr lang="it-IT" dirty="0"/>
              <a:t> EU country (</a:t>
            </a:r>
            <a:r>
              <a:rPr lang="it-IT" dirty="0" err="1"/>
              <a:t>freedom</a:t>
            </a:r>
            <a:r>
              <a:rPr lang="it-IT" dirty="0"/>
              <a:t> of establishment: </a:t>
            </a:r>
            <a:r>
              <a:rPr lang="it-IT" dirty="0" err="1"/>
              <a:t>Article</a:t>
            </a:r>
            <a:r>
              <a:rPr lang="it-IT" dirty="0"/>
              <a:t> 49 TFEU); and </a:t>
            </a:r>
            <a:r>
              <a:rPr lang="it-IT" dirty="0" err="1"/>
              <a:t>offer</a:t>
            </a:r>
            <a:r>
              <a:rPr lang="it-IT" dirty="0"/>
              <a:t> and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 in </a:t>
            </a:r>
            <a:r>
              <a:rPr lang="it-IT" dirty="0" err="1"/>
              <a:t>other</a:t>
            </a:r>
            <a:r>
              <a:rPr lang="it-IT" dirty="0"/>
              <a:t> EU </a:t>
            </a:r>
            <a:r>
              <a:rPr lang="it-IT" dirty="0" err="1"/>
              <a:t>countries</a:t>
            </a:r>
            <a:r>
              <a:rPr lang="it-IT" dirty="0"/>
              <a:t> on a </a:t>
            </a:r>
            <a:r>
              <a:rPr lang="it-IT" dirty="0" err="1"/>
              <a:t>temporary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remaining</a:t>
            </a:r>
            <a:r>
              <a:rPr lang="it-IT" dirty="0"/>
              <a:t> in </a:t>
            </a:r>
            <a:r>
              <a:rPr lang="it-IT" dirty="0" err="1"/>
              <a:t>their</a:t>
            </a:r>
            <a:r>
              <a:rPr lang="it-IT" dirty="0"/>
              <a:t> country of </a:t>
            </a:r>
            <a:r>
              <a:rPr lang="it-IT" dirty="0" err="1"/>
              <a:t>origin</a:t>
            </a:r>
            <a:r>
              <a:rPr lang="it-IT" dirty="0"/>
              <a:t> (</a:t>
            </a:r>
            <a:r>
              <a:rPr lang="it-IT" dirty="0" err="1"/>
              <a:t>freedom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: </a:t>
            </a:r>
            <a:r>
              <a:rPr lang="it-IT" dirty="0" err="1"/>
              <a:t>Article</a:t>
            </a:r>
            <a:r>
              <a:rPr lang="it-IT" dirty="0"/>
              <a:t> 56 TFEU). 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6854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5B058E-DFB4-1B4C-8D5B-FE0FAA4A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4CA87C-0DB9-E242-B651-83454093D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4. Free </a:t>
            </a:r>
            <a:r>
              <a:rPr lang="it-IT" dirty="0" err="1"/>
              <a:t>movement</a:t>
            </a:r>
            <a:r>
              <a:rPr lang="it-IT" dirty="0"/>
              <a:t> </a:t>
            </a:r>
            <a:r>
              <a:rPr lang="it-IT" b="1" dirty="0"/>
              <a:t>of </a:t>
            </a:r>
            <a:r>
              <a:rPr lang="it-IT" b="1" dirty="0" err="1"/>
              <a:t>workers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dirty="0" err="1"/>
              <a:t>Articles</a:t>
            </a:r>
            <a:r>
              <a:rPr lang="it-IT" dirty="0"/>
              <a:t> 26 and 45-48 TFEU)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covers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rights</a:t>
            </a:r>
            <a:r>
              <a:rPr lang="it-IT" dirty="0"/>
              <a:t> of </a:t>
            </a:r>
            <a:r>
              <a:rPr lang="it-IT" dirty="0" err="1"/>
              <a:t>movement</a:t>
            </a:r>
            <a:r>
              <a:rPr lang="it-IT" dirty="0"/>
              <a:t> and residence for </a:t>
            </a:r>
            <a:r>
              <a:rPr lang="it-IT" dirty="0" err="1"/>
              <a:t>workers</a:t>
            </a:r>
            <a:r>
              <a:rPr lang="it-IT" dirty="0"/>
              <a:t>, the </a:t>
            </a:r>
            <a:r>
              <a:rPr lang="it-IT" dirty="0" err="1"/>
              <a:t>rights</a:t>
            </a:r>
            <a:r>
              <a:rPr lang="it-IT" dirty="0"/>
              <a:t> of entry and residence for family </a:t>
            </a:r>
            <a:r>
              <a:rPr lang="it-IT" dirty="0" err="1"/>
              <a:t>members</a:t>
            </a:r>
            <a:r>
              <a:rPr lang="it-IT" dirty="0"/>
              <a:t>, and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entails</a:t>
            </a:r>
            <a:r>
              <a:rPr lang="it-IT" dirty="0"/>
              <a:t> the </a:t>
            </a:r>
            <a:r>
              <a:rPr lang="it-IT" dirty="0" err="1"/>
              <a:t>abolition</a:t>
            </a:r>
            <a:r>
              <a:rPr lang="it-IT" dirty="0"/>
              <a:t> of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discrimination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nationality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regards</a:t>
            </a:r>
            <a:r>
              <a:rPr lang="it-IT" dirty="0"/>
              <a:t> </a:t>
            </a:r>
            <a:r>
              <a:rPr lang="it-IT" dirty="0" err="1"/>
              <a:t>employment</a:t>
            </a:r>
            <a:r>
              <a:rPr lang="it-IT" dirty="0"/>
              <a:t>, </a:t>
            </a:r>
            <a:r>
              <a:rPr lang="it-IT" dirty="0" err="1"/>
              <a:t>remuneration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of work and </a:t>
            </a:r>
            <a:r>
              <a:rPr lang="it-IT" dirty="0" err="1"/>
              <a:t>employment</a:t>
            </a:r>
            <a:r>
              <a:rPr lang="it-IT" dirty="0"/>
              <a:t>. </a:t>
            </a:r>
            <a:r>
              <a:rPr lang="it-IT" dirty="0" err="1"/>
              <a:t>Restrictions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apply</a:t>
            </a:r>
            <a:r>
              <a:rPr lang="it-IT" dirty="0"/>
              <a:t> for the public service.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Labour</a:t>
            </a:r>
            <a:r>
              <a:rPr lang="it-IT" dirty="0"/>
              <a:t> Authority </a:t>
            </a:r>
            <a:r>
              <a:rPr lang="it-IT" dirty="0" err="1"/>
              <a:t>serves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dedicated</a:t>
            </a:r>
            <a:r>
              <a:rPr lang="it-IT" dirty="0"/>
              <a:t> agency for the free </a:t>
            </a:r>
            <a:r>
              <a:rPr lang="it-IT" dirty="0" err="1"/>
              <a:t>movement</a:t>
            </a:r>
            <a:r>
              <a:rPr lang="it-IT" dirty="0"/>
              <a:t> of </a:t>
            </a:r>
            <a:r>
              <a:rPr lang="it-IT" dirty="0" err="1"/>
              <a:t>workers</a:t>
            </a:r>
            <a:r>
              <a:rPr lang="it-IT" dirty="0"/>
              <a:t>, </a:t>
            </a: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posted</a:t>
            </a:r>
            <a:r>
              <a:rPr lang="it-IT" dirty="0"/>
              <a:t> </a:t>
            </a:r>
            <a:r>
              <a:rPr lang="it-IT" dirty="0" err="1"/>
              <a:t>workers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7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467CC7-70CA-E240-9B84-25DAD09B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Free </a:t>
            </a:r>
            <a:r>
              <a:rPr lang="it-IT" dirty="0" err="1"/>
              <a:t>movement</a:t>
            </a:r>
            <a:r>
              <a:rPr lang="it-IT" dirty="0"/>
              <a:t> of </a:t>
            </a:r>
            <a:r>
              <a:rPr lang="it-IT" dirty="0" err="1"/>
              <a:t>capitals</a:t>
            </a:r>
            <a:r>
              <a:rPr lang="it-IT" dirty="0"/>
              <a:t>, </a:t>
            </a:r>
            <a:r>
              <a:rPr lang="it-IT" dirty="0" err="1"/>
              <a:t>services</a:t>
            </a:r>
            <a:r>
              <a:rPr lang="it-IT" dirty="0"/>
              <a:t>, </a:t>
            </a:r>
            <a:r>
              <a:rPr lang="it-IT" dirty="0" err="1"/>
              <a:t>persons</a:t>
            </a:r>
            <a:r>
              <a:rPr lang="it-IT" dirty="0"/>
              <a:t>, </a:t>
            </a:r>
            <a:r>
              <a:rPr lang="it-IT" dirty="0" err="1"/>
              <a:t>goods</a:t>
            </a:r>
            <a:r>
              <a:rPr lang="it-IT" dirty="0"/>
              <a:t>….and DATA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1FF7B4-C8EA-EC44-9E97-29092E707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5. </a:t>
            </a:r>
            <a:r>
              <a:rPr lang="it-IT" b="1" dirty="0"/>
              <a:t>Free </a:t>
            </a:r>
            <a:r>
              <a:rPr lang="it-IT" b="1" dirty="0" err="1"/>
              <a:t>movement</a:t>
            </a:r>
            <a:r>
              <a:rPr lang="it-IT" b="1" dirty="0"/>
              <a:t> of data </a:t>
            </a:r>
            <a:r>
              <a:rPr lang="it-IT" dirty="0"/>
              <a:t>: </a:t>
            </a:r>
          </a:p>
          <a:p>
            <a:r>
              <a:rPr lang="it-IT" dirty="0"/>
              <a:t>The EU </a:t>
            </a:r>
            <a:r>
              <a:rPr lang="it-IT" dirty="0" err="1"/>
              <a:t>wants</a:t>
            </a:r>
            <a:r>
              <a:rPr lang="it-IT" dirty="0"/>
              <a:t> to </a:t>
            </a:r>
            <a:r>
              <a:rPr lang="it-IT" b="1" dirty="0" err="1"/>
              <a:t>ensure</a:t>
            </a:r>
            <a:r>
              <a:rPr lang="it-IT" b="1" dirty="0"/>
              <a:t> a free flow of data in Europe</a:t>
            </a:r>
            <a:r>
              <a:rPr lang="it-IT" dirty="0"/>
              <a:t>, </a:t>
            </a:r>
            <a:r>
              <a:rPr lang="it-IT" dirty="0" err="1"/>
              <a:t>allowing</a:t>
            </a:r>
            <a:r>
              <a:rPr lang="it-IT" dirty="0"/>
              <a:t> companies and public </a:t>
            </a:r>
            <a:r>
              <a:rPr lang="it-IT" dirty="0" err="1"/>
              <a:t>administrations</a:t>
            </a:r>
            <a:r>
              <a:rPr lang="it-IT" dirty="0"/>
              <a:t> to </a:t>
            </a:r>
            <a:r>
              <a:rPr lang="it-IT" dirty="0" err="1"/>
              <a:t>store</a:t>
            </a:r>
            <a:r>
              <a:rPr lang="it-IT" dirty="0"/>
              <a:t> and </a:t>
            </a:r>
            <a:r>
              <a:rPr lang="it-IT" dirty="0" err="1"/>
              <a:t>process</a:t>
            </a:r>
            <a:r>
              <a:rPr lang="it-IT" dirty="0"/>
              <a:t> non-personal data </a:t>
            </a:r>
            <a:r>
              <a:rPr lang="it-IT" dirty="0" err="1"/>
              <a:t>wherever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choose</a:t>
            </a:r>
            <a:r>
              <a:rPr lang="it-IT" dirty="0"/>
              <a:t>. </a:t>
            </a:r>
          </a:p>
          <a:p>
            <a:r>
              <a:rPr lang="it-IT" dirty="0" err="1"/>
              <a:t>Which</a:t>
            </a:r>
            <a:r>
              <a:rPr lang="it-IT" dirty="0"/>
              <a:t> data ? NON-PERSONAL data </a:t>
            </a:r>
            <a:r>
              <a:rPr lang="it-IT" dirty="0">
                <a:sym typeface="Wingdings" pitchFamily="2" charset="2"/>
              </a:rPr>
              <a:t> BIG DATA. </a:t>
            </a:r>
          </a:p>
          <a:p>
            <a:r>
              <a:rPr lang="it-IT" dirty="0" err="1"/>
              <a:t>Our</a:t>
            </a:r>
            <a:r>
              <a:rPr lang="it-IT" dirty="0"/>
              <a:t> economy </a:t>
            </a:r>
            <a:r>
              <a:rPr lang="it-IT" dirty="0" err="1"/>
              <a:t>depends</a:t>
            </a:r>
            <a:r>
              <a:rPr lang="it-IT" dirty="0"/>
              <a:t> more and more on data: data can create </a:t>
            </a:r>
            <a:r>
              <a:rPr lang="it-IT" dirty="0" err="1"/>
              <a:t>significantly</a:t>
            </a:r>
            <a:r>
              <a:rPr lang="it-IT" dirty="0"/>
              <a:t> </a:t>
            </a:r>
            <a:r>
              <a:rPr lang="it-IT" dirty="0" err="1"/>
              <a:t>added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to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 and facilitate </a:t>
            </a:r>
            <a:r>
              <a:rPr lang="it-IT" dirty="0" err="1"/>
              <a:t>entirely</a:t>
            </a:r>
            <a:r>
              <a:rPr lang="it-IT" dirty="0"/>
              <a:t> new business </a:t>
            </a:r>
            <a:r>
              <a:rPr lang="it-IT" dirty="0" err="1"/>
              <a:t>models</a:t>
            </a:r>
            <a:r>
              <a:rPr lang="it-IT" dirty="0"/>
              <a:t>. To </a:t>
            </a:r>
            <a:r>
              <a:rPr lang="it-IT" dirty="0" err="1"/>
              <a:t>fully</a:t>
            </a:r>
            <a:r>
              <a:rPr lang="it-IT" dirty="0"/>
              <a:t> </a:t>
            </a:r>
            <a:r>
              <a:rPr lang="it-IT" dirty="0" err="1"/>
              <a:t>unleash</a:t>
            </a:r>
            <a:r>
              <a:rPr lang="it-IT" dirty="0"/>
              <a:t> the benefits of the data economy the </a:t>
            </a:r>
            <a:r>
              <a:rPr lang="it-IT" dirty="0" err="1"/>
              <a:t>Commission</a:t>
            </a:r>
            <a:r>
              <a:rPr lang="it-IT" dirty="0"/>
              <a:t> </a:t>
            </a:r>
            <a:r>
              <a:rPr lang="it-IT" dirty="0" err="1"/>
              <a:t>needs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the free-flow of non-personal data.</a:t>
            </a:r>
          </a:p>
        </p:txBody>
      </p:sp>
    </p:spTree>
    <p:extLst>
      <p:ext uri="{BB962C8B-B14F-4D97-AF65-F5344CB8AC3E}">
        <p14:creationId xmlns:p14="http://schemas.microsoft.com/office/powerpoint/2010/main" val="1213599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C7290-2602-E248-A4FB-DA432DE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D017E3-5DB9-F448-A8F0-449834793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The </a:t>
            </a:r>
            <a:r>
              <a:rPr lang="it-IT" dirty="0">
                <a:hlinkClick r:id="rId2"/>
              </a:rPr>
              <a:t>Regulation on a framework for the free flow of non-personal data in the EU</a:t>
            </a:r>
            <a:r>
              <a:rPr lang="it-IT" dirty="0"/>
              <a:t> </a:t>
            </a:r>
            <a:r>
              <a:rPr lang="it-IT"/>
              <a:t>(REGULATION 2018/1807) aims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removing</a:t>
            </a:r>
            <a:r>
              <a:rPr lang="it-IT" dirty="0"/>
              <a:t> </a:t>
            </a:r>
            <a:r>
              <a:rPr lang="it-IT" dirty="0" err="1"/>
              <a:t>obstacles</a:t>
            </a:r>
            <a:r>
              <a:rPr lang="it-IT" dirty="0"/>
              <a:t> to the free </a:t>
            </a:r>
            <a:r>
              <a:rPr lang="it-IT" dirty="0" err="1"/>
              <a:t>movement</a:t>
            </a:r>
            <a:r>
              <a:rPr lang="it-IT" dirty="0"/>
              <a:t> of non-personal data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EU </a:t>
            </a:r>
            <a:r>
              <a:rPr lang="it-IT" dirty="0" err="1"/>
              <a:t>countries</a:t>
            </a:r>
            <a:r>
              <a:rPr lang="it-IT" dirty="0"/>
              <a:t> and IT </a:t>
            </a:r>
            <a:r>
              <a:rPr lang="it-IT" dirty="0" err="1"/>
              <a:t>systems</a:t>
            </a:r>
            <a:r>
              <a:rPr lang="it-IT" dirty="0"/>
              <a:t> in Europe.</a:t>
            </a:r>
          </a:p>
          <a:p>
            <a:r>
              <a:rPr lang="it-IT" dirty="0"/>
              <a:t>The </a:t>
            </a:r>
            <a:r>
              <a:rPr lang="it-IT" dirty="0" err="1"/>
              <a:t>Regulation</a:t>
            </a:r>
            <a:r>
              <a:rPr lang="it-IT" dirty="0"/>
              <a:t> </a:t>
            </a:r>
            <a:r>
              <a:rPr lang="it-IT" dirty="0" err="1"/>
              <a:t>ensures</a:t>
            </a:r>
            <a:r>
              <a:rPr lang="it-IT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Free </a:t>
            </a:r>
            <a:r>
              <a:rPr lang="it-IT" dirty="0" err="1"/>
              <a:t>movement</a:t>
            </a:r>
            <a:r>
              <a:rPr lang="it-IT" dirty="0"/>
              <a:t> of non-personal data </a:t>
            </a:r>
            <a:r>
              <a:rPr lang="it-IT" dirty="0" err="1"/>
              <a:t>across</a:t>
            </a:r>
            <a:r>
              <a:rPr lang="it-IT" dirty="0"/>
              <a:t> </a:t>
            </a:r>
            <a:r>
              <a:rPr lang="it-IT" dirty="0" err="1"/>
              <a:t>borders</a:t>
            </a:r>
            <a:r>
              <a:rPr lang="it-IT" dirty="0"/>
              <a:t>: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organisation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able</a:t>
            </a:r>
            <a:r>
              <a:rPr lang="it-IT" dirty="0"/>
              <a:t> to </a:t>
            </a:r>
            <a:r>
              <a:rPr lang="it-IT" dirty="0" err="1"/>
              <a:t>store</a:t>
            </a:r>
            <a:r>
              <a:rPr lang="it-IT" dirty="0"/>
              <a:t> and </a:t>
            </a:r>
            <a:r>
              <a:rPr lang="it-IT" dirty="0" err="1"/>
              <a:t>process</a:t>
            </a:r>
            <a:r>
              <a:rPr lang="it-IT" dirty="0"/>
              <a:t> data </a:t>
            </a:r>
            <a:r>
              <a:rPr lang="it-IT" dirty="0" err="1"/>
              <a:t>anywhere</a:t>
            </a:r>
            <a:r>
              <a:rPr lang="it-IT" dirty="0"/>
              <a:t> in the EU.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availability</a:t>
            </a:r>
            <a:r>
              <a:rPr lang="it-IT" dirty="0"/>
              <a:t> of data for </a:t>
            </a:r>
            <a:r>
              <a:rPr lang="it-IT" dirty="0" err="1"/>
              <a:t>regulatory</a:t>
            </a:r>
            <a:r>
              <a:rPr lang="it-IT" dirty="0"/>
              <a:t> control: public </a:t>
            </a:r>
            <a:r>
              <a:rPr lang="it-IT" dirty="0" err="1"/>
              <a:t>authorities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retain</a:t>
            </a:r>
            <a:r>
              <a:rPr lang="it-IT" dirty="0"/>
              <a:t> </a:t>
            </a:r>
            <a:r>
              <a:rPr lang="it-IT" dirty="0" err="1"/>
              <a:t>access</a:t>
            </a:r>
            <a:r>
              <a:rPr lang="it-IT" dirty="0"/>
              <a:t> to data,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located</a:t>
            </a:r>
            <a:r>
              <a:rPr lang="it-IT" dirty="0"/>
              <a:t> in </a:t>
            </a:r>
            <a:r>
              <a:rPr lang="it-IT" dirty="0" err="1"/>
              <a:t>another</a:t>
            </a:r>
            <a:r>
              <a:rPr lang="it-IT" dirty="0"/>
              <a:t> EU country or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stored</a:t>
            </a:r>
            <a:r>
              <a:rPr lang="it-IT" dirty="0"/>
              <a:t> or </a:t>
            </a:r>
            <a:r>
              <a:rPr lang="it-IT" dirty="0" err="1"/>
              <a:t>processed</a:t>
            </a:r>
            <a:r>
              <a:rPr lang="it-IT" dirty="0"/>
              <a:t> in the </a:t>
            </a:r>
            <a:r>
              <a:rPr lang="it-IT" dirty="0" err="1"/>
              <a:t>cloud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579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65EA06-FF69-3E43-9B21-6E660AE01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174" y="678426"/>
            <a:ext cx="10660626" cy="5498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 err="1"/>
              <a:t>Easier</a:t>
            </a:r>
            <a:r>
              <a:rPr lang="it-IT" dirty="0"/>
              <a:t> </a:t>
            </a:r>
            <a:r>
              <a:rPr lang="it-IT" dirty="0" err="1"/>
              <a:t>switching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cloud</a:t>
            </a:r>
            <a:r>
              <a:rPr lang="it-IT" dirty="0"/>
              <a:t> service providers for </a:t>
            </a:r>
            <a:r>
              <a:rPr lang="it-IT" dirty="0" err="1"/>
              <a:t>professional</a:t>
            </a:r>
            <a:r>
              <a:rPr lang="it-IT" dirty="0"/>
              <a:t> </a:t>
            </a:r>
            <a:r>
              <a:rPr lang="it-IT" dirty="0" err="1"/>
              <a:t>users</a:t>
            </a:r>
            <a:r>
              <a:rPr lang="it-IT" dirty="0"/>
              <a:t>.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started</a:t>
            </a:r>
            <a:r>
              <a:rPr lang="it-IT" dirty="0"/>
              <a:t> </a:t>
            </a:r>
            <a:r>
              <a:rPr lang="it-IT" dirty="0" err="1"/>
              <a:t>facilitating</a:t>
            </a:r>
            <a:r>
              <a:rPr lang="it-IT" dirty="0"/>
              <a:t> self-</a:t>
            </a:r>
            <a:r>
              <a:rPr lang="it-IT" dirty="0" err="1"/>
              <a:t>regulation</a:t>
            </a:r>
            <a:r>
              <a:rPr lang="it-IT" dirty="0"/>
              <a:t> in </a:t>
            </a:r>
            <a:r>
              <a:rPr lang="it-IT" dirty="0" err="1"/>
              <a:t>this</a:t>
            </a:r>
            <a:r>
              <a:rPr lang="it-IT" dirty="0"/>
              <a:t> area, </a:t>
            </a:r>
            <a:r>
              <a:rPr lang="it-IT" dirty="0" err="1"/>
              <a:t>encouraging</a:t>
            </a:r>
            <a:r>
              <a:rPr lang="it-IT" dirty="0"/>
              <a:t> providers to </a:t>
            </a:r>
            <a:r>
              <a:rPr lang="it-IT" dirty="0" err="1"/>
              <a:t>develop</a:t>
            </a:r>
            <a:r>
              <a:rPr lang="it-IT" dirty="0"/>
              <a:t> </a:t>
            </a:r>
            <a:r>
              <a:rPr lang="it-IT" dirty="0" err="1"/>
              <a:t>codes</a:t>
            </a:r>
            <a:r>
              <a:rPr lang="it-IT" dirty="0"/>
              <a:t> of </a:t>
            </a:r>
            <a:r>
              <a:rPr lang="it-IT" dirty="0" err="1"/>
              <a:t>conduct</a:t>
            </a:r>
            <a:r>
              <a:rPr lang="it-IT" dirty="0"/>
              <a:t> </a:t>
            </a:r>
            <a:r>
              <a:rPr lang="it-IT" dirty="0" err="1"/>
              <a:t>regarding</a:t>
            </a:r>
            <a:r>
              <a:rPr lang="it-IT" dirty="0"/>
              <a:t> the </a:t>
            </a:r>
            <a:r>
              <a:rPr lang="it-IT" dirty="0" err="1"/>
              <a:t>conditions</a:t>
            </a:r>
            <a:r>
              <a:rPr lang="it-IT" dirty="0"/>
              <a:t> under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users</a:t>
            </a:r>
            <a:r>
              <a:rPr lang="it-IT" dirty="0"/>
              <a:t> can </a:t>
            </a:r>
            <a:r>
              <a:rPr lang="it-IT" dirty="0" err="1"/>
              <a:t>move</a:t>
            </a:r>
            <a:r>
              <a:rPr lang="it-IT" dirty="0"/>
              <a:t> data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cloud</a:t>
            </a:r>
            <a:r>
              <a:rPr lang="it-IT" dirty="0"/>
              <a:t> service providers and back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IT </a:t>
            </a:r>
            <a:r>
              <a:rPr lang="it-IT" dirty="0" err="1"/>
              <a:t>environments</a:t>
            </a:r>
            <a:r>
              <a:rPr lang="it-IT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Full </a:t>
            </a:r>
            <a:r>
              <a:rPr lang="it-IT" dirty="0" err="1"/>
              <a:t>consistency</a:t>
            </a:r>
            <a:r>
              <a:rPr lang="it-IT" dirty="0"/>
              <a:t> and </a:t>
            </a:r>
            <a:r>
              <a:rPr lang="it-IT" dirty="0" err="1"/>
              <a:t>synergies</a:t>
            </a:r>
            <a:r>
              <a:rPr lang="it-IT" dirty="0"/>
              <a:t> with the </a:t>
            </a:r>
            <a:r>
              <a:rPr lang="it-IT" dirty="0">
                <a:hlinkClick r:id="rId2"/>
              </a:rPr>
              <a:t>cybersecurity package</a:t>
            </a:r>
            <a:r>
              <a:rPr lang="it-IT" dirty="0"/>
              <a:t>, and </a:t>
            </a:r>
            <a:r>
              <a:rPr lang="it-IT" dirty="0" err="1"/>
              <a:t>clarification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security </a:t>
            </a:r>
            <a:r>
              <a:rPr lang="it-IT" dirty="0" err="1"/>
              <a:t>requirements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apply</a:t>
            </a:r>
            <a:r>
              <a:rPr lang="it-IT" dirty="0"/>
              <a:t> to businesses </a:t>
            </a:r>
            <a:r>
              <a:rPr lang="it-IT" dirty="0" err="1"/>
              <a:t>storing</a:t>
            </a:r>
            <a:r>
              <a:rPr lang="it-IT" dirty="0"/>
              <a:t> and processing data </a:t>
            </a:r>
            <a:r>
              <a:rPr lang="it-IT" dirty="0" err="1"/>
              <a:t>will</a:t>
            </a:r>
            <a:r>
              <a:rPr lang="it-IT" dirty="0"/>
              <a:t> continue to do so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store</a:t>
            </a:r>
            <a:r>
              <a:rPr lang="it-IT" dirty="0"/>
              <a:t> or </a:t>
            </a:r>
            <a:r>
              <a:rPr lang="it-IT" dirty="0" err="1"/>
              <a:t>process</a:t>
            </a:r>
            <a:r>
              <a:rPr lang="it-IT" dirty="0"/>
              <a:t> data </a:t>
            </a:r>
            <a:r>
              <a:rPr lang="it-IT" dirty="0" err="1"/>
              <a:t>across</a:t>
            </a:r>
            <a:r>
              <a:rPr lang="it-IT" dirty="0"/>
              <a:t> </a:t>
            </a:r>
            <a:r>
              <a:rPr lang="it-IT" dirty="0" err="1"/>
              <a:t>borders</a:t>
            </a:r>
            <a:r>
              <a:rPr lang="it-IT" dirty="0"/>
              <a:t> in the EU or in the </a:t>
            </a:r>
            <a:r>
              <a:rPr lang="it-IT" dirty="0" err="1"/>
              <a:t>cloud</a:t>
            </a:r>
            <a:r>
              <a:rPr lang="it-IT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NB: The General Data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Regulation</a:t>
            </a:r>
            <a:r>
              <a:rPr lang="it-IT" dirty="0"/>
              <a:t> (GDPR)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provides</a:t>
            </a:r>
            <a:r>
              <a:rPr lang="it-IT" dirty="0"/>
              <a:t> for the free </a:t>
            </a:r>
            <a:r>
              <a:rPr lang="it-IT" dirty="0" err="1"/>
              <a:t>movement</a:t>
            </a:r>
            <a:r>
              <a:rPr lang="it-IT" dirty="0"/>
              <a:t> of personal data </a:t>
            </a:r>
            <a:r>
              <a:rPr lang="it-IT" dirty="0" err="1"/>
              <a:t>within</a:t>
            </a:r>
            <a:r>
              <a:rPr lang="it-IT" dirty="0"/>
              <a:t> the EU. 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Regulation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a </a:t>
            </a:r>
            <a:r>
              <a:rPr lang="it-IT" dirty="0" err="1"/>
              <a:t>comprehensive</a:t>
            </a:r>
            <a:r>
              <a:rPr lang="it-IT" dirty="0"/>
              <a:t> and </a:t>
            </a:r>
            <a:r>
              <a:rPr lang="it-IT" dirty="0" err="1"/>
              <a:t>coherent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 to the free </a:t>
            </a:r>
            <a:r>
              <a:rPr lang="it-IT" dirty="0" err="1"/>
              <a:t>movement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data in the EU.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8503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34CC7E-5315-E442-830E-A947A9624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174" y="1224116"/>
            <a:ext cx="10660626" cy="4952847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«CASSICAL» BENEFITS: </a:t>
            </a:r>
          </a:p>
          <a:p>
            <a:r>
              <a:rPr lang="it-IT" dirty="0" err="1"/>
              <a:t>Having</a:t>
            </a:r>
            <a:r>
              <a:rPr lang="it-IT" dirty="0"/>
              <a:t> no </a:t>
            </a:r>
            <a:r>
              <a:rPr lang="it-IT" dirty="0" err="1"/>
              <a:t>regulatory</a:t>
            </a:r>
            <a:r>
              <a:rPr lang="it-IT" dirty="0"/>
              <a:t> </a:t>
            </a:r>
            <a:r>
              <a:rPr lang="it-IT" dirty="0" err="1"/>
              <a:t>obstacles</a:t>
            </a:r>
            <a:r>
              <a:rPr lang="it-IT" dirty="0"/>
              <a:t> to free </a:t>
            </a:r>
            <a:r>
              <a:rPr lang="it-IT" dirty="0" err="1"/>
              <a:t>movement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EU businesses benefit from: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a large market of over 400 </a:t>
            </a:r>
            <a:r>
              <a:rPr lang="it-IT" dirty="0" err="1"/>
              <a:t>million</a:t>
            </a:r>
            <a:r>
              <a:rPr lang="it-IT" dirty="0"/>
              <a:t> consumers;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access</a:t>
            </a:r>
            <a:r>
              <a:rPr lang="it-IT" dirty="0"/>
              <a:t> to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suppliers</a:t>
            </a:r>
            <a:r>
              <a:rPr lang="it-IT" dirty="0"/>
              <a:t> of </a:t>
            </a:r>
            <a:r>
              <a:rPr lang="it-IT" dirty="0" err="1"/>
              <a:t>goods</a:t>
            </a:r>
            <a:r>
              <a:rPr lang="it-IT" dirty="0"/>
              <a:t> and </a:t>
            </a:r>
            <a:r>
              <a:rPr lang="it-IT" dirty="0" err="1"/>
              <a:t>services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single market;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of </a:t>
            </a:r>
            <a:r>
              <a:rPr lang="it-IT" dirty="0" err="1"/>
              <a:t>economies</a:t>
            </a:r>
            <a:r>
              <a:rPr lang="it-IT" dirty="0"/>
              <a:t> of scale and </a:t>
            </a:r>
            <a:r>
              <a:rPr lang="it-IT" dirty="0" err="1"/>
              <a:t>harmonised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, </a:t>
            </a:r>
            <a:r>
              <a:rPr lang="it-IT" dirty="0" err="1"/>
              <a:t>standards</a:t>
            </a:r>
            <a:r>
              <a:rPr lang="it-IT" dirty="0"/>
              <a:t> and </a:t>
            </a:r>
            <a:r>
              <a:rPr lang="it-IT" dirty="0" err="1"/>
              <a:t>requirements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the </a:t>
            </a:r>
            <a:r>
              <a:rPr lang="it-IT" dirty="0" err="1"/>
              <a:t>territory</a:t>
            </a:r>
            <a:r>
              <a:rPr lang="it-IT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EU </a:t>
            </a:r>
            <a:r>
              <a:rPr lang="it-IT" dirty="0" err="1"/>
              <a:t>citizens</a:t>
            </a:r>
            <a:r>
              <a:rPr lang="it-IT" dirty="0"/>
              <a:t> benefit from: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creation</a:t>
            </a:r>
            <a:r>
              <a:rPr lang="it-IT" dirty="0"/>
              <a:t> of </a:t>
            </a:r>
            <a:r>
              <a:rPr lang="it-IT" dirty="0" err="1"/>
              <a:t>additional</a:t>
            </a:r>
            <a:r>
              <a:rPr lang="it-IT" dirty="0"/>
              <a:t> </a:t>
            </a:r>
            <a:r>
              <a:rPr lang="it-IT" dirty="0" err="1"/>
              <a:t>jobs</a:t>
            </a:r>
            <a:r>
              <a:rPr lang="it-IT" dirty="0"/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prices</a:t>
            </a:r>
            <a:r>
              <a:rPr lang="it-IT" dirty="0"/>
              <a:t> and a </a:t>
            </a:r>
            <a:r>
              <a:rPr lang="it-IT" dirty="0" err="1"/>
              <a:t>wider</a:t>
            </a:r>
            <a:r>
              <a:rPr lang="it-IT" dirty="0"/>
              <a:t> </a:t>
            </a:r>
            <a:r>
              <a:rPr lang="it-IT" dirty="0" err="1"/>
              <a:t>selection</a:t>
            </a:r>
            <a:r>
              <a:rPr lang="it-IT" dirty="0"/>
              <a:t> of </a:t>
            </a:r>
            <a:r>
              <a:rPr lang="it-IT" dirty="0" err="1"/>
              <a:t>products</a:t>
            </a:r>
            <a:r>
              <a:rPr lang="it-IT" dirty="0"/>
              <a:t> and </a:t>
            </a:r>
            <a:r>
              <a:rPr lang="it-IT" dirty="0" err="1"/>
              <a:t>services</a:t>
            </a:r>
            <a:r>
              <a:rPr lang="it-IT" dirty="0"/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quality</a:t>
            </a:r>
            <a:r>
              <a:rPr lang="it-IT" dirty="0"/>
              <a:t> and </a:t>
            </a:r>
            <a:r>
              <a:rPr lang="it-IT" dirty="0" err="1"/>
              <a:t>safety</a:t>
            </a:r>
            <a:r>
              <a:rPr lang="it-IT" dirty="0"/>
              <a:t>, </a:t>
            </a:r>
            <a:r>
              <a:rPr lang="it-IT" dirty="0" err="1"/>
              <a:t>assured</a:t>
            </a:r>
            <a:r>
              <a:rPr lang="it-IT" dirty="0"/>
              <a:t> by </a:t>
            </a:r>
            <a:r>
              <a:rPr lang="it-IT" dirty="0" err="1"/>
              <a:t>harmonised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and </a:t>
            </a:r>
            <a:r>
              <a:rPr lang="it-IT" dirty="0" err="1"/>
              <a:t>standards</a:t>
            </a:r>
            <a:r>
              <a:rPr lang="it-IT" dirty="0"/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the benefits of more </a:t>
            </a:r>
            <a:r>
              <a:rPr lang="it-IT" dirty="0" err="1"/>
              <a:t>innovation</a:t>
            </a:r>
            <a:r>
              <a:rPr lang="it-IT" dirty="0"/>
              <a:t>, </a:t>
            </a:r>
            <a:r>
              <a:rPr lang="it-IT" dirty="0" err="1"/>
              <a:t>research</a:t>
            </a:r>
            <a:r>
              <a:rPr lang="it-IT" dirty="0"/>
              <a:t> and </a:t>
            </a:r>
            <a:r>
              <a:rPr lang="it-IT" dirty="0" err="1"/>
              <a:t>development</a:t>
            </a:r>
            <a:r>
              <a:rPr lang="it-IT" dirty="0"/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opportunity</a:t>
            </a:r>
            <a:r>
              <a:rPr lang="it-IT" dirty="0"/>
              <a:t> to live, work, </a:t>
            </a:r>
            <a:r>
              <a:rPr lang="it-IT" dirty="0" err="1"/>
              <a:t>study</a:t>
            </a:r>
            <a:r>
              <a:rPr lang="it-IT" dirty="0"/>
              <a:t> and do business </a:t>
            </a:r>
            <a:r>
              <a:rPr lang="it-IT" dirty="0" err="1"/>
              <a:t>throughout</a:t>
            </a:r>
            <a:r>
              <a:rPr lang="it-IT" dirty="0"/>
              <a:t> the EU;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selling</a:t>
            </a:r>
            <a:r>
              <a:rPr lang="it-IT" dirty="0"/>
              <a:t> </a:t>
            </a:r>
            <a:r>
              <a:rPr lang="it-IT" dirty="0" err="1"/>
              <a:t>goods</a:t>
            </a:r>
            <a:r>
              <a:rPr lang="it-IT" dirty="0"/>
              <a:t> and </a:t>
            </a:r>
            <a:r>
              <a:rPr lang="it-IT" dirty="0" err="1"/>
              <a:t>moving</a:t>
            </a:r>
            <a:r>
              <a:rPr lang="it-IT" dirty="0"/>
              <a:t> </a:t>
            </a:r>
            <a:r>
              <a:rPr lang="it-IT" dirty="0" err="1"/>
              <a:t>money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restrictions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E2DBB1-FDFD-134B-B433-D8857A8767B5}"/>
              </a:ext>
            </a:extLst>
          </p:cNvPr>
          <p:cNvSpPr txBox="1"/>
          <p:nvPr/>
        </p:nvSpPr>
        <p:spPr>
          <a:xfrm>
            <a:off x="1002890" y="311705"/>
            <a:ext cx="799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BENEFIT OF THE DIGITAL SINGLE MARKET</a:t>
            </a:r>
          </a:p>
        </p:txBody>
      </p:sp>
    </p:spTree>
    <p:extLst>
      <p:ext uri="{BB962C8B-B14F-4D97-AF65-F5344CB8AC3E}">
        <p14:creationId xmlns:p14="http://schemas.microsoft.com/office/powerpoint/2010/main" val="689340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A07E8-6665-3043-B210-6CC15721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/ ADDITIONAL BENEFITS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9E7910-A496-BE41-9C21-C7A8FF5CF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EU Digital Single Market: </a:t>
            </a:r>
            <a:r>
              <a:rPr lang="it-IT" b="0" dirty="0" err="1">
                <a:effectLst/>
              </a:rPr>
              <a:t>Making</a:t>
            </a:r>
            <a:r>
              <a:rPr lang="it-IT" b="0" dirty="0">
                <a:effectLst/>
              </a:rPr>
              <a:t> the </a:t>
            </a:r>
            <a:r>
              <a:rPr lang="it-IT" b="0" dirty="0" err="1">
                <a:effectLst/>
              </a:rPr>
              <a:t>European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Union’s</a:t>
            </a:r>
            <a:r>
              <a:rPr lang="it-IT" b="0" dirty="0">
                <a:effectLst/>
              </a:rPr>
              <a:t> single market </a:t>
            </a:r>
            <a:r>
              <a:rPr lang="it-IT" b="0" dirty="0" err="1">
                <a:effectLst/>
              </a:rPr>
              <a:t>fit</a:t>
            </a:r>
            <a:r>
              <a:rPr lang="it-IT" b="0" dirty="0">
                <a:effectLst/>
              </a:rPr>
              <a:t> for the </a:t>
            </a:r>
            <a:r>
              <a:rPr lang="it-IT" b="0" dirty="0" err="1">
                <a:effectLst/>
              </a:rPr>
              <a:t>digital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age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requires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tearing</a:t>
            </a:r>
            <a:r>
              <a:rPr lang="it-IT" b="0" dirty="0">
                <a:effectLst/>
              </a:rPr>
              <a:t> down </a:t>
            </a:r>
            <a:r>
              <a:rPr lang="it-IT" b="0" dirty="0" err="1">
                <a:effectLst/>
              </a:rPr>
              <a:t>unnecessary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regulatory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barriers</a:t>
            </a:r>
            <a:r>
              <a:rPr lang="it-IT" b="0" dirty="0">
                <a:effectLst/>
              </a:rPr>
              <a:t> and </a:t>
            </a:r>
            <a:r>
              <a:rPr lang="it-IT" b="0" dirty="0" err="1">
                <a:effectLst/>
              </a:rPr>
              <a:t>moving</a:t>
            </a:r>
            <a:r>
              <a:rPr lang="it-IT" b="0" dirty="0">
                <a:effectLst/>
              </a:rPr>
              <a:t> from </a:t>
            </a:r>
            <a:r>
              <a:rPr lang="it-IT" b="0" dirty="0" err="1">
                <a:effectLst/>
              </a:rPr>
              <a:t>individual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national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markets</a:t>
            </a:r>
            <a:r>
              <a:rPr lang="it-IT" b="0" dirty="0">
                <a:effectLst/>
              </a:rPr>
              <a:t> to </a:t>
            </a:r>
            <a:r>
              <a:rPr lang="it-IT" b="0" dirty="0" err="1">
                <a:effectLst/>
              </a:rPr>
              <a:t>one</a:t>
            </a:r>
            <a:r>
              <a:rPr lang="it-IT" b="0" dirty="0">
                <a:effectLst/>
              </a:rPr>
              <a:t> single EU-wide </a:t>
            </a:r>
            <a:r>
              <a:rPr lang="it-IT" b="0" dirty="0" err="1">
                <a:effectLst/>
              </a:rPr>
              <a:t>rulebook</a:t>
            </a:r>
            <a:r>
              <a:rPr lang="it-IT" b="0" dirty="0">
                <a:effectLst/>
              </a:rPr>
              <a:t>.</a:t>
            </a:r>
          </a:p>
          <a:p>
            <a:r>
              <a:rPr lang="it-IT" b="0" dirty="0" err="1">
                <a:effectLst/>
              </a:rPr>
              <a:t>These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steps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could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contribute</a:t>
            </a:r>
            <a:r>
              <a:rPr lang="it-IT" b="0" dirty="0">
                <a:effectLst/>
              </a:rPr>
              <a:t> €415 </a:t>
            </a:r>
            <a:r>
              <a:rPr lang="it-IT" b="0" dirty="0" err="1">
                <a:effectLst/>
              </a:rPr>
              <a:t>billion</a:t>
            </a:r>
            <a:r>
              <a:rPr lang="it-IT" b="0" dirty="0">
                <a:effectLst/>
              </a:rPr>
              <a:t> per </a:t>
            </a:r>
            <a:r>
              <a:rPr lang="it-IT" b="0" dirty="0" err="1">
                <a:effectLst/>
              </a:rPr>
              <a:t>year</a:t>
            </a:r>
            <a:r>
              <a:rPr lang="it-IT" b="0" dirty="0">
                <a:effectLst/>
              </a:rPr>
              <a:t> to </a:t>
            </a:r>
            <a:r>
              <a:rPr lang="it-IT" b="0" dirty="0" err="1">
                <a:effectLst/>
              </a:rPr>
              <a:t>economic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growth</a:t>
            </a:r>
            <a:r>
              <a:rPr lang="it-IT" b="0" dirty="0">
                <a:effectLst/>
              </a:rPr>
              <a:t>, </a:t>
            </a:r>
            <a:r>
              <a:rPr lang="it-IT" b="0" dirty="0" err="1">
                <a:effectLst/>
              </a:rPr>
              <a:t>boosting</a:t>
            </a:r>
            <a:r>
              <a:rPr lang="it-IT" b="0" dirty="0">
                <a:effectLst/>
              </a:rPr>
              <a:t> </a:t>
            </a:r>
            <a:r>
              <a:rPr lang="it-IT" b="0" dirty="0" err="1">
                <a:effectLst/>
              </a:rPr>
              <a:t>jobs</a:t>
            </a:r>
            <a:r>
              <a:rPr lang="it-IT" b="0" dirty="0">
                <a:effectLst/>
              </a:rPr>
              <a:t>, </a:t>
            </a:r>
            <a:r>
              <a:rPr lang="it-IT" b="0" dirty="0" err="1">
                <a:effectLst/>
              </a:rPr>
              <a:t>competition</a:t>
            </a:r>
            <a:r>
              <a:rPr lang="it-IT" b="0" dirty="0">
                <a:effectLst/>
              </a:rPr>
              <a:t>, </a:t>
            </a:r>
            <a:r>
              <a:rPr lang="it-IT" b="0" dirty="0" err="1">
                <a:effectLst/>
              </a:rPr>
              <a:t>investment</a:t>
            </a:r>
            <a:r>
              <a:rPr lang="it-IT" b="0" dirty="0">
                <a:effectLst/>
              </a:rPr>
              <a:t> and </a:t>
            </a:r>
            <a:r>
              <a:rPr lang="it-IT" b="0" dirty="0" err="1">
                <a:effectLst/>
              </a:rPr>
              <a:t>innovation</a:t>
            </a:r>
            <a:r>
              <a:rPr lang="it-IT" b="0" dirty="0">
                <a:effectLst/>
              </a:rPr>
              <a:t> in the EU.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930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EF087-7672-2A4F-B954-6063B6E1B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no </a:t>
            </a:r>
            <a:r>
              <a:rPr lang="it-IT" dirty="0" err="1"/>
              <a:t>official</a:t>
            </a:r>
            <a:r>
              <a:rPr lang="it-IT" dirty="0"/>
              <a:t> </a:t>
            </a:r>
            <a:r>
              <a:rPr lang="it-IT" dirty="0" err="1"/>
              <a:t>definition</a:t>
            </a:r>
            <a:r>
              <a:rPr lang="it-IT" dirty="0"/>
              <a:t> of the </a:t>
            </a:r>
            <a:r>
              <a:rPr lang="it-IT" dirty="0" err="1"/>
              <a:t>digital</a:t>
            </a:r>
            <a:r>
              <a:rPr lang="it-IT" dirty="0"/>
              <a:t> economy. </a:t>
            </a:r>
            <a:r>
              <a:rPr lang="it-IT" dirty="0" err="1"/>
              <a:t>However</a:t>
            </a:r>
            <a:r>
              <a:rPr lang="it-IT" dirty="0"/>
              <a:t>,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digitalisation</a:t>
            </a:r>
            <a:r>
              <a:rPr lang="it-IT" dirty="0"/>
              <a:t> </a:t>
            </a:r>
            <a:r>
              <a:rPr lang="it-IT" dirty="0" err="1"/>
              <a:t>affects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businesses, </a:t>
            </a:r>
            <a:r>
              <a:rPr lang="it-IT" dirty="0" err="1"/>
              <a:t>albeit</a:t>
            </a:r>
            <a:r>
              <a:rPr lang="it-IT" dirty="0"/>
              <a:t> to </a:t>
            </a:r>
            <a:r>
              <a:rPr lang="it-IT" dirty="0" err="1"/>
              <a:t>varying</a:t>
            </a:r>
            <a:r>
              <a:rPr lang="it-IT" dirty="0"/>
              <a:t> </a:t>
            </a:r>
            <a:r>
              <a:rPr lang="it-IT" dirty="0" err="1"/>
              <a:t>degrees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encompasses</a:t>
            </a:r>
            <a:r>
              <a:rPr lang="it-IT" dirty="0"/>
              <a:t> businesses </a:t>
            </a:r>
            <a:r>
              <a:rPr lang="it-IT" dirty="0" err="1"/>
              <a:t>that</a:t>
            </a:r>
            <a:r>
              <a:rPr lang="it-IT" dirty="0"/>
              <a:t> sell </a:t>
            </a:r>
            <a:r>
              <a:rPr lang="it-IT" dirty="0" err="1"/>
              <a:t>goods</a:t>
            </a:r>
            <a:r>
              <a:rPr lang="it-IT" dirty="0"/>
              <a:t> and </a:t>
            </a:r>
            <a:r>
              <a:rPr lang="it-IT" dirty="0" err="1"/>
              <a:t>services</a:t>
            </a:r>
            <a:r>
              <a:rPr lang="it-IT" dirty="0"/>
              <a:t> via the internet, and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platforms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connect</a:t>
            </a:r>
            <a:r>
              <a:rPr lang="it-IT" dirty="0"/>
              <a:t> </a:t>
            </a:r>
            <a:r>
              <a:rPr lang="it-IT" dirty="0" err="1"/>
              <a:t>spare</a:t>
            </a:r>
            <a:r>
              <a:rPr lang="it-IT" dirty="0"/>
              <a:t> </a:t>
            </a:r>
            <a:r>
              <a:rPr lang="it-IT" dirty="0" err="1"/>
              <a:t>capacity</a:t>
            </a:r>
            <a:r>
              <a:rPr lang="it-IT" dirty="0"/>
              <a:t> and </a:t>
            </a:r>
            <a:r>
              <a:rPr lang="it-IT" dirty="0" err="1"/>
              <a:t>demand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notes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>
                <a:hlinkClick r:id="rId2"/>
              </a:rPr>
              <a:t>no single defining feature of new ways of doing business in the digital space</a:t>
            </a:r>
            <a:r>
              <a:rPr lang="it-IT" dirty="0"/>
              <a:t> and the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are </a:t>
            </a:r>
            <a:r>
              <a:rPr lang="it-IT" dirty="0" err="1"/>
              <a:t>often</a:t>
            </a:r>
            <a:r>
              <a:rPr lang="it-IT" dirty="0"/>
              <a:t> </a:t>
            </a:r>
            <a:r>
              <a:rPr lang="it-IT" dirty="0" err="1"/>
              <a:t>combined</a:t>
            </a:r>
            <a:r>
              <a:rPr lang="it-IT" dirty="0"/>
              <a:t> in a single business. </a:t>
            </a:r>
          </a:p>
        </p:txBody>
      </p:sp>
    </p:spTree>
    <p:extLst>
      <p:ext uri="{BB962C8B-B14F-4D97-AF65-F5344CB8AC3E}">
        <p14:creationId xmlns:p14="http://schemas.microsoft.com/office/powerpoint/2010/main" val="237917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C88A05-8B87-7149-93D9-C0307DF5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E5AF61-14B0-824B-B6A5-7A363B619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Eurofound</a:t>
            </a:r>
            <a:r>
              <a:rPr lang="it-IT" dirty="0"/>
              <a:t> </a:t>
            </a:r>
            <a:r>
              <a:rPr lang="it-IT" dirty="0" err="1"/>
              <a:t>defines</a:t>
            </a:r>
            <a:r>
              <a:rPr lang="it-IT" dirty="0"/>
              <a:t> </a:t>
            </a:r>
            <a:r>
              <a:rPr lang="it-IT" dirty="0">
                <a:hlinkClick r:id="rId2"/>
              </a:rPr>
              <a:t>digitalisation</a:t>
            </a:r>
            <a:r>
              <a:rPr lang="it-IT" dirty="0"/>
              <a:t>, in </a:t>
            </a:r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published</a:t>
            </a:r>
            <a:r>
              <a:rPr lang="it-IT" dirty="0"/>
              <a:t> in </a:t>
            </a:r>
            <a:r>
              <a:rPr lang="it-IT" dirty="0" err="1"/>
              <a:t>May</a:t>
            </a:r>
            <a:r>
              <a:rPr lang="it-IT" dirty="0"/>
              <a:t> 2018,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follows</a:t>
            </a:r>
            <a:r>
              <a:rPr lang="it-IT" dirty="0"/>
              <a:t>:</a:t>
            </a:r>
          </a:p>
          <a:p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applied</a:t>
            </a:r>
            <a:r>
              <a:rPr lang="it-IT" dirty="0"/>
              <a:t> to social </a:t>
            </a:r>
            <a:r>
              <a:rPr lang="it-IT" dirty="0" err="1"/>
              <a:t>systems</a:t>
            </a:r>
            <a:r>
              <a:rPr lang="it-IT" dirty="0"/>
              <a:t> or </a:t>
            </a:r>
            <a:r>
              <a:rPr lang="it-IT" dirty="0" err="1"/>
              <a:t>organisations</a:t>
            </a:r>
            <a:r>
              <a:rPr lang="it-IT" dirty="0"/>
              <a:t>, </a:t>
            </a:r>
            <a:r>
              <a:rPr lang="it-IT" dirty="0" err="1"/>
              <a:t>digitalisation</a:t>
            </a:r>
            <a:r>
              <a:rPr lang="it-IT" dirty="0"/>
              <a:t> </a:t>
            </a:r>
            <a:r>
              <a:rPr lang="it-IT" dirty="0" err="1"/>
              <a:t>refers</a:t>
            </a:r>
            <a:r>
              <a:rPr lang="it-IT" dirty="0"/>
              <a:t> in a </a:t>
            </a:r>
            <a:r>
              <a:rPr lang="it-IT" dirty="0" err="1"/>
              <a:t>broad</a:t>
            </a:r>
            <a:r>
              <a:rPr lang="it-IT" dirty="0"/>
              <a:t> way to the </a:t>
            </a:r>
            <a:r>
              <a:rPr lang="it-IT" dirty="0" err="1"/>
              <a:t>transformation</a:t>
            </a:r>
            <a:r>
              <a:rPr lang="it-IT" dirty="0"/>
              <a:t> </a:t>
            </a:r>
            <a:r>
              <a:rPr lang="it-IT" dirty="0" err="1"/>
              <a:t>brought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by the </a:t>
            </a:r>
            <a:r>
              <a:rPr lang="it-IT" dirty="0" err="1"/>
              <a:t>widespread</a:t>
            </a:r>
            <a:r>
              <a:rPr lang="it-IT" dirty="0"/>
              <a:t> </a:t>
            </a:r>
            <a:r>
              <a:rPr lang="it-IT" dirty="0" err="1"/>
              <a:t>adoption</a:t>
            </a:r>
            <a:r>
              <a:rPr lang="it-IT" dirty="0"/>
              <a:t> of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technologies</a:t>
            </a:r>
            <a:r>
              <a:rPr lang="it-IT" dirty="0"/>
              <a:t> (</a:t>
            </a:r>
            <a:r>
              <a:rPr lang="it-IT" dirty="0" err="1"/>
              <a:t>robotics</a:t>
            </a:r>
            <a:r>
              <a:rPr lang="it-IT" dirty="0"/>
              <a:t>, machine </a:t>
            </a:r>
            <a:r>
              <a:rPr lang="it-IT" dirty="0" err="1"/>
              <a:t>learning</a:t>
            </a:r>
            <a:r>
              <a:rPr lang="it-IT" dirty="0"/>
              <a:t>, </a:t>
            </a:r>
            <a:r>
              <a:rPr lang="it-IT" dirty="0" err="1"/>
              <a:t>sensors</a:t>
            </a:r>
            <a:r>
              <a:rPr lang="it-IT" dirty="0"/>
              <a:t>, </a:t>
            </a:r>
            <a:r>
              <a:rPr lang="it-IT" dirty="0" err="1"/>
              <a:t>virtual</a:t>
            </a:r>
            <a:r>
              <a:rPr lang="it-IT" dirty="0"/>
              <a:t> reality and so on).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applied</a:t>
            </a:r>
            <a:r>
              <a:rPr lang="it-IT" dirty="0"/>
              <a:t> to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pieces</a:t>
            </a:r>
            <a:r>
              <a:rPr lang="it-IT" dirty="0"/>
              <a:t> of information, </a:t>
            </a:r>
            <a:r>
              <a:rPr lang="it-IT" dirty="0">
                <a:hlinkClick r:id="rId3"/>
              </a:rPr>
              <a:t>digitisation</a:t>
            </a:r>
            <a:r>
              <a:rPr lang="it-IT" dirty="0"/>
              <a:t> </a:t>
            </a: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process</a:t>
            </a:r>
            <a:r>
              <a:rPr lang="it-IT" dirty="0"/>
              <a:t> of </a:t>
            </a:r>
            <a:r>
              <a:rPr lang="it-IT" dirty="0" err="1"/>
              <a:t>converting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form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be </a:t>
            </a:r>
            <a:r>
              <a:rPr lang="it-IT" dirty="0" err="1"/>
              <a:t>processed</a:t>
            </a:r>
            <a:r>
              <a:rPr lang="it-IT" dirty="0"/>
              <a:t> by a computer (or vice versa): </a:t>
            </a:r>
            <a:r>
              <a:rPr lang="it-IT" dirty="0" err="1"/>
              <a:t>it</a:t>
            </a:r>
            <a:r>
              <a:rPr lang="it-IT" dirty="0"/>
              <a:t> can be </a:t>
            </a:r>
            <a:r>
              <a:rPr lang="it-IT" dirty="0" err="1"/>
              <a:t>seen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driver of </a:t>
            </a:r>
            <a:r>
              <a:rPr lang="it-IT" dirty="0" err="1"/>
              <a:t>digitalisation</a:t>
            </a:r>
            <a:r>
              <a:rPr lang="it-IT" dirty="0"/>
              <a:t> and </a:t>
            </a:r>
            <a:r>
              <a:rPr lang="it-IT" dirty="0" err="1"/>
              <a:t>encompasses</a:t>
            </a:r>
            <a:r>
              <a:rPr lang="it-IT" dirty="0"/>
              <a:t> </a:t>
            </a:r>
            <a:r>
              <a:rPr lang="it-IT" dirty="0" err="1"/>
              <a:t>actions</a:t>
            </a:r>
            <a:r>
              <a:rPr lang="it-IT" dirty="0"/>
              <a:t> </a:t>
            </a:r>
            <a:r>
              <a:rPr lang="it-IT" dirty="0" err="1"/>
              <a:t>performed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technologies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 </a:t>
            </a:r>
            <a:r>
              <a:rPr lang="it-IT" dirty="0" err="1"/>
              <a:t>sensors</a:t>
            </a:r>
            <a:r>
              <a:rPr lang="it-IT" dirty="0"/>
              <a:t>, 3D </a:t>
            </a:r>
            <a:r>
              <a:rPr lang="it-IT" dirty="0" err="1"/>
              <a:t>printing</a:t>
            </a:r>
            <a:r>
              <a:rPr lang="it-IT" dirty="0"/>
              <a:t> or </a:t>
            </a:r>
            <a:r>
              <a:rPr lang="it-IT" dirty="0" err="1"/>
              <a:t>augmented</a:t>
            </a:r>
            <a:r>
              <a:rPr lang="it-IT" dirty="0"/>
              <a:t> reality and </a:t>
            </a:r>
            <a:r>
              <a:rPr lang="it-IT" dirty="0" err="1"/>
              <a:t>virtual</a:t>
            </a:r>
            <a:r>
              <a:rPr lang="it-IT" dirty="0"/>
              <a:t> reality.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798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6BAC04-051B-B149-8F67-6CC009FD1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87" y="1124125"/>
            <a:ext cx="10582013" cy="5052838"/>
          </a:xfrm>
        </p:spPr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digital</a:t>
            </a:r>
            <a:r>
              <a:rPr lang="it-IT" dirty="0"/>
              <a:t> economy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related</a:t>
            </a:r>
            <a:r>
              <a:rPr lang="it-IT" dirty="0"/>
              <a:t> to the </a:t>
            </a:r>
            <a:r>
              <a:rPr lang="it-IT" dirty="0" err="1"/>
              <a:t>concept</a:t>
            </a:r>
            <a:r>
              <a:rPr lang="it-IT" dirty="0"/>
              <a:t> of ‘</a:t>
            </a:r>
            <a:r>
              <a:rPr lang="it-IT" dirty="0" err="1"/>
              <a:t>Industry</a:t>
            </a:r>
            <a:r>
              <a:rPr lang="it-IT" dirty="0"/>
              <a:t> 4.0’, </a:t>
            </a:r>
            <a:r>
              <a:rPr lang="it-IT" dirty="0" err="1"/>
              <a:t>widely</a:t>
            </a:r>
            <a:r>
              <a:rPr lang="it-IT" dirty="0"/>
              <a:t> </a:t>
            </a:r>
            <a:r>
              <a:rPr lang="it-IT" dirty="0" err="1"/>
              <a:t>regarded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fourth</a:t>
            </a:r>
            <a:r>
              <a:rPr lang="it-IT" dirty="0"/>
              <a:t> and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 dirty="0" err="1"/>
              <a:t>phase</a:t>
            </a:r>
            <a:r>
              <a:rPr lang="it-IT" dirty="0"/>
              <a:t> in the </a:t>
            </a:r>
            <a:r>
              <a:rPr lang="it-IT" dirty="0" err="1"/>
              <a:t>digitalisation</a:t>
            </a:r>
            <a:r>
              <a:rPr lang="it-IT" dirty="0"/>
              <a:t> of the manufacturing </a:t>
            </a:r>
            <a:r>
              <a:rPr lang="it-IT" dirty="0" err="1"/>
              <a:t>sector</a:t>
            </a:r>
            <a:r>
              <a:rPr lang="it-IT" dirty="0"/>
              <a:t>. </a:t>
            </a:r>
            <a:r>
              <a:rPr lang="it-IT" dirty="0" err="1"/>
              <a:t>Industry</a:t>
            </a:r>
            <a:r>
              <a:rPr lang="it-IT" dirty="0"/>
              <a:t> 4.0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term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to production </a:t>
            </a:r>
            <a:r>
              <a:rPr lang="it-IT" dirty="0" err="1"/>
              <a:t>processes</a:t>
            </a:r>
            <a:r>
              <a:rPr lang="it-IT" dirty="0"/>
              <a:t> with </a:t>
            </a:r>
            <a:r>
              <a:rPr lang="it-IT" dirty="0" err="1"/>
              <a:t>fully</a:t>
            </a:r>
            <a:r>
              <a:rPr lang="it-IT" dirty="0"/>
              <a:t> </a:t>
            </a:r>
            <a:r>
              <a:rPr lang="it-IT" dirty="0" err="1"/>
              <a:t>integrated</a:t>
            </a:r>
            <a:r>
              <a:rPr lang="it-IT" dirty="0"/>
              <a:t> </a:t>
            </a:r>
            <a:r>
              <a:rPr lang="it-IT" dirty="0" err="1"/>
              <a:t>automated</a:t>
            </a:r>
            <a:r>
              <a:rPr lang="it-IT" dirty="0"/>
              <a:t> </a:t>
            </a:r>
            <a:r>
              <a:rPr lang="it-IT" dirty="0" err="1"/>
              <a:t>facilities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communicate</a:t>
            </a:r>
            <a:r>
              <a:rPr lang="it-IT" dirty="0"/>
              <a:t> with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another</a:t>
            </a:r>
            <a:r>
              <a:rPr lang="it-IT" dirty="0"/>
              <a:t>.</a:t>
            </a:r>
          </a:p>
          <a:p>
            <a:r>
              <a:rPr lang="it-IT" dirty="0"/>
              <a:t>Luciano Floridi: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boundaries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life online and offline break down, and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become</a:t>
            </a:r>
            <a:r>
              <a:rPr lang="it-IT" dirty="0"/>
              <a:t> </a:t>
            </a:r>
            <a:r>
              <a:rPr lang="it-IT" dirty="0" err="1"/>
              <a:t>seamlessly</a:t>
            </a:r>
            <a:r>
              <a:rPr lang="it-IT" dirty="0"/>
              <a:t> </a:t>
            </a:r>
            <a:r>
              <a:rPr lang="it-IT" dirty="0" err="1"/>
              <a:t>connected</a:t>
            </a:r>
            <a:r>
              <a:rPr lang="it-IT" dirty="0"/>
              <a:t> to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and </a:t>
            </a:r>
            <a:r>
              <a:rPr lang="it-IT" dirty="0" err="1"/>
              <a:t>surrounded</a:t>
            </a:r>
            <a:r>
              <a:rPr lang="it-IT" dirty="0"/>
              <a:t> by smart, responsive </a:t>
            </a:r>
            <a:r>
              <a:rPr lang="it-IT" dirty="0" err="1"/>
              <a:t>objects</a:t>
            </a:r>
            <a:r>
              <a:rPr lang="it-IT" dirty="0"/>
              <a:t>, </a:t>
            </a:r>
            <a:r>
              <a:rPr lang="it-IT" dirty="0" err="1"/>
              <a:t>we</a:t>
            </a:r>
            <a:r>
              <a:rPr lang="it-IT" dirty="0"/>
              <a:t> are all </a:t>
            </a:r>
            <a:r>
              <a:rPr lang="it-IT" dirty="0" err="1"/>
              <a:t>becoming</a:t>
            </a:r>
            <a:r>
              <a:rPr lang="it-IT" dirty="0"/>
              <a:t> </a:t>
            </a:r>
            <a:r>
              <a:rPr lang="it-IT" dirty="0" err="1"/>
              <a:t>integrated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an "</a:t>
            </a:r>
            <a:r>
              <a:rPr lang="it-IT" dirty="0" err="1"/>
              <a:t>infosphere</a:t>
            </a:r>
            <a:r>
              <a:rPr lang="it-IT" dirty="0"/>
              <a:t>". </a:t>
            </a:r>
          </a:p>
        </p:txBody>
      </p:sp>
    </p:spTree>
    <p:extLst>
      <p:ext uri="{BB962C8B-B14F-4D97-AF65-F5344CB8AC3E}">
        <p14:creationId xmlns:p14="http://schemas.microsoft.com/office/powerpoint/2010/main" val="1386017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169F79-FA20-1643-BA3F-923AAF7A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30AE3F-0C71-A049-9698-8E51CA203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Digital economy </a:t>
            </a:r>
            <a:r>
              <a:rPr lang="it-IT" dirty="0" err="1"/>
              <a:t>concerns</a:t>
            </a:r>
            <a:r>
              <a:rPr lang="it-IT" dirty="0"/>
              <a:t> the human </a:t>
            </a:r>
            <a:r>
              <a:rPr lang="it-IT" dirty="0" err="1"/>
              <a:t>beings</a:t>
            </a:r>
            <a:r>
              <a:rPr lang="it-IT" dirty="0"/>
              <a:t>. </a:t>
            </a:r>
          </a:p>
          <a:p>
            <a:r>
              <a:rPr lang="it-IT" dirty="0"/>
              <a:t>Goal of of </a:t>
            </a:r>
            <a:r>
              <a:rPr lang="it-IT" dirty="0" err="1"/>
              <a:t>Commission</a:t>
            </a:r>
            <a:r>
              <a:rPr lang="it-IT" dirty="0"/>
              <a:t>: </a:t>
            </a:r>
            <a:r>
              <a:rPr lang="it-IT" dirty="0" err="1"/>
              <a:t>putting</a:t>
            </a:r>
            <a:r>
              <a:rPr lang="it-IT" dirty="0"/>
              <a:t> human </a:t>
            </a:r>
            <a:r>
              <a:rPr lang="it-IT" dirty="0" err="1"/>
              <a:t>beings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center of the 4° industrial </a:t>
            </a:r>
            <a:r>
              <a:rPr lang="it-IT" dirty="0" err="1"/>
              <a:t>revolution</a:t>
            </a:r>
            <a:r>
              <a:rPr lang="it-IT" dirty="0"/>
              <a:t>. </a:t>
            </a:r>
          </a:p>
          <a:p>
            <a:r>
              <a:rPr lang="it-IT" dirty="0"/>
              <a:t>4° industrial </a:t>
            </a:r>
            <a:r>
              <a:rPr lang="it-IT" dirty="0" err="1"/>
              <a:t>revolution</a:t>
            </a:r>
            <a:r>
              <a:rPr lang="it-IT" dirty="0"/>
              <a:t>: </a:t>
            </a:r>
            <a:r>
              <a:rPr lang="it-IT" dirty="0" err="1"/>
              <a:t>Industry</a:t>
            </a:r>
            <a:r>
              <a:rPr lang="it-IT" dirty="0"/>
              <a:t> 4.0—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the </a:t>
            </a:r>
            <a:r>
              <a:rPr lang="it-IT" dirty="0" err="1"/>
              <a:t>Fourth</a:t>
            </a:r>
            <a:r>
              <a:rPr lang="it-IT" dirty="0"/>
              <a:t> Industrial </a:t>
            </a:r>
            <a:r>
              <a:rPr lang="it-IT" dirty="0" err="1"/>
              <a:t>Revolution</a:t>
            </a:r>
            <a:r>
              <a:rPr lang="it-IT" dirty="0"/>
              <a:t> or 4IR—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 dirty="0" err="1"/>
              <a:t>phase</a:t>
            </a:r>
            <a:r>
              <a:rPr lang="it-IT" dirty="0"/>
              <a:t> in the </a:t>
            </a:r>
            <a:r>
              <a:rPr lang="it-IT" dirty="0" err="1"/>
              <a:t>digitization</a:t>
            </a:r>
            <a:r>
              <a:rPr lang="it-IT" dirty="0"/>
              <a:t> of the manufacturing </a:t>
            </a:r>
            <a:r>
              <a:rPr lang="it-IT" dirty="0" err="1"/>
              <a:t>sector</a:t>
            </a:r>
            <a:r>
              <a:rPr lang="it-IT" dirty="0"/>
              <a:t>, </a:t>
            </a:r>
            <a:r>
              <a:rPr lang="it-IT" dirty="0" err="1"/>
              <a:t>driven</a:t>
            </a:r>
            <a:r>
              <a:rPr lang="it-IT" dirty="0"/>
              <a:t> by disruptive trends </a:t>
            </a:r>
            <a:r>
              <a:rPr lang="it-IT" dirty="0" err="1"/>
              <a:t>including</a:t>
            </a:r>
            <a:r>
              <a:rPr lang="it-IT" dirty="0"/>
              <a:t> the rise of data and </a:t>
            </a:r>
            <a:r>
              <a:rPr lang="it-IT" dirty="0" err="1"/>
              <a:t>connectivity</a:t>
            </a:r>
            <a:r>
              <a:rPr lang="it-IT" dirty="0"/>
              <a:t>, </a:t>
            </a:r>
            <a:r>
              <a:rPr lang="it-IT" dirty="0" err="1"/>
              <a:t>analytics</a:t>
            </a:r>
            <a:r>
              <a:rPr lang="it-IT" dirty="0"/>
              <a:t>, human-machine </a:t>
            </a:r>
            <a:r>
              <a:rPr lang="it-IT" dirty="0" err="1"/>
              <a:t>interaction</a:t>
            </a:r>
            <a:r>
              <a:rPr lang="it-IT" dirty="0"/>
              <a:t>, and </a:t>
            </a:r>
            <a:r>
              <a:rPr lang="it-IT" dirty="0" err="1"/>
              <a:t>improvements</a:t>
            </a:r>
            <a:r>
              <a:rPr lang="it-IT" dirty="0"/>
              <a:t> in </a:t>
            </a:r>
            <a:r>
              <a:rPr lang="it-IT" dirty="0" err="1"/>
              <a:t>robotics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457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518EC7-7BE0-0840-96C0-9559F20D0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Digital </a:t>
            </a:r>
            <a:r>
              <a:rPr lang="it-IT" b="1" dirty="0" err="1"/>
              <a:t>transformations</a:t>
            </a:r>
            <a:r>
              <a:rPr lang="it-IT" b="1" dirty="0"/>
              <a:t> in the EU: </a:t>
            </a:r>
            <a:br>
              <a:rPr lang="it-IT" b="1" dirty="0"/>
            </a:br>
            <a:r>
              <a:rPr lang="it-IT" b="1" dirty="0"/>
              <a:t>The Digital Economy and Society Index (DESI)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01A1C-A04E-384A-920E-84C5393DC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DESI </a:t>
            </a:r>
            <a:r>
              <a:rPr lang="it-IT" dirty="0" err="1"/>
              <a:t>summarises</a:t>
            </a:r>
            <a:r>
              <a:rPr lang="it-IT" dirty="0"/>
              <a:t> </a:t>
            </a:r>
            <a:r>
              <a:rPr lang="it-IT" dirty="0" err="1"/>
              <a:t>indicators</a:t>
            </a:r>
            <a:r>
              <a:rPr lang="it-IT" dirty="0"/>
              <a:t> on </a:t>
            </a:r>
            <a:r>
              <a:rPr lang="it-IT" dirty="0" err="1"/>
              <a:t>Europe’s</a:t>
            </a:r>
            <a:r>
              <a:rPr lang="it-IT" dirty="0"/>
              <a:t> </a:t>
            </a:r>
            <a:r>
              <a:rPr lang="it-IT" dirty="0" err="1"/>
              <a:t>digital</a:t>
            </a:r>
            <a:r>
              <a:rPr lang="it-IT" dirty="0"/>
              <a:t> performance and </a:t>
            </a:r>
            <a:r>
              <a:rPr lang="it-IT" dirty="0" err="1"/>
              <a:t>tracks</a:t>
            </a:r>
            <a:r>
              <a:rPr lang="it-IT" dirty="0"/>
              <a:t> the progress of EU </a:t>
            </a:r>
            <a:r>
              <a:rPr lang="it-IT" dirty="0" err="1"/>
              <a:t>countries</a:t>
            </a:r>
            <a:endParaRPr lang="it-IT" dirty="0"/>
          </a:p>
          <a:p>
            <a:r>
              <a:rPr lang="it-IT" dirty="0" err="1"/>
              <a:t>During</a:t>
            </a:r>
            <a:r>
              <a:rPr lang="it-IT" dirty="0"/>
              <a:t> the COVID-19 </a:t>
            </a:r>
            <a:r>
              <a:rPr lang="it-IT" dirty="0" err="1"/>
              <a:t>pandemic</a:t>
            </a:r>
            <a:r>
              <a:rPr lang="it-IT" dirty="0"/>
              <a:t>,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advancing</a:t>
            </a:r>
            <a:r>
              <a:rPr lang="it-IT" dirty="0"/>
              <a:t> in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digitalisation</a:t>
            </a:r>
            <a:r>
              <a:rPr lang="it-IT" dirty="0"/>
              <a:t> </a:t>
            </a:r>
            <a:r>
              <a:rPr lang="it-IT" dirty="0" err="1"/>
              <a:t>efforts</a:t>
            </a:r>
            <a:r>
              <a:rPr lang="it-IT" dirty="0"/>
              <a:t>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struggle</a:t>
            </a:r>
            <a:r>
              <a:rPr lang="it-IT" dirty="0"/>
              <a:t> to </a:t>
            </a:r>
            <a:r>
              <a:rPr lang="it-IT" dirty="0" err="1"/>
              <a:t>close</a:t>
            </a:r>
            <a:r>
              <a:rPr lang="it-IT" dirty="0"/>
              <a:t> the gaps in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skills</a:t>
            </a:r>
            <a:r>
              <a:rPr lang="it-IT" dirty="0"/>
              <a:t>, the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transformation</a:t>
            </a:r>
            <a:r>
              <a:rPr lang="it-IT" dirty="0"/>
              <a:t> of </a:t>
            </a:r>
            <a:r>
              <a:rPr lang="it-IT" dirty="0" err="1"/>
              <a:t>SMEs</a:t>
            </a:r>
            <a:r>
              <a:rPr lang="it-IT" dirty="0"/>
              <a:t>, and the </a:t>
            </a:r>
            <a:r>
              <a:rPr lang="it-IT" dirty="0" err="1"/>
              <a:t>roll</a:t>
            </a:r>
            <a:r>
              <a:rPr lang="it-IT" dirty="0"/>
              <a:t>-out of </a:t>
            </a:r>
            <a:r>
              <a:rPr lang="it-IT" dirty="0" err="1"/>
              <a:t>advanced</a:t>
            </a:r>
            <a:r>
              <a:rPr lang="it-IT" dirty="0"/>
              <a:t> 5G networks.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8929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aph indicating country performance in DESI: Denmark, Finland and the Netherlands leading in digital performance">
            <a:extLst>
              <a:ext uri="{FF2B5EF4-FFF2-40B4-BE49-F238E27FC236}">
                <a16:creationId xmlns:a16="http://schemas.microsoft.com/office/drawing/2014/main" id="{DE3A00E5-146D-FE47-B2CB-F7C0CEECCA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39" y="325463"/>
            <a:ext cx="11972236" cy="673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14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074B37-60E7-6E48-B222-832B2B4B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71" y="449006"/>
            <a:ext cx="11090329" cy="595998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Human capital: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monitors</a:t>
            </a:r>
            <a:r>
              <a:rPr lang="it-IT" dirty="0"/>
              <a:t> ‘internet </a:t>
            </a:r>
            <a:r>
              <a:rPr lang="it-IT" dirty="0" err="1"/>
              <a:t>user</a:t>
            </a:r>
            <a:r>
              <a:rPr lang="it-IT" dirty="0"/>
              <a:t> </a:t>
            </a:r>
            <a:r>
              <a:rPr lang="it-IT" dirty="0" err="1"/>
              <a:t>skills</a:t>
            </a:r>
            <a:r>
              <a:rPr lang="it-IT" dirty="0"/>
              <a:t>’ and ‘</a:t>
            </a:r>
            <a:r>
              <a:rPr lang="it-IT" dirty="0" err="1"/>
              <a:t>advanced</a:t>
            </a:r>
            <a:r>
              <a:rPr lang="it-IT" dirty="0"/>
              <a:t> </a:t>
            </a:r>
            <a:r>
              <a:rPr lang="it-IT" dirty="0" err="1"/>
              <a:t>skills</a:t>
            </a:r>
            <a:r>
              <a:rPr lang="it-IT" dirty="0"/>
              <a:t> and </a:t>
            </a:r>
            <a:r>
              <a:rPr lang="it-IT" dirty="0" err="1"/>
              <a:t>development</a:t>
            </a:r>
            <a:r>
              <a:rPr lang="it-IT" dirty="0"/>
              <a:t>’ </a:t>
            </a:r>
            <a:r>
              <a:rPr lang="it-IT" dirty="0" err="1"/>
              <a:t>across</a:t>
            </a:r>
            <a:r>
              <a:rPr lang="it-IT" dirty="0"/>
              <a:t> the EU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are </a:t>
            </a:r>
            <a:r>
              <a:rPr lang="it-IT" dirty="0" err="1"/>
              <a:t>equipped</a:t>
            </a:r>
            <a:r>
              <a:rPr lang="it-IT" dirty="0"/>
              <a:t> for the </a:t>
            </a:r>
            <a:r>
              <a:rPr lang="it-IT" dirty="0" err="1"/>
              <a:t>digital</a:t>
            </a:r>
            <a:r>
              <a:rPr lang="it-IT" dirty="0"/>
              <a:t> decade.</a:t>
            </a:r>
          </a:p>
          <a:p>
            <a:endParaRPr lang="it-IT" dirty="0"/>
          </a:p>
          <a:p>
            <a:r>
              <a:rPr lang="it-IT" dirty="0"/>
              <a:t>Connectivity: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continues</a:t>
            </a:r>
            <a:r>
              <a:rPr lang="it-IT" dirty="0"/>
              <a:t> to monitor </a:t>
            </a:r>
            <a:r>
              <a:rPr lang="it-IT" dirty="0" err="1"/>
              <a:t>connectivity</a:t>
            </a:r>
            <a:r>
              <a:rPr lang="it-IT" dirty="0"/>
              <a:t> </a:t>
            </a:r>
            <a:r>
              <a:rPr lang="it-IT" dirty="0" err="1"/>
              <a:t>throughout</a:t>
            </a:r>
            <a:r>
              <a:rPr lang="it-IT" dirty="0"/>
              <a:t> the EU, </a:t>
            </a:r>
            <a:r>
              <a:rPr lang="it-IT" dirty="0" err="1"/>
              <a:t>measuring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supply</a:t>
            </a:r>
            <a:r>
              <a:rPr lang="it-IT" dirty="0"/>
              <a:t> and </a:t>
            </a:r>
            <a:r>
              <a:rPr lang="it-IT" dirty="0" err="1"/>
              <a:t>demand</a:t>
            </a:r>
            <a:r>
              <a:rPr lang="it-IT" dirty="0"/>
              <a:t> of </a:t>
            </a:r>
            <a:r>
              <a:rPr lang="it-IT" dirty="0" err="1"/>
              <a:t>fixed</a:t>
            </a:r>
            <a:r>
              <a:rPr lang="it-IT" dirty="0"/>
              <a:t> and mobile broadband. </a:t>
            </a:r>
          </a:p>
          <a:p>
            <a:r>
              <a:rPr lang="it-IT" dirty="0" err="1"/>
              <a:t>As</a:t>
            </a:r>
            <a:r>
              <a:rPr lang="it-IT" dirty="0"/>
              <a:t> new </a:t>
            </a:r>
            <a:r>
              <a:rPr lang="it-IT" dirty="0" err="1"/>
              <a:t>technologies</a:t>
            </a:r>
            <a:r>
              <a:rPr lang="it-IT" dirty="0"/>
              <a:t> emerge,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monitors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integration</a:t>
            </a:r>
            <a:r>
              <a:rPr lang="it-IT" dirty="0"/>
              <a:t> in businesses and </a:t>
            </a:r>
            <a:r>
              <a:rPr lang="it-IT" dirty="0" err="1"/>
              <a:t>eCommerce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state of the data economy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enterprises</a:t>
            </a:r>
            <a:r>
              <a:rPr lang="it-IT" dirty="0"/>
              <a:t> by </a:t>
            </a:r>
            <a:r>
              <a:rPr lang="it-IT" dirty="0" err="1"/>
              <a:t>mapping</a:t>
            </a:r>
            <a:r>
              <a:rPr lang="it-IT" dirty="0"/>
              <a:t> the </a:t>
            </a:r>
            <a:r>
              <a:rPr lang="it-IT" dirty="0" err="1"/>
              <a:t>uses</a:t>
            </a:r>
            <a:r>
              <a:rPr lang="it-IT" dirty="0"/>
              <a:t> and </a:t>
            </a:r>
            <a:r>
              <a:rPr lang="it-IT" dirty="0" err="1"/>
              <a:t>exchanges</a:t>
            </a:r>
            <a:r>
              <a:rPr lang="it-IT" dirty="0"/>
              <a:t> of data, the </a:t>
            </a:r>
            <a:r>
              <a:rPr lang="it-IT" dirty="0" err="1"/>
              <a:t>sources</a:t>
            </a:r>
            <a:r>
              <a:rPr lang="it-IT" dirty="0"/>
              <a:t> of data </a:t>
            </a:r>
            <a:r>
              <a:rPr lang="it-IT" dirty="0" err="1"/>
              <a:t>stored</a:t>
            </a:r>
            <a:r>
              <a:rPr lang="it-IT" dirty="0"/>
              <a:t> and </a:t>
            </a:r>
            <a:r>
              <a:rPr lang="it-IT" dirty="0" err="1"/>
              <a:t>where</a:t>
            </a:r>
            <a:r>
              <a:rPr lang="it-IT" dirty="0"/>
              <a:t>, the </a:t>
            </a:r>
            <a:r>
              <a:rPr lang="it-IT" dirty="0" err="1"/>
              <a:t>frequency</a:t>
            </a:r>
            <a:r>
              <a:rPr lang="it-IT" dirty="0"/>
              <a:t> with </a:t>
            </a:r>
            <a:r>
              <a:rPr lang="it-IT" dirty="0" err="1"/>
              <a:t>which</a:t>
            </a:r>
            <a:r>
              <a:rPr lang="it-IT" dirty="0"/>
              <a:t> data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analysed</a:t>
            </a:r>
            <a:r>
              <a:rPr lang="it-IT" dirty="0"/>
              <a:t> and,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contributes</a:t>
            </a:r>
            <a:r>
              <a:rPr lang="it-IT" dirty="0"/>
              <a:t> to business </a:t>
            </a:r>
            <a:r>
              <a:rPr lang="it-IT" dirty="0" err="1"/>
              <a:t>value</a:t>
            </a:r>
            <a:r>
              <a:rPr lang="it-IT" dirty="0"/>
              <a:t>.</a:t>
            </a:r>
          </a:p>
          <a:p>
            <a:r>
              <a:rPr lang="it-IT" dirty="0"/>
              <a:t>Digital public </a:t>
            </a:r>
            <a:r>
              <a:rPr lang="it-IT" dirty="0" err="1"/>
              <a:t>services</a:t>
            </a:r>
            <a:r>
              <a:rPr lang="it-IT" dirty="0"/>
              <a:t>: </a:t>
            </a:r>
            <a:r>
              <a:rPr lang="it-IT" dirty="0" err="1"/>
              <a:t>Egovernment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 </a:t>
            </a:r>
            <a:r>
              <a:rPr lang="it-IT" dirty="0" err="1"/>
              <a:t>delivered</a:t>
            </a:r>
            <a:r>
              <a:rPr lang="it-IT" dirty="0"/>
              <a:t> to the Union </a:t>
            </a:r>
            <a:r>
              <a:rPr lang="it-IT" dirty="0" err="1"/>
              <a:t>citizens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6194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3BDB8D-3A3F-3243-BB51-2C5B9429F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EU DIGITAL ECONOMY: </a:t>
            </a:r>
            <a:r>
              <a:rPr lang="it-IT" dirty="0" err="1"/>
              <a:t>builing</a:t>
            </a:r>
            <a:r>
              <a:rPr lang="it-IT" dirty="0"/>
              <a:t> a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internal</a:t>
            </a:r>
            <a:r>
              <a:rPr lang="it-IT" dirty="0"/>
              <a:t> market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237812-78A0-804E-B9AA-F8BD040B1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1825625"/>
            <a:ext cx="10852355" cy="466725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Concept of </a:t>
            </a:r>
            <a:r>
              <a:rPr lang="it-IT" dirty="0" err="1"/>
              <a:t>internal</a:t>
            </a:r>
            <a:r>
              <a:rPr lang="it-IT" dirty="0"/>
              <a:t> market: The </a:t>
            </a:r>
            <a:r>
              <a:rPr lang="it-IT" dirty="0" err="1"/>
              <a:t>internal</a:t>
            </a:r>
            <a:r>
              <a:rPr lang="it-IT" dirty="0"/>
              <a:t> market </a:t>
            </a:r>
            <a:r>
              <a:rPr lang="it-IT" dirty="0" err="1"/>
              <a:t>refers</a:t>
            </a:r>
            <a:r>
              <a:rPr lang="it-IT" dirty="0"/>
              <a:t> </a:t>
            </a:r>
            <a:r>
              <a:rPr lang="it-IT" i="1" dirty="0"/>
              <a:t>to the single market </a:t>
            </a:r>
            <a:r>
              <a:rPr lang="it-IT" i="1" dirty="0" err="1"/>
              <a:t>within</a:t>
            </a:r>
            <a:r>
              <a:rPr lang="it-IT" i="1" dirty="0"/>
              <a:t> the </a:t>
            </a:r>
            <a:r>
              <a:rPr lang="it-IT" i="1" dirty="0" err="1"/>
              <a:t>EU's</a:t>
            </a:r>
            <a:r>
              <a:rPr lang="it-IT" i="1" dirty="0"/>
              <a:t> </a:t>
            </a:r>
            <a:r>
              <a:rPr lang="it-IT" i="1" dirty="0" err="1"/>
              <a:t>territory</a:t>
            </a:r>
            <a:r>
              <a:rPr lang="it-IT" dirty="0"/>
              <a:t>. </a:t>
            </a:r>
          </a:p>
          <a:p>
            <a:r>
              <a:rPr lang="it-IT" dirty="0"/>
              <a:t>The </a:t>
            </a:r>
            <a:r>
              <a:rPr lang="it-IT" dirty="0" err="1"/>
              <a:t>aim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have</a:t>
            </a:r>
            <a:r>
              <a:rPr lang="it-IT" dirty="0"/>
              <a:t> an area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frontiers</a:t>
            </a:r>
            <a:r>
              <a:rPr lang="it-IT" dirty="0"/>
              <a:t> or </a:t>
            </a:r>
            <a:r>
              <a:rPr lang="it-IT" dirty="0" err="1"/>
              <a:t>regulatory</a:t>
            </a:r>
            <a:r>
              <a:rPr lang="it-IT" dirty="0"/>
              <a:t> </a:t>
            </a:r>
            <a:r>
              <a:rPr lang="it-IT" dirty="0" err="1"/>
              <a:t>obstacles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 the free </a:t>
            </a:r>
            <a:r>
              <a:rPr lang="it-IT" dirty="0" err="1"/>
              <a:t>movement</a:t>
            </a:r>
            <a:r>
              <a:rPr lang="it-IT" dirty="0"/>
              <a:t> of </a:t>
            </a:r>
            <a:r>
              <a:rPr lang="it-IT" dirty="0" err="1"/>
              <a:t>goods</a:t>
            </a:r>
            <a:r>
              <a:rPr lang="it-IT" dirty="0"/>
              <a:t>, </a:t>
            </a:r>
            <a:r>
              <a:rPr lang="it-IT" dirty="0" err="1"/>
              <a:t>persons</a:t>
            </a:r>
            <a:r>
              <a:rPr lang="it-IT" dirty="0"/>
              <a:t>, </a:t>
            </a:r>
            <a:r>
              <a:rPr lang="it-IT" dirty="0" err="1"/>
              <a:t>services</a:t>
            </a:r>
            <a:r>
              <a:rPr lang="it-IT" dirty="0"/>
              <a:t> and capital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ensured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articles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1. </a:t>
            </a:r>
            <a:r>
              <a:rPr lang="it-IT" b="1" dirty="0"/>
              <a:t>Free </a:t>
            </a:r>
            <a:r>
              <a:rPr lang="it-IT" b="1" dirty="0" err="1"/>
              <a:t>movement</a:t>
            </a:r>
            <a:r>
              <a:rPr lang="it-IT" b="1" dirty="0"/>
              <a:t> of </a:t>
            </a:r>
            <a:r>
              <a:rPr lang="it-IT" b="1" dirty="0" err="1"/>
              <a:t>goods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dirty="0" err="1"/>
              <a:t>Articles</a:t>
            </a:r>
            <a:r>
              <a:rPr lang="it-IT" dirty="0"/>
              <a:t> 26 and 28-37 of the </a:t>
            </a:r>
            <a:r>
              <a:rPr lang="it-IT" dirty="0" err="1"/>
              <a:t>Treaty</a:t>
            </a:r>
            <a:r>
              <a:rPr lang="it-IT" dirty="0"/>
              <a:t> on the </a:t>
            </a:r>
            <a:r>
              <a:rPr lang="it-IT" dirty="0" err="1"/>
              <a:t>Functioning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(TFEU))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With the </a:t>
            </a:r>
            <a:r>
              <a:rPr lang="it-IT" dirty="0" err="1"/>
              <a:t>creation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market, </a:t>
            </a:r>
            <a:r>
              <a:rPr lang="it-IT" dirty="0" err="1"/>
              <a:t>customs</a:t>
            </a:r>
            <a:r>
              <a:rPr lang="it-IT" dirty="0"/>
              <a:t> </a:t>
            </a:r>
            <a:r>
              <a:rPr lang="it-IT" dirty="0" err="1"/>
              <a:t>duties</a:t>
            </a:r>
            <a:r>
              <a:rPr lang="it-IT" dirty="0"/>
              <a:t> and quantitative </a:t>
            </a:r>
            <a:r>
              <a:rPr lang="it-IT" dirty="0" err="1"/>
              <a:t>restrictions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eliminated</a:t>
            </a:r>
            <a:r>
              <a:rPr lang="it-IT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The free </a:t>
            </a:r>
            <a:r>
              <a:rPr lang="it-IT" dirty="0" err="1"/>
              <a:t>movement</a:t>
            </a:r>
            <a:r>
              <a:rPr lang="it-IT" dirty="0"/>
              <a:t> of </a:t>
            </a:r>
            <a:r>
              <a:rPr lang="it-IT" dirty="0" err="1"/>
              <a:t>goods</a:t>
            </a:r>
            <a:r>
              <a:rPr lang="it-IT" dirty="0"/>
              <a:t> </a:t>
            </a:r>
            <a:r>
              <a:rPr lang="it-IT" dirty="0" err="1"/>
              <a:t>relies</a:t>
            </a:r>
            <a:r>
              <a:rPr lang="it-IT" dirty="0"/>
              <a:t> on the </a:t>
            </a:r>
            <a:r>
              <a:rPr lang="it-IT" dirty="0" err="1"/>
              <a:t>principles</a:t>
            </a:r>
            <a:r>
              <a:rPr lang="it-IT" dirty="0"/>
              <a:t> of </a:t>
            </a:r>
            <a:r>
              <a:rPr lang="it-IT" dirty="0" err="1"/>
              <a:t>mutual</a:t>
            </a:r>
            <a:r>
              <a:rPr lang="it-IT" dirty="0"/>
              <a:t> </a:t>
            </a:r>
            <a:r>
              <a:rPr lang="it-IT" dirty="0" err="1"/>
              <a:t>recognition</a:t>
            </a:r>
            <a:r>
              <a:rPr lang="it-IT" dirty="0"/>
              <a:t> of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technical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, the </a:t>
            </a:r>
            <a:r>
              <a:rPr lang="it-IT" dirty="0" err="1"/>
              <a:t>removal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technical</a:t>
            </a:r>
            <a:r>
              <a:rPr lang="it-IT" dirty="0"/>
              <a:t> </a:t>
            </a:r>
            <a:r>
              <a:rPr lang="it-IT" dirty="0" err="1"/>
              <a:t>barriers</a:t>
            </a:r>
            <a:r>
              <a:rPr lang="it-IT" dirty="0"/>
              <a:t>, and </a:t>
            </a:r>
            <a:r>
              <a:rPr lang="it-IT" dirty="0" err="1"/>
              <a:t>standardisation</a:t>
            </a:r>
            <a:r>
              <a:rPr lang="it-IT" dirty="0"/>
              <a:t>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252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1569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DIGITAL ECONOMY AND DIGITAL SOVEREIGNTY: A DIGITAL EUROPE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Digital transformations in the EU:  The Digital Economy and Society Index (DESI)</vt:lpstr>
      <vt:lpstr>Presentazione standard di PowerPoint</vt:lpstr>
      <vt:lpstr>Presentazione standard di PowerPoint</vt:lpstr>
      <vt:lpstr>EU DIGITAL ECONOMY: builing a european digital internal market</vt:lpstr>
      <vt:lpstr>Presentazione standard di PowerPoint</vt:lpstr>
      <vt:lpstr>Presentazione standard di PowerPoint</vt:lpstr>
      <vt:lpstr>Free movement of capitals, services, persons, goods….and DATA</vt:lpstr>
      <vt:lpstr>Presentazione standard di PowerPoint</vt:lpstr>
      <vt:lpstr>Presentazione standard di PowerPoint</vt:lpstr>
      <vt:lpstr>Presentazione standard di PowerPoint</vt:lpstr>
      <vt:lpstr>NEW / ADDITIONAL 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ECONOMY AND DIGITAL SOVEREIGNTY: A DIGITAL EUROPE</dc:title>
  <dc:creator>Sarah Lattanzi</dc:creator>
  <cp:lastModifiedBy>revisore</cp:lastModifiedBy>
  <cp:revision>9</cp:revision>
  <dcterms:created xsi:type="dcterms:W3CDTF">2023-03-13T18:49:54Z</dcterms:created>
  <dcterms:modified xsi:type="dcterms:W3CDTF">2024-04-16T16:47:04Z</dcterms:modified>
</cp:coreProperties>
</file>