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notesMasterIdLst>
    <p:notesMasterId r:id="rId35"/>
  </p:notesMasterIdLst>
  <p:sldIdLst>
    <p:sldId id="352" r:id="rId2"/>
    <p:sldId id="372" r:id="rId3"/>
    <p:sldId id="379" r:id="rId4"/>
    <p:sldId id="373" r:id="rId5"/>
    <p:sldId id="347" r:id="rId6"/>
    <p:sldId id="392" r:id="rId7"/>
    <p:sldId id="289" r:id="rId8"/>
    <p:sldId id="327" r:id="rId9"/>
    <p:sldId id="298" r:id="rId10"/>
    <p:sldId id="299" r:id="rId11"/>
    <p:sldId id="320" r:id="rId12"/>
    <p:sldId id="321" r:id="rId13"/>
    <p:sldId id="287" r:id="rId14"/>
    <p:sldId id="383" r:id="rId15"/>
    <p:sldId id="370" r:id="rId16"/>
    <p:sldId id="395" r:id="rId17"/>
    <p:sldId id="396" r:id="rId18"/>
    <p:sldId id="397" r:id="rId19"/>
    <p:sldId id="398" r:id="rId20"/>
    <p:sldId id="399" r:id="rId21"/>
    <p:sldId id="268" r:id="rId22"/>
    <p:sldId id="285" r:id="rId23"/>
    <p:sldId id="267" r:id="rId24"/>
    <p:sldId id="348" r:id="rId25"/>
    <p:sldId id="353" r:id="rId26"/>
    <p:sldId id="270" r:id="rId27"/>
    <p:sldId id="275" r:id="rId28"/>
    <p:sldId id="271" r:id="rId29"/>
    <p:sldId id="274" r:id="rId30"/>
    <p:sldId id="276" r:id="rId31"/>
    <p:sldId id="288" r:id="rId32"/>
    <p:sldId id="400" r:id="rId33"/>
    <p:sldId id="350" r:id="rId3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p:cViewPr varScale="1">
        <p:scale>
          <a:sx n="78" d="100"/>
          <a:sy n="78" d="100"/>
        </p:scale>
        <p:origin x="1608"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0C8164-C70F-440D-BD92-0EDDCD3F7EB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14FBBE7-F869-4CC3-B25B-241EE550E1B3}">
      <dgm:prSet custT="1"/>
      <dgm:spPr/>
      <dgm:t>
        <a:bodyPr/>
        <a:lstStyle/>
        <a:p>
          <a:r>
            <a:rPr lang="it-IT" sz="1800" dirty="0"/>
            <a:t>Hanno                  l’obiettivo di comunicare la sostenibilità.</a:t>
          </a:r>
          <a:endParaRPr lang="en-US" sz="1800" dirty="0"/>
        </a:p>
      </dgm:t>
    </dgm:pt>
    <dgm:pt modelId="{3C40B9F0-69AF-48D0-A941-6CCA688CD2C0}" type="parTrans" cxnId="{3C3DA165-85D4-438B-9925-6650B001390D}">
      <dgm:prSet/>
      <dgm:spPr/>
      <dgm:t>
        <a:bodyPr/>
        <a:lstStyle/>
        <a:p>
          <a:endParaRPr lang="en-US" sz="1800"/>
        </a:p>
      </dgm:t>
    </dgm:pt>
    <dgm:pt modelId="{263EDB2C-1866-4740-8AB9-3D3D427D6443}" type="sibTrans" cxnId="{3C3DA165-85D4-438B-9925-6650B001390D}">
      <dgm:prSet/>
      <dgm:spPr/>
      <dgm:t>
        <a:bodyPr/>
        <a:lstStyle/>
        <a:p>
          <a:endParaRPr lang="en-US" sz="1800"/>
        </a:p>
      </dgm:t>
    </dgm:pt>
    <dgm:pt modelId="{040DDD30-68E2-408F-B843-1A8EE11084D4}">
      <dgm:prSet custT="1"/>
      <dgm:spPr/>
      <dgm:t>
        <a:bodyPr/>
        <a:lstStyle/>
        <a:p>
          <a:r>
            <a:rPr lang="it-IT" sz="1800" dirty="0"/>
            <a:t>    Vogliono </a:t>
          </a:r>
          <a:r>
            <a:rPr lang="it-IT" sz="1800" dirty="0">
              <a:solidFill>
                <a:schemeClr val="bg1"/>
              </a:solidFill>
            </a:rPr>
            <a:t>__</a:t>
          </a:r>
          <a:r>
            <a:rPr lang="it-IT" sz="1800" dirty="0"/>
            <a:t>assicurare:</a:t>
          </a:r>
          <a:endParaRPr lang="en-US" sz="1800" dirty="0"/>
        </a:p>
      </dgm:t>
    </dgm:pt>
    <dgm:pt modelId="{E6FD1D6D-1C87-492B-BB04-40C0006E16CD}" type="parTrans" cxnId="{E714A33F-B4D2-4E49-8017-428A073CAFAD}">
      <dgm:prSet/>
      <dgm:spPr/>
      <dgm:t>
        <a:bodyPr/>
        <a:lstStyle/>
        <a:p>
          <a:endParaRPr lang="en-US" sz="1800"/>
        </a:p>
      </dgm:t>
    </dgm:pt>
    <dgm:pt modelId="{DE7DBF04-09AF-4B3C-A3CF-F7CD38EB3BF7}" type="sibTrans" cxnId="{E714A33F-B4D2-4E49-8017-428A073CAFAD}">
      <dgm:prSet/>
      <dgm:spPr/>
      <dgm:t>
        <a:bodyPr/>
        <a:lstStyle/>
        <a:p>
          <a:endParaRPr lang="en-US" sz="1800"/>
        </a:p>
      </dgm:t>
    </dgm:pt>
    <dgm:pt modelId="{13E763BE-7DD5-4CB1-835B-6A9D1F821EB6}">
      <dgm:prSet custT="1"/>
      <dgm:spPr/>
      <dgm:t>
        <a:bodyPr/>
        <a:lstStyle/>
        <a:p>
          <a:r>
            <a:rPr lang="it-IT" sz="1800" dirty="0"/>
            <a:t>1. Qualità degli </a:t>
          </a:r>
          <a:r>
            <a:rPr lang="it-IT" sz="1800" dirty="0">
              <a:solidFill>
                <a:schemeClr val="bg1"/>
              </a:solidFill>
            </a:rPr>
            <a:t>__</a:t>
          </a:r>
          <a:r>
            <a:rPr lang="it-IT" sz="1800" dirty="0"/>
            <a:t>alimenti</a:t>
          </a:r>
          <a:endParaRPr lang="en-US" sz="1800" dirty="0"/>
        </a:p>
      </dgm:t>
    </dgm:pt>
    <dgm:pt modelId="{2D3761DB-2573-4A51-ADC6-870AC2A79B40}" type="parTrans" cxnId="{786BA601-D2F2-4E8F-87C3-D8B45F048418}">
      <dgm:prSet/>
      <dgm:spPr/>
      <dgm:t>
        <a:bodyPr/>
        <a:lstStyle/>
        <a:p>
          <a:endParaRPr lang="en-US" sz="1800"/>
        </a:p>
      </dgm:t>
    </dgm:pt>
    <dgm:pt modelId="{BA7A2528-8399-4AE1-B057-79041366C4ED}" type="sibTrans" cxnId="{786BA601-D2F2-4E8F-87C3-D8B45F048418}">
      <dgm:prSet/>
      <dgm:spPr/>
      <dgm:t>
        <a:bodyPr/>
        <a:lstStyle/>
        <a:p>
          <a:endParaRPr lang="en-US" sz="1800"/>
        </a:p>
      </dgm:t>
    </dgm:pt>
    <dgm:pt modelId="{E87F800A-AB24-478D-8C1B-F82DBC5F2076}">
      <dgm:prSet custT="1"/>
      <dgm:spPr/>
      <dgm:t>
        <a:bodyPr/>
        <a:lstStyle/>
        <a:p>
          <a:r>
            <a:rPr lang="it-IT" sz="1800" dirty="0"/>
            <a:t>2. Rispetto </a:t>
          </a:r>
          <a:r>
            <a:rPr lang="it-IT" sz="1800" dirty="0">
              <a:solidFill>
                <a:schemeClr val="bg1"/>
              </a:solidFill>
            </a:rPr>
            <a:t>__</a:t>
          </a:r>
          <a:r>
            <a:rPr lang="it-IT" sz="1800" dirty="0"/>
            <a:t>dell’ambiente</a:t>
          </a:r>
          <a:endParaRPr lang="en-US" sz="1800" dirty="0"/>
        </a:p>
      </dgm:t>
    </dgm:pt>
    <dgm:pt modelId="{72EDC6FB-64DA-46AF-A068-9D30B9F67673}" type="parTrans" cxnId="{A6AA8DB7-D580-4D40-9E8B-9E44293BEE7A}">
      <dgm:prSet/>
      <dgm:spPr/>
      <dgm:t>
        <a:bodyPr/>
        <a:lstStyle/>
        <a:p>
          <a:endParaRPr lang="en-US" sz="1800"/>
        </a:p>
      </dgm:t>
    </dgm:pt>
    <dgm:pt modelId="{113B3398-883D-4C13-9204-DC8CC3A24DFA}" type="sibTrans" cxnId="{A6AA8DB7-D580-4D40-9E8B-9E44293BEE7A}">
      <dgm:prSet/>
      <dgm:spPr/>
      <dgm:t>
        <a:bodyPr/>
        <a:lstStyle/>
        <a:p>
          <a:endParaRPr lang="en-US" sz="1800"/>
        </a:p>
      </dgm:t>
    </dgm:pt>
    <dgm:pt modelId="{A306C92E-FC09-4AE7-8917-8F3A1DA569B2}">
      <dgm:prSet custT="1"/>
      <dgm:spPr/>
      <dgm:t>
        <a:bodyPr/>
        <a:lstStyle/>
        <a:p>
          <a:r>
            <a:rPr lang="it-IT" sz="1800" dirty="0"/>
            <a:t>3. Valutare  </a:t>
          </a:r>
          <a:r>
            <a:rPr lang="it-IT" sz="1800" dirty="0">
              <a:solidFill>
                <a:schemeClr val="bg1"/>
              </a:solidFill>
            </a:rPr>
            <a:t>__</a:t>
          </a:r>
          <a:r>
            <a:rPr lang="it-IT" sz="1800" dirty="0"/>
            <a:t>l’impatto </a:t>
          </a:r>
          <a:r>
            <a:rPr lang="it-IT" sz="1800" dirty="0">
              <a:solidFill>
                <a:schemeClr val="bg1"/>
              </a:solidFill>
            </a:rPr>
            <a:t>__</a:t>
          </a:r>
          <a:r>
            <a:rPr lang="it-IT" sz="1800" dirty="0"/>
            <a:t>ambientale dei </a:t>
          </a:r>
          <a:r>
            <a:rPr lang="it-IT" sz="1800" b="0" dirty="0">
              <a:solidFill>
                <a:schemeClr val="bg1"/>
              </a:solidFill>
            </a:rPr>
            <a:t>__</a:t>
          </a:r>
          <a:r>
            <a:rPr lang="it-IT" sz="1800" dirty="0"/>
            <a:t>prodotti </a:t>
          </a:r>
          <a:endParaRPr lang="en-US" sz="1800" dirty="0"/>
        </a:p>
      </dgm:t>
    </dgm:pt>
    <dgm:pt modelId="{24B1FFA8-A4C5-4F52-9F77-797BA7FBE82B}" type="parTrans" cxnId="{CD108F3F-2C96-4E43-9091-A3297287E7C7}">
      <dgm:prSet/>
      <dgm:spPr/>
      <dgm:t>
        <a:bodyPr/>
        <a:lstStyle/>
        <a:p>
          <a:endParaRPr lang="en-US" sz="1800"/>
        </a:p>
      </dgm:t>
    </dgm:pt>
    <dgm:pt modelId="{6A9EC68E-FA1E-43D2-A1A7-B4731B775C8C}" type="sibTrans" cxnId="{CD108F3F-2C96-4E43-9091-A3297287E7C7}">
      <dgm:prSet/>
      <dgm:spPr/>
      <dgm:t>
        <a:bodyPr/>
        <a:lstStyle/>
        <a:p>
          <a:endParaRPr lang="en-US" sz="1800"/>
        </a:p>
      </dgm:t>
    </dgm:pt>
    <dgm:pt modelId="{1D33141D-21D6-4167-885F-38B9F86273F9}">
      <dgm:prSet custT="1"/>
      <dgm:spPr/>
      <dgm:t>
        <a:bodyPr/>
        <a:lstStyle/>
        <a:p>
          <a:r>
            <a:rPr lang="it-IT" sz="1800" dirty="0"/>
            <a:t>4. Rispetto </a:t>
          </a:r>
          <a:r>
            <a:rPr lang="it-IT" sz="1800" dirty="0">
              <a:solidFill>
                <a:schemeClr val="bg1"/>
              </a:solidFill>
            </a:rPr>
            <a:t>__</a:t>
          </a:r>
          <a:r>
            <a:rPr lang="it-IT" sz="1800" dirty="0"/>
            <a:t>dell’etica e </a:t>
          </a:r>
          <a:r>
            <a:rPr lang="it-IT" sz="1800" dirty="0">
              <a:solidFill>
                <a:schemeClr val="bg1"/>
              </a:solidFill>
            </a:rPr>
            <a:t>__</a:t>
          </a:r>
          <a:r>
            <a:rPr lang="it-IT" sz="1800" dirty="0"/>
            <a:t>della sicurezza </a:t>
          </a:r>
          <a:r>
            <a:rPr lang="it-IT" sz="1800" dirty="0">
              <a:solidFill>
                <a:schemeClr val="bg1"/>
              </a:solidFill>
            </a:rPr>
            <a:t>__</a:t>
          </a:r>
          <a:r>
            <a:rPr lang="it-IT" sz="1800" dirty="0"/>
            <a:t>e salute sui </a:t>
          </a:r>
          <a:r>
            <a:rPr lang="it-IT" sz="1800" dirty="0">
              <a:solidFill>
                <a:schemeClr val="bg1"/>
              </a:solidFill>
            </a:rPr>
            <a:t>__</a:t>
          </a:r>
          <a:r>
            <a:rPr lang="it-IT" sz="1800" dirty="0"/>
            <a:t>luoghi di lavoro </a:t>
          </a:r>
          <a:endParaRPr lang="en-US" sz="1800" dirty="0"/>
        </a:p>
      </dgm:t>
    </dgm:pt>
    <dgm:pt modelId="{AF8A264A-706B-4FDB-A6F1-ABC990AE7CC4}" type="parTrans" cxnId="{C63A345A-07B0-413D-A4DE-89017DAE980F}">
      <dgm:prSet/>
      <dgm:spPr/>
      <dgm:t>
        <a:bodyPr/>
        <a:lstStyle/>
        <a:p>
          <a:endParaRPr lang="en-US" sz="1800"/>
        </a:p>
      </dgm:t>
    </dgm:pt>
    <dgm:pt modelId="{FDC2A0AB-BB4B-4B69-9CE6-BE7CC738EA7F}" type="sibTrans" cxnId="{C63A345A-07B0-413D-A4DE-89017DAE980F}">
      <dgm:prSet/>
      <dgm:spPr/>
      <dgm:t>
        <a:bodyPr/>
        <a:lstStyle/>
        <a:p>
          <a:endParaRPr lang="en-US" sz="1800"/>
        </a:p>
      </dgm:t>
    </dgm:pt>
    <dgm:pt modelId="{A587CCFC-6DC3-46BD-91C6-67298A90ACB9}" type="pres">
      <dgm:prSet presAssocID="{AC0C8164-C70F-440D-BD92-0EDDCD3F7EB4}" presName="root" presStyleCnt="0">
        <dgm:presLayoutVars>
          <dgm:dir/>
          <dgm:resizeHandles val="exact"/>
        </dgm:presLayoutVars>
      </dgm:prSet>
      <dgm:spPr/>
    </dgm:pt>
    <dgm:pt modelId="{5C6E152C-BA1F-468B-8715-6CF36EACB25B}" type="pres">
      <dgm:prSet presAssocID="{AC0C8164-C70F-440D-BD92-0EDDCD3F7EB4}" presName="container" presStyleCnt="0">
        <dgm:presLayoutVars>
          <dgm:dir/>
          <dgm:resizeHandles val="exact"/>
        </dgm:presLayoutVars>
      </dgm:prSet>
      <dgm:spPr/>
    </dgm:pt>
    <dgm:pt modelId="{2130C427-1120-4935-BF70-7E73B7161B8F}" type="pres">
      <dgm:prSet presAssocID="{714FBBE7-F869-4CC3-B25B-241EE550E1B3}" presName="compNode" presStyleCnt="0"/>
      <dgm:spPr/>
    </dgm:pt>
    <dgm:pt modelId="{8DCF1AAF-A5EC-47E8-B7F2-CC6754E3932C}" type="pres">
      <dgm:prSet presAssocID="{714FBBE7-F869-4CC3-B25B-241EE550E1B3}" presName="iconBgRect" presStyleLbl="bgShp" presStyleIdx="0" presStyleCnt="6"/>
      <dgm:spPr/>
    </dgm:pt>
    <dgm:pt modelId="{58B3DF67-CA72-40A4-9C5E-3D5F12029722}" type="pres">
      <dgm:prSet presAssocID="{714FBBE7-F869-4CC3-B25B-241EE550E1B3}" presName="iconRect" presStyleLbl="node1" presStyleIdx="0" presStyleCnt="6"/>
      <dgm:spPr>
        <a:blipFill>
          <a:blip xmlns:r="http://schemas.openxmlformats.org/officeDocument/2006/relationships"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Bullseye"/>
        </a:ext>
      </dgm:extLst>
    </dgm:pt>
    <dgm:pt modelId="{3FA37C7E-9186-432B-8898-A118A074A0A2}" type="pres">
      <dgm:prSet presAssocID="{714FBBE7-F869-4CC3-B25B-241EE550E1B3}" presName="spaceRect" presStyleCnt="0"/>
      <dgm:spPr/>
    </dgm:pt>
    <dgm:pt modelId="{7766338F-E6F6-46FF-97B0-7EED67309E5E}" type="pres">
      <dgm:prSet presAssocID="{714FBBE7-F869-4CC3-B25B-241EE550E1B3}" presName="textRect" presStyleLbl="revTx" presStyleIdx="0" presStyleCnt="6" custScaleY="168555" custLinFactNeighborX="12829">
        <dgm:presLayoutVars>
          <dgm:chMax val="1"/>
          <dgm:chPref val="1"/>
        </dgm:presLayoutVars>
      </dgm:prSet>
      <dgm:spPr/>
    </dgm:pt>
    <dgm:pt modelId="{68BC51CA-F73B-4976-BBC7-06EE8ECDF7BF}" type="pres">
      <dgm:prSet presAssocID="{263EDB2C-1866-4740-8AB9-3D3D427D6443}" presName="sibTrans" presStyleLbl="sibTrans2D1" presStyleIdx="0" presStyleCnt="0"/>
      <dgm:spPr/>
    </dgm:pt>
    <dgm:pt modelId="{55A296E8-3966-4069-9556-C47185997B82}" type="pres">
      <dgm:prSet presAssocID="{040DDD30-68E2-408F-B843-1A8EE11084D4}" presName="compNode" presStyleCnt="0"/>
      <dgm:spPr/>
    </dgm:pt>
    <dgm:pt modelId="{A8780277-B47F-4002-8C1C-03B26563FFC2}" type="pres">
      <dgm:prSet presAssocID="{040DDD30-68E2-408F-B843-1A8EE11084D4}" presName="iconBgRect" presStyleLbl="bgShp" presStyleIdx="1" presStyleCnt="6"/>
      <dgm:spPr/>
    </dgm:pt>
    <dgm:pt modelId="{31B75A15-CEA6-474C-9A8F-90972E8972EE}" type="pres">
      <dgm:prSet presAssocID="{040DDD30-68E2-408F-B843-1A8EE11084D4}" presName="iconRect" presStyleLbl="node1" presStyleIdx="1" presStyleCnt="6"/>
      <dgm:spPr>
        <a:blipFill>
          <a:blip xmlns:r="http://schemas.openxmlformats.org/officeDocument/2006/relationships"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heckmark"/>
        </a:ext>
      </dgm:extLst>
    </dgm:pt>
    <dgm:pt modelId="{96DD93E9-A0B4-4D79-A9A1-CDE727EAEAF4}" type="pres">
      <dgm:prSet presAssocID="{040DDD30-68E2-408F-B843-1A8EE11084D4}" presName="spaceRect" presStyleCnt="0"/>
      <dgm:spPr/>
    </dgm:pt>
    <dgm:pt modelId="{22F9942B-6925-421E-B860-2A0B6653AE5D}" type="pres">
      <dgm:prSet presAssocID="{040DDD30-68E2-408F-B843-1A8EE11084D4}" presName="textRect" presStyleLbl="revTx" presStyleIdx="1" presStyleCnt="6">
        <dgm:presLayoutVars>
          <dgm:chMax val="1"/>
          <dgm:chPref val="1"/>
        </dgm:presLayoutVars>
      </dgm:prSet>
      <dgm:spPr/>
    </dgm:pt>
    <dgm:pt modelId="{BE26BF41-C741-48DE-B823-429E274098F3}" type="pres">
      <dgm:prSet presAssocID="{DE7DBF04-09AF-4B3C-A3CF-F7CD38EB3BF7}" presName="sibTrans" presStyleLbl="sibTrans2D1" presStyleIdx="0" presStyleCnt="0"/>
      <dgm:spPr/>
    </dgm:pt>
    <dgm:pt modelId="{FCEAA923-42D7-4C2B-870E-AE37B43E1FC7}" type="pres">
      <dgm:prSet presAssocID="{13E763BE-7DD5-4CB1-835B-6A9D1F821EB6}" presName="compNode" presStyleCnt="0"/>
      <dgm:spPr/>
    </dgm:pt>
    <dgm:pt modelId="{176FD430-5E25-44B5-AC69-22E54945555F}" type="pres">
      <dgm:prSet presAssocID="{13E763BE-7DD5-4CB1-835B-6A9D1F821EB6}" presName="iconBgRect" presStyleLbl="bgShp" presStyleIdx="2" presStyleCnt="6"/>
      <dgm:spPr/>
    </dgm:pt>
    <dgm:pt modelId="{5B6EE48D-045C-40B4-AEF1-D0EDDDD0F407}" type="pres">
      <dgm:prSet presAssocID="{13E763BE-7DD5-4CB1-835B-6A9D1F821EB6}" presName="iconRect" presStyleLbl="node1" presStyleIdx="2" presStyleCnt="6"/>
      <dgm:spPr>
        <a:blipFill>
          <a:blip xmlns:r="http://schemas.openxmlformats.org/officeDocument/2006/relationships"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Fork and knife"/>
        </a:ext>
      </dgm:extLst>
    </dgm:pt>
    <dgm:pt modelId="{430891AF-8AE6-4A75-A6CA-DC7518C0021D}" type="pres">
      <dgm:prSet presAssocID="{13E763BE-7DD5-4CB1-835B-6A9D1F821EB6}" presName="spaceRect" presStyleCnt="0"/>
      <dgm:spPr/>
    </dgm:pt>
    <dgm:pt modelId="{F9DB394D-B0CF-4301-9553-9E6AF711B1EB}" type="pres">
      <dgm:prSet presAssocID="{13E763BE-7DD5-4CB1-835B-6A9D1F821EB6}" presName="textRect" presStyleLbl="revTx" presStyleIdx="2" presStyleCnt="6">
        <dgm:presLayoutVars>
          <dgm:chMax val="1"/>
          <dgm:chPref val="1"/>
        </dgm:presLayoutVars>
      </dgm:prSet>
      <dgm:spPr/>
    </dgm:pt>
    <dgm:pt modelId="{D2ED5D06-79B7-4F11-866F-82EBF620805B}" type="pres">
      <dgm:prSet presAssocID="{BA7A2528-8399-4AE1-B057-79041366C4ED}" presName="sibTrans" presStyleLbl="sibTrans2D1" presStyleIdx="0" presStyleCnt="0"/>
      <dgm:spPr/>
    </dgm:pt>
    <dgm:pt modelId="{5C0C03A8-922D-4183-AB70-9C7A35FE7037}" type="pres">
      <dgm:prSet presAssocID="{E87F800A-AB24-478D-8C1B-F82DBC5F2076}" presName="compNode" presStyleCnt="0"/>
      <dgm:spPr/>
    </dgm:pt>
    <dgm:pt modelId="{CD7F16CF-598A-472D-8D48-ED9E6E3856B0}" type="pres">
      <dgm:prSet presAssocID="{E87F800A-AB24-478D-8C1B-F82DBC5F2076}" presName="iconBgRect" presStyleLbl="bgShp" presStyleIdx="3" presStyleCnt="6"/>
      <dgm:spPr/>
    </dgm:pt>
    <dgm:pt modelId="{39F9FC28-1DF3-4120-9C1E-67C20C3DF0BA}" type="pres">
      <dgm:prSet presAssocID="{E87F800A-AB24-478D-8C1B-F82DBC5F2076}" presName="iconRect" presStyleLbl="node1" presStyleIdx="3" presStyleCnt="6"/>
      <dgm:spPr>
        <a:blipFill>
          <a:blip xmlns:r="http://schemas.openxmlformats.org/officeDocument/2006/relationships"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keleton"/>
        </a:ext>
      </dgm:extLst>
    </dgm:pt>
    <dgm:pt modelId="{B4950D52-E28A-4138-9CF2-CAE989DB02BE}" type="pres">
      <dgm:prSet presAssocID="{E87F800A-AB24-478D-8C1B-F82DBC5F2076}" presName="spaceRect" presStyleCnt="0"/>
      <dgm:spPr/>
    </dgm:pt>
    <dgm:pt modelId="{86172B11-A3E4-49E9-AA66-252EF414D9B5}" type="pres">
      <dgm:prSet presAssocID="{E87F800A-AB24-478D-8C1B-F82DBC5F2076}" presName="textRect" presStyleLbl="revTx" presStyleIdx="3" presStyleCnt="6">
        <dgm:presLayoutVars>
          <dgm:chMax val="1"/>
          <dgm:chPref val="1"/>
        </dgm:presLayoutVars>
      </dgm:prSet>
      <dgm:spPr/>
    </dgm:pt>
    <dgm:pt modelId="{2E9883BB-0E63-44C3-83CC-69C182474C24}" type="pres">
      <dgm:prSet presAssocID="{113B3398-883D-4C13-9204-DC8CC3A24DFA}" presName="sibTrans" presStyleLbl="sibTrans2D1" presStyleIdx="0" presStyleCnt="0"/>
      <dgm:spPr/>
    </dgm:pt>
    <dgm:pt modelId="{FD337E43-7FB9-4668-8F64-53AD4B71A325}" type="pres">
      <dgm:prSet presAssocID="{A306C92E-FC09-4AE7-8917-8F3A1DA569B2}" presName="compNode" presStyleCnt="0"/>
      <dgm:spPr/>
    </dgm:pt>
    <dgm:pt modelId="{3681F043-2FA5-46D8-BAA6-06C5B7B5857F}" type="pres">
      <dgm:prSet presAssocID="{A306C92E-FC09-4AE7-8917-8F3A1DA569B2}" presName="iconBgRect" presStyleLbl="bgShp" presStyleIdx="4" presStyleCnt="6"/>
      <dgm:spPr/>
    </dgm:pt>
    <dgm:pt modelId="{22CD6F14-5AA6-4E33-89F9-EBD8B690E4EB}" type="pres">
      <dgm:prSet presAssocID="{A306C92E-FC09-4AE7-8917-8F3A1DA569B2}" presName="iconRect" presStyleLbl="node1" presStyleIdx="4" presStyleCnt="6"/>
      <dgm:spPr>
        <a:blipFill>
          <a:blip xmlns:r="http://schemas.openxmlformats.org/officeDocument/2006/relationships"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Magnifying glass"/>
        </a:ext>
      </dgm:extLst>
    </dgm:pt>
    <dgm:pt modelId="{EAE0A9E7-9C18-485B-8142-713B5DBB11BE}" type="pres">
      <dgm:prSet presAssocID="{A306C92E-FC09-4AE7-8917-8F3A1DA569B2}" presName="spaceRect" presStyleCnt="0"/>
      <dgm:spPr/>
    </dgm:pt>
    <dgm:pt modelId="{25C90CE6-BC5C-47DC-A549-550E7D94D9FF}" type="pres">
      <dgm:prSet presAssocID="{A306C92E-FC09-4AE7-8917-8F3A1DA569B2}" presName="textRect" presStyleLbl="revTx" presStyleIdx="4" presStyleCnt="6" custScaleY="172669">
        <dgm:presLayoutVars>
          <dgm:chMax val="1"/>
          <dgm:chPref val="1"/>
        </dgm:presLayoutVars>
      </dgm:prSet>
      <dgm:spPr/>
    </dgm:pt>
    <dgm:pt modelId="{8D2DC44A-F27E-40FE-BFD1-23EC8F775B0E}" type="pres">
      <dgm:prSet presAssocID="{6A9EC68E-FA1E-43D2-A1A7-B4731B775C8C}" presName="sibTrans" presStyleLbl="sibTrans2D1" presStyleIdx="0" presStyleCnt="0"/>
      <dgm:spPr/>
    </dgm:pt>
    <dgm:pt modelId="{56EEC67D-6F05-4D52-B59E-DFF7202DDFF9}" type="pres">
      <dgm:prSet presAssocID="{1D33141D-21D6-4167-885F-38B9F86273F9}" presName="compNode" presStyleCnt="0"/>
      <dgm:spPr/>
    </dgm:pt>
    <dgm:pt modelId="{586A69A1-DC3B-4B88-9148-6CD58D4D0B7C}" type="pres">
      <dgm:prSet presAssocID="{1D33141D-21D6-4167-885F-38B9F86273F9}" presName="iconBgRect" presStyleLbl="bgShp" presStyleIdx="5" presStyleCnt="6"/>
      <dgm:spPr/>
    </dgm:pt>
    <dgm:pt modelId="{F4659276-6A15-47B7-A803-FDF6B748A4D5}" type="pres">
      <dgm:prSet presAssocID="{1D33141D-21D6-4167-885F-38B9F86273F9}" presName="iconRect" presStyleLbl="node1" presStyleIdx="5" presStyleCnt="6"/>
      <dgm:spPr>
        <a:blipFill>
          <a:blip xmlns:r="http://schemas.openxmlformats.org/officeDocument/2006/relationships"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Mop and bucket"/>
        </a:ext>
      </dgm:extLst>
    </dgm:pt>
    <dgm:pt modelId="{0BA530E2-BC91-4F5C-8ADF-4D7C3F372E62}" type="pres">
      <dgm:prSet presAssocID="{1D33141D-21D6-4167-885F-38B9F86273F9}" presName="spaceRect" presStyleCnt="0"/>
      <dgm:spPr/>
    </dgm:pt>
    <dgm:pt modelId="{2B589B94-BF65-4220-9F53-DB4D994304AB}" type="pres">
      <dgm:prSet presAssocID="{1D33141D-21D6-4167-885F-38B9F86273F9}" presName="textRect" presStyleLbl="revTx" presStyleIdx="5" presStyleCnt="6" custScaleX="114999" custScaleY="199529">
        <dgm:presLayoutVars>
          <dgm:chMax val="1"/>
          <dgm:chPref val="1"/>
        </dgm:presLayoutVars>
      </dgm:prSet>
      <dgm:spPr/>
    </dgm:pt>
  </dgm:ptLst>
  <dgm:cxnLst>
    <dgm:cxn modelId="{BD3FD900-48A3-409D-BB13-C71F060E335E}" type="presOf" srcId="{E87F800A-AB24-478D-8C1B-F82DBC5F2076}" destId="{86172B11-A3E4-49E9-AA66-252EF414D9B5}" srcOrd="0" destOrd="0" presId="urn:microsoft.com/office/officeart/2018/2/layout/IconCircleList"/>
    <dgm:cxn modelId="{786BA601-D2F2-4E8F-87C3-D8B45F048418}" srcId="{AC0C8164-C70F-440D-BD92-0EDDCD3F7EB4}" destId="{13E763BE-7DD5-4CB1-835B-6A9D1F821EB6}" srcOrd="2" destOrd="0" parTransId="{2D3761DB-2573-4A51-ADC6-870AC2A79B40}" sibTransId="{BA7A2528-8399-4AE1-B057-79041366C4ED}"/>
    <dgm:cxn modelId="{459A0E11-0E64-465C-8F6D-DA7771C1E08D}" type="presOf" srcId="{AC0C8164-C70F-440D-BD92-0EDDCD3F7EB4}" destId="{A587CCFC-6DC3-46BD-91C6-67298A90ACB9}" srcOrd="0" destOrd="0" presId="urn:microsoft.com/office/officeart/2018/2/layout/IconCircleList"/>
    <dgm:cxn modelId="{6B143716-876E-4D2B-888D-D048050041DD}" type="presOf" srcId="{A306C92E-FC09-4AE7-8917-8F3A1DA569B2}" destId="{25C90CE6-BC5C-47DC-A549-550E7D94D9FF}" srcOrd="0" destOrd="0" presId="urn:microsoft.com/office/officeart/2018/2/layout/IconCircleList"/>
    <dgm:cxn modelId="{B08DF119-700F-497F-962A-0989D4989252}" type="presOf" srcId="{714FBBE7-F869-4CC3-B25B-241EE550E1B3}" destId="{7766338F-E6F6-46FF-97B0-7EED67309E5E}" srcOrd="0" destOrd="0" presId="urn:microsoft.com/office/officeart/2018/2/layout/IconCircleList"/>
    <dgm:cxn modelId="{C2A99B2B-582D-40A7-9EA0-860A2AB0C838}" type="presOf" srcId="{6A9EC68E-FA1E-43D2-A1A7-B4731B775C8C}" destId="{8D2DC44A-F27E-40FE-BFD1-23EC8F775B0E}" srcOrd="0" destOrd="0" presId="urn:microsoft.com/office/officeart/2018/2/layout/IconCircleList"/>
    <dgm:cxn modelId="{6B188D32-A219-42F3-86CF-E3951FAA0ACB}" type="presOf" srcId="{BA7A2528-8399-4AE1-B057-79041366C4ED}" destId="{D2ED5D06-79B7-4F11-866F-82EBF620805B}" srcOrd="0" destOrd="0" presId="urn:microsoft.com/office/officeart/2018/2/layout/IconCircleList"/>
    <dgm:cxn modelId="{CD108F3F-2C96-4E43-9091-A3297287E7C7}" srcId="{AC0C8164-C70F-440D-BD92-0EDDCD3F7EB4}" destId="{A306C92E-FC09-4AE7-8917-8F3A1DA569B2}" srcOrd="4" destOrd="0" parTransId="{24B1FFA8-A4C5-4F52-9F77-797BA7FBE82B}" sibTransId="{6A9EC68E-FA1E-43D2-A1A7-B4731B775C8C}"/>
    <dgm:cxn modelId="{E714A33F-B4D2-4E49-8017-428A073CAFAD}" srcId="{AC0C8164-C70F-440D-BD92-0EDDCD3F7EB4}" destId="{040DDD30-68E2-408F-B843-1A8EE11084D4}" srcOrd="1" destOrd="0" parTransId="{E6FD1D6D-1C87-492B-BB04-40C0006E16CD}" sibTransId="{DE7DBF04-09AF-4B3C-A3CF-F7CD38EB3BF7}"/>
    <dgm:cxn modelId="{3C3DA165-85D4-438B-9925-6650B001390D}" srcId="{AC0C8164-C70F-440D-BD92-0EDDCD3F7EB4}" destId="{714FBBE7-F869-4CC3-B25B-241EE550E1B3}" srcOrd="0" destOrd="0" parTransId="{3C40B9F0-69AF-48D0-A941-6CCA688CD2C0}" sibTransId="{263EDB2C-1866-4740-8AB9-3D3D427D6443}"/>
    <dgm:cxn modelId="{C63A345A-07B0-413D-A4DE-89017DAE980F}" srcId="{AC0C8164-C70F-440D-BD92-0EDDCD3F7EB4}" destId="{1D33141D-21D6-4167-885F-38B9F86273F9}" srcOrd="5" destOrd="0" parTransId="{AF8A264A-706B-4FDB-A6F1-ABC990AE7CC4}" sibTransId="{FDC2A0AB-BB4B-4B69-9CE6-BE7CC738EA7F}"/>
    <dgm:cxn modelId="{032565A8-C96B-4B85-9067-031CBB5E0A2B}" type="presOf" srcId="{13E763BE-7DD5-4CB1-835B-6A9D1F821EB6}" destId="{F9DB394D-B0CF-4301-9553-9E6AF711B1EB}" srcOrd="0" destOrd="0" presId="urn:microsoft.com/office/officeart/2018/2/layout/IconCircleList"/>
    <dgm:cxn modelId="{6DE167AC-4EAD-4E55-AFD7-12DD55C31F2F}" type="presOf" srcId="{113B3398-883D-4C13-9204-DC8CC3A24DFA}" destId="{2E9883BB-0E63-44C3-83CC-69C182474C24}" srcOrd="0" destOrd="0" presId="urn:microsoft.com/office/officeart/2018/2/layout/IconCircleList"/>
    <dgm:cxn modelId="{A6AA8DB7-D580-4D40-9E8B-9E44293BEE7A}" srcId="{AC0C8164-C70F-440D-BD92-0EDDCD3F7EB4}" destId="{E87F800A-AB24-478D-8C1B-F82DBC5F2076}" srcOrd="3" destOrd="0" parTransId="{72EDC6FB-64DA-46AF-A068-9D30B9F67673}" sibTransId="{113B3398-883D-4C13-9204-DC8CC3A24DFA}"/>
    <dgm:cxn modelId="{A4A3AAC8-4F52-413E-9085-ACD22F93BCAE}" type="presOf" srcId="{DE7DBF04-09AF-4B3C-A3CF-F7CD38EB3BF7}" destId="{BE26BF41-C741-48DE-B823-429E274098F3}" srcOrd="0" destOrd="0" presId="urn:microsoft.com/office/officeart/2018/2/layout/IconCircleList"/>
    <dgm:cxn modelId="{F23B0BD4-D2F0-4365-B513-0A788660C9AD}" type="presOf" srcId="{1D33141D-21D6-4167-885F-38B9F86273F9}" destId="{2B589B94-BF65-4220-9F53-DB4D994304AB}" srcOrd="0" destOrd="0" presId="urn:microsoft.com/office/officeart/2018/2/layout/IconCircleList"/>
    <dgm:cxn modelId="{F93C9BD7-EA3E-4848-973D-37D93FB764C2}" type="presOf" srcId="{040DDD30-68E2-408F-B843-1A8EE11084D4}" destId="{22F9942B-6925-421E-B860-2A0B6653AE5D}" srcOrd="0" destOrd="0" presId="urn:microsoft.com/office/officeart/2018/2/layout/IconCircleList"/>
    <dgm:cxn modelId="{248ED0F5-4998-4A4D-9C82-002A3DDB4A96}" type="presOf" srcId="{263EDB2C-1866-4740-8AB9-3D3D427D6443}" destId="{68BC51CA-F73B-4976-BBC7-06EE8ECDF7BF}" srcOrd="0" destOrd="0" presId="urn:microsoft.com/office/officeart/2018/2/layout/IconCircleList"/>
    <dgm:cxn modelId="{5007D95E-091D-476E-85E7-F9BA115B7D71}" type="presParOf" srcId="{A587CCFC-6DC3-46BD-91C6-67298A90ACB9}" destId="{5C6E152C-BA1F-468B-8715-6CF36EACB25B}" srcOrd="0" destOrd="0" presId="urn:microsoft.com/office/officeart/2018/2/layout/IconCircleList"/>
    <dgm:cxn modelId="{942D69F6-CFBC-4D97-96C3-16DB17FF5837}" type="presParOf" srcId="{5C6E152C-BA1F-468B-8715-6CF36EACB25B}" destId="{2130C427-1120-4935-BF70-7E73B7161B8F}" srcOrd="0" destOrd="0" presId="urn:microsoft.com/office/officeart/2018/2/layout/IconCircleList"/>
    <dgm:cxn modelId="{CDADFE4B-E0E1-4AB3-98E8-4E8AAC319AA7}" type="presParOf" srcId="{2130C427-1120-4935-BF70-7E73B7161B8F}" destId="{8DCF1AAF-A5EC-47E8-B7F2-CC6754E3932C}" srcOrd="0" destOrd="0" presId="urn:microsoft.com/office/officeart/2018/2/layout/IconCircleList"/>
    <dgm:cxn modelId="{579F2BA2-198D-4264-9A4C-B5EEBCD4931C}" type="presParOf" srcId="{2130C427-1120-4935-BF70-7E73B7161B8F}" destId="{58B3DF67-CA72-40A4-9C5E-3D5F12029722}" srcOrd="1" destOrd="0" presId="urn:microsoft.com/office/officeart/2018/2/layout/IconCircleList"/>
    <dgm:cxn modelId="{3EB698DD-7427-472B-B7FA-756F73B91842}" type="presParOf" srcId="{2130C427-1120-4935-BF70-7E73B7161B8F}" destId="{3FA37C7E-9186-432B-8898-A118A074A0A2}" srcOrd="2" destOrd="0" presId="urn:microsoft.com/office/officeart/2018/2/layout/IconCircleList"/>
    <dgm:cxn modelId="{44A81DB9-5F06-42AC-A9A9-C0DBCA146079}" type="presParOf" srcId="{2130C427-1120-4935-BF70-7E73B7161B8F}" destId="{7766338F-E6F6-46FF-97B0-7EED67309E5E}" srcOrd="3" destOrd="0" presId="urn:microsoft.com/office/officeart/2018/2/layout/IconCircleList"/>
    <dgm:cxn modelId="{21E80FFC-650B-4A0D-B4C8-1F16343270FB}" type="presParOf" srcId="{5C6E152C-BA1F-468B-8715-6CF36EACB25B}" destId="{68BC51CA-F73B-4976-BBC7-06EE8ECDF7BF}" srcOrd="1" destOrd="0" presId="urn:microsoft.com/office/officeart/2018/2/layout/IconCircleList"/>
    <dgm:cxn modelId="{900F340D-305D-41F4-A39B-AC62D6004B8D}" type="presParOf" srcId="{5C6E152C-BA1F-468B-8715-6CF36EACB25B}" destId="{55A296E8-3966-4069-9556-C47185997B82}" srcOrd="2" destOrd="0" presId="urn:microsoft.com/office/officeart/2018/2/layout/IconCircleList"/>
    <dgm:cxn modelId="{B1270D1D-6876-4991-9D37-A55FD993B12D}" type="presParOf" srcId="{55A296E8-3966-4069-9556-C47185997B82}" destId="{A8780277-B47F-4002-8C1C-03B26563FFC2}" srcOrd="0" destOrd="0" presId="urn:microsoft.com/office/officeart/2018/2/layout/IconCircleList"/>
    <dgm:cxn modelId="{A9FE49FB-2C03-40F7-8D10-0AEAE57C3904}" type="presParOf" srcId="{55A296E8-3966-4069-9556-C47185997B82}" destId="{31B75A15-CEA6-474C-9A8F-90972E8972EE}" srcOrd="1" destOrd="0" presId="urn:microsoft.com/office/officeart/2018/2/layout/IconCircleList"/>
    <dgm:cxn modelId="{BF655EB0-640B-47F2-B2D1-E9681A4C5303}" type="presParOf" srcId="{55A296E8-3966-4069-9556-C47185997B82}" destId="{96DD93E9-A0B4-4D79-A9A1-CDE727EAEAF4}" srcOrd="2" destOrd="0" presId="urn:microsoft.com/office/officeart/2018/2/layout/IconCircleList"/>
    <dgm:cxn modelId="{237FCCF6-CD9F-476B-B9A5-DDB6E181299E}" type="presParOf" srcId="{55A296E8-3966-4069-9556-C47185997B82}" destId="{22F9942B-6925-421E-B860-2A0B6653AE5D}" srcOrd="3" destOrd="0" presId="urn:microsoft.com/office/officeart/2018/2/layout/IconCircleList"/>
    <dgm:cxn modelId="{20D8DBCE-1422-455B-A01E-895C17617B42}" type="presParOf" srcId="{5C6E152C-BA1F-468B-8715-6CF36EACB25B}" destId="{BE26BF41-C741-48DE-B823-429E274098F3}" srcOrd="3" destOrd="0" presId="urn:microsoft.com/office/officeart/2018/2/layout/IconCircleList"/>
    <dgm:cxn modelId="{FDEB5851-8EB9-499A-9660-FBD8C41032D6}" type="presParOf" srcId="{5C6E152C-BA1F-468B-8715-6CF36EACB25B}" destId="{FCEAA923-42D7-4C2B-870E-AE37B43E1FC7}" srcOrd="4" destOrd="0" presId="urn:microsoft.com/office/officeart/2018/2/layout/IconCircleList"/>
    <dgm:cxn modelId="{1F2C945A-2F22-4CE5-9E0E-D94D98316DED}" type="presParOf" srcId="{FCEAA923-42D7-4C2B-870E-AE37B43E1FC7}" destId="{176FD430-5E25-44B5-AC69-22E54945555F}" srcOrd="0" destOrd="0" presId="urn:microsoft.com/office/officeart/2018/2/layout/IconCircleList"/>
    <dgm:cxn modelId="{5E96B0BB-C21F-4CFC-9B62-58D15E584482}" type="presParOf" srcId="{FCEAA923-42D7-4C2B-870E-AE37B43E1FC7}" destId="{5B6EE48D-045C-40B4-AEF1-D0EDDDD0F407}" srcOrd="1" destOrd="0" presId="urn:microsoft.com/office/officeart/2018/2/layout/IconCircleList"/>
    <dgm:cxn modelId="{4FD4A1EE-4C68-4239-88ED-391228228069}" type="presParOf" srcId="{FCEAA923-42D7-4C2B-870E-AE37B43E1FC7}" destId="{430891AF-8AE6-4A75-A6CA-DC7518C0021D}" srcOrd="2" destOrd="0" presId="urn:microsoft.com/office/officeart/2018/2/layout/IconCircleList"/>
    <dgm:cxn modelId="{D7BD3FA1-2529-4C7C-BA08-E741E4D946C1}" type="presParOf" srcId="{FCEAA923-42D7-4C2B-870E-AE37B43E1FC7}" destId="{F9DB394D-B0CF-4301-9553-9E6AF711B1EB}" srcOrd="3" destOrd="0" presId="urn:microsoft.com/office/officeart/2018/2/layout/IconCircleList"/>
    <dgm:cxn modelId="{1F71AF16-6838-44E1-94B7-B4FD3EC409C7}" type="presParOf" srcId="{5C6E152C-BA1F-468B-8715-6CF36EACB25B}" destId="{D2ED5D06-79B7-4F11-866F-82EBF620805B}" srcOrd="5" destOrd="0" presId="urn:microsoft.com/office/officeart/2018/2/layout/IconCircleList"/>
    <dgm:cxn modelId="{4EB3D49E-5442-49BB-B087-C0EE0C98DF06}" type="presParOf" srcId="{5C6E152C-BA1F-468B-8715-6CF36EACB25B}" destId="{5C0C03A8-922D-4183-AB70-9C7A35FE7037}" srcOrd="6" destOrd="0" presId="urn:microsoft.com/office/officeart/2018/2/layout/IconCircleList"/>
    <dgm:cxn modelId="{11F5BBE6-9CF5-4DDC-8E20-86AE7F4F1801}" type="presParOf" srcId="{5C0C03A8-922D-4183-AB70-9C7A35FE7037}" destId="{CD7F16CF-598A-472D-8D48-ED9E6E3856B0}" srcOrd="0" destOrd="0" presId="urn:microsoft.com/office/officeart/2018/2/layout/IconCircleList"/>
    <dgm:cxn modelId="{85DE21FA-FC4D-4FFC-A212-CA225B731DA5}" type="presParOf" srcId="{5C0C03A8-922D-4183-AB70-9C7A35FE7037}" destId="{39F9FC28-1DF3-4120-9C1E-67C20C3DF0BA}" srcOrd="1" destOrd="0" presId="urn:microsoft.com/office/officeart/2018/2/layout/IconCircleList"/>
    <dgm:cxn modelId="{EAC2C45F-9ADE-4265-B88D-D17DF34D926B}" type="presParOf" srcId="{5C0C03A8-922D-4183-AB70-9C7A35FE7037}" destId="{B4950D52-E28A-4138-9CF2-CAE989DB02BE}" srcOrd="2" destOrd="0" presId="urn:microsoft.com/office/officeart/2018/2/layout/IconCircleList"/>
    <dgm:cxn modelId="{F49819D2-FD8B-4F1A-9808-77D2EE22331A}" type="presParOf" srcId="{5C0C03A8-922D-4183-AB70-9C7A35FE7037}" destId="{86172B11-A3E4-49E9-AA66-252EF414D9B5}" srcOrd="3" destOrd="0" presId="urn:microsoft.com/office/officeart/2018/2/layout/IconCircleList"/>
    <dgm:cxn modelId="{88CAA714-72F7-4DBA-9E9B-A7A6DBB6F85F}" type="presParOf" srcId="{5C6E152C-BA1F-468B-8715-6CF36EACB25B}" destId="{2E9883BB-0E63-44C3-83CC-69C182474C24}" srcOrd="7" destOrd="0" presId="urn:microsoft.com/office/officeart/2018/2/layout/IconCircleList"/>
    <dgm:cxn modelId="{E2896825-84DF-4931-A6AC-854D178E4DA3}" type="presParOf" srcId="{5C6E152C-BA1F-468B-8715-6CF36EACB25B}" destId="{FD337E43-7FB9-4668-8F64-53AD4B71A325}" srcOrd="8" destOrd="0" presId="urn:microsoft.com/office/officeart/2018/2/layout/IconCircleList"/>
    <dgm:cxn modelId="{97E45F28-122B-47AF-B7BA-75553FBE41DE}" type="presParOf" srcId="{FD337E43-7FB9-4668-8F64-53AD4B71A325}" destId="{3681F043-2FA5-46D8-BAA6-06C5B7B5857F}" srcOrd="0" destOrd="0" presId="urn:microsoft.com/office/officeart/2018/2/layout/IconCircleList"/>
    <dgm:cxn modelId="{8FBBEF02-D17C-4274-956E-1DBD93358963}" type="presParOf" srcId="{FD337E43-7FB9-4668-8F64-53AD4B71A325}" destId="{22CD6F14-5AA6-4E33-89F9-EBD8B690E4EB}" srcOrd="1" destOrd="0" presId="urn:microsoft.com/office/officeart/2018/2/layout/IconCircleList"/>
    <dgm:cxn modelId="{F1068A39-5F51-40CF-86AA-9474C08B6BCD}" type="presParOf" srcId="{FD337E43-7FB9-4668-8F64-53AD4B71A325}" destId="{EAE0A9E7-9C18-485B-8142-713B5DBB11BE}" srcOrd="2" destOrd="0" presId="urn:microsoft.com/office/officeart/2018/2/layout/IconCircleList"/>
    <dgm:cxn modelId="{EA348739-FDDA-41AB-BC2A-B3AE096216E7}" type="presParOf" srcId="{FD337E43-7FB9-4668-8F64-53AD4B71A325}" destId="{25C90CE6-BC5C-47DC-A549-550E7D94D9FF}" srcOrd="3" destOrd="0" presId="urn:microsoft.com/office/officeart/2018/2/layout/IconCircleList"/>
    <dgm:cxn modelId="{83F118E4-8ED7-4335-8B3F-8B234E63EA80}" type="presParOf" srcId="{5C6E152C-BA1F-468B-8715-6CF36EACB25B}" destId="{8D2DC44A-F27E-40FE-BFD1-23EC8F775B0E}" srcOrd="9" destOrd="0" presId="urn:microsoft.com/office/officeart/2018/2/layout/IconCircleList"/>
    <dgm:cxn modelId="{433076E8-8417-4715-B16C-CD36793AE4E7}" type="presParOf" srcId="{5C6E152C-BA1F-468B-8715-6CF36EACB25B}" destId="{56EEC67D-6F05-4D52-B59E-DFF7202DDFF9}" srcOrd="10" destOrd="0" presId="urn:microsoft.com/office/officeart/2018/2/layout/IconCircleList"/>
    <dgm:cxn modelId="{437E7AA8-0DFB-4500-9A6D-A8A197C73D25}" type="presParOf" srcId="{56EEC67D-6F05-4D52-B59E-DFF7202DDFF9}" destId="{586A69A1-DC3B-4B88-9148-6CD58D4D0B7C}" srcOrd="0" destOrd="0" presId="urn:microsoft.com/office/officeart/2018/2/layout/IconCircleList"/>
    <dgm:cxn modelId="{48F86DC1-D945-4BA0-8023-37A4EF646CC5}" type="presParOf" srcId="{56EEC67D-6F05-4D52-B59E-DFF7202DDFF9}" destId="{F4659276-6A15-47B7-A803-FDF6B748A4D5}" srcOrd="1" destOrd="0" presId="urn:microsoft.com/office/officeart/2018/2/layout/IconCircleList"/>
    <dgm:cxn modelId="{964FFB47-C2DF-4C4B-96E5-54FF4756BCC4}" type="presParOf" srcId="{56EEC67D-6F05-4D52-B59E-DFF7202DDFF9}" destId="{0BA530E2-BC91-4F5C-8ADF-4D7C3F372E62}" srcOrd="2" destOrd="0" presId="urn:microsoft.com/office/officeart/2018/2/layout/IconCircleList"/>
    <dgm:cxn modelId="{D1D4B26E-7575-4373-AA95-AD0E80F08C9D}" type="presParOf" srcId="{56EEC67D-6F05-4D52-B59E-DFF7202DDFF9}" destId="{2B589B94-BF65-4220-9F53-DB4D994304A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F1AAF-A5EC-47E8-B7F2-CC6754E3932C}">
      <dsp:nvSpPr>
        <dsp:cNvPr id="0" name=""/>
        <dsp:cNvSpPr/>
      </dsp:nvSpPr>
      <dsp:spPr>
        <a:xfrm>
          <a:off x="80501" y="280957"/>
          <a:ext cx="716723" cy="71672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3DF67-CA72-40A4-9C5E-3D5F12029722}">
      <dsp:nvSpPr>
        <dsp:cNvPr id="0" name=""/>
        <dsp:cNvSpPr/>
      </dsp:nvSpPr>
      <dsp:spPr>
        <a:xfrm>
          <a:off x="231013" y="431469"/>
          <a:ext cx="415699" cy="415699"/>
        </a:xfrm>
        <a:prstGeom prst="rect">
          <a:avLst/>
        </a:prstGeom>
        <a:blipFill>
          <a:blip xmlns:r="http://schemas.openxmlformats.org/officeDocument/2006/relationships" cstate="print">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66338F-E6F6-46FF-97B0-7EED67309E5E}">
      <dsp:nvSpPr>
        <dsp:cNvPr id="0" name=""/>
        <dsp:cNvSpPr/>
      </dsp:nvSpPr>
      <dsp:spPr>
        <a:xfrm>
          <a:off x="1167543" y="35282"/>
          <a:ext cx="1689419" cy="120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it-IT" sz="1800" kern="1200" dirty="0"/>
            <a:t>Hanno                  l’obiettivo di comunicare la sostenibilità.</a:t>
          </a:r>
          <a:endParaRPr lang="en-US" sz="1800" kern="1200" dirty="0"/>
        </a:p>
      </dsp:txBody>
      <dsp:txXfrm>
        <a:off x="1167543" y="35282"/>
        <a:ext cx="1689419" cy="1208072"/>
      </dsp:txXfrm>
    </dsp:sp>
    <dsp:sp modelId="{A8780277-B47F-4002-8C1C-03B26563FFC2}">
      <dsp:nvSpPr>
        <dsp:cNvPr id="0" name=""/>
        <dsp:cNvSpPr/>
      </dsp:nvSpPr>
      <dsp:spPr>
        <a:xfrm>
          <a:off x="2934595" y="280957"/>
          <a:ext cx="716723" cy="71672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B75A15-CEA6-474C-9A8F-90972E8972EE}">
      <dsp:nvSpPr>
        <dsp:cNvPr id="0" name=""/>
        <dsp:cNvSpPr/>
      </dsp:nvSpPr>
      <dsp:spPr>
        <a:xfrm>
          <a:off x="3085107" y="431469"/>
          <a:ext cx="415699" cy="415699"/>
        </a:xfrm>
        <a:prstGeom prst="rect">
          <a:avLst/>
        </a:prstGeom>
        <a:blipFill>
          <a:blip xmlns:r="http://schemas.openxmlformats.org/officeDocument/2006/relationships" cstate="print">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F9942B-6925-421E-B860-2A0B6653AE5D}">
      <dsp:nvSpPr>
        <dsp:cNvPr id="0" name=""/>
        <dsp:cNvSpPr/>
      </dsp:nvSpPr>
      <dsp:spPr>
        <a:xfrm>
          <a:off x="3804902" y="280957"/>
          <a:ext cx="1689419" cy="71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it-IT" sz="1800" kern="1200" dirty="0"/>
            <a:t>    Vogliono </a:t>
          </a:r>
          <a:r>
            <a:rPr lang="it-IT" sz="1800" kern="1200" dirty="0">
              <a:solidFill>
                <a:schemeClr val="bg1"/>
              </a:solidFill>
            </a:rPr>
            <a:t>__</a:t>
          </a:r>
          <a:r>
            <a:rPr lang="it-IT" sz="1800" kern="1200" dirty="0"/>
            <a:t>assicurare:</a:t>
          </a:r>
          <a:endParaRPr lang="en-US" sz="1800" kern="1200" dirty="0"/>
        </a:p>
      </dsp:txBody>
      <dsp:txXfrm>
        <a:off x="3804902" y="280957"/>
        <a:ext cx="1689419" cy="716723"/>
      </dsp:txXfrm>
    </dsp:sp>
    <dsp:sp modelId="{176FD430-5E25-44B5-AC69-22E54945555F}">
      <dsp:nvSpPr>
        <dsp:cNvPr id="0" name=""/>
        <dsp:cNvSpPr/>
      </dsp:nvSpPr>
      <dsp:spPr>
        <a:xfrm>
          <a:off x="5788689" y="280957"/>
          <a:ext cx="716723" cy="71672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6EE48D-045C-40B4-AEF1-D0EDDDD0F407}">
      <dsp:nvSpPr>
        <dsp:cNvPr id="0" name=""/>
        <dsp:cNvSpPr/>
      </dsp:nvSpPr>
      <dsp:spPr>
        <a:xfrm>
          <a:off x="5939201" y="431469"/>
          <a:ext cx="415699" cy="415699"/>
        </a:xfrm>
        <a:prstGeom prst="rect">
          <a:avLst/>
        </a:prstGeom>
        <a:blipFill>
          <a:blip xmlns:r="http://schemas.openxmlformats.org/officeDocument/2006/relationships" cstate="print">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DB394D-B0CF-4301-9553-9E6AF711B1EB}">
      <dsp:nvSpPr>
        <dsp:cNvPr id="0" name=""/>
        <dsp:cNvSpPr/>
      </dsp:nvSpPr>
      <dsp:spPr>
        <a:xfrm>
          <a:off x="6658996" y="280957"/>
          <a:ext cx="1689419" cy="71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it-IT" sz="1800" kern="1200" dirty="0"/>
            <a:t>1. Qualità degli </a:t>
          </a:r>
          <a:r>
            <a:rPr lang="it-IT" sz="1800" kern="1200" dirty="0">
              <a:solidFill>
                <a:schemeClr val="bg1"/>
              </a:solidFill>
            </a:rPr>
            <a:t>__</a:t>
          </a:r>
          <a:r>
            <a:rPr lang="it-IT" sz="1800" kern="1200" dirty="0"/>
            <a:t>alimenti</a:t>
          </a:r>
          <a:endParaRPr lang="en-US" sz="1800" kern="1200" dirty="0"/>
        </a:p>
      </dsp:txBody>
      <dsp:txXfrm>
        <a:off x="6658996" y="280957"/>
        <a:ext cx="1689419" cy="716723"/>
      </dsp:txXfrm>
    </dsp:sp>
    <dsp:sp modelId="{CD7F16CF-598A-472D-8D48-ED9E6E3856B0}">
      <dsp:nvSpPr>
        <dsp:cNvPr id="0" name=""/>
        <dsp:cNvSpPr/>
      </dsp:nvSpPr>
      <dsp:spPr>
        <a:xfrm>
          <a:off x="80501" y="2154824"/>
          <a:ext cx="716723" cy="71672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9FC28-1DF3-4120-9C1E-67C20C3DF0BA}">
      <dsp:nvSpPr>
        <dsp:cNvPr id="0" name=""/>
        <dsp:cNvSpPr/>
      </dsp:nvSpPr>
      <dsp:spPr>
        <a:xfrm>
          <a:off x="231013" y="2305336"/>
          <a:ext cx="415699" cy="415699"/>
        </a:xfrm>
        <a:prstGeom prst="rect">
          <a:avLst/>
        </a:prstGeom>
        <a:blipFill>
          <a:blip xmlns:r="http://schemas.openxmlformats.org/officeDocument/2006/relationships" cstate="print">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172B11-A3E4-49E9-AA66-252EF414D9B5}">
      <dsp:nvSpPr>
        <dsp:cNvPr id="0" name=""/>
        <dsp:cNvSpPr/>
      </dsp:nvSpPr>
      <dsp:spPr>
        <a:xfrm>
          <a:off x="950807" y="2154824"/>
          <a:ext cx="1689419" cy="71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it-IT" sz="1800" kern="1200" dirty="0"/>
            <a:t>2. Rispetto </a:t>
          </a:r>
          <a:r>
            <a:rPr lang="it-IT" sz="1800" kern="1200" dirty="0">
              <a:solidFill>
                <a:schemeClr val="bg1"/>
              </a:solidFill>
            </a:rPr>
            <a:t>__</a:t>
          </a:r>
          <a:r>
            <a:rPr lang="it-IT" sz="1800" kern="1200" dirty="0"/>
            <a:t>dell’ambiente</a:t>
          </a:r>
          <a:endParaRPr lang="en-US" sz="1800" kern="1200" dirty="0"/>
        </a:p>
      </dsp:txBody>
      <dsp:txXfrm>
        <a:off x="950807" y="2154824"/>
        <a:ext cx="1689419" cy="716723"/>
      </dsp:txXfrm>
    </dsp:sp>
    <dsp:sp modelId="{3681F043-2FA5-46D8-BAA6-06C5B7B5857F}">
      <dsp:nvSpPr>
        <dsp:cNvPr id="0" name=""/>
        <dsp:cNvSpPr/>
      </dsp:nvSpPr>
      <dsp:spPr>
        <a:xfrm>
          <a:off x="2934595" y="2154824"/>
          <a:ext cx="716723" cy="71672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CD6F14-5AA6-4E33-89F9-EBD8B690E4EB}">
      <dsp:nvSpPr>
        <dsp:cNvPr id="0" name=""/>
        <dsp:cNvSpPr/>
      </dsp:nvSpPr>
      <dsp:spPr>
        <a:xfrm>
          <a:off x="3085107" y="2305336"/>
          <a:ext cx="415699" cy="415699"/>
        </a:xfrm>
        <a:prstGeom prst="rect">
          <a:avLst/>
        </a:prstGeom>
        <a:blipFill>
          <a:blip xmlns:r="http://schemas.openxmlformats.org/officeDocument/2006/relationships" cstate="print">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C90CE6-BC5C-47DC-A549-550E7D94D9FF}">
      <dsp:nvSpPr>
        <dsp:cNvPr id="0" name=""/>
        <dsp:cNvSpPr/>
      </dsp:nvSpPr>
      <dsp:spPr>
        <a:xfrm>
          <a:off x="3804902" y="1894406"/>
          <a:ext cx="1689419" cy="123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it-IT" sz="1800" kern="1200" dirty="0"/>
            <a:t>3. Valutare  </a:t>
          </a:r>
          <a:r>
            <a:rPr lang="it-IT" sz="1800" kern="1200" dirty="0">
              <a:solidFill>
                <a:schemeClr val="bg1"/>
              </a:solidFill>
            </a:rPr>
            <a:t>__</a:t>
          </a:r>
          <a:r>
            <a:rPr lang="it-IT" sz="1800" kern="1200" dirty="0"/>
            <a:t>l’impatto </a:t>
          </a:r>
          <a:r>
            <a:rPr lang="it-IT" sz="1800" kern="1200" dirty="0">
              <a:solidFill>
                <a:schemeClr val="bg1"/>
              </a:solidFill>
            </a:rPr>
            <a:t>__</a:t>
          </a:r>
          <a:r>
            <a:rPr lang="it-IT" sz="1800" kern="1200" dirty="0"/>
            <a:t>ambientale dei </a:t>
          </a:r>
          <a:r>
            <a:rPr lang="it-IT" sz="1800" b="0" kern="1200" dirty="0">
              <a:solidFill>
                <a:schemeClr val="bg1"/>
              </a:solidFill>
            </a:rPr>
            <a:t>__</a:t>
          </a:r>
          <a:r>
            <a:rPr lang="it-IT" sz="1800" kern="1200" dirty="0"/>
            <a:t>prodotti </a:t>
          </a:r>
          <a:endParaRPr lang="en-US" sz="1800" kern="1200" dirty="0"/>
        </a:p>
      </dsp:txBody>
      <dsp:txXfrm>
        <a:off x="3804902" y="1894406"/>
        <a:ext cx="1689419" cy="1237558"/>
      </dsp:txXfrm>
    </dsp:sp>
    <dsp:sp modelId="{586A69A1-DC3B-4B88-9148-6CD58D4D0B7C}">
      <dsp:nvSpPr>
        <dsp:cNvPr id="0" name=""/>
        <dsp:cNvSpPr/>
      </dsp:nvSpPr>
      <dsp:spPr>
        <a:xfrm>
          <a:off x="5788689" y="2154824"/>
          <a:ext cx="716723" cy="71672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59276-6A15-47B7-A803-FDF6B748A4D5}">
      <dsp:nvSpPr>
        <dsp:cNvPr id="0" name=""/>
        <dsp:cNvSpPr/>
      </dsp:nvSpPr>
      <dsp:spPr>
        <a:xfrm>
          <a:off x="5939201" y="2305336"/>
          <a:ext cx="415699" cy="415699"/>
        </a:xfrm>
        <a:prstGeom prst="rect">
          <a:avLst/>
        </a:prstGeom>
        <a:blipFill>
          <a:blip xmlns:r="http://schemas.openxmlformats.org/officeDocument/2006/relationships" cstate="print">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589B94-BF65-4220-9F53-DB4D994304AB}">
      <dsp:nvSpPr>
        <dsp:cNvPr id="0" name=""/>
        <dsp:cNvSpPr/>
      </dsp:nvSpPr>
      <dsp:spPr>
        <a:xfrm>
          <a:off x="6532298" y="1798150"/>
          <a:ext cx="1942815" cy="1430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it-IT" sz="1800" kern="1200" dirty="0"/>
            <a:t>4. Rispetto </a:t>
          </a:r>
          <a:r>
            <a:rPr lang="it-IT" sz="1800" kern="1200" dirty="0">
              <a:solidFill>
                <a:schemeClr val="bg1"/>
              </a:solidFill>
            </a:rPr>
            <a:t>__</a:t>
          </a:r>
          <a:r>
            <a:rPr lang="it-IT" sz="1800" kern="1200" dirty="0"/>
            <a:t>dell’etica e </a:t>
          </a:r>
          <a:r>
            <a:rPr lang="it-IT" sz="1800" kern="1200" dirty="0">
              <a:solidFill>
                <a:schemeClr val="bg1"/>
              </a:solidFill>
            </a:rPr>
            <a:t>__</a:t>
          </a:r>
          <a:r>
            <a:rPr lang="it-IT" sz="1800" kern="1200" dirty="0"/>
            <a:t>della sicurezza </a:t>
          </a:r>
          <a:r>
            <a:rPr lang="it-IT" sz="1800" kern="1200" dirty="0">
              <a:solidFill>
                <a:schemeClr val="bg1"/>
              </a:solidFill>
            </a:rPr>
            <a:t>__</a:t>
          </a:r>
          <a:r>
            <a:rPr lang="it-IT" sz="1800" kern="1200" dirty="0"/>
            <a:t>e salute sui </a:t>
          </a:r>
          <a:r>
            <a:rPr lang="it-IT" sz="1800" kern="1200" dirty="0">
              <a:solidFill>
                <a:schemeClr val="bg1"/>
              </a:solidFill>
            </a:rPr>
            <a:t>__</a:t>
          </a:r>
          <a:r>
            <a:rPr lang="it-IT" sz="1800" kern="1200" dirty="0"/>
            <a:t>luoghi di lavoro </a:t>
          </a:r>
          <a:endParaRPr lang="en-US" sz="1800" kern="1200" dirty="0"/>
        </a:p>
      </dsp:txBody>
      <dsp:txXfrm>
        <a:off x="6532298" y="1798150"/>
        <a:ext cx="1942815" cy="143007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2174464-7392-44F1-8601-1F3E66A42DE4}" type="datetimeFigureOut">
              <a:rPr lang="it-IT" smtClean="0"/>
              <a:t>29/11/2023</a:t>
            </a:fld>
            <a:endParaRPr lang="it-IT"/>
          </a:p>
        </p:txBody>
      </p:sp>
      <p:sp>
        <p:nvSpPr>
          <p:cNvPr id="4" name="Segnaposto immagin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F148BF1-9720-4426-97D1-618F76ACCB6E}" type="slidenum">
              <a:rPr lang="it-IT" smtClean="0"/>
              <a:t>‹N›</a:t>
            </a:fld>
            <a:endParaRPr lang="it-IT"/>
          </a:p>
        </p:txBody>
      </p:sp>
    </p:spTree>
    <p:extLst>
      <p:ext uri="{BB962C8B-B14F-4D97-AF65-F5344CB8AC3E}">
        <p14:creationId xmlns:p14="http://schemas.microsoft.com/office/powerpoint/2010/main" val="428389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8D14437-9E58-4B55-A2ED-C521ABD2941C}" type="slidenum">
              <a:rPr lang="it-IT" smtClean="0"/>
              <a:t>3</a:t>
            </a:fld>
            <a:endParaRPr lang="it-IT"/>
          </a:p>
        </p:txBody>
      </p:sp>
    </p:spTree>
    <p:extLst>
      <p:ext uri="{BB962C8B-B14F-4D97-AF65-F5344CB8AC3E}">
        <p14:creationId xmlns:p14="http://schemas.microsoft.com/office/powerpoint/2010/main" val="353715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2363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fld id="{F3441E03-639B-44F6-9E68-B85AAECB7A2E}" type="slidenum">
              <a:rPr lang="en-GB" altLang="it-IT" smtClean="0"/>
              <a:pPr>
                <a:spcBef>
                  <a:spcPct val="0"/>
                </a:spcBef>
                <a:buClrTx/>
                <a:buFontTx/>
                <a:buNone/>
              </a:pPr>
              <a:t>14</a:t>
            </a:fld>
            <a:endParaRPr lang="en-GB" altLang="it-IT"/>
          </a:p>
        </p:txBody>
      </p:sp>
      <p:sp>
        <p:nvSpPr>
          <p:cNvPr id="17411" name="Rectangle 1"/>
          <p:cNvSpPr>
            <a:spLocks noGrp="1" noRot="1" noChangeAspect="1" noChangeArrowheads="1" noTextEdit="1"/>
          </p:cNvSpPr>
          <p:nvPr>
            <p:ph type="sldImg"/>
          </p:nvPr>
        </p:nvSpPr>
        <p:spPr>
          <a:xfrm>
            <a:off x="3343275" y="533400"/>
            <a:ext cx="3546475" cy="26590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p:cNvSpPr txBox="1">
            <a:spLocks noChangeArrowheads="1"/>
          </p:cNvSpPr>
          <p:nvPr/>
        </p:nvSpPr>
        <p:spPr bwMode="auto">
          <a:xfrm>
            <a:off x="1022350" y="3373438"/>
            <a:ext cx="8186738" cy="319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8600" rIns="93240" bIns="486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de-CH" altLang="it-IT">
                <a:ea typeface="Microsoft YaHei" panose="020B0503020204020204" pitchFamily="34" charset="-122"/>
              </a:rPr>
              <a:t>While the causes  of deforestation are manyfold and not necessarily related to forest management, forest certification is an important tool in tackling the forest loss and maintaining and enhancing the various benefits that forests provide.</a:t>
            </a:r>
          </a:p>
        </p:txBody>
      </p:sp>
      <p:sp>
        <p:nvSpPr>
          <p:cNvPr id="17413" name="Text Box 3"/>
          <p:cNvSpPr txBox="1">
            <a:spLocks noChangeArrowheads="1"/>
          </p:cNvSpPr>
          <p:nvPr/>
        </p:nvSpPr>
        <p:spPr bwMode="auto">
          <a:xfrm>
            <a:off x="5797550" y="6743700"/>
            <a:ext cx="44323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8600" rIns="93240" bIns="486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8F49707-9BE9-4EB0-A6AA-DBE23438F557}" type="slidenum">
              <a:rPr lang="en-GB" altLang="it-IT">
                <a:cs typeface="Arial Unicode MS" pitchFamily="32" charset="0"/>
              </a:rPr>
              <a:pPr algn="r" eaLnBrk="1" hangingPunct="1">
                <a:spcBef>
                  <a:spcPct val="0"/>
                </a:spcBef>
                <a:buClrTx/>
                <a:buFontTx/>
                <a:buNone/>
              </a:pPr>
              <a:t>14</a:t>
            </a:fld>
            <a:endParaRPr lang="en-GB" altLang="it-IT">
              <a:cs typeface="Arial Unicode MS" pitchFamily="32" charset="0"/>
            </a:endParaRPr>
          </a:p>
        </p:txBody>
      </p:sp>
    </p:spTree>
    <p:extLst>
      <p:ext uri="{BB962C8B-B14F-4D97-AF65-F5344CB8AC3E}">
        <p14:creationId xmlns:p14="http://schemas.microsoft.com/office/powerpoint/2010/main" val="370267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Il </a:t>
            </a:r>
            <a:r>
              <a:rPr lang="it-IT" sz="1200" b="0" i="0" kern="1200" dirty="0" err="1">
                <a:solidFill>
                  <a:schemeClr val="tx1"/>
                </a:solidFill>
                <a:effectLst/>
                <a:latin typeface="+mn-lt"/>
                <a:ea typeface="+mn-ea"/>
                <a:cs typeface="+mn-cs"/>
              </a:rPr>
              <a:t>Forest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Stewardship</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Council</a:t>
            </a:r>
            <a:r>
              <a:rPr lang="it-IT" sz="1200" b="0" i="0" kern="1200" baseline="30000" dirty="0">
                <a:solidFill>
                  <a:schemeClr val="tx1"/>
                </a:solidFill>
                <a:effectLst/>
                <a:latin typeface="+mn-lt"/>
                <a:ea typeface="+mn-ea"/>
                <a:cs typeface="+mn-cs"/>
              </a:rPr>
              <a:t>®</a:t>
            </a:r>
            <a:r>
              <a:rPr lang="it-IT" sz="1200" b="0" i="0" kern="1200" dirty="0">
                <a:solidFill>
                  <a:schemeClr val="tx1"/>
                </a:solidFill>
                <a:effectLst/>
                <a:latin typeface="+mn-lt"/>
                <a:ea typeface="+mn-ea"/>
                <a:cs typeface="+mn-cs"/>
              </a:rPr>
              <a:t> (FSC</a:t>
            </a:r>
            <a:r>
              <a:rPr lang="it-IT" sz="1200" b="0" i="0" kern="1200" baseline="30000" dirty="0">
                <a:solidFill>
                  <a:schemeClr val="tx1"/>
                </a:solidFill>
                <a:effectLst/>
                <a:latin typeface="+mn-lt"/>
                <a:ea typeface="+mn-ea"/>
                <a:cs typeface="+mn-cs"/>
              </a:rPr>
              <a:t>®</a:t>
            </a:r>
            <a:r>
              <a:rPr lang="it-IT" sz="1200" b="0" i="0" kern="1200" dirty="0">
                <a:solidFill>
                  <a:schemeClr val="tx1"/>
                </a:solidFill>
                <a:effectLst/>
                <a:latin typeface="+mn-lt"/>
                <a:ea typeface="+mn-ea"/>
                <a:cs typeface="+mn-cs"/>
              </a:rPr>
              <a:t>) è un’Organizzazione Non Governativa indipendente fondata nel 1993 da diverse Organizzazioni ambientaliste e sociali, esponenti del commercio e dell’industria, Associazioni di popolazioni indigene, Comunità forestali e Organismi di certificazione di prodotti forestali.</a:t>
            </a:r>
            <a:endParaRPr lang="it-IT" dirty="0"/>
          </a:p>
        </p:txBody>
      </p:sp>
      <p:sp>
        <p:nvSpPr>
          <p:cNvPr id="4" name="Segnaposto numero diapositiva 3"/>
          <p:cNvSpPr>
            <a:spLocks noGrp="1"/>
          </p:cNvSpPr>
          <p:nvPr>
            <p:ph type="sldNum" sz="quarter" idx="10"/>
          </p:nvPr>
        </p:nvSpPr>
        <p:spPr/>
        <p:txBody>
          <a:bodyPr/>
          <a:lstStyle/>
          <a:p>
            <a:fld id="{CF148BF1-9720-4426-97D1-618F76ACCB6E}" type="slidenum">
              <a:rPr lang="it-IT" smtClean="0"/>
              <a:t>15</a:t>
            </a:fld>
            <a:endParaRPr lang="it-IT"/>
          </a:p>
        </p:txBody>
      </p:sp>
    </p:spTree>
    <p:extLst>
      <p:ext uri="{BB962C8B-B14F-4D97-AF65-F5344CB8AC3E}">
        <p14:creationId xmlns:p14="http://schemas.microsoft.com/office/powerpoint/2010/main" val="72099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65DC47-FCBC-4FC8-8A1B-DF4C4C042488}" type="slidenum">
              <a:rPr lang="it-IT" smtClean="0"/>
              <a:t>21</a:t>
            </a:fld>
            <a:endParaRPr lang="it-IT"/>
          </a:p>
        </p:txBody>
      </p:sp>
    </p:spTree>
    <p:extLst>
      <p:ext uri="{BB962C8B-B14F-4D97-AF65-F5344CB8AC3E}">
        <p14:creationId xmlns:p14="http://schemas.microsoft.com/office/powerpoint/2010/main" val="132265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532B2FF-36AE-1440-9186-F6224D3D97D5}" type="slidenum">
              <a:rPr lang="it-IT" smtClean="0"/>
              <a:pPr/>
              <a:t>30</a:t>
            </a:fld>
            <a:endParaRPr lang="it-IT"/>
          </a:p>
        </p:txBody>
      </p:sp>
    </p:spTree>
    <p:extLst>
      <p:ext uri="{BB962C8B-B14F-4D97-AF65-F5344CB8AC3E}">
        <p14:creationId xmlns:p14="http://schemas.microsoft.com/office/powerpoint/2010/main" val="347398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t>11/29/2023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it-I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it-IT" smtClean="0"/>
              <a:t>‹N›</a:t>
            </a:fld>
            <a:endParaRPr lang="it-IT"/>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8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84203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124501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8576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7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124674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36320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endParaRPr lang="it-IT" altLang="en-US"/>
          </a:p>
        </p:txBody>
      </p:sp>
      <p:sp>
        <p:nvSpPr>
          <p:cNvPr id="4" name="Footer Placeholder 3"/>
          <p:cNvSpPr>
            <a:spLocks noGrp="1"/>
          </p:cNvSpPr>
          <p:nvPr>
            <p:ph type="ftr" sz="quarter" idx="11"/>
          </p:nvPr>
        </p:nvSpPr>
        <p:spPr/>
        <p:txBody>
          <a:bodyPr/>
          <a:lstStyle/>
          <a:p>
            <a:endParaRPr lang="it-IT" altLang="en-US"/>
          </a:p>
        </p:txBody>
      </p:sp>
      <p:sp>
        <p:nvSpPr>
          <p:cNvPr id="5" name="Slide Number Placeholder 4"/>
          <p:cNvSpPr>
            <a:spLocks noGrp="1"/>
          </p:cNvSpPr>
          <p:nvPr>
            <p:ph type="sldNum" sz="quarter" idx="12"/>
          </p:nvPr>
        </p:nvSpPr>
        <p:spPr/>
        <p:txBody>
          <a:bodyPr/>
          <a:lstStyle/>
          <a:p>
            <a:fld id="{37C62D55-8F44-48DE-BFFA-CFAFD4D7CCE6}" type="slidenum">
              <a:rPr lang="it-IT" altLang="en-US" smtClean="0"/>
              <a:pPr/>
              <a:t>‹N›</a:t>
            </a:fld>
            <a:endParaRPr lang="it-IT" altLang="en-US"/>
          </a:p>
        </p:txBody>
      </p:sp>
    </p:spTree>
    <p:extLst>
      <p:ext uri="{BB962C8B-B14F-4D97-AF65-F5344CB8AC3E}">
        <p14:creationId xmlns:p14="http://schemas.microsoft.com/office/powerpoint/2010/main" val="429376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ltLang="en-US"/>
          </a:p>
        </p:txBody>
      </p:sp>
      <p:sp>
        <p:nvSpPr>
          <p:cNvPr id="3" name="Footer Placeholder 2"/>
          <p:cNvSpPr>
            <a:spLocks noGrp="1"/>
          </p:cNvSpPr>
          <p:nvPr>
            <p:ph type="ftr" sz="quarter" idx="11"/>
          </p:nvPr>
        </p:nvSpPr>
        <p:spPr/>
        <p:txBody>
          <a:bodyPr/>
          <a:lstStyle/>
          <a:p>
            <a:endParaRPr lang="it-IT" altLang="en-US"/>
          </a:p>
        </p:txBody>
      </p:sp>
      <p:sp>
        <p:nvSpPr>
          <p:cNvPr id="4" name="Slide Number Placeholder 3"/>
          <p:cNvSpPr>
            <a:spLocks noGrp="1"/>
          </p:cNvSpPr>
          <p:nvPr>
            <p:ph type="sldNum" sz="quarter" idx="12"/>
          </p:nvPr>
        </p:nvSpPr>
        <p:spPr/>
        <p:txBody>
          <a:bodyPr/>
          <a:lstStyle/>
          <a:p>
            <a:fld id="{300ED707-8637-4097-A4FE-9682635E55D4}" type="slidenum">
              <a:rPr lang="it-IT" altLang="en-US" smtClean="0"/>
              <a:pPr/>
              <a:t>‹N›</a:t>
            </a:fld>
            <a:endParaRPr lang="it-IT" altLang="en-US"/>
          </a:p>
        </p:txBody>
      </p:sp>
    </p:spTree>
    <p:extLst>
      <p:ext uri="{BB962C8B-B14F-4D97-AF65-F5344CB8AC3E}">
        <p14:creationId xmlns:p14="http://schemas.microsoft.com/office/powerpoint/2010/main" val="199431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it-IT"/>
              <a:t>Fare clic per modificare lo stile del titolo</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325689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242854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t>11/29/2023</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it-IT"/>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it-IT" smtClean="0"/>
              <a:t>‹N›</a:t>
            </a:fld>
            <a:endParaRPr lang="it-IT"/>
          </a:p>
        </p:txBody>
      </p:sp>
    </p:spTree>
    <p:extLst>
      <p:ext uri="{BB962C8B-B14F-4D97-AF65-F5344CB8AC3E}">
        <p14:creationId xmlns:p14="http://schemas.microsoft.com/office/powerpoint/2010/main" val="207164005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2.xml"/><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png"/><Relationship Id="rId7" Type="http://schemas.openxmlformats.org/officeDocument/2006/relationships/image" Target="../media/image5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hyperlink" Target="https://www.youtube.com/watch?time_continue=34&amp;v=wRexzG84Bq4&amp;feature=emb_logo"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riendofthesea.org/it/chi-siamo-friend-of-the-sea/" TargetMode="Externa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TiVM2t5ORf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friendoftheearth.org/it/aziende-e-prodotti-certificati-2/" TargetMode="Externa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almoilscorecard.panda.org/check-the-scores/manufacturers/2019" TargetMode="Externa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ondazioneslowfood.com/it/presidi-slow-food/" TargetMode="External"/><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jpeg"/></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agriregionieuropa.univpm.it/it/system/files/sitecontent/article/field_content_imgs/2015-9216/zezzafig1-4126.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2"/>
          <p:cNvSpPr txBox="1"/>
          <p:nvPr/>
        </p:nvSpPr>
        <p:spPr>
          <a:xfrm>
            <a:off x="1066800" y="2362200"/>
            <a:ext cx="6553200" cy="1908215"/>
          </a:xfrm>
          <a:prstGeom prst="rect">
            <a:avLst/>
          </a:prstGeom>
        </p:spPr>
        <p:txBody>
          <a:bodyPr vert="horz" wrap="square" lIns="0" tIns="12700" rIns="0" bIns="0" rtlCol="0">
            <a:spAutoFit/>
          </a:bodyPr>
          <a:lstStyle/>
          <a:p>
            <a:pPr marL="12700" marR="5080">
              <a:lnSpc>
                <a:spcPct val="100000"/>
              </a:lnSpc>
              <a:spcBef>
                <a:spcPts val="100"/>
              </a:spcBef>
            </a:pPr>
            <a:r>
              <a:rPr sz="3600" b="1" spc="45" dirty="0">
                <a:solidFill>
                  <a:schemeClr val="accent2">
                    <a:lumMod val="60000"/>
                    <a:lumOff val="40000"/>
                  </a:schemeClr>
                </a:solidFill>
                <a:effectLst>
                  <a:outerShdw blurRad="38100" dist="38100" dir="2700000" algn="tl">
                    <a:srgbClr val="000000">
                      <a:alpha val="43137"/>
                    </a:srgbClr>
                  </a:outerShdw>
                </a:effectLst>
                <a:latin typeface="Times New Roman"/>
                <a:cs typeface="Times New Roman"/>
              </a:rPr>
              <a:t>E</a:t>
            </a:r>
            <a:r>
              <a:rPr sz="2850" b="1" spc="45" dirty="0">
                <a:solidFill>
                  <a:schemeClr val="accent2">
                    <a:lumMod val="60000"/>
                    <a:lumOff val="40000"/>
                  </a:schemeClr>
                </a:solidFill>
                <a:effectLst>
                  <a:outerShdw blurRad="38100" dist="38100" dir="2700000" algn="tl">
                    <a:srgbClr val="000000">
                      <a:alpha val="43137"/>
                    </a:srgbClr>
                  </a:outerShdw>
                </a:effectLst>
                <a:latin typeface="Times New Roman"/>
                <a:cs typeface="Times New Roman"/>
              </a:rPr>
              <a:t>TICHETTE </a:t>
            </a:r>
            <a:r>
              <a:rPr sz="2850" b="1" spc="20" dirty="0">
                <a:solidFill>
                  <a:schemeClr val="accent2">
                    <a:lumMod val="60000"/>
                    <a:lumOff val="40000"/>
                  </a:schemeClr>
                </a:solidFill>
                <a:effectLst>
                  <a:outerShdw blurRad="38100" dist="38100" dir="2700000" algn="tl">
                    <a:srgbClr val="000000">
                      <a:alpha val="43137"/>
                    </a:srgbClr>
                  </a:outerShdw>
                </a:effectLst>
                <a:latin typeface="Times New Roman"/>
                <a:cs typeface="Times New Roman"/>
              </a:rPr>
              <a:t>E </a:t>
            </a:r>
            <a:r>
              <a:rPr sz="2850" b="1" spc="90" dirty="0">
                <a:solidFill>
                  <a:schemeClr val="accent2">
                    <a:lumMod val="60000"/>
                    <a:lumOff val="40000"/>
                  </a:schemeClr>
                </a:solidFill>
                <a:effectLst>
                  <a:outerShdw blurRad="38100" dist="38100" dir="2700000" algn="tl">
                    <a:srgbClr val="000000">
                      <a:alpha val="43137"/>
                    </a:srgbClr>
                  </a:outerShdw>
                </a:effectLst>
                <a:latin typeface="Times New Roman"/>
                <a:cs typeface="Times New Roman"/>
              </a:rPr>
              <a:t>CERTIFICAZIONI  </a:t>
            </a:r>
            <a:r>
              <a:rPr sz="2850" b="1" spc="180" dirty="0">
                <a:solidFill>
                  <a:schemeClr val="accent2">
                    <a:lumMod val="60000"/>
                    <a:lumOff val="40000"/>
                  </a:schemeClr>
                </a:solidFill>
                <a:effectLst>
                  <a:outerShdw blurRad="38100" dist="38100" dir="2700000" algn="tl">
                    <a:srgbClr val="000000">
                      <a:alpha val="43137"/>
                    </a:srgbClr>
                  </a:outerShdw>
                </a:effectLst>
                <a:latin typeface="Times New Roman"/>
                <a:cs typeface="Times New Roman"/>
              </a:rPr>
              <a:t>DI </a:t>
            </a:r>
            <a:r>
              <a:rPr sz="2850" b="1" spc="60" dirty="0">
                <a:solidFill>
                  <a:schemeClr val="accent2">
                    <a:lumMod val="60000"/>
                    <a:lumOff val="40000"/>
                  </a:schemeClr>
                </a:solidFill>
                <a:effectLst>
                  <a:outerShdw blurRad="38100" dist="38100" dir="2700000" algn="tl">
                    <a:srgbClr val="000000">
                      <a:alpha val="43137"/>
                    </a:srgbClr>
                  </a:outerShdw>
                </a:effectLst>
                <a:latin typeface="Times New Roman"/>
                <a:cs typeface="Times New Roman"/>
              </a:rPr>
              <a:t>SOSTENIBILITÀ</a:t>
            </a:r>
            <a:r>
              <a:rPr lang="it-IT" sz="2850" b="1" spc="60" dirty="0">
                <a:solidFill>
                  <a:schemeClr val="accent2">
                    <a:lumMod val="60000"/>
                    <a:lumOff val="40000"/>
                  </a:schemeClr>
                </a:solidFill>
                <a:effectLst>
                  <a:outerShdw blurRad="38100" dist="38100" dir="2700000" algn="tl">
                    <a:srgbClr val="000000">
                      <a:alpha val="43137"/>
                    </a:srgbClr>
                  </a:outerShdw>
                </a:effectLst>
                <a:latin typeface="Times New Roman"/>
                <a:cs typeface="Times New Roman"/>
              </a:rPr>
              <a:t> SOCIALE</a:t>
            </a:r>
          </a:p>
          <a:p>
            <a:pPr marL="12700" marR="5080">
              <a:lnSpc>
                <a:spcPct val="100000"/>
              </a:lnSpc>
              <a:spcBef>
                <a:spcPts val="100"/>
              </a:spcBef>
            </a:pPr>
            <a:r>
              <a:rPr lang="it-IT" sz="2850" b="1" spc="60" dirty="0">
                <a:solidFill>
                  <a:schemeClr val="accent2">
                    <a:lumMod val="60000"/>
                    <a:lumOff val="40000"/>
                  </a:schemeClr>
                </a:solidFill>
                <a:effectLst>
                  <a:outerShdw blurRad="38100" dist="38100" dir="2700000" algn="tl">
                    <a:srgbClr val="000000">
                      <a:alpha val="43137"/>
                    </a:srgbClr>
                  </a:outerShdw>
                </a:effectLst>
                <a:latin typeface="Times New Roman"/>
                <a:cs typeface="Times New Roman"/>
              </a:rPr>
              <a:t>Capitolo 11 seconda parte</a:t>
            </a:r>
          </a:p>
          <a:p>
            <a:pPr marL="12700" marR="5080">
              <a:lnSpc>
                <a:spcPct val="100000"/>
              </a:lnSpc>
              <a:spcBef>
                <a:spcPts val="100"/>
              </a:spcBef>
            </a:pPr>
            <a:endParaRPr lang="it-IT" sz="2850" b="1" spc="60" dirty="0">
              <a:solidFill>
                <a:schemeClr val="accent2">
                  <a:lumMod val="60000"/>
                  <a:lumOff val="40000"/>
                </a:schemeClr>
              </a:solidFill>
              <a:effectLst>
                <a:outerShdw blurRad="38100" dist="38100" dir="2700000" algn="tl">
                  <a:srgbClr val="000000">
                    <a:alpha val="43137"/>
                  </a:srgbClr>
                </a:outerShdw>
              </a:effectLst>
              <a:latin typeface="Times New Roman"/>
              <a:cs typeface="Times New Roman"/>
            </a:endParaRPr>
          </a:p>
        </p:txBody>
      </p:sp>
    </p:spTree>
    <p:extLst>
      <p:ext uri="{BB962C8B-B14F-4D97-AF65-F5344CB8AC3E}">
        <p14:creationId xmlns:p14="http://schemas.microsoft.com/office/powerpoint/2010/main" val="1718265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oter Placeholder 4"/>
          <p:cNvSpPr>
            <a:spLocks noGrp="1"/>
          </p:cNvSpPr>
          <p:nvPr>
            <p:ph type="ftr" sz="quarter" idx="11"/>
          </p:nvPr>
        </p:nvSpPr>
        <p:spPr>
          <a:noFill/>
        </p:spPr>
        <p:txBody>
          <a:bodyPr/>
          <a:lstStyle/>
          <a:p>
            <a:r>
              <a:rPr lang="en-US" dirty="0"/>
              <a:t>©2010 Rainforest Alliance</a:t>
            </a:r>
          </a:p>
        </p:txBody>
      </p:sp>
      <p:sp>
        <p:nvSpPr>
          <p:cNvPr id="41986" name="Title 1"/>
          <p:cNvSpPr>
            <a:spLocks noGrp="1"/>
          </p:cNvSpPr>
          <p:nvPr>
            <p:ph type="title" idx="4294967295"/>
          </p:nvPr>
        </p:nvSpPr>
        <p:spPr>
          <a:noFill/>
        </p:spPr>
        <p:txBody>
          <a:bodyPr/>
          <a:lstStyle/>
          <a:p>
            <a:pPr eaLnBrk="1" hangingPunct="1"/>
            <a:r>
              <a:rPr lang="en-US" b="1" cap="none" dirty="0">
                <a:latin typeface="+mj-lt"/>
              </a:rPr>
              <a:t>WHO ELSE USES THE “FROG” SEAL?</a:t>
            </a:r>
          </a:p>
        </p:txBody>
      </p:sp>
      <p:sp>
        <p:nvSpPr>
          <p:cNvPr id="41987" name="Slide Number Placeholder 3"/>
          <p:cNvSpPr txBox="1">
            <a:spLocks noGrp="1"/>
          </p:cNvSpPr>
          <p:nvPr/>
        </p:nvSpPr>
        <p:spPr bwMode="auto">
          <a:xfrm>
            <a:off x="7538890" y="5711652"/>
            <a:ext cx="299144" cy="174129"/>
          </a:xfrm>
          <a:prstGeom prst="rect">
            <a:avLst/>
          </a:prstGeom>
          <a:noFill/>
          <a:ln w="9525">
            <a:noFill/>
            <a:miter lim="800000"/>
            <a:headEnd/>
            <a:tailEnd/>
          </a:ln>
        </p:spPr>
        <p:txBody>
          <a:bodyPr lIns="67965" tIns="33983" rIns="67965" bIns="33983" anchor="ctr"/>
          <a:lstStyle/>
          <a:p>
            <a:pPr defTabSz="339329"/>
            <a:fld id="{C82966A1-F720-4F24-856A-4E58D30972DD}" type="slidenum">
              <a:rPr lang="en-US" sz="492">
                <a:solidFill>
                  <a:srgbClr val="006428"/>
                </a:solidFill>
                <a:cs typeface="Arial" charset="0"/>
              </a:rPr>
              <a:pPr defTabSz="339329"/>
              <a:t>10</a:t>
            </a:fld>
            <a:endParaRPr lang="en-US" sz="492">
              <a:solidFill>
                <a:srgbClr val="006428"/>
              </a:solidFill>
              <a:cs typeface="Arial" charset="0"/>
            </a:endParaRPr>
          </a:p>
        </p:txBody>
      </p:sp>
      <p:pic>
        <p:nvPicPr>
          <p:cNvPr id="41988" name="Picture 5" descr="mcdonalds1"/>
          <p:cNvPicPr>
            <a:picLocks noChangeAspect="1" noChangeArrowheads="1"/>
          </p:cNvPicPr>
          <p:nvPr/>
        </p:nvPicPr>
        <p:blipFill>
          <a:blip r:embed="rId3"/>
          <a:srcRect/>
          <a:stretch>
            <a:fillRect/>
          </a:stretch>
        </p:blipFill>
        <p:spPr bwMode="auto">
          <a:xfrm>
            <a:off x="6495232" y="2331766"/>
            <a:ext cx="936501" cy="921990"/>
          </a:xfrm>
          <a:prstGeom prst="rect">
            <a:avLst/>
          </a:prstGeom>
          <a:noFill/>
          <a:ln w="9525">
            <a:noFill/>
            <a:miter lim="800000"/>
            <a:headEnd/>
            <a:tailEnd/>
          </a:ln>
        </p:spPr>
      </p:pic>
      <p:pic>
        <p:nvPicPr>
          <p:cNvPr id="41989" name="Picture 6" descr="kraft"/>
          <p:cNvPicPr>
            <a:picLocks noChangeAspect="1" noChangeArrowheads="1"/>
          </p:cNvPicPr>
          <p:nvPr/>
        </p:nvPicPr>
        <p:blipFill>
          <a:blip r:embed="rId4"/>
          <a:srcRect/>
          <a:stretch>
            <a:fillRect/>
          </a:stretch>
        </p:blipFill>
        <p:spPr bwMode="auto">
          <a:xfrm>
            <a:off x="1790404" y="4388942"/>
            <a:ext cx="1503536" cy="556990"/>
          </a:xfrm>
          <a:prstGeom prst="rect">
            <a:avLst/>
          </a:prstGeom>
          <a:noFill/>
          <a:ln w="9525">
            <a:noFill/>
            <a:miter lim="800000"/>
            <a:headEnd/>
            <a:tailEnd/>
          </a:ln>
        </p:spPr>
      </p:pic>
      <p:pic>
        <p:nvPicPr>
          <p:cNvPr id="41990" name="Picture 7" descr="200612131139140"/>
          <p:cNvPicPr>
            <a:picLocks noChangeAspect="1" noChangeArrowheads="1"/>
          </p:cNvPicPr>
          <p:nvPr/>
        </p:nvPicPr>
        <p:blipFill>
          <a:blip r:embed="rId5"/>
          <a:srcRect/>
          <a:stretch>
            <a:fillRect/>
          </a:stretch>
        </p:blipFill>
        <p:spPr bwMode="auto">
          <a:xfrm>
            <a:off x="5573242" y="2267025"/>
            <a:ext cx="818183" cy="1031379"/>
          </a:xfrm>
          <a:prstGeom prst="rect">
            <a:avLst/>
          </a:prstGeom>
          <a:noFill/>
          <a:ln w="9525">
            <a:noFill/>
            <a:miter lim="800000"/>
            <a:headEnd/>
            <a:tailEnd/>
          </a:ln>
        </p:spPr>
      </p:pic>
      <p:pic>
        <p:nvPicPr>
          <p:cNvPr id="41991" name="Picture 8" descr="staples"/>
          <p:cNvPicPr>
            <a:picLocks noChangeAspect="1" noChangeArrowheads="1"/>
          </p:cNvPicPr>
          <p:nvPr/>
        </p:nvPicPr>
        <p:blipFill>
          <a:blip r:embed="rId6"/>
          <a:srcRect/>
          <a:stretch>
            <a:fillRect/>
          </a:stretch>
        </p:blipFill>
        <p:spPr bwMode="auto">
          <a:xfrm>
            <a:off x="6048748" y="4327550"/>
            <a:ext cx="1360661" cy="689819"/>
          </a:xfrm>
          <a:prstGeom prst="rect">
            <a:avLst/>
          </a:prstGeom>
          <a:noFill/>
          <a:ln w="9525">
            <a:noFill/>
            <a:miter lim="800000"/>
            <a:headEnd/>
            <a:tailEnd/>
          </a:ln>
        </p:spPr>
      </p:pic>
      <p:pic>
        <p:nvPicPr>
          <p:cNvPr id="41992" name="Picture 11"/>
          <p:cNvPicPr>
            <a:picLocks noChangeAspect="1" noChangeArrowheads="1"/>
          </p:cNvPicPr>
          <p:nvPr/>
        </p:nvPicPr>
        <p:blipFill>
          <a:blip r:embed="rId7"/>
          <a:srcRect/>
          <a:stretch>
            <a:fillRect/>
          </a:stretch>
        </p:blipFill>
        <p:spPr bwMode="auto">
          <a:xfrm>
            <a:off x="4691434" y="4324201"/>
            <a:ext cx="1231181" cy="674192"/>
          </a:xfrm>
          <a:prstGeom prst="rect">
            <a:avLst/>
          </a:prstGeom>
          <a:noFill/>
          <a:ln w="9525">
            <a:noFill/>
            <a:miter lim="800000"/>
            <a:headEnd/>
            <a:tailEnd/>
          </a:ln>
        </p:spPr>
      </p:pic>
      <p:pic>
        <p:nvPicPr>
          <p:cNvPr id="41993" name="Picture 12" descr="costco"/>
          <p:cNvPicPr>
            <a:picLocks noChangeAspect="1" noChangeArrowheads="1"/>
          </p:cNvPicPr>
          <p:nvPr/>
        </p:nvPicPr>
        <p:blipFill>
          <a:blip r:embed="rId8"/>
          <a:srcRect/>
          <a:stretch>
            <a:fillRect/>
          </a:stretch>
        </p:blipFill>
        <p:spPr bwMode="auto">
          <a:xfrm>
            <a:off x="2950146" y="3520530"/>
            <a:ext cx="1406426" cy="442019"/>
          </a:xfrm>
          <a:prstGeom prst="rect">
            <a:avLst/>
          </a:prstGeom>
          <a:noFill/>
          <a:ln w="9525">
            <a:noFill/>
            <a:miter lim="800000"/>
            <a:headEnd/>
            <a:tailEnd/>
          </a:ln>
        </p:spPr>
      </p:pic>
      <p:pic>
        <p:nvPicPr>
          <p:cNvPr id="41994" name="Picture 13"/>
          <p:cNvPicPr>
            <a:picLocks noChangeAspect="1" noChangeArrowheads="1"/>
          </p:cNvPicPr>
          <p:nvPr/>
        </p:nvPicPr>
        <p:blipFill>
          <a:blip r:embed="rId9"/>
          <a:srcRect/>
          <a:stretch>
            <a:fillRect/>
          </a:stretch>
        </p:blipFill>
        <p:spPr bwMode="auto">
          <a:xfrm>
            <a:off x="3597549" y="2233538"/>
            <a:ext cx="978917" cy="994544"/>
          </a:xfrm>
          <a:prstGeom prst="rect">
            <a:avLst/>
          </a:prstGeom>
          <a:noFill/>
          <a:ln w="9525">
            <a:noFill/>
            <a:miter lim="800000"/>
            <a:headEnd/>
            <a:tailEnd/>
          </a:ln>
        </p:spPr>
      </p:pic>
      <p:pic>
        <p:nvPicPr>
          <p:cNvPr id="41995" name="Picture 15"/>
          <p:cNvPicPr>
            <a:picLocks noChangeAspect="1" noChangeArrowheads="1"/>
          </p:cNvPicPr>
          <p:nvPr/>
        </p:nvPicPr>
        <p:blipFill>
          <a:blip r:embed="rId10"/>
          <a:srcRect/>
          <a:stretch>
            <a:fillRect/>
          </a:stretch>
        </p:blipFill>
        <p:spPr bwMode="auto">
          <a:xfrm>
            <a:off x="2640956" y="2278187"/>
            <a:ext cx="807021" cy="907479"/>
          </a:xfrm>
          <a:prstGeom prst="rect">
            <a:avLst/>
          </a:prstGeom>
          <a:noFill/>
          <a:ln w="9525">
            <a:noFill/>
            <a:miter lim="800000"/>
            <a:headEnd/>
            <a:tailEnd/>
          </a:ln>
        </p:spPr>
      </p:pic>
      <p:pic>
        <p:nvPicPr>
          <p:cNvPr id="41996" name="Picture 16" descr="caribou-coffee-logo"/>
          <p:cNvPicPr>
            <a:picLocks noChangeAspect="1" noChangeArrowheads="1"/>
          </p:cNvPicPr>
          <p:nvPr/>
        </p:nvPicPr>
        <p:blipFill>
          <a:blip r:embed="rId11"/>
          <a:srcRect/>
          <a:stretch>
            <a:fillRect/>
          </a:stretch>
        </p:blipFill>
        <p:spPr bwMode="auto">
          <a:xfrm>
            <a:off x="4717107" y="2252514"/>
            <a:ext cx="742281" cy="1033611"/>
          </a:xfrm>
          <a:prstGeom prst="rect">
            <a:avLst/>
          </a:prstGeom>
          <a:noFill/>
          <a:ln w="9525">
            <a:noFill/>
            <a:miter lim="800000"/>
            <a:headEnd/>
            <a:tailEnd/>
          </a:ln>
        </p:spPr>
      </p:pic>
      <p:pic>
        <p:nvPicPr>
          <p:cNvPr id="41997" name="Picture 20"/>
          <p:cNvPicPr>
            <a:picLocks noChangeAspect="1" noChangeArrowheads="1"/>
          </p:cNvPicPr>
          <p:nvPr/>
        </p:nvPicPr>
        <p:blipFill>
          <a:blip r:embed="rId12"/>
          <a:srcRect/>
          <a:stretch>
            <a:fillRect/>
          </a:stretch>
        </p:blipFill>
        <p:spPr bwMode="auto">
          <a:xfrm>
            <a:off x="1601763" y="3443511"/>
            <a:ext cx="1231181" cy="628427"/>
          </a:xfrm>
          <a:prstGeom prst="rect">
            <a:avLst/>
          </a:prstGeom>
          <a:noFill/>
          <a:ln w="9525">
            <a:noFill/>
            <a:miter lim="800000"/>
            <a:headEnd/>
            <a:tailEnd/>
          </a:ln>
        </p:spPr>
      </p:pic>
      <p:pic>
        <p:nvPicPr>
          <p:cNvPr id="41998" name="Picture 22" descr="whole-foods"/>
          <p:cNvPicPr>
            <a:picLocks noChangeAspect="1" noChangeArrowheads="1"/>
          </p:cNvPicPr>
          <p:nvPr/>
        </p:nvPicPr>
        <p:blipFill>
          <a:blip r:embed="rId13"/>
          <a:srcRect/>
          <a:stretch>
            <a:fillRect/>
          </a:stretch>
        </p:blipFill>
        <p:spPr bwMode="auto">
          <a:xfrm>
            <a:off x="3434582" y="4252764"/>
            <a:ext cx="1125141" cy="803672"/>
          </a:xfrm>
          <a:prstGeom prst="rect">
            <a:avLst/>
          </a:prstGeom>
          <a:noFill/>
          <a:ln w="9525">
            <a:noFill/>
            <a:miter lim="800000"/>
            <a:headEnd/>
            <a:tailEnd/>
          </a:ln>
        </p:spPr>
      </p:pic>
      <p:pic>
        <p:nvPicPr>
          <p:cNvPr id="41999" name="Picture 24" descr="Target Logo"/>
          <p:cNvPicPr>
            <a:picLocks noChangeAspect="1" noChangeArrowheads="1"/>
          </p:cNvPicPr>
          <p:nvPr/>
        </p:nvPicPr>
        <p:blipFill>
          <a:blip r:embed="rId14"/>
          <a:srcRect/>
          <a:stretch>
            <a:fillRect/>
          </a:stretch>
        </p:blipFill>
        <p:spPr bwMode="auto">
          <a:xfrm>
            <a:off x="1629668" y="2217911"/>
            <a:ext cx="841623" cy="1048122"/>
          </a:xfrm>
          <a:prstGeom prst="rect">
            <a:avLst/>
          </a:prstGeom>
          <a:noFill/>
          <a:ln w="9525">
            <a:noFill/>
            <a:miter lim="800000"/>
            <a:headEnd/>
            <a:tailEnd/>
          </a:ln>
        </p:spPr>
      </p:pic>
      <p:pic>
        <p:nvPicPr>
          <p:cNvPr id="42000" name="Picture 25" descr="cfp"/>
          <p:cNvPicPr>
            <a:picLocks noChangeAspect="1" noChangeArrowheads="1"/>
          </p:cNvPicPr>
          <p:nvPr/>
        </p:nvPicPr>
        <p:blipFill>
          <a:blip r:embed="rId15"/>
          <a:srcRect/>
          <a:stretch>
            <a:fillRect/>
          </a:stretch>
        </p:blipFill>
        <p:spPr bwMode="auto">
          <a:xfrm>
            <a:off x="4446985" y="3593084"/>
            <a:ext cx="1630784" cy="408533"/>
          </a:xfrm>
          <a:prstGeom prst="rect">
            <a:avLst/>
          </a:prstGeom>
          <a:noFill/>
          <a:ln w="9525">
            <a:noFill/>
            <a:miter lim="800000"/>
            <a:headEnd/>
            <a:tailEnd/>
          </a:ln>
        </p:spPr>
      </p:pic>
      <p:pic>
        <p:nvPicPr>
          <p:cNvPr id="42001" name="Picture 26"/>
          <p:cNvPicPr>
            <a:picLocks noChangeAspect="1" noChangeArrowheads="1"/>
          </p:cNvPicPr>
          <p:nvPr/>
        </p:nvPicPr>
        <p:blipFill>
          <a:blip r:embed="rId16"/>
          <a:srcRect/>
          <a:stretch>
            <a:fillRect/>
          </a:stretch>
        </p:blipFill>
        <p:spPr bwMode="auto">
          <a:xfrm>
            <a:off x="6226225" y="3561830"/>
            <a:ext cx="1371824" cy="477738"/>
          </a:xfrm>
          <a:prstGeom prst="rect">
            <a:avLst/>
          </a:prstGeom>
          <a:noFill/>
          <a:ln w="9525">
            <a:noFill/>
            <a:miter lim="800000"/>
            <a:headEnd/>
            <a:tailEnd/>
          </a:ln>
        </p:spPr>
      </p:pic>
    </p:spTree>
    <p:extLst>
      <p:ext uri="{BB962C8B-B14F-4D97-AF65-F5344CB8AC3E}">
        <p14:creationId xmlns:p14="http://schemas.microsoft.com/office/powerpoint/2010/main" val="278245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97326"/>
            <a:ext cx="8072119" cy="738664"/>
          </a:xfrm>
        </p:spPr>
        <p:txBody>
          <a:bodyPr>
            <a:normAutofit fontScale="90000"/>
          </a:bodyPr>
          <a:lstStyle/>
          <a:p>
            <a:r>
              <a:rPr lang="it-IT" b="1" dirty="0"/>
              <a:t>Social </a:t>
            </a:r>
            <a:r>
              <a:rPr lang="it-IT" b="1" dirty="0" err="1"/>
              <a:t>FootPrint</a:t>
            </a:r>
            <a:br>
              <a:rPr lang="it-IT" b="1" dirty="0"/>
            </a:br>
            <a:endParaRPr lang="it-IT" b="1" dirty="0"/>
          </a:p>
        </p:txBody>
      </p:sp>
      <p:pic>
        <p:nvPicPr>
          <p:cNvPr id="1028" name="Picture 4" descr="https://www.pomionline.it/media/filer_public/1b/03/1b03185c-9f90-4bf1-8ccc-ac7d22873f56/certificazione-social-footprint-ident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524315"/>
            <a:ext cx="6716490" cy="165936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42006" y="674324"/>
            <a:ext cx="9078194" cy="4247317"/>
          </a:xfrm>
          <a:prstGeom prst="rect">
            <a:avLst/>
          </a:prstGeom>
        </p:spPr>
        <p:txBody>
          <a:bodyPr wrap="square">
            <a:spAutoFit/>
          </a:bodyPr>
          <a:lstStyle/>
          <a:p>
            <a:pPr algn="just"/>
            <a:r>
              <a:rPr lang="it-IT" b="0" i="0" dirty="0">
                <a:solidFill>
                  <a:srgbClr val="333333"/>
                </a:solidFill>
                <a:effectLst/>
                <a:latin typeface="+mj-lt"/>
              </a:rPr>
              <a:t>L’Organizzazione che si certifica, da un lato assume l’impegno di stimolare il miglioramento delle condizioni etico sociali dei diversi anelli della sua filiera di produzione; dall’altro, si impegna a </a:t>
            </a:r>
            <a:r>
              <a:rPr lang="it-IT" b="1" i="0" dirty="0">
                <a:solidFill>
                  <a:srgbClr val="333333"/>
                </a:solidFill>
                <a:effectLst/>
                <a:latin typeface="+mj-lt"/>
              </a:rPr>
              <a:t>rendere trasparente al consumatore la filiera da cui un prodotto proviene</a:t>
            </a:r>
            <a:r>
              <a:rPr lang="it-IT" b="0" i="0" dirty="0">
                <a:solidFill>
                  <a:srgbClr val="333333"/>
                </a:solidFill>
                <a:effectLst/>
                <a:latin typeface="+mj-lt"/>
              </a:rPr>
              <a:t>, la localizzazione dei fornitori e degli attori coinvolti nel processo di realizzazione finale del prodotto e le relative informazioni.</a:t>
            </a:r>
            <a:endParaRPr lang="it-IT" dirty="0">
              <a:solidFill>
                <a:srgbClr val="333333"/>
              </a:solidFill>
              <a:latin typeface="+mj-lt"/>
            </a:endParaRPr>
          </a:p>
          <a:p>
            <a:pPr fontAlgn="base"/>
            <a:r>
              <a:rPr lang="it-IT" dirty="0">
                <a:latin typeface="+mj-lt"/>
              </a:rPr>
              <a:t>Così facendo l’Organizzazione può comunicare al mercato l’«impronta sociale» di un suo prodotto, </a:t>
            </a:r>
            <a:r>
              <a:rPr lang="it-IT" b="1" dirty="0">
                <a:latin typeface="+mj-lt"/>
              </a:rPr>
              <a:t>contrassegnandolo con un’apposita etichetta</a:t>
            </a:r>
            <a:r>
              <a:rPr lang="it-IT" dirty="0">
                <a:latin typeface="+mj-lt"/>
              </a:rPr>
              <a:t> e associandovi ulteriori informazioni con altri mezzi (tra cui il web). L’«impronta sociale» è misurata attraverso l’uso di appositi indicatori, i quali sono sottoposti al parere del </a:t>
            </a:r>
            <a:r>
              <a:rPr lang="it-IT" b="1" dirty="0">
                <a:latin typeface="+mj-lt"/>
              </a:rPr>
              <a:t>Comitato di Stakeholder</a:t>
            </a:r>
            <a:r>
              <a:rPr lang="it-IT" dirty="0">
                <a:latin typeface="+mj-lt"/>
              </a:rPr>
              <a:t> dello schema SFP.</a:t>
            </a:r>
          </a:p>
          <a:p>
            <a:pPr fontAlgn="base"/>
            <a:r>
              <a:rPr lang="it-IT" dirty="0">
                <a:latin typeface="+mj-lt"/>
              </a:rPr>
              <a:t>A seconda del numero, del tipo e del dettaglio degli indicatori, l’etichettatura SFP prevede due livelli:</a:t>
            </a:r>
          </a:p>
          <a:p>
            <a:pPr lvl="1" fontAlgn="base"/>
            <a:r>
              <a:rPr lang="it-IT" b="1" dirty="0">
                <a:latin typeface="+mj-lt"/>
              </a:rPr>
              <a:t>Livello base: rappresentato dalla lettera «A»</a:t>
            </a:r>
            <a:endParaRPr lang="it-IT" dirty="0">
              <a:latin typeface="+mj-lt"/>
            </a:endParaRPr>
          </a:p>
          <a:p>
            <a:pPr lvl="1" fontAlgn="base"/>
            <a:r>
              <a:rPr lang="it-IT" b="1" dirty="0">
                <a:latin typeface="+mj-lt"/>
              </a:rPr>
              <a:t>Livello approfondito: rappresentato dalle lettere «AAA»</a:t>
            </a:r>
            <a:endParaRPr lang="it-IT" dirty="0">
              <a:latin typeface="+mj-lt"/>
            </a:endParaRPr>
          </a:p>
          <a:p>
            <a:pPr algn="just"/>
            <a:endParaRPr lang="it-IT" dirty="0">
              <a:latin typeface="+mj-lt"/>
            </a:endParaRPr>
          </a:p>
        </p:txBody>
      </p:sp>
    </p:spTree>
    <p:extLst>
      <p:ext uri="{BB962C8B-B14F-4D97-AF65-F5344CB8AC3E}">
        <p14:creationId xmlns:p14="http://schemas.microsoft.com/office/powerpoint/2010/main" val="13850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n_jerrys_new_chief_executive_officer_matthew_mccarthy_august_2018_s-500x3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837" y="33338"/>
            <a:ext cx="4762500" cy="37814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omÃ¬ ottiene Certificazione SF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789633"/>
            <a:ext cx="5424488" cy="406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709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0690" y="1314450"/>
            <a:ext cx="5590310" cy="990600"/>
          </a:xfrm>
        </p:spPr>
        <p:txBody>
          <a:bodyPr>
            <a:normAutofit/>
          </a:bodyPr>
          <a:lstStyle/>
          <a:p>
            <a:r>
              <a:rPr lang="it-IT" sz="2400" dirty="0" err="1"/>
              <a:t>Equapulia</a:t>
            </a:r>
            <a:r>
              <a:rPr lang="it-IT" sz="2400" dirty="0"/>
              <a:t>: contro lo sfruttamento</a:t>
            </a:r>
          </a:p>
        </p:txBody>
      </p:sp>
      <p:sp>
        <p:nvSpPr>
          <p:cNvPr id="3" name="Segnaposto contenuto 2"/>
          <p:cNvSpPr>
            <a:spLocks noGrp="1"/>
          </p:cNvSpPr>
          <p:nvPr>
            <p:ph idx="1"/>
          </p:nvPr>
        </p:nvSpPr>
        <p:spPr>
          <a:xfrm>
            <a:off x="508001" y="2477692"/>
            <a:ext cx="5068454" cy="2910580"/>
          </a:xfrm>
        </p:spPr>
        <p:txBody>
          <a:bodyPr>
            <a:normAutofit fontScale="85000" lnSpcReduction="20000"/>
          </a:bodyPr>
          <a:lstStyle/>
          <a:p>
            <a:r>
              <a:rPr lang="it-IT" dirty="0" err="1"/>
              <a:t>Equapulia</a:t>
            </a:r>
            <a:r>
              <a:rPr lang="it-IT" dirty="0"/>
              <a:t>, il marchio della regione Puglia contro lo sfruttamento del lavoro nero. Iniziativa che si inserisce nel progetto “Capo Free – Ghetto Off”.</a:t>
            </a:r>
          </a:p>
          <a:p>
            <a:r>
              <a:rPr lang="it-IT" dirty="0"/>
              <a:t>Accordo siglato nel giugno 2014 contro il caporalato tra la Regione e le parti sociali (rappresentanti di organizzazioni di produttori, associazioni agricole, sindacati e un'azienda di trasformazione). </a:t>
            </a:r>
          </a:p>
          <a:p>
            <a:r>
              <a:rPr lang="it-IT" dirty="0"/>
              <a:t>Le aziende che aderiscono alla «certificazione etica regionale» si sono impegnate a promuoverla ed estenderla, operando il massimo controllo sul rispetto dei diritti fondamentali dei lavoratori da parte delle aziende fornitrici dei prodotti ortofrutticoli locali.</a:t>
            </a:r>
          </a:p>
        </p:txBody>
      </p:sp>
      <p:pic>
        <p:nvPicPr>
          <p:cNvPr id="5" name="Immagine 4"/>
          <p:cNvPicPr>
            <a:picLocks noChangeAspect="1"/>
          </p:cNvPicPr>
          <p:nvPr/>
        </p:nvPicPr>
        <p:blipFill>
          <a:blip r:embed="rId2"/>
          <a:stretch>
            <a:fillRect/>
          </a:stretch>
        </p:blipFill>
        <p:spPr>
          <a:xfrm>
            <a:off x="381000" y="657225"/>
            <a:ext cx="1950244" cy="1314450"/>
          </a:xfrm>
          <a:prstGeom prst="rect">
            <a:avLst/>
          </a:prstGeom>
        </p:spPr>
      </p:pic>
      <p:pic>
        <p:nvPicPr>
          <p:cNvPr id="1028" name="Picture 4" descr="Equapulia post social network"/>
          <p:cNvPicPr>
            <a:picLocks noChangeAspect="1" noChangeArrowheads="1"/>
          </p:cNvPicPr>
          <p:nvPr/>
        </p:nvPicPr>
        <p:blipFill rotWithShape="1">
          <a:blip r:embed="rId3">
            <a:extLst>
              <a:ext uri="{28A0092B-C50C-407E-A947-70E740481C1C}">
                <a14:useLocalDpi xmlns:a14="http://schemas.microsoft.com/office/drawing/2010/main" val="0"/>
              </a:ext>
            </a:extLst>
          </a:blip>
          <a:srcRect l="26488" t="51205" r="27355" b="2890"/>
          <a:stretch/>
        </p:blipFill>
        <p:spPr bwMode="auto">
          <a:xfrm>
            <a:off x="5846617" y="3098223"/>
            <a:ext cx="3297383" cy="234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57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755650" y="692150"/>
            <a:ext cx="7993063"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ts val="18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eaLnBrk="1" hangingPunct="1">
              <a:spcBef>
                <a:spcPct val="0"/>
              </a:spcBef>
              <a:buClrTx/>
              <a:buFontTx/>
              <a:buNone/>
            </a:pPr>
            <a:r>
              <a:rPr lang="de-CH" altLang="it-IT" sz="3500" b="1" dirty="0">
                <a:solidFill>
                  <a:srgbClr val="7BC11B"/>
                </a:solidFill>
              </a:rPr>
              <a:t>La </a:t>
            </a:r>
            <a:r>
              <a:rPr lang="de-CH" altLang="it-IT" sz="3500" b="1" dirty="0" err="1">
                <a:solidFill>
                  <a:srgbClr val="7BC11B"/>
                </a:solidFill>
              </a:rPr>
              <a:t>certificazione</a:t>
            </a:r>
            <a:r>
              <a:rPr lang="de-CH" altLang="it-IT" sz="3500" b="1" dirty="0">
                <a:solidFill>
                  <a:srgbClr val="7BC11B"/>
                </a:solidFill>
              </a:rPr>
              <a:t> </a:t>
            </a:r>
            <a:r>
              <a:rPr lang="de-CH" altLang="it-IT" sz="3500" b="1" dirty="0" err="1">
                <a:solidFill>
                  <a:srgbClr val="7BC11B"/>
                </a:solidFill>
              </a:rPr>
              <a:t>forestale</a:t>
            </a:r>
            <a:br>
              <a:rPr lang="de-CH" altLang="it-IT" sz="3500" b="1" dirty="0">
                <a:solidFill>
                  <a:srgbClr val="7BC11B"/>
                </a:solidFill>
              </a:rPr>
            </a:br>
            <a:endParaRPr lang="de-CH" altLang="it-IT" sz="2400" b="1" dirty="0">
              <a:solidFill>
                <a:srgbClr val="7BC11B"/>
              </a:solidFill>
            </a:endParaRPr>
          </a:p>
        </p:txBody>
      </p:sp>
      <p:sp>
        <p:nvSpPr>
          <p:cNvPr id="15362" name="Text Box 2"/>
          <p:cNvSpPr txBox="1">
            <a:spLocks noChangeArrowheads="1"/>
          </p:cNvSpPr>
          <p:nvPr/>
        </p:nvSpPr>
        <p:spPr bwMode="auto">
          <a:xfrm>
            <a:off x="755650" y="1773238"/>
            <a:ext cx="7200900" cy="3633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ts val="1875"/>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Arial" panose="020B0604020202020204" pitchFamily="34" charset="0"/>
                <a:ea typeface="MS Gothic" panose="020B0609070205080204" pitchFamily="49" charset="-128"/>
              </a:defRPr>
            </a:lvl9pPr>
          </a:lstStyle>
          <a:p>
            <a:pPr algn="just" eaLnBrk="1" hangingPunct="1">
              <a:buClrTx/>
              <a:buFontTx/>
              <a:buNone/>
            </a:pPr>
            <a:r>
              <a:rPr lang="it-IT" altLang="it-IT" sz="1800" dirty="0"/>
              <a:t>La gestione sostenibile delle foreste contribuisce positivamente ad affrontare le sfide della società quali il cambiamento climatico, la riduzione della povertà, i problemi di gestione delle acque, la perdita di biodiversità.</a:t>
            </a:r>
          </a:p>
          <a:p>
            <a:pPr algn="just" eaLnBrk="1" hangingPunct="1">
              <a:buClrTx/>
              <a:buFontTx/>
              <a:buNone/>
            </a:pPr>
            <a:r>
              <a:rPr lang="it-IT" altLang="it-IT" sz="1800" b="1" dirty="0"/>
              <a:t>Certificazione forestale</a:t>
            </a:r>
          </a:p>
          <a:p>
            <a:pPr algn="just" eaLnBrk="1" hangingPunct="1">
              <a:buFont typeface="Arial" panose="020B0604020202020204" pitchFamily="34" charset="0"/>
              <a:buChar char="•"/>
            </a:pPr>
            <a:r>
              <a:rPr lang="it-IT" altLang="it-IT" sz="1800" dirty="0"/>
              <a:t> Costituisce una prova della </a:t>
            </a:r>
            <a:r>
              <a:rPr lang="it-IT" altLang="it-IT" sz="1800" b="1" dirty="0"/>
              <a:t>gestione</a:t>
            </a:r>
            <a:r>
              <a:rPr lang="it-IT" altLang="it-IT" sz="1800" dirty="0"/>
              <a:t> </a:t>
            </a:r>
            <a:r>
              <a:rPr lang="it-IT" altLang="it-IT" sz="1800" b="1" dirty="0"/>
              <a:t>sostenibile</a:t>
            </a:r>
            <a:r>
              <a:rPr lang="it-IT" altLang="it-IT" sz="1800" dirty="0"/>
              <a:t> delle foreste attraverso la certificazione di terza parte</a:t>
            </a:r>
          </a:p>
          <a:p>
            <a:pPr algn="just" eaLnBrk="1" hangingPunct="1">
              <a:buFont typeface="Arial" panose="020B0604020202020204" pitchFamily="34" charset="0"/>
              <a:buChar char="•"/>
            </a:pPr>
            <a:r>
              <a:rPr lang="it-IT" altLang="it-IT" sz="1800" dirty="0"/>
              <a:t> Fornisce ai proprietari di foreste, l'accesso ai mercati che richiedono prodotti certificati e </a:t>
            </a:r>
            <a:r>
              <a:rPr lang="it-IT" altLang="it-IT" sz="1800" b="1" dirty="0"/>
              <a:t>di origine legale </a:t>
            </a:r>
          </a:p>
          <a:p>
            <a:pPr algn="just" eaLnBrk="1" hangingPunct="1">
              <a:buFont typeface="Arial" panose="020B0604020202020204" pitchFamily="34" charset="0"/>
              <a:buChar char="•"/>
            </a:pPr>
            <a:r>
              <a:rPr lang="it-IT" altLang="it-IT" sz="1800" dirty="0"/>
              <a:t> Garantisce </a:t>
            </a:r>
            <a:r>
              <a:rPr lang="it-IT" altLang="it-IT" sz="1800" b="1" dirty="0"/>
              <a:t>la tracciabilità </a:t>
            </a:r>
            <a:r>
              <a:rPr lang="it-IT" altLang="it-IT" sz="1800" dirty="0"/>
              <a:t>dei prodotti di origine forestale </a:t>
            </a:r>
          </a:p>
          <a:p>
            <a:pPr algn="just" eaLnBrk="1" hangingPunct="1">
              <a:buFont typeface="Arial" panose="020B0604020202020204" pitchFamily="34" charset="0"/>
              <a:buChar char="•"/>
            </a:pPr>
            <a:r>
              <a:rPr lang="it-IT" altLang="it-IT" sz="1800" dirty="0"/>
              <a:t> Aiuta a garantire i benefici forestali a lungo termine</a:t>
            </a:r>
          </a:p>
        </p:txBody>
      </p:sp>
      <p:sp>
        <p:nvSpPr>
          <p:cNvPr id="16388" name="Text Box 3"/>
          <p:cNvSpPr txBox="1">
            <a:spLocks noChangeArrowheads="1"/>
          </p:cNvSpPr>
          <p:nvPr/>
        </p:nvSpPr>
        <p:spPr bwMode="auto">
          <a:xfrm>
            <a:off x="0" y="6497638"/>
            <a:ext cx="468313"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8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buClrTx/>
              <a:buFontTx/>
              <a:buNone/>
            </a:pPr>
            <a:fld id="{D3FB3791-4093-4865-822F-EC874ECD378B}" type="slidenum">
              <a:rPr lang="en-US" altLang="it-IT">
                <a:solidFill>
                  <a:srgbClr val="FFFFFF"/>
                </a:solidFill>
              </a:rPr>
              <a:pPr algn="ctr" eaLnBrk="1" hangingPunct="1">
                <a:buClrTx/>
                <a:buFontTx/>
                <a:buNone/>
              </a:pPr>
              <a:t>14</a:t>
            </a:fld>
            <a:endParaRPr lang="en-US" altLang="it-IT">
              <a:solidFill>
                <a:srgbClr val="FFFFFF"/>
              </a:solidFill>
            </a:endParaRPr>
          </a:p>
        </p:txBody>
      </p:sp>
    </p:spTree>
    <p:extLst>
      <p:ext uri="{BB962C8B-B14F-4D97-AF65-F5344CB8AC3E}">
        <p14:creationId xmlns:p14="http://schemas.microsoft.com/office/powerpoint/2010/main" val="29303164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5362">
                                            <p:txEl>
                                              <p:pRg st="1" end="1"/>
                                            </p:txEl>
                                          </p:spTgt>
                                        </p:tgtEl>
                                        <p:attrNameLst>
                                          <p:attrName>style.visibility</p:attrName>
                                        </p:attrNameLst>
                                      </p:cBhvr>
                                      <p:to>
                                        <p:strVal val="visible"/>
                                      </p:to>
                                    </p:set>
                                    <p:animEffect transition="in" filter="fade">
                                      <p:cBhvr additive="repl">
                                        <p:cTn id="7" dur="500"/>
                                        <p:tgtEl>
                                          <p:spTgt spid="1536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5362">
                                            <p:txEl>
                                              <p:pRg st="2" end="2"/>
                                            </p:txEl>
                                          </p:spTgt>
                                        </p:tgtEl>
                                        <p:attrNameLst>
                                          <p:attrName>style.visibility</p:attrName>
                                        </p:attrNameLst>
                                      </p:cBhvr>
                                      <p:to>
                                        <p:strVal val="visible"/>
                                      </p:to>
                                    </p:set>
                                    <p:animEffect transition="in" filter="fade">
                                      <p:cBhvr additive="repl">
                                        <p:cTn id="12" dur="500"/>
                                        <p:tgtEl>
                                          <p:spTgt spid="153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15362">
                                            <p:txEl>
                                              <p:pRg st="3" end="3"/>
                                            </p:txEl>
                                          </p:spTgt>
                                        </p:tgtEl>
                                        <p:attrNameLst>
                                          <p:attrName>style.visibility</p:attrName>
                                        </p:attrNameLst>
                                      </p:cBhvr>
                                      <p:to>
                                        <p:strVal val="visible"/>
                                      </p:to>
                                    </p:set>
                                    <p:animEffect transition="in" filter="fade">
                                      <p:cBhvr additive="repl">
                                        <p:cTn id="17" dur="500"/>
                                        <p:tgtEl>
                                          <p:spTgt spid="1536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15362">
                                            <p:txEl>
                                              <p:pRg st="4" end="4"/>
                                            </p:txEl>
                                          </p:spTgt>
                                        </p:tgtEl>
                                        <p:attrNameLst>
                                          <p:attrName>style.visibility</p:attrName>
                                        </p:attrNameLst>
                                      </p:cBhvr>
                                      <p:to>
                                        <p:strVal val="visible"/>
                                      </p:to>
                                    </p:set>
                                    <p:animEffect transition="in" filter="fade">
                                      <p:cBhvr additive="repl">
                                        <p:cTn id="22" dur="500"/>
                                        <p:tgtEl>
                                          <p:spTgt spid="1536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15362"/>
                                        </p:tgtEl>
                                        <p:attrNameLst>
                                          <p:attrName>style.visibility</p:attrName>
                                        </p:attrNameLst>
                                      </p:cBhvr>
                                      <p:to>
                                        <p:strVal val="visible"/>
                                      </p:to>
                                    </p:set>
                                    <p:animEffect transition="in" filter="fade">
                                      <p:cBhvr additive="repl">
                                        <p:cTn id="2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8406" y="858363"/>
            <a:ext cx="4612724" cy="510975"/>
          </a:xfrm>
          <a:prstGeom prst="rect">
            <a:avLst/>
          </a:prstGeom>
        </p:spPr>
        <p:txBody>
          <a:bodyPr vert="horz" wrap="square" lIns="0" tIns="10860" rIns="0" bIns="0" rtlCol="0" anchor="t">
            <a:spAutoFit/>
          </a:bodyPr>
          <a:lstStyle/>
          <a:p>
            <a:pPr marL="10860">
              <a:spcBef>
                <a:spcPts val="86"/>
              </a:spcBef>
            </a:pPr>
            <a:r>
              <a:rPr sz="3249" b="1" i="1" spc="-278" dirty="0">
                <a:latin typeface="Trebuchet MS"/>
                <a:cs typeface="Trebuchet MS"/>
              </a:rPr>
              <a:t>Forest </a:t>
            </a:r>
            <a:r>
              <a:rPr sz="3249" b="1" i="1" spc="-209" dirty="0">
                <a:latin typeface="Trebuchet MS"/>
                <a:cs typeface="Trebuchet MS"/>
              </a:rPr>
              <a:t>Stewardship</a:t>
            </a:r>
            <a:r>
              <a:rPr sz="3249" b="1" i="1" spc="-333" dirty="0">
                <a:latin typeface="Trebuchet MS"/>
                <a:cs typeface="Trebuchet MS"/>
              </a:rPr>
              <a:t> </a:t>
            </a:r>
            <a:r>
              <a:rPr sz="3249" b="1" i="1" spc="-205" dirty="0">
                <a:latin typeface="Trebuchet MS"/>
                <a:cs typeface="Trebuchet MS"/>
              </a:rPr>
              <a:t>Council</a:t>
            </a:r>
            <a:endParaRPr sz="3249">
              <a:latin typeface="Trebuchet MS"/>
              <a:cs typeface="Trebuchet MS"/>
            </a:endParaRPr>
          </a:p>
        </p:txBody>
      </p:sp>
      <p:sp>
        <p:nvSpPr>
          <p:cNvPr id="3" name="object 3"/>
          <p:cNvSpPr/>
          <p:nvPr/>
        </p:nvSpPr>
        <p:spPr>
          <a:xfrm>
            <a:off x="1700654" y="516060"/>
            <a:ext cx="148563" cy="148563"/>
          </a:xfrm>
          <a:prstGeom prst="rect">
            <a:avLst/>
          </a:prstGeom>
          <a:blipFill>
            <a:blip r:embed="rId3" cstate="print"/>
            <a:stretch>
              <a:fillRect/>
            </a:stretch>
          </a:blipFill>
        </p:spPr>
        <p:txBody>
          <a:bodyPr wrap="square" lIns="0" tIns="0" rIns="0" bIns="0" rtlCol="0"/>
          <a:lstStyle/>
          <a:p>
            <a:endParaRPr sz="1539"/>
          </a:p>
        </p:txBody>
      </p:sp>
      <p:sp>
        <p:nvSpPr>
          <p:cNvPr id="4" name="object 4"/>
          <p:cNvSpPr/>
          <p:nvPr/>
        </p:nvSpPr>
        <p:spPr>
          <a:xfrm>
            <a:off x="660714" y="496512"/>
            <a:ext cx="1180684" cy="1036030"/>
          </a:xfrm>
          <a:prstGeom prst="rect">
            <a:avLst/>
          </a:prstGeom>
          <a:blipFill>
            <a:blip r:embed="rId4" cstate="print"/>
            <a:stretch>
              <a:fillRect/>
            </a:stretch>
          </a:blipFill>
        </p:spPr>
        <p:txBody>
          <a:bodyPr wrap="square" lIns="0" tIns="0" rIns="0" bIns="0" rtlCol="0"/>
          <a:lstStyle/>
          <a:p>
            <a:endParaRPr sz="1539"/>
          </a:p>
        </p:txBody>
      </p:sp>
      <p:sp>
        <p:nvSpPr>
          <p:cNvPr id="5" name="object 5"/>
          <p:cNvSpPr/>
          <p:nvPr/>
        </p:nvSpPr>
        <p:spPr>
          <a:xfrm>
            <a:off x="871829" y="1634191"/>
            <a:ext cx="320583" cy="293216"/>
          </a:xfrm>
          <a:prstGeom prst="rect">
            <a:avLst/>
          </a:prstGeom>
          <a:blipFill>
            <a:blip r:embed="rId5" cstate="print"/>
            <a:stretch>
              <a:fillRect/>
            </a:stretch>
          </a:blipFill>
        </p:spPr>
        <p:txBody>
          <a:bodyPr wrap="square" lIns="0" tIns="0" rIns="0" bIns="0" rtlCol="0"/>
          <a:lstStyle/>
          <a:p>
            <a:endParaRPr sz="1539"/>
          </a:p>
        </p:txBody>
      </p:sp>
      <p:sp>
        <p:nvSpPr>
          <p:cNvPr id="6" name="object 6"/>
          <p:cNvSpPr/>
          <p:nvPr/>
        </p:nvSpPr>
        <p:spPr>
          <a:xfrm>
            <a:off x="1227599" y="1630281"/>
            <a:ext cx="602070" cy="297126"/>
          </a:xfrm>
          <a:prstGeom prst="rect">
            <a:avLst/>
          </a:prstGeom>
          <a:blipFill>
            <a:blip r:embed="rId6" cstate="print"/>
            <a:stretch>
              <a:fillRect/>
            </a:stretch>
          </a:blipFill>
        </p:spPr>
        <p:txBody>
          <a:bodyPr wrap="square" lIns="0" tIns="0" rIns="0" bIns="0" rtlCol="0"/>
          <a:lstStyle/>
          <a:p>
            <a:endParaRPr sz="1539"/>
          </a:p>
        </p:txBody>
      </p:sp>
      <p:sp>
        <p:nvSpPr>
          <p:cNvPr id="7" name="object 7"/>
          <p:cNvSpPr txBox="1"/>
          <p:nvPr/>
        </p:nvSpPr>
        <p:spPr>
          <a:xfrm>
            <a:off x="724135" y="2093780"/>
            <a:ext cx="7148501" cy="1596465"/>
          </a:xfrm>
          <a:prstGeom prst="rect">
            <a:avLst/>
          </a:prstGeom>
        </p:spPr>
        <p:txBody>
          <a:bodyPr vert="horz" wrap="square" lIns="0" tIns="10860" rIns="0" bIns="0" rtlCol="0">
            <a:spAutoFit/>
          </a:bodyPr>
          <a:lstStyle/>
          <a:p>
            <a:pPr marL="10860" marR="4344" algn="just">
              <a:spcBef>
                <a:spcPts val="86"/>
              </a:spcBef>
            </a:pPr>
            <a:r>
              <a:rPr sz="1710" spc="-68" dirty="0">
                <a:latin typeface="Verdana"/>
                <a:cs typeface="Verdana"/>
              </a:rPr>
              <a:t>L’ </a:t>
            </a:r>
            <a:r>
              <a:rPr sz="1710" dirty="0">
                <a:latin typeface="Verdana"/>
                <a:cs typeface="Verdana"/>
              </a:rPr>
              <a:t>FSC è un </a:t>
            </a:r>
            <a:r>
              <a:rPr sz="1710" spc="-4" dirty="0">
                <a:latin typeface="Verdana"/>
                <a:cs typeface="Verdana"/>
              </a:rPr>
              <a:t>sistema di certificazione applicato ai prodotti forestali  ed </a:t>
            </a:r>
            <a:r>
              <a:rPr sz="1710" dirty="0">
                <a:latin typeface="Verdana"/>
                <a:cs typeface="Verdana"/>
              </a:rPr>
              <a:t>è </a:t>
            </a:r>
            <a:r>
              <a:rPr sz="1710" spc="-4" dirty="0">
                <a:latin typeface="Verdana"/>
                <a:cs typeface="Verdana"/>
              </a:rPr>
              <a:t>strutturato nel «</a:t>
            </a:r>
            <a:r>
              <a:rPr sz="1710" i="1" spc="-4" dirty="0">
                <a:latin typeface="Verdana"/>
                <a:cs typeface="Verdana"/>
              </a:rPr>
              <a:t>comparto di gestione delle foreste</a:t>
            </a:r>
            <a:r>
              <a:rPr sz="1710" spc="-4" dirty="0">
                <a:latin typeface="Verdana"/>
                <a:cs typeface="Verdana"/>
              </a:rPr>
              <a:t>» </a:t>
            </a:r>
            <a:r>
              <a:rPr sz="1710" dirty="0">
                <a:latin typeface="Verdana"/>
                <a:cs typeface="Verdana"/>
              </a:rPr>
              <a:t>e </a:t>
            </a:r>
            <a:r>
              <a:rPr sz="1710" spc="-9" dirty="0">
                <a:latin typeface="Verdana"/>
                <a:cs typeface="Verdana"/>
              </a:rPr>
              <a:t>quello  </a:t>
            </a:r>
            <a:r>
              <a:rPr sz="1710" spc="-4" dirty="0">
                <a:latin typeface="Verdana"/>
                <a:cs typeface="Verdana"/>
              </a:rPr>
              <a:t>di </a:t>
            </a:r>
            <a:r>
              <a:rPr sz="1710" dirty="0">
                <a:latin typeface="Verdana"/>
                <a:cs typeface="Verdana"/>
              </a:rPr>
              <a:t>«</a:t>
            </a:r>
            <a:r>
              <a:rPr sz="1710" i="1" dirty="0">
                <a:latin typeface="Verdana"/>
                <a:cs typeface="Verdana"/>
              </a:rPr>
              <a:t>trasformazione </a:t>
            </a:r>
            <a:r>
              <a:rPr sz="1710" i="1" spc="-4" dirty="0">
                <a:latin typeface="Verdana"/>
                <a:cs typeface="Verdana"/>
              </a:rPr>
              <a:t>del</a:t>
            </a:r>
            <a:r>
              <a:rPr sz="1710" i="1" spc="-73" dirty="0">
                <a:latin typeface="Verdana"/>
                <a:cs typeface="Verdana"/>
              </a:rPr>
              <a:t> </a:t>
            </a:r>
            <a:r>
              <a:rPr sz="1710" i="1" spc="-4" dirty="0">
                <a:latin typeface="Verdana"/>
                <a:cs typeface="Verdana"/>
              </a:rPr>
              <a:t>legname</a:t>
            </a:r>
            <a:r>
              <a:rPr sz="1710" spc="-4" dirty="0">
                <a:latin typeface="Verdana"/>
                <a:cs typeface="Verdana"/>
              </a:rPr>
              <a:t>»</a:t>
            </a:r>
            <a:r>
              <a:rPr sz="1710" i="1" spc="-4" dirty="0">
                <a:latin typeface="Verdana"/>
                <a:cs typeface="Verdana"/>
              </a:rPr>
              <a:t>.</a:t>
            </a:r>
            <a:endParaRPr sz="1710">
              <a:latin typeface="Verdana"/>
              <a:cs typeface="Verdana"/>
            </a:endParaRPr>
          </a:p>
          <a:p>
            <a:pPr>
              <a:spcBef>
                <a:spcPts val="38"/>
              </a:spcBef>
            </a:pPr>
            <a:endParaRPr sz="1753">
              <a:latin typeface="Times New Roman"/>
              <a:cs typeface="Times New Roman"/>
            </a:endParaRPr>
          </a:p>
          <a:p>
            <a:pPr marL="10860" marR="200363"/>
            <a:r>
              <a:rPr sz="1710" spc="-4" dirty="0">
                <a:latin typeface="Verdana"/>
                <a:cs typeface="Verdana"/>
              </a:rPr>
              <a:t>In Italia nasce nel 2001 </a:t>
            </a:r>
            <a:r>
              <a:rPr sz="1710" dirty="0">
                <a:latin typeface="Verdana"/>
                <a:cs typeface="Verdana"/>
              </a:rPr>
              <a:t>ma </a:t>
            </a:r>
            <a:r>
              <a:rPr sz="1710" spc="-4" dirty="0">
                <a:latin typeface="Verdana"/>
                <a:cs typeface="Verdana"/>
              </a:rPr>
              <a:t>viene riconosciuto ufficialmente nel  2002.</a:t>
            </a:r>
            <a:endParaRPr sz="1710">
              <a:latin typeface="Verdana"/>
              <a:cs typeface="Verdana"/>
            </a:endParaRPr>
          </a:p>
        </p:txBody>
      </p:sp>
      <p:sp>
        <p:nvSpPr>
          <p:cNvPr id="8" name="object 8"/>
          <p:cNvSpPr/>
          <p:nvPr/>
        </p:nvSpPr>
        <p:spPr>
          <a:xfrm>
            <a:off x="5116296" y="4464704"/>
            <a:ext cx="2627216" cy="1477809"/>
          </a:xfrm>
          <a:prstGeom prst="rect">
            <a:avLst/>
          </a:prstGeom>
          <a:blipFill>
            <a:blip r:embed="rId7" cstate="print"/>
            <a:stretch>
              <a:fillRect/>
            </a:stretch>
          </a:blipFill>
        </p:spPr>
        <p:txBody>
          <a:bodyPr wrap="square" lIns="0" tIns="0" rIns="0" bIns="0" rtlCol="0"/>
          <a:lstStyle/>
          <a:p>
            <a:endParaRPr sz="1539"/>
          </a:p>
        </p:txBody>
      </p:sp>
      <p:sp>
        <p:nvSpPr>
          <p:cNvPr id="9" name="object 9"/>
          <p:cNvSpPr/>
          <p:nvPr/>
        </p:nvSpPr>
        <p:spPr>
          <a:xfrm>
            <a:off x="1634191" y="4221008"/>
            <a:ext cx="2240171" cy="1571639"/>
          </a:xfrm>
          <a:prstGeom prst="rect">
            <a:avLst/>
          </a:prstGeom>
          <a:blipFill>
            <a:blip r:embed="rId8" cstate="print"/>
            <a:stretch>
              <a:fillRect/>
            </a:stretch>
          </a:blipFill>
        </p:spPr>
        <p:txBody>
          <a:bodyPr wrap="square" lIns="0" tIns="0" rIns="0" bIns="0" rtlCol="0"/>
          <a:lstStyle/>
          <a:p>
            <a:endParaRPr sz="1539"/>
          </a:p>
        </p:txBody>
      </p:sp>
    </p:spTree>
    <p:extLst>
      <p:ext uri="{BB962C8B-B14F-4D97-AF65-F5344CB8AC3E}">
        <p14:creationId xmlns:p14="http://schemas.microsoft.com/office/powerpoint/2010/main" val="2046867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13969"/>
            <a:ext cx="6324600" cy="564416"/>
          </a:xfrm>
          <a:prstGeom prst="rect">
            <a:avLst/>
          </a:prstGeom>
        </p:spPr>
        <p:txBody>
          <a:bodyPr vert="horz" wrap="square" lIns="0" tIns="10317" rIns="0" bIns="0" rtlCol="0">
            <a:spAutoFit/>
          </a:bodyPr>
          <a:lstStyle/>
          <a:p>
            <a:pPr marL="10860">
              <a:spcBef>
                <a:spcPts val="81"/>
              </a:spcBef>
            </a:pPr>
            <a:r>
              <a:rPr i="1" spc="-97" dirty="0">
                <a:latin typeface="Trebuchet MS"/>
                <a:cs typeface="Trebuchet MS"/>
              </a:rPr>
              <a:t>Marine </a:t>
            </a:r>
            <a:r>
              <a:rPr i="1" spc="-171" dirty="0">
                <a:latin typeface="Trebuchet MS"/>
                <a:cs typeface="Trebuchet MS"/>
              </a:rPr>
              <a:t>Stewardship</a:t>
            </a:r>
            <a:r>
              <a:rPr i="1" spc="-392" dirty="0">
                <a:latin typeface="Trebuchet MS"/>
                <a:cs typeface="Trebuchet MS"/>
              </a:rPr>
              <a:t> </a:t>
            </a:r>
            <a:r>
              <a:rPr i="1" spc="-192" dirty="0">
                <a:latin typeface="Trebuchet MS"/>
                <a:cs typeface="Trebuchet MS"/>
              </a:rPr>
              <a:t>Council</a:t>
            </a:r>
          </a:p>
        </p:txBody>
      </p:sp>
      <p:sp>
        <p:nvSpPr>
          <p:cNvPr id="3" name="object 3"/>
          <p:cNvSpPr/>
          <p:nvPr/>
        </p:nvSpPr>
        <p:spPr>
          <a:xfrm>
            <a:off x="6781800" y="279333"/>
            <a:ext cx="2073822" cy="1828800"/>
          </a:xfrm>
          <a:prstGeom prst="rect">
            <a:avLst/>
          </a:prstGeom>
          <a:blipFill>
            <a:blip r:embed="rId2" cstate="print"/>
            <a:stretch>
              <a:fillRect/>
            </a:stretch>
          </a:blipFill>
        </p:spPr>
        <p:txBody>
          <a:bodyPr wrap="square" lIns="0" tIns="0" rIns="0" bIns="0" rtlCol="0"/>
          <a:lstStyle/>
          <a:p>
            <a:endParaRPr sz="1539"/>
          </a:p>
        </p:txBody>
      </p:sp>
      <p:sp>
        <p:nvSpPr>
          <p:cNvPr id="4" name="object 4"/>
          <p:cNvSpPr txBox="1"/>
          <p:nvPr/>
        </p:nvSpPr>
        <p:spPr>
          <a:xfrm>
            <a:off x="304800" y="2051580"/>
            <a:ext cx="7338549" cy="2925418"/>
          </a:xfrm>
          <a:prstGeom prst="rect">
            <a:avLst/>
          </a:prstGeom>
        </p:spPr>
        <p:txBody>
          <a:bodyPr vert="horz" wrap="square" lIns="0" tIns="10860" rIns="0" bIns="0" rtlCol="0">
            <a:spAutoFit/>
          </a:bodyPr>
          <a:lstStyle/>
          <a:p>
            <a:pPr marL="304074" marR="4344" indent="-293214">
              <a:spcBef>
                <a:spcPts val="86"/>
              </a:spcBef>
              <a:buFont typeface="Arial"/>
              <a:buChar char="•"/>
              <a:tabLst>
                <a:tab pos="303531" algn="l"/>
                <a:tab pos="304074" algn="l"/>
                <a:tab pos="2072044" algn="l"/>
              </a:tabLst>
            </a:pPr>
            <a:r>
              <a:rPr sz="1710" dirty="0">
                <a:latin typeface="Verdana"/>
                <a:cs typeface="Verdana"/>
              </a:rPr>
              <a:t>La </a:t>
            </a:r>
            <a:r>
              <a:rPr sz="1710" spc="-4" dirty="0">
                <a:latin typeface="Verdana"/>
                <a:cs typeface="Verdana"/>
              </a:rPr>
              <a:t>eco-label </a:t>
            </a:r>
            <a:r>
              <a:rPr sz="1710" dirty="0">
                <a:latin typeface="Verdana"/>
                <a:cs typeface="Verdana"/>
              </a:rPr>
              <a:t>MSC, </a:t>
            </a:r>
            <a:r>
              <a:rPr sz="1710" spc="-4" dirty="0">
                <a:latin typeface="Verdana"/>
                <a:cs typeface="Verdana"/>
              </a:rPr>
              <a:t>creata nel 1997 da </a:t>
            </a:r>
            <a:r>
              <a:rPr sz="1710" dirty="0">
                <a:latin typeface="Verdana"/>
                <a:cs typeface="Verdana"/>
              </a:rPr>
              <a:t>Wwf e </a:t>
            </a:r>
            <a:r>
              <a:rPr sz="1710" spc="-9" dirty="0">
                <a:latin typeface="Verdana"/>
                <a:cs typeface="Verdana"/>
              </a:rPr>
              <a:t>Unilever </a:t>
            </a:r>
            <a:r>
              <a:rPr sz="1710" dirty="0">
                <a:latin typeface="Verdana"/>
                <a:cs typeface="Verdana"/>
              </a:rPr>
              <a:t>e </a:t>
            </a:r>
            <a:r>
              <a:rPr sz="1710" spc="-4" dirty="0">
                <a:latin typeface="Verdana"/>
                <a:cs typeface="Verdana"/>
              </a:rPr>
              <a:t>divenuta  organizzazione	indipendente nel 1999, contraddistingue </a:t>
            </a:r>
            <a:r>
              <a:rPr sz="1710" dirty="0">
                <a:latin typeface="Verdana"/>
                <a:cs typeface="Verdana"/>
              </a:rPr>
              <a:t>i  </a:t>
            </a:r>
            <a:r>
              <a:rPr sz="1710" spc="-4" dirty="0">
                <a:latin typeface="Verdana"/>
                <a:cs typeface="Verdana"/>
              </a:rPr>
              <a:t>prodotti ittici </a:t>
            </a:r>
            <a:r>
              <a:rPr sz="1710" dirty="0">
                <a:latin typeface="Verdana"/>
                <a:cs typeface="Verdana"/>
              </a:rPr>
              <a:t>che </a:t>
            </a:r>
            <a:r>
              <a:rPr sz="1710" spc="-4" dirty="0">
                <a:latin typeface="Verdana"/>
                <a:cs typeface="Verdana"/>
              </a:rPr>
              <a:t>provengono da </a:t>
            </a:r>
            <a:r>
              <a:rPr sz="1710" spc="-9" dirty="0">
                <a:latin typeface="Verdana"/>
                <a:cs typeface="Verdana"/>
              </a:rPr>
              <a:t>programmi </a:t>
            </a:r>
            <a:r>
              <a:rPr sz="1710" spc="-4" dirty="0">
                <a:latin typeface="Verdana"/>
                <a:cs typeface="Verdana"/>
              </a:rPr>
              <a:t>di gestione di </a:t>
            </a:r>
            <a:r>
              <a:rPr sz="1710" dirty="0">
                <a:latin typeface="Verdana"/>
                <a:cs typeface="Verdana"/>
              </a:rPr>
              <a:t>una  </a:t>
            </a:r>
            <a:r>
              <a:rPr sz="1710" spc="-4" dirty="0">
                <a:latin typeface="Verdana"/>
                <a:cs typeface="Verdana"/>
              </a:rPr>
              <a:t>pesca conforme </a:t>
            </a:r>
            <a:r>
              <a:rPr sz="1710" dirty="0">
                <a:latin typeface="Verdana"/>
                <a:cs typeface="Verdana"/>
              </a:rPr>
              <a:t>a </a:t>
            </a:r>
            <a:r>
              <a:rPr sz="1710" spc="-4" dirty="0">
                <a:latin typeface="Verdana"/>
                <a:cs typeface="Verdana"/>
              </a:rPr>
              <a:t>criteri di</a:t>
            </a:r>
            <a:r>
              <a:rPr sz="1710" spc="-60" dirty="0">
                <a:latin typeface="Verdana"/>
                <a:cs typeface="Verdana"/>
              </a:rPr>
              <a:t> </a:t>
            </a:r>
            <a:r>
              <a:rPr sz="1710" spc="-4" dirty="0">
                <a:latin typeface="Verdana"/>
                <a:cs typeface="Verdana"/>
              </a:rPr>
              <a:t>sostenibilità.</a:t>
            </a:r>
            <a:endParaRPr sz="1710" dirty="0">
              <a:latin typeface="Verdana"/>
              <a:cs typeface="Verdana"/>
            </a:endParaRPr>
          </a:p>
          <a:p>
            <a:pPr>
              <a:spcBef>
                <a:spcPts val="38"/>
              </a:spcBef>
              <a:buFont typeface="Arial"/>
              <a:buChar char="•"/>
            </a:pPr>
            <a:endParaRPr sz="1753" dirty="0">
              <a:latin typeface="Times New Roman"/>
              <a:cs typeface="Times New Roman"/>
            </a:endParaRPr>
          </a:p>
          <a:p>
            <a:pPr marL="304074" indent="-293214">
              <a:buFont typeface="Arial"/>
              <a:buChar char="•"/>
              <a:tabLst>
                <a:tab pos="303531" algn="l"/>
                <a:tab pos="304074" algn="l"/>
              </a:tabLst>
            </a:pPr>
            <a:r>
              <a:rPr sz="1710" dirty="0">
                <a:latin typeface="Verdana"/>
                <a:cs typeface="Verdana"/>
              </a:rPr>
              <a:t>Ad </a:t>
            </a:r>
            <a:r>
              <a:rPr sz="1710" spc="-4" dirty="0">
                <a:latin typeface="Verdana"/>
                <a:cs typeface="Verdana"/>
              </a:rPr>
              <a:t>oggi </a:t>
            </a:r>
            <a:r>
              <a:rPr sz="1710" dirty="0">
                <a:latin typeface="Verdana"/>
                <a:cs typeface="Verdana"/>
              </a:rPr>
              <a:t>è </a:t>
            </a:r>
            <a:r>
              <a:rPr sz="1710" spc="-9" dirty="0">
                <a:latin typeface="Verdana"/>
                <a:cs typeface="Verdana"/>
              </a:rPr>
              <a:t>la </a:t>
            </a:r>
            <a:r>
              <a:rPr sz="1710" spc="-4" dirty="0">
                <a:latin typeface="Verdana"/>
                <a:cs typeface="Verdana"/>
              </a:rPr>
              <a:t>certificazione per prodotti ittici più</a:t>
            </a:r>
            <a:r>
              <a:rPr sz="1710" spc="-47" dirty="0">
                <a:latin typeface="Verdana"/>
                <a:cs typeface="Verdana"/>
              </a:rPr>
              <a:t> </a:t>
            </a:r>
            <a:r>
              <a:rPr sz="1710" i="1" dirty="0">
                <a:latin typeface="Verdana"/>
                <a:cs typeface="Verdana"/>
              </a:rPr>
              <a:t>avanzata</a:t>
            </a:r>
            <a:endParaRPr sz="1710" dirty="0">
              <a:latin typeface="Verdana"/>
              <a:cs typeface="Verdana"/>
            </a:endParaRPr>
          </a:p>
          <a:p>
            <a:pPr>
              <a:spcBef>
                <a:spcPts val="34"/>
              </a:spcBef>
              <a:buFont typeface="Arial"/>
              <a:buChar char="•"/>
            </a:pPr>
            <a:endParaRPr sz="1753" dirty="0">
              <a:latin typeface="Times New Roman"/>
              <a:cs typeface="Times New Roman"/>
            </a:endParaRPr>
          </a:p>
          <a:p>
            <a:pPr marL="304074" marR="296472" indent="-293214">
              <a:spcBef>
                <a:spcPts val="4"/>
              </a:spcBef>
              <a:buFont typeface="Arial"/>
              <a:buChar char="•"/>
              <a:tabLst>
                <a:tab pos="303531" algn="l"/>
                <a:tab pos="304074" algn="l"/>
              </a:tabLst>
            </a:pPr>
            <a:r>
              <a:rPr sz="1710" spc="-4" dirty="0">
                <a:latin typeface="Verdana"/>
                <a:cs typeface="Verdana"/>
              </a:rPr>
              <a:t>2500 prodotti del mare </a:t>
            </a:r>
            <a:r>
              <a:rPr sz="1710" dirty="0">
                <a:latin typeface="Verdana"/>
                <a:cs typeface="Verdana"/>
              </a:rPr>
              <a:t>hanno </a:t>
            </a:r>
            <a:r>
              <a:rPr sz="1710" spc="-4" dirty="0">
                <a:latin typeface="Verdana"/>
                <a:cs typeface="Verdana"/>
              </a:rPr>
              <a:t>questa certificazione :il </a:t>
            </a:r>
            <a:r>
              <a:rPr sz="1710" dirty="0">
                <a:latin typeface="Verdana"/>
                <a:cs typeface="Verdana"/>
              </a:rPr>
              <a:t>4% </a:t>
            </a:r>
            <a:r>
              <a:rPr sz="1710" spc="-4" dirty="0">
                <a:latin typeface="Verdana"/>
                <a:cs typeface="Verdana"/>
              </a:rPr>
              <a:t>del  totale del pescato mondiale </a:t>
            </a:r>
            <a:r>
              <a:rPr sz="1710" spc="-9" dirty="0">
                <a:latin typeface="Verdana"/>
                <a:cs typeface="Verdana"/>
              </a:rPr>
              <a:t>registrato dalla</a:t>
            </a:r>
            <a:r>
              <a:rPr sz="1710" spc="-4" dirty="0">
                <a:latin typeface="Verdana"/>
                <a:cs typeface="Verdana"/>
              </a:rPr>
              <a:t> </a:t>
            </a:r>
            <a:r>
              <a:rPr sz="1710" spc="-30" dirty="0">
                <a:latin typeface="Verdana"/>
                <a:cs typeface="Verdana"/>
              </a:rPr>
              <a:t>FAO.</a:t>
            </a:r>
            <a:endParaRPr sz="1710" dirty="0">
              <a:latin typeface="Verdana"/>
              <a:cs typeface="Verdana"/>
            </a:endParaRPr>
          </a:p>
          <a:p>
            <a:pPr>
              <a:spcBef>
                <a:spcPts val="34"/>
              </a:spcBef>
              <a:buFont typeface="Arial"/>
              <a:buChar char="•"/>
            </a:pPr>
            <a:endParaRPr sz="1753" dirty="0">
              <a:latin typeface="Times New Roman"/>
              <a:cs typeface="Times New Roman"/>
            </a:endParaRPr>
          </a:p>
          <a:p>
            <a:pPr marL="304074" indent="-293214">
              <a:buFont typeface="Arial"/>
              <a:buChar char="•"/>
              <a:tabLst>
                <a:tab pos="303531" algn="l"/>
                <a:tab pos="304074" algn="l"/>
              </a:tabLst>
            </a:pPr>
            <a:r>
              <a:rPr sz="1710" spc="-68" dirty="0">
                <a:latin typeface="Verdana"/>
                <a:cs typeface="Verdana"/>
              </a:rPr>
              <a:t>Tra </a:t>
            </a:r>
            <a:r>
              <a:rPr sz="1710" spc="-9" dirty="0">
                <a:latin typeface="Verdana"/>
                <a:cs typeface="Verdana"/>
              </a:rPr>
              <a:t>le </a:t>
            </a:r>
            <a:r>
              <a:rPr sz="1710" spc="-4" dirty="0">
                <a:latin typeface="Verdana"/>
                <a:cs typeface="Verdana"/>
              </a:rPr>
              <a:t>aziende certificate </a:t>
            </a:r>
            <a:r>
              <a:rPr sz="1710" dirty="0">
                <a:latin typeface="Verdana"/>
                <a:cs typeface="Verdana"/>
              </a:rPr>
              <a:t>: </a:t>
            </a:r>
            <a:r>
              <a:rPr sz="1710" spc="-51" dirty="0">
                <a:latin typeface="Verdana"/>
                <a:cs typeface="Verdana"/>
              </a:rPr>
              <a:t>COOP, </a:t>
            </a:r>
            <a:r>
              <a:rPr lang="it-IT" sz="1710" dirty="0">
                <a:latin typeface="Verdana"/>
                <a:cs typeface="Verdana"/>
              </a:rPr>
              <a:t>FINDUS, </a:t>
            </a:r>
            <a:r>
              <a:rPr lang="it-IT" sz="1710" dirty="0" err="1">
                <a:latin typeface="Verdana"/>
                <a:cs typeface="Verdana"/>
              </a:rPr>
              <a:t>RioMare</a:t>
            </a:r>
            <a:r>
              <a:rPr sz="1710" spc="-4" dirty="0">
                <a:latin typeface="Verdana"/>
                <a:cs typeface="Verdana"/>
              </a:rPr>
              <a:t>.</a:t>
            </a:r>
            <a:endParaRPr sz="1710" dirty="0">
              <a:latin typeface="Verdana"/>
              <a:cs typeface="Verdana"/>
            </a:endParaRPr>
          </a:p>
        </p:txBody>
      </p:sp>
      <p:sp>
        <p:nvSpPr>
          <p:cNvPr id="5" name="object 5"/>
          <p:cNvSpPr/>
          <p:nvPr/>
        </p:nvSpPr>
        <p:spPr>
          <a:xfrm>
            <a:off x="6346501" y="4464704"/>
            <a:ext cx="2069454" cy="1881795"/>
          </a:xfrm>
          <a:prstGeom prst="rect">
            <a:avLst/>
          </a:prstGeom>
          <a:blipFill>
            <a:blip r:embed="rId3" cstate="print"/>
            <a:stretch>
              <a:fillRect/>
            </a:stretch>
          </a:blipFill>
        </p:spPr>
        <p:txBody>
          <a:bodyPr wrap="square" lIns="0" tIns="0" rIns="0" bIns="0" rtlCol="0"/>
          <a:lstStyle/>
          <a:p>
            <a:endParaRPr sz="1539"/>
          </a:p>
        </p:txBody>
      </p:sp>
    </p:spTree>
    <p:extLst>
      <p:ext uri="{BB962C8B-B14F-4D97-AF65-F5344CB8AC3E}">
        <p14:creationId xmlns:p14="http://schemas.microsoft.com/office/powerpoint/2010/main" val="208272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52400" y="457200"/>
            <a:ext cx="2143125" cy="2143125"/>
          </a:xfrm>
          <a:prstGeom prst="rect">
            <a:avLst/>
          </a:prstGeom>
        </p:spPr>
      </p:pic>
      <p:sp>
        <p:nvSpPr>
          <p:cNvPr id="7" name="Rettangolo 6"/>
          <p:cNvSpPr/>
          <p:nvPr/>
        </p:nvSpPr>
        <p:spPr>
          <a:xfrm>
            <a:off x="2260889" y="574833"/>
            <a:ext cx="6629400" cy="1754326"/>
          </a:xfrm>
          <a:prstGeom prst="rect">
            <a:avLst/>
          </a:prstGeom>
        </p:spPr>
        <p:txBody>
          <a:bodyPr wrap="square">
            <a:spAutoFit/>
          </a:bodyPr>
          <a:lstStyle/>
          <a:p>
            <a:pPr algn="just"/>
            <a:r>
              <a:rPr lang="it-IT" dirty="0">
                <a:solidFill>
                  <a:srgbClr val="0A0A0A"/>
                </a:solidFill>
                <a:latin typeface="FFMetaWebProNormal"/>
              </a:rPr>
              <a:t>Gli standard MSC soddisfano </a:t>
            </a:r>
            <a:r>
              <a:rPr lang="it-IT" b="1" dirty="0">
                <a:solidFill>
                  <a:srgbClr val="005DAA"/>
                </a:solidFill>
                <a:latin typeface="FFMetaWebProNormal"/>
              </a:rPr>
              <a:t>le linee guida internazionali sulle migliori pratiche per la certificazione e l'</a:t>
            </a:r>
            <a:r>
              <a:rPr lang="it-IT" b="1" dirty="0" err="1">
                <a:solidFill>
                  <a:srgbClr val="005DAA"/>
                </a:solidFill>
                <a:latin typeface="FFMetaWebProNormal"/>
              </a:rPr>
              <a:t>ecolabelling</a:t>
            </a:r>
            <a:r>
              <a:rPr lang="it-IT" dirty="0">
                <a:solidFill>
                  <a:srgbClr val="0A0A0A"/>
                </a:solidFill>
                <a:latin typeface="FFMetaWebProNormal"/>
              </a:rPr>
              <a:t>. </a:t>
            </a:r>
          </a:p>
          <a:p>
            <a:pPr algn="just"/>
            <a:endParaRPr lang="it-IT" dirty="0">
              <a:solidFill>
                <a:srgbClr val="0A0A0A"/>
              </a:solidFill>
              <a:latin typeface="FFMetaWebProNormal"/>
            </a:endParaRPr>
          </a:p>
          <a:p>
            <a:pPr algn="just"/>
            <a:r>
              <a:rPr lang="it-IT" dirty="0">
                <a:solidFill>
                  <a:srgbClr val="0A0A0A"/>
                </a:solidFill>
                <a:latin typeface="FFMetaWebProNormal"/>
              </a:rPr>
              <a:t>Gli standard sono stati sviluppati attraverso la consultazione con l'industria della pesca, scienziati, ambientalisti, esperti e </a:t>
            </a:r>
            <a:r>
              <a:rPr lang="it-IT" dirty="0" err="1">
                <a:solidFill>
                  <a:srgbClr val="0A0A0A"/>
                </a:solidFill>
                <a:latin typeface="FFMetaWebProNormal"/>
              </a:rPr>
              <a:t>stakeholders</a:t>
            </a:r>
            <a:r>
              <a:rPr lang="it-IT" dirty="0">
                <a:solidFill>
                  <a:srgbClr val="0A0A0A"/>
                </a:solidFill>
                <a:latin typeface="FFMetaWebProNormal"/>
              </a:rPr>
              <a:t>.</a:t>
            </a:r>
            <a:endParaRPr lang="it-IT" dirty="0"/>
          </a:p>
        </p:txBody>
      </p:sp>
      <p:pic>
        <p:nvPicPr>
          <p:cNvPr id="8" name="Immagine 7"/>
          <p:cNvPicPr>
            <a:picLocks noChangeAspect="1"/>
          </p:cNvPicPr>
          <p:nvPr/>
        </p:nvPicPr>
        <p:blipFill rotWithShape="1">
          <a:blip r:embed="rId3"/>
          <a:srcRect l="15405" t="32095" r="16632" b="10473"/>
          <a:stretch/>
        </p:blipFill>
        <p:spPr>
          <a:xfrm>
            <a:off x="1066800" y="2802879"/>
            <a:ext cx="5715001" cy="2590800"/>
          </a:xfrm>
          <a:prstGeom prst="rect">
            <a:avLst/>
          </a:prstGeom>
        </p:spPr>
      </p:pic>
      <p:sp>
        <p:nvSpPr>
          <p:cNvPr id="9" name="Rettangolo 8"/>
          <p:cNvSpPr/>
          <p:nvPr/>
        </p:nvSpPr>
        <p:spPr>
          <a:xfrm>
            <a:off x="1613664" y="5867400"/>
            <a:ext cx="5943600" cy="646331"/>
          </a:xfrm>
          <a:prstGeom prst="rect">
            <a:avLst/>
          </a:prstGeom>
        </p:spPr>
        <p:txBody>
          <a:bodyPr wrap="square">
            <a:spAutoFit/>
          </a:bodyPr>
          <a:lstStyle/>
          <a:p>
            <a:r>
              <a:rPr lang="it-IT" dirty="0">
                <a:solidFill>
                  <a:schemeClr val="tx1">
                    <a:lumMod val="65000"/>
                    <a:lumOff val="35000"/>
                  </a:schemeClr>
                </a:solidFill>
                <a:hlinkClick r:id="rId4"/>
              </a:rPr>
              <a:t>https://www.youtube.com/watch?time_continue=34&amp;v=wRexzG84Bq4&amp;feature=emb_logo</a:t>
            </a:r>
            <a:endParaRPr lang="it-IT" dirty="0">
              <a:solidFill>
                <a:schemeClr val="tx1">
                  <a:lumMod val="65000"/>
                  <a:lumOff val="35000"/>
                </a:schemeClr>
              </a:solidFill>
            </a:endParaRPr>
          </a:p>
        </p:txBody>
      </p:sp>
    </p:spTree>
    <p:extLst>
      <p:ext uri="{BB962C8B-B14F-4D97-AF65-F5344CB8AC3E}">
        <p14:creationId xmlns:p14="http://schemas.microsoft.com/office/powerpoint/2010/main" val="307689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3975"/>
          <a:stretch/>
        </p:blipFill>
        <p:spPr>
          <a:xfrm>
            <a:off x="0" y="838200"/>
            <a:ext cx="9244276" cy="4942712"/>
          </a:xfrm>
          <a:prstGeom prst="rect">
            <a:avLst/>
          </a:prstGeom>
        </p:spPr>
      </p:pic>
    </p:spTree>
    <p:extLst>
      <p:ext uri="{BB962C8B-B14F-4D97-AF65-F5344CB8AC3E}">
        <p14:creationId xmlns:p14="http://schemas.microsoft.com/office/powerpoint/2010/main" val="98435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374353"/>
            <a:ext cx="8458201" cy="615553"/>
          </a:xfrm>
        </p:spPr>
        <p:txBody>
          <a:bodyPr>
            <a:normAutofit fontScale="90000"/>
          </a:bodyPr>
          <a:lstStyle/>
          <a:p>
            <a:r>
              <a:rPr lang="en-US" sz="2000" dirty="0">
                <a:solidFill>
                  <a:srgbClr val="333333"/>
                </a:solidFill>
                <a:latin typeface="Open Sans"/>
              </a:rPr>
              <a:t>Friend of the Sea -  </a:t>
            </a:r>
            <a:r>
              <a:rPr lang="en-US" sz="2000" b="1" dirty="0">
                <a:solidFill>
                  <a:srgbClr val="333333"/>
                </a:solidFill>
                <a:latin typeface="Open Sans"/>
              </a:rPr>
              <a:t>World Sustainability Organization</a:t>
            </a:r>
            <a:br>
              <a:rPr lang="it-IT" sz="2000" dirty="0"/>
            </a:br>
            <a:endParaRPr lang="it-IT" sz="2000" dirty="0"/>
          </a:p>
        </p:txBody>
      </p:sp>
      <p:sp>
        <p:nvSpPr>
          <p:cNvPr id="3" name="Segnaposto testo 2"/>
          <p:cNvSpPr>
            <a:spLocks noGrp="1"/>
          </p:cNvSpPr>
          <p:nvPr>
            <p:ph idx="1"/>
          </p:nvPr>
        </p:nvSpPr>
        <p:spPr>
          <a:xfrm>
            <a:off x="2667000" y="1080792"/>
            <a:ext cx="5715000" cy="1384995"/>
          </a:xfrm>
        </p:spPr>
        <p:txBody>
          <a:bodyPr>
            <a:noAutofit/>
          </a:bodyPr>
          <a:lstStyle/>
          <a:p>
            <a:pPr algn="just"/>
            <a:r>
              <a:rPr lang="it-IT" sz="2000" i="1" u="sng" dirty="0"/>
              <a:t>Friend of the Sea</a:t>
            </a:r>
            <a:r>
              <a:rPr lang="it-IT" sz="2000" dirty="0"/>
              <a:t>, è uno schema di certificazione internazionale – nato dal progetto </a:t>
            </a:r>
            <a:r>
              <a:rPr lang="it-IT" sz="2000" i="1" dirty="0" err="1"/>
              <a:t>Dolphin</a:t>
            </a:r>
            <a:r>
              <a:rPr lang="it-IT" sz="2000" i="1" dirty="0"/>
              <a:t> </a:t>
            </a:r>
            <a:r>
              <a:rPr lang="it-IT" sz="2000" i="1" dirty="0" err="1"/>
              <a:t>Safe</a:t>
            </a:r>
            <a:r>
              <a:rPr lang="it-IT" sz="2000" dirty="0"/>
              <a:t> un’organizzazione non governativa internazionale – applicabile ai prodotti provenienti sia da attività di pesca sia da acquacoltura.</a:t>
            </a:r>
          </a:p>
        </p:txBody>
      </p:sp>
      <p:pic>
        <p:nvPicPr>
          <p:cNvPr id="3074" name="Picture 2" descr="Fo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46824"/>
            <a:ext cx="2014824" cy="2001392"/>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381000" y="6251862"/>
            <a:ext cx="6934200" cy="369332"/>
          </a:xfrm>
          <a:prstGeom prst="rect">
            <a:avLst/>
          </a:prstGeom>
        </p:spPr>
        <p:txBody>
          <a:bodyPr wrap="square">
            <a:spAutoFit/>
          </a:bodyPr>
          <a:lstStyle/>
          <a:p>
            <a:r>
              <a:rPr lang="it-IT" dirty="0">
                <a:hlinkClick r:id="rId3"/>
              </a:rPr>
              <a:t>https://friendofthesea.org/it/chi-siamo-friend-of-the-sea/</a:t>
            </a:r>
            <a:endParaRPr lang="it-IT" dirty="0"/>
          </a:p>
        </p:txBody>
      </p:sp>
      <p:pic>
        <p:nvPicPr>
          <p:cNvPr id="7" name="Picture 2" descr="ASDOMAR e Friend of the Sea - 10 anni insi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81" y="3368352"/>
            <a:ext cx="7655213" cy="283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89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8956" y="2615489"/>
            <a:ext cx="5072096" cy="810688"/>
          </a:xfrm>
          <a:custGeom>
            <a:avLst/>
            <a:gdLst/>
            <a:ahLst/>
            <a:cxnLst/>
            <a:rect l="l" t="t" r="r" b="b"/>
            <a:pathLst>
              <a:path w="5931534" h="948054">
                <a:moveTo>
                  <a:pt x="5931408" y="947927"/>
                </a:moveTo>
                <a:lnTo>
                  <a:pt x="5931408" y="390144"/>
                </a:lnTo>
                <a:lnTo>
                  <a:pt x="5926836" y="330708"/>
                </a:lnTo>
                <a:lnTo>
                  <a:pt x="5913120" y="274320"/>
                </a:lnTo>
                <a:lnTo>
                  <a:pt x="5899404" y="237744"/>
                </a:lnTo>
                <a:lnTo>
                  <a:pt x="5873496" y="187452"/>
                </a:lnTo>
                <a:lnTo>
                  <a:pt x="5852160" y="156972"/>
                </a:lnTo>
                <a:lnTo>
                  <a:pt x="5841492" y="141732"/>
                </a:lnTo>
                <a:lnTo>
                  <a:pt x="5801868" y="100584"/>
                </a:lnTo>
                <a:lnTo>
                  <a:pt x="5742432" y="56388"/>
                </a:lnTo>
                <a:lnTo>
                  <a:pt x="5708904" y="38100"/>
                </a:lnTo>
                <a:lnTo>
                  <a:pt x="5673852" y="22860"/>
                </a:lnTo>
                <a:lnTo>
                  <a:pt x="5618988" y="7620"/>
                </a:lnTo>
                <a:lnTo>
                  <a:pt x="5579364" y="1524"/>
                </a:lnTo>
                <a:lnTo>
                  <a:pt x="5559552" y="0"/>
                </a:lnTo>
                <a:lnTo>
                  <a:pt x="370332" y="0"/>
                </a:lnTo>
                <a:lnTo>
                  <a:pt x="350520" y="1524"/>
                </a:lnTo>
                <a:lnTo>
                  <a:pt x="332232" y="4572"/>
                </a:lnTo>
                <a:lnTo>
                  <a:pt x="312420" y="7620"/>
                </a:lnTo>
                <a:lnTo>
                  <a:pt x="294132" y="12192"/>
                </a:lnTo>
                <a:lnTo>
                  <a:pt x="274320" y="18288"/>
                </a:lnTo>
                <a:lnTo>
                  <a:pt x="257556" y="24384"/>
                </a:lnTo>
                <a:lnTo>
                  <a:pt x="239268" y="30480"/>
                </a:lnTo>
                <a:lnTo>
                  <a:pt x="204216" y="47244"/>
                </a:lnTo>
                <a:lnTo>
                  <a:pt x="156972" y="77724"/>
                </a:lnTo>
                <a:lnTo>
                  <a:pt x="143256" y="89916"/>
                </a:lnTo>
                <a:lnTo>
                  <a:pt x="128016" y="102108"/>
                </a:lnTo>
                <a:lnTo>
                  <a:pt x="89916" y="141732"/>
                </a:lnTo>
                <a:lnTo>
                  <a:pt x="67056" y="172212"/>
                </a:lnTo>
                <a:lnTo>
                  <a:pt x="57912" y="188976"/>
                </a:lnTo>
                <a:lnTo>
                  <a:pt x="47244" y="204216"/>
                </a:lnTo>
                <a:lnTo>
                  <a:pt x="39624" y="220980"/>
                </a:lnTo>
                <a:lnTo>
                  <a:pt x="32004" y="239268"/>
                </a:lnTo>
                <a:lnTo>
                  <a:pt x="24384" y="256032"/>
                </a:lnTo>
                <a:lnTo>
                  <a:pt x="12192" y="292608"/>
                </a:lnTo>
                <a:lnTo>
                  <a:pt x="9144" y="312420"/>
                </a:lnTo>
                <a:lnTo>
                  <a:pt x="4572" y="332232"/>
                </a:lnTo>
                <a:lnTo>
                  <a:pt x="0" y="390144"/>
                </a:lnTo>
                <a:lnTo>
                  <a:pt x="0" y="947927"/>
                </a:lnTo>
                <a:lnTo>
                  <a:pt x="25908" y="947927"/>
                </a:lnTo>
                <a:lnTo>
                  <a:pt x="25908" y="371856"/>
                </a:lnTo>
                <a:lnTo>
                  <a:pt x="27432" y="353568"/>
                </a:lnTo>
                <a:lnTo>
                  <a:pt x="38100" y="298704"/>
                </a:lnTo>
                <a:lnTo>
                  <a:pt x="54864" y="248412"/>
                </a:lnTo>
                <a:lnTo>
                  <a:pt x="88392" y="185928"/>
                </a:lnTo>
                <a:lnTo>
                  <a:pt x="121920" y="144780"/>
                </a:lnTo>
                <a:lnTo>
                  <a:pt x="132588" y="132588"/>
                </a:lnTo>
                <a:lnTo>
                  <a:pt x="146304" y="120396"/>
                </a:lnTo>
                <a:lnTo>
                  <a:pt x="158496" y="108204"/>
                </a:lnTo>
                <a:lnTo>
                  <a:pt x="173736" y="97536"/>
                </a:lnTo>
                <a:lnTo>
                  <a:pt x="217932" y="68580"/>
                </a:lnTo>
                <a:lnTo>
                  <a:pt x="283464" y="41148"/>
                </a:lnTo>
                <a:lnTo>
                  <a:pt x="336804" y="28956"/>
                </a:lnTo>
                <a:lnTo>
                  <a:pt x="5559552" y="25908"/>
                </a:lnTo>
                <a:lnTo>
                  <a:pt x="5596128" y="28956"/>
                </a:lnTo>
                <a:lnTo>
                  <a:pt x="5614416" y="33528"/>
                </a:lnTo>
                <a:lnTo>
                  <a:pt x="5631180" y="36576"/>
                </a:lnTo>
                <a:lnTo>
                  <a:pt x="5649468" y="41148"/>
                </a:lnTo>
                <a:lnTo>
                  <a:pt x="5666232" y="47244"/>
                </a:lnTo>
                <a:lnTo>
                  <a:pt x="5682996" y="54864"/>
                </a:lnTo>
                <a:lnTo>
                  <a:pt x="5698236" y="60960"/>
                </a:lnTo>
                <a:lnTo>
                  <a:pt x="5715000" y="70104"/>
                </a:lnTo>
                <a:lnTo>
                  <a:pt x="5730240" y="77724"/>
                </a:lnTo>
                <a:lnTo>
                  <a:pt x="5743956" y="88392"/>
                </a:lnTo>
                <a:lnTo>
                  <a:pt x="5759196" y="97536"/>
                </a:lnTo>
                <a:lnTo>
                  <a:pt x="5772912" y="108204"/>
                </a:lnTo>
                <a:lnTo>
                  <a:pt x="5785104" y="120396"/>
                </a:lnTo>
                <a:lnTo>
                  <a:pt x="5798820" y="132588"/>
                </a:lnTo>
                <a:lnTo>
                  <a:pt x="5811012" y="144780"/>
                </a:lnTo>
                <a:lnTo>
                  <a:pt x="5843016" y="185928"/>
                </a:lnTo>
                <a:lnTo>
                  <a:pt x="5861304" y="216408"/>
                </a:lnTo>
                <a:lnTo>
                  <a:pt x="5868924" y="233172"/>
                </a:lnTo>
                <a:lnTo>
                  <a:pt x="5876544" y="248412"/>
                </a:lnTo>
                <a:lnTo>
                  <a:pt x="5888736" y="281940"/>
                </a:lnTo>
                <a:lnTo>
                  <a:pt x="5893308" y="300228"/>
                </a:lnTo>
                <a:lnTo>
                  <a:pt x="5897880" y="316992"/>
                </a:lnTo>
                <a:lnTo>
                  <a:pt x="5903976" y="353568"/>
                </a:lnTo>
                <a:lnTo>
                  <a:pt x="5905500" y="371856"/>
                </a:lnTo>
                <a:lnTo>
                  <a:pt x="5905500" y="947927"/>
                </a:lnTo>
                <a:lnTo>
                  <a:pt x="5931408" y="947927"/>
                </a:lnTo>
                <a:close/>
              </a:path>
            </a:pathLst>
          </a:custGeom>
          <a:solidFill>
            <a:srgbClr val="365F91"/>
          </a:solidFill>
        </p:spPr>
        <p:txBody>
          <a:bodyPr wrap="square" lIns="0" tIns="0" rIns="0" bIns="0" rtlCol="0"/>
          <a:lstStyle/>
          <a:p>
            <a:endParaRPr sz="1539"/>
          </a:p>
        </p:txBody>
      </p:sp>
      <p:sp>
        <p:nvSpPr>
          <p:cNvPr id="3" name="object 3"/>
          <p:cNvSpPr txBox="1">
            <a:spLocks noGrp="1"/>
          </p:cNvSpPr>
          <p:nvPr>
            <p:ph type="title"/>
          </p:nvPr>
        </p:nvSpPr>
        <p:spPr>
          <a:xfrm>
            <a:off x="461871" y="348152"/>
            <a:ext cx="7162727" cy="564416"/>
          </a:xfrm>
          <a:prstGeom prst="rect">
            <a:avLst/>
          </a:prstGeom>
        </p:spPr>
        <p:txBody>
          <a:bodyPr vert="horz" wrap="square" lIns="0" tIns="10317" rIns="0" bIns="0" rtlCol="0" anchor="t">
            <a:spAutoFit/>
          </a:bodyPr>
          <a:lstStyle/>
          <a:p>
            <a:pPr marL="10860">
              <a:spcBef>
                <a:spcPts val="81"/>
              </a:spcBef>
            </a:pPr>
            <a:r>
              <a:rPr spc="-371" dirty="0"/>
              <a:t>La </a:t>
            </a:r>
            <a:r>
              <a:rPr spc="-111" dirty="0"/>
              <a:t>pratica </a:t>
            </a:r>
            <a:r>
              <a:rPr spc="-97" dirty="0"/>
              <a:t>del </a:t>
            </a:r>
            <a:r>
              <a:rPr spc="-174" dirty="0"/>
              <a:t>consumo</a:t>
            </a:r>
            <a:r>
              <a:rPr spc="-180" dirty="0"/>
              <a:t> </a:t>
            </a:r>
            <a:r>
              <a:rPr spc="-201" dirty="0"/>
              <a:t>sostenibile…</a:t>
            </a:r>
          </a:p>
        </p:txBody>
      </p:sp>
      <p:sp>
        <p:nvSpPr>
          <p:cNvPr id="4" name="object 4"/>
          <p:cNvSpPr/>
          <p:nvPr/>
        </p:nvSpPr>
        <p:spPr>
          <a:xfrm>
            <a:off x="1532543" y="2932162"/>
            <a:ext cx="2093238" cy="431679"/>
          </a:xfrm>
          <a:custGeom>
            <a:avLst/>
            <a:gdLst/>
            <a:ahLst/>
            <a:cxnLst/>
            <a:rect l="l" t="t" r="r" b="b"/>
            <a:pathLst>
              <a:path w="2447925" h="504825">
                <a:moveTo>
                  <a:pt x="2447544" y="420624"/>
                </a:moveTo>
                <a:lnTo>
                  <a:pt x="2447544" y="83820"/>
                </a:lnTo>
                <a:lnTo>
                  <a:pt x="2440876" y="51435"/>
                </a:lnTo>
                <a:lnTo>
                  <a:pt x="2422779" y="24765"/>
                </a:lnTo>
                <a:lnTo>
                  <a:pt x="2396109" y="6667"/>
                </a:lnTo>
                <a:lnTo>
                  <a:pt x="2363724" y="0"/>
                </a:lnTo>
                <a:lnTo>
                  <a:pt x="83820" y="0"/>
                </a:lnTo>
                <a:lnTo>
                  <a:pt x="50792" y="6667"/>
                </a:lnTo>
                <a:lnTo>
                  <a:pt x="24193" y="24765"/>
                </a:lnTo>
                <a:lnTo>
                  <a:pt x="6453" y="51435"/>
                </a:lnTo>
                <a:lnTo>
                  <a:pt x="0" y="83820"/>
                </a:lnTo>
                <a:lnTo>
                  <a:pt x="0" y="420624"/>
                </a:lnTo>
                <a:lnTo>
                  <a:pt x="6453" y="453009"/>
                </a:lnTo>
                <a:lnTo>
                  <a:pt x="24193" y="479679"/>
                </a:lnTo>
                <a:lnTo>
                  <a:pt x="50792" y="497776"/>
                </a:lnTo>
                <a:lnTo>
                  <a:pt x="83820" y="504444"/>
                </a:lnTo>
                <a:lnTo>
                  <a:pt x="2363724" y="504444"/>
                </a:lnTo>
                <a:lnTo>
                  <a:pt x="2396109" y="497776"/>
                </a:lnTo>
                <a:lnTo>
                  <a:pt x="2422779" y="479679"/>
                </a:lnTo>
                <a:lnTo>
                  <a:pt x="2440876" y="453009"/>
                </a:lnTo>
                <a:lnTo>
                  <a:pt x="2447544" y="420624"/>
                </a:lnTo>
                <a:close/>
              </a:path>
            </a:pathLst>
          </a:custGeom>
          <a:solidFill>
            <a:srgbClr val="4F80BC"/>
          </a:solidFill>
        </p:spPr>
        <p:txBody>
          <a:bodyPr wrap="square" lIns="0" tIns="0" rIns="0" bIns="0" rtlCol="0"/>
          <a:lstStyle/>
          <a:p>
            <a:endParaRPr sz="1539"/>
          </a:p>
        </p:txBody>
      </p:sp>
      <p:sp>
        <p:nvSpPr>
          <p:cNvPr id="5" name="object 5"/>
          <p:cNvSpPr/>
          <p:nvPr/>
        </p:nvSpPr>
        <p:spPr>
          <a:xfrm>
            <a:off x="1520815" y="2921737"/>
            <a:ext cx="2115500" cy="452313"/>
          </a:xfrm>
          <a:custGeom>
            <a:avLst/>
            <a:gdLst/>
            <a:ahLst/>
            <a:cxnLst/>
            <a:rect l="l" t="t" r="r" b="b"/>
            <a:pathLst>
              <a:path w="2473960" h="528954">
                <a:moveTo>
                  <a:pt x="2473452" y="441960"/>
                </a:moveTo>
                <a:lnTo>
                  <a:pt x="2473452" y="85344"/>
                </a:lnTo>
                <a:lnTo>
                  <a:pt x="2471928" y="76200"/>
                </a:lnTo>
                <a:lnTo>
                  <a:pt x="2465832" y="57912"/>
                </a:lnTo>
                <a:lnTo>
                  <a:pt x="2461260" y="48768"/>
                </a:lnTo>
                <a:lnTo>
                  <a:pt x="2452116" y="33528"/>
                </a:lnTo>
                <a:lnTo>
                  <a:pt x="2444496" y="27432"/>
                </a:lnTo>
                <a:lnTo>
                  <a:pt x="2438400" y="21336"/>
                </a:lnTo>
                <a:lnTo>
                  <a:pt x="2404872" y="3048"/>
                </a:lnTo>
                <a:lnTo>
                  <a:pt x="2386584" y="0"/>
                </a:lnTo>
                <a:lnTo>
                  <a:pt x="86868" y="0"/>
                </a:lnTo>
                <a:lnTo>
                  <a:pt x="77724" y="1524"/>
                </a:lnTo>
                <a:lnTo>
                  <a:pt x="67056" y="4572"/>
                </a:lnTo>
                <a:lnTo>
                  <a:pt x="59436" y="7620"/>
                </a:lnTo>
                <a:lnTo>
                  <a:pt x="50292" y="10668"/>
                </a:lnTo>
                <a:lnTo>
                  <a:pt x="42672" y="16764"/>
                </a:lnTo>
                <a:lnTo>
                  <a:pt x="35052" y="21336"/>
                </a:lnTo>
                <a:lnTo>
                  <a:pt x="28956" y="28956"/>
                </a:lnTo>
                <a:lnTo>
                  <a:pt x="21336" y="35052"/>
                </a:lnTo>
                <a:lnTo>
                  <a:pt x="12192" y="50292"/>
                </a:lnTo>
                <a:lnTo>
                  <a:pt x="7620" y="59436"/>
                </a:lnTo>
                <a:lnTo>
                  <a:pt x="1524" y="77724"/>
                </a:lnTo>
                <a:lnTo>
                  <a:pt x="1524" y="86868"/>
                </a:lnTo>
                <a:lnTo>
                  <a:pt x="0" y="96012"/>
                </a:lnTo>
                <a:lnTo>
                  <a:pt x="0" y="432816"/>
                </a:lnTo>
                <a:lnTo>
                  <a:pt x="1524" y="441960"/>
                </a:lnTo>
                <a:lnTo>
                  <a:pt x="3048" y="452628"/>
                </a:lnTo>
                <a:lnTo>
                  <a:pt x="4572" y="461772"/>
                </a:lnTo>
                <a:lnTo>
                  <a:pt x="7620" y="470916"/>
                </a:lnTo>
                <a:lnTo>
                  <a:pt x="16764" y="486156"/>
                </a:lnTo>
                <a:lnTo>
                  <a:pt x="25908" y="497586"/>
                </a:lnTo>
                <a:lnTo>
                  <a:pt x="25908" y="88392"/>
                </a:lnTo>
                <a:lnTo>
                  <a:pt x="27432" y="80772"/>
                </a:lnTo>
                <a:lnTo>
                  <a:pt x="51816" y="41148"/>
                </a:lnTo>
                <a:lnTo>
                  <a:pt x="83820" y="25908"/>
                </a:lnTo>
                <a:lnTo>
                  <a:pt x="89916" y="25908"/>
                </a:lnTo>
                <a:lnTo>
                  <a:pt x="97536" y="24384"/>
                </a:lnTo>
                <a:lnTo>
                  <a:pt x="2377440" y="24384"/>
                </a:lnTo>
                <a:lnTo>
                  <a:pt x="2385060" y="25908"/>
                </a:lnTo>
                <a:lnTo>
                  <a:pt x="2392680" y="25908"/>
                </a:lnTo>
                <a:lnTo>
                  <a:pt x="2398776" y="28956"/>
                </a:lnTo>
                <a:lnTo>
                  <a:pt x="2406396" y="30480"/>
                </a:lnTo>
                <a:lnTo>
                  <a:pt x="2412492" y="33528"/>
                </a:lnTo>
                <a:lnTo>
                  <a:pt x="2417064" y="36576"/>
                </a:lnTo>
                <a:lnTo>
                  <a:pt x="2423160" y="41148"/>
                </a:lnTo>
                <a:lnTo>
                  <a:pt x="2427732" y="45720"/>
                </a:lnTo>
                <a:lnTo>
                  <a:pt x="2432304" y="51816"/>
                </a:lnTo>
                <a:lnTo>
                  <a:pt x="2436876" y="56388"/>
                </a:lnTo>
                <a:lnTo>
                  <a:pt x="2442972" y="68580"/>
                </a:lnTo>
                <a:lnTo>
                  <a:pt x="2446020" y="76200"/>
                </a:lnTo>
                <a:lnTo>
                  <a:pt x="2447544" y="82296"/>
                </a:lnTo>
                <a:lnTo>
                  <a:pt x="2447544" y="89916"/>
                </a:lnTo>
                <a:lnTo>
                  <a:pt x="2449068" y="97536"/>
                </a:lnTo>
                <a:lnTo>
                  <a:pt x="2449068" y="496824"/>
                </a:lnTo>
                <a:lnTo>
                  <a:pt x="2452116" y="493776"/>
                </a:lnTo>
                <a:lnTo>
                  <a:pt x="2458212" y="486156"/>
                </a:lnTo>
                <a:lnTo>
                  <a:pt x="2462784" y="477012"/>
                </a:lnTo>
                <a:lnTo>
                  <a:pt x="2467356" y="469392"/>
                </a:lnTo>
                <a:lnTo>
                  <a:pt x="2470404" y="460248"/>
                </a:lnTo>
                <a:lnTo>
                  <a:pt x="2473452" y="441960"/>
                </a:lnTo>
                <a:close/>
              </a:path>
              <a:path w="2473960" h="528954">
                <a:moveTo>
                  <a:pt x="2449068" y="496824"/>
                </a:moveTo>
                <a:lnTo>
                  <a:pt x="2449068" y="432816"/>
                </a:lnTo>
                <a:lnTo>
                  <a:pt x="2447544" y="440436"/>
                </a:lnTo>
                <a:lnTo>
                  <a:pt x="2447544" y="448056"/>
                </a:lnTo>
                <a:lnTo>
                  <a:pt x="2444496" y="454152"/>
                </a:lnTo>
                <a:lnTo>
                  <a:pt x="2442972" y="460248"/>
                </a:lnTo>
                <a:lnTo>
                  <a:pt x="2439924" y="466344"/>
                </a:lnTo>
                <a:lnTo>
                  <a:pt x="2435352" y="472440"/>
                </a:lnTo>
                <a:lnTo>
                  <a:pt x="2432304" y="478536"/>
                </a:lnTo>
                <a:lnTo>
                  <a:pt x="2427732" y="483108"/>
                </a:lnTo>
                <a:lnTo>
                  <a:pt x="2421636" y="487680"/>
                </a:lnTo>
                <a:lnTo>
                  <a:pt x="2417064" y="492252"/>
                </a:lnTo>
                <a:lnTo>
                  <a:pt x="2404872" y="498348"/>
                </a:lnTo>
                <a:lnTo>
                  <a:pt x="2397252" y="499872"/>
                </a:lnTo>
                <a:lnTo>
                  <a:pt x="2391156" y="502920"/>
                </a:lnTo>
                <a:lnTo>
                  <a:pt x="89916" y="502920"/>
                </a:lnTo>
                <a:lnTo>
                  <a:pt x="74676" y="499872"/>
                </a:lnTo>
                <a:lnTo>
                  <a:pt x="68580" y="498348"/>
                </a:lnTo>
                <a:lnTo>
                  <a:pt x="62484" y="495300"/>
                </a:lnTo>
                <a:lnTo>
                  <a:pt x="56388" y="490728"/>
                </a:lnTo>
                <a:lnTo>
                  <a:pt x="51816" y="486156"/>
                </a:lnTo>
                <a:lnTo>
                  <a:pt x="45720" y="481584"/>
                </a:lnTo>
                <a:lnTo>
                  <a:pt x="41148" y="477012"/>
                </a:lnTo>
                <a:lnTo>
                  <a:pt x="38100" y="470916"/>
                </a:lnTo>
                <a:lnTo>
                  <a:pt x="33528" y="466344"/>
                </a:lnTo>
                <a:lnTo>
                  <a:pt x="30480" y="458724"/>
                </a:lnTo>
                <a:lnTo>
                  <a:pt x="27432" y="446532"/>
                </a:lnTo>
                <a:lnTo>
                  <a:pt x="25908" y="438912"/>
                </a:lnTo>
                <a:lnTo>
                  <a:pt x="25908" y="497586"/>
                </a:lnTo>
                <a:lnTo>
                  <a:pt x="59436" y="521208"/>
                </a:lnTo>
                <a:lnTo>
                  <a:pt x="88392" y="528828"/>
                </a:lnTo>
                <a:lnTo>
                  <a:pt x="2388108" y="528828"/>
                </a:lnTo>
                <a:lnTo>
                  <a:pt x="2424684" y="516636"/>
                </a:lnTo>
                <a:lnTo>
                  <a:pt x="2439924" y="505968"/>
                </a:lnTo>
                <a:lnTo>
                  <a:pt x="2449068" y="496824"/>
                </a:lnTo>
                <a:close/>
              </a:path>
            </a:pathLst>
          </a:custGeom>
          <a:solidFill>
            <a:srgbClr val="375D89"/>
          </a:solidFill>
        </p:spPr>
        <p:txBody>
          <a:bodyPr wrap="square" lIns="0" tIns="0" rIns="0" bIns="0" rtlCol="0"/>
          <a:lstStyle/>
          <a:p>
            <a:endParaRPr sz="1539"/>
          </a:p>
        </p:txBody>
      </p:sp>
      <p:sp>
        <p:nvSpPr>
          <p:cNvPr id="6" name="object 6"/>
          <p:cNvSpPr txBox="1"/>
          <p:nvPr/>
        </p:nvSpPr>
        <p:spPr>
          <a:xfrm>
            <a:off x="859061" y="1257141"/>
            <a:ext cx="6876787" cy="1993496"/>
          </a:xfrm>
          <a:prstGeom prst="rect">
            <a:avLst/>
          </a:prstGeom>
        </p:spPr>
        <p:txBody>
          <a:bodyPr vert="horz" wrap="square" lIns="0" tIns="10860" rIns="0" bIns="0" rtlCol="0">
            <a:spAutoFit/>
          </a:bodyPr>
          <a:lstStyle/>
          <a:p>
            <a:pPr marL="304074" marR="4344" indent="-293214">
              <a:spcBef>
                <a:spcPts val="86"/>
              </a:spcBef>
              <a:buChar char="•"/>
              <a:tabLst>
                <a:tab pos="303531" algn="l"/>
                <a:tab pos="304074" algn="l"/>
              </a:tabLst>
            </a:pPr>
            <a:r>
              <a:rPr sz="2052" spc="-637" dirty="0">
                <a:latin typeface="Arial"/>
                <a:cs typeface="Arial"/>
              </a:rPr>
              <a:t>…</a:t>
            </a:r>
            <a:r>
              <a:rPr sz="2052" spc="-124" dirty="0">
                <a:latin typeface="Arial"/>
                <a:cs typeface="Arial"/>
              </a:rPr>
              <a:t> </a:t>
            </a:r>
            <a:r>
              <a:rPr sz="2052" spc="-107" dirty="0">
                <a:latin typeface="Arial"/>
                <a:cs typeface="Arial"/>
              </a:rPr>
              <a:t>si </a:t>
            </a:r>
            <a:r>
              <a:rPr sz="2052" spc="-124" dirty="0">
                <a:latin typeface="Arial"/>
                <a:cs typeface="Arial"/>
              </a:rPr>
              <a:t>è </a:t>
            </a:r>
            <a:r>
              <a:rPr sz="2052" spc="-51" dirty="0">
                <a:latin typeface="Arial"/>
                <a:cs typeface="Arial"/>
              </a:rPr>
              <a:t>arricchita </a:t>
            </a:r>
            <a:r>
              <a:rPr sz="2052" spc="-86" dirty="0">
                <a:latin typeface="Arial"/>
                <a:cs typeface="Arial"/>
              </a:rPr>
              <a:t>via via </a:t>
            </a:r>
            <a:r>
              <a:rPr sz="2052" spc="-30" dirty="0">
                <a:latin typeface="Arial"/>
                <a:cs typeface="Arial"/>
              </a:rPr>
              <a:t>di </a:t>
            </a:r>
            <a:r>
              <a:rPr sz="2052" spc="-38" dirty="0">
                <a:latin typeface="Arial"/>
                <a:cs typeface="Arial"/>
              </a:rPr>
              <a:t>strumenti </a:t>
            </a:r>
            <a:r>
              <a:rPr sz="2052" spc="-124" dirty="0">
                <a:latin typeface="Arial"/>
                <a:cs typeface="Arial"/>
              </a:rPr>
              <a:t>e </a:t>
            </a:r>
            <a:r>
              <a:rPr sz="2052" spc="-30" dirty="0">
                <a:latin typeface="Arial"/>
                <a:cs typeface="Arial"/>
              </a:rPr>
              <a:t>di </a:t>
            </a:r>
            <a:r>
              <a:rPr sz="2052" spc="-56" dirty="0">
                <a:latin typeface="Arial"/>
                <a:cs typeface="Arial"/>
              </a:rPr>
              <a:t>informazioni </a:t>
            </a:r>
            <a:r>
              <a:rPr sz="2052" spc="-162" dirty="0">
                <a:latin typeface="Arial"/>
                <a:cs typeface="Arial"/>
              </a:rPr>
              <a:t>a  </a:t>
            </a:r>
            <a:r>
              <a:rPr sz="2052" spc="-94" dirty="0">
                <a:latin typeface="Arial"/>
                <a:cs typeface="Arial"/>
              </a:rPr>
              <a:t>disposizione </a:t>
            </a:r>
            <a:r>
              <a:rPr sz="2052" spc="-60" dirty="0">
                <a:latin typeface="Arial"/>
                <a:cs typeface="Arial"/>
              </a:rPr>
              <a:t>del </a:t>
            </a:r>
            <a:r>
              <a:rPr sz="2052" spc="-90" dirty="0">
                <a:latin typeface="Arial"/>
                <a:cs typeface="Arial"/>
              </a:rPr>
              <a:t>consumatore </a:t>
            </a:r>
            <a:r>
              <a:rPr sz="2052" spc="-51" dirty="0">
                <a:latin typeface="Arial"/>
                <a:cs typeface="Arial"/>
              </a:rPr>
              <a:t>per </a:t>
            </a:r>
            <a:r>
              <a:rPr sz="2052" spc="-56" dirty="0">
                <a:latin typeface="Arial"/>
                <a:cs typeface="Arial"/>
              </a:rPr>
              <a:t>privilegiare </a:t>
            </a:r>
            <a:r>
              <a:rPr sz="2052" spc="-9" dirty="0">
                <a:latin typeface="Arial"/>
                <a:cs typeface="Arial"/>
              </a:rPr>
              <a:t>prodotti</a:t>
            </a:r>
            <a:r>
              <a:rPr sz="2052" spc="-257" dirty="0">
                <a:latin typeface="Arial"/>
                <a:cs typeface="Arial"/>
              </a:rPr>
              <a:t> </a:t>
            </a:r>
            <a:r>
              <a:rPr sz="2052" spc="-124" dirty="0">
                <a:latin typeface="Arial"/>
                <a:cs typeface="Arial"/>
              </a:rPr>
              <a:t>e  </a:t>
            </a:r>
            <a:r>
              <a:rPr sz="2052" spc="-107" dirty="0">
                <a:latin typeface="Arial"/>
                <a:cs typeface="Arial"/>
              </a:rPr>
              <a:t>aziende </a:t>
            </a:r>
            <a:r>
              <a:rPr sz="2052" spc="-26" dirty="0">
                <a:latin typeface="Arial"/>
                <a:cs typeface="Arial"/>
              </a:rPr>
              <a:t>in </a:t>
            </a:r>
            <a:r>
              <a:rPr sz="2052" spc="-145" dirty="0">
                <a:latin typeface="Arial"/>
                <a:cs typeface="Arial"/>
              </a:rPr>
              <a:t>base </a:t>
            </a:r>
            <a:r>
              <a:rPr sz="2052" spc="-162" dirty="0">
                <a:latin typeface="Arial"/>
                <a:cs typeface="Arial"/>
              </a:rPr>
              <a:t>a </a:t>
            </a:r>
            <a:r>
              <a:rPr sz="2052" spc="-13" dirty="0">
                <a:latin typeface="Arial"/>
                <a:cs typeface="Arial"/>
              </a:rPr>
              <a:t>criteri </a:t>
            </a:r>
            <a:r>
              <a:rPr sz="2052" spc="-30" dirty="0">
                <a:latin typeface="Arial"/>
                <a:cs typeface="Arial"/>
              </a:rPr>
              <a:t>di </a:t>
            </a:r>
            <a:r>
              <a:rPr sz="2052" spc="-51" dirty="0">
                <a:latin typeface="Arial"/>
                <a:cs typeface="Arial"/>
              </a:rPr>
              <a:t>qualità, </a:t>
            </a:r>
            <a:r>
              <a:rPr sz="2052" spc="-56" dirty="0">
                <a:latin typeface="Arial"/>
                <a:cs typeface="Arial"/>
              </a:rPr>
              <a:t>sostenibilità </a:t>
            </a:r>
            <a:r>
              <a:rPr sz="2052" spc="-103" dirty="0">
                <a:latin typeface="Arial"/>
                <a:cs typeface="Arial"/>
              </a:rPr>
              <a:t>sociale</a:t>
            </a:r>
            <a:r>
              <a:rPr sz="2052" spc="-423" dirty="0">
                <a:latin typeface="Arial"/>
                <a:cs typeface="Arial"/>
              </a:rPr>
              <a:t> </a:t>
            </a:r>
            <a:r>
              <a:rPr sz="2052" spc="-124" dirty="0">
                <a:latin typeface="Arial"/>
                <a:cs typeface="Arial"/>
              </a:rPr>
              <a:t>e  </a:t>
            </a:r>
            <a:r>
              <a:rPr sz="2052" spc="-64" dirty="0">
                <a:latin typeface="Arial"/>
                <a:cs typeface="Arial"/>
              </a:rPr>
              <a:t>ambientale.</a:t>
            </a:r>
            <a:endParaRPr sz="2052" dirty="0">
              <a:latin typeface="Arial"/>
              <a:cs typeface="Arial"/>
            </a:endParaRPr>
          </a:p>
          <a:p>
            <a:pPr>
              <a:lnSpc>
                <a:spcPct val="100000"/>
              </a:lnSpc>
            </a:pPr>
            <a:endParaRPr sz="2052" dirty="0">
              <a:latin typeface="Times New Roman"/>
              <a:cs typeface="Times New Roman"/>
            </a:endParaRPr>
          </a:p>
          <a:p>
            <a:pPr marL="758554">
              <a:spcBef>
                <a:spcPts val="1270"/>
              </a:spcBef>
            </a:pPr>
            <a:r>
              <a:rPr sz="1539" spc="-4" dirty="0">
                <a:latin typeface="Verdana"/>
                <a:cs typeface="Verdana"/>
              </a:rPr>
              <a:t>Certificazioni</a:t>
            </a:r>
            <a:endParaRPr sz="1539" dirty="0">
              <a:latin typeface="Verdana"/>
              <a:cs typeface="Verdana"/>
            </a:endParaRPr>
          </a:p>
        </p:txBody>
      </p:sp>
      <p:sp>
        <p:nvSpPr>
          <p:cNvPr id="7" name="object 7"/>
          <p:cNvSpPr/>
          <p:nvPr/>
        </p:nvSpPr>
        <p:spPr>
          <a:xfrm>
            <a:off x="7131017" y="2233654"/>
            <a:ext cx="965658" cy="938292"/>
          </a:xfrm>
          <a:prstGeom prst="rect">
            <a:avLst/>
          </a:prstGeom>
          <a:blipFill>
            <a:blip r:embed="rId2" cstate="print"/>
            <a:stretch>
              <a:fillRect/>
            </a:stretch>
          </a:blipFill>
        </p:spPr>
        <p:txBody>
          <a:bodyPr wrap="square" lIns="0" tIns="0" rIns="0" bIns="0" rtlCol="0"/>
          <a:lstStyle/>
          <a:p>
            <a:endParaRPr sz="1539"/>
          </a:p>
        </p:txBody>
      </p:sp>
      <p:sp>
        <p:nvSpPr>
          <p:cNvPr id="8" name="object 8"/>
          <p:cNvSpPr/>
          <p:nvPr/>
        </p:nvSpPr>
        <p:spPr>
          <a:xfrm>
            <a:off x="1168956" y="3426068"/>
            <a:ext cx="5072096" cy="1151145"/>
          </a:xfrm>
          <a:custGeom>
            <a:avLst/>
            <a:gdLst/>
            <a:ahLst/>
            <a:cxnLst/>
            <a:rect l="l" t="t" r="r" b="b"/>
            <a:pathLst>
              <a:path w="5931534" h="1346200">
                <a:moveTo>
                  <a:pt x="5931408" y="955548"/>
                </a:moveTo>
                <a:lnTo>
                  <a:pt x="5931408" y="0"/>
                </a:lnTo>
                <a:lnTo>
                  <a:pt x="5905500" y="0"/>
                </a:lnTo>
                <a:lnTo>
                  <a:pt x="5905500" y="973836"/>
                </a:lnTo>
                <a:lnTo>
                  <a:pt x="5903976" y="993648"/>
                </a:lnTo>
                <a:lnTo>
                  <a:pt x="5893308" y="1046988"/>
                </a:lnTo>
                <a:lnTo>
                  <a:pt x="5876544" y="1097280"/>
                </a:lnTo>
                <a:lnTo>
                  <a:pt x="5843016" y="1159764"/>
                </a:lnTo>
                <a:lnTo>
                  <a:pt x="5809488" y="1200912"/>
                </a:lnTo>
                <a:lnTo>
                  <a:pt x="5798820" y="1213104"/>
                </a:lnTo>
                <a:lnTo>
                  <a:pt x="5743956" y="1258824"/>
                </a:lnTo>
                <a:lnTo>
                  <a:pt x="5698236" y="1284732"/>
                </a:lnTo>
                <a:lnTo>
                  <a:pt x="5647944" y="1304544"/>
                </a:lnTo>
                <a:lnTo>
                  <a:pt x="5594604" y="1316736"/>
                </a:lnTo>
                <a:lnTo>
                  <a:pt x="5539740" y="1321308"/>
                </a:lnTo>
                <a:lnTo>
                  <a:pt x="391668" y="1321308"/>
                </a:lnTo>
                <a:lnTo>
                  <a:pt x="371856" y="1319784"/>
                </a:lnTo>
                <a:lnTo>
                  <a:pt x="335280" y="1316736"/>
                </a:lnTo>
                <a:lnTo>
                  <a:pt x="316992" y="1313688"/>
                </a:lnTo>
                <a:lnTo>
                  <a:pt x="300228" y="1309116"/>
                </a:lnTo>
                <a:lnTo>
                  <a:pt x="281940" y="1304544"/>
                </a:lnTo>
                <a:lnTo>
                  <a:pt x="248412" y="1292352"/>
                </a:lnTo>
                <a:lnTo>
                  <a:pt x="233172" y="1284732"/>
                </a:lnTo>
                <a:lnTo>
                  <a:pt x="216408" y="1277112"/>
                </a:lnTo>
                <a:lnTo>
                  <a:pt x="172212" y="1248156"/>
                </a:lnTo>
                <a:lnTo>
                  <a:pt x="120396" y="1200912"/>
                </a:lnTo>
                <a:lnTo>
                  <a:pt x="88392" y="1159764"/>
                </a:lnTo>
                <a:lnTo>
                  <a:pt x="62484" y="1114044"/>
                </a:lnTo>
                <a:lnTo>
                  <a:pt x="42672" y="1063752"/>
                </a:lnTo>
                <a:lnTo>
                  <a:pt x="27432" y="992124"/>
                </a:lnTo>
                <a:lnTo>
                  <a:pt x="25908" y="0"/>
                </a:lnTo>
                <a:lnTo>
                  <a:pt x="0" y="0"/>
                </a:lnTo>
                <a:lnTo>
                  <a:pt x="0" y="955548"/>
                </a:lnTo>
                <a:lnTo>
                  <a:pt x="4572" y="1014984"/>
                </a:lnTo>
                <a:lnTo>
                  <a:pt x="18288" y="1071372"/>
                </a:lnTo>
                <a:lnTo>
                  <a:pt x="32004" y="1107948"/>
                </a:lnTo>
                <a:lnTo>
                  <a:pt x="57912" y="1158240"/>
                </a:lnTo>
                <a:lnTo>
                  <a:pt x="67056" y="1173480"/>
                </a:lnTo>
                <a:lnTo>
                  <a:pt x="89916" y="1203960"/>
                </a:lnTo>
                <a:lnTo>
                  <a:pt x="129540" y="1245108"/>
                </a:lnTo>
                <a:lnTo>
                  <a:pt x="158496" y="1267968"/>
                </a:lnTo>
                <a:lnTo>
                  <a:pt x="173736" y="1280160"/>
                </a:lnTo>
                <a:lnTo>
                  <a:pt x="222504" y="1307592"/>
                </a:lnTo>
                <a:lnTo>
                  <a:pt x="257556" y="1322832"/>
                </a:lnTo>
                <a:lnTo>
                  <a:pt x="312420" y="1338072"/>
                </a:lnTo>
                <a:lnTo>
                  <a:pt x="352044" y="1344168"/>
                </a:lnTo>
                <a:lnTo>
                  <a:pt x="371856" y="1345692"/>
                </a:lnTo>
                <a:lnTo>
                  <a:pt x="5561076" y="1345692"/>
                </a:lnTo>
                <a:lnTo>
                  <a:pt x="5580888" y="1344168"/>
                </a:lnTo>
                <a:lnTo>
                  <a:pt x="5599176" y="1341120"/>
                </a:lnTo>
                <a:lnTo>
                  <a:pt x="5618988" y="1338072"/>
                </a:lnTo>
                <a:lnTo>
                  <a:pt x="5637276" y="1333500"/>
                </a:lnTo>
                <a:lnTo>
                  <a:pt x="5657088" y="1328928"/>
                </a:lnTo>
                <a:lnTo>
                  <a:pt x="5673852" y="1322832"/>
                </a:lnTo>
                <a:lnTo>
                  <a:pt x="5708904" y="1307592"/>
                </a:lnTo>
                <a:lnTo>
                  <a:pt x="5742432" y="1289304"/>
                </a:lnTo>
                <a:lnTo>
                  <a:pt x="5774436" y="1267968"/>
                </a:lnTo>
                <a:lnTo>
                  <a:pt x="5803392" y="1243584"/>
                </a:lnTo>
                <a:lnTo>
                  <a:pt x="5817108" y="1231392"/>
                </a:lnTo>
                <a:lnTo>
                  <a:pt x="5841492" y="1203960"/>
                </a:lnTo>
                <a:lnTo>
                  <a:pt x="5853684" y="1188720"/>
                </a:lnTo>
                <a:lnTo>
                  <a:pt x="5864352" y="1173480"/>
                </a:lnTo>
                <a:lnTo>
                  <a:pt x="5873496" y="1158240"/>
                </a:lnTo>
                <a:lnTo>
                  <a:pt x="5884164" y="1141476"/>
                </a:lnTo>
                <a:lnTo>
                  <a:pt x="5891784" y="1124712"/>
                </a:lnTo>
                <a:lnTo>
                  <a:pt x="5899404" y="1106424"/>
                </a:lnTo>
                <a:lnTo>
                  <a:pt x="5907024" y="1089660"/>
                </a:lnTo>
                <a:lnTo>
                  <a:pt x="5919216" y="1053084"/>
                </a:lnTo>
                <a:lnTo>
                  <a:pt x="5922264" y="1033272"/>
                </a:lnTo>
                <a:lnTo>
                  <a:pt x="5926836" y="1014984"/>
                </a:lnTo>
                <a:lnTo>
                  <a:pt x="5931408" y="955548"/>
                </a:lnTo>
                <a:close/>
              </a:path>
            </a:pathLst>
          </a:custGeom>
          <a:solidFill>
            <a:srgbClr val="365F91"/>
          </a:solidFill>
        </p:spPr>
        <p:txBody>
          <a:bodyPr wrap="square" lIns="0" tIns="0" rIns="0" bIns="0" rtlCol="0"/>
          <a:lstStyle/>
          <a:p>
            <a:endParaRPr sz="1539"/>
          </a:p>
        </p:txBody>
      </p:sp>
      <p:sp>
        <p:nvSpPr>
          <p:cNvPr id="9" name="object 9"/>
          <p:cNvSpPr/>
          <p:nvPr/>
        </p:nvSpPr>
        <p:spPr>
          <a:xfrm>
            <a:off x="1511692" y="3792263"/>
            <a:ext cx="2108549" cy="453507"/>
          </a:xfrm>
          <a:prstGeom prst="rect">
            <a:avLst/>
          </a:prstGeom>
          <a:blipFill>
            <a:blip r:embed="rId3" cstate="print"/>
            <a:stretch>
              <a:fillRect/>
            </a:stretch>
          </a:blipFill>
        </p:spPr>
        <p:txBody>
          <a:bodyPr wrap="square" lIns="0" tIns="0" rIns="0" bIns="0" rtlCol="0"/>
          <a:lstStyle/>
          <a:p>
            <a:endParaRPr sz="1539"/>
          </a:p>
        </p:txBody>
      </p:sp>
      <p:sp>
        <p:nvSpPr>
          <p:cNvPr id="10" name="object 10"/>
          <p:cNvSpPr txBox="1"/>
          <p:nvPr/>
        </p:nvSpPr>
        <p:spPr>
          <a:xfrm>
            <a:off x="1878755" y="3868714"/>
            <a:ext cx="1287436" cy="247826"/>
          </a:xfrm>
          <a:prstGeom prst="rect">
            <a:avLst/>
          </a:prstGeom>
        </p:spPr>
        <p:txBody>
          <a:bodyPr vert="horz" wrap="square" lIns="0" tIns="10860" rIns="0" bIns="0" rtlCol="0">
            <a:spAutoFit/>
          </a:bodyPr>
          <a:lstStyle/>
          <a:p>
            <a:pPr marL="10860">
              <a:spcBef>
                <a:spcPts val="86"/>
              </a:spcBef>
            </a:pPr>
            <a:r>
              <a:rPr sz="1539" spc="-9" dirty="0">
                <a:latin typeface="Verdana"/>
                <a:cs typeface="Verdana"/>
              </a:rPr>
              <a:t>Etichettatura</a:t>
            </a:r>
            <a:endParaRPr sz="1539">
              <a:latin typeface="Verdana"/>
              <a:cs typeface="Verdana"/>
            </a:endParaRPr>
          </a:p>
        </p:txBody>
      </p:sp>
      <p:sp>
        <p:nvSpPr>
          <p:cNvPr id="11" name="object 11"/>
          <p:cNvSpPr/>
          <p:nvPr/>
        </p:nvSpPr>
        <p:spPr>
          <a:xfrm>
            <a:off x="4237951" y="2745806"/>
            <a:ext cx="1733232" cy="853584"/>
          </a:xfrm>
          <a:prstGeom prst="rect">
            <a:avLst/>
          </a:prstGeom>
          <a:blipFill>
            <a:blip r:embed="rId4" cstate="print"/>
            <a:stretch>
              <a:fillRect/>
            </a:stretch>
          </a:blipFill>
        </p:spPr>
        <p:txBody>
          <a:bodyPr wrap="square" lIns="0" tIns="0" rIns="0" bIns="0" rtlCol="0"/>
          <a:lstStyle/>
          <a:p>
            <a:endParaRPr sz="1539"/>
          </a:p>
        </p:txBody>
      </p:sp>
      <p:sp>
        <p:nvSpPr>
          <p:cNvPr id="12" name="object 12"/>
          <p:cNvSpPr/>
          <p:nvPr/>
        </p:nvSpPr>
        <p:spPr>
          <a:xfrm>
            <a:off x="4462099" y="3629365"/>
            <a:ext cx="1284937" cy="817095"/>
          </a:xfrm>
          <a:prstGeom prst="rect">
            <a:avLst/>
          </a:prstGeom>
          <a:blipFill>
            <a:blip r:embed="rId5" cstate="print"/>
            <a:stretch>
              <a:fillRect/>
            </a:stretch>
          </a:blipFill>
        </p:spPr>
        <p:txBody>
          <a:bodyPr wrap="square" lIns="0" tIns="0" rIns="0" bIns="0" rtlCol="0"/>
          <a:lstStyle/>
          <a:p>
            <a:endParaRPr sz="1539"/>
          </a:p>
        </p:txBody>
      </p:sp>
      <p:sp>
        <p:nvSpPr>
          <p:cNvPr id="13" name="object 13"/>
          <p:cNvSpPr/>
          <p:nvPr/>
        </p:nvSpPr>
        <p:spPr>
          <a:xfrm>
            <a:off x="891377" y="4765739"/>
            <a:ext cx="1141588" cy="1288848"/>
          </a:xfrm>
          <a:prstGeom prst="rect">
            <a:avLst/>
          </a:prstGeom>
          <a:blipFill>
            <a:blip r:embed="rId6" cstate="print"/>
            <a:stretch>
              <a:fillRect/>
            </a:stretch>
          </a:blipFill>
        </p:spPr>
        <p:txBody>
          <a:bodyPr wrap="square" lIns="0" tIns="0" rIns="0" bIns="0" rtlCol="0"/>
          <a:lstStyle/>
          <a:p>
            <a:endParaRPr sz="1539"/>
          </a:p>
        </p:txBody>
      </p:sp>
      <p:sp>
        <p:nvSpPr>
          <p:cNvPr id="14" name="object 14"/>
          <p:cNvSpPr/>
          <p:nvPr/>
        </p:nvSpPr>
        <p:spPr>
          <a:xfrm>
            <a:off x="2267539" y="5155392"/>
            <a:ext cx="1153316" cy="1154619"/>
          </a:xfrm>
          <a:prstGeom prst="rect">
            <a:avLst/>
          </a:prstGeom>
          <a:blipFill>
            <a:blip r:embed="rId7" cstate="print"/>
            <a:stretch>
              <a:fillRect/>
            </a:stretch>
          </a:blipFill>
        </p:spPr>
        <p:txBody>
          <a:bodyPr wrap="square" lIns="0" tIns="0" rIns="0" bIns="0" rtlCol="0"/>
          <a:lstStyle/>
          <a:p>
            <a:endParaRPr sz="1539"/>
          </a:p>
        </p:txBody>
      </p:sp>
      <p:sp>
        <p:nvSpPr>
          <p:cNvPr id="15" name="object 15"/>
          <p:cNvSpPr/>
          <p:nvPr/>
        </p:nvSpPr>
        <p:spPr>
          <a:xfrm>
            <a:off x="3660640" y="4660181"/>
            <a:ext cx="1179380" cy="1179380"/>
          </a:xfrm>
          <a:prstGeom prst="rect">
            <a:avLst/>
          </a:prstGeom>
          <a:blipFill>
            <a:blip r:embed="rId8" cstate="print"/>
            <a:stretch>
              <a:fillRect/>
            </a:stretch>
          </a:blipFill>
        </p:spPr>
        <p:txBody>
          <a:bodyPr wrap="square" lIns="0" tIns="0" rIns="0" bIns="0" rtlCol="0"/>
          <a:lstStyle/>
          <a:p>
            <a:endParaRPr sz="1539"/>
          </a:p>
        </p:txBody>
      </p:sp>
      <p:sp>
        <p:nvSpPr>
          <p:cNvPr id="16" name="object 16"/>
          <p:cNvSpPr/>
          <p:nvPr/>
        </p:nvSpPr>
        <p:spPr>
          <a:xfrm>
            <a:off x="5104568" y="5319592"/>
            <a:ext cx="1817168" cy="910685"/>
          </a:xfrm>
          <a:prstGeom prst="rect">
            <a:avLst/>
          </a:prstGeom>
          <a:blipFill>
            <a:blip r:embed="rId9" cstate="print"/>
            <a:stretch>
              <a:fillRect/>
            </a:stretch>
          </a:blipFill>
        </p:spPr>
        <p:txBody>
          <a:bodyPr wrap="square" lIns="0" tIns="0" rIns="0" bIns="0" rtlCol="0"/>
          <a:lstStyle/>
          <a:p>
            <a:endParaRPr sz="1539"/>
          </a:p>
        </p:txBody>
      </p:sp>
      <p:sp>
        <p:nvSpPr>
          <p:cNvPr id="17" name="object 17"/>
          <p:cNvSpPr/>
          <p:nvPr/>
        </p:nvSpPr>
        <p:spPr>
          <a:xfrm>
            <a:off x="6753746" y="4417124"/>
            <a:ext cx="870852" cy="891725"/>
          </a:xfrm>
          <a:prstGeom prst="rect">
            <a:avLst/>
          </a:prstGeom>
          <a:blipFill>
            <a:blip r:embed="rId10" cstate="print"/>
            <a:stretch>
              <a:fillRect/>
            </a:stretch>
          </a:blipFill>
        </p:spPr>
        <p:txBody>
          <a:bodyPr wrap="square" lIns="0" tIns="0" rIns="0" bIns="0" rtlCol="0"/>
          <a:lstStyle/>
          <a:p>
            <a:endParaRPr sz="1539"/>
          </a:p>
        </p:txBody>
      </p:sp>
      <p:sp>
        <p:nvSpPr>
          <p:cNvPr id="18" name="object 18"/>
          <p:cNvSpPr/>
          <p:nvPr/>
        </p:nvSpPr>
        <p:spPr>
          <a:xfrm>
            <a:off x="6535461" y="3321813"/>
            <a:ext cx="1404831" cy="943504"/>
          </a:xfrm>
          <a:prstGeom prst="rect">
            <a:avLst/>
          </a:prstGeom>
          <a:blipFill>
            <a:blip r:embed="rId11" cstate="print"/>
            <a:stretch>
              <a:fillRect/>
            </a:stretch>
          </a:blipFill>
        </p:spPr>
        <p:txBody>
          <a:bodyPr wrap="square" lIns="0" tIns="0" rIns="0" bIns="0" rtlCol="0"/>
          <a:lstStyle/>
          <a:p>
            <a:endParaRPr sz="1539"/>
          </a:p>
        </p:txBody>
      </p:sp>
    </p:spTree>
    <p:extLst>
      <p:ext uri="{BB962C8B-B14F-4D97-AF65-F5344CB8AC3E}">
        <p14:creationId xmlns:p14="http://schemas.microsoft.com/office/powerpoint/2010/main" val="1026520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673602"/>
            <a:ext cx="2467360" cy="589907"/>
          </a:xfrm>
          <a:prstGeom prst="rect">
            <a:avLst/>
          </a:prstGeom>
        </p:spPr>
        <p:txBody>
          <a:bodyPr vert="horz" wrap="square" lIns="0" tIns="10860" rIns="0" bIns="0" rtlCol="0">
            <a:spAutoFit/>
          </a:bodyPr>
          <a:lstStyle/>
          <a:p>
            <a:pPr marL="10860">
              <a:spcBef>
                <a:spcPts val="86"/>
              </a:spcBef>
            </a:pPr>
            <a:r>
              <a:rPr sz="3762" spc="-115" dirty="0"/>
              <a:t>Dolphin</a:t>
            </a:r>
            <a:r>
              <a:rPr sz="3762" spc="-274" dirty="0"/>
              <a:t> </a:t>
            </a:r>
            <a:r>
              <a:rPr sz="3762" spc="-325" dirty="0"/>
              <a:t>Safe</a:t>
            </a:r>
            <a:endParaRPr sz="3762" dirty="0"/>
          </a:p>
        </p:txBody>
      </p:sp>
      <p:sp>
        <p:nvSpPr>
          <p:cNvPr id="3" name="object 3"/>
          <p:cNvSpPr/>
          <p:nvPr/>
        </p:nvSpPr>
        <p:spPr>
          <a:xfrm>
            <a:off x="7011124" y="429077"/>
            <a:ext cx="1464777" cy="1343582"/>
          </a:xfrm>
          <a:prstGeom prst="rect">
            <a:avLst/>
          </a:prstGeom>
          <a:blipFill>
            <a:blip r:embed="rId2" cstate="print"/>
            <a:stretch>
              <a:fillRect/>
            </a:stretch>
          </a:blipFill>
        </p:spPr>
        <p:txBody>
          <a:bodyPr wrap="square" lIns="0" tIns="0" rIns="0" bIns="0" rtlCol="0"/>
          <a:lstStyle/>
          <a:p>
            <a:endParaRPr sz="1539"/>
          </a:p>
        </p:txBody>
      </p:sp>
      <p:sp>
        <p:nvSpPr>
          <p:cNvPr id="4" name="object 4"/>
          <p:cNvSpPr/>
          <p:nvPr/>
        </p:nvSpPr>
        <p:spPr>
          <a:xfrm>
            <a:off x="656804" y="3426068"/>
            <a:ext cx="7819097" cy="2932162"/>
          </a:xfrm>
          <a:custGeom>
            <a:avLst/>
            <a:gdLst/>
            <a:ahLst/>
            <a:cxnLst/>
            <a:rect l="l" t="t" r="r" b="b"/>
            <a:pathLst>
              <a:path w="9144000" h="3429000">
                <a:moveTo>
                  <a:pt x="0" y="3428999"/>
                </a:moveTo>
                <a:lnTo>
                  <a:pt x="9143999" y="3428999"/>
                </a:lnTo>
                <a:lnTo>
                  <a:pt x="9143999" y="0"/>
                </a:lnTo>
                <a:lnTo>
                  <a:pt x="0" y="0"/>
                </a:lnTo>
                <a:lnTo>
                  <a:pt x="0" y="3428999"/>
                </a:lnTo>
                <a:close/>
              </a:path>
            </a:pathLst>
          </a:custGeom>
          <a:solidFill>
            <a:srgbClr val="FFFFFF"/>
          </a:solidFill>
        </p:spPr>
        <p:txBody>
          <a:bodyPr wrap="square" lIns="0" tIns="0" rIns="0" bIns="0" rtlCol="0"/>
          <a:lstStyle/>
          <a:p>
            <a:endParaRPr sz="1539"/>
          </a:p>
        </p:txBody>
      </p:sp>
      <p:sp>
        <p:nvSpPr>
          <p:cNvPr id="5" name="object 5"/>
          <p:cNvSpPr txBox="1"/>
          <p:nvPr/>
        </p:nvSpPr>
        <p:spPr>
          <a:xfrm>
            <a:off x="724135" y="1764075"/>
            <a:ext cx="7285335" cy="3503682"/>
          </a:xfrm>
          <a:prstGeom prst="rect">
            <a:avLst/>
          </a:prstGeom>
        </p:spPr>
        <p:txBody>
          <a:bodyPr vert="horz" wrap="square" lIns="0" tIns="10317" rIns="0" bIns="0" rtlCol="0">
            <a:spAutoFit/>
          </a:bodyPr>
          <a:lstStyle/>
          <a:p>
            <a:pPr marL="304074" marR="4344" indent="-293214">
              <a:spcBef>
                <a:spcPts val="81"/>
              </a:spcBef>
              <a:buFont typeface="Arial"/>
              <a:buChar char="•"/>
              <a:tabLst>
                <a:tab pos="303531" algn="l"/>
                <a:tab pos="304074" algn="l"/>
              </a:tabLst>
            </a:pPr>
            <a:r>
              <a:rPr sz="1881" spc="-4" dirty="0">
                <a:latin typeface="Verdana"/>
                <a:cs typeface="Verdana"/>
              </a:rPr>
              <a:t>Il marchio </a:t>
            </a:r>
            <a:r>
              <a:rPr sz="1881" i="1" spc="-4" dirty="0">
                <a:latin typeface="Verdana"/>
                <a:cs typeface="Verdana"/>
              </a:rPr>
              <a:t>Dolphin Safe </a:t>
            </a:r>
            <a:r>
              <a:rPr sz="1881" spc="-4" dirty="0">
                <a:latin typeface="Verdana"/>
                <a:cs typeface="Verdana"/>
              </a:rPr>
              <a:t>attesta che il tonno è </a:t>
            </a:r>
            <a:r>
              <a:rPr sz="1881" spc="-9" dirty="0">
                <a:latin typeface="Verdana"/>
                <a:cs typeface="Verdana"/>
              </a:rPr>
              <a:t>pescato con  </a:t>
            </a:r>
            <a:r>
              <a:rPr sz="1881" spc="-4" dirty="0">
                <a:latin typeface="Verdana"/>
                <a:cs typeface="Verdana"/>
              </a:rPr>
              <a:t>metodi che non danneggiano i delfini e </a:t>
            </a:r>
            <a:r>
              <a:rPr sz="1881" spc="-9" dirty="0">
                <a:latin typeface="Verdana"/>
                <a:cs typeface="Verdana"/>
              </a:rPr>
              <a:t>l’ecosistema  marino.</a:t>
            </a:r>
            <a:endParaRPr sz="1881">
              <a:latin typeface="Verdana"/>
              <a:cs typeface="Verdana"/>
            </a:endParaRPr>
          </a:p>
          <a:p>
            <a:pPr>
              <a:spcBef>
                <a:spcPts val="43"/>
              </a:spcBef>
              <a:buFont typeface="Arial"/>
              <a:buChar char="•"/>
            </a:pPr>
            <a:endParaRPr sz="1924">
              <a:latin typeface="Times New Roman"/>
              <a:cs typeface="Times New Roman"/>
            </a:endParaRPr>
          </a:p>
          <a:p>
            <a:pPr marL="304074" marR="242173" indent="-293214">
              <a:buFont typeface="Arial"/>
              <a:buChar char="•"/>
              <a:tabLst>
                <a:tab pos="303531" algn="l"/>
                <a:tab pos="304074" algn="l"/>
              </a:tabLst>
            </a:pPr>
            <a:r>
              <a:rPr sz="1881" spc="-4" dirty="0">
                <a:latin typeface="Verdana"/>
                <a:cs typeface="Verdana"/>
              </a:rPr>
              <a:t>Le imprese di tonno che vi </a:t>
            </a:r>
            <a:r>
              <a:rPr sz="1881" spc="-9" dirty="0">
                <a:latin typeface="Verdana"/>
                <a:cs typeface="Verdana"/>
              </a:rPr>
              <a:t>aderiscono </a:t>
            </a:r>
            <a:r>
              <a:rPr sz="1881" spc="-4" dirty="0">
                <a:latin typeface="Verdana"/>
                <a:cs typeface="Verdana"/>
              </a:rPr>
              <a:t>a </a:t>
            </a:r>
            <a:r>
              <a:rPr sz="1881" spc="-9" dirty="0">
                <a:latin typeface="Verdana"/>
                <a:cs typeface="Verdana"/>
              </a:rPr>
              <a:t>livello mondiale  </a:t>
            </a:r>
            <a:r>
              <a:rPr sz="1881" spc="-4" dirty="0">
                <a:latin typeface="Verdana"/>
                <a:cs typeface="Verdana"/>
              </a:rPr>
              <a:t>sono </a:t>
            </a:r>
            <a:r>
              <a:rPr sz="1881" spc="-9" dirty="0">
                <a:latin typeface="Verdana"/>
                <a:cs typeface="Verdana"/>
              </a:rPr>
              <a:t>circa </a:t>
            </a:r>
            <a:r>
              <a:rPr sz="1881" spc="-4" dirty="0">
                <a:latin typeface="Verdana"/>
                <a:cs typeface="Verdana"/>
              </a:rPr>
              <a:t>il 90 % del</a:t>
            </a:r>
            <a:r>
              <a:rPr sz="1881" spc="56" dirty="0">
                <a:latin typeface="Verdana"/>
                <a:cs typeface="Verdana"/>
              </a:rPr>
              <a:t> </a:t>
            </a:r>
            <a:r>
              <a:rPr sz="1881" spc="-4" dirty="0">
                <a:latin typeface="Verdana"/>
                <a:cs typeface="Verdana"/>
              </a:rPr>
              <a:t>totale.</a:t>
            </a:r>
            <a:endParaRPr sz="1881">
              <a:latin typeface="Verdana"/>
              <a:cs typeface="Verdana"/>
            </a:endParaRPr>
          </a:p>
          <a:p>
            <a:pPr>
              <a:spcBef>
                <a:spcPts val="47"/>
              </a:spcBef>
              <a:buFont typeface="Arial"/>
              <a:buChar char="•"/>
            </a:pPr>
            <a:endParaRPr sz="1924">
              <a:latin typeface="Times New Roman"/>
              <a:cs typeface="Times New Roman"/>
            </a:endParaRPr>
          </a:p>
          <a:p>
            <a:pPr marL="304074" marR="239458" indent="-293214">
              <a:buFont typeface="Arial"/>
              <a:buChar char="•"/>
              <a:tabLst>
                <a:tab pos="303531" algn="l"/>
                <a:tab pos="304074" algn="l"/>
              </a:tabLst>
            </a:pPr>
            <a:r>
              <a:rPr sz="1881" spc="-4" dirty="0">
                <a:latin typeface="Verdana"/>
                <a:cs typeface="Verdana"/>
              </a:rPr>
              <a:t>DS è </a:t>
            </a:r>
            <a:r>
              <a:rPr sz="1881" spc="-9" dirty="0">
                <a:latin typeface="Verdana"/>
                <a:cs typeface="Verdana"/>
              </a:rPr>
              <a:t>riuscita </a:t>
            </a:r>
            <a:r>
              <a:rPr sz="1881" spc="-4" dirty="0">
                <a:latin typeface="Verdana"/>
                <a:cs typeface="Verdana"/>
              </a:rPr>
              <a:t>a </a:t>
            </a:r>
            <a:r>
              <a:rPr sz="1881" spc="-9" dirty="0">
                <a:latin typeface="Verdana"/>
                <a:cs typeface="Verdana"/>
              </a:rPr>
              <a:t>strappare </a:t>
            </a:r>
            <a:r>
              <a:rPr sz="1881" spc="-4" dirty="0">
                <a:latin typeface="Verdana"/>
                <a:cs typeface="Verdana"/>
              </a:rPr>
              <a:t>alla </a:t>
            </a:r>
            <a:r>
              <a:rPr sz="1881" spc="-9" dirty="0">
                <a:latin typeface="Verdana"/>
                <a:cs typeface="Verdana"/>
              </a:rPr>
              <a:t>morte circa 150000 delfini  all’anno, </a:t>
            </a:r>
            <a:r>
              <a:rPr sz="1881" spc="-4" dirty="0">
                <a:latin typeface="Verdana"/>
                <a:cs typeface="Verdana"/>
              </a:rPr>
              <a:t>tagliando </a:t>
            </a:r>
            <a:r>
              <a:rPr sz="1881" spc="-9" dirty="0">
                <a:latin typeface="Verdana"/>
                <a:cs typeface="Verdana"/>
              </a:rPr>
              <a:t>drasticamente </a:t>
            </a:r>
            <a:r>
              <a:rPr sz="1881" spc="-4" dirty="0">
                <a:latin typeface="Verdana"/>
                <a:cs typeface="Verdana"/>
              </a:rPr>
              <a:t>il trend di </a:t>
            </a:r>
            <a:r>
              <a:rPr sz="1881" spc="-13" dirty="0">
                <a:latin typeface="Verdana"/>
                <a:cs typeface="Verdana"/>
              </a:rPr>
              <a:t>cattura </a:t>
            </a:r>
            <a:r>
              <a:rPr sz="1881" spc="-4" dirty="0">
                <a:latin typeface="Verdana"/>
                <a:cs typeface="Verdana"/>
              </a:rPr>
              <a:t>( al  momento </a:t>
            </a:r>
            <a:r>
              <a:rPr sz="1881" spc="-9" dirty="0">
                <a:latin typeface="Verdana"/>
                <a:cs typeface="Verdana"/>
              </a:rPr>
              <a:t>vicino </a:t>
            </a:r>
            <a:r>
              <a:rPr sz="1881" spc="-4" dirty="0">
                <a:latin typeface="Verdana"/>
                <a:cs typeface="Verdana"/>
              </a:rPr>
              <a:t>allo </a:t>
            </a:r>
            <a:r>
              <a:rPr sz="1881" spc="-9" dirty="0">
                <a:latin typeface="Verdana"/>
                <a:cs typeface="Verdana"/>
              </a:rPr>
              <a:t>zero</a:t>
            </a:r>
            <a:r>
              <a:rPr sz="1881" spc="38" dirty="0">
                <a:latin typeface="Verdana"/>
                <a:cs typeface="Verdana"/>
              </a:rPr>
              <a:t> </a:t>
            </a:r>
            <a:r>
              <a:rPr sz="1881" spc="-4" dirty="0">
                <a:latin typeface="Verdana"/>
                <a:cs typeface="Verdana"/>
              </a:rPr>
              <a:t>)</a:t>
            </a:r>
            <a:endParaRPr sz="1881">
              <a:latin typeface="Verdana"/>
              <a:cs typeface="Verdana"/>
            </a:endParaRPr>
          </a:p>
          <a:p>
            <a:pPr>
              <a:spcBef>
                <a:spcPts val="43"/>
              </a:spcBef>
              <a:buFont typeface="Arial"/>
              <a:buChar char="•"/>
            </a:pPr>
            <a:endParaRPr sz="1924">
              <a:latin typeface="Times New Roman"/>
              <a:cs typeface="Times New Roman"/>
            </a:endParaRPr>
          </a:p>
          <a:p>
            <a:pPr marL="304074" indent="-293214">
              <a:spcBef>
                <a:spcPts val="4"/>
              </a:spcBef>
              <a:buFont typeface="Arial"/>
              <a:buChar char="•"/>
              <a:tabLst>
                <a:tab pos="303531" algn="l"/>
                <a:tab pos="304074" algn="l"/>
              </a:tabLst>
            </a:pPr>
            <a:r>
              <a:rPr sz="1881" spc="-77" dirty="0">
                <a:latin typeface="Verdana"/>
                <a:cs typeface="Verdana"/>
              </a:rPr>
              <a:t>Tra </a:t>
            </a:r>
            <a:r>
              <a:rPr sz="1881" spc="-4" dirty="0">
                <a:latin typeface="Verdana"/>
                <a:cs typeface="Verdana"/>
              </a:rPr>
              <a:t>le aziende </a:t>
            </a:r>
            <a:r>
              <a:rPr sz="1881" spc="-9" dirty="0">
                <a:latin typeface="Verdana"/>
                <a:cs typeface="Verdana"/>
              </a:rPr>
              <a:t>certificate </a:t>
            </a:r>
            <a:r>
              <a:rPr sz="1881" spc="-4" dirty="0">
                <a:latin typeface="Verdana"/>
                <a:cs typeface="Verdana"/>
              </a:rPr>
              <a:t>: </a:t>
            </a:r>
            <a:r>
              <a:rPr sz="1881" spc="-64" dirty="0">
                <a:latin typeface="Verdana"/>
                <a:cs typeface="Verdana"/>
              </a:rPr>
              <a:t>COOP,</a:t>
            </a:r>
            <a:r>
              <a:rPr sz="1881" spc="171" dirty="0">
                <a:latin typeface="Verdana"/>
                <a:cs typeface="Verdana"/>
              </a:rPr>
              <a:t> </a:t>
            </a:r>
            <a:r>
              <a:rPr sz="1881" spc="-9" dirty="0">
                <a:latin typeface="Verdana"/>
                <a:cs typeface="Verdana"/>
              </a:rPr>
              <a:t>CALLIPO.</a:t>
            </a:r>
            <a:endParaRPr sz="1881">
              <a:latin typeface="Verdana"/>
              <a:cs typeface="Verdana"/>
            </a:endParaRPr>
          </a:p>
        </p:txBody>
      </p:sp>
    </p:spTree>
    <p:extLst>
      <p:ext uri="{BB962C8B-B14F-4D97-AF65-F5344CB8AC3E}">
        <p14:creationId xmlns:p14="http://schemas.microsoft.com/office/powerpoint/2010/main" val="360772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iend of the Earth Certification - Sustainable Agricultu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6851"/>
            <a:ext cx="4504955" cy="2231349"/>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919593" y="2749902"/>
            <a:ext cx="7886700" cy="3263504"/>
          </a:xfrm>
        </p:spPr>
        <p:txBody>
          <a:bodyPr>
            <a:normAutofit/>
          </a:bodyPr>
          <a:lstStyle/>
          <a:p>
            <a:r>
              <a:rPr lang="it-IT" b="1" dirty="0"/>
              <a:t>Friend of the Earth è un programma di certificazione internazionale per l’agricoltura e l’allevamento sostenibili. </a:t>
            </a:r>
          </a:p>
          <a:p>
            <a:r>
              <a:rPr lang="it-IT" b="1" dirty="0"/>
              <a:t>Friend of the Earth è un progetto nato nel 2016 su iniziativa del fondatore della World </a:t>
            </a:r>
            <a:r>
              <a:rPr lang="it-IT" b="1" dirty="0" err="1"/>
              <a:t>Sustainability</a:t>
            </a:r>
            <a:r>
              <a:rPr lang="it-IT" b="1" dirty="0"/>
              <a:t> Organization, organizzazione con sede in Italia e operativa in tutto il mondo;</a:t>
            </a:r>
          </a:p>
          <a:p>
            <a:r>
              <a:rPr lang="it-IT" b="1" dirty="0"/>
              <a:t>La certificazione Friend of the Earth viene rilasciata per quei prodotti che rispettano una rigida tracciabilità. </a:t>
            </a:r>
          </a:p>
          <a:p>
            <a:r>
              <a:rPr lang="it-IT" b="1" dirty="0"/>
              <a:t>Tutti i prodotti e la loro origine sono controllati secondo i severi criteri di sostenibilità ambientale e responsabilità sociale stabiliti da Friend of the Earth.</a:t>
            </a:r>
          </a:p>
          <a:p>
            <a:endParaRPr lang="it-IT" b="1" dirty="0"/>
          </a:p>
        </p:txBody>
      </p:sp>
      <p:sp>
        <p:nvSpPr>
          <p:cNvPr id="9" name="Rettangolo 8"/>
          <p:cNvSpPr/>
          <p:nvPr/>
        </p:nvSpPr>
        <p:spPr>
          <a:xfrm>
            <a:off x="1275562" y="6275108"/>
            <a:ext cx="3746795" cy="300082"/>
          </a:xfrm>
          <a:prstGeom prst="rect">
            <a:avLst/>
          </a:prstGeom>
        </p:spPr>
        <p:txBody>
          <a:bodyPr wrap="none">
            <a:spAutoFit/>
          </a:bodyPr>
          <a:lstStyle/>
          <a:p>
            <a:r>
              <a:rPr lang="it-IT" sz="1350" dirty="0">
                <a:hlinkClick r:id="rId4"/>
              </a:rPr>
              <a:t>https://www.youtube.com/watch?v=TiVM2t5ORf4</a:t>
            </a:r>
            <a:endParaRPr lang="it-IT" sz="1350" dirty="0"/>
          </a:p>
        </p:txBody>
      </p:sp>
    </p:spTree>
    <p:extLst>
      <p:ext uri="{BB962C8B-B14F-4D97-AF65-F5344CB8AC3E}">
        <p14:creationId xmlns:p14="http://schemas.microsoft.com/office/powerpoint/2010/main" val="1343198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6 Principi</a:t>
            </a:r>
          </a:p>
        </p:txBody>
      </p:sp>
      <p:sp>
        <p:nvSpPr>
          <p:cNvPr id="3" name="Segnaposto contenuto 2"/>
          <p:cNvSpPr>
            <a:spLocks noGrp="1"/>
          </p:cNvSpPr>
          <p:nvPr>
            <p:ph idx="1"/>
          </p:nvPr>
        </p:nvSpPr>
        <p:spPr/>
        <p:txBody>
          <a:bodyPr/>
          <a:lstStyle/>
          <a:p>
            <a:pPr>
              <a:buFont typeface="Wingdings" panose="05000000000000000000" pitchFamily="2" charset="2"/>
              <a:buChar char="Ø"/>
            </a:pPr>
            <a:r>
              <a:rPr lang="it-IT" dirty="0"/>
              <a:t>Protezione e conservazione degli ecosistemi.</a:t>
            </a:r>
          </a:p>
          <a:p>
            <a:pPr>
              <a:buFont typeface="Wingdings" panose="05000000000000000000" pitchFamily="2" charset="2"/>
              <a:buChar char="Ø"/>
            </a:pPr>
            <a:r>
              <a:rPr lang="it-IT" dirty="0"/>
              <a:t>Riduzione dell’uso di pesticidi e fertilizzanti chimici </a:t>
            </a:r>
          </a:p>
          <a:p>
            <a:pPr>
              <a:buFont typeface="Wingdings" panose="05000000000000000000" pitchFamily="2" charset="2"/>
              <a:buChar char="Ø"/>
            </a:pPr>
            <a:r>
              <a:rPr lang="it-IT" dirty="0"/>
              <a:t>Miglioramento dell’efficienza energetica e l’utilizzo di fonti di energia rinnovabile.</a:t>
            </a:r>
          </a:p>
          <a:p>
            <a:pPr>
              <a:buFont typeface="Wingdings" panose="05000000000000000000" pitchFamily="2" charset="2"/>
              <a:buChar char="Ø"/>
            </a:pPr>
            <a:r>
              <a:rPr lang="it-IT" dirty="0"/>
              <a:t>Corretta gestione dei rifiuti </a:t>
            </a:r>
          </a:p>
          <a:p>
            <a:pPr>
              <a:buFont typeface="Wingdings" panose="05000000000000000000" pitchFamily="2" charset="2"/>
              <a:buChar char="Ø"/>
            </a:pPr>
            <a:r>
              <a:rPr lang="it-IT" dirty="0"/>
              <a:t> Minimizzazione degli interventi sul suolo</a:t>
            </a:r>
          </a:p>
          <a:p>
            <a:pPr>
              <a:buFont typeface="Wingdings" panose="05000000000000000000" pitchFamily="2" charset="2"/>
              <a:buChar char="Ø"/>
            </a:pPr>
            <a:r>
              <a:rPr lang="it-IT" dirty="0"/>
              <a:t>Responsabilità Sociale per garantire i diritti minimi a tutti gli operatori.</a:t>
            </a:r>
          </a:p>
        </p:txBody>
      </p:sp>
    </p:spTree>
    <p:extLst>
      <p:ext uri="{BB962C8B-B14F-4D97-AF65-F5344CB8AC3E}">
        <p14:creationId xmlns:p14="http://schemas.microsoft.com/office/powerpoint/2010/main" val="2936019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o Gallo sceglie l'agricoltura sostenibile Rustico è certificato Friend of the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379" y="1625514"/>
            <a:ext cx="5357813"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509078" y="5368682"/>
            <a:ext cx="4662174" cy="300082"/>
          </a:xfrm>
          <a:prstGeom prst="rect">
            <a:avLst/>
          </a:prstGeom>
        </p:spPr>
        <p:txBody>
          <a:bodyPr wrap="none">
            <a:spAutoFit/>
          </a:bodyPr>
          <a:lstStyle/>
          <a:p>
            <a:r>
              <a:rPr lang="it-IT" sz="1350" dirty="0">
                <a:hlinkClick r:id="rId3"/>
              </a:rPr>
              <a:t>https://friendoftheearth.org/it/aziende-e-prodotti-certificati-2/</a:t>
            </a:r>
            <a:endParaRPr lang="it-IT" sz="1350" dirty="0"/>
          </a:p>
        </p:txBody>
      </p:sp>
    </p:spTree>
    <p:extLst>
      <p:ext uri="{BB962C8B-B14F-4D97-AF65-F5344CB8AC3E}">
        <p14:creationId xmlns:p14="http://schemas.microsoft.com/office/powerpoint/2010/main" val="2366481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2593" y="625254"/>
            <a:ext cx="6131024" cy="1143000"/>
          </a:xfrm>
        </p:spPr>
        <p:txBody>
          <a:bodyPr>
            <a:normAutofit fontScale="90000"/>
          </a:bodyPr>
          <a:lstStyle/>
          <a:p>
            <a:r>
              <a:rPr lang="it-IT" b="1" dirty="0"/>
              <a:t>Olio di palma sostenibile</a:t>
            </a:r>
            <a:br>
              <a:rPr lang="it-IT" b="1" dirty="0"/>
            </a:br>
            <a:endParaRPr lang="it-IT" dirty="0"/>
          </a:p>
        </p:txBody>
      </p:sp>
      <p:sp>
        <p:nvSpPr>
          <p:cNvPr id="3" name="Segnaposto contenuto 2"/>
          <p:cNvSpPr>
            <a:spLocks noGrp="1"/>
          </p:cNvSpPr>
          <p:nvPr>
            <p:ph idx="1"/>
          </p:nvPr>
        </p:nvSpPr>
        <p:spPr>
          <a:xfrm>
            <a:off x="457200" y="1988841"/>
            <a:ext cx="8229600" cy="2520280"/>
          </a:xfrm>
        </p:spPr>
        <p:txBody>
          <a:bodyPr>
            <a:normAutofit/>
          </a:bodyPr>
          <a:lstStyle/>
          <a:p>
            <a:pPr algn="just"/>
            <a:r>
              <a:rPr lang="it-IT" sz="2400" dirty="0"/>
              <a:t>Lo standard e la certificazione RSPO si propongono di tutelare il mercato, l’industria e la catena di approvvigionamento dalla diffusione indiscriminata dell’olio di palma, la cui produzione incontrollata sta mettendo a rischio importanti zone di foresta pluviale o aree prima adibite a produzione alimentare, che vengono convertite alla coltivazione della palma da olio.</a:t>
            </a:r>
          </a:p>
        </p:txBody>
      </p:sp>
      <p:pic>
        <p:nvPicPr>
          <p:cNvPr id="1028" name="Picture 4"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51403"/>
            <a:ext cx="1583701" cy="160270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461361" y="5463346"/>
            <a:ext cx="1944216" cy="1080119"/>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Mass Balance</a:t>
            </a:r>
          </a:p>
        </p:txBody>
      </p:sp>
      <p:sp>
        <p:nvSpPr>
          <p:cNvPr id="6" name="Rettangolo 5"/>
          <p:cNvSpPr/>
          <p:nvPr/>
        </p:nvSpPr>
        <p:spPr>
          <a:xfrm>
            <a:off x="3522712" y="5463347"/>
            <a:ext cx="1944216" cy="1080119"/>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Segregated</a:t>
            </a:r>
            <a:endParaRPr lang="it-IT" dirty="0"/>
          </a:p>
        </p:txBody>
      </p:sp>
      <p:sp>
        <p:nvSpPr>
          <p:cNvPr id="8" name="Rettangolo 7"/>
          <p:cNvSpPr/>
          <p:nvPr/>
        </p:nvSpPr>
        <p:spPr>
          <a:xfrm>
            <a:off x="6742584" y="5463345"/>
            <a:ext cx="1944216" cy="1080119"/>
          </a:xfrm>
          <a:prstGeom prst="rect">
            <a:avLst/>
          </a:prstGeom>
          <a:solidFill>
            <a:srgbClr val="92D05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Identity </a:t>
            </a:r>
            <a:r>
              <a:rPr lang="it-IT" dirty="0" err="1"/>
              <a:t>preserved</a:t>
            </a:r>
            <a:endParaRPr lang="it-IT" dirty="0"/>
          </a:p>
        </p:txBody>
      </p:sp>
      <p:cxnSp>
        <p:nvCxnSpPr>
          <p:cNvPr id="9" name="Connettore 2 8"/>
          <p:cNvCxnSpPr/>
          <p:nvPr/>
        </p:nvCxnSpPr>
        <p:spPr>
          <a:xfrm flipH="1">
            <a:off x="1724593" y="4365104"/>
            <a:ext cx="1956640" cy="936104"/>
          </a:xfrm>
          <a:prstGeom prst="straightConnector1">
            <a:avLst/>
          </a:prstGeom>
          <a:ln w="349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endCxn id="6" idx="0"/>
          </p:cNvCxnSpPr>
          <p:nvPr/>
        </p:nvCxnSpPr>
        <p:spPr>
          <a:xfrm>
            <a:off x="4494820" y="4329624"/>
            <a:ext cx="0" cy="1133723"/>
          </a:xfrm>
          <a:prstGeom prst="straightConnector1">
            <a:avLst/>
          </a:prstGeom>
          <a:ln w="349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5868144" y="4202967"/>
            <a:ext cx="1263232" cy="1098241"/>
          </a:xfrm>
          <a:prstGeom prst="straightConnector1">
            <a:avLst/>
          </a:prstGeom>
          <a:ln w="349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223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8136"/>
          <a:stretch/>
        </p:blipFill>
        <p:spPr>
          <a:xfrm>
            <a:off x="30018" y="0"/>
            <a:ext cx="9144000" cy="5181600"/>
          </a:xfrm>
          <a:prstGeom prst="rect">
            <a:avLst/>
          </a:prstGeom>
        </p:spPr>
      </p:pic>
      <p:sp>
        <p:nvSpPr>
          <p:cNvPr id="5" name="Rettangolo 4"/>
          <p:cNvSpPr/>
          <p:nvPr/>
        </p:nvSpPr>
        <p:spPr>
          <a:xfrm>
            <a:off x="457200" y="6211669"/>
            <a:ext cx="8458200" cy="369332"/>
          </a:xfrm>
          <a:prstGeom prst="rect">
            <a:avLst/>
          </a:prstGeom>
        </p:spPr>
        <p:txBody>
          <a:bodyPr wrap="square">
            <a:spAutoFit/>
          </a:bodyPr>
          <a:lstStyle/>
          <a:p>
            <a:r>
              <a:rPr lang="it-IT" dirty="0">
                <a:hlinkClick r:id="rId3"/>
              </a:rPr>
              <a:t>https://palmoilscorecard.panda.org/check-the-scores/manufacturers/2019</a:t>
            </a:r>
            <a:endParaRPr lang="it-IT" dirty="0"/>
          </a:p>
        </p:txBody>
      </p:sp>
    </p:spTree>
    <p:extLst>
      <p:ext uri="{BB962C8B-B14F-4D97-AF65-F5344CB8AC3E}">
        <p14:creationId xmlns:p14="http://schemas.microsoft.com/office/powerpoint/2010/main" val="2378462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9994" y="188640"/>
            <a:ext cx="8914006" cy="1938992"/>
          </a:xfrm>
          <a:prstGeom prst="rect">
            <a:avLst/>
          </a:prstGeom>
        </p:spPr>
        <p:txBody>
          <a:bodyPr wrap="square">
            <a:spAutoFit/>
          </a:bodyPr>
          <a:lstStyle/>
          <a:p>
            <a:r>
              <a:rPr lang="it-IT" sz="2400" b="1" dirty="0">
                <a:solidFill>
                  <a:srgbClr val="FF0000"/>
                </a:solidFill>
                <a:effectLst>
                  <a:outerShdw blurRad="38100" dist="38100" dir="2700000" algn="tl">
                    <a:srgbClr val="000000">
                      <a:alpha val="43137"/>
                    </a:srgbClr>
                  </a:outerShdw>
                </a:effectLst>
                <a:latin typeface="MyriadProBold"/>
              </a:rPr>
              <a:t>Presìdi Slow </a:t>
            </a:r>
            <a:r>
              <a:rPr lang="it-IT" sz="2400" b="1" dirty="0" err="1">
                <a:solidFill>
                  <a:srgbClr val="FF0000"/>
                </a:solidFill>
                <a:effectLst>
                  <a:outerShdw blurRad="38100" dist="38100" dir="2700000" algn="tl">
                    <a:srgbClr val="000000">
                      <a:alpha val="43137"/>
                    </a:srgbClr>
                  </a:outerShdw>
                </a:effectLst>
                <a:latin typeface="MyriadProBold"/>
              </a:rPr>
              <a:t>Food</a:t>
            </a:r>
            <a:r>
              <a:rPr lang="it-IT" sz="2400" b="1" dirty="0">
                <a:solidFill>
                  <a:srgbClr val="FF0000"/>
                </a:solidFill>
                <a:effectLst>
                  <a:outerShdw blurRad="38100" dist="38100" dir="2700000" algn="tl">
                    <a:srgbClr val="000000">
                      <a:alpha val="43137"/>
                    </a:srgbClr>
                  </a:outerShdw>
                </a:effectLst>
                <a:latin typeface="MyriadProBold"/>
              </a:rPr>
              <a:t> https://youtu.be/Q2P2h42mtZQ</a:t>
            </a:r>
          </a:p>
          <a:p>
            <a:endParaRPr lang="it-IT" sz="2400" b="1" dirty="0">
              <a:solidFill>
                <a:srgbClr val="FF0000"/>
              </a:solidFill>
              <a:effectLst>
                <a:outerShdw blurRad="38100" dist="38100" dir="2700000" algn="tl">
                  <a:srgbClr val="000000">
                    <a:alpha val="43137"/>
                  </a:srgbClr>
                </a:outerShdw>
              </a:effectLst>
              <a:latin typeface="MyriadProBold"/>
            </a:endParaRPr>
          </a:p>
          <a:p>
            <a:r>
              <a:rPr lang="it-IT" dirty="0">
                <a:solidFill>
                  <a:srgbClr val="333333"/>
                </a:solidFill>
                <a:latin typeface="MyriadProRegular"/>
              </a:rPr>
              <a:t>I Presìdi Slow </a:t>
            </a:r>
            <a:r>
              <a:rPr lang="it-IT" dirty="0" err="1">
                <a:solidFill>
                  <a:srgbClr val="333333"/>
                </a:solidFill>
                <a:latin typeface="MyriadProRegular"/>
              </a:rPr>
              <a:t>Food</a:t>
            </a:r>
            <a:r>
              <a:rPr lang="it-IT" dirty="0">
                <a:solidFill>
                  <a:srgbClr val="333333"/>
                </a:solidFill>
                <a:latin typeface="MyriadProRegular"/>
              </a:rPr>
              <a:t> sostengono le piccole produzioni tradizionali che rischiano di scomparire, valorizzano territori, recuperano antichi mestieri e tecniche di lavorazione, salvano dall’estinzione razze autoctone e varietà di ortaggi e frutta.</a:t>
            </a:r>
          </a:p>
          <a:p>
            <a:r>
              <a:rPr lang="it-IT" dirty="0">
                <a:solidFill>
                  <a:srgbClr val="C97E04"/>
                </a:solidFill>
                <a:latin typeface="MyriadProBold"/>
              </a:rPr>
              <a:t>Oggi, oltre 500 Presìdi Slow </a:t>
            </a:r>
            <a:r>
              <a:rPr lang="it-IT" dirty="0" err="1">
                <a:solidFill>
                  <a:srgbClr val="C97E04"/>
                </a:solidFill>
                <a:latin typeface="MyriadProBold"/>
              </a:rPr>
              <a:t>Food</a:t>
            </a:r>
            <a:r>
              <a:rPr lang="it-IT" dirty="0">
                <a:solidFill>
                  <a:srgbClr val="C97E04"/>
                </a:solidFill>
                <a:latin typeface="MyriadProBold"/>
              </a:rPr>
              <a:t> coinvolgono più di 13.000 produttori.</a:t>
            </a:r>
            <a:endParaRPr lang="it-IT" b="0" i="0" dirty="0">
              <a:solidFill>
                <a:srgbClr val="C97E04"/>
              </a:solidFill>
              <a:effectLst/>
              <a:latin typeface="MyriadProBold"/>
            </a:endParaRPr>
          </a:p>
        </p:txBody>
      </p:sp>
      <p:pic>
        <p:nvPicPr>
          <p:cNvPr id="3" name="Immagine 2"/>
          <p:cNvPicPr>
            <a:picLocks noChangeAspect="1"/>
          </p:cNvPicPr>
          <p:nvPr/>
        </p:nvPicPr>
        <p:blipFill rotWithShape="1">
          <a:blip r:embed="rId2"/>
          <a:srcRect l="14897" t="13223" r="17005" b="7439"/>
          <a:stretch/>
        </p:blipFill>
        <p:spPr>
          <a:xfrm>
            <a:off x="1979712" y="2420888"/>
            <a:ext cx="6912768" cy="4320480"/>
          </a:xfrm>
          <a:prstGeom prst="rect">
            <a:avLst/>
          </a:prstGeom>
        </p:spPr>
      </p:pic>
      <p:sp>
        <p:nvSpPr>
          <p:cNvPr id="4" name="Rettangolo 3"/>
          <p:cNvSpPr/>
          <p:nvPr/>
        </p:nvSpPr>
        <p:spPr>
          <a:xfrm>
            <a:off x="233659" y="6488668"/>
            <a:ext cx="6628006" cy="369332"/>
          </a:xfrm>
          <a:prstGeom prst="rect">
            <a:avLst/>
          </a:prstGeom>
        </p:spPr>
        <p:txBody>
          <a:bodyPr wrap="square">
            <a:spAutoFit/>
          </a:bodyPr>
          <a:lstStyle/>
          <a:p>
            <a:r>
              <a:rPr lang="it-IT" dirty="0">
                <a:hlinkClick r:id="rId3"/>
              </a:rPr>
              <a:t>https://www.fondazioneslowfood.com/it/presidi-slow-food/</a:t>
            </a:r>
            <a:endParaRPr lang="it-IT" dirty="0"/>
          </a:p>
        </p:txBody>
      </p:sp>
      <p:pic>
        <p:nvPicPr>
          <p:cNvPr id="1026" name="Picture 2" descr="Chi può usare il logo Slow Food? Ecco, una volta per tutte un chiarimento -  Luciano Pignataro Wine Blog">
            <a:extLst>
              <a:ext uri="{FF2B5EF4-FFF2-40B4-BE49-F238E27FC236}">
                <a16:creationId xmlns:a16="http://schemas.microsoft.com/office/drawing/2014/main" id="{640CE3C0-E738-F5F8-E008-73C497DAD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94" y="3276600"/>
            <a:ext cx="249555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85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47664" y="620688"/>
            <a:ext cx="7452320" cy="4893647"/>
          </a:xfrm>
          <a:prstGeom prst="rect">
            <a:avLst/>
          </a:prstGeom>
        </p:spPr>
        <p:txBody>
          <a:bodyPr wrap="square">
            <a:spAutoFit/>
          </a:bodyPr>
          <a:lstStyle/>
          <a:p>
            <a:pPr algn="just"/>
            <a:r>
              <a:rPr lang="it-IT" sz="2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Gli obietti generali dei Presìdi</a:t>
            </a:r>
          </a:p>
          <a:p>
            <a:pPr algn="just"/>
            <a:endParaRPr lang="it-IT" dirty="0">
              <a:latin typeface="Verdana" panose="020B0604030504040204" pitchFamily="34" charset="0"/>
              <a:ea typeface="Verdana" panose="020B0604030504040204" pitchFamily="34" charset="0"/>
            </a:endParaRPr>
          </a:p>
          <a:p>
            <a:pPr algn="just"/>
            <a:endParaRPr lang="it-IT" dirty="0">
              <a:latin typeface="Verdana" panose="020B0604030504040204" pitchFamily="34" charset="0"/>
              <a:ea typeface="Verdana" panose="020B0604030504040204" pitchFamily="34" charset="0"/>
            </a:endParaRPr>
          </a:p>
          <a:p>
            <a:pPr algn="just"/>
            <a:r>
              <a:rPr lang="it-IT" dirty="0">
                <a:latin typeface="Verdana" panose="020B0604030504040204" pitchFamily="34" charset="0"/>
                <a:ea typeface="Verdana" panose="020B0604030504040204" pitchFamily="34" charset="0"/>
              </a:rPr>
              <a:t>Gli obiettivi dei Presìdi sono molti, complessi, di natura diversa, ma riconducibili a quattro livelli: </a:t>
            </a:r>
          </a:p>
          <a:p>
            <a:pPr algn="just"/>
            <a:endParaRPr lang="it-IT" dirty="0">
              <a:latin typeface="Verdana" panose="020B0604030504040204" pitchFamily="34" charset="0"/>
              <a:ea typeface="Verdana" panose="020B0604030504040204" pitchFamily="34" charset="0"/>
            </a:endParaRPr>
          </a:p>
          <a:p>
            <a:pPr algn="just"/>
            <a:r>
              <a:rPr lang="it-IT" dirty="0">
                <a:latin typeface="Verdana" panose="020B0604030504040204" pitchFamily="34" charset="0"/>
                <a:ea typeface="Verdana" panose="020B0604030504040204" pitchFamily="34" charset="0"/>
              </a:rPr>
              <a:t>• Ambientale: salvaguardare la biodiversità, migliorare la sostenibilità delle produzioni. </a:t>
            </a:r>
          </a:p>
          <a:p>
            <a:pPr algn="just"/>
            <a:endParaRPr lang="it-IT" dirty="0">
              <a:latin typeface="Verdana" panose="020B0604030504040204" pitchFamily="34" charset="0"/>
              <a:ea typeface="Verdana" panose="020B0604030504040204" pitchFamily="34" charset="0"/>
            </a:endParaRPr>
          </a:p>
          <a:p>
            <a:pPr algn="just"/>
            <a:r>
              <a:rPr lang="it-IT" dirty="0">
                <a:latin typeface="Verdana" panose="020B0604030504040204" pitchFamily="34" charset="0"/>
                <a:ea typeface="Verdana" panose="020B0604030504040204" pitchFamily="34" charset="0"/>
              </a:rPr>
              <a:t>• Economico: migliorare la remunerazione dei produttori, sviluppare un indotto locale, aumentare l’occupazione. </a:t>
            </a:r>
          </a:p>
          <a:p>
            <a:pPr algn="just"/>
            <a:endParaRPr lang="it-IT" dirty="0">
              <a:latin typeface="Verdana" panose="020B0604030504040204" pitchFamily="34" charset="0"/>
              <a:ea typeface="Verdana" panose="020B0604030504040204" pitchFamily="34" charset="0"/>
            </a:endParaRPr>
          </a:p>
          <a:p>
            <a:pPr algn="just"/>
            <a:r>
              <a:rPr lang="it-IT" dirty="0">
                <a:latin typeface="Verdana" panose="020B0604030504040204" pitchFamily="34" charset="0"/>
                <a:ea typeface="Verdana" panose="020B0604030504040204" pitchFamily="34" charset="0"/>
              </a:rPr>
              <a:t>• Sociale: migliorare il ruolo sociale dei produttori, rafforzare la loro capacità organizzativa e la loro autostima. </a:t>
            </a:r>
          </a:p>
          <a:p>
            <a:pPr algn="just"/>
            <a:endParaRPr lang="it-IT" dirty="0">
              <a:latin typeface="Verdana" panose="020B0604030504040204" pitchFamily="34" charset="0"/>
              <a:ea typeface="Verdana" panose="020B0604030504040204" pitchFamily="34" charset="0"/>
            </a:endParaRPr>
          </a:p>
          <a:p>
            <a:pPr algn="just"/>
            <a:r>
              <a:rPr lang="it-IT" dirty="0">
                <a:latin typeface="Verdana" panose="020B0604030504040204" pitchFamily="34" charset="0"/>
                <a:ea typeface="Verdana" panose="020B0604030504040204" pitchFamily="34" charset="0"/>
              </a:rPr>
              <a:t>• Culturale: rafforzare l’identità culturale dei produttori e valorizzare il territorio di produzione.</a:t>
            </a:r>
          </a:p>
        </p:txBody>
      </p:sp>
    </p:spTree>
    <p:extLst>
      <p:ext uri="{BB962C8B-B14F-4D97-AF65-F5344CB8AC3E}">
        <p14:creationId xmlns:p14="http://schemas.microsoft.com/office/powerpoint/2010/main" val="271022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83869" y="404664"/>
            <a:ext cx="8208912" cy="1938992"/>
          </a:xfrm>
          <a:prstGeom prst="rect">
            <a:avLst/>
          </a:prstGeom>
        </p:spPr>
        <p:txBody>
          <a:bodyPr wrap="square">
            <a:spAutoFit/>
          </a:bodyPr>
          <a:lstStyle/>
          <a:p>
            <a:r>
              <a:rPr lang="it-IT" sz="2400" b="1" dirty="0">
                <a:solidFill>
                  <a:srgbClr val="FF0000"/>
                </a:solidFill>
                <a:latin typeface="MyriadProRegular"/>
              </a:rPr>
              <a:t>Un Presidio protegge:</a:t>
            </a:r>
          </a:p>
          <a:p>
            <a:endParaRPr lang="it-IT" sz="2400" b="1" dirty="0">
              <a:solidFill>
                <a:srgbClr val="FF0000"/>
              </a:solidFill>
              <a:latin typeface="MyriadProRegular"/>
            </a:endParaRPr>
          </a:p>
          <a:p>
            <a:pPr>
              <a:buFont typeface="Arial" panose="020B0604020202020204" pitchFamily="34" charset="0"/>
              <a:buChar char="•"/>
            </a:pPr>
            <a:r>
              <a:rPr lang="it-IT" dirty="0">
                <a:solidFill>
                  <a:srgbClr val="333333"/>
                </a:solidFill>
                <a:latin typeface="source_sans_proregular"/>
              </a:rPr>
              <a:t>un prodotto tradizionale a rischio di estinzione (un prodotto dell’Arca);</a:t>
            </a:r>
          </a:p>
          <a:p>
            <a:pPr>
              <a:buFont typeface="Arial" panose="020B0604020202020204" pitchFamily="34" charset="0"/>
              <a:buChar char="•"/>
            </a:pPr>
            <a:r>
              <a:rPr lang="it-IT" dirty="0">
                <a:solidFill>
                  <a:srgbClr val="333333"/>
                </a:solidFill>
                <a:latin typeface="source_sans_proregular"/>
              </a:rPr>
              <a:t>una tecnica tradizionale a rischio di estinzione (di pesca, allevamento, trasformazione, coltivazione);</a:t>
            </a:r>
          </a:p>
          <a:p>
            <a:pPr>
              <a:buFont typeface="Arial" panose="020B0604020202020204" pitchFamily="34" charset="0"/>
              <a:buChar char="•"/>
            </a:pPr>
            <a:r>
              <a:rPr lang="it-IT" dirty="0">
                <a:solidFill>
                  <a:srgbClr val="333333"/>
                </a:solidFill>
                <a:latin typeface="source_sans_proregular"/>
              </a:rPr>
              <a:t>un paesaggio rurale o un ecosistema a rischio di estinzione.</a:t>
            </a:r>
            <a:endParaRPr lang="it-IT" b="0" i="0" dirty="0">
              <a:solidFill>
                <a:srgbClr val="333333"/>
              </a:solidFill>
              <a:effectLst/>
              <a:latin typeface="source_sans_proregular"/>
            </a:endParaRPr>
          </a:p>
        </p:txBody>
      </p:sp>
      <p:sp>
        <p:nvSpPr>
          <p:cNvPr id="3" name="Freccia a destra con strisce 2"/>
          <p:cNvSpPr/>
          <p:nvPr/>
        </p:nvSpPr>
        <p:spPr>
          <a:xfrm>
            <a:off x="326302" y="3789040"/>
            <a:ext cx="1365378" cy="86409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ttangolo 3"/>
          <p:cNvSpPr/>
          <p:nvPr/>
        </p:nvSpPr>
        <p:spPr>
          <a:xfrm>
            <a:off x="1842871" y="3356992"/>
            <a:ext cx="7002016" cy="1538883"/>
          </a:xfrm>
          <a:prstGeom prst="rect">
            <a:avLst/>
          </a:prstGeom>
        </p:spPr>
        <p:txBody>
          <a:bodyPr wrap="square">
            <a:spAutoFit/>
          </a:bodyPr>
          <a:lstStyle/>
          <a:p>
            <a:r>
              <a:rPr lang="it-IT" sz="2000" b="1" dirty="0">
                <a:solidFill>
                  <a:srgbClr val="FF0000"/>
                </a:solidFill>
                <a:effectLst>
                  <a:outerShdw blurRad="38100" dist="38100" dir="2700000" algn="tl">
                    <a:srgbClr val="000000">
                      <a:alpha val="43137"/>
                    </a:srgbClr>
                  </a:outerShdw>
                </a:effectLst>
                <a:latin typeface="MyriadProBold"/>
              </a:rPr>
              <a:t>Per l’avvio di un Presidio occorre poi verificare due aspetti:</a:t>
            </a:r>
          </a:p>
          <a:p>
            <a:pPr>
              <a:buFont typeface="Arial" panose="020B0604020202020204" pitchFamily="34" charset="0"/>
              <a:buChar char="•"/>
            </a:pPr>
            <a:r>
              <a:rPr lang="it-IT" dirty="0">
                <a:solidFill>
                  <a:srgbClr val="333333"/>
                </a:solidFill>
                <a:latin typeface="source_sans_proregular"/>
              </a:rPr>
              <a:t>la </a:t>
            </a:r>
            <a:r>
              <a:rPr lang="it-IT" dirty="0">
                <a:solidFill>
                  <a:srgbClr val="333333"/>
                </a:solidFill>
                <a:latin typeface="source_sans_probold"/>
              </a:rPr>
              <a:t>sostenibilità ambientale</a:t>
            </a:r>
            <a:r>
              <a:rPr lang="it-IT" dirty="0">
                <a:solidFill>
                  <a:srgbClr val="333333"/>
                </a:solidFill>
                <a:latin typeface="source_sans_proregular"/>
              </a:rPr>
              <a:t> </a:t>
            </a:r>
          </a:p>
          <a:p>
            <a:pPr>
              <a:buFont typeface="Arial" panose="020B0604020202020204" pitchFamily="34" charset="0"/>
              <a:buChar char="•"/>
            </a:pPr>
            <a:r>
              <a:rPr lang="it-IT" dirty="0">
                <a:solidFill>
                  <a:srgbClr val="333333"/>
                </a:solidFill>
                <a:latin typeface="source_sans_proregular"/>
              </a:rPr>
              <a:t>la </a:t>
            </a:r>
            <a:r>
              <a:rPr lang="it-IT" dirty="0">
                <a:solidFill>
                  <a:srgbClr val="333333"/>
                </a:solidFill>
                <a:latin typeface="source_sans_probold"/>
              </a:rPr>
              <a:t>sostenibilità sociale</a:t>
            </a:r>
            <a:r>
              <a:rPr lang="it-IT" dirty="0">
                <a:solidFill>
                  <a:srgbClr val="333333"/>
                </a:solidFill>
                <a:latin typeface="source_sans_proregular"/>
              </a:rPr>
              <a:t> </a:t>
            </a:r>
          </a:p>
          <a:p>
            <a:endParaRPr lang="it-IT" b="0" i="0" dirty="0">
              <a:solidFill>
                <a:srgbClr val="333333"/>
              </a:solidFill>
              <a:effectLst/>
              <a:latin typeface="source_sans_proregular"/>
            </a:endParaRPr>
          </a:p>
        </p:txBody>
      </p:sp>
      <p:pic>
        <p:nvPicPr>
          <p:cNvPr id="6" name="Immagine 5"/>
          <p:cNvPicPr>
            <a:picLocks noChangeAspect="1"/>
          </p:cNvPicPr>
          <p:nvPr/>
        </p:nvPicPr>
        <p:blipFill>
          <a:blip r:embed="rId2"/>
          <a:stretch>
            <a:fillRect/>
          </a:stretch>
        </p:blipFill>
        <p:spPr>
          <a:xfrm>
            <a:off x="6228184" y="4895875"/>
            <a:ext cx="2495550" cy="1838325"/>
          </a:xfrm>
          <a:prstGeom prst="rect">
            <a:avLst/>
          </a:prstGeom>
        </p:spPr>
      </p:pic>
    </p:spTree>
    <p:extLst>
      <p:ext uri="{BB962C8B-B14F-4D97-AF65-F5344CB8AC3E}">
        <p14:creationId xmlns:p14="http://schemas.microsoft.com/office/powerpoint/2010/main" val="1140072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930973"/>
            <a:ext cx="7957392" cy="3416320"/>
          </a:xfrm>
          <a:prstGeom prst="rect">
            <a:avLst/>
          </a:prstGeom>
        </p:spPr>
        <p:txBody>
          <a:bodyPr wrap="square">
            <a:spAutoFit/>
          </a:bodyPr>
          <a:lstStyle/>
          <a:p>
            <a:pPr algn="just"/>
            <a:r>
              <a:rPr lang="it-IT" sz="2400" dirty="0">
                <a:solidFill>
                  <a:srgbClr val="333333"/>
                </a:solidFill>
                <a:latin typeface="source_sans_proregular"/>
              </a:rPr>
              <a:t>• </a:t>
            </a:r>
            <a:r>
              <a:rPr lang="it-IT" sz="2400" dirty="0">
                <a:solidFill>
                  <a:srgbClr val="333333"/>
                </a:solidFill>
                <a:latin typeface="source_sans_probold"/>
              </a:rPr>
              <a:t>Organizza attività di formazione</a:t>
            </a:r>
            <a:r>
              <a:rPr lang="it-IT" sz="2400" dirty="0">
                <a:solidFill>
                  <a:srgbClr val="333333"/>
                </a:solidFill>
                <a:latin typeface="source_sans_proregular"/>
              </a:rPr>
              <a:t>;</a:t>
            </a:r>
          </a:p>
          <a:p>
            <a:pPr algn="just"/>
            <a:r>
              <a:rPr lang="it-IT" sz="2400" dirty="0">
                <a:solidFill>
                  <a:srgbClr val="333333"/>
                </a:solidFill>
                <a:latin typeface="source_sans_proregular"/>
              </a:rPr>
              <a:t>• </a:t>
            </a:r>
            <a:r>
              <a:rPr lang="it-IT" sz="2400" dirty="0">
                <a:solidFill>
                  <a:srgbClr val="333333"/>
                </a:solidFill>
                <a:latin typeface="source_sans_probold"/>
              </a:rPr>
              <a:t>Promuove e valorizza i prodotti e i loro territori;</a:t>
            </a:r>
          </a:p>
          <a:p>
            <a:pPr algn="just"/>
            <a:r>
              <a:rPr lang="it-IT" sz="2400" dirty="0">
                <a:solidFill>
                  <a:srgbClr val="333333"/>
                </a:solidFill>
                <a:latin typeface="source_sans_proregular"/>
              </a:rPr>
              <a:t>• </a:t>
            </a:r>
            <a:r>
              <a:rPr lang="it-IT" sz="2400" dirty="0">
                <a:solidFill>
                  <a:srgbClr val="333333"/>
                </a:solidFill>
                <a:latin typeface="source_sans_probold"/>
              </a:rPr>
              <a:t>Comunica</a:t>
            </a:r>
            <a:r>
              <a:rPr lang="it-IT" sz="2400" dirty="0">
                <a:solidFill>
                  <a:srgbClr val="333333"/>
                </a:solidFill>
                <a:latin typeface="source_sans_proregular"/>
              </a:rPr>
              <a:t>: racconta i prodotti, le storie dei produttori e i territori, attraverso tutti i mezzi di comunicazione della Fondazione e di Slow </a:t>
            </a:r>
            <a:r>
              <a:rPr lang="it-IT" sz="2400" dirty="0" err="1">
                <a:solidFill>
                  <a:srgbClr val="333333"/>
                </a:solidFill>
                <a:latin typeface="source_sans_proregular"/>
              </a:rPr>
              <a:t>Food</a:t>
            </a:r>
            <a:endParaRPr lang="it-IT" sz="2400" dirty="0">
              <a:solidFill>
                <a:srgbClr val="333333"/>
              </a:solidFill>
              <a:latin typeface="source_sans_proregular"/>
            </a:endParaRPr>
          </a:p>
          <a:p>
            <a:pPr algn="just"/>
            <a:r>
              <a:rPr lang="it-IT" sz="2400" dirty="0">
                <a:solidFill>
                  <a:srgbClr val="333333"/>
                </a:solidFill>
                <a:latin typeface="source_sans_proregular"/>
              </a:rPr>
              <a:t>• </a:t>
            </a:r>
            <a:r>
              <a:rPr lang="it-IT" sz="2400" dirty="0">
                <a:solidFill>
                  <a:srgbClr val="333333"/>
                </a:solidFill>
                <a:latin typeface="source_sans_probold"/>
              </a:rPr>
              <a:t>Mette in rete</a:t>
            </a:r>
            <a:r>
              <a:rPr lang="it-IT" sz="2400" dirty="0">
                <a:solidFill>
                  <a:srgbClr val="333333"/>
                </a:solidFill>
                <a:latin typeface="source_sans_proregular"/>
              </a:rPr>
              <a:t> i Presìdi con produttori di altre regioni o di altre parti del mondo, con cuochi e rivenditori, con tecnici (agronomi, veterinari…) con università, con giornalisti, con semplici consumatori.</a:t>
            </a:r>
            <a:endParaRPr lang="it-IT" sz="2400" b="0" i="0" dirty="0">
              <a:solidFill>
                <a:srgbClr val="333333"/>
              </a:solidFill>
              <a:effectLst/>
              <a:latin typeface="source_sans_proregular"/>
            </a:endParaRPr>
          </a:p>
        </p:txBody>
      </p:sp>
      <p:sp>
        <p:nvSpPr>
          <p:cNvPr id="3" name="Rettangolo 2"/>
          <p:cNvSpPr/>
          <p:nvPr/>
        </p:nvSpPr>
        <p:spPr>
          <a:xfrm>
            <a:off x="1763688" y="749895"/>
            <a:ext cx="3671198" cy="461665"/>
          </a:xfrm>
          <a:prstGeom prst="rect">
            <a:avLst/>
          </a:prstGeom>
        </p:spPr>
        <p:txBody>
          <a:bodyPr wrap="none">
            <a:spAutoFit/>
          </a:bodyPr>
          <a:lstStyle/>
          <a:p>
            <a:r>
              <a:rPr lang="it-IT" sz="2400" b="1" dirty="0">
                <a:solidFill>
                  <a:srgbClr val="FF0000"/>
                </a:solidFill>
                <a:effectLst>
                  <a:outerShdw blurRad="38100" dist="38100" dir="2700000" algn="tl">
                    <a:srgbClr val="000000">
                      <a:alpha val="43137"/>
                    </a:srgbClr>
                  </a:outerShdw>
                </a:effectLst>
                <a:latin typeface="MyriadProBold"/>
              </a:rPr>
              <a:t>Che cosa fa un Presidio</a:t>
            </a:r>
            <a:endParaRPr lang="it-IT" sz="2400" b="1" i="0" dirty="0">
              <a:solidFill>
                <a:srgbClr val="FF0000"/>
              </a:solidFill>
              <a:effectLst>
                <a:outerShdw blurRad="38100" dist="38100" dir="2700000" algn="tl">
                  <a:srgbClr val="000000">
                    <a:alpha val="43137"/>
                  </a:srgbClr>
                </a:outerShdw>
              </a:effectLst>
              <a:latin typeface="MyriadProBold"/>
            </a:endParaRPr>
          </a:p>
        </p:txBody>
      </p:sp>
    </p:spTree>
    <p:extLst>
      <p:ext uri="{BB962C8B-B14F-4D97-AF65-F5344CB8AC3E}">
        <p14:creationId xmlns:p14="http://schemas.microsoft.com/office/powerpoint/2010/main" val="170186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147648-AE2E-D645-84AC-0D0C27E02034}"/>
              </a:ext>
            </a:extLst>
          </p:cNvPr>
          <p:cNvSpPr>
            <a:spLocks noGrp="1"/>
          </p:cNvSpPr>
          <p:nvPr>
            <p:ph type="title"/>
          </p:nvPr>
        </p:nvSpPr>
        <p:spPr>
          <a:xfrm>
            <a:off x="293534" y="1097757"/>
            <a:ext cx="8555615" cy="994172"/>
          </a:xfrm>
        </p:spPr>
        <p:txBody>
          <a:bodyPr>
            <a:normAutofit/>
          </a:bodyPr>
          <a:lstStyle/>
          <a:p>
            <a:r>
              <a:rPr lang="it-IT" sz="4500" dirty="0">
                <a:solidFill>
                  <a:schemeClr val="tx1"/>
                </a:solidFill>
                <a:latin typeface="+mn-lt"/>
              </a:rPr>
              <a:t>Certificazioni di sostenibilità</a:t>
            </a:r>
          </a:p>
        </p:txBody>
      </p:sp>
      <p:graphicFrame>
        <p:nvGraphicFramePr>
          <p:cNvPr id="6" name="Segnaposto contenuto 2">
            <a:extLst>
              <a:ext uri="{FF2B5EF4-FFF2-40B4-BE49-F238E27FC236}">
                <a16:creationId xmlns:a16="http://schemas.microsoft.com/office/drawing/2014/main" id="{9000DDD5-C4B7-4781-A88E-95A56FB63D83}"/>
              </a:ext>
            </a:extLst>
          </p:cNvPr>
          <p:cNvGraphicFramePr>
            <a:graphicFrameLocks noGrp="1"/>
          </p:cNvGraphicFramePr>
          <p:nvPr>
            <p:ph idx="1"/>
            <p:extLst>
              <p:ext uri="{D42A27DB-BD31-4B8C-83A1-F6EECF244321}">
                <p14:modId xmlns:p14="http://schemas.microsoft.com/office/powerpoint/2010/main" val="1476668481"/>
              </p:ext>
            </p:extLst>
          </p:nvPr>
        </p:nvGraphicFramePr>
        <p:xfrm>
          <a:off x="293534" y="2555080"/>
          <a:ext cx="8555615"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2657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ccia circolare a destra 3"/>
          <p:cNvSpPr/>
          <p:nvPr/>
        </p:nvSpPr>
        <p:spPr>
          <a:xfrm flipH="1">
            <a:off x="6300192" y="3861048"/>
            <a:ext cx="1619672" cy="216081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3" name="Rettangolo 2"/>
          <p:cNvSpPr/>
          <p:nvPr/>
        </p:nvSpPr>
        <p:spPr>
          <a:xfrm>
            <a:off x="1115616" y="116632"/>
            <a:ext cx="7848872" cy="4031873"/>
          </a:xfrm>
          <a:prstGeom prst="rect">
            <a:avLst/>
          </a:prstGeom>
        </p:spPr>
        <p:txBody>
          <a:bodyPr wrap="square">
            <a:spAutoFit/>
          </a:bodyPr>
          <a:lstStyle/>
          <a:p>
            <a:pPr algn="just"/>
            <a:r>
              <a:rPr lang="it-IT" sz="2800" b="1" dirty="0">
                <a:solidFill>
                  <a:srgbClr val="FF0000"/>
                </a:solidFill>
                <a:effectLst>
                  <a:outerShdw blurRad="38100" dist="38100" dir="2700000" algn="tl">
                    <a:srgbClr val="000000">
                      <a:alpha val="43137"/>
                    </a:srgbClr>
                  </a:outerShdw>
                </a:effectLst>
                <a:latin typeface="MyriadProBold"/>
              </a:rPr>
              <a:t>Come si avvia un Presidio Slow </a:t>
            </a:r>
            <a:r>
              <a:rPr lang="it-IT" sz="2800" b="1" dirty="0" err="1">
                <a:solidFill>
                  <a:srgbClr val="FF0000"/>
                </a:solidFill>
                <a:effectLst>
                  <a:outerShdw blurRad="38100" dist="38100" dir="2700000" algn="tl">
                    <a:srgbClr val="000000">
                      <a:alpha val="43137"/>
                    </a:srgbClr>
                  </a:outerShdw>
                </a:effectLst>
                <a:latin typeface="MyriadProBold"/>
              </a:rPr>
              <a:t>Food</a:t>
            </a:r>
            <a:endParaRPr lang="it-IT" sz="2800" b="1" dirty="0">
              <a:solidFill>
                <a:srgbClr val="FF0000"/>
              </a:solidFill>
              <a:effectLst>
                <a:outerShdw blurRad="38100" dist="38100" dir="2700000" algn="tl">
                  <a:srgbClr val="000000">
                    <a:alpha val="43137"/>
                  </a:srgbClr>
                </a:outerShdw>
              </a:effectLst>
              <a:latin typeface="MyriadProBold"/>
            </a:endParaRPr>
          </a:p>
          <a:p>
            <a:pPr algn="just"/>
            <a:endParaRPr lang="it-IT" sz="2800" b="1" dirty="0">
              <a:solidFill>
                <a:srgbClr val="FF0000"/>
              </a:solidFill>
              <a:effectLst>
                <a:outerShdw blurRad="38100" dist="38100" dir="2700000" algn="tl">
                  <a:srgbClr val="000000">
                    <a:alpha val="43137"/>
                  </a:srgbClr>
                </a:outerShdw>
              </a:effectLst>
              <a:latin typeface="MyriadProBold"/>
            </a:endParaRPr>
          </a:p>
          <a:p>
            <a:pPr marL="342900" indent="-342900" algn="just">
              <a:buFont typeface="Wingdings" panose="05000000000000000000" pitchFamily="2" charset="2"/>
              <a:buChar char="Ø"/>
            </a:pPr>
            <a:r>
              <a:rPr lang="it-IT" sz="2000" dirty="0">
                <a:solidFill>
                  <a:srgbClr val="333333"/>
                </a:solidFill>
                <a:latin typeface="source_sans_proregular"/>
              </a:rPr>
              <a:t>Scheda di candidatura del Presidio ed inviarla alla Fondazione  	Slow </a:t>
            </a:r>
            <a:r>
              <a:rPr lang="it-IT" sz="2000" dirty="0" err="1">
                <a:solidFill>
                  <a:srgbClr val="333333"/>
                </a:solidFill>
                <a:latin typeface="source_sans_proregular"/>
              </a:rPr>
              <a:t>Food</a:t>
            </a:r>
            <a:r>
              <a:rPr lang="it-IT" sz="2000" dirty="0">
                <a:solidFill>
                  <a:srgbClr val="333333"/>
                </a:solidFill>
                <a:latin typeface="source_sans_proregular"/>
              </a:rPr>
              <a:t>.</a:t>
            </a:r>
          </a:p>
          <a:p>
            <a:pPr marL="342900" indent="-342900" algn="just">
              <a:buFont typeface="Wingdings" panose="05000000000000000000" pitchFamily="2" charset="2"/>
              <a:buChar char="Ø"/>
            </a:pPr>
            <a:r>
              <a:rPr lang="it-IT" sz="2000" dirty="0">
                <a:solidFill>
                  <a:srgbClr val="333333"/>
                </a:solidFill>
                <a:latin typeface="source_sans_proregular"/>
              </a:rPr>
              <a:t>Visita e un incontro con i referenti locali e i produttori interessati </a:t>
            </a:r>
          </a:p>
          <a:p>
            <a:pPr marL="342900" indent="-342900" algn="just">
              <a:buFont typeface="Wingdings" panose="05000000000000000000" pitchFamily="2" charset="2"/>
              <a:buChar char="Ø"/>
            </a:pPr>
            <a:r>
              <a:rPr lang="it-IT" sz="2000" dirty="0">
                <a:solidFill>
                  <a:srgbClr val="333333"/>
                </a:solidFill>
                <a:latin typeface="source_sans_proregular"/>
              </a:rPr>
              <a:t>Una volta conosciuti e coinvolti tutti i produttori, si può avviare il lavoro per redigere il disciplinare di produzione.</a:t>
            </a:r>
          </a:p>
          <a:p>
            <a:pPr marL="342900" indent="-342900" algn="just">
              <a:buFont typeface="Wingdings" panose="05000000000000000000" pitchFamily="2" charset="2"/>
              <a:buChar char="Ø"/>
            </a:pPr>
            <a:r>
              <a:rPr lang="it-IT" sz="2000" dirty="0">
                <a:solidFill>
                  <a:srgbClr val="333333"/>
                </a:solidFill>
                <a:latin typeface="source_sans_proregular"/>
              </a:rPr>
              <a:t>Insieme ai produttori, occorre definire il nome del Presidio (molto importante, è l’identità storica!) e l’area di produzione (ovvero il territorio di produzione)</a:t>
            </a:r>
          </a:p>
          <a:p>
            <a:pPr marL="342900" indent="-342900" algn="just">
              <a:buFont typeface="Wingdings" panose="05000000000000000000" pitchFamily="2" charset="2"/>
              <a:buChar char="Ø"/>
            </a:pPr>
            <a:r>
              <a:rPr lang="it-IT" sz="2000" dirty="0">
                <a:solidFill>
                  <a:srgbClr val="333333"/>
                </a:solidFill>
                <a:latin typeface="source_sans_proregular"/>
              </a:rPr>
              <a:t>I produttori possono fare richiesta dell’uso del marchio “Presidio Slow </a:t>
            </a:r>
            <a:r>
              <a:rPr lang="it-IT" sz="2000" dirty="0" err="1">
                <a:solidFill>
                  <a:srgbClr val="333333"/>
                </a:solidFill>
                <a:latin typeface="source_sans_proregular"/>
              </a:rPr>
              <a:t>Food</a:t>
            </a:r>
            <a:r>
              <a:rPr lang="it-IT" sz="2000" dirty="0">
                <a:solidFill>
                  <a:srgbClr val="333333"/>
                </a:solidFill>
                <a:latin typeface="source_sans_proregular"/>
              </a:rPr>
              <a:t>” (logo grafico e regolamento). </a:t>
            </a:r>
            <a:endParaRPr lang="it-IT" sz="2000" b="0" i="0" dirty="0">
              <a:solidFill>
                <a:srgbClr val="333333"/>
              </a:solidFill>
              <a:effectLst/>
              <a:latin typeface="source_sans_proregular"/>
            </a:endParaRPr>
          </a:p>
        </p:txBody>
      </p:sp>
      <p:sp>
        <p:nvSpPr>
          <p:cNvPr id="5" name="CasellaDiTesto 4"/>
          <p:cNvSpPr txBox="1"/>
          <p:nvPr/>
        </p:nvSpPr>
        <p:spPr>
          <a:xfrm>
            <a:off x="827584" y="5449698"/>
            <a:ext cx="5472608" cy="461665"/>
          </a:xfrm>
          <a:prstGeom prst="rect">
            <a:avLst/>
          </a:prstGeom>
          <a:solidFill>
            <a:schemeClr val="tx2">
              <a:lumMod val="60000"/>
              <a:lumOff val="40000"/>
            </a:schemeClr>
          </a:solidFill>
        </p:spPr>
        <p:txBody>
          <a:bodyPr wrap="square" rtlCol="0">
            <a:spAutoFit/>
          </a:bodyPr>
          <a:lstStyle/>
          <a:p>
            <a:pPr algn="ctr"/>
            <a:r>
              <a:rPr lang="it-IT" sz="2400" dirty="0">
                <a:latin typeface="Verdana" panose="020B0604030504040204" pitchFamily="34" charset="0"/>
                <a:ea typeface="Verdana" panose="020B0604030504040204" pitchFamily="34" charset="0"/>
              </a:rPr>
              <a:t>Bisogna rispettare le linee giuda</a:t>
            </a:r>
          </a:p>
        </p:txBody>
      </p:sp>
    </p:spTree>
    <p:extLst>
      <p:ext uri="{BB962C8B-B14F-4D97-AF65-F5344CB8AC3E}">
        <p14:creationId xmlns:p14="http://schemas.microsoft.com/office/powerpoint/2010/main" val="2915658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5652120" y="293679"/>
            <a:ext cx="2952328" cy="2211396"/>
          </a:xfrm>
          <a:prstGeom prst="rect">
            <a:avLst/>
          </a:prstGeom>
        </p:spPr>
      </p:pic>
      <p:pic>
        <p:nvPicPr>
          <p:cNvPr id="5126" name="Picture 6" descr="Fagiolo di Controne 350gr Presidio Slow Food | Specialita dall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212976"/>
            <a:ext cx="2838425" cy="28384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ettare di Albicocche del Vesuvio Presidio Slow Food - Masseria ..."/>
          <p:cNvPicPr>
            <a:picLocks noChangeAspect="1" noChangeArrowheads="1"/>
          </p:cNvPicPr>
          <p:nvPr/>
        </p:nvPicPr>
        <p:blipFill rotWithShape="1">
          <a:blip r:embed="rId4">
            <a:extLst>
              <a:ext uri="{28A0092B-C50C-407E-A947-70E740481C1C}">
                <a14:useLocalDpi xmlns:a14="http://schemas.microsoft.com/office/drawing/2010/main" val="0"/>
              </a:ext>
            </a:extLst>
          </a:blip>
          <a:srcRect l="26385" t="5955" r="28440" b="10149"/>
          <a:stretch/>
        </p:blipFill>
        <p:spPr bwMode="auto">
          <a:xfrm>
            <a:off x="179512" y="2636912"/>
            <a:ext cx="2156572" cy="400506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Passata di Pomodoro Fiaschetto di Torre Guaceto - Presidio Slow ..."/>
          <p:cNvPicPr>
            <a:picLocks noChangeAspect="1" noChangeArrowheads="1"/>
          </p:cNvPicPr>
          <p:nvPr/>
        </p:nvPicPr>
        <p:blipFill rotWithShape="1">
          <a:blip r:embed="rId5">
            <a:extLst>
              <a:ext uri="{28A0092B-C50C-407E-A947-70E740481C1C}">
                <a14:useLocalDpi xmlns:a14="http://schemas.microsoft.com/office/drawing/2010/main" val="0"/>
              </a:ext>
            </a:extLst>
          </a:blip>
          <a:srcRect l="24527" r="12978"/>
          <a:stretch/>
        </p:blipFill>
        <p:spPr bwMode="auto">
          <a:xfrm>
            <a:off x="2639181" y="3501008"/>
            <a:ext cx="2709841" cy="289072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Novecento prodotti tipici italiani | | Cacioricotta di capra del ..."/>
          <p:cNvPicPr>
            <a:picLocks noChangeAspect="1" noChangeArrowheads="1"/>
          </p:cNvPicPr>
          <p:nvPr/>
        </p:nvPicPr>
        <p:blipFill rotWithShape="1">
          <a:blip r:embed="rId6">
            <a:extLst>
              <a:ext uri="{28A0092B-C50C-407E-A947-70E740481C1C}">
                <a14:useLocalDpi xmlns:a14="http://schemas.microsoft.com/office/drawing/2010/main" val="0"/>
              </a:ext>
            </a:extLst>
          </a:blip>
          <a:srcRect l="13780" t="14904" r="9440" b="9792"/>
          <a:stretch/>
        </p:blipFill>
        <p:spPr bwMode="auto">
          <a:xfrm>
            <a:off x="2555776" y="404664"/>
            <a:ext cx="2643119" cy="259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331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63688" y="749895"/>
            <a:ext cx="4062331" cy="461665"/>
          </a:xfrm>
          <a:prstGeom prst="rect">
            <a:avLst/>
          </a:prstGeom>
        </p:spPr>
        <p:txBody>
          <a:bodyPr wrap="none">
            <a:spAutoFit/>
          </a:bodyPr>
          <a:lstStyle/>
          <a:p>
            <a:r>
              <a:rPr lang="it-IT" sz="2400" b="1" dirty="0">
                <a:solidFill>
                  <a:srgbClr val="FF0000"/>
                </a:solidFill>
                <a:effectLst>
                  <a:outerShdw blurRad="38100" dist="38100" dir="2700000" algn="tl">
                    <a:srgbClr val="000000">
                      <a:alpha val="43137"/>
                    </a:srgbClr>
                  </a:outerShdw>
                </a:effectLst>
                <a:latin typeface="MyriadProBold"/>
              </a:rPr>
              <a:t>La sostenibilità dei Presidi</a:t>
            </a:r>
            <a:endParaRPr lang="it-IT" sz="2400" b="1" i="0" dirty="0">
              <a:solidFill>
                <a:srgbClr val="FF0000"/>
              </a:solidFill>
              <a:effectLst>
                <a:outerShdw blurRad="38100" dist="38100" dir="2700000" algn="tl">
                  <a:srgbClr val="000000">
                    <a:alpha val="43137"/>
                  </a:srgbClr>
                </a:outerShdw>
              </a:effectLst>
              <a:latin typeface="MyriadProBold"/>
            </a:endParaRPr>
          </a:p>
        </p:txBody>
      </p:sp>
      <p:pic>
        <p:nvPicPr>
          <p:cNvPr id="3" name="Immagine 2"/>
          <p:cNvPicPr>
            <a:picLocks noChangeAspect="1"/>
          </p:cNvPicPr>
          <p:nvPr/>
        </p:nvPicPr>
        <p:blipFill rotWithShape="1">
          <a:blip r:embed="rId2"/>
          <a:srcRect l="26745" t="15431" r="26133"/>
          <a:stretch/>
        </p:blipFill>
        <p:spPr>
          <a:xfrm>
            <a:off x="3161723" y="1556792"/>
            <a:ext cx="5328592" cy="5130230"/>
          </a:xfrm>
          <a:prstGeom prst="rect">
            <a:avLst/>
          </a:prstGeom>
        </p:spPr>
      </p:pic>
    </p:spTree>
    <p:extLst>
      <p:ext uri="{BB962C8B-B14F-4D97-AF65-F5344CB8AC3E}">
        <p14:creationId xmlns:p14="http://schemas.microsoft.com/office/powerpoint/2010/main" val="50975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04800"/>
            <a:ext cx="9448800" cy="1320800"/>
          </a:xfrm>
        </p:spPr>
        <p:txBody>
          <a:bodyPr>
            <a:normAutofit/>
          </a:bodyPr>
          <a:lstStyle/>
          <a:p>
            <a:r>
              <a:rPr lang="it-IT" sz="3200" b="1" dirty="0"/>
              <a:t>Certificazione di sostenibilità e </a:t>
            </a:r>
            <a:r>
              <a:rPr lang="it-IT" sz="3200" b="1" dirty="0" err="1"/>
              <a:t>greenwashing</a:t>
            </a:r>
            <a:endParaRPr lang="it-IT" sz="3200" b="1" dirty="0"/>
          </a:p>
        </p:txBody>
      </p:sp>
      <p:pic>
        <p:nvPicPr>
          <p:cNvPr id="5124" name="Picture 4" descr="Risultati immagini per greenwashing che cos'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773788" cy="485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21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1" y="804932"/>
            <a:ext cx="6409560" cy="389852"/>
          </a:xfrm>
          <a:prstGeom prst="rect">
            <a:avLst/>
          </a:prstGeom>
        </p:spPr>
        <p:txBody>
          <a:bodyPr vert="horz" wrap="square" lIns="0" tIns="10860" rIns="0" bIns="0" rtlCol="0" anchor="t">
            <a:spAutoFit/>
          </a:bodyPr>
          <a:lstStyle/>
          <a:p>
            <a:pPr marL="10860">
              <a:spcBef>
                <a:spcPts val="86"/>
              </a:spcBef>
            </a:pPr>
            <a:r>
              <a:rPr sz="2736" spc="-154" dirty="0" err="1">
                <a:solidFill>
                  <a:srgbClr val="05523E"/>
                </a:solidFill>
              </a:rPr>
              <a:t>Queste</a:t>
            </a:r>
            <a:r>
              <a:rPr sz="2736" spc="-154" dirty="0">
                <a:solidFill>
                  <a:srgbClr val="05523E"/>
                </a:solidFill>
              </a:rPr>
              <a:t> </a:t>
            </a:r>
            <a:r>
              <a:rPr lang="it-IT" sz="2736" spc="-47" dirty="0">
                <a:solidFill>
                  <a:srgbClr val="05523E"/>
                </a:solidFill>
              </a:rPr>
              <a:t>certificazioni</a:t>
            </a:r>
            <a:r>
              <a:rPr sz="2736" spc="-47" dirty="0">
                <a:solidFill>
                  <a:srgbClr val="05523E"/>
                </a:solidFill>
              </a:rPr>
              <a:t> </a:t>
            </a:r>
            <a:r>
              <a:rPr sz="2736" spc="-94" dirty="0">
                <a:solidFill>
                  <a:srgbClr val="05523E"/>
                </a:solidFill>
              </a:rPr>
              <a:t>funzionano</a:t>
            </a:r>
            <a:r>
              <a:rPr sz="2736" spc="-209" dirty="0">
                <a:solidFill>
                  <a:srgbClr val="05523E"/>
                </a:solidFill>
              </a:rPr>
              <a:t> </a:t>
            </a:r>
            <a:r>
              <a:rPr sz="2736" spc="-90" dirty="0">
                <a:solidFill>
                  <a:srgbClr val="05523E"/>
                </a:solidFill>
              </a:rPr>
              <a:t>attraverso:</a:t>
            </a:r>
            <a:endParaRPr sz="2736" dirty="0"/>
          </a:p>
        </p:txBody>
      </p:sp>
      <p:sp>
        <p:nvSpPr>
          <p:cNvPr id="3" name="object 3"/>
          <p:cNvSpPr txBox="1">
            <a:spLocks noGrp="1"/>
          </p:cNvSpPr>
          <p:nvPr>
            <p:ph idx="1"/>
          </p:nvPr>
        </p:nvSpPr>
        <p:spPr>
          <a:xfrm>
            <a:off x="838200" y="2057400"/>
            <a:ext cx="7467600" cy="2250830"/>
          </a:xfrm>
          <a:prstGeom prst="rect">
            <a:avLst/>
          </a:prstGeom>
        </p:spPr>
        <p:txBody>
          <a:bodyPr vert="horz" wrap="square" lIns="0" tIns="93938" rIns="0" bIns="0" rtlCol="0">
            <a:spAutoFit/>
          </a:bodyPr>
          <a:lstStyle/>
          <a:p>
            <a:pPr marL="304074" indent="-293214">
              <a:spcBef>
                <a:spcPts val="740"/>
              </a:spcBef>
              <a:buChar char="•"/>
              <a:tabLst>
                <a:tab pos="303531" algn="l"/>
                <a:tab pos="304074" algn="l"/>
              </a:tabLst>
            </a:pPr>
            <a:r>
              <a:rPr sz="2736" spc="-81" dirty="0"/>
              <a:t>Effetto</a:t>
            </a:r>
            <a:r>
              <a:rPr sz="2736" spc="-141" dirty="0"/>
              <a:t> </a:t>
            </a:r>
            <a:r>
              <a:rPr sz="2736" spc="-68" dirty="0"/>
              <a:t>finestra;</a:t>
            </a:r>
            <a:endParaRPr sz="2736" dirty="0"/>
          </a:p>
          <a:p>
            <a:pPr marL="304074" indent="-293214">
              <a:spcBef>
                <a:spcPts val="658"/>
              </a:spcBef>
              <a:buChar char="•"/>
              <a:tabLst>
                <a:tab pos="303531" algn="l"/>
                <a:tab pos="304074" algn="l"/>
              </a:tabLst>
            </a:pPr>
            <a:r>
              <a:rPr sz="2736" spc="-81" dirty="0"/>
              <a:t>Effetto</a:t>
            </a:r>
            <a:r>
              <a:rPr sz="2736" spc="-141" dirty="0"/>
              <a:t> </a:t>
            </a:r>
            <a:r>
              <a:rPr sz="2736" spc="-133" dirty="0"/>
              <a:t>specchio.</a:t>
            </a:r>
            <a:endParaRPr sz="2736" dirty="0"/>
          </a:p>
          <a:p>
            <a:pPr>
              <a:spcBef>
                <a:spcPts val="21"/>
              </a:spcBef>
            </a:pPr>
            <a:endParaRPr sz="3976" dirty="0">
              <a:latin typeface="Times New Roman"/>
              <a:cs typeface="Times New Roman"/>
            </a:endParaRPr>
          </a:p>
          <a:p>
            <a:pPr marL="303531" marR="4344" algn="just">
              <a:spcBef>
                <a:spcPts val="4"/>
              </a:spcBef>
            </a:pPr>
            <a:r>
              <a:rPr sz="2736" spc="-68" dirty="0"/>
              <a:t>Attualmente </a:t>
            </a:r>
            <a:r>
              <a:rPr sz="2736" spc="-137" dirty="0"/>
              <a:t>sono </a:t>
            </a:r>
            <a:r>
              <a:rPr sz="2736" spc="-47" dirty="0"/>
              <a:t>diffusi </a:t>
            </a:r>
            <a:r>
              <a:rPr sz="2736" spc="-141" dirty="0"/>
              <a:t>schemi </a:t>
            </a:r>
            <a:r>
              <a:rPr sz="2736" spc="-34" dirty="0"/>
              <a:t>di  </a:t>
            </a:r>
            <a:r>
              <a:rPr sz="2736" spc="-51" dirty="0"/>
              <a:t>etichettatura </a:t>
            </a:r>
            <a:r>
              <a:rPr sz="2736" spc="-162" dirty="0"/>
              <a:t>e </a:t>
            </a:r>
            <a:r>
              <a:rPr sz="2736" spc="-81" dirty="0" err="1"/>
              <a:t>certificazione</a:t>
            </a:r>
            <a:r>
              <a:rPr sz="2736" spc="-81" dirty="0"/>
              <a:t> </a:t>
            </a:r>
            <a:r>
              <a:rPr sz="2736" spc="-133" dirty="0" err="1"/>
              <a:t>soci</a:t>
            </a:r>
            <a:r>
              <a:rPr lang="it-IT" sz="2736" spc="-133" dirty="0"/>
              <a:t>o-</a:t>
            </a:r>
            <a:r>
              <a:rPr sz="2736" spc="-133" dirty="0"/>
              <a:t>a</a:t>
            </a:r>
            <a:r>
              <a:rPr lang="it-IT" sz="2736" spc="-133" dirty="0" err="1"/>
              <a:t>mbientale</a:t>
            </a:r>
            <a:r>
              <a:rPr lang="it-IT" sz="2736" spc="-133" dirty="0"/>
              <a:t> </a:t>
            </a:r>
            <a:r>
              <a:rPr sz="2736" spc="-34" dirty="0"/>
              <a:t>in </a:t>
            </a:r>
            <a:r>
              <a:rPr sz="2736" spc="-97" dirty="0" err="1"/>
              <a:t>diversi</a:t>
            </a:r>
            <a:r>
              <a:rPr sz="2736" spc="-97" dirty="0"/>
              <a:t>  </a:t>
            </a:r>
            <a:r>
              <a:rPr sz="2736" spc="-34" dirty="0" err="1"/>
              <a:t>ambiti</a:t>
            </a:r>
            <a:endParaRPr sz="2736" dirty="0"/>
          </a:p>
        </p:txBody>
      </p:sp>
      <p:sp>
        <p:nvSpPr>
          <p:cNvPr id="4" name="object 4"/>
          <p:cNvSpPr txBox="1"/>
          <p:nvPr/>
        </p:nvSpPr>
        <p:spPr>
          <a:xfrm>
            <a:off x="7911186" y="5995508"/>
            <a:ext cx="104798" cy="168830"/>
          </a:xfrm>
          <a:prstGeom prst="rect">
            <a:avLst/>
          </a:prstGeom>
        </p:spPr>
        <p:txBody>
          <a:bodyPr vert="horz" wrap="square" lIns="0" tIns="10860" rIns="0" bIns="0" rtlCol="0">
            <a:spAutoFit/>
          </a:bodyPr>
          <a:lstStyle/>
          <a:p>
            <a:pPr marL="10860">
              <a:spcBef>
                <a:spcPts val="86"/>
              </a:spcBef>
            </a:pPr>
            <a:r>
              <a:rPr sz="1026" dirty="0">
                <a:solidFill>
                  <a:srgbClr val="898989"/>
                </a:solidFill>
                <a:latin typeface="Verdana"/>
                <a:cs typeface="Verdana"/>
              </a:rPr>
              <a:t>6</a:t>
            </a:r>
            <a:endParaRPr sz="1026">
              <a:latin typeface="Verdana"/>
              <a:cs typeface="Verdana"/>
            </a:endParaRPr>
          </a:p>
        </p:txBody>
      </p:sp>
    </p:spTree>
    <p:extLst>
      <p:ext uri="{BB962C8B-B14F-4D97-AF65-F5344CB8AC3E}">
        <p14:creationId xmlns:p14="http://schemas.microsoft.com/office/powerpoint/2010/main" val="263019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533400"/>
            <a:ext cx="8498254" cy="1143000"/>
          </a:xfrm>
        </p:spPr>
        <p:txBody>
          <a:bodyPr>
            <a:normAutofit fontScale="90000"/>
          </a:bodyPr>
          <a:lstStyle/>
          <a:p>
            <a:r>
              <a:rPr lang="it-IT" b="1" dirty="0"/>
              <a:t>Evoluzione delle certificazioni di sostenibilità</a:t>
            </a:r>
            <a:endParaRPr lang="it-IT" dirty="0"/>
          </a:p>
        </p:txBody>
      </p:sp>
      <p:pic>
        <p:nvPicPr>
          <p:cNvPr id="4" name="Immagine 3" descr="https://agriregionieuropa.univpm.it/it/system/files/resize/sitecontent/article/field_content_imgs/2015-9216/zezzafig1-4126-600x105.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14914" y="2780928"/>
            <a:ext cx="8405558" cy="2088232"/>
          </a:xfrm>
          <a:prstGeom prst="rect">
            <a:avLst/>
          </a:prstGeom>
          <a:noFill/>
          <a:ln>
            <a:noFill/>
          </a:ln>
        </p:spPr>
      </p:pic>
    </p:spTree>
    <p:extLst>
      <p:ext uri="{BB962C8B-B14F-4D97-AF65-F5344CB8AC3E}">
        <p14:creationId xmlns:p14="http://schemas.microsoft.com/office/powerpoint/2010/main" val="155446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91495" y="4267200"/>
            <a:ext cx="3962400" cy="1938992"/>
          </a:xfrm>
          <a:prstGeom prst="rect">
            <a:avLst/>
          </a:prstGeom>
          <a:solidFill>
            <a:srgbClr val="92D050"/>
          </a:solidFill>
        </p:spPr>
        <p:txBody>
          <a:bodyPr wrap="square" rtlCol="0">
            <a:spAutoFit/>
          </a:bodyPr>
          <a:lstStyle/>
          <a:p>
            <a:pPr algn="just"/>
            <a:r>
              <a:rPr lang="it-IT" sz="2000" dirty="0"/>
              <a:t>Entro il 2024 si dovranno implementare sistemi di etichettatura e certificazione che promuovono alimenti sostenibili verificati tramite la Product </a:t>
            </a:r>
            <a:r>
              <a:rPr lang="it-IT" sz="2000" dirty="0" err="1"/>
              <a:t>Environmental</a:t>
            </a:r>
            <a:r>
              <a:rPr lang="it-IT" sz="2000" dirty="0"/>
              <a:t> </a:t>
            </a:r>
            <a:r>
              <a:rPr lang="it-IT" sz="2000" dirty="0" err="1"/>
              <a:t>Footprint</a:t>
            </a:r>
            <a:endParaRPr lang="it-IT" sz="2000" dirty="0"/>
          </a:p>
        </p:txBody>
      </p:sp>
      <p:pic>
        <p:nvPicPr>
          <p:cNvPr id="7" name="Immagine 6"/>
          <p:cNvPicPr>
            <a:picLocks noChangeAspect="1"/>
          </p:cNvPicPr>
          <p:nvPr/>
        </p:nvPicPr>
        <p:blipFill>
          <a:blip r:embed="rId2"/>
          <a:stretch>
            <a:fillRect/>
          </a:stretch>
        </p:blipFill>
        <p:spPr>
          <a:xfrm>
            <a:off x="5410200" y="1600200"/>
            <a:ext cx="3316310" cy="1659478"/>
          </a:xfrm>
          <a:prstGeom prst="rect">
            <a:avLst/>
          </a:prstGeom>
        </p:spPr>
      </p:pic>
      <p:pic>
        <p:nvPicPr>
          <p:cNvPr id="8" name="Immagine 7"/>
          <p:cNvPicPr>
            <a:picLocks noChangeAspect="1"/>
          </p:cNvPicPr>
          <p:nvPr/>
        </p:nvPicPr>
        <p:blipFill>
          <a:blip r:embed="rId3"/>
          <a:stretch>
            <a:fillRect/>
          </a:stretch>
        </p:blipFill>
        <p:spPr>
          <a:xfrm>
            <a:off x="152400" y="152400"/>
            <a:ext cx="4840590" cy="3788923"/>
          </a:xfrm>
          <a:prstGeom prst="rect">
            <a:avLst/>
          </a:prstGeom>
        </p:spPr>
      </p:pic>
      <p:pic>
        <p:nvPicPr>
          <p:cNvPr id="1026" name="Picture 2" descr="Product Environmental Footprint, programma della Commissione Europ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667" y="426720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688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1" y="226778"/>
            <a:ext cx="5237182" cy="589907"/>
          </a:xfrm>
          <a:prstGeom prst="rect">
            <a:avLst/>
          </a:prstGeom>
        </p:spPr>
        <p:txBody>
          <a:bodyPr vert="horz" wrap="square" lIns="0" tIns="10860" rIns="0" bIns="0" rtlCol="0" anchor="ctr">
            <a:spAutoFit/>
          </a:bodyPr>
          <a:lstStyle/>
          <a:p>
            <a:pPr marL="10860">
              <a:spcBef>
                <a:spcPts val="86"/>
              </a:spcBef>
            </a:pPr>
            <a:r>
              <a:rPr sz="3762" spc="-162" dirty="0"/>
              <a:t>Rainforest</a:t>
            </a:r>
            <a:r>
              <a:rPr sz="3762" spc="-252" dirty="0"/>
              <a:t> </a:t>
            </a:r>
            <a:r>
              <a:rPr sz="3762" spc="-150" dirty="0"/>
              <a:t>Alliance</a:t>
            </a:r>
            <a:endParaRPr sz="3762" dirty="0"/>
          </a:p>
        </p:txBody>
      </p:sp>
      <p:sp>
        <p:nvSpPr>
          <p:cNvPr id="3" name="object 3"/>
          <p:cNvSpPr/>
          <p:nvPr/>
        </p:nvSpPr>
        <p:spPr>
          <a:xfrm>
            <a:off x="7052908" y="-18074"/>
            <a:ext cx="2060671" cy="1725519"/>
          </a:xfrm>
          <a:prstGeom prst="rect">
            <a:avLst/>
          </a:prstGeom>
          <a:blipFill>
            <a:blip r:embed="rId2" cstate="print"/>
            <a:stretch>
              <a:fillRect/>
            </a:stretch>
          </a:blipFill>
        </p:spPr>
        <p:txBody>
          <a:bodyPr wrap="square" lIns="0" tIns="0" rIns="0" bIns="0" rtlCol="0"/>
          <a:lstStyle/>
          <a:p>
            <a:endParaRPr sz="2052"/>
          </a:p>
        </p:txBody>
      </p:sp>
      <p:sp>
        <p:nvSpPr>
          <p:cNvPr id="7" name="object 7"/>
          <p:cNvSpPr txBox="1"/>
          <p:nvPr/>
        </p:nvSpPr>
        <p:spPr>
          <a:xfrm>
            <a:off x="33678" y="1731576"/>
            <a:ext cx="7330209" cy="3434432"/>
          </a:xfrm>
          <a:prstGeom prst="rect">
            <a:avLst/>
          </a:prstGeom>
        </p:spPr>
        <p:txBody>
          <a:bodyPr vert="horz" wrap="square" lIns="0" tIns="10317" rIns="0" bIns="0" rtlCol="0">
            <a:spAutoFit/>
          </a:bodyPr>
          <a:lstStyle/>
          <a:p>
            <a:pPr marL="353760" marR="77104" indent="-342900" algn="just">
              <a:spcBef>
                <a:spcPts val="81"/>
              </a:spcBef>
              <a:buFont typeface="Arial" panose="020B0604020202020204" pitchFamily="34" charset="0"/>
              <a:buChar char="•"/>
            </a:pPr>
            <a:r>
              <a:rPr lang="it-IT" sz="2200" dirty="0">
                <a:latin typeface="+mj-lt"/>
              </a:rPr>
              <a:t>Forma di certificazione </a:t>
            </a:r>
            <a:r>
              <a:rPr lang="it-IT" sz="2200" b="1" dirty="0">
                <a:latin typeface="+mj-lt"/>
              </a:rPr>
              <a:t>multi stakeholder a valenza sociale ed ambientale </a:t>
            </a:r>
            <a:r>
              <a:rPr lang="it-IT" sz="2200" dirty="0">
                <a:latin typeface="+mj-lt"/>
              </a:rPr>
              <a:t>il cui obiettivo è di attestare il rispetto di alcuni criteri sociali ed ambientali nella produzione dei prodotti agricoli di origine tropicale;</a:t>
            </a:r>
          </a:p>
          <a:p>
            <a:pPr marL="353760" marR="77104" indent="-342900" algn="just">
              <a:spcBef>
                <a:spcPts val="81"/>
              </a:spcBef>
              <a:buFont typeface="Arial" panose="020B0604020202020204" pitchFamily="34" charset="0"/>
              <a:buChar char="•"/>
            </a:pPr>
            <a:r>
              <a:rPr lang="it-IT" sz="2200" dirty="0">
                <a:latin typeface="+mj-lt"/>
                <a:cs typeface="Verdana"/>
              </a:rPr>
              <a:t>Si basa su </a:t>
            </a:r>
            <a:r>
              <a:rPr lang="it-IT" sz="2200" b="1" dirty="0">
                <a:latin typeface="+mj-lt"/>
              </a:rPr>
              <a:t>94 criteri divisi in dieci categorie</a:t>
            </a:r>
            <a:r>
              <a:rPr lang="it-IT" sz="2200" dirty="0">
                <a:latin typeface="+mj-lt"/>
              </a:rPr>
              <a:t>;</a:t>
            </a:r>
          </a:p>
          <a:p>
            <a:pPr marL="353760" marR="77104" indent="-342900" algn="just">
              <a:spcBef>
                <a:spcPts val="81"/>
              </a:spcBef>
              <a:buFont typeface="Arial" panose="020B0604020202020204" pitchFamily="34" charset="0"/>
              <a:buChar char="•"/>
            </a:pPr>
            <a:r>
              <a:rPr lang="it-IT" sz="2200" dirty="0">
                <a:latin typeface="+mj-lt"/>
              </a:rPr>
              <a:t>Per ottenere la certificazione è necessario che siano rispettati perlomeno il 50% dei criteri  di ogni categoria e l'80% dei criteri totali eccezion fatta per una decina di criteri che devono essere rispettati obbligatoriamente.</a:t>
            </a:r>
          </a:p>
          <a:p>
            <a:pPr marL="353760" marR="77104" indent="-342900" algn="just">
              <a:spcBef>
                <a:spcPts val="81"/>
              </a:spcBef>
              <a:buFont typeface="Arial" panose="020B0604020202020204" pitchFamily="34" charset="0"/>
              <a:buChar char="•"/>
            </a:pPr>
            <a:endParaRPr sz="2200" dirty="0">
              <a:latin typeface="+mj-lt"/>
              <a:cs typeface="Verdana"/>
            </a:endParaRPr>
          </a:p>
        </p:txBody>
      </p:sp>
      <p:sp>
        <p:nvSpPr>
          <p:cNvPr id="8" name="object 4"/>
          <p:cNvSpPr/>
          <p:nvPr/>
        </p:nvSpPr>
        <p:spPr>
          <a:xfrm>
            <a:off x="2987824" y="5868237"/>
            <a:ext cx="2104663" cy="616231"/>
          </a:xfrm>
          <a:prstGeom prst="rect">
            <a:avLst/>
          </a:prstGeom>
          <a:blipFill>
            <a:blip r:embed="rId3" cstate="print"/>
            <a:stretch>
              <a:fillRect/>
            </a:stretch>
          </a:blipFill>
        </p:spPr>
        <p:txBody>
          <a:bodyPr wrap="square" lIns="0" tIns="0" rIns="0" bIns="0" rtlCol="0"/>
          <a:lstStyle/>
          <a:p>
            <a:endParaRPr sz="2052"/>
          </a:p>
        </p:txBody>
      </p:sp>
      <p:sp>
        <p:nvSpPr>
          <p:cNvPr id="9" name="object 5"/>
          <p:cNvSpPr/>
          <p:nvPr/>
        </p:nvSpPr>
        <p:spPr>
          <a:xfrm>
            <a:off x="8054414" y="1873936"/>
            <a:ext cx="1012678" cy="1656158"/>
          </a:xfrm>
          <a:prstGeom prst="rect">
            <a:avLst/>
          </a:prstGeom>
          <a:blipFill>
            <a:blip r:embed="rId4" cstate="print"/>
            <a:stretch>
              <a:fillRect/>
            </a:stretch>
          </a:blipFill>
        </p:spPr>
        <p:txBody>
          <a:bodyPr wrap="square" lIns="0" tIns="0" rIns="0" bIns="0" rtlCol="0"/>
          <a:lstStyle/>
          <a:p>
            <a:endParaRPr sz="2052"/>
          </a:p>
        </p:txBody>
      </p:sp>
      <p:sp>
        <p:nvSpPr>
          <p:cNvPr id="10" name="object 6"/>
          <p:cNvSpPr/>
          <p:nvPr/>
        </p:nvSpPr>
        <p:spPr>
          <a:xfrm>
            <a:off x="7330209" y="3608186"/>
            <a:ext cx="1726717" cy="2443468"/>
          </a:xfrm>
          <a:prstGeom prst="rect">
            <a:avLst/>
          </a:prstGeom>
          <a:blipFill>
            <a:blip r:embed="rId5" cstate="print"/>
            <a:stretch>
              <a:fillRect/>
            </a:stretch>
          </a:blipFill>
        </p:spPr>
        <p:txBody>
          <a:bodyPr wrap="square" lIns="0" tIns="0" rIns="0" bIns="0" rtlCol="0"/>
          <a:lstStyle/>
          <a:p>
            <a:endParaRPr sz="2052"/>
          </a:p>
        </p:txBody>
      </p:sp>
      <p:sp>
        <p:nvSpPr>
          <p:cNvPr id="11" name="object 7"/>
          <p:cNvSpPr/>
          <p:nvPr/>
        </p:nvSpPr>
        <p:spPr>
          <a:xfrm>
            <a:off x="609600" y="5166008"/>
            <a:ext cx="1170960" cy="1566480"/>
          </a:xfrm>
          <a:prstGeom prst="rect">
            <a:avLst/>
          </a:prstGeom>
          <a:blipFill>
            <a:blip r:embed="rId6" cstate="print"/>
            <a:stretch>
              <a:fillRect/>
            </a:stretch>
          </a:blipFill>
        </p:spPr>
        <p:txBody>
          <a:bodyPr wrap="square" lIns="0" tIns="0" rIns="0" bIns="0" rtlCol="0"/>
          <a:lstStyle/>
          <a:p>
            <a:endParaRPr sz="2052"/>
          </a:p>
        </p:txBody>
      </p:sp>
      <p:sp>
        <p:nvSpPr>
          <p:cNvPr id="12" name="object 8"/>
          <p:cNvSpPr/>
          <p:nvPr/>
        </p:nvSpPr>
        <p:spPr>
          <a:xfrm>
            <a:off x="5734888" y="5498990"/>
            <a:ext cx="3257998" cy="1384906"/>
          </a:xfrm>
          <a:prstGeom prst="rect">
            <a:avLst/>
          </a:prstGeom>
          <a:blipFill>
            <a:blip r:embed="rId7" cstate="print"/>
            <a:stretch>
              <a:fillRect/>
            </a:stretch>
          </a:blipFill>
        </p:spPr>
        <p:txBody>
          <a:bodyPr wrap="square" lIns="0" tIns="0" rIns="0" bIns="0" rtlCol="0"/>
          <a:lstStyle/>
          <a:p>
            <a:endParaRPr sz="2052"/>
          </a:p>
        </p:txBody>
      </p:sp>
    </p:spTree>
    <p:extLst>
      <p:ext uri="{BB962C8B-B14F-4D97-AF65-F5344CB8AC3E}">
        <p14:creationId xmlns:p14="http://schemas.microsoft.com/office/powerpoint/2010/main" val="268013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7048070" y="71306"/>
            <a:ext cx="2069887" cy="1451745"/>
          </a:xfrm>
          <a:prstGeom prst="rect">
            <a:avLst/>
          </a:prstGeom>
          <a:blipFill>
            <a:blip r:embed="rId2" cstate="print"/>
            <a:srcRect/>
            <a:stretch>
              <a:fillRect r="-95106"/>
            </a:stretch>
          </a:blipFill>
        </p:spPr>
        <p:txBody>
          <a:bodyPr wrap="square" lIns="0" tIns="0" rIns="0" bIns="0" rtlCol="0"/>
          <a:lstStyle/>
          <a:p>
            <a:endParaRPr sz="2052"/>
          </a:p>
        </p:txBody>
      </p:sp>
      <p:sp>
        <p:nvSpPr>
          <p:cNvPr id="28" name="object 2"/>
          <p:cNvSpPr/>
          <p:nvPr/>
        </p:nvSpPr>
        <p:spPr>
          <a:xfrm>
            <a:off x="0" y="5395197"/>
            <a:ext cx="4447112" cy="1449158"/>
          </a:xfrm>
          <a:prstGeom prst="rect">
            <a:avLst/>
          </a:prstGeom>
          <a:blipFill>
            <a:blip r:embed="rId3" cstate="print"/>
            <a:stretch>
              <a:fillRect/>
            </a:stretch>
          </a:blipFill>
        </p:spPr>
        <p:txBody>
          <a:bodyPr wrap="square" lIns="0" tIns="0" rIns="0" bIns="0" rtlCol="0"/>
          <a:lstStyle/>
          <a:p>
            <a:endParaRPr sz="2052"/>
          </a:p>
        </p:txBody>
      </p:sp>
      <p:sp>
        <p:nvSpPr>
          <p:cNvPr id="29" name="object 3"/>
          <p:cNvSpPr/>
          <p:nvPr/>
        </p:nvSpPr>
        <p:spPr>
          <a:xfrm>
            <a:off x="7886113" y="3616574"/>
            <a:ext cx="1137558" cy="1678283"/>
          </a:xfrm>
          <a:prstGeom prst="rect">
            <a:avLst/>
          </a:prstGeom>
          <a:blipFill>
            <a:blip r:embed="rId4" cstate="print"/>
            <a:stretch>
              <a:fillRect/>
            </a:stretch>
          </a:blipFill>
        </p:spPr>
        <p:txBody>
          <a:bodyPr wrap="square" lIns="0" tIns="0" rIns="0" bIns="0" rtlCol="0"/>
          <a:lstStyle/>
          <a:p>
            <a:endParaRPr sz="2052"/>
          </a:p>
        </p:txBody>
      </p:sp>
      <p:sp>
        <p:nvSpPr>
          <p:cNvPr id="30" name="object 4"/>
          <p:cNvSpPr/>
          <p:nvPr/>
        </p:nvSpPr>
        <p:spPr>
          <a:xfrm>
            <a:off x="7933467" y="1726464"/>
            <a:ext cx="1090204" cy="1775083"/>
          </a:xfrm>
          <a:prstGeom prst="rect">
            <a:avLst/>
          </a:prstGeom>
          <a:blipFill>
            <a:blip r:embed="rId5" cstate="print"/>
            <a:stretch>
              <a:fillRect/>
            </a:stretch>
          </a:blipFill>
        </p:spPr>
        <p:txBody>
          <a:bodyPr wrap="square" lIns="0" tIns="0" rIns="0" bIns="0" rtlCol="0"/>
          <a:lstStyle/>
          <a:p>
            <a:endParaRPr sz="2052"/>
          </a:p>
        </p:txBody>
      </p:sp>
      <p:sp>
        <p:nvSpPr>
          <p:cNvPr id="31" name="object 5"/>
          <p:cNvSpPr/>
          <p:nvPr/>
        </p:nvSpPr>
        <p:spPr>
          <a:xfrm>
            <a:off x="4730871" y="5395197"/>
            <a:ext cx="4269123" cy="1299877"/>
          </a:xfrm>
          <a:prstGeom prst="rect">
            <a:avLst/>
          </a:prstGeom>
          <a:blipFill>
            <a:blip r:embed="rId6" cstate="print"/>
            <a:stretch>
              <a:fillRect/>
            </a:stretch>
          </a:blipFill>
        </p:spPr>
        <p:txBody>
          <a:bodyPr wrap="square" lIns="0" tIns="0" rIns="0" bIns="0" rtlCol="0"/>
          <a:lstStyle/>
          <a:p>
            <a:endParaRPr sz="2052"/>
          </a:p>
        </p:txBody>
      </p:sp>
      <p:sp>
        <p:nvSpPr>
          <p:cNvPr id="17" name="CasellaDiTesto 16"/>
          <p:cNvSpPr txBox="1"/>
          <p:nvPr/>
        </p:nvSpPr>
        <p:spPr>
          <a:xfrm>
            <a:off x="2939143" y="298940"/>
            <a:ext cx="3397853" cy="1077218"/>
          </a:xfrm>
          <a:prstGeom prst="rect">
            <a:avLst/>
          </a:prstGeom>
          <a:noFill/>
        </p:spPr>
        <p:txBody>
          <a:bodyPr wrap="none" rtlCol="0">
            <a:spAutoFit/>
          </a:bodyPr>
          <a:lstStyle/>
          <a:p>
            <a:pPr algn="ctr"/>
            <a:r>
              <a:rPr lang="it-IT" sz="3200" b="1" dirty="0">
                <a:latin typeface="+mj-lt"/>
              </a:rPr>
              <a:t>Certificazione UTZ</a:t>
            </a:r>
          </a:p>
          <a:p>
            <a:pPr algn="ctr"/>
            <a:endParaRPr lang="it-IT" sz="3200" b="1" dirty="0">
              <a:latin typeface="+mj-lt"/>
            </a:endParaRPr>
          </a:p>
        </p:txBody>
      </p:sp>
      <p:pic>
        <p:nvPicPr>
          <p:cNvPr id="3074" name="Picture 2" descr="UT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440" y="74251"/>
            <a:ext cx="2663009" cy="1524013"/>
          </a:xfrm>
          <a:prstGeom prst="rect">
            <a:avLst/>
          </a:prstGeom>
          <a:noFill/>
          <a:extLst>
            <a:ext uri="{909E8E84-426E-40DD-AFC4-6F175D3DCCD1}">
              <a14:hiddenFill xmlns:a14="http://schemas.microsoft.com/office/drawing/2010/main">
                <a:solidFill>
                  <a:srgbClr val="FFFFFF"/>
                </a:solidFill>
              </a14:hiddenFill>
            </a:ext>
          </a:extLst>
        </p:spPr>
      </p:pic>
      <p:sp>
        <p:nvSpPr>
          <p:cNvPr id="22" name="CasellaDiTesto 21"/>
          <p:cNvSpPr txBox="1"/>
          <p:nvPr/>
        </p:nvSpPr>
        <p:spPr>
          <a:xfrm>
            <a:off x="323527" y="1793387"/>
            <a:ext cx="7562585" cy="3416320"/>
          </a:xfrm>
          <a:prstGeom prst="rect">
            <a:avLst/>
          </a:prstGeom>
          <a:noFill/>
        </p:spPr>
        <p:txBody>
          <a:bodyPr wrap="square" rtlCol="0">
            <a:spAutoFit/>
          </a:bodyPr>
          <a:lstStyle/>
          <a:p>
            <a:pPr marL="342900" indent="-342900" algn="just">
              <a:buFont typeface="Arial" panose="020B0604020202020204" pitchFamily="34" charset="0"/>
              <a:buChar char="•"/>
            </a:pPr>
            <a:r>
              <a:rPr lang="it-IT" dirty="0">
                <a:latin typeface="+mj-lt"/>
              </a:rPr>
              <a:t>La certificazione UTZ è un programma di certificazione mondiale che definisce standard per una produzione agricola responsabile e l'approvvigionamento di caffè, cacao e tè;</a:t>
            </a:r>
          </a:p>
          <a:p>
            <a:pPr marL="342900" indent="-342900" algn="just">
              <a:buFont typeface="Arial" panose="020B0604020202020204" pitchFamily="34" charset="0"/>
              <a:buChar char="•"/>
            </a:pPr>
            <a:r>
              <a:rPr lang="it-IT" dirty="0">
                <a:latin typeface="+mj-lt"/>
              </a:rPr>
              <a:t>UTZ significa ‘buono’ in Quiché, una lingua maya; </a:t>
            </a:r>
          </a:p>
          <a:p>
            <a:pPr marL="342900" indent="-342900" algn="just">
              <a:buFont typeface="Arial" panose="020B0604020202020204" pitchFamily="34" charset="0"/>
              <a:buChar char="•"/>
            </a:pPr>
            <a:r>
              <a:rPr lang="it-IT" dirty="0">
                <a:latin typeface="+mj-lt"/>
              </a:rPr>
              <a:t>Gli standard della catena di custodia UTZ definiscono i criteri e i controlli per assicurare la tracciabilità di prodotti certificati UTZ, stabilendo la credibilità delle dichiarazioni di sostenibilità e dell'utilizzo del logo UTZ.</a:t>
            </a:r>
          </a:p>
        </p:txBody>
      </p:sp>
    </p:spTree>
    <p:extLst>
      <p:ext uri="{BB962C8B-B14F-4D97-AF65-F5344CB8AC3E}">
        <p14:creationId xmlns:p14="http://schemas.microsoft.com/office/powerpoint/2010/main" val="308387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TZ ora fa parte della Rainforest Alliance: il nuovo logo"/>
          <p:cNvPicPr>
            <a:picLocks noChangeAspect="1" noChangeArrowheads="1"/>
          </p:cNvPicPr>
          <p:nvPr/>
        </p:nvPicPr>
        <p:blipFill rotWithShape="1">
          <a:blip r:embed="rId2">
            <a:extLst>
              <a:ext uri="{28A0092B-C50C-407E-A947-70E740481C1C}">
                <a14:useLocalDpi xmlns:a14="http://schemas.microsoft.com/office/drawing/2010/main" val="0"/>
              </a:ext>
            </a:extLst>
          </a:blip>
          <a:srcRect t="35637"/>
          <a:stretch/>
        </p:blipFill>
        <p:spPr bwMode="auto">
          <a:xfrm>
            <a:off x="712426" y="408034"/>
            <a:ext cx="3859574" cy="1419521"/>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74073" y="2591617"/>
            <a:ext cx="7426036" cy="2793072"/>
          </a:xfrm>
          <a:prstGeom prst="rect">
            <a:avLst/>
          </a:prstGeom>
        </p:spPr>
        <p:txBody>
          <a:bodyPr wrap="square">
            <a:spAutoFit/>
          </a:bodyPr>
          <a:lstStyle/>
          <a:p>
            <a:pPr algn="just"/>
            <a:r>
              <a:rPr lang="it-IT" sz="1350" b="1" dirty="0">
                <a:solidFill>
                  <a:srgbClr val="000000"/>
                </a:solidFill>
                <a:latin typeface="Open Sans"/>
              </a:rPr>
              <a:t>A giugno 2021 UTZ cessa la sua validità ed entra in </a:t>
            </a:r>
            <a:r>
              <a:rPr lang="it-IT" sz="1350" b="1" dirty="0">
                <a:solidFill>
                  <a:srgbClr val="F69200"/>
                </a:solidFill>
                <a:latin typeface="Open Sans"/>
              </a:rPr>
              <a:t>RAINFOREST ALLIANCE</a:t>
            </a:r>
            <a:r>
              <a:rPr lang="it-IT" sz="1350" b="1" dirty="0">
                <a:solidFill>
                  <a:srgbClr val="000000"/>
                </a:solidFill>
                <a:latin typeface="Open Sans"/>
              </a:rPr>
              <a:t>.</a:t>
            </a:r>
            <a:br>
              <a:rPr lang="it-IT" sz="1350" dirty="0"/>
            </a:br>
            <a:r>
              <a:rPr lang="it-IT" sz="1350" dirty="0">
                <a:solidFill>
                  <a:srgbClr val="000000"/>
                </a:solidFill>
                <a:latin typeface="Open Sans"/>
              </a:rPr>
              <a:t>I due marchi si sono uniti e, dopo la fusione, le organizzazioni hanno elaborato un </a:t>
            </a:r>
            <a:r>
              <a:rPr lang="it-IT" sz="1350" b="1" dirty="0">
                <a:solidFill>
                  <a:srgbClr val="000000"/>
                </a:solidFill>
                <a:latin typeface="Open Sans"/>
              </a:rPr>
              <a:t>nuovo standard.</a:t>
            </a:r>
            <a:br>
              <a:rPr lang="it-IT" sz="1350" dirty="0"/>
            </a:br>
            <a:r>
              <a:rPr lang="it-IT" sz="1350" dirty="0">
                <a:solidFill>
                  <a:srgbClr val="000000"/>
                </a:solidFill>
                <a:latin typeface="Open Sans"/>
              </a:rPr>
              <a:t>L'obiettivo è essere all'altezza delle sfide attuali, come ad esempio il cambiamento climatico.</a:t>
            </a:r>
            <a:br>
              <a:rPr lang="it-IT" sz="1350" dirty="0"/>
            </a:br>
            <a:br>
              <a:rPr lang="it-IT" sz="1350" dirty="0"/>
            </a:br>
            <a:r>
              <a:rPr lang="it-IT" sz="1350" dirty="0">
                <a:solidFill>
                  <a:srgbClr val="000000"/>
                </a:solidFill>
                <a:latin typeface="Open Sans"/>
              </a:rPr>
              <a:t>Il Programma di Certificazione di </a:t>
            </a:r>
            <a:r>
              <a:rPr lang="it-IT" sz="1350" b="1" dirty="0">
                <a:solidFill>
                  <a:srgbClr val="000000"/>
                </a:solidFill>
                <a:latin typeface="Open Sans"/>
              </a:rPr>
              <a:t>Rainforest </a:t>
            </a:r>
            <a:r>
              <a:rPr lang="it-IT" sz="1350" b="1" dirty="0" err="1">
                <a:solidFill>
                  <a:srgbClr val="000000"/>
                </a:solidFill>
                <a:latin typeface="Open Sans"/>
              </a:rPr>
              <a:t>Alliance</a:t>
            </a:r>
            <a:r>
              <a:rPr lang="it-IT" sz="1350" dirty="0">
                <a:solidFill>
                  <a:srgbClr val="000000"/>
                </a:solidFill>
                <a:latin typeface="Open Sans"/>
              </a:rPr>
              <a:t> è un nuovo programma che </a:t>
            </a:r>
            <a:r>
              <a:rPr lang="it-IT" sz="1350" b="1" dirty="0">
                <a:solidFill>
                  <a:srgbClr val="000000"/>
                </a:solidFill>
                <a:latin typeface="Open Sans"/>
              </a:rPr>
              <a:t>comprende nuovi requisiti per i titolari di certificati </a:t>
            </a:r>
            <a:r>
              <a:rPr lang="it-IT" sz="1350" dirty="0">
                <a:solidFill>
                  <a:srgbClr val="000000"/>
                </a:solidFill>
                <a:latin typeface="Open Sans"/>
              </a:rPr>
              <a:t>operanti in agricoltura e nella filiera e </a:t>
            </a:r>
            <a:r>
              <a:rPr lang="it-IT" sz="1350" b="1" dirty="0">
                <a:solidFill>
                  <a:srgbClr val="000000"/>
                </a:solidFill>
                <a:latin typeface="Open Sans"/>
              </a:rPr>
              <a:t>nuove regole di </a:t>
            </a:r>
            <a:r>
              <a:rPr lang="it-IT" sz="1350" b="1" dirty="0" err="1">
                <a:solidFill>
                  <a:srgbClr val="000000"/>
                </a:solidFill>
                <a:latin typeface="Open Sans"/>
              </a:rPr>
              <a:t>assurance</a:t>
            </a:r>
            <a:r>
              <a:rPr lang="it-IT" sz="1350" b="1" dirty="0">
                <a:solidFill>
                  <a:srgbClr val="000000"/>
                </a:solidFill>
                <a:latin typeface="Open Sans"/>
              </a:rPr>
              <a:t> e certificazione.</a:t>
            </a:r>
            <a:br>
              <a:rPr lang="it-IT" sz="1350" dirty="0"/>
            </a:br>
            <a:br>
              <a:rPr lang="it-IT" sz="1350" dirty="0"/>
            </a:br>
            <a:r>
              <a:rPr lang="it-IT" sz="1350" dirty="0">
                <a:solidFill>
                  <a:srgbClr val="000000"/>
                </a:solidFill>
                <a:latin typeface="Open Sans"/>
              </a:rPr>
              <a:t>Rainforest </a:t>
            </a:r>
            <a:r>
              <a:rPr lang="it-IT" sz="1350" dirty="0" err="1">
                <a:solidFill>
                  <a:srgbClr val="000000"/>
                </a:solidFill>
                <a:latin typeface="Open Sans"/>
              </a:rPr>
              <a:t>Alliance</a:t>
            </a:r>
            <a:r>
              <a:rPr lang="it-IT" sz="1350" dirty="0">
                <a:solidFill>
                  <a:srgbClr val="000000"/>
                </a:solidFill>
                <a:latin typeface="Open Sans"/>
              </a:rPr>
              <a:t> è un'etichetta e un programma per un'agricoltura sostenibile di molti prodotti, tra cui caffè, cacao, tè e nocciole e la cui missione è creare un mondo nel quale l'agricoltura sostenibile sia la norma.</a:t>
            </a:r>
            <a:endParaRPr lang="it-IT" sz="1350" dirty="0"/>
          </a:p>
        </p:txBody>
      </p:sp>
      <p:sp>
        <p:nvSpPr>
          <p:cNvPr id="3" name="Rettangolo 2"/>
          <p:cNvSpPr/>
          <p:nvPr/>
        </p:nvSpPr>
        <p:spPr>
          <a:xfrm>
            <a:off x="2611582" y="5493293"/>
            <a:ext cx="6373091" cy="507831"/>
          </a:xfrm>
          <a:prstGeom prst="rect">
            <a:avLst/>
          </a:prstGeom>
        </p:spPr>
        <p:txBody>
          <a:bodyPr wrap="square">
            <a:spAutoFit/>
          </a:bodyPr>
          <a:lstStyle/>
          <a:p>
            <a:r>
              <a:rPr lang="it-IT" sz="1350" dirty="0"/>
              <a:t>https://www.rainforest-alliance.org/business/reimagining-certification/the-rainforest-alliance-2020-certification-program-is-here/</a:t>
            </a:r>
          </a:p>
        </p:txBody>
      </p:sp>
    </p:spTree>
    <p:extLst>
      <p:ext uri="{BB962C8B-B14F-4D97-AF65-F5344CB8AC3E}">
        <p14:creationId xmlns:p14="http://schemas.microsoft.com/office/powerpoint/2010/main" val="254358556"/>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Base</Template>
  <TotalTime>3515</TotalTime>
  <Words>1903</Words>
  <Application>Microsoft Office PowerPoint</Application>
  <PresentationFormat>Presentazione su schermo (4:3)</PresentationFormat>
  <Paragraphs>147</Paragraphs>
  <Slides>33</Slides>
  <Notes>6</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33</vt:i4>
      </vt:variant>
    </vt:vector>
  </HeadingPairs>
  <TitlesOfParts>
    <vt:vector size="47" baseType="lpstr">
      <vt:lpstr>Arial</vt:lpstr>
      <vt:lpstr>Calibri</vt:lpstr>
      <vt:lpstr>Corbel</vt:lpstr>
      <vt:lpstr>FFMetaWebProNormal</vt:lpstr>
      <vt:lpstr>MyriadProBold</vt:lpstr>
      <vt:lpstr>MyriadProRegular</vt:lpstr>
      <vt:lpstr>Open Sans</vt:lpstr>
      <vt:lpstr>source_sans_probold</vt:lpstr>
      <vt:lpstr>source_sans_proregular</vt:lpstr>
      <vt:lpstr>Times New Roman</vt:lpstr>
      <vt:lpstr>Trebuchet MS</vt:lpstr>
      <vt:lpstr>Verdana</vt:lpstr>
      <vt:lpstr>Wingdings</vt:lpstr>
      <vt:lpstr>Base</vt:lpstr>
      <vt:lpstr>Presentazione standard di PowerPoint</vt:lpstr>
      <vt:lpstr>La pratica del consumo sostenibile…</vt:lpstr>
      <vt:lpstr>Certificazioni di sostenibilità</vt:lpstr>
      <vt:lpstr>Queste certificazioni funzionano attraverso:</vt:lpstr>
      <vt:lpstr>Evoluzione delle certificazioni di sostenibilità</vt:lpstr>
      <vt:lpstr>Presentazione standard di PowerPoint</vt:lpstr>
      <vt:lpstr>Rainforest Alliance</vt:lpstr>
      <vt:lpstr>Presentazione standard di PowerPoint</vt:lpstr>
      <vt:lpstr>Presentazione standard di PowerPoint</vt:lpstr>
      <vt:lpstr>WHO ELSE USES THE “FROG” SEAL?</vt:lpstr>
      <vt:lpstr>Social FootPrint </vt:lpstr>
      <vt:lpstr>Presentazione standard di PowerPoint</vt:lpstr>
      <vt:lpstr>Equapulia: contro lo sfruttamento</vt:lpstr>
      <vt:lpstr>Presentazione standard di PowerPoint</vt:lpstr>
      <vt:lpstr>Forest Stewardship Council</vt:lpstr>
      <vt:lpstr>Marine Stewardship Council</vt:lpstr>
      <vt:lpstr>Presentazione standard di PowerPoint</vt:lpstr>
      <vt:lpstr>Presentazione standard di PowerPoint</vt:lpstr>
      <vt:lpstr>Friend of the Sea -  World Sustainability Organization </vt:lpstr>
      <vt:lpstr>Dolphin Safe</vt:lpstr>
      <vt:lpstr>Presentazione standard di PowerPoint</vt:lpstr>
      <vt:lpstr>6 Principi</vt:lpstr>
      <vt:lpstr>Presentazione standard di PowerPoint</vt:lpstr>
      <vt:lpstr>Olio di palma sostenibile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Certificazione di sostenibilità e greenwashing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Etichette di sostenibilità</dc:title>
  <dc:creator>Chiara</dc:creator>
  <cp:lastModifiedBy>Azzurra Annunziata</cp:lastModifiedBy>
  <cp:revision>99</cp:revision>
  <dcterms:created xsi:type="dcterms:W3CDTF">2019-04-15T10:40:21Z</dcterms:created>
  <dcterms:modified xsi:type="dcterms:W3CDTF">2023-11-29T15:57:50Z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2014-05-26T00:00:00Z</vt:filetime>
  </property>
  <property fmtid="{D5CDD505-2E9C-101B-9397-08002B2CF9AE}" pid="3" name="Creator">
    <vt:lpwstr>Microsoft® Office PowerPoint® 2007</vt:lpwstr>
  </property>
  <property fmtid="{D5CDD505-2E9C-101B-9397-08002B2CF9AE}" pid="4" name="LastSaved">
    <vt:filetime>2019-04-15T00:00:00Z</vt:filetime>
  </property>
</Properties>
</file>