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58" r:id="rId4"/>
    <p:sldId id="260" r:id="rId5"/>
    <p:sldId id="264" r:id="rId6"/>
    <p:sldId id="284" r:id="rId7"/>
    <p:sldId id="259" r:id="rId8"/>
    <p:sldId id="267" r:id="rId9"/>
    <p:sldId id="273" r:id="rId10"/>
    <p:sldId id="280" r:id="rId11"/>
    <p:sldId id="277" r:id="rId12"/>
    <p:sldId id="278" r:id="rId13"/>
    <p:sldId id="281" r:id="rId14"/>
    <p:sldId id="279" r:id="rId15"/>
    <p:sldId id="283" r:id="rId16"/>
    <p:sldId id="282" r:id="rId17"/>
    <p:sldId id="289" r:id="rId18"/>
    <p:sldId id="291" r:id="rId19"/>
    <p:sldId id="292" r:id="rId20"/>
    <p:sldId id="288" r:id="rId21"/>
    <p:sldId id="290" r:id="rId22"/>
    <p:sldId id="297" r:id="rId23"/>
    <p:sldId id="274" r:id="rId24"/>
    <p:sldId id="301" r:id="rId25"/>
    <p:sldId id="308" r:id="rId26"/>
    <p:sldId id="302" r:id="rId27"/>
    <p:sldId id="336" r:id="rId28"/>
    <p:sldId id="332" r:id="rId29"/>
    <p:sldId id="293" r:id="rId30"/>
    <p:sldId id="295" r:id="rId31"/>
    <p:sldId id="298" r:id="rId32"/>
    <p:sldId id="300" r:id="rId33"/>
    <p:sldId id="299" r:id="rId34"/>
    <p:sldId id="310" r:id="rId35"/>
    <p:sldId id="272" r:id="rId36"/>
    <p:sldId id="309" r:id="rId37"/>
    <p:sldId id="319" r:id="rId38"/>
    <p:sldId id="262" r:id="rId39"/>
    <p:sldId id="311" r:id="rId40"/>
    <p:sldId id="303" r:id="rId41"/>
    <p:sldId id="304" r:id="rId42"/>
    <p:sldId id="337" r:id="rId43"/>
    <p:sldId id="333" r:id="rId44"/>
    <p:sldId id="312" r:id="rId45"/>
    <p:sldId id="313" r:id="rId46"/>
    <p:sldId id="317" r:id="rId47"/>
    <p:sldId id="320" r:id="rId48"/>
    <p:sldId id="321" r:id="rId49"/>
    <p:sldId id="322" r:id="rId50"/>
    <p:sldId id="323" r:id="rId51"/>
    <p:sldId id="316" r:id="rId52"/>
    <p:sldId id="305" r:id="rId53"/>
    <p:sldId id="307" r:id="rId54"/>
    <p:sldId id="338" r:id="rId55"/>
    <p:sldId id="334" r:id="rId56"/>
    <p:sldId id="314" r:id="rId57"/>
    <p:sldId id="315" r:id="rId58"/>
    <p:sldId id="327" r:id="rId59"/>
    <p:sldId id="328" r:id="rId60"/>
    <p:sldId id="329" r:id="rId61"/>
    <p:sldId id="335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2A4"/>
    <a:srgbClr val="0042A4"/>
    <a:srgbClr val="2495DA"/>
    <a:srgbClr val="53D2FF"/>
    <a:srgbClr val="003968"/>
    <a:srgbClr val="050AC7"/>
    <a:srgbClr val="063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18" autoAdjust="0"/>
    <p:restoredTop sz="96014" autoAdjust="0"/>
  </p:normalViewPr>
  <p:slideViewPr>
    <p:cSldViewPr>
      <p:cViewPr varScale="1">
        <p:scale>
          <a:sx n="61" d="100"/>
          <a:sy n="61" d="100"/>
        </p:scale>
        <p:origin x="1301" y="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4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C16C-3764-4CDD-9DFD-309431490936}" type="datetimeFigureOut">
              <a:rPr lang="it-IT" smtClean="0"/>
              <a:t>10/12/2018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FC9BE-41A2-430F-9E5E-C50E4DD4AF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1106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6C29B-E7FC-4035-A4F0-2A212544D6CB}" type="datetimeFigureOut">
              <a:rPr lang="it-IT" smtClean="0"/>
              <a:t>10/12/2018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25C0-87D2-4543-9AC3-B83BCC74E2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05470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0251"/>
            <a:ext cx="1152128" cy="249109"/>
          </a:xfrm>
          <a:prstGeom prst="rect">
            <a:avLst/>
          </a:prstGeom>
        </p:spPr>
      </p:pic>
      <p:sp>
        <p:nvSpPr>
          <p:cNvPr id="26" name="Segnaposto testo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9512" y="1124745"/>
            <a:ext cx="8784976" cy="504055"/>
          </a:xfrm>
        </p:spPr>
        <p:txBody>
          <a:bodyPr/>
          <a:lstStyle>
            <a:lvl1pPr marL="0" indent="0" algn="ctr">
              <a:buNone/>
              <a:defRPr sz="2800" b="1" i="0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smtClean="0"/>
              <a:t>Title</a:t>
            </a:r>
            <a:endParaRPr lang="it-IT" dirty="0"/>
          </a:p>
        </p:txBody>
      </p:sp>
      <p:sp>
        <p:nvSpPr>
          <p:cNvPr id="27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179512" y="1844824"/>
            <a:ext cx="8784976" cy="432048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err="1" smtClean="0"/>
              <a:t>Subtitle</a:t>
            </a:r>
            <a:endParaRPr lang="it-IT" dirty="0"/>
          </a:p>
        </p:txBody>
      </p:sp>
      <p:sp>
        <p:nvSpPr>
          <p:cNvPr id="28" name="Segnaposto testo 25"/>
          <p:cNvSpPr>
            <a:spLocks noGrp="1"/>
          </p:cNvSpPr>
          <p:nvPr>
            <p:ph type="body" sz="quarter" idx="12" hasCustomPrompt="1"/>
          </p:nvPr>
        </p:nvSpPr>
        <p:spPr>
          <a:xfrm>
            <a:off x="179512" y="5589240"/>
            <a:ext cx="8784976" cy="432048"/>
          </a:xfrm>
        </p:spPr>
        <p:txBody>
          <a:bodyPr/>
          <a:lstStyle>
            <a:lvl1pPr marL="0" indent="0" algn="ctr">
              <a:buNone/>
              <a:defRPr sz="2000" b="1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err="1" smtClean="0"/>
              <a:t>Authors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76" y="2564904"/>
            <a:ext cx="4768204" cy="33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4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3238" y="0"/>
            <a:ext cx="2282825" cy="60880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0838" cy="60880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856984" cy="792088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2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2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3528" y="4149080"/>
            <a:ext cx="8424936" cy="504056"/>
          </a:xfrm>
        </p:spPr>
        <p:txBody>
          <a:bodyPr anchor="t"/>
          <a:lstStyle>
            <a:lvl1pPr algn="ctr">
              <a:defRPr sz="2800" b="1" i="0" cap="none"/>
            </a:lvl1pPr>
          </a:lstStyle>
          <a:p>
            <a:r>
              <a:rPr lang="it-IT" dirty="0" smtClean="0"/>
              <a:t>Session Title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420251"/>
            <a:ext cx="1152128" cy="2491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94" y="896031"/>
            <a:ext cx="4768204" cy="3337743"/>
          </a:xfrm>
          <a:prstGeom prst="rect">
            <a:avLst/>
          </a:prstGeom>
        </p:spPr>
      </p:pic>
      <p:sp>
        <p:nvSpPr>
          <p:cNvPr id="12" name="Segnaposto testo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4797152"/>
            <a:ext cx="8424936" cy="432048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0042A4"/>
                </a:solidFill>
              </a:defRPr>
            </a:lvl1pPr>
          </a:lstStyle>
          <a:p>
            <a:pPr lvl="0"/>
            <a:r>
              <a:rPr lang="it-IT" dirty="0" smtClean="0"/>
              <a:t>Session </a:t>
            </a:r>
            <a:r>
              <a:rPr lang="it-IT" dirty="0" err="1" smtClean="0"/>
              <a:t>Subtitle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499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4338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5338" y="1143000"/>
            <a:ext cx="4225925" cy="4945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32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6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0111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dirty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37312"/>
            <a:ext cx="936104" cy="6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6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36063" cy="982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Cliccate</a:t>
            </a:r>
            <a:r>
              <a:rPr lang="en-GB" dirty="0" smtClean="0"/>
              <a:t> per </a:t>
            </a:r>
            <a:r>
              <a:rPr lang="en-GB" dirty="0" err="1" smtClean="0"/>
              <a:t>modificare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formato</a:t>
            </a:r>
            <a:r>
              <a:rPr lang="en-GB" dirty="0" smtClean="0"/>
              <a:t> del </a:t>
            </a:r>
            <a:r>
              <a:rPr lang="en-GB" dirty="0" err="1" smtClean="0"/>
              <a:t>testo</a:t>
            </a:r>
            <a:r>
              <a:rPr lang="en-GB" dirty="0" smtClean="0"/>
              <a:t> del </a:t>
            </a:r>
            <a:r>
              <a:rPr lang="en-GB" dirty="0" err="1" smtClean="0"/>
              <a:t>titolo</a:t>
            </a:r>
            <a:endParaRPr lang="en-GB" dirty="0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02663" cy="4945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Cliccate</a:t>
            </a:r>
            <a:r>
              <a:rPr lang="en-GB" dirty="0" smtClean="0"/>
              <a:t> per </a:t>
            </a:r>
            <a:r>
              <a:rPr lang="en-GB" dirty="0" err="1" smtClean="0"/>
              <a:t>modificare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</a:t>
            </a:r>
            <a:r>
              <a:rPr lang="en-GB" dirty="0" err="1" smtClean="0"/>
              <a:t>formato</a:t>
            </a:r>
            <a:r>
              <a:rPr lang="en-GB" dirty="0" smtClean="0"/>
              <a:t> del </a:t>
            </a:r>
            <a:r>
              <a:rPr lang="en-GB" dirty="0" err="1" smtClean="0"/>
              <a:t>testo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1"/>
            <a:r>
              <a:rPr lang="en-GB" dirty="0" smtClean="0"/>
              <a:t>Secondo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2"/>
            <a:r>
              <a:rPr lang="en-GB" dirty="0" err="1" smtClean="0"/>
              <a:t>Terzo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3"/>
            <a:r>
              <a:rPr lang="en-GB" dirty="0" smtClean="0"/>
              <a:t>Quarto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Quinto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smtClean="0"/>
              <a:t>Sesto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Settimo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Ottavo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  <a:p>
            <a:pPr lvl="4"/>
            <a:r>
              <a:rPr lang="en-GB" dirty="0" err="1" smtClean="0"/>
              <a:t>Nono</a:t>
            </a:r>
            <a:r>
              <a:rPr lang="en-GB" dirty="0" smtClean="0"/>
              <a:t> </a:t>
            </a:r>
            <a:r>
              <a:rPr lang="en-GB" dirty="0" err="1" smtClean="0"/>
              <a:t>livello</a:t>
            </a:r>
            <a:r>
              <a:rPr lang="en-GB" dirty="0" smtClean="0"/>
              <a:t> </a:t>
            </a:r>
            <a:r>
              <a:rPr lang="en-GB" dirty="0" err="1" smtClean="0"/>
              <a:t>struttura</a:t>
            </a:r>
            <a:endParaRPr lang="en-GB" dirty="0" smtClean="0"/>
          </a:p>
        </p:txBody>
      </p:sp>
      <p:sp>
        <p:nvSpPr>
          <p:cNvPr id="2" name="Line 3"/>
          <p:cNvSpPr>
            <a:spLocks noChangeShapeType="1"/>
          </p:cNvSpPr>
          <p:nvPr/>
        </p:nvSpPr>
        <p:spPr bwMode="auto">
          <a:xfrm>
            <a:off x="0" y="990600"/>
            <a:ext cx="9144000" cy="1588"/>
          </a:xfrm>
          <a:prstGeom prst="line">
            <a:avLst/>
          </a:prstGeom>
          <a:noFill/>
          <a:ln w="28440" cmpd="sng">
            <a:gradFill flip="none" rotWithShape="1">
              <a:gsLst>
                <a:gs pos="0">
                  <a:srgbClr val="2495DA"/>
                </a:gs>
                <a:gs pos="41000">
                  <a:srgbClr val="2495DA"/>
                </a:gs>
                <a:gs pos="68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474614" y="6308725"/>
            <a:ext cx="6481762" cy="433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46800" rIns="18360" bIns="46800"/>
          <a:lstStyle/>
          <a:p>
            <a:pPr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The Fault and Intrusion Tolerant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Osval"/>
              </a:rPr>
              <a:t>NEtworked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latin typeface="Osval"/>
              </a:rPr>
              <a:t>SystemS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 (FITNESS)  Research Group</a:t>
            </a:r>
          </a:p>
          <a:p>
            <a:pPr algn="ctr">
              <a:spcBef>
                <a:spcPts val="3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latin typeface="Osval"/>
              </a:rPr>
              <a:t>http://</a:t>
            </a:r>
            <a:r>
              <a:rPr lang="en-US" sz="1200" b="1" dirty="0" smtClean="0">
                <a:solidFill>
                  <a:schemeClr val="bg2">
                    <a:lumMod val="75000"/>
                  </a:schemeClr>
                </a:solidFill>
                <a:latin typeface="Osval"/>
              </a:rPr>
              <a:t>www.fitnesslab.eu/</a:t>
            </a:r>
            <a:endParaRPr lang="en-US" sz="1200" b="1" dirty="0">
              <a:solidFill>
                <a:schemeClr val="bg2">
                  <a:lumMod val="75000"/>
                </a:schemeClr>
              </a:solidFill>
              <a:latin typeface="Osval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44408" y="6309320"/>
            <a:ext cx="504056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Line 3"/>
          <p:cNvSpPr>
            <a:spLocks noChangeShapeType="1"/>
          </p:cNvSpPr>
          <p:nvPr userDrawn="1"/>
        </p:nvSpPr>
        <p:spPr bwMode="auto">
          <a:xfrm>
            <a:off x="521" y="6235724"/>
            <a:ext cx="9144000" cy="1588"/>
          </a:xfrm>
          <a:prstGeom prst="line">
            <a:avLst/>
          </a:prstGeom>
          <a:noFill/>
          <a:ln w="28440" cmpd="sng">
            <a:gradFill flip="none" rotWithShape="1">
              <a:gsLst>
                <a:gs pos="100000">
                  <a:srgbClr val="2495DA"/>
                </a:gs>
                <a:gs pos="68000">
                  <a:srgbClr val="2495DA"/>
                </a:gs>
                <a:gs pos="35000">
                  <a:schemeClr val="tx1">
                    <a:lumMod val="50000"/>
                    <a:lumOff val="50000"/>
                  </a:schemeClr>
                </a:gs>
              </a:gsLst>
              <a:lin ang="2700000" scaled="1"/>
              <a:tileRect/>
            </a:gra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6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 i="1">
          <a:solidFill>
            <a:srgbClr val="0042A4"/>
          </a:solidFill>
          <a:latin typeface="Osval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b="1">
          <a:solidFill>
            <a:srgbClr val="3333CC"/>
          </a:solidFill>
          <a:latin typeface="Tahoma" pitchFamily="32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Wingdings" pitchFamily="2" charset="2"/>
        <a:buChar char="Ø"/>
        <a:defRPr sz="2400">
          <a:solidFill>
            <a:srgbClr val="000000"/>
          </a:solidFill>
          <a:latin typeface="Times New Roman" charset="0"/>
          <a:ea typeface="Times New Roman" charset="0"/>
          <a:cs typeface="Times New Roman" charset="0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Courier New" pitchFamily="49" charset="0"/>
        <a:buChar char="o"/>
        <a:defRPr sz="2400">
          <a:solidFill>
            <a:srgbClr val="000000"/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Arial" pitchFamily="34" charset="0"/>
        <a:buChar char="•"/>
        <a:defRPr sz="2200">
          <a:solidFill>
            <a:srgbClr val="000000"/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3968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smtClean="0"/>
              <a:t>Hardware-</a:t>
            </a:r>
            <a:r>
              <a:rPr lang="it-IT" dirty="0" err="1" smtClean="0"/>
              <a:t>assisted</a:t>
            </a:r>
            <a:r>
              <a:rPr lang="it-IT" dirty="0" smtClean="0"/>
              <a:t> Security: a </a:t>
            </a:r>
            <a:r>
              <a:rPr lang="it-IT" dirty="0" err="1" smtClean="0"/>
              <a:t>Survey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dirty="0" smtClean="0"/>
              <a:t>Corso di Sicurezza dei Sistemi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dirty="0" smtClean="0"/>
              <a:t>Luigi Romano and Giovanni Mazzeo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77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PUF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smtClean="0"/>
              <a:t>2/2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SRAM PUF </a:t>
            </a:r>
            <a:r>
              <a:rPr lang="mr-IN" dirty="0"/>
              <a:t>–</a:t>
            </a:r>
            <a:r>
              <a:rPr lang="it-IT" dirty="0"/>
              <a:t> </a:t>
            </a:r>
            <a:r>
              <a:rPr lang="it-IT" dirty="0" err="1" smtClean="0"/>
              <a:t>uses</a:t>
            </a:r>
            <a:r>
              <a:rPr lang="it-IT" dirty="0" smtClean="0"/>
              <a:t> </a:t>
            </a:r>
            <a:r>
              <a:rPr lang="it-IT" dirty="0" err="1" smtClean="0"/>
              <a:t>static</a:t>
            </a:r>
            <a:r>
              <a:rPr lang="it-IT" dirty="0" smtClean="0"/>
              <a:t> </a:t>
            </a:r>
            <a:r>
              <a:rPr lang="it-IT" dirty="0"/>
              <a:t>random-</a:t>
            </a:r>
            <a:r>
              <a:rPr lang="it-IT" dirty="0" err="1"/>
              <a:t>access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(SRAM</a:t>
            </a:r>
            <a:r>
              <a:rPr lang="it-IT" dirty="0" smtClean="0"/>
              <a:t>) to </a:t>
            </a:r>
            <a:r>
              <a:rPr lang="it-IT" dirty="0" err="1" smtClean="0"/>
              <a:t>obtain</a:t>
            </a:r>
            <a:r>
              <a:rPr lang="it-IT" dirty="0" smtClean="0"/>
              <a:t> </a:t>
            </a:r>
            <a:r>
              <a:rPr lang="it-IT" dirty="0" err="1" smtClean="0"/>
              <a:t>randomness</a:t>
            </a:r>
            <a:r>
              <a:rPr lang="it-IT" dirty="0" smtClean="0"/>
              <a:t>.</a:t>
            </a:r>
            <a:r>
              <a:rPr lang="it-IT" dirty="0"/>
              <a:t> </a:t>
            </a:r>
            <a:r>
              <a:rPr lang="it-IT" dirty="0" smtClean="0"/>
              <a:t>The </a:t>
            </a:r>
            <a:r>
              <a:rPr lang="it-IT" dirty="0" err="1"/>
              <a:t>challenge</a:t>
            </a:r>
            <a:r>
              <a:rPr lang="it-IT" dirty="0"/>
              <a:t> to an SRAM PUF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memory</a:t>
            </a:r>
            <a:r>
              <a:rPr lang="it-IT" dirty="0"/>
              <a:t> </a:t>
            </a:r>
            <a:r>
              <a:rPr lang="it-IT" dirty="0" err="1"/>
              <a:t>address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the </a:t>
            </a:r>
            <a:r>
              <a:rPr lang="it-IT" dirty="0" err="1" smtClean="0"/>
              <a:t>corresponding</a:t>
            </a:r>
            <a:r>
              <a:rPr lang="it-IT" dirty="0" smtClean="0"/>
              <a:t> PUF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content</a:t>
            </a:r>
            <a:r>
              <a:rPr lang="it-IT" dirty="0"/>
              <a:t> of the </a:t>
            </a:r>
            <a:r>
              <a:rPr lang="it-IT" dirty="0" err="1"/>
              <a:t>uninitialized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address</a:t>
            </a:r>
            <a:r>
              <a:rPr lang="it-IT" dirty="0"/>
              <a:t>. </a:t>
            </a:r>
            <a:endParaRPr lang="it-IT" dirty="0" smtClean="0"/>
          </a:p>
          <a:p>
            <a:r>
              <a:rPr lang="it-IT" dirty="0" err="1" smtClean="0"/>
              <a:t>When</a:t>
            </a:r>
            <a:r>
              <a:rPr lang="it-IT" dirty="0" smtClean="0"/>
              <a:t> </a:t>
            </a:r>
            <a:r>
              <a:rPr lang="it-IT" dirty="0"/>
              <a:t>an SRAM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powered</a:t>
            </a:r>
            <a:r>
              <a:rPr lang="it-IT" dirty="0"/>
              <a:t> </a:t>
            </a:r>
            <a:r>
              <a:rPr lang="it-IT" dirty="0" err="1"/>
              <a:t>without</a:t>
            </a:r>
            <a:r>
              <a:rPr lang="it-IT" dirty="0"/>
              <a:t> </a:t>
            </a:r>
            <a:r>
              <a:rPr lang="it-IT" dirty="0" err="1"/>
              <a:t>applying</a:t>
            </a:r>
            <a:r>
              <a:rPr lang="it-IT" dirty="0"/>
              <a:t> a data </a:t>
            </a:r>
            <a:r>
              <a:rPr lang="it-IT" dirty="0" err="1"/>
              <a:t>signal</a:t>
            </a:r>
            <a:r>
              <a:rPr lang="it-IT" dirty="0"/>
              <a:t>, the state the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enters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voltage</a:t>
            </a:r>
            <a:r>
              <a:rPr lang="it-IT" dirty="0"/>
              <a:t> </a:t>
            </a:r>
            <a:r>
              <a:rPr lang="it-IT" dirty="0" err="1"/>
              <a:t>differences</a:t>
            </a:r>
            <a:r>
              <a:rPr lang="it-IT" dirty="0"/>
              <a:t> of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transistors</a:t>
            </a:r>
            <a:r>
              <a:rPr lang="it-IT" dirty="0"/>
              <a:t>. SRAM </a:t>
            </a:r>
            <a:r>
              <a:rPr lang="it-IT" dirty="0" err="1"/>
              <a:t>cells</a:t>
            </a:r>
            <a:r>
              <a:rPr lang="it-IT" dirty="0"/>
              <a:t> with large </a:t>
            </a:r>
            <a:r>
              <a:rPr lang="it-IT" dirty="0" err="1"/>
              <a:t>threshold</a:t>
            </a:r>
            <a:r>
              <a:rPr lang="it-IT" dirty="0"/>
              <a:t> </a:t>
            </a:r>
            <a:r>
              <a:rPr lang="it-IT" dirty="0" err="1"/>
              <a:t>voltage</a:t>
            </a:r>
            <a:r>
              <a:rPr lang="it-IT" dirty="0"/>
              <a:t> </a:t>
            </a:r>
            <a:r>
              <a:rPr lang="it-IT" dirty="0" err="1"/>
              <a:t>differences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</a:t>
            </a:r>
            <a:r>
              <a:rPr lang="it-IT" dirty="0" err="1"/>
              <a:t>enter</a:t>
            </a:r>
            <a:r>
              <a:rPr lang="it-IT" dirty="0"/>
              <a:t> </a:t>
            </a:r>
            <a:r>
              <a:rPr lang="it-IT" dirty="0" err="1"/>
              <a:t>either</a:t>
            </a:r>
            <a:r>
              <a:rPr lang="it-IT" dirty="0"/>
              <a:t> the “0” or the “1” state on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-up. 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801" y="4518246"/>
            <a:ext cx="5110460" cy="23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 Infrastructure of Optical PUF </a:t>
            </a:r>
            <a:r>
              <a:rPr lang="mr-IN" dirty="0"/>
              <a:t>–</a:t>
            </a:r>
            <a:r>
              <a:rPr lang="en-GB" dirty="0"/>
              <a:t> 1/2</a:t>
            </a:r>
          </a:p>
        </p:txBody>
      </p:sp>
      <p:sp>
        <p:nvSpPr>
          <p:cNvPr id="12" name="Segnaposto contenut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An example of optical PUF acquisition infrastructure is reported here in the following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EiAb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93VMBuCelOZdw44Pf2p4A3BgvToaU4wfeoAztRWH7P5crhC52oT3btXL3waGXcRyrYYd67dlQkEqDjpkdKwvEVqBPvA4lXOfcUmUifSrmCO0jluJCFOQWP6CtyOHc42jjvmuT8M3HztbuMlOQD6iu2iZSFcc5H6UySK6khtbczTuI416s3TNWIYlcCQcqQCDSny3UK6gjrgjNWYypHtQBVupobWFppmWOJBlmPQCp9Pj+2+Sts5/fkBGx69DVgxxSAq6KwI5DDIqu1xdRa3ptrYMqyu5JOM7QOP8aAOrg0e3habRraEXkrLnz58bg+OuR0FcpaTalpF817pcscU5BiuLeYboplzgow7jrXca9fW/h++gkEbSzzoVkOf4scH864+42MxPO885A71lUpKpFwmrpjhNxfMjXsda0fxVLb6XfquhalAgjt2kJaCROyb/AG7Z7HFWL3wzeWd15L3emb+wN2iEj6Ng1z3hs6xrmrDSdd0mzltgpY6tBCsL269mYLgOucZUjPoasR6u0Ty6NdanB50NmJTbXMImO9+iqCDtwuCT2yK8v6ricMlHDS93s+nozrdSlU1qLXyMPXvD9xqE8+n6SFmuZSZZBHKGVyoJODnBIAY/hWr4U8J2mmA3F94o0p8xBESGR5iB1JKqD83P4Diuet9ajsdmnx3MLQq8yPFNFuKA7QrK3HJLdj2PrW/caPdxvl9bW2i2qQqt8x45O0cjnPFds41ZJWlZ+hzqUFurnXW2naOoEjDVLpcbt5RbWPA68uSx/BaYPGvhXSWZdN0yzmuVH+tlDSKp9i3X8AK49PL0FLjxBa3mrzXmnRGfzljIVB0ySxGRzg8d6oLr9rBYG6XwcvnSqszPeSCLer/xoi9VJPFcc8vnVf76q2u235GyxCivcijZ1vxneah9mk8QagHuLk7rW2CbowC2FC7Put9R+NYZu760tLmG0sWmEF+xltiufnYYJO3764xwax7OS48ReK7czLbWMNkHljMIyS4+7945I/IV9AfBT4YeF/G9rq11rCy2UySqpi067aNZARnzNpyVB6YyRxXfRw8KUVGmrIwlNzd5M8leDxN9on0axa3KPbpJGzRqjqATuUMzfLxz3PArndIttdvLhbmye0t/JmwJzgsjL16816R4j8P2vhbX9T0SxvPttna3LJBO2CzJgHDEdSCSM+1Z9vGOihcHnit1EzbI4laG3jSWRSUQBio44Haq+j6jZ6p5ptXdhG+wkoV5rTKjcFohgjxuTA56jvVkMlaNEXduzxVDTdSs9Q877MzsIW2MWQqM+2etamFC4pibWAxtYA84qhMjA9MZqrp+oW2omdbdnJgfY+6Mrz7Z61oeSpbpinKiFMqwPPJBzQIgwQKi06+t75riO3Mh8h9jlo2UZ9s9atuqswHQfXFPhaM7vLmV8HB2sDg0AIsDZznt2NVtL1KHUZbmGOOdfs77GaSIqCfbPWtaMb1DetLDLDMHWKaOQpwwVgcH3oEVmjGM/wANUNC1KDUZ7qKO0u4TbybCZoiob6etbLKMAYFMilgldkjnjkZDh1RgSp98dKBHmOsho9Tn8tipWU4I6jntS3GuaxPcRzyX8pliTYrjhgAMdepqbxEuNYul/wCmhrOxzXItzt3RbhvLxwEa5mZCeV3nH5V0uiZFvM5z8sTkA/7prlrbqK6vTfl064xknyX/APQTWyM2eCWGqahY3Cz295OjA8jecMPQ0y+vJ727lup5CzytubnNQeRPtGY2oS2ugw3JweldFyLCMAQQa9W+H/mN4VhtWspolRS6zNwsm4k8V5lb6dfXDBYoGJNey6Je6dDp1noouo/tMMCI0fckDmkyWZdvqKaF4qtNSnV2ijJEgTklSCDXST/E/QQeLHUPwCf41zPim3U4bqFYZzXJ6k8cMJC7S3rtUGpBK56Dd/EzQrqQxtpd9K23J3bOn51zWpeKfDc0jY0G4BPfcorgre4/4mQkZuGBBNXJHic9e/FUgaOha/0WaISJpk4z/DuHFZ14Ldp3a2hMMJPCk5xX1l8Gvgx8O/EPw10bWpYdRee5hzcbbsgeaCQ3GOORXY/8KA+GbDDabftznJvWH8qhyQXPivTVRmUMmR9K39CW5kuJIpLMRwqfkcMPm/Cvry3+A3wwgOU0Kcn1a8kP9a0bb4QfD23x5egkY9bmQ/1qXJ9BcyPlm105mjD7APrXK6n4qttJ1G6s7+3V/KOIzbSBiT6H0r7eHw18E7Cn9hxlWGCPNf8AxrMT4IfCWMlv+EF01mPUs0jE/m1UpBdHxSnxEs1QM2kzBM4zv5/lWp4S8aWOqatJb3TwWcJH7kyNgsfQnpX2Svwd+FaLtXwJo+B2aNiP1NTw/Cn4ZRMGj8CaCpHf7KDRzhdHzolnna/ykeoqKwt9cTULhJjaLY9YDGxDE+4r6ptvCnhe1hSC38P6dFEgwqLAMAVYTw9oK/d0awH/AGwX/CnzCufCtnEILVIt7vtGAWOSfrTmXcSckZyKlCYx0FdDoNmi3KS7YpwBneDwp9hUGxzlpYtYwiGQTMSd26Xqag1u1E2nyMqndH86/h/9avTJEhkibz1VkAOQRXmvxEvG0+5Sz0eS1QSLmQzseAfT2oGjibeQQaik8fKlq9Asbq2+x21uqHzmZtzE/wAPBX+Z/KubsbTw75LNPqNv5ioSsRcqrPjgZxwM1p2N7HdaZGX/ALNfUo5MolmWZUhAwN2eC2fT8aSCW5pi1Zb6S7aeV2ZQoVj8qAegH0q0h9Tj0otkaS2R5EBYqCQO1JeGZLSRreMSTBfkUtgE0xEZiUXxujNMQF2iMv8AIPfHrW38Lrez1LxxNd6lHci0tV2bocZB9cH3rCsEu5baMXUaJcsDlEPH510ng67tdI8P6hJNLi9kDEADIHbr0oEzP+IetWc3ihzYzyXVvC+1GddjH6jtVOzuWuU37do7+1c8Fee/mlkx97Ix1NdPpdviIYxg+3eqQmXNDu7+x8RQRpqCWVjPaTtfq6qTLbohYhd3PJGMjn61zfiKx1C1sn1eZ9PGo6nPtX7LIJGaNgWO85IXBCgD0rJvtBvrd7m81QM2+cRQnfvDBieSOoGOg9TXZJp3hhWt4bSORdQDxq0fysqbI8vkjHUlccZzurKXxF9DlNGg1W9u7fS9etjJZ27F8yIoI4OAHAyVzg7c4rsrG1+xjYslxPagfLA75C8jo33h+oquYdYk12ZZbW2TTgnyOr5kZvp2puvvcWmh30kchQiB9pz0OO1UoklHXryLT0u9US9gtrqOJtkLOsgZRnClWGGJ+lcPB4mgvJpLy8lW+tYbdIRFK5j2fNkY74Htxz7Vh3rK1vJ/EzKck9TXKAVXImM7q91bR/tiyC0vlkuZpCHFzgrEccAgc5+bmu007x9a6baRQ6fZXqRqgUN5+Gx7nvXiQZlZXB5HSuxtpEk062kVc/J831yapRJZ6za3lv4i0eSYySrBMpUgNh1OeRn1q1p9slnZxWtuH8qMbRvO4n6muE8Gf23JYXEOjfZtyzo7eeThQRg/yr1G3i+RVPPHJ96zSakDZRmt/tUL277gjgqdpwfwNP0nTI9NsY7O2WQRJkgu5ZiT6mn62mqfYm/sc263WRjz87cVat/OFrELlkafYPMMfC7u+ParSIZFPCJlMLqxVuDjjiq+kaXaaVata2kcgQuXO9yxJPvUuo/2i1hKum+Sl1j920v3adpKXy6fAupNFJeYJkaIYU/SmIllXPy4O0jBFQ6HpdlpNs8NjG6K7F23uWOfxqa4WdoJFt2RJ9pCM4yAfU1X0eLVorBE1aWGW53Es0IwMdh70AW2jyx3KPpVbStHsdMEq2MAhWZt74JOT+NXnVmjO07Xx8pPQH1qpokOrR20g1a5guZd+UMSbcL/AFoA1YlAjGcYxWfpGl6bo8k7WNqsJuW3SHcTk/jV1gTH3B96yNGttYjkuW1S/huY2fMComNi+9AjXJIYNwRVHTdL0rS7u6u7K0S3mu23TupOXPrz/SrIcooLANiufjXVIdRvJL/UY57Vz/o8Yi2mMe570wRheKtja3csnQvn9KysevFX9cbfeGT+8B0NUh0rkfxHaloPt+vA712fh2ISxMh/jQr+YxXIW4+YV2fhYbgG5+UEn6VrEykZJ+H+mhsbWNOTwBpKHeIfnxjJrtLeaN/vLVK80u/u9ftL621iS2tIuJbVUBEn410HNdmPaeFbCHAVNrCra+F9M+1LefZ0+0AY8wKM10726BycA8c1ja7oF1qF7Z3NprNzYLA2ZIkUFZR6H/JqWO5mXPhu0uiyT7tvoO9c5q/w/wBGkRiGmDCvTDAC3IGcdRXN+LNBm1JYxBqFxaeW24iPo49DSGmeG+LtBj0N4prRmyH6t2xWVpN7I9wsdw8jl2ATB6e9el/EXRJJdJZI1d2XBXuTXmum6fc2955s0bIsak8rjnHH86Ohonc+0f2KNeGo/D7VdGZ90mm6gWUZ6JKN38wa96r43/Yd1b7J8QtR013KpqVmxRc8F42B/lmvscVBEtxc4FJmilIxSJBaWk7UUAgNNY8UtIw4oAaTSZPrSE80maAPhi6+ypueGbdABne4xwaktJGXbLbyEAj5WU1zGg7TbXWi3375rRgo3H/WR9VJrpYNqwqAoVQOAOgFBuU7/wAXNb30lvdWs8sqnGQ4CkdiPwrG8Z3UWrWEF6lsYXi65bJ2nt/n1pviqzubq/iltbeVm2fOyoSPbkVzt7bXMcxgaGfztu4rtI/PPalzGiiZs7HNaHg7UPsGvQSsf3ZO189MGsuVjnuD6GoFcrKGB6GrRMkfQH2uG10m2maOBty/M3mjkn2xWdq3iuw0uz+1SWa3C7goWKRc89+leH6w8y3iTqzvE6jeAeFPrViF9ts3ySMZIyNuc/THvmqsZ2PX28eWNzpsqW2lSQyyxlY5C6naT3pJpY/7G0+GHINwN2OpwOMfnn8q880Tw34iZUWS1li4B+eNgF9zXf8AgTT4J7uSea4Z2t5FKoOUYex/z1qLlNWGrp93YXnk3aqjn5jgg8VsyX9rp1j9qvp1ggXALNWpeaXHd3r3ck77m7YHSqmo2Nszx2M0SXIkXdsdARweOKaIZR8Rs19o1ncaf5cqeejrltoYHgc/jUOgW95Z311PqumrYSafJcRXcvm+YXfdzk9PlAxkVt6jZ27aQ9vOqsPk3KpwEAYZ/SovDOlXOjXOp6Q0n2q6ju5ZJwMyZ+TdkeoI281LtfUpbFrTdTsdSsxd2Vws0RJG4dyKxvGzLJod0FY8xN/KtqyWyvoN1hbvbqgAWNYdu9jztUDg+5/GsbxVbTDSLpfLLERsCAMnp6VpYVzxl1+Qg8jFczKu2Rl9DXQNdRGMZkUcdO9P0PS474vOyhlWTbimM5r9a6TSpsafCp/hBGPxro30LTtpKpj5fTHNclqrfYdRlt1UFVII/EUlK4M9G+Feq2sGqS2VxIVe7CrCMZ3MM8e3Fep+WyxDHPPQivEfhFqA/wCEozKi4EDFTjoeK9lN7GY+e/bPShkMdLNHEw3E5PXmrKxbtpAHPrUKPHNHhk3e+Ktwq+0BRgDpSEZ+tajp+h2P23UZdkW4KTtzk+lXbR4bq1juYc+XKgZeMcEcVPPEhi/fRpIvHDKCM/jU1su5cbQABx9KYjM1a8s9J06TULveIoyMlVyak8P3cGtabFqFoHWGT7vmLg1psgZChUOh7MMipYtyoqKgVR0AGMfhQBRukjt7ea5lUlYlLNjrge1UvDmq2euWjXVmsqxhivzptyR6VtlwPmIH41TmuTCf9So78DjFAI29B0GbVrlRtKW6n55MfoPU10+qeEbF4Wjsi1szY/2hXjV38S9b0fW1hsL17aJFUeTJGHifn0PTPfBro7P492un3q2ni3R/LWUZjuNPYyDHqyNyPzrmnKTehvGCsamo+EdZts+XDHcr6xt/Q153eags2s3ejyWlzBc2v+s8yMgH6GvWrj4q+CbvR5LrSdcgmuBGWWBlZXzj+6R1rg1/4msX2kPvWQliSMHnvWtOUpbkSUY7HB38bRzGURBx3B4zWXJqVj/aItNs0GVzukXKj8RXoN5opfPcY9Kym8OoW6c+lNwTKUzIgW1yCl4knsgJJrWt9S/s+/tLA2lzMtwR88acD3J9B6VctdDEZ4Tke1blhYMqAcgjrTUbESkWrZQ3oR2qHxDq0uhLbSR6TeX5mfyyLdd2z3NaFvAI+2cetaEOccZx7VZkMQcKWUqSM4PX6Vn+KdUudH0p7yz0ufUpAwHkwjLc9/pW7FbgrnnHUfWk8sqeePehgUtLnF1Zw3E1q9vI6AtC/VM9j71D4hlmsdKnvLSye8kjXcsKfef6VqIisNyMGB6Ecg0rqvl/MBgGkBzOju+paTFeXmlPaSuCTDMvzLzXF/G1bex8LRiOKKOSecLwoBwAT/hXqImguNywTRyFOGCOCVPv6V5B+0RcbrrRtOXuHkI+pA/oaT2KjuZfwK1Y+HfiR4a1FmCIt2kcp/2JPlP/AKFX6DMMMRX5w6PYXN1cBbMqssCGYEtj7nPHvX6DeCdXTXvB+j61Gci9sopvxKjP65pNDkbA60optOzSIA0UhNGaBimkpM0UAMYUynv1phNJiPzsCXkHiuCW5dD9qjeMBPReRmuqiJ8odSe1bEWhabd6tY/aIU3Irtu3Y2g9/aq/iSxsNJO6K+V0LEdQcfiKpnQYsniS1hv47Bku0ZWWLZlFUuTgEsfXNc/478S6jp2vGysLkRmFAJisiyKzHnAI446fWrXibS9E1SAyS6h9nuflIYKXVlx3AH05zXB+IdMs7FI2tdQS6I4dBGUKeh5qFa5pdjri6udV1HzJnjM0xAJAxk1o6B4fl1R5/MDW8MULSPPJ8iKQCVXnqSRgDqa5UMUYOpwVIIPoRXVTaxFOiyLdO6MAQHbkH0x2rREO5j3LhZoYXkWPMgB3DpirErorRiS5+yhnGZQMlO+RVKUpe667cjyudvUE9z+dWb1LZkeG6QmR490JBxg57/gKslH1/p/iAxaVZqIbKYi3TMrW4YyfKOSfevLPir4onXx/pC2UcEUUFjiSOOEJGXeRuSB7bRXllp8WvGNlY21lHdxFLeJYkPlLkqBgZ456VQvvGepa9dhtRwblwE85TtO0HO0joeQPyrGMGndm1SScbI+hWZ438qTHmLgOB03Y5rAg1VZPHQsypYGIqGBxs29/zNS6Jqn9p6LbamzbpJIwZP8AfHDfrXHogk8YxCZxO8Ew3vFwHAyQPbgge+DVdTnZ6M1v50MxlcRwuGUuO/sB3NaXwa1y2j1ddJliF1LeMm6eSMF0cApgN16Ed6zI7WacruJIwMRgH5R/Ssd9Uk0nxLFr1p5tvcaJGUjtlx5M0iH77rjkYKnHXgnNTVs2kh03ZO5u6fZl7XyLiWdFaLyi8L7WVeMBT26D61Y8tYmS3jRhFGoVS3zNgep7mvJr7X9Wup2uJNQmVixOInKKv0A6V6d4es/FEvwiuvFF2JooRKVhunT5pIxgZyfckA963M2cX8SPDPh2/sbmeC1WLWRnYYjt/GTsSfTrXHeG9KvNN0+QSbTI7bgMZA4r0OHQ5rp2nuMxW+chP4n9zVLX/selxLPdSLBFnAzUNlo5O3hvWGLmXzXJ+8E2gD0xRN4Ut9RuBNN5hbABwccV2Npp6yIkyruRwGU46g1ow2sVvC88jCKKNS7sR0ApJFXOV8J+Em0m8mnjcESDaihMFR7nvXZxWUyqN3PPOam8NXtrq9qt7Z7nhyVDMm3JFb3yBVyAMDJ47UyGzn7fStQk1yG9/tKaO2jUhrUKNrn1JrpYIHEecdO9ZnhrxBpOr6hc6bZmY3Fsu59yfLjOOtdOQsaBd2M+1Mls5rXdButWntJIdYuLBIXy6RLnzB/St61hADBuSOBWbfeItPs/EVroMi3BvLoApsiyoz6mtlY9hLA8t15pCMrxDpM+paS9la6lcadKWDCaIfNgdqt2FtLbWUNu88tw0aBWlf7zkdzVDxV4hs/DdtFPdQ3EqytsUQpuOfetO7uXTQrjUIVIdbVpkDjBBCkjIpoCpOlvqDT6XDrFvZXbIRuMqq0ee/Peq2j6DJptiNPk1k6pIhJM7TLITntkGoP2bfDGlapczya9rV0t9LGZmjt03tuJ53ZByfw/Gp/iNoo0P4o6ZcaHqxvrZ5UhuVZSrorcEMO4/LB7UrXQ27D5vDtnfROl9bQSo3H3eRXJ3nwpt/sTw/2tezbSXhEu07M9s4zXpzDardTjPAFY3hTxHHr014sen3tqLWTy988ZUOe+KOVD5medaH8Pr6y1JGuI1lt+m9Rzj6V32leErSz1w6ymoahIXi8sWzyfukHsK6EkKnyqDnpzWDH4kc+KW0E6XfcLv+1FMRdM9aaVhNtm29rDyCoIrlNS0XTLzxLZ38mpTJJbZCW63ACMfUr1qt8Z9WvNN8LoljLJC1zcIkskf3hH/Fg9u1eVLbWZZWCrJwcEsc5P40m7BFXPehZqqjC89OlUNd8MWuuxQJc3F3AIJBIv2ebYWPofWvPtB8Z6zpGlR2KXMN3FGcJLcjc+P7ucjOK7nTPFV3J4QbV10p9SvlmKSW1oPmAzw2PSqsJnSR2KqBGwIwBjnrVfXNBs9a0mTS7ozpBJjcYZSjcHPUVpacZrzToLuW1ktJJEDNFJ95D6Gn3puLSxuLiC1a6mjjLJCpwZCBwBQSV9HsYNM063sLfzDDCoVS7Fmx7nvUl/Zw3ltNa3AYxzIUcAkEgjB5FU/Bep6lrekfa9T0OfR595HkS9SB3rc8tuMHHsRSA5/wAMeHrDw9YDT9LEqwBi4Ekpc5Pua0zbnB3evSszw9qWtXuuahZ6l4dn062t2/0e5Z1ZZxnqMVu7QevP4UAcx4f8KaLoN3d3Ol2zxSXblpd0hYZ64Gegrxr40TfbfialuPu2tuikehwW/wDZhXs+q6h4jt/F9rptt4fWbSJEDSX3m8oe4x7frXgfia4bUPiV4lvVyyLd+Qmf9gBf6VLLgWPD1xHZazbvK6ort5eWOBk9q+uP2WNTa9+E8WnysPO0m9nsnGegD7l/Rq+ML+a3hkg+1OEUyAA+9fT/AOydqCpquu2CyBo76GO9TtmRPkc49wyH86p6xCR9C5oJpopazELupS3FR5py0ALzQKKOnNAA1Rmnk0xqAPizULCa5jKv5gyckocfh9KpvptwIxGqAegOOtcg3jbXtpHnR8/7Fd/pE0mr6RbXtspYugJC9m6EfnUnXY8x13+2INfljksH+zhhGOnTu39axNXNn89vPPHHIw4B617Jq2jeJ52tV020jbfII5PNTIUHoxPYCszUPgrq19O13dX2klm6hd/H6UkxvY8JdSjlG6qcGnx2qyKZZMhVGa7jxt4BfQxLKNWs55IysfkRA7mOQOM1g3emyRNFp95Ktj5zpH5kpG1QSOT6DHOa1i0zNlPw7Di3ln7yNtH0FVNbl3yMIyCN2Mj0FbbxQ2GnSCGeOWOEMqOGGWPY4zWLZ3McNldqyQuXA27xkj3FWSZjgv8AdVjjjmrcFjcAq3yqc5HNOguo1dS21eDyi85/GpjPFjgy592pDO30DXGh8MX+nrKySbg8bLkbf73P1A/OrHhvV5NIs7rWrpIpriX5IE3AjeepOOgFc7pd7Z38ElrI0qnYVTOOT1PT8cV13hLwamraVPbfa7WNSA6SIN0gbtkentU9SGczqHjbV7m+Ms2p3UbrwY4jsVvyPSuqtdb/ALK0zRLu4NxfNM0kt8HVgdrFdpBbg9MenNZGq/DrUdNlEl5c6aFZsAq7FiM9QuKojVriP/Q7vDiKBoV+UDgNx/KiSVionq//AAm3wxsfFthq1t4PM9lGiG4tJLc/vHxyeTt/pVu78f8AiL4meIofBelxPpvhppjK1srglYxyDIw4wAOF9a84kh8PXej2lw1tHBcMSrejke1bFpefY9a0ZrNnt7Se4ijYRDAyTtPA61FOppy3KqQ1ue++HfBQ1zTFvpJ5rXczKEMecgHGR7GrifCnS7tStzdPMitn5oVIz+NWtO+Lvgmz0yG31TVlj1OLdFcWkELyujoSpHyj2ob4u6TOD/ZfhfxdqPoYtKdVP4tirurGKTK2qfDvTLTTbieG+naaKMsikAA4HSr3hX4WW2raBa6lNqTwPcx7jF5AIAzx1PPFcj448aeIdU09JNP+H/iCyEcqlnuJ44w4PG0rnPOa7/R9Y+LsemW9nY+AtAso4IkiVrvVixwox0Ra5qk5LZmsUTQ/CLT4QFTVJAvTCwAAfhmrI+EunFwx1a4wOwiFIG+NtyOW8C6fn0WeYj+VL/YnxhuB++8f6Dae1tou7H4s9ZKrPuVyx7E9v8J9IgLNHfzKzfeZYVBb6+tS/wDCrdLOd2oXR/4AtZ9z4U+Iawtcah8YLm3iXlmj0u3jUfixNcpqN/a2cpjvfj9r0j5wRawwED/vlDTVSXcXIux36/C3SMhmvrpmA4JRcipP+FX6QcZvr049lriPD9tp3iC5Frp3x08Wz3B6RedDGx+gMYzXSf8ACu9T7/FTx1n/AK+4h/7JT9pLuDgjTb4XaKcBrq8OPUL/AIUs3wu0WW1ktzeXoWRCpOFPBGO4rC1jwVPo+lXOq6h8VvHkVpaxmSZxco5VR1OFjJP4Vymm6n4N1HH2L9ovXwSOBLqEUZ/J4xR7SXcOVHpfw++GGheByJNHuLp5RGY/NnCsxUnJ5AHek8QfDHQ9b8SRa9dXV6t0h6RlQrfXj8a5S00GSdQ9n8eNdkQjKsLu0cH/AMdok0zWrOVZI/jdqMoAKsLiC3lxkdRhRz/ShVJW3FyK9zgPEGux2/xIv/CejQfaVtrk2/nylsKQu47iBjqCK8o8QfFDV7nXBBFqlrolpGuQfJMxlOR97GcA5rB1z4keI9J8Y61Fp+pQi4nuZUmu4rZEa4IYjcw6HPX8a8wmup4Z8NtLqfmyM85rupyva5nyHsdp471Ca7Kt8RE5DEINLbAP1xTJfHV3JaNMvxAlG1wDKNLOFyPu/wD168ei1S7gm8yLy1cZwfLHekOp3e0jEQB6gRDmhq8h8uh6PrPiQazsttS8ZXepWwVn2i08oK4xt4796zrDUYPtlqbre0G9DII8BiMjgGuGF/OxywT2woFWYdQmjeNlONpUgj2qtAUT1Lx94h8OR+Kr2PSdKu7Wy3K0cMrhypwM8/Wt3w74khk8Co+jLd2WprfuJ5xIAJIto2pj1Bya8d1DUZ9S1G4vbuQyXEzlnJ6kk10PhLWLqawbQPNDWKStdeXgY8wgKTnr0FUrWJlE9D0zxt4ntrqfGrS3AeEgCYBwhHce9Y8Pi7xVNFGx13UGJA48z1qlDIkN0DI6qmDkscAcGqduRPa7TtYdPY7Twf0qrGZuf8JT4k3MkuuaipHBBlIx610vwy1/VrjxpaW93ql3cRTo6bJZSy52kg4/CuEliadpWu/3m8Evu53etbHgW4itvEmj30B/crcx4J4+UnFNrQD6JB3Zw2D796cq7VyxySeaw9U8G2d74ytPEkl9qEdxapsWGOfETDnqv4/jXRMI0O0MzDPUisAK91NbRsvmyJH0A3NjNfJ1mlwutay0zDm9l3epfe2a+lfiB4V0vxVYw2t+bhfJfzEeGTawP8jXz/4i0qHR/HGs6ZFvEKyJJGGOTtZQevekXA5LxkW822Hplq9i/Zw8TSaf8V/DVt5hEE6zWsue5kX5cfiory/VLGS8uE8qFJdo53NjHPvUnhrU5NJ8QWWpRErJZ3cci4PTYwNIt6o/R/dg0bqhtbiK8tYbuEho541lQ+zDI/nT8c1BA/dmnA0wUUASZoLVEOtKM0CH5ppNBNNbOaBn5+af4NkupVaa8WO3yN7KuW+g966ex1LUNNtfsWk29jawJxGPmZserHuT17VXkt5RqdtL9snENnbs5gHCs7jq3rjI/Ko5ZSfm6Ad6LG/Mx8l14vnmSQa8kYDBvLjjIVuehHUil1XxF41tYd4ls5YwDvZIsbMexNVNTilvtPa2S7mtC7Kxkh+9j09qRHjtrEWpkeUKu0tI2WPuT3NFkHOzzbXvEEmtXtylyMXEh2lhHhSR/KufnQmEgLhl9q63U7b7PdzBVymSQcc4rnru0vZ52NtDIynBDbSB9KcdypGfE3mLubAPfFE1sygMzBV7nNNljmtbkwXCbW96vQeVNB9nlbaCdu49h2NWQUIbaOTdtnyVGcbTg0okGduFNaFjZxwfKzcMfmYjHFTyWEDKWjtpcYJ3bcDA75pgN0K5hthIryAvMQFUL909OvbrXq3hW+0Hw34XGpm9VtRvE2+WT/qwpI5HYcde9eNLPsH7mNE98ZP5mvRPhpp7Xj/2nHb28/kMpPnruDN6f59ql2RMlc2ZJNW1VBdW+majdlvvSvH5ceO2Gaue1vw/qd9rxka1t4Zbg8xiUsqdieB+Neja0LD+1oNd1vULpGi+WOMOTBETxwo7+5qpPrHhMSGddUkDe0Tc/pUuV9hxRy8zQ6c0uj3awtLsVt5+Xa2OoHTmqcOuP9ktrKBYIp4JGkFwrHzMnoOuAB7c1r65HomuXIutNhn1SWGPM0JicbRnAYkDpkgfiKwvDV94d02a686wjnuJo8R7kZjA+c5UdM9uc1lFK5q3oev+E/FGqeD7SPTri0igtWtDdCZZVEhmdhtTH8WQc+wrVn+JWq7lVor5i2f4lA/nXzzNdXcmrpLcXM08jNv3yMWbPHf6AD8K9Dh1vwtJGJZp9TWTAUhUz9ec1bpcxnzWPXvh74mk8UeL9M0Oe1mKS3AlkZmBAWP5z/6D+tfRZdeg5r4VTxta6JdxX3hme9tryEHbIygcEYNew6Xq/je6sLW5Hja8xcQpLgQoQNy5x+tYzoSvoHMj6JVj2BqvreqW+j6Rc6ldNiKBCxGep7CvCje+NMYfxtfY9o1FVdTtNY1bTbjT9d8RajqFlOpSSAtsyPqORUxoSvqDnHuT67NeeMrwahrV609qebezhkIgRe3T7x96+c/i7ruoS6zdadprm00qCZofLgG3cyHGWI596+kdJ0+30+xt7O1jEVtAgSNQeijoK+fviZ/aHhT4h6mkEMc1pfn7QiyJuxv5YD/gWa61FRREZXZ59o+pazZXK3UN5cCOM7mLOSBj+v0r7r/Zt8Va741+H1tLfamHmhiQhyoZ2Qll+Y9yGUjPpivibxh4n1bUfD1tpT2dpa2du7MPKgw7Fuu5u9dTYePPE/gfwx4cj8P3clolzpCtOEbbuPnykGpq0lL4dzRS7n31caBHdRNFeXdzMjDDAHaD+VctrHwj8Cagm240VM9jgH+Yr4sb49/Eb/oL3X/gS9Ry/Hj4iFfm1W5I/wCvl6w9hMq6Pr8fBXwjDE8dppunAN/z109GP5jBrAuPgbPbXjXHh7WDo5dSsi2rSKrjt8pYivldvjx8Q1VgNVuQCMH/AEh/8a07P4s+OJLZJm8TTLOV3fZjPL5hbPAAzyCOc0lQmPmRy3iLxdrEGs6hY3I0i6aKeWAvPYQtJwxXO7ZnPvmtT4beHdI8ZeLLLS9UsWt1SBjI9vcfNLtXIzxxXnOoXLX2o3N7NGfNuJmlfHQMzEnH516j+zbuX4kor/eNu/X0212pWRjLY9P/AOFGeBRkldTPXj7SOP0rDn+HHwnt/EUPh64vrxNTmAMcBuTk56c4xzXt21gOefpWZcaPpM+qx6tLp9s9/CMR3BjBdR7GmzFSZ8zfEjwToOj+KJ9N0r7QII1Q5aXcwYjJHSub0zwmbvU4LUX2wysVU7M4OCR/KvTvjc0Nv4zk3ELugRue/WuJ0HVLWLxJprGQY+0pnnsTg/zp9C4tnHTeZHqFwrsC6nBIGK3PAmRJcS7v4toFc/rrsmu3/lsdv2hwDjPG44q54f1mDTYHWSC5dmPBQqB+opRLlqjvLrzPtNujWqXFu2fOzycegHfNUN2pRvIbKxg8oMSiu5VgDztIxgEZ6U7wtrH9rNcrDDOpij3AzFSASeOgFa+mwzq1yl68bTq4ZjGpCnI7Z+lbIxZmJd68VVjY2akjkF24PvVi3n15Wjl8ixXawbIZsjBrbhgw3zLn60ptRGHbzncO24K2MKPQY7U7Cue+atr9hp9ol5dSuY3t2uBsTJKKm4n+X4kV5tc/GO+M5aLw5bi1Vud87l8e7AYBrmfH/jJtL03wxqVncQaglqklnqVhICAVdNpU47FVPI5Bway49Z8A3lo4svGF7pNvMpaS0vtPaRkOOVDx5DemcLnvWJXKz2nSPGena14cudWghnQWiM09uF3yKVGSBjrkdK8J8aeI7HxD4ot9dsILiGK5tvJdZlwdyE/0IrqvglqkGoeL7q20JbqTSrO3eS4vJV2NPK2FQbQTtAG4gZJ6mrHx+s4Y7TSL+JFTyrlo3AGOGHXj3FSxx0Z5jfOJD8xIGM/lTPDN9Hai5uJdIg1LzgYkEpb9y7chxtI54PXIqPU0R4SrZ9etYwleNWCSOgJ5CnFIs/Qj4Aa5/wAJB8ItAvm/1scJtpR6NGxXH5AV3dfHn7Pnj7WvCfgVrCBUlt5rt54w/JXOAfzxXon/AAuLxA3SGAfhU8ouU+gO1Livn7/hbniRh8qwD/gNMb4r+J/70I/4DRYXKz6EpccV88n4o+KSP9dCP+A0x/id4rIwLqMf8ApWHyM+iNpo25r5yf4l+KyP+PtB/wABqBviZ4qz/wAfi/8AfNPlDkZ51qKhi6LgM7lpMdvRfwH61S8vau0DPtTt4VSA3XmmMQQ29soRzzU3NbFeCWG4aVY5VLxfeUcYPSq90VIzkHj9ajt7ew05HFlCsQkOXwSSx9yazNW1O3tkPmyhSeiDlj+FO4rGP4hvIYpCm8CRvujvXV/DU+BrbQEHifX1h1G5naTynR2EUeMAsQCBnGa4LVPMv2SY2awhfuvJ94/hVGW1Vh87ux+tCdiuVtG58Xrvw3fazAPDskkltDGd0xjK+YxPbPbAFceJFx8ke3IyCeTWncbmP+rDpsCBem0AYGKrTWskioVxuC4PNVzXFy2PVPg14ft9S0RdUlhjlk81l3NFubjHtXTfF5hZ+ELe38shZ7yMMVjCYUKxI6d+K8q8NeJ9f0DTPsOn6jPbwFt5SN8Dd61fu/FWtatCsOp3cl3Gp3KkzFgp7MPcVHvc3kU+Xl8zI0Tw7b3Nxtlj3Lu9T0/CvU7DTbDw94eke2ZLW1TMsxySScf/AFq5Xw1dW9u6+YpJY+lelaXbw6hatFJbrNE67WRlBBHpirtcxbZy9q9r4q8L3U1ixkhYMil0KnevP+Feexxm6uYbeIMXlkWMADnJOK97s9PgtLdLeGGG3hTG2NFCqPoBXnPhrRIofjGbNnWO3tJHvAXYAbQMp19yPyqWkkOLuzr5fD8fgXSrrUPD2rTJdsu5obmNSk7ICQO3I5YfSvDiW+2PPuO9lB3Z5z3r6C8dz293bhftsJdAwQiVSPmGDx9K8O1HSXjvDDA+SrYOai2potiPVbeRf7Jmto/NknBZgD6ED/Gva/A3w58F67oKXl1NfNdK5juFhl+VJB1XgdsiuB8L6Haq1vJqVzDCE4jMswTjPOM16xoOpeGvDuiXv9naxpySkSXHli4VjJMRnpnkk44rVMxlc+f/ABRBbWfinV9PsFkFpbXTxQiQ5baDjn8q9u+Enim21fSbfRlhuBd6faxiVyPkI6DB9cfyr5/e+u7/AFOe6vpY3nfcZPmwxIJzxXun7Pc0c3ha8hBXdFdntyAygjP61TQnselBV7/hzXM+N/HOm+E77TdPubC7u579sR+QmcDOPxPtXWRw4QHsT1qaa3TIZlVmTlGK5K/T0pWIEjTCAjIyAeRyK8d/aHtyt7o8vGGikTeR1IIOD+B/nXsu1lx3H8q5T4v6Taar8PNWFxEWls4WuoXUfMrIM8fUZBp2GnZnyj4pEjFBzt74HGa6PwZpMniDwm8d3dhfIkENuXOdqD5sD2yx/OuI1G6VgPKJII79qa0ytFFs3rhMHnvTi7GzR6NY/CfxJqcElzptvFNbrIYw7TKu4jrgGmXHwl8YRgrJZQDb1/frW58Mvito/hfwdaaPc299LNEXZyiAqSzE8En3rRvPjRo1xMZFs79R6FB/jW0VB7shuRwl38LfFsS7msY8EdpQawZdC8VR6l5Jtb7z4yIwwU8AcAZ9K9PuPjJpcuP9DvRjphF/xpy/GPQ+C+m6gxB7Bf8AGq5afcOaXYxI/B8NjDbnVtOSLzOPMMw+8BnpWt4Tu9H8M/EfStTklWO1+zzrK0Y34+Tjge9ct8VvHuneLNLt7Wys7m3aO581jJtwRtIxwfeuS8KNjV14zmNxx/u1M5LZE8r3Pt3w/qmn69pcepaa5ltpCVViCpBHBBBrlfE3ijX9M8dadodl4Vub+wuQPNvUztTJwecYGOpzT/gAhj+Hke5gwe6lYA/wjIGP0rs7ySONXf16rmsWQtGfJ/7R0k6+O8SIyoI2VGzneN5/lmvMklKyoynBDAg16v8AtDI2pa/aXaKIxumUj0+Za8turPYf3bkjnO4YpG8di2tjNJP9oyTvYsO/eu18M2KR24MsKNnuyg5rkdOur1bGER3IVQDgGNSevrV0azrcY2pqRUe0S/4UKrFA4SZ6FpljBaWjxW0ZCkljk5OT70oXzNTmxnmFG/nXnT+JNejfA1aUkjnEaD+lOufFWsu0ZhuvIdY9paNQC4985q/axJ9kz0uwsVt/M8suBI5dtzE8n69Kkj06GO6muFP7yUDf85wcdOO1eYf2/r7J82sXPPP8P+FQtrWt7t39r3WfXI/wo9tEXsmX/iJcNb61LZOCYnRJVPo3TPv3Fc/cWKR2qzMCocZU54NR6zc6hqEi3d5dPdMg8vL9VA5Gfbmq/wBplkjWHY7Y4UZJqb3LSsfQH7Mt3Z2XgrVPtV5awtNfZRXlVWICAdz0zWd8UrrxZfyapBdpZPoiYmtpIyNw29O+c9c15WLeC38PWski2wug8jSAz/OQdu0bR0xz9efStu48TW03hS007ypcxptYmXIJDHnGMjr0qWRbW5n3NwJIh+8HI7GsyVuvNQ3FxEjeWsZDL1OetS6NH9t1iztRz5kyqR7Z5oLR7R4ch+xaFZW2MFYV3fUjJ/nWrG4qnnB44HanBzk80FGnG/FTqeKy458cE1ainHHSgRoIN1SBciq0M1W0bcMioYyF04qtMpB6VdkPymqMzYNNAefpqEskqRQq8srsFRFXJY+w71t3ulrpNp9q8WaxDo6sMraoPNuXz/sA4X8TWLY+JoND08w+E7cT6tKuJ9XmT5IAf4IQf1bvXO/ZZJ7pru9mlu7pzl5ZTkk/0rz261WVl7sfxf8AkddoR82XNU1KG9nWPSYbuzsx96a4cNNJ7hQAF/Wr8V14JsYBLPoGoPKAN9x9s3O3vgjA/Csvy+vYk014yw+bGDWs6Skkrv7yU7PY11sfDevJu0jV57SY/dhvUABPoGFYesaHf6ZOIb2Epn7rDlWHqD3pDGq9ABjpXQaFrUZjGk61/pGny8Aty0B7MprGSq0dYvmXnuWuWWmzOLBiW6Fv5ZLmrrWqgfc/WtvXNIbR9TktpMOuN0Ug/jQ9DWc+0/xEe1dVOoqkVKL0M5Rs7Mzmj25O3ge1T6btnj8zy2UZwMjGasIo9jVqGPpzitbmbRpaJDmUHIGOnFddB4in0vV7LR7bSri7F0R5s6ZCRgnkk9OK5KyDLgLXW6IZdqKWbHoKaM2drLIhxt5IHH0ry34xWSrqNlqka8SoYZSBxkcrn8z+VekQodqg9cYz60y5tre4jaCWNZEYFWVhkGqauiE7O58+MwX5u+a9iS2hwjeTEXwMtsGTxXj+uWsljqtxYsDmGZk6dcGvbcBVUdPlH8qwtqdUdjgfiiq+dYx7R/qXYcdPmriYmVWDLjIOa7T4qFm1PTlXJzAw4Hq1cIY5o3I8t+D6VuloYt6j7yaF9SjkECQkj5wP4uev1r2L9nO8eLUtYt8ZtzDHIT23AkY/EH9K5P4V6bquo+J9MMWnQ3FnDOXuWljUqsffdnr7e9fQtpp1nbKwtbWKBWbJ8pAufyqrmM2ct8R/FH2J5NMW5u7QN9jUPbD5h5s+H57HYDj3NZnwr8Q2+qandT6pqfiB447FZVWIBwHkmlPQ9giIB+Ncx+0G15Y65b3MXmx20qW7bxnBaOQ9/bOa4HwZrmpWM862t/NAXt0X5D12s3H6/rT0BRTR9Lz6tbQaHPfWms6vJIqNKiy6eOvYFs8CuC8c+PPEGowWelWa20K3zyW8wW23b0aNgRgc1wlhc+IJ4mkSbU5o5GBcBXZDg0mvf2lqtxYW+l2891cLKzCOOMg/cPNIpRR5drljLp+r3NlIGDwybDuGD+VV5A20BSBxVzxFBf2eu3NrqUMsV0HBdJPvDIBGfwxVJ+nNBYibguGxn2pS2KjY4pC1ICUtTlSRoXlVGMcZAZscDPSogMpuyMfWnR3U8cEkEcrLFJ99AeGqgGSZYYyK0PDTGPV4ecg5X8xWbn0qewne2uFnQAshyM9KCbXR9h/A2ZR8OoSx5W6mBA9M1W+IEPj6fX7Kbw5qFjDpK4+1Ryr85OeexyMemKyP2e9Se6+HwaYKha6lGB04x0rvrl18v5ck45oZg9GfM/x7EkesWYZsoTKQPQ5XNeZM3vXp37QrH+37Ic/6uQ4/4EK8takbx2NiybbZRD2pzOxOFRj9BUCNttYx6KKgF5InCu4x6GsVC7NnLQsSK7fN5TA+4pfJkU/6liQP7tS6fcXdwceeI484LSHitTXjcJbx3MKG1idQvlkMCxH8WT6+1UokXMhDIy8RNj6U1mOcEYPvVf7dMrcMykejU1ZmYFznPqeabgFyXc8du3I2S53KevXtTI7xbeM+Qp8wjBZv4fpVF2Y/xEgU3k8DqauxJt6noWuWEiI2n3TJcRLKjJGXV1YA5BFS/wDCN+IY4xv0i5TIByy4wK90Txd4f0/RLKw+1IWgt44iAf7qgf0rldb8W6TO0ipLI3owU4IpEczPKNTtLmO7MbxnzFUbwOxrf+GNi8nihJpEO23jaT8eg/nVfVruGW+aeM/K45+tdV8MIQ0N9egcMyxg/Tk/zFNlo7YtTS1RsainlZI9yIZGz90GkMth6ljkIPBrKF1Ngf6HJ1xjcKebifYjJb5J6gsBigDcguDuAJ4rWsm3rwa5CO6usZNpz2Acc1o6VqlzHIA9qVHqZBTUbsTN2+JiGay5Z8nik1rVJpIQsVsHPc+YBWN9pvT1s1H/AG1FNxSBHL61cRaeU8yFy0rYVUX9ParkFm7qC0ZXIztI5rePl7wCqnngelOwvOAK5kja7OeltdqkbRmsW1vFu7yS3S3kHl/eYjArtXjBJwBmqcsSKf4Qe/FFh3MCW3HOOaoX5+ywGUxs/sozXRTR9xVZoQSQKAuaV4zar8O9J1OSNlntpWt23ddvbP6Vzhj/ANmuySDyvhsVkxmfUD5fvhRmufEaxp82OB3rjwW049FJmtbp6GU0rC+jt47aRgRl5MfKtbNtbkqDjnHFMtoGkOSOK27G33cH+Vd6OZsiht2hgkl8lpXRCyxp1Y44FbPgZtTvLLz9R0/7GxkOxCeSo71PY2vI4IbsPWuk0+Hy8AsCw5zTJZNFGwIyM88A9hXPeMLvxRZ+ItOsdC0hbq1lINzcSD5AM9M54wK62FT5fIOc+lOcbY2wCSAT+OKozseT+LtQMOvXKpb2zoZDhmiBJ/GurYtheOwrC8QaEZpDIdxbOTW+y/KO3FYtanXF6HJ+LoJrnWrGOPr5XJx/tGsKC1nurxmPO5iT8vWvRrLTob7Vf3hG5YCQO+AGOfzxV3wv4TjeVXdelbp6HNLdnG6bf+JLDXINF8Krbi8uNon8zAAVeT1+p6c8V7rbpIAvmYZwBkjoDjmvAtZ1ldD+JF3qUFnC01pM0UJJJDg5GSPWvdbW6E+nQ3auq+ZGsmM+ooRlMt31nHeWbRzWttdKAdsc4BQnHeuR+GGh+KYP7Su/GVlpKb5B9iS3gj3Jk/Nyo+6eODzxWhea/NAjq4DAZIIOK4LVPi3eWs8tvHbAqDgfN3qgSfQ9nkm2IYokCqvUAYFeb/FqHx1czaaPCN5Z2duN32onAbOeOo5GOwrlU+MFwylZLQkHrzWfqXxUaRNi2bDPU570rjUWeW/EczXHjnVpp3DzLMFcr0JVQDj8q5tm5Faes3b3ms3l4/DTTvIR6ZOaoyMGByoz60GxXam9+KVutTRRsoJwC2OOcYNMCHIOc5zQOlPERY/eGCM5pWgZSNpDZ4wO1AEWali702SMpjJHNS2qhiy4ySMD60CZ9E/s9Mf+EBXByRdy8flWz8RfCviDxFqOnXekeJZdKjt8iWIbsE5zu46nHGDVH9nOyhj8Bb7ssrtdSsgHpwAf0r0qdVEY2KQuepoMG9T5p/aHjaHxRYxu5ci1PzHv83WvMG6V61+0lbs3jSzLyBV+xjaSP9o15a9sOAsgkZiAFA60jaOxPIdsK544FUiR6c5re1fQtStdGXUGl0+a2GwOILlXkjLZwGXqOhz6VzxzmpiWzf8ADEN1cXEMdnEzShsjb15789K9b8T+BPHn/CBSapeytPpsMiNse8Lld64GFb+leceArqO3lgZI2aQt8wHc54r7H1mXWtR+B+pzX2k20tsbaH7Ihn+eMBVBcYHrk49zVqxnK58HXsZgu3jdSMHp0pUUi3B9RwK0PFsbDV5TsKnHIPY06KzhFhE0t8kdw+3ZCEJ+U9yf89aGikzHliCdXBPsKZGv7xcE9asTxOsrrJw6sVYe4pbaH94G9KAJzIzPk55Pc1ortktlZCUHbnNdlceDLGPw2dbab939mE2O+SOn5muQtoiNOiIPY9e5zQiblK/TMLMO3PFeofDezNv4PtCy4aYtKePU8fpXm8qHyJjnGEJzTINZ1aGBIo9SuURRgKshAFA0exanMtnbSTupKqOgHX2rJ0nVpL6R0e2aMbQwbHGT2rzNtY1aX5TqV0QeuZTVWfU9SQn/AImFxn2kNKwz2ffx3prTKoyzAV4vDeavOflvboj1Mhq9H564M15PK3oZDimB6dda5p9uDvuBn0Xk1QbxjYKdqQzv78CuCLEsckn61BdyNHGGB4B59xTGel23iuxkG6aG4hXsxTIq0PEGkPyLxQPcGtnwXbv4m8KnU7HS3aytl8q4JUbIyByCfTFeQ6lLbrqt2li262WZhEy9Cueo9qppdGJO56notwuqacl2kEke7Iw3WtJdPvH/ANXbSlfXacV1XiLSLqxujJp7xR2E/wA0TKyxgf7JPqKyX0TVZ03xhZ/ZZ1Y/zrz6FeNempw6m84uDszltYnv7CdLaDSZrljyxVl4/Wn3cMqcvbyJn+IqcfnT9UtLq3nP2m0aMrwCyf1qbSL/AEOx0++GqLem6mCraGBsRpydxcd+MY/GtiSj9imbb/o8jBvu4XO6siOa4/tBrW606ayH8DzfLuJOBXUDUNOQmSyMjzzx7VJyFGPauo03xl4Lt9NsLPWtClvbuDcZ5kxgnkj+dD2COrOU8XXlhHFYaLZXMc0GnxAPKhyrytyxB+pxWp4T8JaXqdg1xrVxdQTeaVSBMDAHc5HetHWvH3gZkhWy8OyRobhWkDKBuUEcVCNdtZ7wX3lhIpJjMqjsC2cflUYWjGlHl3KqtyYXXw51z+15rfS4ovsy8p5z5YDtnFaWm/C7xlLp93eR/wBn+Xb/AMLMQXOMnFao+LGmB7ho7ck4XmMEkD1qvq/xm0+O1UWsLIA4zGp4bnnNdF49jOVN23Mufw54xsrZr6TT7VYIIzJNuc9AMnFP0LVtNuNMt7iay1kyTLvIispHTGeMNjBFVvFvxhg1XwpqOlw2ZWW5gMYYfw+/6V5xZ/ETXn07SkaS2a3sGikihKFUYxjAV8clfUd6zc0HIz1LXNY02G2ubmWw8RoIYWO5bV0QYBOSe31rkPhxq2q6tAtxdambpWiZmGfmVgcYPqDxXI3/AI48QTaPqWmtPGba9eV5E25OHOSoPUDsB6U7wD4yt9Jsysek2RYptCxSsrgdTkHP1qea+oKNtD0jV32W8p5LbSakVcov0FcPq3j5ryCSKPS44WdSAxlJI/DFYr+NteGP9It1A4/1Qqb3ZpF2R7D4etw2qXEuCdtp5eR2LP8A4A11Ni0dsM8KkalmPsBkn9K8C0P4ma5pq3CNFZ3RlZcs6lSAueBj61on4p6xdW09t9jsEW4jaJnG4lQwKkjnrzWtzFq7OdnQ397d3rXdrujIunUzDLjIOB6nnpWvF47vo7eOBGfaigDmuPjs0geQw5kBAw4GM5qa+it1lhazLmJ4wTvI3BgSDn8R+tWQbGteLNT1iC8R9Qe1jhVfKii4Mpzhsnr05rlIpi8cbMzs7F9xPcDGP61p2b2iAmWLnYckd89c1HZW1rJcDzNyoEyuPc0wsRRBsUj+YyeSbeIqWP7w/eHT/A/nXTWltpIU7o5GPapZLXTWT93buPxqSkcHe6euSyEhzWfPYzBCysM+ldvqFkjMDFGRgc1lXdlMImbYadxnIeVn+L9KQxf7VWpI9pqMKzOFUZLHA+tMCNVIXb8v4ihkZmzlR9BV8pGkZVvLGBg8fNmqzK0cjRsOQcGgCDymJ+8K2PDOnNd34iwTkdvrWd9K9Q+EOjpNdLPNtAIBHFMls9j+Fto1npEdqIwExj/dNHxT8C6v4pOmtpOvSaX9nY+ZHztfpzweorpPDtgsKbo2BU9c9hWvPNHv8uPGe2aRj1Pm79pmH7LrOiRNI0zpp4jaVurkH7x968igkVZQ+/Yy/MDjvXu37Siwz/ZzsVnjPDY55rwd0H90ChG0di/f6naTxSrDYJA8pADhydg78e9ZDEBsA5Ap+1s89BTcD0oKNbQZp0z5LFXJ+XHUHivQ7K9jm0y4S78RWdvO0QVI5rmTdkf7oI9utea6dLthmiVgkj42nOMjuK044SuktA2lsZ3fctyT0X060JEtFbxBu+1CSZixzjOcgj1zUFnqklvCY1jjmVVKpvTdgHuPTHWkuiohSHIZgSTg8D2qG2lWMNGZmhyeWA602FiGS5G4kAuTyST1NOiu2HCwhj2AqaS1W4Zpo8hT046+9WvBzm38Q2c2PuTKeme9IDvPEUN5ovwotrabzFa4mjJDn7u7LlR6DiudtbRxpEOe65HfrzXW/HfUVbT9KslKndK0zAewAH8zWD4ej87QFkxx5jgewzTiS0Zk+Ln9y6MuVYHaMken1FZNzarH0kJ+q4roriPyJ1kzgZrPnjSeU/OAPr1oY0YXlMz4XJ/CrUNgo+af/vmr48uEbY1A96jY5z3oRRGdqjavA9qTcWA3cYp2KQrx60xie9BUMpVuhoweOM1PHEzFf4QTyT0FAE15rd3b6PY6PYz3Ntbp5jzokpCzMxHUDrwAKgtPKkHYYHSqF+/+nGMsPk4HvUqdM0tEB9R6BrVm5/sjWIybSXhJZNjeS/ZgAMVk+Ov7N8Jys2sxsIW/1MyxKVmHYqVx/wDWrH/1i54A9K67wq2ma7HD4V8VLFcWDtutpJQCYZOwBPY14sqNTD1fa0tYvdfqv1O1SjUjyy3OZ0a8i1FYm0m/WZJRuFrenhwfQnkfrVLxXYhLGWXTrcQ3QBVra4GArDg81o+NvDGo+H9duLSKGMQQlGhmfpJGx4CgdWGDwPSuf1jVovOfzZRGVONrnoff1Pt2r0YyUtjmd0eUXeq6tbXRt2kMUkZ2sCuCPauh0F9VvtNW5gvCgjn8u4+UdxlT+OGH4VLq2gajq3iHMkAijKj58ckAkHPqcgj8K7PQtHht9Lv7KNNq/Zw4/wB5XX+hNaO1iVc5y8mCptdd/wBR3qhY+KWuJJLeFZIlj4wVyMfWuhu9Ny2VbkHvWa+nxrIRuUZ64HWpRTbFt77SdoZ7W5MpGGKkAGq+pXOnLYzTLbzLsUtg8k/Spks4dwHmBeasJaQ5z5g64qFTiDnIr6BfR6lpRmm05YC5ZB6kf3hVZ9P0q18uKZpUAHQDOeeTXS6baQSBV8xOOnPNY/j8xWmiqqFfMkYBSOoz/wDWzV8kbaEqTvqZpbw2CRvn4PpW34ft/B99HPa2enCCUQMRcyS4O7oOvvXI28dteQKIwFYx+W4/2wetbPhTwPd6rofifVtMf7TNoVqkz25X74YnOPcKGb8KnlLb0MqxtY7/AF6z06CQNPPcJAqg85Zgv9a+pPE/w18FWV3ZQr4btXENvPcTIiEvKqKFA69csPxr5c+D2o6TpfxN0jX9dWYWNhcC5mEEe4gr0AX64r6N1P44fDnVPE17cXi6q+nPYxWqIbU5bLs0mRnj+Ae+KIx5WRJtniHxA07SP+EtuP7H0uTRLJYkC2siYcNt5JGT1z61yenRRG7a1j+eTeQFHUmvZLfQdK16w1zxVFlbRG32aHsrMdo/AYrxaDVZrfXAtrGjqbnDZjycb88H+taWuiEzsND0eX+x5JJQeHOM/wAIGTiqdhppnCllPz8g+1egXS2dhor6dM2yea3MyyD7vzEoo+tZug6cdd8NGCxQwXbuLZSexyAT/OtLaGd9Tm7HQbG81NdLXWLBJpCqqpY7v90fwkn61NeaKLPWLyzWM4gcRDPsBmox4T1HU/EekafbwRqRcR2rSIw3ECTG/A/zxXqUPh9L2+v75huE15Ky59N5xSG2cFp+ltINuwn04qx4e03XLy7ntr7RoLO2i5FwGy7Hpgc9D1r0ey0BonJjjGOg4rd07Qd4HmKMt1A4pD5jz0eGbXZuMZZvpwa5jx7o19b6Sz6Zbpww83PZO5FfQB8P7Rt8peDwSa5rx7oMlt4W1S4CECO2fPTB4xx+dMXMfKF5b7c8cVQwyOHU4YHIPoa6XUbZg5+Uj1FY89uQW4qikyS41hZiJpNMsvtO3BmCkbj/AHiucZrLfc7F2OWY5JPc1KYCSakSBicYoGVwhIr0r4c395a3hkumiji8tBFGnbAxk/WuHhtCT9013nh3RZWihOThowelJk3PWU1/yIVmjmG1xnGeRXO+NdY8RajBbNoGqQ2ssZYSByQHBxyCOhH9apQ6LNgZZ/p6VI2hy4H3gPxqQsjB8dXEupaTHHeSJLcKPnZRwT7V5Vc2rLIVA6GvX9T8PXLDG1sHpXIXehyAvlMYcjP0NUh3scM8UiuwJXaRUDRkGuun0duuwg1k3Vg0bsMHjFOwXMcLVgLIBtbcPYmnSQbW6VcWP7RLu2qnJ4XpQMghg3dqNQsZYws0ULPuUg4XODW7Z2HAJxj61tWcCpCh8yJflx94ZoJuY2m6ews4FkjKvsGVPUHFd/4P+F0V5p1tqgmdfOXeAD/KsVfIEnzSQggdd45r3n4QRx3/AIBtXjZH8qeWEkEHGGyP0NJkts+aPiP4NufC99awzai16LlmZCykMoB7+tbPge28zwism3/l4kA/Su2/aX04LrujIkfEUExcj6ZBryqLxRqtjYQafYzRx2yxqxXywcsepyefSiLK3Rb8VIRYymMfMuD+tcpBO25Xzk1vWWrXeoXyx3QiZGyXwmOMViX1uLW8eNeUzlD7U2OJoAiRQwUjjJppUBeh61Hp8p5iJ+mancZHf3ppjIW+Y88CnKpbgAninFo4ztkYbuyjrTRMXJAUKPQUXAJJI4MKPnf9BVizupIYWuNiyN0QMMjp6VBcW5aMSKvSt7RNHmvtJmMce8J82Mc1DYjk5ozKdz8nvThbsqjbIVrWNkxaTGz5TggsAfypohbGwjketK40eri6NuT5qfKOSfSr9qtzqyKliDbQDHmXTIW/BB/e/l1rn/H+vWWjxQ23lR3Ny0ivJb5wPLHXJ7e1acXjDSf7Ai16NmgthmGO0R9sm7HKDv8AVqyaNbnYaTrTeJtCl8KapfvHqEHyadqO7LrJ0UMR2PQmvDdX0fUhrlzb+IQ1jJZyGK58xjw4PJHrnrn8a1PBk2rSeIRq32lrVWPDBcgc8V7N8QfCOnePfDenapFCRewSpb3ZgfBkz0c+tc0qscPKPNs3b5mvK5q66HK+Nr+Kw+ztGo6AZA6grwf/AB2uettdlktr6ZRhVgC9O7Oo/ofyro/iHpcl3czQwji2NvGT/tbWY/luArDn8M3dnpiWf/LaZhNNx90AfIv1wSfxrrkZIwLnWnZwrsFPYfWqzXjyYIAH1q9ceDZLy7QrbTTzggBYwTn8BW/B8PdfKB7mK1sEPQ3cyx/pnP6VyV8XRofxJJG0KU5/CjjGaQsfnP51Gs2WCrMCey7q9Ai+Gd/J8w1zRs9cLKzfyFVf+FP64kzXdj/Z17Ic8xXGD+AYCuSOdYF6e1Ro8JW/lOQS4uUxiTFZni2WY21iJWJL75ufQHaD+YauzvfBniOzZo7vTJYmHXcOPzFZXixfDN59ntGmvYL21gW2k/cZXg5PGfUmvRhVjJJp3RzyhbQxfBtn9qvWiiZGeMFnCnOPT+de06fper6L+z74ov8AQ7KSW/1K9SGXy48uLdBhyMdcbj+ZrgvC9z4X0GIixt7x3kwZZHjAL/rwK09R+JXiuyRLHw7rVzaaaMt5XlqMMT83YmqckncTi2rHF/DzSDNfTW08JcXWICJFIIBIOR78dfrX2BcfAX4Xj4crPd6A0Nytt5jXEVy6vux15OP0rwj4UW974w8e202tXss0w2tM/CnaOB0r6s+KViLX4f3EdveXMKi3IB3ZBGO4ropxvqctWVj5EsPEWjaL4KuvB6/aGuGvXa3ldQVaNASASO/Irzzw7oNtfTMxa4YshEZQAMJ+obn+Ad/yq/qw/wBXnrukJPvu5/kKzzc3UD7obiSPH9xiKzk7SaNIxvG57t490mKy+HdorxKJ5RCjEjrk7sfpWTrNk2j+D4ruyUhrkSlADjiOMu36DH41xtz8RmuvCenaLe281xPaSl3uHlB8xRnaPXIyea6q2+Mvh1vDA0S88Iz3B8mWETfaEynmR7GK5Xg4NXzGfKzh/gJdLP8AFfR44bi7uWedrmVpeiJEjSnAz1+XHpivo/wjo+7w9BKcM7qWAI7k5rxf4aeKvAXhI3f9j+Eb5tVvrdrIajd3yubdJBtYqoUAcHnvX1f4b0SKy0u3HDsI16fSpTCZwfiKCPQPDOo6xNA9ybWAyFIgSSPp+v4Vk/BfxR/wmml3WotpstssExhRnQqrjsVz14xn617MYLZGGYQQRgnGRjvVLUpNLsLURvcW0KD7ighcfgKzq16VFXqSSHCEp6RVzF8lS58uMbwfvdq8m/aM8RXWgaVY6cmntJZamrCe8cEJb7TnAI6E+9eywX8csYSx03ULwYxujhIQ/icCsb4heH9Y8QeEb7Tbrwyr2MsB82JroLK6jnC7QcHIFc6zCE3+7i5eif62L9hJfFZfM+L7zUtMlJb7bbk/jVVY7aeIPHIjKejAE5r1iH4f+HWYRyfCPxQW6EpdNn+dXY/gzompJssdI8b6C/OBLGJowfpwf1qXmDj8VKS+X+TNVQXSS+88RuYbO3I86QIG6ZQ80xZ9LHH2gfghr0fxD8DfFNtdCCx3awueFRjHKv8AvRvgj6jIqovwJ+IBOP8AhFb4HGcF1/xrqoYqnXV6cr/12InTcPiOOtdR0WNCJHLMTwdp4r134L6fq/iJ7trjSZIdKgVFtLmSMoZR7Z6jvn3rm7H4B+OJ5VWTw9cRIerNKvH619geBPCP9l+E9M01oTm0tI4Tk8/KME1uzGTXQ4G18GsAp8oZxnn0rlPizpPifQ/DiXPhjQ5NRnM22YQpvdEwcMF784r6Xh0QLCDG2Dt78g1W/swxsueCew7UWIuzwPw1oF7f+ErC51rTGstQeMedA4+ZT9Oxxg4r5z+K+lapp/j/AFe3jldIfOzGA5UFSo5xX6Ey6ZGzbljV26kmsrWfAPhvU3N3qGg2Nxc9DI8QJIxRYalY/NiaDVPtKxnzGBP3vMOKmOm3ecGZSf8AeJr9BJ/ht4SVCieHtPBOcHyRXN6r4G8P2FjNK+j2aLEC5ZYgTgcmm2VznwzPpMojLSTxqPUsRVXS7GS4ldDKikdMtnNWvGmuTeItduL940hhZz5EEY2rGmeBgd/U11/7O3g7RfGnjS60rXFuTBHYtOhgl2MGDKOv0JprUtuyuc0ui3WOJM/8BNRXWiX4jPlIZHHbYa+6fCHg3QtPsl0tLf7UET921wA8jAdi2Oa6S10fR12AWFrtYFW/dLSloQpn51/2JfMg3QShscqIicV9k/s86H/Zvwj0SMRuruJJJw67SHZye/bGK9cg0PR1Ta1nb7f73lDI/Gs3WdWstO1K30gWw3TQu4K4wApA6fjU7icrnz58fIrlF155WSSPZE0OF5iRVy/PuR+tfMcCsCVY9s819HftLeLLGN73RUR47m9gj3MwwoQMSSD6nbj8a+dEYSBpOP7ooirGkdjT0NPmmm9Fx+JqpOJ2lYTkYB+U5rb0GBv7MZv75J6VnX8Lb2xnFXYE9SiHSFgzSYI9OaS81SRsrbrsyOWPWoJo/m6EVCyfjUlDrV281WY5JPJNa9sIQ+64lMcY7queaxlypyO1fQPwu+Hlr4i0y3ltvsN7JdQhjb+cpfnsV65qZSS3A81srWGazDRzLIjNt3D1rtvhvDjSJRg7t+04r0W4+FMtpZHTn0QxQqc7RnIPrmrOh+A7vS7cW9npzLHnJzySfeuaVVbESPAPF3gHWoNWnu9PhN9bTOXDIfmQnsRVrR/C+oixVr5NspPCnqB719Bt4P1pifLsiR39agk8Ca0w3CzIOaKtV043KhbqfOPiDS7y6uXvtQkDaleSbzZxLnYOwJ9faup8D/Dy7uXW51mNo4FHyxGr3gLQ9cbxDd6jrduIY8ERhiCxbPUDsK9Pin8uMLjn+I1tc0sYGseHQ1qkVjGEWMYVQMV2fwchvEtdQsrxcJPA3lDOC5TkkewzjPvT9J0S+1jT7i5bzIIF/iQfMw/urnjcentnNb3g7R9R0y+bUdSkhMskbYhiJKWsQU7IgT948ks3cn2rx86q06WEk5PXp6nXg4SlU0OZtdNnuNSEcdv9oupHa5lTGViLEbS2eOAvA9/Sptch0XR2ZtTuftF0eTbwHLZ/2m7Vc1LxHd3t0+h+Ebb7Vesd95cJgLET/eboP5+grMbwhDp6edqT29/eudxNzIyW6n/dHzyfjxXzVfPsVXaUfcT6LWT/AMjvpYGlTV5av8DGt9evr12t9IsZ1g5Hk6fHg4/25T/iKq3d1eWD7pk8OaXJ/fvbj7RL+XPNbjWAuAIdY1K9u4gfks7ICztgPTA+Y1ctdJ0O2AW08L6WhH8TgyMfqTRSy+pVfNKDf9ebRpLFQgrJr+vQ4+XxNq+P3XxC0e3HQCKzYKPxFS2WrfECY79L8T6NrPfZHPsY/g1dVq2m2mp20drceHNNlhEnzASNCV98jrTY/CnheezEEnh+W2MfCzwOTIuSec8E9a6pZbyr3qb/APAU/wAtTNYtPZ/j/mcjceP9UsZUt/FGmyWdzHIDKsilhKvcggVr3HhfwL4w/wCJrZxra3Uo/wBfbvlXOO4PGfyNT3ui3VjbyJewjxNoGPnDc3VsvqO5xXG33g7XvC+rReKPCOqrf6JKoZrVgT5sfcEDjI9eorJwnVko0Z8k0tNdHbp5P1K5oxV5xun+A+/+Ger+dJHZS2d1GpwWVyrL/vKeRXMeI/CGoaL5Zuo4n3vtAjcsSa9YvEPivw5DdaNqEthfup+x3SnDJIv3oJMdfauOuNc8Q2MEf/CYWVvcfZ3zDeRffdh/Dj39xXpZRmVfELlqq7Wj6NfI5sVQjTd09Dq/gWtv4Z1AalrMMqL2VU3Nj6V6t8X/ABzpGreC7iLTJpjIY87JIipxXhuh+KotUi/e6hpOk89L2dtzD/gIOKk13xZb6feRW15c2N3BMMJc2NyJo8+/cH6ivrabPGqRuzy3VYv3kW5cts3YPuaz10+S7YJCqZJr01PC51b/AImf2vToop92wS3AVgoJHSq3h/wPpWi6hPdyeII7uZ84RSXVB7ADk15tTH4dTa5tTqVGfKtDD0b4V6lqUDSfbLaLA3EEHpW0PgrPa2T3l54isLeJE3uzRtgLXoeguwZYrHT725JHV0ES49eea7LTdN1DUZVhuo7S3iYAEKnmsfTOeO3pUyxspaUqbf4L8TP2av70kvxPLfhz8LdMvFh1o67b3FnG+QzQsgLA/wC1X0NY61dTRrBpFnLd7FGZW+SMYHXJ6/hmq+gaDY2MKSX1z/aN0Sdks+Nq89Ao+UYrYvNa8P6bIpvdSijA+UoHyc+gFZKhi638WfKu0d/vf6IJVKUfhV/X/IxPFeoWfh/Rl1jxx4nGm2kj7EhtVOXbGSAep98AV0HgeLwrqOk22s6HFb3VvcDdFcspd259W5ByOlcL8TbHwx8UdMttIfRdXvkt5jJFNa/u9pIwRkj7p4rpPBXh/wASaJodroOiabp+iaZaJsj3ymSTnqT6nPOfeumjgqFJ8yjd93q/vZnOtOas2ehTZ/1XcYyOlcZ42+JHg3wfrVrpOvasLe6nC4WOMvsBPBYjoODUS+CNW1CYvqnii7kz99ITsH6Vnav8B/h5req2eravp9ze3NsRhnunCy4OQHHcZrsMlY6O58beAbaUSPrls7MM5hBb/wBBFV/+FpeBo3+W6vSoP3hZSEH3+7XY2Wi6TY2yx2mmWcKKOAsIFXBDb7MeRFj/AHBT17jsjyVviv8ACbxV4oXwxNfMLoLmK7kQxKregfqp+vFdTaz3GiSRR3V2upaRMQtveqQShPRXxx9D3+tQJ8H/AIdJ4rvfFC+F7M6pehvNdslMsOSEJ2gn1ArhPi5pjfDe2srvwzK8NjfzNBcWUrl4D8ufunp+HpXFiMJ7R+0hpNbP9H3RtCqkuWSuj2DUrqw0vS7jVrqUJZ20LTyyDnCKMk1xXwm+KHhr4lT6gugm5SWwI8xLiPaSrZAYYJ446V84eJvHWpX2km01fXpzGjYWHzMKV9Co6/jXt37KA8Nt4LvZNNsLex1Izl76VRteZTko5/UeldcFPlXNv1MWl0PZIYnjYBtoX0Fch8ZPHejfDnwvHrerQzTI86wxxw43M5BOMngDANampeKtLsf3UV3BPP0/1owD7ml1fSdD8aeHI7fW9NtdRs5gGkhmXchI/qD3qrk2Kfwx8XaH4+8IWvifRYpY7WZmjaOYAOjqcEHHB/CurIV0PydOmKydD0XTfD+lQaTomnWthYxZEVvCm1Fzz2rTR2AO4fXFO4Hknxj+Mfh34b6/YaPqmn3U9xdIJSykKqIWK8Z+8eDmup1BbHUdMM6RboLqEPyMHa6/zwa2fEnhrQvEElvJrWiafqLWzb4GubdZDGevGelV9StP3BPA3cY24/Ci4j81vij4L1LwT4su9KvYW+z+YzWk+PlliJ+Ug+uOo9a6P9mTXJdF+LFhb+Wjw6orWchPVQeQQfqor7K8U+ENN1yA2eq6bBe27EgrNHkZ9R6VzmjfA/wFY6lFf2/h2ISIdwDSOQD9M01oU5XVjotCuGvNUaSzKvbwK6ed/A7nqqnvgdT6nFXry6t9H0m+vPsk0yQRSXLpCNzPtBJCj1OK6fT9Mhg0+O0htY4oYxtVVQAIPQD0q7HY2tovyYPJXOKmTuQkeTfCP4tWHxEh1SO0sHtH01ELNv3oyn1OBg+3sa5f4laokvxKtN0jrDHpmQ0QJBJcnt+Fe2jS9LtVnisbG1s0uH8yRYoVj3t6ttHJ+tfMX7Sl5qmg+M7S50O6FvGbbym2jjIbNEdy0rnlP7Q11Dc+KbWOKSWRltQcsMDG49j+NebxRlRjjk103im41rxHqp1LUp1uJxGsYbGDtHasyDTLjz4w6fKWGTmrZqdRpMKx2EUfcIM1l6/NDZyDzkfL/cKrkZzW9YJ90Hj2qxeQqcZUEdORmmQjibqx3Rh1XqM81QezIP3Tmu0uIAT0GKoTWqk881LLOV8mIyNH8wcDOCOv0q9o13faRqEV/ptzLbXMTBkdGIIIrTe1jzzzUTQJ5nQ5pctxn1PoP7V2gx+G7KDX/Dd7f6nHAqzyxlQrsByeaWP9rfwn8xh8EX2e4MqD+lfK6wrnpik+zj0H1rCWFhPcEz6ob9rnRR/qvAk+f9q5Uf8AstVX/a2jd8ReBoUX/auv8BXzALbmpEhX+7Q8HTas0ClbofSNnaSyzrDbxtIx7IuTU9wtrpVzHDdj7bfMflsYX5/4Gw+6P1rTuNQ1S8g+zWcEHh2wdeWk/wBew9do5q/4X0nTNJszqxhkBkfZHczgb5nx/Ap/Hk+lY4ivGjDmZ0Uqbm7G9pP2+Kwi/tF4Um27o7eNdsVsnqR/LPJonaNrW5nmEsVv5DRRsP8AWPu+8yj1NSQqzQrc3MRzId0cBblj/eY1zPirxQ9g2LX99cPlfOI+VfZB7etfJ4iU8xqezjr5nqx5aEbsr2Oo2OhaSlskS+HtOzuWH713MT/G46jPvzXOXvjyxS+aPR9Flv2I5eZyWJ/DoPxrm9fsdQvJH1BY3kiILzknCrjksT3rK8B32n+JtWutLjubmFYE3t5S7UZc45PXvXpYbJY0tZO7/rruclTFuR18OveK5WaSZtB0tDz+9C7gPpWzZ+JomYxahrOi3PqCm0fmKhg8G+HlAzaec+3hpHJNGpaF4a0+wubu40qA29tE0kmByQB2Neh/ZtLt+LOf6w+/5Fm40zw1rXzCa5tW6ebp96XX8UY/yqOXwXqFtD9q0fxbfNFjIYtuGewI7VwXgWXw742nv10uxvNLe0OfNjclTk/Lz698V1sNx4q8Hz/aWZtT00YDkj5gvv61hPC18P71Ftrs9fue5rGpCppLR9x51XxhoDrNqNuuoW6DHnwjDqPfHWuk8K6lpGuabOdN2oxJee3AwA/98L2PqOlQ+JvEWm2fgifxZbq11p5QZhX7yv02n25ryfwN4kurm9bxjp2nvZxQXIjuYUzsljP3seuB+tcuLwsMbQ9vR0mvvuujLpVZU5eznsd9olm9j4lvNLtQUttSjaaBe0dynII+uP0qr4602LWtJjuY2WE3cKzIW6RyY+YfmCK66a2ih8V2EseXWSRZomA4CkVyfjm5a08LRxQ25ldr27t4wM/KPMPPH6VwUK0f7Rp1IfbSv9z/AFRtUi3h2n9llj9mf4f6X4ltdXvNW0+3vIYBgCRyMsemCPpXlOreGWXxXqUFtbiG2S5eJhnIXBxjPevpz4AX+keGPhRci6vbWC+dJJDDIdrMQOOteKaNbvfWct8ynfcTySnPqTnNfaSSUEkeMm3NmJZaHqW7/RbuPHRQyZratrHxlENltPpzbumU7Vu6Ro11KA8Zjghz808p+VB6+9bUMMjt9l0GGS6cffupRtjHuPavNrYunSbtudKpSmjJtLT4j29sk0mqaLaIQcu6fdB+vFLpl/rk9z5H/CfT3UytkxaTYeYR7Fugqhq48PnVFt72fUPFuqKMfYbdmNtG3uq9fxOKvy6hqtraiO+vdI8N2g6WvnhSB/uRD+Zrw8TmmJlpTdv689fwOmlhKf2jq9M0e2GxtUbWrhVOSt5epED/AMBByK7DRJPC+mvuh0nTw395pA5/M15Tp/iLwzCQy6vNeyDqbXS2k/Via3IvHmj2yAyXGrwr/el0nA/lXkvE5re6cvu/4B1+wwr0sj3PTPFGmm18m3gjiOMAxkYH5Vsx6jZS2gEMy7h1BODmvALPxV4b1plW31nTZJQQVWQtayZHuM1snVtQ0jE0ksgtz0+04eI/7sq8D8a2pcQ47DytVXN6qzInl1Ga912PY1Ybi27p3z0rStFOwAndxXmeg+Lo7gCHayy4DNG/PGeobuK4yOH40X3x4jv4bx4vCEc6k7Z18owY5Ty+pc8jp75r6zL81pY2F4qz7M8mvhJ0JWkfQ5bEYLce1RB13fLjHfimBZXC/NgYp4icFsEHjg+9eoc4kqSvGxhwsm07Cw4B7Zr5u/aD8TXviDSG0HUNPGn3+m3PmArKSGYDHHsQfyNbvwl8MfGLRfivret+MdWjk0ApIEjF15nn5J8van8OAeenTFcx8bZX1PxJcXbQshx5ZDLjIHQ1LbKikfP2jaNZ614ilsP7Qa13jdAWTfnuykkjBAz+Veq6Stj4NWOKxmvBHFcLaalJIGVZTINyMOxAxjj2ry69tZ9P8Rx3NvEXkWUTBegYD7w/z616Df6rqniL/iUafbRabZ37SI4mcuJQR8v3uEI6jHervdCejPS3jGwOFA6EY9K9L+GOvNJappb4KnfsYnlSBkj6YrzP4T6PrPiTR5LG3VXl04i3nlmfHb5T6nIrqvFPws8XXfgbUtN0nWLOz1WcL5Eg3bRhgSpPUAgY6Gs0mmN7HsqYKBlAKkZBByKYhYZCkEZ61wPwC8H+JPBXw8h0TxRqiX1+szy/u3LJEp6ICeT6/jXdxrnzEzz3AxxVmbRDcTNFl3mjijzgs7AAfialkiZoR8wYZzmvBvjpZ6X8UvDmkR+FfHtjps8OpvZqlyW8u5kJ2bSByCCODjBr2b4f6DdeGvA+laDqGoHUbqztxHLcEEeY3tnnA6D2FCY+XQsm2Vid7qWIOAR3qCU2NsscVxcW8U0hxGruFMh9AD1rTeJvOC7BjnBrxb44/BLWPiB4u0vX9L8XHSPsyJFPA6s4wrEh0wfvc96YkewPGQpIZkY4yPavN9e+JMOn+NYvDx0y4mjeZ4XuEQlI3Vc/O3RO3Xsc16OLZreCGFpDKIolQSP95iBjJ9zXmnjH4O6L4i8VS+IG1HUbJrhla8toJcR3BGOvp0FSwR0/9pWE12tkl9am7dA4gMo8wjGfu9a4Lx/4K0PxIrSajE7SDjKnGKx9V+Bt1J8Zk8cW/iqe3sRcLcPZ7MuGAGVV88KcenTIr0DW7aFdxducHOO/FMPQ+avEfw40axDrA8qkE7ec15rqulra3JWGYOF6rnJr6L8ZWLbCzA5B+YfXvXhM/hGbTtWnuv7Tnurds+VFIvKAknGfxNUXFmVaSBCM9asSzqyHJGPWqet21xDbymHhsdq5oTM0SxpJKJHBD81Lk0XY6a6LK5RlKsuMgjB5GapSMM1RsY57aMxy3ctxySN/X/PAqZ2JHpVBYHwzfKMk1EyZ9c0SRtJEyFihI6jrRBF5MIjaQyBR1NADkjwCB+tPWF2Y7VLkDJwOgojZtvOKZeQ/akC+dLERyGQ4z7Gi4DvLyDkU0RjHXBqxArYw0hdu7HvUbDLfd5p3A+mtKewS9WG3TzGwXlmlH3VHUhe5+v5V1dzb/wBoajZy3zq9ppUZmJ24G8jjj1AP61zXgaySTS21KYYeaYKuRyUTkj8W/lXU6pPDp3h9rq8bbF5rSTn1VBnH/fWPyr4PiDGyl+6g93b/AD/HQ93B0lGPMyrrWoNcXdtpMeBf3gDyBTzbwj+XH61wuqxrqmvy+TkW0J8qPHoO9QeBbq+/4R3xX8QrtXkvb2ZbKwUnkAkZx+Y/75rW05Y7OwTbzIy5JPr/AI16GSUFC9946fPr92xzYype3mXreKK3sHt7kh4ZF2tGVyGB9ayNL0bSdJWRdI06CzSUln8pMFz7nvVppTJwxPXpU0e3O70GBz0r6RHnNiRcyAbgQOlX/Ljlt2jnRHUqVZGGQwPYioERY/uj5sZyatxKXALc4+8RVEi6fpOm6bAIdO0+3soD85SGMKpb3xV/as9q6OgKr/Aehpm7cMg/h702LO5gWycjNAGR4W0xNN1jVdDCq9jfwfaYonXKpIv3hg8YIPSrd1p9uNKkhWCGIOGXYiBR0xjA471oWS+Z4isp8LlRJk+o2nNJZK15BbsVBSTLZ/Hn+VeNGSoV6/8ALZS/O/5HW06kYd9iCFfIvtFhc8RWZZyewQ4FcdqExkj0tN22R4ri7x3zI+V/nXXeIt8l5NBC215Io7OMj+EtlpD+C815B4w129l1ie60u8t7OyNytkk7AMUij43Aemc8+1fLZEpYjGRl0j/wf8z1cZaFJrudWlrcWfhmQzXDSu7bjuHK+1N8PS2ln4fivNUMvkySOscMIzJNliAqj+tc14uvDp8WnjRPH1r4rt5cm7i+yeU1vjA79etdPBqeqW/hrTHsbaG1lZVtrMBA09w/+yT90dST0AzX1ucYqdGklT3Z5WEpKpN3N7QNL1G6ie+8SQxWGmoc21sGOUT/AG/6mm65qGmazbmxh1y10nTB8rRRviace+3lRXJeOdavVEXhfT9Rkvr4IDeXUmT+8PBCg9cHgdhVjwl8HNJmCT63qV9PcTtl0jk2gf1NeJhssr4xe0nLlXRHTVxEKTslcks7fwxbXAs77xhBpOl5/wCPbTYTE8n+/I3JrvPC+m/CUSxtpC6TPJu+aW6l86Vvxeix+FPw3gaCSTw/HcSIzhxLK7Kw7ZyetYuo+GPg/J4h/wCEei023h1IfMy20zqwPXA57f0r16WW1qK/d1FfzSOOWIhN+9H8T2nT2sIYgtqsKwgjARQB+lbi3FvIsaSeWyuRhSAckV4YPAK2bJJ4V8Vaxo7j/lnLN50X4g89a1ovEPjbwgsb+J9Pi1jTV5F/pwyyD1ePr9cVv7fFUF+8hzL+7v8AczP2VKfwSs/M9O1zwP4P16ErqnhuwncnHm+UFdfcFcGvN9b+GeqeHJ5pvh/rM3locPpV+/mwSj+6rHkZ967bw944s9Y0oXukXSXsTEhnjPKH0K9Rik1TUmWwmZ1zN92Mo2DzWqlhcfT2TX4oSdbDy7HjVk7TSPNp9vPoesQbvtWkSHMTn+9H/d+g4PpXdeCPEj6kF8uT7NqcAwFY8SDupFcR4p0u4XUTPHPI8wbKXGTnOMnmsyx1P7VZTa3YyYvbA/6UsfVsDO4D3ryJYRYKV4/C/vR6KqKvGz3PqTwzrVvqdscL5VxFhZYT1B/wrUMw3EDkeorwjwr4uTWtLi1m38y2vYgDKynAaMnBb3x3H1r2Kzv4k0Vr65kCRpAZpHH3QAMsf0Nergcxp4iTpJ+9E8+vh5UrPozUbDDbgY75rz34seGbfULBruOENIvy4VeWBo+HXxe8I+PtYvdJ0F7hrq0XeRLGAHTjLKc+464rvXeJs79vQdRXpbnNsfHnxe+Gmp+HPDNn4r+0klZS0tsE5SM9Mn1xXI6RO81rmAO08ZEkLggbF6/5FfYHxlGj/wDCvNXutYYGxt7Z5ZdoyQAOw9a+GPBmt2l1NOlo0iwwyYUP97yyeD+FOOmgO7Vz6A+Dnia38O+NdJuVmEWnazClldKTwsg+4/PTB4Psfevp+cNs45bGK+EnurO1gvbedX2ygS2siICyyA849AfX2r6W8G/FiwX4JnxhrUjvJpSC3vlT7zSDAB/4ECp/OmwTPVVIAAwc4rwr9r3X9R8O+H/Dr6ZeXVu0t9J5vkTGNpFWPjcR1GTXYfBz4oaR8StHu77S4Zrd7Oby54pGDcHO1gR2ODXnf7WMX9q/2Au/CWlyztjqVYYP8qzlsOO54VD4na00e11eOUKy3KMkS4LxyfMd4yOo2g59xX17+zr4g1bxN8KrDWNbvXvLueefbM4ALIJGCg49hXyjP4f02XQjCqeX9mR3RjySeetfSX7L2rWs3wn03TIozFLp+6KUZyGZvn3A++6lTVkObPW53JB2sARnqO9VvtA25btwfrUFxdRpg7v17V578bPiZbfDfwzDq09sbr7TP5MS8gK20nk/hVmaPRnkUnLcqDgZqvczFI2JGeeCPSuX+GHjK38deCbHxJbqIFuVIaInO1lOGAOORnvXQzCNkkjdxg8YoAQSROByWVgeR2Ncv4jOxG28DoQa5T44fFGH4XadYyJpYvGvGkVd7FUUqM4yO5zWxpGtW/ivwrpuuQRskV7CJAp6jPBGe4460AcX4nYT+YnJO3mvO9StFAYKmQTzXr+p6Uqy4I+8fXpXjnxf8S2/gzUbOCay8xLlS29sheDjAI796dyonOanpocEgc1zdxo8avu8lQx9Fr1610qPUNIhv4YiqzxiRQw7Gq0vhkEAtHxxzRcu547LpreZkRnHbiq8ljIAflNdf471ez8L67a6dcWXEyqyyMp2vk4IB9q7ODw3bXlpHOtrt85AygryAR3pXHc8UaEqelMMbEY28GvU9U8G4OEtz16gV554imh0nxF/Y1xbSo7Y2sVIDA+h70XGZu1v7ucUqqcbulde/hS8C7vs8vOCBtNVp/Dd3GoY28mM+nSi4HNg8GkKlce4zVm8mtLbUk0uSCdLk87mHysD0A9eavPo9wp+aFxjjpSuB9beHrKOz8MaXaSINwUFuOhA3t/Oua+Mly9v8NWhh2edd3It/m7AyZc/kK6zVLmaG1s4GZVQwSTMFUcsrLgD2xmud+Kem/b/AAdeKu7/AEG6W8XHeN1IP5E1+UUsXCvjqblK6v8AqfT1YONF2Mm5t49O8AeE9KVcK5e7lA7kjj/0KqLt8vAHWtTxnIE0zw1MnMY08BfyWsguNhPc9a+6yN82G5+rcn+J4mK/iWOGuh41ufiFEtmWh0WMqZpZCAhXjKqM8ntn3r0C3bCAbfoKrJsZmPl89cCrVvgE9CT1r2bnK0XYl4BLHHevP7zSfHt98U4ryG7az8PwyBt7SghoxyUCjqTjv613sXGSM7cdB3NWFVlC5IXHY96dxWL0G3LFhjJqbakYLdO4zVASSbNscgBJyAOanDyTOYVUFjgD1JqXNJXYcrOQ0rSdb0LxT4v8Z6zepNZizNrpKiXPzStjG3+HGAPzrvNFUab4dhkvMKyQKxHouP5sah1nTYJG061ukM8cEvnJaL/y8z9i3oiVh6jfNr2ryaWLoGytG83U7pThCw6Rg+n9K/PswzP6xKpGltJ6vyW33nvYfDcii5dCrq76rfabMdP2i+vQ6RSucJbxsf3kzH6DA9ce9cqPC2iaVZfZbO2S4VyDd31xkyyY/hQfwrXa6vefaYcxqLaxQZUEY8wDgE+3oK5Swvm1vxXY2Fup+xLNuuJOxVeSP0xXp5Tl88Nh3WraLe3ptf8AyOfFV1UqKEPS5jReELK48U2emLF5EEafbL5933IxyFNde10I9MufFjQ7VEQt9MixgQxHhcf7TdfpgVXx9usrm4jUrN4j1HyA3QpbpksP++FP51b8ZSedoelWUKgJJI90yr/dHyoPyrmUqmLxMIS7/wDBf+XyNGo0aTkjzzwt4Kv77xpF4gv9XlaCBvMW2XILP1+Y56E8mvctLUG4j3ZHfn/PvXHeE1YN5m09c/TmvRNKjhZlypzw3FfbwSSSPEkxNUtb0WMwiYqVXovXk15z4f8AhFb2/j+XxjcazdNhjJDbsoCxu3XJzk4zxXtl5bwXdosihlKDBOevpVEJGkL5RTkd/WtGZIybmT7Oh2swHGCR71oWsklzYNHJIxPQnPBFVNQjWSEbl3NiixmZoRt2BR8px3FIo4DTfhTdeFtW1DxF4R8RX9rd3ErTLZysGtzk5KkDk+x6ium0TxQPEcjaZex/2Xr8AHm2kx+WQf3kPcV29kzSQbBGuP7xPNcf8RvCkeuxxzWb/ZNUtGL210nDqfQ+oPpXn4rBc79rRfLP8/J9zopV9OSeqNFtDMk8ljcOwWTKrLjPzlc5+nQVwNt4OvfAfieHWAVm0+ZvJu4jJuRopDjOMDoSPwzXX/DPxtc6lHNoWuQrDrVmds0bcCTH8S/Wuk8VWH9seHZo/OIV0ODt6YrKnUhjaM6NRWktGv1Xl2KalQmmtjznw/Y3Hh3XJ4XRTZPMzRbTwY2OGB/PP416n4DujPp97oF5tkjgZ4HV+d8ZHH5qRXGXiNNp1u8xXeY1ZeeqmPn9RW14auGi8SwXC8LeWUTn/eGV/wAK+WoVHQzCnUX2rX/I9KqvaUGuxufDr4YeCfh/qN9qHhnS5La6vRtlllnaVlTOdi5+6tdo8m+Iuq+vB61UW4ZFYHkkcU2/Ec1nLatNLEzKf3inBQ9QQfav0E+f3ItSs7PUtLudP1CBLi0uomilikXKupGCCPxr5E+Mnw10b4fajBf+HLKS3sXPlzK7s5GfcnpX0BH4y1bTJWstRihuHibBcnafrnp71wfxg1yHxBoM1nJbh5HY4CnhR2Oe9K6LjFnh95qVmumhbiZVnjb5V5yykeldr+zx4t0k+K7nwfrltHd6H4ii+zTQ3AzG0n8BI9+R+NeO6lFdC/lS43ySrwTjPAHB/KorK6ltLyC7gYrLC4kRh2IORWm6E42P0P8ABfg3wx4O0mTTfC+jw6XA8nmSpHkl2I6kkkn868q/aaiXTPBV/rUarNLabGVGbA+8O/416R8LvFkfjDwHp+uRbDJLFsuAOolXhvz6/jXnH7W6MPg5rcm3B3RDj0Mi1DQlufPXw98V3XiPxFp/huTTYSuov5TOjkbFI5JB68Zr7G8F6BYeGNHj0zSYVhtkG7Yo7nqfWvjP9lnT/wC0fjNo0fP7iOaZjjgARkD9TX3YsCxfLtHPU4otYJbmfcTkHO07sjioda0zTda02Sx1SxtL6zkxuguIg6H8DWncxA5Cqp7qSKi8ldpBYA4/DPrQIoabYWOm2UNnp9pBZ2tuuxIYUCKi+wHSrZSVlyGXPXp2qpBdtA9w15CkEMbhVkdx+8B747DJq2JY1DASDGCVNAGZrmj6bq1h9l1ixs9RgDZ2XMAdd3Y4PeoGhht7JIVVLaOFdsaRjaqqOAAB0FaUUm07VZnjPG5hjNQxGGTzoX5479CKAMC4s47pCrSZYg89we1Zt/4bs9QSKLULO3vo4+V8+JZBnHXkda6mx0mCOZpMbnB+XPUCtCSCENjyVAYdhQM4yDw78q7Y/kU42gdB7Ut54eRrLzYUwFfawPWuwEfzMowP6VDdRP5ZcYx6epxQFzgrnwzZXiqt5ZQT+W25PNjDbT6jI4NTf2WsQwsQx0PbrXRhRK4PkHOcE/3asXFnlQ6gEgdaAucodNtkIR1x3z6CsjUtDsriYGS1ieQZ2SMgJT3BPQ12U1nu3blBbGRz1rNuY/L7detA0zmf7PG0b8belZWo2AdJFSIKQMg+uK6mWSNZDG0ZVsk8+nrSTWwmhIVlQ7SVIGaQzz1tHtpdtw1ujMPmUlBlfpVDULaKK52+Tv3DP0rtI7dre3aOQ+a65yRxWLq1oWIPPXjbUMtM6D4u6w2haX4c1jrbx3Kx3I9YnVw388/hXR+Gby21DThFLtuFWIxyAciaBuhHrXKfFrR/+Eu+DyRQSFXW3hvEYDJwj5P/AI6TXDeBvE0/h/yLO5lYQIP3EvUx/wCyfVa/J8PlssTg3UpfHBtNfkfVuslU5JbM9L8UaFIPCMdgjGeTS/8AVN3eE9D+WPyrhrO5j8sCaWOMk7R5jgZ/OvT9L1m31eOKa1miS4Ax5bN+7mB6gH+lec/FD4Rr4ku1utJ119LnChhZMoIyDyVOeD6V7nDmbexjKhiNLa3fn3ODH4RtqcCxGjAnp+Hep4VVWOCdvX8aQaXe6fBDbzWdyvlRhAzqTuwMdehqWGNiwDIQSQMY7V9rCvTmrxkmjynCSdmhJ723s2i+0TJEruEj3MAWY+nrWjEisfMfJA6A96x9a8BXuu3lnqKq6GD7gkOFQg53Y9a7WLSFitY1umLiNRuCfKCfdjXm4vOMHh9JTV+y1Z0UcLUnsjJs1aa4At4t8h64HSraPHbX7LZqt3qAHztn9zbDuzt/TrWfq/iLRLAPZ/bkZh1tbBssf9+T/CsLWtQc6WsutSDQ9GJ/c2FvxPdH2HXn1PNfM4zN6+NXs6a5Yv72ejSwkKXvSd2WtZ1aTUXurHR77y4VGNT1mThUX/nnH/gKo28tkmmJ5UP2LRrY7ooX+/dP/wA9ZPXPYVkveQzRwy31ulnp0B3Wumxnv/ek/vNS28dzrlyZbqEG26Km4qP0r18qyaNJKpVWvRfqzkxWL5vdjsZ3ibXvt0RmvLj7FpaNgsOrn0ArovAFxo9zE15pMgkt0tJSGX5SWC/oah8SeGNM17SY9Ku7VVt0bf8Au5WU8e9WPAOhaX4ev7LRrSHyrO4Eqbd5O4sOuTzXr5iv9ln6HLhv4iLNtEltpeiuMYs9DurkY/vttXP86z/HOoWuj+H9Lv7x9kJ0+PBHViewrZhiM2iRQDDSDSLqzOP76N0rC1fSLLxb8M9IW/SXyvJELMjYZGUcYP518xlMl9aUn3t99z0cWrUrEnwy13Tde0n7VYliqyFWVhgqfevU9HnhWNS0eVPGe4rzn4feHtM8N6Va6fpdu0cO8szMdzOx/iY/QV1suorYMZIYjPIRhIk9fU+g96+3Wh4jOl8UeItN8J+F7nVNWZ2s4v7o5YnoM9q5v4eePdH+IWi3GoadA9v5EnlyxOQSp7HI9qo+JLJ/E3h+XRdcZZre5X95EmQo54wev41b+HvhjRPC3hxtL0Oz+yqSXdixZpGP8TE9T0p3Jsb9xKsanaoJHqc1l+L9dg8N+GrvWrhN8VsgYhR17ACpLZisjCabcVBOc5p19bWWsadPp9/BFcWs6FJYnGVYHrmgLHP/AAa+JP8Awn0V7Lb6f9mWzkVHUNuXDZxzj26V3jmTzeoHqRXMeGdF0Twtpp03w9p0NlaO5dli4LMf4iTyT0rZF4irGGDMxPGPp3pg0eb/ABZtG8P27+MrPK3Fp87Fesgz0JrpfDPi/wD4SvwXYeItPnxb3ERhuos8wyjrW3q8EN9azWl1DBNA6kPHIoKkEdCK47wJp9h4f8QXvhWzt4rSxv8AMkUSLgCTHUCvHzSPsUsXDeO/muv+Z14d8/7qXy9TRuL1LSa5tCzutppYnkY9jggfjzV/UdUXS/Ay+JI4TKtlpkkixtwW2tkLxWAqtdSXwkDCTVL8W6BhyLaD75P1Ix+Iru9OET21jZ+WjRPcOjLjI2jkj9K+aVGVX2c11kl+r/M75TUVKL7HLfs5fFnVPiEuswalp6xJYSAxzRKQuxs7UPXLcZr1LVtXkt7ci3Uu2euM/hWPpWm2FjefZ9Js4tPteWaG2hCI7d2OBjNad9DuhKhVwp45r79I8FnmHjW8vb26kuGh3fL1VemO1cWt1Le2rwTLwD8rD0r1XVLVYZfM47g+lYk+mabKdohVHI/5Z8fpUGq2Pnzx5p01nO13bMy7gVbaOqmuZj0+ZtJW6iUlBIFl3Y4POPevd/id4M1I+Hpri0j2qqkgyYDY78V478M9IvPGXjI+F7q6m0+B7eWRWjHLui5AOampXjQpuc9kONN1Gkj2H9l7xfHo3i3/AIRNZt1nq0XmwxLk+TMq5P4EA5/CvQf2ph9q+D+uKCTiMPj6MD/SuF+Gvw/stJ+InhvxTorSLavppdo2OcT4KPk+4NenfGHTf7d8C6lpKrIpuY/LBTsGIBP4DNRQxcK9FVo7EzpOFTk6nzn+y3ZavbyeLPEmi2ZudRsdLKWce3JeRvmwB3OF6d69r/Zd8c+OPGMWsJ4x0+8ijtXHk3FxAYvmJ/1YBAzjk+1aXwP8H6d4DTXbGxlnkhlukKSTY3DEYB5HuTXpschb5S+6taVWNaCqR2epM04ycWTuxBO1Rj2PSsHxnNqw8HarcaDCLjU4bV2tIu7yAcKM1rhnyVVvTtQZPlKqwGDxWhB4D8Crjx143XVJPF1pe6fDBIMPd2xXeTjMYBwTgA817rDBDDapAoO2JAgJ5OMVKbhmyp3H3pqoXX5Tz6UDbMTxhJqUXhfVP7AgWTVY7VzaKxGGkxwOa8v/AGa9Y8fay2rf8Jlp99DFEf3T3cZRg5PKqT1GK9nEWMyyKd69e1JBHgnaxPPAJ6UCTLMflhVYoRWb4yXUX8MaiuiOBqbWz/ZCenmY+Ue3NXwMHlvqKTjnJBB9+lOwHi37O158SZrjVU8c2V9DBHjy2vFIPmZwQnqMc+le3yRxGNehqBlB+XGRn1p+GZtvHFFgbuZviey1Kfw5qEehTRxai1s4tWc4CyY+U5+teP8AwDX4nR6hqtv43stQhs4/uPdNuBkz/Ac5IxnPavcUJT5QcGqru28rz6Giw0yCeNEhVgwJ6HIrmvFVlf3Gi30OllY754HW3kJwA+OP1robpflC7sZ7VAdzS7QRjPFAHh3wTs/H0epXqeM7O6hhiOIxcsGDNn+A85GMn0r1DUpIkXaECNjjHFbOpRrlWGDjr9ax7y2ZpfO+Y4GSDSHe5yGrQ3EjzfZ5vKd0IB7Z7Vx3hPTPFkWqXo1CU/ZiB5YlOQG9q9C1SB/OAwPU1JHEWX7vFJq5RVstYtdL0jwfb3eGgu7SS3lQ9Cpxz+leeePPC8um6rJarxbSkyWsoPDL6fhWz8TbOeTwT4dWEvHNBYiWKRTgq2eo/Sq/hXxtb32lx6P4yt9yZ+WZR80bf3h6V+fYGjXwcniqS5oSb5kt93qj6Ko4VVyN2a2OP0W81PRL+OGKYIGYBkc/Ic9z6fWvTE8b2+kulnrMluUuCPKWZMgnHPzDkVWvfAK6vCbjSL611GEj5GDAP+IrCu/hr4vkdf8AiVxzFBtRjKuQPxNdmLnlmLj700m/k/ncKbrU9LHcvratF5mmzXaqedttcrMn5NzVC98SeJLOIyRW99NjoVsVY/pXLWXwp8UO26aS308nqwuCT+S10lj8PZNNhEl/4s1d1XlgJ/Ji/EsSa+cr/UsO7QqqXkr/AKHZFzmtY2Mm58SfFTUNy6bol9GoAPmXCpAoz9Tmsy50nXLx93jfxpDZxYJ+y2c3myMfQ4q94h8ReELZzY295eeIL1flFrYSMy59Gc1zdxofinXJEaSxt9HswcrbQthiP9pupr1cuwdXE6xpcke9tflf/I5a9aFPeV2Tz+J9H0qX+y/BmjLcXgP/AB8XPPl/7R7D+dVLQXEt6bzULiTVtVf70hOVT2X0FbOmeBLPTrV5bq5Cog3uqnauO5JrT8L614avZJ7XRZIjJb/6wbdp+oz1r6zCZdSw+qWvd7nl1cRKpoyLR/Dc1xItxqJBcnIj9BXStbRxR7IkCEDI96fFMVY4Clh6HNF4wcNIMDaOTnha9FI5myjI209ee9ZmoySW6R3ysQ9s4kUAeh6VQg8ZaJfa7/Y0MzG42BlfjY4Ppznt6VrSwrIrbhlTwQaU4KcXGWzCMuVqSNgXdpHq0UsBBtrnF7HgcYcbZVH6H8azPDlo9nqupeEpseW8pktGboA3KkVmaAwEi+HbyYwESGXTp26K3eM+x9K6I20mt26wxJ9m8Q6YfkjY4Mqf3M9/UGvgVTlgcTKnN2T6/k/8z3ZNV6SlE0NLjazV7WRf3ikryehzV14SsOcKrFcnjk5qtp9wdcgeWTMOoRDDLJ8u8KMY/wB6p4LjzlIkysi/KRX2mDxaxEbPSS3X9dDxK1J035A8hhdV2luAefQ1Na3nlSbSSMnJ56e1ec/ED4o6b4T1qDTZ7czSEr5rFiNiHuOOcV3FpJDc2MVzBwssaygt/dIyK7TE2Z/LG99jqpwCwGRzWe7NA4UNuXnaR/Wq39ryxXaqnzxhcOD0YentXI/F3x+vgrSrRxZRyT3e4opzsyCM+/Q0rhY9Ct7yNyqsOD19jUzj91tYAKGz+NYHge+bXvCtjrkMTBbuESKCNu7nqPbiuijO5Akq7OO/XNF+4WHD5kJOA5GPYiuJ8c3y6Vq+nXccitdfaEIXPKop5/MZ/KtzXPEFnokbvM8lxcvxbWycl29/QV5jA154z8RzfvTcgP8A6XOn3QR/ywj/APZj+FeBjsV9bk8PS+Hq+h30KXs1zy36HrGoWf8AxUMmp+YrQXVuotAvREb5m/Et/KrfhXULW8gkks5QyW100W4DgnaASPbNYGpPqGp+Cjp2jTQm7tbhbSeQNzBEwySPcDj8aj8PiTSLa50jS/lnNqfsZcZDTKCVz65NebhuZ0YVPs0n9+ur+41qJKco9ZI9Rtd+8kNwRkD3pjO8oPz/ADZAIHrXlPwD8deJPFuhajP4gs9kttc+Wk6psDnHK47lf616dGVkdpAwxnnHevtou6ueM1Z2K17ohvSvmSNt3ZIFX9L0fT7IbooQznqTyRWN8QNV1LSPBOrajotubm+trZpIY9u7JHt3x1x7V5z+zF448YeLU1X/AISXzJraIqYbhogmGJOU4Azxz7UaC1seua/psepwPDMwCuNuPavM9G+HFr4Y8ew69FdFwkcrbCOgKmvWGYEHOBjkVwXxPv7iz0a7gsMzajdxPFbIDyeMk15ubO+GdPrLRfM6cJdT5uiLPwnJXQbOPIZQ02zPUfvCf611euozLEm/ajSBXHqOteYfC291PS9O8Iafqcb+dNp893ftIuGjJYbVPvz09q7DXtXjn097y3uBIG/cxY6GRjj9BmvOoT9nl84x3baXzdjecb4hN9LM2fDbRy2zzMQfNd5AD7t/+qtqCQE7QV2gfKc1iWkKW9hDbwlFKJgEjjOK8R+EmqfFKf41X2n+ILPURpiGQXDygi2AGdrITwc8YxX0FGmqVOMF0Vjhk+Ztn0ZLIsOHLHntVfzGYBgBUdziSEhhuI/Cmx/3Tg8VoSLd3EibNrEDPJA7VmjWpI7p08oPFtQ+YD3LYIP0HNeJae3xYg+PrWt1p+oy6K0zDzgT9lNuTkMT93gcADBzXu88asAqRp06kUBYuRXHmKH4ZGU55zUsYG7cMgDoKzdPWS3tvLnkDEsT8q4xntXgHjVPjBa/HKObSodQn0iW5RraSJj9nEWBkPzgY5zmmCVz6Olkffnt6U8SEISAN3YVXkcswOcZHPFQmUrNk4Cn2piLilkbduJGegpZLjL4XGR05r55+OWl/FRviNZ33hZLy50uTyliNvMV8hx94MMjAPXNe9abHP8A2Zbm72NeCJfPZehfHOPxzQhtE9xcKFXcxDd6py3kYfIzn1zjNT3PMZ3x5rw/9orQvHt3c6bfeE2kns1Hl3EEUuyRWJBDDkce/UYoYJans0sjXG1kcelQB2R2Rgdx5GKzvCCX8HhixXViBfCEeeA27Deme/GOaus6ynzshh0BFFgG3Uvy5Y4Ge571WdmGSGJzXmP7Q2ieL9YttOm8JzPIYHYXNqsm1mBxhhngkc11Xw+i1iz8IWMOvtm+C/MGbcyrngE9zSsNLQ0NQtTMN68Y6+1Z17MBtjQ4VOOO5q/dXEgleLotcz4v0y61KCKOyu/s0ivuY+owaBozvGJP9jeHlycf2PBx/wABFcB4jVfItztGfXHvRRXzmVf7mvn+bPXrfxmctcalqNj4s09bK/urZWX5hDMyA8+xr6J8J399Lp0TS3ty529WlY9vrRRXxvE3xo9XCfCO8SXt5HasY7u4Q4PKyEV8yfFHVtUm1AxzaleSJz8rzsR+RNFFc3Dn+8IeO+A6b9mVEOi6pKUUyfbVG4jnGwd69jcnI5NFFfqqPnGY/jwn/hENR5P+o/qK8h/ZyVZNY1VpFDt5CcsMn79FFUSz3FVUHhQOR0HtRfACGZQAFKNkdjRRQT1PAPDUUf8Aw0LqyeWm2O4u9g28LjOMele5L/qvxoopgjnPHPy6ZHIvDq+VYdQc9jW/r0kkes+FLmOR1nkG15FOGYYHBPUiiivkuIvjh6M9nLfgZ1/jJVTW0ZFCl7ZWcgY3NnqfU1LqAAk09gAC0fzH1570UUZX/Hpf4TLFfBL1PDfjlZ2kvxP8N+ZawP5m0PujB3Df0PrXtE4C2xCgADaAB6UUV9Y9jyik4Hl9B0rm/ibY2N/plsL6zt7oJcR7RNEH25znGelFFTHcbPUdOjjhs4oYY0jiSNVREGFUY6ADoKi1QlcMCQQeCPpRRXLmX+6z9DTD/wARHhfjyeb7D4juPOk85SFWTcdwUnkA9cV2vgSOO1+Fxe1jWBhAcNGNp6e1FFfL0v8Ac5/I9OX8RGf+zU7voeryOzM8kjs7E5LHI5PrXXS8ayjDgiRcEfWiivQofwcT/XQ56n8SmdnbxxwyJHDGkaYJ2oMDJPJwKl03rOO248UUV9Fhf4EPRfkeZU+Nkqk+T1PSn2caRxBY0VBnooxRRXQjMnb7jV51rHz/ABFYP8wSyG0Hnbnrj0oorxsd/vlH/t47aH8GfyHaqT/wk5GTgWUYA9sGmaj8reEY1+VGuXJUdCcHtRRXmUP4OG/xf5m9T4qnoehfwr9Ks2BO5vpRRX1h5jJ/4B9TVSX/AJZ0UUxErk+aeTUM3+sFFFDBiOTsaonJ8miigaJ7flYSeTt/pT5Oh/3qKKaELJ/q0qSAnAOTnFFFMBtwx9T0rJu/mt5Q3I96KKYmLH/qovoP5VBAAqEKABknAoopDKT/APH21I/8VFFA0Zt9/wAfCfSqUn+sNFFSNH//2Q=="/>
          <p:cNvSpPr>
            <a:spLocks noChangeAspect="1" noChangeArrowheads="1"/>
          </p:cNvSpPr>
          <p:nvPr/>
        </p:nvSpPr>
        <p:spPr bwMode="auto">
          <a:xfrm>
            <a:off x="0" y="0"/>
            <a:ext cx="6372200" cy="6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85056"/>
            <a:ext cx="4103543" cy="273569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50" y="1784744"/>
            <a:ext cx="3933385" cy="43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 Infrastructure of Optical PUF 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dirty="0" smtClean="0"/>
              <a:t>2/2</a:t>
            </a:r>
            <a:endParaRPr lang="en-GB" dirty="0"/>
          </a:p>
        </p:txBody>
      </p:sp>
      <p:sp>
        <p:nvSpPr>
          <p:cNvPr id="12" name="Segnaposto contenuto 11"/>
          <p:cNvSpPr>
            <a:spLocks noGrp="1"/>
          </p:cNvSpPr>
          <p:nvPr>
            <p:ph idx="1"/>
          </p:nvPr>
        </p:nvSpPr>
        <p:spPr>
          <a:xfrm>
            <a:off x="228600" y="1052736"/>
            <a:ext cx="8602663" cy="4945063"/>
          </a:xfrm>
        </p:spPr>
        <p:txBody>
          <a:bodyPr/>
          <a:lstStyle/>
          <a:p>
            <a:r>
              <a:rPr lang="en-GB" sz="2300" i="1" dirty="0" smtClean="0"/>
              <a:t>Power </a:t>
            </a:r>
            <a:r>
              <a:rPr lang="en-GB" sz="2300" i="1" dirty="0"/>
              <a:t>Board</a:t>
            </a:r>
            <a:r>
              <a:rPr lang="en-GB" sz="2300" dirty="0"/>
              <a:t>: Electronic board containing all the appropriate voltage sources for powering the peripheral electronic circuits </a:t>
            </a:r>
          </a:p>
          <a:p>
            <a:r>
              <a:rPr lang="en-GB" sz="2300" i="1" dirty="0" smtClean="0"/>
              <a:t>Control </a:t>
            </a:r>
            <a:r>
              <a:rPr lang="en-GB" sz="2300" i="1" dirty="0"/>
              <a:t>Board</a:t>
            </a:r>
            <a:r>
              <a:rPr lang="en-GB" sz="2300" dirty="0"/>
              <a:t>: Electronic board containing all the appropriate circuitry for controlling and monitoring the PUF </a:t>
            </a:r>
            <a:r>
              <a:rPr lang="en-GB" sz="2300" dirty="0" err="1"/>
              <a:t>opto</a:t>
            </a:r>
            <a:r>
              <a:rPr lang="en-GB" sz="2300" dirty="0"/>
              <a:t>-electronic components. This includes the laser current source, thermistor current source, signal conditioning circuits for power and temperature monitoring of the laser </a:t>
            </a:r>
            <a:r>
              <a:rPr lang="en-GB" sz="2300" dirty="0" smtClean="0"/>
              <a:t>diode</a:t>
            </a:r>
          </a:p>
          <a:p>
            <a:r>
              <a:rPr lang="en-GB" sz="2300" i="1" dirty="0" smtClean="0"/>
              <a:t>Laser </a:t>
            </a:r>
            <a:r>
              <a:rPr lang="en-GB" sz="2300" i="1" dirty="0"/>
              <a:t>Board</a:t>
            </a:r>
            <a:r>
              <a:rPr lang="en-GB" sz="2300" dirty="0"/>
              <a:t>: Electronic board that hosts the laser diode and the </a:t>
            </a:r>
            <a:r>
              <a:rPr lang="en-GB" sz="2300" dirty="0" err="1"/>
              <a:t>peltier</a:t>
            </a:r>
            <a:r>
              <a:rPr lang="en-GB" sz="2300" dirty="0"/>
              <a:t> module for the diode’s temperature stabilization. The board includes the routing for the control and monitoring of the laser and </a:t>
            </a:r>
            <a:r>
              <a:rPr lang="en-GB" sz="2300" dirty="0" err="1"/>
              <a:t>peltier</a:t>
            </a:r>
            <a:r>
              <a:rPr lang="en-GB" sz="2300" dirty="0"/>
              <a:t> module. </a:t>
            </a:r>
            <a:endParaRPr lang="en-GB" sz="2300" dirty="0" smtClean="0"/>
          </a:p>
          <a:p>
            <a:r>
              <a:rPr lang="en-GB" sz="2300" i="1" dirty="0" smtClean="0"/>
              <a:t>PUF </a:t>
            </a:r>
            <a:r>
              <a:rPr lang="en-GB" sz="2300" i="1" dirty="0"/>
              <a:t>enclosure</a:t>
            </a:r>
            <a:r>
              <a:rPr lang="en-GB" sz="2300" dirty="0"/>
              <a:t>: 3D printed enclosure for the PUF token, the SLM and the camera. This module is mounted to the laser board and constitutes the photonic heart of the PUF module.</a:t>
            </a:r>
          </a:p>
        </p:txBody>
      </p:sp>
      <p:sp>
        <p:nvSpPr>
          <p:cNvPr id="8" name="AutoShape 8" descr="data:image/jpg;base64,%20/9j/4AAQSkZJRgABAQEAYABgAAD/2wBDAAUDBAQEAwUEBAQFBQUGBwwIBwcHBw8LCwkMEQ8SEhEPERETFhwXExQaFRERGCEYGh0dHx8fExciJCIeJBweHx7/2wBDAQUFBQcGBw4ICA4eFBEUHh4eHh4eHh4eHh4eHh4eHh4eHh4eHh4eHh4eHh4eHh4eHh4eHh4eHh4eHh4eHh4eHh7/wAARCAEiAb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93VMBuCelOZdw44Pf2p4A3BgvToaU4wfeoAztRWH7P5crhC52oT3btXL3waGXcRyrYYd67dlQkEqDjpkdKwvEVqBPvA4lXOfcUmUifSrmCO0jluJCFOQWP6CtyOHc42jjvmuT8M3HztbuMlOQD6iu2iZSFcc5H6UySK6khtbczTuI416s3TNWIYlcCQcqQCDSny3UK6gjrgjNWYypHtQBVupobWFppmWOJBlmPQCp9Pj+2+Sts5/fkBGx69DVgxxSAq6KwI5DDIqu1xdRa3ptrYMqyu5JOM7QOP8aAOrg0e3habRraEXkrLnz58bg+OuR0FcpaTalpF817pcscU5BiuLeYboplzgow7jrXca9fW/h++gkEbSzzoVkOf4scH864+42MxPO885A71lUpKpFwmrpjhNxfMjXsda0fxVLb6XfquhalAgjt2kJaCROyb/AG7Z7HFWL3wzeWd15L3emb+wN2iEj6Ng1z3hs6xrmrDSdd0mzltgpY6tBCsL269mYLgOucZUjPoasR6u0Ty6NdanB50NmJTbXMImO9+iqCDtwuCT2yK8v6ricMlHDS93s+nozrdSlU1qLXyMPXvD9xqE8+n6SFmuZSZZBHKGVyoJODnBIAY/hWr4U8J2mmA3F94o0p8xBESGR5iB1JKqD83P4Diuet9ajsdmnx3MLQq8yPFNFuKA7QrK3HJLdj2PrW/caPdxvl9bW2i2qQqt8x45O0cjnPFds41ZJWlZ+hzqUFurnXW2naOoEjDVLpcbt5RbWPA68uSx/BaYPGvhXSWZdN0yzmuVH+tlDSKp9i3X8AK49PL0FLjxBa3mrzXmnRGfzljIVB0ySxGRzg8d6oLr9rBYG6XwcvnSqszPeSCLer/xoi9VJPFcc8vnVf76q2u235GyxCivcijZ1vxneah9mk8QagHuLk7rW2CbowC2FC7Put9R+NYZu760tLmG0sWmEF+xltiufnYYJO3764xwax7OS48ReK7czLbWMNkHljMIyS4+7945I/IV9AfBT4YeF/G9rq11rCy2UySqpi067aNZARnzNpyVB6YyRxXfRw8KUVGmrIwlNzd5M8leDxN9on0axa3KPbpJGzRqjqATuUMzfLxz3PArndIttdvLhbmye0t/JmwJzgsjL16816R4j8P2vhbX9T0SxvPttna3LJBO2CzJgHDEdSCSM+1Z9vGOihcHnit1EzbI4laG3jSWRSUQBio44Haq+j6jZ6p5ptXdhG+wkoV5rTKjcFohgjxuTA56jvVkMlaNEXduzxVDTdSs9Q877MzsIW2MWQqM+2etamFC4pibWAxtYA84qhMjA9MZqrp+oW2omdbdnJgfY+6Mrz7Z61oeSpbpinKiFMqwPPJBzQIgwQKi06+t75riO3Mh8h9jlo2UZ9s9atuqswHQfXFPhaM7vLmV8HB2sDg0AIsDZznt2NVtL1KHUZbmGOOdfs77GaSIqCfbPWtaMb1DetLDLDMHWKaOQpwwVgcH3oEVmjGM/wANUNC1KDUZ7qKO0u4TbybCZoiob6etbLKMAYFMilgldkjnjkZDh1RgSp98dKBHmOsho9Tn8tipWU4I6jntS3GuaxPcRzyX8pliTYrjhgAMdepqbxEuNYul/wCmhrOxzXItzt3RbhvLxwEa5mZCeV3nH5V0uiZFvM5z8sTkA/7prlrbqK6vTfl064xknyX/APQTWyM2eCWGqahY3Cz295OjA8jecMPQ0y+vJ727lup5CzytubnNQeRPtGY2oS2ugw3JweldFyLCMAQQa9W+H/mN4VhtWspolRS6zNwsm4k8V5lb6dfXDBYoGJNey6Je6dDp1noouo/tMMCI0fckDmkyWZdvqKaF4qtNSnV2ijJEgTklSCDXST/E/QQeLHUPwCf41zPim3U4bqFYZzXJ6k8cMJC7S3rtUGpBK56Dd/EzQrqQxtpd9K23J3bOn51zWpeKfDc0jY0G4BPfcorgre4/4mQkZuGBBNXJHic9e/FUgaOha/0WaISJpk4z/DuHFZ14Ldp3a2hMMJPCk5xX1l8Gvgx8O/EPw10bWpYdRee5hzcbbsgeaCQ3GOORXY/8KA+GbDDabftznJvWH8qhyQXPivTVRmUMmR9K39CW5kuJIpLMRwqfkcMPm/Cvry3+A3wwgOU0Kcn1a8kP9a0bb4QfD23x5egkY9bmQ/1qXJ9BcyPlm105mjD7APrXK6n4qttJ1G6s7+3V/KOIzbSBiT6H0r7eHw18E7Cn9hxlWGCPNf8AxrMT4IfCWMlv+EF01mPUs0jE/m1UpBdHxSnxEs1QM2kzBM4zv5/lWp4S8aWOqatJb3TwWcJH7kyNgsfQnpX2Svwd+FaLtXwJo+B2aNiP1NTw/Cn4ZRMGj8CaCpHf7KDRzhdHzolnna/ykeoqKwt9cTULhJjaLY9YDGxDE+4r6ptvCnhe1hSC38P6dFEgwqLAMAVYTw9oK/d0awH/AGwX/CnzCufCtnEILVIt7vtGAWOSfrTmXcSckZyKlCYx0FdDoNmi3KS7YpwBneDwp9hUGxzlpYtYwiGQTMSd26Xqag1u1E2nyMqndH86/h/9avTJEhkibz1VkAOQRXmvxEvG0+5Sz0eS1QSLmQzseAfT2oGjibeQQaik8fKlq9Asbq2+x21uqHzmZtzE/wAPBX+Z/KubsbTw75LNPqNv5ioSsRcqrPjgZxwM1p2N7HdaZGX/ALNfUo5MolmWZUhAwN2eC2fT8aSCW5pi1Zb6S7aeV2ZQoVj8qAegH0q0h9Tj0otkaS2R5EBYqCQO1JeGZLSRreMSTBfkUtgE0xEZiUXxujNMQF2iMv8AIPfHrW38Lrez1LxxNd6lHci0tV2bocZB9cH3rCsEu5baMXUaJcsDlEPH510ng67tdI8P6hJNLi9kDEADIHbr0oEzP+IetWc3ihzYzyXVvC+1GddjH6jtVOzuWuU37do7+1c8Fee/mlkx97Ix1NdPpdviIYxg+3eqQmXNDu7+x8RQRpqCWVjPaTtfq6qTLbohYhd3PJGMjn61zfiKx1C1sn1eZ9PGo6nPtX7LIJGaNgWO85IXBCgD0rJvtBvrd7m81QM2+cRQnfvDBieSOoGOg9TXZJp3hhWt4bSORdQDxq0fysqbI8vkjHUlccZzurKXxF9DlNGg1W9u7fS9etjJZ27F8yIoI4OAHAyVzg7c4rsrG1+xjYslxPagfLA75C8jo33h+oquYdYk12ZZbW2TTgnyOr5kZvp2puvvcWmh30kchQiB9pz0OO1UoklHXryLT0u9US9gtrqOJtkLOsgZRnClWGGJ+lcPB4mgvJpLy8lW+tYbdIRFK5j2fNkY74Htxz7Vh3rK1vJ/EzKck9TXKAVXImM7q91bR/tiyC0vlkuZpCHFzgrEccAgc5+bmu007x9a6baRQ6fZXqRqgUN5+Gx7nvXiQZlZXB5HSuxtpEk062kVc/J831yapRJZ6za3lv4i0eSYySrBMpUgNh1OeRn1q1p9slnZxWtuH8qMbRvO4n6muE8Gf23JYXEOjfZtyzo7eeThQRg/yr1G3i+RVPPHJ96zSakDZRmt/tUL277gjgqdpwfwNP0nTI9NsY7O2WQRJkgu5ZiT6mn62mqfYm/sc263WRjz87cVat/OFrELlkafYPMMfC7u+ParSIZFPCJlMLqxVuDjjiq+kaXaaVata2kcgQuXO9yxJPvUuo/2i1hKum+Sl1j920v3adpKXy6fAupNFJeYJkaIYU/SmIllXPy4O0jBFQ6HpdlpNs8NjG6K7F23uWOfxqa4WdoJFt2RJ9pCM4yAfU1X0eLVorBE1aWGW53Es0IwMdh70AW2jyx3KPpVbStHsdMEq2MAhWZt74JOT+NXnVmjO07Xx8pPQH1qpokOrR20g1a5guZd+UMSbcL/AFoA1YlAjGcYxWfpGl6bo8k7WNqsJuW3SHcTk/jV1gTH3B96yNGttYjkuW1S/huY2fMComNi+9AjXJIYNwRVHTdL0rS7u6u7K0S3mu23TupOXPrz/SrIcooLANiufjXVIdRvJL/UY57Vz/o8Yi2mMe570wRheKtja3csnQvn9KysevFX9cbfeGT+8B0NUh0rkfxHaloPt+vA712fh2ISxMh/jQr+YxXIW4+YV2fhYbgG5+UEn6VrEykZJ+H+mhsbWNOTwBpKHeIfnxjJrtLeaN/vLVK80u/u9ftL621iS2tIuJbVUBEn410HNdmPaeFbCHAVNrCra+F9M+1LefZ0+0AY8wKM10726BycA8c1ja7oF1qF7Z3NprNzYLA2ZIkUFZR6H/JqWO5mXPhu0uiyT7tvoO9c5q/w/wBGkRiGmDCvTDAC3IGcdRXN+LNBm1JYxBqFxaeW24iPo49DSGmeG+LtBj0N4prRmyH6t2xWVpN7I9wsdw8jl2ATB6e9el/EXRJJdJZI1d2XBXuTXmum6fc2955s0bIsak8rjnHH86Ohonc+0f2KNeGo/D7VdGZ90mm6gWUZ6JKN38wa96r43/Yd1b7J8QtR013KpqVmxRc8F42B/lmvscVBEtxc4FJmilIxSJBaWk7UUAgNNY8UtIw4oAaTSZPrSE80maAPhi6+ypueGbdABne4xwaktJGXbLbyEAj5WU1zGg7TbXWi3375rRgo3H/WR9VJrpYNqwqAoVQOAOgFBuU7/wAXNb30lvdWs8sqnGQ4CkdiPwrG8Z3UWrWEF6lsYXi65bJ2nt/n1pviqzubq/iltbeVm2fOyoSPbkVzt7bXMcxgaGfztu4rtI/PPalzGiiZs7HNaHg7UPsGvQSsf3ZO189MGsuVjnuD6GoFcrKGB6GrRMkfQH2uG10m2maOBty/M3mjkn2xWdq3iuw0uz+1SWa3C7goWKRc89+leH6w8y3iTqzvE6jeAeFPrViF9ts3ySMZIyNuc/THvmqsZ2PX28eWNzpsqW2lSQyyxlY5C6naT3pJpY/7G0+GHINwN2OpwOMfnn8q880Tw34iZUWS1li4B+eNgF9zXf8AgTT4J7uSea4Z2t5FKoOUYex/z1qLlNWGrp93YXnk3aqjn5jgg8VsyX9rp1j9qvp1ggXALNWpeaXHd3r3ck77m7YHSqmo2Nszx2M0SXIkXdsdARweOKaIZR8Rs19o1ncaf5cqeejrltoYHgc/jUOgW95Z311PqumrYSafJcRXcvm+YXfdzk9PlAxkVt6jZ27aQ9vOqsPk3KpwEAYZ/SovDOlXOjXOp6Q0n2q6ju5ZJwMyZ+TdkeoI281LtfUpbFrTdTsdSsxd2Vws0RJG4dyKxvGzLJod0FY8xN/KtqyWyvoN1hbvbqgAWNYdu9jztUDg+5/GsbxVbTDSLpfLLERsCAMnp6VpYVzxl1+Qg8jFczKu2Rl9DXQNdRGMZkUcdO9P0PS474vOyhlWTbimM5r9a6TSpsafCp/hBGPxro30LTtpKpj5fTHNclqrfYdRlt1UFVII/EUlK4M9G+Feq2sGqS2VxIVe7CrCMZ3MM8e3Fep+WyxDHPPQivEfhFqA/wCEozKi4EDFTjoeK9lN7GY+e/bPShkMdLNHEw3E5PXmrKxbtpAHPrUKPHNHhk3e+Ktwq+0BRgDpSEZ+tajp+h2P23UZdkW4KTtzk+lXbR4bq1juYc+XKgZeMcEcVPPEhi/fRpIvHDKCM/jU1su5cbQABx9KYjM1a8s9J06TULveIoyMlVyak8P3cGtabFqFoHWGT7vmLg1psgZChUOh7MMipYtyoqKgVR0AGMfhQBRukjt7ea5lUlYlLNjrge1UvDmq2euWjXVmsqxhivzptyR6VtlwPmIH41TmuTCf9So78DjFAI29B0GbVrlRtKW6n55MfoPU10+qeEbF4Wjsi1szY/2hXjV38S9b0fW1hsL17aJFUeTJGHifn0PTPfBro7P492un3q2ni3R/LWUZjuNPYyDHqyNyPzrmnKTehvGCsamo+EdZts+XDHcr6xt/Q153eags2s3ejyWlzBc2v+s8yMgH6GvWrj4q+CbvR5LrSdcgmuBGWWBlZXzj+6R1rg1/4msX2kPvWQliSMHnvWtOUpbkSUY7HB38bRzGURBx3B4zWXJqVj/aItNs0GVzukXKj8RXoN5opfPcY9Kym8OoW6c+lNwTKUzIgW1yCl4knsgJJrWt9S/s+/tLA2lzMtwR88acD3J9B6VctdDEZ4Tke1blhYMqAcgjrTUbESkWrZQ3oR2qHxDq0uhLbSR6TeX5mfyyLdd2z3NaFvAI+2cetaEOccZx7VZkMQcKWUqSM4PX6Vn+KdUudH0p7yz0ufUpAwHkwjLc9/pW7FbgrnnHUfWk8sqeePehgUtLnF1Zw3E1q9vI6AtC/VM9j71D4hlmsdKnvLSye8kjXcsKfef6VqIisNyMGB6Ecg0rqvl/MBgGkBzOju+paTFeXmlPaSuCTDMvzLzXF/G1bex8LRiOKKOSecLwoBwAT/hXqImguNywTRyFOGCOCVPv6V5B+0RcbrrRtOXuHkI+pA/oaT2KjuZfwK1Y+HfiR4a1FmCIt2kcp/2JPlP/AKFX6DMMMRX5w6PYXN1cBbMqssCGYEtj7nPHvX6DeCdXTXvB+j61Gci9sopvxKjP65pNDkbA60optOzSIA0UhNGaBimkpM0UAMYUynv1phNJiPzsCXkHiuCW5dD9qjeMBPReRmuqiJ8odSe1bEWhabd6tY/aIU3Irtu3Y2g9/aq/iSxsNJO6K+V0LEdQcfiKpnQYsniS1hv47Bku0ZWWLZlFUuTgEsfXNc/478S6jp2vGysLkRmFAJisiyKzHnAI446fWrXibS9E1SAyS6h9nuflIYKXVlx3AH05zXB+IdMs7FI2tdQS6I4dBGUKeh5qFa5pdjri6udV1HzJnjM0xAJAxk1o6B4fl1R5/MDW8MULSPPJ8iKQCVXnqSRgDqa5UMUYOpwVIIPoRXVTaxFOiyLdO6MAQHbkH0x2rREO5j3LhZoYXkWPMgB3DpirErorRiS5+yhnGZQMlO+RVKUpe667cjyudvUE9z+dWb1LZkeG6QmR490JBxg57/gKslH1/p/iAxaVZqIbKYi3TMrW4YyfKOSfevLPir4onXx/pC2UcEUUFjiSOOEJGXeRuSB7bRXllp8WvGNlY21lHdxFLeJYkPlLkqBgZ456VQvvGepa9dhtRwblwE85TtO0HO0joeQPyrGMGndm1SScbI+hWZ438qTHmLgOB03Y5rAg1VZPHQsypYGIqGBxs29/zNS6Jqn9p6LbamzbpJIwZP8AfHDfrXHogk8YxCZxO8Ew3vFwHAyQPbgge+DVdTnZ6M1v50MxlcRwuGUuO/sB3NaXwa1y2j1ddJliF1LeMm6eSMF0cApgN16Ed6zI7WacruJIwMRgH5R/Ssd9Uk0nxLFr1p5tvcaJGUjtlx5M0iH77rjkYKnHXgnNTVs2kh03ZO5u6fZl7XyLiWdFaLyi8L7WVeMBT26D61Y8tYmS3jRhFGoVS3zNgep7mvJr7X9Wup2uJNQmVixOInKKv0A6V6d4es/FEvwiuvFF2JooRKVhunT5pIxgZyfckA963M2cX8SPDPh2/sbmeC1WLWRnYYjt/GTsSfTrXHeG9KvNN0+QSbTI7bgMZA4r0OHQ5rp2nuMxW+chP4n9zVLX/selxLPdSLBFnAzUNlo5O3hvWGLmXzXJ+8E2gD0xRN4Ut9RuBNN5hbABwccV2Npp6yIkyruRwGU46g1ow2sVvC88jCKKNS7sR0ApJFXOV8J+Em0m8mnjcESDaihMFR7nvXZxWUyqN3PPOam8NXtrq9qt7Z7nhyVDMm3JFb3yBVyAMDJ47UyGzn7fStQk1yG9/tKaO2jUhrUKNrn1JrpYIHEecdO9ZnhrxBpOr6hc6bZmY3Fsu59yfLjOOtdOQsaBd2M+1Mls5rXdButWntJIdYuLBIXy6RLnzB/St61hADBuSOBWbfeItPs/EVroMi3BvLoApsiyoz6mtlY9hLA8t15pCMrxDpM+paS9la6lcadKWDCaIfNgdqt2FtLbWUNu88tw0aBWlf7zkdzVDxV4hs/DdtFPdQ3EqytsUQpuOfetO7uXTQrjUIVIdbVpkDjBBCkjIpoCpOlvqDT6XDrFvZXbIRuMqq0ee/Peq2j6DJptiNPk1k6pIhJM7TLITntkGoP2bfDGlapczya9rV0t9LGZmjt03tuJ53ZByfw/Gp/iNoo0P4o6ZcaHqxvrZ5UhuVZSrorcEMO4/LB7UrXQ27D5vDtnfROl9bQSo3H3eRXJ3nwpt/sTw/2tezbSXhEu07M9s4zXpzDardTjPAFY3hTxHHr014sen3tqLWTy988ZUOe+KOVD5medaH8Pr6y1JGuI1lt+m9Rzj6V32leErSz1w6ymoahIXi8sWzyfukHsK6EkKnyqDnpzWDH4kc+KW0E6XfcLv+1FMRdM9aaVhNtm29rDyCoIrlNS0XTLzxLZ38mpTJJbZCW63ACMfUr1qt8Z9WvNN8LoljLJC1zcIkskf3hH/Fg9u1eVLbWZZWCrJwcEsc5P40m7BFXPehZqqjC89OlUNd8MWuuxQJc3F3AIJBIv2ebYWPofWvPtB8Z6zpGlR2KXMN3FGcJLcjc+P7ucjOK7nTPFV3J4QbV10p9SvlmKSW1oPmAzw2PSqsJnSR2KqBGwIwBjnrVfXNBs9a0mTS7ozpBJjcYZSjcHPUVpacZrzToLuW1ktJJEDNFJ95D6Gn3puLSxuLiC1a6mjjLJCpwZCBwBQSV9HsYNM063sLfzDDCoVS7Fmx7nvUl/Zw3ltNa3AYxzIUcAkEgjB5FU/Bep6lrekfa9T0OfR595HkS9SB3rc8tuMHHsRSA5/wAMeHrDw9YDT9LEqwBi4Ekpc5Pua0zbnB3evSszw9qWtXuuahZ6l4dn062t2/0e5Z1ZZxnqMVu7QevP4UAcx4f8KaLoN3d3Ol2zxSXblpd0hYZ64Gegrxr40TfbfialuPu2tuikehwW/wDZhXs+q6h4jt/F9rptt4fWbSJEDSX3m8oe4x7frXgfia4bUPiV4lvVyyLd+Qmf9gBf6VLLgWPD1xHZazbvK6ort5eWOBk9q+uP2WNTa9+E8WnysPO0m9nsnGegD7l/Rq+ML+a3hkg+1OEUyAA+9fT/AOydqCpquu2CyBo76GO9TtmRPkc49wyH86p6xCR9C5oJpopazELupS3FR5py0ALzQKKOnNAA1Rmnk0xqAPizULCa5jKv5gyckocfh9KpvptwIxGqAegOOtcg3jbXtpHnR8/7Fd/pE0mr6RbXtspYugJC9m6EfnUnXY8x13+2INfljksH+zhhGOnTu39axNXNn89vPPHHIw4B617Jq2jeJ52tV020jbfII5PNTIUHoxPYCszUPgrq19O13dX2klm6hd/H6UkxvY8JdSjlG6qcGnx2qyKZZMhVGa7jxt4BfQxLKNWs55IysfkRA7mOQOM1g3emyRNFp95Ktj5zpH5kpG1QSOT6DHOa1i0zNlPw7Di3ln7yNtH0FVNbl3yMIyCN2Mj0FbbxQ2GnSCGeOWOEMqOGGWPY4zWLZ3McNldqyQuXA27xkj3FWSZjgv8AdVjjjmrcFjcAq3yqc5HNOguo1dS21eDyi85/GpjPFjgy592pDO30DXGh8MX+nrKySbg8bLkbf73P1A/OrHhvV5NIs7rWrpIpriX5IE3AjeepOOgFc7pd7Z38ElrI0qnYVTOOT1PT8cV13hLwamraVPbfa7WNSA6SIN0gbtkentU9SGczqHjbV7m+Ms2p3UbrwY4jsVvyPSuqtdb/ALK0zRLu4NxfNM0kt8HVgdrFdpBbg9MenNZGq/DrUdNlEl5c6aFZsAq7FiM9QuKojVriP/Q7vDiKBoV+UDgNx/KiSVionq//AAm3wxsfFthq1t4PM9lGiG4tJLc/vHxyeTt/pVu78f8AiL4meIofBelxPpvhppjK1srglYxyDIw4wAOF9a84kh8PXej2lw1tHBcMSrejke1bFpefY9a0ZrNnt7Se4ijYRDAyTtPA61FOppy3KqQ1ue++HfBQ1zTFvpJ5rXczKEMecgHGR7GrifCnS7tStzdPMitn5oVIz+NWtO+Lvgmz0yG31TVlj1OLdFcWkELyujoSpHyj2ob4u6TOD/ZfhfxdqPoYtKdVP4tirurGKTK2qfDvTLTTbieG+naaKMsikAA4HSr3hX4WW2raBa6lNqTwPcx7jF5AIAzx1PPFcj448aeIdU09JNP+H/iCyEcqlnuJ44w4PG0rnPOa7/R9Y+LsemW9nY+AtAso4IkiVrvVixwox0Ra5qk5LZmsUTQ/CLT4QFTVJAvTCwAAfhmrI+EunFwx1a4wOwiFIG+NtyOW8C6fn0WeYj+VL/YnxhuB++8f6Dae1tou7H4s9ZKrPuVyx7E9v8J9IgLNHfzKzfeZYVBb6+tS/wDCrdLOd2oXR/4AtZ9z4U+Iawtcah8YLm3iXlmj0u3jUfixNcpqN/a2cpjvfj9r0j5wRawwED/vlDTVSXcXIux36/C3SMhmvrpmA4JRcipP+FX6QcZvr049lriPD9tp3iC5Frp3x08Wz3B6RedDGx+gMYzXSf8ACu9T7/FTx1n/AK+4h/7JT9pLuDgjTb4XaKcBrq8OPUL/AIUs3wu0WW1ktzeXoWRCpOFPBGO4rC1jwVPo+lXOq6h8VvHkVpaxmSZxco5VR1OFjJP4Vymm6n4N1HH2L9ovXwSOBLqEUZ/J4xR7SXcOVHpfw++GGheByJNHuLp5RGY/NnCsxUnJ5AHek8QfDHQ9b8SRa9dXV6t0h6RlQrfXj8a5S00GSdQ9n8eNdkQjKsLu0cH/AMdok0zWrOVZI/jdqMoAKsLiC3lxkdRhRz/ShVJW3FyK9zgPEGux2/xIv/CejQfaVtrk2/nylsKQu47iBjqCK8o8QfFDV7nXBBFqlrolpGuQfJMxlOR97GcA5rB1z4keI9J8Y61Fp+pQi4nuZUmu4rZEa4IYjcw6HPX8a8wmup4Z8NtLqfmyM85rupyva5nyHsdp471Ca7Kt8RE5DEINLbAP1xTJfHV3JaNMvxAlG1wDKNLOFyPu/wD168ei1S7gm8yLy1cZwfLHekOp3e0jEQB6gRDmhq8h8uh6PrPiQazsttS8ZXepWwVn2i08oK4xt4796zrDUYPtlqbre0G9DII8BiMjgGuGF/OxywT2woFWYdQmjeNlONpUgj2qtAUT1Lx94h8OR+Kr2PSdKu7Wy3K0cMrhypwM8/Wt3w74khk8Co+jLd2WprfuJ5xIAJIto2pj1Bya8d1DUZ9S1G4vbuQyXEzlnJ6kk10PhLWLqawbQPNDWKStdeXgY8wgKTnr0FUrWJlE9D0zxt4ntrqfGrS3AeEgCYBwhHce9Y8Pi7xVNFGx13UGJA48z1qlDIkN0DI6qmDkscAcGqduRPa7TtYdPY7Twf0qrGZuf8JT4k3MkuuaipHBBlIx610vwy1/VrjxpaW93ql3cRTo6bJZSy52kg4/CuEliadpWu/3m8Evu53etbHgW4itvEmj30B/crcx4J4+UnFNrQD6JB3Zw2D796cq7VyxySeaw9U8G2d74ytPEkl9qEdxapsWGOfETDnqv4/jXRMI0O0MzDPUisAK91NbRsvmyJH0A3NjNfJ1mlwutay0zDm9l3epfe2a+lfiB4V0vxVYw2t+bhfJfzEeGTawP8jXz/4i0qHR/HGs6ZFvEKyJJGGOTtZQevekXA5LxkW822Hplq9i/Zw8TSaf8V/DVt5hEE6zWsue5kX5cfiory/VLGS8uE8qFJdo53NjHPvUnhrU5NJ8QWWpRErJZ3cci4PTYwNIt6o/R/dg0bqhtbiK8tYbuEho541lQ+zDI/nT8c1BA/dmnA0wUUASZoLVEOtKM0CH5ppNBNNbOaBn5+af4NkupVaa8WO3yN7KuW+g966ex1LUNNtfsWk29jawJxGPmZserHuT17VXkt5RqdtL9snENnbs5gHCs7jq3rjI/Ko5ZSfm6Ad6LG/Mx8l14vnmSQa8kYDBvLjjIVuehHUil1XxF41tYd4ls5YwDvZIsbMexNVNTilvtPa2S7mtC7Kxkh+9j09qRHjtrEWpkeUKu0tI2WPuT3NFkHOzzbXvEEmtXtylyMXEh2lhHhSR/KufnQmEgLhl9q63U7b7PdzBVymSQcc4rnru0vZ52NtDIynBDbSB9KcdypGfE3mLubAPfFE1sygMzBV7nNNljmtbkwXCbW96vQeVNB9nlbaCdu49h2NWQUIbaOTdtnyVGcbTg0okGduFNaFjZxwfKzcMfmYjHFTyWEDKWjtpcYJ3bcDA75pgN0K5hthIryAvMQFUL909OvbrXq3hW+0Hw34XGpm9VtRvE2+WT/qwpI5HYcde9eNLPsH7mNE98ZP5mvRPhpp7Xj/2nHb28/kMpPnruDN6f59ql2RMlc2ZJNW1VBdW+majdlvvSvH5ceO2Gaue1vw/qd9rxka1t4Zbg8xiUsqdieB+Neja0LD+1oNd1vULpGi+WOMOTBETxwo7+5qpPrHhMSGddUkDe0Tc/pUuV9hxRy8zQ6c0uj3awtLsVt5+Xa2OoHTmqcOuP9ktrKBYIp4JGkFwrHzMnoOuAB7c1r65HomuXIutNhn1SWGPM0JicbRnAYkDpkgfiKwvDV94d02a686wjnuJo8R7kZjA+c5UdM9uc1lFK5q3oev+E/FGqeD7SPTri0igtWtDdCZZVEhmdhtTH8WQc+wrVn+JWq7lVor5i2f4lA/nXzzNdXcmrpLcXM08jNv3yMWbPHf6AD8K9Dh1vwtJGJZp9TWTAUhUz9ec1bpcxnzWPXvh74mk8UeL9M0Oe1mKS3AlkZmBAWP5z/6D+tfRZdeg5r4VTxta6JdxX3hme9tryEHbIygcEYNew6Xq/je6sLW5Hja8xcQpLgQoQNy5x+tYzoSvoHMj6JVj2BqvreqW+j6Rc6ldNiKBCxGep7CvCje+NMYfxtfY9o1FVdTtNY1bTbjT9d8RajqFlOpSSAtsyPqORUxoSvqDnHuT67NeeMrwahrV609qebezhkIgRe3T7x96+c/i7ruoS6zdadprm00qCZofLgG3cyHGWI596+kdJ0+30+xt7O1jEVtAgSNQeijoK+fviZ/aHhT4h6mkEMc1pfn7QiyJuxv5YD/gWa61FRREZXZ59o+pazZXK3UN5cCOM7mLOSBj+v0r7r/Zt8Va741+H1tLfamHmhiQhyoZ2Qll+Y9yGUjPpivibxh4n1bUfD1tpT2dpa2du7MPKgw7Fuu5u9dTYePPE/gfwx4cj8P3clolzpCtOEbbuPnykGpq0lL4dzRS7n31caBHdRNFeXdzMjDDAHaD+VctrHwj8Cagm240VM9jgH+Yr4sb49/Eb/oL3X/gS9Ry/Hj4iFfm1W5I/wCvl6w9hMq6Pr8fBXwjDE8dppunAN/z109GP5jBrAuPgbPbXjXHh7WDo5dSsi2rSKrjt8pYivldvjx8Q1VgNVuQCMH/AEh/8a07P4s+OJLZJm8TTLOV3fZjPL5hbPAAzyCOc0lQmPmRy3iLxdrEGs6hY3I0i6aKeWAvPYQtJwxXO7ZnPvmtT4beHdI8ZeLLLS9UsWt1SBjI9vcfNLtXIzxxXnOoXLX2o3N7NGfNuJmlfHQMzEnH516j+zbuX4kor/eNu/X0212pWRjLY9P/AOFGeBRkldTPXj7SOP0rDn+HHwnt/EUPh64vrxNTmAMcBuTk56c4xzXt21gOefpWZcaPpM+qx6tLp9s9/CMR3BjBdR7GmzFSZ8zfEjwToOj+KJ9N0r7QII1Q5aXcwYjJHSub0zwmbvU4LUX2wysVU7M4OCR/KvTvjc0Nv4zk3ELugRue/WuJ0HVLWLxJprGQY+0pnnsTg/zp9C4tnHTeZHqFwrsC6nBIGK3PAmRJcS7v4toFc/rrsmu3/lsdv2hwDjPG44q54f1mDTYHWSC5dmPBQqB+opRLlqjvLrzPtNujWqXFu2fOzycegHfNUN2pRvIbKxg8oMSiu5VgDztIxgEZ6U7wtrH9rNcrDDOpij3AzFSASeOgFa+mwzq1yl68bTq4ZjGpCnI7Z+lbIxZmJd68VVjY2akjkF24PvVi3n15Wjl8ixXawbIZsjBrbhgw3zLn60ptRGHbzncO24K2MKPQY7U7Cue+atr9hp9ol5dSuY3t2uBsTJKKm4n+X4kV5tc/GO+M5aLw5bi1Vud87l8e7AYBrmfH/jJtL03wxqVncQaglqklnqVhICAVdNpU47FVPI5Bway49Z8A3lo4svGF7pNvMpaS0vtPaRkOOVDx5DemcLnvWJXKz2nSPGena14cudWghnQWiM09uF3yKVGSBjrkdK8J8aeI7HxD4ot9dsILiGK5tvJdZlwdyE/0IrqvglqkGoeL7q20JbqTSrO3eS4vJV2NPK2FQbQTtAG4gZJ6mrHx+s4Y7TSL+JFTyrlo3AGOGHXj3FSxx0Z5jfOJD8xIGM/lTPDN9Hai5uJdIg1LzgYkEpb9y7chxtI54PXIqPU0R4SrZ9etYwleNWCSOgJ5CnFIs/Qj4Aa5/wAJB8ItAvm/1scJtpR6NGxXH5AV3dfHn7Pnj7WvCfgVrCBUlt5rt54w/JXOAfzxXon/AAuLxA3SGAfhU8ouU+gO1Livn7/hbniRh8qwD/gNMb4r+J/70I/4DRYXKz6EpccV88n4o+KSP9dCP+A0x/id4rIwLqMf8ApWHyM+iNpo25r5yf4l+KyP+PtB/wABqBviZ4qz/wAfi/8AfNPlDkZ51qKhi6LgM7lpMdvRfwH61S8vau0DPtTt4VSA3XmmMQQ29soRzzU3NbFeCWG4aVY5VLxfeUcYPSq90VIzkHj9ajt7ew05HFlCsQkOXwSSx9yazNW1O3tkPmyhSeiDlj+FO4rGP4hvIYpCm8CRvujvXV/DU+BrbQEHifX1h1G5naTynR2EUeMAsQCBnGa4LVPMv2SY2awhfuvJ94/hVGW1Vh87ux+tCdiuVtG58Xrvw3fazAPDskkltDGd0xjK+YxPbPbAFceJFx8ke3IyCeTWncbmP+rDpsCBem0AYGKrTWskioVxuC4PNVzXFy2PVPg14ft9S0RdUlhjlk81l3NFubjHtXTfF5hZ+ELe38shZ7yMMVjCYUKxI6d+K8q8NeJ9f0DTPsOn6jPbwFt5SN8Dd61fu/FWtatCsOp3cl3Gp3KkzFgp7MPcVHvc3kU+Xl8zI0Tw7b3Nxtlj3Lu9T0/CvU7DTbDw94eke2ZLW1TMsxySScf/AFq5Xw1dW9u6+YpJY+lelaXbw6hatFJbrNE67WRlBBHpirtcxbZy9q9r4q8L3U1ixkhYMil0KnevP+Feexxm6uYbeIMXlkWMADnJOK97s9PgtLdLeGGG3hTG2NFCqPoBXnPhrRIofjGbNnWO3tJHvAXYAbQMp19yPyqWkkOLuzr5fD8fgXSrrUPD2rTJdsu5obmNSk7ICQO3I5YfSvDiW+2PPuO9lB3Z5z3r6C8dz293bhftsJdAwQiVSPmGDx9K8O1HSXjvDDA+SrYOai2potiPVbeRf7Jmto/NknBZgD6ED/Gva/A3w58F67oKXl1NfNdK5juFhl+VJB1XgdsiuB8L6Haq1vJqVzDCE4jMswTjPOM16xoOpeGvDuiXv9naxpySkSXHli4VjJMRnpnkk44rVMxlc+f/ABRBbWfinV9PsFkFpbXTxQiQ5baDjn8q9u+Enim21fSbfRlhuBd6faxiVyPkI6DB9cfyr5/e+u7/AFOe6vpY3nfcZPmwxIJzxXun7Pc0c3ha8hBXdFdntyAygjP61TQnselBV7/hzXM+N/HOm+E77TdPubC7u579sR+QmcDOPxPtXWRw4QHsT1qaa3TIZlVmTlGK5K/T0pWIEjTCAjIyAeRyK8d/aHtyt7o8vGGikTeR1IIOD+B/nXsu1lx3H8q5T4v6Taar8PNWFxEWls4WuoXUfMrIM8fUZBp2GnZnyj4pEjFBzt74HGa6PwZpMniDwm8d3dhfIkENuXOdqD5sD2yx/OuI1G6VgPKJII79qa0ytFFs3rhMHnvTi7GzR6NY/CfxJqcElzptvFNbrIYw7TKu4jrgGmXHwl8YRgrJZQDb1/frW58Mvito/hfwdaaPc299LNEXZyiAqSzE8En3rRvPjRo1xMZFs79R6FB/jW0VB7shuRwl38LfFsS7msY8EdpQawZdC8VR6l5Jtb7z4yIwwU8AcAZ9K9PuPjJpcuP9DvRjphF/xpy/GPQ+C+m6gxB7Bf8AGq5afcOaXYxI/B8NjDbnVtOSLzOPMMw+8BnpWt4Tu9H8M/EfStTklWO1+zzrK0Y34+Tjge9ct8VvHuneLNLt7Wys7m3aO581jJtwRtIxwfeuS8KNjV14zmNxx/u1M5LZE8r3Pt3w/qmn69pcepaa5ltpCVViCpBHBBBrlfE3ijX9M8dadodl4Vub+wuQPNvUztTJwecYGOpzT/gAhj+Hke5gwe6lYA/wjIGP0rs7ySONXf16rmsWQtGfJ/7R0k6+O8SIyoI2VGzneN5/lmvMklKyoynBDAg16v8AtDI2pa/aXaKIxumUj0+Za8turPYf3bkjnO4YpG8di2tjNJP9oyTvYsO/eu18M2KR24MsKNnuyg5rkdOur1bGER3IVQDgGNSevrV0azrcY2pqRUe0S/4UKrFA4SZ6FpljBaWjxW0ZCkljk5OT70oXzNTmxnmFG/nXnT+JNejfA1aUkjnEaD+lOufFWsu0ZhuvIdY9paNQC4985q/axJ9kz0uwsVt/M8suBI5dtzE8n69Kkj06GO6muFP7yUDf85wcdOO1eYf2/r7J82sXPPP8P+FQtrWt7t39r3WfXI/wo9tEXsmX/iJcNb61LZOCYnRJVPo3TPv3Fc/cWKR2qzMCocZU54NR6zc6hqEi3d5dPdMg8vL9VA5Gfbmq/wBplkjWHY7Y4UZJqb3LSsfQH7Mt3Z2XgrVPtV5awtNfZRXlVWICAdz0zWd8UrrxZfyapBdpZPoiYmtpIyNw29O+c9c15WLeC38PWski2wug8jSAz/OQdu0bR0xz9efStu48TW03hS007ypcxptYmXIJDHnGMjr0qWRbW5n3NwJIh+8HI7GsyVuvNQ3FxEjeWsZDL1OetS6NH9t1iztRz5kyqR7Z5oLR7R4ch+xaFZW2MFYV3fUjJ/nWrG4qnnB44HanBzk80FGnG/FTqeKy458cE1ainHHSgRoIN1SBciq0M1W0bcMioYyF04qtMpB6VdkPymqMzYNNAefpqEskqRQq8srsFRFXJY+w71t3ulrpNp9q8WaxDo6sMraoPNuXz/sA4X8TWLY+JoND08w+E7cT6tKuJ9XmT5IAf4IQf1bvXO/ZZJ7pru9mlu7pzl5ZTkk/0rz261WVl7sfxf8AkddoR82XNU1KG9nWPSYbuzsx96a4cNNJ7hQAF/Wr8V14JsYBLPoGoPKAN9x9s3O3vgjA/Csvy+vYk014yw+bGDWs6Skkrv7yU7PY11sfDevJu0jV57SY/dhvUABPoGFYesaHf6ZOIb2Epn7rDlWHqD3pDGq9ABjpXQaFrUZjGk61/pGny8Aty0B7MprGSq0dYvmXnuWuWWmzOLBiW6Fv5ZLmrrWqgfc/WtvXNIbR9TktpMOuN0Ug/jQ9DWc+0/xEe1dVOoqkVKL0M5Rs7Mzmj25O3ge1T6btnj8zy2UZwMjGasIo9jVqGPpzitbmbRpaJDmUHIGOnFddB4in0vV7LR7bSri7F0R5s6ZCRgnkk9OK5KyDLgLXW6IZdqKWbHoKaM2drLIhxt5IHH0ry34xWSrqNlqka8SoYZSBxkcrn8z+VekQodqg9cYz60y5tre4jaCWNZEYFWVhkGqauiE7O58+MwX5u+a9iS2hwjeTEXwMtsGTxXj+uWsljqtxYsDmGZk6dcGvbcBVUdPlH8qwtqdUdjgfiiq+dYx7R/qXYcdPmriYmVWDLjIOa7T4qFm1PTlXJzAw4Hq1cIY5o3I8t+D6VuloYt6j7yaF9SjkECQkj5wP4uev1r2L9nO8eLUtYt8ZtzDHIT23AkY/EH9K5P4V6bquo+J9MMWnQ3FnDOXuWljUqsffdnr7e9fQtpp1nbKwtbWKBWbJ8pAufyqrmM2ct8R/FH2J5NMW5u7QN9jUPbD5h5s+H57HYDj3NZnwr8Q2+qandT6pqfiB447FZVWIBwHkmlPQ9giIB+Ncx+0G15Y65b3MXmx20qW7bxnBaOQ9/bOa4HwZrmpWM862t/NAXt0X5D12s3H6/rT0BRTR9Lz6tbQaHPfWms6vJIqNKiy6eOvYFs8CuC8c+PPEGowWelWa20K3zyW8wW23b0aNgRgc1wlhc+IJ4mkSbU5o5GBcBXZDg0mvf2lqtxYW+l2891cLKzCOOMg/cPNIpRR5drljLp+r3NlIGDwybDuGD+VV5A20BSBxVzxFBf2eu3NrqUMsV0HBdJPvDIBGfwxVJ+nNBYibguGxn2pS2KjY4pC1ICUtTlSRoXlVGMcZAZscDPSogMpuyMfWnR3U8cEkEcrLFJ99AeGqgGSZYYyK0PDTGPV4ecg5X8xWbn0qewne2uFnQAshyM9KCbXR9h/A2ZR8OoSx5W6mBA9M1W+IEPj6fX7Kbw5qFjDpK4+1Ryr85OeexyMemKyP2e9Se6+HwaYKha6lGB04x0rvrl18v5ck45oZg9GfM/x7EkesWYZsoTKQPQ5XNeZM3vXp37QrH+37Ic/6uQ4/4EK8takbx2NiybbZRD2pzOxOFRj9BUCNttYx6KKgF5InCu4x6GsVC7NnLQsSK7fN5TA+4pfJkU/6liQP7tS6fcXdwceeI484LSHitTXjcJbx3MKG1idQvlkMCxH8WT6+1UokXMhDIy8RNj6U1mOcEYPvVf7dMrcMykejU1ZmYFznPqeabgFyXc8du3I2S53KevXtTI7xbeM+Qp8wjBZv4fpVF2Y/xEgU3k8DqauxJt6noWuWEiI2n3TJcRLKjJGXV1YA5BFS/wDCN+IY4xv0i5TIByy4wK90Txd4f0/RLKw+1IWgt44iAf7qgf0rldb8W6TO0ipLI3owU4IpEczPKNTtLmO7MbxnzFUbwOxrf+GNi8nihJpEO23jaT8eg/nVfVruGW+aeM/K45+tdV8MIQ0N9egcMyxg/Tk/zFNlo7YtTS1RsainlZI9yIZGz90GkMth6ljkIPBrKF1Ngf6HJ1xjcKebifYjJb5J6gsBigDcguDuAJ4rWsm3rwa5CO6usZNpz2Acc1o6VqlzHIA9qVHqZBTUbsTN2+JiGay5Z8nik1rVJpIQsVsHPc+YBWN9pvT1s1H/AG1FNxSBHL61cRaeU8yFy0rYVUX9ParkFm7qC0ZXIztI5rePl7wCqnngelOwvOAK5kja7OeltdqkbRmsW1vFu7yS3S3kHl/eYjArtXjBJwBmqcsSKf4Qe/FFh3MCW3HOOaoX5+ywGUxs/sozXRTR9xVZoQSQKAuaV4zar8O9J1OSNlntpWt23ddvbP6Vzhj/ANmuySDyvhsVkxmfUD5fvhRmufEaxp82OB3rjwW049FJmtbp6GU0rC+jt47aRgRl5MfKtbNtbkqDjnHFMtoGkOSOK27G33cH+Vd6OZsiht2hgkl8lpXRCyxp1Y44FbPgZtTvLLz9R0/7GxkOxCeSo71PY2vI4IbsPWuk0+Hy8AsCw5zTJZNFGwIyM88A9hXPeMLvxRZ+ItOsdC0hbq1lINzcSD5AM9M54wK62FT5fIOc+lOcbY2wCSAT+OKozseT+LtQMOvXKpb2zoZDhmiBJ/GurYtheOwrC8QaEZpDIdxbOTW+y/KO3FYtanXF6HJ+LoJrnWrGOPr5XJx/tGsKC1nurxmPO5iT8vWvRrLTob7Vf3hG5YCQO+AGOfzxV3wv4TjeVXdelbp6HNLdnG6bf+JLDXINF8Krbi8uNon8zAAVeT1+p6c8V7rbpIAvmYZwBkjoDjmvAtZ1ldD+JF3qUFnC01pM0UJJJDg5GSPWvdbW6E+nQ3auq+ZGsmM+ooRlMt31nHeWbRzWttdKAdsc4BQnHeuR+GGh+KYP7Su/GVlpKb5B9iS3gj3Jk/Nyo+6eODzxWhea/NAjq4DAZIIOK4LVPi3eWs8tvHbAqDgfN3qgSfQ9nkm2IYokCqvUAYFeb/FqHx1czaaPCN5Z2duN32onAbOeOo5GOwrlU+MFwylZLQkHrzWfqXxUaRNi2bDPU570rjUWeW/EczXHjnVpp3DzLMFcr0JVQDj8q5tm5Faes3b3ms3l4/DTTvIR6ZOaoyMGByoz60GxXam9+KVutTRRsoJwC2OOcYNMCHIOc5zQOlPERY/eGCM5pWgZSNpDZ4wO1AEWali702SMpjJHNS2qhiy4ySMD60CZ9E/s9Mf+EBXByRdy8flWz8RfCviDxFqOnXekeJZdKjt8iWIbsE5zu46nHGDVH9nOyhj8Bb7ssrtdSsgHpwAf0r0qdVEY2KQuepoMG9T5p/aHjaHxRYxu5ci1PzHv83WvMG6V61+0lbs3jSzLyBV+xjaSP9o15a9sOAsgkZiAFA60jaOxPIdsK544FUiR6c5re1fQtStdGXUGl0+a2GwOILlXkjLZwGXqOhz6VzxzmpiWzf8ADEN1cXEMdnEzShsjb15789K9b8T+BPHn/CBSapeytPpsMiNse8Lld64GFb+leceArqO3lgZI2aQt8wHc54r7H1mXWtR+B+pzX2k20tsbaH7Ihn+eMBVBcYHrk49zVqxnK58HXsZgu3jdSMHp0pUUi3B9RwK0PFsbDV5TsKnHIPY06KzhFhE0t8kdw+3ZCEJ+U9yf89aGikzHliCdXBPsKZGv7xcE9asTxOsrrJw6sVYe4pbaH94G9KAJzIzPk55Pc1ortktlZCUHbnNdlceDLGPw2dbab939mE2O+SOn5muQtoiNOiIPY9e5zQiblK/TMLMO3PFeofDezNv4PtCy4aYtKePU8fpXm8qHyJjnGEJzTINZ1aGBIo9SuURRgKshAFA0exanMtnbSTupKqOgHX2rJ0nVpL6R0e2aMbQwbHGT2rzNtY1aX5TqV0QeuZTVWfU9SQn/AImFxn2kNKwz2ffx3prTKoyzAV4vDeavOflvboj1Mhq9H564M15PK3oZDimB6dda5p9uDvuBn0Xk1QbxjYKdqQzv78CuCLEsckn61BdyNHGGB4B59xTGel23iuxkG6aG4hXsxTIq0PEGkPyLxQPcGtnwXbv4m8KnU7HS3aytl8q4JUbIyByCfTFeQ6lLbrqt2li262WZhEy9Cueo9qppdGJO56notwuqacl2kEke7Iw3WtJdPvH/ANXbSlfXacV1XiLSLqxujJp7xR2E/wA0TKyxgf7JPqKyX0TVZ03xhZ/ZZ1Y/zrz6FeNempw6m84uDszltYnv7CdLaDSZrljyxVl4/Wn3cMqcvbyJn+IqcfnT9UtLq3nP2m0aMrwCyf1qbSL/AEOx0++GqLem6mCraGBsRpydxcd+MY/GtiSj9imbb/o8jBvu4XO6siOa4/tBrW606ayH8DzfLuJOBXUDUNOQmSyMjzzx7VJyFGPauo03xl4Lt9NsLPWtClvbuDcZ5kxgnkj+dD2COrOU8XXlhHFYaLZXMc0GnxAPKhyrytyxB+pxWp4T8JaXqdg1xrVxdQTeaVSBMDAHc5HetHWvH3gZkhWy8OyRobhWkDKBuUEcVCNdtZ7wX3lhIpJjMqjsC2cflUYWjGlHl3KqtyYXXw51z+15rfS4ovsy8p5z5YDtnFaWm/C7xlLp93eR/wBn+Xb/AMLMQXOMnFao+LGmB7ho7ck4XmMEkD1qvq/xm0+O1UWsLIA4zGp4bnnNdF49jOVN23Mufw54xsrZr6TT7VYIIzJNuc9AMnFP0LVtNuNMt7iay1kyTLvIispHTGeMNjBFVvFvxhg1XwpqOlw2ZWW5gMYYfw+/6V5xZ/ETXn07SkaS2a3sGikihKFUYxjAV8clfUd6zc0HIz1LXNY02G2ubmWw8RoIYWO5bV0QYBOSe31rkPhxq2q6tAtxdambpWiZmGfmVgcYPqDxXI3/AI48QTaPqWmtPGba9eV5E25OHOSoPUDsB6U7wD4yt9Jsysek2RYptCxSsrgdTkHP1qea+oKNtD0jV32W8p5LbSakVcov0FcPq3j5ryCSKPS44WdSAxlJI/DFYr+NteGP9It1A4/1Qqb3ZpF2R7D4etw2qXEuCdtp5eR2LP8A4A11Ni0dsM8KkalmPsBkn9K8C0P4ma5pq3CNFZ3RlZcs6lSAueBj61on4p6xdW09t9jsEW4jaJnG4lQwKkjnrzWtzFq7OdnQ397d3rXdrujIunUzDLjIOB6nnpWvF47vo7eOBGfaigDmuPjs0geQw5kBAw4GM5qa+it1lhazLmJ4wTvI3BgSDn8R+tWQbGteLNT1iC8R9Qe1jhVfKii4Mpzhsnr05rlIpi8cbMzs7F9xPcDGP61p2b2iAmWLnYckd89c1HZW1rJcDzNyoEyuPc0wsRRBsUj+YyeSbeIqWP7w/eHT/A/nXTWltpIU7o5GPapZLXTWT93buPxqSkcHe6euSyEhzWfPYzBCysM+ldvqFkjMDFGRgc1lXdlMImbYadxnIeVn+L9KQxf7VWpI9pqMKzOFUZLHA+tMCNVIXb8v4ihkZmzlR9BV8pGkZVvLGBg8fNmqzK0cjRsOQcGgCDymJ+8K2PDOnNd34iwTkdvrWd9K9Q+EOjpNdLPNtAIBHFMls9j+Fto1npEdqIwExj/dNHxT8C6v4pOmtpOvSaX9nY+ZHztfpzweorpPDtgsKbo2BU9c9hWvPNHv8uPGe2aRj1Pm79pmH7LrOiRNI0zpp4jaVurkH7x968igkVZQ+/Yy/MDjvXu37Siwz/ZzsVnjPDY55rwd0H90ChG0di/f6naTxSrDYJA8pADhydg78e9ZDEBsA5Ap+1s89BTcD0oKNbQZp0z5LFXJ+XHUHivQ7K9jm0y4S78RWdvO0QVI5rmTdkf7oI9utea6dLthmiVgkj42nOMjuK044SuktA2lsZ3fctyT0X060JEtFbxBu+1CSZixzjOcgj1zUFnqklvCY1jjmVVKpvTdgHuPTHWkuiohSHIZgSTg8D2qG2lWMNGZmhyeWA602FiGS5G4kAuTyST1NOiu2HCwhj2AqaS1W4Zpo8hT046+9WvBzm38Q2c2PuTKeme9IDvPEUN5ovwotrabzFa4mjJDn7u7LlR6DiudtbRxpEOe65HfrzXW/HfUVbT9KslKndK0zAewAH8zWD4ej87QFkxx5jgewzTiS0Zk+Ln9y6MuVYHaMken1FZNzarH0kJ+q4roriPyJ1kzgZrPnjSeU/OAPr1oY0YXlMz4XJ/CrUNgo+af/vmr48uEbY1A96jY5z3oRRGdqjavA9qTcWA3cYp2KQrx60xie9BUMpVuhoweOM1PHEzFf4QTyT0FAE15rd3b6PY6PYz3Ntbp5jzokpCzMxHUDrwAKgtPKkHYYHSqF+/+nGMsPk4HvUqdM0tEB9R6BrVm5/sjWIybSXhJZNjeS/ZgAMVk+Ov7N8Jys2sxsIW/1MyxKVmHYqVx/wDWrH/1i54A9K67wq2ma7HD4V8VLFcWDtutpJQCYZOwBPY14sqNTD1fa0tYvdfqv1O1SjUjyy3OZ0a8i1FYm0m/WZJRuFrenhwfQnkfrVLxXYhLGWXTrcQ3QBVra4GArDg81o+NvDGo+H9duLSKGMQQlGhmfpJGx4CgdWGDwPSuf1jVovOfzZRGVONrnoff1Pt2r0YyUtjmd0eUXeq6tbXRt2kMUkZ2sCuCPauh0F9VvtNW5gvCgjn8u4+UdxlT+OGH4VLq2gajq3iHMkAijKj58ckAkHPqcgj8K7PQtHht9Lv7KNNq/Zw4/wB5XX+hNaO1iVc5y8mCptdd/wBR3qhY+KWuJJLeFZIlj4wVyMfWuhu9Ny2VbkHvWa+nxrIRuUZ64HWpRTbFt77SdoZ7W5MpGGKkAGq+pXOnLYzTLbzLsUtg8k/Spks4dwHmBeasJaQ5z5g64qFTiDnIr6BfR6lpRmm05YC5ZB6kf3hVZ9P0q18uKZpUAHQDOeeTXS6baQSBV8xOOnPNY/j8xWmiqqFfMkYBSOoz/wDWzV8kbaEqTvqZpbw2CRvn4PpW34ft/B99HPa2enCCUQMRcyS4O7oOvvXI28dteQKIwFYx+W4/2wetbPhTwPd6rofifVtMf7TNoVqkz25X74YnOPcKGb8KnlLb0MqxtY7/AF6z06CQNPPcJAqg85Zgv9a+pPE/w18FWV3ZQr4btXENvPcTIiEvKqKFA69csPxr5c+D2o6TpfxN0jX9dWYWNhcC5mEEe4gr0AX64r6N1P44fDnVPE17cXi6q+nPYxWqIbU5bLs0mRnj+Ae+KIx5WRJtniHxA07SP+EtuP7H0uTRLJYkC2siYcNt5JGT1z61yenRRG7a1j+eTeQFHUmvZLfQdK16w1zxVFlbRG32aHsrMdo/AYrxaDVZrfXAtrGjqbnDZjycb88H+taWuiEzsND0eX+x5JJQeHOM/wAIGTiqdhppnCllPz8g+1egXS2dhor6dM2yea3MyyD7vzEoo+tZug6cdd8NGCxQwXbuLZSexyAT/OtLaGd9Tm7HQbG81NdLXWLBJpCqqpY7v90fwkn61NeaKLPWLyzWM4gcRDPsBmox4T1HU/EekafbwRqRcR2rSIw3ECTG/A/zxXqUPh9L2+v75huE15Ky59N5xSG2cFp+ltINuwn04qx4e03XLy7ntr7RoLO2i5FwGy7Hpgc9D1r0ey0BonJjjGOg4rd07Qd4HmKMt1A4pD5jz0eGbXZuMZZvpwa5jx7o19b6Sz6Zbpww83PZO5FfQB8P7Rt8peDwSa5rx7oMlt4W1S4CECO2fPTB4xx+dMXMfKF5b7c8cVQwyOHU4YHIPoa6XUbZg5+Uj1FY89uQW4qikyS41hZiJpNMsvtO3BmCkbj/AHiucZrLfc7F2OWY5JPc1KYCSakSBicYoGVwhIr0r4c395a3hkumiji8tBFGnbAxk/WuHhtCT9013nh3RZWihOThowelJk3PWU1/yIVmjmG1xnGeRXO+NdY8RajBbNoGqQ2ssZYSByQHBxyCOhH9apQ6LNgZZ/p6VI2hy4H3gPxqQsjB8dXEupaTHHeSJLcKPnZRwT7V5Vc2rLIVA6GvX9T8PXLDG1sHpXIXehyAvlMYcjP0NUh3scM8UiuwJXaRUDRkGuun0duuwg1k3Vg0bsMHjFOwXMcLVgLIBtbcPYmnSQbW6VcWP7RLu2qnJ4XpQMghg3dqNQsZYws0ULPuUg4XODW7Z2HAJxj61tWcCpCh8yJflx94ZoJuY2m6ews4FkjKvsGVPUHFd/4P+F0V5p1tqgmdfOXeAD/KsVfIEnzSQggdd45r3n4QRx3/AIBtXjZH8qeWEkEHGGyP0NJkts+aPiP4NufC99awzai16LlmZCykMoB7+tbPge28zwism3/l4kA/Su2/aX04LrujIkfEUExcj6ZBryqLxRqtjYQafYzRx2yxqxXywcsepyefSiLK3Rb8VIRYymMfMuD+tcpBO25Xzk1vWWrXeoXyx3QiZGyXwmOMViX1uLW8eNeUzlD7U2OJoAiRQwUjjJppUBeh61Hp8p5iJ+mancZHf3ppjIW+Y88CnKpbgAninFo4ztkYbuyjrTRMXJAUKPQUXAJJI4MKPnf9BVizupIYWuNiyN0QMMjp6VBcW5aMSKvSt7RNHmvtJmMce8J82Mc1DYjk5ozKdz8nvThbsqjbIVrWNkxaTGz5TggsAfypohbGwjketK40eri6NuT5qfKOSfSr9qtzqyKliDbQDHmXTIW/BB/e/l1rn/H+vWWjxQ23lR3Ny0ivJb5wPLHXJ7e1acXjDSf7Ai16NmgthmGO0R9sm7HKDv8AVqyaNbnYaTrTeJtCl8KapfvHqEHyadqO7LrJ0UMR2PQmvDdX0fUhrlzb+IQ1jJZyGK58xjw4PJHrnrn8a1PBk2rSeIRq32lrVWPDBcgc8V7N8QfCOnePfDenapFCRewSpb3ZgfBkz0c+tc0qscPKPNs3b5mvK5q66HK+Nr+Kw+ztGo6AZA6grwf/AB2uettdlktr6ZRhVgC9O7Oo/ofyro/iHpcl3czQwji2NvGT/tbWY/luArDn8M3dnpiWf/LaZhNNx90AfIv1wSfxrrkZIwLnWnZwrsFPYfWqzXjyYIAH1q9ceDZLy7QrbTTzggBYwTn8BW/B8PdfKB7mK1sEPQ3cyx/pnP6VyV8XRofxJJG0KU5/CjjGaQsfnP51Gs2WCrMCey7q9Ai+Gd/J8w1zRs9cLKzfyFVf+FP64kzXdj/Z17Ic8xXGD+AYCuSOdYF6e1Ro8JW/lOQS4uUxiTFZni2WY21iJWJL75ufQHaD+YauzvfBniOzZo7vTJYmHXcOPzFZXixfDN59ntGmvYL21gW2k/cZXg5PGfUmvRhVjJJp3RzyhbQxfBtn9qvWiiZGeMFnCnOPT+de06fper6L+z74ov8AQ7KSW/1K9SGXy48uLdBhyMdcbj+ZrgvC9z4X0GIixt7x3kwZZHjAL/rwK09R+JXiuyRLHw7rVzaaaMt5XlqMMT83YmqckncTi2rHF/DzSDNfTW08JcXWICJFIIBIOR78dfrX2BcfAX4Xj4crPd6A0Nytt5jXEVy6vux15OP0rwj4UW974w8e202tXss0w2tM/CnaOB0r6s+KViLX4f3EdveXMKi3IB3ZBGO4ropxvqctWVj5EsPEWjaL4KuvB6/aGuGvXa3ldQVaNASASO/Irzzw7oNtfTMxa4YshEZQAMJ+obn+Ad/yq/qw/wBXnrukJPvu5/kKzzc3UD7obiSPH9xiKzk7SaNIxvG57t490mKy+HdorxKJ5RCjEjrk7sfpWTrNk2j+D4ruyUhrkSlADjiOMu36DH41xtz8RmuvCenaLe281xPaSl3uHlB8xRnaPXIyea6q2+Mvh1vDA0S88Iz3B8mWETfaEynmR7GK5Xg4NXzGfKzh/gJdLP8AFfR44bi7uWedrmVpeiJEjSnAz1+XHpivo/wjo+7w9BKcM7qWAI7k5rxf4aeKvAXhI3f9j+Eb5tVvrdrIajd3yubdJBtYqoUAcHnvX1f4b0SKy0u3HDsI16fSpTCZwfiKCPQPDOo6xNA9ybWAyFIgSSPp+v4Vk/BfxR/wmml3WotpstssExhRnQqrjsVz14xn617MYLZGGYQQRgnGRjvVLUpNLsLURvcW0KD7ighcfgKzq16VFXqSSHCEp6RVzF8lS58uMbwfvdq8m/aM8RXWgaVY6cmntJZamrCe8cEJb7TnAI6E+9eywX8csYSx03ULwYxujhIQ/icCsb4heH9Y8QeEb7Tbrwyr2MsB82JroLK6jnC7QcHIFc6zCE3+7i5eif62L9hJfFZfM+L7zUtMlJb7bbk/jVVY7aeIPHIjKejAE5r1iH4f+HWYRyfCPxQW6EpdNn+dXY/gzompJssdI8b6C/OBLGJowfpwf1qXmDj8VKS+X+TNVQXSS+88RuYbO3I86QIG6ZQ80xZ9LHH2gfghr0fxD8DfFNtdCCx3awueFRjHKv8AvRvgj6jIqovwJ+IBOP8AhFb4HGcF1/xrqoYqnXV6cr/12InTcPiOOtdR0WNCJHLMTwdp4r134L6fq/iJ7trjSZIdKgVFtLmSMoZR7Z6jvn3rm7H4B+OJ5VWTw9cRIerNKvH619geBPCP9l+E9M01oTm0tI4Tk8/KME1uzGTXQ4G18GsAp8oZxnn0rlPizpPifQ/DiXPhjQ5NRnM22YQpvdEwcMF784r6Xh0QLCDG2Dt78g1W/swxsueCew7UWIuzwPw1oF7f+ErC51rTGstQeMedA4+ZT9Oxxg4r5z+K+lapp/j/AFe3jldIfOzGA5UFSo5xX6Ey6ZGzbljV26kmsrWfAPhvU3N3qGg2Nxc9DI8QJIxRYalY/NiaDVPtKxnzGBP3vMOKmOm3ecGZSf8AeJr9BJ/ht4SVCieHtPBOcHyRXN6r4G8P2FjNK+j2aLEC5ZYgTgcmm2VznwzPpMojLSTxqPUsRVXS7GS4ldDKikdMtnNWvGmuTeItduL940hhZz5EEY2rGmeBgd/U11/7O3g7RfGnjS60rXFuTBHYtOhgl2MGDKOv0JprUtuyuc0ui3WOJM/8BNRXWiX4jPlIZHHbYa+6fCHg3QtPsl0tLf7UET921wA8jAdi2Oa6S10fR12AWFrtYFW/dLSloQpn51/2JfMg3QShscqIicV9k/s86H/Zvwj0SMRuruJJJw67SHZye/bGK9cg0PR1Ta1nb7f73lDI/Gs3WdWstO1K30gWw3TQu4K4wApA6fjU7icrnz58fIrlF155WSSPZE0OF5iRVy/PuR+tfMcCsCVY9s819HftLeLLGN73RUR47m9gj3MwwoQMSSD6nbj8a+dEYSBpOP7ooirGkdjT0NPmmm9Fx+JqpOJ2lYTkYB+U5rb0GBv7MZv75J6VnX8Lb2xnFXYE9SiHSFgzSYI9OaS81SRsrbrsyOWPWoJo/m6EVCyfjUlDrV281WY5JPJNa9sIQ+64lMcY7queaxlypyO1fQPwu+Hlr4i0y3ltvsN7JdQhjb+cpfnsV65qZSS3A81srWGazDRzLIjNt3D1rtvhvDjSJRg7t+04r0W4+FMtpZHTn0QxQqc7RnIPrmrOh+A7vS7cW9npzLHnJzySfeuaVVbESPAPF3gHWoNWnu9PhN9bTOXDIfmQnsRVrR/C+oixVr5NspPCnqB719Bt4P1pifLsiR39agk8Ca0w3CzIOaKtV043KhbqfOPiDS7y6uXvtQkDaleSbzZxLnYOwJ9faup8D/Dy7uXW51mNo4FHyxGr3gLQ9cbxDd6jrduIY8ERhiCxbPUDsK9Pin8uMLjn+I1tc0sYGseHQ1qkVjGEWMYVQMV2fwchvEtdQsrxcJPA3lDOC5TkkewzjPvT9J0S+1jT7i5bzIIF/iQfMw/urnjcentnNb3g7R9R0y+bUdSkhMskbYhiJKWsQU7IgT948ks3cn2rx86q06WEk5PXp6nXg4SlU0OZtdNnuNSEcdv9oupHa5lTGViLEbS2eOAvA9/Sptch0XR2ZtTuftF0eTbwHLZ/2m7Vc1LxHd3t0+h+Ebb7Vesd95cJgLET/eboP5+grMbwhDp6edqT29/eudxNzIyW6n/dHzyfjxXzVfPsVXaUfcT6LWT/AMjvpYGlTV5av8DGt9evr12t9IsZ1g5Hk6fHg4/25T/iKq3d1eWD7pk8OaXJ/fvbj7RL+XPNbjWAuAIdY1K9u4gfks7ICztgPTA+Y1ctdJ0O2AW08L6WhH8TgyMfqTRSy+pVfNKDf9ebRpLFQgrJr+vQ4+XxNq+P3XxC0e3HQCKzYKPxFS2WrfECY79L8T6NrPfZHPsY/g1dVq2m2mp20drceHNNlhEnzASNCV98jrTY/CnheezEEnh+W2MfCzwOTIuSec8E9a6pZbyr3qb/APAU/wAtTNYtPZ/j/mcjceP9UsZUt/FGmyWdzHIDKsilhKvcggVr3HhfwL4w/wCJrZxra3Uo/wBfbvlXOO4PGfyNT3ui3VjbyJewjxNoGPnDc3VsvqO5xXG33g7XvC+rReKPCOqrf6JKoZrVgT5sfcEDjI9eorJwnVko0Z8k0tNdHbp5P1K5oxV5xun+A+/+Ger+dJHZS2d1GpwWVyrL/vKeRXMeI/CGoaL5Zuo4n3vtAjcsSa9YvEPivw5DdaNqEthfup+x3SnDJIv3oJMdfauOuNc8Q2MEf/CYWVvcfZ3zDeRffdh/Dj39xXpZRmVfELlqq7Wj6NfI5sVQjTd09Dq/gWtv4Z1AalrMMqL2VU3Nj6V6t8X/ABzpGreC7iLTJpjIY87JIipxXhuh+KotUi/e6hpOk89L2dtzD/gIOKk13xZb6feRW15c2N3BMMJc2NyJo8+/cH6ivrabPGqRuzy3VYv3kW5cts3YPuaz10+S7YJCqZJr01PC51b/AImf2vToop92wS3AVgoJHSq3h/wPpWi6hPdyeII7uZ84RSXVB7ADk15tTH4dTa5tTqVGfKtDD0b4V6lqUDSfbLaLA3EEHpW0PgrPa2T3l54isLeJE3uzRtgLXoeguwZYrHT725JHV0ES49eea7LTdN1DUZVhuo7S3iYAEKnmsfTOeO3pUyxspaUqbf4L8TP2av70kvxPLfhz8LdMvFh1o67b3FnG+QzQsgLA/wC1X0NY61dTRrBpFnLd7FGZW+SMYHXJ6/hmq+gaDY2MKSX1z/aN0Sdks+Nq89Ao+UYrYvNa8P6bIpvdSijA+UoHyc+gFZKhi638WfKu0d/vf6IJVKUfhV/X/IxPFeoWfh/Rl1jxx4nGm2kj7EhtVOXbGSAep98AV0HgeLwrqOk22s6HFb3VvcDdFcspd259W5ByOlcL8TbHwx8UdMttIfRdXvkt5jJFNa/u9pIwRkj7p4rpPBXh/wASaJodroOiabp+iaZaJsj3ymSTnqT6nPOfeumjgqFJ8yjd93q/vZnOtOas2ehTZ/1XcYyOlcZ42+JHg3wfrVrpOvasLe6nC4WOMvsBPBYjoODUS+CNW1CYvqnii7kz99ITsH6Vnav8B/h5req2eravp9ze3NsRhnunCy4OQHHcZrsMlY6O58beAbaUSPrls7MM5hBb/wBBFV/+FpeBo3+W6vSoP3hZSEH3+7XY2Wi6TY2yx2mmWcKKOAsIFXBDb7MeRFj/AHBT17jsjyVviv8ACbxV4oXwxNfMLoLmK7kQxKregfqp+vFdTaz3GiSRR3V2upaRMQtveqQShPRXxx9D3+tQJ8H/AIdJ4rvfFC+F7M6pehvNdslMsOSEJ2gn1ArhPi5pjfDe2srvwzK8NjfzNBcWUrl4D8ufunp+HpXFiMJ7R+0hpNbP9H3RtCqkuWSuj2DUrqw0vS7jVrqUJZ20LTyyDnCKMk1xXwm+KHhr4lT6gugm5SWwI8xLiPaSrZAYYJ446V84eJvHWpX2km01fXpzGjYWHzMKV9Co6/jXt37KA8Nt4LvZNNsLex1Izl76VRteZTko5/UeldcFPlXNv1MWl0PZIYnjYBtoX0Fch8ZPHejfDnwvHrerQzTI86wxxw43M5BOMngDANampeKtLsf3UV3BPP0/1owD7ml1fSdD8aeHI7fW9NtdRs5gGkhmXchI/qD3qrk2Kfwx8XaH4+8IWvifRYpY7WZmjaOYAOjqcEHHB/CurIV0PydOmKydD0XTfD+lQaTomnWthYxZEVvCm1Fzz2rTR2AO4fXFO4Hknxj+Mfh34b6/YaPqmn3U9xdIJSykKqIWK8Z+8eDmup1BbHUdMM6RboLqEPyMHa6/zwa2fEnhrQvEElvJrWiafqLWzb4GubdZDGevGelV9StP3BPA3cY24/Ci4j81vij4L1LwT4su9KvYW+z+YzWk+PlliJ+Ug+uOo9a6P9mTXJdF+LFhb+Wjw6orWchPVQeQQfqor7K8U+ENN1yA2eq6bBe27EgrNHkZ9R6VzmjfA/wFY6lFf2/h2ISIdwDSOQD9M01oU5XVjotCuGvNUaSzKvbwK6ed/A7nqqnvgdT6nFXry6t9H0m+vPsk0yQRSXLpCNzPtBJCj1OK6fT9Mhg0+O0htY4oYxtVVQAIPQD0q7HY2tovyYPJXOKmTuQkeTfCP4tWHxEh1SO0sHtH01ELNv3oyn1OBg+3sa5f4laokvxKtN0jrDHpmQ0QJBJcnt+Fe2jS9LtVnisbG1s0uH8yRYoVj3t6ttHJ+tfMX7Sl5qmg+M7S50O6FvGbbym2jjIbNEdy0rnlP7Q11Dc+KbWOKSWRltQcsMDG49j+NebxRlRjjk103im41rxHqp1LUp1uJxGsYbGDtHasyDTLjz4w6fKWGTmrZqdRpMKx2EUfcIM1l6/NDZyDzkfL/cKrkZzW9YJ90Hj2qxeQqcZUEdORmmQjibqx3Rh1XqM81QezIP3Tmu0uIAT0GKoTWqk881LLOV8mIyNH8wcDOCOv0q9o13faRqEV/ptzLbXMTBkdGIIIrTe1jzzzUTQJ5nQ5pctxn1PoP7V2gx+G7KDX/Dd7f6nHAqzyxlQrsByeaWP9rfwn8xh8EX2e4MqD+lfK6wrnpik+zj0H1rCWFhPcEz6ob9rnRR/qvAk+f9q5Uf8AstVX/a2jd8ReBoUX/auv8BXzALbmpEhX+7Q8HTas0ClbofSNnaSyzrDbxtIx7IuTU9wtrpVzHDdj7bfMflsYX5/4Gw+6P1rTuNQ1S8g+zWcEHh2wdeWk/wBew9do5q/4X0nTNJszqxhkBkfZHczgb5nx/Ap/Hk+lY4ivGjDmZ0Uqbm7G9pP2+Kwi/tF4Um27o7eNdsVsnqR/LPJonaNrW5nmEsVv5DRRsP8AWPu+8yj1NSQqzQrc3MRzId0cBblj/eY1zPirxQ9g2LX99cPlfOI+VfZB7etfJ4iU8xqezjr5nqx5aEbsr2Oo2OhaSlskS+HtOzuWH713MT/G46jPvzXOXvjyxS+aPR9Flv2I5eZyWJ/DoPxrm9fsdQvJH1BY3kiILzknCrjksT3rK8B32n+JtWutLjubmFYE3t5S7UZc45PXvXpYbJY0tZO7/rruclTFuR18OveK5WaSZtB0tDz+9C7gPpWzZ+JomYxahrOi3PqCm0fmKhg8G+HlAzaec+3hpHJNGpaF4a0+wubu40qA29tE0kmByQB2Neh/ZtLt+LOf6w+/5Fm40zw1rXzCa5tW6ebp96XX8UY/yqOXwXqFtD9q0fxbfNFjIYtuGewI7VwXgWXw742nv10uxvNLe0OfNjclTk/Lz698V1sNx4q8Hz/aWZtT00YDkj5gvv61hPC18P71Ftrs9fue5rGpCppLR9x51XxhoDrNqNuuoW6DHnwjDqPfHWuk8K6lpGuabOdN2oxJee3AwA/98L2PqOlQ+JvEWm2fgifxZbq11p5QZhX7yv02n25ryfwN4kurm9bxjp2nvZxQXIjuYUzsljP3seuB+tcuLwsMbQ9vR0mvvuujLpVZU5eznsd9olm9j4lvNLtQUttSjaaBe0dynII+uP0qr4602LWtJjuY2WE3cKzIW6RyY+YfmCK66a2ih8V2EseXWSRZomA4CkVyfjm5a08LRxQ25ldr27t4wM/KPMPPH6VwUK0f7Rp1IfbSv9z/AFRtUi3h2n9llj9mf4f6X4ltdXvNW0+3vIYBgCRyMsemCPpXlOreGWXxXqUFtbiG2S5eJhnIXBxjPevpz4AX+keGPhRci6vbWC+dJJDDIdrMQOOteKaNbvfWct8ynfcTySnPqTnNfaSSUEkeMm3NmJZaHqW7/RbuPHRQyZratrHxlENltPpzbumU7Vu6Ro11KA8Zjghz808p+VB6+9bUMMjt9l0GGS6cffupRtjHuPavNrYunSbtudKpSmjJtLT4j29sk0mqaLaIQcu6fdB+vFLpl/rk9z5H/CfT3UytkxaTYeYR7Fugqhq48PnVFt72fUPFuqKMfYbdmNtG3uq9fxOKvy6hqtraiO+vdI8N2g6WvnhSB/uRD+Zrw8TmmJlpTdv689fwOmlhKf2jq9M0e2GxtUbWrhVOSt5epED/AMBByK7DRJPC+mvuh0nTw395pA5/M15Tp/iLwzCQy6vNeyDqbXS2k/Via3IvHmj2yAyXGrwr/el0nA/lXkvE5re6cvu/4B1+wwr0sj3PTPFGmm18m3gjiOMAxkYH5Vsx6jZS2gEMy7h1BODmvALPxV4b1plW31nTZJQQVWQtayZHuM1snVtQ0jE0ksgtz0+04eI/7sq8D8a2pcQ47DytVXN6qzInl1Ga912PY1Ybi27p3z0rStFOwAndxXmeg+Lo7gCHayy4DNG/PGeobuK4yOH40X3x4jv4bx4vCEc6k7Z18owY5Ty+pc8jp75r6zL81pY2F4qz7M8mvhJ0JWkfQ5bEYLce1RB13fLjHfimBZXC/NgYp4icFsEHjg+9eoc4kqSvGxhwsm07Cw4B7Zr5u/aD8TXviDSG0HUNPGn3+m3PmArKSGYDHHsQfyNbvwl8MfGLRfivret+MdWjk0ApIEjF15nn5J8van8OAeenTFcx8bZX1PxJcXbQshx5ZDLjIHQ1LbKikfP2jaNZ614ilsP7Qa13jdAWTfnuykkjBAz+Veq6Stj4NWOKxmvBHFcLaalJIGVZTINyMOxAxjj2ry69tZ9P8Rx3NvEXkWUTBegYD7w/z616Df6rqniL/iUafbRabZ37SI4mcuJQR8v3uEI6jHervdCejPS3jGwOFA6EY9K9L+GOvNJappb4KnfsYnlSBkj6YrzP4T6PrPiTR5LG3VXl04i3nlmfHb5T6nIrqvFPws8XXfgbUtN0nWLOz1WcL5Eg3bRhgSpPUAgY6Gs0mmN7HsqYKBlAKkZBByKYhYZCkEZ61wPwC8H+JPBXw8h0TxRqiX1+szy/u3LJEp6ICeT6/jXdxrnzEzz3AxxVmbRDcTNFl3mjijzgs7AAfialkiZoR8wYZzmvBvjpZ6X8UvDmkR+FfHtjps8OpvZqlyW8u5kJ2bSByCCODjBr2b4f6DdeGvA+laDqGoHUbqztxHLcEEeY3tnnA6D2FCY+XQsm2Vid7qWIOAR3qCU2NsscVxcW8U0hxGruFMh9AD1rTeJvOC7BjnBrxb44/BLWPiB4u0vX9L8XHSPsyJFPA6s4wrEh0wfvc96YkewPGQpIZkY4yPavN9e+JMOn+NYvDx0y4mjeZ4XuEQlI3Vc/O3RO3Xsc16OLZreCGFpDKIolQSP95iBjJ9zXmnjH4O6L4i8VS+IG1HUbJrhla8toJcR3BGOvp0FSwR0/9pWE12tkl9am7dA4gMo8wjGfu9a4Lx/4K0PxIrSajE7SDjKnGKx9V+Bt1J8Zk8cW/iqe3sRcLcPZ7MuGAGVV88KcenTIr0DW7aFdxducHOO/FMPQ+avEfw40axDrA8qkE7ec15rqulra3JWGYOF6rnJr6L8ZWLbCzA5B+YfXvXhM/hGbTtWnuv7Tnurds+VFIvKAknGfxNUXFmVaSBCM9asSzqyHJGPWqet21xDbymHhsdq5oTM0SxpJKJHBD81Lk0XY6a6LK5RlKsuMgjB5GapSMM1RsY57aMxy3ctxySN/X/PAqZ2JHpVBYHwzfKMk1EyZ9c0SRtJEyFihI6jrRBF5MIjaQyBR1NADkjwCB+tPWF2Y7VLkDJwOgojZtvOKZeQ/akC+dLERyGQ4z7Gi4DvLyDkU0RjHXBqxArYw0hdu7HvUbDLfd5p3A+mtKewS9WG3TzGwXlmlH3VHUhe5+v5V1dzb/wBoajZy3zq9ppUZmJ24G8jjj1AP61zXgaySTS21KYYeaYKuRyUTkj8W/lXU6pPDp3h9rq8bbF5rSTn1VBnH/fWPyr4PiDGyl+6g93b/AD/HQ93B0lGPMyrrWoNcXdtpMeBf3gDyBTzbwj+XH61wuqxrqmvy+TkW0J8qPHoO9QeBbq+/4R3xX8QrtXkvb2ZbKwUnkAkZx+Y/75rW05Y7OwTbzIy5JPr/AI16GSUFC9946fPr92xzYype3mXreKK3sHt7kh4ZF2tGVyGB9ayNL0bSdJWRdI06CzSUln8pMFz7nvVppTJwxPXpU0e3O70GBz0r6RHnNiRcyAbgQOlX/Ljlt2jnRHUqVZGGQwPYioERY/uj5sZyatxKXALc4+8RVEi6fpOm6bAIdO0+3soD85SGMKpb3xV/as9q6OgKr/Aehpm7cMg/h702LO5gWycjNAGR4W0xNN1jVdDCq9jfwfaYonXKpIv3hg8YIPSrd1p9uNKkhWCGIOGXYiBR0xjA471oWS+Z4isp8LlRJk+o2nNJZK15BbsVBSTLZ/Hn+VeNGSoV6/8ALZS/O/5HW06kYd9iCFfIvtFhc8RWZZyewQ4FcdqExkj0tN22R4ri7x3zI+V/nXXeIt8l5NBC215Io7OMj+EtlpD+C815B4w129l1ie60u8t7OyNytkk7AMUij43Aemc8+1fLZEpYjGRl0j/wf8z1cZaFJrudWlrcWfhmQzXDSu7bjuHK+1N8PS2ln4fivNUMvkySOscMIzJNliAqj+tc14uvDp8WnjRPH1r4rt5cm7i+yeU1vjA79etdPBqeqW/hrTHsbaG1lZVtrMBA09w/+yT90dST0AzX1ucYqdGklT3Z5WEpKpN3N7QNL1G6ie+8SQxWGmoc21sGOUT/AG/6mm65qGmazbmxh1y10nTB8rRRviace+3lRXJeOdavVEXhfT9Rkvr4IDeXUmT+8PBCg9cHgdhVjwl8HNJmCT63qV9PcTtl0jk2gf1NeJhssr4xe0nLlXRHTVxEKTslcks7fwxbXAs77xhBpOl5/wCPbTYTE8n+/I3JrvPC+m/CUSxtpC6TPJu+aW6l86Vvxeix+FPw3gaCSTw/HcSIzhxLK7Kw7ZyetYuo+GPg/J4h/wCEei023h1IfMy20zqwPXA57f0r16WW1qK/d1FfzSOOWIhN+9H8T2nT2sIYgtqsKwgjARQB+lbi3FvIsaSeWyuRhSAckV4YPAK2bJJ4V8Vaxo7j/lnLN50X4g89a1ovEPjbwgsb+J9Pi1jTV5F/pwyyD1ePr9cVv7fFUF+8hzL+7v8AczP2VKfwSs/M9O1zwP4P16ErqnhuwncnHm+UFdfcFcGvN9b+GeqeHJ5pvh/rM3locPpV+/mwSj+6rHkZ967bw944s9Y0oXukXSXsTEhnjPKH0K9Rik1TUmWwmZ1zN92Mo2DzWqlhcfT2TX4oSdbDy7HjVk7TSPNp9vPoesQbvtWkSHMTn+9H/d+g4PpXdeCPEj6kF8uT7NqcAwFY8SDupFcR4p0u4XUTPHPI8wbKXGTnOMnmsyx1P7VZTa3YyYvbA/6UsfVsDO4D3ryJYRYKV4/C/vR6KqKvGz3PqTwzrVvqdscL5VxFhZYT1B/wrUMw3EDkeorwjwr4uTWtLi1m38y2vYgDKynAaMnBb3x3H1r2Kzv4k0Vr65kCRpAZpHH3QAMsf0Nergcxp4iTpJ+9E8+vh5UrPozUbDDbgY75rz34seGbfULBruOENIvy4VeWBo+HXxe8I+PtYvdJ0F7hrq0XeRLGAHTjLKc+464rvXeJs79vQdRXpbnNsfHnxe+Gmp+HPDNn4r+0klZS0tsE5SM9Mn1xXI6RO81rmAO08ZEkLggbF6/5FfYHxlGj/wDCvNXutYYGxt7Z5ZdoyQAOw9a+GPBmt2l1NOlo0iwwyYUP97yyeD+FOOmgO7Vz6A+Dnia38O+NdJuVmEWnazClldKTwsg+4/PTB4Psfevp+cNs45bGK+EnurO1gvbedX2ygS2siICyyA849AfX2r6W8G/FiwX4JnxhrUjvJpSC3vlT7zSDAB/4ECp/OmwTPVVIAAwc4rwr9r3X9R8O+H/Dr6ZeXVu0t9J5vkTGNpFWPjcR1GTXYfBz4oaR8StHu77S4Zrd7Oby54pGDcHO1gR2ODXnf7WMX9q/2Au/CWlyztjqVYYP8qzlsOO54VD4na00e11eOUKy3KMkS4LxyfMd4yOo2g59xX17+zr4g1bxN8KrDWNbvXvLueefbM4ALIJGCg49hXyjP4f02XQjCqeX9mR3RjySeetfSX7L2rWs3wn03TIozFLp+6KUZyGZvn3A++6lTVkObPW53JB2sARnqO9VvtA25btwfrUFxdRpg7v17V578bPiZbfDfwzDq09sbr7TP5MS8gK20nk/hVmaPRnkUnLcqDgZqvczFI2JGeeCPSuX+GHjK38deCbHxJbqIFuVIaInO1lOGAOORnvXQzCNkkjdxg8YoAQSROByWVgeR2Ncv4jOxG28DoQa5T44fFGH4XadYyJpYvGvGkVd7FUUqM4yO5zWxpGtW/ivwrpuuQRskV7CJAp6jPBGe4460AcX4nYT+YnJO3mvO9StFAYKmQTzXr+p6Uqy4I+8fXpXjnxf8S2/gzUbOCay8xLlS29sheDjAI796dyonOanpocEgc1zdxo8avu8lQx9Fr1610qPUNIhv4YiqzxiRQw7Gq0vhkEAtHxxzRcu547LpreZkRnHbiq8ljIAflNdf471ez8L67a6dcWXEyqyyMp2vk4IB9q7ODw3bXlpHOtrt85AygryAR3pXHc8UaEqelMMbEY28GvU9U8G4OEtz16gV554imh0nxF/Y1xbSo7Y2sVIDA+h70XGZu1v7ucUqqcbulde/hS8C7vs8vOCBtNVp/Dd3GoY28mM+nSi4HNg8GkKlce4zVm8mtLbUk0uSCdLk87mHysD0A9eavPo9wp+aFxjjpSuB9beHrKOz8MaXaSINwUFuOhA3t/Oua+Mly9v8NWhh2edd3It/m7AyZc/kK6zVLmaG1s4GZVQwSTMFUcsrLgD2xmud+Kem/b/AAdeKu7/AEG6W8XHeN1IP5E1+UUsXCvjqblK6v8AqfT1YONF2Mm5t49O8AeE9KVcK5e7lA7kjj/0KqLt8vAHWtTxnIE0zw1MnMY08BfyWsguNhPc9a+6yN82G5+rcn+J4mK/iWOGuh41ufiFEtmWh0WMqZpZCAhXjKqM8ntn3r0C3bCAbfoKrJsZmPl89cCrVvgE9CT1r2bnK0XYl4BLHHevP7zSfHt98U4ryG7az8PwyBt7SghoxyUCjqTjv613sXGSM7cdB3NWFVlC5IXHY96dxWL0G3LFhjJqbakYLdO4zVASSbNscgBJyAOanDyTOYVUFjgD1JqXNJXYcrOQ0rSdb0LxT4v8Z6zepNZizNrpKiXPzStjG3+HGAPzrvNFUab4dhkvMKyQKxHouP5sah1nTYJG061ukM8cEvnJaL/y8z9i3oiVh6jfNr2ryaWLoGytG83U7pThCw6Rg+n9K/PswzP6xKpGltJ6vyW33nvYfDcii5dCrq76rfabMdP2i+vQ6RSucJbxsf3kzH6DA9ce9cqPC2iaVZfZbO2S4VyDd31xkyyY/hQfwrXa6vefaYcxqLaxQZUEY8wDgE+3oK5Swvm1vxXY2Fup+xLNuuJOxVeSP0xXp5Tl88Nh3WraLe3ptf8AyOfFV1UqKEPS5jReELK48U2emLF5EEafbL5933IxyFNde10I9MufFjQ7VEQt9MixgQxHhcf7TdfpgVXx9usrm4jUrN4j1HyA3QpbpksP++FP51b8ZSedoelWUKgJJI90yr/dHyoPyrmUqmLxMIS7/wDBf+XyNGo0aTkjzzwt4Kv77xpF4gv9XlaCBvMW2XILP1+Y56E8mvctLUG4j3ZHfn/PvXHeE1YN5m09c/TmvRNKjhZlypzw3FfbwSSSPEkxNUtb0WMwiYqVXovXk15z4f8AhFb2/j+XxjcazdNhjJDbsoCxu3XJzk4zxXtl5bwXdosihlKDBOevpVEJGkL5RTkd/WtGZIybmT7Oh2swHGCR71oWsklzYNHJIxPQnPBFVNQjWSEbl3NiixmZoRt2BR8px3FIo4DTfhTdeFtW1DxF4R8RX9rd3ErTLZysGtzk5KkDk+x6ium0TxQPEcjaZex/2Xr8AHm2kx+WQf3kPcV29kzSQbBGuP7xPNcf8RvCkeuxxzWb/ZNUtGL210nDqfQ+oPpXn4rBc79rRfLP8/J9zopV9OSeqNFtDMk8ljcOwWTKrLjPzlc5+nQVwNt4OvfAfieHWAVm0+ZvJu4jJuRopDjOMDoSPwzXX/DPxtc6lHNoWuQrDrVmds0bcCTH8S/Wuk8VWH9seHZo/OIV0ODt6YrKnUhjaM6NRWktGv1Xl2KalQmmtjznw/Y3Hh3XJ4XRTZPMzRbTwY2OGB/PP416n4DujPp97oF5tkjgZ4HV+d8ZHH5qRXGXiNNp1u8xXeY1ZeeqmPn9RW14auGi8SwXC8LeWUTn/eGV/wAK+WoVHQzCnUX2rX/I9KqvaUGuxufDr4YeCfh/qN9qHhnS5La6vRtlllnaVlTOdi5+6tdo8m+Iuq+vB61UW4ZFYHkkcU2/Ec1nLatNLEzKf3inBQ9QQfav0E+f3ItSs7PUtLudP1CBLi0uomilikXKupGCCPxr5E+Mnw10b4fajBf+HLKS3sXPlzK7s5GfcnpX0BH4y1bTJWstRihuHibBcnafrnp71wfxg1yHxBoM1nJbh5HY4CnhR2Oe9K6LjFnh95qVmumhbiZVnjb5V5yykeldr+zx4t0k+K7nwfrltHd6H4ii+zTQ3AzG0n8BI9+R+NeO6lFdC/lS43ySrwTjPAHB/KorK6ltLyC7gYrLC4kRh2IORWm6E42P0P8ABfg3wx4O0mTTfC+jw6XA8nmSpHkl2I6kkkn868q/aaiXTPBV/rUarNLabGVGbA+8O/416R8LvFkfjDwHp+uRbDJLFsuAOolXhvz6/jXnH7W6MPg5rcm3B3RDj0Mi1DQlufPXw98V3XiPxFp/huTTYSuov5TOjkbFI5JB68Zr7G8F6BYeGNHj0zSYVhtkG7Yo7nqfWvjP9lnT/wC0fjNo0fP7iOaZjjgARkD9TX3YsCxfLtHPU4otYJbmfcTkHO07sjioda0zTda02Sx1SxtL6zkxuguIg6H8DWncxA5Cqp7qSKi8ldpBYA4/DPrQIoabYWOm2UNnp9pBZ2tuuxIYUCKi+wHSrZSVlyGXPXp2qpBdtA9w15CkEMbhVkdx+8B747DJq2JY1DASDGCVNAGZrmj6bq1h9l1ixs9RgDZ2XMAdd3Y4PeoGhht7JIVVLaOFdsaRjaqqOAAB0FaUUm07VZnjPG5hjNQxGGTzoX5479CKAMC4s47pCrSZYg89we1Zt/4bs9QSKLULO3vo4+V8+JZBnHXkda6mx0mCOZpMbnB+XPUCtCSCENjyVAYdhQM4yDw78q7Y/kU42gdB7Ut54eRrLzYUwFfawPWuwEfzMowP6VDdRP5ZcYx6epxQFzgrnwzZXiqt5ZQT+W25PNjDbT6jI4NTf2WsQwsQx0PbrXRhRK4PkHOcE/3asXFnlQ6gEgdaAucodNtkIR1x3z6CsjUtDsriYGS1ieQZ2SMgJT3BPQ12U1nu3blBbGRz1rNuY/L7detA0zmf7PG0b8belZWo2AdJFSIKQMg+uK6mWSNZDG0ZVsk8+nrSTWwmhIVlQ7SVIGaQzz1tHtpdtw1ujMPmUlBlfpVDULaKK52+Tv3DP0rtI7dre3aOQ+a65yRxWLq1oWIPPXjbUMtM6D4u6w2haX4c1jrbx3Kx3I9YnVw388/hXR+Gby21DThFLtuFWIxyAciaBuhHrXKfFrR/+Eu+DyRQSFXW3hvEYDJwj5P/AI6TXDeBvE0/h/yLO5lYQIP3EvUx/wCyfVa/J8PlssTg3UpfHBtNfkfVuslU5JbM9L8UaFIPCMdgjGeTS/8AVN3eE9D+WPyrhrO5j8sCaWOMk7R5jgZ/OvT9L1m31eOKa1miS4Ax5bN+7mB6gH+lec/FD4Rr4ku1utJ119LnChhZMoIyDyVOeD6V7nDmbexjKhiNLa3fn3ODH4RtqcCxGjAnp+Hep4VVWOCdvX8aQaXe6fBDbzWdyvlRhAzqTuwMdehqWGNiwDIQSQMY7V9rCvTmrxkmjynCSdmhJ723s2i+0TJEruEj3MAWY+nrWjEisfMfJA6A96x9a8BXuu3lnqKq6GD7gkOFQg53Y9a7WLSFitY1umLiNRuCfKCfdjXm4vOMHh9JTV+y1Z0UcLUnsjJs1aa4At4t8h64HSraPHbX7LZqt3qAHztn9zbDuzt/TrWfq/iLRLAPZ/bkZh1tbBssf9+T/CsLWtQc6WsutSDQ9GJ/c2FvxPdH2HXn1PNfM4zN6+NXs6a5Yv72ejSwkKXvSd2WtZ1aTUXurHR77y4VGNT1mThUX/nnH/gKo28tkmmJ5UP2LRrY7ooX+/dP/wA9ZPXPYVkveQzRwy31ulnp0B3Wumxnv/ek/vNS28dzrlyZbqEG26Km4qP0r18qyaNJKpVWvRfqzkxWL5vdjsZ3ibXvt0RmvLj7FpaNgsOrn0ArovAFxo9zE15pMgkt0tJSGX5SWC/oah8SeGNM17SY9Ku7VVt0bf8Au5WU8e9WPAOhaX4ev7LRrSHyrO4Eqbd5O4sOuTzXr5iv9ln6HLhv4iLNtEltpeiuMYs9DurkY/vttXP86z/HOoWuj+H9Lv7x9kJ0+PBHViewrZhiM2iRQDDSDSLqzOP76N0rC1fSLLxb8M9IW/SXyvJELMjYZGUcYP518xlMl9aUn3t99z0cWrUrEnwy13Tde0n7VYliqyFWVhgqfevU9HnhWNS0eVPGe4rzn4feHtM8N6Va6fpdu0cO8szMdzOx/iY/QV1suorYMZIYjPIRhIk9fU+g96+3Wh4jOl8UeItN8J+F7nVNWZ2s4v7o5YnoM9q5v4eePdH+IWi3GoadA9v5EnlyxOQSp7HI9qo+JLJ/E3h+XRdcZZre5X95EmQo54wev41b+HvhjRPC3hxtL0Oz+yqSXdixZpGP8TE9T0p3Jsb9xKsanaoJHqc1l+L9dg8N+GrvWrhN8VsgYhR17ACpLZisjCabcVBOc5p19bWWsadPp9/BFcWs6FJYnGVYHrmgLHP/AAa+JP8Awn0V7Lb6f9mWzkVHUNuXDZxzj26V3jmTzeoHqRXMeGdF0Twtpp03w9p0NlaO5dli4LMf4iTyT0rZF4irGGDMxPGPp3pg0eb/ABZtG8P27+MrPK3Fp87Fesgz0JrpfDPi/wD4SvwXYeItPnxb3ERhuos8wyjrW3q8EN9azWl1DBNA6kPHIoKkEdCK47wJp9h4f8QXvhWzt4rSxv8AMkUSLgCTHUCvHzSPsUsXDeO/muv+Z14d8/7qXy9TRuL1LSa5tCzutppYnkY9jggfjzV/UdUXS/Ay+JI4TKtlpkkixtwW2tkLxWAqtdSXwkDCTVL8W6BhyLaD75P1Ix+Iru9OET21jZ+WjRPcOjLjI2jkj9K+aVGVX2c11kl+r/M75TUVKL7HLfs5fFnVPiEuswalp6xJYSAxzRKQuxs7UPXLcZr1LVtXkt7ci3Uu2euM/hWPpWm2FjefZ9Js4tPteWaG2hCI7d2OBjNad9DuhKhVwp45r79I8FnmHjW8vb26kuGh3fL1VemO1cWt1Le2rwTLwD8rD0r1XVLVYZfM47g+lYk+mabKdohVHI/5Z8fpUGq2Pnzx5p01nO13bMy7gVbaOqmuZj0+ZtJW6iUlBIFl3Y4POPevd/id4M1I+Hpri0j2qqkgyYDY78V478M9IvPGXjI+F7q6m0+B7eWRWjHLui5AOampXjQpuc9kONN1Gkj2H9l7xfHo3i3/AIRNZt1nq0XmwxLk+TMq5P4EA5/CvQf2ph9q+D+uKCTiMPj6MD/SuF+Gvw/stJ+InhvxTorSLavppdo2OcT4KPk+4NenfGHTf7d8C6lpKrIpuY/LBTsGIBP4DNRQxcK9FVo7EzpOFTk6nzn+y3ZavbyeLPEmi2ZudRsdLKWce3JeRvmwB3OF6d69r/Zd8c+OPGMWsJ4x0+8ijtXHk3FxAYvmJ/1YBAzjk+1aXwP8H6d4DTXbGxlnkhlukKSTY3DEYB5HuTXpschb5S+6taVWNaCqR2epM04ycWTuxBO1Rj2PSsHxnNqw8HarcaDCLjU4bV2tIu7yAcKM1rhnyVVvTtQZPlKqwGDxWhB4D8Crjx143XVJPF1pe6fDBIMPd2xXeTjMYBwTgA817rDBDDapAoO2JAgJ5OMVKbhmyp3H3pqoXX5Tz6UDbMTxhJqUXhfVP7AgWTVY7VzaKxGGkxwOa8v/AGa9Y8fay2rf8Jlp99DFEf3T3cZRg5PKqT1GK9nEWMyyKd69e1JBHgnaxPPAJ6UCTLMflhVYoRWb4yXUX8MaiuiOBqbWz/ZCenmY+Ue3NXwMHlvqKTjnJBB9+lOwHi37O158SZrjVU8c2V9DBHjy2vFIPmZwQnqMc+le3yRxGNehqBlB+XGRn1p+GZtvHFFgbuZviey1Kfw5qEehTRxai1s4tWc4CyY+U5+teP8AwDX4nR6hqtv43stQhs4/uPdNuBkz/Ac5IxnPavcUJT5QcGqru28rz6Giw0yCeNEhVgwJ6HIrmvFVlf3Gi30OllY754HW3kJwA+OP1robpflC7sZ7VAdzS7QRjPFAHh3wTs/H0epXqeM7O6hhiOIxcsGDNn+A85GMn0r1DUpIkXaECNjjHFbOpRrlWGDjr9ax7y2ZpfO+Y4GSDSHe5yGrQ3EjzfZ5vKd0IB7Z7Vx3hPTPFkWqXo1CU/ZiB5YlOQG9q9C1SB/OAwPU1JHEWX7vFJq5RVstYtdL0jwfb3eGgu7SS3lQ9Cpxz+leeePPC8um6rJarxbSkyWsoPDL6fhWz8TbOeTwT4dWEvHNBYiWKRTgq2eo/Sq/hXxtb32lx6P4yt9yZ+WZR80bf3h6V+fYGjXwcniqS5oSb5kt93qj6Ko4VVyN2a2OP0W81PRL+OGKYIGYBkc/Ic9z6fWvTE8b2+kulnrMluUuCPKWZMgnHPzDkVWvfAK6vCbjSL611GEj5GDAP+IrCu/hr4vkdf8AiVxzFBtRjKuQPxNdmLnlmLj700m/k/ncKbrU9LHcvratF5mmzXaqedttcrMn5NzVC98SeJLOIyRW99NjoVsVY/pXLWXwp8UO26aS308nqwuCT+S10lj8PZNNhEl/4s1d1XlgJ/Ji/EsSa+cr/UsO7QqqXkr/AKHZFzmtY2Mm58SfFTUNy6bol9GoAPmXCpAoz9Tmsy50nXLx93jfxpDZxYJ+y2c3myMfQ4q94h8ReELZzY295eeIL1flFrYSMy59Gc1zdxofinXJEaSxt9HswcrbQthiP9pupr1cuwdXE6xpcke9tflf/I5a9aFPeV2Tz+J9H0qX+y/BmjLcXgP/AB8XPPl/7R7D+dVLQXEt6bzULiTVtVf70hOVT2X0FbOmeBLPTrV5bq5Cog3uqnauO5JrT8L614avZJ7XRZIjJb/6wbdp+oz1r6zCZdSw+qWvd7nl1cRKpoyLR/Dc1xItxqJBcnIj9BXStbRxR7IkCEDI96fFMVY4Clh6HNF4wcNIMDaOTnha9FI5myjI209ee9ZmoySW6R3ysQ9s4kUAeh6VQg8ZaJfa7/Y0MzG42BlfjY4Ppznt6VrSwrIrbhlTwQaU4KcXGWzCMuVqSNgXdpHq0UsBBtrnF7HgcYcbZVH6H8azPDlo9nqupeEpseW8pktGboA3KkVmaAwEi+HbyYwESGXTp26K3eM+x9K6I20mt26wxJ9m8Q6YfkjY4Mqf3M9/UGvgVTlgcTKnN2T6/k/8z3ZNV6SlE0NLjazV7WRf3ikryehzV14SsOcKrFcnjk5qtp9wdcgeWTMOoRDDLJ8u8KMY/wB6p4LjzlIkysi/KRX2mDxaxEbPSS3X9dDxK1J035A8hhdV2luAefQ1Na3nlSbSSMnJ56e1ec/ED4o6b4T1qDTZ7czSEr5rFiNiHuOOcV3FpJDc2MVzBwssaygt/dIyK7TE2Z/LG99jqpwCwGRzWe7NA4UNuXnaR/Wq39ryxXaqnzxhcOD0YentXI/F3x+vgrSrRxZRyT3e4opzsyCM+/Q0rhY9Ct7yNyqsOD19jUzj91tYAKGz+NYHge+bXvCtjrkMTBbuESKCNu7nqPbiuijO5Akq7OO/XNF+4WHD5kJOA5GPYiuJ8c3y6Vq+nXccitdfaEIXPKop5/MZ/KtzXPEFnokbvM8lxcvxbWycl29/QV5jA154z8RzfvTcgP8A6XOn3QR/ywj/APZj+FeBjsV9bk8PS+Hq+h30KXs1zy36HrGoWf8AxUMmp+YrQXVuotAvREb5m/Et/KrfhXULW8gkks5QyW100W4DgnaASPbNYGpPqGp+Cjp2jTQm7tbhbSeQNzBEwySPcDj8aj8PiTSLa50jS/lnNqfsZcZDTKCVz65NebhuZ0YVPs0n9+ur+41qJKco9ZI9Rtd+8kNwRkD3pjO8oPz/ADZAIHrXlPwD8deJPFuhajP4gs9kttc+Wk6psDnHK47lf616dGVkdpAwxnnHevtou6ueM1Z2K17ohvSvmSNt3ZIFX9L0fT7IbooQznqTyRWN8QNV1LSPBOrajotubm+trZpIY9u7JHt3x1x7V5z+zF448YeLU1X/AISXzJraIqYbhogmGJOU4Azxz7UaC1seua/psepwPDMwCuNuPavM9G+HFr4Y8ew69FdFwkcrbCOgKmvWGYEHOBjkVwXxPv7iz0a7gsMzajdxPFbIDyeMk15ubO+GdPrLRfM6cJdT5uiLPwnJXQbOPIZQ02zPUfvCf611euozLEm/ajSBXHqOteYfC291PS9O8Iafqcb+dNp893ftIuGjJYbVPvz09q7DXtXjn097y3uBIG/cxY6GRjj9BmvOoT9nl84x3baXzdjecb4hN9LM2fDbRy2zzMQfNd5AD7t/+qtqCQE7QV2gfKc1iWkKW9hDbwlFKJgEjjOK8R+EmqfFKf41X2n+ILPURpiGQXDygi2AGdrITwc8YxX0FGmqVOMF0Vjhk+Ztn0ZLIsOHLHntVfzGYBgBUdziSEhhuI/Cmx/3Tg8VoSLd3EibNrEDPJA7VmjWpI7p08oPFtQ+YD3LYIP0HNeJae3xYg+PrWt1p+oy6K0zDzgT9lNuTkMT93gcADBzXu88asAqRp06kUBYuRXHmKH4ZGU55zUsYG7cMgDoKzdPWS3tvLnkDEsT8q4xntXgHjVPjBa/HKObSodQn0iW5RraSJj9nEWBkPzgY5zmmCVz6Olkffnt6U8SEISAN3YVXkcswOcZHPFQmUrNk4Cn2piLilkbduJGegpZLjL4XGR05r55+OWl/FRviNZ33hZLy50uTyliNvMV8hx94MMjAPXNe9abHP8A2Zbm72NeCJfPZehfHOPxzQhtE9xcKFXcxDd6py3kYfIzn1zjNT3PMZ3x5rw/9orQvHt3c6bfeE2kns1Hl3EEUuyRWJBDDkce/UYoYJans0sjXG1kcelQB2R2Rgdx5GKzvCCX8HhixXViBfCEeeA27Deme/GOaus6ynzshh0BFFgG3Uvy5Y4Ge571WdmGSGJzXmP7Q2ieL9YttOm8JzPIYHYXNqsm1mBxhhngkc11Xw+i1iz8IWMOvtm+C/MGbcyrngE9zSsNLQ0NQtTMN68Y6+1Z17MBtjQ4VOOO5q/dXEgleLotcz4v0y61KCKOyu/s0ivuY+owaBozvGJP9jeHlycf2PBx/wABFcB4jVfItztGfXHvRRXzmVf7mvn+bPXrfxmctcalqNj4s09bK/urZWX5hDMyA8+xr6J8J399Lp0TS3ty529WlY9vrRRXxvE3xo9XCfCO8SXt5HasY7u4Q4PKyEV8yfFHVtUm1AxzaleSJz8rzsR+RNFFc3Dn+8IeO+A6b9mVEOi6pKUUyfbVG4jnGwd69jcnI5NFFfqqPnGY/jwn/hENR5P+o/qK8h/ZyVZNY1VpFDt5CcsMn79FFUSz3FVUHhQOR0HtRfACGZQAFKNkdjRRQT1PAPDUUf8Aw0LqyeWm2O4u9g28LjOMele5L/qvxoopgjnPHPy6ZHIvDq+VYdQc9jW/r0kkes+FLmOR1nkG15FOGYYHBPUiiivkuIvjh6M9nLfgZ1/jJVTW0ZFCl7ZWcgY3NnqfU1LqAAk09gAC0fzH1570UUZX/Hpf4TLFfBL1PDfjlZ2kvxP8N+ZawP5m0PujB3Df0PrXtE4C2xCgADaAB6UUV9Y9jyik4Hl9B0rm/ibY2N/plsL6zt7oJcR7RNEH25znGelFFTHcbPUdOjjhs4oYY0jiSNVREGFUY6ADoKi1QlcMCQQeCPpRRXLmX+6z9DTD/wARHhfjyeb7D4juPOk85SFWTcdwUnkA9cV2vgSOO1+Fxe1jWBhAcNGNp6e1FFfL0v8Ac5/I9OX8RGf+zU7voeryOzM8kjs7E5LHI5PrXXS8ayjDgiRcEfWiivQofwcT/XQ56n8SmdnbxxwyJHDGkaYJ2oMDJPJwKl03rOO248UUV9Fhf4EPRfkeZU+Nkqk+T1PSn2caRxBY0VBnooxRRXQjMnb7jV51rHz/ABFYP8wSyG0Hnbnrj0oorxsd/vlH/t47aH8GfyHaqT/wk5GTgWUYA9sGmaj8reEY1+VGuXJUdCcHtRRXmUP4OG/xf5m9T4qnoehfwr9Ks2BO5vpRRX1h5jJ/4B9TVSX/AJZ0UUxErk+aeTUM3+sFFFDBiOTsaonJ8miigaJ7flYSeTt/pT5Oh/3qKKaELJ/q0qSAnAOTnFFFMBtwx9T0rJu/mt5Q3I96KKYmLH/qovoP5VBAAqEKABknAoopDKT/APH21I/8VFFA0Zt9/wAfCfSqUn+sNFFSNH//2Q=="/>
          <p:cNvSpPr>
            <a:spLocks noChangeAspect="1" noChangeArrowheads="1"/>
          </p:cNvSpPr>
          <p:nvPr/>
        </p:nvSpPr>
        <p:spPr bwMode="auto">
          <a:xfrm>
            <a:off x="0" y="0"/>
            <a:ext cx="6372200" cy="63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77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 Cases of PUF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/>
              <a:t>Is the PUF actually used or </a:t>
            </a:r>
            <a:r>
              <a:rPr lang="en-GB" i="1" dirty="0" smtClean="0"/>
              <a:t>it is </a:t>
            </a:r>
            <a:r>
              <a:rPr lang="en-GB" i="1" dirty="0"/>
              <a:t>only </a:t>
            </a:r>
            <a:r>
              <a:rPr lang="en-GB" i="1" dirty="0" smtClean="0"/>
              <a:t>a hardware-assisted security solution belonging to the research world?</a:t>
            </a:r>
            <a:endParaRPr lang="en-GB" i="1" dirty="0"/>
          </a:p>
          <a:p>
            <a:r>
              <a:rPr lang="en-GB" dirty="0"/>
              <a:t>Some implementations of PUF, such as Optical PUF, are still </a:t>
            </a:r>
            <a:r>
              <a:rPr lang="en-GB" dirty="0" smtClean="0"/>
              <a:t>only research prototypes</a:t>
            </a:r>
            <a:endParaRPr lang="en-GB" dirty="0"/>
          </a:p>
          <a:p>
            <a:r>
              <a:rPr lang="en-GB" dirty="0"/>
              <a:t>Others have started the process of being used in industrial </a:t>
            </a:r>
            <a:r>
              <a:rPr lang="en-GB" dirty="0" smtClean="0"/>
              <a:t>solutions</a:t>
            </a:r>
            <a:endParaRPr lang="en-GB" dirty="0"/>
          </a:p>
          <a:p>
            <a:r>
              <a:rPr lang="en-GB" dirty="0"/>
              <a:t>For example, </a:t>
            </a:r>
            <a:r>
              <a:rPr lang="en-GB" dirty="0" smtClean="0"/>
              <a:t>the company </a:t>
            </a:r>
            <a:r>
              <a:rPr lang="en-GB" i="1" dirty="0" smtClean="0"/>
              <a:t>Maxim Integrated </a:t>
            </a:r>
            <a:r>
              <a:rPr lang="en-GB" dirty="0" smtClean="0"/>
              <a:t>released </a:t>
            </a:r>
            <a:r>
              <a:rPr lang="en-GB" dirty="0" err="1" smtClean="0"/>
              <a:t>ChipDNA</a:t>
            </a:r>
            <a:r>
              <a:rPr lang="en-GB" dirty="0" smtClean="0"/>
              <a:t> to be used in the context of </a:t>
            </a:r>
            <a:r>
              <a:rPr lang="en-GB" dirty="0" smtClean="0"/>
              <a:t>the Internet </a:t>
            </a:r>
            <a:r>
              <a:rPr lang="en-GB" dirty="0" smtClean="0"/>
              <a:t>of Things (IoT) 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ChipDNA</a:t>
            </a:r>
            <a:r>
              <a:rPr lang="en-GB" dirty="0" smtClean="0"/>
              <a:t> product uses a SRAM PUF for providing secure keys to IoT devices</a:t>
            </a:r>
            <a:endParaRPr lang="en-GB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 bwMode="auto">
          <a:xfrm>
            <a:off x="228600" y="5522465"/>
            <a:ext cx="8755063" cy="3548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kern="0" dirty="0"/>
              <a:t>https://www.maximintegrated.com/en/design/partners-and-technology/design-technology/chipdna-puf-technology.html</a:t>
            </a:r>
          </a:p>
        </p:txBody>
      </p:sp>
    </p:spTree>
    <p:extLst>
      <p:ext uri="{BB962C8B-B14F-4D97-AF65-F5344CB8AC3E}">
        <p14:creationId xmlns:p14="http://schemas.microsoft.com/office/powerpoint/2010/main" val="15595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PUF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first limitation of PUF systems lays in the difficulty of implementing </a:t>
            </a:r>
            <a:r>
              <a:rPr lang="en-GB" dirty="0" smtClean="0"/>
              <a:t>the acquisition </a:t>
            </a:r>
            <a:r>
              <a:rPr lang="en-GB" dirty="0" smtClean="0"/>
              <a:t>infrastructure. It is often costly both in terms of effort and money</a:t>
            </a:r>
          </a:p>
          <a:p>
            <a:r>
              <a:rPr lang="en-GB" dirty="0"/>
              <a:t>Reliability of the PUF with respect to the long term application in devices related to </a:t>
            </a:r>
            <a:r>
              <a:rPr lang="en-GB" dirty="0" smtClean="0"/>
              <a:t>aging</a:t>
            </a:r>
            <a:r>
              <a:rPr lang="en-GB" dirty="0"/>
              <a:t>, environmental conditions as temperature and others</a:t>
            </a:r>
            <a:endParaRPr lang="en-GB" dirty="0" smtClean="0"/>
          </a:p>
          <a:p>
            <a:r>
              <a:rPr lang="en-GB" dirty="0" smtClean="0"/>
              <a:t>Attacks to PUF exist and must be taken into account</a:t>
            </a:r>
          </a:p>
          <a:p>
            <a:pPr lvl="1"/>
            <a:r>
              <a:rPr lang="en-GB" dirty="0" err="1" smtClean="0"/>
              <a:t>Modeling</a:t>
            </a:r>
            <a:r>
              <a:rPr lang="en-GB" dirty="0" smtClean="0"/>
              <a:t> Attacks using machine learning</a:t>
            </a:r>
          </a:p>
          <a:p>
            <a:pPr lvl="1"/>
            <a:r>
              <a:rPr lang="en-GB" dirty="0" smtClean="0"/>
              <a:t>Side-channel Attacks </a:t>
            </a:r>
          </a:p>
          <a:p>
            <a:pPr lvl="1"/>
            <a:r>
              <a:rPr lang="en-GB" dirty="0" smtClean="0"/>
              <a:t>Invasive Attacks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Hardware-enabled Trusted Computing</a:t>
            </a:r>
            <a:endParaRPr lang="en-GB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0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Concept of Trust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do we mean for </a:t>
            </a:r>
            <a:r>
              <a:rPr lang="en-GB" i="1" dirty="0" smtClean="0"/>
              <a:t>Trust?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rusted </a:t>
            </a:r>
            <a:r>
              <a:rPr lang="en-GB" dirty="0"/>
              <a:t>systems are those upon whose correct (or predictable) operation we rely. </a:t>
            </a:r>
            <a:endParaRPr lang="en-GB" dirty="0" smtClean="0"/>
          </a:p>
          <a:p>
            <a:r>
              <a:rPr lang="en-GB" dirty="0" smtClean="0"/>
              <a:t>The idea </a:t>
            </a:r>
            <a:r>
              <a:rPr lang="en-GB" dirty="0"/>
              <a:t>of trust is somewhat orthogonal to that of </a:t>
            </a:r>
            <a:r>
              <a:rPr lang="en-GB" dirty="0" smtClean="0"/>
              <a:t>security: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rusted </a:t>
            </a:r>
            <a:r>
              <a:rPr lang="en-GB" dirty="0"/>
              <a:t>components </a:t>
            </a:r>
            <a:r>
              <a:rPr lang="en-GB" dirty="0" smtClean="0"/>
              <a:t>may be used to </a:t>
            </a:r>
            <a:r>
              <a:rPr lang="en-GB" dirty="0"/>
              <a:t>build secure </a:t>
            </a:r>
            <a:r>
              <a:rPr lang="en-GB" dirty="0" smtClean="0"/>
              <a:t>systems</a:t>
            </a:r>
          </a:p>
          <a:p>
            <a:r>
              <a:rPr lang="en-GB" dirty="0"/>
              <a:t>Trust on its own does not entail security: merely, predictable </a:t>
            </a:r>
            <a:r>
              <a:rPr lang="en-GB" dirty="0" smtClean="0"/>
              <a:t>behaviour</a:t>
            </a:r>
          </a:p>
          <a:p>
            <a:r>
              <a:rPr lang="en-GB" dirty="0"/>
              <a:t>If a piece of software has been tainted by the introduction of a </a:t>
            </a:r>
            <a:r>
              <a:rPr lang="en-GB" dirty="0" smtClean="0"/>
              <a:t>virus, normal </a:t>
            </a:r>
            <a:r>
              <a:rPr lang="en-GB" dirty="0"/>
              <a:t>good behaviour can easily turn bad</a:t>
            </a:r>
            <a:endParaRPr lang="en-GB" dirty="0" smtClean="0"/>
          </a:p>
          <a:p>
            <a:pPr marL="0" indent="0" algn="ctr">
              <a:buNone/>
            </a:pPr>
            <a:r>
              <a:rPr lang="en-GB" i="1" dirty="0" smtClean="0"/>
              <a:t>“An </a:t>
            </a:r>
            <a:r>
              <a:rPr lang="en-GB" i="1" dirty="0"/>
              <a:t>entity can be trusted if it always behaves in the expected manner for the intended </a:t>
            </a:r>
            <a:r>
              <a:rPr lang="en-GB" i="1" dirty="0" smtClean="0"/>
              <a:t>purpose”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01527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Trusted Computing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activities in the context of </a:t>
            </a:r>
            <a:r>
              <a:rPr lang="en-GB" i="1" dirty="0" smtClean="0"/>
              <a:t>trust</a:t>
            </a:r>
            <a:r>
              <a:rPr lang="en-GB" dirty="0" smtClean="0"/>
              <a:t> for building secure systems are </a:t>
            </a:r>
            <a:r>
              <a:rPr lang="en-GB" dirty="0" smtClean="0"/>
              <a:t>the result </a:t>
            </a:r>
            <a:r>
              <a:rPr lang="en-GB" dirty="0" smtClean="0"/>
              <a:t>of an industrial consortium born in 1999: </a:t>
            </a:r>
          </a:p>
          <a:p>
            <a:pPr lvl="1"/>
            <a:r>
              <a:rPr lang="en-GB" dirty="0" smtClean="0"/>
              <a:t>The </a:t>
            </a:r>
            <a:r>
              <a:rPr lang="en-GB" b="1" i="1" dirty="0" smtClean="0"/>
              <a:t>Trusted </a:t>
            </a:r>
            <a:r>
              <a:rPr lang="en-GB" b="1" i="1" dirty="0"/>
              <a:t>Computing </a:t>
            </a:r>
            <a:r>
              <a:rPr lang="en-GB" b="1" i="1" dirty="0" smtClean="0"/>
              <a:t>Group</a:t>
            </a:r>
            <a:r>
              <a:rPr lang="en-GB" b="1" i="1" dirty="0"/>
              <a:t> </a:t>
            </a:r>
            <a:r>
              <a:rPr lang="en-GB" b="1" dirty="0" smtClean="0"/>
              <a:t>(TCG)</a:t>
            </a:r>
          </a:p>
          <a:p>
            <a:r>
              <a:rPr lang="en-GB" dirty="0" smtClean="0"/>
              <a:t>An initiative started by AMD, HP, IBM, Intel, Microsoft, CISCO, and Wave Systems Corp </a:t>
            </a:r>
          </a:p>
          <a:p>
            <a:r>
              <a:rPr lang="en-GB" dirty="0" smtClean="0"/>
              <a:t>The TCG developed and promoted </a:t>
            </a:r>
            <a:r>
              <a:rPr lang="en-GB" b="1" dirty="0" smtClean="0"/>
              <a:t>technologies of Trusted Computing, </a:t>
            </a:r>
            <a:r>
              <a:rPr lang="en-GB" dirty="0" smtClean="0"/>
              <a:t>which have been widely adopted and standardized</a:t>
            </a:r>
          </a:p>
          <a:p>
            <a:r>
              <a:rPr lang="en-GB" dirty="0"/>
              <a:t>With Trusted Computing, the computer will consistently behave in expected ways, and </a:t>
            </a:r>
            <a:r>
              <a:rPr lang="en-GB" dirty="0" smtClean="0"/>
              <a:t>that behaviour </a:t>
            </a:r>
            <a:r>
              <a:rPr lang="en-GB" dirty="0"/>
              <a:t>will be enforced by computer </a:t>
            </a:r>
            <a:r>
              <a:rPr lang="en-GB" u="sng" dirty="0"/>
              <a:t>hardware</a:t>
            </a:r>
            <a:r>
              <a:rPr lang="en-GB" dirty="0"/>
              <a:t> </a:t>
            </a:r>
            <a:r>
              <a:rPr lang="en-GB" dirty="0" smtClean="0"/>
              <a:t>and</a:t>
            </a:r>
            <a:r>
              <a:rPr lang="en-GB" dirty="0"/>
              <a:t> </a:t>
            </a:r>
            <a:r>
              <a:rPr lang="en-GB" u="sng" dirty="0" smtClean="0"/>
              <a:t>software</a:t>
            </a:r>
          </a:p>
          <a:p>
            <a:r>
              <a:rPr lang="en-GB" dirty="0" smtClean="0"/>
              <a:t>This is achieved by loading the hardware with unique encryption keys inaccessible to the rest of the system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1700808"/>
            <a:ext cx="1549442" cy="62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 of Trusted Computing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Trusted</a:t>
            </a:r>
            <a:r>
              <a:rPr lang="it-IT" dirty="0"/>
              <a:t> Computing </a:t>
            </a:r>
            <a:r>
              <a:rPr lang="it-IT" dirty="0" err="1"/>
              <a:t>provides</a:t>
            </a:r>
            <a:r>
              <a:rPr lang="it-IT" dirty="0"/>
              <a:t> </a:t>
            </a:r>
            <a:r>
              <a:rPr lang="it-IT" dirty="0" err="1"/>
              <a:t>confidence</a:t>
            </a:r>
            <a:r>
              <a:rPr lang="it-IT" dirty="0"/>
              <a:t> in a </a:t>
            </a:r>
            <a:r>
              <a:rPr lang="it-IT" dirty="0" err="1"/>
              <a:t>product</a:t>
            </a:r>
            <a:r>
              <a:rPr lang="it-IT" dirty="0"/>
              <a:t>, </a:t>
            </a:r>
            <a:r>
              <a:rPr lang="it-IT" dirty="0" err="1"/>
              <a:t>especially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product’s</a:t>
            </a:r>
            <a:r>
              <a:rPr lang="it-IT" dirty="0"/>
              <a:t> </a:t>
            </a:r>
            <a:r>
              <a:rPr lang="it-IT" dirty="0" err="1"/>
              <a:t>behaviour</a:t>
            </a:r>
            <a:r>
              <a:rPr lang="it-IT" dirty="0"/>
              <a:t> </a:t>
            </a:r>
            <a:r>
              <a:rPr lang="it-IT" dirty="0" err="1"/>
              <a:t>isn’t</a:t>
            </a:r>
            <a:r>
              <a:rPr lang="it-IT" dirty="0"/>
              <a:t> </a:t>
            </a:r>
            <a:r>
              <a:rPr lang="it-IT" dirty="0" err="1"/>
              <a:t>fully-secure</a:t>
            </a:r>
            <a:r>
              <a:rPr lang="it-IT" dirty="0"/>
              <a:t> or </a:t>
            </a:r>
            <a:r>
              <a:rPr lang="it-IT" dirty="0" err="1"/>
              <a:t>might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insecure</a:t>
            </a:r>
            <a:r>
              <a:rPr lang="it-IT" dirty="0"/>
              <a:t> </a:t>
            </a:r>
          </a:p>
          <a:p>
            <a:pPr lvl="1"/>
            <a:r>
              <a:rPr lang="it-IT" dirty="0" err="1" smtClean="0"/>
              <a:t>Establish</a:t>
            </a:r>
            <a:r>
              <a:rPr lang="it-IT" dirty="0" smtClean="0"/>
              <a:t> </a:t>
            </a:r>
            <a:r>
              <a:rPr lang="it-IT" dirty="0" err="1" smtClean="0"/>
              <a:t>whether</a:t>
            </a:r>
            <a:r>
              <a:rPr lang="it-IT" dirty="0" smtClean="0"/>
              <a:t> </a:t>
            </a:r>
            <a:r>
              <a:rPr lang="it-IT" dirty="0"/>
              <a:t>an </a:t>
            </a:r>
            <a:r>
              <a:rPr lang="it-IT" dirty="0" err="1"/>
              <a:t>individual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intended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, and </a:t>
            </a:r>
            <a:r>
              <a:rPr lang="it-IT" dirty="0" err="1"/>
              <a:t>whether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doing</a:t>
            </a:r>
            <a:r>
              <a:rPr lang="it-IT" dirty="0"/>
              <a:t>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designed</a:t>
            </a:r>
            <a:r>
              <a:rPr lang="it-IT" dirty="0"/>
              <a:t> to do,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behaviour</a:t>
            </a:r>
            <a:r>
              <a:rPr lang="it-IT" dirty="0"/>
              <a:t> </a:t>
            </a:r>
            <a:r>
              <a:rPr lang="it-IT" dirty="0" err="1"/>
              <a:t>isn’t</a:t>
            </a:r>
            <a:r>
              <a:rPr lang="it-IT" dirty="0"/>
              <a:t> </a:t>
            </a:r>
            <a:r>
              <a:rPr lang="it-IT" dirty="0" err="1"/>
              <a:t>secure</a:t>
            </a:r>
            <a:r>
              <a:rPr lang="it-IT" dirty="0"/>
              <a:t> or </a:t>
            </a:r>
            <a:r>
              <a:rPr lang="it-IT" dirty="0" err="1"/>
              <a:t>becomes</a:t>
            </a:r>
            <a:r>
              <a:rPr lang="it-IT" dirty="0"/>
              <a:t> </a:t>
            </a:r>
            <a:r>
              <a:rPr lang="it-IT" dirty="0" err="1"/>
              <a:t>insecure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of </a:t>
            </a:r>
            <a:r>
              <a:rPr lang="it-IT" dirty="0" err="1"/>
              <a:t>modification</a:t>
            </a:r>
            <a:r>
              <a:rPr lang="it-IT" dirty="0"/>
              <a:t>. </a:t>
            </a:r>
          </a:p>
          <a:p>
            <a:pPr lvl="1"/>
            <a:r>
              <a:rPr lang="it-IT" dirty="0" err="1" smtClean="0"/>
              <a:t>Provide</a:t>
            </a:r>
            <a:r>
              <a:rPr lang="it-IT" dirty="0" smtClean="0"/>
              <a:t> </a:t>
            </a:r>
            <a:r>
              <a:rPr lang="it-IT" dirty="0" err="1"/>
              <a:t>controlled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to </a:t>
            </a:r>
            <a:r>
              <a:rPr lang="it-IT" dirty="0" err="1"/>
              <a:t>keys</a:t>
            </a:r>
            <a:r>
              <a:rPr lang="it-IT" dirty="0"/>
              <a:t> and </a:t>
            </a:r>
            <a:r>
              <a:rPr lang="it-IT" dirty="0" err="1"/>
              <a:t>secrets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</a:t>
            </a:r>
            <a:r>
              <a:rPr lang="it-IT" dirty="0" err="1"/>
              <a:t>product’s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behaviour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err="1" smtClean="0"/>
              <a:t>Trusted</a:t>
            </a:r>
            <a:r>
              <a:rPr lang="it-IT" dirty="0" smtClean="0"/>
              <a:t> </a:t>
            </a:r>
            <a:r>
              <a:rPr lang="it-IT" dirty="0"/>
              <a:t>Computing </a:t>
            </a:r>
            <a:r>
              <a:rPr lang="it-IT" dirty="0" err="1"/>
              <a:t>allows</a:t>
            </a:r>
            <a:r>
              <a:rPr lang="it-IT" dirty="0"/>
              <a:t> a </a:t>
            </a:r>
            <a:r>
              <a:rPr lang="it-IT" dirty="0" err="1"/>
              <a:t>compromised</a:t>
            </a:r>
            <a:r>
              <a:rPr lang="it-IT" dirty="0"/>
              <a:t> </a:t>
            </a:r>
            <a:r>
              <a:rPr lang="it-IT" dirty="0" err="1"/>
              <a:t>product</a:t>
            </a:r>
            <a:r>
              <a:rPr lang="it-IT" dirty="0"/>
              <a:t> to be </a:t>
            </a:r>
            <a:r>
              <a:rPr lang="it-IT" dirty="0" err="1"/>
              <a:t>restored</a:t>
            </a:r>
            <a:r>
              <a:rPr lang="it-IT" dirty="0"/>
              <a:t> by </a:t>
            </a:r>
            <a:r>
              <a:rPr lang="it-IT" dirty="0" err="1"/>
              <a:t>installing</a:t>
            </a:r>
            <a:r>
              <a:rPr lang="it-IT" dirty="0"/>
              <a:t> and </a:t>
            </a:r>
            <a:r>
              <a:rPr lang="it-IT" dirty="0" err="1"/>
              <a:t>replacing</a:t>
            </a:r>
            <a:r>
              <a:rPr lang="it-IT" dirty="0"/>
              <a:t> </a:t>
            </a:r>
            <a:r>
              <a:rPr lang="it-IT" dirty="0" smtClean="0"/>
              <a:t>software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1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Requirements for Trusted Computing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mechanism is required to verify (</a:t>
            </a:r>
            <a:r>
              <a:rPr lang="en-GB" b="1" i="1" dirty="0" smtClean="0"/>
              <a:t>measure</a:t>
            </a:r>
            <a:r>
              <a:rPr lang="en-GB" dirty="0" smtClean="0"/>
              <a:t>) what software is running</a:t>
            </a:r>
          </a:p>
          <a:p>
            <a:pPr lvl="1"/>
            <a:r>
              <a:rPr lang="en-GB" dirty="0" smtClean="0"/>
              <a:t>Monitoring the boot process</a:t>
            </a:r>
          </a:p>
          <a:p>
            <a:pPr lvl="1"/>
            <a:r>
              <a:rPr lang="en-GB" dirty="0" smtClean="0"/>
              <a:t>Needs an anchor to start the </a:t>
            </a:r>
            <a:r>
              <a:rPr lang="en-GB" i="1" dirty="0" smtClean="0"/>
              <a:t>measurement</a:t>
            </a:r>
            <a:r>
              <a:rPr lang="en-GB" dirty="0" smtClean="0"/>
              <a:t> from a root-of-trust</a:t>
            </a:r>
          </a:p>
          <a:p>
            <a:pPr lvl="1"/>
            <a:r>
              <a:rPr lang="en-GB" dirty="0" smtClean="0"/>
              <a:t>Nobody should be able to modify or forge these measurements</a:t>
            </a:r>
          </a:p>
          <a:p>
            <a:pPr lvl="1"/>
            <a:r>
              <a:rPr lang="en-GB" dirty="0" smtClean="0"/>
              <a:t>Some shielded/secure location for the </a:t>
            </a:r>
            <a:r>
              <a:rPr lang="en-GB" i="1" dirty="0" smtClean="0"/>
              <a:t>measurements</a:t>
            </a:r>
            <a:r>
              <a:rPr lang="en-GB" dirty="0" smtClean="0"/>
              <a:t> is required</a:t>
            </a:r>
          </a:p>
          <a:p>
            <a:r>
              <a:rPr lang="en-GB" dirty="0" smtClean="0"/>
              <a:t>Once </a:t>
            </a:r>
            <a:r>
              <a:rPr lang="en-GB" i="1" dirty="0" smtClean="0"/>
              <a:t>measured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Why should someone else believe this claim?</a:t>
            </a:r>
          </a:p>
          <a:p>
            <a:pPr lvl="1"/>
            <a:r>
              <a:rPr lang="en-GB" dirty="0" smtClean="0"/>
              <a:t>A mechanism to securely report (</a:t>
            </a:r>
            <a:r>
              <a:rPr lang="en-GB" b="1" dirty="0" smtClean="0"/>
              <a:t>attest</a:t>
            </a:r>
            <a:r>
              <a:rPr lang="en-GB" dirty="0" smtClean="0"/>
              <a:t>) the </a:t>
            </a:r>
            <a:r>
              <a:rPr lang="en-GB" i="1" dirty="0" smtClean="0"/>
              <a:t>measurement </a:t>
            </a:r>
            <a:r>
              <a:rPr lang="en-GB" dirty="0" smtClean="0"/>
              <a:t>to a 3</a:t>
            </a:r>
            <a:r>
              <a:rPr lang="en-GB" baseline="30000" dirty="0" smtClean="0"/>
              <a:t>rd</a:t>
            </a:r>
            <a:r>
              <a:rPr lang="en-GB" dirty="0" smtClean="0"/>
              <a:t> party is needed</a:t>
            </a:r>
          </a:p>
          <a:p>
            <a:r>
              <a:rPr lang="en-GB" dirty="0"/>
              <a:t>A mechanism must be defined to </a:t>
            </a:r>
            <a:r>
              <a:rPr lang="en-GB" b="1" dirty="0"/>
              <a:t>isolate</a:t>
            </a:r>
            <a:r>
              <a:rPr lang="en-GB" dirty="0"/>
              <a:t> the execution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341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Roadmap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smtClean="0"/>
              <a:t>Concepts of Hardware-assisted security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Historical Overview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Current Solutions and their Limitations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Physically </a:t>
            </a:r>
            <a:r>
              <a:rPr lang="en-GB" dirty="0" err="1" smtClean="0"/>
              <a:t>Unclonable</a:t>
            </a:r>
            <a:r>
              <a:rPr lang="en-GB" dirty="0" smtClean="0"/>
              <a:t> Function (PUF)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Hardware-enabled Trusted Computing</a:t>
            </a:r>
          </a:p>
          <a:p>
            <a:pPr lvl="2">
              <a:lnSpc>
                <a:spcPct val="150000"/>
              </a:lnSpc>
            </a:pPr>
            <a:r>
              <a:rPr lang="en-GB" dirty="0" smtClean="0"/>
              <a:t>Trusted Platform Module</a:t>
            </a:r>
          </a:p>
          <a:p>
            <a:pPr lvl="2">
              <a:lnSpc>
                <a:spcPct val="150000"/>
              </a:lnSpc>
            </a:pPr>
            <a:r>
              <a:rPr lang="en-GB" dirty="0" smtClean="0"/>
              <a:t>Trusted Execution Environment</a:t>
            </a:r>
          </a:p>
          <a:p>
            <a:pPr lvl="1">
              <a:lnSpc>
                <a:spcPct val="150000"/>
              </a:lnSpc>
            </a:pPr>
            <a:r>
              <a:rPr lang="en-GB" dirty="0" smtClean="0"/>
              <a:t>Cryptographic Optimization 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91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Concepts: Trusted Computing Base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 </a:t>
            </a:r>
            <a:r>
              <a:rPr lang="en-GB" i="1" dirty="0" smtClean="0"/>
              <a:t>Trusted Computing Base</a:t>
            </a:r>
            <a:r>
              <a:rPr lang="en-GB" i="1" dirty="0"/>
              <a:t> (TCB) </a:t>
            </a:r>
            <a:r>
              <a:rPr lang="en-GB" dirty="0"/>
              <a:t>of a computer system is the set of all hardware, firmware, and/or software components that are critical to its </a:t>
            </a:r>
            <a:r>
              <a:rPr lang="en-GB" dirty="0" smtClean="0"/>
              <a:t>security</a:t>
            </a:r>
          </a:p>
          <a:p>
            <a:r>
              <a:rPr lang="en-GB" dirty="0" smtClean="0"/>
              <a:t>Bugs</a:t>
            </a:r>
            <a:r>
              <a:rPr lang="en-GB" dirty="0"/>
              <a:t> or vulnerabilities occurring inside the TCB might jeopardize the security properties of the entire system. </a:t>
            </a:r>
          </a:p>
        </p:txBody>
      </p:sp>
      <p:sp>
        <p:nvSpPr>
          <p:cNvPr id="5" name="Ovale 4"/>
          <p:cNvSpPr/>
          <p:nvPr/>
        </p:nvSpPr>
        <p:spPr bwMode="auto">
          <a:xfrm>
            <a:off x="2843808" y="3429000"/>
            <a:ext cx="2556306" cy="22669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3275856" y="3789041"/>
            <a:ext cx="1728192" cy="15121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3923928" y="4329101"/>
            <a:ext cx="432048" cy="43204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cxnSp>
        <p:nvCxnSpPr>
          <p:cNvPr id="9" name="Connettore 1 8"/>
          <p:cNvCxnSpPr/>
          <p:nvPr/>
        </p:nvCxnSpPr>
        <p:spPr bwMode="auto">
          <a:xfrm>
            <a:off x="4139952" y="4581128"/>
            <a:ext cx="2664296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ttore 1 9"/>
          <p:cNvCxnSpPr/>
          <p:nvPr/>
        </p:nvCxnSpPr>
        <p:spPr bwMode="auto">
          <a:xfrm flipV="1">
            <a:off x="4499992" y="4941167"/>
            <a:ext cx="2304256" cy="1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ttore 1 10"/>
          <p:cNvCxnSpPr/>
          <p:nvPr/>
        </p:nvCxnSpPr>
        <p:spPr bwMode="auto">
          <a:xfrm>
            <a:off x="4788024" y="5373216"/>
            <a:ext cx="2016224" cy="0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CasellaDiTesto 24"/>
          <p:cNvSpPr txBox="1"/>
          <p:nvPr/>
        </p:nvSpPr>
        <p:spPr>
          <a:xfrm>
            <a:off x="5508104" y="4215410"/>
            <a:ext cx="2642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0" dirty="0" smtClean="0">
                <a:latin typeface="Osvald"/>
              </a:rPr>
              <a:t>Trusted Computing Base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5508104" y="4581128"/>
            <a:ext cx="348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0" dirty="0" smtClean="0">
                <a:latin typeface="Osvald"/>
              </a:rPr>
              <a:t>Trusted Computing Environment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508104" y="498934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0" smtClean="0">
                <a:latin typeface="Osvald"/>
              </a:rPr>
              <a:t>Applications</a:t>
            </a:r>
            <a:endParaRPr lang="en-GB" b="1" i="0" dirty="0" smtClean="0">
              <a:latin typeface="Osvald"/>
            </a:endParaRPr>
          </a:p>
        </p:txBody>
      </p:sp>
    </p:spTree>
    <p:extLst>
      <p:ext uri="{BB962C8B-B14F-4D97-AF65-F5344CB8AC3E}">
        <p14:creationId xmlns:p14="http://schemas.microsoft.com/office/powerpoint/2010/main" val="11750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Concepts: Chain of Trust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980728"/>
            <a:ext cx="8602663" cy="2780652"/>
          </a:xfrm>
        </p:spPr>
        <p:txBody>
          <a:bodyPr/>
          <a:lstStyle/>
          <a:p>
            <a:r>
              <a:rPr lang="it-IT" dirty="0" err="1" smtClean="0"/>
              <a:t>Trusted</a:t>
            </a:r>
            <a:r>
              <a:rPr lang="it-IT" dirty="0" smtClean="0"/>
              <a:t> </a:t>
            </a:r>
            <a:r>
              <a:rPr lang="it-IT" dirty="0" err="1" smtClean="0"/>
              <a:t>computing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the </a:t>
            </a:r>
            <a:r>
              <a:rPr lang="it-IT" dirty="0" err="1" smtClean="0"/>
              <a:t>concept</a:t>
            </a:r>
            <a:r>
              <a:rPr lang="it-IT" dirty="0" smtClean="0"/>
              <a:t> of</a:t>
            </a:r>
            <a:r>
              <a:rPr lang="it-IT" b="1" dirty="0" smtClean="0"/>
              <a:t> </a:t>
            </a:r>
            <a:r>
              <a:rPr lang="it-IT" b="1" dirty="0" err="1" smtClean="0"/>
              <a:t>chain</a:t>
            </a:r>
            <a:r>
              <a:rPr lang="it-IT" b="1" dirty="0" smtClean="0"/>
              <a:t>-of-trust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A</a:t>
            </a:r>
            <a:r>
              <a:rPr lang="it-IT" dirty="0"/>
              <a:t>  </a:t>
            </a:r>
            <a:r>
              <a:rPr lang="it-IT" dirty="0" err="1"/>
              <a:t>chain</a:t>
            </a:r>
            <a:r>
              <a:rPr lang="it-IT" dirty="0"/>
              <a:t>-of-trust  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established</a:t>
            </a:r>
            <a:r>
              <a:rPr lang="it-IT" dirty="0"/>
              <a:t> by </a:t>
            </a:r>
            <a:r>
              <a:rPr lang="it-IT" dirty="0" err="1"/>
              <a:t>validating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component of hardware and software from the end </a:t>
            </a:r>
            <a:r>
              <a:rPr lang="it-IT" dirty="0" err="1"/>
              <a:t>entity</a:t>
            </a:r>
            <a:r>
              <a:rPr lang="it-IT" dirty="0"/>
              <a:t> up to the </a:t>
            </a:r>
            <a:r>
              <a:rPr lang="it-IT" b="1" dirty="0" err="1" smtClean="0"/>
              <a:t>root</a:t>
            </a:r>
            <a:r>
              <a:rPr lang="it-IT" b="1" dirty="0" smtClean="0"/>
              <a:t>-of-trust</a:t>
            </a:r>
          </a:p>
          <a:p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concept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comes</a:t>
            </a:r>
            <a:r>
              <a:rPr lang="it-IT" dirty="0" smtClean="0"/>
              <a:t> from </a:t>
            </a:r>
            <a:r>
              <a:rPr lang="it-IT" dirty="0" err="1" smtClean="0"/>
              <a:t>PKIs</a:t>
            </a:r>
            <a:r>
              <a:rPr lang="it-IT" dirty="0" smtClean="0"/>
              <a:t> </a:t>
            </a:r>
            <a:r>
              <a:rPr lang="it-IT" dirty="0" err="1" smtClean="0"/>
              <a:t>where</a:t>
            </a:r>
            <a:r>
              <a:rPr lang="it-IT" dirty="0" smtClean="0"/>
              <a:t> </a:t>
            </a:r>
            <a:r>
              <a:rPr lang="it-IT" dirty="0" err="1" smtClean="0"/>
              <a:t>digital</a:t>
            </a:r>
            <a:r>
              <a:rPr lang="it-IT" dirty="0" smtClean="0"/>
              <a:t> </a:t>
            </a:r>
            <a:r>
              <a:rPr lang="it-IT" dirty="0" err="1"/>
              <a:t>certificates</a:t>
            </a:r>
            <a:r>
              <a:rPr lang="it-IT" dirty="0"/>
              <a:t> are </a:t>
            </a:r>
            <a:r>
              <a:rPr lang="it-IT" dirty="0" err="1"/>
              <a:t>verified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a </a:t>
            </a:r>
            <a:r>
              <a:rPr lang="it-IT" dirty="0" err="1"/>
              <a:t>chain</a:t>
            </a:r>
            <a:r>
              <a:rPr lang="it-IT" dirty="0"/>
              <a:t> of trust. </a:t>
            </a:r>
            <a:r>
              <a:rPr lang="it-IT" dirty="0" smtClean="0"/>
              <a:t>In </a:t>
            </a:r>
            <a:r>
              <a:rPr lang="it-IT" dirty="0" err="1" smtClean="0"/>
              <a:t>that</a:t>
            </a:r>
            <a:r>
              <a:rPr lang="it-IT" dirty="0" smtClean="0"/>
              <a:t> case, the </a:t>
            </a:r>
            <a:r>
              <a:rPr lang="it-IT" i="1" dirty="0"/>
              <a:t>trust</a:t>
            </a:r>
            <a:r>
              <a:rPr lang="it-IT" dirty="0"/>
              <a:t> </a:t>
            </a:r>
            <a:r>
              <a:rPr lang="it-IT" i="1" dirty="0"/>
              <a:t>anchor</a:t>
            </a:r>
            <a:r>
              <a:rPr lang="it-IT" dirty="0"/>
              <a:t> for the </a:t>
            </a:r>
            <a:r>
              <a:rPr lang="it-IT" dirty="0" err="1"/>
              <a:t>digital</a:t>
            </a:r>
            <a:r>
              <a:rPr lang="it-IT" dirty="0"/>
              <a:t> certificate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 smtClean="0"/>
              <a:t>root</a:t>
            </a:r>
            <a:r>
              <a:rPr lang="it-IT" dirty="0" smtClean="0"/>
              <a:t> </a:t>
            </a:r>
            <a:r>
              <a:rPr lang="it-IT" dirty="0" err="1" smtClean="0"/>
              <a:t>certification</a:t>
            </a:r>
            <a:r>
              <a:rPr lang="it-IT" dirty="0" smtClean="0"/>
              <a:t> authority (CA)</a:t>
            </a:r>
          </a:p>
          <a:p>
            <a:endParaRPr lang="it-IT" dirty="0"/>
          </a:p>
          <a:p>
            <a:endParaRPr lang="it-IT" b="1" dirty="0" smtClean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239" y="3761379"/>
            <a:ext cx="4320480" cy="2140003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228496" y="4005064"/>
            <a:ext cx="4127480" cy="20162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In TC, the trust anchor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usually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lays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in a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piece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of HW</a:t>
            </a:r>
          </a:p>
          <a:p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It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could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also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be in SW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components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but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then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security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will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be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lower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0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Features of Trusted Computing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052736"/>
            <a:ext cx="8602663" cy="5166320"/>
          </a:xfrm>
        </p:spPr>
        <p:txBody>
          <a:bodyPr/>
          <a:lstStyle/>
          <a:p>
            <a:r>
              <a:rPr lang="en-GB" sz="2200" dirty="0"/>
              <a:t>S</a:t>
            </a:r>
            <a:r>
              <a:rPr lang="en-GB" sz="2200" dirty="0" smtClean="0"/>
              <a:t>ome generally agreed upon features of Trusted Computing are:</a:t>
            </a:r>
          </a:p>
          <a:p>
            <a:pPr lvl="1"/>
            <a:r>
              <a:rPr lang="en-GB" sz="2150" b="1" dirty="0" smtClean="0"/>
              <a:t>Trusted Boot</a:t>
            </a:r>
            <a:r>
              <a:rPr lang="en-GB" sz="2150" dirty="0" smtClean="0"/>
              <a:t>, allows </a:t>
            </a:r>
            <a:r>
              <a:rPr lang="en-GB" sz="2150" dirty="0"/>
              <a:t>the system to boot into a defined and trusted configuration. </a:t>
            </a:r>
          </a:p>
          <a:p>
            <a:pPr lvl="1"/>
            <a:r>
              <a:rPr lang="en-GB" sz="2150" b="1" dirty="0" smtClean="0"/>
              <a:t>Sealed Storage</a:t>
            </a:r>
            <a:r>
              <a:rPr lang="en-GB" sz="2150" dirty="0" smtClean="0"/>
              <a:t>, </a:t>
            </a:r>
            <a:r>
              <a:rPr lang="en-GB" sz="2150" dirty="0"/>
              <a:t>allows software to keep cryptographically secure secrets</a:t>
            </a:r>
            <a:r>
              <a:rPr lang="en-GB" sz="2150" dirty="0" smtClean="0"/>
              <a:t>.</a:t>
            </a:r>
          </a:p>
          <a:p>
            <a:pPr lvl="1"/>
            <a:r>
              <a:rPr lang="en-GB" sz="2150" b="1" dirty="0" smtClean="0"/>
              <a:t>Curtained Memory</a:t>
            </a:r>
            <a:r>
              <a:rPr lang="en-GB" sz="2150" dirty="0" smtClean="0"/>
              <a:t>, </a:t>
            </a:r>
            <a:r>
              <a:rPr lang="en-GB" sz="2150" dirty="0"/>
              <a:t>will provide strong memory isolation; memory that cannot be read by other processes including operating systems and </a:t>
            </a:r>
            <a:r>
              <a:rPr lang="en-GB" sz="2150" dirty="0" smtClean="0"/>
              <a:t>debuggers.</a:t>
            </a:r>
          </a:p>
          <a:p>
            <a:pPr lvl="1"/>
            <a:r>
              <a:rPr lang="en-GB" sz="2150" b="1" dirty="0" smtClean="0"/>
              <a:t>Attestation</a:t>
            </a:r>
            <a:r>
              <a:rPr lang="en-GB" sz="2150" dirty="0"/>
              <a:t>, allows a trusted device to present reliable evidence to remote parties about the software it is running</a:t>
            </a:r>
            <a:r>
              <a:rPr lang="en-GB" sz="2150" dirty="0" smtClean="0"/>
              <a:t>.</a:t>
            </a:r>
          </a:p>
          <a:p>
            <a:pPr lvl="1"/>
            <a:r>
              <a:rPr lang="en-GB" sz="2150" b="1" dirty="0" smtClean="0"/>
              <a:t>Integrity Measurement</a:t>
            </a:r>
            <a:r>
              <a:rPr lang="en-GB" sz="2150" dirty="0" smtClean="0"/>
              <a:t>, the </a:t>
            </a:r>
            <a:r>
              <a:rPr lang="en-GB" sz="2150" dirty="0"/>
              <a:t>ability to compute hashes of executable code, configuration data, and other system state </a:t>
            </a:r>
            <a:r>
              <a:rPr lang="en-GB" sz="2150" dirty="0" smtClean="0"/>
              <a:t>information.</a:t>
            </a:r>
          </a:p>
          <a:p>
            <a:pPr lvl="1"/>
            <a:r>
              <a:rPr lang="en-GB" sz="2150" b="1" dirty="0"/>
              <a:t>Secure I/O</a:t>
            </a:r>
            <a:r>
              <a:rPr lang="en-GB" sz="2150" dirty="0"/>
              <a:t> thwarts attacks like key-stroke loggers and screen scrapers</a:t>
            </a:r>
          </a:p>
          <a:p>
            <a:pPr lvl="1"/>
            <a:endParaRPr lang="en-GB" sz="2150" dirty="0" smtClean="0"/>
          </a:p>
        </p:txBody>
      </p:sp>
    </p:spTree>
    <p:extLst>
      <p:ext uri="{BB962C8B-B14F-4D97-AF65-F5344CB8AC3E}">
        <p14:creationId xmlns:p14="http://schemas.microsoft.com/office/powerpoint/2010/main" val="18712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Trusted Platform Module (TPM)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" y="1052736"/>
            <a:ext cx="8766368" cy="5112568"/>
          </a:xfrm>
        </p:spPr>
        <p:txBody>
          <a:bodyPr/>
          <a:lstStyle/>
          <a:p>
            <a:r>
              <a:rPr lang="en-GB" i="1" dirty="0" smtClean="0"/>
              <a:t>History </a:t>
            </a:r>
            <a:r>
              <a:rPr lang="en-GB" dirty="0" smtClean="0">
                <a:sym typeface="Wingdings"/>
              </a:rPr>
              <a:t></a:t>
            </a:r>
            <a:r>
              <a:rPr lang="en-GB" i="1" dirty="0" smtClean="0">
                <a:sym typeface="Wingdings"/>
              </a:rPr>
              <a:t> </a:t>
            </a:r>
            <a:r>
              <a:rPr lang="en-GB" dirty="0" smtClean="0"/>
              <a:t>TPM was conceived by the TCG and standardized in 2009</a:t>
            </a:r>
          </a:p>
          <a:p>
            <a:r>
              <a:rPr lang="en-GB" dirty="0" smtClean="0"/>
              <a:t>A TPM is a chip external to CPU, designed </a:t>
            </a:r>
            <a:r>
              <a:rPr lang="en-GB" dirty="0"/>
              <a:t>to provide </a:t>
            </a:r>
            <a:r>
              <a:rPr lang="en-GB" dirty="0" smtClean="0"/>
              <a:t>hardware-based </a:t>
            </a:r>
            <a:r>
              <a:rPr lang="en-GB" dirty="0"/>
              <a:t>security-related </a:t>
            </a:r>
            <a:r>
              <a:rPr lang="en-GB" dirty="0" smtClean="0"/>
              <a:t>functions</a:t>
            </a:r>
          </a:p>
          <a:p>
            <a:r>
              <a:rPr lang="en-GB" dirty="0" smtClean="0"/>
              <a:t>It is a secure crypto-processor that is designed to:</a:t>
            </a:r>
          </a:p>
          <a:p>
            <a:pPr lvl="1"/>
            <a:r>
              <a:rPr lang="en-GB" sz="2100" dirty="0"/>
              <a:t>C</a:t>
            </a:r>
            <a:r>
              <a:rPr lang="en-GB" sz="2100" dirty="0" smtClean="0"/>
              <a:t>arry out cryptographic operations, such as, key or random number generation</a:t>
            </a:r>
          </a:p>
          <a:p>
            <a:pPr lvl="1"/>
            <a:r>
              <a:rPr lang="en-GB" sz="2100" dirty="0" smtClean="0"/>
              <a:t>Ensure platform </a:t>
            </a:r>
            <a:r>
              <a:rPr lang="en-GB" sz="2100" dirty="0"/>
              <a:t>integrity by taking and storing security </a:t>
            </a:r>
            <a:r>
              <a:rPr lang="en-GB" sz="2100" i="1" dirty="0" smtClean="0"/>
              <a:t>measurements</a:t>
            </a:r>
          </a:p>
          <a:p>
            <a:pPr lvl="1"/>
            <a:r>
              <a:rPr lang="en-GB" sz="2100" dirty="0" smtClean="0"/>
              <a:t>Perform </a:t>
            </a:r>
            <a:r>
              <a:rPr lang="en-GB" sz="2100" i="1" dirty="0" smtClean="0"/>
              <a:t>attestation</a:t>
            </a:r>
            <a:r>
              <a:rPr lang="en-GB" sz="2100" dirty="0" smtClean="0"/>
              <a:t> of software</a:t>
            </a:r>
          </a:p>
          <a:p>
            <a:pPr lvl="1"/>
            <a:r>
              <a:rPr lang="en-GB" sz="2100" dirty="0"/>
              <a:t>Store </a:t>
            </a:r>
            <a:r>
              <a:rPr lang="en-GB" sz="2100" dirty="0" err="1"/>
              <a:t>artifacts</a:t>
            </a:r>
            <a:r>
              <a:rPr lang="en-GB" sz="2100" dirty="0"/>
              <a:t> used for authentication or integrity purposes, such as passwords, certificates, or encryption </a:t>
            </a:r>
            <a:r>
              <a:rPr lang="en-GB" sz="2100" dirty="0" smtClean="0"/>
              <a:t>keys</a:t>
            </a:r>
          </a:p>
          <a:p>
            <a:r>
              <a:rPr lang="en-GB" dirty="0"/>
              <a:t>A TPM acts as </a:t>
            </a:r>
            <a:r>
              <a:rPr lang="en-GB" i="1" dirty="0"/>
              <a:t>trust anchor </a:t>
            </a:r>
            <a:r>
              <a:rPr lang="en-GB" dirty="0"/>
              <a:t>for the</a:t>
            </a:r>
            <a:r>
              <a:rPr lang="en-GB" i="1" dirty="0"/>
              <a:t> </a:t>
            </a:r>
            <a:r>
              <a:rPr lang="en-GB" i="1" dirty="0" smtClean="0"/>
              <a:t>chain-of-trust </a:t>
            </a:r>
            <a:r>
              <a:rPr lang="en-GB" dirty="0" smtClean="0"/>
              <a:t>established during the </a:t>
            </a:r>
            <a:r>
              <a:rPr lang="en-GB" i="1" dirty="0" smtClean="0"/>
              <a:t>measurement</a:t>
            </a:r>
            <a:r>
              <a:rPr lang="en-GB" dirty="0" smtClean="0"/>
              <a:t> of software</a:t>
            </a:r>
            <a:endParaRPr lang="en-GB" dirty="0"/>
          </a:p>
          <a:p>
            <a:endParaRPr lang="en-GB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1608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Trusted Platform </a:t>
            </a:r>
            <a:r>
              <a:rPr lang="en-GB" dirty="0" smtClean="0"/>
              <a:t>Module </a:t>
            </a:r>
            <a:r>
              <a:rPr lang="en-GB" dirty="0"/>
              <a:t>(TPM)</a:t>
            </a:r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64807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4495264" y="412181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5493216" y="411841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1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Trusted Platform </a:t>
            </a:r>
            <a:r>
              <a:rPr lang="en-GB" dirty="0" smtClean="0"/>
              <a:t>Module </a:t>
            </a:r>
            <a:r>
              <a:rPr lang="en-GB" dirty="0"/>
              <a:t>(TPM)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391028" y="1953668"/>
            <a:ext cx="5920295" cy="3173511"/>
            <a:chOff x="1391028" y="1953668"/>
            <a:chExt cx="5920295" cy="3173511"/>
          </a:xfrm>
        </p:grpSpPr>
        <p:sp>
          <p:nvSpPr>
            <p:cNvPr id="9" name="Rettangolo arrotondato 8"/>
            <p:cNvSpPr/>
            <p:nvPr/>
          </p:nvSpPr>
          <p:spPr bwMode="auto">
            <a:xfrm>
              <a:off x="2705224" y="4132759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0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Peripherals</a:t>
              </a:r>
            </a:p>
          </p:txBody>
        </p:sp>
        <p:sp>
          <p:nvSpPr>
            <p:cNvPr id="10" name="Rettangolo arrotondato 9"/>
            <p:cNvSpPr/>
            <p:nvPr/>
          </p:nvSpPr>
          <p:spPr bwMode="auto">
            <a:xfrm>
              <a:off x="3713336" y="4132759"/>
              <a:ext cx="648072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CPU</a:t>
              </a:r>
            </a:p>
          </p:txBody>
        </p:sp>
        <p:sp>
          <p:nvSpPr>
            <p:cNvPr id="11" name="Rettangolo arrotondato 10"/>
            <p:cNvSpPr/>
            <p:nvPr/>
          </p:nvSpPr>
          <p:spPr bwMode="auto">
            <a:xfrm>
              <a:off x="4495264" y="4121815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Memory</a:t>
              </a:r>
            </a:p>
          </p:txBody>
        </p:sp>
        <p:sp>
          <p:nvSpPr>
            <p:cNvPr id="12" name="Rettangolo arrotondato 11"/>
            <p:cNvSpPr/>
            <p:nvPr/>
          </p:nvSpPr>
          <p:spPr bwMode="auto">
            <a:xfrm>
              <a:off x="5493216" y="4118419"/>
              <a:ext cx="668392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I/O</a:t>
              </a:r>
            </a:p>
          </p:txBody>
        </p:sp>
        <p:sp>
          <p:nvSpPr>
            <p:cNvPr id="13" name="Rettangolo arrotondato 12"/>
            <p:cNvSpPr/>
            <p:nvPr/>
          </p:nvSpPr>
          <p:spPr bwMode="auto">
            <a:xfrm>
              <a:off x="6328216" y="4095130"/>
              <a:ext cx="576064" cy="50405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TPM</a:t>
              </a:r>
            </a:p>
          </p:txBody>
        </p:sp>
        <p:cxnSp>
          <p:nvCxnSpPr>
            <p:cNvPr id="15" name="Connettore 1 14"/>
            <p:cNvCxnSpPr/>
            <p:nvPr/>
          </p:nvCxnSpPr>
          <p:spPr bwMode="auto">
            <a:xfrm>
              <a:off x="2345184" y="3959250"/>
              <a:ext cx="4824536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asellaDiTesto 16"/>
            <p:cNvSpPr txBox="1"/>
            <p:nvPr/>
          </p:nvSpPr>
          <p:spPr>
            <a:xfrm>
              <a:off x="1430302" y="2519856"/>
              <a:ext cx="7441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i="0" dirty="0" smtClean="0">
                  <a:solidFill>
                    <a:srgbClr val="0042A4"/>
                  </a:solidFill>
                  <a:latin typeface="Osvald"/>
                </a:rPr>
                <a:t>SW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391028" y="4086483"/>
              <a:ext cx="8226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i="0" dirty="0" smtClean="0">
                  <a:solidFill>
                    <a:srgbClr val="0042A4"/>
                  </a:solidFill>
                  <a:latin typeface="Osvald"/>
                </a:rPr>
                <a:t>HW</a:t>
              </a:r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2656" y="4636815"/>
              <a:ext cx="588667" cy="490364"/>
            </a:xfrm>
            <a:prstGeom prst="rect">
              <a:avLst/>
            </a:prstGeom>
          </p:spPr>
        </p:pic>
        <p:sp>
          <p:nvSpPr>
            <p:cNvPr id="24" name="Rettangolo arrotondato 23"/>
            <p:cNvSpPr/>
            <p:nvPr/>
          </p:nvSpPr>
          <p:spPr bwMode="auto">
            <a:xfrm>
              <a:off x="2705224" y="1972519"/>
              <a:ext cx="864096" cy="1152128"/>
            </a:xfrm>
            <a:prstGeom prst="roundRect">
              <a:avLst/>
            </a:prstGeom>
            <a:solidFill>
              <a:srgbClr val="0042A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1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5" name="Rettangolo arrotondato 24"/>
            <p:cNvSpPr/>
            <p:nvPr/>
          </p:nvSpPr>
          <p:spPr bwMode="auto">
            <a:xfrm>
              <a:off x="2699792" y="3284984"/>
              <a:ext cx="4181896" cy="487735"/>
            </a:xfrm>
            <a:prstGeom prst="roundRect">
              <a:avLst/>
            </a:prstGeom>
            <a:solidFill>
              <a:srgbClr val="0042A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OS</a:t>
              </a:r>
            </a:p>
          </p:txBody>
        </p:sp>
        <p:sp>
          <p:nvSpPr>
            <p:cNvPr id="27" name="Rettangolo arrotondato 26"/>
            <p:cNvSpPr/>
            <p:nvPr/>
          </p:nvSpPr>
          <p:spPr bwMode="auto">
            <a:xfrm>
              <a:off x="3748544" y="1959348"/>
              <a:ext cx="864096" cy="1152128"/>
            </a:xfrm>
            <a:prstGeom prst="roundRect">
              <a:avLst/>
            </a:prstGeom>
            <a:solidFill>
              <a:srgbClr val="0042A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2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4821508" y="1953668"/>
              <a:ext cx="864096" cy="1152128"/>
            </a:xfrm>
            <a:prstGeom prst="roundRect">
              <a:avLst/>
            </a:prstGeom>
            <a:solidFill>
              <a:srgbClr val="0042A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3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30" name="Rettangolo arrotondato 29"/>
            <p:cNvSpPr/>
            <p:nvPr/>
          </p:nvSpPr>
          <p:spPr bwMode="auto">
            <a:xfrm>
              <a:off x="5858560" y="1953668"/>
              <a:ext cx="864096" cy="1152128"/>
            </a:xfrm>
            <a:prstGeom prst="roundRect">
              <a:avLst/>
            </a:prstGeom>
            <a:solidFill>
              <a:srgbClr val="0042A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4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83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Trusted Platform </a:t>
            </a:r>
            <a:r>
              <a:rPr lang="en-GB" dirty="0" smtClean="0"/>
              <a:t>Module </a:t>
            </a:r>
            <a:r>
              <a:rPr lang="en-GB" dirty="0"/>
              <a:t>(TPM)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2074554" y="1950833"/>
            <a:ext cx="5236769" cy="3285860"/>
            <a:chOff x="2074554" y="1950833"/>
            <a:chExt cx="5236769" cy="3285860"/>
          </a:xfrm>
        </p:grpSpPr>
        <p:sp>
          <p:nvSpPr>
            <p:cNvPr id="4" name="Rettangolo arrotondato 3"/>
            <p:cNvSpPr/>
            <p:nvPr/>
          </p:nvSpPr>
          <p:spPr bwMode="auto">
            <a:xfrm>
              <a:off x="2705224" y="1969684"/>
              <a:ext cx="864096" cy="115212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1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7" name="Rettangolo arrotondato 6"/>
            <p:cNvSpPr/>
            <p:nvPr/>
          </p:nvSpPr>
          <p:spPr bwMode="auto">
            <a:xfrm>
              <a:off x="2699792" y="3282149"/>
              <a:ext cx="4181896" cy="48773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OS</a:t>
              </a:r>
            </a:p>
          </p:txBody>
        </p:sp>
        <p:sp>
          <p:nvSpPr>
            <p:cNvPr id="9" name="Rettangolo arrotondato 8"/>
            <p:cNvSpPr/>
            <p:nvPr/>
          </p:nvSpPr>
          <p:spPr bwMode="auto">
            <a:xfrm>
              <a:off x="2705224" y="4132759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0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Peripherals</a:t>
              </a:r>
            </a:p>
          </p:txBody>
        </p:sp>
        <p:sp>
          <p:nvSpPr>
            <p:cNvPr id="10" name="Rettangolo arrotondato 9"/>
            <p:cNvSpPr/>
            <p:nvPr/>
          </p:nvSpPr>
          <p:spPr bwMode="auto">
            <a:xfrm>
              <a:off x="3713336" y="4132759"/>
              <a:ext cx="648072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CPU</a:t>
              </a:r>
            </a:p>
          </p:txBody>
        </p:sp>
        <p:sp>
          <p:nvSpPr>
            <p:cNvPr id="11" name="Rettangolo arrotondato 10"/>
            <p:cNvSpPr/>
            <p:nvPr/>
          </p:nvSpPr>
          <p:spPr bwMode="auto">
            <a:xfrm>
              <a:off x="4495264" y="4121815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Memory</a:t>
              </a:r>
            </a:p>
          </p:txBody>
        </p:sp>
        <p:sp>
          <p:nvSpPr>
            <p:cNvPr id="12" name="Rettangolo arrotondato 11"/>
            <p:cNvSpPr/>
            <p:nvPr/>
          </p:nvSpPr>
          <p:spPr bwMode="auto">
            <a:xfrm>
              <a:off x="5493216" y="4118419"/>
              <a:ext cx="668392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I/O</a:t>
              </a:r>
            </a:p>
          </p:txBody>
        </p:sp>
        <p:sp>
          <p:nvSpPr>
            <p:cNvPr id="13" name="Rettangolo arrotondato 12"/>
            <p:cNvSpPr/>
            <p:nvPr/>
          </p:nvSpPr>
          <p:spPr bwMode="auto">
            <a:xfrm>
              <a:off x="6328216" y="4092295"/>
              <a:ext cx="576064" cy="504056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TPM</a:t>
              </a:r>
            </a:p>
          </p:txBody>
        </p:sp>
        <p:cxnSp>
          <p:nvCxnSpPr>
            <p:cNvPr id="15" name="Connettore 1 14"/>
            <p:cNvCxnSpPr/>
            <p:nvPr/>
          </p:nvCxnSpPr>
          <p:spPr bwMode="auto">
            <a:xfrm>
              <a:off x="2345184" y="3959250"/>
              <a:ext cx="4824536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asellaDiTesto 16"/>
            <p:cNvSpPr txBox="1"/>
            <p:nvPr/>
          </p:nvSpPr>
          <p:spPr>
            <a:xfrm>
              <a:off x="2074554" y="2492896"/>
              <a:ext cx="5838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i="0" dirty="0" smtClean="0">
                  <a:latin typeface="Osvald"/>
                </a:rPr>
                <a:t>SW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2074554" y="4184732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i="0" dirty="0" smtClean="0">
                  <a:latin typeface="Osvald"/>
                </a:rPr>
                <a:t>HW</a:t>
              </a:r>
            </a:p>
          </p:txBody>
        </p:sp>
        <p:sp>
          <p:nvSpPr>
            <p:cNvPr id="19" name="Rettangolo arrotondato 18"/>
            <p:cNvSpPr/>
            <p:nvPr/>
          </p:nvSpPr>
          <p:spPr bwMode="auto">
            <a:xfrm>
              <a:off x="3748544" y="1956513"/>
              <a:ext cx="864096" cy="115212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2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0" name="Rettangolo arrotondato 19"/>
            <p:cNvSpPr/>
            <p:nvPr/>
          </p:nvSpPr>
          <p:spPr bwMode="auto">
            <a:xfrm>
              <a:off x="4821508" y="1950833"/>
              <a:ext cx="864096" cy="115212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3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1" name="Rettangolo arrotondato 20"/>
            <p:cNvSpPr/>
            <p:nvPr/>
          </p:nvSpPr>
          <p:spPr bwMode="auto">
            <a:xfrm>
              <a:off x="5858560" y="1950833"/>
              <a:ext cx="864096" cy="115212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4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2656" y="4636815"/>
              <a:ext cx="588667" cy="490364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3835534" y="4590362"/>
              <a:ext cx="20950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0" dirty="0" smtClean="0">
                  <a:latin typeface="Osvald"/>
                </a:rPr>
                <a:t>Trusted Boot and Attestation</a:t>
              </a:r>
            </a:p>
          </p:txBody>
        </p:sp>
        <p:cxnSp>
          <p:nvCxnSpPr>
            <p:cNvPr id="6" name="Connettore 2 5"/>
            <p:cNvCxnSpPr>
              <a:stCxn id="13" idx="0"/>
            </p:cNvCxnSpPr>
            <p:nvPr/>
          </p:nvCxnSpPr>
          <p:spPr bwMode="auto">
            <a:xfrm flipH="1" flipV="1">
              <a:off x="6161608" y="3793851"/>
              <a:ext cx="454640" cy="29844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4" name="Connettore 2 13"/>
            <p:cNvCxnSpPr>
              <a:stCxn id="13" idx="0"/>
            </p:cNvCxnSpPr>
            <p:nvPr/>
          </p:nvCxnSpPr>
          <p:spPr bwMode="auto">
            <a:xfrm flipH="1" flipV="1">
              <a:off x="3419872" y="3095618"/>
              <a:ext cx="3196376" cy="99667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Connettore 2 22"/>
            <p:cNvCxnSpPr>
              <a:stCxn id="13" idx="0"/>
            </p:cNvCxnSpPr>
            <p:nvPr/>
          </p:nvCxnSpPr>
          <p:spPr bwMode="auto">
            <a:xfrm flipH="1" flipV="1">
              <a:off x="4437663" y="3102961"/>
              <a:ext cx="2178585" cy="9893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Connettore 2 25"/>
            <p:cNvCxnSpPr>
              <a:stCxn id="13" idx="0"/>
            </p:cNvCxnSpPr>
            <p:nvPr/>
          </p:nvCxnSpPr>
          <p:spPr bwMode="auto">
            <a:xfrm flipH="1" flipV="1">
              <a:off x="5526955" y="3102961"/>
              <a:ext cx="1089293" cy="9893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Connettore 2 27"/>
            <p:cNvCxnSpPr>
              <a:stCxn id="13" idx="0"/>
              <a:endCxn id="21" idx="2"/>
            </p:cNvCxnSpPr>
            <p:nvPr/>
          </p:nvCxnSpPr>
          <p:spPr bwMode="auto">
            <a:xfrm flipH="1" flipV="1">
              <a:off x="6290608" y="3102961"/>
              <a:ext cx="325640" cy="98933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712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Trusted Platform </a:t>
            </a:r>
            <a:r>
              <a:rPr lang="en-GB" dirty="0" smtClean="0"/>
              <a:t>Module </a:t>
            </a:r>
            <a:r>
              <a:rPr lang="en-GB" dirty="0"/>
              <a:t>(TPM)</a:t>
            </a:r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69684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2149"/>
            <a:ext cx="4181896" cy="4877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64807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4495264" y="412181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5493216" y="411841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6328216" y="4092295"/>
            <a:ext cx="57606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TPM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871498" y="2526897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859722" y="4097297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6513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0833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0833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56" y="4636815"/>
            <a:ext cx="588667" cy="4903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35534" y="4590362"/>
            <a:ext cx="2095034" cy="733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0" dirty="0" smtClean="0">
                <a:latin typeface="Osvald"/>
              </a:rPr>
              <a:t>Trusted Boot and Attestation</a:t>
            </a:r>
          </a:p>
        </p:txBody>
      </p:sp>
      <p:cxnSp>
        <p:nvCxnSpPr>
          <p:cNvPr id="6" name="Connettore 2 5"/>
          <p:cNvCxnSpPr>
            <a:stCxn id="13" idx="0"/>
          </p:cNvCxnSpPr>
          <p:nvPr/>
        </p:nvCxnSpPr>
        <p:spPr bwMode="auto">
          <a:xfrm flipH="1" flipV="1">
            <a:off x="6161608" y="3793851"/>
            <a:ext cx="454640" cy="2984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/>
          <p:cNvCxnSpPr>
            <a:stCxn id="13" idx="0"/>
          </p:cNvCxnSpPr>
          <p:nvPr/>
        </p:nvCxnSpPr>
        <p:spPr bwMode="auto">
          <a:xfrm flipH="1" flipV="1">
            <a:off x="3419872" y="3095618"/>
            <a:ext cx="3196376" cy="99667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Connettore 2 22"/>
          <p:cNvCxnSpPr>
            <a:stCxn id="13" idx="0"/>
          </p:cNvCxnSpPr>
          <p:nvPr/>
        </p:nvCxnSpPr>
        <p:spPr bwMode="auto">
          <a:xfrm flipH="1" flipV="1">
            <a:off x="4437663" y="3102961"/>
            <a:ext cx="2178585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onnettore 2 25"/>
          <p:cNvCxnSpPr>
            <a:stCxn id="13" idx="0"/>
          </p:cNvCxnSpPr>
          <p:nvPr/>
        </p:nvCxnSpPr>
        <p:spPr bwMode="auto">
          <a:xfrm flipH="1" flipV="1">
            <a:off x="5526955" y="3102961"/>
            <a:ext cx="1089293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onnettore 2 27"/>
          <p:cNvCxnSpPr>
            <a:stCxn id="13" idx="0"/>
            <a:endCxn id="21" idx="2"/>
          </p:cNvCxnSpPr>
          <p:nvPr/>
        </p:nvCxnSpPr>
        <p:spPr bwMode="auto">
          <a:xfrm flipH="1" flipV="1">
            <a:off x="6290608" y="3102961"/>
            <a:ext cx="325640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858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Implemented TC Features</a:t>
            </a:r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377106"/>
              </p:ext>
            </p:extLst>
          </p:nvPr>
        </p:nvGraphicFramePr>
        <p:xfrm>
          <a:off x="266698" y="1772816"/>
          <a:ext cx="3441066" cy="3134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TPM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Trusted Boot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Sealed Storage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Curtained Memory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Attestation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Integrity Measurement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Secure I/O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4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Components of TPM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" y="1143000"/>
            <a:ext cx="8602663" cy="49450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91" y="1201525"/>
            <a:ext cx="2508746" cy="18791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1935902"/>
            <a:ext cx="5827595" cy="41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Concepts of </a:t>
            </a:r>
            <a:r>
              <a:rPr lang="en-GB" dirty="0"/>
              <a:t>Hardware-assisted </a:t>
            </a:r>
            <a:r>
              <a:rPr lang="en-GB" dirty="0" smtClean="0"/>
              <a:t>security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Hardware-assisted security does </a:t>
            </a:r>
            <a:r>
              <a:rPr lang="en-GB" u="sng" dirty="0" smtClean="0"/>
              <a:t>NOT</a:t>
            </a:r>
            <a:r>
              <a:rPr lang="en-GB" dirty="0" smtClean="0"/>
              <a:t> mean </a:t>
            </a:r>
            <a:r>
              <a:rPr lang="en-GB" dirty="0"/>
              <a:t>h</a:t>
            </a:r>
            <a:r>
              <a:rPr lang="en-GB" dirty="0" smtClean="0"/>
              <a:t>ardware security</a:t>
            </a:r>
            <a:endParaRPr lang="en-GB" dirty="0"/>
          </a:p>
          <a:p>
            <a:r>
              <a:rPr lang="en-GB" b="1" dirty="0"/>
              <a:t>Hardware security </a:t>
            </a:r>
            <a:r>
              <a:rPr lang="en-GB" dirty="0" smtClean="0"/>
              <a:t>aims at </a:t>
            </a:r>
            <a:r>
              <a:rPr lang="en-GB" b="1" dirty="0" smtClean="0"/>
              <a:t>protecting</a:t>
            </a:r>
            <a:r>
              <a:rPr lang="en-GB" dirty="0" smtClean="0"/>
              <a:t> </a:t>
            </a:r>
            <a:r>
              <a:rPr lang="en-GB" b="1" dirty="0"/>
              <a:t>physical device rather than software </a:t>
            </a:r>
            <a:r>
              <a:rPr lang="en-GB" dirty="0"/>
              <a:t>that is installed on the hardware of a computer </a:t>
            </a:r>
            <a:r>
              <a:rPr lang="en-GB" dirty="0" smtClean="0"/>
              <a:t>system</a:t>
            </a:r>
          </a:p>
          <a:p>
            <a:r>
              <a:rPr lang="en-GB" dirty="0" smtClean="0"/>
              <a:t>The </a:t>
            </a:r>
            <a:r>
              <a:rPr lang="en-GB" dirty="0"/>
              <a:t>term </a:t>
            </a:r>
            <a:r>
              <a:rPr lang="en-GB" i="1" dirty="0"/>
              <a:t>hardware </a:t>
            </a:r>
            <a:r>
              <a:rPr lang="en-GB" i="1" dirty="0" smtClean="0"/>
              <a:t>security </a:t>
            </a:r>
            <a:r>
              <a:rPr lang="en-GB" dirty="0" smtClean="0"/>
              <a:t>also</a:t>
            </a:r>
            <a:r>
              <a:rPr lang="en-GB" dirty="0"/>
              <a:t> </a:t>
            </a:r>
            <a:r>
              <a:rPr lang="en-GB" dirty="0" smtClean="0"/>
              <a:t>refers </a:t>
            </a:r>
            <a:r>
              <a:rPr lang="en-GB" dirty="0"/>
              <a:t>to the </a:t>
            </a:r>
            <a:r>
              <a:rPr lang="en-GB" b="1" dirty="0"/>
              <a:t>protection of physical systems from </a:t>
            </a:r>
            <a:r>
              <a:rPr lang="en-GB" b="1" dirty="0" smtClean="0"/>
              <a:t>harm</a:t>
            </a:r>
          </a:p>
          <a:p>
            <a:r>
              <a:rPr lang="en-GB" dirty="0" smtClean="0"/>
              <a:t>Conversely, </a:t>
            </a:r>
            <a:r>
              <a:rPr lang="en-GB" dirty="0" smtClean="0"/>
              <a:t>in </a:t>
            </a:r>
            <a:r>
              <a:rPr lang="en-GB" b="1" dirty="0" smtClean="0"/>
              <a:t>hardware-assisted security</a:t>
            </a:r>
            <a:r>
              <a:rPr lang="en-GB" dirty="0" smtClean="0"/>
              <a:t>, features of hardware are used to </a:t>
            </a:r>
            <a:r>
              <a:rPr lang="en-GB" b="1" u="sng" dirty="0" smtClean="0"/>
              <a:t>support</a:t>
            </a:r>
            <a:r>
              <a:rPr lang="en-GB" b="1" dirty="0" smtClean="0"/>
              <a:t> software security</a:t>
            </a:r>
            <a:r>
              <a:rPr lang="en-GB" dirty="0" smtClean="0"/>
              <a:t>, such as</a:t>
            </a:r>
            <a:r>
              <a:rPr lang="en-GB" b="1" dirty="0" smtClean="0"/>
              <a:t>:</a:t>
            </a:r>
          </a:p>
          <a:p>
            <a:pPr marL="742950" lvl="2" indent="-342900">
              <a:buFont typeface="Courier New" charset="0"/>
              <a:buChar char="o"/>
            </a:pPr>
            <a:r>
              <a:rPr lang="en-GB" dirty="0"/>
              <a:t>Support for </a:t>
            </a:r>
            <a:r>
              <a:rPr lang="en-GB" b="1" dirty="0"/>
              <a:t>trustworthy computing </a:t>
            </a:r>
            <a:r>
              <a:rPr lang="en-GB" dirty="0"/>
              <a:t>in which specific hardware in the computing device is considered </a:t>
            </a:r>
            <a:r>
              <a:rPr lang="en-GB" i="1" dirty="0"/>
              <a:t>trusted</a:t>
            </a:r>
            <a:r>
              <a:rPr lang="en-GB" dirty="0"/>
              <a:t> and applications can be made secure thanks to mechanisms built on top of this hardware</a:t>
            </a:r>
            <a:r>
              <a:rPr lang="en-GB" dirty="0" smtClean="0"/>
              <a:t>.</a:t>
            </a:r>
            <a:endParaRPr lang="en-GB" b="1" dirty="0" smtClean="0"/>
          </a:p>
          <a:p>
            <a:pPr lvl="1"/>
            <a:r>
              <a:rPr lang="en-GB" sz="2200" dirty="0" smtClean="0"/>
              <a:t>Support for </a:t>
            </a:r>
            <a:r>
              <a:rPr lang="en-GB" sz="2200" b="1" dirty="0" smtClean="0"/>
              <a:t>optimization</a:t>
            </a:r>
            <a:r>
              <a:rPr lang="en-GB" sz="2200" dirty="0" smtClean="0"/>
              <a:t> (e.g., performance) of security functions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19606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TPM Roots of Trust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1"/>
            <a:ext cx="8602663" cy="4014192"/>
          </a:xfrm>
        </p:spPr>
        <p:txBody>
          <a:bodyPr/>
          <a:lstStyle/>
          <a:p>
            <a:r>
              <a:rPr lang="it-IT" dirty="0" smtClean="0"/>
              <a:t>The TPM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/>
              <a:t>intended</a:t>
            </a:r>
            <a:r>
              <a:rPr lang="it-IT" dirty="0"/>
              <a:t> to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 smtClean="0"/>
              <a:t>Roots</a:t>
            </a:r>
            <a:r>
              <a:rPr lang="it-IT" dirty="0" smtClean="0"/>
              <a:t> </a:t>
            </a:r>
            <a:r>
              <a:rPr lang="it-IT" dirty="0"/>
              <a:t>of </a:t>
            </a:r>
            <a:r>
              <a:rPr lang="it-IT" dirty="0" smtClean="0"/>
              <a:t>Trust</a:t>
            </a:r>
            <a:endParaRPr lang="it-IT" b="1" dirty="0" smtClean="0"/>
          </a:p>
          <a:p>
            <a:pPr lvl="1"/>
            <a:r>
              <a:rPr lang="it-IT" sz="2200" b="1" dirty="0" err="1" smtClean="0"/>
              <a:t>Root</a:t>
            </a:r>
            <a:r>
              <a:rPr lang="it-IT" sz="2200" b="1" dirty="0" smtClean="0"/>
              <a:t> </a:t>
            </a:r>
            <a:r>
              <a:rPr lang="it-IT" sz="2200" b="1" dirty="0"/>
              <a:t>of trust for </a:t>
            </a:r>
            <a:r>
              <a:rPr lang="it-IT" sz="2200" b="1" dirty="0" err="1"/>
              <a:t>measurement</a:t>
            </a:r>
            <a:r>
              <a:rPr lang="it-IT" sz="2200" b="1" dirty="0"/>
              <a:t> (RTM) </a:t>
            </a:r>
            <a:r>
              <a:rPr lang="it-IT" sz="2200" dirty="0"/>
              <a:t>a </a:t>
            </a:r>
            <a:r>
              <a:rPr lang="it-IT" sz="2200" dirty="0" err="1"/>
              <a:t>trusted</a:t>
            </a:r>
            <a:r>
              <a:rPr lang="it-IT" sz="2200" dirty="0"/>
              <a:t> </a:t>
            </a:r>
            <a:r>
              <a:rPr lang="it-IT" sz="2200" dirty="0" err="1"/>
              <a:t>implementation</a:t>
            </a:r>
            <a:r>
              <a:rPr lang="it-IT" sz="2200" dirty="0"/>
              <a:t> of a </a:t>
            </a:r>
            <a:r>
              <a:rPr lang="it-IT" sz="2200" dirty="0" err="1"/>
              <a:t>hash</a:t>
            </a:r>
            <a:r>
              <a:rPr lang="it-IT" sz="2200" dirty="0"/>
              <a:t> </a:t>
            </a:r>
            <a:r>
              <a:rPr lang="it-IT" sz="2200" dirty="0" err="1"/>
              <a:t>algorithm</a:t>
            </a:r>
            <a:r>
              <a:rPr lang="it-IT" sz="2200" dirty="0"/>
              <a:t>, </a:t>
            </a:r>
            <a:r>
              <a:rPr lang="it-IT" sz="2200" dirty="0" err="1"/>
              <a:t>responsible</a:t>
            </a:r>
            <a:r>
              <a:rPr lang="it-IT" sz="2200" dirty="0"/>
              <a:t> for the first </a:t>
            </a:r>
            <a:r>
              <a:rPr lang="it-IT" sz="2200" dirty="0" err="1"/>
              <a:t>measurement</a:t>
            </a:r>
            <a:r>
              <a:rPr lang="it-IT" sz="2200" dirty="0"/>
              <a:t> on the </a:t>
            </a:r>
            <a:r>
              <a:rPr lang="it-IT" sz="2200" dirty="0" err="1"/>
              <a:t>platform</a:t>
            </a:r>
            <a:r>
              <a:rPr lang="it-IT" sz="2200" dirty="0"/>
              <a:t> </a:t>
            </a:r>
            <a:r>
              <a:rPr lang="it-IT" sz="2200" dirty="0" err="1" smtClean="0"/>
              <a:t>whether</a:t>
            </a:r>
            <a:r>
              <a:rPr lang="it-IT" sz="2200" dirty="0" smtClean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boot</a:t>
            </a:r>
            <a:r>
              <a:rPr lang="it-IT" sz="2200" dirty="0"/>
              <a:t> time, or in </a:t>
            </a:r>
            <a:r>
              <a:rPr lang="it-IT" sz="2200" dirty="0" err="1"/>
              <a:t>order</a:t>
            </a:r>
            <a:r>
              <a:rPr lang="it-IT" sz="2200" dirty="0"/>
              <a:t> to put the </a:t>
            </a:r>
            <a:r>
              <a:rPr lang="it-IT" sz="2200" dirty="0" err="1"/>
              <a:t>platform</a:t>
            </a:r>
            <a:r>
              <a:rPr lang="it-IT" sz="2200" dirty="0"/>
              <a:t> </a:t>
            </a:r>
            <a:r>
              <a:rPr lang="it-IT" sz="2200" dirty="0" err="1"/>
              <a:t>into</a:t>
            </a:r>
            <a:r>
              <a:rPr lang="it-IT" sz="2200" dirty="0"/>
              <a:t> a special, </a:t>
            </a:r>
            <a:r>
              <a:rPr lang="it-IT" sz="2200" dirty="0" err="1"/>
              <a:t>trusted</a:t>
            </a:r>
            <a:r>
              <a:rPr lang="it-IT" sz="2200" dirty="0"/>
              <a:t> state; </a:t>
            </a:r>
            <a:endParaRPr lang="it-IT" sz="2200" dirty="0" smtClean="0"/>
          </a:p>
          <a:p>
            <a:pPr lvl="1"/>
            <a:r>
              <a:rPr lang="it-IT" sz="2200" b="1" dirty="0" err="1" smtClean="0"/>
              <a:t>Root</a:t>
            </a:r>
            <a:r>
              <a:rPr lang="it-IT" sz="2200" b="1" dirty="0" smtClean="0"/>
              <a:t> </a:t>
            </a:r>
            <a:r>
              <a:rPr lang="it-IT" sz="2200" b="1" dirty="0"/>
              <a:t>of trust for </a:t>
            </a:r>
            <a:r>
              <a:rPr lang="it-IT" sz="2200" b="1" dirty="0" err="1"/>
              <a:t>storage</a:t>
            </a:r>
            <a:r>
              <a:rPr lang="it-IT" sz="2200" b="1" dirty="0"/>
              <a:t> (RTS) </a:t>
            </a:r>
            <a:r>
              <a:rPr lang="it-IT" sz="2200" dirty="0"/>
              <a:t>a </a:t>
            </a:r>
            <a:r>
              <a:rPr lang="it-IT" sz="2200" dirty="0" err="1"/>
              <a:t>trusted</a:t>
            </a:r>
            <a:r>
              <a:rPr lang="it-IT" sz="2200" dirty="0"/>
              <a:t> </a:t>
            </a:r>
            <a:r>
              <a:rPr lang="it-IT" sz="2200" dirty="0" err="1"/>
              <a:t>implementation</a:t>
            </a:r>
            <a:r>
              <a:rPr lang="it-IT" sz="2200" dirty="0"/>
              <a:t> of a </a:t>
            </a:r>
            <a:r>
              <a:rPr lang="it-IT" sz="2200" dirty="0" err="1"/>
              <a:t>shielded</a:t>
            </a:r>
            <a:r>
              <a:rPr lang="it-IT" sz="2200" dirty="0"/>
              <a:t> location for </a:t>
            </a:r>
            <a:r>
              <a:rPr lang="it-IT" sz="2200" dirty="0" err="1"/>
              <a:t>one</a:t>
            </a:r>
            <a:r>
              <a:rPr lang="it-IT" sz="2200" dirty="0"/>
              <a:t> or more secret </a:t>
            </a:r>
            <a:r>
              <a:rPr lang="it-IT" sz="2200" dirty="0" err="1" smtClean="0"/>
              <a:t>keys</a:t>
            </a:r>
            <a:r>
              <a:rPr lang="it-IT" sz="2200" dirty="0" smtClean="0"/>
              <a:t>, </a:t>
            </a:r>
            <a:r>
              <a:rPr lang="it-IT" sz="2200" dirty="0"/>
              <a:t>the </a:t>
            </a:r>
            <a:r>
              <a:rPr lang="it-IT" sz="2200" i="1" dirty="0" err="1"/>
              <a:t>storage</a:t>
            </a:r>
            <a:r>
              <a:rPr lang="it-IT" sz="2200" i="1" dirty="0"/>
              <a:t> </a:t>
            </a:r>
            <a:r>
              <a:rPr lang="it-IT" sz="2200" i="1" dirty="0" err="1"/>
              <a:t>root</a:t>
            </a:r>
            <a:r>
              <a:rPr lang="it-IT" sz="2200" i="1" dirty="0"/>
              <a:t> </a:t>
            </a:r>
            <a:r>
              <a:rPr lang="it-IT" sz="2200" i="1" dirty="0" err="1"/>
              <a:t>key</a:t>
            </a:r>
            <a:r>
              <a:rPr lang="it-IT" sz="2200" i="1" dirty="0"/>
              <a:t> (SRK)</a:t>
            </a:r>
            <a:r>
              <a:rPr lang="it-IT" sz="2200" dirty="0"/>
              <a:t>; </a:t>
            </a:r>
            <a:endParaRPr lang="it-IT" sz="2200" dirty="0" smtClean="0"/>
          </a:p>
          <a:p>
            <a:pPr lvl="1"/>
            <a:r>
              <a:rPr lang="it-IT" sz="2200" b="1" dirty="0" err="1" smtClean="0"/>
              <a:t>Root</a:t>
            </a:r>
            <a:r>
              <a:rPr lang="it-IT" sz="2200" b="1" dirty="0" smtClean="0"/>
              <a:t> </a:t>
            </a:r>
            <a:r>
              <a:rPr lang="it-IT" sz="2200" b="1" dirty="0"/>
              <a:t>of trust for reporting (RTR) </a:t>
            </a:r>
            <a:r>
              <a:rPr lang="it-IT" sz="2200" dirty="0"/>
              <a:t>a </a:t>
            </a:r>
            <a:r>
              <a:rPr lang="it-IT" sz="2200" dirty="0" err="1"/>
              <a:t>trusted</a:t>
            </a:r>
            <a:r>
              <a:rPr lang="it-IT" sz="2200" dirty="0"/>
              <a:t> </a:t>
            </a:r>
            <a:r>
              <a:rPr lang="it-IT" sz="2200" dirty="0" err="1"/>
              <a:t>implementation</a:t>
            </a:r>
            <a:r>
              <a:rPr lang="it-IT" sz="2200" dirty="0"/>
              <a:t> of </a:t>
            </a:r>
            <a:r>
              <a:rPr lang="it-IT" sz="2200" dirty="0" err="1"/>
              <a:t>shielded</a:t>
            </a:r>
            <a:r>
              <a:rPr lang="it-IT" sz="2200" dirty="0"/>
              <a:t> location to </a:t>
            </a:r>
            <a:r>
              <a:rPr lang="it-IT" sz="2200" dirty="0" err="1"/>
              <a:t>hold</a:t>
            </a:r>
            <a:r>
              <a:rPr lang="it-IT" sz="2200" dirty="0"/>
              <a:t> a secret </a:t>
            </a:r>
            <a:r>
              <a:rPr lang="it-IT" sz="2200" dirty="0" err="1"/>
              <a:t>key</a:t>
            </a:r>
            <a:r>
              <a:rPr lang="it-IT" sz="2200" dirty="0"/>
              <a:t> </a:t>
            </a:r>
            <a:r>
              <a:rPr lang="it-IT" sz="2200" dirty="0" err="1"/>
              <a:t>representing</a:t>
            </a:r>
            <a:r>
              <a:rPr lang="it-IT" sz="2200" dirty="0"/>
              <a:t> a </a:t>
            </a:r>
            <a:r>
              <a:rPr lang="it-IT" sz="2200" dirty="0" err="1"/>
              <a:t>unique</a:t>
            </a:r>
            <a:r>
              <a:rPr lang="it-IT" sz="2200" dirty="0"/>
              <a:t> </a:t>
            </a:r>
            <a:r>
              <a:rPr lang="it-IT" sz="2200" dirty="0" err="1" smtClean="0"/>
              <a:t>platform</a:t>
            </a:r>
            <a:r>
              <a:rPr lang="it-IT" sz="2200" dirty="0" smtClean="0"/>
              <a:t> </a:t>
            </a:r>
            <a:r>
              <a:rPr lang="it-IT" sz="2200" dirty="0" err="1" smtClean="0"/>
              <a:t>identity</a:t>
            </a:r>
            <a:r>
              <a:rPr lang="it-IT" sz="2200" dirty="0" smtClean="0"/>
              <a:t>, the </a:t>
            </a:r>
            <a:r>
              <a:rPr lang="it-IT" sz="2200" i="1" dirty="0" err="1"/>
              <a:t>E</a:t>
            </a:r>
            <a:r>
              <a:rPr lang="it-IT" sz="2200" i="1" dirty="0" err="1" smtClean="0"/>
              <a:t>ndorsement</a:t>
            </a:r>
            <a:r>
              <a:rPr lang="it-IT" sz="2200" i="1" dirty="0" smtClean="0"/>
              <a:t> </a:t>
            </a:r>
            <a:r>
              <a:rPr lang="it-IT" sz="2200" i="1" dirty="0" err="1"/>
              <a:t>K</a:t>
            </a:r>
            <a:r>
              <a:rPr lang="it-IT" sz="2200" i="1" dirty="0" err="1" smtClean="0"/>
              <a:t>ey</a:t>
            </a:r>
            <a:r>
              <a:rPr lang="it-IT" sz="2200" i="1" dirty="0" smtClean="0"/>
              <a:t> (EK)</a:t>
            </a:r>
            <a:endParaRPr lang="en-GB" sz="2200" i="1" dirty="0"/>
          </a:p>
        </p:txBody>
      </p:sp>
      <p:sp>
        <p:nvSpPr>
          <p:cNvPr id="5" name="Rettangolo 4"/>
          <p:cNvSpPr/>
          <p:nvPr/>
        </p:nvSpPr>
        <p:spPr bwMode="auto">
          <a:xfrm>
            <a:off x="539552" y="5157193"/>
            <a:ext cx="8280920" cy="1008111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336434" y="573325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GB" sz="2800" b="1" i="0" dirty="0" smtClean="0">
              <a:solidFill>
                <a:srgbClr val="0042A4"/>
              </a:solidFill>
              <a:latin typeface="Osvald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595542" y="5157192"/>
            <a:ext cx="8168939" cy="8477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kern="0" dirty="0" err="1" smtClean="0"/>
              <a:t>Both</a:t>
            </a:r>
            <a:r>
              <a:rPr lang="it-IT" sz="2000" kern="0" dirty="0" smtClean="0"/>
              <a:t> SRK and EK are </a:t>
            </a:r>
            <a:r>
              <a:rPr lang="en-GB" sz="2000" dirty="0"/>
              <a:t>2048-bit RSA public and private key </a:t>
            </a:r>
            <a:r>
              <a:rPr lang="en-GB" sz="2000" dirty="0" smtClean="0"/>
              <a:t>pairs, which are created </a:t>
            </a:r>
            <a:r>
              <a:rPr lang="en-GB" sz="2000" dirty="0"/>
              <a:t>randomly on the chip at manufacture </a:t>
            </a:r>
            <a:r>
              <a:rPr lang="en-GB" sz="2000" dirty="0" smtClean="0"/>
              <a:t>time. These keys cannot </a:t>
            </a:r>
            <a:r>
              <a:rPr lang="en-GB" sz="2000" dirty="0"/>
              <a:t>be </a:t>
            </a:r>
            <a:r>
              <a:rPr lang="en-GB" sz="2000" dirty="0" smtClean="0"/>
              <a:t>migrated or removed</a:t>
            </a:r>
            <a:endParaRPr lang="it-IT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1396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Trusted Boot with TPM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556792"/>
            <a:ext cx="870971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4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Secure Boot vs Trusted Boot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Secure</a:t>
            </a:r>
            <a:r>
              <a:rPr lang="it-IT" dirty="0"/>
              <a:t> </a:t>
            </a:r>
            <a:r>
              <a:rPr lang="it-IT" dirty="0" err="1" smtClean="0"/>
              <a:t>boot</a:t>
            </a:r>
            <a:r>
              <a:rPr lang="it-IT" dirty="0" smtClean="0"/>
              <a:t>:</a:t>
            </a:r>
          </a:p>
          <a:p>
            <a:pPr lvl="1"/>
            <a:r>
              <a:rPr lang="it-IT" dirty="0" err="1" smtClean="0"/>
              <a:t>Boot</a:t>
            </a:r>
            <a:r>
              <a:rPr lang="it-IT" dirty="0" smtClean="0"/>
              <a:t>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halted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untrusted</a:t>
            </a:r>
            <a:r>
              <a:rPr lang="it-IT" dirty="0"/>
              <a:t> software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loaded</a:t>
            </a:r>
            <a:r>
              <a:rPr lang="it-IT" dirty="0"/>
              <a:t> </a:t>
            </a:r>
            <a:endParaRPr lang="it-IT" dirty="0"/>
          </a:p>
          <a:p>
            <a:pPr lvl="1"/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/>
              <a:t>execute</a:t>
            </a:r>
            <a:r>
              <a:rPr lang="it-IT" dirty="0"/>
              <a:t> code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signed</a:t>
            </a:r>
            <a:r>
              <a:rPr lang="it-IT" dirty="0"/>
              <a:t> by the </a:t>
            </a:r>
            <a:r>
              <a:rPr lang="it-IT" dirty="0" err="1"/>
              <a:t>device</a:t>
            </a:r>
            <a:r>
              <a:rPr lang="it-IT" dirty="0"/>
              <a:t> </a:t>
            </a:r>
            <a:r>
              <a:rPr lang="it-IT" dirty="0" err="1"/>
              <a:t>manufacturer</a:t>
            </a:r>
            <a:r>
              <a:rPr lang="it-IT" dirty="0"/>
              <a:t> or a </a:t>
            </a:r>
            <a:r>
              <a:rPr lang="it-IT" dirty="0" err="1"/>
              <a:t>certified</a:t>
            </a:r>
            <a:r>
              <a:rPr lang="it-IT" dirty="0"/>
              <a:t> software </a:t>
            </a:r>
            <a:r>
              <a:rPr lang="it-IT" dirty="0" err="1" smtClean="0"/>
              <a:t>vendor</a:t>
            </a:r>
            <a:endParaRPr lang="it-IT" dirty="0" smtClean="0"/>
          </a:p>
          <a:p>
            <a:pPr lvl="1"/>
            <a:r>
              <a:rPr lang="it-IT" dirty="0" err="1" smtClean="0"/>
              <a:t>Examples</a:t>
            </a:r>
            <a:r>
              <a:rPr lang="it-IT" dirty="0"/>
              <a:t>: game </a:t>
            </a:r>
            <a:r>
              <a:rPr lang="it-IT" dirty="0" err="1"/>
              <a:t>consoles</a:t>
            </a:r>
            <a:r>
              <a:rPr lang="it-IT" dirty="0"/>
              <a:t>, </a:t>
            </a:r>
            <a:r>
              <a:rPr lang="it-IT" dirty="0" err="1"/>
              <a:t>smart</a:t>
            </a:r>
            <a:r>
              <a:rPr lang="it-IT" dirty="0"/>
              <a:t> </a:t>
            </a:r>
            <a:r>
              <a:rPr lang="it-IT" dirty="0" err="1"/>
              <a:t>phones</a:t>
            </a:r>
            <a:r>
              <a:rPr lang="it-IT" dirty="0"/>
              <a:t>, TV </a:t>
            </a:r>
            <a:r>
              <a:rPr lang="it-IT" dirty="0" err="1"/>
              <a:t>settop</a:t>
            </a:r>
            <a:r>
              <a:rPr lang="it-IT" dirty="0"/>
              <a:t> </a:t>
            </a:r>
            <a:r>
              <a:rPr lang="it-IT" dirty="0" smtClean="0"/>
              <a:t>box</a:t>
            </a:r>
          </a:p>
          <a:p>
            <a:r>
              <a:rPr lang="it-IT" dirty="0" err="1" smtClean="0"/>
              <a:t>Trusted</a:t>
            </a:r>
            <a:r>
              <a:rPr lang="it-IT" dirty="0" smtClean="0"/>
              <a:t> </a:t>
            </a:r>
            <a:r>
              <a:rPr lang="it-IT" dirty="0" err="1" smtClean="0"/>
              <a:t>boot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TPM </a:t>
            </a:r>
            <a:r>
              <a:rPr lang="it-IT" dirty="0" err="1"/>
              <a:t>is</a:t>
            </a:r>
            <a:r>
              <a:rPr lang="it-IT" dirty="0"/>
              <a:t> passive and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records</a:t>
            </a:r>
            <a:r>
              <a:rPr lang="it-IT" dirty="0"/>
              <a:t> the </a:t>
            </a:r>
            <a:r>
              <a:rPr lang="it-IT" dirty="0" err="1"/>
              <a:t>boot</a:t>
            </a:r>
            <a:r>
              <a:rPr lang="it-IT" dirty="0"/>
              <a:t> </a:t>
            </a:r>
            <a:r>
              <a:rPr lang="it-IT" dirty="0" err="1" smtClean="0"/>
              <a:t>process</a:t>
            </a:r>
            <a:endParaRPr lang="it-IT" dirty="0"/>
          </a:p>
          <a:p>
            <a:pPr lvl="1"/>
            <a:r>
              <a:rPr lang="it-IT" dirty="0" smtClean="0"/>
              <a:t>Platform </a:t>
            </a:r>
            <a:r>
              <a:rPr lang="it-IT" dirty="0"/>
              <a:t>can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load</a:t>
            </a:r>
            <a:r>
              <a:rPr lang="it-IT" dirty="0"/>
              <a:t> </a:t>
            </a:r>
            <a:r>
              <a:rPr lang="it-IT" dirty="0" err="1"/>
              <a:t>arbitrary</a:t>
            </a:r>
            <a:r>
              <a:rPr lang="it-IT" dirty="0"/>
              <a:t> software, </a:t>
            </a:r>
            <a:r>
              <a:rPr lang="it-IT" dirty="0" err="1"/>
              <a:t>like</a:t>
            </a:r>
            <a:r>
              <a:rPr lang="it-IT" dirty="0"/>
              <a:t> with a </a:t>
            </a:r>
            <a:r>
              <a:rPr lang="it-IT" dirty="0" err="1"/>
              <a:t>traditional</a:t>
            </a:r>
            <a:r>
              <a:rPr lang="it-IT" dirty="0"/>
              <a:t> open </a:t>
            </a:r>
            <a:r>
              <a:rPr lang="it-IT" dirty="0" err="1"/>
              <a:t>platform</a:t>
            </a:r>
            <a:r>
              <a:rPr lang="it-IT" dirty="0"/>
              <a:t> (e.g., </a:t>
            </a:r>
            <a:r>
              <a:rPr lang="it-IT" dirty="0" smtClean="0"/>
              <a:t>PC)</a:t>
            </a:r>
          </a:p>
          <a:p>
            <a:pPr lvl="1"/>
            <a:r>
              <a:rPr lang="it-IT" dirty="0" err="1" smtClean="0"/>
              <a:t>Enforcement</a:t>
            </a:r>
            <a:r>
              <a:rPr lang="it-IT" dirty="0" smtClean="0"/>
              <a:t> </a:t>
            </a:r>
            <a:r>
              <a:rPr lang="it-IT" dirty="0"/>
              <a:t>of “</a:t>
            </a:r>
            <a:r>
              <a:rPr lang="it-IT" dirty="0" err="1"/>
              <a:t>good</a:t>
            </a:r>
            <a:r>
              <a:rPr lang="it-IT" dirty="0"/>
              <a:t>” </a:t>
            </a:r>
            <a:r>
              <a:rPr lang="it-IT" dirty="0" err="1"/>
              <a:t>configurations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done</a:t>
            </a:r>
            <a:r>
              <a:rPr lang="it-IT" dirty="0"/>
              <a:t> </a:t>
            </a:r>
            <a:r>
              <a:rPr lang="it-IT" dirty="0" err="1" smtClean="0"/>
              <a:t>separately</a:t>
            </a:r>
            <a:endParaRPr lang="it-IT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70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Attestation with TPM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0" b="54505"/>
          <a:stretch/>
        </p:blipFill>
        <p:spPr>
          <a:xfrm>
            <a:off x="266699" y="1971518"/>
            <a:ext cx="8602663" cy="165618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4" r="20106" b="1512"/>
          <a:stretch/>
        </p:blipFill>
        <p:spPr>
          <a:xfrm>
            <a:off x="2768" y="4221088"/>
            <a:ext cx="7305536" cy="151216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2"/>
          <a:stretch/>
        </p:blipFill>
        <p:spPr>
          <a:xfrm>
            <a:off x="7092280" y="4005064"/>
            <a:ext cx="1629540" cy="191301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051720" y="1228874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Remote </a:t>
            </a:r>
            <a:r>
              <a:rPr lang="it-IT" dirty="0" err="1" smtClean="0"/>
              <a:t>attestation</a:t>
            </a:r>
            <a:r>
              <a:rPr lang="it-IT" dirty="0" smtClean="0"/>
              <a:t>: </a:t>
            </a:r>
            <a:r>
              <a:rPr lang="it-IT" dirty="0" err="1" smtClean="0"/>
              <a:t>challenge-response</a:t>
            </a:r>
            <a:r>
              <a:rPr lang="it-IT" dirty="0" smtClean="0"/>
              <a:t> </a:t>
            </a:r>
            <a:r>
              <a:rPr lang="it-IT" dirty="0" err="1" smtClean="0"/>
              <a:t>protocol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9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 Cases of TPM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TPMs have been around for a long time</a:t>
            </a:r>
          </a:p>
          <a:p>
            <a:r>
              <a:rPr lang="en-GB" dirty="0" smtClean="0"/>
              <a:t>It was standardized and widely adopted in different industrial contexts, for both </a:t>
            </a:r>
            <a:r>
              <a:rPr lang="en-GB" b="1" dirty="0" smtClean="0"/>
              <a:t>embedded</a:t>
            </a:r>
            <a:r>
              <a:rPr lang="en-GB" dirty="0" smtClean="0"/>
              <a:t> and </a:t>
            </a:r>
            <a:r>
              <a:rPr lang="en-GB" b="1" dirty="0" smtClean="0"/>
              <a:t>general-purpose</a:t>
            </a:r>
            <a:r>
              <a:rPr lang="en-GB" dirty="0" smtClean="0"/>
              <a:t> systems</a:t>
            </a:r>
          </a:p>
          <a:p>
            <a:r>
              <a:rPr lang="en-GB" dirty="0" smtClean="0"/>
              <a:t>For example:</a:t>
            </a:r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844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TPM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TPM is a good solution but</a:t>
            </a:r>
            <a:r>
              <a:rPr lang="mr-IN" dirty="0" smtClean="0"/>
              <a:t>…</a:t>
            </a:r>
            <a:endParaRPr lang="it-IT" dirty="0" smtClean="0"/>
          </a:p>
          <a:p>
            <a:pPr lvl="1">
              <a:lnSpc>
                <a:spcPct val="150000"/>
              </a:lnSpc>
            </a:pP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external</a:t>
            </a:r>
            <a:r>
              <a:rPr lang="it-IT" dirty="0" smtClean="0"/>
              <a:t> to </a:t>
            </a:r>
            <a:r>
              <a:rPr lang="it-IT" dirty="0" smtClean="0"/>
              <a:t>the CPU</a:t>
            </a:r>
            <a:r>
              <a:rPr lang="it-IT" dirty="0" smtClean="0"/>
              <a:t>, </a:t>
            </a:r>
            <a:r>
              <a:rPr lang="it-IT" dirty="0" err="1" smtClean="0"/>
              <a:t>thus</a:t>
            </a:r>
            <a:r>
              <a:rPr lang="it-IT" dirty="0" smtClean="0"/>
              <a:t> </a:t>
            </a:r>
            <a:r>
              <a:rPr lang="it-IT" dirty="0" err="1" smtClean="0"/>
              <a:t>subjected</a:t>
            </a:r>
            <a:r>
              <a:rPr lang="it-IT" dirty="0" smtClean="0"/>
              <a:t> to </a:t>
            </a:r>
            <a:r>
              <a:rPr lang="it-IT" b="1" i="1" dirty="0" smtClean="0"/>
              <a:t>hardware </a:t>
            </a:r>
            <a:r>
              <a:rPr lang="it-IT" b="1" i="1" dirty="0" err="1" smtClean="0"/>
              <a:t>attacks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i="1" dirty="0" smtClean="0"/>
              <a:t>bus sniffing </a:t>
            </a:r>
            <a:r>
              <a:rPr lang="it-IT" i="1" dirty="0" err="1" smtClean="0"/>
              <a:t>attacks</a:t>
            </a:r>
            <a:endParaRPr lang="it-IT" i="1" dirty="0" smtClean="0"/>
          </a:p>
          <a:p>
            <a:pPr lvl="1">
              <a:lnSpc>
                <a:spcPct val="150000"/>
              </a:lnSpc>
            </a:pPr>
            <a:r>
              <a:rPr lang="it-IT" dirty="0" smtClean="0"/>
              <a:t>A TPM can </a:t>
            </a:r>
            <a:r>
              <a:rPr lang="it-IT" dirty="0" err="1" smtClean="0"/>
              <a:t>protect</a:t>
            </a:r>
            <a:r>
              <a:rPr lang="it-IT" dirty="0" smtClean="0"/>
              <a:t> </a:t>
            </a:r>
            <a:r>
              <a:rPr lang="it-IT" dirty="0" err="1" smtClean="0"/>
              <a:t>against</a:t>
            </a:r>
            <a:r>
              <a:rPr lang="it-IT" dirty="0" smtClean="0"/>
              <a:t> </a:t>
            </a:r>
            <a:r>
              <a:rPr lang="it-IT" i="1" dirty="0" smtClean="0"/>
              <a:t>code </a:t>
            </a:r>
            <a:r>
              <a:rPr lang="it-IT" i="1" dirty="0" err="1" smtClean="0"/>
              <a:t>injection</a:t>
            </a:r>
            <a:r>
              <a:rPr lang="it-IT" i="1" dirty="0" smtClean="0"/>
              <a:t> </a:t>
            </a:r>
            <a:r>
              <a:rPr lang="it-IT" i="1" dirty="0" err="1" smtClean="0"/>
              <a:t>attacks</a:t>
            </a:r>
            <a:r>
              <a:rPr lang="it-IT" dirty="0" smtClean="0"/>
              <a:t>. In </a:t>
            </a:r>
            <a:r>
              <a:rPr lang="it-IT" dirty="0" err="1" smtClean="0"/>
              <a:t>that</a:t>
            </a:r>
            <a:r>
              <a:rPr lang="it-IT" dirty="0" smtClean="0"/>
              <a:t> case, in </a:t>
            </a:r>
            <a:r>
              <a:rPr lang="it-IT" dirty="0" err="1" smtClean="0"/>
              <a:t>fact</a:t>
            </a:r>
            <a:r>
              <a:rPr lang="it-IT" dirty="0" smtClean="0"/>
              <a:t>, the </a:t>
            </a:r>
            <a:r>
              <a:rPr lang="it-IT" dirty="0" err="1" smtClean="0"/>
              <a:t>hash</a:t>
            </a:r>
            <a:r>
              <a:rPr lang="it-IT" dirty="0" smtClean="0"/>
              <a:t> of the </a:t>
            </a:r>
            <a:r>
              <a:rPr lang="it-IT" dirty="0" err="1" smtClean="0"/>
              <a:t>binary</a:t>
            </a:r>
            <a:r>
              <a:rPr lang="it-IT" dirty="0" smtClean="0"/>
              <a:t> </a:t>
            </a:r>
            <a:r>
              <a:rPr lang="it-IT" dirty="0" err="1" smtClean="0"/>
              <a:t>would</a:t>
            </a:r>
            <a:r>
              <a:rPr lang="it-IT" dirty="0" smtClean="0"/>
              <a:t> </a:t>
            </a:r>
            <a:r>
              <a:rPr lang="it-IT" dirty="0" err="1" smtClean="0"/>
              <a:t>change</a:t>
            </a:r>
            <a:r>
              <a:rPr lang="it-IT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able</a:t>
            </a:r>
            <a:r>
              <a:rPr lang="it-IT" dirty="0" smtClean="0"/>
              <a:t> </a:t>
            </a:r>
            <a:r>
              <a:rPr lang="en-GB" dirty="0" smtClean="0"/>
              <a:t>able to protect, instead, against </a:t>
            </a:r>
            <a:r>
              <a:rPr lang="en-GB" b="1" i="1" dirty="0" smtClean="0"/>
              <a:t>runtime attacks </a:t>
            </a:r>
            <a:r>
              <a:rPr lang="en-GB" dirty="0" smtClean="0"/>
              <a:t>(e.g., </a:t>
            </a:r>
            <a:r>
              <a:rPr lang="en-GB" i="1" dirty="0"/>
              <a:t>c</a:t>
            </a:r>
            <a:r>
              <a:rPr lang="en-GB" i="1" dirty="0" smtClean="0"/>
              <a:t>ode-reuse attacks</a:t>
            </a:r>
            <a:r>
              <a:rPr lang="en-GB" dirty="0" smtClean="0"/>
              <a:t>) where the attacker changes the code available in memory at runtime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1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Trusted Platform </a:t>
            </a:r>
            <a:r>
              <a:rPr lang="en-GB" dirty="0" smtClean="0"/>
              <a:t>Module </a:t>
            </a:r>
            <a:r>
              <a:rPr lang="en-GB" dirty="0"/>
              <a:t>(TPM)</a:t>
            </a:r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4181896" cy="4877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64807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4495264" y="412181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5493216" y="411841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6328216" y="4095130"/>
            <a:ext cx="57606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TPM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3668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3668"/>
            <a:ext cx="864096" cy="11521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56" y="4636815"/>
            <a:ext cx="588667" cy="4903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81688" y="1526736"/>
            <a:ext cx="2010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latin typeface="Osvald"/>
              </a:rPr>
              <a:t>Runtime Attacks</a:t>
            </a:r>
            <a:endParaRPr lang="en-GB" sz="2200" b="1" dirty="0">
              <a:latin typeface="Osvald"/>
            </a:endParaRPr>
          </a:p>
        </p:txBody>
      </p:sp>
      <p:cxnSp>
        <p:nvCxnSpPr>
          <p:cNvPr id="6" name="Connettore 2 5"/>
          <p:cNvCxnSpPr>
            <a:stCxn id="13" idx="0"/>
          </p:cNvCxnSpPr>
          <p:nvPr/>
        </p:nvCxnSpPr>
        <p:spPr bwMode="auto">
          <a:xfrm flipH="1" flipV="1">
            <a:off x="6161608" y="3796686"/>
            <a:ext cx="454640" cy="2984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/>
          <p:cNvCxnSpPr>
            <a:stCxn id="13" idx="0"/>
          </p:cNvCxnSpPr>
          <p:nvPr/>
        </p:nvCxnSpPr>
        <p:spPr bwMode="auto">
          <a:xfrm flipH="1" flipV="1">
            <a:off x="3419872" y="3098453"/>
            <a:ext cx="3196376" cy="99667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Connettore 2 22"/>
          <p:cNvCxnSpPr>
            <a:stCxn id="13" idx="0"/>
          </p:cNvCxnSpPr>
          <p:nvPr/>
        </p:nvCxnSpPr>
        <p:spPr bwMode="auto">
          <a:xfrm flipH="1" flipV="1">
            <a:off x="4437663" y="3105796"/>
            <a:ext cx="2178585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onnettore 2 25"/>
          <p:cNvCxnSpPr>
            <a:stCxn id="13" idx="0"/>
          </p:cNvCxnSpPr>
          <p:nvPr/>
        </p:nvCxnSpPr>
        <p:spPr bwMode="auto">
          <a:xfrm flipH="1" flipV="1">
            <a:off x="5526955" y="3105796"/>
            <a:ext cx="1089293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onnettore 2 27"/>
          <p:cNvCxnSpPr>
            <a:stCxn id="13" idx="0"/>
            <a:endCxn id="21" idx="2"/>
          </p:cNvCxnSpPr>
          <p:nvPr/>
        </p:nvCxnSpPr>
        <p:spPr bwMode="auto">
          <a:xfrm flipH="1" flipV="1">
            <a:off x="6290608" y="3105796"/>
            <a:ext cx="325640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643" y="2399397"/>
            <a:ext cx="484525" cy="492678"/>
          </a:xfrm>
          <a:prstGeom prst="rect">
            <a:avLst/>
          </a:prstGeom>
        </p:spPr>
      </p:pic>
      <p:cxnSp>
        <p:nvCxnSpPr>
          <p:cNvPr id="16" name="Connettore 2 15"/>
          <p:cNvCxnSpPr>
            <a:stCxn id="5" idx="1"/>
            <a:endCxn id="21" idx="3"/>
          </p:cNvCxnSpPr>
          <p:nvPr/>
        </p:nvCxnSpPr>
        <p:spPr bwMode="auto">
          <a:xfrm flipH="1" flipV="1">
            <a:off x="6722656" y="2529732"/>
            <a:ext cx="493987" cy="1160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4140944" y="5069003"/>
            <a:ext cx="2010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latin typeface="Osvald"/>
              </a:rPr>
              <a:t>Hardware Attacks</a:t>
            </a:r>
            <a:endParaRPr lang="en-GB" sz="2200" b="1" dirty="0">
              <a:latin typeface="Osvald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083" y="4987896"/>
            <a:ext cx="484525" cy="492678"/>
          </a:xfrm>
          <a:prstGeom prst="rect">
            <a:avLst/>
          </a:prstGeom>
        </p:spPr>
      </p:pic>
      <p:cxnSp>
        <p:nvCxnSpPr>
          <p:cNvPr id="25" name="Connettore 2 24"/>
          <p:cNvCxnSpPr/>
          <p:nvPr/>
        </p:nvCxnSpPr>
        <p:spPr bwMode="auto">
          <a:xfrm flipV="1">
            <a:off x="6188640" y="4599187"/>
            <a:ext cx="101968" cy="4554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041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Trusted Platform </a:t>
            </a:r>
            <a:r>
              <a:rPr lang="en-GB" dirty="0" smtClean="0"/>
              <a:t>Module </a:t>
            </a:r>
            <a:r>
              <a:rPr lang="en-GB" dirty="0"/>
              <a:t>(TPM)</a:t>
            </a:r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4181896" cy="487735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64807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4495264" y="412181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5493216" y="411841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6328216" y="4095130"/>
            <a:ext cx="576064" cy="5040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TPM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3668"/>
            <a:ext cx="864096" cy="115212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3668"/>
            <a:ext cx="864096" cy="1152128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656" y="4636815"/>
            <a:ext cx="588667" cy="4903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81688" y="1526736"/>
            <a:ext cx="2010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latin typeface="Osvald"/>
              </a:rPr>
              <a:t>Runtime Attacks</a:t>
            </a:r>
            <a:endParaRPr lang="en-GB" sz="2200" b="1" dirty="0">
              <a:latin typeface="Osvald"/>
            </a:endParaRPr>
          </a:p>
        </p:txBody>
      </p:sp>
      <p:cxnSp>
        <p:nvCxnSpPr>
          <p:cNvPr id="6" name="Connettore 2 5"/>
          <p:cNvCxnSpPr>
            <a:stCxn id="13" idx="0"/>
          </p:cNvCxnSpPr>
          <p:nvPr/>
        </p:nvCxnSpPr>
        <p:spPr bwMode="auto">
          <a:xfrm flipH="1" flipV="1">
            <a:off x="6161608" y="3796686"/>
            <a:ext cx="454640" cy="2984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/>
          <p:cNvCxnSpPr>
            <a:stCxn id="13" idx="0"/>
          </p:cNvCxnSpPr>
          <p:nvPr/>
        </p:nvCxnSpPr>
        <p:spPr bwMode="auto">
          <a:xfrm flipH="1" flipV="1">
            <a:off x="3419872" y="3098453"/>
            <a:ext cx="3196376" cy="99667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Connettore 2 22"/>
          <p:cNvCxnSpPr>
            <a:stCxn id="13" idx="0"/>
          </p:cNvCxnSpPr>
          <p:nvPr/>
        </p:nvCxnSpPr>
        <p:spPr bwMode="auto">
          <a:xfrm flipH="1" flipV="1">
            <a:off x="4437663" y="3105796"/>
            <a:ext cx="2178585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onnettore 2 25"/>
          <p:cNvCxnSpPr>
            <a:stCxn id="13" idx="0"/>
          </p:cNvCxnSpPr>
          <p:nvPr/>
        </p:nvCxnSpPr>
        <p:spPr bwMode="auto">
          <a:xfrm flipH="1" flipV="1">
            <a:off x="5526955" y="3105796"/>
            <a:ext cx="1089293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Connettore 2 27"/>
          <p:cNvCxnSpPr>
            <a:stCxn id="13" idx="0"/>
            <a:endCxn id="21" idx="2"/>
          </p:cNvCxnSpPr>
          <p:nvPr/>
        </p:nvCxnSpPr>
        <p:spPr bwMode="auto">
          <a:xfrm flipH="1" flipV="1">
            <a:off x="6290608" y="3105796"/>
            <a:ext cx="325640" cy="98933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643" y="2399397"/>
            <a:ext cx="484525" cy="492678"/>
          </a:xfrm>
          <a:prstGeom prst="rect">
            <a:avLst/>
          </a:prstGeom>
        </p:spPr>
      </p:pic>
      <p:cxnSp>
        <p:nvCxnSpPr>
          <p:cNvPr id="16" name="Connettore 2 15"/>
          <p:cNvCxnSpPr>
            <a:stCxn id="5" idx="1"/>
            <a:endCxn id="21" idx="3"/>
          </p:cNvCxnSpPr>
          <p:nvPr/>
        </p:nvCxnSpPr>
        <p:spPr bwMode="auto">
          <a:xfrm flipH="1" flipV="1">
            <a:off x="6722656" y="2529732"/>
            <a:ext cx="493987" cy="11600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4140944" y="5069003"/>
            <a:ext cx="2010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latin typeface="Osvald"/>
              </a:rPr>
              <a:t>Hardware Attacks</a:t>
            </a:r>
            <a:endParaRPr lang="en-GB" sz="2200" b="1" dirty="0">
              <a:latin typeface="Osvald"/>
            </a:endParaRP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6083" y="4987896"/>
            <a:ext cx="484525" cy="492678"/>
          </a:xfrm>
          <a:prstGeom prst="rect">
            <a:avLst/>
          </a:prstGeom>
        </p:spPr>
      </p:pic>
      <p:cxnSp>
        <p:nvCxnSpPr>
          <p:cNvPr id="25" name="Connettore 2 24"/>
          <p:cNvCxnSpPr/>
          <p:nvPr/>
        </p:nvCxnSpPr>
        <p:spPr bwMode="auto">
          <a:xfrm flipV="1">
            <a:off x="6188640" y="4599187"/>
            <a:ext cx="101968" cy="45547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4615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Hardware-assisted Trusted Execution Environment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concept of TEE can be seen as an extension (an advancement) of the TPM</a:t>
            </a:r>
          </a:p>
          <a:p>
            <a:r>
              <a:rPr lang="en-GB" dirty="0" smtClean="0"/>
              <a:t>A TEE</a:t>
            </a:r>
            <a:r>
              <a:rPr lang="en-GB" dirty="0"/>
              <a:t> is an area on the chipset that works like a TPM, but is not physically isolated from the rest of the </a:t>
            </a:r>
            <a:r>
              <a:rPr lang="en-GB" dirty="0" smtClean="0"/>
              <a:t>chip</a:t>
            </a:r>
          </a:p>
          <a:p>
            <a:r>
              <a:rPr lang="en-GB" dirty="0" smtClean="0"/>
              <a:t>A TEE is usually </a:t>
            </a:r>
            <a:r>
              <a:rPr lang="en-GB" b="1" dirty="0" smtClean="0"/>
              <a:t>embedded within the CPU</a:t>
            </a:r>
            <a:r>
              <a:rPr lang="en-GB" dirty="0" smtClean="0"/>
              <a:t>, thus ensures higher protection against </a:t>
            </a:r>
            <a:r>
              <a:rPr lang="en-GB" i="1" dirty="0" smtClean="0"/>
              <a:t>hardware attacks</a:t>
            </a:r>
          </a:p>
          <a:p>
            <a:r>
              <a:rPr lang="en-GB" dirty="0"/>
              <a:t>A TEE offers a wider set of </a:t>
            </a:r>
            <a:r>
              <a:rPr lang="en-GB" i="1" dirty="0"/>
              <a:t>Trusted Computing </a:t>
            </a:r>
            <a:r>
              <a:rPr lang="en-GB" dirty="0"/>
              <a:t>features </a:t>
            </a:r>
            <a:endParaRPr lang="en-GB" i="1" dirty="0" smtClean="0"/>
          </a:p>
          <a:p>
            <a:r>
              <a:rPr lang="en-GB" dirty="0" smtClean="0"/>
              <a:t>Notably, it provides an </a:t>
            </a:r>
            <a:r>
              <a:rPr lang="en-GB" b="1" dirty="0" smtClean="0"/>
              <a:t>isolated</a:t>
            </a:r>
            <a:r>
              <a:rPr lang="en-GB" i="1" dirty="0" smtClean="0"/>
              <a:t> </a:t>
            </a:r>
            <a:r>
              <a:rPr lang="en-GB" dirty="0" smtClean="0"/>
              <a:t>execution area for sensitive code with </a:t>
            </a:r>
            <a:r>
              <a:rPr lang="en-GB" b="1" dirty="0" smtClean="0"/>
              <a:t>curtained memory</a:t>
            </a:r>
            <a:r>
              <a:rPr lang="en-GB" dirty="0" smtClean="0"/>
              <a:t>, thus ensures protection against </a:t>
            </a:r>
            <a:r>
              <a:rPr lang="en-GB" i="1" dirty="0" smtClean="0"/>
              <a:t>runtime attacks </a:t>
            </a:r>
          </a:p>
          <a:p>
            <a:r>
              <a:rPr lang="en-GB" dirty="0" smtClean="0"/>
              <a:t>Most important silicon industry produce their own solution of TEE</a:t>
            </a:r>
          </a:p>
        </p:txBody>
      </p:sp>
    </p:spTree>
    <p:extLst>
      <p:ext uri="{BB962C8B-B14F-4D97-AF65-F5344CB8AC3E}">
        <p14:creationId xmlns:p14="http://schemas.microsoft.com/office/powerpoint/2010/main" val="184994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ARM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980728"/>
            <a:ext cx="8602663" cy="4945063"/>
          </a:xfrm>
        </p:spPr>
        <p:txBody>
          <a:bodyPr/>
          <a:lstStyle/>
          <a:p>
            <a:r>
              <a:rPr lang="en-GB" i="1" dirty="0" err="1" smtClean="0"/>
              <a:t>TrustZone</a:t>
            </a:r>
            <a:r>
              <a:rPr lang="en-GB" dirty="0" smtClean="0"/>
              <a:t> is an extension of many ARM’s CPUs </a:t>
            </a:r>
          </a:p>
          <a:p>
            <a:r>
              <a:rPr lang="en-GB" dirty="0" smtClean="0"/>
              <a:t>It </a:t>
            </a:r>
            <a:r>
              <a:rPr lang="en-GB" dirty="0"/>
              <a:t>is based on two different modes of operation (</a:t>
            </a:r>
            <a:r>
              <a:rPr lang="en-GB" b="1" dirty="0"/>
              <a:t>Secure World </a:t>
            </a:r>
            <a:r>
              <a:rPr lang="en-GB" dirty="0"/>
              <a:t>and </a:t>
            </a:r>
            <a:r>
              <a:rPr lang="en-GB" b="1" dirty="0"/>
              <a:t>Normal World</a:t>
            </a:r>
            <a:r>
              <a:rPr lang="en-GB" dirty="0"/>
              <a:t>) that allows a process to access protected areas of memory and protected </a:t>
            </a:r>
            <a:r>
              <a:rPr lang="en-GB" dirty="0" smtClean="0"/>
              <a:t>peripherals</a:t>
            </a:r>
          </a:p>
          <a:p>
            <a:r>
              <a:rPr lang="en-GB" dirty="0" smtClean="0"/>
              <a:t>So at runtime the CPU can switch its context to a secure world where the execution is protected</a:t>
            </a:r>
          </a:p>
          <a:p>
            <a:endParaRPr lang="en-GB" dirty="0"/>
          </a:p>
        </p:txBody>
      </p:sp>
      <p:pic>
        <p:nvPicPr>
          <p:cNvPr id="4" name="Picture 2" descr="https://blog.quarkslab.com/resources/2018-06-18-trustzone/images/TrustZ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66728"/>
            <a:ext cx="3168352" cy="25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247775" y="3418681"/>
            <a:ext cx="5116313" cy="26674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ecure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Monitor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is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code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that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runs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Secure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Monitor mode and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processes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switches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to and from the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Secure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world. </a:t>
            </a:r>
            <a:endParaRPr lang="it-IT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overall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security of the software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relies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on the security of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this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code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along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with the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Secure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dirty="0" err="1">
                <a:latin typeface="Times New Roman" charset="0"/>
                <a:ea typeface="Times New Roman" charset="0"/>
                <a:cs typeface="Times New Roman" charset="0"/>
              </a:rPr>
              <a:t>boot</a:t>
            </a:r>
            <a:r>
              <a:rPr lang="it-IT" dirty="0">
                <a:latin typeface="Times New Roman" charset="0"/>
                <a:ea typeface="Times New Roman" charset="0"/>
                <a:cs typeface="Times New Roman" charset="0"/>
              </a:rPr>
              <a:t> code.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Historical </a:t>
            </a:r>
            <a:r>
              <a:rPr lang="en-GB" dirty="0" err="1" smtClean="0"/>
              <a:t>Overiew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Over the years, industries proposed a number of hardware-assisted technological solutions to be used in different fields, such as smart card, mobile and computer security</a:t>
            </a: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08920"/>
            <a:ext cx="6442404" cy="32347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46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ARM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64807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4495264" y="412181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5493216" y="411841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arrotondato 23"/>
          <p:cNvSpPr/>
          <p:nvPr/>
        </p:nvSpPr>
        <p:spPr bwMode="auto">
          <a:xfrm>
            <a:off x="4868312" y="1864300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ARM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5002168" y="412407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6000120" y="412067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975108" y="2312044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6012160" y="2312044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3" name="Rettangolo arrotondato 22"/>
          <p:cNvSpPr/>
          <p:nvPr/>
        </p:nvSpPr>
        <p:spPr bwMode="auto">
          <a:xfrm>
            <a:off x="4235964" y="4213895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26" name="Rettangolo arrotondato 25"/>
          <p:cNvSpPr/>
          <p:nvPr/>
        </p:nvSpPr>
        <p:spPr bwMode="auto">
          <a:xfrm>
            <a:off x="4983204" y="3280364"/>
            <a:ext cx="1871608" cy="3884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20381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ARM </a:t>
            </a:r>
            <a:r>
              <a:rPr lang="en-GB" dirty="0" err="1" smtClean="0"/>
              <a:t>TrustZone</a:t>
            </a:r>
            <a:endParaRPr lang="en-GB" dirty="0"/>
          </a:p>
        </p:txBody>
      </p:sp>
      <p:grpSp>
        <p:nvGrpSpPr>
          <p:cNvPr id="3" name="Gruppo 2"/>
          <p:cNvGrpSpPr/>
          <p:nvPr/>
        </p:nvGrpSpPr>
        <p:grpSpPr>
          <a:xfrm>
            <a:off x="1991820" y="1864300"/>
            <a:ext cx="5177900" cy="2772515"/>
            <a:chOff x="1991820" y="1864300"/>
            <a:chExt cx="5177900" cy="2772515"/>
          </a:xfrm>
        </p:grpSpPr>
        <p:sp>
          <p:nvSpPr>
            <p:cNvPr id="24" name="Rettangolo arrotondato 23"/>
            <p:cNvSpPr/>
            <p:nvPr/>
          </p:nvSpPr>
          <p:spPr bwMode="auto">
            <a:xfrm>
              <a:off x="4868312" y="1864300"/>
              <a:ext cx="2151960" cy="1930126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Secure World</a:t>
              </a:r>
            </a:p>
          </p:txBody>
        </p:sp>
        <p:sp>
          <p:nvSpPr>
            <p:cNvPr id="4" name="Rettangolo arrotondato 3"/>
            <p:cNvSpPr/>
            <p:nvPr/>
          </p:nvSpPr>
          <p:spPr bwMode="auto">
            <a:xfrm>
              <a:off x="2705224" y="1972519"/>
              <a:ext cx="864096" cy="115212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1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7" name="Rettangolo arrotondato 6"/>
            <p:cNvSpPr/>
            <p:nvPr/>
          </p:nvSpPr>
          <p:spPr bwMode="auto">
            <a:xfrm>
              <a:off x="2699792" y="3284984"/>
              <a:ext cx="2117668" cy="48773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OS</a:t>
              </a:r>
            </a:p>
          </p:txBody>
        </p:sp>
        <p:sp>
          <p:nvSpPr>
            <p:cNvPr id="9" name="Rettangolo arrotondato 8"/>
            <p:cNvSpPr/>
            <p:nvPr/>
          </p:nvSpPr>
          <p:spPr bwMode="auto">
            <a:xfrm>
              <a:off x="2705224" y="4132759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0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Peripherals</a:t>
              </a:r>
            </a:p>
          </p:txBody>
        </p:sp>
        <p:sp>
          <p:nvSpPr>
            <p:cNvPr id="10" name="Rettangolo arrotondato 9"/>
            <p:cNvSpPr/>
            <p:nvPr/>
          </p:nvSpPr>
          <p:spPr bwMode="auto">
            <a:xfrm>
              <a:off x="3713336" y="4132759"/>
              <a:ext cx="115497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CPU</a:t>
              </a:r>
            </a:p>
          </p:txBody>
        </p:sp>
        <p:sp>
          <p:nvSpPr>
            <p:cNvPr id="11" name="Rettangolo arrotondato 10"/>
            <p:cNvSpPr/>
            <p:nvPr/>
          </p:nvSpPr>
          <p:spPr bwMode="auto">
            <a:xfrm>
              <a:off x="5002168" y="4124075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Memory</a:t>
              </a:r>
            </a:p>
          </p:txBody>
        </p:sp>
        <p:sp>
          <p:nvSpPr>
            <p:cNvPr id="12" name="Rettangolo arrotondato 11"/>
            <p:cNvSpPr/>
            <p:nvPr/>
          </p:nvSpPr>
          <p:spPr bwMode="auto">
            <a:xfrm>
              <a:off x="6000120" y="4120679"/>
              <a:ext cx="668392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I/O</a:t>
              </a:r>
            </a:p>
          </p:txBody>
        </p:sp>
        <p:cxnSp>
          <p:nvCxnSpPr>
            <p:cNvPr id="15" name="Connettore 1 14"/>
            <p:cNvCxnSpPr/>
            <p:nvPr/>
          </p:nvCxnSpPr>
          <p:spPr bwMode="auto">
            <a:xfrm>
              <a:off x="2345184" y="3959250"/>
              <a:ext cx="4824536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asellaDiTesto 16"/>
            <p:cNvSpPr txBox="1"/>
            <p:nvPr/>
          </p:nvSpPr>
          <p:spPr>
            <a:xfrm>
              <a:off x="2017469" y="264469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0" dirty="0" smtClean="0">
                  <a:latin typeface="Osvald"/>
                </a:rPr>
                <a:t>SW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991820" y="415876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0" dirty="0" smtClean="0">
                  <a:latin typeface="Osvald"/>
                </a:rPr>
                <a:t>HW</a:t>
              </a:r>
            </a:p>
          </p:txBody>
        </p:sp>
        <p:sp>
          <p:nvSpPr>
            <p:cNvPr id="19" name="Rettangolo arrotondato 18"/>
            <p:cNvSpPr/>
            <p:nvPr/>
          </p:nvSpPr>
          <p:spPr bwMode="auto">
            <a:xfrm>
              <a:off x="3748544" y="1959348"/>
              <a:ext cx="864096" cy="115212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2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0" name="Rettangolo arrotondato 19"/>
            <p:cNvSpPr/>
            <p:nvPr/>
          </p:nvSpPr>
          <p:spPr bwMode="auto">
            <a:xfrm>
              <a:off x="4975108" y="2312044"/>
              <a:ext cx="864096" cy="900932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Trustlet</a:t>
              </a: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1</a:t>
              </a:r>
            </a:p>
          </p:txBody>
        </p:sp>
        <p:sp>
          <p:nvSpPr>
            <p:cNvPr id="21" name="Rettangolo arrotondato 20"/>
            <p:cNvSpPr/>
            <p:nvPr/>
          </p:nvSpPr>
          <p:spPr bwMode="auto">
            <a:xfrm>
              <a:off x="6012160" y="2312044"/>
              <a:ext cx="864096" cy="900932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Trustlet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2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4235964" y="4213895"/>
              <a:ext cx="581496" cy="341784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TEE</a:t>
              </a:r>
            </a:p>
          </p:txBody>
        </p:sp>
        <p:sp>
          <p:nvSpPr>
            <p:cNvPr id="26" name="Rettangolo arrotondato 25"/>
            <p:cNvSpPr/>
            <p:nvPr/>
          </p:nvSpPr>
          <p:spPr bwMode="auto">
            <a:xfrm>
              <a:off x="4983204" y="3280364"/>
              <a:ext cx="1871608" cy="388492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40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Implemented TC Features</a:t>
            </a:r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7717311"/>
              </p:ext>
            </p:extLst>
          </p:nvPr>
        </p:nvGraphicFramePr>
        <p:xfrm>
          <a:off x="266698" y="1772816"/>
          <a:ext cx="5161599" cy="3134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TPM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TrustZone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Trusted Boot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Sealed Storage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Curtained Memory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Attestation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Integrity Measurement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Secure I/O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06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 Cases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majority of </a:t>
            </a:r>
            <a:r>
              <a:rPr lang="en-GB" b="1" dirty="0" smtClean="0"/>
              <a:t>embedded systems</a:t>
            </a:r>
            <a:r>
              <a:rPr lang="en-GB" dirty="0" smtClean="0"/>
              <a:t> like mobile devices (e.g. smartphone, cars’ ECU) follow </a:t>
            </a:r>
            <a:r>
              <a:rPr lang="en-GB" dirty="0"/>
              <a:t>the ARM design architecture for their Systems-on-Chip ICs</a:t>
            </a:r>
            <a:endParaRPr lang="en-GB" dirty="0" smtClean="0"/>
          </a:p>
          <a:p>
            <a:r>
              <a:rPr lang="en-GB" i="1" dirty="0" err="1" smtClean="0"/>
              <a:t>TrustZone</a:t>
            </a:r>
            <a:r>
              <a:rPr lang="en-GB" i="1" dirty="0" smtClean="0"/>
              <a:t> </a:t>
            </a:r>
            <a:r>
              <a:rPr lang="en-GB" dirty="0" smtClean="0"/>
              <a:t>is used in such contexts, or more in general in the </a:t>
            </a:r>
            <a:r>
              <a:rPr lang="en-GB" b="1" i="1" dirty="0" smtClean="0"/>
              <a:t>Internet of Things (IoT)</a:t>
            </a:r>
            <a:r>
              <a:rPr lang="en-GB" b="1" dirty="0" smtClean="0"/>
              <a:t> </a:t>
            </a:r>
            <a:r>
              <a:rPr lang="en-GB" dirty="0" smtClean="0"/>
              <a:t>world. For example:</a:t>
            </a:r>
            <a:endParaRPr lang="en-GB" dirty="0"/>
          </a:p>
          <a:p>
            <a:pPr lvl="1"/>
            <a:r>
              <a:rPr lang="en-GB" sz="2100" dirty="0" smtClean="0"/>
              <a:t>The </a:t>
            </a:r>
            <a:r>
              <a:rPr lang="en-GB" sz="2100" dirty="0"/>
              <a:t>trusted application </a:t>
            </a:r>
            <a:r>
              <a:rPr lang="en-GB" sz="2100" dirty="0" smtClean="0"/>
              <a:t>executing in the</a:t>
            </a:r>
            <a:r>
              <a:rPr lang="en-GB" sz="2100" i="1" dirty="0" smtClean="0"/>
              <a:t> secure world </a:t>
            </a:r>
            <a:r>
              <a:rPr lang="en-GB" sz="2100" dirty="0" smtClean="0"/>
              <a:t>could </a:t>
            </a:r>
            <a:r>
              <a:rPr lang="en-GB" sz="2100" dirty="0"/>
              <a:t>be </a:t>
            </a:r>
            <a:r>
              <a:rPr lang="en-GB" sz="2100" i="1" dirty="0" smtClean="0"/>
              <a:t>Apple Pay</a:t>
            </a:r>
          </a:p>
          <a:p>
            <a:pPr lvl="1"/>
            <a:r>
              <a:rPr lang="en-GB" sz="2100" dirty="0" smtClean="0"/>
              <a:t>Or, the Android’s </a:t>
            </a:r>
            <a:r>
              <a:rPr lang="en-GB" sz="2100" i="1" dirty="0"/>
              <a:t>F</a:t>
            </a:r>
            <a:r>
              <a:rPr lang="en-GB" sz="2100" i="1" dirty="0" smtClean="0"/>
              <a:t>ull-Disk Encryption</a:t>
            </a:r>
            <a:r>
              <a:rPr lang="en-GB" sz="2100" dirty="0" smtClean="0"/>
              <a:t> (FDE) could use keys stored in </a:t>
            </a:r>
            <a:r>
              <a:rPr lang="en-GB" sz="2100" i="1" dirty="0" err="1" smtClean="0"/>
              <a:t>TrustZone</a:t>
            </a:r>
            <a:endParaRPr lang="en-GB" sz="2100" i="1" dirty="0" smtClean="0"/>
          </a:p>
          <a:p>
            <a:pPr lvl="1"/>
            <a:r>
              <a:rPr lang="en-GB" sz="2100" dirty="0" smtClean="0"/>
              <a:t>Or, </a:t>
            </a:r>
            <a:r>
              <a:rPr lang="en-GB" sz="2100" i="1" dirty="0" err="1" smtClean="0"/>
              <a:t>TrustZone</a:t>
            </a:r>
            <a:r>
              <a:rPr lang="en-GB" sz="2100" i="1" dirty="0" smtClean="0"/>
              <a:t> </a:t>
            </a:r>
            <a:r>
              <a:rPr lang="en-GB" sz="2100" dirty="0" smtClean="0"/>
              <a:t>could be used for </a:t>
            </a:r>
            <a:r>
              <a:rPr lang="en-GB" sz="2100" i="1" dirty="0"/>
              <a:t>Digital Rights Management </a:t>
            </a:r>
            <a:r>
              <a:rPr lang="en-GB" sz="2100" dirty="0" smtClean="0"/>
              <a:t>(DRM) licenses. In the case of Netflix, e.g., all </a:t>
            </a:r>
            <a:r>
              <a:rPr lang="en-GB" sz="2100" dirty="0"/>
              <a:t>video decryption, decoding and rendering occur in the </a:t>
            </a:r>
            <a:r>
              <a:rPr lang="en-GB" sz="2100" dirty="0" smtClean="0"/>
              <a:t>TEE</a:t>
            </a: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498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Ok, </a:t>
            </a:r>
            <a:r>
              <a:rPr lang="en-GB" i="1" dirty="0" err="1" smtClean="0"/>
              <a:t>TrustZone</a:t>
            </a:r>
            <a:r>
              <a:rPr lang="en-GB" dirty="0" smtClean="0"/>
              <a:t> seems more secure than TPM. But</a:t>
            </a:r>
            <a:r>
              <a:rPr lang="mr-IN" dirty="0" smtClean="0"/>
              <a:t>…</a:t>
            </a:r>
            <a:endParaRPr lang="it-IT" dirty="0" smtClean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5012328" y="2765232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849240" y="2873451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843808" y="4185916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849240" y="5033691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857352" y="5033691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5146184" y="5025007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6144136" y="5021611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2489200" y="4860182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/>
          <p:cNvSpPr txBox="1"/>
          <p:nvPr/>
        </p:nvSpPr>
        <p:spPr>
          <a:xfrm>
            <a:off x="1574318" y="342078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35044" y="4987415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3892560" y="2860280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5119124" y="3212976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6156176" y="3212976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4379980" y="5114827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5127220" y="4181296"/>
            <a:ext cx="1871608" cy="3884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</p:spTree>
    <p:extLst>
      <p:ext uri="{BB962C8B-B14F-4D97-AF65-F5344CB8AC3E}">
        <p14:creationId xmlns:p14="http://schemas.microsoft.com/office/powerpoint/2010/main" val="325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Ok, </a:t>
            </a:r>
            <a:r>
              <a:rPr lang="en-GB" i="1" dirty="0" err="1" smtClean="0"/>
              <a:t>TrustZone</a:t>
            </a:r>
            <a:r>
              <a:rPr lang="en-GB" dirty="0" smtClean="0"/>
              <a:t> seems more secure than TPM. But</a:t>
            </a:r>
            <a:r>
              <a:rPr lang="mr-IN" dirty="0" smtClean="0"/>
              <a:t>…</a:t>
            </a:r>
            <a:endParaRPr lang="it-IT" dirty="0" smtClean="0"/>
          </a:p>
          <a:p>
            <a:r>
              <a:rPr lang="en-GB" dirty="0" smtClean="0"/>
              <a:t>Once an attacker violates a single trusted application,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5012328" y="2765232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849240" y="2873451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843808" y="4185916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849240" y="5033691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857352" y="5033691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5146184" y="5025007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6144136" y="5021611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2489200" y="4860182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/>
          <p:cNvSpPr txBox="1"/>
          <p:nvPr/>
        </p:nvSpPr>
        <p:spPr>
          <a:xfrm>
            <a:off x="1574318" y="342078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35044" y="4987415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3892560" y="2860280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5119124" y="3212976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6156176" y="3212976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4379980" y="5114827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5127220" y="4181296"/>
            <a:ext cx="1871608" cy="3884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599" y="2345385"/>
            <a:ext cx="484525" cy="492678"/>
          </a:xfrm>
          <a:prstGeom prst="rect">
            <a:avLst/>
          </a:prstGeom>
        </p:spPr>
      </p:pic>
      <p:sp>
        <p:nvSpPr>
          <p:cNvPr id="22" name="Freccia bidirezionale orizzontale 21"/>
          <p:cNvSpPr/>
          <p:nvPr/>
        </p:nvSpPr>
        <p:spPr bwMode="auto">
          <a:xfrm>
            <a:off x="4737692" y="3583978"/>
            <a:ext cx="389528" cy="126606"/>
          </a:xfrm>
          <a:prstGeom prst="left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Tahoma" pitchFamily="32" charset="0"/>
              <a:cs typeface="Arial" charset="0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>
            <a:off x="5012328" y="2760555"/>
            <a:ext cx="370564" cy="4524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19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Ok, </a:t>
            </a:r>
            <a:r>
              <a:rPr lang="en-GB" i="1" dirty="0" err="1" smtClean="0"/>
              <a:t>TrustZone</a:t>
            </a:r>
            <a:r>
              <a:rPr lang="en-GB" dirty="0" smtClean="0"/>
              <a:t> seems more secure than TPM. But</a:t>
            </a:r>
            <a:r>
              <a:rPr lang="mr-IN" dirty="0" smtClean="0"/>
              <a:t>…</a:t>
            </a:r>
            <a:endParaRPr lang="it-IT" dirty="0" smtClean="0"/>
          </a:p>
          <a:p>
            <a:r>
              <a:rPr lang="en-GB" dirty="0" smtClean="0"/>
              <a:t>Once an attacker violates a single trusted application,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5012328" y="2765232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849240" y="2873451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843808" y="4185916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849240" y="5033691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857352" y="5033691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5146184" y="5025007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6144136" y="5021611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2489200" y="4860182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/>
          <p:cNvSpPr txBox="1"/>
          <p:nvPr/>
        </p:nvSpPr>
        <p:spPr>
          <a:xfrm>
            <a:off x="1574318" y="342078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35044" y="4987415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3892560" y="2860280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5119124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6156176" y="3212976"/>
            <a:ext cx="864096" cy="90093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4379980" y="5114827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5127220" y="4181296"/>
            <a:ext cx="1871608" cy="38849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599" y="2345385"/>
            <a:ext cx="484525" cy="492678"/>
          </a:xfrm>
          <a:prstGeom prst="rect">
            <a:avLst/>
          </a:prstGeom>
        </p:spPr>
      </p:pic>
      <p:sp>
        <p:nvSpPr>
          <p:cNvPr id="22" name="Freccia bidirezionale orizzontale 21"/>
          <p:cNvSpPr/>
          <p:nvPr/>
        </p:nvSpPr>
        <p:spPr bwMode="auto">
          <a:xfrm>
            <a:off x="4737692" y="3583978"/>
            <a:ext cx="389528" cy="126606"/>
          </a:xfrm>
          <a:prstGeom prst="left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Tahoma" pitchFamily="32" charset="0"/>
              <a:cs typeface="Arial" charset="0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>
            <a:off x="5012328" y="2760555"/>
            <a:ext cx="370564" cy="4524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8057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Ok, </a:t>
            </a:r>
            <a:r>
              <a:rPr lang="en-GB" i="1" dirty="0" err="1" smtClean="0"/>
              <a:t>TrustZone</a:t>
            </a:r>
            <a:r>
              <a:rPr lang="en-GB" dirty="0" smtClean="0"/>
              <a:t> seems more secure than TPM. But</a:t>
            </a:r>
            <a:r>
              <a:rPr lang="mr-IN" dirty="0" smtClean="0"/>
              <a:t>…</a:t>
            </a:r>
            <a:endParaRPr lang="it-IT" dirty="0" smtClean="0"/>
          </a:p>
          <a:p>
            <a:r>
              <a:rPr lang="en-GB" dirty="0" smtClean="0"/>
              <a:t>Once an attacker violates a single trusted application, then everything is compromised!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5012328" y="2765232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849240" y="2873451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843808" y="4185916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849240" y="5033691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857352" y="5033691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5146184" y="5025007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6144136" y="5021611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2489200" y="4860182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/>
          <p:cNvSpPr txBox="1"/>
          <p:nvPr/>
        </p:nvSpPr>
        <p:spPr>
          <a:xfrm>
            <a:off x="1574318" y="342078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35044" y="4987415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3892560" y="2860280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5119124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6156176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4379980" y="5114827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5127220" y="4181296"/>
            <a:ext cx="1871608" cy="38849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599" y="2345385"/>
            <a:ext cx="484525" cy="492678"/>
          </a:xfrm>
          <a:prstGeom prst="rect">
            <a:avLst/>
          </a:prstGeom>
        </p:spPr>
      </p:pic>
      <p:sp>
        <p:nvSpPr>
          <p:cNvPr id="22" name="Freccia bidirezionale orizzontale 21"/>
          <p:cNvSpPr/>
          <p:nvPr/>
        </p:nvSpPr>
        <p:spPr bwMode="auto">
          <a:xfrm>
            <a:off x="4737692" y="3583978"/>
            <a:ext cx="389528" cy="126606"/>
          </a:xfrm>
          <a:prstGeom prst="left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Tahoma" pitchFamily="32" charset="0"/>
              <a:cs typeface="Arial" charset="0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>
            <a:off x="5012328" y="2760555"/>
            <a:ext cx="370564" cy="4524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754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Ok, </a:t>
            </a:r>
            <a:r>
              <a:rPr lang="en-GB" i="1" dirty="0" err="1" smtClean="0"/>
              <a:t>TrustZone</a:t>
            </a:r>
            <a:r>
              <a:rPr lang="en-GB" dirty="0" smtClean="0"/>
              <a:t> seems more secure than TPM. But</a:t>
            </a:r>
            <a:r>
              <a:rPr lang="mr-IN" dirty="0" smtClean="0"/>
              <a:t>…</a:t>
            </a:r>
            <a:endParaRPr lang="it-IT" dirty="0" smtClean="0"/>
          </a:p>
          <a:p>
            <a:r>
              <a:rPr lang="en-GB" dirty="0" smtClean="0"/>
              <a:t>Once an attacker violates a single trusted application, then everything is compromised!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5012328" y="2765232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849240" y="2873451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843808" y="4185916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849240" y="5033691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857352" y="5033691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5146184" y="5025007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6144136" y="5021611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2489200" y="4860182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/>
          <p:cNvSpPr txBox="1"/>
          <p:nvPr/>
        </p:nvSpPr>
        <p:spPr>
          <a:xfrm>
            <a:off x="1574318" y="342078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35044" y="4987415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3892560" y="2860280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5119124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6156176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4379980" y="5114827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5127220" y="4181296"/>
            <a:ext cx="1871608" cy="38849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599" y="2345385"/>
            <a:ext cx="484525" cy="492678"/>
          </a:xfrm>
          <a:prstGeom prst="rect">
            <a:avLst/>
          </a:prstGeom>
        </p:spPr>
      </p:pic>
      <p:sp>
        <p:nvSpPr>
          <p:cNvPr id="22" name="Freccia bidirezionale orizzontale 21"/>
          <p:cNvSpPr/>
          <p:nvPr/>
        </p:nvSpPr>
        <p:spPr bwMode="auto">
          <a:xfrm>
            <a:off x="4737692" y="3583978"/>
            <a:ext cx="389528" cy="126606"/>
          </a:xfrm>
          <a:prstGeom prst="left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Tahoma" pitchFamily="32" charset="0"/>
              <a:cs typeface="Arial" charset="0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>
            <a:off x="5012328" y="2760555"/>
            <a:ext cx="370564" cy="4524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CasellaDiTesto 20"/>
          <p:cNvSpPr txBox="1"/>
          <p:nvPr/>
        </p:nvSpPr>
        <p:spPr>
          <a:xfrm>
            <a:off x="7271084" y="2837742"/>
            <a:ext cx="18158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300" b="1" i="0" dirty="0" smtClean="0">
                <a:latin typeface="Osvald"/>
              </a:rPr>
              <a:t>Reflections on trusting </a:t>
            </a:r>
            <a:r>
              <a:rPr lang="en-GB" sz="1300" b="1" i="0" dirty="0" err="1" smtClean="0">
                <a:latin typeface="Osvald"/>
              </a:rPr>
              <a:t>TrustZone</a:t>
            </a:r>
            <a:r>
              <a:rPr lang="en-GB" sz="1300" b="1" dirty="0" smtClean="0">
                <a:latin typeface="Osvald"/>
              </a:rPr>
              <a:t> </a:t>
            </a:r>
            <a:r>
              <a:rPr lang="en-GB" sz="1300" i="1" dirty="0" smtClean="0">
                <a:latin typeface="Osvald"/>
              </a:rPr>
              <a:t>[</a:t>
            </a:r>
            <a:r>
              <a:rPr lang="en-GB" sz="1300" i="1" dirty="0" err="1" smtClean="0">
                <a:latin typeface="Osvald"/>
              </a:rPr>
              <a:t>BlackHat</a:t>
            </a:r>
            <a:r>
              <a:rPr lang="en-GB" sz="1300" i="1" dirty="0" smtClean="0">
                <a:latin typeface="Osvald"/>
              </a:rPr>
              <a:t>, 2014]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300" b="1" dirty="0" smtClean="0">
                <a:latin typeface="Osvald"/>
              </a:rPr>
              <a:t>Attacking your trusted Core</a:t>
            </a:r>
          </a:p>
          <a:p>
            <a:r>
              <a:rPr lang="en-GB" sz="1300" b="1" dirty="0">
                <a:latin typeface="Osvald"/>
              </a:rPr>
              <a:t> </a:t>
            </a:r>
            <a:r>
              <a:rPr lang="en-GB" sz="1300" b="1" dirty="0" smtClean="0">
                <a:latin typeface="Osvald"/>
              </a:rPr>
              <a:t>      </a:t>
            </a:r>
            <a:r>
              <a:rPr lang="en-GB" sz="1300" i="1" dirty="0" smtClean="0">
                <a:latin typeface="Osvald"/>
              </a:rPr>
              <a:t>[</a:t>
            </a:r>
            <a:r>
              <a:rPr lang="en-GB" sz="1300" i="1" dirty="0" err="1" smtClean="0">
                <a:latin typeface="Osvald"/>
              </a:rPr>
              <a:t>BlackHat</a:t>
            </a:r>
            <a:r>
              <a:rPr lang="en-GB" sz="1300" i="1" dirty="0">
                <a:latin typeface="Osvald"/>
              </a:rPr>
              <a:t>, </a:t>
            </a:r>
            <a:r>
              <a:rPr lang="en-GB" sz="1300" i="1" dirty="0" smtClean="0">
                <a:latin typeface="Osvald"/>
              </a:rPr>
              <a:t>2015]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300" b="1" i="0" dirty="0" smtClean="0">
                <a:latin typeface="Osvald"/>
              </a:rPr>
              <a:t>Breaking Android Full Disk Encryption </a:t>
            </a:r>
            <a:r>
              <a:rPr lang="en-GB" sz="1300" i="1" dirty="0" smtClean="0">
                <a:latin typeface="Osvald"/>
              </a:rPr>
              <a:t>[</a:t>
            </a:r>
            <a:r>
              <a:rPr lang="en-GB" sz="1300" i="1" dirty="0" err="1" smtClean="0">
                <a:latin typeface="Osvald"/>
              </a:rPr>
              <a:t>ProjectZero</a:t>
            </a:r>
            <a:r>
              <a:rPr lang="en-GB" sz="1300" i="1" dirty="0" smtClean="0">
                <a:latin typeface="Osvald"/>
              </a:rPr>
              <a:t>, 2016]</a:t>
            </a:r>
            <a:endParaRPr lang="en-GB" sz="1300" i="1" dirty="0">
              <a:latin typeface="Osvald"/>
            </a:endParaRPr>
          </a:p>
        </p:txBody>
      </p:sp>
    </p:spTree>
    <p:extLst>
      <p:ext uri="{BB962C8B-B14F-4D97-AF65-F5344CB8AC3E}">
        <p14:creationId xmlns:p14="http://schemas.microsoft.com/office/powerpoint/2010/main" val="13274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</a:t>
            </a:r>
            <a:r>
              <a:rPr lang="en-GB" dirty="0" smtClean="0"/>
              <a:t>Solutions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1" y="1143000"/>
            <a:ext cx="7439743" cy="4945063"/>
          </a:xfrm>
        </p:spPr>
        <p:txBody>
          <a:bodyPr/>
          <a:lstStyle/>
          <a:p>
            <a:r>
              <a:rPr lang="en-GB" dirty="0" smtClean="0"/>
              <a:t>Physical </a:t>
            </a:r>
            <a:r>
              <a:rPr lang="en-GB" dirty="0" err="1" smtClean="0"/>
              <a:t>Unclonable</a:t>
            </a:r>
            <a:r>
              <a:rPr lang="en-GB" dirty="0" smtClean="0"/>
              <a:t> Functions (PUF)</a:t>
            </a:r>
          </a:p>
          <a:p>
            <a:r>
              <a:rPr lang="en-GB" dirty="0" smtClean="0"/>
              <a:t>Hardware-enabled Trusted Computing</a:t>
            </a:r>
          </a:p>
          <a:p>
            <a:pPr lvl="1"/>
            <a:r>
              <a:rPr lang="en-GB" dirty="0" smtClean="0"/>
              <a:t>Trusted Platform Module (or </a:t>
            </a:r>
            <a:r>
              <a:rPr lang="en-GB" dirty="0" err="1" smtClean="0"/>
              <a:t>Cryptoprocessor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Trusted Execution Environment</a:t>
            </a:r>
          </a:p>
          <a:p>
            <a:pPr lvl="2"/>
            <a:r>
              <a:rPr lang="en-GB" dirty="0" smtClean="0"/>
              <a:t>ARM </a:t>
            </a:r>
            <a:r>
              <a:rPr lang="en-GB" dirty="0" err="1" smtClean="0"/>
              <a:t>TrustZone</a:t>
            </a:r>
            <a:endParaRPr lang="en-GB" dirty="0"/>
          </a:p>
          <a:p>
            <a:pPr lvl="2"/>
            <a:r>
              <a:rPr lang="en-GB" dirty="0" smtClean="0"/>
              <a:t>Intel Software Guard </a:t>
            </a:r>
            <a:r>
              <a:rPr lang="en-GB" dirty="0" err="1" smtClean="0"/>
              <a:t>eXtension</a:t>
            </a:r>
            <a:r>
              <a:rPr lang="en-GB" dirty="0" smtClean="0"/>
              <a:t> (SGX)</a:t>
            </a:r>
          </a:p>
          <a:p>
            <a:pPr lvl="2"/>
            <a:r>
              <a:rPr lang="en-GB" dirty="0"/>
              <a:t>AMD Memory Encryption Technology </a:t>
            </a:r>
            <a:endParaRPr lang="en-GB" dirty="0" smtClean="0"/>
          </a:p>
          <a:p>
            <a:r>
              <a:rPr lang="en-GB" dirty="0"/>
              <a:t>Intel Threat Detection Technology (TDT) </a:t>
            </a:r>
            <a:endParaRPr lang="en-GB" dirty="0" smtClean="0"/>
          </a:p>
          <a:p>
            <a:r>
              <a:rPr lang="en-GB" dirty="0" smtClean="0"/>
              <a:t>Cryptographic Optimization</a:t>
            </a:r>
          </a:p>
          <a:p>
            <a:pPr lvl="1"/>
            <a:r>
              <a:rPr lang="en-GB" dirty="0" smtClean="0"/>
              <a:t>Intel AES-NI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  <p:cxnSp>
        <p:nvCxnSpPr>
          <p:cNvPr id="5" name="Connettore 2 4"/>
          <p:cNvCxnSpPr/>
          <p:nvPr/>
        </p:nvCxnSpPr>
        <p:spPr bwMode="auto">
          <a:xfrm>
            <a:off x="7236296" y="1268760"/>
            <a:ext cx="0" cy="43924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142A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CasellaDiTesto 7"/>
          <p:cNvSpPr txBox="1"/>
          <p:nvPr/>
        </p:nvSpPr>
        <p:spPr>
          <a:xfrm>
            <a:off x="7330216" y="1268760"/>
            <a:ext cx="1662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i="0" dirty="0" smtClean="0">
                <a:solidFill>
                  <a:srgbClr val="0042A4"/>
                </a:solidFill>
                <a:latin typeface="Osvald"/>
              </a:rPr>
              <a:t>External to</a:t>
            </a:r>
          </a:p>
          <a:p>
            <a:pPr algn="ctr"/>
            <a:r>
              <a:rPr lang="en-GB" sz="2400" b="1" dirty="0" smtClean="0">
                <a:solidFill>
                  <a:srgbClr val="0042A4"/>
                </a:solidFill>
                <a:latin typeface="Osvald"/>
              </a:rPr>
              <a:t>CPU</a:t>
            </a:r>
            <a:endParaRPr lang="en-GB" sz="2400" b="1" i="0" dirty="0" smtClean="0">
              <a:solidFill>
                <a:srgbClr val="0042A4"/>
              </a:solidFill>
              <a:latin typeface="Osvald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356960" y="5173741"/>
            <a:ext cx="1595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i="0" dirty="0" smtClean="0">
                <a:solidFill>
                  <a:srgbClr val="0042A4"/>
                </a:solidFill>
                <a:latin typeface="Osvald"/>
              </a:rPr>
              <a:t>Internal to</a:t>
            </a:r>
          </a:p>
          <a:p>
            <a:pPr algn="ctr"/>
            <a:r>
              <a:rPr lang="en-GB" sz="2400" b="1" dirty="0" smtClean="0">
                <a:solidFill>
                  <a:srgbClr val="0042A4"/>
                </a:solidFill>
                <a:latin typeface="Osvald"/>
              </a:rPr>
              <a:t>CPU</a:t>
            </a:r>
            <a:endParaRPr lang="en-GB" sz="2400" b="1" i="0" dirty="0" smtClean="0">
              <a:solidFill>
                <a:srgbClr val="0042A4"/>
              </a:solidFill>
              <a:latin typeface="Osvald"/>
            </a:endParaRPr>
          </a:p>
        </p:txBody>
      </p:sp>
    </p:spTree>
    <p:extLst>
      <p:ext uri="{BB962C8B-B14F-4D97-AF65-F5344CB8AC3E}">
        <p14:creationId xmlns:p14="http://schemas.microsoft.com/office/powerpoint/2010/main" val="11036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</a:t>
            </a:r>
            <a:r>
              <a:rPr lang="en-GB" dirty="0" err="1" smtClean="0"/>
              <a:t>TrustZone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Ok, </a:t>
            </a:r>
            <a:r>
              <a:rPr lang="en-GB" i="1" dirty="0" err="1" smtClean="0"/>
              <a:t>TrustZone</a:t>
            </a:r>
            <a:r>
              <a:rPr lang="en-GB" dirty="0" smtClean="0"/>
              <a:t> seems more secure than TPM. But</a:t>
            </a:r>
            <a:r>
              <a:rPr lang="mr-IN" dirty="0" smtClean="0"/>
              <a:t>…</a:t>
            </a:r>
            <a:endParaRPr lang="it-IT" dirty="0" smtClean="0"/>
          </a:p>
          <a:p>
            <a:r>
              <a:rPr lang="en-GB" dirty="0" smtClean="0"/>
              <a:t>Once an attacker violates a single trusted application, then everything is compromised!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On the positive side, </a:t>
            </a:r>
            <a:r>
              <a:rPr lang="en-GB" i="1" dirty="0" err="1" smtClean="0"/>
              <a:t>TrustZone</a:t>
            </a:r>
            <a:r>
              <a:rPr lang="en-GB" i="1" dirty="0" smtClean="0"/>
              <a:t> </a:t>
            </a:r>
            <a:r>
              <a:rPr lang="en-GB" dirty="0" smtClean="0"/>
              <a:t>is able to provide </a:t>
            </a:r>
            <a:r>
              <a:rPr lang="en-GB" i="1" dirty="0"/>
              <a:t>S</a:t>
            </a:r>
            <a:r>
              <a:rPr lang="en-GB" i="1" dirty="0" smtClean="0"/>
              <a:t>ecure I/O</a:t>
            </a:r>
            <a:endParaRPr lang="en-GB" i="1" dirty="0"/>
          </a:p>
          <a:p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5012328" y="2765232"/>
            <a:ext cx="2151960" cy="193012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Secure World</a:t>
            </a: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849240" y="2873451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6" name="Rettangolo arrotondato 5"/>
          <p:cNvSpPr/>
          <p:nvPr/>
        </p:nvSpPr>
        <p:spPr bwMode="auto">
          <a:xfrm>
            <a:off x="2843808" y="4185916"/>
            <a:ext cx="2117668" cy="487735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849240" y="5033691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857352" y="5033691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5146184" y="5025007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6144136" y="5021611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2489200" y="4860182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asellaDiTesto 11"/>
          <p:cNvSpPr txBox="1"/>
          <p:nvPr/>
        </p:nvSpPr>
        <p:spPr>
          <a:xfrm>
            <a:off x="1574318" y="3420788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535044" y="4987415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3892560" y="2860280"/>
            <a:ext cx="864096" cy="1152128"/>
          </a:xfrm>
          <a:prstGeom prst="roundRect">
            <a:avLst/>
          </a:prstGeom>
          <a:solidFill>
            <a:srgbClr val="01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5" name="Rettangolo arrotondato 14"/>
          <p:cNvSpPr/>
          <p:nvPr/>
        </p:nvSpPr>
        <p:spPr bwMode="auto">
          <a:xfrm>
            <a:off x="5119124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6156176" y="3212976"/>
            <a:ext cx="864096" cy="90093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Trustlet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4379980" y="5114827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5127220" y="4181296"/>
            <a:ext cx="1871608" cy="388492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599" y="2345385"/>
            <a:ext cx="484525" cy="492678"/>
          </a:xfrm>
          <a:prstGeom prst="rect">
            <a:avLst/>
          </a:prstGeom>
        </p:spPr>
      </p:pic>
      <p:sp>
        <p:nvSpPr>
          <p:cNvPr id="22" name="Freccia bidirezionale orizzontale 21"/>
          <p:cNvSpPr/>
          <p:nvPr/>
        </p:nvSpPr>
        <p:spPr bwMode="auto">
          <a:xfrm>
            <a:off x="4737692" y="3583978"/>
            <a:ext cx="389528" cy="126606"/>
          </a:xfrm>
          <a:prstGeom prst="leftRigh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Tahoma" pitchFamily="32" charset="0"/>
              <a:cs typeface="Arial" charset="0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>
            <a:off x="5012328" y="2760555"/>
            <a:ext cx="370564" cy="4524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CasellaDiTesto 20"/>
          <p:cNvSpPr txBox="1"/>
          <p:nvPr/>
        </p:nvSpPr>
        <p:spPr>
          <a:xfrm>
            <a:off x="7271084" y="2837742"/>
            <a:ext cx="18158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1300" b="1" i="0" dirty="0" smtClean="0">
                <a:latin typeface="Osvald"/>
              </a:rPr>
              <a:t>Reflections on trusting </a:t>
            </a:r>
            <a:r>
              <a:rPr lang="en-GB" sz="1300" b="1" i="0" dirty="0" err="1" smtClean="0">
                <a:latin typeface="Osvald"/>
              </a:rPr>
              <a:t>TrustZone</a:t>
            </a:r>
            <a:r>
              <a:rPr lang="en-GB" sz="1300" b="1" dirty="0" smtClean="0">
                <a:latin typeface="Osvald"/>
              </a:rPr>
              <a:t> </a:t>
            </a:r>
            <a:r>
              <a:rPr lang="en-GB" sz="1300" i="1" dirty="0" smtClean="0">
                <a:latin typeface="Osvald"/>
              </a:rPr>
              <a:t>[</a:t>
            </a:r>
            <a:r>
              <a:rPr lang="en-GB" sz="1300" i="1" dirty="0" err="1" smtClean="0">
                <a:latin typeface="Osvald"/>
              </a:rPr>
              <a:t>BlackHat</a:t>
            </a:r>
            <a:r>
              <a:rPr lang="en-GB" sz="1300" i="1" dirty="0" smtClean="0">
                <a:latin typeface="Osvald"/>
              </a:rPr>
              <a:t>, 2014]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300" b="1" dirty="0" smtClean="0">
                <a:latin typeface="Osvald"/>
              </a:rPr>
              <a:t>Attacking your trusted Core</a:t>
            </a:r>
          </a:p>
          <a:p>
            <a:r>
              <a:rPr lang="en-GB" sz="1300" b="1" dirty="0">
                <a:latin typeface="Osvald"/>
              </a:rPr>
              <a:t> </a:t>
            </a:r>
            <a:r>
              <a:rPr lang="en-GB" sz="1300" b="1" dirty="0" smtClean="0">
                <a:latin typeface="Osvald"/>
              </a:rPr>
              <a:t>      </a:t>
            </a:r>
            <a:r>
              <a:rPr lang="en-GB" sz="1300" i="1" dirty="0" smtClean="0">
                <a:latin typeface="Osvald"/>
              </a:rPr>
              <a:t>[</a:t>
            </a:r>
            <a:r>
              <a:rPr lang="en-GB" sz="1300" i="1" dirty="0" err="1" smtClean="0">
                <a:latin typeface="Osvald"/>
              </a:rPr>
              <a:t>BlackHat</a:t>
            </a:r>
            <a:r>
              <a:rPr lang="en-GB" sz="1300" i="1" dirty="0">
                <a:latin typeface="Osvald"/>
              </a:rPr>
              <a:t>, </a:t>
            </a:r>
            <a:r>
              <a:rPr lang="en-GB" sz="1300" i="1" dirty="0" smtClean="0">
                <a:latin typeface="Osvald"/>
              </a:rPr>
              <a:t>2015]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300" b="1" i="0" dirty="0" smtClean="0">
                <a:latin typeface="Osvald"/>
              </a:rPr>
              <a:t>Breaking Android Full Disk Encryption </a:t>
            </a:r>
            <a:r>
              <a:rPr lang="en-GB" sz="1300" i="1" dirty="0" smtClean="0">
                <a:latin typeface="Osvald"/>
              </a:rPr>
              <a:t>[</a:t>
            </a:r>
            <a:r>
              <a:rPr lang="en-GB" sz="1300" i="1" dirty="0" err="1" smtClean="0">
                <a:latin typeface="Osvald"/>
              </a:rPr>
              <a:t>ProjectZero</a:t>
            </a:r>
            <a:r>
              <a:rPr lang="en-GB" sz="1300" i="1" dirty="0" smtClean="0">
                <a:latin typeface="Osvald"/>
              </a:rPr>
              <a:t>, 2016]</a:t>
            </a:r>
            <a:endParaRPr lang="en-GB" sz="1300" i="1" dirty="0">
              <a:latin typeface="Osvald"/>
            </a:endParaRPr>
          </a:p>
        </p:txBody>
      </p:sp>
    </p:spTree>
    <p:extLst>
      <p:ext uri="{BB962C8B-B14F-4D97-AF65-F5344CB8AC3E}">
        <p14:creationId xmlns:p14="http://schemas.microsoft.com/office/powerpoint/2010/main" val="8867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052736"/>
            <a:ext cx="8602663" cy="494506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350" b="1" dirty="0"/>
              <a:t>Intel SGX </a:t>
            </a:r>
            <a:r>
              <a:rPr lang="en-GB" sz="2350" dirty="0" smtClean="0">
                <a:sym typeface="Wingdings"/>
              </a:rPr>
              <a:t>is a</a:t>
            </a:r>
            <a:r>
              <a:rPr lang="en-GB" sz="2350" dirty="0" smtClean="0"/>
              <a:t>n </a:t>
            </a:r>
            <a:r>
              <a:rPr lang="en-GB" sz="2350" dirty="0"/>
              <a:t>extension to Intel’s CPU ISA that allows user-level code to allocate private regions of memory, called Secure </a:t>
            </a:r>
            <a:r>
              <a:rPr lang="en-GB" sz="2350" dirty="0" smtClean="0"/>
              <a:t>Enclaves, in applications’ address space</a:t>
            </a:r>
          </a:p>
          <a:p>
            <a:pPr>
              <a:buFont typeface="Arial" charset="0"/>
              <a:buChar char="•"/>
            </a:pPr>
            <a:r>
              <a:rPr lang="en-GB" sz="2350" b="1" dirty="0" smtClean="0"/>
              <a:t>Secure enclaves </a:t>
            </a:r>
            <a:r>
              <a:rPr lang="en-GB" sz="2350" dirty="0" smtClean="0"/>
              <a:t>are</a:t>
            </a:r>
            <a:r>
              <a:rPr lang="en-GB" sz="2350" dirty="0" smtClean="0">
                <a:sym typeface="Wingdings"/>
              </a:rPr>
              <a:t> address </a:t>
            </a:r>
            <a:r>
              <a:rPr lang="en-GB" sz="2350" dirty="0" smtClean="0"/>
              <a:t>regions </a:t>
            </a:r>
            <a:r>
              <a:rPr lang="en-GB" sz="2350" dirty="0"/>
              <a:t>protected (with encryption and hashing) from anything outside the enclave, </a:t>
            </a:r>
            <a:r>
              <a:rPr lang="en-GB" sz="2350" b="1" dirty="0"/>
              <a:t>included privileged software</a:t>
            </a:r>
            <a:r>
              <a:rPr lang="en-GB" sz="2350" dirty="0"/>
              <a:t>. </a:t>
            </a:r>
            <a:endParaRPr lang="en-GB" sz="2350" dirty="0" smtClean="0"/>
          </a:p>
          <a:p>
            <a:pPr>
              <a:buFont typeface="Arial" charset="0"/>
              <a:buChar char="•"/>
            </a:pPr>
            <a:r>
              <a:rPr lang="en-GB" sz="2350" dirty="0" smtClean="0"/>
              <a:t>In SGX, the OS is considered untrusted!</a:t>
            </a:r>
            <a:endParaRPr lang="en-GB" sz="2350" dirty="0"/>
          </a:p>
          <a:p>
            <a:pPr>
              <a:buFont typeface="Arial" charset="0"/>
              <a:buChar char="•"/>
            </a:pPr>
            <a:r>
              <a:rPr lang="en-GB" sz="2350" dirty="0" smtClean="0"/>
              <a:t>With </a:t>
            </a:r>
            <a:r>
              <a:rPr lang="en-GB" sz="2350" dirty="0"/>
              <a:t>SGX, the process memory never leaves the CPU package unencrypted</a:t>
            </a:r>
          </a:p>
          <a:p>
            <a:pPr>
              <a:buFont typeface="Arial" charset="0"/>
              <a:buChar char="•"/>
            </a:pPr>
            <a:r>
              <a:rPr lang="en-GB" sz="2350" dirty="0"/>
              <a:t>The boundary between </a:t>
            </a:r>
            <a:r>
              <a:rPr lang="en-GB" sz="2350" b="1" dirty="0"/>
              <a:t>trusted</a:t>
            </a:r>
            <a:r>
              <a:rPr lang="en-GB" sz="2350" dirty="0"/>
              <a:t> and </a:t>
            </a:r>
            <a:r>
              <a:rPr lang="en-GB" sz="2350" b="1" dirty="0"/>
              <a:t>untrusted</a:t>
            </a:r>
            <a:r>
              <a:rPr lang="en-GB" sz="2350" dirty="0"/>
              <a:t> worlds is defined through the </a:t>
            </a:r>
            <a:r>
              <a:rPr lang="en-GB" sz="2350" b="1" dirty="0"/>
              <a:t>enclave interface </a:t>
            </a:r>
            <a:r>
              <a:rPr lang="en-GB" sz="2350" dirty="0"/>
              <a:t>which is monitored by the CPU</a:t>
            </a:r>
          </a:p>
          <a:p>
            <a:pPr>
              <a:buFont typeface="Arial" charset="0"/>
              <a:buChar char="•"/>
            </a:pPr>
            <a:r>
              <a:rPr lang="en-GB" sz="2350" dirty="0"/>
              <a:t>Code outside/inside the enclave access the trusted/untrusted world through </a:t>
            </a:r>
            <a:r>
              <a:rPr lang="en-GB" sz="2350" b="1" dirty="0"/>
              <a:t>ECALLS/OCALLS</a:t>
            </a:r>
          </a:p>
          <a:p>
            <a:endParaRPr lang="en-GB" sz="2350" dirty="0"/>
          </a:p>
        </p:txBody>
      </p:sp>
    </p:spTree>
    <p:extLst>
      <p:ext uri="{BB962C8B-B14F-4D97-AF65-F5344CB8AC3E}">
        <p14:creationId xmlns:p14="http://schemas.microsoft.com/office/powerpoint/2010/main" val="3365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3713336" y="4132759"/>
            <a:ext cx="64807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4495264" y="412181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5493216" y="411841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2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</a:t>
            </a:r>
            <a:endParaRPr lang="en-GB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705224" y="1972519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7" name="Rettangolo arrotondato 6"/>
          <p:cNvSpPr/>
          <p:nvPr/>
        </p:nvSpPr>
        <p:spPr bwMode="auto">
          <a:xfrm>
            <a:off x="2699792" y="3284984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cxnSp>
        <p:nvCxnSpPr>
          <p:cNvPr id="15" name="Connettore 1 14"/>
          <p:cNvCxnSpPr/>
          <p:nvPr/>
        </p:nvCxnSpPr>
        <p:spPr bwMode="auto">
          <a:xfrm>
            <a:off x="2345184" y="3959250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430302" y="2519856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3748544" y="195934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4821508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5858560" y="195366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27" name="Rettangolo arrotondato 26"/>
          <p:cNvSpPr/>
          <p:nvPr/>
        </p:nvSpPr>
        <p:spPr bwMode="auto">
          <a:xfrm>
            <a:off x="2705224" y="4132759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28" name="Rettangolo arrotondato 27"/>
          <p:cNvSpPr/>
          <p:nvPr/>
        </p:nvSpPr>
        <p:spPr bwMode="auto">
          <a:xfrm>
            <a:off x="3713336" y="4132759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29" name="Rettangolo arrotondato 28"/>
          <p:cNvSpPr/>
          <p:nvPr/>
        </p:nvSpPr>
        <p:spPr bwMode="auto">
          <a:xfrm>
            <a:off x="5002168" y="4124075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30" name="Rettangolo arrotondato 29"/>
          <p:cNvSpPr/>
          <p:nvPr/>
        </p:nvSpPr>
        <p:spPr bwMode="auto">
          <a:xfrm>
            <a:off x="6000120" y="4120679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1391028" y="4086483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32" name="Rettangolo arrotondato 31"/>
          <p:cNvSpPr/>
          <p:nvPr/>
        </p:nvSpPr>
        <p:spPr bwMode="auto">
          <a:xfrm>
            <a:off x="4235964" y="4213895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33" name="Rettangolo arrotondato 32"/>
          <p:cNvSpPr/>
          <p:nvPr/>
        </p:nvSpPr>
        <p:spPr bwMode="auto">
          <a:xfrm>
            <a:off x="2779269" y="2706604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Enclave1</a:t>
            </a:r>
            <a:endParaRPr kumimoji="0" lang="en-GB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34" name="Rettangolo arrotondato 33"/>
          <p:cNvSpPr/>
          <p:nvPr/>
        </p:nvSpPr>
        <p:spPr bwMode="auto">
          <a:xfrm>
            <a:off x="3822589" y="2706604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Enclave2</a:t>
            </a:r>
          </a:p>
        </p:txBody>
      </p:sp>
      <p:sp>
        <p:nvSpPr>
          <p:cNvPr id="35" name="Rettangolo arrotondato 34"/>
          <p:cNvSpPr/>
          <p:nvPr/>
        </p:nvSpPr>
        <p:spPr bwMode="auto">
          <a:xfrm>
            <a:off x="4895553" y="2708882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Enclave3</a:t>
            </a:r>
          </a:p>
        </p:txBody>
      </p:sp>
      <p:sp>
        <p:nvSpPr>
          <p:cNvPr id="36" name="Rettangolo arrotondato 35"/>
          <p:cNvSpPr/>
          <p:nvPr/>
        </p:nvSpPr>
        <p:spPr bwMode="auto">
          <a:xfrm>
            <a:off x="5932605" y="2708882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Enclave4</a:t>
            </a:r>
          </a:p>
        </p:txBody>
      </p:sp>
    </p:spTree>
    <p:extLst>
      <p:ext uri="{BB962C8B-B14F-4D97-AF65-F5344CB8AC3E}">
        <p14:creationId xmlns:p14="http://schemas.microsoft.com/office/powerpoint/2010/main" val="114807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Intel SGX</a:t>
            </a:r>
            <a:endParaRPr lang="en-GB" dirty="0"/>
          </a:p>
        </p:txBody>
      </p:sp>
      <p:grpSp>
        <p:nvGrpSpPr>
          <p:cNvPr id="3" name="Gruppo 2"/>
          <p:cNvGrpSpPr/>
          <p:nvPr/>
        </p:nvGrpSpPr>
        <p:grpSpPr>
          <a:xfrm>
            <a:off x="2115313" y="1953668"/>
            <a:ext cx="5054407" cy="2683147"/>
            <a:chOff x="2115313" y="1953668"/>
            <a:chExt cx="5054407" cy="2683147"/>
          </a:xfrm>
        </p:grpSpPr>
        <p:sp>
          <p:nvSpPr>
            <p:cNvPr id="4" name="Rettangolo arrotondato 3"/>
            <p:cNvSpPr/>
            <p:nvPr/>
          </p:nvSpPr>
          <p:spPr bwMode="auto">
            <a:xfrm>
              <a:off x="2705224" y="1972519"/>
              <a:ext cx="864096" cy="115212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1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7" name="Rettangolo arrotondato 6"/>
            <p:cNvSpPr/>
            <p:nvPr/>
          </p:nvSpPr>
          <p:spPr bwMode="auto">
            <a:xfrm>
              <a:off x="2699792" y="3284984"/>
              <a:ext cx="4181896" cy="48773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OS</a:t>
              </a:r>
            </a:p>
          </p:txBody>
        </p:sp>
        <p:cxnSp>
          <p:nvCxnSpPr>
            <p:cNvPr id="15" name="Connettore 1 14"/>
            <p:cNvCxnSpPr/>
            <p:nvPr/>
          </p:nvCxnSpPr>
          <p:spPr bwMode="auto">
            <a:xfrm>
              <a:off x="2345184" y="3959250"/>
              <a:ext cx="4824536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" name="CasellaDiTesto 16"/>
            <p:cNvSpPr txBox="1"/>
            <p:nvPr/>
          </p:nvSpPr>
          <p:spPr>
            <a:xfrm>
              <a:off x="2149052" y="236391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0" dirty="0" smtClean="0">
                  <a:latin typeface="Osvald"/>
                </a:rPr>
                <a:t>SW</a:t>
              </a:r>
            </a:p>
          </p:txBody>
        </p:sp>
        <p:sp>
          <p:nvSpPr>
            <p:cNvPr id="19" name="Rettangolo arrotondato 18"/>
            <p:cNvSpPr/>
            <p:nvPr/>
          </p:nvSpPr>
          <p:spPr bwMode="auto">
            <a:xfrm>
              <a:off x="3748544" y="1959348"/>
              <a:ext cx="864096" cy="115212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2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0" name="Rettangolo arrotondato 19"/>
            <p:cNvSpPr/>
            <p:nvPr/>
          </p:nvSpPr>
          <p:spPr bwMode="auto">
            <a:xfrm>
              <a:off x="4821508" y="1953668"/>
              <a:ext cx="864096" cy="115212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3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1" name="Rettangolo arrotondato 20"/>
            <p:cNvSpPr/>
            <p:nvPr/>
          </p:nvSpPr>
          <p:spPr bwMode="auto">
            <a:xfrm>
              <a:off x="5858560" y="1953668"/>
              <a:ext cx="864096" cy="115212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App</a:t>
              </a:r>
              <a:r>
                <a:rPr kumimoji="0" lang="en-GB" sz="14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 4</a:t>
              </a:r>
              <a:endPara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27" name="Rettangolo arrotondato 26"/>
            <p:cNvSpPr/>
            <p:nvPr/>
          </p:nvSpPr>
          <p:spPr bwMode="auto">
            <a:xfrm>
              <a:off x="2705224" y="4132759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0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Peripherals</a:t>
              </a:r>
            </a:p>
          </p:txBody>
        </p:sp>
        <p:sp>
          <p:nvSpPr>
            <p:cNvPr id="28" name="Rettangolo arrotondato 27"/>
            <p:cNvSpPr/>
            <p:nvPr/>
          </p:nvSpPr>
          <p:spPr bwMode="auto">
            <a:xfrm>
              <a:off x="3713336" y="4132759"/>
              <a:ext cx="115497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CPU</a:t>
              </a: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5002168" y="4124075"/>
              <a:ext cx="864096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Memory</a:t>
              </a:r>
            </a:p>
          </p:txBody>
        </p:sp>
        <p:sp>
          <p:nvSpPr>
            <p:cNvPr id="30" name="Rettangolo arrotondato 29"/>
            <p:cNvSpPr/>
            <p:nvPr/>
          </p:nvSpPr>
          <p:spPr bwMode="auto">
            <a:xfrm>
              <a:off x="6000120" y="4120679"/>
              <a:ext cx="668392" cy="504056"/>
            </a:xfrm>
            <a:prstGeom prst="roundRect">
              <a:avLst/>
            </a:prstGeom>
            <a:solidFill>
              <a:schemeClr val="accent3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effectLst/>
                  <a:latin typeface="Tahoma" pitchFamily="32" charset="0"/>
                  <a:cs typeface="Arial" charset="0"/>
                </a:rPr>
                <a:t>I/O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2115313" y="424321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i="0" dirty="0" smtClean="0">
                  <a:latin typeface="Osvald"/>
                </a:rPr>
                <a:t>HW</a:t>
              </a:r>
            </a:p>
          </p:txBody>
        </p:sp>
        <p:sp>
          <p:nvSpPr>
            <p:cNvPr id="32" name="Rettangolo arrotondato 31"/>
            <p:cNvSpPr/>
            <p:nvPr/>
          </p:nvSpPr>
          <p:spPr bwMode="auto">
            <a:xfrm>
              <a:off x="4235964" y="4213895"/>
              <a:ext cx="581496" cy="341784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TEE</a:t>
              </a:r>
            </a:p>
          </p:txBody>
        </p:sp>
        <p:sp>
          <p:nvSpPr>
            <p:cNvPr id="33" name="Rettangolo arrotondato 32"/>
            <p:cNvSpPr/>
            <p:nvPr/>
          </p:nvSpPr>
          <p:spPr bwMode="auto">
            <a:xfrm>
              <a:off x="2779269" y="2706604"/>
              <a:ext cx="716006" cy="341784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1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Enclave1</a:t>
              </a:r>
              <a:endPara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endParaRPr>
            </a:p>
          </p:txBody>
        </p:sp>
        <p:sp>
          <p:nvSpPr>
            <p:cNvPr id="34" name="Rettangolo arrotondato 33"/>
            <p:cNvSpPr/>
            <p:nvPr/>
          </p:nvSpPr>
          <p:spPr bwMode="auto">
            <a:xfrm>
              <a:off x="3822589" y="2706604"/>
              <a:ext cx="716006" cy="341784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Enclave2</a:t>
              </a:r>
            </a:p>
          </p:txBody>
        </p:sp>
        <p:sp>
          <p:nvSpPr>
            <p:cNvPr id="35" name="Rettangolo arrotondato 34"/>
            <p:cNvSpPr/>
            <p:nvPr/>
          </p:nvSpPr>
          <p:spPr bwMode="auto">
            <a:xfrm>
              <a:off x="4895553" y="2708882"/>
              <a:ext cx="716006" cy="341784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Enclave3</a:t>
              </a:r>
            </a:p>
          </p:txBody>
        </p:sp>
        <p:sp>
          <p:nvSpPr>
            <p:cNvPr id="36" name="Rettangolo arrotondato 35"/>
            <p:cNvSpPr/>
            <p:nvPr/>
          </p:nvSpPr>
          <p:spPr bwMode="auto">
            <a:xfrm>
              <a:off x="5932605" y="2708882"/>
              <a:ext cx="716006" cy="341784"/>
            </a:xfrm>
            <a:prstGeom prst="round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49263" rtl="0" eaLnBrk="0" fontAlgn="base" latinLnBrk="0" hangingPunct="0">
                <a:lnSpc>
                  <a:spcPct val="100000"/>
                </a:lnSpc>
                <a:spcBef>
                  <a:spcPts val="67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2" charset="0"/>
                  <a:cs typeface="Arial" charset="0"/>
                </a:rPr>
                <a:t>Enclave4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81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Implemented TC Features</a:t>
            </a:r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4354422"/>
              </p:ext>
            </p:extLst>
          </p:nvPr>
        </p:nvGraphicFramePr>
        <p:xfrm>
          <a:off x="266698" y="1772816"/>
          <a:ext cx="6882132" cy="3134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TPM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TrustZone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SGX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Trusted Boot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Sealed Storage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Curtained Memory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Attestation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Integrity Measurement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Secure I/O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32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 Cases of SGX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292249"/>
            <a:ext cx="8602663" cy="4945063"/>
          </a:xfrm>
        </p:spPr>
        <p:txBody>
          <a:bodyPr/>
          <a:lstStyle/>
          <a:p>
            <a:r>
              <a:rPr lang="en-GB" sz="2500" dirty="0" smtClean="0"/>
              <a:t>Contrary to </a:t>
            </a:r>
            <a:r>
              <a:rPr lang="en-GB" sz="2500" i="1" dirty="0" err="1" smtClean="0"/>
              <a:t>TrustZone</a:t>
            </a:r>
            <a:r>
              <a:rPr lang="en-GB" sz="2500" i="1" dirty="0" smtClean="0"/>
              <a:t>, </a:t>
            </a:r>
            <a:r>
              <a:rPr lang="en-GB" sz="2500" dirty="0" smtClean="0"/>
              <a:t>SGX can be used in </a:t>
            </a:r>
            <a:r>
              <a:rPr lang="en-GB" sz="2500" i="1" dirty="0" smtClean="0"/>
              <a:t>General-purpose </a:t>
            </a:r>
            <a:r>
              <a:rPr lang="en-GB" sz="2500" dirty="0" smtClean="0"/>
              <a:t>computers</a:t>
            </a:r>
          </a:p>
          <a:p>
            <a:r>
              <a:rPr lang="en-GB" sz="2500" dirty="0" smtClean="0"/>
              <a:t>The </a:t>
            </a:r>
            <a:r>
              <a:rPr lang="en-GB" sz="2500" i="1" dirty="0" smtClean="0"/>
              <a:t>threat model </a:t>
            </a:r>
            <a:r>
              <a:rPr lang="en-GB" sz="2500" dirty="0" smtClean="0"/>
              <a:t>of SGX perfectly fits for contexts of </a:t>
            </a:r>
            <a:r>
              <a:rPr lang="en-GB" sz="2500" b="1" dirty="0" smtClean="0"/>
              <a:t>Cloud Security </a:t>
            </a:r>
            <a:r>
              <a:rPr lang="en-GB" sz="2500" dirty="0" smtClean="0"/>
              <a:t>where the provider (the company offering the hosting solution) is usually considered untrusted</a:t>
            </a:r>
          </a:p>
          <a:p>
            <a:r>
              <a:rPr lang="en-GB" sz="2500" dirty="0" smtClean="0"/>
              <a:t>In this regard, in the last two years, SGX-based solution started gaining ground</a:t>
            </a:r>
          </a:p>
          <a:p>
            <a:r>
              <a:rPr lang="en-GB" sz="2500" dirty="0" smtClean="0"/>
              <a:t>For example, </a:t>
            </a:r>
            <a:r>
              <a:rPr lang="en-GB" sz="2500" i="1" dirty="0" smtClean="0"/>
              <a:t>Microsoft</a:t>
            </a:r>
            <a:r>
              <a:rPr lang="en-GB" sz="2500" dirty="0" smtClean="0"/>
              <a:t> proposed </a:t>
            </a:r>
            <a:r>
              <a:rPr lang="en-GB" sz="2500" i="1" dirty="0" smtClean="0"/>
              <a:t>Azure Confidential Computing, </a:t>
            </a:r>
            <a:r>
              <a:rPr lang="en-GB" sz="2500" dirty="0" smtClean="0"/>
              <a:t>which uses SGX to protect cloud processing</a:t>
            </a:r>
          </a:p>
          <a:p>
            <a:r>
              <a:rPr lang="en-GB" sz="2500" dirty="0" smtClean="0"/>
              <a:t>Or even </a:t>
            </a:r>
            <a:r>
              <a:rPr lang="en-GB" sz="2500" i="1" dirty="0" smtClean="0"/>
              <a:t>IBM</a:t>
            </a:r>
            <a:r>
              <a:rPr lang="en-GB" sz="2500" dirty="0" smtClean="0"/>
              <a:t> has started to deploy cloud machines where the SGX hardware is available and usable</a:t>
            </a:r>
            <a:endParaRPr lang="en-GB" sz="2500" i="1" dirty="0" smtClean="0"/>
          </a:p>
        </p:txBody>
      </p:sp>
    </p:spTree>
    <p:extLst>
      <p:ext uri="{BB962C8B-B14F-4D97-AF65-F5344CB8AC3E}">
        <p14:creationId xmlns:p14="http://schemas.microsoft.com/office/powerpoint/2010/main" val="30959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SGX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63880" cy="2307943"/>
          </a:xfrm>
        </p:spPr>
        <p:txBody>
          <a:bodyPr/>
          <a:lstStyle/>
          <a:p>
            <a:r>
              <a:rPr lang="en-GB" sz="2300" dirty="0" smtClean="0"/>
              <a:t>The threat model of SGX states that the system is vulnerable to </a:t>
            </a:r>
            <a:r>
              <a:rPr lang="en-GB" sz="2300" b="1" dirty="0" smtClean="0"/>
              <a:t>side-channel attacks</a:t>
            </a:r>
            <a:r>
              <a:rPr lang="en-GB" sz="2300" dirty="0" smtClean="0"/>
              <a:t> lower than L2 cache.</a:t>
            </a:r>
          </a:p>
          <a:p>
            <a:r>
              <a:rPr lang="en-GB" sz="2300" dirty="0" smtClean="0"/>
              <a:t>L3 cache, instead, are not possible since this is external to the CPU core</a:t>
            </a:r>
          </a:p>
          <a:p>
            <a:r>
              <a:rPr lang="en-GB" sz="2300" dirty="0" smtClean="0"/>
              <a:t>In spite of this, once the </a:t>
            </a:r>
            <a:r>
              <a:rPr lang="en-GB" sz="2300" i="1" dirty="0" smtClean="0"/>
              <a:t>Spectre/Meltdown</a:t>
            </a:r>
            <a:r>
              <a:rPr lang="en-GB" sz="2300" dirty="0" smtClean="0"/>
              <a:t> attacks reached the front-page news, people started doubting about SGX</a:t>
            </a:r>
            <a:endParaRPr lang="en-GB" sz="2300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633216" y="350100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627784" y="4813473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2273176" y="5487739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CasellaDiTesto 6"/>
          <p:cNvSpPr txBox="1"/>
          <p:nvPr/>
        </p:nvSpPr>
        <p:spPr>
          <a:xfrm>
            <a:off x="1358294" y="404834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676536" y="348783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4749500" y="348215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786552" y="348215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2633216" y="5661248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641328" y="5661248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4930160" y="5652564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5928112" y="5649168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319020" y="5614972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4163956" y="5742384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2707261" y="4235093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Enclave1</a:t>
            </a:r>
            <a:endParaRPr kumimoji="0" lang="en-GB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3750581" y="4235093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Enclave2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823545" y="4237371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Enclave3</a:t>
            </a: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5860597" y="4237371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Enclave4</a:t>
            </a:r>
          </a:p>
        </p:txBody>
      </p:sp>
    </p:spTree>
    <p:extLst>
      <p:ext uri="{BB962C8B-B14F-4D97-AF65-F5344CB8AC3E}">
        <p14:creationId xmlns:p14="http://schemas.microsoft.com/office/powerpoint/2010/main" val="4623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SGX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63880" cy="2307943"/>
          </a:xfrm>
        </p:spPr>
        <p:txBody>
          <a:bodyPr/>
          <a:lstStyle/>
          <a:p>
            <a:r>
              <a:rPr lang="en-GB" sz="2300" dirty="0" smtClean="0"/>
              <a:t>The threat model of SGX states that the system is vulnerable to side-channel attacks lower than L2 cache.</a:t>
            </a:r>
          </a:p>
          <a:p>
            <a:r>
              <a:rPr lang="en-GB" sz="2300" dirty="0" smtClean="0"/>
              <a:t>L3 cache, instead, are not possible since this is external to the CPU core</a:t>
            </a:r>
          </a:p>
          <a:p>
            <a:r>
              <a:rPr lang="en-GB" sz="2300" dirty="0" smtClean="0"/>
              <a:t>In spite of this, once the </a:t>
            </a:r>
            <a:r>
              <a:rPr lang="en-GB" sz="2300" i="1" dirty="0" smtClean="0"/>
              <a:t>Spectre/Meltdown</a:t>
            </a:r>
            <a:r>
              <a:rPr lang="en-GB" sz="2300" dirty="0" smtClean="0"/>
              <a:t> attacks reached the front-page news, people started doubting about SGX</a:t>
            </a:r>
            <a:endParaRPr lang="en-GB" sz="2300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633216" y="350100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627784" y="4813473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2273176" y="5487739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CasellaDiTesto 6"/>
          <p:cNvSpPr txBox="1"/>
          <p:nvPr/>
        </p:nvSpPr>
        <p:spPr>
          <a:xfrm>
            <a:off x="1358294" y="404834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676536" y="348783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4749500" y="348215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786552" y="348215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2633216" y="5661248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641328" y="5661248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4930160" y="5652564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5928112" y="5649168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319020" y="5614972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4163956" y="5742384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2707261" y="4235093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Enclave1</a:t>
            </a:r>
            <a:endParaRPr kumimoji="0" lang="en-GB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3750581" y="4235093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Enclave2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823545" y="4237371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Enclave3</a:t>
            </a: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5860597" y="4237371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Enclave4</a:t>
            </a:r>
          </a:p>
        </p:txBody>
      </p:sp>
      <p:pic>
        <p:nvPicPr>
          <p:cNvPr id="21" name="Segnaposto contenuto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358294" y="4991911"/>
            <a:ext cx="509500" cy="50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3" name="Connettore 2 22"/>
          <p:cNvCxnSpPr>
            <a:stCxn id="21" idx="1"/>
          </p:cNvCxnSpPr>
          <p:nvPr/>
        </p:nvCxnSpPr>
        <p:spPr bwMode="auto">
          <a:xfrm>
            <a:off x="1867794" y="5246661"/>
            <a:ext cx="1773534" cy="4145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onnettore 2 24"/>
          <p:cNvCxnSpPr>
            <a:endCxn id="18" idx="2"/>
          </p:cNvCxnSpPr>
          <p:nvPr/>
        </p:nvCxnSpPr>
        <p:spPr bwMode="auto">
          <a:xfrm flipV="1">
            <a:off x="3995936" y="4576877"/>
            <a:ext cx="112648" cy="108437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45021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Weaknesses of SGX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1143000"/>
            <a:ext cx="8663880" cy="2307943"/>
          </a:xfrm>
        </p:spPr>
        <p:txBody>
          <a:bodyPr/>
          <a:lstStyle/>
          <a:p>
            <a:r>
              <a:rPr lang="en-GB" sz="2300" dirty="0" smtClean="0"/>
              <a:t>The threat model of SGX states that the system is vulnerable to side-channel attacks lower than L2 cache.</a:t>
            </a:r>
          </a:p>
          <a:p>
            <a:r>
              <a:rPr lang="en-GB" sz="2300" dirty="0" smtClean="0"/>
              <a:t>L3 cache, instead, are not possible since this is external to the CPU core</a:t>
            </a:r>
          </a:p>
          <a:p>
            <a:r>
              <a:rPr lang="en-GB" sz="2300" dirty="0" smtClean="0"/>
              <a:t>In spite of this, once the </a:t>
            </a:r>
            <a:r>
              <a:rPr lang="en-GB" sz="2300" i="1" dirty="0" smtClean="0"/>
              <a:t>Spectre/Meltdown</a:t>
            </a:r>
            <a:r>
              <a:rPr lang="en-GB" sz="2300" dirty="0" smtClean="0"/>
              <a:t> attacks reached the front-page news, people started doubting about SGX</a:t>
            </a:r>
            <a:endParaRPr lang="en-GB" sz="2300" dirty="0"/>
          </a:p>
        </p:txBody>
      </p:sp>
      <p:sp>
        <p:nvSpPr>
          <p:cNvPr id="4" name="Rettangolo arrotondato 3"/>
          <p:cNvSpPr/>
          <p:nvPr/>
        </p:nvSpPr>
        <p:spPr bwMode="auto">
          <a:xfrm>
            <a:off x="2633216" y="3501008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1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5" name="Rettangolo arrotondato 4"/>
          <p:cNvSpPr/>
          <p:nvPr/>
        </p:nvSpPr>
        <p:spPr bwMode="auto">
          <a:xfrm>
            <a:off x="2627784" y="4813473"/>
            <a:ext cx="4181896" cy="487735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OS</a:t>
            </a:r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2273176" y="5487739"/>
            <a:ext cx="482453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CasellaDiTesto 6"/>
          <p:cNvSpPr txBox="1"/>
          <p:nvPr/>
        </p:nvSpPr>
        <p:spPr>
          <a:xfrm>
            <a:off x="1358294" y="404834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SW</a:t>
            </a:r>
          </a:p>
        </p:txBody>
      </p:sp>
      <p:sp>
        <p:nvSpPr>
          <p:cNvPr id="8" name="Rettangolo arrotondato 7"/>
          <p:cNvSpPr/>
          <p:nvPr/>
        </p:nvSpPr>
        <p:spPr bwMode="auto">
          <a:xfrm>
            <a:off x="3676536" y="348783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2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4749500" y="348215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3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786552" y="3482157"/>
            <a:ext cx="864096" cy="1152128"/>
          </a:xfrm>
          <a:prstGeom prst="roundRect">
            <a:avLst/>
          </a:prstGeom>
          <a:solidFill>
            <a:srgbClr val="0042A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App</a:t>
            </a:r>
            <a:r>
              <a:rPr kumimoji="0" lang="en-GB" sz="1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 4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2633216" y="5661248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Peripherals</a:t>
            </a: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641328" y="5661248"/>
            <a:ext cx="115497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CPU</a:t>
            </a:r>
          </a:p>
        </p:txBody>
      </p:sp>
      <p:sp>
        <p:nvSpPr>
          <p:cNvPr id="13" name="Rettangolo arrotondato 12"/>
          <p:cNvSpPr/>
          <p:nvPr/>
        </p:nvSpPr>
        <p:spPr bwMode="auto">
          <a:xfrm>
            <a:off x="4930160" y="5652564"/>
            <a:ext cx="864096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Memory</a:t>
            </a:r>
          </a:p>
        </p:txBody>
      </p:sp>
      <p:sp>
        <p:nvSpPr>
          <p:cNvPr id="14" name="Rettangolo arrotondato 13"/>
          <p:cNvSpPr/>
          <p:nvPr/>
        </p:nvSpPr>
        <p:spPr bwMode="auto">
          <a:xfrm>
            <a:off x="5928112" y="5649168"/>
            <a:ext cx="668392" cy="504056"/>
          </a:xfrm>
          <a:prstGeom prst="round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effectLst/>
                <a:latin typeface="Tahoma" pitchFamily="32" charset="0"/>
                <a:cs typeface="Arial" charset="0"/>
              </a:rPr>
              <a:t>I/O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319020" y="5614972"/>
            <a:ext cx="8226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i="0" dirty="0" smtClean="0">
                <a:solidFill>
                  <a:srgbClr val="0042A4"/>
                </a:solidFill>
                <a:latin typeface="Osvald"/>
              </a:rPr>
              <a:t>HW</a:t>
            </a:r>
          </a:p>
        </p:txBody>
      </p:sp>
      <p:sp>
        <p:nvSpPr>
          <p:cNvPr id="16" name="Rettangolo arrotondato 15"/>
          <p:cNvSpPr/>
          <p:nvPr/>
        </p:nvSpPr>
        <p:spPr bwMode="auto">
          <a:xfrm>
            <a:off x="4163956" y="5742384"/>
            <a:ext cx="58149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TEE</a:t>
            </a:r>
          </a:p>
        </p:txBody>
      </p:sp>
      <p:sp>
        <p:nvSpPr>
          <p:cNvPr id="17" name="Rettangolo arrotondato 16"/>
          <p:cNvSpPr/>
          <p:nvPr/>
        </p:nvSpPr>
        <p:spPr bwMode="auto">
          <a:xfrm>
            <a:off x="2707261" y="4235093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Enclave1</a:t>
            </a:r>
            <a:endParaRPr kumimoji="0" lang="en-GB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3750581" y="4235093"/>
            <a:ext cx="716006" cy="341784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Enclave2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823545" y="4237371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Enclave3</a:t>
            </a: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5860597" y="4237371"/>
            <a:ext cx="716006" cy="3417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2" charset="0"/>
                <a:cs typeface="Arial" charset="0"/>
              </a:rPr>
              <a:t>Enclave4</a:t>
            </a:r>
          </a:p>
        </p:txBody>
      </p:sp>
      <p:pic>
        <p:nvPicPr>
          <p:cNvPr id="21" name="Segnaposto contenuto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358294" y="4991911"/>
            <a:ext cx="509500" cy="50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23" name="Connettore 2 22"/>
          <p:cNvCxnSpPr>
            <a:stCxn id="21" idx="1"/>
          </p:cNvCxnSpPr>
          <p:nvPr/>
        </p:nvCxnSpPr>
        <p:spPr bwMode="auto">
          <a:xfrm>
            <a:off x="1867794" y="5246661"/>
            <a:ext cx="1773534" cy="4145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Connettore 2 24"/>
          <p:cNvCxnSpPr>
            <a:endCxn id="18" idx="2"/>
          </p:cNvCxnSpPr>
          <p:nvPr/>
        </p:nvCxnSpPr>
        <p:spPr bwMode="auto">
          <a:xfrm flipV="1">
            <a:off x="3995936" y="4576877"/>
            <a:ext cx="112648" cy="108437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981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Physically </a:t>
            </a:r>
            <a:r>
              <a:rPr lang="en-GB" dirty="0" err="1"/>
              <a:t>Unclonable</a:t>
            </a:r>
            <a:r>
              <a:rPr lang="en-GB" dirty="0"/>
              <a:t> Functions (PUF)</a:t>
            </a:r>
          </a:p>
        </p:txBody>
      </p:sp>
    </p:spTree>
    <p:extLst>
      <p:ext uri="{BB962C8B-B14F-4D97-AF65-F5344CB8AC3E}">
        <p14:creationId xmlns:p14="http://schemas.microsoft.com/office/powerpoint/2010/main" val="16390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AMD Memory Encryption Technology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AMD </a:t>
            </a:r>
            <a:r>
              <a:rPr lang="it-IT" dirty="0" err="1" smtClean="0"/>
              <a:t>introduces</a:t>
            </a:r>
            <a:r>
              <a:rPr lang="it-IT" dirty="0" smtClean="0"/>
              <a:t> </a:t>
            </a:r>
            <a:r>
              <a:rPr lang="it-IT" dirty="0"/>
              <a:t>SME, TSME, and </a:t>
            </a:r>
            <a:r>
              <a:rPr lang="it-IT" dirty="0" smtClean="0"/>
              <a:t>SEV: </a:t>
            </a:r>
            <a:endParaRPr lang="it-IT" dirty="0"/>
          </a:p>
          <a:p>
            <a:pPr lvl="1"/>
            <a:r>
              <a:rPr lang="it-IT" i="1" dirty="0" err="1" smtClean="0"/>
              <a:t>Secure</a:t>
            </a:r>
            <a:r>
              <a:rPr lang="it-IT" i="1" dirty="0" smtClean="0"/>
              <a:t> </a:t>
            </a:r>
            <a:r>
              <a:rPr lang="it-IT" i="1" dirty="0"/>
              <a:t>Memory </a:t>
            </a:r>
            <a:r>
              <a:rPr lang="it-IT" i="1" dirty="0" err="1"/>
              <a:t>Encryption</a:t>
            </a:r>
            <a:r>
              <a:rPr lang="it-IT" i="1" dirty="0"/>
              <a:t> (SME)</a:t>
            </a:r>
            <a:r>
              <a:rPr lang="it-IT" dirty="0"/>
              <a:t> and </a:t>
            </a:r>
            <a:r>
              <a:rPr lang="it-IT" i="1" dirty="0" err="1"/>
              <a:t>Transparent</a:t>
            </a:r>
            <a:r>
              <a:rPr lang="it-IT" i="1" dirty="0"/>
              <a:t> </a:t>
            </a:r>
            <a:r>
              <a:rPr lang="it-IT" i="1" dirty="0" err="1"/>
              <a:t>Secure</a:t>
            </a:r>
            <a:r>
              <a:rPr lang="it-IT" i="1" dirty="0"/>
              <a:t> Memory </a:t>
            </a:r>
            <a:r>
              <a:rPr lang="it-IT" i="1" dirty="0" err="1"/>
              <a:t>Encryption</a:t>
            </a:r>
            <a:r>
              <a:rPr lang="it-IT" i="1" dirty="0"/>
              <a:t> (TSME) </a:t>
            </a:r>
            <a:r>
              <a:rPr lang="it-IT" dirty="0" err="1"/>
              <a:t>protect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the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</a:t>
            </a:r>
            <a:r>
              <a:rPr lang="it-IT" dirty="0" err="1"/>
              <a:t>attacks</a:t>
            </a:r>
            <a:r>
              <a:rPr lang="it-IT" dirty="0"/>
              <a:t>. </a:t>
            </a:r>
            <a:endParaRPr lang="it-IT" dirty="0" smtClean="0"/>
          </a:p>
          <a:p>
            <a:pPr lvl="1"/>
            <a:r>
              <a:rPr lang="it-IT" i="1" dirty="0" err="1" smtClean="0"/>
              <a:t>Secure</a:t>
            </a:r>
            <a:r>
              <a:rPr lang="it-IT" i="1" dirty="0" smtClean="0"/>
              <a:t> </a:t>
            </a:r>
            <a:r>
              <a:rPr lang="it-IT" i="1" dirty="0" err="1"/>
              <a:t>Encrypted</a:t>
            </a:r>
            <a:r>
              <a:rPr lang="it-IT" i="1" dirty="0"/>
              <a:t> </a:t>
            </a:r>
            <a:r>
              <a:rPr lang="it-IT" i="1" dirty="0" err="1"/>
              <a:t>Virtualization</a:t>
            </a:r>
            <a:r>
              <a:rPr lang="it-IT" i="1" dirty="0"/>
              <a:t> (SEV) </a:t>
            </a:r>
            <a:r>
              <a:rPr lang="it-IT" dirty="0" err="1"/>
              <a:t>protects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software </a:t>
            </a:r>
            <a:r>
              <a:rPr lang="it-IT" dirty="0" err="1"/>
              <a:t>class</a:t>
            </a:r>
            <a:r>
              <a:rPr lang="it-IT" dirty="0"/>
              <a:t> of </a:t>
            </a:r>
            <a:r>
              <a:rPr lang="it-IT" dirty="0" err="1"/>
              <a:t>attacks</a:t>
            </a:r>
            <a:r>
              <a:rPr lang="it-IT" dirty="0"/>
              <a:t>. </a:t>
            </a:r>
            <a:endParaRPr lang="it-IT" dirty="0" smtClean="0"/>
          </a:p>
          <a:p>
            <a:pPr lvl="1"/>
            <a:r>
              <a:rPr lang="it-IT" dirty="0" smtClean="0"/>
              <a:t>SME </a:t>
            </a:r>
            <a:r>
              <a:rPr lang="it-IT" dirty="0"/>
              <a:t>and TSME </a:t>
            </a:r>
            <a:r>
              <a:rPr lang="it-IT" dirty="0" err="1"/>
              <a:t>encrypt</a:t>
            </a:r>
            <a:r>
              <a:rPr lang="it-IT" dirty="0"/>
              <a:t> the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</a:t>
            </a:r>
            <a:r>
              <a:rPr lang="it-IT" dirty="0" err="1"/>
              <a:t>providing</a:t>
            </a:r>
            <a:r>
              <a:rPr lang="it-IT" dirty="0"/>
              <a:t> the </a:t>
            </a:r>
            <a:r>
              <a:rPr lang="it-IT" dirty="0" err="1"/>
              <a:t>confidentiality</a:t>
            </a:r>
            <a:r>
              <a:rPr lang="it-IT" dirty="0"/>
              <a:t> for </a:t>
            </a:r>
            <a:r>
              <a:rPr lang="it-IT" dirty="0" err="1"/>
              <a:t>illegally</a:t>
            </a:r>
            <a:r>
              <a:rPr lang="it-IT" dirty="0"/>
              <a:t>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access</a:t>
            </a:r>
            <a:r>
              <a:rPr lang="it-IT" dirty="0"/>
              <a:t> </a:t>
            </a:r>
            <a:r>
              <a:rPr lang="it-IT" dirty="0" err="1"/>
              <a:t>attempts</a:t>
            </a:r>
            <a:r>
              <a:rPr lang="it-IT" dirty="0"/>
              <a:t>. </a:t>
            </a:r>
          </a:p>
          <a:p>
            <a:pPr lvl="1"/>
            <a:r>
              <a:rPr lang="it-IT" dirty="0" smtClean="0"/>
              <a:t>SEV </a:t>
            </a:r>
            <a:r>
              <a:rPr lang="it-IT" dirty="0" err="1"/>
              <a:t>encrypts</a:t>
            </a:r>
            <a:r>
              <a:rPr lang="it-IT" dirty="0"/>
              <a:t> </a:t>
            </a:r>
            <a:r>
              <a:rPr lang="it-IT" dirty="0" err="1"/>
              <a:t>VM’s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image with an </a:t>
            </a:r>
            <a:r>
              <a:rPr lang="it-IT" dirty="0" err="1"/>
              <a:t>unique</a:t>
            </a:r>
            <a:r>
              <a:rPr lang="it-IT" dirty="0"/>
              <a:t> </a:t>
            </a:r>
            <a:r>
              <a:rPr lang="it-IT" dirty="0" err="1"/>
              <a:t>key</a:t>
            </a:r>
            <a:r>
              <a:rPr lang="it-IT" dirty="0"/>
              <a:t> to the VM </a:t>
            </a:r>
            <a:r>
              <a:rPr lang="it-IT" dirty="0" err="1"/>
              <a:t>providing</a:t>
            </a:r>
            <a:r>
              <a:rPr lang="it-IT" dirty="0"/>
              <a:t> </a:t>
            </a:r>
            <a:r>
              <a:rPr lang="it-IT" dirty="0" err="1"/>
              <a:t>confidentiality</a:t>
            </a:r>
            <a:r>
              <a:rPr lang="it-IT" dirty="0"/>
              <a:t> for </a:t>
            </a:r>
            <a:r>
              <a:rPr lang="it-IT" dirty="0" err="1"/>
              <a:t>VM’s</a:t>
            </a:r>
            <a:r>
              <a:rPr lang="it-IT" dirty="0"/>
              <a:t> </a:t>
            </a:r>
            <a:r>
              <a:rPr lang="it-IT" dirty="0" err="1"/>
              <a:t>memory</a:t>
            </a:r>
            <a:r>
              <a:rPr lang="it-IT" dirty="0"/>
              <a:t> image and </a:t>
            </a:r>
            <a:r>
              <a:rPr lang="it-IT" dirty="0" err="1"/>
              <a:t>protects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software </a:t>
            </a:r>
            <a:r>
              <a:rPr lang="it-IT" dirty="0" err="1"/>
              <a:t>class</a:t>
            </a:r>
            <a:r>
              <a:rPr lang="it-IT" dirty="0"/>
              <a:t> of </a:t>
            </a:r>
            <a:r>
              <a:rPr lang="it-IT" dirty="0" err="1"/>
              <a:t>attacks</a:t>
            </a:r>
            <a:r>
              <a:rPr lang="it-IT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2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Implemented TC Features</a:t>
            </a:r>
            <a:endParaRPr lang="en-GB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933334"/>
              </p:ext>
            </p:extLst>
          </p:nvPr>
        </p:nvGraphicFramePr>
        <p:xfrm>
          <a:off x="266698" y="1772816"/>
          <a:ext cx="8602665" cy="3134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2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05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TPM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TrustZone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SGX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SEV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Trusted Boot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Sealed Storage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Curtained Memory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✓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Attestation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Integrity Measurement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Secure I/O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✓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Fundamentals of PUF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8600" y="974818"/>
            <a:ext cx="8602663" cy="4326390"/>
          </a:xfrm>
        </p:spPr>
        <p:txBody>
          <a:bodyPr/>
          <a:lstStyle/>
          <a:p>
            <a:r>
              <a:rPr lang="en-GB" i="1" dirty="0" smtClean="0"/>
              <a:t>History </a:t>
            </a:r>
            <a:r>
              <a:rPr lang="en-GB" dirty="0" smtClean="0">
                <a:sym typeface="Wingdings"/>
              </a:rPr>
              <a:t></a:t>
            </a:r>
            <a:r>
              <a:rPr lang="en-GB" i="1" dirty="0" smtClean="0">
                <a:sym typeface="Wingdings"/>
              </a:rPr>
              <a:t> </a:t>
            </a:r>
            <a:r>
              <a:rPr lang="en-GB" dirty="0" smtClean="0"/>
              <a:t>PUF were initially proposed by MIT, even though Philips claimed the property of the idea</a:t>
            </a:r>
          </a:p>
          <a:p>
            <a:r>
              <a:rPr lang="en-GB" i="1" dirty="0" smtClean="0"/>
              <a:t>Background Concepts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smtClean="0"/>
              <a:t>In cryptography, the </a:t>
            </a:r>
            <a:r>
              <a:rPr lang="en-GB" dirty="0"/>
              <a:t>quality of </a:t>
            </a:r>
            <a:r>
              <a:rPr lang="en-GB" dirty="0" smtClean="0"/>
              <a:t>random </a:t>
            </a:r>
            <a:r>
              <a:rPr lang="en-GB" dirty="0"/>
              <a:t>numbers </a:t>
            </a:r>
            <a:r>
              <a:rPr lang="en-GB" dirty="0" smtClean="0"/>
              <a:t>directly </a:t>
            </a:r>
            <a:r>
              <a:rPr lang="en-GB" dirty="0"/>
              <a:t>determines the security strength of the </a:t>
            </a:r>
            <a:r>
              <a:rPr lang="en-GB" dirty="0" smtClean="0"/>
              <a:t>system</a:t>
            </a:r>
          </a:p>
          <a:p>
            <a:pPr lvl="1"/>
            <a:r>
              <a:rPr lang="en-GB" sz="2200" dirty="0" smtClean="0"/>
              <a:t>That is, the random </a:t>
            </a:r>
            <a:r>
              <a:rPr lang="en-GB" sz="2200" dirty="0"/>
              <a:t>number generator influences how difficult </a:t>
            </a:r>
            <a:r>
              <a:rPr lang="en-GB" sz="2200" dirty="0" smtClean="0"/>
              <a:t>breaking </a:t>
            </a:r>
            <a:r>
              <a:rPr lang="en-GB" sz="2200" dirty="0" smtClean="0"/>
              <a:t>the </a:t>
            </a:r>
            <a:r>
              <a:rPr lang="en-GB" sz="2200" dirty="0" smtClean="0"/>
              <a:t>system</a:t>
            </a:r>
            <a:r>
              <a:rPr lang="en-GB" sz="2200" dirty="0"/>
              <a:t> </a:t>
            </a:r>
            <a:r>
              <a:rPr lang="en-GB" sz="2200" dirty="0"/>
              <a:t>is</a:t>
            </a:r>
            <a:endParaRPr lang="en-GB" sz="2200" dirty="0" smtClean="0"/>
          </a:p>
          <a:p>
            <a:r>
              <a:rPr lang="en-GB" i="1" dirty="0" smtClean="0"/>
              <a:t>Solution </a:t>
            </a:r>
            <a:r>
              <a:rPr lang="en-GB" dirty="0" smtClean="0">
                <a:sym typeface="Wingdings"/>
              </a:rPr>
              <a:t> PUF leverages the </a:t>
            </a:r>
            <a:r>
              <a:rPr lang="en-GB" b="1" dirty="0" smtClean="0">
                <a:sym typeface="Wingdings"/>
              </a:rPr>
              <a:t>physical property of hardware devices to extract randomness</a:t>
            </a:r>
          </a:p>
          <a:p>
            <a:r>
              <a:rPr lang="en-GB" dirty="0" smtClean="0"/>
              <a:t>At </a:t>
            </a:r>
            <a:r>
              <a:rPr lang="en-GB" dirty="0" smtClean="0"/>
              <a:t>a high </a:t>
            </a:r>
            <a:r>
              <a:rPr lang="en-GB" dirty="0" smtClean="0"/>
              <a:t>level, the PUF </a:t>
            </a:r>
            <a:r>
              <a:rPr lang="en-GB" dirty="0" smtClean="0"/>
              <a:t>device receives </a:t>
            </a:r>
            <a:r>
              <a:rPr lang="en-GB" i="1" dirty="0" smtClean="0"/>
              <a:t>challenges</a:t>
            </a:r>
            <a:r>
              <a:rPr lang="en-GB" dirty="0" smtClean="0"/>
              <a:t> from a </a:t>
            </a:r>
            <a:r>
              <a:rPr lang="en-GB" i="1" dirty="0" smtClean="0"/>
              <a:t>stimulator </a:t>
            </a:r>
            <a:r>
              <a:rPr lang="en-GB" dirty="0" smtClean="0"/>
              <a:t>(that could be a signal generator)</a:t>
            </a:r>
            <a:r>
              <a:rPr lang="en-GB" i="1" dirty="0" smtClean="0"/>
              <a:t> </a:t>
            </a:r>
            <a:r>
              <a:rPr lang="en-GB" dirty="0" smtClean="0"/>
              <a:t>to provide a final response that is a </a:t>
            </a:r>
            <a:r>
              <a:rPr lang="en-GB" b="1" dirty="0" smtClean="0"/>
              <a:t>unique</a:t>
            </a:r>
            <a:r>
              <a:rPr lang="en-GB" dirty="0" smtClean="0"/>
              <a:t> </a:t>
            </a:r>
            <a:r>
              <a:rPr lang="en-GB" b="1" dirty="0" smtClean="0"/>
              <a:t>hardware fingerprint</a:t>
            </a:r>
            <a:r>
              <a:rPr lang="en-GB" dirty="0" smtClean="0"/>
              <a:t>.</a:t>
            </a:r>
          </a:p>
          <a:p>
            <a:endParaRPr lang="en-GB" dirty="0" smtClean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5366236"/>
            <a:ext cx="579859" cy="820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54294" y="5631302"/>
            <a:ext cx="766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i="0" dirty="0" smtClean="0">
                <a:latin typeface="Osvald"/>
              </a:rPr>
              <a:t>Device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3935408" y="589304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Osvald"/>
              </a:rPr>
              <a:t>PUF</a:t>
            </a:r>
            <a:endParaRPr lang="en-GB" sz="1600" b="1" i="0" dirty="0" smtClean="0">
              <a:latin typeface="Osvald"/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3736961" y="5404212"/>
            <a:ext cx="979104" cy="55401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689" y="5395467"/>
            <a:ext cx="570549" cy="57150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492" y="5469391"/>
            <a:ext cx="691364" cy="6913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cxnSp>
        <p:nvCxnSpPr>
          <p:cNvPr id="25" name="Connettore 1 24"/>
          <p:cNvCxnSpPr>
            <a:endCxn id="6" idx="1"/>
          </p:cNvCxnSpPr>
          <p:nvPr/>
        </p:nvCxnSpPr>
        <p:spPr bwMode="auto">
          <a:xfrm flipV="1">
            <a:off x="2386856" y="5681217"/>
            <a:ext cx="1350105" cy="211826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Connettore 2 26"/>
          <p:cNvCxnSpPr/>
          <p:nvPr/>
        </p:nvCxnSpPr>
        <p:spPr bwMode="auto">
          <a:xfrm flipH="1">
            <a:off x="4993045" y="5606894"/>
            <a:ext cx="792088" cy="874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onnettore 2 31"/>
          <p:cNvCxnSpPr/>
          <p:nvPr/>
        </p:nvCxnSpPr>
        <p:spPr bwMode="auto">
          <a:xfrm flipH="1">
            <a:off x="4993045" y="5897235"/>
            <a:ext cx="792088" cy="874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3" name="CasellaDiTesto 32"/>
          <p:cNvSpPr txBox="1"/>
          <p:nvPr/>
        </p:nvSpPr>
        <p:spPr>
          <a:xfrm>
            <a:off x="4739217" y="5226190"/>
            <a:ext cx="1399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Osvald"/>
              </a:rPr>
              <a:t>Challenge (C)</a:t>
            </a:r>
            <a:endParaRPr lang="en-GB" sz="1600" b="1" i="0" dirty="0" smtClean="0">
              <a:latin typeface="Osvald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768071" y="5901607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 smtClean="0">
                <a:latin typeface="Osvald"/>
              </a:rPr>
              <a:t>Response (R)</a:t>
            </a:r>
            <a:endParaRPr lang="en-GB" sz="1600" b="1" i="0" dirty="0" smtClean="0">
              <a:latin typeface="Osvald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6788686" y="5421419"/>
            <a:ext cx="21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smtClean="0">
                <a:latin typeface="Osvald"/>
              </a:rPr>
              <a:t>Unique</a:t>
            </a:r>
          </a:p>
          <a:p>
            <a:pPr algn="ctr"/>
            <a:r>
              <a:rPr lang="en-GB" sz="1600" b="1" dirty="0" smtClean="0">
                <a:latin typeface="Osvald"/>
              </a:rPr>
              <a:t>Hardware Fingerprint</a:t>
            </a:r>
            <a:endParaRPr lang="en-GB" sz="1600" b="1" i="0" dirty="0" smtClean="0">
              <a:latin typeface="Osvald"/>
            </a:endParaRPr>
          </a:p>
        </p:txBody>
      </p:sp>
    </p:spTree>
    <p:extLst>
      <p:ext uri="{BB962C8B-B14F-4D97-AF65-F5344CB8AC3E}">
        <p14:creationId xmlns:p14="http://schemas.microsoft.com/office/powerpoint/2010/main" val="2514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Properties</a:t>
            </a:r>
            <a:r>
              <a:rPr lang="it-IT" dirty="0" smtClean="0"/>
              <a:t> of PUF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200" dirty="0" smtClean="0"/>
              <a:t>Properties of PUF are the following.</a:t>
            </a:r>
          </a:p>
          <a:p>
            <a:r>
              <a:rPr lang="en-GB" sz="2200" b="1" dirty="0" smtClean="0"/>
              <a:t>Inherently </a:t>
            </a:r>
            <a:r>
              <a:rPr lang="en-GB" sz="2200" b="1" dirty="0" err="1" smtClean="0"/>
              <a:t>unclonable</a:t>
            </a:r>
            <a:r>
              <a:rPr lang="en-GB" sz="2200" b="1" dirty="0" smtClean="0"/>
              <a:t> </a:t>
            </a:r>
            <a:r>
              <a:rPr lang="mr-IN" sz="2200" b="1" dirty="0" smtClean="0"/>
              <a:t>–</a:t>
            </a:r>
            <a:r>
              <a:rPr lang="en-GB" sz="2200" b="1" dirty="0" smtClean="0"/>
              <a:t> </a:t>
            </a:r>
            <a:r>
              <a:rPr lang="en-GB" sz="2200" dirty="0" smtClean="0"/>
              <a:t>a PUF cannot be copied since two device chips of </a:t>
            </a:r>
            <a:r>
              <a:rPr lang="en-GB" sz="2200" dirty="0" smtClean="0"/>
              <a:t>the same </a:t>
            </a:r>
            <a:r>
              <a:rPr lang="en-GB" sz="2200" dirty="0" smtClean="0"/>
              <a:t>type </a:t>
            </a:r>
            <a:r>
              <a:rPr lang="en-GB" sz="2200" dirty="0"/>
              <a:t>“always” provide different </a:t>
            </a:r>
            <a:r>
              <a:rPr lang="en-GB" sz="2200" i="1" dirty="0" smtClean="0"/>
              <a:t>responses</a:t>
            </a:r>
          </a:p>
          <a:p>
            <a:pPr marL="400050" lvl="1" indent="0" algn="just">
              <a:buNone/>
            </a:pPr>
            <a:r>
              <a:rPr lang="en-GB" sz="2200" dirty="0" smtClean="0"/>
              <a:t>PUF exploits </a:t>
            </a:r>
            <a:r>
              <a:rPr lang="en-GB" sz="2200" dirty="0"/>
              <a:t>variability in CMOS </a:t>
            </a:r>
            <a:r>
              <a:rPr lang="en-GB" sz="2200" dirty="0" smtClean="0"/>
              <a:t>circuits by taking advantage </a:t>
            </a:r>
            <a:r>
              <a:rPr lang="en-GB" sz="2200" dirty="0"/>
              <a:t>of imperfections in manufacturing processes that lead to intrinsic and random variations in the physical and electrical </a:t>
            </a:r>
            <a:r>
              <a:rPr lang="en-GB" sz="2200" dirty="0" smtClean="0"/>
              <a:t>characteristics </a:t>
            </a:r>
            <a:r>
              <a:rPr lang="en-GB" sz="2200" dirty="0"/>
              <a:t>of integrated circuits, such as the metal resistivity and the </a:t>
            </a:r>
            <a:r>
              <a:rPr lang="en-GB" sz="2200" dirty="0" smtClean="0"/>
              <a:t>actual </a:t>
            </a:r>
            <a:r>
              <a:rPr lang="en-GB" sz="2200" dirty="0"/>
              <a:t>channel lengths of </a:t>
            </a:r>
            <a:r>
              <a:rPr lang="en-GB" sz="2200" dirty="0" smtClean="0"/>
              <a:t>transistors</a:t>
            </a:r>
          </a:p>
          <a:p>
            <a:r>
              <a:rPr lang="en-GB" sz="2200" dirty="0"/>
              <a:t>Infeasible to predict </a:t>
            </a:r>
            <a:r>
              <a:rPr lang="mr-IN" sz="2200" dirty="0"/>
              <a:t>–</a:t>
            </a:r>
            <a:r>
              <a:rPr lang="en-GB" sz="2200" dirty="0"/>
              <a:t> it is impossible to predict the next response when challenges are sent to the PUF</a:t>
            </a:r>
          </a:p>
          <a:p>
            <a:r>
              <a:rPr lang="en-GB" sz="2200" dirty="0"/>
              <a:t>Tamper-evident </a:t>
            </a:r>
            <a:r>
              <a:rPr lang="mr-IN" sz="2200" dirty="0"/>
              <a:t>–</a:t>
            </a:r>
            <a:r>
              <a:rPr lang="en-GB" sz="2200" dirty="0"/>
              <a:t> if an attacker wants to perform a physical attack to the PUF, then the resulting fingerprint </a:t>
            </a:r>
            <a:r>
              <a:rPr lang="en-GB" sz="2200" dirty="0" smtClean="0"/>
              <a:t>- and </a:t>
            </a:r>
            <a:r>
              <a:rPr lang="en-GB" sz="2200" dirty="0"/>
              <a:t>so </a:t>
            </a:r>
            <a:r>
              <a:rPr lang="en-GB" sz="2200" dirty="0" smtClean="0"/>
              <a:t>the keys - </a:t>
            </a:r>
            <a:r>
              <a:rPr lang="en-GB" sz="2200" dirty="0"/>
              <a:t>will change</a:t>
            </a:r>
            <a:endParaRPr lang="en-GB" sz="2200" dirty="0"/>
          </a:p>
        </p:txBody>
      </p:sp>
      <p:sp>
        <p:nvSpPr>
          <p:cNvPr id="4" name="Rettangolo 3"/>
          <p:cNvSpPr/>
          <p:nvPr/>
        </p:nvSpPr>
        <p:spPr bwMode="auto">
          <a:xfrm>
            <a:off x="611560" y="2276872"/>
            <a:ext cx="8280920" cy="1872208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89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 of PUF </a:t>
            </a:r>
            <a:r>
              <a:rPr lang="mr-IN" dirty="0"/>
              <a:t>–</a:t>
            </a:r>
            <a:r>
              <a:rPr lang="en-GB" dirty="0"/>
              <a:t> 1/2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713" y="1143001"/>
            <a:ext cx="8651751" cy="917848"/>
          </a:xfrm>
        </p:spPr>
        <p:txBody>
          <a:bodyPr/>
          <a:lstStyle/>
          <a:p>
            <a:r>
              <a:rPr lang="it-IT" sz="2200" dirty="0" smtClean="0"/>
              <a:t>The </a:t>
            </a:r>
            <a:r>
              <a:rPr lang="it-IT" sz="2200" dirty="0" err="1" smtClean="0"/>
              <a:t>physical</a:t>
            </a:r>
            <a:r>
              <a:rPr lang="it-IT" sz="2200" dirty="0" smtClean="0"/>
              <a:t> </a:t>
            </a:r>
            <a:r>
              <a:rPr lang="it-IT" sz="2200" dirty="0" err="1" smtClean="0"/>
              <a:t>systems</a:t>
            </a:r>
            <a:r>
              <a:rPr lang="it-IT" sz="2200" dirty="0"/>
              <a:t> </a:t>
            </a:r>
            <a:r>
              <a:rPr lang="it-IT" sz="2200" dirty="0" err="1" smtClean="0"/>
              <a:t>used</a:t>
            </a:r>
            <a:r>
              <a:rPr lang="it-IT" sz="2200" dirty="0" smtClean="0"/>
              <a:t> by the PUF to </a:t>
            </a:r>
            <a:r>
              <a:rPr lang="it-IT" sz="2200" dirty="0" err="1" smtClean="0"/>
              <a:t>obtain</a:t>
            </a:r>
            <a:r>
              <a:rPr lang="it-IT" sz="2200" dirty="0" smtClean="0"/>
              <a:t> </a:t>
            </a:r>
            <a:r>
              <a:rPr lang="it-IT" sz="2200" dirty="0" err="1" smtClean="0"/>
              <a:t>randomness</a:t>
            </a:r>
            <a:r>
              <a:rPr lang="it-IT" sz="2200" dirty="0" smtClean="0"/>
              <a:t> </a:t>
            </a:r>
            <a:r>
              <a:rPr lang="it-IT" sz="2200" dirty="0" err="1" smtClean="0"/>
              <a:t>gave</a:t>
            </a:r>
            <a:r>
              <a:rPr lang="it-IT" sz="2200" dirty="0" smtClean="0"/>
              <a:t> </a:t>
            </a:r>
            <a:r>
              <a:rPr lang="it-IT" sz="2200" dirty="0" err="1" smtClean="0"/>
              <a:t>birth</a:t>
            </a:r>
            <a:r>
              <a:rPr lang="it-IT" sz="2200" dirty="0" smtClean="0"/>
              <a:t> to </a:t>
            </a:r>
            <a:r>
              <a:rPr lang="it-IT" sz="2200" dirty="0" err="1" smtClean="0"/>
              <a:t>different</a:t>
            </a:r>
            <a:r>
              <a:rPr lang="it-IT" sz="2200" dirty="0" smtClean="0"/>
              <a:t> </a:t>
            </a:r>
            <a:r>
              <a:rPr lang="it-IT" sz="2200" dirty="0" err="1" smtClean="0"/>
              <a:t>categories</a:t>
            </a:r>
            <a:r>
              <a:rPr lang="it-IT" sz="2200" dirty="0" smtClean="0"/>
              <a:t> of PUF. For </a:t>
            </a:r>
            <a:r>
              <a:rPr lang="it-IT" sz="2200" dirty="0" err="1" smtClean="0"/>
              <a:t>example</a:t>
            </a:r>
            <a:endParaRPr lang="it-IT" sz="2200" dirty="0" smtClean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 bwMode="auto">
          <a:xfrm>
            <a:off x="93449" y="1916832"/>
            <a:ext cx="5702687" cy="46844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Optical PUF </a:t>
            </a:r>
            <a:r>
              <a:rPr lang="mr-IN" sz="2200" dirty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physical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mechanism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relies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on the random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interference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pattern (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speckle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created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when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coherent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light (laser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beam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it-IT" sz="2200" dirty="0" err="1" smtClean="0">
                <a:latin typeface="Times New Roman" charset="0"/>
                <a:ea typeface="Times New Roman" charset="0"/>
                <a:cs typeface="Times New Roman" charset="0"/>
              </a:rPr>
              <a:t>that</a:t>
            </a:r>
            <a:r>
              <a:rPr lang="it-IT" sz="2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 smtClean="0">
                <a:latin typeface="Times New Roman" charset="0"/>
                <a:ea typeface="Times New Roman" charset="0"/>
                <a:cs typeface="Times New Roman" charset="0"/>
              </a:rPr>
              <a:t>propagates</a:t>
            </a:r>
            <a:r>
              <a:rPr lang="it-IT" sz="22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through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an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inhomogeneous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2200" dirty="0" err="1">
                <a:latin typeface="Times New Roman" charset="0"/>
                <a:ea typeface="Times New Roman" charset="0"/>
                <a:cs typeface="Times New Roman" charset="0"/>
              </a:rPr>
              <a:t>material</a:t>
            </a:r>
            <a:r>
              <a:rPr lang="it-IT" sz="2200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746" y="5524206"/>
            <a:ext cx="5349549" cy="133379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56" y="1660079"/>
            <a:ext cx="3460004" cy="1898651"/>
          </a:xfrm>
          <a:prstGeom prst="rect">
            <a:avLst/>
          </a:prstGeom>
        </p:spPr>
      </p:pic>
      <p:sp>
        <p:nvSpPr>
          <p:cNvPr id="10" name="Segnaposto contenuto 2"/>
          <p:cNvSpPr txBox="1">
            <a:spLocks/>
          </p:cNvSpPr>
          <p:nvPr/>
        </p:nvSpPr>
        <p:spPr bwMode="auto">
          <a:xfrm>
            <a:off x="93449" y="3610208"/>
            <a:ext cx="8655015" cy="2051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Osval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Courier New" pitchFamily="49" charset="0"/>
              <a:buChar char="o"/>
              <a:defRPr sz="2400">
                <a:solidFill>
                  <a:srgbClr val="000000"/>
                </a:solidFill>
                <a:latin typeface="Osval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Arial" pitchFamily="34" charset="0"/>
              <a:buChar char="•"/>
              <a:defRPr sz="2200">
                <a:solidFill>
                  <a:srgbClr val="000000"/>
                </a:solidFill>
                <a:latin typeface="Osval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–"/>
              <a:defRPr sz="2000">
                <a:solidFill>
                  <a:srgbClr val="000000"/>
                </a:solidFill>
                <a:latin typeface="Osval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3968"/>
              </a:buClr>
              <a:buSzPct val="100000"/>
              <a:buFont typeface="Times New Roman" pitchFamily="16" charset="0"/>
              <a:buChar char="»"/>
              <a:defRPr sz="2000">
                <a:solidFill>
                  <a:srgbClr val="000000"/>
                </a:solidFill>
                <a:latin typeface="Osval"/>
                <a:cs typeface="+mn-cs"/>
              </a:defRPr>
            </a:lvl5pPr>
            <a:lvl6pPr marL="25146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342900" lvl="1" indent="-342900">
              <a:buFont typeface="Wingdings" pitchFamily="2" charset="2"/>
              <a:buChar char="Ø"/>
            </a:pPr>
            <a:r>
              <a:rPr lang="en-GB" sz="2200" dirty="0">
                <a:latin typeface="Times New Roman" charset="0"/>
                <a:ea typeface="Times New Roman" charset="0"/>
                <a:cs typeface="Times New Roman" charset="0"/>
              </a:rPr>
              <a:t>Delay</a:t>
            </a:r>
            <a:r>
              <a:rPr lang="en-GB" sz="2200" dirty="0">
                <a:latin typeface="Times New Roman" charset="0"/>
                <a:ea typeface="Times New Roman" charset="0"/>
                <a:cs typeface="Times New Roman" charset="0"/>
              </a:rPr>
              <a:t> (or Arbiter) PUF </a:t>
            </a:r>
            <a:r>
              <a:rPr lang="mr-IN" sz="2200" dirty="0"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GB" sz="2200" dirty="0">
                <a:latin typeface="Times New Roman" charset="0"/>
                <a:ea typeface="Times New Roman" charset="0"/>
                <a:cs typeface="Times New Roman" charset="0"/>
              </a:rPr>
              <a:t> exploits the random variations in delays of wires and gates on silicon. Given an input challenge, a condition </a:t>
            </a:r>
            <a:r>
              <a:rPr lang="en-GB" sz="2200" dirty="0">
                <a:latin typeface="Times New Roman" charset="0"/>
                <a:ea typeface="Times New Roman" charset="0"/>
                <a:cs typeface="Times New Roman" charset="0"/>
              </a:rPr>
              <a:t>is set up in the circuit, and two transitions that propagate along different paths are compared to see which </a:t>
            </a:r>
            <a:r>
              <a:rPr lang="en-GB" sz="2200" dirty="0">
                <a:latin typeface="Times New Roman" charset="0"/>
                <a:ea typeface="Times New Roman" charset="0"/>
                <a:cs typeface="Times New Roman" charset="0"/>
              </a:rPr>
              <a:t>comes </a:t>
            </a:r>
            <a:r>
              <a:rPr lang="en-GB" sz="2200" dirty="0">
                <a:latin typeface="Times New Roman" charset="0"/>
                <a:ea typeface="Times New Roman" charset="0"/>
                <a:cs typeface="Times New Roman" charset="0"/>
              </a:rPr>
              <a:t>first. An arbiter, typically implemented as a latch, produces a 1 or a 0, depending on which transition comes first. </a:t>
            </a:r>
          </a:p>
        </p:txBody>
      </p:sp>
    </p:spTree>
    <p:extLst>
      <p:ext uri="{BB962C8B-B14F-4D97-AF65-F5344CB8AC3E}">
        <p14:creationId xmlns:p14="http://schemas.microsoft.com/office/powerpoint/2010/main" val="8085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ts val="675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ts val="675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2" charset="0"/>
            <a:cs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2800" b="1" i="0" dirty="0" smtClean="0">
            <a:solidFill>
              <a:srgbClr val="0042A4"/>
            </a:solidFill>
            <a:latin typeface="Osvald"/>
          </a:defRPr>
        </a:defPPr>
      </a:lstStyle>
    </a:tx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13384</TotalTime>
  <Words>3347</Words>
  <Application>Microsoft Office PowerPoint</Application>
  <PresentationFormat>Presentazione su schermo (4:3)</PresentationFormat>
  <Paragraphs>655</Paragraphs>
  <Slides>61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70" baseType="lpstr">
      <vt:lpstr>Arial</vt:lpstr>
      <vt:lpstr>Calibri</vt:lpstr>
      <vt:lpstr>Courier New</vt:lpstr>
      <vt:lpstr>Osval</vt:lpstr>
      <vt:lpstr>Osvald</vt:lpstr>
      <vt:lpstr>Tahoma</vt:lpstr>
      <vt:lpstr>Times New Roman</vt:lpstr>
      <vt:lpstr>Wingdings</vt:lpstr>
      <vt:lpstr>1_Tema di Office</vt:lpstr>
      <vt:lpstr>Presentazione standard di PowerPoint</vt:lpstr>
      <vt:lpstr>Roadmap</vt:lpstr>
      <vt:lpstr>Concepts of Hardware-assisted security</vt:lpstr>
      <vt:lpstr>Historical Overiew</vt:lpstr>
      <vt:lpstr>Current Solutions</vt:lpstr>
      <vt:lpstr>Physically Unclonable Functions (PUF)</vt:lpstr>
      <vt:lpstr>Fundamentals of PUF</vt:lpstr>
      <vt:lpstr>Properties of PUF</vt:lpstr>
      <vt:lpstr>Examples of PUF – 1/2</vt:lpstr>
      <vt:lpstr>Examples of PUF – 2/2</vt:lpstr>
      <vt:lpstr>Acquisition Infrastructure of Optical PUF – 1/2</vt:lpstr>
      <vt:lpstr>Acquisition Infrastructure of Optical PUF – 2/2</vt:lpstr>
      <vt:lpstr>Use Cases of PUF</vt:lpstr>
      <vt:lpstr>Limitations and Weaknesses of PUF</vt:lpstr>
      <vt:lpstr>Hardware-enabled Trusted Computing</vt:lpstr>
      <vt:lpstr>The Concept of Trust</vt:lpstr>
      <vt:lpstr>Trusted Computing</vt:lpstr>
      <vt:lpstr>Services of Trusted Computing</vt:lpstr>
      <vt:lpstr>Requirements for Trusted Computing</vt:lpstr>
      <vt:lpstr>Key Concepts: Trusted Computing Base</vt:lpstr>
      <vt:lpstr>Key Concepts: Chain of Trust</vt:lpstr>
      <vt:lpstr>Features of Trusted Computing</vt:lpstr>
      <vt:lpstr>Trusted Platform Module (TPM)</vt:lpstr>
      <vt:lpstr>Trusted Platform Module (TPM)</vt:lpstr>
      <vt:lpstr>Trusted Platform Module (TPM)</vt:lpstr>
      <vt:lpstr>Trusted Platform Module (TPM)</vt:lpstr>
      <vt:lpstr>Trusted Platform Module (TPM)</vt:lpstr>
      <vt:lpstr>Implemented TC Features</vt:lpstr>
      <vt:lpstr>Main Components of TPM</vt:lpstr>
      <vt:lpstr>The TPM Roots of Trust</vt:lpstr>
      <vt:lpstr>Trusted Boot with TPM</vt:lpstr>
      <vt:lpstr>Secure Boot vs Trusted Boot</vt:lpstr>
      <vt:lpstr>Attestation with TPM</vt:lpstr>
      <vt:lpstr>Use Cases of TPM</vt:lpstr>
      <vt:lpstr>Limitations and Weaknesses of TPM</vt:lpstr>
      <vt:lpstr>Trusted Platform Module (TPM)</vt:lpstr>
      <vt:lpstr>Trusted Platform Module (TPM)</vt:lpstr>
      <vt:lpstr>Hardware-assisted Trusted Execution Environment</vt:lpstr>
      <vt:lpstr>ARM TrustZone</vt:lpstr>
      <vt:lpstr>ARM TrustZone</vt:lpstr>
      <vt:lpstr>ARM TrustZone</vt:lpstr>
      <vt:lpstr>ARM TrustZone</vt:lpstr>
      <vt:lpstr>Implemented TC Features</vt:lpstr>
      <vt:lpstr>Use Cases of TrustZone</vt:lpstr>
      <vt:lpstr>Limitations and Weaknesses of TrustZone</vt:lpstr>
      <vt:lpstr>Limitations and Weaknesses of TrustZone</vt:lpstr>
      <vt:lpstr>Limitations and Weaknesses of TrustZone</vt:lpstr>
      <vt:lpstr>Limitations and Weaknesses of TrustZone</vt:lpstr>
      <vt:lpstr>Limitations and Weaknesses of TrustZone</vt:lpstr>
      <vt:lpstr>Limitations and Weaknesses of TrustZone</vt:lpstr>
      <vt:lpstr>Intel SGX</vt:lpstr>
      <vt:lpstr>Intel SGX</vt:lpstr>
      <vt:lpstr>Intel SGX</vt:lpstr>
      <vt:lpstr>Intel SGX</vt:lpstr>
      <vt:lpstr>Implemented TC Features</vt:lpstr>
      <vt:lpstr>Use Cases of SGX</vt:lpstr>
      <vt:lpstr>Limitations and Weaknesses of SGX</vt:lpstr>
      <vt:lpstr>Limitations and Weaknesses of SGX</vt:lpstr>
      <vt:lpstr>Limitations and Weaknesses of SGX</vt:lpstr>
      <vt:lpstr>AMD Memory Encryption Technology</vt:lpstr>
      <vt:lpstr>Implemented TC Features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Luigi Romano</cp:lastModifiedBy>
  <cp:revision>690</cp:revision>
  <dcterms:created xsi:type="dcterms:W3CDTF">2015-01-09T11:45:56Z</dcterms:created>
  <dcterms:modified xsi:type="dcterms:W3CDTF">2018-12-11T07:04:49Z</dcterms:modified>
</cp:coreProperties>
</file>