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9" roundtripDataSignature="AMtx7mgW+IV46ST89vgQoCLjYlXi9P/Z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customschemas.google.com/relationships/presentationmetadata" Target="metadata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c4df329e8_3_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3c4df329e8_3_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c4df329e8_3_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13c4df329e8_3_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3c4df329e8_3_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13c4df329e8_3_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c4df329e8_3_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13c4df329e8_3_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3c4df329e8_3_1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13c4df329e8_3_1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3c4df329e8_3_1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13c4df329e8_3_1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3c4df329e8_3_1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13c4df329e8_3_1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3c4df329e8_3_1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13c4df329e8_3_1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3c4df329e8_3_18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13c4df329e8_3_18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3c4df329e8_3_1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13c4df329e8_3_18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3c4df329e8_1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g13c4df329e8_1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3c4df329e8_3_20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3c4df329e8_3_20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3c4df329e8_3_2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13c4df329e8_3_2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3c4df329e8_3_2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g13c4df329e8_3_2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3c4df329e8_3_2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g13c4df329e8_3_2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3c4df329e8_3_2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g13c4df329e8_3_2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3c4df329e8_3_2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13c4df329e8_3_2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3c4df329e8_3_2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13c4df329e8_3_2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3c4df329e8_3_2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g13c4df329e8_3_2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3c4df329e8_3_2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g13c4df329e8_3_2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3c4df329e8_3_27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g13c4df329e8_3_27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3c4df329e8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13c4df329e8_1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13c4df329e8_3_28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g13c4df329e8_3_28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3c4df329e8_3_29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g13c4df329e8_3_29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3c4df329e8_3_3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g13c4df329e8_3_3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3c4df329e8_3_3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g13c4df329e8_3_3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c4df329e8_1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13c4df329e8_1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c4df329e8_3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13c4df329e8_3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c4df329e8_3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13c4df329e8_3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c4df329e8_3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13c4df329e8_3_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3c4df329e8_3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13c4df329e8_3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c4df329e8_3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13c4df329e8_3_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84308" y="6163835"/>
            <a:ext cx="12268199" cy="74136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5"/>
          <p:cNvSpPr txBox="1"/>
          <p:nvPr/>
        </p:nvSpPr>
        <p:spPr>
          <a:xfrm>
            <a:off x="3949027" y="6381656"/>
            <a:ext cx="4201530" cy="30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www.meim.uniparthenope.it</a:t>
            </a:r>
            <a:endParaRPr b="1" i="0" sz="10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557250" y="2317626"/>
            <a:ext cx="7780300" cy="132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2" type="body"/>
          </p:nvPr>
        </p:nvSpPr>
        <p:spPr>
          <a:xfrm>
            <a:off x="557250" y="1993402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5"/>
          <p:cNvSpPr txBox="1"/>
          <p:nvPr>
            <p:ph idx="3" type="body"/>
          </p:nvPr>
        </p:nvSpPr>
        <p:spPr>
          <a:xfrm>
            <a:off x="549262" y="3698649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4" type="body"/>
          </p:nvPr>
        </p:nvSpPr>
        <p:spPr>
          <a:xfrm>
            <a:off x="557250" y="5332121"/>
            <a:ext cx="6719887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501621"/>
            <a:ext cx="3595608" cy="474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58491" y="394896"/>
            <a:ext cx="3793268" cy="680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432770" y="459510"/>
            <a:ext cx="2074718" cy="444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459510"/>
            <a:ext cx="2787527" cy="367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4090" y="6550176"/>
            <a:ext cx="12260179" cy="33787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6"/>
          <p:cNvSpPr txBox="1"/>
          <p:nvPr>
            <p:ph type="title"/>
          </p:nvPr>
        </p:nvSpPr>
        <p:spPr>
          <a:xfrm>
            <a:off x="557251" y="1316913"/>
            <a:ext cx="4908550" cy="464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  <a:defRPr b="1" i="0" sz="4000" u="none" cap="none" strike="noStrike">
                <a:solidFill>
                  <a:srgbClr val="2E3C5D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557251" y="2634191"/>
            <a:ext cx="4908550" cy="406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557250" y="3231740"/>
            <a:ext cx="4908549" cy="2737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ustom Layout">
  <p:cSld name="4_Custom Layou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76200" y="6163835"/>
            <a:ext cx="12409714" cy="74136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/>
          <p:nvPr/>
        </p:nvSpPr>
        <p:spPr>
          <a:xfrm>
            <a:off x="3949027" y="6381656"/>
            <a:ext cx="4201530" cy="30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www.meim.uniparthenope.it</a:t>
            </a:r>
            <a:endParaRPr b="1" i="0" sz="10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557250" y="2931239"/>
            <a:ext cx="7780300" cy="132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557250" y="2607015"/>
            <a:ext cx="4908550" cy="406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501621"/>
            <a:ext cx="3595608" cy="474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58491" y="394896"/>
            <a:ext cx="3793268" cy="680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jetbrains.com/webstor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9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0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"/>
          <p:cNvSpPr txBox="1"/>
          <p:nvPr>
            <p:ph idx="1" type="body"/>
          </p:nvPr>
        </p:nvSpPr>
        <p:spPr>
          <a:xfrm>
            <a:off x="557250" y="2317625"/>
            <a:ext cx="111090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None/>
            </a:pPr>
            <a:r>
              <a:rPr lang="it-IT"/>
              <a:t>Case study: developing a forecast app</a:t>
            </a:r>
            <a:endParaRPr/>
          </a:p>
        </p:txBody>
      </p:sp>
      <p:sp>
        <p:nvSpPr>
          <p:cNvPr id="38" name="Google Shape;38;p1"/>
          <p:cNvSpPr txBox="1"/>
          <p:nvPr>
            <p:ph idx="2" type="body"/>
          </p:nvPr>
        </p:nvSpPr>
        <p:spPr>
          <a:xfrm>
            <a:off x="557250" y="1993402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MASTER MEIM 2021-2022</a:t>
            </a:r>
            <a:endParaRPr/>
          </a:p>
        </p:txBody>
      </p:sp>
      <p:sp>
        <p:nvSpPr>
          <p:cNvPr id="39" name="Google Shape;39;p1"/>
          <p:cNvSpPr txBox="1"/>
          <p:nvPr>
            <p:ph idx="3" type="body"/>
          </p:nvPr>
        </p:nvSpPr>
        <p:spPr>
          <a:xfrm>
            <a:off x="549253" y="3698650"/>
            <a:ext cx="108057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 sz="2000"/>
              <a:t>Wrapping up what we learned to create a brand new science-inspired app</a:t>
            </a:r>
            <a:endParaRPr sz="2000"/>
          </a:p>
        </p:txBody>
      </p:sp>
      <p:sp>
        <p:nvSpPr>
          <p:cNvPr id="40" name="Google Shape;40;p1"/>
          <p:cNvSpPr txBox="1"/>
          <p:nvPr>
            <p:ph idx="4" type="body"/>
          </p:nvPr>
        </p:nvSpPr>
        <p:spPr>
          <a:xfrm>
            <a:off x="557250" y="5332121"/>
            <a:ext cx="6719887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A58"/>
              </a:buClr>
              <a:buSzPts val="900"/>
              <a:buNone/>
            </a:pPr>
            <a:r>
              <a:rPr lang="it-IT"/>
              <a:t>Prof. Raffaele Montella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900"/>
              <a:buNone/>
            </a:pPr>
            <a:r>
              <a:rPr lang="it-IT"/>
              <a:t>Associate Professor in Computer Science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4df329e8_3_45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The app store is not necessary</a:t>
            </a:r>
            <a:endParaRPr/>
          </a:p>
        </p:txBody>
      </p:sp>
      <p:sp>
        <p:nvSpPr>
          <p:cNvPr id="102" name="Google Shape;102;g13c4df329e8_3_45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The app store is not necessary</a:t>
            </a:r>
            <a:endParaRPr/>
          </a:p>
        </p:txBody>
      </p:sp>
      <p:sp>
        <p:nvSpPr>
          <p:cNvPr id="103" name="Google Shape;103;g13c4df329e8_3_45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PWAs are installable on users' home screens.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not necessary to download them from a store.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000"/>
              <a:t>Advantages</a:t>
            </a:r>
            <a:r>
              <a:rPr lang="it-IT" sz="2000"/>
              <a:t>: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Quick deployment, no policies required.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Always up to date, it's not changing software on your device.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000"/>
              <a:t>Disadvantages</a:t>
            </a:r>
            <a:r>
              <a:rPr lang="it-IT" sz="2000"/>
              <a:t>: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not possible to "sell" applications.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applications are not currently collected in "stores" or catalogs.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c4df329e8_3_54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09" name="Google Shape;109;g13c4df329e8_3_54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10" name="Google Shape;110;g13c4df329e8_3_54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a client side proxy that allows to intercept all HTTP requests made by the application.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Allows to have complete control over the cache.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Resources are identified according to a key/value scheme.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cache is managed automatically by the browser, but it is possible to customize the response to requests.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pre-caching of resources allows to mitigate the absence of the network.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c4df329e8_3_63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16" name="Google Shape;116;g13c4df329e8_3_63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17" name="Google Shape;117;g13c4df329e8_3_63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customized use of the cache can allow advanced processing.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Example: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A weather application must show forecasts in relation to the user's geographical position.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The application makes an HTTP Request to check if there are updated forecasts.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If they are available, download them.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If the network is available, the application downloads the data for 72 hours of forecast.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At the next request, even if the network is not present, the forecasts will be available.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c4df329e8_3_70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23" name="Google Shape;123;g13c4df329e8_3_70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24" name="Google Shape;124;g13c4df329e8_3_70"/>
          <p:cNvSpPr txBox="1"/>
          <p:nvPr>
            <p:ph idx="2" type="body"/>
          </p:nvPr>
        </p:nvSpPr>
        <p:spPr>
          <a:xfrm>
            <a:off x="557250" y="5067425"/>
            <a:ext cx="10937100" cy="12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When the application is launched via icon, the service worker allows the progressive web app to load instantly regardless of the network status.</a:t>
            </a:r>
            <a:endParaRPr sz="2000"/>
          </a:p>
        </p:txBody>
      </p:sp>
      <p:grpSp>
        <p:nvGrpSpPr>
          <p:cNvPr id="125" name="Google Shape;125;g13c4df329e8_3_70"/>
          <p:cNvGrpSpPr/>
          <p:nvPr/>
        </p:nvGrpSpPr>
        <p:grpSpPr>
          <a:xfrm>
            <a:off x="1853375" y="2125125"/>
            <a:ext cx="8485228" cy="2814250"/>
            <a:chOff x="404200" y="752750"/>
            <a:chExt cx="8485228" cy="2814250"/>
          </a:xfrm>
        </p:grpSpPr>
        <p:sp>
          <p:nvSpPr>
            <p:cNvPr id="126" name="Google Shape;126;g13c4df329e8_3_70"/>
            <p:cNvSpPr/>
            <p:nvPr/>
          </p:nvSpPr>
          <p:spPr>
            <a:xfrm>
              <a:off x="404200" y="889250"/>
              <a:ext cx="1344000" cy="6972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g13c4df329e8_3_70"/>
            <p:cNvSpPr/>
            <p:nvPr/>
          </p:nvSpPr>
          <p:spPr>
            <a:xfrm>
              <a:off x="570850" y="1616765"/>
              <a:ext cx="1010700" cy="606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g13c4df329e8_3_70"/>
            <p:cNvSpPr/>
            <p:nvPr/>
          </p:nvSpPr>
          <p:spPr>
            <a:xfrm>
              <a:off x="444250" y="909950"/>
              <a:ext cx="1263900" cy="6558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Smart TV</a:t>
              </a:r>
              <a:endParaRPr/>
            </a:p>
          </p:txBody>
        </p:sp>
        <p:sp>
          <p:nvSpPr>
            <p:cNvPr id="129" name="Google Shape;129;g13c4df329e8_3_70"/>
            <p:cNvSpPr/>
            <p:nvPr/>
          </p:nvSpPr>
          <p:spPr>
            <a:xfrm rot="5400000">
              <a:off x="93936" y="2139589"/>
              <a:ext cx="1344000" cy="6972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g13c4df329e8_3_70"/>
            <p:cNvSpPr/>
            <p:nvPr/>
          </p:nvSpPr>
          <p:spPr>
            <a:xfrm rot="5400000">
              <a:off x="223825" y="2070448"/>
              <a:ext cx="1084200" cy="655800"/>
            </a:xfrm>
            <a:prstGeom prst="rect">
              <a:avLst/>
            </a:prstGeom>
            <a:solidFill>
              <a:srgbClr val="9FC5E8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g13c4df329e8_3_70"/>
            <p:cNvSpPr/>
            <p:nvPr/>
          </p:nvSpPr>
          <p:spPr>
            <a:xfrm>
              <a:off x="693135" y="2995745"/>
              <a:ext cx="146700" cy="146700"/>
            </a:xfrm>
            <a:prstGeom prst="ellipse">
              <a:avLst/>
            </a:prstGeom>
            <a:solidFill>
              <a:srgbClr val="999999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g13c4df329e8_3_70"/>
            <p:cNvSpPr txBox="1"/>
            <p:nvPr/>
          </p:nvSpPr>
          <p:spPr>
            <a:xfrm>
              <a:off x="463325" y="1994400"/>
              <a:ext cx="6063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100"/>
                <a:t>Smart Phone</a:t>
              </a:r>
              <a:endParaRPr sz="1100"/>
            </a:p>
          </p:txBody>
        </p:sp>
        <p:sp>
          <p:nvSpPr>
            <p:cNvPr id="133" name="Google Shape;133;g13c4df329e8_3_70"/>
            <p:cNvSpPr/>
            <p:nvPr/>
          </p:nvSpPr>
          <p:spPr>
            <a:xfrm>
              <a:off x="1166200" y="1803650"/>
              <a:ext cx="1344000" cy="6972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g13c4df329e8_3_70"/>
            <p:cNvSpPr/>
            <p:nvPr/>
          </p:nvSpPr>
          <p:spPr>
            <a:xfrm>
              <a:off x="1206250" y="1824350"/>
              <a:ext cx="1263900" cy="655800"/>
            </a:xfrm>
            <a:prstGeom prst="rect">
              <a:avLst/>
            </a:prstGeom>
            <a:solidFill>
              <a:srgbClr val="D9EAD3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Tablet</a:t>
              </a:r>
              <a:endParaRPr/>
            </a:p>
          </p:txBody>
        </p:sp>
        <p:sp>
          <p:nvSpPr>
            <p:cNvPr id="135" name="Google Shape;135;g13c4df329e8_3_70"/>
            <p:cNvSpPr/>
            <p:nvPr/>
          </p:nvSpPr>
          <p:spPr>
            <a:xfrm rot="5400000">
              <a:off x="973475" y="2865175"/>
              <a:ext cx="697200" cy="2211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g13c4df329e8_3_70"/>
            <p:cNvSpPr/>
            <p:nvPr/>
          </p:nvSpPr>
          <p:spPr>
            <a:xfrm>
              <a:off x="1499500" y="2623046"/>
              <a:ext cx="1010700" cy="524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g13c4df329e8_3_70"/>
            <p:cNvSpPr/>
            <p:nvPr/>
          </p:nvSpPr>
          <p:spPr>
            <a:xfrm>
              <a:off x="1529618" y="2638613"/>
              <a:ext cx="950400" cy="4932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Desktop</a:t>
              </a:r>
              <a:endParaRPr/>
            </a:p>
          </p:txBody>
        </p:sp>
        <p:sp>
          <p:nvSpPr>
            <p:cNvPr id="138" name="Google Shape;138;g13c4df329e8_3_70"/>
            <p:cNvSpPr/>
            <p:nvPr/>
          </p:nvSpPr>
          <p:spPr>
            <a:xfrm>
              <a:off x="1752290" y="3175463"/>
              <a:ext cx="464700" cy="606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g13c4df329e8_3_70"/>
            <p:cNvSpPr/>
            <p:nvPr/>
          </p:nvSpPr>
          <p:spPr>
            <a:xfrm>
              <a:off x="4031950" y="1637025"/>
              <a:ext cx="1101300" cy="572700"/>
            </a:xfrm>
            <a:prstGeom prst="roundRect">
              <a:avLst>
                <a:gd fmla="val 16667" name="adj"/>
              </a:avLst>
            </a:prstGeom>
            <a:solidFill>
              <a:srgbClr val="1155CC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>
                  <a:solidFill>
                    <a:srgbClr val="FFFFFF"/>
                  </a:solidFill>
                </a:rPr>
                <a:t>Service Worker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g13c4df329e8_3_70"/>
            <p:cNvSpPr/>
            <p:nvPr/>
          </p:nvSpPr>
          <p:spPr>
            <a:xfrm>
              <a:off x="4163238" y="2615700"/>
              <a:ext cx="838725" cy="787950"/>
            </a:xfrm>
            <a:prstGeom prst="flowChartMagneticDisk">
              <a:avLst/>
            </a:prstGeom>
            <a:solidFill>
              <a:srgbClr val="FFFF00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Cache</a:t>
              </a:r>
              <a:endParaRPr/>
            </a:p>
          </p:txBody>
        </p:sp>
        <p:cxnSp>
          <p:nvCxnSpPr>
            <p:cNvPr id="141" name="Google Shape;141;g13c4df329e8_3_70"/>
            <p:cNvCxnSpPr/>
            <p:nvPr/>
          </p:nvCxnSpPr>
          <p:spPr>
            <a:xfrm>
              <a:off x="5679075" y="768000"/>
              <a:ext cx="0" cy="2799000"/>
            </a:xfrm>
            <a:prstGeom prst="straightConnector1">
              <a:avLst/>
            </a:prstGeom>
            <a:noFill/>
            <a:ln cap="flat" cmpd="sng" w="38100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2" name="Google Shape;142;g13c4df329e8_3_70"/>
            <p:cNvSpPr/>
            <p:nvPr/>
          </p:nvSpPr>
          <p:spPr>
            <a:xfrm>
              <a:off x="6436950" y="1591150"/>
              <a:ext cx="1141800" cy="697200"/>
            </a:xfrm>
            <a:prstGeom prst="roundRect">
              <a:avLst>
                <a:gd fmla="val 16667" name="adj"/>
              </a:avLst>
            </a:prstGeom>
            <a:solidFill>
              <a:srgbClr val="1155CC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>
                  <a:solidFill>
                    <a:srgbClr val="FFFFFF"/>
                  </a:solidFill>
                </a:rPr>
                <a:t>Web Server</a:t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3" name="Google Shape;143;g13c4df329e8_3_70"/>
            <p:cNvSpPr/>
            <p:nvPr/>
          </p:nvSpPr>
          <p:spPr>
            <a:xfrm>
              <a:off x="6436950" y="2460450"/>
              <a:ext cx="1141800" cy="697200"/>
            </a:xfrm>
            <a:prstGeom prst="roundRect">
              <a:avLst>
                <a:gd fmla="val 16667" name="adj"/>
              </a:avLst>
            </a:prstGeom>
            <a:solidFill>
              <a:srgbClr val="93C47D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Application Provider</a:t>
              </a:r>
              <a:endParaRPr/>
            </a:p>
          </p:txBody>
        </p:sp>
        <p:sp>
          <p:nvSpPr>
            <p:cNvPr id="144" name="Google Shape;144;g13c4df329e8_3_70"/>
            <p:cNvSpPr/>
            <p:nvPr/>
          </p:nvSpPr>
          <p:spPr>
            <a:xfrm>
              <a:off x="7831453" y="2415075"/>
              <a:ext cx="1057975" cy="787950"/>
            </a:xfrm>
            <a:prstGeom prst="flowChartMagneticDisk">
              <a:avLst/>
            </a:prstGeom>
            <a:solidFill>
              <a:srgbClr val="FF9900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Data Provider</a:t>
              </a:r>
              <a:endParaRPr/>
            </a:p>
          </p:txBody>
        </p:sp>
        <p:cxnSp>
          <p:nvCxnSpPr>
            <p:cNvPr id="145" name="Google Shape;145;g13c4df329e8_3_70"/>
            <p:cNvCxnSpPr/>
            <p:nvPr/>
          </p:nvCxnSpPr>
          <p:spPr>
            <a:xfrm>
              <a:off x="3274900" y="752750"/>
              <a:ext cx="0" cy="2799000"/>
            </a:xfrm>
            <a:prstGeom prst="straightConnector1">
              <a:avLst/>
            </a:prstGeom>
            <a:noFill/>
            <a:ln cap="flat" cmpd="sng" w="38100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6" name="Google Shape;146;g13c4df329e8_3_70"/>
            <p:cNvSpPr txBox="1"/>
            <p:nvPr/>
          </p:nvSpPr>
          <p:spPr>
            <a:xfrm>
              <a:off x="2572600" y="752750"/>
              <a:ext cx="1404600" cy="679200"/>
            </a:xfrm>
            <a:prstGeom prst="rect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Web Browser</a:t>
              </a:r>
              <a:endParaRPr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(full screen)</a:t>
              </a:r>
              <a:endParaRPr/>
            </a:p>
          </p:txBody>
        </p:sp>
        <p:sp>
          <p:nvSpPr>
            <p:cNvPr id="147" name="Google Shape;147;g13c4df329e8_3_70"/>
            <p:cNvSpPr txBox="1"/>
            <p:nvPr/>
          </p:nvSpPr>
          <p:spPr>
            <a:xfrm>
              <a:off x="4976775" y="765263"/>
              <a:ext cx="1404600" cy="679200"/>
            </a:xfrm>
            <a:prstGeom prst="rect">
              <a:avLst/>
            </a:pr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/>
                <a:t>The Internet</a:t>
              </a:r>
              <a:endParaRPr/>
            </a:p>
          </p:txBody>
        </p:sp>
        <p:cxnSp>
          <p:nvCxnSpPr>
            <p:cNvPr id="148" name="Google Shape;148;g13c4df329e8_3_70"/>
            <p:cNvCxnSpPr>
              <a:endCxn id="139" idx="1"/>
            </p:cNvCxnSpPr>
            <p:nvPr/>
          </p:nvCxnSpPr>
          <p:spPr>
            <a:xfrm>
              <a:off x="3284050" y="1909875"/>
              <a:ext cx="747900" cy="13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triangle"/>
              <a:tailEnd len="med" w="med" type="triangle"/>
            </a:ln>
          </p:spPr>
        </p:cxnSp>
        <p:cxnSp>
          <p:nvCxnSpPr>
            <p:cNvPr id="149" name="Google Shape;149;g13c4df329e8_3_70"/>
            <p:cNvCxnSpPr>
              <a:stCxn id="139" idx="2"/>
              <a:endCxn id="140" idx="1"/>
            </p:cNvCxnSpPr>
            <p:nvPr/>
          </p:nvCxnSpPr>
          <p:spPr>
            <a:xfrm>
              <a:off x="4582600" y="2209725"/>
              <a:ext cx="0" cy="405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triangle"/>
              <a:tailEnd len="med" w="med" type="triangle"/>
            </a:ln>
          </p:spPr>
        </p:cxnSp>
        <p:cxnSp>
          <p:nvCxnSpPr>
            <p:cNvPr id="150" name="Google Shape;150;g13c4df329e8_3_70"/>
            <p:cNvCxnSpPr>
              <a:stCxn id="139" idx="3"/>
              <a:endCxn id="142" idx="1"/>
            </p:cNvCxnSpPr>
            <p:nvPr/>
          </p:nvCxnSpPr>
          <p:spPr>
            <a:xfrm>
              <a:off x="5133250" y="1923375"/>
              <a:ext cx="1303800" cy="16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triangle"/>
              <a:tailEnd len="med" w="med" type="triangle"/>
            </a:ln>
          </p:spPr>
        </p:cxnSp>
        <p:cxnSp>
          <p:nvCxnSpPr>
            <p:cNvPr id="151" name="Google Shape;151;g13c4df329e8_3_70"/>
            <p:cNvCxnSpPr>
              <a:stCxn id="142" idx="2"/>
              <a:endCxn id="143" idx="0"/>
            </p:cNvCxnSpPr>
            <p:nvPr/>
          </p:nvCxnSpPr>
          <p:spPr>
            <a:xfrm>
              <a:off x="7007850" y="2288350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triangle"/>
              <a:tailEnd len="med" w="med" type="triangle"/>
            </a:ln>
          </p:spPr>
        </p:cxnSp>
        <p:cxnSp>
          <p:nvCxnSpPr>
            <p:cNvPr id="152" name="Google Shape;152;g13c4df329e8_3_70"/>
            <p:cNvCxnSpPr>
              <a:stCxn id="143" idx="3"/>
              <a:endCxn id="144" idx="2"/>
            </p:cNvCxnSpPr>
            <p:nvPr/>
          </p:nvCxnSpPr>
          <p:spPr>
            <a:xfrm>
              <a:off x="7578750" y="2809050"/>
              <a:ext cx="252600" cy="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triangle"/>
              <a:tailEnd len="med" w="med" type="triangl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3c4df329e8_3_132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58" name="Google Shape;158;g13c4df329e8_3_132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59" name="Google Shape;159;g13c4df329e8_3_132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This prevents the user from abandoning the application if the loading is too slow.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53% of users abandon an application or a web portal if they are not responsive within 3 seconds.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3c4df329e8_3_139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65" name="Google Shape;165;g13c4df329e8_3_139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66" name="Google Shape;166;g13c4df329e8_3_139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service worker runs in the background from the browser regardless of the application.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a javascript file that does NOT have direct access to the Document Object Model.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can communicate with the pages it controls by replying to messages sent through postMessage.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3c4df329e8_3_150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Always available: service worker</a:t>
            </a:r>
            <a:endParaRPr/>
          </a:p>
        </p:txBody>
      </p:sp>
      <p:sp>
        <p:nvSpPr>
          <p:cNvPr id="172" name="Google Shape;172;g13c4df329e8_3_150"/>
          <p:cNvSpPr txBox="1"/>
          <p:nvPr>
            <p:ph idx="1" type="body"/>
          </p:nvPr>
        </p:nvSpPr>
        <p:spPr>
          <a:xfrm>
            <a:off x="7283451" y="62091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Always available: the service worker</a:t>
            </a:r>
            <a:endParaRPr/>
          </a:p>
        </p:txBody>
      </p:sp>
      <p:sp>
        <p:nvSpPr>
          <p:cNvPr id="173" name="Google Shape;173;g13c4df329e8_3_150"/>
          <p:cNvSpPr txBox="1"/>
          <p:nvPr>
            <p:ph idx="2" type="body"/>
          </p:nvPr>
        </p:nvSpPr>
        <p:spPr>
          <a:xfrm>
            <a:off x="557250" y="2125125"/>
            <a:ext cx="62775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pages, if necessary, can intervene on the DOM.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service worker is a programmable network proxy that allows to control how pages are loaded.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Lifecycle.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grpSp>
        <p:nvGrpSpPr>
          <p:cNvPr id="174" name="Google Shape;174;g13c4df329e8_3_150"/>
          <p:cNvGrpSpPr/>
          <p:nvPr/>
        </p:nvGrpSpPr>
        <p:grpSpPr>
          <a:xfrm>
            <a:off x="7451525" y="1993463"/>
            <a:ext cx="4042825" cy="4107825"/>
            <a:chOff x="4719900" y="707350"/>
            <a:chExt cx="4042825" cy="4107825"/>
          </a:xfrm>
        </p:grpSpPr>
        <p:sp>
          <p:nvSpPr>
            <p:cNvPr id="175" name="Google Shape;175;g13c4df329e8_3_150"/>
            <p:cNvSpPr/>
            <p:nvPr/>
          </p:nvSpPr>
          <p:spPr>
            <a:xfrm>
              <a:off x="6073175" y="707350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9FC5E8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Register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76" name="Google Shape;176;g13c4df329e8_3_150"/>
            <p:cNvSpPr/>
            <p:nvPr/>
          </p:nvSpPr>
          <p:spPr>
            <a:xfrm>
              <a:off x="6073175" y="1577225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6D9EEB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Install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77" name="Google Shape;177;g13c4df329e8_3_150"/>
            <p:cNvSpPr/>
            <p:nvPr/>
          </p:nvSpPr>
          <p:spPr>
            <a:xfrm>
              <a:off x="4719900" y="2263500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FF0000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Error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78" name="Google Shape;178;g13c4df329e8_3_150"/>
            <p:cNvSpPr/>
            <p:nvPr/>
          </p:nvSpPr>
          <p:spPr>
            <a:xfrm>
              <a:off x="7519825" y="2263500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6AA84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Activated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79" name="Google Shape;179;g13c4df329e8_3_150"/>
            <p:cNvSpPr/>
            <p:nvPr/>
          </p:nvSpPr>
          <p:spPr>
            <a:xfrm>
              <a:off x="7519825" y="3163675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FFD966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Idle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80" name="Google Shape;180;g13c4df329e8_3_150"/>
            <p:cNvSpPr/>
            <p:nvPr/>
          </p:nvSpPr>
          <p:spPr>
            <a:xfrm>
              <a:off x="7519825" y="4198675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6AA84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Active</a:t>
              </a:r>
              <a:endParaRPr b="1">
                <a:solidFill>
                  <a:srgbClr val="FFFFFF"/>
                </a:solidFill>
              </a:endParaRPr>
            </a:p>
          </p:txBody>
        </p:sp>
        <p:sp>
          <p:nvSpPr>
            <p:cNvPr id="181" name="Google Shape;181;g13c4df329e8_3_150"/>
            <p:cNvSpPr/>
            <p:nvPr/>
          </p:nvSpPr>
          <p:spPr>
            <a:xfrm>
              <a:off x="6073175" y="4198675"/>
              <a:ext cx="1242900" cy="616500"/>
            </a:xfrm>
            <a:prstGeom prst="roundRect">
              <a:avLst>
                <a:gd fmla="val 16667" name="adj"/>
              </a:avLst>
            </a:prstGeom>
            <a:solidFill>
              <a:srgbClr val="FF0000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-IT">
                  <a:solidFill>
                    <a:srgbClr val="FFFFFF"/>
                  </a:solidFill>
                </a:rPr>
                <a:t>Terminated</a:t>
              </a:r>
              <a:endParaRPr b="1">
                <a:solidFill>
                  <a:srgbClr val="FFFFFF"/>
                </a:solidFill>
              </a:endParaRPr>
            </a:p>
          </p:txBody>
        </p:sp>
        <p:cxnSp>
          <p:nvCxnSpPr>
            <p:cNvPr id="182" name="Google Shape;182;g13c4df329e8_3_150"/>
            <p:cNvCxnSpPr>
              <a:stCxn id="175" idx="2"/>
              <a:endCxn id="176" idx="0"/>
            </p:cNvCxnSpPr>
            <p:nvPr/>
          </p:nvCxnSpPr>
          <p:spPr>
            <a:xfrm>
              <a:off x="6694625" y="1323850"/>
              <a:ext cx="0" cy="253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3" name="Google Shape;183;g13c4df329e8_3_150"/>
            <p:cNvCxnSpPr>
              <a:stCxn id="178" idx="2"/>
              <a:endCxn id="179" idx="0"/>
            </p:cNvCxnSpPr>
            <p:nvPr/>
          </p:nvCxnSpPr>
          <p:spPr>
            <a:xfrm>
              <a:off x="8141275" y="2880000"/>
              <a:ext cx="0" cy="2838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4" name="Google Shape;184;g13c4df329e8_3_150"/>
            <p:cNvCxnSpPr>
              <a:stCxn id="179" idx="2"/>
              <a:endCxn id="180" idx="0"/>
            </p:cNvCxnSpPr>
            <p:nvPr/>
          </p:nvCxnSpPr>
          <p:spPr>
            <a:xfrm>
              <a:off x="8141275" y="3780175"/>
              <a:ext cx="0" cy="418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5" name="Google Shape;185;g13c4df329e8_3_150"/>
            <p:cNvCxnSpPr>
              <a:stCxn id="176" idx="1"/>
              <a:endCxn id="177" idx="0"/>
            </p:cNvCxnSpPr>
            <p:nvPr/>
          </p:nvCxnSpPr>
          <p:spPr>
            <a:xfrm flipH="1">
              <a:off x="5341475" y="1885475"/>
              <a:ext cx="731700" cy="378000"/>
            </a:xfrm>
            <a:prstGeom prst="bentConnector2">
              <a:avLst/>
            </a:prstGeom>
            <a:noFill/>
            <a:ln cap="flat" cmpd="sng" w="9525">
              <a:solidFill>
                <a:srgbClr val="595959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cxnSp>
          <p:nvCxnSpPr>
            <p:cNvPr id="186" name="Google Shape;186;g13c4df329e8_3_150"/>
            <p:cNvCxnSpPr>
              <a:stCxn id="176" idx="3"/>
              <a:endCxn id="178" idx="0"/>
            </p:cNvCxnSpPr>
            <p:nvPr/>
          </p:nvCxnSpPr>
          <p:spPr>
            <a:xfrm>
              <a:off x="7316075" y="1885475"/>
              <a:ext cx="825300" cy="378000"/>
            </a:xfrm>
            <a:prstGeom prst="bentConnector2">
              <a:avLst/>
            </a:prstGeom>
            <a:noFill/>
            <a:ln cap="flat" cmpd="sng" w="9525">
              <a:solidFill>
                <a:srgbClr val="595959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cxnSp>
          <p:nvCxnSpPr>
            <p:cNvPr id="187" name="Google Shape;187;g13c4df329e8_3_150"/>
            <p:cNvCxnSpPr>
              <a:stCxn id="179" idx="1"/>
              <a:endCxn id="181" idx="0"/>
            </p:cNvCxnSpPr>
            <p:nvPr/>
          </p:nvCxnSpPr>
          <p:spPr>
            <a:xfrm flipH="1">
              <a:off x="6694525" y="3471925"/>
              <a:ext cx="825300" cy="726900"/>
            </a:xfrm>
            <a:prstGeom prst="bentConnector2">
              <a:avLst/>
            </a:prstGeom>
            <a:noFill/>
            <a:ln cap="flat" cmpd="sng" w="9525">
              <a:solidFill>
                <a:srgbClr val="595959"/>
              </a:solidFill>
              <a:prstDash val="dot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3c4df329e8_3_171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The application manifest</a:t>
            </a:r>
            <a:endParaRPr/>
          </a:p>
        </p:txBody>
      </p:sp>
      <p:sp>
        <p:nvSpPr>
          <p:cNvPr id="193" name="Google Shape;193;g13c4df329e8_3_171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The application manifest</a:t>
            </a:r>
            <a:endParaRPr/>
          </a:p>
        </p:txBody>
      </p:sp>
      <p:sp>
        <p:nvSpPr>
          <p:cNvPr id="194" name="Google Shape;194;g13c4df329e8_3_171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PWAs offer a full screen U-X type.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They can use push notification.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manifest is a json file that collects the application settings.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manifest allows to specify how the application should be launched.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Allows to specify the icon, the orientation of the screen, hide or display the browser window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3c4df329e8_3_180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Lighthouse</a:t>
            </a:r>
            <a:endParaRPr/>
          </a:p>
        </p:txBody>
      </p:sp>
      <p:sp>
        <p:nvSpPr>
          <p:cNvPr id="200" name="Google Shape;200;g13c4df329e8_3_180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Lighthouse</a:t>
            </a:r>
            <a:endParaRPr/>
          </a:p>
        </p:txBody>
      </p:sp>
      <p:sp>
        <p:nvSpPr>
          <p:cNvPr id="201" name="Google Shape;201;g13c4df329e8_3_180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an open source automatic tool for improving the quality of web pages.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You can check any page, even public, even if it requires authentication.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has the possibility to have it tested on: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Performance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Accessibility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Progressive Web App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Other...</a:t>
            </a:r>
            <a:endParaRPr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3c4df329e8_3_188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07" name="Google Shape;207;g13c4df329e8_3_188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08" name="Google Shape;208;g13c4df329e8_3_188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Make sure you have </a:t>
            </a:r>
            <a:r>
              <a:rPr b="1" lang="it-IT" sz="2000"/>
              <a:t>Google Chrome</a:t>
            </a:r>
            <a:r>
              <a:rPr lang="it-IT" sz="2000"/>
              <a:t> installed.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Use any IDE that has a local web server for testing web applications.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suggested to use WebStorm (</a:t>
            </a:r>
            <a:r>
              <a:rPr lang="it-IT" sz="2000" u="sng">
                <a:solidFill>
                  <a:schemeClr val="hlink"/>
                </a:solidFill>
                <a:hlinkClick r:id="rId3"/>
              </a:rPr>
              <a:t>https://www.jetbrains.com/webstorm/</a:t>
            </a:r>
            <a:r>
              <a:rPr lang="it-IT" sz="2000"/>
              <a:t>)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Create a new empty project by calling it </a:t>
            </a:r>
            <a:r>
              <a:rPr b="1" lang="it-IT" sz="2000"/>
              <a:t>pwa01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3c4df329e8_1_13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Outline</a:t>
            </a:r>
            <a:endParaRPr/>
          </a:p>
        </p:txBody>
      </p:sp>
      <p:sp>
        <p:nvSpPr>
          <p:cNvPr id="46" name="Google Shape;46;g13c4df329e8_1_13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Outline</a:t>
            </a:r>
            <a:endParaRPr/>
          </a:p>
        </p:txBody>
      </p:sp>
      <p:sp>
        <p:nvSpPr>
          <p:cNvPr id="47" name="Google Shape;47;g13c4df329e8_1_13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Introduction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Web Technologies and Mobile Computing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Progressive Web App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Service Worker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Manifest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Hello World</a:t>
            </a:r>
            <a:br>
              <a:rPr lang="it-IT" sz="2000"/>
            </a:br>
            <a:endParaRPr sz="2000"/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-IT" sz="2000"/>
              <a:t>Conclusions</a:t>
            </a: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3c4df329e8_3_201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14" name="Google Shape;214;g13c4df329e8_3_201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15" name="Google Shape;215;g13c4df329e8_3_201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Create the following directories: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css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js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Images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Create the index.html file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Create the css / style.css file</a:t>
            </a:r>
            <a:endParaRPr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3c4df329e8_3_211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index.html</a:t>
            </a:r>
            <a:endParaRPr/>
          </a:p>
        </p:txBody>
      </p:sp>
      <p:sp>
        <p:nvSpPr>
          <p:cNvPr id="221" name="Google Shape;221;g13c4df329e8_3_211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index.html</a:t>
            </a:r>
            <a:endParaRPr/>
          </a:p>
        </p:txBody>
      </p:sp>
      <p:sp>
        <p:nvSpPr>
          <p:cNvPr id="222" name="Google Shape;222;g13c4df329e8_3_211"/>
          <p:cNvSpPr txBox="1"/>
          <p:nvPr/>
        </p:nvSpPr>
        <p:spPr>
          <a:xfrm>
            <a:off x="557250" y="2125125"/>
            <a:ext cx="11192700" cy="441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&lt;!doctype html&gt;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&lt;html lang="en"&gt;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&lt;head&gt;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&lt;meta charset="utf-8"&gt;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&lt;title&gt;Hello World&lt;/title&gt;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&lt;link rel="stylesheet" href="css/style.css"&gt;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&lt;meta name="viewport" content="width=device-width, initial-scale=1.0"&gt;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&lt;/head&gt;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&lt;body class="fullscreen"&gt;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&lt;div class="container"&gt;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&lt;h1 class="title"&gt;Hello World!&lt;/h1&gt;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&lt;/div&gt;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&lt;/body&gt;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3c4df329e8_3_219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css/style.css (1/2) </a:t>
            </a:r>
            <a:endParaRPr/>
          </a:p>
        </p:txBody>
      </p:sp>
      <p:sp>
        <p:nvSpPr>
          <p:cNvPr id="228" name="Google Shape;228;g13c4df329e8_3_219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css/style.css (1/2) </a:t>
            </a:r>
            <a:endParaRPr/>
          </a:p>
        </p:txBody>
      </p:sp>
      <p:sp>
        <p:nvSpPr>
          <p:cNvPr id="229" name="Google Shape;229;g13c4df329e8_3_219"/>
          <p:cNvSpPr txBox="1"/>
          <p:nvPr/>
        </p:nvSpPr>
        <p:spPr>
          <a:xfrm>
            <a:off x="557250" y="1968675"/>
            <a:ext cx="11099100" cy="45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body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font-family: sans-serif;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/* Make content area fill the entire browser window */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html,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.fullscreen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flex;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height: 100%;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margin: 0;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padding: 0;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width: 100%;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3c4df329e8_3_230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css/style.css (2/2) </a:t>
            </a:r>
            <a:endParaRPr/>
          </a:p>
        </p:txBody>
      </p:sp>
      <p:sp>
        <p:nvSpPr>
          <p:cNvPr id="235" name="Google Shape;235;g13c4df329e8_3_230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css/style.css (2/2) </a:t>
            </a:r>
            <a:endParaRPr/>
          </a:p>
        </p:txBody>
      </p:sp>
      <p:sp>
        <p:nvSpPr>
          <p:cNvPr id="236" name="Google Shape;236;g13c4df329e8_3_230"/>
          <p:cNvSpPr txBox="1"/>
          <p:nvPr/>
        </p:nvSpPr>
        <p:spPr>
          <a:xfrm>
            <a:off x="557250" y="1968675"/>
            <a:ext cx="11099100" cy="45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/* Center the content in the browser window */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.container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margin: auto;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text-align: center;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.title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font-size: 3rem;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3c4df329e8_3_237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42" name="Google Shape;242;g13c4df329e8_3_237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43" name="Google Shape;243;g13c4df329e8_3_237"/>
          <p:cNvSpPr txBox="1"/>
          <p:nvPr>
            <p:ph idx="2" type="body"/>
          </p:nvPr>
        </p:nvSpPr>
        <p:spPr>
          <a:xfrm>
            <a:off x="557250" y="2125125"/>
            <a:ext cx="6359400" cy="3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From the editor window of the index.html file, launch the Chrome browser.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Activate Lighthouse by pressing the F12 key.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Select the Audits option.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Select only "Progressive Web App" and click on Generate Report.</a:t>
            </a:r>
            <a:endParaRPr sz="2000"/>
          </a:p>
        </p:txBody>
      </p:sp>
      <p:pic>
        <p:nvPicPr>
          <p:cNvPr id="244" name="Google Shape;244;g13c4df329e8_3_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7100" y="1863225"/>
            <a:ext cx="4221301" cy="3875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3c4df329e8_3_245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50" name="Google Shape;250;g13c4df329e8_3_245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51" name="Google Shape;251;g13c4df329e8_3_245"/>
          <p:cNvSpPr txBox="1"/>
          <p:nvPr>
            <p:ph idx="2" type="body"/>
          </p:nvPr>
        </p:nvSpPr>
        <p:spPr>
          <a:xfrm>
            <a:off x="557250" y="2125125"/>
            <a:ext cx="6726300" cy="3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application is not optimized as a PWA.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We create the file that implements the service worker and the calling program of the application.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File: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sw.js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js / main.js</a:t>
            </a:r>
            <a:endParaRPr sz="2000"/>
          </a:p>
        </p:txBody>
      </p:sp>
      <p:pic>
        <p:nvPicPr>
          <p:cNvPr id="252" name="Google Shape;252;g13c4df329e8_3_2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7138" y="1668075"/>
            <a:ext cx="3741215" cy="426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3c4df329e8_3_254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</a:t>
            </a:r>
            <a:r>
              <a:rPr lang="it-IT"/>
              <a:t>sw.js (1/2)</a:t>
            </a:r>
            <a:endParaRPr/>
          </a:p>
        </p:txBody>
      </p:sp>
      <p:sp>
        <p:nvSpPr>
          <p:cNvPr id="258" name="Google Shape;258;g13c4df329e8_3_254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sw.js (1/2)</a:t>
            </a:r>
            <a:endParaRPr/>
          </a:p>
        </p:txBody>
      </p:sp>
      <p:sp>
        <p:nvSpPr>
          <p:cNvPr id="259" name="Google Shape;259;g13c4df329e8_3_254"/>
          <p:cNvSpPr txBox="1"/>
          <p:nvPr/>
        </p:nvSpPr>
        <p:spPr>
          <a:xfrm>
            <a:off x="557250" y="2125125"/>
            <a:ext cx="11192700" cy="441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let cacheName = 'pwa01';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let filesToCache = [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'index.html',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'css/style.css',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'js/main.js'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/* Start the service worker and cache all of the app's content */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self.addEventListener('install', function(e)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e.waitUntil(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caches.open(cacheName).then(function(cache)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return cache.addAll(filesToCache);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})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3c4df329e8_3_263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sw.js (2/2)</a:t>
            </a:r>
            <a:endParaRPr/>
          </a:p>
        </p:txBody>
      </p:sp>
      <p:sp>
        <p:nvSpPr>
          <p:cNvPr id="265" name="Google Shape;265;g13c4df329e8_3_263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sw.js (2/2)</a:t>
            </a:r>
            <a:endParaRPr/>
          </a:p>
        </p:txBody>
      </p:sp>
      <p:sp>
        <p:nvSpPr>
          <p:cNvPr id="266" name="Google Shape;266;g13c4df329e8_3_263"/>
          <p:cNvSpPr txBox="1"/>
          <p:nvPr/>
        </p:nvSpPr>
        <p:spPr>
          <a:xfrm>
            <a:off x="557250" y="2125125"/>
            <a:ext cx="11192700" cy="43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/* Serve cached content when offline */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self.addEventListener('fetch', function(e)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e.respondWith(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caches.match(e.request).then(function(response)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return response || fetch(e.request);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})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3c4df329e8_3_270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</a:t>
            </a:r>
            <a:r>
              <a:rPr lang="it-IT"/>
              <a:t>js/main</a:t>
            </a:r>
            <a:r>
              <a:rPr lang="it-IT"/>
              <a:t>.js (1/2)</a:t>
            </a:r>
            <a:endParaRPr/>
          </a:p>
        </p:txBody>
      </p:sp>
      <p:sp>
        <p:nvSpPr>
          <p:cNvPr id="272" name="Google Shape;272;g13c4df329e8_3_270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</a:t>
            </a:r>
            <a:r>
              <a:rPr lang="it-IT"/>
              <a:t>js/main.js</a:t>
            </a:r>
            <a:r>
              <a:rPr lang="it-IT"/>
              <a:t> (1/2)</a:t>
            </a:r>
            <a:endParaRPr/>
          </a:p>
        </p:txBody>
      </p:sp>
      <p:sp>
        <p:nvSpPr>
          <p:cNvPr id="273" name="Google Shape;273;g13c4df329e8_3_270"/>
          <p:cNvSpPr txBox="1"/>
          <p:nvPr/>
        </p:nvSpPr>
        <p:spPr>
          <a:xfrm>
            <a:off x="557250" y="2125125"/>
            <a:ext cx="11192700" cy="4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window.onload = () =&gt;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'use strict';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if ('serviceWorker' in navigator)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navigator.serviceWorker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.register('./sw.js').then(function (registration)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// Service worker registered correctly.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console.log('ServiceWorker registration successful with scope: ', registration.scope);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}, 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3c4df329e8_3_276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</a:t>
            </a:r>
            <a:r>
              <a:rPr lang="it-IT"/>
              <a:t>js/main.js</a:t>
            </a:r>
            <a:r>
              <a:rPr lang="it-IT"/>
              <a:t> (2/2)</a:t>
            </a:r>
            <a:endParaRPr/>
          </a:p>
        </p:txBody>
      </p:sp>
      <p:sp>
        <p:nvSpPr>
          <p:cNvPr id="279" name="Google Shape;279;g13c4df329e8_3_276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</a:t>
            </a:r>
            <a:r>
              <a:rPr lang="it-IT"/>
              <a:t>js/main.js</a:t>
            </a:r>
            <a:r>
              <a:rPr lang="it-IT"/>
              <a:t> (2/2)</a:t>
            </a:r>
            <a:endParaRPr/>
          </a:p>
        </p:txBody>
      </p:sp>
      <p:sp>
        <p:nvSpPr>
          <p:cNvPr id="280" name="Google Shape;280;g13c4df329e8_3_276"/>
          <p:cNvSpPr txBox="1"/>
          <p:nvPr/>
        </p:nvSpPr>
        <p:spPr>
          <a:xfrm>
            <a:off x="557250" y="2125125"/>
            <a:ext cx="11192700" cy="43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function (err) 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// Troubles in registering the service worker. :(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console.log('ServiceWorker registration failed: ', err);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    });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3c4df329e8_1_1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53" name="Google Shape;53;g13c4df329e8_1_1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54" name="Google Shape;54;g13c4df329e8_1_1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Web and mobile computing are two intimately connected technologies.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Currently 85% of mobile users use smart client applications, 15% microbrowser applications.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 smartphone user spends 80% of their time interacting with only 3 of the installed applications.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Most smart client applications are nothing more than highly specialized browsers.</a:t>
            </a:r>
            <a:endParaRPr sz="2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3c4df329e8_3_287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86" name="Google Shape;286;g13c4df329e8_3_287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287" name="Google Shape;287;g13c4df329e8_3_287"/>
          <p:cNvSpPr txBox="1"/>
          <p:nvPr>
            <p:ph idx="2" type="body"/>
          </p:nvPr>
        </p:nvSpPr>
        <p:spPr>
          <a:xfrm>
            <a:off x="557250" y="2125125"/>
            <a:ext cx="6726300" cy="38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Add the following line in the index.html file just before closing the &lt;/body&gt; tag: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2000"/>
              <a:t>&lt;script src = "js / main.js"&gt; &lt;/script&gt;</a:t>
            </a:r>
            <a:endParaRPr b="1" i="1"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Run the test again via Lighthouse.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service worker now allows to load the page when you are offline.</a:t>
            </a:r>
            <a:endParaRPr sz="2000"/>
          </a:p>
        </p:txBody>
      </p:sp>
      <p:pic>
        <p:nvPicPr>
          <p:cNvPr id="288" name="Google Shape;288;g13c4df329e8_3_2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9450" y="1333325"/>
            <a:ext cx="3696600" cy="4191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3c4df329e8_3_296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World: </a:t>
            </a:r>
            <a:r>
              <a:rPr lang="it-IT"/>
              <a:t>manifest.json</a:t>
            </a:r>
            <a:endParaRPr/>
          </a:p>
        </p:txBody>
      </p:sp>
      <p:sp>
        <p:nvSpPr>
          <p:cNvPr id="294" name="Google Shape;294;g13c4df329e8_3_296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World: manifest.json</a:t>
            </a:r>
            <a:endParaRPr/>
          </a:p>
        </p:txBody>
      </p:sp>
      <p:sp>
        <p:nvSpPr>
          <p:cNvPr id="295" name="Google Shape;295;g13c4df329e8_3_296"/>
          <p:cNvSpPr txBox="1"/>
          <p:nvPr/>
        </p:nvSpPr>
        <p:spPr>
          <a:xfrm>
            <a:off x="557250" y="2572650"/>
            <a:ext cx="11192700" cy="25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"name": "Hello World",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"short_name": "Hello",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"lang": "en-US",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"start_url": "index.html",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"display": "standalone",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"background_color": "white",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  "theme_color": "white"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6" name="Google Shape;296;g13c4df329e8_3_296"/>
          <p:cNvSpPr txBox="1"/>
          <p:nvPr/>
        </p:nvSpPr>
        <p:spPr>
          <a:xfrm>
            <a:off x="557250" y="1989525"/>
            <a:ext cx="1093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You need to create the manifest.json file in the project root:</a:t>
            </a:r>
            <a:endParaRPr sz="2000"/>
          </a:p>
        </p:txBody>
      </p:sp>
      <p:sp>
        <p:nvSpPr>
          <p:cNvPr id="297" name="Google Shape;297;g13c4df329e8_3_296"/>
          <p:cNvSpPr txBox="1"/>
          <p:nvPr/>
        </p:nvSpPr>
        <p:spPr>
          <a:xfrm>
            <a:off x="627450" y="5595150"/>
            <a:ext cx="11192700" cy="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rel="manifest" href="manifest.json"&gt;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5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name="theme-color" content="white"/&gt;</a:t>
            </a:r>
            <a:endParaRPr sz="15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8" name="Google Shape;298;g13c4df329e8_3_296"/>
          <p:cNvSpPr txBox="1"/>
          <p:nvPr/>
        </p:nvSpPr>
        <p:spPr>
          <a:xfrm>
            <a:off x="627450" y="5102550"/>
            <a:ext cx="1093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And add the following lines in the header of the index.html file:</a:t>
            </a:r>
            <a:endParaRPr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3c4df329e8_3_317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304" name="Google Shape;304;g13c4df329e8_3_317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PWA Hello World</a:t>
            </a:r>
            <a:endParaRPr/>
          </a:p>
        </p:txBody>
      </p:sp>
      <p:sp>
        <p:nvSpPr>
          <p:cNvPr id="305" name="Google Shape;305;g13c4df329e8_3_317"/>
          <p:cNvSpPr txBox="1"/>
          <p:nvPr>
            <p:ph idx="2" type="body"/>
          </p:nvPr>
        </p:nvSpPr>
        <p:spPr>
          <a:xfrm>
            <a:off x="557250" y="2125125"/>
            <a:ext cx="6726300" cy="38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Run the test again via Lighthouse.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Most of the requirements for a web application to be considered a PWA are met.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All that remains is to add the icons.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Since different devices have different resolutions it is necessary to create an appropriate set of icons.</a:t>
            </a:r>
            <a:endParaRPr sz="2000"/>
          </a:p>
        </p:txBody>
      </p:sp>
      <p:pic>
        <p:nvPicPr>
          <p:cNvPr id="306" name="Google Shape;306;g13c4df329e8_3_3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0288" y="1395727"/>
            <a:ext cx="4194925" cy="416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3c4df329e8_3_327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Conclusions</a:t>
            </a:r>
            <a:endParaRPr/>
          </a:p>
        </p:txBody>
      </p:sp>
      <p:sp>
        <p:nvSpPr>
          <p:cNvPr id="312" name="Google Shape;312;g13c4df329e8_3_327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/>
              <a:t>Conclusions</a:t>
            </a:r>
            <a:endParaRPr/>
          </a:p>
        </p:txBody>
      </p:sp>
      <p:sp>
        <p:nvSpPr>
          <p:cNvPr id="313" name="Google Shape;313;g13c4df329e8_3_327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Progressive Web Apps are a valid alternative to smart client apps.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Today they are the standard unless special cases.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They don't need to be published on a store.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not possible to sell them.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possible to keep a single codebase for different clients.</a:t>
            </a:r>
            <a:endParaRPr sz="2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"/>
          <p:cNvSpPr txBox="1"/>
          <p:nvPr>
            <p:ph idx="1" type="body"/>
          </p:nvPr>
        </p:nvSpPr>
        <p:spPr>
          <a:xfrm>
            <a:off x="557250" y="2931250"/>
            <a:ext cx="109371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None/>
            </a:pPr>
            <a:r>
              <a:rPr lang="it-IT"/>
              <a:t>…</a:t>
            </a:r>
            <a:r>
              <a:rPr lang="it-IT"/>
              <a:t>magnificent and progressive</a:t>
            </a:r>
            <a:r>
              <a:rPr lang="it-IT"/>
              <a:t>…</a:t>
            </a:r>
            <a:endParaRPr/>
          </a:p>
        </p:txBody>
      </p:sp>
      <p:sp>
        <p:nvSpPr>
          <p:cNvPr id="319" name="Google Shape;319;p3"/>
          <p:cNvSpPr txBox="1"/>
          <p:nvPr>
            <p:ph idx="2" type="body"/>
          </p:nvPr>
        </p:nvSpPr>
        <p:spPr>
          <a:xfrm>
            <a:off x="557250" y="2607015"/>
            <a:ext cx="4908550" cy="406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MASTER MEIM 2021-2022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4df329e8_1_7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60" name="Google Shape;60;g13c4df329e8_1_7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61" name="Google Shape;61;g13c4df329e8_1_7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Only 20% of the applications in the stores are written with native Android / iOS SDKs.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80% of published applications are developed with a hybrid methodology.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application is written using techniques of web technologies. Then it is "embedded" in a native code runtime.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This applications behave like native applications.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c4df329e8_3_4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67" name="Google Shape;67;g13c4df329e8_3_4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Introduction</a:t>
            </a:r>
            <a:endParaRPr/>
          </a:p>
        </p:txBody>
      </p:sp>
      <p:sp>
        <p:nvSpPr>
          <p:cNvPr id="68" name="Google Shape;68;g13c4df329e8_3_4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it-IT" sz="2000"/>
              <a:t>Advantages</a:t>
            </a:r>
            <a:r>
              <a:rPr lang="it-IT" sz="2000"/>
              <a:t> of native mobile applications: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They can take full advantage of the features of the device.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They can work even in the absence of a network.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They can be published (and sold on the stores)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it-IT" sz="2000"/>
              <a:t>Disadvantages</a:t>
            </a:r>
            <a:r>
              <a:rPr lang="it-IT" sz="2000"/>
              <a:t>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Long publishing and updating times.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Store policies must be adhered to.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Managing the codebase for applications for different devices can be expensive.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3c4df329e8_3_11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74" name="Google Shape;74;g13c4df329e8_3_11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75" name="Google Shape;75;g13c4df329e8_3_11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designed to work on any browser that supports it, progressively increasing its functionality according to the device used.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developed in such a way that it adapts to any form factor of the displays used: desktops / laptops, tablets, smartphones, smart-TVs and more in the future.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is connection independent as it must be developed to be available even in the absence of a network or when the network is of poor quality.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3c4df329e8_3_19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81" name="Google Shape;81;g13c4df329e8_3_19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82" name="Google Shape;82;g13c4df329e8_3_19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 user interface and its user experience is such that it is similar to an app in all by applying the principle of UX-Convergence.</a:t>
            </a:r>
            <a:br>
              <a:rPr lang="it-IT" sz="2000"/>
            </a:b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it-IT" sz="2000"/>
              <a:t>UX-Convergence</a:t>
            </a:r>
            <a:r>
              <a:rPr lang="it-IT" sz="2000"/>
              <a:t>:</a:t>
            </a:r>
            <a:endParaRPr sz="2000"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-IT" sz="2000"/>
              <a:t>User interface common to different systems of use in order to increase the "recycling of knowledge" by users. It is one of the levers for limiting the digital divide.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Thanks to a component that works in the background, it has a responsive behavior in terms of data availability (service worker).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3c4df329e8_3_26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88" name="Google Shape;88;g13c4df329e8_3_26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Progressive Web App</a:t>
            </a:r>
            <a:endParaRPr/>
          </a:p>
        </p:txBody>
      </p:sp>
      <p:sp>
        <p:nvSpPr>
          <p:cNvPr id="89" name="Google Shape;89;g13c4df329e8_3_26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They are secure as they must be served over HTTPS 2.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They have a manifest file that collects the main information and configuration in order to be found and cataloged by search engines.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Intensive use of push notifications to ensure the involvement of users who do not have to visit the application to be updated.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Users can install such an application on their desktop as part of a native app.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c4df329e8_3_34"/>
          <p:cNvSpPr txBox="1"/>
          <p:nvPr>
            <p:ph type="title"/>
          </p:nvPr>
        </p:nvSpPr>
        <p:spPr>
          <a:xfrm>
            <a:off x="557250" y="1316925"/>
            <a:ext cx="109371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User Interface and User Experience</a:t>
            </a:r>
            <a:endParaRPr/>
          </a:p>
        </p:txBody>
      </p:sp>
      <p:sp>
        <p:nvSpPr>
          <p:cNvPr id="95" name="Google Shape;95;g13c4df329e8_3_34"/>
          <p:cNvSpPr txBox="1"/>
          <p:nvPr>
            <p:ph idx="1" type="body"/>
          </p:nvPr>
        </p:nvSpPr>
        <p:spPr>
          <a:xfrm>
            <a:off x="7283451" y="6132966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User Interface and User Experience</a:t>
            </a:r>
            <a:endParaRPr/>
          </a:p>
        </p:txBody>
      </p:sp>
      <p:sp>
        <p:nvSpPr>
          <p:cNvPr id="96" name="Google Shape;96;g13c4df329e8_3_34"/>
          <p:cNvSpPr txBox="1"/>
          <p:nvPr>
            <p:ph idx="2" type="body"/>
          </p:nvPr>
        </p:nvSpPr>
        <p:spPr>
          <a:xfrm>
            <a:off x="557250" y="2125125"/>
            <a:ext cx="10937100" cy="38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PWAs must be able to be downloaded immediately, even if the server on which they are published is down or the network connection is of poor quality.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It must respond quickly, if present, the animations must be harmonious and fast, above all they must work in full screen without having to request the scroll of the page.</a:t>
            </a:r>
            <a:endParaRPr sz="20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it-IT" sz="2000"/>
              <a:t>They must not be dissimilar to a native app and share the U-X with them.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2021-11-23T11:10:02Z</dcterms:created>
  <dc:creator>Microsoft Office User</dc:creator>
</cp:coreProperties>
</file>