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gsc3gH9kRw/kZvGF0YahZYKWo/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92C896-422B-48A0-B74E-368E558114D3}">
  <a:tblStyle styleId="{B192C896-422B-48A0-B74E-368E558114D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00dfb921a_13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1200dfb921a_13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00dfb921a_13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1200dfb921a_13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00dfb921a_13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1200dfb921a_13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00dfb921a_1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200dfb921a_1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1200dfb921a_1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00dfb921a_12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00dfb921a_12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1200dfb921a_12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00dfb921a_1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00dfb921a_18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1200dfb921a_18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00dfb921a_18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00dfb921a_18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1200dfb921a_18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00dfb921a_18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00dfb921a_18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1200dfb921a_18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00dfb921a_18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00dfb921a_18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1200dfb921a_18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00dfb921a_18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00dfb921a_18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200dfb921a_18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00dfb921a_18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00dfb921a_18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1200dfb921a_18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00dfb921a_19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00dfb921a_19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1200dfb921a_19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00dfb921a_19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00dfb921a_19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1200dfb921a_19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60f1ae7a1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1360f1ae7a1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60f1ae7a1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1360f1ae7a1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200dfb921a_2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200dfb921a_2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1200dfb921a_2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00dfb921a_12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00dfb921a_12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200dfb921a_12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200dfb921a_18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1200dfb921a_18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00dfb921a_2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1200dfb921a_2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00dfb921a_24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1200dfb921a_24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360f1ae7a1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g1360f1ae7a1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60f1ae7a1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1360f1ae7a1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360f1ae7a1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1360f1ae7a1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360f1ae7a1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1360f1ae7a1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360f1ae7a1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1360f1ae7a1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60f1ae7a1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1360f1ae7a1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360f1ae7a1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1360f1ae7a1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360f1ae7a1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g1360f1ae7a1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60f1ae7a1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g1360f1ae7a1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60f1ae7a1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1360f1ae7a1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00dfb921a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1200dfb921a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00dfb921a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1200dfb921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00dfb921a_13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1200dfb921a_13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 name="Shape 10"/>
        <p:cNvGrpSpPr/>
        <p:nvPr/>
      </p:nvGrpSpPr>
      <p:grpSpPr>
        <a:xfrm>
          <a:off x="0" y="0"/>
          <a:ext cx="0" cy="0"/>
          <a:chOff x="0" y="0"/>
          <a:chExt cx="0" cy="0"/>
        </a:xfrm>
      </p:grpSpPr>
      <p:pic>
        <p:nvPicPr>
          <p:cNvPr id="11" name="Google Shape;11;p5"/>
          <p:cNvPicPr preferRelativeResize="0"/>
          <p:nvPr/>
        </p:nvPicPr>
        <p:blipFill rotWithShape="1">
          <a:blip r:embed="rId2">
            <a:alphaModFix/>
          </a:blip>
          <a:srcRect b="0" l="0" r="0" t="0"/>
          <a:stretch/>
        </p:blipFill>
        <p:spPr>
          <a:xfrm>
            <a:off x="-84308" y="6163835"/>
            <a:ext cx="12268199" cy="741362"/>
          </a:xfrm>
          <a:prstGeom prst="rect">
            <a:avLst/>
          </a:prstGeom>
          <a:noFill/>
          <a:ln>
            <a:noFill/>
          </a:ln>
        </p:spPr>
      </p:pic>
      <p:sp>
        <p:nvSpPr>
          <p:cNvPr id="12" name="Google Shape;12;p5"/>
          <p:cNvSpPr txBox="1"/>
          <p:nvPr/>
        </p:nvSpPr>
        <p:spPr>
          <a:xfrm>
            <a:off x="3949027" y="6381656"/>
            <a:ext cx="4201530" cy="30392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it-IT" sz="1000" u="none" cap="none" strike="noStrike">
                <a:solidFill>
                  <a:schemeClr val="lt1"/>
                </a:solidFill>
                <a:latin typeface="Avenir"/>
                <a:ea typeface="Avenir"/>
                <a:cs typeface="Avenir"/>
                <a:sym typeface="Avenir"/>
              </a:rPr>
              <a:t>www.meim.uniparthenope.it</a:t>
            </a:r>
            <a:endParaRPr b="1" i="0" sz="1000" u="none" cap="none" strike="noStrike">
              <a:solidFill>
                <a:schemeClr val="lt1"/>
              </a:solidFill>
              <a:latin typeface="Avenir"/>
              <a:ea typeface="Avenir"/>
              <a:cs typeface="Avenir"/>
              <a:sym typeface="Avenir"/>
            </a:endParaRPr>
          </a:p>
        </p:txBody>
      </p:sp>
      <p:sp>
        <p:nvSpPr>
          <p:cNvPr id="13" name="Google Shape;13;p5"/>
          <p:cNvSpPr txBox="1"/>
          <p:nvPr>
            <p:ph idx="1" type="body"/>
          </p:nvPr>
        </p:nvSpPr>
        <p:spPr>
          <a:xfrm>
            <a:off x="557250" y="2317626"/>
            <a:ext cx="7780300" cy="1323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C3A58"/>
              </a:buClr>
              <a:buSzPts val="4000"/>
              <a:buFont typeface="Arial"/>
              <a:buNone/>
              <a:defRPr b="1" i="0" sz="4000" u="none" cap="none" strike="noStrike">
                <a:solidFill>
                  <a:srgbClr val="2C3A58"/>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2" type="body"/>
          </p:nvPr>
        </p:nvSpPr>
        <p:spPr>
          <a:xfrm>
            <a:off x="557250" y="1993402"/>
            <a:ext cx="4908550" cy="4061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00000"/>
              </a:buClr>
              <a:buSzPts val="1200"/>
              <a:buFont typeface="Arial"/>
              <a:buNone/>
              <a:defRPr b="0" i="0" sz="1200" u="none" cap="none" strike="noStrike">
                <a:solidFill>
                  <a:srgbClr val="C00000"/>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5"/>
          <p:cNvSpPr txBox="1"/>
          <p:nvPr>
            <p:ph idx="3" type="body"/>
          </p:nvPr>
        </p:nvSpPr>
        <p:spPr>
          <a:xfrm>
            <a:off x="549262" y="3698649"/>
            <a:ext cx="4908550" cy="4061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00000"/>
              </a:buClr>
              <a:buSzPts val="1200"/>
              <a:buFont typeface="Arial"/>
              <a:buNone/>
              <a:defRPr b="0" i="0" sz="1200" u="none" cap="none" strike="noStrike">
                <a:solidFill>
                  <a:srgbClr val="C00000"/>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5"/>
          <p:cNvSpPr txBox="1"/>
          <p:nvPr>
            <p:ph idx="4" type="body"/>
          </p:nvPr>
        </p:nvSpPr>
        <p:spPr>
          <a:xfrm>
            <a:off x="557250" y="5332121"/>
            <a:ext cx="6719887" cy="5667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C3A58"/>
              </a:buClr>
              <a:buSzPts val="900"/>
              <a:buFont typeface="Arial"/>
              <a:buNone/>
              <a:defRPr b="0" i="0" sz="900" u="none" cap="none" strike="noStrike">
                <a:solidFill>
                  <a:srgbClr val="2C3A58"/>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 name="Google Shape;17;p5"/>
          <p:cNvPicPr preferRelativeResize="0"/>
          <p:nvPr/>
        </p:nvPicPr>
        <p:blipFill rotWithShape="1">
          <a:blip r:embed="rId3">
            <a:alphaModFix/>
          </a:blip>
          <a:srcRect b="0" l="0" r="0" t="0"/>
          <a:stretch/>
        </p:blipFill>
        <p:spPr>
          <a:xfrm>
            <a:off x="557251" y="501621"/>
            <a:ext cx="3595608" cy="474595"/>
          </a:xfrm>
          <a:prstGeom prst="rect">
            <a:avLst/>
          </a:prstGeom>
          <a:noFill/>
          <a:ln>
            <a:noFill/>
          </a:ln>
        </p:spPr>
      </p:pic>
      <p:pic>
        <p:nvPicPr>
          <p:cNvPr id="18" name="Google Shape;18;p5"/>
          <p:cNvPicPr preferRelativeResize="0"/>
          <p:nvPr/>
        </p:nvPicPr>
        <p:blipFill rotWithShape="1">
          <a:blip r:embed="rId4">
            <a:alphaModFix/>
          </a:blip>
          <a:srcRect b="0" l="0" r="0" t="0"/>
          <a:stretch/>
        </p:blipFill>
        <p:spPr>
          <a:xfrm>
            <a:off x="7858491" y="394896"/>
            <a:ext cx="3793268" cy="6804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9" name="Shape 19"/>
        <p:cNvGrpSpPr/>
        <p:nvPr/>
      </p:nvGrpSpPr>
      <p:grpSpPr>
        <a:xfrm>
          <a:off x="0" y="0"/>
          <a:ext cx="0" cy="0"/>
          <a:chOff x="0" y="0"/>
          <a:chExt cx="0" cy="0"/>
        </a:xfrm>
      </p:grpSpPr>
      <p:pic>
        <p:nvPicPr>
          <p:cNvPr id="20" name="Google Shape;20;p6"/>
          <p:cNvPicPr preferRelativeResize="0"/>
          <p:nvPr/>
        </p:nvPicPr>
        <p:blipFill rotWithShape="1">
          <a:blip r:embed="rId2">
            <a:alphaModFix/>
          </a:blip>
          <a:srcRect b="0" l="0" r="0" t="0"/>
          <a:stretch/>
        </p:blipFill>
        <p:spPr>
          <a:xfrm>
            <a:off x="9432770" y="459510"/>
            <a:ext cx="2074718" cy="444582"/>
          </a:xfrm>
          <a:prstGeom prst="rect">
            <a:avLst/>
          </a:prstGeom>
          <a:noFill/>
          <a:ln>
            <a:noFill/>
          </a:ln>
        </p:spPr>
      </p:pic>
      <p:pic>
        <p:nvPicPr>
          <p:cNvPr id="21" name="Google Shape;21;p6"/>
          <p:cNvPicPr preferRelativeResize="0"/>
          <p:nvPr/>
        </p:nvPicPr>
        <p:blipFill rotWithShape="1">
          <a:blip r:embed="rId3">
            <a:alphaModFix/>
          </a:blip>
          <a:srcRect b="0" l="0" r="0" t="0"/>
          <a:stretch/>
        </p:blipFill>
        <p:spPr>
          <a:xfrm>
            <a:off x="557251" y="459510"/>
            <a:ext cx="2787527" cy="367934"/>
          </a:xfrm>
          <a:prstGeom prst="rect">
            <a:avLst/>
          </a:prstGeom>
          <a:noFill/>
          <a:ln>
            <a:noFill/>
          </a:ln>
        </p:spPr>
      </p:pic>
      <p:pic>
        <p:nvPicPr>
          <p:cNvPr id="22" name="Google Shape;22;p6"/>
          <p:cNvPicPr preferRelativeResize="0"/>
          <p:nvPr/>
        </p:nvPicPr>
        <p:blipFill rotWithShape="1">
          <a:blip r:embed="rId4">
            <a:alphaModFix/>
          </a:blip>
          <a:srcRect b="0" l="0" r="0" t="0"/>
          <a:stretch/>
        </p:blipFill>
        <p:spPr>
          <a:xfrm>
            <a:off x="-34090" y="6550176"/>
            <a:ext cx="12260179" cy="337879"/>
          </a:xfrm>
          <a:prstGeom prst="rect">
            <a:avLst/>
          </a:prstGeom>
          <a:noFill/>
          <a:ln>
            <a:noFill/>
          </a:ln>
        </p:spPr>
      </p:pic>
      <p:sp>
        <p:nvSpPr>
          <p:cNvPr id="23" name="Google Shape;23;p6"/>
          <p:cNvSpPr txBox="1"/>
          <p:nvPr>
            <p:ph type="title"/>
          </p:nvPr>
        </p:nvSpPr>
        <p:spPr>
          <a:xfrm>
            <a:off x="557251" y="1316913"/>
            <a:ext cx="4908550" cy="4646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2E3C5D"/>
              </a:buClr>
              <a:buSzPts val="4000"/>
              <a:buFont typeface="Avenir"/>
              <a:buNone/>
              <a:defRPr b="1" i="0" sz="4000" u="none" cap="none" strike="noStrike">
                <a:solidFill>
                  <a:srgbClr val="2E3C5D"/>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6"/>
          <p:cNvSpPr txBox="1"/>
          <p:nvPr>
            <p:ph idx="1" type="body"/>
          </p:nvPr>
        </p:nvSpPr>
        <p:spPr>
          <a:xfrm>
            <a:off x="557251" y="2634191"/>
            <a:ext cx="4908550" cy="4061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00000"/>
              </a:buClr>
              <a:buSzPts val="1200"/>
              <a:buFont typeface="Arial"/>
              <a:buNone/>
              <a:defRPr b="0" i="0" sz="1200" u="none" cap="none" strike="noStrike">
                <a:solidFill>
                  <a:srgbClr val="C00000"/>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6"/>
          <p:cNvSpPr txBox="1"/>
          <p:nvPr>
            <p:ph idx="2" type="body"/>
          </p:nvPr>
        </p:nvSpPr>
        <p:spPr>
          <a:xfrm>
            <a:off x="557250" y="3231740"/>
            <a:ext cx="4908549" cy="27379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Avenir"/>
                <a:ea typeface="Avenir"/>
                <a:cs typeface="Avenir"/>
                <a:sym typeface="Avenir"/>
              </a:defRPr>
            </a:lvl1pPr>
            <a:lvl2pPr indent="-304800" lvl="1" marL="9144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6" name="Shape 26"/>
        <p:cNvGrpSpPr/>
        <p:nvPr/>
      </p:nvGrpSpPr>
      <p:grpSpPr>
        <a:xfrm>
          <a:off x="0" y="0"/>
          <a:ext cx="0" cy="0"/>
          <a:chOff x="0" y="0"/>
          <a:chExt cx="0" cy="0"/>
        </a:xfrm>
      </p:grpSpPr>
      <p:pic>
        <p:nvPicPr>
          <p:cNvPr id="27" name="Google Shape;27;p7"/>
          <p:cNvPicPr preferRelativeResize="0"/>
          <p:nvPr/>
        </p:nvPicPr>
        <p:blipFill rotWithShape="1">
          <a:blip r:embed="rId2">
            <a:alphaModFix/>
          </a:blip>
          <a:srcRect b="0" l="0" r="0" t="0"/>
          <a:stretch/>
        </p:blipFill>
        <p:spPr>
          <a:xfrm>
            <a:off x="-76200" y="6163835"/>
            <a:ext cx="12409714" cy="741362"/>
          </a:xfrm>
          <a:prstGeom prst="rect">
            <a:avLst/>
          </a:prstGeom>
          <a:noFill/>
          <a:ln>
            <a:noFill/>
          </a:ln>
        </p:spPr>
      </p:pic>
      <p:sp>
        <p:nvSpPr>
          <p:cNvPr id="28" name="Google Shape;28;p7"/>
          <p:cNvSpPr txBox="1"/>
          <p:nvPr/>
        </p:nvSpPr>
        <p:spPr>
          <a:xfrm>
            <a:off x="3949027" y="6381656"/>
            <a:ext cx="4201530" cy="30392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it-IT" sz="1000" u="none" cap="none" strike="noStrike">
                <a:solidFill>
                  <a:schemeClr val="lt1"/>
                </a:solidFill>
                <a:latin typeface="Avenir"/>
                <a:ea typeface="Avenir"/>
                <a:cs typeface="Avenir"/>
                <a:sym typeface="Avenir"/>
              </a:rPr>
              <a:t>www.meim.uniparthenope.it</a:t>
            </a:r>
            <a:endParaRPr b="1" i="0" sz="1000" u="none" cap="none" strike="noStrike">
              <a:solidFill>
                <a:schemeClr val="lt1"/>
              </a:solidFill>
              <a:latin typeface="Avenir"/>
              <a:ea typeface="Avenir"/>
              <a:cs typeface="Avenir"/>
              <a:sym typeface="Avenir"/>
            </a:endParaRPr>
          </a:p>
        </p:txBody>
      </p:sp>
      <p:sp>
        <p:nvSpPr>
          <p:cNvPr id="29" name="Google Shape;29;p7"/>
          <p:cNvSpPr txBox="1"/>
          <p:nvPr>
            <p:ph idx="1" type="body"/>
          </p:nvPr>
        </p:nvSpPr>
        <p:spPr>
          <a:xfrm>
            <a:off x="557250" y="2931239"/>
            <a:ext cx="7780300" cy="1323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C3A58"/>
              </a:buClr>
              <a:buSzPts val="4000"/>
              <a:buFont typeface="Arial"/>
              <a:buNone/>
              <a:defRPr b="1" i="0" sz="4000" u="none" cap="none" strike="noStrike">
                <a:solidFill>
                  <a:srgbClr val="2C3A58"/>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7"/>
          <p:cNvSpPr txBox="1"/>
          <p:nvPr>
            <p:ph idx="2" type="body"/>
          </p:nvPr>
        </p:nvSpPr>
        <p:spPr>
          <a:xfrm>
            <a:off x="557250" y="2607015"/>
            <a:ext cx="4908550" cy="4061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00000"/>
              </a:buClr>
              <a:buSzPts val="1200"/>
              <a:buFont typeface="Arial"/>
              <a:buNone/>
              <a:defRPr b="0" i="0" sz="1200" u="none" cap="none" strike="noStrike">
                <a:solidFill>
                  <a:srgbClr val="C00000"/>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 name="Google Shape;31;p7"/>
          <p:cNvPicPr preferRelativeResize="0"/>
          <p:nvPr/>
        </p:nvPicPr>
        <p:blipFill rotWithShape="1">
          <a:blip r:embed="rId3">
            <a:alphaModFix/>
          </a:blip>
          <a:srcRect b="0" l="0" r="0" t="0"/>
          <a:stretch/>
        </p:blipFill>
        <p:spPr>
          <a:xfrm>
            <a:off x="557251" y="501621"/>
            <a:ext cx="3595608" cy="474595"/>
          </a:xfrm>
          <a:prstGeom prst="rect">
            <a:avLst/>
          </a:prstGeom>
          <a:noFill/>
          <a:ln>
            <a:noFill/>
          </a:ln>
        </p:spPr>
      </p:pic>
      <p:pic>
        <p:nvPicPr>
          <p:cNvPr id="32" name="Google Shape;32;p7"/>
          <p:cNvPicPr preferRelativeResize="0"/>
          <p:nvPr/>
        </p:nvPicPr>
        <p:blipFill rotWithShape="1">
          <a:blip r:embed="rId4">
            <a:alphaModFix/>
          </a:blip>
          <a:srcRect b="0" l="0" r="0" t="0"/>
          <a:stretch/>
        </p:blipFill>
        <p:spPr>
          <a:xfrm>
            <a:off x="7858491" y="394896"/>
            <a:ext cx="3793268" cy="6804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jp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 Id="rId4" Type="http://schemas.openxmlformats.org/officeDocument/2006/relationships/image" Target="../media/image31.png"/><Relationship Id="rId5"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calculator.aws" TargetMode="External"/><Relationship Id="rId4" Type="http://schemas.openxmlformats.org/officeDocument/2006/relationships/hyperlink" Target="https://azure.microsoft.com/en-gb/pricing/calculator/" TargetMode="External"/><Relationship Id="rId5" Type="http://schemas.openxmlformats.org/officeDocument/2006/relationships/hyperlink" Target="https://cloud.google.com/products/calculato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1"/>
          <p:cNvSpPr txBox="1"/>
          <p:nvPr>
            <p:ph idx="1" type="body"/>
          </p:nvPr>
        </p:nvSpPr>
        <p:spPr>
          <a:xfrm>
            <a:off x="557250" y="2317625"/>
            <a:ext cx="11634900" cy="1323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rgbClr val="2C3A58"/>
              </a:buClr>
              <a:buSzPts val="4000"/>
              <a:buNone/>
            </a:pPr>
            <a:r>
              <a:rPr lang="it-IT"/>
              <a:t>My dream is almost real: I’m a startupper! How cloud computing can skyrocketing my business?</a:t>
            </a:r>
            <a:endParaRPr/>
          </a:p>
        </p:txBody>
      </p:sp>
      <p:sp>
        <p:nvSpPr>
          <p:cNvPr id="38" name="Google Shape;38;p1"/>
          <p:cNvSpPr txBox="1"/>
          <p:nvPr>
            <p:ph idx="2" type="body"/>
          </p:nvPr>
        </p:nvSpPr>
        <p:spPr>
          <a:xfrm>
            <a:off x="557250" y="1993402"/>
            <a:ext cx="4908550" cy="40611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C00000"/>
              </a:buClr>
              <a:buSzPts val="1200"/>
              <a:buNone/>
            </a:pPr>
            <a:r>
              <a:rPr lang="it-IT"/>
              <a:t>MASTER MEIM 2021-2022</a:t>
            </a:r>
            <a:endParaRPr/>
          </a:p>
        </p:txBody>
      </p:sp>
      <p:sp>
        <p:nvSpPr>
          <p:cNvPr id="39" name="Google Shape;39;p1"/>
          <p:cNvSpPr txBox="1"/>
          <p:nvPr>
            <p:ph idx="3" type="body"/>
          </p:nvPr>
        </p:nvSpPr>
        <p:spPr>
          <a:xfrm>
            <a:off x="549237" y="3698650"/>
            <a:ext cx="10045500" cy="406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C00000"/>
              </a:buClr>
              <a:buSzPts val="1200"/>
              <a:buNone/>
            </a:pPr>
            <a:r>
              <a:rPr lang="it-IT"/>
              <a:t>Interactive activity about cloud digital technologies, computing, and </a:t>
            </a:r>
            <a:r>
              <a:rPr lang="it-IT"/>
              <a:t>profitability</a:t>
            </a:r>
            <a:endParaRPr/>
          </a:p>
        </p:txBody>
      </p:sp>
      <p:sp>
        <p:nvSpPr>
          <p:cNvPr id="40" name="Google Shape;40;p1"/>
          <p:cNvSpPr txBox="1"/>
          <p:nvPr>
            <p:ph idx="4" type="body"/>
          </p:nvPr>
        </p:nvSpPr>
        <p:spPr>
          <a:xfrm>
            <a:off x="557250" y="5332121"/>
            <a:ext cx="6719887" cy="5667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C3A58"/>
              </a:buClr>
              <a:buSzPts val="900"/>
              <a:buNone/>
            </a:pPr>
            <a:r>
              <a:rPr lang="it-IT"/>
              <a:t>Prof. Raffaele Montella</a:t>
            </a:r>
            <a:endParaRPr/>
          </a:p>
          <a:p>
            <a:pPr indent="-228600" lvl="0" marL="228600" rtl="0" algn="l">
              <a:lnSpc>
                <a:spcPct val="90000"/>
              </a:lnSpc>
              <a:spcBef>
                <a:spcPts val="1000"/>
              </a:spcBef>
              <a:spcAft>
                <a:spcPts val="0"/>
              </a:spcAft>
              <a:buClr>
                <a:srgbClr val="2C3A58"/>
              </a:buClr>
              <a:buSzPts val="900"/>
              <a:buNone/>
            </a:pPr>
            <a:r>
              <a:rPr lang="it-IT"/>
              <a:t>Computer Science, University of Naples “Parthenope”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200dfb921a_13_17"/>
          <p:cNvSpPr txBox="1"/>
          <p:nvPr>
            <p:ph type="title"/>
          </p:nvPr>
        </p:nvSpPr>
        <p:spPr>
          <a:xfrm>
            <a:off x="557250" y="1316925"/>
            <a:ext cx="113280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MALAMEIM </a:t>
            </a:r>
            <a:r>
              <a:rPr lang="it-IT"/>
              <a:t>Challenge 1 results: Cloud Enabled</a:t>
            </a:r>
            <a:endParaRPr/>
          </a:p>
        </p:txBody>
      </p:sp>
      <p:sp>
        <p:nvSpPr>
          <p:cNvPr id="99" name="Google Shape;99;g1200dfb921a_13_17"/>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0" lvl="0" marL="101600" rtl="0" algn="l">
              <a:spcBef>
                <a:spcPts val="1000"/>
              </a:spcBef>
              <a:spcAft>
                <a:spcPts val="0"/>
              </a:spcAft>
              <a:buClr>
                <a:schemeClr val="dk1"/>
              </a:buClr>
              <a:buSzPts val="1100"/>
              <a:buFont typeface="Arial"/>
              <a:buNone/>
            </a:pPr>
            <a:r>
              <a:rPr b="1" lang="it-IT" sz="2000">
                <a:latin typeface="Arial"/>
                <a:ea typeface="Arial"/>
                <a:cs typeface="Arial"/>
                <a:sym typeface="Arial"/>
              </a:rPr>
              <a:t>Lacework</a:t>
            </a:r>
            <a:endParaRPr b="1" sz="2000">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lang="it-IT" sz="1600">
                <a:latin typeface="Arial"/>
                <a:ea typeface="Arial"/>
                <a:cs typeface="Arial"/>
                <a:sym typeface="Arial"/>
              </a:rPr>
              <a:t>With the vision to be the security platform for the cloud, Lacework is a data-driven security platform. The Lacework Polygraph Data Platform automates cloud security at scale so customers can innovate with speed and safety. The key cloud services offered by this platform is that it protects the public cloud infrastructure by monitoring the cloud deployments to detect changes and identify potential attacks.</a:t>
            </a:r>
            <a:endParaRPr sz="1600">
              <a:latin typeface="Arial"/>
              <a:ea typeface="Arial"/>
              <a:cs typeface="Arial"/>
              <a:sym typeface="Arial"/>
            </a:endParaRPr>
          </a:p>
          <a:p>
            <a:pPr indent="0" lvl="0" marL="0" rtl="0" algn="l">
              <a:lnSpc>
                <a:spcPct val="115000"/>
              </a:lnSpc>
              <a:spcBef>
                <a:spcPts val="0"/>
              </a:spcBef>
              <a:spcAft>
                <a:spcPts val="0"/>
              </a:spcAft>
              <a:buNone/>
            </a:pPr>
            <a:r>
              <a:t/>
            </a:r>
            <a:endParaRPr sz="2000"/>
          </a:p>
        </p:txBody>
      </p:sp>
      <p:pic>
        <p:nvPicPr>
          <p:cNvPr id="100" name="Google Shape;100;g1200dfb921a_13_17"/>
          <p:cNvPicPr preferRelativeResize="0"/>
          <p:nvPr/>
        </p:nvPicPr>
        <p:blipFill>
          <a:blip r:embed="rId3">
            <a:alphaModFix/>
          </a:blip>
          <a:stretch>
            <a:fillRect/>
          </a:stretch>
        </p:blipFill>
        <p:spPr>
          <a:xfrm>
            <a:off x="690000" y="3944650"/>
            <a:ext cx="3810353" cy="101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200dfb921a_13_24"/>
          <p:cNvSpPr txBox="1"/>
          <p:nvPr>
            <p:ph type="title"/>
          </p:nvPr>
        </p:nvSpPr>
        <p:spPr>
          <a:xfrm>
            <a:off x="557250" y="1316925"/>
            <a:ext cx="114297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MALAMEIM Challenge 1 results: Cloud Enabled</a:t>
            </a:r>
            <a:endParaRPr/>
          </a:p>
        </p:txBody>
      </p:sp>
      <p:sp>
        <p:nvSpPr>
          <p:cNvPr id="106" name="Google Shape;106;g1200dfb921a_13_24"/>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0" lvl="0" marL="457200" rtl="0" algn="l">
              <a:spcBef>
                <a:spcPts val="1000"/>
              </a:spcBef>
              <a:spcAft>
                <a:spcPts val="0"/>
              </a:spcAft>
              <a:buClr>
                <a:schemeClr val="dk1"/>
              </a:buClr>
              <a:buSzPts val="1100"/>
              <a:buFont typeface="Arial"/>
              <a:buNone/>
            </a:pPr>
            <a:r>
              <a:rPr b="1" lang="it-IT" sz="2400">
                <a:latin typeface="Arial"/>
                <a:ea typeface="Arial"/>
                <a:cs typeface="Arial"/>
                <a:sym typeface="Arial"/>
              </a:rPr>
              <a:t>Crowdstrike</a:t>
            </a:r>
            <a:endParaRPr b="1" sz="2400">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lang="it-IT" sz="1800">
                <a:latin typeface="Arial"/>
                <a:ea typeface="Arial"/>
                <a:cs typeface="Arial"/>
                <a:sym typeface="Arial"/>
              </a:rPr>
              <a:t>Cloud native, CrowdStrike is a leader in cloud-delivered protection, aiming to secure the most critical areas of enterprise risk – endpoints and cloud workloads, identity, and data – to keep customers ahead of today’s adversaries and stop breaches. </a:t>
            </a:r>
            <a:endParaRPr sz="1800">
              <a:latin typeface="Arial"/>
              <a:ea typeface="Arial"/>
              <a:cs typeface="Arial"/>
              <a:sym typeface="Arial"/>
            </a:endParaRPr>
          </a:p>
          <a:p>
            <a:pPr indent="0" lvl="0" marL="457200" rtl="0" algn="l">
              <a:spcBef>
                <a:spcPts val="1000"/>
              </a:spcBef>
              <a:spcAft>
                <a:spcPts val="0"/>
              </a:spcAft>
              <a:buClr>
                <a:schemeClr val="dk1"/>
              </a:buClr>
              <a:buSzPts val="1100"/>
              <a:buFont typeface="Arial"/>
              <a:buNone/>
            </a:pPr>
            <a:r>
              <a:rPr lang="it-IT" sz="1800">
                <a:latin typeface="Arial"/>
                <a:ea typeface="Arial"/>
                <a:cs typeface="Arial"/>
                <a:sym typeface="Arial"/>
              </a:rPr>
              <a:t>Powered by the CrowdStrike Security Cloud, the CrowdStrike Falcon Platform leverages real-time indicators of attack and threat intelligence to deliver hyper-accurate detections, automated protection and remediation.</a:t>
            </a:r>
            <a:endParaRPr sz="1800">
              <a:latin typeface="Arial"/>
              <a:ea typeface="Arial"/>
              <a:cs typeface="Arial"/>
              <a:sym typeface="Arial"/>
            </a:endParaRPr>
          </a:p>
          <a:p>
            <a:pPr indent="0" lvl="0" marL="0" rtl="0" algn="l">
              <a:lnSpc>
                <a:spcPct val="115000"/>
              </a:lnSpc>
              <a:spcBef>
                <a:spcPts val="0"/>
              </a:spcBef>
              <a:spcAft>
                <a:spcPts val="0"/>
              </a:spcAft>
              <a:buNone/>
            </a:pPr>
            <a:r>
              <a:t/>
            </a:r>
            <a:endParaRPr b="1" sz="2000">
              <a:latin typeface="Arial"/>
              <a:ea typeface="Arial"/>
              <a:cs typeface="Arial"/>
              <a:sym typeface="Arial"/>
            </a:endParaRPr>
          </a:p>
        </p:txBody>
      </p:sp>
      <p:pic>
        <p:nvPicPr>
          <p:cNvPr id="107" name="Google Shape;107;g1200dfb921a_13_24"/>
          <p:cNvPicPr preferRelativeResize="0"/>
          <p:nvPr/>
        </p:nvPicPr>
        <p:blipFill>
          <a:blip r:embed="rId3">
            <a:alphaModFix/>
          </a:blip>
          <a:stretch>
            <a:fillRect/>
          </a:stretch>
        </p:blipFill>
        <p:spPr>
          <a:xfrm>
            <a:off x="1532725" y="5074025"/>
            <a:ext cx="1714500" cy="895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200dfb921a_13_32"/>
          <p:cNvSpPr txBox="1"/>
          <p:nvPr>
            <p:ph type="title"/>
          </p:nvPr>
        </p:nvSpPr>
        <p:spPr>
          <a:xfrm>
            <a:off x="557250" y="1316925"/>
            <a:ext cx="114588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1 results: Cloud Enabled MALAMEIM</a:t>
            </a:r>
            <a:endParaRPr/>
          </a:p>
        </p:txBody>
      </p:sp>
      <p:sp>
        <p:nvSpPr>
          <p:cNvPr id="113" name="Google Shape;113;g1200dfb921a_13_32"/>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it-IT" sz="2000">
                <a:latin typeface="Arial"/>
                <a:ea typeface="Arial"/>
                <a:cs typeface="Arial"/>
                <a:sym typeface="Arial"/>
              </a:rPr>
              <a:t>1.</a:t>
            </a:r>
            <a:r>
              <a:rPr b="1" lang="it-IT" sz="2000">
                <a:latin typeface="Arial"/>
                <a:ea typeface="Arial"/>
                <a:cs typeface="Arial"/>
                <a:sym typeface="Arial"/>
              </a:rPr>
              <a:t>Else Corp (Italian)</a:t>
            </a:r>
            <a:endParaRPr b="1" sz="2000">
              <a:latin typeface="Arial"/>
              <a:ea typeface="Arial"/>
              <a:cs typeface="Arial"/>
              <a:sym typeface="Arial"/>
            </a:endParaRPr>
          </a:p>
          <a:p>
            <a:pPr indent="0" lvl="0" marL="101600" rtl="0" algn="l">
              <a:spcBef>
                <a:spcPts val="1000"/>
              </a:spcBef>
              <a:spcAft>
                <a:spcPts val="0"/>
              </a:spcAft>
              <a:buClr>
                <a:schemeClr val="dk1"/>
              </a:buClr>
              <a:buSzPts val="1100"/>
              <a:buFont typeface="Arial"/>
              <a:buNone/>
            </a:pPr>
            <a:r>
              <a:rPr lang="it-IT" sz="2000"/>
              <a:t>An Italian startup that offers B2B and B2B2C solutions‎ to brands, retailers, manufacturers and independent designers; we are designing and developing a Cloud SaaS platform that puts together the front-end retail processes such as product personalisation and virtual 3D commerce of exclusive, personalized, possibly made to measure products, with the cloud-based back-end processes like mass customisation, virtual fitting and order generation for smart hybrid manufacturing. Through our Direct to Consumer approach to the market, we are accelerating the transformation of the fashion industry towards a Product as a Service model, thanks to the automation and democratisation of Product Customisation &amp; Personalisation processes and industrial approach to Made to Measure retail sales.</a:t>
            </a:r>
            <a:endParaRPr sz="2000"/>
          </a:p>
          <a:p>
            <a:pPr indent="0" lvl="0" marL="0" rtl="0" algn="l">
              <a:lnSpc>
                <a:spcPct val="115000"/>
              </a:lnSpc>
              <a:spcBef>
                <a:spcPts val="0"/>
              </a:spcBef>
              <a:spcAft>
                <a:spcPts val="0"/>
              </a:spcAft>
              <a:buNone/>
            </a:pPr>
            <a:r>
              <a:t/>
            </a:r>
            <a:endParaRPr b="1" sz="2400">
              <a:latin typeface="Arial"/>
              <a:ea typeface="Arial"/>
              <a:cs typeface="Arial"/>
              <a:sym typeface="Arial"/>
            </a:endParaRPr>
          </a:p>
        </p:txBody>
      </p:sp>
      <p:pic>
        <p:nvPicPr>
          <p:cNvPr id="114" name="Google Shape;114;g1200dfb921a_13_32"/>
          <p:cNvPicPr preferRelativeResize="0"/>
          <p:nvPr/>
        </p:nvPicPr>
        <p:blipFill>
          <a:blip r:embed="rId3">
            <a:alphaModFix/>
          </a:blip>
          <a:stretch>
            <a:fillRect/>
          </a:stretch>
        </p:blipFill>
        <p:spPr>
          <a:xfrm>
            <a:off x="3799350" y="1866900"/>
            <a:ext cx="3438525" cy="838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g1200dfb921a_12_0"/>
          <p:cNvPicPr preferRelativeResize="0"/>
          <p:nvPr/>
        </p:nvPicPr>
        <p:blipFill>
          <a:blip r:embed="rId3">
            <a:alphaModFix/>
          </a:blip>
          <a:stretch>
            <a:fillRect/>
          </a:stretch>
        </p:blipFill>
        <p:spPr>
          <a:xfrm>
            <a:off x="152400" y="152400"/>
            <a:ext cx="11554486" cy="655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g1200dfb921a_12_9"/>
          <p:cNvPicPr preferRelativeResize="0"/>
          <p:nvPr/>
        </p:nvPicPr>
        <p:blipFill>
          <a:blip r:embed="rId3">
            <a:alphaModFix/>
          </a:blip>
          <a:stretch>
            <a:fillRect/>
          </a:stretch>
        </p:blipFill>
        <p:spPr>
          <a:xfrm>
            <a:off x="152400" y="152400"/>
            <a:ext cx="11720866" cy="655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g1200dfb921a_18_0"/>
          <p:cNvPicPr preferRelativeResize="0"/>
          <p:nvPr/>
        </p:nvPicPr>
        <p:blipFill rotWithShape="1">
          <a:blip r:embed="rId3">
            <a:alphaModFix/>
          </a:blip>
          <a:srcRect b="0" l="2750" r="-2749" t="0"/>
          <a:stretch/>
        </p:blipFill>
        <p:spPr>
          <a:xfrm>
            <a:off x="220425" y="152400"/>
            <a:ext cx="11887202" cy="5750418"/>
          </a:xfrm>
          <a:prstGeom prst="rect">
            <a:avLst/>
          </a:prstGeom>
          <a:noFill/>
          <a:ln>
            <a:noFill/>
          </a:ln>
        </p:spPr>
      </p:pic>
      <p:sp>
        <p:nvSpPr>
          <p:cNvPr id="133" name="Google Shape;133;g1200dfb921a_18_0"/>
          <p:cNvSpPr txBox="1"/>
          <p:nvPr/>
        </p:nvSpPr>
        <p:spPr>
          <a:xfrm>
            <a:off x="381000" y="5987150"/>
            <a:ext cx="263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t>Group: BiB</a:t>
            </a:r>
            <a:endParaRPr b="1"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1200dfb921a_18_9"/>
          <p:cNvPicPr preferRelativeResize="0"/>
          <p:nvPr/>
        </p:nvPicPr>
        <p:blipFill>
          <a:blip r:embed="rId3">
            <a:alphaModFix/>
          </a:blip>
          <a:stretch>
            <a:fillRect/>
          </a:stretch>
        </p:blipFill>
        <p:spPr>
          <a:xfrm>
            <a:off x="152400" y="589213"/>
            <a:ext cx="11887202" cy="5679584"/>
          </a:xfrm>
          <a:prstGeom prst="rect">
            <a:avLst/>
          </a:prstGeom>
          <a:noFill/>
          <a:ln>
            <a:noFill/>
          </a:ln>
        </p:spPr>
      </p:pic>
      <p:sp>
        <p:nvSpPr>
          <p:cNvPr id="140" name="Google Shape;140;g1200dfb921a_18_9"/>
          <p:cNvSpPr txBox="1"/>
          <p:nvPr/>
        </p:nvSpPr>
        <p:spPr>
          <a:xfrm>
            <a:off x="152400" y="59735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solidFill>
                  <a:schemeClr val="dk1"/>
                </a:solidFill>
              </a:rPr>
              <a:t>Group: BiB</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g1200dfb921a_18_16"/>
          <p:cNvPicPr preferRelativeResize="0"/>
          <p:nvPr/>
        </p:nvPicPr>
        <p:blipFill>
          <a:blip r:embed="rId3">
            <a:alphaModFix/>
          </a:blip>
          <a:stretch>
            <a:fillRect/>
          </a:stretch>
        </p:blipFill>
        <p:spPr>
          <a:xfrm>
            <a:off x="152400" y="557013"/>
            <a:ext cx="11887202" cy="5743978"/>
          </a:xfrm>
          <a:prstGeom prst="rect">
            <a:avLst/>
          </a:prstGeom>
          <a:noFill/>
          <a:ln>
            <a:noFill/>
          </a:ln>
        </p:spPr>
      </p:pic>
      <p:sp>
        <p:nvSpPr>
          <p:cNvPr id="147" name="Google Shape;147;g1200dfb921a_18_16"/>
          <p:cNvSpPr txBox="1"/>
          <p:nvPr/>
        </p:nvSpPr>
        <p:spPr>
          <a:xfrm>
            <a:off x="152400" y="60688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solidFill>
                  <a:schemeClr val="dk1"/>
                </a:solidFill>
              </a:rPr>
              <a:t>Group: BiB</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1200dfb921a_18_20"/>
          <p:cNvPicPr preferRelativeResize="0"/>
          <p:nvPr/>
        </p:nvPicPr>
        <p:blipFill>
          <a:blip r:embed="rId3">
            <a:alphaModFix/>
          </a:blip>
          <a:stretch>
            <a:fillRect/>
          </a:stretch>
        </p:blipFill>
        <p:spPr>
          <a:xfrm>
            <a:off x="152400" y="882200"/>
            <a:ext cx="11887202" cy="5093595"/>
          </a:xfrm>
          <a:prstGeom prst="rect">
            <a:avLst/>
          </a:prstGeom>
          <a:noFill/>
          <a:ln>
            <a:noFill/>
          </a:ln>
        </p:spPr>
      </p:pic>
      <p:sp>
        <p:nvSpPr>
          <p:cNvPr id="154" name="Google Shape;154;g1200dfb921a_18_20"/>
          <p:cNvSpPr txBox="1"/>
          <p:nvPr/>
        </p:nvSpPr>
        <p:spPr>
          <a:xfrm>
            <a:off x="0" y="604157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solidFill>
                  <a:schemeClr val="dk1"/>
                </a:solidFill>
              </a:rPr>
              <a:t>Group: BiB</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1200dfb921a_18_24"/>
          <p:cNvPicPr preferRelativeResize="0"/>
          <p:nvPr/>
        </p:nvPicPr>
        <p:blipFill>
          <a:blip r:embed="rId3">
            <a:alphaModFix/>
          </a:blip>
          <a:stretch>
            <a:fillRect/>
          </a:stretch>
        </p:blipFill>
        <p:spPr>
          <a:xfrm>
            <a:off x="152400" y="152400"/>
            <a:ext cx="11887202" cy="6272012"/>
          </a:xfrm>
          <a:prstGeom prst="rect">
            <a:avLst/>
          </a:prstGeom>
          <a:noFill/>
          <a:ln>
            <a:noFill/>
          </a:ln>
        </p:spPr>
      </p:pic>
      <p:sp>
        <p:nvSpPr>
          <p:cNvPr id="161" name="Google Shape;161;g1200dfb921a_18_24"/>
          <p:cNvSpPr txBox="1"/>
          <p:nvPr/>
        </p:nvSpPr>
        <p:spPr>
          <a:xfrm>
            <a:off x="0" y="61232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solidFill>
                  <a:schemeClr val="dk1"/>
                </a:solidFill>
              </a:rPr>
              <a:t>Group: BiB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2"/>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Introduction</a:t>
            </a:r>
            <a:endParaRPr/>
          </a:p>
        </p:txBody>
      </p:sp>
      <p:sp>
        <p:nvSpPr>
          <p:cNvPr id="46" name="Google Shape;46;p2"/>
          <p:cNvSpPr txBox="1"/>
          <p:nvPr>
            <p:ph idx="2" type="body"/>
          </p:nvPr>
        </p:nvSpPr>
        <p:spPr>
          <a:xfrm>
            <a:off x="557250" y="2218775"/>
            <a:ext cx="109611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A</a:t>
            </a:r>
            <a:r>
              <a:rPr lang="it-IT" sz="2000"/>
              <a:t> growing number of early stage startups success is founded on their technological dimension.</a:t>
            </a:r>
            <a:br>
              <a:rPr lang="it-IT" sz="2000"/>
            </a:br>
            <a:endParaRPr sz="2000"/>
          </a:p>
          <a:p>
            <a:pPr indent="-355600" lvl="0" marL="457200" rtl="0" algn="l">
              <a:lnSpc>
                <a:spcPct val="90000"/>
              </a:lnSpc>
              <a:spcBef>
                <a:spcPts val="0"/>
              </a:spcBef>
              <a:spcAft>
                <a:spcPts val="0"/>
              </a:spcAft>
              <a:buSzPts val="2000"/>
              <a:buChar char="●"/>
            </a:pPr>
            <a:r>
              <a:rPr lang="it-IT" sz="2000"/>
              <a:t>Implementation dynamics are crucial given the revolutionary breadth of innovation of cloud computing.</a:t>
            </a:r>
            <a:br>
              <a:rPr lang="it-IT" sz="2000"/>
            </a:br>
            <a:endParaRPr sz="2000"/>
          </a:p>
          <a:p>
            <a:pPr indent="-355600" lvl="0" marL="457200" rtl="0" algn="l">
              <a:lnSpc>
                <a:spcPct val="90000"/>
              </a:lnSpc>
              <a:spcBef>
                <a:spcPts val="0"/>
              </a:spcBef>
              <a:spcAft>
                <a:spcPts val="0"/>
              </a:spcAft>
              <a:buSzPts val="2000"/>
              <a:buChar char="●"/>
            </a:pPr>
            <a:r>
              <a:rPr lang="it-IT" sz="2000"/>
              <a:t>Cloud technologies are increasingly adopted by startups.</a:t>
            </a:r>
            <a:br>
              <a:rPr lang="it-IT" sz="2000"/>
            </a:br>
            <a:endParaRPr sz="2000"/>
          </a:p>
          <a:p>
            <a:pPr indent="-355600" lvl="0" marL="457200" rtl="0" algn="l">
              <a:lnSpc>
                <a:spcPct val="90000"/>
              </a:lnSpc>
              <a:spcBef>
                <a:spcPts val="0"/>
              </a:spcBef>
              <a:spcAft>
                <a:spcPts val="0"/>
              </a:spcAft>
              <a:buSzPts val="2000"/>
              <a:buChar char="●"/>
            </a:pPr>
            <a:r>
              <a:rPr lang="it-IT" sz="2000"/>
              <a:t>Cloud computing gave birth to a new generation of startups.</a:t>
            </a:r>
            <a:br>
              <a:rPr lang="it-IT" sz="2000"/>
            </a:br>
            <a:endParaRPr sz="2000"/>
          </a:p>
          <a:p>
            <a:pPr indent="-355600" lvl="0" marL="457200" rtl="0" algn="l">
              <a:lnSpc>
                <a:spcPct val="90000"/>
              </a:lnSpc>
              <a:spcBef>
                <a:spcPts val="0"/>
              </a:spcBef>
              <a:spcAft>
                <a:spcPts val="0"/>
              </a:spcAft>
              <a:buSzPts val="2000"/>
              <a:buChar char="●"/>
            </a:pPr>
            <a:r>
              <a:rPr lang="it-IT" sz="2000"/>
              <a:t>new markets, featured with a strong orientation towards product innovation and sales strategies.</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g1200dfb921a_18_28"/>
          <p:cNvPicPr preferRelativeResize="0"/>
          <p:nvPr/>
        </p:nvPicPr>
        <p:blipFill rotWithShape="1">
          <a:blip r:embed="rId3">
            <a:alphaModFix/>
          </a:blip>
          <a:srcRect b="0" l="0" r="0" t="0"/>
          <a:stretch/>
        </p:blipFill>
        <p:spPr>
          <a:xfrm>
            <a:off x="206850" y="615025"/>
            <a:ext cx="11304826" cy="5346226"/>
          </a:xfrm>
          <a:prstGeom prst="rect">
            <a:avLst/>
          </a:prstGeom>
          <a:noFill/>
          <a:ln>
            <a:noFill/>
          </a:ln>
        </p:spPr>
      </p:pic>
      <p:sp>
        <p:nvSpPr>
          <p:cNvPr id="168" name="Google Shape;168;g1200dfb921a_18_28"/>
          <p:cNvSpPr txBox="1"/>
          <p:nvPr/>
        </p:nvSpPr>
        <p:spPr>
          <a:xfrm>
            <a:off x="0" y="61232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solidFill>
                  <a:schemeClr val="dk1"/>
                </a:solidFill>
              </a:rPr>
              <a:t>Group: BiB</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g1200dfb921a_19_1"/>
          <p:cNvPicPr preferRelativeResize="0"/>
          <p:nvPr/>
        </p:nvPicPr>
        <p:blipFill>
          <a:blip r:embed="rId3">
            <a:alphaModFix/>
          </a:blip>
          <a:stretch>
            <a:fillRect/>
          </a:stretch>
        </p:blipFill>
        <p:spPr>
          <a:xfrm>
            <a:off x="879463" y="1160125"/>
            <a:ext cx="10433075" cy="5087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g1200dfb921a_19_11"/>
          <p:cNvPicPr preferRelativeResize="0"/>
          <p:nvPr/>
        </p:nvPicPr>
        <p:blipFill>
          <a:blip r:embed="rId3">
            <a:alphaModFix/>
          </a:blip>
          <a:stretch>
            <a:fillRect/>
          </a:stretch>
        </p:blipFill>
        <p:spPr>
          <a:xfrm>
            <a:off x="597838" y="1160125"/>
            <a:ext cx="10996323" cy="5187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360f1ae7a1_0_37"/>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Cloud computing technologies for startups</a:t>
            </a:r>
            <a:endParaRPr/>
          </a:p>
        </p:txBody>
      </p:sp>
      <p:sp>
        <p:nvSpPr>
          <p:cNvPr id="186" name="Google Shape;186;g1360f1ae7a1_0_37"/>
          <p:cNvSpPr txBox="1"/>
          <p:nvPr>
            <p:ph idx="2" type="body"/>
          </p:nvPr>
        </p:nvSpPr>
        <p:spPr>
          <a:xfrm>
            <a:off x="557250" y="2218775"/>
            <a:ext cx="109611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Main cloud computing services used by new companies since 2005</a:t>
            </a:r>
            <a:br>
              <a:rPr lang="it-IT" sz="2000"/>
            </a:br>
            <a:endParaRPr sz="2000"/>
          </a:p>
          <a:p>
            <a:pPr indent="-355600" lvl="1" marL="914400" rtl="0" algn="l">
              <a:lnSpc>
                <a:spcPct val="90000"/>
              </a:lnSpc>
              <a:spcBef>
                <a:spcPts val="0"/>
              </a:spcBef>
              <a:spcAft>
                <a:spcPts val="0"/>
              </a:spcAft>
              <a:buSzPts val="2000"/>
              <a:buChar char="○"/>
            </a:pPr>
            <a:r>
              <a:rPr lang="it-IT" sz="2000"/>
              <a:t>Elastic computing resources (computation / storage) - 2005/2012</a:t>
            </a:r>
            <a:br>
              <a:rPr lang="it-IT" sz="2000"/>
            </a:br>
            <a:endParaRPr sz="2000"/>
          </a:p>
          <a:p>
            <a:pPr indent="-355600" lvl="1" marL="914400" rtl="0" algn="l">
              <a:lnSpc>
                <a:spcPct val="90000"/>
              </a:lnSpc>
              <a:spcBef>
                <a:spcPts val="0"/>
              </a:spcBef>
              <a:spcAft>
                <a:spcPts val="0"/>
              </a:spcAft>
              <a:buSzPts val="2000"/>
              <a:buChar char="○"/>
            </a:pPr>
            <a:r>
              <a:rPr lang="it-IT" sz="2000"/>
              <a:t>Component decomposition and containerized computation - 2012/2019</a:t>
            </a:r>
            <a:br>
              <a:rPr lang="it-IT" sz="2000"/>
            </a:br>
            <a:endParaRPr sz="2000"/>
          </a:p>
          <a:p>
            <a:pPr indent="-355600" lvl="1" marL="914400" rtl="0" algn="l">
              <a:lnSpc>
                <a:spcPct val="90000"/>
              </a:lnSpc>
              <a:spcBef>
                <a:spcPts val="0"/>
              </a:spcBef>
              <a:spcAft>
                <a:spcPts val="0"/>
              </a:spcAft>
              <a:buSzPts val="2000"/>
              <a:buChar char="○"/>
            </a:pPr>
            <a:r>
              <a:rPr lang="it-IT" sz="2000"/>
              <a:t>Software as a service and API integration - 2019/2020</a:t>
            </a:r>
            <a:br>
              <a:rPr lang="it-IT" sz="2000"/>
            </a:br>
            <a:endParaRPr sz="2000"/>
          </a:p>
          <a:p>
            <a:pPr indent="-355600" lvl="0" marL="457200" rtl="0" algn="l">
              <a:lnSpc>
                <a:spcPct val="90000"/>
              </a:lnSpc>
              <a:spcBef>
                <a:spcPts val="0"/>
              </a:spcBef>
              <a:spcAft>
                <a:spcPts val="0"/>
              </a:spcAft>
              <a:buSzPts val="2000"/>
              <a:buChar char="●"/>
            </a:pPr>
            <a:r>
              <a:rPr lang="it-IT" sz="2000"/>
              <a:t>Main core technologies:</a:t>
            </a:r>
            <a:endParaRPr sz="2000"/>
          </a:p>
          <a:p>
            <a:pPr indent="-355600" lvl="1" marL="914400" rtl="0" algn="l">
              <a:lnSpc>
                <a:spcPct val="90000"/>
              </a:lnSpc>
              <a:spcBef>
                <a:spcPts val="0"/>
              </a:spcBef>
              <a:spcAft>
                <a:spcPts val="0"/>
              </a:spcAft>
              <a:buSzPts val="2000"/>
              <a:buChar char="○"/>
            </a:pPr>
            <a:r>
              <a:rPr lang="it-IT" sz="2000"/>
              <a:t>Data movement, distribution, backup, recovery and availability</a:t>
            </a:r>
            <a:endParaRPr sz="2000"/>
          </a:p>
          <a:p>
            <a:pPr indent="-355600" lvl="1" marL="914400" rtl="0" algn="l">
              <a:lnSpc>
                <a:spcPct val="90000"/>
              </a:lnSpc>
              <a:spcBef>
                <a:spcPts val="0"/>
              </a:spcBef>
              <a:spcAft>
                <a:spcPts val="0"/>
              </a:spcAft>
              <a:buSzPts val="2000"/>
              <a:buChar char="○"/>
            </a:pPr>
            <a:r>
              <a:rPr lang="it-IT" sz="2000"/>
              <a:t>Real time data acquisition, </a:t>
            </a:r>
            <a:r>
              <a:rPr lang="it-IT" sz="2000"/>
              <a:t>analysis, and prediction</a:t>
            </a:r>
            <a:endParaRPr sz="2000"/>
          </a:p>
          <a:p>
            <a:pPr indent="-355600" lvl="1" marL="914400" rtl="0" algn="l">
              <a:lnSpc>
                <a:spcPct val="90000"/>
              </a:lnSpc>
              <a:spcBef>
                <a:spcPts val="0"/>
              </a:spcBef>
              <a:spcAft>
                <a:spcPts val="0"/>
              </a:spcAft>
              <a:buSzPts val="2000"/>
              <a:buChar char="○"/>
            </a:pPr>
            <a:r>
              <a:rPr lang="it-IT" sz="2000"/>
              <a:t>Artificial Intelligence and related topics</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360f1ae7a1_0_42"/>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2: “design your dream”</a:t>
            </a:r>
            <a:endParaRPr/>
          </a:p>
        </p:txBody>
      </p:sp>
      <p:sp>
        <p:nvSpPr>
          <p:cNvPr id="192" name="Google Shape;192;g1360f1ae7a1_0_42"/>
          <p:cNvSpPr txBox="1"/>
          <p:nvPr>
            <p:ph idx="2" type="body"/>
          </p:nvPr>
        </p:nvSpPr>
        <p:spPr>
          <a:xfrm>
            <a:off x="557250" y="2218775"/>
            <a:ext cx="76422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The apprentices divide in groups.</a:t>
            </a:r>
            <a:br>
              <a:rPr lang="it-IT" sz="2000"/>
            </a:br>
            <a:endParaRPr sz="2000"/>
          </a:p>
          <a:p>
            <a:pPr indent="-355600" lvl="0" marL="457200" rtl="0" algn="l">
              <a:lnSpc>
                <a:spcPct val="90000"/>
              </a:lnSpc>
              <a:spcBef>
                <a:spcPts val="0"/>
              </a:spcBef>
              <a:spcAft>
                <a:spcPts val="0"/>
              </a:spcAft>
              <a:buSzPts val="2000"/>
              <a:buChar char="●"/>
            </a:pPr>
            <a:r>
              <a:rPr lang="it-IT" sz="2000"/>
              <a:t>Each group have design a toy-startup stating what and how the startup will use the cloud technology.</a:t>
            </a:r>
            <a:br>
              <a:rPr lang="it-IT" sz="2000"/>
            </a:br>
            <a:endParaRPr sz="2000"/>
          </a:p>
          <a:p>
            <a:pPr indent="-355600" lvl="0" marL="457200" rtl="0" algn="l">
              <a:lnSpc>
                <a:spcPct val="90000"/>
              </a:lnSpc>
              <a:spcBef>
                <a:spcPts val="0"/>
              </a:spcBef>
              <a:spcAft>
                <a:spcPts val="0"/>
              </a:spcAft>
              <a:buSzPts val="2000"/>
              <a:buChar char="●"/>
            </a:pPr>
            <a:r>
              <a:rPr lang="it-IT" sz="2000"/>
              <a:t>The results have to be added to this presentation using the provided link.</a:t>
            </a:r>
            <a:br>
              <a:rPr lang="it-IT" sz="2000"/>
            </a:br>
            <a:endParaRPr sz="2000"/>
          </a:p>
          <a:p>
            <a:pPr indent="-355600" lvl="0" marL="457200" rtl="0" algn="l">
              <a:lnSpc>
                <a:spcPct val="90000"/>
              </a:lnSpc>
              <a:spcBef>
                <a:spcPts val="0"/>
              </a:spcBef>
              <a:spcAft>
                <a:spcPts val="0"/>
              </a:spcAft>
              <a:buSzPts val="2000"/>
              <a:buChar char="●"/>
            </a:pPr>
            <a:r>
              <a:rPr lang="it-IT" sz="2000"/>
              <a:t>For each toy-startup add the name, the logo and a short description.</a:t>
            </a:r>
            <a:br>
              <a:rPr lang="it-IT" sz="2000"/>
            </a:br>
            <a:endParaRPr sz="2000"/>
          </a:p>
          <a:p>
            <a:pPr indent="-355600" lvl="0" marL="457200" rtl="0" algn="l">
              <a:lnSpc>
                <a:spcPct val="90000"/>
              </a:lnSpc>
              <a:spcBef>
                <a:spcPts val="0"/>
              </a:spcBef>
              <a:spcAft>
                <a:spcPts val="0"/>
              </a:spcAft>
              <a:buSzPts val="2000"/>
              <a:buChar char="●"/>
            </a:pPr>
            <a:r>
              <a:rPr lang="it-IT" sz="2000"/>
              <a:t>For </a:t>
            </a:r>
            <a:r>
              <a:rPr lang="it-IT" sz="2000"/>
              <a:t>toy-startup</a:t>
            </a:r>
            <a:r>
              <a:rPr lang="it-IT" sz="2000"/>
              <a:t> have to be stated how the cloud computing technologies are used.</a:t>
            </a:r>
            <a:br>
              <a:rPr lang="it-IT" sz="2000"/>
            </a:br>
            <a:endParaRPr sz="2000"/>
          </a:p>
          <a:p>
            <a:pPr indent="-355600" lvl="0" marL="457200" rtl="0" algn="l">
              <a:lnSpc>
                <a:spcPct val="90000"/>
              </a:lnSpc>
              <a:spcBef>
                <a:spcPts val="0"/>
              </a:spcBef>
              <a:spcAft>
                <a:spcPts val="0"/>
              </a:spcAft>
              <a:buSzPts val="2000"/>
              <a:buChar char="●"/>
            </a:pPr>
            <a:r>
              <a:rPr lang="it-IT" sz="2000"/>
              <a:t>Provide a simple SWOT analysis</a:t>
            </a:r>
            <a:endParaRPr sz="2000"/>
          </a:p>
        </p:txBody>
      </p:sp>
      <p:pic>
        <p:nvPicPr>
          <p:cNvPr id="193" name="Google Shape;193;g1360f1ae7a1_0_42"/>
          <p:cNvPicPr preferRelativeResize="0"/>
          <p:nvPr/>
        </p:nvPicPr>
        <p:blipFill>
          <a:blip r:embed="rId3">
            <a:alphaModFix/>
          </a:blip>
          <a:stretch>
            <a:fillRect/>
          </a:stretch>
        </p:blipFill>
        <p:spPr>
          <a:xfrm>
            <a:off x="8199450" y="2181488"/>
            <a:ext cx="3393300" cy="3825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1200dfb921a_22_0"/>
          <p:cNvPicPr preferRelativeResize="0"/>
          <p:nvPr/>
        </p:nvPicPr>
        <p:blipFill>
          <a:blip r:embed="rId3">
            <a:alphaModFix/>
          </a:blip>
          <a:stretch>
            <a:fillRect/>
          </a:stretch>
        </p:blipFill>
        <p:spPr>
          <a:xfrm>
            <a:off x="544675" y="1116075"/>
            <a:ext cx="10441175" cy="5327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1200dfb921a_12_17"/>
          <p:cNvPicPr preferRelativeResize="0"/>
          <p:nvPr/>
        </p:nvPicPr>
        <p:blipFill>
          <a:blip r:embed="rId3">
            <a:alphaModFix/>
          </a:blip>
          <a:stretch>
            <a:fillRect/>
          </a:stretch>
        </p:blipFill>
        <p:spPr>
          <a:xfrm>
            <a:off x="152400" y="152400"/>
            <a:ext cx="11423904" cy="6553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200dfb921a_18_37"/>
          <p:cNvSpPr txBox="1"/>
          <p:nvPr>
            <p:ph type="title"/>
          </p:nvPr>
        </p:nvSpPr>
        <p:spPr>
          <a:xfrm>
            <a:off x="3584525" y="370000"/>
            <a:ext cx="5167800" cy="448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E3C5D"/>
              </a:buClr>
              <a:buSzPts val="4000"/>
              <a:buFont typeface="Avenir"/>
              <a:buNone/>
            </a:pPr>
            <a:r>
              <a:rPr lang="it-IT"/>
              <a:t>Challenge 2 results</a:t>
            </a:r>
            <a:r>
              <a:rPr lang="it-IT"/>
              <a:t> B</a:t>
            </a:r>
            <a:r>
              <a:rPr lang="it-IT"/>
              <a:t>iB GROUP </a:t>
            </a:r>
            <a:endParaRPr/>
          </a:p>
        </p:txBody>
      </p:sp>
      <p:pic>
        <p:nvPicPr>
          <p:cNvPr id="211" name="Google Shape;211;g1200dfb921a_18_37"/>
          <p:cNvPicPr preferRelativeResize="0"/>
          <p:nvPr/>
        </p:nvPicPr>
        <p:blipFill>
          <a:blip r:embed="rId3">
            <a:alphaModFix/>
          </a:blip>
          <a:stretch>
            <a:fillRect/>
          </a:stretch>
        </p:blipFill>
        <p:spPr>
          <a:xfrm>
            <a:off x="1245688" y="1453375"/>
            <a:ext cx="2725925" cy="2725925"/>
          </a:xfrm>
          <a:prstGeom prst="rect">
            <a:avLst/>
          </a:prstGeom>
          <a:noFill/>
          <a:ln>
            <a:noFill/>
          </a:ln>
        </p:spPr>
      </p:pic>
      <p:sp>
        <p:nvSpPr>
          <p:cNvPr id="212" name="Google Shape;212;g1200dfb921a_18_37"/>
          <p:cNvSpPr txBox="1"/>
          <p:nvPr>
            <p:ph idx="2" type="body"/>
          </p:nvPr>
        </p:nvSpPr>
        <p:spPr>
          <a:xfrm>
            <a:off x="597138" y="4356525"/>
            <a:ext cx="40230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AI Powered Travel Planner</a:t>
            </a:r>
            <a:endParaRPr sz="2000"/>
          </a:p>
          <a:p>
            <a:pPr indent="-355600" lvl="0" marL="457200" rtl="0" algn="l">
              <a:lnSpc>
                <a:spcPct val="90000"/>
              </a:lnSpc>
              <a:spcBef>
                <a:spcPts val="0"/>
              </a:spcBef>
              <a:spcAft>
                <a:spcPts val="0"/>
              </a:spcAft>
              <a:buSzPts val="2000"/>
              <a:buChar char="-"/>
            </a:pPr>
            <a:r>
              <a:rPr lang="it-IT" sz="2000"/>
              <a:t>Customizable</a:t>
            </a:r>
            <a:endParaRPr sz="2000"/>
          </a:p>
          <a:p>
            <a:pPr indent="-355600" lvl="0" marL="457200" rtl="0" algn="l">
              <a:lnSpc>
                <a:spcPct val="90000"/>
              </a:lnSpc>
              <a:spcBef>
                <a:spcPts val="0"/>
              </a:spcBef>
              <a:spcAft>
                <a:spcPts val="0"/>
              </a:spcAft>
              <a:buSzPts val="2000"/>
              <a:buChar char="-"/>
            </a:pPr>
            <a:r>
              <a:rPr lang="it-IT" sz="2000"/>
              <a:t>Based on user’s preferences</a:t>
            </a:r>
            <a:endParaRPr sz="2000"/>
          </a:p>
          <a:p>
            <a:pPr indent="-355600" lvl="0" marL="457200" rtl="0" algn="l">
              <a:lnSpc>
                <a:spcPct val="90000"/>
              </a:lnSpc>
              <a:spcBef>
                <a:spcPts val="0"/>
              </a:spcBef>
              <a:spcAft>
                <a:spcPts val="0"/>
              </a:spcAft>
              <a:buSzPts val="2000"/>
              <a:buChar char="-"/>
            </a:pPr>
            <a:r>
              <a:rPr lang="it-IT" sz="2000"/>
              <a:t>Collect and store data</a:t>
            </a:r>
            <a:endParaRPr sz="2000"/>
          </a:p>
          <a:p>
            <a:pPr indent="-355600" lvl="0" marL="457200" rtl="0" algn="l">
              <a:lnSpc>
                <a:spcPct val="90000"/>
              </a:lnSpc>
              <a:spcBef>
                <a:spcPts val="0"/>
              </a:spcBef>
              <a:spcAft>
                <a:spcPts val="0"/>
              </a:spcAft>
              <a:buSzPts val="2000"/>
              <a:buChar char="-"/>
            </a:pPr>
            <a:r>
              <a:rPr lang="it-IT" sz="2000"/>
              <a:t>Provide suggestion on reviews on popular platform</a:t>
            </a:r>
            <a:endParaRPr sz="2000"/>
          </a:p>
          <a:p>
            <a:pPr indent="0" lvl="0" marL="457200" rtl="0" algn="l">
              <a:lnSpc>
                <a:spcPct val="90000"/>
              </a:lnSpc>
              <a:spcBef>
                <a:spcPts val="1000"/>
              </a:spcBef>
              <a:spcAft>
                <a:spcPts val="0"/>
              </a:spcAft>
              <a:buNone/>
            </a:pPr>
            <a:r>
              <a:t/>
            </a:r>
            <a:endParaRPr sz="2000"/>
          </a:p>
        </p:txBody>
      </p:sp>
      <p:graphicFrame>
        <p:nvGraphicFramePr>
          <p:cNvPr id="213" name="Google Shape;213;g1200dfb921a_18_37"/>
          <p:cNvGraphicFramePr/>
          <p:nvPr/>
        </p:nvGraphicFramePr>
        <p:xfrm>
          <a:off x="6345150" y="2093025"/>
          <a:ext cx="3000000" cy="3000000"/>
        </p:xfrm>
        <a:graphic>
          <a:graphicData uri="http://schemas.openxmlformats.org/drawingml/2006/table">
            <a:tbl>
              <a:tblPr>
                <a:noFill/>
                <a:tableStyleId>{B192C896-422B-48A0-B74E-368E558114D3}</a:tableStyleId>
              </a:tblPr>
              <a:tblGrid>
                <a:gridCol w="2741650"/>
                <a:gridCol w="2741650"/>
              </a:tblGrid>
              <a:tr h="2086275">
                <a:tc>
                  <a:txBody>
                    <a:bodyPr/>
                    <a:lstStyle/>
                    <a:p>
                      <a:pPr indent="0" lvl="0" marL="0" rtl="0" algn="ctr">
                        <a:lnSpc>
                          <a:spcPct val="115000"/>
                        </a:lnSpc>
                        <a:spcBef>
                          <a:spcPts val="0"/>
                        </a:spcBef>
                        <a:spcAft>
                          <a:spcPts val="0"/>
                        </a:spcAft>
                        <a:buNone/>
                      </a:pPr>
                      <a:r>
                        <a:rPr b="1" lang="it-IT" sz="1800">
                          <a:latin typeface="Calibri"/>
                          <a:ea typeface="Calibri"/>
                          <a:cs typeface="Calibri"/>
                          <a:sym typeface="Calibri"/>
                        </a:rPr>
                        <a:t>STRENGHTS</a:t>
                      </a:r>
                      <a:endParaRPr b="1"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AI POWERED</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CUSTOMIZABLE</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CREATE CONNECTIONS AMONG USERS</a:t>
                      </a:r>
                      <a:endParaRPr sz="1800">
                        <a:latin typeface="Calibri"/>
                        <a:ea typeface="Calibri"/>
                        <a:cs typeface="Calibri"/>
                        <a:sym typeface="Calibri"/>
                      </a:endParaRPr>
                    </a:p>
                  </a:txBody>
                  <a:tcPr marT="91425" marB="91425" marR="91425" marL="91425"/>
                </a:tc>
                <a:tc>
                  <a:txBody>
                    <a:bodyPr/>
                    <a:lstStyle/>
                    <a:p>
                      <a:pPr indent="0" lvl="0" marL="0" rtl="0" algn="ctr">
                        <a:lnSpc>
                          <a:spcPct val="115000"/>
                        </a:lnSpc>
                        <a:spcBef>
                          <a:spcPts val="0"/>
                        </a:spcBef>
                        <a:spcAft>
                          <a:spcPts val="0"/>
                        </a:spcAft>
                        <a:buNone/>
                      </a:pPr>
                      <a:r>
                        <a:rPr b="1" lang="it-IT" sz="1800">
                          <a:latin typeface="Calibri"/>
                          <a:ea typeface="Calibri"/>
                          <a:cs typeface="Calibri"/>
                          <a:sym typeface="Calibri"/>
                        </a:rPr>
                        <a:t>WEAKNESSES</a:t>
                      </a:r>
                      <a:endParaRPr b="1" sz="1800">
                        <a:latin typeface="Calibri"/>
                        <a:ea typeface="Calibri"/>
                        <a:cs typeface="Calibri"/>
                        <a:sym typeface="Calibri"/>
                      </a:endParaRPr>
                    </a:p>
                    <a:p>
                      <a:pPr indent="-342900" lvl="0" marL="457200" rtl="0" algn="ctr">
                        <a:lnSpc>
                          <a:spcPct val="115000"/>
                        </a:lnSpc>
                        <a:spcBef>
                          <a:spcPts val="0"/>
                        </a:spcBef>
                        <a:spcAft>
                          <a:spcPts val="0"/>
                        </a:spcAft>
                        <a:buSzPts val="1800"/>
                        <a:buFont typeface="Calibri"/>
                        <a:buChar char="●"/>
                      </a:pPr>
                      <a:r>
                        <a:rPr lang="it-IT" sz="1800">
                          <a:latin typeface="Calibri"/>
                          <a:ea typeface="Calibri"/>
                          <a:cs typeface="Calibri"/>
                          <a:sym typeface="Calibri"/>
                        </a:rPr>
                        <a:t>HIGH COSTS OF </a:t>
                      </a:r>
                      <a:r>
                        <a:rPr lang="it-IT" sz="1800">
                          <a:latin typeface="Calibri"/>
                          <a:ea typeface="Calibri"/>
                          <a:cs typeface="Calibri"/>
                          <a:sym typeface="Calibri"/>
                        </a:rPr>
                        <a:t>MAINTENANCE</a:t>
                      </a:r>
                      <a:endParaRPr sz="1800">
                        <a:latin typeface="Calibri"/>
                        <a:ea typeface="Calibri"/>
                        <a:cs typeface="Calibri"/>
                        <a:sym typeface="Calibri"/>
                      </a:endParaRPr>
                    </a:p>
                  </a:txBody>
                  <a:tcPr marT="91425" marB="91425" marR="91425" marL="91425"/>
                </a:tc>
              </a:tr>
              <a:tr h="2057975">
                <a:tc>
                  <a:txBody>
                    <a:bodyPr/>
                    <a:lstStyle/>
                    <a:p>
                      <a:pPr indent="0" lvl="0" marL="0" rtl="0" algn="ctr">
                        <a:lnSpc>
                          <a:spcPct val="115000"/>
                        </a:lnSpc>
                        <a:spcBef>
                          <a:spcPts val="0"/>
                        </a:spcBef>
                        <a:spcAft>
                          <a:spcPts val="0"/>
                        </a:spcAft>
                        <a:buNone/>
                      </a:pPr>
                      <a:r>
                        <a:rPr b="1" lang="it-IT" sz="1800">
                          <a:latin typeface="Calibri"/>
                          <a:ea typeface="Calibri"/>
                          <a:cs typeface="Calibri"/>
                          <a:sym typeface="Calibri"/>
                        </a:rPr>
                        <a:t>OPPORTUNITIES</a:t>
                      </a:r>
                      <a:endParaRPr b="1"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COLLECT DATA</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PARTNERSHIPS</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EARN THANKS TO ADV</a:t>
                      </a:r>
                      <a:endParaRPr sz="1800"/>
                    </a:p>
                  </a:txBody>
                  <a:tcPr marT="91425" marB="91425" marR="91425" marL="91425"/>
                </a:tc>
                <a:tc>
                  <a:txBody>
                    <a:bodyPr/>
                    <a:lstStyle/>
                    <a:p>
                      <a:pPr indent="0" lvl="0" marL="0" rtl="0" algn="ctr">
                        <a:lnSpc>
                          <a:spcPct val="115000"/>
                        </a:lnSpc>
                        <a:spcBef>
                          <a:spcPts val="0"/>
                        </a:spcBef>
                        <a:spcAft>
                          <a:spcPts val="0"/>
                        </a:spcAft>
                        <a:buNone/>
                      </a:pPr>
                      <a:r>
                        <a:rPr b="1" lang="it-IT" sz="1800">
                          <a:latin typeface="Calibri"/>
                          <a:ea typeface="Calibri"/>
                          <a:cs typeface="Calibri"/>
                          <a:sym typeface="Calibri"/>
                        </a:rPr>
                        <a:t>THREATS</a:t>
                      </a:r>
                      <a:endParaRPr b="1"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LOTS OF COMPETITORS</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it-IT" sz="1800">
                          <a:latin typeface="Calibri"/>
                          <a:ea typeface="Calibri"/>
                          <a:cs typeface="Calibri"/>
                          <a:sym typeface="Calibri"/>
                        </a:rPr>
                        <a:t>EASY TO COPY</a:t>
                      </a:r>
                      <a:endParaRPr sz="18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200dfb921a_24_0"/>
          <p:cNvSpPr txBox="1"/>
          <p:nvPr>
            <p:ph type="title"/>
          </p:nvPr>
        </p:nvSpPr>
        <p:spPr>
          <a:xfrm>
            <a:off x="0" y="1252950"/>
            <a:ext cx="130749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sz="3800"/>
              <a:t>Challenge 2 results… MALAMEIM - Quality ConDrone</a:t>
            </a:r>
            <a:endParaRPr sz="3800"/>
          </a:p>
        </p:txBody>
      </p:sp>
      <p:pic>
        <p:nvPicPr>
          <p:cNvPr id="219" name="Google Shape;219;g1200dfb921a_24_0"/>
          <p:cNvPicPr preferRelativeResize="0"/>
          <p:nvPr/>
        </p:nvPicPr>
        <p:blipFill>
          <a:blip r:embed="rId3">
            <a:alphaModFix/>
          </a:blip>
          <a:stretch>
            <a:fillRect/>
          </a:stretch>
        </p:blipFill>
        <p:spPr>
          <a:xfrm>
            <a:off x="6953425" y="2426426"/>
            <a:ext cx="4085451" cy="2553400"/>
          </a:xfrm>
          <a:prstGeom prst="rect">
            <a:avLst/>
          </a:prstGeom>
          <a:noFill/>
          <a:ln>
            <a:noFill/>
          </a:ln>
        </p:spPr>
      </p:pic>
      <p:pic>
        <p:nvPicPr>
          <p:cNvPr id="220" name="Google Shape;220;g1200dfb921a_24_0"/>
          <p:cNvPicPr preferRelativeResize="0"/>
          <p:nvPr/>
        </p:nvPicPr>
        <p:blipFill>
          <a:blip r:embed="rId4">
            <a:alphaModFix/>
          </a:blip>
          <a:stretch>
            <a:fillRect/>
          </a:stretch>
        </p:blipFill>
        <p:spPr>
          <a:xfrm>
            <a:off x="6953425" y="2874500"/>
            <a:ext cx="2659926" cy="2659926"/>
          </a:xfrm>
          <a:prstGeom prst="rect">
            <a:avLst/>
          </a:prstGeom>
          <a:noFill/>
          <a:ln>
            <a:noFill/>
          </a:ln>
        </p:spPr>
      </p:pic>
      <p:sp>
        <p:nvSpPr>
          <p:cNvPr id="221" name="Google Shape;221;g1200dfb921a_24_0"/>
          <p:cNvSpPr txBox="1"/>
          <p:nvPr/>
        </p:nvSpPr>
        <p:spPr>
          <a:xfrm>
            <a:off x="176100" y="1974450"/>
            <a:ext cx="5986200" cy="566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it-IT" sz="1800">
                <a:latin typeface="Avenir"/>
                <a:ea typeface="Avenir"/>
                <a:cs typeface="Avenir"/>
                <a:sym typeface="Avenir"/>
              </a:rPr>
              <a:t>The idea consists in replacing the current quality control system of some industries  based on samples analysis.</a:t>
            </a:r>
            <a:endParaRPr sz="1800">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it-IT" sz="1800">
                <a:latin typeface="Avenir"/>
                <a:ea typeface="Avenir"/>
                <a:cs typeface="Avenir"/>
                <a:sym typeface="Avenir"/>
              </a:rPr>
              <a:t>For instance agriculture in particular in the wine supply chain.</a:t>
            </a:r>
            <a:endParaRPr sz="1800">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it-IT" sz="1800">
                <a:latin typeface="Avenir"/>
                <a:ea typeface="Avenir"/>
                <a:cs typeface="Avenir"/>
                <a:sym typeface="Avenir"/>
              </a:rPr>
              <a:t>A drone, provided of </a:t>
            </a:r>
            <a:r>
              <a:rPr b="1" lang="it-IT" sz="1800">
                <a:latin typeface="Avenir"/>
                <a:ea typeface="Avenir"/>
                <a:cs typeface="Avenir"/>
                <a:sym typeface="Avenir"/>
              </a:rPr>
              <a:t>SAR radar technology</a:t>
            </a:r>
            <a:r>
              <a:rPr lang="it-IT" sz="1800">
                <a:latin typeface="Avenir"/>
                <a:ea typeface="Avenir"/>
                <a:cs typeface="Avenir"/>
                <a:sym typeface="Avenir"/>
              </a:rPr>
              <a:t>, can be placed on the chosen piece of land and then monitor the whole process of growth of the products paying attention at the minerals level and preventing the occurrence of fruit-illness and bacterias.</a:t>
            </a:r>
            <a:endParaRPr sz="1800">
              <a:latin typeface="Avenir"/>
              <a:ea typeface="Avenir"/>
              <a:cs typeface="Avenir"/>
              <a:sym typeface="Avenir"/>
            </a:endParaRPr>
          </a:p>
          <a:p>
            <a:pPr indent="0" lvl="0" marL="0" rtl="0" algn="l">
              <a:spcBef>
                <a:spcPts val="0"/>
              </a:spcBef>
              <a:spcAft>
                <a:spcPts val="0"/>
              </a:spcAft>
              <a:buNone/>
            </a:pPr>
            <a:r>
              <a:t/>
            </a:r>
            <a:endParaRPr sz="1700">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it-IT" sz="1700">
                <a:latin typeface="Avenir"/>
                <a:ea typeface="Avenir"/>
                <a:cs typeface="Avenir"/>
                <a:sym typeface="Avenir"/>
              </a:rPr>
              <a:t>CLOUD COMPUTING </a:t>
            </a:r>
            <a:endParaRPr sz="1700">
              <a:latin typeface="Avenir"/>
              <a:ea typeface="Avenir"/>
              <a:cs typeface="Avenir"/>
              <a:sym typeface="Avenir"/>
            </a:endParaRPr>
          </a:p>
          <a:p>
            <a:pPr indent="0" lvl="0" marL="0" rtl="0" algn="l">
              <a:spcBef>
                <a:spcPts val="0"/>
              </a:spcBef>
              <a:spcAft>
                <a:spcPts val="0"/>
              </a:spcAft>
              <a:buNone/>
            </a:pPr>
            <a:r>
              <a:rPr lang="it-IT" sz="1700">
                <a:latin typeface="Avenir"/>
                <a:ea typeface="Avenir"/>
                <a:cs typeface="Avenir"/>
                <a:sym typeface="Avenir"/>
              </a:rPr>
              <a:t>The business can leverage both AI and </a:t>
            </a:r>
            <a:r>
              <a:rPr b="1" lang="it-IT" sz="1700">
                <a:latin typeface="Avenir"/>
                <a:ea typeface="Avenir"/>
                <a:cs typeface="Avenir"/>
                <a:sym typeface="Avenir"/>
              </a:rPr>
              <a:t>Cloud computing enabled</a:t>
            </a:r>
            <a:r>
              <a:rPr lang="it-IT" sz="1700">
                <a:latin typeface="Avenir"/>
                <a:ea typeface="Avenir"/>
                <a:cs typeface="Avenir"/>
                <a:sym typeface="Avenir"/>
              </a:rPr>
              <a:t> to process all the data provided from the physical observations made by the drone and then to predict the trends of the quality up to the final harvest.</a:t>
            </a:r>
            <a:endParaRPr sz="17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300">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200dfb921a_24_17"/>
          <p:cNvSpPr txBox="1"/>
          <p:nvPr>
            <p:ph type="title"/>
          </p:nvPr>
        </p:nvSpPr>
        <p:spPr>
          <a:xfrm>
            <a:off x="0" y="1252950"/>
            <a:ext cx="130749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sz="3800"/>
              <a:t>Challenge 2 results… MALAMEIM - Quality ConDrone</a:t>
            </a:r>
            <a:endParaRPr sz="3800"/>
          </a:p>
        </p:txBody>
      </p:sp>
      <p:pic>
        <p:nvPicPr>
          <p:cNvPr id="227" name="Google Shape;227;g1200dfb921a_24_17"/>
          <p:cNvPicPr preferRelativeResize="0"/>
          <p:nvPr/>
        </p:nvPicPr>
        <p:blipFill>
          <a:blip r:embed="rId3">
            <a:alphaModFix/>
          </a:blip>
          <a:stretch>
            <a:fillRect/>
          </a:stretch>
        </p:blipFill>
        <p:spPr>
          <a:xfrm>
            <a:off x="6953425" y="2426426"/>
            <a:ext cx="4085451" cy="2553400"/>
          </a:xfrm>
          <a:prstGeom prst="rect">
            <a:avLst/>
          </a:prstGeom>
          <a:noFill/>
          <a:ln>
            <a:noFill/>
          </a:ln>
        </p:spPr>
      </p:pic>
      <p:pic>
        <p:nvPicPr>
          <p:cNvPr id="228" name="Google Shape;228;g1200dfb921a_24_17"/>
          <p:cNvPicPr preferRelativeResize="0"/>
          <p:nvPr/>
        </p:nvPicPr>
        <p:blipFill>
          <a:blip r:embed="rId4">
            <a:alphaModFix/>
          </a:blip>
          <a:stretch>
            <a:fillRect/>
          </a:stretch>
        </p:blipFill>
        <p:spPr>
          <a:xfrm>
            <a:off x="6953425" y="2874500"/>
            <a:ext cx="2659926" cy="2659926"/>
          </a:xfrm>
          <a:prstGeom prst="rect">
            <a:avLst/>
          </a:prstGeom>
          <a:noFill/>
          <a:ln>
            <a:noFill/>
          </a:ln>
        </p:spPr>
      </p:pic>
      <p:pic>
        <p:nvPicPr>
          <p:cNvPr id="229" name="Google Shape;229;g1200dfb921a_24_17"/>
          <p:cNvPicPr preferRelativeResize="0"/>
          <p:nvPr/>
        </p:nvPicPr>
        <p:blipFill>
          <a:blip r:embed="rId5">
            <a:alphaModFix/>
          </a:blip>
          <a:stretch>
            <a:fillRect/>
          </a:stretch>
        </p:blipFill>
        <p:spPr>
          <a:xfrm>
            <a:off x="0" y="2033837"/>
            <a:ext cx="6801025" cy="4177763"/>
          </a:xfrm>
          <a:prstGeom prst="rect">
            <a:avLst/>
          </a:prstGeom>
          <a:noFill/>
          <a:ln>
            <a:noFill/>
          </a:ln>
        </p:spPr>
      </p:pic>
      <p:sp>
        <p:nvSpPr>
          <p:cNvPr id="230" name="Google Shape;230;g1200dfb921a_24_17"/>
          <p:cNvSpPr txBox="1"/>
          <p:nvPr/>
        </p:nvSpPr>
        <p:spPr>
          <a:xfrm>
            <a:off x="348700" y="2426425"/>
            <a:ext cx="12642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2300"/>
              <a:t>0 risk harvest</a:t>
            </a:r>
            <a:endParaRPr b="1" sz="2300"/>
          </a:p>
        </p:txBody>
      </p:sp>
      <p:sp>
        <p:nvSpPr>
          <p:cNvPr id="231" name="Google Shape;231;g1200dfb921a_24_17"/>
          <p:cNvSpPr txBox="1"/>
          <p:nvPr/>
        </p:nvSpPr>
        <p:spPr>
          <a:xfrm>
            <a:off x="1837938" y="2491650"/>
            <a:ext cx="151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500"/>
              <a:t>poor understanding</a:t>
            </a:r>
            <a:endParaRPr b="1" sz="1500"/>
          </a:p>
        </p:txBody>
      </p:sp>
      <p:sp>
        <p:nvSpPr>
          <p:cNvPr id="232" name="Google Shape;232;g1200dfb921a_24_17"/>
          <p:cNvSpPr txBox="1"/>
          <p:nvPr/>
        </p:nvSpPr>
        <p:spPr>
          <a:xfrm>
            <a:off x="3628438" y="2349475"/>
            <a:ext cx="1264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a:t>growth of agriculture in 4.0 industries</a:t>
            </a:r>
            <a:endParaRPr b="1"/>
          </a:p>
        </p:txBody>
      </p:sp>
      <p:sp>
        <p:nvSpPr>
          <p:cNvPr id="233" name="Google Shape;233;g1200dfb921a_24_17"/>
          <p:cNvSpPr txBox="1"/>
          <p:nvPr/>
        </p:nvSpPr>
        <p:spPr>
          <a:xfrm>
            <a:off x="5164825" y="2571400"/>
            <a:ext cx="147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IT" sz="1800"/>
              <a:t>skepticism</a:t>
            </a:r>
            <a:endParaRPr b="1"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360f1ae7a1_0_15"/>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The for cloud and with cloud dilemma</a:t>
            </a:r>
            <a:endParaRPr/>
          </a:p>
        </p:txBody>
      </p:sp>
      <p:sp>
        <p:nvSpPr>
          <p:cNvPr id="52" name="Google Shape;52;g1360f1ae7a1_0_15"/>
          <p:cNvSpPr txBox="1"/>
          <p:nvPr>
            <p:ph idx="2" type="body"/>
          </p:nvPr>
        </p:nvSpPr>
        <p:spPr>
          <a:xfrm>
            <a:off x="557250" y="2218775"/>
            <a:ext cx="109611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Startups can leverage cloud computing in two non </a:t>
            </a:r>
            <a:r>
              <a:rPr lang="it-IT" sz="2000"/>
              <a:t>mutually</a:t>
            </a:r>
            <a:r>
              <a:rPr lang="it-IT" sz="2000"/>
              <a:t> exclusive ways:</a:t>
            </a:r>
            <a:br>
              <a:rPr lang="it-IT" sz="2000"/>
            </a:br>
            <a:endParaRPr sz="2000"/>
          </a:p>
          <a:p>
            <a:pPr indent="-355600" lvl="1" marL="914400" rtl="0" algn="l">
              <a:lnSpc>
                <a:spcPct val="90000"/>
              </a:lnSpc>
              <a:spcBef>
                <a:spcPts val="0"/>
              </a:spcBef>
              <a:spcAft>
                <a:spcPts val="0"/>
              </a:spcAft>
              <a:buSzPts val="2000"/>
              <a:buChar char="○"/>
            </a:pPr>
            <a:r>
              <a:rPr lang="it-IT" sz="2000"/>
              <a:t>Using cloud computing to implement the business model: cloud-enabled companies</a:t>
            </a:r>
            <a:br>
              <a:rPr lang="it-IT" sz="2000"/>
            </a:br>
            <a:endParaRPr sz="2000"/>
          </a:p>
          <a:p>
            <a:pPr indent="-355600" lvl="1" marL="914400" rtl="0" algn="l">
              <a:lnSpc>
                <a:spcPct val="90000"/>
              </a:lnSpc>
              <a:spcBef>
                <a:spcPts val="0"/>
              </a:spcBef>
              <a:spcAft>
                <a:spcPts val="0"/>
              </a:spcAft>
              <a:buSzPts val="2000"/>
              <a:buChar char="○"/>
            </a:pPr>
            <a:r>
              <a:rPr lang="it-IT" sz="2000"/>
              <a:t>Using cloud computing to provide </a:t>
            </a:r>
            <a:r>
              <a:rPr lang="it-IT" sz="2000"/>
              <a:t>innovation</a:t>
            </a:r>
            <a:r>
              <a:rPr lang="it-IT" sz="2000"/>
              <a:t> services: cloud-native companies</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360f1ae7a1_0_53"/>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Where is the business?</a:t>
            </a:r>
            <a:endParaRPr/>
          </a:p>
        </p:txBody>
      </p:sp>
      <p:sp>
        <p:nvSpPr>
          <p:cNvPr id="239" name="Google Shape;239;g1360f1ae7a1_0_53"/>
          <p:cNvSpPr txBox="1"/>
          <p:nvPr>
            <p:ph idx="2" type="body"/>
          </p:nvPr>
        </p:nvSpPr>
        <p:spPr>
          <a:xfrm>
            <a:off x="557250" y="2218775"/>
            <a:ext cx="109611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Cloud computing moves fixed costs to variable costs (good for SME, </a:t>
            </a:r>
            <a:r>
              <a:rPr lang="it-IT" sz="2000"/>
              <a:t>nightmare</a:t>
            </a:r>
            <a:r>
              <a:rPr lang="it-IT" sz="2000"/>
              <a:t> for PA)</a:t>
            </a:r>
            <a:br>
              <a:rPr lang="it-IT" sz="2000"/>
            </a:br>
            <a:endParaRPr sz="2000"/>
          </a:p>
          <a:p>
            <a:pPr indent="-355600" lvl="0" marL="457200" rtl="0" algn="l">
              <a:lnSpc>
                <a:spcPct val="90000"/>
              </a:lnSpc>
              <a:spcBef>
                <a:spcPts val="0"/>
              </a:spcBef>
              <a:spcAft>
                <a:spcPts val="0"/>
              </a:spcAft>
              <a:buSzPts val="2000"/>
              <a:buChar char="●"/>
            </a:pPr>
            <a:r>
              <a:rPr lang="it-IT" sz="2000"/>
              <a:t>It makes easy scale the computing costs as the business scales.</a:t>
            </a:r>
            <a:br>
              <a:rPr lang="it-IT" sz="2000"/>
            </a:br>
            <a:endParaRPr sz="2000"/>
          </a:p>
          <a:p>
            <a:pPr indent="-355600" lvl="0" marL="457200" rtl="0" algn="l">
              <a:lnSpc>
                <a:spcPct val="90000"/>
              </a:lnSpc>
              <a:spcBef>
                <a:spcPts val="0"/>
              </a:spcBef>
              <a:spcAft>
                <a:spcPts val="0"/>
              </a:spcAft>
              <a:buSzPts val="2000"/>
              <a:buChar char="●"/>
            </a:pPr>
            <a:r>
              <a:rPr lang="it-IT" sz="2000"/>
              <a:t>How it is easy model the scalability costs with the business model?</a:t>
            </a:r>
            <a:endParaRPr sz="2000"/>
          </a:p>
          <a:p>
            <a:pPr indent="0" lvl="0" marL="457200" rtl="0" algn="l">
              <a:lnSpc>
                <a:spcPct val="90000"/>
              </a:lnSpc>
              <a:spcBef>
                <a:spcPts val="1000"/>
              </a:spcBef>
              <a:spcAft>
                <a:spcPts val="0"/>
              </a:spcAft>
              <a:buNone/>
            </a:pPr>
            <a:r>
              <a:t/>
            </a:r>
            <a:endParaRPr sz="2000"/>
          </a:p>
          <a:p>
            <a:pPr indent="-355600" lvl="0" marL="457200" rtl="0" algn="l">
              <a:lnSpc>
                <a:spcPct val="90000"/>
              </a:lnSpc>
              <a:spcBef>
                <a:spcPts val="1000"/>
              </a:spcBef>
              <a:spcAft>
                <a:spcPts val="0"/>
              </a:spcAft>
              <a:buSzPts val="2000"/>
              <a:buChar char="●"/>
            </a:pPr>
            <a:r>
              <a:rPr lang="it-IT" sz="2000"/>
              <a:t>Check che price calculator:</a:t>
            </a:r>
            <a:endParaRPr sz="2000"/>
          </a:p>
          <a:p>
            <a:pPr indent="-355600" lvl="1" marL="914400" rtl="0" algn="l">
              <a:lnSpc>
                <a:spcPct val="90000"/>
              </a:lnSpc>
              <a:spcBef>
                <a:spcPts val="0"/>
              </a:spcBef>
              <a:spcAft>
                <a:spcPts val="0"/>
              </a:spcAft>
              <a:buSzPts val="2000"/>
              <a:buChar char="○"/>
            </a:pPr>
            <a:r>
              <a:rPr lang="it-IT" sz="2000"/>
              <a:t>Amazon AWS: </a:t>
            </a:r>
            <a:r>
              <a:rPr lang="it-IT" sz="2000" u="sng">
                <a:solidFill>
                  <a:schemeClr val="hlink"/>
                </a:solidFill>
                <a:hlinkClick r:id="rId3"/>
              </a:rPr>
              <a:t>https://calculator.aws</a:t>
            </a:r>
            <a:endParaRPr sz="2000"/>
          </a:p>
          <a:p>
            <a:pPr indent="-355600" lvl="1" marL="914400" rtl="0" algn="l">
              <a:lnSpc>
                <a:spcPct val="90000"/>
              </a:lnSpc>
              <a:spcBef>
                <a:spcPts val="0"/>
              </a:spcBef>
              <a:spcAft>
                <a:spcPts val="0"/>
              </a:spcAft>
              <a:buSzPts val="2000"/>
              <a:buChar char="○"/>
            </a:pPr>
            <a:r>
              <a:rPr lang="it-IT" sz="2000"/>
              <a:t>Microsoft Azure: </a:t>
            </a:r>
            <a:r>
              <a:rPr lang="it-IT" sz="2000" u="sng">
                <a:solidFill>
                  <a:schemeClr val="hlink"/>
                </a:solidFill>
                <a:hlinkClick r:id="rId4"/>
              </a:rPr>
              <a:t>https://azure.microsoft.com/en-gb/pricing/calculator/</a:t>
            </a:r>
            <a:r>
              <a:rPr lang="it-IT" sz="2000"/>
              <a:t> </a:t>
            </a:r>
            <a:endParaRPr sz="2000"/>
          </a:p>
          <a:p>
            <a:pPr indent="-355600" lvl="1" marL="914400" rtl="0" algn="l">
              <a:lnSpc>
                <a:spcPct val="90000"/>
              </a:lnSpc>
              <a:spcBef>
                <a:spcPts val="0"/>
              </a:spcBef>
              <a:spcAft>
                <a:spcPts val="0"/>
              </a:spcAft>
              <a:buSzPts val="2000"/>
              <a:buChar char="○"/>
            </a:pPr>
            <a:r>
              <a:rPr lang="it-IT" sz="2000"/>
              <a:t>Google Cloud: </a:t>
            </a:r>
            <a:r>
              <a:rPr lang="it-IT" sz="2000" u="sng">
                <a:solidFill>
                  <a:schemeClr val="hlink"/>
                </a:solidFill>
                <a:hlinkClick r:id="rId5"/>
              </a:rPr>
              <a:t>https://cloud.google.com/products/calculator</a:t>
            </a:r>
            <a:r>
              <a:rPr lang="it-IT" sz="2000"/>
              <a:t>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360f1ae7a1_0_63"/>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A “simple” exercise:</a:t>
            </a:r>
            <a:endParaRPr/>
          </a:p>
        </p:txBody>
      </p:sp>
      <p:sp>
        <p:nvSpPr>
          <p:cNvPr id="245" name="Google Shape;245;g1360f1ae7a1_0_63"/>
          <p:cNvSpPr txBox="1"/>
          <p:nvPr>
            <p:ph idx="2" type="body"/>
          </p:nvPr>
        </p:nvSpPr>
        <p:spPr>
          <a:xfrm>
            <a:off x="557250" y="2218775"/>
            <a:ext cx="109611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Consider your company have to host a web portal providing some basic services produced by a custom software component and exposed to the world using an API.</a:t>
            </a:r>
            <a:br>
              <a:rPr lang="it-IT" sz="2000"/>
            </a:br>
            <a:endParaRPr sz="2000"/>
          </a:p>
          <a:p>
            <a:pPr indent="-355600" lvl="0" marL="457200" rtl="0" algn="l">
              <a:lnSpc>
                <a:spcPct val="90000"/>
              </a:lnSpc>
              <a:spcBef>
                <a:spcPts val="0"/>
              </a:spcBef>
              <a:spcAft>
                <a:spcPts val="0"/>
              </a:spcAft>
              <a:buSzPts val="2000"/>
              <a:buChar char="●"/>
            </a:pPr>
            <a:r>
              <a:rPr lang="it-IT" sz="2000"/>
              <a:t>Try to calculate the yearly costs.</a:t>
            </a:r>
            <a:br>
              <a:rPr lang="it-IT" sz="2000"/>
            </a:br>
            <a:endParaRPr sz="2000"/>
          </a:p>
          <a:p>
            <a:pPr indent="-355600" lvl="0" marL="457200" rtl="0" algn="l">
              <a:lnSpc>
                <a:spcPct val="90000"/>
              </a:lnSpc>
              <a:spcBef>
                <a:spcPts val="0"/>
              </a:spcBef>
              <a:spcAft>
                <a:spcPts val="0"/>
              </a:spcAft>
              <a:buSzPts val="2000"/>
              <a:buChar char="●"/>
            </a:pPr>
            <a:r>
              <a:rPr lang="it-IT" sz="2000"/>
              <a:t>The mentor will add a comment after the exercise and the discussion.</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360f1ae7a1_0_68"/>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3: “convince me”</a:t>
            </a:r>
            <a:endParaRPr/>
          </a:p>
        </p:txBody>
      </p:sp>
      <p:sp>
        <p:nvSpPr>
          <p:cNvPr id="251" name="Google Shape;251;g1360f1ae7a1_0_68"/>
          <p:cNvSpPr txBox="1"/>
          <p:nvPr>
            <p:ph idx="2" type="body"/>
          </p:nvPr>
        </p:nvSpPr>
        <p:spPr>
          <a:xfrm>
            <a:off x="557250" y="2218775"/>
            <a:ext cx="76422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The apprentices divide in groups.</a:t>
            </a:r>
            <a:br>
              <a:rPr lang="it-IT" sz="2000"/>
            </a:br>
            <a:endParaRPr sz="2000"/>
          </a:p>
          <a:p>
            <a:pPr indent="-355600" lvl="0" marL="457200" rtl="0" algn="l">
              <a:lnSpc>
                <a:spcPct val="90000"/>
              </a:lnSpc>
              <a:spcBef>
                <a:spcPts val="0"/>
              </a:spcBef>
              <a:spcAft>
                <a:spcPts val="0"/>
              </a:spcAft>
              <a:buSzPts val="2000"/>
              <a:buChar char="●"/>
            </a:pPr>
            <a:r>
              <a:rPr lang="it-IT" sz="2000"/>
              <a:t>Each group have to prepare an elevator pitch about the toy-startup.</a:t>
            </a:r>
            <a:br>
              <a:rPr lang="it-IT" sz="2000"/>
            </a:br>
            <a:endParaRPr sz="2000"/>
          </a:p>
          <a:p>
            <a:pPr indent="-355600" lvl="0" marL="457200" rtl="0" algn="l">
              <a:lnSpc>
                <a:spcPct val="90000"/>
              </a:lnSpc>
              <a:spcBef>
                <a:spcPts val="0"/>
              </a:spcBef>
              <a:spcAft>
                <a:spcPts val="0"/>
              </a:spcAft>
              <a:buSzPts val="2000"/>
              <a:buChar char="●"/>
            </a:pPr>
            <a:r>
              <a:rPr lang="it-IT" sz="2000"/>
              <a:t>The results have to be added to this presentation using the provided link.</a:t>
            </a:r>
            <a:br>
              <a:rPr lang="it-IT" sz="2000"/>
            </a:br>
            <a:endParaRPr sz="2000"/>
          </a:p>
          <a:p>
            <a:pPr indent="-355600" lvl="0" marL="457200" rtl="0" algn="l">
              <a:lnSpc>
                <a:spcPct val="90000"/>
              </a:lnSpc>
              <a:spcBef>
                <a:spcPts val="0"/>
              </a:spcBef>
              <a:spcAft>
                <a:spcPts val="0"/>
              </a:spcAft>
              <a:buSzPts val="2000"/>
              <a:buChar char="●"/>
            </a:pPr>
            <a:r>
              <a:rPr lang="it-IT" sz="2000"/>
              <a:t>Each elevator pitch have to convince the audience in no more than 90 seconds.</a:t>
            </a:r>
            <a:br>
              <a:rPr lang="it-IT" sz="2000"/>
            </a:br>
            <a:endParaRPr sz="2000"/>
          </a:p>
          <a:p>
            <a:pPr indent="-355600" lvl="0" marL="457200" rtl="0" algn="l">
              <a:lnSpc>
                <a:spcPct val="90000"/>
              </a:lnSpc>
              <a:spcBef>
                <a:spcPts val="0"/>
              </a:spcBef>
              <a:spcAft>
                <a:spcPts val="0"/>
              </a:spcAft>
              <a:buSzPts val="2000"/>
              <a:buChar char="●"/>
            </a:pPr>
            <a:r>
              <a:rPr lang="it-IT" sz="2000"/>
              <a:t>Use at least one slide, but completely free to act.</a:t>
            </a:r>
            <a:br>
              <a:rPr lang="it-IT" sz="2000"/>
            </a:br>
            <a:endParaRPr sz="2000"/>
          </a:p>
          <a:p>
            <a:pPr indent="-355600" lvl="0" marL="457200" rtl="0" algn="l">
              <a:lnSpc>
                <a:spcPct val="90000"/>
              </a:lnSpc>
              <a:spcBef>
                <a:spcPts val="0"/>
              </a:spcBef>
              <a:spcAft>
                <a:spcPts val="0"/>
              </a:spcAft>
              <a:buSzPts val="2000"/>
              <a:buChar char="●"/>
            </a:pPr>
            <a:r>
              <a:rPr lang="it-IT" sz="2000"/>
              <a:t>Only a representative per group discuss the elevator pitch.</a:t>
            </a:r>
            <a:endParaRPr sz="2000"/>
          </a:p>
        </p:txBody>
      </p:sp>
      <p:pic>
        <p:nvPicPr>
          <p:cNvPr id="252" name="Google Shape;252;g1360f1ae7a1_0_68"/>
          <p:cNvPicPr preferRelativeResize="0"/>
          <p:nvPr/>
        </p:nvPicPr>
        <p:blipFill>
          <a:blip r:embed="rId3">
            <a:alphaModFix/>
          </a:blip>
          <a:stretch>
            <a:fillRect/>
          </a:stretch>
        </p:blipFill>
        <p:spPr>
          <a:xfrm>
            <a:off x="8818950" y="2488075"/>
            <a:ext cx="2773800" cy="2773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360f1ae7a1_0_89"/>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3 results…</a:t>
            </a:r>
            <a:endParaRPr/>
          </a:p>
        </p:txBody>
      </p:sp>
      <p:sp>
        <p:nvSpPr>
          <p:cNvPr id="258" name="Google Shape;258;g1360f1ae7a1_0_89"/>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360f1ae7a1_0_76"/>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Conclusion &amp; further reading</a:t>
            </a:r>
            <a:endParaRPr/>
          </a:p>
        </p:txBody>
      </p:sp>
      <p:sp>
        <p:nvSpPr>
          <p:cNvPr id="264" name="Google Shape;264;g1360f1ae7a1_0_76"/>
          <p:cNvSpPr txBox="1"/>
          <p:nvPr>
            <p:ph idx="2" type="body"/>
          </p:nvPr>
        </p:nvSpPr>
        <p:spPr>
          <a:xfrm>
            <a:off x="557250" y="2218775"/>
            <a:ext cx="109611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Ferri, Luca, Rosanna Spanò, and Andrea Tomo. "</a:t>
            </a:r>
            <a:r>
              <a:rPr b="1" lang="it-IT" sz="2000"/>
              <a:t>Cloud computing in high tech startups: evidence from a case study.</a:t>
            </a:r>
            <a:r>
              <a:rPr lang="it-IT" sz="2000"/>
              <a:t>" Technology Analysis &amp; Strategic Management 32, no. 2 (2020): 146-157.</a:t>
            </a:r>
            <a:br>
              <a:rPr lang="it-IT" sz="2000"/>
            </a:br>
            <a:endParaRPr sz="2000"/>
          </a:p>
          <a:p>
            <a:pPr indent="-355600" lvl="0" marL="457200" rtl="0" algn="l">
              <a:lnSpc>
                <a:spcPct val="90000"/>
              </a:lnSpc>
              <a:spcBef>
                <a:spcPts val="0"/>
              </a:spcBef>
              <a:spcAft>
                <a:spcPts val="0"/>
              </a:spcAft>
              <a:buSzPts val="2000"/>
              <a:buChar char="●"/>
            </a:pPr>
            <a:r>
              <a:rPr lang="it-IT" sz="2000"/>
              <a:t>Pellegrino, Bruno, and Luigi Zingales. </a:t>
            </a:r>
            <a:r>
              <a:rPr b="1" lang="it-IT" sz="2000"/>
              <a:t>Diagnosing the Italian disease</a:t>
            </a:r>
            <a:r>
              <a:rPr lang="it-IT" sz="2000"/>
              <a:t>. No. w23964. National Bureau of Economic Research, 2017.</a:t>
            </a:r>
            <a:br>
              <a:rPr lang="it-IT" sz="2000"/>
            </a:br>
            <a:endParaRPr sz="2000"/>
          </a:p>
          <a:p>
            <a:pPr indent="-355600" lvl="0" marL="457200" rtl="0" algn="l">
              <a:lnSpc>
                <a:spcPct val="90000"/>
              </a:lnSpc>
              <a:spcBef>
                <a:spcPts val="0"/>
              </a:spcBef>
              <a:spcAft>
                <a:spcPts val="0"/>
              </a:spcAft>
              <a:buSzPts val="2000"/>
              <a:buChar char="●"/>
            </a:pPr>
            <a:r>
              <a:rPr lang="it-IT" sz="2000"/>
              <a:t>Dahanayake, Hansika, and Claudia Bih Muna. "</a:t>
            </a:r>
            <a:r>
              <a:rPr b="1" lang="it-IT" sz="2000"/>
              <a:t>Entrepreneurial Ecosystem Challenges for AI Startups Internationalization: Evidence from Emerging Markets Case Studies.</a:t>
            </a:r>
            <a:r>
              <a:rPr lang="it-IT" sz="2000"/>
              <a:t>" (2022).</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360f1ae7a1_0_81"/>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Conclusion &amp; further reading</a:t>
            </a:r>
            <a:endParaRPr/>
          </a:p>
        </p:txBody>
      </p:sp>
      <p:sp>
        <p:nvSpPr>
          <p:cNvPr id="270" name="Google Shape;270;g1360f1ae7a1_0_81"/>
          <p:cNvSpPr txBox="1"/>
          <p:nvPr>
            <p:ph idx="2" type="body"/>
          </p:nvPr>
        </p:nvSpPr>
        <p:spPr>
          <a:xfrm>
            <a:off x="557250" y="2218775"/>
            <a:ext cx="109611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We discussed about how the cloud computing technology can support or be the cornerstone of an innovation company.</a:t>
            </a:r>
            <a:br>
              <a:rPr lang="it-IT" sz="2000"/>
            </a:br>
            <a:endParaRPr sz="2000"/>
          </a:p>
          <a:p>
            <a:pPr indent="-355600" lvl="0" marL="457200" rtl="0" algn="l">
              <a:lnSpc>
                <a:spcPct val="90000"/>
              </a:lnSpc>
              <a:spcBef>
                <a:spcPts val="0"/>
              </a:spcBef>
              <a:spcAft>
                <a:spcPts val="0"/>
              </a:spcAft>
              <a:buSzPts val="2000"/>
              <a:buChar char="●"/>
            </a:pPr>
            <a:r>
              <a:rPr lang="it-IT" sz="2000"/>
              <a:t>The topic is huge and an incorrect evaluation can jeopardize your business plan.</a:t>
            </a:r>
            <a:br>
              <a:rPr lang="it-IT" sz="2000"/>
            </a:br>
            <a:endParaRPr sz="2000"/>
          </a:p>
          <a:p>
            <a:pPr indent="-355600" lvl="0" marL="457200" rtl="0" algn="l">
              <a:lnSpc>
                <a:spcPct val="90000"/>
              </a:lnSpc>
              <a:spcBef>
                <a:spcPts val="0"/>
              </a:spcBef>
              <a:spcAft>
                <a:spcPts val="0"/>
              </a:spcAft>
              <a:buSzPts val="2000"/>
              <a:buChar char="●"/>
            </a:pPr>
            <a:r>
              <a:rPr lang="it-IT" sz="2000"/>
              <a:t>Good issue: if your company leverage cloud computing you have not to care about hardware and energy crises.</a:t>
            </a:r>
            <a:br>
              <a:rPr lang="it-IT" sz="2000"/>
            </a:br>
            <a:endParaRPr sz="2000"/>
          </a:p>
          <a:p>
            <a:pPr indent="-355600" lvl="0" marL="457200" rtl="0" algn="l">
              <a:lnSpc>
                <a:spcPct val="90000"/>
              </a:lnSpc>
              <a:spcBef>
                <a:spcPts val="0"/>
              </a:spcBef>
              <a:spcAft>
                <a:spcPts val="0"/>
              </a:spcAft>
              <a:buSzPts val="2000"/>
              <a:buChar char="●"/>
            </a:pPr>
            <a:r>
              <a:rPr lang="it-IT" sz="2000"/>
              <a:t>Bad issue: you bond your business hands and feet to a business of someone else.</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
          <p:cNvSpPr txBox="1"/>
          <p:nvPr>
            <p:ph idx="1" type="body"/>
          </p:nvPr>
        </p:nvSpPr>
        <p:spPr>
          <a:xfrm>
            <a:off x="557250" y="2931250"/>
            <a:ext cx="10961100" cy="1323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rgbClr val="2C3A58"/>
              </a:buClr>
              <a:buSzPts val="4000"/>
              <a:buNone/>
            </a:pPr>
            <a:r>
              <a:rPr lang="it-IT"/>
              <a:t>Spoiler Alert: a real use case, it comes from high-performance cloud computing.</a:t>
            </a:r>
            <a:endParaRPr/>
          </a:p>
        </p:txBody>
      </p:sp>
      <p:sp>
        <p:nvSpPr>
          <p:cNvPr id="276" name="Google Shape;276;p3"/>
          <p:cNvSpPr txBox="1"/>
          <p:nvPr>
            <p:ph idx="2" type="body"/>
          </p:nvPr>
        </p:nvSpPr>
        <p:spPr>
          <a:xfrm>
            <a:off x="557250" y="2607015"/>
            <a:ext cx="4908550" cy="40611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C00000"/>
              </a:buClr>
              <a:buSzPts val="1200"/>
              <a:buNone/>
            </a:pPr>
            <a:r>
              <a:rPr lang="it-IT"/>
              <a:t>MASTER MEIM 2021-2022</a:t>
            </a:r>
            <a:endParaRPr/>
          </a:p>
          <a:p>
            <a:pPr indent="-228600" lvl="0" marL="228600" rtl="0" algn="l">
              <a:lnSpc>
                <a:spcPct val="90000"/>
              </a:lnSpc>
              <a:spcBef>
                <a:spcPts val="1000"/>
              </a:spcBef>
              <a:spcAft>
                <a:spcPts val="0"/>
              </a:spcAft>
              <a:buClr>
                <a:srgbClr val="C00000"/>
              </a:buClr>
              <a:buSzPts val="1200"/>
              <a:buNone/>
            </a:pPr>
            <a:r>
              <a:t/>
            </a:r>
            <a:endParaRPr/>
          </a:p>
        </p:txBody>
      </p:sp>
      <p:sp>
        <p:nvSpPr>
          <p:cNvPr id="277" name="Google Shape;277;p3"/>
          <p:cNvSpPr txBox="1"/>
          <p:nvPr/>
        </p:nvSpPr>
        <p:spPr>
          <a:xfrm>
            <a:off x="997925" y="4702925"/>
            <a:ext cx="938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A step by step use case about making your business with a weather app.</a:t>
            </a:r>
            <a:endParaRPr/>
          </a:p>
          <a:p>
            <a:pPr indent="0" lvl="0" marL="0" rtl="0" algn="l">
              <a:spcBef>
                <a:spcPts val="0"/>
              </a:spcBef>
              <a:spcAft>
                <a:spcPts val="0"/>
              </a:spcAft>
              <a:buNone/>
            </a:pPr>
            <a:r>
              <a:rPr lang="it-IT"/>
              <a:t>In July, for the final fun!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1360f1ae7a1_0_20"/>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Challenge-based Learning section</a:t>
            </a:r>
            <a:endParaRPr/>
          </a:p>
        </p:txBody>
      </p:sp>
      <p:sp>
        <p:nvSpPr>
          <p:cNvPr id="58" name="Google Shape;58;g1360f1ae7a1_0_20"/>
          <p:cNvSpPr txBox="1"/>
          <p:nvPr>
            <p:ph idx="2" type="body"/>
          </p:nvPr>
        </p:nvSpPr>
        <p:spPr>
          <a:xfrm>
            <a:off x="557250" y="2218775"/>
            <a:ext cx="87774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The apprentices divide in groups.</a:t>
            </a:r>
            <a:br>
              <a:rPr lang="it-IT" sz="2000"/>
            </a:br>
            <a:endParaRPr sz="2000"/>
          </a:p>
          <a:p>
            <a:pPr indent="-355600" lvl="0" marL="457200" rtl="0" algn="l">
              <a:lnSpc>
                <a:spcPct val="90000"/>
              </a:lnSpc>
              <a:spcBef>
                <a:spcPts val="0"/>
              </a:spcBef>
              <a:spcAft>
                <a:spcPts val="0"/>
              </a:spcAft>
              <a:buSzPts val="2000"/>
              <a:buChar char="●"/>
            </a:pPr>
            <a:r>
              <a:rPr lang="it-IT" sz="2000"/>
              <a:t>Each group have to add to this presentation an identification unique name and the names of the components.</a:t>
            </a:r>
            <a:br>
              <a:rPr lang="it-IT" sz="2000"/>
            </a:br>
            <a:endParaRPr sz="2000"/>
          </a:p>
          <a:p>
            <a:pPr indent="-355600" lvl="0" marL="457200" rtl="0" algn="l">
              <a:lnSpc>
                <a:spcPct val="90000"/>
              </a:lnSpc>
              <a:spcBef>
                <a:spcPts val="0"/>
              </a:spcBef>
              <a:spcAft>
                <a:spcPts val="0"/>
              </a:spcAft>
              <a:buSzPts val="2000"/>
              <a:buChar char="●"/>
            </a:pPr>
            <a:r>
              <a:rPr lang="it-IT" sz="2000"/>
              <a:t>Each group works on a private copy of the presentation.</a:t>
            </a:r>
            <a:br>
              <a:rPr lang="it-IT" sz="2000"/>
            </a:br>
            <a:endParaRPr sz="2000"/>
          </a:p>
          <a:p>
            <a:pPr indent="-355600" lvl="0" marL="457200" rtl="0" algn="l">
              <a:lnSpc>
                <a:spcPct val="90000"/>
              </a:lnSpc>
              <a:spcBef>
                <a:spcPts val="0"/>
              </a:spcBef>
              <a:spcAft>
                <a:spcPts val="0"/>
              </a:spcAft>
              <a:buSzPts val="2000"/>
              <a:buChar char="●"/>
            </a:pPr>
            <a:r>
              <a:rPr lang="it-IT" sz="2000"/>
              <a:t>At the end of each challenge the presentation have to be shared with the mentor.</a:t>
            </a:r>
            <a:br>
              <a:rPr lang="it-IT" sz="2000"/>
            </a:br>
            <a:endParaRPr sz="2000"/>
          </a:p>
          <a:p>
            <a:pPr indent="-355600" lvl="0" marL="457200" rtl="0" algn="l">
              <a:lnSpc>
                <a:spcPct val="90000"/>
              </a:lnSpc>
              <a:spcBef>
                <a:spcPts val="0"/>
              </a:spcBef>
              <a:spcAft>
                <a:spcPts val="0"/>
              </a:spcAft>
              <a:buSzPts val="2000"/>
              <a:buChar char="●"/>
            </a:pPr>
            <a:r>
              <a:rPr lang="it-IT" sz="2000"/>
              <a:t>The mentor will add the slides to the main presentation.</a:t>
            </a:r>
            <a:br>
              <a:rPr lang="it-IT" sz="2000"/>
            </a:br>
            <a:endParaRPr sz="2000"/>
          </a:p>
          <a:p>
            <a:pPr indent="-355600" lvl="0" marL="457200" rtl="0" algn="l">
              <a:lnSpc>
                <a:spcPct val="90000"/>
              </a:lnSpc>
              <a:spcBef>
                <a:spcPts val="0"/>
              </a:spcBef>
              <a:spcAft>
                <a:spcPts val="0"/>
              </a:spcAft>
              <a:buSzPts val="2000"/>
              <a:buChar char="●"/>
            </a:pPr>
            <a:r>
              <a:rPr lang="it-IT" sz="2000"/>
              <a:t>One of more group representatives will show each challenge result to the audience.</a:t>
            </a:r>
            <a:endParaRPr sz="2000"/>
          </a:p>
        </p:txBody>
      </p:sp>
      <p:pic>
        <p:nvPicPr>
          <p:cNvPr id="59" name="Google Shape;59;g1360f1ae7a1_0_20"/>
          <p:cNvPicPr preferRelativeResize="0"/>
          <p:nvPr/>
        </p:nvPicPr>
        <p:blipFill>
          <a:blip r:embed="rId3">
            <a:alphaModFix/>
          </a:blip>
          <a:stretch>
            <a:fillRect/>
          </a:stretch>
        </p:blipFill>
        <p:spPr>
          <a:xfrm>
            <a:off x="9334500" y="2551775"/>
            <a:ext cx="2857500" cy="2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360f1ae7a1_0_32"/>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Groups</a:t>
            </a:r>
            <a:endParaRPr/>
          </a:p>
        </p:txBody>
      </p:sp>
      <p:sp>
        <p:nvSpPr>
          <p:cNvPr id="65" name="Google Shape;65;g1360f1ae7a1_0_32"/>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lang="it-IT" sz="2000"/>
              <a:t>I MALAMEIM: Ciro, Manuel, Davide</a:t>
            </a:r>
            <a:endParaRPr sz="2000"/>
          </a:p>
          <a:p>
            <a:pPr indent="-355600" lvl="0" marL="457200" rtl="0" algn="l">
              <a:lnSpc>
                <a:spcPct val="115000"/>
              </a:lnSpc>
              <a:spcBef>
                <a:spcPts val="0"/>
              </a:spcBef>
              <a:spcAft>
                <a:spcPts val="0"/>
              </a:spcAft>
              <a:buSzPts val="2000"/>
              <a:buChar char="●"/>
            </a:pPr>
            <a:r>
              <a:rPr lang="it-IT" sz="2000"/>
              <a:t>BiB: Gianfranco, Guido, Noemi</a:t>
            </a:r>
            <a:endParaRPr sz="2000"/>
          </a:p>
          <a:p>
            <a:pPr indent="-355600" lvl="0" marL="457200" rtl="0" algn="l">
              <a:lnSpc>
                <a:spcPct val="115000"/>
              </a:lnSpc>
              <a:spcBef>
                <a:spcPts val="0"/>
              </a:spcBef>
              <a:spcAft>
                <a:spcPts val="0"/>
              </a:spcAft>
              <a:buSzPts val="2000"/>
              <a:buChar char="●"/>
            </a:pPr>
            <a:r>
              <a:rPr lang="it-IT" sz="2000"/>
              <a:t>SPACEY: Gianni, Ilenia</a:t>
            </a:r>
            <a:endParaRPr sz="2000"/>
          </a:p>
          <a:p>
            <a:pPr indent="-355600" lvl="0" marL="457200" rtl="0" algn="l">
              <a:lnSpc>
                <a:spcPct val="115000"/>
              </a:lnSpc>
              <a:spcBef>
                <a:spcPts val="0"/>
              </a:spcBef>
              <a:spcAft>
                <a:spcPts val="0"/>
              </a:spcAft>
              <a:buSzPts val="2000"/>
              <a:buChar char="●"/>
            </a:pPr>
            <a:r>
              <a:rPr lang="it-IT" sz="2000"/>
              <a:t>SKYROCK: Vincenzo, Liliana</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1360f1ae7a1_0_26"/>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1: “name the </a:t>
            </a:r>
            <a:r>
              <a:rPr lang="it-IT"/>
              <a:t>bogey</a:t>
            </a:r>
            <a:r>
              <a:rPr lang="it-IT"/>
              <a:t>”</a:t>
            </a:r>
            <a:endParaRPr/>
          </a:p>
        </p:txBody>
      </p:sp>
      <p:sp>
        <p:nvSpPr>
          <p:cNvPr id="71" name="Google Shape;71;g1360f1ae7a1_0_26"/>
          <p:cNvSpPr txBox="1"/>
          <p:nvPr>
            <p:ph idx="2" type="body"/>
          </p:nvPr>
        </p:nvSpPr>
        <p:spPr>
          <a:xfrm>
            <a:off x="557250" y="2218775"/>
            <a:ext cx="85089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it-IT" sz="2000"/>
              <a:t>The apprentices divide in groups.</a:t>
            </a:r>
            <a:br>
              <a:rPr lang="it-IT" sz="2000"/>
            </a:br>
            <a:endParaRPr sz="2000"/>
          </a:p>
          <a:p>
            <a:pPr indent="-355600" lvl="0" marL="457200" rtl="0" algn="l">
              <a:lnSpc>
                <a:spcPct val="90000"/>
              </a:lnSpc>
              <a:spcBef>
                <a:spcPts val="0"/>
              </a:spcBef>
              <a:spcAft>
                <a:spcPts val="0"/>
              </a:spcAft>
              <a:buSzPts val="2000"/>
              <a:buChar char="●"/>
            </a:pPr>
            <a:r>
              <a:rPr lang="it-IT" sz="2000"/>
              <a:t>Each group have to google and discover 3 companies “cloud-enabled” and 3 companies “cloud-native”.</a:t>
            </a:r>
            <a:br>
              <a:rPr lang="it-IT" sz="2000"/>
            </a:br>
            <a:endParaRPr sz="2000"/>
          </a:p>
          <a:p>
            <a:pPr indent="-355600" lvl="0" marL="457200" rtl="0" algn="l">
              <a:lnSpc>
                <a:spcPct val="90000"/>
              </a:lnSpc>
              <a:spcBef>
                <a:spcPts val="0"/>
              </a:spcBef>
              <a:spcAft>
                <a:spcPts val="0"/>
              </a:spcAft>
              <a:buSzPts val="2000"/>
              <a:buChar char="●"/>
            </a:pPr>
            <a:r>
              <a:rPr lang="it-IT" sz="2000"/>
              <a:t>At least one company have to be SME.</a:t>
            </a:r>
            <a:br>
              <a:rPr lang="it-IT" sz="2000"/>
            </a:br>
            <a:endParaRPr sz="2000"/>
          </a:p>
          <a:p>
            <a:pPr indent="-355600" lvl="0" marL="457200" rtl="0" algn="l">
              <a:lnSpc>
                <a:spcPct val="90000"/>
              </a:lnSpc>
              <a:spcBef>
                <a:spcPts val="0"/>
              </a:spcBef>
              <a:spcAft>
                <a:spcPts val="0"/>
              </a:spcAft>
              <a:buSzPts val="2000"/>
              <a:buChar char="●"/>
            </a:pPr>
            <a:r>
              <a:rPr lang="it-IT" sz="2000"/>
              <a:t>At least one company have to be based in Italy.</a:t>
            </a:r>
            <a:br>
              <a:rPr lang="it-IT" sz="2000"/>
            </a:br>
            <a:endParaRPr sz="2000"/>
          </a:p>
          <a:p>
            <a:pPr indent="-355600" lvl="0" marL="457200" rtl="0" algn="l">
              <a:lnSpc>
                <a:spcPct val="90000"/>
              </a:lnSpc>
              <a:spcBef>
                <a:spcPts val="0"/>
              </a:spcBef>
              <a:spcAft>
                <a:spcPts val="0"/>
              </a:spcAft>
              <a:buSzPts val="2000"/>
              <a:buChar char="●"/>
            </a:pPr>
            <a:r>
              <a:rPr lang="it-IT" sz="2000"/>
              <a:t>For each company add the name, the logo and a short description.</a:t>
            </a:r>
            <a:br>
              <a:rPr lang="it-IT" sz="2000"/>
            </a:br>
            <a:endParaRPr sz="2000"/>
          </a:p>
          <a:p>
            <a:pPr indent="-355600" lvl="0" marL="457200" rtl="0" algn="l">
              <a:lnSpc>
                <a:spcPct val="90000"/>
              </a:lnSpc>
              <a:spcBef>
                <a:spcPts val="0"/>
              </a:spcBef>
              <a:spcAft>
                <a:spcPts val="0"/>
              </a:spcAft>
              <a:buSzPts val="2000"/>
              <a:buChar char="●"/>
            </a:pPr>
            <a:r>
              <a:rPr lang="it-IT" sz="2000"/>
              <a:t>For each company have to be stated how the cloud computing technologies are used.</a:t>
            </a:r>
            <a:endParaRPr sz="2000"/>
          </a:p>
        </p:txBody>
      </p:sp>
      <p:sp>
        <p:nvSpPr>
          <p:cNvPr id="72" name="Google Shape;72;g1360f1ae7a1_0_26"/>
          <p:cNvSpPr txBox="1"/>
          <p:nvPr/>
        </p:nvSpPr>
        <p:spPr>
          <a:xfrm>
            <a:off x="9066150" y="2738975"/>
            <a:ext cx="2526600" cy="253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it-IT" sz="8000">
                <a:solidFill>
                  <a:srgbClr val="FF9900"/>
                </a:solidFill>
              </a:rPr>
              <a:t>?</a:t>
            </a:r>
            <a:endParaRPr b="1" sz="8000">
              <a:solidFill>
                <a:srgbClr val="FF99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200dfb921a_0_13"/>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1 results: Cloud Native </a:t>
            </a:r>
            <a:r>
              <a:rPr lang="it-IT"/>
              <a:t>MALAMEIM</a:t>
            </a:r>
            <a:endParaRPr/>
          </a:p>
        </p:txBody>
      </p:sp>
      <p:sp>
        <p:nvSpPr>
          <p:cNvPr id="78" name="Google Shape;78;g1200dfb921a_0_13"/>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b="1" lang="it-IT" sz="2000"/>
              <a:t>SparkFabrik</a:t>
            </a:r>
            <a:r>
              <a:rPr lang="it-IT" sz="2000"/>
              <a:t> (Italian)</a:t>
            </a:r>
            <a:br>
              <a:rPr lang="it-IT" sz="2000"/>
            </a:br>
            <a:r>
              <a:rPr lang="it-IT" sz="2000"/>
              <a:t>We design and build Cloud-Native applications, cloud systems and infrastructures through the latest #DevOps techniques. We support companies in complex digital transformation processes, combining experience and method with deep technological knowledge resulting from continuous research and development. The whole process is based on Lean principles. We develop software following Agile methodologies inspired by the Agile Manifesto and optimize it with Devops and Continuous Delivery practices to transform ideas into successful digital products.</a:t>
            </a:r>
            <a:endParaRPr sz="2000"/>
          </a:p>
        </p:txBody>
      </p:sp>
      <p:pic>
        <p:nvPicPr>
          <p:cNvPr id="79" name="Google Shape;79;g1200dfb921a_0_13"/>
          <p:cNvPicPr preferRelativeResize="0"/>
          <p:nvPr/>
        </p:nvPicPr>
        <p:blipFill>
          <a:blip r:embed="rId3">
            <a:alphaModFix/>
          </a:blip>
          <a:stretch>
            <a:fillRect/>
          </a:stretch>
        </p:blipFill>
        <p:spPr>
          <a:xfrm>
            <a:off x="1474600" y="5107000"/>
            <a:ext cx="4934109" cy="101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200dfb921a_0_7"/>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1 results: Cloud Native </a:t>
            </a:r>
            <a:r>
              <a:rPr lang="it-IT"/>
              <a:t>MALAMEIM</a:t>
            </a:r>
            <a:endParaRPr/>
          </a:p>
        </p:txBody>
      </p:sp>
      <p:sp>
        <p:nvSpPr>
          <p:cNvPr id="85" name="Google Shape;85;g1200dfb921a_0_7"/>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b="1" lang="it-IT" sz="2000"/>
              <a:t>ScienceSoft</a:t>
            </a:r>
            <a:br>
              <a:rPr lang="it-IT" sz="2000"/>
            </a:br>
            <a:r>
              <a:rPr lang="it-IT" sz="2000"/>
              <a:t>ScienceSoft provides cloud-native application development to various business domains. We have partnerships with leading cloud providers (Amazon, Oracle, IBM, Magento, Salesforce) and deliver reliable, easily scalable solutions with conversion-optimized UI/UX design. We cover all stages of development, and our flexible services can be tailored to your needs.</a:t>
            </a:r>
            <a:endParaRPr sz="2000"/>
          </a:p>
        </p:txBody>
      </p:sp>
      <p:pic>
        <p:nvPicPr>
          <p:cNvPr id="86" name="Google Shape;86;g1200dfb921a_0_7"/>
          <p:cNvPicPr preferRelativeResize="0"/>
          <p:nvPr/>
        </p:nvPicPr>
        <p:blipFill>
          <a:blip r:embed="rId3">
            <a:alphaModFix/>
          </a:blip>
          <a:stretch>
            <a:fillRect/>
          </a:stretch>
        </p:blipFill>
        <p:spPr>
          <a:xfrm>
            <a:off x="1453750" y="4616825"/>
            <a:ext cx="2571750" cy="135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200dfb921a_13_8"/>
          <p:cNvSpPr txBox="1"/>
          <p:nvPr>
            <p:ph type="title"/>
          </p:nvPr>
        </p:nvSpPr>
        <p:spPr>
          <a:xfrm>
            <a:off x="557250" y="1316925"/>
            <a:ext cx="11035500" cy="72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E3C5D"/>
              </a:buClr>
              <a:buSzPts val="4000"/>
              <a:buFont typeface="Avenir"/>
              <a:buNone/>
            </a:pPr>
            <a:r>
              <a:rPr lang="it-IT"/>
              <a:t>Challenge 1 results: Cloud Native MALAMEIM</a:t>
            </a:r>
            <a:endParaRPr/>
          </a:p>
        </p:txBody>
      </p:sp>
      <p:sp>
        <p:nvSpPr>
          <p:cNvPr id="92" name="Google Shape;92;g1200dfb921a_13_8"/>
          <p:cNvSpPr txBox="1"/>
          <p:nvPr>
            <p:ph idx="2" type="body"/>
          </p:nvPr>
        </p:nvSpPr>
        <p:spPr>
          <a:xfrm>
            <a:off x="557250" y="2218775"/>
            <a:ext cx="10473000" cy="37506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b="1" lang="it-IT" sz="2000"/>
              <a:t>Mia-Platform</a:t>
            </a:r>
            <a:endParaRPr b="1" sz="2000"/>
          </a:p>
          <a:p>
            <a:pPr indent="0" lvl="0" marL="0" rtl="0" algn="l">
              <a:spcBef>
                <a:spcPts val="1000"/>
              </a:spcBef>
              <a:spcAft>
                <a:spcPts val="0"/>
              </a:spcAft>
              <a:buNone/>
            </a:pPr>
            <a:r>
              <a:rPr lang="it-IT" sz="1600">
                <a:latin typeface="Arial"/>
                <a:ea typeface="Arial"/>
                <a:cs typeface="Arial"/>
                <a:sym typeface="Arial"/>
              </a:rPr>
              <a:t>Mia-Platform is the innovative, 100% Italian tech company that has brought to market one of the world's leading solutions for end-to-end implementation of native cloud digital platforms, already chosen by major insurance companies such as Cattolica Assicurazioni and Gruppo Helvetia Italia. The software suite simplifies the development and management of modern applications on Kubernetes and enables the adoption of a digital integration hub architecture, the new architectural paradigm that facilitates omnichannel and digital transformation initiatives for a growing number of organizations.</a:t>
            </a:r>
            <a:endParaRPr sz="1600">
              <a:latin typeface="Arial"/>
              <a:ea typeface="Arial"/>
              <a:cs typeface="Arial"/>
              <a:sym typeface="Arial"/>
            </a:endParaRPr>
          </a:p>
          <a:p>
            <a:pPr indent="0" lvl="0" marL="0" rtl="0" algn="l">
              <a:lnSpc>
                <a:spcPct val="115000"/>
              </a:lnSpc>
              <a:spcBef>
                <a:spcPts val="0"/>
              </a:spcBef>
              <a:spcAft>
                <a:spcPts val="0"/>
              </a:spcAft>
              <a:buNone/>
            </a:pPr>
            <a:r>
              <a:t/>
            </a:r>
            <a:endParaRPr sz="2000"/>
          </a:p>
        </p:txBody>
      </p:sp>
      <p:pic>
        <p:nvPicPr>
          <p:cNvPr id="93" name="Google Shape;93;g1200dfb921a_13_8"/>
          <p:cNvPicPr preferRelativeResize="0"/>
          <p:nvPr/>
        </p:nvPicPr>
        <p:blipFill>
          <a:blip r:embed="rId3">
            <a:alphaModFix/>
          </a:blip>
          <a:stretch>
            <a:fillRect/>
          </a:stretch>
        </p:blipFill>
        <p:spPr>
          <a:xfrm>
            <a:off x="3501476" y="1859800"/>
            <a:ext cx="2074450" cy="852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2021-11-23T11:10:02Z</dcterms:created>
  <dc:creator>Microsoft Office User</dc:creator>
</cp:coreProperties>
</file>