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57DE3-FEAE-9083-36B6-7E4D1036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458953-AEDA-B09E-EA25-14A7A313A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A35995-FBF2-0619-7050-D76A6FF5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A5CC95-E8A3-8943-6C47-A09B38C9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3EF69B-7830-B9A8-C44A-A7769848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09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06482-0F41-E832-B3F0-BF486E91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BB8C4C-D8BF-14A3-4CC6-618B7D8E2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DA3B47-A7FE-B8A9-28D3-28E099D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EA8032-192E-E86E-54A8-3213E791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12010-7BC7-66C3-1494-0B3B298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6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CE9B46-D576-851E-D97B-A2BD3C3F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955B63-8F1C-4BD2-6D1A-D7EA921C2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87A5E4-5283-67E8-4CAC-986AB50B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1AD177-DE56-FB9B-E610-D8767C37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6D472-4B33-76B0-3829-6F677496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41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E2E5D-AA3C-B2D8-10CF-D8898DBA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EC41F-7EF6-76D5-70A9-33F50BAD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BE495-0CF2-5EE3-38D0-443AD60E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7EF56-58C5-16B8-F444-87B4297B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96F26-1697-12A5-F289-480A0AC0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02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6068F-5C37-D0A3-F50F-C69FE6D4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E87444-331A-AD82-E09F-C8971100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A76E86-E4D5-3434-FBBD-B76BDFBF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9F4E1-0BEA-EE80-70E3-A0432F63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0E2660-6CFA-3429-13D4-3CFFC741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9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A65EE-1421-B4BC-A2A3-5CF7638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7C7DC-B02C-B327-692D-94490926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4E2503-8713-F6DE-5883-E303DA2B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DACDCF-C21B-E844-4BBA-87A6C2AB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CDC747-0593-0751-B628-A8C46540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4495D8-DA88-1BB0-4798-01B96511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22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2CD4A-9A24-DCEB-89BE-06E33852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4ACC8B-5EA0-C702-4208-F94E3EE8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9DA12E-E4D5-F910-89D1-384126557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3F7AE1-A179-80D2-67C6-4499DC397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E43A703-8DFA-299F-0248-FFCC6B8B0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A9F74D-333C-CEAF-4041-0CAF3575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04B67E-F46B-3EE3-3DDE-DAFD92F5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60784-17AF-4A4A-A136-C9138A3F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67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02499-3D0D-2CEE-4AC2-90583821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61EE0E-D8C6-BDC2-7A6D-5CFB099B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19D375-AFA8-D2EB-DF0D-B9695F7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F0B816-79F3-FB41-1B37-6E36A1FF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08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2313D8-1DD3-874D-AF8F-7F23CA8E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1BA949-6DA6-5737-D2AB-0DBADD5B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6DA30E-CAD7-225D-A74A-02BA1C7E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4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8009BE-E9E2-9B17-0243-6111674C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C2248B-B777-4BB2-4240-D8A068D8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21B1B3-F78C-4B88-E952-880ED9665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BA37CC-3CC2-A672-5119-1C1DD9EA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248BD8-2DA1-40C0-5C44-C45E9434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D6E515-DB8C-85AD-F0D1-AF35FEED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24075-9881-221E-6FDA-78A4DC3C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C9CD8E-185D-3F83-87AC-DDB9EFDC1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00F5A6-4621-7AB8-76E7-1AA2196D6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90C50B-7269-741F-ED45-FE26EA53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047A0E-911E-948E-7012-CB3B6CB6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5E98D-FEFB-BB57-889E-F8E2A24A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06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A54DBB-C0DD-C693-BE58-660AD52E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18143D-E62F-6964-0FC0-A31124B2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E3D2F3-E82D-961C-FA81-A7AB54C6F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C34F-A34E-4DE9-83FE-031CE5B7B897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E24276-14FB-2915-1865-0F490A8C2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9C98C-9EAC-B1F1-1186-A58F232B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2796-A255-4B25-A868-D81A942A59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4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177C2A-B97A-BAC9-67CA-0FE591B0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7" y="4274168"/>
            <a:ext cx="6397107" cy="20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803FE7-82B8-D28E-2704-0E6A4D130CD1}"/>
              </a:ext>
            </a:extLst>
          </p:cNvPr>
          <p:cNvSpPr txBox="1"/>
          <p:nvPr/>
        </p:nvSpPr>
        <p:spPr>
          <a:xfrm>
            <a:off x="1423852" y="2180312"/>
            <a:ext cx="3953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CARATTERI COMPLESSI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19641C6-2981-1C60-9725-74CDC27A5F93}"/>
              </a:ext>
            </a:extLst>
          </p:cNvPr>
          <p:cNvSpPr/>
          <p:nvPr/>
        </p:nvSpPr>
        <p:spPr>
          <a:xfrm>
            <a:off x="516835" y="249226"/>
            <a:ext cx="3886200" cy="426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EREDITARIETÀ CARATTERI COMPLESSI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64D12D-7E66-1486-AC6E-874357519223}"/>
              </a:ext>
            </a:extLst>
          </p:cNvPr>
          <p:cNvSpPr/>
          <p:nvPr/>
        </p:nvSpPr>
        <p:spPr>
          <a:xfrm>
            <a:off x="1176131" y="675861"/>
            <a:ext cx="3886200" cy="34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Dimensioni corporee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Peso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Capacità riproduttiva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Colore degli occhi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Colore della pelle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Pressione sanguigna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Attività enzimatica specifica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Suscettibilità ad alcune malattie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Numero di chicchi nelle spighe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Lunghezza della pannocchia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…</a:t>
            </a:r>
          </a:p>
          <a:p>
            <a:pPr algn="just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D97FC69-DC4B-7DB2-35B0-D70D0AB79911}"/>
              </a:ext>
            </a:extLst>
          </p:cNvPr>
          <p:cNvSpPr/>
          <p:nvPr/>
        </p:nvSpPr>
        <p:spPr>
          <a:xfrm>
            <a:off x="5975347" y="1706968"/>
            <a:ext cx="3886200" cy="1523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Questi caratteri variano in modo </a:t>
            </a:r>
            <a:r>
              <a:rPr lang="it-IT" sz="1600" b="1" dirty="0">
                <a:solidFill>
                  <a:srgbClr val="FF0000"/>
                </a:solidFill>
              </a:rPr>
              <a:t>continuo</a:t>
            </a:r>
            <a:r>
              <a:rPr lang="it-IT" sz="1600" b="1" dirty="0">
                <a:solidFill>
                  <a:schemeClr val="tx1"/>
                </a:solidFill>
              </a:rPr>
              <a:t> 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chemeClr val="tx1"/>
                </a:solidFill>
              </a:rPr>
              <a:t>possono essere fenotipicamente quantificabili (</a:t>
            </a:r>
            <a:r>
              <a:rPr lang="it-IT" sz="1600" b="1" u="sng" dirty="0">
                <a:solidFill>
                  <a:srgbClr val="FF0000"/>
                </a:solidFill>
              </a:rPr>
              <a:t>CARATTERI QUANTITATIVI</a:t>
            </a:r>
            <a:r>
              <a:rPr lang="it-IT" sz="1600" b="1" dirty="0">
                <a:solidFill>
                  <a:schemeClr val="tx1"/>
                </a:solidFill>
              </a:rPr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</a:rPr>
              <a:t>statura,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</a:rPr>
              <a:t>peso corporeo,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58BC1DB-A7C3-B0B6-E544-67F3E20F915B}"/>
              </a:ext>
            </a:extLst>
          </p:cNvPr>
          <p:cNvSpPr/>
          <p:nvPr/>
        </p:nvSpPr>
        <p:spPr>
          <a:xfrm>
            <a:off x="6798365" y="5230761"/>
            <a:ext cx="5068956" cy="143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Genetica quantitativa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studia l’</a:t>
            </a:r>
            <a:r>
              <a:rPr lang="it-IT" sz="1600" b="1" dirty="0">
                <a:solidFill>
                  <a:srgbClr val="0066FF"/>
                </a:solidFill>
              </a:rPr>
              <a:t>architettura genetica dei  caratteri quantitativi </a:t>
            </a:r>
            <a:r>
              <a:rPr lang="it-IT" sz="1600" b="1" dirty="0">
                <a:solidFill>
                  <a:schemeClr val="tx1"/>
                </a:solidFill>
              </a:rPr>
              <a:t>servendosi di </a:t>
            </a:r>
            <a:r>
              <a:rPr lang="it-IT" sz="1600" b="1" dirty="0">
                <a:solidFill>
                  <a:srgbClr val="0066FF"/>
                </a:solidFill>
              </a:rPr>
              <a:t>modelli matematici </a:t>
            </a:r>
            <a:r>
              <a:rPr lang="it-IT" sz="1600" b="1" dirty="0">
                <a:solidFill>
                  <a:schemeClr val="tx1"/>
                </a:solidFill>
              </a:rPr>
              <a:t>e </a:t>
            </a:r>
            <a:r>
              <a:rPr lang="it-IT" sz="1600" b="1" dirty="0">
                <a:solidFill>
                  <a:srgbClr val="0066FF"/>
                </a:solidFill>
              </a:rPr>
              <a:t>tecniche statistiche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endParaRPr lang="it-IT" sz="1600" b="1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Definire i </a:t>
            </a:r>
            <a:r>
              <a:rPr lang="it-IT" sz="1600" b="1" dirty="0">
                <a:solidFill>
                  <a:srgbClr val="0000FF"/>
                </a:solidFill>
              </a:rPr>
              <a:t>fattori genetici</a:t>
            </a:r>
            <a:r>
              <a:rPr lang="it-IT" sz="1600" b="1" dirty="0">
                <a:solidFill>
                  <a:schemeClr val="tx1"/>
                </a:solidFill>
              </a:rPr>
              <a:t> ed </a:t>
            </a:r>
            <a:r>
              <a:rPr lang="it-IT" sz="1600" b="1" dirty="0">
                <a:solidFill>
                  <a:srgbClr val="0000FF"/>
                </a:solidFill>
              </a:rPr>
              <a:t>ambientali </a:t>
            </a:r>
            <a:r>
              <a:rPr lang="it-IT" sz="1600" b="1" dirty="0">
                <a:solidFill>
                  <a:schemeClr val="tx1"/>
                </a:solidFill>
              </a:rPr>
              <a:t>che concorrono nell’espressione di un carattere.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5265C26-FD07-3864-A448-C2C9201617F7}"/>
              </a:ext>
            </a:extLst>
          </p:cNvPr>
          <p:cNvSpPr/>
          <p:nvPr/>
        </p:nvSpPr>
        <p:spPr>
          <a:xfrm>
            <a:off x="5068956" y="3350240"/>
            <a:ext cx="5466522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I fenotipi legati ai </a:t>
            </a:r>
            <a:r>
              <a:rPr lang="it-IT" sz="1600" b="1" dirty="0">
                <a:solidFill>
                  <a:srgbClr val="0000FF"/>
                </a:solidFill>
              </a:rPr>
              <a:t>caratteri complessi quantitativi non seguono  una trasmissione di tipo mendeliano</a:t>
            </a:r>
            <a:r>
              <a:rPr lang="it-IT" sz="1600" b="1" dirty="0">
                <a:solidFill>
                  <a:schemeClr val="tx1"/>
                </a:solidFill>
              </a:rPr>
              <a:t>, in quanto espressione di una </a:t>
            </a:r>
            <a:r>
              <a:rPr lang="it-IT" sz="1600" b="1" dirty="0">
                <a:solidFill>
                  <a:srgbClr val="FF0000"/>
                </a:solidFill>
              </a:rPr>
              <a:t>componente genetica </a:t>
            </a:r>
            <a:r>
              <a:rPr lang="it-IT" sz="1600" b="1" dirty="0">
                <a:solidFill>
                  <a:schemeClr val="tx1"/>
                </a:solidFill>
              </a:rPr>
              <a:t>e di una </a:t>
            </a:r>
            <a:r>
              <a:rPr lang="it-IT" sz="1600" b="1" dirty="0">
                <a:solidFill>
                  <a:srgbClr val="FF0000"/>
                </a:solidFill>
              </a:rPr>
              <a:t>componente ambientale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07AD2B8F-8581-4A47-9AE3-1E13D44AE344}"/>
              </a:ext>
            </a:extLst>
          </p:cNvPr>
          <p:cNvSpPr/>
          <p:nvPr/>
        </p:nvSpPr>
        <p:spPr>
          <a:xfrm>
            <a:off x="6096000" y="4379845"/>
            <a:ext cx="4228656" cy="757936"/>
          </a:xfrm>
          <a:prstGeom prst="wedgeRoundRectCallout">
            <a:avLst>
              <a:gd name="adj1" fmla="val -28849"/>
              <a:gd name="adj2" fmla="val -6572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Interazione tra diversi geni (NON allelici </a:t>
            </a:r>
            <a:r>
              <a:rPr lang="it-IT" sz="1400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it-IT" sz="1400" b="1" dirty="0">
                <a:solidFill>
                  <a:schemeClr val="tx1"/>
                </a:solidFill>
              </a:rPr>
              <a:t>loci diversi), ciascuno con un piccolo effetto sul carattere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(</a:t>
            </a:r>
            <a:r>
              <a:rPr lang="it-IT" sz="1400" b="1" dirty="0">
                <a:solidFill>
                  <a:srgbClr val="0000FF"/>
                </a:solidFill>
              </a:rPr>
              <a:t>carattere poligenico</a:t>
            </a:r>
            <a:r>
              <a:rPr lang="it-IT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C4867D-B74F-E45A-8671-718ADED1A186}"/>
              </a:ext>
            </a:extLst>
          </p:cNvPr>
          <p:cNvSpPr/>
          <p:nvPr/>
        </p:nvSpPr>
        <p:spPr>
          <a:xfrm>
            <a:off x="5695127" y="345199"/>
            <a:ext cx="3886200" cy="110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Caratteri studiati da Mandel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discontinui e qualitativi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(alto </a:t>
            </a:r>
            <a:r>
              <a:rPr lang="it-IT" sz="1600" b="1" dirty="0">
                <a:solidFill>
                  <a:schemeClr val="tx1"/>
                </a:solidFill>
                <a:sym typeface="Symbol" panose="05050102010706020507" pitchFamily="18" charset="2"/>
              </a:rPr>
              <a:t> </a:t>
            </a:r>
            <a:r>
              <a:rPr lang="it-IT" sz="1600" b="1" dirty="0">
                <a:solidFill>
                  <a:schemeClr val="tx1"/>
                </a:solidFill>
              </a:rPr>
              <a:t>basso, liscio </a:t>
            </a:r>
            <a:r>
              <a:rPr lang="it-IT" sz="1600" b="1" dirty="0">
                <a:solidFill>
                  <a:schemeClr val="tx1"/>
                </a:solidFill>
                <a:sym typeface="Symbol" panose="05050102010706020507" pitchFamily="18" charset="2"/>
              </a:rPr>
              <a:t> </a:t>
            </a:r>
            <a:r>
              <a:rPr lang="it-IT" sz="1600" b="1" dirty="0">
                <a:solidFill>
                  <a:schemeClr val="tx1"/>
                </a:solidFill>
              </a:rPr>
              <a:t>rugoso, …)</a:t>
            </a:r>
          </a:p>
        </p:txBody>
      </p:sp>
    </p:spTree>
    <p:extLst>
      <p:ext uri="{BB962C8B-B14F-4D97-AF65-F5344CB8AC3E}">
        <p14:creationId xmlns:p14="http://schemas.microsoft.com/office/powerpoint/2010/main" val="34968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59C16A8-CA71-0F09-DF11-030B6158122A}"/>
              </a:ext>
            </a:extLst>
          </p:cNvPr>
          <p:cNvSpPr/>
          <p:nvPr/>
        </p:nvSpPr>
        <p:spPr>
          <a:xfrm>
            <a:off x="594931" y="229573"/>
            <a:ext cx="4837454" cy="891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00FF"/>
                </a:solidFill>
              </a:rPr>
              <a:t>Molti caratteri, pur presentando un modello di ereditarietà complesso, sono controllati geneticamente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4780D4C-BFA0-3DF7-E44A-FB99CCB07484}"/>
              </a:ext>
            </a:extLst>
          </p:cNvPr>
          <p:cNvSpPr/>
          <p:nvPr/>
        </p:nvSpPr>
        <p:spPr>
          <a:xfrm>
            <a:off x="504863" y="2894821"/>
            <a:ext cx="5238710" cy="891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La base genetica di alcuni caratteri negli animali e nelle piante può essere dimostrata ricorrendo ad </a:t>
            </a:r>
            <a:r>
              <a:rPr lang="it-IT" sz="1600" b="1" dirty="0">
                <a:solidFill>
                  <a:srgbClr val="0000FF"/>
                </a:solidFill>
              </a:rPr>
              <a:t>incroci selettivi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A9511BA-0449-CDCD-1956-3C8F90FC3CFC}"/>
              </a:ext>
            </a:extLst>
          </p:cNvPr>
          <p:cNvGrpSpPr/>
          <p:nvPr/>
        </p:nvGrpSpPr>
        <p:grpSpPr>
          <a:xfrm>
            <a:off x="235967" y="872896"/>
            <a:ext cx="11704470" cy="5785676"/>
            <a:chOff x="235967" y="872896"/>
            <a:chExt cx="11704470" cy="578567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5D97561-BA01-1A80-F5E1-F13BF639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9905" y="872896"/>
              <a:ext cx="4600532" cy="547795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1BD5658-83C8-594B-A3C2-AFF39D45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967" y="6262298"/>
              <a:ext cx="2019475" cy="396274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4DE9438-6CF0-A3F0-6178-EAA59F0310AF}"/>
                </a:ext>
              </a:extLst>
            </p:cNvPr>
            <p:cNvSpPr/>
            <p:nvPr/>
          </p:nvSpPr>
          <p:spPr>
            <a:xfrm>
              <a:off x="394303" y="4262927"/>
              <a:ext cx="7985768" cy="1165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 Carattere → </a:t>
              </a:r>
              <a:r>
                <a:rPr lang="it-IT" sz="1600" b="1" dirty="0">
                  <a:solidFill>
                    <a:srgbClr val="0000FF"/>
                  </a:solidFill>
                </a:rPr>
                <a:t>colore dei chicchi di grano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3 geni (</a:t>
              </a:r>
              <a:r>
                <a:rPr lang="it-IT" sz="1600" b="1" i="1" dirty="0">
                  <a:solidFill>
                    <a:schemeClr val="tx1"/>
                  </a:solidFill>
                </a:rPr>
                <a:t>A</a:t>
              </a:r>
              <a:r>
                <a:rPr lang="it-IT" sz="1600" b="1" dirty="0">
                  <a:solidFill>
                    <a:schemeClr val="tx1"/>
                  </a:solidFill>
                </a:rPr>
                <a:t>, </a:t>
              </a:r>
              <a:r>
                <a:rPr lang="it-IT" sz="1600" b="1" i="1" dirty="0">
                  <a:solidFill>
                    <a:schemeClr val="tx1"/>
                  </a:solidFill>
                </a:rPr>
                <a:t>B</a:t>
              </a:r>
              <a:r>
                <a:rPr lang="it-IT" sz="1600" b="1" dirty="0">
                  <a:solidFill>
                    <a:schemeClr val="tx1"/>
                  </a:solidFill>
                </a:rPr>
                <a:t>, </a:t>
              </a:r>
              <a:r>
                <a:rPr lang="it-IT" sz="1600" b="1" i="1" dirty="0">
                  <a:solidFill>
                    <a:schemeClr val="tx1"/>
                  </a:solidFill>
                </a:rPr>
                <a:t>C</a:t>
              </a:r>
              <a:r>
                <a:rPr lang="it-IT" sz="1600" b="1" dirty="0">
                  <a:solidFill>
                    <a:schemeClr val="tx1"/>
                  </a:solidFill>
                </a:rPr>
                <a:t>) che assortiscono in modo indipendente (ognuno con 2 alleli)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						↓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					</a:t>
              </a:r>
              <a:r>
                <a:rPr lang="it-IT" sz="1600" b="1" dirty="0">
                  <a:solidFill>
                    <a:srgbClr val="0000FF"/>
                  </a:solidFill>
                </a:rPr>
                <a:t>Contributo additivo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C6ED39-B046-7FF1-C0EB-2C3ADBFAACF6}"/>
              </a:ext>
            </a:extLst>
          </p:cNvPr>
          <p:cNvSpPr txBox="1"/>
          <p:nvPr/>
        </p:nvSpPr>
        <p:spPr>
          <a:xfrm>
            <a:off x="251562" y="1063501"/>
            <a:ext cx="54920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tx1"/>
                </a:solidFill>
              </a:rPr>
              <a:t>↑</a:t>
            </a:r>
          </a:p>
          <a:p>
            <a:pPr algn="ctr"/>
            <a:r>
              <a:rPr lang="it-IT" sz="1800" b="1" dirty="0">
                <a:solidFill>
                  <a:schemeClr val="tx1"/>
                </a:solidFill>
              </a:rPr>
              <a:t>Somiglianza tra individui geneticamente imparentati</a:t>
            </a:r>
          </a:p>
          <a:p>
            <a:pPr marL="2419350" indent="-174625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tx1"/>
                </a:solidFill>
              </a:rPr>
              <a:t>Gemelli omozigoti</a:t>
            </a:r>
          </a:p>
          <a:p>
            <a:pPr marL="2419350" indent="-174625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tx1"/>
                </a:solidFill>
              </a:rPr>
              <a:t>Fratelli</a:t>
            </a:r>
          </a:p>
          <a:p>
            <a:pPr marL="2419350" indent="-174625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tx1"/>
                </a:solidFill>
              </a:rPr>
              <a:t>Genitori-figli</a:t>
            </a:r>
          </a:p>
          <a:p>
            <a:pPr marL="2419350" indent="-174625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686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75D2A77-5BEB-388F-FC58-E19315E0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8" y="601706"/>
            <a:ext cx="3261643" cy="603556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97A74B5-2BC1-C980-6A56-10C56597CD02}"/>
              </a:ext>
            </a:extLst>
          </p:cNvPr>
          <p:cNvSpPr/>
          <p:nvPr/>
        </p:nvSpPr>
        <p:spPr>
          <a:xfrm>
            <a:off x="2911671" y="115941"/>
            <a:ext cx="6368657" cy="694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Prima dimostrazione dell’esistenza di </a:t>
            </a:r>
            <a:r>
              <a:rPr lang="it-IT" sz="1600" b="1" dirty="0">
                <a:solidFill>
                  <a:srgbClr val="0000FF"/>
                </a:solidFill>
              </a:rPr>
              <a:t>fattori genetici </a:t>
            </a:r>
            <a:r>
              <a:rPr lang="it-IT" sz="1600" b="1" dirty="0">
                <a:solidFill>
                  <a:schemeClr val="tx1"/>
                </a:solidFill>
              </a:rPr>
              <a:t>e </a:t>
            </a:r>
            <a:r>
              <a:rPr lang="it-IT" sz="1600" b="1" dirty="0">
                <a:solidFill>
                  <a:srgbClr val="0000FF"/>
                </a:solidFill>
              </a:rPr>
              <a:t>fattori ambiental</a:t>
            </a:r>
            <a:r>
              <a:rPr lang="it-IT" sz="1600" b="1" dirty="0">
                <a:solidFill>
                  <a:schemeClr val="tx1"/>
                </a:solidFill>
              </a:rPr>
              <a:t>i nell’espressione di un </a:t>
            </a:r>
            <a:r>
              <a:rPr lang="it-IT" sz="1600" b="1" dirty="0">
                <a:solidFill>
                  <a:srgbClr val="FF0000"/>
                </a:solidFill>
              </a:rPr>
              <a:t>carattere complesso</a:t>
            </a:r>
            <a:r>
              <a:rPr lang="it-IT" sz="1600" b="1" dirty="0">
                <a:solidFill>
                  <a:schemeClr val="tx1"/>
                </a:solidFill>
              </a:rPr>
              <a:t> in  </a:t>
            </a:r>
            <a:r>
              <a:rPr lang="it-IT" sz="1600" b="1" i="1" dirty="0" err="1">
                <a:solidFill>
                  <a:schemeClr val="tx1"/>
                </a:solidFill>
              </a:rPr>
              <a:t>Phaseolus</a:t>
            </a:r>
            <a:r>
              <a:rPr lang="it-IT" sz="1600" b="1" i="1" dirty="0">
                <a:solidFill>
                  <a:schemeClr val="tx1"/>
                </a:solidFill>
              </a:rPr>
              <a:t> </a:t>
            </a:r>
            <a:r>
              <a:rPr lang="it-IT" sz="1600" b="1" i="1" dirty="0" err="1">
                <a:solidFill>
                  <a:schemeClr val="tx1"/>
                </a:solidFill>
              </a:rPr>
              <a:t>vulgaris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185EC3-2F0C-C024-51B3-59B5977316D9}"/>
              </a:ext>
            </a:extLst>
          </p:cNvPr>
          <p:cNvSpPr/>
          <p:nvPr/>
        </p:nvSpPr>
        <p:spPr>
          <a:xfrm>
            <a:off x="3361793" y="1182548"/>
            <a:ext cx="2734206" cy="403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Peso dei semi: 150÷900 mg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75C0526-843D-724A-5503-F1AD3ADF799D}"/>
              </a:ext>
            </a:extLst>
          </p:cNvPr>
          <p:cNvSpPr/>
          <p:nvPr/>
        </p:nvSpPr>
        <p:spPr>
          <a:xfrm>
            <a:off x="4474891" y="2615502"/>
            <a:ext cx="4611236" cy="129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 In seguito a ripetute autofecondazioni ne derivarono linee pure per il peso dei semi.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↓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La </a:t>
            </a:r>
            <a:r>
              <a:rPr lang="it-IT" sz="1600" b="1" dirty="0">
                <a:solidFill>
                  <a:srgbClr val="0000FF"/>
                </a:solidFill>
              </a:rPr>
              <a:t>stabilizzazione del carattere </a:t>
            </a:r>
            <a:r>
              <a:rPr lang="it-IT" sz="1600" b="1" dirty="0">
                <a:solidFill>
                  <a:schemeClr val="tx1"/>
                </a:solidFill>
              </a:rPr>
              <a:t>era, quindi, frutto di differenze genetiche.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FCC635B-5403-98D4-7D42-D48320EEF3EB}"/>
              </a:ext>
            </a:extLst>
          </p:cNvPr>
          <p:cNvSpPr/>
          <p:nvPr/>
        </p:nvSpPr>
        <p:spPr>
          <a:xfrm>
            <a:off x="4474890" y="4023360"/>
            <a:ext cx="5796869" cy="172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Nell’ambito delle diverse linee pure ottenute, rese omozigoti dalle diverse autofecondazioni, si continuava ad osservare una leggera variabilità nel peso dei semi.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↓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La variabilità osservata doveva essere dovuta a </a:t>
            </a:r>
            <a:r>
              <a:rPr lang="it-IT" sz="1600" b="1" dirty="0">
                <a:solidFill>
                  <a:srgbClr val="0000FF"/>
                </a:solidFill>
              </a:rPr>
              <a:t>fattori ambientali </a:t>
            </a:r>
            <a:r>
              <a:rPr lang="it-IT" sz="1600" b="1" dirty="0">
                <a:solidFill>
                  <a:schemeClr val="tx1"/>
                </a:solidFill>
              </a:rPr>
              <a:t>non controllati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4A70C7-6B27-DC6F-B417-B0E393A112E5}"/>
              </a:ext>
            </a:extLst>
          </p:cNvPr>
          <p:cNvSpPr/>
          <p:nvPr/>
        </p:nvSpPr>
        <p:spPr>
          <a:xfrm>
            <a:off x="8642117" y="5628002"/>
            <a:ext cx="3128385" cy="89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00FF"/>
                </a:solidFill>
              </a:rPr>
              <a:t>Fattori genetici </a:t>
            </a:r>
            <a:r>
              <a:rPr lang="it-IT" sz="1600" b="1" dirty="0">
                <a:solidFill>
                  <a:schemeClr val="tx1"/>
                </a:solidFill>
              </a:rPr>
              <a:t>+ </a:t>
            </a:r>
            <a:r>
              <a:rPr lang="it-IT" sz="1600" b="1" dirty="0">
                <a:solidFill>
                  <a:srgbClr val="0000FF"/>
                </a:solidFill>
              </a:rPr>
              <a:t>fattori ambientali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↓</a:t>
            </a: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VARIABILITÀ FENOTIPICA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C1647648-B91A-DC9F-7131-6DC229C51141}"/>
              </a:ext>
            </a:extLst>
          </p:cNvPr>
          <p:cNvSpPr/>
          <p:nvPr/>
        </p:nvSpPr>
        <p:spPr>
          <a:xfrm>
            <a:off x="3599727" y="2002420"/>
            <a:ext cx="682906" cy="4386805"/>
          </a:xfrm>
          <a:prstGeom prst="rightBrace">
            <a:avLst>
              <a:gd name="adj1" fmla="val 8333"/>
              <a:gd name="adj2" fmla="val 1827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5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9754FA-0D54-9559-0865-1D5D8A443152}"/>
              </a:ext>
            </a:extLst>
          </p:cNvPr>
          <p:cNvSpPr/>
          <p:nvPr/>
        </p:nvSpPr>
        <p:spPr>
          <a:xfrm>
            <a:off x="244020" y="155696"/>
            <a:ext cx="5075326" cy="116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Eredità poligenica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L’effetto di diversi geni sulla manifestazione di un determinato carattere può essere di tipo </a:t>
            </a:r>
            <a:r>
              <a:rPr lang="it-IT" sz="1600" b="1" dirty="0">
                <a:solidFill>
                  <a:srgbClr val="FF0000"/>
                </a:solidFill>
              </a:rPr>
              <a:t>cumulativo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endParaRPr lang="it-IT" sz="1600" b="1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Non ci sono rapporti di dominanza o recessività tra loro.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F9FD9FA-C9AE-D57B-F6A6-23F9EAE3935D}"/>
              </a:ext>
            </a:extLst>
          </p:cNvPr>
          <p:cNvGrpSpPr/>
          <p:nvPr/>
        </p:nvGrpSpPr>
        <p:grpSpPr>
          <a:xfrm>
            <a:off x="5743826" y="340904"/>
            <a:ext cx="6204154" cy="1490266"/>
            <a:chOff x="4552336" y="1603958"/>
            <a:chExt cx="6204154" cy="1490266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05CA37D-7D02-79B8-050A-128D314C768D}"/>
                </a:ext>
              </a:extLst>
            </p:cNvPr>
            <p:cNvSpPr txBox="1"/>
            <p:nvPr/>
          </p:nvSpPr>
          <p:spPr>
            <a:xfrm>
              <a:off x="5799517" y="2724892"/>
              <a:ext cx="28021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CARATTERI QUANTITATIVI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3C6F85B-5CB9-7FF7-C1D9-D0D817BD0901}"/>
                </a:ext>
              </a:extLst>
            </p:cNvPr>
            <p:cNvSpPr txBox="1"/>
            <p:nvPr/>
          </p:nvSpPr>
          <p:spPr>
            <a:xfrm>
              <a:off x="4552336" y="1641591"/>
              <a:ext cx="2871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solidFill>
                    <a:srgbClr val="0000FF"/>
                  </a:solidFill>
                </a:rPr>
                <a:t>modello </a:t>
              </a:r>
              <a:r>
                <a:rPr lang="it-IT" sz="1600" b="1" dirty="0" err="1">
                  <a:solidFill>
                    <a:srgbClr val="0000FF"/>
                  </a:solidFill>
                </a:rPr>
                <a:t>allelia</a:t>
              </a:r>
              <a:r>
                <a:rPr lang="it-IT" sz="1600" b="1" dirty="0">
                  <a:solidFill>
                    <a:srgbClr val="0000FF"/>
                  </a:solidFill>
                </a:rPr>
                <a:t> multipla</a:t>
              </a:r>
            </a:p>
            <a:p>
              <a:pPr algn="just"/>
              <a:r>
                <a:rPr lang="it-IT" sz="1600" b="1" dirty="0"/>
                <a:t>prodotto di diversi alleli ad uno stesso locus</a:t>
              </a:r>
              <a:endParaRPr lang="it-IT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54841FB-8779-73BD-3062-B0D801B59AFB}"/>
                </a:ext>
              </a:extLst>
            </p:cNvPr>
            <p:cNvSpPr txBox="1"/>
            <p:nvPr/>
          </p:nvSpPr>
          <p:spPr>
            <a:xfrm>
              <a:off x="7767484" y="1603958"/>
              <a:ext cx="29890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1600" b="1" dirty="0">
                  <a:solidFill>
                    <a:srgbClr val="0000FF"/>
                  </a:solidFill>
                </a:rPr>
                <a:t>modello poligenico</a:t>
              </a:r>
            </a:p>
            <a:p>
              <a:pPr algn="just"/>
              <a:r>
                <a:rPr lang="it-IT" sz="1600" b="1" dirty="0"/>
                <a:t>effetto additivo di più sistemi genetici con più alleli.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F22F3547-3ABE-3057-2C47-131E598B631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5987846" y="2472588"/>
              <a:ext cx="0" cy="3049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9D23259-8E88-BDA9-2176-83E3A2F5BE82}"/>
                </a:ext>
              </a:extLst>
            </p:cNvPr>
            <p:cNvCxnSpPr>
              <a:cxnSpLocks/>
            </p:cNvCxnSpPr>
            <p:nvPr/>
          </p:nvCxnSpPr>
          <p:spPr>
            <a:xfrm>
              <a:off x="8217525" y="2472588"/>
              <a:ext cx="0" cy="3049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7EB4BC47-69A2-6065-B20D-D34D76E9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64" y="1603243"/>
            <a:ext cx="4258009" cy="50701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1F6CBE-DD62-DE62-16C1-FE7FBEFD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46" y="6268397"/>
            <a:ext cx="2019475" cy="39627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9355BF2-46E2-0608-F833-34CDBD3599EE}"/>
              </a:ext>
            </a:extLst>
          </p:cNvPr>
          <p:cNvSpPr/>
          <p:nvPr/>
        </p:nvSpPr>
        <p:spPr>
          <a:xfrm>
            <a:off x="4554977" y="1933945"/>
            <a:ext cx="6631183" cy="116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 Nilsson-</a:t>
            </a:r>
            <a:r>
              <a:rPr lang="it-IT" sz="1600" b="1" dirty="0" err="1">
                <a:solidFill>
                  <a:schemeClr val="tx1"/>
                </a:solidFill>
              </a:rPr>
              <a:t>Hehle</a:t>
            </a:r>
            <a:r>
              <a:rPr lang="it-IT" sz="1600" b="1" dirty="0">
                <a:solidFill>
                  <a:schemeClr val="tx1"/>
                </a:solidFill>
              </a:rPr>
              <a:t> (1909)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Carattere → </a:t>
            </a:r>
            <a:r>
              <a:rPr lang="it-IT" sz="1600" b="1" dirty="0">
                <a:solidFill>
                  <a:srgbClr val="0000FF"/>
                </a:solidFill>
              </a:rPr>
              <a:t>colore dei chicchi di grano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3 geni (</a:t>
            </a:r>
            <a:r>
              <a:rPr lang="it-IT" sz="1600" b="1" i="1" dirty="0">
                <a:solidFill>
                  <a:schemeClr val="tx1"/>
                </a:solidFill>
              </a:rPr>
              <a:t>A</a:t>
            </a:r>
            <a:r>
              <a:rPr lang="it-IT" sz="1600" b="1" dirty="0">
                <a:solidFill>
                  <a:schemeClr val="tx1"/>
                </a:solidFill>
              </a:rPr>
              <a:t>, </a:t>
            </a:r>
            <a:r>
              <a:rPr lang="it-IT" sz="1600" b="1" i="1" dirty="0">
                <a:solidFill>
                  <a:schemeClr val="tx1"/>
                </a:solidFill>
              </a:rPr>
              <a:t>B</a:t>
            </a:r>
            <a:r>
              <a:rPr lang="it-IT" sz="1600" b="1" dirty="0">
                <a:solidFill>
                  <a:schemeClr val="tx1"/>
                </a:solidFill>
              </a:rPr>
              <a:t>, </a:t>
            </a:r>
            <a:r>
              <a:rPr lang="it-IT" sz="1600" b="1" i="1" dirty="0">
                <a:solidFill>
                  <a:schemeClr val="tx1"/>
                </a:solidFill>
              </a:rPr>
              <a:t>C</a:t>
            </a:r>
            <a:r>
              <a:rPr lang="it-IT" sz="1600" b="1" dirty="0">
                <a:solidFill>
                  <a:schemeClr val="tx1"/>
                </a:solidFill>
              </a:rPr>
              <a:t>) che assortiscono in modo indipendente: ognuno con 2 alleli)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						↓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					</a:t>
            </a:r>
            <a:r>
              <a:rPr lang="it-IT" sz="1600" b="1" dirty="0">
                <a:solidFill>
                  <a:srgbClr val="0000FF"/>
                </a:solidFill>
              </a:rPr>
              <a:t>Contributo additivo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86D0AB-6B5C-6271-182C-9F9C177D0919}"/>
              </a:ext>
            </a:extLst>
          </p:cNvPr>
          <p:cNvSpPr txBox="1"/>
          <p:nvPr/>
        </p:nvSpPr>
        <p:spPr>
          <a:xfrm>
            <a:off x="4188716" y="4621340"/>
            <a:ext cx="3110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FF"/>
                </a:solidFill>
              </a:rPr>
              <a:t>Il numero di classi fenotipiche della F</a:t>
            </a:r>
            <a:r>
              <a:rPr lang="it-IT" sz="1600" b="1" baseline="-25000" dirty="0">
                <a:solidFill>
                  <a:srgbClr val="0000FF"/>
                </a:solidFill>
              </a:rPr>
              <a:t>2</a:t>
            </a:r>
            <a:r>
              <a:rPr lang="it-IT" sz="1600" b="1" dirty="0">
                <a:solidFill>
                  <a:srgbClr val="0000FF"/>
                </a:solidFill>
              </a:rPr>
              <a:t> indicava che il colore dei chicchi fosse controllato da 3 geni.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D0C1C2D-C2EE-7CDF-E113-DE02CEE85696}"/>
              </a:ext>
            </a:extLst>
          </p:cNvPr>
          <p:cNvSpPr txBox="1"/>
          <p:nvPr/>
        </p:nvSpPr>
        <p:spPr>
          <a:xfrm>
            <a:off x="7790389" y="5283026"/>
            <a:ext cx="3521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Modello di ereditarietà complessa correlabile alla segregazione ed assortimento indipendente di più geni.</a:t>
            </a:r>
          </a:p>
        </p:txBody>
      </p:sp>
    </p:spTree>
    <p:extLst>
      <p:ext uri="{BB962C8B-B14F-4D97-AF65-F5344CB8AC3E}">
        <p14:creationId xmlns:p14="http://schemas.microsoft.com/office/powerpoint/2010/main" val="21350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1AE8E20-F85A-E119-B951-6C701CCC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7" y="6262298"/>
            <a:ext cx="2019475" cy="39627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941AF53-03A7-15E9-4B61-7C05D0BD83E7}"/>
              </a:ext>
            </a:extLst>
          </p:cNvPr>
          <p:cNvSpPr/>
          <p:nvPr/>
        </p:nvSpPr>
        <p:spPr>
          <a:xfrm>
            <a:off x="389172" y="199428"/>
            <a:ext cx="4969905" cy="72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E.M. East (1916)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Lunghezza della corolla nel fiore della pianta di tabacco</a:t>
            </a:r>
            <a:endParaRPr lang="it-IT" sz="1600" b="1" dirty="0">
              <a:solidFill>
                <a:srgbClr val="0000FF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A539416-CC7A-8DAB-3472-18A7D3FF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564" y="111490"/>
            <a:ext cx="1988992" cy="1882303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53B07002-95CF-153B-F257-9C11FC679FFB}"/>
              </a:ext>
            </a:extLst>
          </p:cNvPr>
          <p:cNvGrpSpPr/>
          <p:nvPr/>
        </p:nvGrpSpPr>
        <p:grpSpPr>
          <a:xfrm>
            <a:off x="389173" y="1057020"/>
            <a:ext cx="11413654" cy="4427292"/>
            <a:chOff x="1245704" y="1496862"/>
            <a:chExt cx="11413654" cy="442729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D71E48A-DF95-B35D-081E-4DCE64F9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704" y="1496862"/>
              <a:ext cx="5538970" cy="4173346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C9306B6-28C1-7248-356A-F20799E2BFF9}"/>
                </a:ext>
              </a:extLst>
            </p:cNvPr>
            <p:cNvSpPr/>
            <p:nvPr/>
          </p:nvSpPr>
          <p:spPr>
            <a:xfrm>
              <a:off x="6366780" y="2150591"/>
              <a:ext cx="3436981" cy="726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400" b="1" dirty="0">
                  <a:solidFill>
                    <a:srgbClr val="0000FF"/>
                  </a:solidFill>
                </a:rPr>
                <a:t>linee pure con leggera variabilità fenotipica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↑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fattori ambientali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7F4CBCFD-0BFB-33FD-3EBC-DF962AD288EF}"/>
                </a:ext>
              </a:extLst>
            </p:cNvPr>
            <p:cNvSpPr/>
            <p:nvPr/>
          </p:nvSpPr>
          <p:spPr>
            <a:xfrm>
              <a:off x="6384965" y="3065891"/>
              <a:ext cx="3580842" cy="726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400" b="1" dirty="0">
                  <a:solidFill>
                    <a:srgbClr val="0000FF"/>
                  </a:solidFill>
                </a:rPr>
                <a:t>Fiori con lunghezza della corolla intermedia e con variabilità simili alle linee pure parentali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↑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fattori ambientali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5A1B3684-E5E7-BB55-3CE6-B0EC7177AD4F}"/>
                </a:ext>
              </a:extLst>
            </p:cNvPr>
            <p:cNvSpPr/>
            <p:nvPr/>
          </p:nvSpPr>
          <p:spPr>
            <a:xfrm>
              <a:off x="6463285" y="4004939"/>
              <a:ext cx="6196073" cy="993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400" b="1" dirty="0">
                  <a:solidFill>
                    <a:srgbClr val="0000FF"/>
                  </a:solidFill>
                </a:rPr>
                <a:t>Fiori con lunghezza della corolla simile alla media della F1, ma con una più accentuata variabilità.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↑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fattori genetici  (segregazione ed assortimento indipendente) + fattori ambientali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15A4CBE-CF94-8D08-BB7C-20482D3A2E15}"/>
                </a:ext>
              </a:extLst>
            </p:cNvPr>
            <p:cNvSpPr/>
            <p:nvPr/>
          </p:nvSpPr>
          <p:spPr>
            <a:xfrm>
              <a:off x="6366780" y="5210858"/>
              <a:ext cx="5538969" cy="713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400" b="1" dirty="0">
                  <a:solidFill>
                    <a:srgbClr val="0000FF"/>
                  </a:solidFill>
                </a:rPr>
                <a:t>Due linee con minore variabilità rispetto alla F</a:t>
              </a:r>
              <a:r>
                <a:rPr lang="it-IT" sz="1400" b="1" baseline="-25000" dirty="0">
                  <a:solidFill>
                    <a:srgbClr val="0000FF"/>
                  </a:solidFill>
                </a:rPr>
                <a:t>2</a:t>
              </a:r>
              <a:r>
                <a:rPr lang="it-IT" sz="1400" b="1" dirty="0">
                  <a:solidFill>
                    <a:srgbClr val="0000FF"/>
                  </a:solidFill>
                </a:rPr>
                <a:t>.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↑</a:t>
              </a:r>
            </a:p>
            <a:p>
              <a:pPr algn="ctr"/>
              <a:r>
                <a:rPr lang="it-IT" sz="1400" b="1" dirty="0">
                  <a:solidFill>
                    <a:srgbClr val="0000FF"/>
                  </a:solidFill>
                </a:rPr>
                <a:t>fattori genetici (ridotto effetto della segregazione) + fattori ambientali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42B4D3-AA13-F237-5DE5-EDF0E79E63F7}"/>
              </a:ext>
            </a:extLst>
          </p:cNvPr>
          <p:cNvSpPr txBox="1"/>
          <p:nvPr/>
        </p:nvSpPr>
        <p:spPr>
          <a:xfrm>
            <a:off x="6118523" y="5684547"/>
            <a:ext cx="5860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Modello di ereditarietà complessa correlabile alla </a:t>
            </a:r>
            <a:r>
              <a:rPr lang="it-IT" sz="1600" b="1" u="sng" dirty="0">
                <a:solidFill>
                  <a:srgbClr val="FF0000"/>
                </a:solidFill>
              </a:rPr>
              <a:t>segregazione ed assortimento indipendente di più geni</a:t>
            </a:r>
            <a:r>
              <a:rPr lang="it-IT" sz="1600" b="1" dirty="0">
                <a:solidFill>
                  <a:srgbClr val="FF0000"/>
                </a:solidFill>
              </a:rPr>
              <a:t> ed alle </a:t>
            </a:r>
            <a:r>
              <a:rPr lang="it-IT" sz="1600" b="1" u="sng" dirty="0">
                <a:solidFill>
                  <a:srgbClr val="FF0000"/>
                </a:solidFill>
              </a:rPr>
              <a:t>influenze ambientali</a:t>
            </a:r>
            <a:r>
              <a:rPr lang="it-IT" sz="1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7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723D7A14-4B59-FD0C-334B-CFBF808944BC}"/>
              </a:ext>
            </a:extLst>
          </p:cNvPr>
          <p:cNvGrpSpPr/>
          <p:nvPr/>
        </p:nvGrpSpPr>
        <p:grpSpPr>
          <a:xfrm>
            <a:off x="4037542" y="714502"/>
            <a:ext cx="8050285" cy="6033289"/>
            <a:chOff x="2434272" y="609864"/>
            <a:chExt cx="8050285" cy="603328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C61CFC3-2E95-8222-1BFE-145C354BF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4272" y="609864"/>
              <a:ext cx="7718386" cy="5606070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C023DEF-3A44-C5D1-7D99-AA03757BD25E}"/>
                </a:ext>
              </a:extLst>
            </p:cNvPr>
            <p:cNvSpPr txBox="1"/>
            <p:nvPr/>
          </p:nvSpPr>
          <p:spPr>
            <a:xfrm>
              <a:off x="5442422" y="6366154"/>
              <a:ext cx="504213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/>
                <a:t>http://www.oculisticatv.it/wp/malattie-ereditarie-malattie-multifattoriali/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1658CF-8D07-E7E6-CC80-C2279FA449C9}"/>
              </a:ext>
            </a:extLst>
          </p:cNvPr>
          <p:cNvSpPr txBox="1"/>
          <p:nvPr/>
        </p:nvSpPr>
        <p:spPr>
          <a:xfrm>
            <a:off x="149902" y="110209"/>
            <a:ext cx="5105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Anche </a:t>
            </a:r>
            <a:r>
              <a:rPr lang="it-IT" sz="1600" b="1" dirty="0">
                <a:solidFill>
                  <a:srgbClr val="FF0000"/>
                </a:solidFill>
              </a:rPr>
              <a:t>caratteri non continui </a:t>
            </a:r>
            <a:r>
              <a:rPr lang="it-IT" sz="1600" b="1" dirty="0"/>
              <a:t>(</a:t>
            </a:r>
            <a:r>
              <a:rPr lang="it-IT" sz="1600" b="1" dirty="0">
                <a:solidFill>
                  <a:srgbClr val="FF0000"/>
                </a:solidFill>
              </a:rPr>
              <a:t>discontinui</a:t>
            </a:r>
            <a:r>
              <a:rPr lang="it-IT" sz="1600" b="1" dirty="0"/>
              <a:t>), oltre che da </a:t>
            </a:r>
            <a:r>
              <a:rPr lang="it-IT" sz="1600" b="1" dirty="0">
                <a:solidFill>
                  <a:srgbClr val="0000FF"/>
                </a:solidFill>
              </a:rPr>
              <a:t>fattori genetici</a:t>
            </a:r>
            <a:r>
              <a:rPr lang="it-IT" sz="1600" b="1" dirty="0"/>
              <a:t>, possono essere influenzati da </a:t>
            </a:r>
            <a:r>
              <a:rPr lang="it-IT" sz="1600" b="1" dirty="0">
                <a:solidFill>
                  <a:srgbClr val="0000FF"/>
                </a:solidFill>
              </a:rPr>
              <a:t>fattori ambientali</a:t>
            </a:r>
            <a:r>
              <a:rPr lang="it-IT" sz="1600" b="1" dirty="0"/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025915-B3A2-8926-5295-9FCE9EDF3B84}"/>
              </a:ext>
            </a:extLst>
          </p:cNvPr>
          <p:cNvSpPr txBox="1"/>
          <p:nvPr/>
        </p:nvSpPr>
        <p:spPr>
          <a:xfrm>
            <a:off x="941426" y="1893332"/>
            <a:ext cx="4178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FF"/>
                </a:solidFill>
              </a:rPr>
              <a:t>I fattori di rischio definiscono la </a:t>
            </a:r>
            <a:r>
              <a:rPr lang="it-IT" sz="1600" b="1" dirty="0">
                <a:solidFill>
                  <a:srgbClr val="FF0000"/>
                </a:solidFill>
              </a:rPr>
              <a:t>SUSCETTIBILITÀ</a:t>
            </a:r>
            <a:r>
              <a:rPr lang="it-IT" sz="1600" b="1" dirty="0">
                <a:solidFill>
                  <a:srgbClr val="0000FF"/>
                </a:solidFill>
              </a:rPr>
              <a:t>, che è caratterizzata da variabilità di tipo continuo.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1DD9A96-3F18-8E20-7E93-9C6875C85F86}"/>
              </a:ext>
            </a:extLst>
          </p:cNvPr>
          <p:cNvSpPr txBox="1"/>
          <p:nvPr/>
        </p:nvSpPr>
        <p:spPr>
          <a:xfrm>
            <a:off x="1376157" y="1199280"/>
            <a:ext cx="2915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FF"/>
                </a:solidFill>
              </a:rPr>
              <a:t>Cardiopatie </a:t>
            </a:r>
            <a:r>
              <a:rPr lang="it-IT" sz="1600" b="1" dirty="0"/>
              <a:t>(</a:t>
            </a:r>
            <a:r>
              <a:rPr lang="it-IT" sz="1600" b="1" dirty="0">
                <a:solidFill>
                  <a:srgbClr val="0000FF"/>
                </a:solidFill>
              </a:rPr>
              <a:t>età di insorgenza</a:t>
            </a:r>
            <a:r>
              <a:rPr lang="it-IT" sz="1600" b="1" dirty="0"/>
              <a:t>)</a:t>
            </a:r>
          </a:p>
          <a:p>
            <a:pPr algn="just"/>
            <a:r>
              <a:rPr lang="it-IT" sz="1600" b="1" dirty="0"/>
              <a:t>patologia multifattoriale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AFDFC29-914E-3A3F-DC7C-6421AD9D2780}"/>
              </a:ext>
            </a:extLst>
          </p:cNvPr>
          <p:cNvGrpSpPr/>
          <p:nvPr/>
        </p:nvGrpSpPr>
        <p:grpSpPr>
          <a:xfrm>
            <a:off x="180403" y="2953812"/>
            <a:ext cx="6036790" cy="3791324"/>
            <a:chOff x="180403" y="2953812"/>
            <a:chExt cx="6036790" cy="3791324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F2F718A6-1C80-DECE-538B-B44B72B32CAD}"/>
                </a:ext>
              </a:extLst>
            </p:cNvPr>
            <p:cNvGrpSpPr/>
            <p:nvPr/>
          </p:nvGrpSpPr>
          <p:grpSpPr>
            <a:xfrm>
              <a:off x="324181" y="2953812"/>
              <a:ext cx="5893012" cy="2876421"/>
              <a:chOff x="4605225" y="2019128"/>
              <a:chExt cx="5893012" cy="2876421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8479E5D3-CE38-85C7-3B0D-C4AA7E66E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225" y="2019128"/>
                <a:ext cx="3444538" cy="2232853"/>
              </a:xfrm>
              <a:prstGeom prst="rect">
                <a:avLst/>
              </a:prstGeom>
            </p:spPr>
          </p:pic>
          <p:sp>
            <p:nvSpPr>
              <p:cNvPr id="18" name="Fumetto: rettangolo con angoli arrotondati 17">
                <a:extLst>
                  <a:ext uri="{FF2B5EF4-FFF2-40B4-BE49-F238E27FC236}">
                    <a16:creationId xmlns:a16="http://schemas.microsoft.com/office/drawing/2014/main" id="{B0E05D5C-CFE8-93AC-E379-9A95FC672BCA}"/>
                  </a:ext>
                </a:extLst>
              </p:cNvPr>
              <p:cNvSpPr/>
              <p:nvPr/>
            </p:nvSpPr>
            <p:spPr>
              <a:xfrm>
                <a:off x="6014976" y="4251981"/>
                <a:ext cx="4483261" cy="643568"/>
              </a:xfrm>
              <a:prstGeom prst="wedgeRoundRectCallout">
                <a:avLst>
                  <a:gd name="adj1" fmla="val -28575"/>
                  <a:gd name="adj2" fmla="val -99318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b="1" dirty="0">
                    <a:solidFill>
                      <a:schemeClr val="tx1"/>
                    </a:solidFill>
                  </a:rPr>
                  <a:t>Il carattere soglia (discontinuo) si manifesta quando la </a:t>
                </a:r>
                <a:r>
                  <a:rPr lang="it-IT" sz="1400" b="1" dirty="0">
                    <a:solidFill>
                      <a:srgbClr val="FF0000"/>
                    </a:solidFill>
                  </a:rPr>
                  <a:t>suscettibilità</a:t>
                </a:r>
                <a:r>
                  <a:rPr lang="it-IT" sz="1400" b="1" dirty="0">
                    <a:solidFill>
                      <a:schemeClr val="tx1"/>
                    </a:solidFill>
                  </a:rPr>
                  <a:t> (variabilità di tipo continuo) raggiunge il limite soglia.</a:t>
                </a:r>
              </a:p>
            </p:txBody>
          </p:sp>
        </p:grp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DF4E9DB-E31D-C825-2367-AFC8EBA3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403" y="6196448"/>
              <a:ext cx="2705334" cy="548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1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10D419-17D0-AD0F-34C4-0E39EF07BF96}"/>
              </a:ext>
            </a:extLst>
          </p:cNvPr>
          <p:cNvSpPr txBox="1"/>
          <p:nvPr/>
        </p:nvSpPr>
        <p:spPr>
          <a:xfrm>
            <a:off x="7743463" y="41702"/>
            <a:ext cx="4448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https://it.freepik.com/vettori-premium/differenza-tra-gemelli-identici-e-fraterni-gemelli-monozigoti-e-dizigoti_27647867.htm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82E4256-0696-A3EB-91B1-9AFC0A3EE0D9}"/>
              </a:ext>
            </a:extLst>
          </p:cNvPr>
          <p:cNvSpPr/>
          <p:nvPr/>
        </p:nvSpPr>
        <p:spPr>
          <a:xfrm>
            <a:off x="672617" y="503367"/>
            <a:ext cx="5733327" cy="11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Nell’uomo, l’influenza dei </a:t>
            </a:r>
            <a:r>
              <a:rPr lang="it-IT" sz="1600" b="1" dirty="0">
                <a:solidFill>
                  <a:srgbClr val="FF0000"/>
                </a:solidFill>
              </a:rPr>
              <a:t>fattori genetici </a:t>
            </a:r>
            <a:r>
              <a:rPr lang="it-IT" sz="1600" b="1" dirty="0">
                <a:solidFill>
                  <a:schemeClr val="tx1"/>
                </a:solidFill>
              </a:rPr>
              <a:t>sui </a:t>
            </a:r>
            <a:r>
              <a:rPr lang="it-IT" sz="1600" b="1" dirty="0">
                <a:solidFill>
                  <a:srgbClr val="FF0000"/>
                </a:solidFill>
              </a:rPr>
              <a:t>caratteri soglia </a:t>
            </a:r>
            <a:r>
              <a:rPr lang="it-IT" sz="1600" b="1" dirty="0">
                <a:solidFill>
                  <a:schemeClr val="tx1"/>
                </a:solidFill>
              </a:rPr>
              <a:t>viene studiata, soprattutto, nei </a:t>
            </a:r>
            <a:r>
              <a:rPr lang="it-IT" sz="1600" b="1" dirty="0">
                <a:solidFill>
                  <a:srgbClr val="0000FF"/>
                </a:solidFill>
              </a:rPr>
              <a:t>gemelli mono-ovulari </a:t>
            </a:r>
            <a:r>
              <a:rPr lang="it-IT" sz="1600" b="1" dirty="0">
                <a:solidFill>
                  <a:schemeClr val="tx1"/>
                </a:solidFill>
              </a:rPr>
              <a:t>(</a:t>
            </a:r>
            <a:r>
              <a:rPr lang="it-IT" sz="1600" b="1" dirty="0">
                <a:solidFill>
                  <a:srgbClr val="0000FF"/>
                </a:solidFill>
              </a:rPr>
              <a:t>monozigoti</a:t>
            </a:r>
            <a:r>
              <a:rPr lang="it-IT" sz="1600" b="1" dirty="0">
                <a:solidFill>
                  <a:schemeClr val="tx1"/>
                </a:solidFill>
              </a:rPr>
              <a:t>, MZ) ↓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condividono il 100% dei geni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FC9E3CB-5D2B-2563-89CA-445BB4CD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77" y="556428"/>
            <a:ext cx="5082980" cy="4267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9F97E4A8-D221-C523-9705-702276E1498C}"/>
                  </a:ext>
                </a:extLst>
              </p:cNvPr>
              <p:cNvSpPr/>
              <p:nvPr/>
            </p:nvSpPr>
            <p:spPr>
              <a:xfrm>
                <a:off x="952592" y="2195130"/>
                <a:ext cx="5816085" cy="16452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sz="1600" b="1" dirty="0">
                    <a:solidFill>
                      <a:schemeClr val="tx1"/>
                    </a:solidFill>
                  </a:rPr>
                  <a:t>Per definire il </a:t>
                </a:r>
                <a:r>
                  <a:rPr lang="it-IT" sz="1600" b="1" dirty="0">
                    <a:solidFill>
                      <a:srgbClr val="0000FF"/>
                    </a:solidFill>
                  </a:rPr>
                  <a:t>grado di somiglianza </a:t>
                </a:r>
                <a:r>
                  <a:rPr lang="it-IT" sz="1600" b="1" dirty="0">
                    <a:solidFill>
                      <a:schemeClr val="tx1"/>
                    </a:solidFill>
                  </a:rPr>
                  <a:t>nell’ambito dei </a:t>
                </a:r>
                <a:r>
                  <a:rPr lang="it-IT" sz="1600" b="1" dirty="0">
                    <a:solidFill>
                      <a:srgbClr val="0000FF"/>
                    </a:solidFill>
                  </a:rPr>
                  <a:t>caratteri soglia </a:t>
                </a:r>
                <a:r>
                  <a:rPr lang="it-IT" sz="1600" b="1" dirty="0">
                    <a:solidFill>
                      <a:schemeClr val="tx1"/>
                    </a:solidFill>
                  </a:rPr>
                  <a:t>dei gemelli monozigoti viene utilizzato il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tasso di concordanza</a:t>
                </a:r>
                <a:r>
                  <a:rPr lang="it-IT" sz="16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it-IT" sz="1600" b="1" dirty="0">
                    <a:solidFill>
                      <a:schemeClr val="tx1"/>
                    </a:solidFill>
                  </a:rPr>
                  <a:t>↓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𝒄𝒐𝒑𝒑𝒊𝒆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𝒈𝒆𝒎𝒆𝒍𝒍𝒊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𝒄𝒖𝒊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𝒆𝒏𝒕𝒓𝒂𝒎𝒃𝒊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𝒎𝒆𝒎𝒃𝒓𝒊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𝒎𝒂𝒏𝒊𝒇𝒆𝒔𝒕𝒂𝒏𝒐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𝒊𝒍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𝒄𝒂𝒓𝒂𝒕𝒕𝒆𝒓𝒆</m:t>
                          </m:r>
                        </m:num>
                        <m:den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𝒐𝒑𝒑𝒊𝒆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𝒅𝒊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𝒈𝒆𝒎𝒆𝒍𝒍𝒊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𝒄𝒖𝒊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𝒔𝒐𝒍𝒐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𝒖𝒏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𝒎𝒆𝒎𝒃𝒓𝒐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𝒎𝒂𝒏𝒊𝒇𝒆𝒔𝒕𝒂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𝒊𝒍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𝒄𝒂𝒓𝒂𝒕𝒕𝒆𝒓𝒆</m:t>
                          </m:r>
                        </m:den>
                      </m:f>
                    </m:oMath>
                  </m:oMathPara>
                </a14:m>
                <a:endParaRPr lang="it-IT" sz="1400" b="1" dirty="0">
                  <a:solidFill>
                    <a:schemeClr val="tx1"/>
                  </a:solidFill>
                </a:endParaRPr>
              </a:p>
              <a:p>
                <a:pPr algn="just"/>
                <a:endParaRPr lang="it-IT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9F97E4A8-D221-C523-9705-702276E14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92" y="2195130"/>
                <a:ext cx="5816085" cy="1645275"/>
              </a:xfrm>
              <a:prstGeom prst="rect">
                <a:avLst/>
              </a:prstGeom>
              <a:blipFill>
                <a:blip r:embed="rId3"/>
                <a:stretch>
                  <a:fillRect l="-524" r="-2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tangolo 22">
            <a:extLst>
              <a:ext uri="{FF2B5EF4-FFF2-40B4-BE49-F238E27FC236}">
                <a16:creationId xmlns:a16="http://schemas.microsoft.com/office/drawing/2014/main" id="{DB53B890-1731-B1F9-B8DC-8BD544CD2D91}"/>
              </a:ext>
            </a:extLst>
          </p:cNvPr>
          <p:cNvSpPr/>
          <p:nvPr/>
        </p:nvSpPr>
        <p:spPr>
          <a:xfrm>
            <a:off x="1558469" y="5095284"/>
            <a:ext cx="6810027" cy="152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Influenza dei fattori genetici su alcuni caratteri soglia dimostrata da</a:t>
            </a:r>
          </a:p>
          <a:p>
            <a:pPr algn="just"/>
            <a:r>
              <a:rPr lang="it-IT" sz="1600" b="1" dirty="0">
                <a:solidFill>
                  <a:srgbClr val="FF0000"/>
                </a:solidFill>
              </a:rPr>
              <a:t>alti tassi di concordanza</a:t>
            </a:r>
            <a:r>
              <a:rPr lang="it-IT" sz="1600" b="1" dirty="0">
                <a:solidFill>
                  <a:schemeClr val="tx1"/>
                </a:solidFill>
              </a:rPr>
              <a:t> nei gemelli omozigoti rispetto ai dizigotici.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	↓</a:t>
            </a:r>
          </a:p>
          <a:p>
            <a:pPr algn="just"/>
            <a:r>
              <a:rPr lang="it-IT" sz="1600" b="1" dirty="0">
                <a:solidFill>
                  <a:srgbClr val="FF0000"/>
                </a:solidFill>
              </a:rPr>
              <a:t>La predisposizione ad alcune patologie è controllata geneticamente!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53282B-C57C-D85A-9E15-F60604BC27EA}"/>
              </a:ext>
            </a:extLst>
          </p:cNvPr>
          <p:cNvGrpSpPr/>
          <p:nvPr/>
        </p:nvGrpSpPr>
        <p:grpSpPr>
          <a:xfrm>
            <a:off x="8368496" y="5059264"/>
            <a:ext cx="3229337" cy="1645274"/>
            <a:chOff x="8368496" y="5171024"/>
            <a:chExt cx="3229337" cy="1645274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66A75468-04F7-5A1A-4B8D-4F7B55111971}"/>
                </a:ext>
              </a:extLst>
            </p:cNvPr>
            <p:cNvSpPr/>
            <p:nvPr/>
          </p:nvSpPr>
          <p:spPr>
            <a:xfrm>
              <a:off x="8584088" y="5171024"/>
              <a:ext cx="3013745" cy="1645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dirty="0">
                  <a:solidFill>
                    <a:srgbClr val="0000FF"/>
                  </a:solidFill>
                </a:rPr>
                <a:t>Caratteri soglia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Cardiopatie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Labbro leporino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Schizofrenia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Sindrome maniaco-depressiva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4" name="Parentesi graffa aperta 23">
              <a:extLst>
                <a:ext uri="{FF2B5EF4-FFF2-40B4-BE49-F238E27FC236}">
                  <a16:creationId xmlns:a16="http://schemas.microsoft.com/office/drawing/2014/main" id="{A2184F9B-7B49-E7B5-7CEE-9E1EF7F3783A}"/>
                </a:ext>
              </a:extLst>
            </p:cNvPr>
            <p:cNvSpPr/>
            <p:nvPr/>
          </p:nvSpPr>
          <p:spPr>
            <a:xfrm>
              <a:off x="8368496" y="5243330"/>
              <a:ext cx="393539" cy="1526668"/>
            </a:xfrm>
            <a:prstGeom prst="leftBrace">
              <a:avLst>
                <a:gd name="adj1" fmla="val 8333"/>
                <a:gd name="adj2" fmla="val 25377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5999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A994BC1-755B-F163-EEAB-530F6A33E935}"/>
              </a:ext>
            </a:extLst>
          </p:cNvPr>
          <p:cNvSpPr/>
          <p:nvPr/>
        </p:nvSpPr>
        <p:spPr>
          <a:xfrm>
            <a:off x="469417" y="268822"/>
            <a:ext cx="3411703" cy="43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LOCI DEI CARATTERI QUANTITATIVI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F8E33F3-F081-D8E8-62AE-1E4A0A298076}"/>
              </a:ext>
            </a:extLst>
          </p:cNvPr>
          <p:cNvSpPr/>
          <p:nvPr/>
        </p:nvSpPr>
        <p:spPr>
          <a:xfrm>
            <a:off x="469417" y="776821"/>
            <a:ext cx="4969905" cy="726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Le moderne tecniche hanno consentito di identificare i geni che contribuiscono all’espressione di determinati caratteri complessi.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EF65835-7E32-92BC-281C-2F247FDA302F}"/>
              </a:ext>
            </a:extLst>
          </p:cNvPr>
          <p:cNvSpPr/>
          <p:nvPr/>
        </p:nvSpPr>
        <p:spPr>
          <a:xfrm>
            <a:off x="469417" y="1765314"/>
            <a:ext cx="4681703" cy="103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i="1" dirty="0">
                <a:solidFill>
                  <a:srgbClr val="0000FF"/>
                </a:solidFill>
              </a:rPr>
              <a:t>Locus</a:t>
            </a:r>
            <a:r>
              <a:rPr lang="it-IT" sz="1600" b="1" dirty="0">
                <a:solidFill>
                  <a:srgbClr val="0000FF"/>
                </a:solidFill>
              </a:rPr>
              <a:t> </a:t>
            </a:r>
            <a:r>
              <a:rPr lang="it-IT" sz="1600" b="1" dirty="0">
                <a:solidFill>
                  <a:schemeClr val="tx1"/>
                </a:solidFill>
              </a:rPr>
              <a:t>(pl. </a:t>
            </a:r>
            <a:r>
              <a:rPr lang="it-IT" sz="1600" b="1" i="1" dirty="0">
                <a:solidFill>
                  <a:schemeClr val="tx1"/>
                </a:solidFill>
              </a:rPr>
              <a:t>loci</a:t>
            </a:r>
            <a:r>
              <a:rPr lang="it-IT" sz="1600" b="1" dirty="0">
                <a:solidFill>
                  <a:schemeClr val="tx1"/>
                </a:solidFill>
              </a:rPr>
              <a:t>): la posizione di un gene che contribuisce al carattere quantitativo sul cromosoma.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↓</a:t>
            </a:r>
          </a:p>
          <a:p>
            <a:pPr algn="just"/>
            <a:r>
              <a:rPr lang="it-IT" sz="1600" b="1" dirty="0">
                <a:solidFill>
                  <a:srgbClr val="FF0000"/>
                </a:solidFill>
              </a:rPr>
              <a:t>Locus QT </a:t>
            </a:r>
            <a:r>
              <a:rPr lang="it-IT" sz="1600" b="1" dirty="0">
                <a:solidFill>
                  <a:schemeClr val="tx1"/>
                </a:solidFill>
              </a:rPr>
              <a:t>o </a:t>
            </a:r>
            <a:r>
              <a:rPr lang="it-IT" sz="1600" b="1" dirty="0">
                <a:solidFill>
                  <a:srgbClr val="FF0000"/>
                </a:solidFill>
              </a:rPr>
              <a:t>QTL</a:t>
            </a:r>
            <a:r>
              <a:rPr lang="it-IT" sz="1600" b="1" dirty="0">
                <a:solidFill>
                  <a:schemeClr val="tx1"/>
                </a:solidFill>
              </a:rPr>
              <a:t> (</a:t>
            </a:r>
            <a:r>
              <a:rPr lang="it-IT" sz="1600" b="1" i="1" dirty="0">
                <a:solidFill>
                  <a:schemeClr val="tx1"/>
                </a:solidFill>
              </a:rPr>
              <a:t>Quantitative Trait Locus</a:t>
            </a:r>
            <a:r>
              <a:rPr lang="it-IT" sz="1600" b="1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2BA8088-FDA1-4BAF-8819-1BB211D9CEB6}"/>
              </a:ext>
            </a:extLst>
          </p:cNvPr>
          <p:cNvGrpSpPr/>
          <p:nvPr/>
        </p:nvGrpSpPr>
        <p:grpSpPr>
          <a:xfrm>
            <a:off x="692937" y="3083142"/>
            <a:ext cx="4681703" cy="2885440"/>
            <a:chOff x="692937" y="3083142"/>
            <a:chExt cx="4681703" cy="288544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6AB9419-E0B9-93E2-945F-30366401C4EE}"/>
                </a:ext>
              </a:extLst>
            </p:cNvPr>
            <p:cNvSpPr/>
            <p:nvPr/>
          </p:nvSpPr>
          <p:spPr>
            <a:xfrm>
              <a:off x="692937" y="3083142"/>
              <a:ext cx="1654023" cy="2301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Mappature loci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i="1" dirty="0">
                  <a:solidFill>
                    <a:schemeClr val="tx1"/>
                  </a:solidFill>
                </a:rPr>
                <a:t>Drosophila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Topo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Mais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Riso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Pomodoro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Maiale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Mucche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Uomo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C05F83B-7785-C39D-6CC1-DC138D6532F4}"/>
                </a:ext>
              </a:extLst>
            </p:cNvPr>
            <p:cNvSpPr/>
            <p:nvPr/>
          </p:nvSpPr>
          <p:spPr>
            <a:xfrm>
              <a:off x="2078748" y="4358641"/>
              <a:ext cx="3295892" cy="1503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algn="just"/>
              <a:r>
                <a:rPr lang="it-IT" sz="1600" b="1" dirty="0">
                  <a:solidFill>
                    <a:schemeClr val="tx1"/>
                  </a:solidFill>
                </a:rPr>
                <a:t>Suscettibilità ad alcune patologie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Diabete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Cancro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Cardiopatie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Schizofrenia</a:t>
              </a:r>
            </a:p>
            <a:p>
              <a:pPr marL="285750" indent="-193675" algn="just">
                <a:buFont typeface="Arial" panose="020B0604020202020204" pitchFamily="34" charset="0"/>
                <a:buChar char="•"/>
              </a:pPr>
              <a:r>
                <a:rPr lang="it-IT" sz="16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7" name="Parentesi graffa aperta 6">
              <a:extLst>
                <a:ext uri="{FF2B5EF4-FFF2-40B4-BE49-F238E27FC236}">
                  <a16:creationId xmlns:a16="http://schemas.microsoft.com/office/drawing/2014/main" id="{53EB1DA0-80FF-93CD-5BEB-31F25F17C4D2}"/>
                </a:ext>
              </a:extLst>
            </p:cNvPr>
            <p:cNvSpPr/>
            <p:nvPr/>
          </p:nvSpPr>
          <p:spPr>
            <a:xfrm>
              <a:off x="1886736" y="4246881"/>
              <a:ext cx="334252" cy="1721701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4A2067C-0444-3604-6502-BDFC7D3AC429}"/>
              </a:ext>
            </a:extLst>
          </p:cNvPr>
          <p:cNvGrpSpPr/>
          <p:nvPr/>
        </p:nvGrpSpPr>
        <p:grpSpPr>
          <a:xfrm>
            <a:off x="5822648" y="105821"/>
            <a:ext cx="4482616" cy="5278979"/>
            <a:chOff x="5850104" y="294640"/>
            <a:chExt cx="4482616" cy="527897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EC37F7C-0477-9C9A-451F-676A2259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0104" y="2758440"/>
              <a:ext cx="2722878" cy="2815179"/>
            </a:xfrm>
            <a:prstGeom prst="rect">
              <a:avLst/>
            </a:prstGeom>
          </p:spPr>
        </p:pic>
        <p:sp>
          <p:nvSpPr>
            <p:cNvPr id="13" name="Fumetto: rettangolo con angoli arrotondati 12">
              <a:extLst>
                <a:ext uri="{FF2B5EF4-FFF2-40B4-BE49-F238E27FC236}">
                  <a16:creationId xmlns:a16="http://schemas.microsoft.com/office/drawing/2014/main" id="{A16D24C9-37A3-A25E-5462-A606D2E8B02A}"/>
                </a:ext>
              </a:extLst>
            </p:cNvPr>
            <p:cNvSpPr/>
            <p:nvPr/>
          </p:nvSpPr>
          <p:spPr>
            <a:xfrm>
              <a:off x="5877882" y="1800651"/>
              <a:ext cx="4414197" cy="643568"/>
            </a:xfrm>
            <a:prstGeom prst="wedgeRoundRectCallout">
              <a:avLst>
                <a:gd name="adj1" fmla="val -20420"/>
                <a:gd name="adj2" fmla="val 93283"/>
                <a:gd name="adj3" fmla="val 1666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Le diverse varietà di pomodori oggi in commercio derivano dalla specie </a:t>
              </a:r>
              <a:r>
                <a:rPr lang="it-IT" sz="1600" b="1" i="1" dirty="0">
                  <a:solidFill>
                    <a:srgbClr val="0000FF"/>
                  </a:solidFill>
                </a:rPr>
                <a:t>L. </a:t>
              </a:r>
              <a:r>
                <a:rPr lang="it-IT" sz="1600" b="1" i="1" dirty="0" err="1">
                  <a:solidFill>
                    <a:srgbClr val="0000FF"/>
                  </a:solidFill>
                </a:rPr>
                <a:t>esculentum</a:t>
              </a:r>
              <a:endParaRPr lang="it-IT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0EC00DF2-8E41-1900-F77C-423900927170}"/>
                </a:ext>
              </a:extLst>
            </p:cNvPr>
            <p:cNvSpPr/>
            <p:nvPr/>
          </p:nvSpPr>
          <p:spPr>
            <a:xfrm>
              <a:off x="6362217" y="294640"/>
              <a:ext cx="3970503" cy="1344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i="1" dirty="0" err="1">
                  <a:solidFill>
                    <a:srgbClr val="0000FF"/>
                  </a:solidFill>
                </a:rPr>
                <a:t>Lycopersicon</a:t>
              </a:r>
              <a:r>
                <a:rPr lang="it-IT" sz="1600" b="1" i="1" dirty="0">
                  <a:solidFill>
                    <a:srgbClr val="0000FF"/>
                  </a:solidFill>
                </a:rPr>
                <a:t> </a:t>
              </a:r>
              <a:r>
                <a:rPr lang="it-IT" sz="1600" b="1" i="1" dirty="0" err="1">
                  <a:solidFill>
                    <a:srgbClr val="0000FF"/>
                  </a:solidFill>
                </a:rPr>
                <a:t>pimpinellifolium</a:t>
              </a:r>
              <a:endParaRPr lang="it-IT" sz="1600" b="1" i="1" dirty="0">
                <a:solidFill>
                  <a:srgbClr val="0000FF"/>
                </a:solidFill>
              </a:endParaRP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	↓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antenato selvatico comune da cui sono state ottenute, per selezione artificiale, le diverse varietà di pomodoro in commercio.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12C6DF-ED2E-8027-B47C-FFFB9616A618}"/>
              </a:ext>
            </a:extLst>
          </p:cNvPr>
          <p:cNvGrpSpPr/>
          <p:nvPr/>
        </p:nvGrpSpPr>
        <p:grpSpPr>
          <a:xfrm>
            <a:off x="4643357" y="2334372"/>
            <a:ext cx="7283701" cy="4168028"/>
            <a:chOff x="4643357" y="2334372"/>
            <a:chExt cx="7283701" cy="4168028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6F27B7B-78F9-C2CC-36D2-8ADD5CCA9984}"/>
                </a:ext>
              </a:extLst>
            </p:cNvPr>
            <p:cNvSpPr/>
            <p:nvPr/>
          </p:nvSpPr>
          <p:spPr>
            <a:xfrm>
              <a:off x="4643357" y="5595732"/>
              <a:ext cx="3683000" cy="906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Le diverse specie differiscono per alcuni siti di restrizione.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Sono stati identificati oltre 80 loci RFLP.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A3B0916E-5262-3C2B-F543-6CF98C6D8769}"/>
                </a:ext>
              </a:extLst>
            </p:cNvPr>
            <p:cNvSpPr/>
            <p:nvPr/>
          </p:nvSpPr>
          <p:spPr>
            <a:xfrm>
              <a:off x="8683469" y="2334372"/>
              <a:ext cx="3243589" cy="3825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Quando i cromosomi di un organismo vengono trattati con </a:t>
              </a:r>
              <a:r>
                <a:rPr lang="it-IT" sz="1600" b="1" dirty="0">
                  <a:solidFill>
                    <a:srgbClr val="FF0000"/>
                  </a:solidFill>
                </a:rPr>
                <a:t>enzimi di restrizione</a:t>
              </a:r>
              <a:r>
                <a:rPr lang="it-IT" sz="1600" b="1" dirty="0">
                  <a:solidFill>
                    <a:schemeClr val="tx1"/>
                  </a:solidFill>
                </a:rPr>
                <a:t> danno origine a </a:t>
              </a:r>
              <a:r>
                <a:rPr lang="it-IT" sz="1600" b="1" dirty="0">
                  <a:solidFill>
                    <a:srgbClr val="FF0000"/>
                  </a:solidFill>
                </a:rPr>
                <a:t>frammenti di diversa lunghezza </a:t>
              </a:r>
              <a:r>
                <a:rPr lang="it-IT" sz="1600" b="1" dirty="0">
                  <a:solidFill>
                    <a:schemeClr val="tx1"/>
                  </a:solidFill>
                </a:rPr>
                <a:t>che possono essere studiati attraverso Southern </a:t>
              </a:r>
              <a:r>
                <a:rPr lang="it-IT" sz="1600" b="1" dirty="0" err="1">
                  <a:solidFill>
                    <a:schemeClr val="tx1"/>
                  </a:solidFill>
                </a:rPr>
                <a:t>blotting</a:t>
              </a:r>
              <a:r>
                <a:rPr lang="it-IT" sz="1600" b="1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↓</a:t>
              </a:r>
            </a:p>
            <a:p>
              <a:pPr algn="just"/>
              <a:r>
                <a:rPr lang="it-IT" sz="1600" b="1" dirty="0">
                  <a:solidFill>
                    <a:srgbClr val="FF0000"/>
                  </a:solidFill>
                </a:rPr>
                <a:t>Polimorfismi di lunghezza dei frammenti di restrizione </a:t>
              </a:r>
              <a:r>
                <a:rPr lang="it-IT" sz="1600" b="1" dirty="0">
                  <a:solidFill>
                    <a:schemeClr val="tx1"/>
                  </a:solidFill>
                </a:rPr>
                <a:t>(</a:t>
              </a:r>
              <a:r>
                <a:rPr lang="it-IT" sz="1600" b="1" dirty="0">
                  <a:solidFill>
                    <a:srgbClr val="FF0000"/>
                  </a:solidFill>
                </a:rPr>
                <a:t>RFLP</a:t>
              </a:r>
              <a:r>
                <a:rPr lang="it-IT" sz="1600" b="1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↓</a:t>
              </a:r>
            </a:p>
            <a:p>
              <a:pPr algn="just"/>
              <a:r>
                <a:rPr lang="it-IT" sz="1600" b="1" dirty="0">
                  <a:solidFill>
                    <a:schemeClr val="tx1"/>
                  </a:solidFill>
                </a:rPr>
                <a:t>Attraverso l’analisi delle frequenze di ricombinazione tra i diversi ibridi è possibile risalire al posizionamento dei RFLP sulla  mappa genetica dei cromosomi.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A16ACC3-D755-89F3-FA80-532929BC1305}"/>
              </a:ext>
            </a:extLst>
          </p:cNvPr>
          <p:cNvSpPr/>
          <p:nvPr/>
        </p:nvSpPr>
        <p:spPr>
          <a:xfrm>
            <a:off x="152400" y="81280"/>
            <a:ext cx="7142480" cy="56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Identificazione dei </a:t>
            </a:r>
            <a:r>
              <a:rPr lang="it-IT" sz="1600" b="1" dirty="0">
                <a:solidFill>
                  <a:srgbClr val="FF0000"/>
                </a:solidFill>
              </a:rPr>
              <a:t>loci QT </a:t>
            </a:r>
            <a:r>
              <a:rPr lang="it-IT" sz="1600" b="1" dirty="0">
                <a:solidFill>
                  <a:schemeClr val="tx1"/>
                </a:solidFill>
              </a:rPr>
              <a:t>responsabili del peso tra i 12 cromosomi del pomodoro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0AE455-B71B-43AA-2969-B37A2082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7" y="644938"/>
            <a:ext cx="3944845" cy="53393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896ADB0-B3C2-9EC5-9263-0D9996F2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27" y="2213470"/>
            <a:ext cx="3284505" cy="3223539"/>
          </a:xfrm>
          <a:prstGeom prst="rect">
            <a:avLst/>
          </a:prstGeom>
        </p:spPr>
      </p:pic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35D66B50-E501-6235-1DDB-37DC16F0D2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11600" y="2915920"/>
            <a:ext cx="2062480" cy="985520"/>
          </a:xfrm>
          <a:prstGeom prst="bentConnector3">
            <a:avLst>
              <a:gd name="adj1" fmla="val 10073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umetto: rettangolo con angoli arrotondati 16">
            <a:extLst>
              <a:ext uri="{FF2B5EF4-FFF2-40B4-BE49-F238E27FC236}">
                <a16:creationId xmlns:a16="http://schemas.microsoft.com/office/drawing/2014/main" id="{5D3A6EBF-EB88-8CFA-8084-E80A3090911D}"/>
              </a:ext>
            </a:extLst>
          </p:cNvPr>
          <p:cNvSpPr/>
          <p:nvPr/>
        </p:nvSpPr>
        <p:spPr>
          <a:xfrm>
            <a:off x="731520" y="665258"/>
            <a:ext cx="3606882" cy="1011142"/>
          </a:xfrm>
          <a:prstGeom prst="wedgeRoundRectCallout">
            <a:avLst>
              <a:gd name="adj1" fmla="val 65362"/>
              <a:gd name="adj2" fmla="val -2347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F2DA5B4-E3E2-00DD-9016-37A9AF546052}"/>
              </a:ext>
            </a:extLst>
          </p:cNvPr>
          <p:cNvSpPr/>
          <p:nvPr/>
        </p:nvSpPr>
        <p:spPr>
          <a:xfrm>
            <a:off x="5013961" y="751840"/>
            <a:ext cx="3683000" cy="27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Differiscono per alcuni siti di restrizione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B28895C-38C2-6520-85B7-9F09B09EA148}"/>
              </a:ext>
            </a:extLst>
          </p:cNvPr>
          <p:cNvSpPr/>
          <p:nvPr/>
        </p:nvSpPr>
        <p:spPr>
          <a:xfrm>
            <a:off x="2534961" y="2971356"/>
            <a:ext cx="1478239" cy="22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100" b="1" dirty="0">
                <a:solidFill>
                  <a:schemeClr val="tx1"/>
                </a:solidFill>
              </a:rPr>
              <a:t>Peso medio pomodori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1927A3E-EBD1-E08D-5009-29A5A2878773}"/>
              </a:ext>
            </a:extLst>
          </p:cNvPr>
          <p:cNvSpPr/>
          <p:nvPr/>
        </p:nvSpPr>
        <p:spPr>
          <a:xfrm>
            <a:off x="4942840" y="5437009"/>
            <a:ext cx="6670040" cy="114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1"/>
                </a:solidFill>
              </a:rPr>
              <a:t>Per un locus RFLP (A), l’allele </a:t>
            </a:r>
            <a:r>
              <a:rPr lang="it-IT" sz="1600" b="1" i="1" dirty="0">
                <a:solidFill>
                  <a:schemeClr val="tx1"/>
                </a:solidFill>
              </a:rPr>
              <a:t>LE </a:t>
            </a:r>
            <a:r>
              <a:rPr lang="it-IT" sz="1600" b="1" dirty="0">
                <a:solidFill>
                  <a:schemeClr val="tx1"/>
                </a:solidFill>
              </a:rPr>
              <a:t>aumenta il peso del frutto se è in omozigosi.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Per un altro locus RFLP (B), l’allele </a:t>
            </a:r>
            <a:r>
              <a:rPr lang="it-IT" sz="1600" b="1" i="1" dirty="0">
                <a:solidFill>
                  <a:schemeClr val="tx1"/>
                </a:solidFill>
              </a:rPr>
              <a:t>LE</a:t>
            </a:r>
            <a:r>
              <a:rPr lang="it-IT" sz="1600" b="1" dirty="0">
                <a:solidFill>
                  <a:schemeClr val="tx1"/>
                </a:solidFill>
              </a:rPr>
              <a:t> non ha effetti sul peso del pomodoro.</a:t>
            </a:r>
          </a:p>
          <a:p>
            <a:pPr algn="just"/>
            <a:r>
              <a:rPr lang="it-IT" sz="1600" b="1" dirty="0">
                <a:solidFill>
                  <a:schemeClr val="tx1"/>
                </a:solidFill>
              </a:rPr>
              <a:t>Un locus QT sembra, quindi, localizzato in prossimità del locus RFLP (A).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D160A73-6FEA-B1C4-561E-0A68D6FF6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5" y="6330709"/>
            <a:ext cx="2217612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1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1036</Words>
  <Application>Microsoft Office PowerPoint</Application>
  <PresentationFormat>Widescreen</PresentationFormat>
  <Paragraphs>142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Pasquale</dc:creator>
  <cp:lastModifiedBy>Vincenzo Pasquale</cp:lastModifiedBy>
  <cp:revision>40</cp:revision>
  <dcterms:created xsi:type="dcterms:W3CDTF">2024-02-12T11:53:08Z</dcterms:created>
  <dcterms:modified xsi:type="dcterms:W3CDTF">2024-06-11T06:14:56Z</dcterms:modified>
</cp:coreProperties>
</file>