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8"/>
  </p:notesMasterIdLst>
  <p:sldIdLst>
    <p:sldId id="256" r:id="rId3"/>
    <p:sldId id="261" r:id="rId4"/>
    <p:sldId id="287" r:id="rId5"/>
    <p:sldId id="290" r:id="rId6"/>
    <p:sldId id="293" r:id="rId7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1"/>
    <p:restoredTop sz="94281"/>
  </p:normalViewPr>
  <p:slideViewPr>
    <p:cSldViewPr>
      <p:cViewPr varScale="1">
        <p:scale>
          <a:sx n="101" d="100"/>
          <a:sy n="101" d="100"/>
        </p:scale>
        <p:origin x="1792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della struttura</a:t>
            </a:r>
          </a:p>
          <a:p>
            <a:pPr lvl="1"/>
            <a:r>
              <a:rPr lang="en-GB" altLang="en-US"/>
              <a:t>Secondo livello struttura</a:t>
            </a:r>
          </a:p>
          <a:p>
            <a:pPr lvl="2"/>
            <a:r>
              <a:rPr lang="en-GB" altLang="en-US"/>
              <a:t>Terzo livello struttura</a:t>
            </a:r>
          </a:p>
          <a:p>
            <a:pPr lvl="3"/>
            <a:r>
              <a:rPr lang="en-GB" altLang="en-US"/>
              <a:t>Quarto livello struttura</a:t>
            </a:r>
          </a:p>
          <a:p>
            <a:pPr lvl="4"/>
            <a:r>
              <a:rPr lang="en-GB" altLang="en-US"/>
              <a:t>Quinto livello struttura</a:t>
            </a:r>
          </a:p>
          <a:p>
            <a:pPr lvl="4"/>
            <a:r>
              <a:rPr lang="en-GB" altLang="en-US"/>
              <a:t>Sesto livello struttura</a:t>
            </a:r>
          </a:p>
          <a:p>
            <a:pPr lvl="4"/>
            <a:r>
              <a:rPr lang="en-GB" altLang="en-US"/>
              <a:t>Settimo livello struttura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81000" y="6235700"/>
            <a:ext cx="2587625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Noto Sans CJK JP DemiLight" charset="0"/>
                <a:cs typeface="Noto Sans CJK JP DemiLight" charset="0"/>
              </a:defRPr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34992" y="6309320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22/23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gif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2022/2023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33169"/>
            <a:ext cx="2182568" cy="72008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667" y="5362174"/>
            <a:ext cx="1091162" cy="109116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1455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Potenza di un Segnale</a:t>
            </a:r>
          </a:p>
          <a:p>
            <a:pPr defTabSz="914400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Mutua Potenza e Mutua Energia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endParaRPr lang="it-IT" altLang="it-IT" sz="2400" dirty="0">
              <a:solidFill>
                <a:srgbClr val="333399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23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186984" y="989436"/>
            <a:ext cx="7991475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La potenza di un segnale è definita come:</a:t>
            </a: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181142" y="2349721"/>
            <a:ext cx="8238977" cy="1122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E</a:t>
            </a:r>
            <a:r>
              <a:rPr lang="ja-JP" altLang="it-IT" sz="2400" dirty="0">
                <a:latin typeface="Calibri" charset="0"/>
                <a:ea typeface="Calibri" charset="0"/>
                <a:cs typeface="Calibri" charset="0"/>
              </a:rPr>
              <a:t>’</a:t>
            </a:r>
            <a:r>
              <a:rPr lang="it-IT" altLang="ja-JP" sz="2400" dirty="0">
                <a:latin typeface="Calibri" charset="0"/>
                <a:ea typeface="Calibri" charset="0"/>
                <a:cs typeface="Calibri" charset="0"/>
              </a:rPr>
              <a:t> una quantità non negativa. Può essere interpretata come la media temporale del Segnale             da non confondere con il quadrato dell’area. </a:t>
            </a: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231301" y="3639703"/>
            <a:ext cx="7991475" cy="435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Un segnale si dice di Potenza se ha potenza finita diversa da 0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231301" y="4293096"/>
            <a:ext cx="8713787" cy="77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Sono segnali di Potenza i segnali aventi durata non limitata (la cui Energia è infinita)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Potenza di un </a:t>
            </a:r>
            <a:r>
              <a:rPr lang="en-US" dirty="0" err="1"/>
              <a:t>Segnale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ttangolo 9">
                <a:extLst>
                  <a:ext uri="{FF2B5EF4-FFF2-40B4-BE49-F238E27FC236}">
                    <a16:creationId xmlns:a16="http://schemas.microsoft.com/office/drawing/2014/main" id="{E8C742C8-B3DE-8C46-9350-6D7238707DFE}"/>
                  </a:ext>
                </a:extLst>
              </p:cNvPr>
              <p:cNvSpPr/>
              <p:nvPr/>
            </p:nvSpPr>
            <p:spPr>
              <a:xfrm>
                <a:off x="2336638" y="1423197"/>
                <a:ext cx="3692165" cy="8323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𝑋</m:t>
                          </m:r>
                        </m:sub>
                      </m:sSub>
                      <m:r>
                        <a:rPr lang="it-IT" sz="2400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unc>
                        <m:funcPr>
                          <m:ctrlPr>
                            <a:rPr lang="is-I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is-IS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is-IS" sz="2400" i="0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𝑍</m:t>
                              </m:r>
                              <m:r>
                                <a:rPr lang="is-IS" sz="240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→∞</m:t>
                              </m:r>
                            </m:lim>
                          </m:limLow>
                          <m:f>
                            <m:fPr>
                              <m:ctrlPr>
                                <a:rPr lang="bg-BG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𝑍</m:t>
                              </m:r>
                            </m:den>
                          </m:f>
                        </m:fName>
                        <m:e>
                          <m:nary>
                            <m:naryPr>
                              <m:ctrlP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−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𝑧</m:t>
                              </m:r>
                            </m:sub>
                            <m:sup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𝑧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it-I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⌊"/>
                                      <m:endChr m:val="⌋"/>
                                      <m:ctrlPr>
                                        <a:rPr lang="it-IT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𝑥</m:t>
                                      </m:r>
                                      <m:r>
                                        <a:rPr lang="it-IT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(</m:t>
                                      </m:r>
                                      <m:r>
                                        <a:rPr lang="it-IT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𝑡</m:t>
                                      </m:r>
                                      <m:r>
                                        <a:rPr lang="it-IT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)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𝑑𝑡</m:t>
                          </m:r>
                        </m:e>
                      </m:func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Rettangolo 9">
                <a:extLst>
                  <a:ext uri="{FF2B5EF4-FFF2-40B4-BE49-F238E27FC236}">
                    <a16:creationId xmlns:a16="http://schemas.microsoft.com/office/drawing/2014/main" id="{E8C742C8-B3DE-8C46-9350-6D7238707D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6638" y="1423197"/>
                <a:ext cx="3692165" cy="832344"/>
              </a:xfrm>
              <a:prstGeom prst="rect">
                <a:avLst/>
              </a:prstGeom>
              <a:blipFill>
                <a:blip r:embed="rId2"/>
                <a:stretch>
                  <a:fillRect t="-183582" b="-26119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ttangolo 11">
                <a:extLst>
                  <a:ext uri="{FF2B5EF4-FFF2-40B4-BE49-F238E27FC236}">
                    <a16:creationId xmlns:a16="http://schemas.microsoft.com/office/drawing/2014/main" id="{98375285-AB50-8349-A6FD-6B0B25F243BD}"/>
                  </a:ext>
                </a:extLst>
              </p:cNvPr>
              <p:cNvSpPr/>
              <p:nvPr/>
            </p:nvSpPr>
            <p:spPr>
              <a:xfrm>
                <a:off x="3796574" y="2745394"/>
                <a:ext cx="1008112" cy="3579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dPr>
                            <m:e>
                              <m: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𝑥</m:t>
                              </m:r>
                              <m: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(</m:t>
                              </m:r>
                              <m: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𝑡</m:t>
                              </m:r>
                              <m: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2" name="Rettangolo 11">
                <a:extLst>
                  <a:ext uri="{FF2B5EF4-FFF2-40B4-BE49-F238E27FC236}">
                    <a16:creationId xmlns:a16="http://schemas.microsoft.com/office/drawing/2014/main" id="{98375285-AB50-8349-A6FD-6B0B25F243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6574" y="2745394"/>
                <a:ext cx="1008112" cy="357946"/>
              </a:xfrm>
              <a:prstGeom prst="rect">
                <a:avLst/>
              </a:prstGeom>
              <a:blipFill>
                <a:blip r:embed="rId3"/>
                <a:stretch>
                  <a:fillRect b="-1379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 Box 4">
            <a:extLst>
              <a:ext uri="{FF2B5EF4-FFF2-40B4-BE49-F238E27FC236}">
                <a16:creationId xmlns:a16="http://schemas.microsoft.com/office/drawing/2014/main" id="{858B17C6-3432-0047-A869-979683B99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142" y="5083825"/>
            <a:ext cx="8713788" cy="77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Nel caso di Segnali periodici è possibile calcolare la Potenza nel seguente modo: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ttangolo 13">
                <a:extLst>
                  <a:ext uri="{FF2B5EF4-FFF2-40B4-BE49-F238E27FC236}">
                    <a16:creationId xmlns:a16="http://schemas.microsoft.com/office/drawing/2014/main" id="{970837BF-B369-BE40-BC42-FDD714C6F3BF}"/>
                  </a:ext>
                </a:extLst>
              </p:cNvPr>
              <p:cNvSpPr/>
              <p:nvPr/>
            </p:nvSpPr>
            <p:spPr>
              <a:xfrm>
                <a:off x="2699792" y="5733256"/>
                <a:ext cx="3016146" cy="937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𝑋</m:t>
                          </m:r>
                        </m:sub>
                      </m:sSub>
                      <m:r>
                        <a:rPr lang="it-IT" sz="2400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unc>
                        <m:funcPr>
                          <m:ctrlPr>
                            <a:rPr lang="is-I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uncPr>
                        <m:fName>
                          <m:f>
                            <m:fPr>
                              <m:ctrlPr>
                                <a:rPr lang="bg-BG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it-I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it-I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</m:fName>
                        <m:e>
                          <m:nary>
                            <m:naryPr>
                              <m:ctrlP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0</m:t>
                                  </m:r>
                                </m:sub>
                              </m:sSub>
                            </m:sub>
                            <m:sup/>
                            <m:e>
                              <m:sSup>
                                <m:sSupPr>
                                  <m:ctrlP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⌊"/>
                                      <m:endChr m:val="⌋"/>
                                      <m:ctrlPr>
                                        <a:rPr lang="it-IT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𝑥</m:t>
                                      </m:r>
                                      <m:r>
                                        <a:rPr lang="it-IT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(</m:t>
                                      </m:r>
                                      <m:r>
                                        <a:rPr lang="it-IT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𝑡</m:t>
                                      </m:r>
                                      <m:r>
                                        <a:rPr lang="it-IT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)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𝑑𝑡</m:t>
                              </m:r>
                            </m:e>
                          </m:nary>
                        </m:e>
                      </m:func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Rettangolo 13">
                <a:extLst>
                  <a:ext uri="{FF2B5EF4-FFF2-40B4-BE49-F238E27FC236}">
                    <a16:creationId xmlns:a16="http://schemas.microsoft.com/office/drawing/2014/main" id="{970837BF-B369-BE40-BC42-FDD714C6F3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5733256"/>
                <a:ext cx="3016146" cy="937372"/>
              </a:xfrm>
              <a:prstGeom prst="rect">
                <a:avLst/>
              </a:prstGeom>
              <a:blipFill>
                <a:blip r:embed="rId4"/>
                <a:stretch>
                  <a:fillRect l="-3766" t="-158667" b="-22933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213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5" grpId="0" animBg="1"/>
      <p:bldP spid="245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250825" y="765175"/>
            <a:ext cx="8713788" cy="360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Esempio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Calcolare la Potenza dei seguenti segnali: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Segnale Costante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Gradino unitario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Fasore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Cosinusoide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Potenza di un </a:t>
            </a:r>
            <a:r>
              <a:rPr lang="en-US" dirty="0" err="1"/>
              <a:t>Segnale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316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Mutua Potenza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4">
                <a:extLst>
                  <a:ext uri="{FF2B5EF4-FFF2-40B4-BE49-F238E27FC236}">
                    <a16:creationId xmlns:a16="http://schemas.microsoft.com/office/drawing/2014/main" id="{A2A741B3-D929-E945-A590-DB1744810B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984" y="835630"/>
                <a:ext cx="7991475" cy="4358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it-IT" altLang="it-IT" sz="2400" dirty="0">
                    <a:latin typeface="Calibri" charset="0"/>
                    <a:ea typeface="Calibri" charset="0"/>
                    <a:cs typeface="Calibri" charset="0"/>
                  </a:rPr>
                  <a:t>Si definisce mutua potenza tra </a:t>
                </a:r>
                <a14:m>
                  <m:oMath xmlns:m="http://schemas.openxmlformats.org/officeDocument/2006/math">
                    <m:r>
                      <a:rPr lang="it-IT" sz="2400" i="1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𝑥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(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𝑡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)</m:t>
                    </m:r>
                  </m:oMath>
                </a14:m>
                <a:r>
                  <a:rPr lang="it-IT" altLang="it-IT" sz="2400" dirty="0">
                    <a:latin typeface="Calibri" charset="0"/>
                    <a:ea typeface="Calibri" charset="0"/>
                    <a:cs typeface="Calibri" charset="0"/>
                  </a:rPr>
                  <a:t> 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t-IT" sz="2400" b="0" i="0" smtClean="0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y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(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𝑡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)</m:t>
                    </m:r>
                  </m:oMath>
                </a14:m>
                <a:r>
                  <a:rPr lang="it-IT" altLang="it-IT" sz="2400" dirty="0">
                    <a:latin typeface="Calibri" charset="0"/>
                    <a:ea typeface="Calibri" charset="0"/>
                    <a:cs typeface="Calibri" charset="0"/>
                  </a:rPr>
                  <a:t> la quantità: </a:t>
                </a:r>
              </a:p>
            </p:txBody>
          </p:sp>
        </mc:Choice>
        <mc:Fallback xmlns="">
          <p:sp>
            <p:nvSpPr>
              <p:cNvPr id="4" name="Text Box 4">
                <a:extLst>
                  <a:ext uri="{FF2B5EF4-FFF2-40B4-BE49-F238E27FC236}">
                    <a16:creationId xmlns:a16="http://schemas.microsoft.com/office/drawing/2014/main" id="{A2A741B3-D929-E945-A590-DB1744810B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6984" y="835630"/>
                <a:ext cx="7991475" cy="435825"/>
              </a:xfrm>
              <a:prstGeom prst="rect">
                <a:avLst/>
              </a:prstGeom>
              <a:blipFill>
                <a:blip r:embed="rId2"/>
                <a:stretch>
                  <a:fillRect l="-1109" t="-13889" b="-3055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Box 9">
            <a:extLst>
              <a:ext uri="{FF2B5EF4-FFF2-40B4-BE49-F238E27FC236}">
                <a16:creationId xmlns:a16="http://schemas.microsoft.com/office/drawing/2014/main" id="{FBEAD7BA-627E-DA41-AB29-FD1B1AA6B8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912" y="3744726"/>
            <a:ext cx="7991475" cy="435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Due segnali la cui mutua Potenza è nulla si dicono ortogonali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10">
                <a:extLst>
                  <a:ext uri="{FF2B5EF4-FFF2-40B4-BE49-F238E27FC236}">
                    <a16:creationId xmlns:a16="http://schemas.microsoft.com/office/drawing/2014/main" id="{CF1F25A6-2CA4-F646-A3B7-6238BDE846F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984" y="3309095"/>
                <a:ext cx="8849512" cy="4358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it-IT" altLang="it-IT" sz="2400" dirty="0">
                    <a:latin typeface="Calibri" charset="0"/>
                    <a:ea typeface="Calibri" charset="0"/>
                    <a:cs typeface="Calibri" charset="0"/>
                  </a:rPr>
                  <a:t>dove * indica il complesso coniugato. Se i segnali sono reali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400" i="1">
                            <a:latin typeface="Cambria Math" panose="02040503050406030204" pitchFamily="18" charset="0"/>
                            <a:ea typeface="Cambria Math" charset="0"/>
                          </a:rPr>
                        </m:ctrlPr>
                      </m:sSubPr>
                      <m:e>
                        <m:r>
                          <a:rPr lang="it-IT" sz="2400" i="1">
                            <a:latin typeface="Cambria Math" panose="02040503050406030204" pitchFamily="18" charset="0"/>
                            <a:ea typeface="Cambria Math" charset="0"/>
                          </a:rPr>
                          <m:t>𝑃</m:t>
                        </m:r>
                      </m:e>
                      <m:sub>
                        <m:r>
                          <a:rPr lang="it-IT" sz="2400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  <m:t>𝑋𝑌</m:t>
                        </m:r>
                      </m:sub>
                    </m:sSub>
                  </m:oMath>
                </a14:m>
                <a:r>
                  <a:rPr lang="it-IT" altLang="it-IT" sz="2400" dirty="0">
                    <a:latin typeface="Calibri" charset="0"/>
                    <a:ea typeface="Calibri" charset="0"/>
                    <a:cs typeface="Calibri" charset="0"/>
                  </a:rPr>
                  <a:t>=</a:t>
                </a:r>
                <a:r>
                  <a:rPr lang="it-IT" sz="2400" dirty="0">
                    <a:ea typeface="Cambria Math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400" i="1">
                            <a:latin typeface="Cambria Math" panose="02040503050406030204" pitchFamily="18" charset="0"/>
                            <a:ea typeface="Cambria Math" charset="0"/>
                          </a:rPr>
                        </m:ctrlPr>
                      </m:sSubPr>
                      <m:e>
                        <m:r>
                          <a:rPr lang="it-IT" sz="2400" i="1">
                            <a:latin typeface="Cambria Math" panose="02040503050406030204" pitchFamily="18" charset="0"/>
                            <a:ea typeface="Cambria Math" charset="0"/>
                          </a:rPr>
                          <m:t>𝑃</m:t>
                        </m:r>
                      </m:e>
                      <m:sub>
                        <m:r>
                          <a:rPr lang="it-IT" sz="2400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  <m:t>𝑌</m:t>
                        </m:r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  <m:t>𝑋</m:t>
                        </m:r>
                      </m:sub>
                    </m:sSub>
                  </m:oMath>
                </a14:m>
                <a:r>
                  <a:rPr lang="it-IT" altLang="it-IT" sz="2400" dirty="0">
                    <a:latin typeface="Calibri" charset="0"/>
                    <a:ea typeface="Calibri" charset="0"/>
                    <a:cs typeface="Calibri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" name="Text Box 10">
                <a:extLst>
                  <a:ext uri="{FF2B5EF4-FFF2-40B4-BE49-F238E27FC236}">
                    <a16:creationId xmlns:a16="http://schemas.microsoft.com/office/drawing/2014/main" id="{CF1F25A6-2CA4-F646-A3B7-6238BDE846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6984" y="3309095"/>
                <a:ext cx="8849512" cy="435825"/>
              </a:xfrm>
              <a:prstGeom prst="rect">
                <a:avLst/>
              </a:prstGeom>
              <a:blipFill>
                <a:blip r:embed="rId3"/>
                <a:stretch>
                  <a:fillRect l="-1003" t="-17143" r="-143" b="-314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6A31E046-9F19-1E43-B478-65946CA6F1F1}"/>
                  </a:ext>
                </a:extLst>
              </p:cNvPr>
              <p:cNvSpPr/>
              <p:nvPr/>
            </p:nvSpPr>
            <p:spPr>
              <a:xfrm>
                <a:off x="2336638" y="1269391"/>
                <a:ext cx="4256293" cy="8323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𝑋</m:t>
                          </m:r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𝑌</m:t>
                          </m:r>
                        </m:sub>
                      </m:sSub>
                      <m:r>
                        <a:rPr lang="it-IT" sz="2400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unc>
                        <m:funcPr>
                          <m:ctrlPr>
                            <a:rPr lang="is-I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is-IS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is-IS" sz="2400" i="0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𝑍</m:t>
                              </m:r>
                              <m:r>
                                <a:rPr lang="is-IS" sz="240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→∞</m:t>
                              </m:r>
                            </m:lim>
                          </m:limLow>
                          <m:f>
                            <m:fPr>
                              <m:ctrlPr>
                                <a:rPr lang="bg-BG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𝑍</m:t>
                              </m:r>
                            </m:den>
                          </m:f>
                        </m:fName>
                        <m:e>
                          <m:nary>
                            <m:naryPr>
                              <m:ctrlP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−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𝑧</m:t>
                              </m:r>
                            </m:sub>
                            <m:sup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𝑧</m:t>
                              </m:r>
                            </m:sup>
                            <m:e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  <m:t>𝑡</m:t>
                                  </m:r>
                                </m:e>
                              </m:d>
                              <m:sSup>
                                <m:sSupPr>
                                  <m:ctrlPr>
                                    <a:rPr lang="it-IT" sz="2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  <m:t>𝑦</m:t>
                                  </m:r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  <m:t>(</m:t>
                                  </m:r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  <m:t>𝑡</m:t>
                                  </m:r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it-I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∗</m:t>
                                  </m:r>
                                </m:sup>
                              </m:sSup>
                            </m:e>
                          </m:nary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𝑑𝑡</m:t>
                          </m:r>
                        </m:e>
                      </m:func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6A31E046-9F19-1E43-B478-65946CA6F1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6638" y="1269391"/>
                <a:ext cx="4256293" cy="832344"/>
              </a:xfrm>
              <a:prstGeom prst="rect">
                <a:avLst/>
              </a:prstGeom>
              <a:blipFill>
                <a:blip r:embed="rId4"/>
                <a:stretch>
                  <a:fillRect t="-183582" b="-26119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4">
                <a:extLst>
                  <a:ext uri="{FF2B5EF4-FFF2-40B4-BE49-F238E27FC236}">
                    <a16:creationId xmlns:a16="http://schemas.microsoft.com/office/drawing/2014/main" id="{C0A88BFD-0A68-5843-9794-02CC90AA915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4749" y="2042990"/>
                <a:ext cx="7991475" cy="4358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it-IT" altLang="it-IT" sz="2400" dirty="0">
                    <a:latin typeface="Calibri" charset="0"/>
                    <a:ea typeface="Calibri" charset="0"/>
                    <a:cs typeface="Calibri" charset="0"/>
                  </a:rPr>
                  <a:t>Si definisce mutua potenza tra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t-IT" sz="2400" b="0" i="0" smtClean="0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y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(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𝑡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)</m:t>
                    </m:r>
                  </m:oMath>
                </a14:m>
                <a:r>
                  <a:rPr lang="it-IT" altLang="it-IT" sz="2400" dirty="0">
                    <a:latin typeface="Calibri" charset="0"/>
                    <a:ea typeface="Calibri" charset="0"/>
                    <a:cs typeface="Calibri" charset="0"/>
                  </a:rPr>
                  <a:t> 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t-IT" altLang="it-IT" sz="2400" dirty="0">
                        <a:latin typeface="Cambria Math" panose="02040503050406030204" pitchFamily="18" charset="0"/>
                        <a:ea typeface="Cambria Math" charset="0"/>
                        <a:cs typeface="Calibri" charset="0"/>
                      </a:rPr>
                      <m:t>x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(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𝑡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)</m:t>
                    </m:r>
                  </m:oMath>
                </a14:m>
                <a:r>
                  <a:rPr lang="it-IT" altLang="it-IT" sz="2400" dirty="0">
                    <a:latin typeface="Calibri" charset="0"/>
                    <a:ea typeface="Calibri" charset="0"/>
                    <a:cs typeface="Calibri" charset="0"/>
                  </a:rPr>
                  <a:t> la quantità: </a:t>
                </a:r>
              </a:p>
            </p:txBody>
          </p:sp>
        </mc:Choice>
        <mc:Fallback xmlns="">
          <p:sp>
            <p:nvSpPr>
              <p:cNvPr id="9" name="Text Box 4">
                <a:extLst>
                  <a:ext uri="{FF2B5EF4-FFF2-40B4-BE49-F238E27FC236}">
                    <a16:creationId xmlns:a16="http://schemas.microsoft.com/office/drawing/2014/main" id="{C0A88BFD-0A68-5843-9794-02CC90AA91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4749" y="2042990"/>
                <a:ext cx="7991475" cy="435825"/>
              </a:xfrm>
              <a:prstGeom prst="rect">
                <a:avLst/>
              </a:prstGeom>
              <a:blipFill>
                <a:blip r:embed="rId5"/>
                <a:stretch>
                  <a:fillRect l="-1111" t="-11111" b="-3055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ttangolo 9">
                <a:extLst>
                  <a:ext uri="{FF2B5EF4-FFF2-40B4-BE49-F238E27FC236}">
                    <a16:creationId xmlns:a16="http://schemas.microsoft.com/office/drawing/2014/main" id="{ED1BBA39-0472-D845-BD39-C581405756A6}"/>
                  </a:ext>
                </a:extLst>
              </p:cNvPr>
              <p:cNvSpPr/>
              <p:nvPr/>
            </p:nvSpPr>
            <p:spPr>
              <a:xfrm>
                <a:off x="2384403" y="2476751"/>
                <a:ext cx="4158511" cy="8323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𝑌𝑋</m:t>
                          </m:r>
                        </m:sub>
                      </m:sSub>
                      <m:r>
                        <a:rPr lang="it-IT" sz="2400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unc>
                        <m:funcPr>
                          <m:ctrlPr>
                            <a:rPr lang="is-I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is-IS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is-IS" sz="2400" i="0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𝑍</m:t>
                              </m:r>
                              <m:r>
                                <a:rPr lang="is-IS" sz="240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→∞</m:t>
                              </m:r>
                            </m:lim>
                          </m:limLow>
                          <m:f>
                            <m:fPr>
                              <m:ctrlPr>
                                <a:rPr lang="bg-BG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𝑍</m:t>
                              </m:r>
                            </m:den>
                          </m:f>
                        </m:fName>
                        <m:e>
                          <m:nary>
                            <m:naryPr>
                              <m:ctrlP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−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𝑧</m:t>
                              </m:r>
                            </m:sub>
                            <m:sup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𝑧</m:t>
                              </m:r>
                            </m:sup>
                            <m:e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𝑦</m:t>
                              </m:r>
                              <m:d>
                                <m:dPr>
                                  <m:ctrlP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  <m:t>𝑡</m:t>
                                  </m:r>
                                </m:e>
                              </m:d>
                              <m:sSup>
                                <m:sSupPr>
                                  <m:ctrlPr>
                                    <a:rPr lang="it-IT" sz="2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𝑥</m:t>
                                  </m:r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  <m:t>(</m:t>
                                  </m:r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  <m:t>𝑡</m:t>
                                  </m:r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it-I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∗</m:t>
                                  </m:r>
                                </m:sup>
                              </m:sSup>
                            </m:e>
                          </m:nary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𝑑𝑡</m:t>
                          </m:r>
                        </m:e>
                      </m:func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Rettangolo 9">
                <a:extLst>
                  <a:ext uri="{FF2B5EF4-FFF2-40B4-BE49-F238E27FC236}">
                    <a16:creationId xmlns:a16="http://schemas.microsoft.com/office/drawing/2014/main" id="{ED1BBA39-0472-D845-BD39-C581405756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4403" y="2476751"/>
                <a:ext cx="4158511" cy="832344"/>
              </a:xfrm>
              <a:prstGeom prst="rect">
                <a:avLst/>
              </a:prstGeom>
              <a:blipFill>
                <a:blip r:embed="rId6"/>
                <a:stretch>
                  <a:fillRect t="-183582" b="-26119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10">
                <a:extLst>
                  <a:ext uri="{FF2B5EF4-FFF2-40B4-BE49-F238E27FC236}">
                    <a16:creationId xmlns:a16="http://schemas.microsoft.com/office/drawing/2014/main" id="{64C395AC-2361-4E46-887C-DAC061C9EBE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984" y="4293096"/>
                <a:ext cx="8849512" cy="29406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it-IT" altLang="it-IT" sz="2400" dirty="0">
                    <a:latin typeface="Calibri" charset="0"/>
                    <a:ea typeface="Calibri" charset="0"/>
                    <a:cs typeface="Calibri" charset="0"/>
                  </a:rPr>
                  <a:t>Sia </a:t>
                </a:r>
                <a14:m>
                  <m:oMath xmlns:m="http://schemas.openxmlformats.org/officeDocument/2006/math">
                    <m:r>
                      <a:rPr lang="it-IT" sz="2400" b="0" i="1" smtClean="0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𝑧</m:t>
                    </m:r>
                    <m:d>
                      <m:dPr>
                        <m:ctrlPr>
                          <a:rPr lang="it-IT" sz="2400" b="0" i="1" smtClean="0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it-IT" sz="2400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  <m:t>𝑡</m:t>
                        </m:r>
                      </m:e>
                    </m:d>
                    <m:r>
                      <a:rPr lang="it-IT" sz="2400" b="0" i="1" smtClean="0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=</m:t>
                    </m:r>
                    <m:r>
                      <a:rPr lang="it-IT" sz="2400" b="0" i="1" smtClean="0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𝑥</m:t>
                    </m:r>
                    <m:d>
                      <m:dPr>
                        <m:ctrlPr>
                          <a:rPr lang="it-IT" sz="2400" b="0" i="1" smtClean="0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  <m:t>𝑡</m:t>
                        </m:r>
                      </m:e>
                    </m:d>
                    <m:r>
                      <a:rPr lang="it-IT" sz="2400" b="0" i="1" smtClean="0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+</m:t>
                    </m:r>
                    <m:r>
                      <a:rPr lang="it-IT" sz="2400" b="0" i="1" smtClean="0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𝑦</m:t>
                    </m:r>
                    <m:d>
                      <m:dPr>
                        <m:ctrlPr>
                          <a:rPr lang="it-IT" sz="2400" b="0" i="1" smtClean="0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  <m:t>𝑡</m:t>
                        </m:r>
                      </m:e>
                    </m:d>
                    <m:r>
                      <a:rPr lang="it-IT" sz="2400" b="0" i="0" smtClean="0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. </m:t>
                    </m:r>
                  </m:oMath>
                </a14:m>
                <a:r>
                  <a:rPr lang="it-IT" altLang="it-IT" sz="2400" dirty="0">
                    <a:latin typeface="Calibri" charset="0"/>
                    <a:ea typeface="Calibri" charset="0"/>
                    <a:cs typeface="Calibri" charset="0"/>
                  </a:rPr>
                  <a:t>La Potenza di </a:t>
                </a:r>
                <a14:m>
                  <m:oMath xmlns:m="http://schemas.openxmlformats.org/officeDocument/2006/math">
                    <m:r>
                      <a:rPr lang="it-IT" sz="2400" i="1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𝑧</m:t>
                    </m:r>
                    <m:d>
                      <m:dPr>
                        <m:ctrlPr>
                          <a:rPr lang="it-IT" sz="2400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it-IT" sz="2400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it-IT" altLang="it-IT" sz="2400" dirty="0">
                    <a:latin typeface="Calibri" charset="0"/>
                    <a:ea typeface="Calibri" charset="0"/>
                    <a:cs typeface="Calibri" charset="0"/>
                  </a:rPr>
                  <a:t> è: 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sSubPr>
                            <m:e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𝑍</m:t>
                              </m:r>
                            </m:sub>
                          </m:sSub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sSubPr>
                            <m:e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𝑋</m:t>
                              </m:r>
                            </m:sub>
                          </m:sSub>
                          <m:sSub>
                            <m:sSubPr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sSubPr>
                            <m:e>
                              <m: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+</m:t>
                              </m:r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𝑌</m:t>
                              </m:r>
                            </m:sub>
                          </m:sSub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+</m:t>
                          </m:r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𝑋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𝑌</m:t>
                          </m:r>
                        </m:sub>
                      </m:sSub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+</m:t>
                      </m:r>
                      <m:sSub>
                        <m:sSubPr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𝑌𝑋</m:t>
                          </m:r>
                        </m:sub>
                      </m:sSub>
                    </m:oMath>
                  </m:oMathPara>
                </a14:m>
                <a:endParaRPr lang="it-IT" sz="2400" dirty="0">
                  <a:latin typeface="Calibri" charset="0"/>
                  <a:ea typeface="Cambria Math" charset="0"/>
                  <a:cs typeface="Cambria Math" charset="0"/>
                </a:endParaRPr>
              </a:p>
              <a:p>
                <a:pPr algn="ctr" hangingPunct="1">
                  <a:spcBef>
                    <a:spcPct val="500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it-IT" sz="2400" i="1">
                            <a:latin typeface="Cambria Math" panose="02040503050406030204" pitchFamily="18" charset="0"/>
                            <a:ea typeface="Cambria Math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it-IT" sz="2400" i="1">
                                <a:latin typeface="Cambria Math" panose="02040503050406030204" pitchFamily="18" charset="0"/>
                                <a:ea typeface="Cambria Math" charset="0"/>
                              </a:rPr>
                            </m:ctrlPr>
                          </m:sSubPr>
                          <m:e>
                            <m:r>
                              <a:rPr lang="it-IT" sz="2400" i="1">
                                <a:latin typeface="Cambria Math" panose="02040503050406030204" pitchFamily="18" charset="0"/>
                                <a:ea typeface="Cambria Math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it-IT" sz="2400" i="1">
                                <a:latin typeface="Cambria Math" panose="02040503050406030204" pitchFamily="18" charset="0"/>
                                <a:ea typeface="Cambria Math" charset="0"/>
                              </a:rPr>
                              <m:t>𝑍</m:t>
                            </m:r>
                          </m:sub>
                        </m:sSub>
                        <m:r>
                          <a:rPr lang="it-IT" sz="2400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  <m:t>=</m:t>
                        </m:r>
                        <m:sSub>
                          <m:sSubPr>
                            <m:ctrlPr>
                              <a:rPr lang="it-IT" sz="2400" i="1">
                                <a:latin typeface="Cambria Math" panose="02040503050406030204" pitchFamily="18" charset="0"/>
                                <a:ea typeface="Cambria Math" charset="0"/>
                              </a:rPr>
                            </m:ctrlPr>
                          </m:sSubPr>
                          <m:e>
                            <m:r>
                              <a:rPr lang="it-IT" sz="2400" i="1">
                                <a:latin typeface="Cambria Math" panose="02040503050406030204" pitchFamily="18" charset="0"/>
                                <a:ea typeface="Cambria Math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it-IT" sz="2400" i="1"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</a:rPr>
                              <m:t>𝑋</m:t>
                            </m:r>
                          </m:sub>
                        </m:sSub>
                        <m:sSub>
                          <m:sSubPr>
                            <m:ctrlPr>
                              <a:rPr lang="it-IT" sz="2400" i="1">
                                <a:latin typeface="Cambria Math" panose="02040503050406030204" pitchFamily="18" charset="0"/>
                                <a:ea typeface="Cambria Math" charset="0"/>
                              </a:rPr>
                            </m:ctrlPr>
                          </m:sSubPr>
                          <m:e>
                            <m:r>
                              <a:rPr lang="it-IT" sz="2400" i="1">
                                <a:latin typeface="Cambria Math" panose="02040503050406030204" pitchFamily="18" charset="0"/>
                                <a:ea typeface="Cambria Math" charset="0"/>
                              </a:rPr>
                              <m:t>+</m:t>
                            </m:r>
                            <m:r>
                              <a:rPr lang="it-IT" sz="2400" i="1">
                                <a:latin typeface="Cambria Math" panose="02040503050406030204" pitchFamily="18" charset="0"/>
                                <a:ea typeface="Cambria Math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it-IT" sz="2400" i="1"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</a:rPr>
                              <m:t>𝑌</m:t>
                            </m:r>
                          </m:sub>
                        </m:sSub>
                        <m:r>
                          <a:rPr lang="it-IT" sz="2400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  <m:t>+</m:t>
                        </m:r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  <m:t>2</m:t>
                        </m:r>
                        <m:r>
                          <a:rPr lang="it-IT" sz="2400" i="1">
                            <a:latin typeface="Cambria Math" panose="02040503050406030204" pitchFamily="18" charset="0"/>
                            <a:ea typeface="Cambria Math" charset="0"/>
                          </a:rPr>
                          <m:t>𝑃</m:t>
                        </m:r>
                      </m:e>
                      <m:sub>
                        <m:r>
                          <a:rPr lang="it-IT" sz="2400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  <m:t>𝑋𝑌</m:t>
                        </m:r>
                      </m:sub>
                    </m:sSub>
                  </m:oMath>
                </a14:m>
                <a:r>
                  <a:rPr lang="it-IT" sz="2400" dirty="0">
                    <a:latin typeface="Calibri" charset="0"/>
                    <a:ea typeface="Cambria Math" charset="0"/>
                    <a:cs typeface="Cambria Math" charset="0"/>
                  </a:rPr>
                  <a:t> (se reali)</a:t>
                </a:r>
              </a:p>
              <a:p>
                <a:pPr algn="ctr" hangingPunct="1">
                  <a:spcBef>
                    <a:spcPct val="500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it-IT" sz="2400" i="1" smtClean="0">
                            <a:latin typeface="Cambria Math" panose="02040503050406030204" pitchFamily="18" charset="0"/>
                            <a:ea typeface="Cambria Math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it-IT" sz="2400" i="1">
                                <a:latin typeface="Cambria Math" panose="02040503050406030204" pitchFamily="18" charset="0"/>
                                <a:ea typeface="Cambria Math" charset="0"/>
                              </a:rPr>
                            </m:ctrlPr>
                          </m:sSubPr>
                          <m:e>
                            <m:r>
                              <a:rPr lang="it-IT" sz="2400" i="1">
                                <a:latin typeface="Cambria Math" panose="02040503050406030204" pitchFamily="18" charset="0"/>
                                <a:ea typeface="Cambria Math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it-IT" sz="2400" i="1">
                                <a:latin typeface="Cambria Math" panose="02040503050406030204" pitchFamily="18" charset="0"/>
                                <a:ea typeface="Cambria Math" charset="0"/>
                              </a:rPr>
                              <m:t>𝑍</m:t>
                            </m:r>
                          </m:sub>
                        </m:sSub>
                        <m:r>
                          <a:rPr lang="it-IT" sz="2400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  <m:t>=</m:t>
                        </m:r>
                        <m:sSub>
                          <m:sSubPr>
                            <m:ctrlPr>
                              <a:rPr lang="it-IT" sz="2400" i="1">
                                <a:latin typeface="Cambria Math" panose="02040503050406030204" pitchFamily="18" charset="0"/>
                                <a:ea typeface="Cambria Math" charset="0"/>
                              </a:rPr>
                            </m:ctrlPr>
                          </m:sSubPr>
                          <m:e>
                            <m:r>
                              <a:rPr lang="it-IT" sz="2400" i="1">
                                <a:latin typeface="Cambria Math" panose="02040503050406030204" pitchFamily="18" charset="0"/>
                                <a:ea typeface="Cambria Math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it-IT" sz="2400" i="1"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</a:rPr>
                              <m:t>𝑋</m:t>
                            </m:r>
                          </m:sub>
                        </m:sSub>
                        <m:sSub>
                          <m:sSubPr>
                            <m:ctrlPr>
                              <a:rPr lang="it-IT" sz="2400" i="1">
                                <a:latin typeface="Cambria Math" panose="02040503050406030204" pitchFamily="18" charset="0"/>
                                <a:ea typeface="Cambria Math" charset="0"/>
                              </a:rPr>
                            </m:ctrlPr>
                          </m:sSubPr>
                          <m:e>
                            <m:r>
                              <a:rPr lang="it-IT" sz="2400" i="1">
                                <a:latin typeface="Cambria Math" panose="02040503050406030204" pitchFamily="18" charset="0"/>
                                <a:ea typeface="Cambria Math" charset="0"/>
                              </a:rPr>
                              <m:t>+</m:t>
                            </m:r>
                            <m:r>
                              <a:rPr lang="it-IT" sz="2400" i="1">
                                <a:latin typeface="Cambria Math" panose="02040503050406030204" pitchFamily="18" charset="0"/>
                                <a:ea typeface="Cambria Math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it-IT" sz="2400" i="1"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</a:rPr>
                              <m:t>𝑌</m:t>
                            </m:r>
                          </m:sub>
                        </m:sSub>
                      </m:e>
                      <m:sub/>
                    </m:sSub>
                  </m:oMath>
                </a14:m>
                <a:r>
                  <a:rPr lang="it-IT" sz="2400" dirty="0">
                    <a:latin typeface="Calibri" charset="0"/>
                    <a:ea typeface="Cambria Math" charset="0"/>
                    <a:cs typeface="Cambria Math" charset="0"/>
                  </a:rPr>
                  <a:t> (se ortogonali)</a:t>
                </a:r>
              </a:p>
              <a:p>
                <a:pPr algn="ctr" hangingPunct="1">
                  <a:spcBef>
                    <a:spcPct val="50000"/>
                  </a:spcBef>
                  <a:buNone/>
                </a:pPr>
                <a:r>
                  <a:rPr lang="it-IT" altLang="it-IT" sz="2400" dirty="0">
                    <a:latin typeface="Calibri" charset="0"/>
                    <a:ea typeface="Calibri" charset="0"/>
                    <a:cs typeface="Calibri" charset="0"/>
                  </a:rPr>
                  <a:t>         Stesso discorso per la mutua Energia</a:t>
                </a:r>
              </a:p>
              <a:p>
                <a:pPr algn="ctr" hangingPunct="1">
                  <a:spcBef>
                    <a:spcPct val="50000"/>
                  </a:spcBef>
                  <a:buNone/>
                </a:pPr>
                <a:endParaRPr lang="it-IT" sz="2400" dirty="0">
                  <a:latin typeface="Calibri" charset="0"/>
                  <a:ea typeface="Cambria Math" charset="0"/>
                  <a:cs typeface="Cambria Math" charset="0"/>
                </a:endParaRPr>
              </a:p>
            </p:txBody>
          </p:sp>
        </mc:Choice>
        <mc:Fallback xmlns="">
          <p:sp>
            <p:nvSpPr>
              <p:cNvPr id="11" name="Text Box 10">
                <a:extLst>
                  <a:ext uri="{FF2B5EF4-FFF2-40B4-BE49-F238E27FC236}">
                    <a16:creationId xmlns:a16="http://schemas.microsoft.com/office/drawing/2014/main" id="{64C395AC-2361-4E46-887C-DAC061C9EB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6984" y="4293096"/>
                <a:ext cx="8849512" cy="2940677"/>
              </a:xfrm>
              <a:prstGeom prst="rect">
                <a:avLst/>
              </a:prstGeom>
              <a:blipFill>
                <a:blip r:embed="rId7"/>
                <a:stretch>
                  <a:fillRect l="-1003" t="-171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7651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1" grpId="0"/>
    </p:bld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1495</TotalTime>
  <Words>246</Words>
  <Application>Microsoft Macintosh PowerPoint</Application>
  <PresentationFormat>Presentazione su schermo (4:3)</PresentationFormat>
  <Paragraphs>38</Paragraphs>
  <Slides>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5</vt:i4>
      </vt:variant>
    </vt:vector>
  </HeadingPairs>
  <TitlesOfParts>
    <vt:vector size="13" baseType="lpstr">
      <vt:lpstr>Arial</vt:lpstr>
      <vt:lpstr>Calibri</vt:lpstr>
      <vt:lpstr>Cambria Math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Sommario</vt:lpstr>
      <vt:lpstr>Potenza di un Segnale</vt:lpstr>
      <vt:lpstr>Potenza di un Segnale</vt:lpstr>
      <vt:lpstr>Mutua Potenza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112</cp:revision>
  <cp:lastPrinted>1601-01-01T00:00:00Z</cp:lastPrinted>
  <dcterms:created xsi:type="dcterms:W3CDTF">2014-02-26T18:00:47Z</dcterms:created>
  <dcterms:modified xsi:type="dcterms:W3CDTF">2022-10-11T08:14:22Z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