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2"/>
  </p:notesMasterIdLst>
  <p:sldIdLst>
    <p:sldId id="256" r:id="rId3"/>
    <p:sldId id="293" r:id="rId4"/>
    <p:sldId id="301" r:id="rId5"/>
    <p:sldId id="302" r:id="rId6"/>
    <p:sldId id="333" r:id="rId7"/>
    <p:sldId id="294" r:id="rId8"/>
    <p:sldId id="310" r:id="rId9"/>
    <p:sldId id="311" r:id="rId10"/>
    <p:sldId id="312" r:id="rId11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871B8"/>
    <a:srgbClr val="673366"/>
    <a:srgbClr val="DE9910"/>
    <a:srgbClr val="873AC0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76"/>
    <p:restoredTop sz="94822"/>
  </p:normalViewPr>
  <p:slideViewPr>
    <p:cSldViewPr>
      <p:cViewPr varScale="1">
        <p:scale>
          <a:sx n="101" d="100"/>
          <a:sy n="101" d="100"/>
        </p:scale>
        <p:origin x="1376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089D49CB-1A7B-2942-9D94-2375D39183A5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39664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fld id="{B0FD1181-A2A7-5141-9FEF-2687CF961A24}" type="slidenum">
              <a:rPr lang="it-IT" altLang="en-US">
                <a:solidFill>
                  <a:srgbClr val="000000"/>
                </a:solidFill>
                <a:latin typeface="Times New Roman" charset="0"/>
              </a:rPr>
              <a:pPr eaLnBrk="1"/>
              <a:t>1</a:t>
            </a:fld>
            <a:endParaRPr lang="it-IT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4348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Urbano Tancredi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A8D99A-B3EF-A84C-8117-B30EEF2CD899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0429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73366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F6A34-10BB-8347-BFBE-4AC8B407C733}" type="slidenum">
              <a:rPr lang="it-IT" altLang="en-US"/>
              <a:pPr/>
              <a:t>‹N›</a:t>
            </a:fld>
            <a:endParaRPr lang="it-IT" altLang="en-US"/>
          </a:p>
        </p:txBody>
      </p:sp>
      <p:cxnSp>
        <p:nvCxnSpPr>
          <p:cNvPr id="5" name="Connettore 1 4"/>
          <p:cNvCxnSpPr/>
          <p:nvPr userDrawn="1"/>
        </p:nvCxnSpPr>
        <p:spPr bwMode="auto">
          <a:xfrm>
            <a:off x="440531" y="777876"/>
            <a:ext cx="7553325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B871B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5443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282575" y="228600"/>
            <a:ext cx="4235450" cy="6345238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71750"/>
            <a:ext cx="4013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Fai clic per modificare il formato del testo del titolo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3733800"/>
            <a:ext cx="4011613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Fai clic per modificare il formato del testo della struttura</a:t>
            </a:r>
          </a:p>
          <a:p>
            <a:pPr lvl="1"/>
            <a:r>
              <a:rPr lang="en-GB" altLang="en-US"/>
              <a:t>Secondo livello struttura</a:t>
            </a:r>
          </a:p>
          <a:p>
            <a:pPr lvl="2"/>
            <a:r>
              <a:rPr lang="en-GB" altLang="en-US"/>
              <a:t>Terzo livello struttura</a:t>
            </a:r>
          </a:p>
          <a:p>
            <a:pPr lvl="3"/>
            <a:r>
              <a:rPr lang="en-GB" altLang="en-US"/>
              <a:t>Quarto livello struttura</a:t>
            </a:r>
          </a:p>
          <a:p>
            <a:pPr lvl="4"/>
            <a:r>
              <a:rPr lang="en-GB" altLang="en-US"/>
              <a:t>Quinto livello struttura</a:t>
            </a:r>
          </a:p>
          <a:p>
            <a:pPr lvl="4"/>
            <a:r>
              <a:rPr lang="en-GB" altLang="en-US"/>
              <a:t>Sesto livello struttura</a:t>
            </a:r>
          </a:p>
          <a:p>
            <a:pPr lvl="4"/>
            <a:r>
              <a:rPr lang="en-GB" altLang="en-US"/>
              <a:t>Settimo livello struttura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048000" y="6235700"/>
            <a:ext cx="1347788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81000" y="6235700"/>
            <a:ext cx="25876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Noto Sans CJK JP DemiLight" charset="0"/>
                <a:cs typeface="Noto Sans CJK JP DemiLight" charset="0"/>
              </a:defRPr>
            </a:lvl1pPr>
          </a:lstStyle>
          <a:p>
            <a:pPr>
              <a:defRPr/>
            </a:pPr>
            <a:r>
              <a:rPr lang="it-IT" altLang="en-US"/>
              <a:t>Urbano Tancredi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305800" y="242888"/>
            <a:ext cx="550863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fld id="{D0EF2B96-1032-6741-8435-198DBA52B347}" type="slidenum">
              <a:rPr lang="it-IT" altLang="en-US"/>
              <a:pPr/>
              <a:t>‹N›</a:t>
            </a:fld>
            <a:endParaRPr lang="it-IT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25450" y="174625"/>
            <a:ext cx="412750" cy="82391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it-IT" altLang="en-US" sz="5400" b="1">
                <a:solidFill>
                  <a:srgbClr val="B870B8"/>
                </a:solidFill>
                <a:latin typeface="Times New Roman" charset="0"/>
              </a:rPr>
              <a:t>+</a:t>
            </a:r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6802438" y="228600"/>
            <a:ext cx="2057400" cy="203835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4624388" y="4533900"/>
            <a:ext cx="2057400" cy="2038350"/>
          </a:xfrm>
          <a:prstGeom prst="rect">
            <a:avLst/>
          </a:prstGeom>
          <a:solidFill>
            <a:srgbClr val="99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8215313" y="260648"/>
            <a:ext cx="641350" cy="1600200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0531" y="303722"/>
            <a:ext cx="7553325" cy="47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Fai </a:t>
            </a:r>
            <a:r>
              <a:rPr lang="en-GB" altLang="en-US" dirty="0" err="1"/>
              <a:t>clic</a:t>
            </a:r>
            <a:r>
              <a:rPr lang="en-GB" altLang="en-US" dirty="0"/>
              <a:t> per </a:t>
            </a:r>
            <a:r>
              <a:rPr lang="en-GB" altLang="en-US" dirty="0" err="1"/>
              <a:t>modificare</a:t>
            </a:r>
            <a:r>
              <a:rPr lang="en-GB" altLang="en-US" dirty="0"/>
              <a:t> </a:t>
            </a:r>
            <a:r>
              <a:rPr lang="en-GB" altLang="en-US" dirty="0" err="1"/>
              <a:t>il</a:t>
            </a:r>
            <a:r>
              <a:rPr lang="en-GB" altLang="en-US" dirty="0"/>
              <a:t> </a:t>
            </a:r>
            <a:r>
              <a:rPr lang="en-GB" altLang="en-US" dirty="0" err="1"/>
              <a:t>formato</a:t>
            </a:r>
            <a:r>
              <a:rPr lang="en-GB" altLang="en-US" dirty="0"/>
              <a:t> del </a:t>
            </a:r>
            <a:r>
              <a:rPr lang="en-GB" altLang="en-US" dirty="0" err="1"/>
              <a:t>testo</a:t>
            </a:r>
            <a:r>
              <a:rPr lang="en-GB" altLang="en-US" dirty="0"/>
              <a:t> del </a:t>
            </a:r>
            <a:r>
              <a:rPr lang="en-GB" altLang="en-US" dirty="0" err="1"/>
              <a:t>titolo</a:t>
            </a:r>
            <a:endParaRPr lang="en-GB" altLang="en-US" dirty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0531" y="1176337"/>
            <a:ext cx="7553325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Fai </a:t>
            </a:r>
            <a:r>
              <a:rPr lang="en-GB" altLang="en-US" dirty="0" err="1"/>
              <a:t>clic</a:t>
            </a:r>
            <a:r>
              <a:rPr lang="en-GB" altLang="en-US" dirty="0"/>
              <a:t> per </a:t>
            </a:r>
            <a:r>
              <a:rPr lang="en-GB" altLang="en-US" dirty="0" err="1"/>
              <a:t>modificare</a:t>
            </a:r>
            <a:r>
              <a:rPr lang="en-GB" altLang="en-US" dirty="0"/>
              <a:t> </a:t>
            </a:r>
            <a:r>
              <a:rPr lang="en-GB" altLang="en-US" dirty="0" err="1"/>
              <a:t>il</a:t>
            </a:r>
            <a:r>
              <a:rPr lang="en-GB" altLang="en-US" dirty="0"/>
              <a:t> </a:t>
            </a:r>
            <a:r>
              <a:rPr lang="en-GB" altLang="en-US" dirty="0" err="1"/>
              <a:t>formato</a:t>
            </a:r>
            <a:r>
              <a:rPr lang="en-GB" altLang="en-US" dirty="0"/>
              <a:t> del </a:t>
            </a:r>
            <a:r>
              <a:rPr lang="en-GB" altLang="en-US" dirty="0" err="1"/>
              <a:t>testo</a:t>
            </a:r>
            <a:r>
              <a:rPr lang="en-GB" altLang="en-US" dirty="0"/>
              <a:t> </a:t>
            </a:r>
            <a:r>
              <a:rPr lang="en-GB" altLang="en-US" dirty="0" err="1"/>
              <a:t>della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1"/>
            <a:r>
              <a:rPr lang="en-GB" altLang="en-US" dirty="0"/>
              <a:t>Secondo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2"/>
            <a:r>
              <a:rPr lang="en-GB" altLang="en-US" dirty="0" err="1"/>
              <a:t>Terzo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3"/>
            <a:r>
              <a:rPr lang="en-GB" altLang="en-US" dirty="0"/>
              <a:t>Quarto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 err="1"/>
              <a:t>Quinto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/>
              <a:t>Sesto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 err="1"/>
              <a:t>Settimo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05800" y="242888"/>
            <a:ext cx="550863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fld id="{6DC62007-F568-C543-B416-20283069F037}" type="slidenum">
              <a:rPr lang="it-IT" altLang="en-US"/>
              <a:pPr/>
              <a:t>‹N›</a:t>
            </a:fld>
            <a:endParaRPr lang="it-IT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23838" y="228600"/>
            <a:ext cx="260350" cy="5492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it-IT" altLang="en-US" sz="3600" b="1">
                <a:solidFill>
                  <a:srgbClr val="B870B8"/>
                </a:solidFill>
                <a:latin typeface="Times New Roman" charset="0"/>
              </a:rPr>
              <a:t>+</a:t>
            </a: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8067675" y="260648"/>
            <a:ext cx="90488" cy="160020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 userDrawn="1"/>
        </p:nvSpPr>
        <p:spPr bwMode="auto">
          <a:xfrm>
            <a:off x="330250" y="6237312"/>
            <a:ext cx="641350" cy="495300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82612" y="6237312"/>
            <a:ext cx="90488" cy="49530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8" y="6186648"/>
            <a:ext cx="1782888" cy="588216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 userDrawn="1"/>
        </p:nvSpPr>
        <p:spPr bwMode="auto">
          <a:xfrm>
            <a:off x="6334992" y="6309320"/>
            <a:ext cx="2629496" cy="40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/>
            <a:r>
              <a:rPr lang="en-GB" altLang="en-US" sz="1400" kern="0" dirty="0">
                <a:solidFill>
                  <a:srgbClr val="673366"/>
                </a:solidFill>
              </a:rPr>
              <a:t>G. </a:t>
            </a:r>
            <a:r>
              <a:rPr lang="en-GB" altLang="en-US" sz="1400" kern="0" dirty="0" err="1">
                <a:solidFill>
                  <a:srgbClr val="673366"/>
                </a:solidFill>
              </a:rPr>
              <a:t>Ferraioli</a:t>
            </a:r>
            <a:r>
              <a:rPr lang="en-GB" altLang="en-US" sz="1400" kern="0" dirty="0">
                <a:solidFill>
                  <a:srgbClr val="673366"/>
                </a:solidFill>
              </a:rPr>
              <a:t> - SNAMO  </a:t>
            </a:r>
          </a:p>
          <a:p>
            <a:pPr algn="r"/>
            <a:r>
              <a:rPr lang="en-GB" altLang="en-US" sz="1400" kern="0" dirty="0">
                <a:solidFill>
                  <a:srgbClr val="673366"/>
                </a:solidFill>
              </a:rPr>
              <a:t>Teoria </a:t>
            </a:r>
            <a:r>
              <a:rPr lang="en-GB" altLang="en-US" sz="1400" kern="0" dirty="0" err="1">
                <a:solidFill>
                  <a:srgbClr val="673366"/>
                </a:solidFill>
              </a:rPr>
              <a:t>dei</a:t>
            </a:r>
            <a:r>
              <a:rPr lang="en-GB" altLang="en-US" sz="1400" kern="0" dirty="0">
                <a:solidFill>
                  <a:srgbClr val="673366"/>
                </a:solidFill>
              </a:rPr>
              <a:t> </a:t>
            </a:r>
            <a:r>
              <a:rPr lang="en-GB" altLang="en-US" sz="1400" kern="0" dirty="0" err="1">
                <a:solidFill>
                  <a:srgbClr val="673366"/>
                </a:solidFill>
              </a:rPr>
              <a:t>Segnali</a:t>
            </a:r>
            <a:r>
              <a:rPr lang="en-GB" altLang="en-US" sz="1400" kern="0" dirty="0">
                <a:solidFill>
                  <a:srgbClr val="673366"/>
                </a:solidFill>
              </a:rPr>
              <a:t> 22/23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7" Type="http://schemas.openxmlformats.org/officeDocument/2006/relationships/image" Target="../media/image48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5" Type="http://schemas.openxmlformats.org/officeDocument/2006/relationships/image" Target="../media/image460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0.png"/><Relationship Id="rId7" Type="http://schemas.openxmlformats.org/officeDocument/2006/relationships/image" Target="../media/image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60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9.png"/><Relationship Id="rId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6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81000" y="5877272"/>
            <a:ext cx="4014788" cy="90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</a:pPr>
            <a:endParaRPr lang="it-IT" altLang="en-US" sz="1600" dirty="0">
              <a:solidFill>
                <a:srgbClr val="FFFFFF"/>
              </a:solidFill>
              <a:latin typeface="Rockwell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380554" y="2571750"/>
            <a:ext cx="4016633" cy="11620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dirty="0" err="1">
                <a:solidFill>
                  <a:sysClr val="window" lastClr="FFFFFF"/>
                </a:solidFill>
                <a:latin typeface="Rockwell"/>
                <a:ea typeface=""/>
              </a:rPr>
              <a:t>Teoria</a:t>
            </a:r>
            <a:r>
              <a:rPr lang="en-US" dirty="0">
                <a:solidFill>
                  <a:sysClr val="window" lastClr="FFFFFF"/>
                </a:solidFill>
                <a:latin typeface="Rockwell"/>
                <a:ea typeface=""/>
              </a:rPr>
              <a:t> </a:t>
            </a:r>
            <a:r>
              <a:rPr lang="en-US" dirty="0" err="1">
                <a:solidFill>
                  <a:sysClr val="window" lastClr="FFFFFF"/>
                </a:solidFill>
                <a:latin typeface="Rockwell"/>
                <a:ea typeface=""/>
              </a:rPr>
              <a:t>dei</a:t>
            </a:r>
            <a:r>
              <a:rPr lang="en-US" dirty="0">
                <a:solidFill>
                  <a:sysClr val="window" lastClr="FFFFFF"/>
                </a:solidFill>
                <a:latin typeface="Rockwell"/>
                <a:ea typeface=""/>
              </a:rPr>
              <a:t> </a:t>
            </a:r>
            <a:r>
              <a:rPr lang="en-US" dirty="0" err="1">
                <a:solidFill>
                  <a:sysClr val="window" lastClr="FFFFFF"/>
                </a:solidFill>
                <a:latin typeface="Rockwell"/>
                <a:ea typeface=""/>
              </a:rPr>
              <a:t>Segnali</a:t>
            </a:r>
            <a:endParaRPr lang="en-US" dirty="0">
              <a:solidFill>
                <a:sysClr val="window" lastClr="FFFFFF"/>
              </a:solidFill>
              <a:latin typeface="Rockwell"/>
              <a:ea typeface=""/>
            </a:endParaRPr>
          </a:p>
        </p:txBody>
      </p:sp>
      <p:sp>
        <p:nvSpPr>
          <p:cNvPr id="11" name="Segnaposto testo 2"/>
          <p:cNvSpPr txBox="1">
            <a:spLocks/>
          </p:cNvSpPr>
          <p:nvPr/>
        </p:nvSpPr>
        <p:spPr>
          <a:xfrm>
            <a:off x="381094" y="3916957"/>
            <a:ext cx="4015304" cy="239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lang="en-US" sz="1600" dirty="0">
                <a:solidFill>
                  <a:sysClr val="window" lastClr="FFFFFF"/>
                </a:solidFill>
                <a:ea typeface=""/>
              </a:rPr>
              <a:t>Corso di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Laurea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: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Scienze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Nautiche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Aeronautiche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e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Meteo-Oceanografiche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Rockwell"/>
              <a:ea typeface=""/>
              <a:cs typeface="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Anno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Accademico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: 2022/2023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3366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Crediti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: 9 CFU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3366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Docente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: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Giampaolo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Ferraioli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Rockwell"/>
              <a:ea typeface=""/>
              <a:cs typeface=""/>
            </a:endParaRPr>
          </a:p>
        </p:txBody>
      </p:sp>
      <p:pic>
        <p:nvPicPr>
          <p:cNvPr id="2" name="Immagine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1" t="40039" r="27814" b="14541"/>
          <a:stretch/>
        </p:blipFill>
        <p:spPr>
          <a:xfrm>
            <a:off x="4551388" y="620688"/>
            <a:ext cx="2180852" cy="141753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248" y="2686163"/>
            <a:ext cx="2052000" cy="141137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396" y="2686163"/>
            <a:ext cx="2110580" cy="122413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633169"/>
            <a:ext cx="2182568" cy="72008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667" y="5362174"/>
            <a:ext cx="1091162" cy="109116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440531" y="1124744"/>
            <a:ext cx="7553325" cy="150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lnSpc>
                <a:spcPct val="120000"/>
              </a:lnSpc>
              <a:buFontTx/>
              <a:buChar char="•"/>
            </a:pPr>
            <a:r>
              <a:rPr lang="it-IT" altLang="it-IT" sz="26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Calcolo della TF per segnali Notevoli (finestra rettangolare, esponenziale </a:t>
            </a:r>
            <a:r>
              <a:rPr lang="it-IT" altLang="it-IT" sz="2600" dirty="0" err="1">
                <a:solidFill>
                  <a:srgbClr val="673366"/>
                </a:solidFill>
                <a:latin typeface="+mj-lt"/>
                <a:ea typeface="+mj-ea"/>
                <a:cs typeface="+mj-cs"/>
              </a:rPr>
              <a:t>monolatero</a:t>
            </a:r>
            <a:r>
              <a:rPr lang="it-IT" altLang="it-IT" sz="26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L="0" indent="0" defTabSz="914400" eaLnBrk="1" hangingPunct="1">
              <a:lnSpc>
                <a:spcPct val="120000"/>
              </a:lnSpc>
            </a:pPr>
            <a:endParaRPr lang="it-IT" altLang="it-IT" sz="2600" dirty="0">
              <a:solidFill>
                <a:srgbClr val="6733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Sommario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11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Equazioni di Sintesi e di Analisi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3FCB7288-F0B0-3E48-AD47-8DC867375A97}"/>
                  </a:ext>
                </a:extLst>
              </p:cNvPr>
              <p:cNvSpPr/>
              <p:nvPr/>
            </p:nvSpPr>
            <p:spPr>
              <a:xfrm>
                <a:off x="2267744" y="3372271"/>
                <a:ext cx="4215513" cy="833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𝑥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(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𝑡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)=</m:t>
                      </m:r>
                      <m:nary>
                        <m:nary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−</m:t>
                          </m:r>
                          <m:r>
                            <a:rPr lang="it-IT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m:rPr>
                              <m:brk m:alnAt="23"/>
                            </m:r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𝑓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it-IT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𝑗</m:t>
                              </m:r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2</m:t>
                              </m:r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𝑑𝑓</m:t>
                          </m:r>
                        </m:e>
                      </m:nary>
                    </m:oMath>
                  </m:oMathPara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3FCB7288-F0B0-3E48-AD47-8DC867375A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372271"/>
                <a:ext cx="4215513" cy="833370"/>
              </a:xfrm>
              <a:prstGeom prst="rect">
                <a:avLst/>
              </a:prstGeom>
              <a:blipFill>
                <a:blip r:embed="rId2"/>
                <a:stretch>
                  <a:fillRect l="-5105" t="-185075" b="-26119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2">
                <a:extLst>
                  <a:ext uri="{FF2B5EF4-FFF2-40B4-BE49-F238E27FC236}">
                    <a16:creationId xmlns:a16="http://schemas.microsoft.com/office/drawing/2014/main" id="{D593910A-B312-A542-A7B0-1ED9B3479F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106" y="2320067"/>
                <a:ext cx="8821390" cy="1065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2200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L</a:t>
                </a:r>
                <a:r>
                  <a:rPr lang="ja-JP" altLang="it-IT" sz="220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’</a:t>
                </a:r>
                <a:r>
                  <a:rPr lang="it-IT" altLang="ja-JP" sz="2200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Equazione di Analisi </a:t>
                </a:r>
                <a:r>
                  <a:rPr lang="it-IT" altLang="ja-JP" sz="2200" dirty="0">
                    <a:latin typeface="Calibri" charset="0"/>
                    <a:ea typeface="Calibri" charset="0"/>
                    <a:cs typeface="Calibri" charset="0"/>
                  </a:rPr>
                  <a:t>permette di determinare il peso che le varie componenti frequenziali (non più discrete ma variabili con continuità su tutto l</a:t>
                </a:r>
                <a:r>
                  <a:rPr lang="ja-JP" altLang="it-IT" sz="2200">
                    <a:latin typeface="Calibri" charset="0"/>
                    <a:ea typeface="Calibri" charset="0"/>
                    <a:cs typeface="Calibri" charset="0"/>
                  </a:rPr>
                  <a:t>’</a:t>
                </a:r>
                <a:r>
                  <a:rPr lang="it-IT" altLang="ja-JP" sz="2200" dirty="0">
                    <a:latin typeface="Calibri" charset="0"/>
                    <a:ea typeface="Calibri" charset="0"/>
                    <a:cs typeface="Calibri" charset="0"/>
                  </a:rPr>
                  <a:t>asse reale) hanno nella composizione del segnale</a:t>
                </a:r>
                <a14:m>
                  <m:oMath xmlns:m="http://schemas.openxmlformats.org/officeDocument/2006/math">
                    <m:r>
                      <a:rPr lang="it-IT" sz="2000" b="0" i="0" smtClean="0">
                        <a:latin typeface="Cambria Math" panose="02040503050406030204" pitchFamily="18" charset="0"/>
                        <a:ea typeface="Cambria Math" charset="0"/>
                      </a:rPr>
                      <m:t> </m:t>
                    </m:r>
                    <m:r>
                      <a:rPr lang="it-IT" sz="2000" i="1">
                        <a:latin typeface="Cambria Math" panose="02040503050406030204" pitchFamily="18" charset="0"/>
                        <a:ea typeface="Cambria Math" charset="0"/>
                      </a:rPr>
                      <m:t>𝑥</m:t>
                    </m:r>
                    <m:r>
                      <a:rPr lang="it-IT" sz="2000" i="1">
                        <a:latin typeface="Cambria Math" panose="02040503050406030204" pitchFamily="18" charset="0"/>
                        <a:ea typeface="Cambria Math" charset="0"/>
                      </a:rPr>
                      <m:t>(</m:t>
                    </m:r>
                    <m:r>
                      <a:rPr lang="it-IT" sz="2000" i="1">
                        <a:latin typeface="Cambria Math" panose="02040503050406030204" pitchFamily="18" charset="0"/>
                        <a:ea typeface="Cambria Math" charset="0"/>
                      </a:rPr>
                      <m:t>𝑡</m:t>
                    </m:r>
                    <m:r>
                      <a:rPr lang="it-IT" sz="2000" i="1">
                        <a:latin typeface="Cambria Math" panose="02040503050406030204" pitchFamily="18" charset="0"/>
                        <a:ea typeface="Cambria Math" charset="0"/>
                      </a:rPr>
                      <m:t>)</m:t>
                    </m:r>
                  </m:oMath>
                </a14:m>
                <a:endParaRPr lang="it-IT" altLang="it-IT" sz="22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8" name="Text Box 2">
                <a:extLst>
                  <a:ext uri="{FF2B5EF4-FFF2-40B4-BE49-F238E27FC236}">
                    <a16:creationId xmlns:a16="http://schemas.microsoft.com/office/drawing/2014/main" id="{D593910A-B312-A542-A7B0-1ED9B3479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106" y="2320067"/>
                <a:ext cx="8821390" cy="1065484"/>
              </a:xfrm>
              <a:prstGeom prst="rect">
                <a:avLst/>
              </a:prstGeom>
              <a:blipFill>
                <a:blip r:embed="rId3"/>
                <a:stretch>
                  <a:fillRect l="-718" t="-5882" b="-82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10">
            <a:extLst>
              <a:ext uri="{FF2B5EF4-FFF2-40B4-BE49-F238E27FC236}">
                <a16:creationId xmlns:a16="http://schemas.microsoft.com/office/drawing/2014/main" id="{A0BEC73D-9FF0-FB41-99AC-8D983A4F5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066" y="764704"/>
            <a:ext cx="7777261" cy="72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200" dirty="0">
                <a:latin typeface="Calibri" charset="0"/>
                <a:ea typeface="Calibri" charset="0"/>
                <a:cs typeface="Calibri" charset="0"/>
              </a:rPr>
              <a:t>Le due equazioni sono anche note rispettivamente con il nome di </a:t>
            </a:r>
            <a:r>
              <a:rPr lang="it-IT" altLang="it-IT" sz="2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Equazione di Analisi</a:t>
            </a:r>
            <a:r>
              <a:rPr lang="it-IT" altLang="it-IT" sz="2200" dirty="0">
                <a:latin typeface="Calibri" charset="0"/>
                <a:ea typeface="Calibri" charset="0"/>
                <a:cs typeface="Calibri" charset="0"/>
              </a:rPr>
              <a:t> ed </a:t>
            </a:r>
            <a:r>
              <a:rPr lang="it-IT" altLang="it-IT" sz="2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Equazione di Sintesi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D494A3F8-4579-D647-A0FB-5FA76B476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106" y="4238568"/>
            <a:ext cx="8713788" cy="103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L</a:t>
            </a:r>
            <a:r>
              <a:rPr lang="ja-JP" altLang="it-IT" sz="22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’</a:t>
            </a:r>
            <a:r>
              <a:rPr lang="it-IT" altLang="ja-JP" sz="2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Equazione di Sintesi </a:t>
            </a:r>
            <a:r>
              <a:rPr lang="it-IT" altLang="ja-JP" sz="2200" dirty="0">
                <a:latin typeface="Calibri" charset="0"/>
                <a:ea typeface="Calibri" charset="0"/>
                <a:cs typeface="Calibri" charset="0"/>
              </a:rPr>
              <a:t>permette di rappresentare il segnale come sovrapposizione nel continuo di fasori aventi frequenza (non multipla della frequenza fondamentale) variabile su tutto l</a:t>
            </a:r>
            <a:r>
              <a:rPr lang="ja-JP" altLang="it-IT" sz="2200" dirty="0">
                <a:latin typeface="Calibri" charset="0"/>
                <a:ea typeface="Calibri" charset="0"/>
                <a:cs typeface="Calibri" charset="0"/>
              </a:rPr>
              <a:t>’</a:t>
            </a:r>
            <a:r>
              <a:rPr lang="it-IT" altLang="ja-JP" sz="2200" dirty="0">
                <a:latin typeface="Calibri" charset="0"/>
                <a:ea typeface="Calibri" charset="0"/>
                <a:cs typeface="Calibri" charset="0"/>
              </a:rPr>
              <a:t>asse reale </a:t>
            </a:r>
            <a:endParaRPr lang="it-IT" altLang="it-IT" sz="2200" dirty="0"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6E06CF74-E3C6-BC45-9AF8-D5AEF525D6C4}"/>
                  </a:ext>
                </a:extLst>
              </p:cNvPr>
              <p:cNvSpPr/>
              <p:nvPr/>
            </p:nvSpPr>
            <p:spPr>
              <a:xfrm>
                <a:off x="2019636" y="1475063"/>
                <a:ext cx="4395114" cy="833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𝑋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(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𝑓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)=</m:t>
                      </m:r>
                      <m:nary>
                        <m:nary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−</m:t>
                          </m:r>
                          <m:r>
                            <a:rPr lang="it-IT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m:rPr>
                              <m:brk m:alnAt="23"/>
                            </m:r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it-IT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−</m:t>
                              </m:r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𝑗</m:t>
                              </m:r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2</m:t>
                              </m:r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6E06CF74-E3C6-BC45-9AF8-D5AEF525D6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636" y="1475063"/>
                <a:ext cx="4395114" cy="833370"/>
              </a:xfrm>
              <a:prstGeom prst="rect">
                <a:avLst/>
              </a:prstGeom>
              <a:blipFill>
                <a:blip r:embed="rId4"/>
                <a:stretch>
                  <a:fillRect l="-2882" t="-187879" b="-26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11">
            <a:extLst>
              <a:ext uri="{FF2B5EF4-FFF2-40B4-BE49-F238E27FC236}">
                <a16:creationId xmlns:a16="http://schemas.microsoft.com/office/drawing/2014/main" id="{2D2ACA33-3451-F040-BF7E-34776976D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530" y="5821188"/>
            <a:ext cx="8016006" cy="72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200" dirty="0">
                <a:latin typeface="Calibri" charset="0"/>
                <a:ea typeface="Calibri" charset="0"/>
                <a:cs typeface="Calibri" charset="0"/>
              </a:rPr>
              <a:t>La conoscenza del segnale in ambito temporale è equivalente alla                               	conoscenza del segnale in ambito frequenziale e viceversa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1CCDFCBE-B22D-D741-B35D-D4D991283300}"/>
                  </a:ext>
                </a:extLst>
              </p:cNvPr>
              <p:cNvSpPr/>
              <p:nvPr/>
            </p:nvSpPr>
            <p:spPr>
              <a:xfrm>
                <a:off x="3237758" y="5325547"/>
                <a:ext cx="1958870" cy="435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𝑥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(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𝑡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)⇔</m:t>
                      </m:r>
                      <m:r>
                        <a:rPr lang="it-IT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𝑋</m:t>
                      </m:r>
                      <m:d>
                        <m:d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1CCDFCBE-B22D-D741-B35D-D4D991283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758" y="5325547"/>
                <a:ext cx="1958870" cy="435825"/>
              </a:xfrm>
              <a:prstGeom prst="rect">
                <a:avLst/>
              </a:prstGeom>
              <a:blipFill>
                <a:blip r:embed="rId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55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Spettro della FT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12">
                <a:extLst>
                  <a:ext uri="{FF2B5EF4-FFF2-40B4-BE49-F238E27FC236}">
                    <a16:creationId xmlns:a16="http://schemas.microsoft.com/office/drawing/2014/main" id="{82D916A2-A27C-9043-92B4-D341EBEF91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795" y="1063471"/>
                <a:ext cx="8594409" cy="4251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2200" dirty="0">
                    <a:latin typeface="Calibri" charset="0"/>
                    <a:ea typeface="Calibri" charset="0"/>
                    <a:cs typeface="Calibri" charset="0"/>
                  </a:rPr>
                  <a:t>La FT è generalmente complessa e si esprime in termini di ampiezza e fase.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it-IT" altLang="it-IT" sz="22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  <a:ea typeface="Cambria Math" charset="0"/>
                      </a:rPr>
                      <m:t>𝐴</m:t>
                    </m:r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dPr>
                      <m:e>
                        <m:r>
                          <a:rPr lang="it-IT" sz="2000" i="1">
                            <a:latin typeface="Cambria Math" panose="02040503050406030204" pitchFamily="18" charset="0"/>
                            <a:ea typeface="Cambria Math" charset="0"/>
                          </a:rPr>
                          <m:t>𝑓</m:t>
                        </m:r>
                      </m:e>
                    </m:d>
                    <m:r>
                      <a:rPr lang="it-IT" sz="2000" b="0" i="1" smtClean="0">
                        <a:latin typeface="Cambria Math" panose="02040503050406030204" pitchFamily="18" charset="0"/>
                        <a:ea typeface="Cambria Math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it-IT" sz="2000" b="0" i="1" smtClean="0"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d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charset="0"/>
                          </a:rPr>
                          <m:t>𝑋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charset="0"/>
                          </a:rPr>
                          <m:t>(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charset="0"/>
                          </a:rPr>
                          <m:t>𝑓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charset="0"/>
                          </a:rPr>
                          <m:t>)</m:t>
                        </m:r>
                      </m:e>
                    </m:d>
                    <m:r>
                      <a:rPr lang="it-IT" sz="2000" i="1">
                        <a:latin typeface="Cambria Math" panose="02040503050406030204" pitchFamily="18" charset="0"/>
                        <a:ea typeface="Cambria Math" charset="0"/>
                      </a:rPr>
                      <m:t> </m:t>
                    </m:r>
                  </m:oMath>
                </a14:m>
                <a:r>
                  <a:rPr lang="it-IT" altLang="it-IT" sz="2200" dirty="0">
                    <a:latin typeface="Calibri" charset="0"/>
                    <a:ea typeface="Calibri" charset="0"/>
                    <a:cs typeface="Calibri" charset="0"/>
                  </a:rPr>
                  <a:t>rappresenta il modulo della FT e prende il nome di </a:t>
                </a:r>
                <a:r>
                  <a:rPr lang="it-IT" altLang="it-IT" sz="2200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Spettro di Ampiezza</a:t>
                </a:r>
                <a:r>
                  <a:rPr lang="it-IT" altLang="it-IT" sz="2200" dirty="0">
                    <a:latin typeface="Calibri" charset="0"/>
                    <a:ea typeface="Calibri" charset="0"/>
                    <a:cs typeface="Calibri" charset="0"/>
                  </a:rPr>
                  <a:t>. </a:t>
                </a:r>
              </a:p>
              <a:p>
                <a:pPr hangingPunct="1">
                  <a:spcBef>
                    <a:spcPct val="50000"/>
                  </a:spcBef>
                  <a:buNone/>
                </a:pPr>
                <a14:m>
                  <m:oMath xmlns:m="http://schemas.openxmlformats.org/officeDocument/2006/math">
                    <m:r>
                      <a:rPr lang="it-IT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it-IT" sz="2000" i="1" smtClean="0"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dPr>
                      <m:e>
                        <m:r>
                          <a:rPr lang="it-IT" sz="2000" i="1">
                            <a:latin typeface="Cambria Math" panose="02040503050406030204" pitchFamily="18" charset="0"/>
                            <a:ea typeface="Cambria Math" charset="0"/>
                          </a:rPr>
                          <m:t>𝑓</m:t>
                        </m:r>
                      </m:e>
                    </m:d>
                    <m:r>
                      <a:rPr lang="it-IT" sz="2000" b="0" i="1" smtClean="0">
                        <a:latin typeface="Cambria Math" panose="02040503050406030204" pitchFamily="18" charset="0"/>
                        <a:ea typeface="Cambria Math" charset="0"/>
                      </a:rPr>
                      <m:t>=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it-IT" sz="2000" i="1">
                        <a:latin typeface="Cambria Math" panose="02040503050406030204" pitchFamily="18" charset="0"/>
                        <a:ea typeface="Cambria Math" charset="0"/>
                      </a:rPr>
                      <m:t>(</m:t>
                    </m:r>
                    <m:r>
                      <a:rPr lang="it-IT" sz="2000" i="1">
                        <a:latin typeface="Cambria Math" panose="02040503050406030204" pitchFamily="18" charset="0"/>
                        <a:ea typeface="Cambria Math" charset="0"/>
                      </a:rPr>
                      <m:t>𝑓</m:t>
                    </m:r>
                    <m:r>
                      <a:rPr lang="it-IT" sz="2000" i="1">
                        <a:latin typeface="Cambria Math" panose="02040503050406030204" pitchFamily="18" charset="0"/>
                        <a:ea typeface="Cambria Math" charset="0"/>
                      </a:rPr>
                      <m:t>)</m:t>
                    </m:r>
                  </m:oMath>
                </a14:m>
                <a:r>
                  <a:rPr lang="it-IT" altLang="it-IT" sz="2200" dirty="0">
                    <a:latin typeface="Calibri" charset="0"/>
                    <a:ea typeface="Calibri" charset="0"/>
                    <a:cs typeface="Calibri" charset="0"/>
                  </a:rPr>
                  <a:t>  rappresenta la fase della FT e prende il nome di </a:t>
                </a:r>
                <a:r>
                  <a:rPr lang="it-IT" altLang="it-IT" sz="2200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Spettro di Fase</a:t>
                </a:r>
                <a:r>
                  <a:rPr lang="it-IT" altLang="it-IT" sz="2200" dirty="0">
                    <a:latin typeface="Calibri" charset="0"/>
                    <a:ea typeface="Calibri" charset="0"/>
                    <a:cs typeface="Calibri" charset="0"/>
                  </a:rPr>
                  <a:t>. </a:t>
                </a:r>
                <a:endParaRPr lang="it-IT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spcBef>
                    <a:spcPts val="1260"/>
                  </a:spcBef>
                  <a:buFontTx/>
                  <a:buNone/>
                </a:pPr>
                <a:endParaRPr lang="it-IT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spcBef>
                    <a:spcPts val="1260"/>
                  </a:spcBef>
                  <a:buFontTx/>
                  <a:buNone/>
                </a:pPr>
                <a:r>
                  <a:rPr lang="it-IT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 alternativa si può esprimere in </a:t>
                </a:r>
                <a:r>
                  <a:rPr lang="it-IT" sz="22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parte reale </a:t>
                </a:r>
                <a:r>
                  <a:rPr lang="it-IT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 </a:t>
                </a:r>
                <a:r>
                  <a:rPr lang="it-IT" sz="22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parte immaginaria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it-IT" altLang="it-IT" sz="2200" dirty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5" name="Text Box 12">
                <a:extLst>
                  <a:ext uri="{FF2B5EF4-FFF2-40B4-BE49-F238E27FC236}">
                    <a16:creationId xmlns:a16="http://schemas.microsoft.com/office/drawing/2014/main" id="{82D916A2-A27C-9043-92B4-D341EBEF9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795" y="1063471"/>
                <a:ext cx="8594409" cy="4251164"/>
              </a:xfrm>
              <a:prstGeom prst="rect">
                <a:avLst/>
              </a:prstGeom>
              <a:blipFill>
                <a:blip r:embed="rId2"/>
                <a:stretch>
                  <a:fillRect l="-885" t="-14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371296DF-B4C9-2546-A96D-2CB7329E0EF0}"/>
                  </a:ext>
                </a:extLst>
              </p:cNvPr>
              <p:cNvSpPr/>
              <p:nvPr/>
            </p:nvSpPr>
            <p:spPr>
              <a:xfrm>
                <a:off x="2857885" y="1596001"/>
                <a:ext cx="3146439" cy="407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𝑋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(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𝑓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)=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𝐴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(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𝑓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it-IT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exp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𝑗</m:t>
                          </m:r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371296DF-B4C9-2546-A96D-2CB7329E0E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885" y="1596001"/>
                <a:ext cx="3146439" cy="407163"/>
              </a:xfrm>
              <a:prstGeom prst="rect">
                <a:avLst/>
              </a:prstGeom>
              <a:blipFill>
                <a:blip r:embed="rId3"/>
                <a:stretch>
                  <a:fillRect b="-2424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C548036D-E87A-4342-A3E3-6257ED1F4884}"/>
                  </a:ext>
                </a:extLst>
              </p:cNvPr>
              <p:cNvSpPr/>
              <p:nvPr/>
            </p:nvSpPr>
            <p:spPr>
              <a:xfrm>
                <a:off x="3059832" y="4875052"/>
                <a:ext cx="2742546" cy="407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𝑋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</m:d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𝑅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</m:d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𝑗𝐼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𝑓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C548036D-E87A-4342-A3E3-6257ED1F48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875052"/>
                <a:ext cx="2742546" cy="407163"/>
              </a:xfrm>
              <a:prstGeom prst="rect">
                <a:avLst/>
              </a:prstGeom>
              <a:blipFill>
                <a:blip r:embed="rId4"/>
                <a:stretch>
                  <a:fillRect b="-2121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91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Trasformata di </a:t>
            </a:r>
            <a:r>
              <a:rPr lang="it-IT" altLang="it-IT" dirty="0" err="1"/>
              <a:t>Fourieri</a:t>
            </a:r>
            <a:r>
              <a:rPr lang="it-IT" altLang="it-IT" dirty="0"/>
              <a:t> dei Segnali Reali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9">
                <a:extLst>
                  <a:ext uri="{FF2B5EF4-FFF2-40B4-BE49-F238E27FC236}">
                    <a16:creationId xmlns:a16="http://schemas.microsoft.com/office/drawing/2014/main" id="{8C326A47-15A7-0849-B5AD-D1CC2744D8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344" y="1003546"/>
                <a:ext cx="8135316" cy="4163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ts val="840"/>
                  </a:spcBef>
                  <a:buNone/>
                </a:pPr>
                <a:r>
                  <a:rPr lang="it-IT" altLang="it-IT" sz="2200" dirty="0">
                    <a:latin typeface="Calibri" charset="0"/>
                    <a:ea typeface="Calibri" charset="0"/>
                    <a:cs typeface="Calibri" charset="0"/>
                  </a:rPr>
                  <a:t>Nel caso in cui </a:t>
                </a:r>
                <a14:m>
                  <m:oMath xmlns:m="http://schemas.openxmlformats.org/officeDocument/2006/math">
                    <m:r>
                      <a:rPr lang="it-IT" sz="2200" i="1">
                        <a:latin typeface="Cambria Math" charset="0"/>
                      </a:rPr>
                      <m:t>𝑥</m:t>
                    </m:r>
                    <m:d>
                      <m:dPr>
                        <m:ctrlPr>
                          <a:rPr lang="it-IT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200" i="1">
                            <a:latin typeface="Cambria Math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it-IT" altLang="it-IT" sz="2200" dirty="0">
                    <a:latin typeface="Calibri" charset="0"/>
                    <a:ea typeface="Calibri" charset="0"/>
                    <a:cs typeface="Calibri" charset="0"/>
                  </a:rPr>
                  <a:t> è </a:t>
                </a:r>
                <a:r>
                  <a:rPr lang="it-IT" altLang="it-IT" sz="2200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reale</a:t>
                </a:r>
                <a:endParaRPr lang="it-IT" altLang="it-IT" sz="22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>
                  <a:spcBef>
                    <a:spcPts val="840"/>
                  </a:spcBef>
                  <a:buFontTx/>
                  <a:buNone/>
                </a:pPr>
                <a:endParaRPr lang="it-IT" altLang="it-IT" sz="22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>
                  <a:spcBef>
                    <a:spcPts val="840"/>
                  </a:spcBef>
                  <a:buFontTx/>
                  <a:buNone/>
                </a:pPr>
                <a:endParaRPr lang="it-IT" altLang="it-IT" sz="22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>
                  <a:spcBef>
                    <a:spcPts val="840"/>
                  </a:spcBef>
                  <a:buFontTx/>
                  <a:buNone/>
                </a:pPr>
                <a:endParaRPr lang="it-IT" altLang="it-IT" sz="22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>
                  <a:spcBef>
                    <a:spcPts val="840"/>
                  </a:spcBef>
                  <a:buFontTx/>
                  <a:buNone/>
                </a:pPr>
                <a:r>
                  <a:rPr lang="it-IT" altLang="it-IT" sz="2200" dirty="0">
                    <a:latin typeface="Calibri" charset="0"/>
                    <a:ea typeface="Calibri" charset="0"/>
                    <a:cs typeface="Calibri" charset="0"/>
                  </a:rPr>
                  <a:t>Inoltre, nel caso in cui </a:t>
                </a:r>
                <a14:m>
                  <m:oMath xmlns:m="http://schemas.openxmlformats.org/officeDocument/2006/math">
                    <m:r>
                      <a:rPr lang="it-IT" sz="2200" i="1">
                        <a:latin typeface="Cambria Math" charset="0"/>
                      </a:rPr>
                      <m:t>𝑥</m:t>
                    </m:r>
                    <m:d>
                      <m:dPr>
                        <m:ctrlPr>
                          <a:rPr lang="it-IT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200" i="1">
                            <a:latin typeface="Cambria Math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it-IT" altLang="it-IT" sz="2200" dirty="0">
                    <a:latin typeface="Calibri" charset="0"/>
                    <a:ea typeface="Calibri" charset="0"/>
                    <a:cs typeface="Calibri" charset="0"/>
                  </a:rPr>
                  <a:t> è </a:t>
                </a:r>
                <a:r>
                  <a:rPr lang="it-IT" altLang="it-IT" sz="2200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reale e pari</a:t>
                </a:r>
                <a:r>
                  <a:rPr lang="it-IT" altLang="it-IT" sz="2200" dirty="0">
                    <a:latin typeface="Calibri" charset="0"/>
                    <a:ea typeface="Calibri" charset="0"/>
                    <a:cs typeface="Calibri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it-IT" sz="2200" i="1">
                        <a:latin typeface="Cambria Math" charset="0"/>
                      </a:rPr>
                      <m:t>𝑋</m:t>
                    </m:r>
                    <m:d>
                      <m:dPr>
                        <m:ctrlPr>
                          <a:rPr lang="it-IT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200" i="1">
                            <a:latin typeface="Cambria Math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it-IT" altLang="it-IT" sz="2200" dirty="0">
                    <a:latin typeface="Calibri" charset="0"/>
                    <a:ea typeface="Calibri" charset="0"/>
                    <a:cs typeface="Calibri" charset="0"/>
                  </a:rPr>
                  <a:t> è </a:t>
                </a:r>
                <a:r>
                  <a:rPr lang="it-IT" altLang="it-IT" sz="2200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reale</a:t>
                </a:r>
              </a:p>
              <a:p>
                <a:pPr>
                  <a:spcBef>
                    <a:spcPts val="840"/>
                  </a:spcBef>
                  <a:buFontTx/>
                  <a:buNone/>
                </a:pPr>
                <a:endParaRPr lang="it-IT" altLang="it-IT" sz="22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>
                  <a:spcBef>
                    <a:spcPts val="840"/>
                  </a:spcBef>
                  <a:buNone/>
                </a:pPr>
                <a:endParaRPr lang="it-IT" altLang="it-IT" sz="22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>
                  <a:spcBef>
                    <a:spcPts val="840"/>
                  </a:spcBef>
                  <a:buNone/>
                </a:pPr>
                <a:endParaRPr lang="it-IT" altLang="it-IT" sz="22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>
                  <a:spcBef>
                    <a:spcPts val="840"/>
                  </a:spcBef>
                  <a:buNone/>
                </a:pPr>
                <a:r>
                  <a:rPr lang="it-IT" altLang="it-IT" sz="2200" dirty="0">
                    <a:latin typeface="Calibri" charset="0"/>
                    <a:ea typeface="Calibri" charset="0"/>
                    <a:cs typeface="Calibri" charset="0"/>
                  </a:rPr>
                  <a:t>Nel caso in cui </a:t>
                </a:r>
                <a14:m>
                  <m:oMath xmlns:m="http://schemas.openxmlformats.org/officeDocument/2006/math">
                    <m:r>
                      <a:rPr lang="it-IT" sz="2200" i="1">
                        <a:latin typeface="Cambria Math" charset="0"/>
                      </a:rPr>
                      <m:t>𝑥</m:t>
                    </m:r>
                    <m:d>
                      <m:dPr>
                        <m:ctrlPr>
                          <a:rPr lang="it-IT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200" i="1">
                            <a:latin typeface="Cambria Math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it-IT" altLang="it-IT" sz="2200" dirty="0">
                    <a:latin typeface="Calibri" charset="0"/>
                    <a:ea typeface="Calibri" charset="0"/>
                    <a:cs typeface="Calibri" charset="0"/>
                  </a:rPr>
                  <a:t> è </a:t>
                </a:r>
                <a:r>
                  <a:rPr lang="it-IT" altLang="it-IT" sz="2200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reale e dispari</a:t>
                </a:r>
                <a:r>
                  <a:rPr lang="it-IT" altLang="it-IT" sz="2200" dirty="0">
                    <a:latin typeface="Calibri" charset="0"/>
                    <a:ea typeface="Calibri" charset="0"/>
                    <a:cs typeface="Calibri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it-IT" sz="2200" i="1">
                        <a:latin typeface="Cambria Math" charset="0"/>
                      </a:rPr>
                      <m:t>𝑋</m:t>
                    </m:r>
                    <m:d>
                      <m:dPr>
                        <m:ctrlPr>
                          <a:rPr lang="it-IT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200" i="1">
                            <a:latin typeface="Cambria Math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it-IT" altLang="it-IT" sz="2200" dirty="0">
                    <a:latin typeface="Calibri" charset="0"/>
                    <a:ea typeface="Calibri" charset="0"/>
                    <a:cs typeface="Calibri" charset="0"/>
                  </a:rPr>
                  <a:t> è </a:t>
                </a:r>
                <a:r>
                  <a:rPr lang="it-IT" altLang="it-IT" sz="2200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immaginario</a:t>
                </a:r>
              </a:p>
              <a:p>
                <a:pPr>
                  <a:spcBef>
                    <a:spcPts val="840"/>
                  </a:spcBef>
                  <a:buFontTx/>
                  <a:buNone/>
                </a:pPr>
                <a:endParaRPr lang="it-IT" altLang="it-IT" sz="22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5" name="Text Box 9">
                <a:extLst>
                  <a:ext uri="{FF2B5EF4-FFF2-40B4-BE49-F238E27FC236}">
                    <a16:creationId xmlns:a16="http://schemas.microsoft.com/office/drawing/2014/main" id="{8C326A47-15A7-0849-B5AD-D1CC2744D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344" y="1003546"/>
                <a:ext cx="8135316" cy="4163960"/>
              </a:xfrm>
              <a:prstGeom prst="rect">
                <a:avLst/>
              </a:prstGeom>
              <a:blipFill>
                <a:blip r:embed="rId2"/>
                <a:stretch>
                  <a:fillRect l="-936" t="-18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D2E12C5D-7A4C-BC49-9B88-1D506399B39E}"/>
                  </a:ext>
                </a:extLst>
              </p:cNvPr>
              <p:cNvSpPr/>
              <p:nvPr/>
            </p:nvSpPr>
            <p:spPr>
              <a:xfrm>
                <a:off x="321344" y="3288715"/>
                <a:ext cx="4096634" cy="788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𝑅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</m:d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=2</m:t>
                      </m:r>
                      <m:nary>
                        <m:naryPr>
                          <m:ctrlPr>
                            <a:rPr lang="is-I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p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sz="2200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𝜋</m:t>
                                  </m:r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𝑓𝑡</m:t>
                                  </m:r>
                                </m:e>
                              </m:d>
                            </m:e>
                          </m:func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D2E12C5D-7A4C-BC49-9B88-1D506399B3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44" y="3288715"/>
                <a:ext cx="4096634" cy="788357"/>
              </a:xfrm>
              <a:prstGeom prst="rect">
                <a:avLst/>
              </a:prstGeom>
              <a:blipFill>
                <a:blip r:embed="rId3"/>
                <a:stretch>
                  <a:fillRect t="-170313" b="-2453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4D7332F7-B1A7-CD4E-8790-5FE3E5745A96}"/>
                  </a:ext>
                </a:extLst>
              </p:cNvPr>
              <p:cNvSpPr/>
              <p:nvPr/>
            </p:nvSpPr>
            <p:spPr>
              <a:xfrm>
                <a:off x="4568429" y="3429000"/>
                <a:ext cx="1299715" cy="407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𝐼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</m:d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4D7332F7-B1A7-CD4E-8790-5FE3E5745A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429" y="3429000"/>
                <a:ext cx="1299715" cy="407163"/>
              </a:xfrm>
              <a:prstGeom prst="rect">
                <a:avLst/>
              </a:prstGeom>
              <a:blipFill>
                <a:blip r:embed="rId4"/>
                <a:stretch>
                  <a:fillRect b="-218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9B29734-A8B0-4C40-B3DF-627D44EE4B9B}"/>
                  </a:ext>
                </a:extLst>
              </p:cNvPr>
              <p:cNvSpPr/>
              <p:nvPr/>
            </p:nvSpPr>
            <p:spPr>
              <a:xfrm>
                <a:off x="3838384" y="4772332"/>
                <a:ext cx="3986732" cy="7903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𝐼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</m:d>
                      <m:r>
                        <a:rPr lang="it-IT" sz="22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=2</m:t>
                      </m:r>
                      <m:nary>
                        <m:naryPr>
                          <m:ctrlPr>
                            <a:rPr lang="is-I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p>
                        <m:e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sz="2200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𝜋</m:t>
                                  </m:r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𝑓𝑡</m:t>
                                  </m:r>
                                </m:e>
                              </m:d>
                            </m:e>
                          </m:func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9B29734-A8B0-4C40-B3DF-627D44EE4B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384" y="4772332"/>
                <a:ext cx="3986732" cy="790345"/>
              </a:xfrm>
              <a:prstGeom prst="rect">
                <a:avLst/>
              </a:prstGeom>
              <a:blipFill>
                <a:blip r:embed="rId5"/>
                <a:stretch>
                  <a:fillRect t="-171875" b="-2453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741CCB15-BB77-4A47-BB92-2E055A0CFDC8}"/>
                  </a:ext>
                </a:extLst>
              </p:cNvPr>
              <p:cNvSpPr/>
              <p:nvPr/>
            </p:nvSpPr>
            <p:spPr>
              <a:xfrm>
                <a:off x="255581" y="1484784"/>
                <a:ext cx="3894143" cy="788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𝑅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</m:d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trlPr>
                            <a:rPr lang="is-I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</m:t>
                          </m:r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b>
                        <m:sup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p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sz="2200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𝜋</m:t>
                                  </m:r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𝑓𝑡</m:t>
                                  </m:r>
                                </m:e>
                              </m:d>
                            </m:e>
                          </m:func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741CCB15-BB77-4A47-BB92-2E055A0CF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81" y="1484784"/>
                <a:ext cx="3894143" cy="788357"/>
              </a:xfrm>
              <a:prstGeom prst="rect">
                <a:avLst/>
              </a:prstGeom>
              <a:blipFill>
                <a:blip r:embed="rId6"/>
                <a:stretch>
                  <a:fillRect l="-2606" t="-174603" b="-24920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1D381318-CC0D-9C4C-A07A-1F4696B0408C}"/>
                  </a:ext>
                </a:extLst>
              </p:cNvPr>
              <p:cNvSpPr/>
              <p:nvPr/>
            </p:nvSpPr>
            <p:spPr>
              <a:xfrm>
                <a:off x="4228243" y="1488852"/>
                <a:ext cx="3784241" cy="788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𝐼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</m:d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trlPr>
                            <a:rPr lang="is-I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</m:t>
                          </m:r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b>
                        <m:sup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p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sz="2200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𝜋</m:t>
                                  </m:r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𝑓𝑡</m:t>
                                  </m:r>
                                </m:e>
                              </m:d>
                            </m:e>
                          </m:func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1D381318-CC0D-9C4C-A07A-1F4696B040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243" y="1488852"/>
                <a:ext cx="3784241" cy="788357"/>
              </a:xfrm>
              <a:prstGeom prst="rect">
                <a:avLst/>
              </a:prstGeom>
              <a:blipFill>
                <a:blip r:embed="rId7"/>
                <a:stretch>
                  <a:fillRect l="-4698" t="-174603" b="-24920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63465961-D9CA-2E40-97D2-ED3C5DBD89A1}"/>
                  </a:ext>
                </a:extLst>
              </p:cNvPr>
              <p:cNvSpPr/>
              <p:nvPr/>
            </p:nvSpPr>
            <p:spPr>
              <a:xfrm>
                <a:off x="1979712" y="4986013"/>
                <a:ext cx="1371145" cy="407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𝑅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</m:d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63465961-D9CA-2E40-97D2-ED3C5DBD89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986013"/>
                <a:ext cx="1371145" cy="407163"/>
              </a:xfrm>
              <a:prstGeom prst="rect">
                <a:avLst/>
              </a:prstGeom>
              <a:blipFill>
                <a:blip r:embed="rId8"/>
                <a:stretch>
                  <a:fillRect b="-2121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334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D38E79BA-014C-5D44-A090-0149EA8F4554}"/>
              </a:ext>
            </a:extLst>
          </p:cNvPr>
          <p:cNvSpPr/>
          <p:nvPr/>
        </p:nvSpPr>
        <p:spPr bwMode="auto">
          <a:xfrm>
            <a:off x="2258844" y="5709686"/>
            <a:ext cx="4659523" cy="994006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Esempi di Trasformata di Fourier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289F30E4-1420-D749-ACCB-A12AE45555BD}"/>
                  </a:ext>
                </a:extLst>
              </p:cNvPr>
              <p:cNvSpPr/>
              <p:nvPr/>
            </p:nvSpPr>
            <p:spPr>
              <a:xfrm>
                <a:off x="227507" y="1864110"/>
                <a:ext cx="2112245" cy="667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𝑥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it-IT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rect</m:t>
                      </m:r>
                      <m:d>
                        <m:dPr>
                          <m:ctrlP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fPr>
                            <m:num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289F30E4-1420-D749-ACCB-A12AE45555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07" y="1864110"/>
                <a:ext cx="2112245" cy="667812"/>
              </a:xfrm>
              <a:prstGeom prst="rect">
                <a:avLst/>
              </a:prstGeom>
              <a:blipFill>
                <a:blip r:embed="rId2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DFFDD60E-0EFA-DC44-9A15-42969EA4C139}"/>
                  </a:ext>
                </a:extLst>
              </p:cNvPr>
              <p:cNvSpPr/>
              <p:nvPr/>
            </p:nvSpPr>
            <p:spPr>
              <a:xfrm>
                <a:off x="42241" y="3613474"/>
                <a:ext cx="7984558" cy="21386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𝑋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𝑓</m:t>
                          </m:r>
                        </m:e>
                      </m:d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=</m:t>
                      </m:r>
                      <m:nary>
                        <m:naryPr>
                          <m:ctrlP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−</m:t>
                          </m:r>
                          <m:r>
                            <a:rPr lang="it-IT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m:rPr>
                              <m:brk m:alnAt="23"/>
                            </m:rP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it-IT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sSup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−</m:t>
                              </m:r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𝑗</m:t>
                              </m:r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2</m:t>
                              </m:r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𝑓𝑡</m:t>
                              </m:r>
                            </m:sup>
                          </m:sSup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𝑑𝑡</m:t>
                          </m:r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  <m:sup>
                              <m:f>
                                <m:fPr>
                                  <m:ctrlP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1</m:t>
                              </m:r>
                              <m:sSup>
                                <m:sSupPr>
                                  <m:ctrlP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−</m:t>
                                  </m:r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𝑗</m:t>
                                  </m:r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2</m:t>
                                  </m:r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𝑓𝑡</m:t>
                                  </m:r>
                                </m:sup>
                              </m:sSup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𝑑𝑡</m:t>
                              </m:r>
                            </m:e>
                          </m:nary>
                        </m:e>
                      </m:nary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</a:rPr>
                                        <m:t>−</m:t>
                                      </m:r>
                                      <m: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</a:rPr>
                                        <m:t>𝑗</m:t>
                                      </m:r>
                                      <m: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</a:rPr>
                                        <m:t>2</m:t>
                                      </m:r>
                                      <m: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𝑓𝑡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−</m:t>
                                  </m:r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𝑗</m:t>
                                  </m:r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2</m:t>
                                  </m:r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fPr>
                            <m:num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fPr>
                            <m:num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=</m:t>
                      </m:r>
                    </m:oMath>
                  </m:oMathPara>
                </a14:m>
                <a:endParaRPr lang="it-IT" sz="22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sSupPr>
                            <m:e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−</m:t>
                              </m:r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𝑗</m:t>
                              </m:r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𝑓𝑇</m:t>
                              </m:r>
                            </m:sup>
                          </m:sSup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sSupPr>
                            <m:e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𝑗</m:t>
                              </m:r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𝑓𝑇</m:t>
                              </m:r>
                            </m:sup>
                          </m:sSup>
                        </m:num>
                        <m:den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−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𝑗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2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sin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⁡(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𝑓𝑇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it-IT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fPr>
                        <m:num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𝑇</m:t>
                          </m:r>
                          <m:r>
                            <m:rPr>
                              <m:sty m:val="p"/>
                            </m:rPr>
                            <a:rPr lang="it-IT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sin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⁡(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𝑓𝑇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𝑓𝑇</m:t>
                          </m:r>
                        </m:den>
                      </m:f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m:rPr>
                          <m:sty m:val="p"/>
                        </m:rPr>
                        <a:rPr lang="it-IT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sinc</m:t>
                      </m:r>
                      <m:r>
                        <a:rPr lang="it-IT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𝑓𝑇</m:t>
                      </m:r>
                      <m:r>
                        <a:rPr lang="it-IT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DFFDD60E-0EFA-DC44-9A15-42969EA4C1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1" y="3613474"/>
                <a:ext cx="7984558" cy="2138662"/>
              </a:xfrm>
              <a:prstGeom prst="rect">
                <a:avLst/>
              </a:prstGeom>
              <a:blipFill>
                <a:blip r:embed="rId3"/>
                <a:stretch>
                  <a:fillRect t="-55882" b="-388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uppo 23">
            <a:extLst>
              <a:ext uri="{FF2B5EF4-FFF2-40B4-BE49-F238E27FC236}">
                <a16:creationId xmlns:a16="http://schemas.microsoft.com/office/drawing/2014/main" id="{0EBC908D-F27C-2745-8136-BF03A019D752}"/>
              </a:ext>
            </a:extLst>
          </p:cNvPr>
          <p:cNvGrpSpPr/>
          <p:nvPr/>
        </p:nvGrpSpPr>
        <p:grpSpPr>
          <a:xfrm>
            <a:off x="3180656" y="807652"/>
            <a:ext cx="2035070" cy="2877639"/>
            <a:chOff x="6210215" y="3438827"/>
            <a:chExt cx="2035070" cy="2877639"/>
          </a:xfrm>
        </p:grpSpPr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843B3F02-A51E-D64E-BF40-4AFEE296AE79}"/>
                </a:ext>
              </a:extLst>
            </p:cNvPr>
            <p:cNvSpPr/>
            <p:nvPr/>
          </p:nvSpPr>
          <p:spPr bwMode="auto">
            <a:xfrm>
              <a:off x="6383939" y="3438827"/>
              <a:ext cx="648072" cy="7927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1EA89E14-5E15-BE46-A2F6-003D0B33DE0A}"/>
                </a:ext>
              </a:extLst>
            </p:cNvPr>
            <p:cNvSpPr/>
            <p:nvPr/>
          </p:nvSpPr>
          <p:spPr bwMode="auto">
            <a:xfrm>
              <a:off x="7428054" y="3907274"/>
              <a:ext cx="817231" cy="47681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793A0E40-710F-EB42-9522-252D8E858014}"/>
                </a:ext>
              </a:extLst>
            </p:cNvPr>
            <p:cNvSpPr/>
            <p:nvPr/>
          </p:nvSpPr>
          <p:spPr bwMode="auto">
            <a:xfrm>
              <a:off x="6660232" y="3900920"/>
              <a:ext cx="648072" cy="7920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pic>
          <p:nvPicPr>
            <p:cNvPr id="28" name="Picture 5" descr=" 03.02.jpg                                                      00037D80Macintosh HD                   ABA78158:">
              <a:extLst>
                <a:ext uri="{FF2B5EF4-FFF2-40B4-BE49-F238E27FC236}">
                  <a16:creationId xmlns:a16="http://schemas.microsoft.com/office/drawing/2014/main" id="{F5A9B0C0-B519-1B44-85EE-EB5F8F4F60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27" r="41429"/>
            <a:stretch/>
          </p:blipFill>
          <p:spPr bwMode="auto">
            <a:xfrm>
              <a:off x="6210215" y="3519266"/>
              <a:ext cx="1585053" cy="279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ttangolo 28">
                  <a:extLst>
                    <a:ext uri="{FF2B5EF4-FFF2-40B4-BE49-F238E27FC236}">
                      <a16:creationId xmlns:a16="http://schemas.microsoft.com/office/drawing/2014/main" id="{A7F6342E-0DFD-AA42-B5B9-3505FB6B07ED}"/>
                    </a:ext>
                  </a:extLst>
                </p:cNvPr>
                <p:cNvSpPr/>
                <p:nvPr/>
              </p:nvSpPr>
              <p:spPr>
                <a:xfrm>
                  <a:off x="7051889" y="3725936"/>
                  <a:ext cx="668581" cy="349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29" name="Rettangolo 28">
                  <a:extLst>
                    <a:ext uri="{FF2B5EF4-FFF2-40B4-BE49-F238E27FC236}">
                      <a16:creationId xmlns:a16="http://schemas.microsoft.com/office/drawing/2014/main" id="{A7F6342E-0DFD-AA42-B5B9-3505FB6B07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1889" y="3725936"/>
                  <a:ext cx="668581" cy="349968"/>
                </a:xfrm>
                <a:prstGeom prst="rect">
                  <a:avLst/>
                </a:prstGeom>
                <a:blipFill>
                  <a:blip r:embed="rId5"/>
                  <a:stretch>
                    <a:fillRect b="-1785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576B4905-B9FB-0240-8BD7-F77EB57C42D9}"/>
                </a:ext>
              </a:extLst>
            </p:cNvPr>
            <p:cNvSpPr/>
            <p:nvPr/>
          </p:nvSpPr>
          <p:spPr bwMode="auto">
            <a:xfrm>
              <a:off x="7305517" y="4104916"/>
              <a:ext cx="794875" cy="66421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1" name="Rettangolo 30">
            <a:extLst>
              <a:ext uri="{FF2B5EF4-FFF2-40B4-BE49-F238E27FC236}">
                <a16:creationId xmlns:a16="http://schemas.microsoft.com/office/drawing/2014/main" id="{72F1F133-DDF1-A648-B1DE-F2751DECF2FC}"/>
              </a:ext>
            </a:extLst>
          </p:cNvPr>
          <p:cNvSpPr/>
          <p:nvPr/>
        </p:nvSpPr>
        <p:spPr bwMode="auto">
          <a:xfrm>
            <a:off x="3142676" y="862493"/>
            <a:ext cx="794875" cy="6642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DED06BF2-5DEA-0E4B-AC3A-E7F48F11E6DA}"/>
                  </a:ext>
                </a:extLst>
              </p:cNvPr>
              <p:cNvSpPr/>
              <p:nvPr/>
            </p:nvSpPr>
            <p:spPr>
              <a:xfrm>
                <a:off x="2258844" y="5924682"/>
                <a:ext cx="2195794" cy="663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𝑗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−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𝑗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2</m:t>
                          </m:r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𝑗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DED06BF2-5DEA-0E4B-AC3A-E7F48F11E6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844" y="5924682"/>
                <a:ext cx="2195794" cy="663515"/>
              </a:xfrm>
              <a:prstGeom prst="rect">
                <a:avLst/>
              </a:prstGeom>
              <a:blipFill>
                <a:blip r:embed="rId6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tangolo 31">
                <a:extLst>
                  <a:ext uri="{FF2B5EF4-FFF2-40B4-BE49-F238E27FC236}">
                    <a16:creationId xmlns:a16="http://schemas.microsoft.com/office/drawing/2014/main" id="{C55B646A-992A-984F-A379-43A7A25E4FDC}"/>
                  </a:ext>
                </a:extLst>
              </p:cNvPr>
              <p:cNvSpPr/>
              <p:nvPr/>
            </p:nvSpPr>
            <p:spPr>
              <a:xfrm>
                <a:off x="4787608" y="5924682"/>
                <a:ext cx="2016513" cy="5905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sinc</m:t>
                          </m:r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2" name="Rettangolo 31">
                <a:extLst>
                  <a:ext uri="{FF2B5EF4-FFF2-40B4-BE49-F238E27FC236}">
                    <a16:creationId xmlns:a16="http://schemas.microsoft.com/office/drawing/2014/main" id="{C55B646A-992A-984F-A379-43A7A25E4F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608" y="5924682"/>
                <a:ext cx="2016513" cy="590546"/>
              </a:xfrm>
              <a:prstGeom prst="rect">
                <a:avLst/>
              </a:prstGeom>
              <a:blipFill>
                <a:blip r:embed="rId7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tangolo 9"/>
          <p:cNvSpPr/>
          <p:nvPr/>
        </p:nvSpPr>
        <p:spPr>
          <a:xfrm>
            <a:off x="179512" y="964058"/>
            <a:ext cx="3816424" cy="1466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Finestra Rettangolare (1/2)</a:t>
            </a:r>
          </a:p>
          <a:p>
            <a:endParaRPr lang="it-IT" sz="2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it-IT" sz="2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it-IT" sz="2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18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Esempi di Trasformata di Fourier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289F30E4-1420-D749-ACCB-A12AE45555BD}"/>
                  </a:ext>
                </a:extLst>
              </p:cNvPr>
              <p:cNvSpPr/>
              <p:nvPr/>
            </p:nvSpPr>
            <p:spPr>
              <a:xfrm>
                <a:off x="239617" y="1851108"/>
                <a:ext cx="2112245" cy="667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𝑥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it-IT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rect</m:t>
                      </m:r>
                      <m:d>
                        <m:dPr>
                          <m:ctrlP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fPr>
                            <m:num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289F30E4-1420-D749-ACCB-A12AE45555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17" y="1851108"/>
                <a:ext cx="2112245" cy="667812"/>
              </a:xfrm>
              <a:prstGeom prst="rect">
                <a:avLst/>
              </a:prstGeom>
              <a:blipFill>
                <a:blip r:embed="rId2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DFFDD60E-0EFA-DC44-9A15-42969EA4C139}"/>
                  </a:ext>
                </a:extLst>
              </p:cNvPr>
              <p:cNvSpPr/>
              <p:nvPr/>
            </p:nvSpPr>
            <p:spPr>
              <a:xfrm>
                <a:off x="239617" y="3634726"/>
                <a:ext cx="2432461" cy="16664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𝑋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𝑓</m:t>
                          </m:r>
                        </m:e>
                      </m:d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=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m:rPr>
                          <m:sty m:val="p"/>
                        </m:rPr>
                        <a:rPr lang="it-IT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sinc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𝑓𝑇</m:t>
                          </m:r>
                        </m:e>
                      </m:d>
                    </m:oMath>
                  </m:oMathPara>
                </a14:m>
                <a:endParaRPr lang="it-IT" sz="22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endParaRPr lang="it-IT" sz="22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endParaRPr lang="it-IT" sz="22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endParaRPr lang="it-IT" sz="22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r>
                  <a:rPr lang="it-IT" sz="22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con </a:t>
                </a:r>
                <a14:m>
                  <m:oMath xmlns:m="http://schemas.openxmlformats.org/officeDocument/2006/math">
                    <m:r>
                      <a:rPr lang="it-IT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it-IT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it-IT" sz="22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DFFDD60E-0EFA-DC44-9A15-42969EA4C1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17" y="3634726"/>
                <a:ext cx="2432461" cy="1666482"/>
              </a:xfrm>
              <a:prstGeom prst="rect">
                <a:avLst/>
              </a:prstGeom>
              <a:blipFill>
                <a:blip r:embed="rId3"/>
                <a:stretch>
                  <a:fillRect l="-3109" b="-68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uppo 23">
            <a:extLst>
              <a:ext uri="{FF2B5EF4-FFF2-40B4-BE49-F238E27FC236}">
                <a16:creationId xmlns:a16="http://schemas.microsoft.com/office/drawing/2014/main" id="{0EBC908D-F27C-2745-8136-BF03A019D752}"/>
              </a:ext>
            </a:extLst>
          </p:cNvPr>
          <p:cNvGrpSpPr/>
          <p:nvPr/>
        </p:nvGrpSpPr>
        <p:grpSpPr>
          <a:xfrm>
            <a:off x="3180656" y="807652"/>
            <a:ext cx="2035070" cy="2877639"/>
            <a:chOff x="6210215" y="3438827"/>
            <a:chExt cx="2035070" cy="2877639"/>
          </a:xfrm>
        </p:grpSpPr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843B3F02-A51E-D64E-BF40-4AFEE296AE79}"/>
                </a:ext>
              </a:extLst>
            </p:cNvPr>
            <p:cNvSpPr/>
            <p:nvPr/>
          </p:nvSpPr>
          <p:spPr bwMode="auto">
            <a:xfrm>
              <a:off x="6383939" y="3438827"/>
              <a:ext cx="648072" cy="7927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1EA89E14-5E15-BE46-A2F6-003D0B33DE0A}"/>
                </a:ext>
              </a:extLst>
            </p:cNvPr>
            <p:cNvSpPr/>
            <p:nvPr/>
          </p:nvSpPr>
          <p:spPr bwMode="auto">
            <a:xfrm>
              <a:off x="7428054" y="3907274"/>
              <a:ext cx="817231" cy="47681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793A0E40-710F-EB42-9522-252D8E858014}"/>
                </a:ext>
              </a:extLst>
            </p:cNvPr>
            <p:cNvSpPr/>
            <p:nvPr/>
          </p:nvSpPr>
          <p:spPr bwMode="auto">
            <a:xfrm>
              <a:off x="6660232" y="3900920"/>
              <a:ext cx="648072" cy="7920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pic>
          <p:nvPicPr>
            <p:cNvPr id="28" name="Picture 5" descr=" 03.02.jpg                                                      00037D80Macintosh HD                   ABA78158:">
              <a:extLst>
                <a:ext uri="{FF2B5EF4-FFF2-40B4-BE49-F238E27FC236}">
                  <a16:creationId xmlns:a16="http://schemas.microsoft.com/office/drawing/2014/main" id="{F5A9B0C0-B519-1B44-85EE-EB5F8F4F60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27" r="41429"/>
            <a:stretch/>
          </p:blipFill>
          <p:spPr bwMode="auto">
            <a:xfrm>
              <a:off x="6210215" y="3519266"/>
              <a:ext cx="1585053" cy="279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ttangolo 28">
                  <a:extLst>
                    <a:ext uri="{FF2B5EF4-FFF2-40B4-BE49-F238E27FC236}">
                      <a16:creationId xmlns:a16="http://schemas.microsoft.com/office/drawing/2014/main" id="{A7F6342E-0DFD-AA42-B5B9-3505FB6B07ED}"/>
                    </a:ext>
                  </a:extLst>
                </p:cNvPr>
                <p:cNvSpPr/>
                <p:nvPr/>
              </p:nvSpPr>
              <p:spPr>
                <a:xfrm>
                  <a:off x="7051889" y="3725936"/>
                  <a:ext cx="668581" cy="349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29" name="Rettangolo 28">
                  <a:extLst>
                    <a:ext uri="{FF2B5EF4-FFF2-40B4-BE49-F238E27FC236}">
                      <a16:creationId xmlns:a16="http://schemas.microsoft.com/office/drawing/2014/main" id="{A7F6342E-0DFD-AA42-B5B9-3505FB6B07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1889" y="3725936"/>
                  <a:ext cx="668581" cy="349968"/>
                </a:xfrm>
                <a:prstGeom prst="rect">
                  <a:avLst/>
                </a:prstGeom>
                <a:blipFill>
                  <a:blip r:embed="rId5"/>
                  <a:stretch>
                    <a:fillRect b="-1785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576B4905-B9FB-0240-8BD7-F77EB57C42D9}"/>
                </a:ext>
              </a:extLst>
            </p:cNvPr>
            <p:cNvSpPr/>
            <p:nvPr/>
          </p:nvSpPr>
          <p:spPr bwMode="auto">
            <a:xfrm>
              <a:off x="7305517" y="4104916"/>
              <a:ext cx="794875" cy="66421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1" name="Rettangolo 30">
            <a:extLst>
              <a:ext uri="{FF2B5EF4-FFF2-40B4-BE49-F238E27FC236}">
                <a16:creationId xmlns:a16="http://schemas.microsoft.com/office/drawing/2014/main" id="{72F1F133-DDF1-A648-B1DE-F2751DECF2FC}"/>
              </a:ext>
            </a:extLst>
          </p:cNvPr>
          <p:cNvSpPr/>
          <p:nvPr/>
        </p:nvSpPr>
        <p:spPr bwMode="auto">
          <a:xfrm>
            <a:off x="3142676" y="862493"/>
            <a:ext cx="794875" cy="6642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4DFB180-B334-B744-96AB-A0023EBE98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51" y="4019705"/>
            <a:ext cx="4013317" cy="283829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57FC153-8E3D-A54D-914D-CDF7A48052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995827"/>
            <a:ext cx="3880001" cy="2776863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79512" y="964058"/>
            <a:ext cx="3816424" cy="77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Finestra Rettangolare (2/2)</a:t>
            </a:r>
          </a:p>
          <a:p>
            <a:endParaRPr lang="it-IT" sz="2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9">
                <a:extLst>
                  <a:ext uri="{FF2B5EF4-FFF2-40B4-BE49-F238E27FC236}">
                    <a16:creationId xmlns:a16="http://schemas.microsoft.com/office/drawing/2014/main" id="{86BB33A8-74F9-EA46-BF17-C9399B6337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44339" y="1899984"/>
                <a:ext cx="3492421" cy="721993"/>
              </a:xfrm>
              <a:prstGeom prst="rect">
                <a:avLst/>
              </a:prstGeom>
              <a:noFill/>
              <a:ln w="158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342900" indent="-342900">
                  <a:spcBef>
                    <a:spcPts val="840"/>
                  </a:spcBef>
                </a:pPr>
                <a14:m>
                  <m:oMath xmlns:m="http://schemas.openxmlformats.org/officeDocument/2006/math">
                    <m:r>
                      <a:rPr lang="it-IT" sz="2200" i="1">
                        <a:latin typeface="Cambria Math" charset="0"/>
                      </a:rPr>
                      <m:t>𝑥</m:t>
                    </m:r>
                    <m:d>
                      <m:dPr>
                        <m:ctrlPr>
                          <a:rPr lang="it-IT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200" i="1">
                            <a:latin typeface="Cambria Math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it-IT" altLang="it-IT" sz="2200" dirty="0">
                    <a:latin typeface="Calibri" charset="0"/>
                    <a:ea typeface="Calibri" charset="0"/>
                    <a:cs typeface="Calibri" charset="0"/>
                  </a:rPr>
                  <a:t> reale e pari, </a:t>
                </a:r>
                <a14:m>
                  <m:oMath xmlns:m="http://schemas.openxmlformats.org/officeDocument/2006/math">
                    <m:r>
                      <a:rPr lang="it-IT" sz="2200" i="1">
                        <a:latin typeface="Cambria Math" charset="0"/>
                      </a:rPr>
                      <m:t>𝑋</m:t>
                    </m:r>
                    <m:d>
                      <m:dPr>
                        <m:ctrlPr>
                          <a:rPr lang="it-IT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200" i="1">
                            <a:latin typeface="Cambria Math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it-IT" altLang="it-IT" sz="2200" dirty="0">
                    <a:latin typeface="Calibri" charset="0"/>
                    <a:ea typeface="Calibri" charset="0"/>
                    <a:cs typeface="Calibri" charset="0"/>
                  </a:rPr>
                  <a:t> è </a:t>
                </a:r>
                <a:r>
                  <a:rPr lang="it-IT" altLang="it-IT" sz="2200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reale</a:t>
                </a:r>
              </a:p>
            </p:txBody>
          </p:sp>
        </mc:Choice>
        <mc:Fallback xmlns="">
          <p:sp>
            <p:nvSpPr>
              <p:cNvPr id="17" name="Text Box 9">
                <a:extLst>
                  <a:ext uri="{FF2B5EF4-FFF2-40B4-BE49-F238E27FC236}">
                    <a16:creationId xmlns:a16="http://schemas.microsoft.com/office/drawing/2014/main" id="{86BB33A8-74F9-EA46-BF17-C9399B633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4339" y="1899984"/>
                <a:ext cx="3492421" cy="721993"/>
              </a:xfrm>
              <a:prstGeom prst="rect">
                <a:avLst/>
              </a:prstGeom>
              <a:blipFill>
                <a:blip r:embed="rId8"/>
                <a:stretch>
                  <a:fillRect l="-1805" t="-8475" b="-13559"/>
                </a:stretch>
              </a:blipFill>
              <a:ln w="158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360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Esempi di Trasformata di Fourier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DFFDD60E-0EFA-DC44-9A15-42969EA4C139}"/>
                  </a:ext>
                </a:extLst>
              </p:cNvPr>
              <p:cNvSpPr/>
              <p:nvPr/>
            </p:nvSpPr>
            <p:spPr>
              <a:xfrm>
                <a:off x="227507" y="3642132"/>
                <a:ext cx="6483890" cy="15234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𝑋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𝑓</m:t>
                          </m:r>
                        </m:e>
                      </m:d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=</m:t>
                      </m:r>
                      <m:nary>
                        <m:naryPr>
                          <m:ctrlP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−</m:t>
                          </m:r>
                          <m:r>
                            <a:rPr lang="it-IT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m:rPr>
                              <m:brk m:alnAt="23"/>
                            </m:rP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it-IT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sSup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−</m:t>
                              </m:r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𝑗</m:t>
                              </m:r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2</m:t>
                              </m:r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𝑓𝑡</m:t>
                              </m:r>
                            </m:sup>
                          </m:sSup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𝑑𝑡</m:t>
                          </m:r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naryPr>
                            <m: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it-IT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it-IT" sz="22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skw"/>
                                          <m:ctrlPr>
                                            <a:rPr lang="it-IT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it-IT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it-IT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</a:rPr>
                                            <m:t>𝑇</m:t>
                                          </m:r>
                                        </m:den>
                                      </m:f>
                                      <m: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</a:rPr>
                                        <m:t>+</m:t>
                                      </m:r>
                                      <m: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</a:rPr>
                                        <m:t>𝑗</m:t>
                                      </m:r>
                                      <m: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</a:rPr>
                                        <m:t>2</m:t>
                                      </m:r>
                                      <m: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d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𝑑𝑡</m:t>
                              </m:r>
                            </m:e>
                          </m:nary>
                        </m:e>
                      </m:nary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=</m:t>
                      </m:r>
                    </m:oMath>
                  </m:oMathPara>
                </a14:m>
                <a:endParaRPr lang="it-IT" sz="22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=</m:t>
                      </m:r>
                      <m:r>
                        <a:rPr lang="it-IT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−</m:t>
                      </m:r>
                      <m:f>
                        <m:fPr>
                          <m:ctrlP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fPr>
                        <m:num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𝐴</m:t>
                          </m:r>
                        </m:num>
                        <m:den>
                          <m:f>
                            <m:fPr>
                              <m:type m:val="skw"/>
                              <m:ctrlP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fPr>
                            <m:num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𝑇</m:t>
                              </m:r>
                            </m:den>
                          </m:f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+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𝑗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2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sSubSup>
                        <m:sSubSup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skw"/>
                                          <m:ctrlPr>
                                            <a:rPr lang="it-IT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it-IT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it-IT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</a:rPr>
                                            <m:t>𝑇</m:t>
                                          </m:r>
                                        </m:den>
                                      </m:f>
                                      <m: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</a:rPr>
                                        <m:t>+</m:t>
                                      </m:r>
                                      <m: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</a:rPr>
                                        <m:t>𝑗</m:t>
                                      </m:r>
                                      <m: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</a:rPr>
                                        <m:t>2</m:t>
                                      </m:r>
                                      <m: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d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it-IT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=</m:t>
                      </m:r>
                      <m:f>
                        <m:fPr>
                          <m:ctrlP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fPr>
                        <m:num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𝐴</m:t>
                          </m:r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𝑇</m:t>
                          </m:r>
                        </m:num>
                        <m:den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1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+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𝑗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2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𝑓𝑇</m:t>
                          </m:r>
                        </m:den>
                      </m:f>
                    </m:oMath>
                  </m:oMathPara>
                </a14:m>
                <a:endParaRPr lang="it-IT" sz="22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charset="0"/>
                </a:endParaRPr>
              </a:p>
            </p:txBody>
          </p:sp>
        </mc:Choice>
        <mc:Fallback xmlns="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DFFDD60E-0EFA-DC44-9A15-42969EA4C1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07" y="3642132"/>
                <a:ext cx="6483890" cy="1523430"/>
              </a:xfrm>
              <a:prstGeom prst="rect">
                <a:avLst/>
              </a:prstGeom>
              <a:blipFill>
                <a:blip r:embed="rId2"/>
                <a:stretch>
                  <a:fillRect l="-1367" t="-90909" b="-818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tangolo 9"/>
          <p:cNvSpPr/>
          <p:nvPr/>
        </p:nvSpPr>
        <p:spPr>
          <a:xfrm>
            <a:off x="179512" y="964058"/>
            <a:ext cx="4392488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Esponenziale </a:t>
            </a:r>
            <a:r>
              <a:rPr 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Monolatero</a:t>
            </a:r>
            <a:r>
              <a:rPr 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(1/2)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D74B6B69-04A8-F240-9738-E67EE4CD8C6F}"/>
                  </a:ext>
                </a:extLst>
              </p:cNvPr>
              <p:cNvSpPr/>
              <p:nvPr/>
            </p:nvSpPr>
            <p:spPr>
              <a:xfrm>
                <a:off x="1115616" y="5485945"/>
                <a:ext cx="2925737" cy="815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𝐴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𝑓</m:t>
                          </m:r>
                        </m:e>
                      </m:d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=</m:t>
                      </m:r>
                      <m:f>
                        <m:fPr>
                          <m:ctrlP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fPr>
                        <m:num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𝐴</m:t>
                          </m:r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𝑇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it-IT" sz="2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</a:rPr>
                                        <m:t>2</m:t>
                                      </m:r>
                                      <m: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D74B6B69-04A8-F240-9738-E67EE4CD8C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485945"/>
                <a:ext cx="2925737" cy="815993"/>
              </a:xfrm>
              <a:prstGeom prst="rect">
                <a:avLst/>
              </a:prstGeom>
              <a:blipFill>
                <a:blip r:embed="rId3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id="{1A31501E-93F8-C343-9A14-8CC705E6149F}"/>
                  </a:ext>
                </a:extLst>
              </p:cNvPr>
              <p:cNvSpPr/>
              <p:nvPr/>
            </p:nvSpPr>
            <p:spPr>
              <a:xfrm>
                <a:off x="4644008" y="5616762"/>
                <a:ext cx="3127972" cy="407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𝑓</m:t>
                          </m:r>
                        </m:e>
                      </m:d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it-IT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arctan</m:t>
                      </m:r>
                      <m:d>
                        <m:dPr>
                          <m:ctrlP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2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𝑓𝑇</m:t>
                          </m:r>
                        </m:e>
                      </m:d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id="{1A31501E-93F8-C343-9A14-8CC705E61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5616762"/>
                <a:ext cx="3127972" cy="407163"/>
              </a:xfrm>
              <a:prstGeom prst="rect">
                <a:avLst/>
              </a:prstGeom>
              <a:blipFill>
                <a:blip r:embed="rId4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tangolo 6">
            <a:extLst>
              <a:ext uri="{FF2B5EF4-FFF2-40B4-BE49-F238E27FC236}">
                <a16:creationId xmlns:a16="http://schemas.microsoft.com/office/drawing/2014/main" id="{A87691AB-1CE1-8844-9851-395169667673}"/>
              </a:ext>
            </a:extLst>
          </p:cNvPr>
          <p:cNvSpPr/>
          <p:nvPr/>
        </p:nvSpPr>
        <p:spPr bwMode="auto">
          <a:xfrm>
            <a:off x="2851924" y="3142951"/>
            <a:ext cx="1425339" cy="286049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D4DD6E45-2327-8A45-A033-C394D34FD63E}"/>
              </a:ext>
            </a:extLst>
          </p:cNvPr>
          <p:cNvGrpSpPr/>
          <p:nvPr/>
        </p:nvGrpSpPr>
        <p:grpSpPr>
          <a:xfrm>
            <a:off x="1972221" y="1377079"/>
            <a:ext cx="3708412" cy="2016677"/>
            <a:chOff x="2717794" y="1239383"/>
            <a:chExt cx="3708412" cy="2016677"/>
          </a:xfrm>
        </p:grpSpPr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BAF874AC-A60B-8E40-A169-2F661D8A4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3"/>
            <a:stretch/>
          </p:blipFill>
          <p:spPr>
            <a:xfrm>
              <a:off x="2717794" y="1239383"/>
              <a:ext cx="3708412" cy="1944670"/>
            </a:xfrm>
            <a:prstGeom prst="rect">
              <a:avLst/>
            </a:prstGeom>
          </p:spPr>
        </p:pic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24E774C4-2D9B-F645-A0C6-F94EF1EC4304}"/>
                </a:ext>
              </a:extLst>
            </p:cNvPr>
            <p:cNvSpPr/>
            <p:nvPr/>
          </p:nvSpPr>
          <p:spPr bwMode="auto">
            <a:xfrm>
              <a:off x="3076130" y="2866341"/>
              <a:ext cx="1639886" cy="3897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tangolo 35">
                <a:extLst>
                  <a:ext uri="{FF2B5EF4-FFF2-40B4-BE49-F238E27FC236}">
                    <a16:creationId xmlns:a16="http://schemas.microsoft.com/office/drawing/2014/main" id="{22424EC9-97B6-9040-B30E-FE9E209D4FF6}"/>
                  </a:ext>
                </a:extLst>
              </p:cNvPr>
              <p:cNvSpPr/>
              <p:nvPr/>
            </p:nvSpPr>
            <p:spPr>
              <a:xfrm>
                <a:off x="227507" y="1864110"/>
                <a:ext cx="2272417" cy="5454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𝑥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it-IT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A</m:t>
                      </m:r>
                      <m:sSup>
                        <m:sSup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sSup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fPr>
                            <m:num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  <m:r>
                        <m:rPr>
                          <m:sty m:val="p"/>
                        </m:rPr>
                        <a:rPr lang="it-IT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u</m:t>
                      </m:r>
                      <m:d>
                        <m:dPr>
                          <m:ctrlP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ttangolo 35">
                <a:extLst>
                  <a:ext uri="{FF2B5EF4-FFF2-40B4-BE49-F238E27FC236}">
                    <a16:creationId xmlns:a16="http://schemas.microsoft.com/office/drawing/2014/main" id="{22424EC9-97B6-9040-B30E-FE9E209D4F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07" y="1864110"/>
                <a:ext cx="2272417" cy="545406"/>
              </a:xfrm>
              <a:prstGeom prst="rect">
                <a:avLst/>
              </a:prstGeom>
              <a:blipFill>
                <a:blip r:embed="rId6"/>
                <a:stretch>
                  <a:fillRect b="-159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49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Esempi di Trasformata di Fourier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DFFDD60E-0EFA-DC44-9A15-42969EA4C139}"/>
                  </a:ext>
                </a:extLst>
              </p:cNvPr>
              <p:cNvSpPr/>
              <p:nvPr/>
            </p:nvSpPr>
            <p:spPr>
              <a:xfrm>
                <a:off x="226912" y="3337959"/>
                <a:ext cx="2445541" cy="739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𝑋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𝑓</m:t>
                          </m:r>
                        </m:e>
                      </m:d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=</m:t>
                      </m:r>
                      <m:f>
                        <m:fPr>
                          <m:ctrlP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fPr>
                        <m:num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𝐴</m:t>
                          </m:r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𝑇</m:t>
                          </m:r>
                        </m:num>
                        <m:den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1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+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𝑗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2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𝑓𝑇</m:t>
                          </m:r>
                        </m:den>
                      </m:f>
                    </m:oMath>
                  </m:oMathPara>
                </a14:m>
                <a:endParaRPr lang="it-IT" sz="22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charset="0"/>
                </a:endParaRPr>
              </a:p>
            </p:txBody>
          </p:sp>
        </mc:Choice>
        <mc:Fallback xmlns="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DFFDD60E-0EFA-DC44-9A15-42969EA4C1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12" y="3337959"/>
                <a:ext cx="2445541" cy="739113"/>
              </a:xfrm>
              <a:prstGeom prst="rect">
                <a:avLst/>
              </a:prstGeom>
              <a:blipFill>
                <a:blip r:embed="rId2"/>
                <a:stretch>
                  <a:fillRect t="-1695" b="-118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ttangolo 30">
            <a:extLst>
              <a:ext uri="{FF2B5EF4-FFF2-40B4-BE49-F238E27FC236}">
                <a16:creationId xmlns:a16="http://schemas.microsoft.com/office/drawing/2014/main" id="{72F1F133-DDF1-A648-B1DE-F2751DECF2FC}"/>
              </a:ext>
            </a:extLst>
          </p:cNvPr>
          <p:cNvSpPr/>
          <p:nvPr/>
        </p:nvSpPr>
        <p:spPr bwMode="auto">
          <a:xfrm>
            <a:off x="3142676" y="862493"/>
            <a:ext cx="794875" cy="6642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79512" y="964058"/>
            <a:ext cx="4392488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Esponenziale </a:t>
            </a:r>
            <a:r>
              <a:rPr 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Monolatero</a:t>
            </a:r>
            <a:r>
              <a:rPr 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(2/2)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2F1F1F-8B62-8C4B-A60F-B331F1C01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93697"/>
            <a:ext cx="3492421" cy="258048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EDA9881-2422-BB41-A3E4-9BAFB7329F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59" y="4061662"/>
            <a:ext cx="3402452" cy="25283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4D19F8E3-DB95-274E-AEFF-171E5E1A8A70}"/>
                  </a:ext>
                </a:extLst>
              </p:cNvPr>
              <p:cNvSpPr/>
              <p:nvPr/>
            </p:nvSpPr>
            <p:spPr>
              <a:xfrm>
                <a:off x="97466" y="4942624"/>
                <a:ext cx="1381147" cy="8185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it-IT" sz="22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it-IT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4D19F8E3-DB95-274E-AEFF-171E5E1A8A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66" y="4942624"/>
                <a:ext cx="1381147" cy="818557"/>
              </a:xfrm>
              <a:prstGeom prst="rect">
                <a:avLst/>
              </a:prstGeom>
              <a:blipFill>
                <a:blip r:embed="rId5"/>
                <a:stretch>
                  <a:fillRect t="-46154" r="-1818" b="-12615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9">
                <a:extLst>
                  <a:ext uri="{FF2B5EF4-FFF2-40B4-BE49-F238E27FC236}">
                    <a16:creationId xmlns:a16="http://schemas.microsoft.com/office/drawing/2014/main" id="{BCED9D27-FCD4-A14D-906E-AB938900E3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16083" y="1909793"/>
                <a:ext cx="3492421" cy="721993"/>
              </a:xfrm>
              <a:prstGeom prst="rect">
                <a:avLst/>
              </a:prstGeom>
              <a:noFill/>
              <a:ln w="158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342900" indent="-342900">
                  <a:spcBef>
                    <a:spcPts val="840"/>
                  </a:spcBef>
                </a:pPr>
                <a14:m>
                  <m:oMath xmlns:m="http://schemas.openxmlformats.org/officeDocument/2006/math">
                    <m:r>
                      <a:rPr lang="it-IT" sz="2200" i="1">
                        <a:latin typeface="Cambria Math" charset="0"/>
                      </a:rPr>
                      <m:t>𝑥</m:t>
                    </m:r>
                    <m:d>
                      <m:dPr>
                        <m:ctrlPr>
                          <a:rPr lang="it-IT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200" i="1">
                            <a:latin typeface="Cambria Math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it-IT" altLang="it-IT" sz="2200" dirty="0">
                    <a:latin typeface="Calibri" charset="0"/>
                    <a:ea typeface="Calibri" charset="0"/>
                    <a:cs typeface="Calibri" charset="0"/>
                  </a:rPr>
                  <a:t> reale né pari né dispari, </a:t>
                </a:r>
                <a14:m>
                  <m:oMath xmlns:m="http://schemas.openxmlformats.org/officeDocument/2006/math">
                    <m:r>
                      <a:rPr lang="it-IT" sz="2200" i="1">
                        <a:latin typeface="Cambria Math" charset="0"/>
                      </a:rPr>
                      <m:t>𝑋</m:t>
                    </m:r>
                    <m:d>
                      <m:dPr>
                        <m:ctrlPr>
                          <a:rPr lang="it-IT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200" i="1">
                            <a:latin typeface="Cambria Math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it-IT" altLang="it-IT" sz="2200" dirty="0">
                    <a:latin typeface="Calibri" charset="0"/>
                    <a:ea typeface="Calibri" charset="0"/>
                    <a:cs typeface="Calibri" charset="0"/>
                  </a:rPr>
                  <a:t> è </a:t>
                </a:r>
                <a:r>
                  <a:rPr lang="it-IT" altLang="it-IT" sz="2200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complesso</a:t>
                </a:r>
              </a:p>
            </p:txBody>
          </p:sp>
        </mc:Choice>
        <mc:Fallback xmlns="">
          <p:sp>
            <p:nvSpPr>
              <p:cNvPr id="14" name="Text Box 9">
                <a:extLst>
                  <a:ext uri="{FF2B5EF4-FFF2-40B4-BE49-F238E27FC236}">
                    <a16:creationId xmlns:a16="http://schemas.microsoft.com/office/drawing/2014/main" id="{BCED9D27-FCD4-A14D-906E-AB938900E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16083" y="1909793"/>
                <a:ext cx="3492421" cy="721993"/>
              </a:xfrm>
              <a:prstGeom prst="rect">
                <a:avLst/>
              </a:prstGeom>
              <a:blipFill>
                <a:blip r:embed="rId6"/>
                <a:stretch>
                  <a:fillRect l="-1439" t="-6667" r="-1079" b="-13333"/>
                </a:stretch>
              </a:blipFill>
              <a:ln w="158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uppo 16">
            <a:extLst>
              <a:ext uri="{FF2B5EF4-FFF2-40B4-BE49-F238E27FC236}">
                <a16:creationId xmlns:a16="http://schemas.microsoft.com/office/drawing/2014/main" id="{53FB258C-1620-8C4E-8CF2-47FC0BCA55BA}"/>
              </a:ext>
            </a:extLst>
          </p:cNvPr>
          <p:cNvGrpSpPr/>
          <p:nvPr/>
        </p:nvGrpSpPr>
        <p:grpSpPr>
          <a:xfrm>
            <a:off x="1835696" y="1377079"/>
            <a:ext cx="3708412" cy="2016677"/>
            <a:chOff x="2717794" y="1239383"/>
            <a:chExt cx="3708412" cy="2016677"/>
          </a:xfrm>
        </p:grpSpPr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7798FC2F-4F51-FF44-BDD6-0019E3160F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3"/>
            <a:stretch/>
          </p:blipFill>
          <p:spPr>
            <a:xfrm>
              <a:off x="2717794" y="1239383"/>
              <a:ext cx="3708412" cy="1944670"/>
            </a:xfrm>
            <a:prstGeom prst="rect">
              <a:avLst/>
            </a:prstGeom>
          </p:spPr>
        </p:pic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909C2458-35D5-E545-B33F-62B7BC511993}"/>
                </a:ext>
              </a:extLst>
            </p:cNvPr>
            <p:cNvSpPr/>
            <p:nvPr/>
          </p:nvSpPr>
          <p:spPr bwMode="auto">
            <a:xfrm>
              <a:off x="3076130" y="2866341"/>
              <a:ext cx="1639886" cy="3897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289F30E4-1420-D749-ACCB-A12AE45555BD}"/>
                  </a:ext>
                </a:extLst>
              </p:cNvPr>
              <p:cNvSpPr/>
              <p:nvPr/>
            </p:nvSpPr>
            <p:spPr>
              <a:xfrm>
                <a:off x="227507" y="1864110"/>
                <a:ext cx="2272417" cy="5454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𝑥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it-IT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A</m:t>
                      </m:r>
                      <m:sSup>
                        <m:sSup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sSup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fPr>
                            <m:num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  <m:r>
                        <m:rPr>
                          <m:sty m:val="p"/>
                        </m:rPr>
                        <a:rPr lang="it-IT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u</m:t>
                      </m:r>
                      <m:d>
                        <m:dPr>
                          <m:ctrlP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289F30E4-1420-D749-ACCB-A12AE45555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07" y="1864110"/>
                <a:ext cx="2272417" cy="545406"/>
              </a:xfrm>
              <a:prstGeom prst="rect">
                <a:avLst/>
              </a:prstGeom>
              <a:blipFill>
                <a:blip r:embed="rId8"/>
                <a:stretch>
                  <a:fillRect b="-159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93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Times New Roman"/>
        <a:ea typeface="ＭＳ Ｐゴシック"/>
        <a:cs typeface=""/>
      </a:majorFont>
      <a:minorFont>
        <a:latin typeface="Rockwel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2486</TotalTime>
  <Words>494</Words>
  <Application>Microsoft Macintosh PowerPoint</Application>
  <PresentationFormat>Presentazione su schermo (4:3)</PresentationFormat>
  <Paragraphs>75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Arial</vt:lpstr>
      <vt:lpstr>Calibri</vt:lpstr>
      <vt:lpstr>Cambria Math</vt:lpstr>
      <vt:lpstr>Rockwell</vt:lpstr>
      <vt:lpstr>Times New Roman</vt:lpstr>
      <vt:lpstr>Wingdings</vt:lpstr>
      <vt:lpstr>Tema di Office</vt:lpstr>
      <vt:lpstr>1_Tema di Office</vt:lpstr>
      <vt:lpstr>Presentazione standard di PowerPoint</vt:lpstr>
      <vt:lpstr>Sommario</vt:lpstr>
      <vt:lpstr>Equazioni di Sintesi e di Analisi</vt:lpstr>
      <vt:lpstr>Spettro della FT</vt:lpstr>
      <vt:lpstr>Trasformata di Fourieri dei Segnali Reali </vt:lpstr>
      <vt:lpstr>Esempi di Trasformata di Fourier</vt:lpstr>
      <vt:lpstr>Esempi di Trasformata di Fourier</vt:lpstr>
      <vt:lpstr>Esempi di Trasformata di Fourier</vt:lpstr>
      <vt:lpstr>Esempi di Trasformata di Fourier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</dc:creator>
  <cp:lastModifiedBy>Giampaolo Ferraioli</cp:lastModifiedBy>
  <cp:revision>118</cp:revision>
  <cp:lastPrinted>1601-01-01T00:00:00Z</cp:lastPrinted>
  <dcterms:created xsi:type="dcterms:W3CDTF">2014-02-26T18:00:47Z</dcterms:created>
  <dcterms:modified xsi:type="dcterms:W3CDTF">2022-12-01T08:53:23Z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