
<file path=[Content_Types].xml><?xml version="1.0" encoding="utf-8"?>
<Types xmlns="http://schemas.openxmlformats.org/package/2006/content-types">
  <Default Extension="bin" ContentType="application/vnd.openxmlformats-officedocument.oleObject"/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309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6" r:id="rId17"/>
    <p:sldId id="327" r:id="rId18"/>
    <p:sldId id="328" r:id="rId19"/>
  </p:sldIdLst>
  <p:sldSz cx="9144000" cy="6858000" type="screen4x3"/>
  <p:notesSz cx="6797675" cy="987425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46" autoAdjust="0"/>
    <p:restoredTop sz="90945"/>
  </p:normalViewPr>
  <p:slideViewPr>
    <p:cSldViewPr>
      <p:cViewPr varScale="1">
        <p:scale>
          <a:sx n="114" d="100"/>
          <a:sy n="114" d="100"/>
        </p:scale>
        <p:origin x="1304" y="176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117D2551-8E22-4D81-88DA-8B48702FC410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576A6884-B7BF-4EAC-9DFA-BC533AAAA590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511697B9-6B24-4539-A7CE-6D410908C0B4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0A5FE-0992-45F2-ABBE-7E5A190C7C8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122A0-7AB6-438C-8988-F8681DA9D38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olo, testo e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lipArt 3"/>
          <p:cNvSpPr>
            <a:spLocks noGrp="1"/>
          </p:cNvSpPr>
          <p:nvPr>
            <p:ph type="clipArt"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92168CFC-5301-42CD-BE70-AFE5AA37047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C521901-3AFD-4970-B601-45A66C4390A9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751633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EE165A-DF64-439B-B72A-FA5D54B685B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F3A6C-A685-4743-A0BB-66BA0625976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5533F-881B-4BFD-B134-AEDC3B600DF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3BF0E0-3FC7-4A5C-89C4-9B91D156CF3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308F6-26B7-4AA6-AE63-8D770C05549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1AC017-B587-4DA3-B62A-ADC54F81068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53C4C1-565C-4FDB-AF56-8B40C4FD52E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26F462-D853-42E3-9B53-E83DA3957F6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3B8E08C-F12F-42AC-A850-2B549FEE064A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i_Microsoft_Word_97_-_2004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i_Microsoft_Word_97_-_20041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i_Microsoft_Word_97_-_20042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4800" dirty="0"/>
              <a:t>Relazione fonti-impieghi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Prof. Luigi </a:t>
            </a:r>
            <a:r>
              <a:rPr lang="it-IT" dirty="0" err="1"/>
              <a:t>Lepore</a:t>
            </a:r>
            <a:endParaRPr lang="it-IT" dirty="0"/>
          </a:p>
          <a:p>
            <a:r>
              <a:rPr lang="it-IT"/>
              <a:t>luigi.lepore@uniparthenope.it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703385" y="1628043"/>
            <a:ext cx="7139354" cy="546588"/>
            <a:chOff x="624" y="336"/>
            <a:chExt cx="4872" cy="373"/>
          </a:xfrm>
        </p:grpSpPr>
        <p:sp>
          <p:nvSpPr>
            <p:cNvPr id="15363" name="Text Box 3"/>
            <p:cNvSpPr txBox="1">
              <a:spLocks noChangeArrowheads="1"/>
            </p:cNvSpPr>
            <p:nvPr/>
          </p:nvSpPr>
          <p:spPr bwMode="auto">
            <a:xfrm>
              <a:off x="624" y="336"/>
              <a:ext cx="2524" cy="3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en-US" sz="2954">
                  <a:latin typeface="Arial" panose="020B0604020202020204" pitchFamily="34" charset="0"/>
                </a:rPr>
                <a:t>Capitale permanente</a:t>
              </a:r>
            </a:p>
          </p:txBody>
        </p:sp>
        <p:sp>
          <p:nvSpPr>
            <p:cNvPr id="15364" name="Text Box 4"/>
            <p:cNvSpPr txBox="1">
              <a:spLocks noChangeArrowheads="1"/>
            </p:cNvSpPr>
            <p:nvPr/>
          </p:nvSpPr>
          <p:spPr bwMode="auto">
            <a:xfrm>
              <a:off x="3360" y="375"/>
              <a:ext cx="2136" cy="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81000" indent="-381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Monotype Sorts" pitchFamily="2" charset="2"/>
                <a:buChar char="ò"/>
              </a:pPr>
              <a:r>
                <a:rPr lang="it-IT" altLang="en-US" sz="2215">
                  <a:latin typeface="Arial" panose="020B0604020202020204" pitchFamily="34" charset="0"/>
                </a:rPr>
                <a:t>capitale di proprietà</a:t>
              </a:r>
            </a:p>
          </p:txBody>
        </p:sp>
      </p:grpSp>
      <p:grpSp>
        <p:nvGrpSpPr>
          <p:cNvPr id="15365" name="Group 5"/>
          <p:cNvGrpSpPr>
            <a:grpSpLocks/>
          </p:cNvGrpSpPr>
          <p:nvPr/>
        </p:nvGrpSpPr>
        <p:grpSpPr bwMode="auto">
          <a:xfrm>
            <a:off x="867508" y="2795954"/>
            <a:ext cx="7573108" cy="1567961"/>
            <a:chOff x="736" y="835"/>
            <a:chExt cx="5168" cy="1070"/>
          </a:xfrm>
        </p:grpSpPr>
        <p:sp>
          <p:nvSpPr>
            <p:cNvPr id="15366" name="Text Box 6"/>
            <p:cNvSpPr txBox="1">
              <a:spLocks noChangeArrowheads="1"/>
            </p:cNvSpPr>
            <p:nvPr/>
          </p:nvSpPr>
          <p:spPr bwMode="auto">
            <a:xfrm>
              <a:off x="736" y="835"/>
              <a:ext cx="2409" cy="3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en-US" sz="2954">
                  <a:latin typeface="Arial" panose="020B0604020202020204" pitchFamily="34" charset="0"/>
                </a:rPr>
                <a:t>Passivo consolidato</a:t>
              </a:r>
            </a:p>
          </p:txBody>
        </p:sp>
        <p:sp>
          <p:nvSpPr>
            <p:cNvPr id="15367" name="Text Box 7"/>
            <p:cNvSpPr txBox="1">
              <a:spLocks noChangeArrowheads="1"/>
            </p:cNvSpPr>
            <p:nvPr/>
          </p:nvSpPr>
          <p:spPr bwMode="auto">
            <a:xfrm>
              <a:off x="3360" y="912"/>
              <a:ext cx="2544" cy="9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81000" indent="-381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Monotype Sorts" pitchFamily="2" charset="2"/>
                <a:buChar char="ò"/>
              </a:pPr>
              <a:r>
                <a:rPr lang="it-IT" altLang="en-US" sz="2215">
                  <a:latin typeface="Arial" panose="020B0604020202020204" pitchFamily="34" charset="0"/>
                </a:rPr>
                <a:t>debiti di finanziamento a lungo termine</a:t>
              </a:r>
            </a:p>
            <a:p>
              <a:pPr>
                <a:buFont typeface="Monotype Sorts" pitchFamily="2" charset="2"/>
                <a:buChar char="ò"/>
              </a:pPr>
              <a:r>
                <a:rPr lang="it-IT" altLang="en-US" sz="2215">
                  <a:latin typeface="Arial" panose="020B0604020202020204" pitchFamily="34" charset="0"/>
                </a:rPr>
                <a:t>debiti verso dipendenti per TFR</a:t>
              </a:r>
            </a:p>
          </p:txBody>
        </p:sp>
      </p:grpSp>
      <p:grpSp>
        <p:nvGrpSpPr>
          <p:cNvPr id="15368" name="Group 8"/>
          <p:cNvGrpSpPr>
            <a:grpSpLocks/>
          </p:cNvGrpSpPr>
          <p:nvPr/>
        </p:nvGrpSpPr>
        <p:grpSpPr bwMode="auto">
          <a:xfrm>
            <a:off x="1389185" y="4969121"/>
            <a:ext cx="7051431" cy="1222131"/>
            <a:chOff x="1092" y="1675"/>
            <a:chExt cx="4812" cy="834"/>
          </a:xfrm>
        </p:grpSpPr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>
              <a:off x="1092" y="1675"/>
              <a:ext cx="2050" cy="3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en-US" sz="2954">
                  <a:latin typeface="Arial" panose="020B0604020202020204" pitchFamily="34" charset="0"/>
                </a:rPr>
                <a:t>Passivo corrente</a:t>
              </a:r>
            </a:p>
          </p:txBody>
        </p:sp>
        <p:sp>
          <p:nvSpPr>
            <p:cNvPr id="15370" name="Text Box 10"/>
            <p:cNvSpPr txBox="1">
              <a:spLocks noChangeArrowheads="1"/>
            </p:cNvSpPr>
            <p:nvPr/>
          </p:nvSpPr>
          <p:spPr bwMode="auto">
            <a:xfrm>
              <a:off x="3360" y="1748"/>
              <a:ext cx="2544" cy="7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81000" indent="-381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Monotype Sorts" pitchFamily="2" charset="2"/>
                <a:buChar char="ò"/>
              </a:pPr>
              <a:r>
                <a:rPr lang="it-IT" altLang="en-US" sz="2215">
                  <a:latin typeface="Arial" panose="020B0604020202020204" pitchFamily="34" charset="0"/>
                </a:rPr>
                <a:t>debiti verso fornitori</a:t>
              </a:r>
            </a:p>
            <a:p>
              <a:pPr>
                <a:buFont typeface="Monotype Sorts" pitchFamily="2" charset="2"/>
                <a:buChar char="ò"/>
              </a:pPr>
              <a:r>
                <a:rPr lang="it-IT" altLang="en-US" sz="2215">
                  <a:latin typeface="Arial" panose="020B0604020202020204" pitchFamily="34" charset="0"/>
                </a:rPr>
                <a:t>debiti di finanziamento a breve termine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0828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899139" y="3452446"/>
            <a:ext cx="6752492" cy="774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Monotype Sorts" pitchFamily="2" charset="2"/>
              <a:buChar char="­"/>
            </a:pPr>
            <a:r>
              <a:rPr lang="it-IT" altLang="en-US" sz="2215">
                <a:latin typeface="Arial" panose="020B0604020202020204" pitchFamily="34" charset="0"/>
              </a:rPr>
              <a:t>risorse finanziarie </a:t>
            </a:r>
            <a:r>
              <a:rPr lang="it-IT" altLang="en-US" sz="2215" b="1">
                <a:latin typeface="Arial" panose="020B0604020202020204" pitchFamily="34" charset="0"/>
              </a:rPr>
              <a:t>apparentemente a lungo</a:t>
            </a:r>
            <a:r>
              <a:rPr lang="it-IT" altLang="en-US" sz="2215">
                <a:latin typeface="Arial" panose="020B0604020202020204" pitchFamily="34" charset="0"/>
              </a:rPr>
              <a:t> che invece si devono estinguere </a:t>
            </a:r>
            <a:r>
              <a:rPr lang="it-IT" altLang="en-US" sz="2215" b="1">
                <a:latin typeface="Arial" panose="020B0604020202020204" pitchFamily="34" charset="0"/>
              </a:rPr>
              <a:t>entro un anno</a:t>
            </a:r>
            <a:endParaRPr lang="it-IT" altLang="en-US" sz="2215">
              <a:latin typeface="Arial" panose="020B0604020202020204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331639" y="615462"/>
            <a:ext cx="7319991" cy="1328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ct val="50000"/>
              </a:spcAft>
            </a:pPr>
            <a:r>
              <a:rPr lang="it-IT" altLang="en-US" sz="2954" dirty="0">
                <a:latin typeface="Arial" panose="020B0604020202020204" pitchFamily="34" charset="0"/>
              </a:rPr>
              <a:t>OSSERVAZIONE</a:t>
            </a:r>
            <a:endParaRPr lang="it-IT" altLang="en-US" dirty="0">
              <a:latin typeface="Arial" panose="020B0604020202020204" pitchFamily="34" charset="0"/>
            </a:endParaRPr>
          </a:p>
          <a:p>
            <a:pPr algn="ctr"/>
            <a:r>
              <a:rPr lang="it-IT" altLang="en-US" dirty="0">
                <a:latin typeface="Arial" panose="020B0604020202020204" pitchFamily="34" charset="0"/>
              </a:rPr>
              <a:t>in realtà, nell’ambito di </a:t>
            </a:r>
            <a:r>
              <a:rPr lang="it-IT" altLang="en-US" b="1" dirty="0">
                <a:latin typeface="Arial" panose="020B0604020202020204" pitchFamily="34" charset="0"/>
              </a:rPr>
              <a:t>ognuna</a:t>
            </a:r>
            <a:r>
              <a:rPr lang="it-IT" altLang="en-US" dirty="0">
                <a:latin typeface="Arial" panose="020B0604020202020204" pitchFamily="34" charset="0"/>
              </a:rPr>
              <a:t> delle diverse tipologie di fonti di finanziamento si possono individuare: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62708" y="2514600"/>
            <a:ext cx="6049108" cy="774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Monotype Sorts" pitchFamily="2" charset="2"/>
              <a:buChar char="¬"/>
            </a:pPr>
            <a:r>
              <a:rPr lang="it-IT" altLang="en-US" sz="2215" dirty="0">
                <a:latin typeface="Arial" panose="020B0604020202020204" pitchFamily="34" charset="0"/>
              </a:rPr>
              <a:t>risorse finanziare </a:t>
            </a:r>
            <a:r>
              <a:rPr lang="it-IT" altLang="en-US" sz="2215" b="1" dirty="0">
                <a:latin typeface="Arial" panose="020B0604020202020204" pitchFamily="34" charset="0"/>
              </a:rPr>
              <a:t>apparentemente a breve</a:t>
            </a:r>
            <a:r>
              <a:rPr lang="it-IT" altLang="en-US" sz="2215" dirty="0">
                <a:latin typeface="Arial" panose="020B0604020202020204" pitchFamily="34" charset="0"/>
              </a:rPr>
              <a:t> che invece restano in via </a:t>
            </a:r>
            <a:r>
              <a:rPr lang="it-IT" altLang="en-US" sz="2215" b="1" dirty="0">
                <a:latin typeface="Arial" panose="020B0604020202020204" pitchFamily="34" charset="0"/>
              </a:rPr>
              <a:t>permanente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703385" y="4390292"/>
            <a:ext cx="6611815" cy="1114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Monotype Sorts" pitchFamily="2" charset="2"/>
              <a:buChar char="®"/>
            </a:pPr>
            <a:r>
              <a:rPr lang="it-IT" altLang="en-US" sz="2215">
                <a:latin typeface="Arial" panose="020B0604020202020204" pitchFamily="34" charset="0"/>
              </a:rPr>
              <a:t>risorse finanziarie </a:t>
            </a:r>
            <a:r>
              <a:rPr lang="it-IT" altLang="en-US" sz="2215" b="1">
                <a:latin typeface="Arial" panose="020B0604020202020204" pitchFamily="34" charset="0"/>
              </a:rPr>
              <a:t>apparentemente permanenti</a:t>
            </a:r>
            <a:r>
              <a:rPr lang="it-IT" altLang="en-US" sz="2215">
                <a:latin typeface="Arial" panose="020B0604020202020204" pitchFamily="34" charset="0"/>
              </a:rPr>
              <a:t> che invece si estinguono </a:t>
            </a:r>
            <a:r>
              <a:rPr lang="it-IT" altLang="en-US" sz="2215" b="1">
                <a:latin typeface="Arial" panose="020B0604020202020204" pitchFamily="34" charset="0"/>
              </a:rPr>
              <a:t>entro un anno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2250831" y="5328139"/>
            <a:ext cx="6471138" cy="774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Monotype Sorts" pitchFamily="2" charset="2"/>
              <a:buChar char="¯"/>
            </a:pPr>
            <a:r>
              <a:rPr lang="it-IT" altLang="en-US" sz="2215">
                <a:latin typeface="Arial" panose="020B0604020202020204" pitchFamily="34" charset="0"/>
              </a:rPr>
              <a:t>risorse finanziare </a:t>
            </a:r>
            <a:r>
              <a:rPr lang="it-IT" altLang="en-US" sz="2215" b="1">
                <a:latin typeface="Arial" panose="020B0604020202020204" pitchFamily="34" charset="0"/>
              </a:rPr>
              <a:t>apparentemente a lungo</a:t>
            </a:r>
            <a:r>
              <a:rPr lang="it-IT" altLang="en-US" sz="2215">
                <a:latin typeface="Arial" panose="020B0604020202020204" pitchFamily="34" charset="0"/>
              </a:rPr>
              <a:t> che invece restano in via </a:t>
            </a:r>
            <a:r>
              <a:rPr lang="it-IT" altLang="en-US" sz="2215" b="1">
                <a:latin typeface="Arial" panose="020B0604020202020204" pitchFamily="34" charset="0"/>
              </a:rPr>
              <a:t>permanente</a:t>
            </a:r>
          </a:p>
        </p:txBody>
      </p:sp>
    </p:spTree>
    <p:extLst>
      <p:ext uri="{BB962C8B-B14F-4D97-AF65-F5344CB8AC3E}">
        <p14:creationId xmlns:p14="http://schemas.microsoft.com/office/powerpoint/2010/main" val="1354791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301262" y="564220"/>
            <a:ext cx="3798277" cy="546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en-US" sz="2954">
                <a:latin typeface="Arial" panose="020B0604020202020204" pitchFamily="34" charset="0"/>
              </a:rPr>
              <a:t>Capitale permanente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0" y="615462"/>
            <a:ext cx="3036277" cy="37638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 typeface="Monotype Sorts" pitchFamily="2" charset="2"/>
              <a:buChar char="ò"/>
            </a:pPr>
            <a:r>
              <a:rPr lang="it-IT" altLang="en-US" sz="1846">
                <a:latin typeface="Arial" panose="020B0604020202020204" pitchFamily="34" charset="0"/>
              </a:rPr>
              <a:t>capitale di proprietà</a:t>
            </a: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6641124" y="1846385"/>
            <a:ext cx="1260507" cy="529269"/>
          </a:xfrm>
          <a:prstGeom prst="flowChartMagneticTap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US" sz="1846">
                <a:latin typeface="Arial" panose="020B0604020202020204" pitchFamily="34" charset="0"/>
              </a:rPr>
              <a:t>MENO</a:t>
            </a:r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633046" y="3640016"/>
            <a:ext cx="816445" cy="529269"/>
          </a:xfrm>
          <a:prstGeom prst="flowChartMagneticTap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US" sz="1846">
                <a:latin typeface="Arial" panose="020B0604020202020204" pitchFamily="34" charset="0"/>
              </a:rPr>
              <a:t>PIÙ</a:t>
            </a:r>
          </a:p>
        </p:txBody>
      </p:sp>
      <p:grpSp>
        <p:nvGrpSpPr>
          <p:cNvPr id="17414" name="Group 6"/>
          <p:cNvGrpSpPr>
            <a:grpSpLocks/>
          </p:cNvGrpSpPr>
          <p:nvPr/>
        </p:nvGrpSpPr>
        <p:grpSpPr bwMode="auto">
          <a:xfrm>
            <a:off x="2039815" y="3217985"/>
            <a:ext cx="6330462" cy="1336431"/>
            <a:chOff x="1392" y="2064"/>
            <a:chExt cx="4320" cy="912"/>
          </a:xfrm>
        </p:grpSpPr>
        <p:sp>
          <p:nvSpPr>
            <p:cNvPr id="17415" name="Rectangle 7"/>
            <p:cNvSpPr>
              <a:spLocks noChangeArrowheads="1"/>
            </p:cNvSpPr>
            <p:nvPr/>
          </p:nvSpPr>
          <p:spPr bwMode="auto">
            <a:xfrm>
              <a:off x="1488" y="2112"/>
              <a:ext cx="4128" cy="4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81000" indent="-381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Monotype Sorts" pitchFamily="2" charset="2"/>
                <a:buChar char="¬"/>
              </a:pPr>
              <a:r>
                <a:rPr lang="it-IT" altLang="en-US" sz="1846">
                  <a:latin typeface="Arial" panose="020B0604020202020204" pitchFamily="34" charset="0"/>
                </a:rPr>
                <a:t>risorse finanziare </a:t>
              </a:r>
              <a:r>
                <a:rPr lang="it-IT" altLang="en-US" sz="1846" b="1">
                  <a:latin typeface="Arial" panose="020B0604020202020204" pitchFamily="34" charset="0"/>
                </a:rPr>
                <a:t>apparentemente a breve</a:t>
              </a:r>
              <a:r>
                <a:rPr lang="it-IT" altLang="en-US" sz="1846">
                  <a:latin typeface="Arial" panose="020B0604020202020204" pitchFamily="34" charset="0"/>
                </a:rPr>
                <a:t> che invece restano in via </a:t>
              </a:r>
              <a:r>
                <a:rPr lang="it-IT" altLang="en-US" sz="1846" b="1">
                  <a:latin typeface="Arial" panose="020B0604020202020204" pitchFamily="34" charset="0"/>
                </a:rPr>
                <a:t>permanente</a:t>
              </a:r>
            </a:p>
          </p:txBody>
        </p:sp>
        <p:sp>
          <p:nvSpPr>
            <p:cNvPr id="17416" name="Rectangle 8"/>
            <p:cNvSpPr>
              <a:spLocks noChangeArrowheads="1"/>
            </p:cNvSpPr>
            <p:nvPr/>
          </p:nvSpPr>
          <p:spPr bwMode="auto">
            <a:xfrm>
              <a:off x="1584" y="2688"/>
              <a:ext cx="3984" cy="1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marL="381000" indent="-381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 typeface="Monotype Sorts" pitchFamily="2" charset="2"/>
                <a:buChar char="ò"/>
              </a:pPr>
              <a:r>
                <a:rPr lang="it-IT" altLang="en-US" sz="1846">
                  <a:latin typeface="Arial" panose="020B0604020202020204" pitchFamily="34" charset="0"/>
                </a:rPr>
                <a:t>debiti verso fornitori che si rinnovano continuamente</a:t>
              </a:r>
            </a:p>
          </p:txBody>
        </p:sp>
        <p:sp>
          <p:nvSpPr>
            <p:cNvPr id="17417" name="AutoShape 9"/>
            <p:cNvSpPr>
              <a:spLocks noChangeArrowheads="1"/>
            </p:cNvSpPr>
            <p:nvPr/>
          </p:nvSpPr>
          <p:spPr bwMode="auto">
            <a:xfrm>
              <a:off x="1392" y="2064"/>
              <a:ext cx="4320" cy="91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7418" name="Group 10"/>
          <p:cNvGrpSpPr>
            <a:grpSpLocks/>
          </p:cNvGrpSpPr>
          <p:nvPr/>
        </p:nvGrpSpPr>
        <p:grpSpPr bwMode="auto">
          <a:xfrm>
            <a:off x="633046" y="1660062"/>
            <a:ext cx="5416062" cy="1206230"/>
            <a:chOff x="528" y="720"/>
            <a:chExt cx="3696" cy="1056"/>
          </a:xfrm>
        </p:grpSpPr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710" y="760"/>
              <a:ext cx="3462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381000" indent="-381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Monotype Sorts" pitchFamily="2" charset="2"/>
                <a:buChar char="®"/>
              </a:pPr>
              <a:r>
                <a:rPr lang="it-IT" altLang="en-US" sz="1846">
                  <a:latin typeface="Arial" panose="020B0604020202020204" pitchFamily="34" charset="0"/>
                </a:rPr>
                <a:t>risorse finanziarie </a:t>
              </a:r>
              <a:r>
                <a:rPr lang="it-IT" altLang="en-US" sz="1846" b="1">
                  <a:latin typeface="Arial" panose="020B0604020202020204" pitchFamily="34" charset="0"/>
                </a:rPr>
                <a:t>apparentemente permanenti</a:t>
              </a:r>
              <a:r>
                <a:rPr lang="it-IT" altLang="en-US" sz="1846">
                  <a:latin typeface="Arial" panose="020B0604020202020204" pitchFamily="34" charset="0"/>
                </a:rPr>
                <a:t> che invece si estinguono </a:t>
              </a:r>
              <a:r>
                <a:rPr lang="it-IT" altLang="en-US" sz="1846" b="1">
                  <a:latin typeface="Arial" panose="020B0604020202020204" pitchFamily="34" charset="0"/>
                </a:rPr>
                <a:t>entro un anno</a:t>
              </a:r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752" y="1436"/>
              <a:ext cx="3328" cy="2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marL="381000" indent="-381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 typeface="Monotype Sorts" pitchFamily="2" charset="2"/>
                <a:buChar char="ò"/>
              </a:pPr>
              <a:r>
                <a:rPr lang="it-IT" altLang="en-US" sz="1846">
                  <a:latin typeface="Arial" panose="020B0604020202020204" pitchFamily="34" charset="0"/>
                </a:rPr>
                <a:t>utile assegnato come dividendo</a:t>
              </a:r>
            </a:p>
          </p:txBody>
        </p:sp>
        <p:sp>
          <p:nvSpPr>
            <p:cNvPr id="17421" name="AutoShape 13"/>
            <p:cNvSpPr>
              <a:spLocks noChangeArrowheads="1"/>
            </p:cNvSpPr>
            <p:nvPr/>
          </p:nvSpPr>
          <p:spPr bwMode="auto">
            <a:xfrm>
              <a:off x="528" y="720"/>
              <a:ext cx="3696" cy="105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cxnSp>
        <p:nvCxnSpPr>
          <p:cNvPr id="17422" name="AutoShape 14"/>
          <p:cNvCxnSpPr>
            <a:cxnSpLocks noChangeShapeType="1"/>
            <a:stCxn id="17412" idx="1"/>
            <a:endCxn id="17421" idx="3"/>
          </p:cNvCxnSpPr>
          <p:nvPr/>
        </p:nvCxnSpPr>
        <p:spPr bwMode="auto">
          <a:xfrm flipH="1">
            <a:off x="6049108" y="2092569"/>
            <a:ext cx="59201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23" name="AutoShape 15"/>
          <p:cNvCxnSpPr>
            <a:cxnSpLocks noChangeShapeType="1"/>
            <a:stCxn id="17413" idx="3"/>
            <a:endCxn id="17417" idx="1"/>
          </p:cNvCxnSpPr>
          <p:nvPr/>
        </p:nvCxnSpPr>
        <p:spPr bwMode="auto">
          <a:xfrm>
            <a:off x="1367204" y="3886200"/>
            <a:ext cx="672611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24" name="AutoShape 16"/>
          <p:cNvCxnSpPr>
            <a:cxnSpLocks noChangeShapeType="1"/>
            <a:stCxn id="17421" idx="1"/>
            <a:endCxn id="17413" idx="1"/>
          </p:cNvCxnSpPr>
          <p:nvPr/>
        </p:nvCxnSpPr>
        <p:spPr bwMode="auto">
          <a:xfrm rot="10800000" flipH="1" flipV="1">
            <a:off x="633046" y="2092569"/>
            <a:ext cx="1466" cy="1793631"/>
          </a:xfrm>
          <a:prstGeom prst="bent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25" name="AutoShape 17"/>
          <p:cNvCxnSpPr>
            <a:cxnSpLocks noChangeShapeType="1"/>
            <a:stCxn id="17411" idx="3"/>
            <a:endCxn id="17412" idx="3"/>
          </p:cNvCxnSpPr>
          <p:nvPr/>
        </p:nvCxnSpPr>
        <p:spPr bwMode="auto">
          <a:xfrm flipH="1">
            <a:off x="7816362" y="803031"/>
            <a:ext cx="553915" cy="1289538"/>
          </a:xfrm>
          <a:prstGeom prst="bentConnector3">
            <a:avLst>
              <a:gd name="adj1" fmla="val -3809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426" name="Group 18"/>
          <p:cNvGrpSpPr>
            <a:grpSpLocks/>
          </p:cNvGrpSpPr>
          <p:nvPr/>
        </p:nvGrpSpPr>
        <p:grpSpPr bwMode="auto">
          <a:xfrm>
            <a:off x="633046" y="4906108"/>
            <a:ext cx="6330462" cy="1406769"/>
            <a:chOff x="528" y="3168"/>
            <a:chExt cx="4320" cy="960"/>
          </a:xfrm>
        </p:grpSpPr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624" y="3216"/>
              <a:ext cx="4128" cy="4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81000" indent="-381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Monotype Sorts" pitchFamily="2" charset="2"/>
                <a:buChar char="¯"/>
              </a:pPr>
              <a:r>
                <a:rPr lang="it-IT" altLang="en-US" sz="1846">
                  <a:latin typeface="Arial" panose="020B0604020202020204" pitchFamily="34" charset="0"/>
                </a:rPr>
                <a:t>risorse finanziare </a:t>
              </a:r>
              <a:r>
                <a:rPr lang="it-IT" altLang="en-US" sz="1846" b="1">
                  <a:latin typeface="Arial" panose="020B0604020202020204" pitchFamily="34" charset="0"/>
                </a:rPr>
                <a:t>apparentemente a lungo</a:t>
              </a:r>
              <a:r>
                <a:rPr lang="it-IT" altLang="en-US" sz="1846">
                  <a:latin typeface="Arial" panose="020B0604020202020204" pitchFamily="34" charset="0"/>
                </a:rPr>
                <a:t> che invece restano in via </a:t>
              </a:r>
              <a:r>
                <a:rPr lang="it-IT" altLang="en-US" sz="1846" b="1">
                  <a:latin typeface="Arial" panose="020B0604020202020204" pitchFamily="34" charset="0"/>
                </a:rPr>
                <a:t>permanente</a:t>
              </a:r>
            </a:p>
          </p:txBody>
        </p:sp>
        <p:sp>
          <p:nvSpPr>
            <p:cNvPr id="17428" name="Rectangle 20"/>
            <p:cNvSpPr>
              <a:spLocks noChangeArrowheads="1"/>
            </p:cNvSpPr>
            <p:nvPr/>
          </p:nvSpPr>
          <p:spPr bwMode="auto">
            <a:xfrm>
              <a:off x="696" y="3694"/>
              <a:ext cx="3984" cy="3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marL="381000" indent="-381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 typeface="Monotype Sorts" pitchFamily="2" charset="2"/>
                <a:buChar char="ò"/>
              </a:pPr>
              <a:r>
                <a:rPr lang="it-IT" altLang="en-US" sz="1846">
                  <a:latin typeface="Arial" panose="020B0604020202020204" pitchFamily="34" charset="0"/>
                </a:rPr>
                <a:t>debiti verso dipendenti per TFR ad esclusione della parte da corrispondere entro l’anno</a:t>
              </a:r>
            </a:p>
          </p:txBody>
        </p:sp>
        <p:sp>
          <p:nvSpPr>
            <p:cNvPr id="17429" name="AutoShape 21"/>
            <p:cNvSpPr>
              <a:spLocks noChangeArrowheads="1"/>
            </p:cNvSpPr>
            <p:nvPr/>
          </p:nvSpPr>
          <p:spPr bwMode="auto">
            <a:xfrm>
              <a:off x="528" y="3168"/>
              <a:ext cx="4320" cy="96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7430" name="AutoShape 22"/>
          <p:cNvSpPr>
            <a:spLocks noChangeArrowheads="1"/>
          </p:cNvSpPr>
          <p:nvPr/>
        </p:nvSpPr>
        <p:spPr bwMode="auto">
          <a:xfrm>
            <a:off x="7636120" y="5363308"/>
            <a:ext cx="816445" cy="529269"/>
          </a:xfrm>
          <a:prstGeom prst="flowChartMagneticTap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US" sz="1846">
                <a:latin typeface="Arial" panose="020B0604020202020204" pitchFamily="34" charset="0"/>
              </a:rPr>
              <a:t>PIÙ</a:t>
            </a:r>
          </a:p>
        </p:txBody>
      </p:sp>
      <p:cxnSp>
        <p:nvCxnSpPr>
          <p:cNvPr id="17431" name="AutoShape 23"/>
          <p:cNvCxnSpPr>
            <a:cxnSpLocks noChangeShapeType="1"/>
            <a:stCxn id="17417" idx="3"/>
            <a:endCxn id="17430" idx="3"/>
          </p:cNvCxnSpPr>
          <p:nvPr/>
        </p:nvCxnSpPr>
        <p:spPr bwMode="auto">
          <a:xfrm>
            <a:off x="8370277" y="3886200"/>
            <a:ext cx="1466" cy="1723292"/>
          </a:xfrm>
          <a:prstGeom prst="bent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2" name="AutoShape 24"/>
          <p:cNvCxnSpPr>
            <a:cxnSpLocks noChangeShapeType="1"/>
            <a:stCxn id="17430" idx="1"/>
            <a:endCxn id="17429" idx="3"/>
          </p:cNvCxnSpPr>
          <p:nvPr/>
        </p:nvCxnSpPr>
        <p:spPr bwMode="auto">
          <a:xfrm flipH="1">
            <a:off x="6963508" y="5609492"/>
            <a:ext cx="6726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30043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835695" y="924659"/>
            <a:ext cx="2595627" cy="1001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en-US" sz="2954" dirty="0">
                <a:latin typeface="Arial" panose="020B0604020202020204" pitchFamily="34" charset="0"/>
              </a:rPr>
              <a:t>Passivo consolidato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712677" y="685800"/>
            <a:ext cx="3587262" cy="12285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Monotype Sorts" pitchFamily="2" charset="2"/>
              <a:buChar char="ò"/>
            </a:pPr>
            <a:r>
              <a:rPr lang="it-IT" altLang="en-US" sz="1846">
                <a:latin typeface="Arial" panose="020B0604020202020204" pitchFamily="34" charset="0"/>
              </a:rPr>
              <a:t>debiti di finanziamento a lungo termine</a:t>
            </a:r>
          </a:p>
          <a:p>
            <a:pPr>
              <a:buFont typeface="Monotype Sorts" pitchFamily="2" charset="2"/>
              <a:buChar char="ò"/>
            </a:pPr>
            <a:r>
              <a:rPr lang="it-IT" altLang="en-US" sz="1846">
                <a:latin typeface="Arial" panose="020B0604020202020204" pitchFamily="34" charset="0"/>
              </a:rPr>
              <a:t>debiti verso dipendenti per TFR</a:t>
            </a: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7124701" y="2936631"/>
            <a:ext cx="1260507" cy="529269"/>
          </a:xfrm>
          <a:prstGeom prst="flowChartMagneticTap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US" sz="1846">
                <a:latin typeface="Arial" panose="020B0604020202020204" pitchFamily="34" charset="0"/>
              </a:rPr>
              <a:t>MENO</a:t>
            </a:r>
          </a:p>
        </p:txBody>
      </p:sp>
      <p:grpSp>
        <p:nvGrpSpPr>
          <p:cNvPr id="18437" name="Group 5"/>
          <p:cNvGrpSpPr>
            <a:grpSpLocks/>
          </p:cNvGrpSpPr>
          <p:nvPr/>
        </p:nvGrpSpPr>
        <p:grpSpPr bwMode="auto">
          <a:xfrm>
            <a:off x="914400" y="2162908"/>
            <a:ext cx="5767754" cy="2046608"/>
            <a:chOff x="144" y="1248"/>
            <a:chExt cx="4128" cy="1060"/>
          </a:xfrm>
        </p:grpSpPr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347" y="1296"/>
              <a:ext cx="3867" cy="2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381000" indent="-381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Monotype Sorts" pitchFamily="2" charset="2"/>
                <a:buChar char="­"/>
              </a:pPr>
              <a:r>
                <a:rPr lang="it-IT" altLang="en-US" sz="1846">
                  <a:latin typeface="Arial" panose="020B0604020202020204" pitchFamily="34" charset="0"/>
                </a:rPr>
                <a:t>risorse finanziarie </a:t>
              </a:r>
              <a:r>
                <a:rPr lang="it-IT" altLang="en-US" sz="1846" b="1">
                  <a:latin typeface="Arial" panose="020B0604020202020204" pitchFamily="34" charset="0"/>
                </a:rPr>
                <a:t>apparentemente a lungo</a:t>
              </a:r>
              <a:r>
                <a:rPr lang="it-IT" altLang="en-US" sz="1846">
                  <a:latin typeface="Arial" panose="020B0604020202020204" pitchFamily="34" charset="0"/>
                </a:rPr>
                <a:t> che invece si devono estinguere </a:t>
              </a:r>
              <a:r>
                <a:rPr lang="it-IT" altLang="en-US" sz="1846" b="1">
                  <a:latin typeface="Arial" panose="020B0604020202020204" pitchFamily="34" charset="0"/>
                </a:rPr>
                <a:t>entro un anno</a:t>
              </a:r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501" y="1720"/>
              <a:ext cx="3557" cy="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marL="381000" indent="-381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 typeface="Monotype Sorts" pitchFamily="2" charset="2"/>
                <a:buChar char="ò"/>
              </a:pPr>
              <a:r>
                <a:rPr lang="it-IT" altLang="en-US" sz="1846">
                  <a:latin typeface="Arial" panose="020B0604020202020204" pitchFamily="34" charset="0"/>
                </a:rPr>
                <a:t>quota dei debiti di finanziamento che scadono entro l’anno</a:t>
              </a:r>
            </a:p>
            <a:p>
              <a:pPr algn="ctr">
                <a:buFont typeface="Monotype Sorts" pitchFamily="2" charset="2"/>
                <a:buChar char="ò"/>
              </a:pPr>
              <a:r>
                <a:rPr lang="it-IT" altLang="en-US" sz="1846">
                  <a:latin typeface="Arial" panose="020B0604020202020204" pitchFamily="34" charset="0"/>
                </a:rPr>
                <a:t>debiti verso i dipendenti per TFR da corrispondere entro l’anno</a:t>
              </a:r>
            </a:p>
          </p:txBody>
        </p:sp>
        <p:sp>
          <p:nvSpPr>
            <p:cNvPr id="18440" name="AutoShape 8"/>
            <p:cNvSpPr>
              <a:spLocks noChangeArrowheads="1"/>
            </p:cNvSpPr>
            <p:nvPr/>
          </p:nvSpPr>
          <p:spPr bwMode="auto">
            <a:xfrm>
              <a:off x="144" y="1248"/>
              <a:ext cx="4128" cy="105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8441" name="Group 9"/>
          <p:cNvGrpSpPr>
            <a:grpSpLocks/>
          </p:cNvGrpSpPr>
          <p:nvPr/>
        </p:nvGrpSpPr>
        <p:grpSpPr bwMode="auto">
          <a:xfrm>
            <a:off x="2532185" y="4413739"/>
            <a:ext cx="5767754" cy="1674935"/>
            <a:chOff x="528" y="3168"/>
            <a:chExt cx="4320" cy="960"/>
          </a:xfrm>
        </p:grpSpPr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623" y="3216"/>
              <a:ext cx="4130" cy="3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81000" indent="-381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Monotype Sorts" pitchFamily="2" charset="2"/>
                <a:buChar char="¯"/>
              </a:pPr>
              <a:r>
                <a:rPr lang="it-IT" altLang="en-US" sz="1846">
                  <a:latin typeface="Arial" panose="020B0604020202020204" pitchFamily="34" charset="0"/>
                </a:rPr>
                <a:t>risorse finanziare </a:t>
              </a:r>
              <a:r>
                <a:rPr lang="it-IT" altLang="en-US" sz="1846" b="1">
                  <a:latin typeface="Arial" panose="020B0604020202020204" pitchFamily="34" charset="0"/>
                </a:rPr>
                <a:t>apparentemente a lungo</a:t>
              </a:r>
              <a:r>
                <a:rPr lang="it-IT" altLang="en-US" sz="1846">
                  <a:latin typeface="Arial" panose="020B0604020202020204" pitchFamily="34" charset="0"/>
                </a:rPr>
                <a:t> che invece restano in via </a:t>
              </a:r>
              <a:r>
                <a:rPr lang="it-IT" altLang="en-US" sz="1846" b="1">
                  <a:latin typeface="Arial" panose="020B0604020202020204" pitchFamily="34" charset="0"/>
                </a:rPr>
                <a:t>permanente</a:t>
              </a:r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696" y="3726"/>
              <a:ext cx="3984" cy="3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marL="381000" indent="-381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 typeface="Monotype Sorts" pitchFamily="2" charset="2"/>
                <a:buChar char="ò"/>
              </a:pPr>
              <a:r>
                <a:rPr lang="it-IT" altLang="en-US" sz="1846">
                  <a:latin typeface="Arial" panose="020B0604020202020204" pitchFamily="34" charset="0"/>
                </a:rPr>
                <a:t>debiti verso dipendenti per TFR ad esclusione della parte da corrispondere entro l’anno</a:t>
              </a:r>
            </a:p>
          </p:txBody>
        </p:sp>
        <p:sp>
          <p:nvSpPr>
            <p:cNvPr id="18444" name="AutoShape 12"/>
            <p:cNvSpPr>
              <a:spLocks noChangeArrowheads="1"/>
            </p:cNvSpPr>
            <p:nvPr/>
          </p:nvSpPr>
          <p:spPr bwMode="auto">
            <a:xfrm>
              <a:off x="528" y="3168"/>
              <a:ext cx="4320" cy="96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8445" name="AutoShape 13"/>
          <p:cNvSpPr>
            <a:spLocks noChangeArrowheads="1"/>
          </p:cNvSpPr>
          <p:nvPr/>
        </p:nvSpPr>
        <p:spPr bwMode="auto">
          <a:xfrm>
            <a:off x="914401" y="5005754"/>
            <a:ext cx="1260507" cy="529269"/>
          </a:xfrm>
          <a:prstGeom prst="flowChartMagneticTap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US" sz="1846">
                <a:latin typeface="Arial" panose="020B0604020202020204" pitchFamily="34" charset="0"/>
              </a:rPr>
              <a:t>MENO</a:t>
            </a:r>
          </a:p>
        </p:txBody>
      </p:sp>
      <p:cxnSp>
        <p:nvCxnSpPr>
          <p:cNvPr id="18446" name="AutoShape 14"/>
          <p:cNvCxnSpPr>
            <a:cxnSpLocks noChangeShapeType="1"/>
            <a:stCxn id="18445" idx="3"/>
            <a:endCxn id="18444" idx="1"/>
          </p:cNvCxnSpPr>
          <p:nvPr/>
        </p:nvCxnSpPr>
        <p:spPr bwMode="auto">
          <a:xfrm>
            <a:off x="2089639" y="5251938"/>
            <a:ext cx="442546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47" name="AutoShape 15"/>
          <p:cNvCxnSpPr>
            <a:cxnSpLocks noChangeShapeType="1"/>
            <a:stCxn id="18436" idx="1"/>
            <a:endCxn id="18440" idx="3"/>
          </p:cNvCxnSpPr>
          <p:nvPr/>
        </p:nvCxnSpPr>
        <p:spPr bwMode="auto">
          <a:xfrm flipH="1">
            <a:off x="6682154" y="3182815"/>
            <a:ext cx="442546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48" name="AutoShape 16"/>
          <p:cNvCxnSpPr>
            <a:cxnSpLocks noChangeShapeType="1"/>
            <a:stCxn id="18435" idx="3"/>
            <a:endCxn id="18436" idx="3"/>
          </p:cNvCxnSpPr>
          <p:nvPr/>
        </p:nvCxnSpPr>
        <p:spPr bwMode="auto">
          <a:xfrm>
            <a:off x="8299938" y="1295400"/>
            <a:ext cx="1466" cy="1887415"/>
          </a:xfrm>
          <a:prstGeom prst="bent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49" name="AutoShape 17"/>
          <p:cNvCxnSpPr>
            <a:cxnSpLocks noChangeShapeType="1"/>
            <a:stCxn id="18440" idx="1"/>
            <a:endCxn id="18445" idx="1"/>
          </p:cNvCxnSpPr>
          <p:nvPr/>
        </p:nvCxnSpPr>
        <p:spPr bwMode="auto">
          <a:xfrm rot="10800000" flipH="1" flipV="1">
            <a:off x="914400" y="3182815"/>
            <a:ext cx="1466" cy="2069123"/>
          </a:xfrm>
          <a:prstGeom prst="bent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43487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567962" y="615461"/>
            <a:ext cx="1667607" cy="909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it-IT" altLang="en-US" sz="2954" dirty="0">
                <a:latin typeface="Arial" panose="020B0604020202020204" pitchFamily="34" charset="0"/>
              </a:rPr>
              <a:t>Passivo corrente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010758" y="521677"/>
            <a:ext cx="4711211" cy="660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Monotype Sorts" pitchFamily="2" charset="2"/>
              <a:buChar char="ò"/>
            </a:pPr>
            <a:r>
              <a:rPr lang="it-IT" altLang="en-US" sz="1846">
                <a:latin typeface="Arial" panose="020B0604020202020204" pitchFamily="34" charset="0"/>
              </a:rPr>
              <a:t>debiti verso fornitori</a:t>
            </a:r>
          </a:p>
          <a:p>
            <a:pPr>
              <a:buFont typeface="Monotype Sorts" pitchFamily="2" charset="2"/>
              <a:buChar char="ò"/>
            </a:pPr>
            <a:r>
              <a:rPr lang="it-IT" altLang="en-US" sz="1846">
                <a:latin typeface="Arial" panose="020B0604020202020204" pitchFamily="34" charset="0"/>
              </a:rPr>
              <a:t>debiti di finanziamento a breve termine</a:t>
            </a: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7265378" y="1846385"/>
            <a:ext cx="1260507" cy="529269"/>
          </a:xfrm>
          <a:prstGeom prst="flowChartMagneticTap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US" sz="1846">
                <a:latin typeface="Arial" panose="020B0604020202020204" pitchFamily="34" charset="0"/>
              </a:rPr>
              <a:t>MENO</a:t>
            </a:r>
          </a:p>
        </p:txBody>
      </p:sp>
      <p:cxnSp>
        <p:nvCxnSpPr>
          <p:cNvPr id="19461" name="AutoShape 5"/>
          <p:cNvCxnSpPr>
            <a:cxnSpLocks noChangeShapeType="1"/>
            <a:stCxn id="19472" idx="3"/>
            <a:endCxn id="19471" idx="1"/>
          </p:cNvCxnSpPr>
          <p:nvPr/>
        </p:nvCxnSpPr>
        <p:spPr bwMode="auto">
          <a:xfrm>
            <a:off x="1156189" y="3921369"/>
            <a:ext cx="41177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62" name="AutoShape 6"/>
          <p:cNvCxnSpPr>
            <a:cxnSpLocks noChangeShapeType="1"/>
            <a:stCxn id="19460" idx="1"/>
            <a:endCxn id="19476" idx="3"/>
          </p:cNvCxnSpPr>
          <p:nvPr/>
        </p:nvCxnSpPr>
        <p:spPr bwMode="auto">
          <a:xfrm flipH="1">
            <a:off x="6822831" y="2092569"/>
            <a:ext cx="442546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63" name="AutoShape 7"/>
          <p:cNvCxnSpPr>
            <a:cxnSpLocks noChangeShapeType="1"/>
            <a:stCxn id="19459" idx="3"/>
            <a:endCxn id="19460" idx="3"/>
          </p:cNvCxnSpPr>
          <p:nvPr/>
        </p:nvCxnSpPr>
        <p:spPr bwMode="auto">
          <a:xfrm flipH="1">
            <a:off x="8440615" y="849923"/>
            <a:ext cx="281354" cy="1242646"/>
          </a:xfrm>
          <a:prstGeom prst="bentConnector3">
            <a:avLst>
              <a:gd name="adj1" fmla="val -75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64" name="AutoShape 8"/>
          <p:cNvCxnSpPr>
            <a:cxnSpLocks noChangeShapeType="1"/>
            <a:stCxn id="19476" idx="1"/>
            <a:endCxn id="19472" idx="1"/>
          </p:cNvCxnSpPr>
          <p:nvPr/>
        </p:nvCxnSpPr>
        <p:spPr bwMode="auto">
          <a:xfrm rot="10800000" flipV="1">
            <a:off x="422031" y="2092569"/>
            <a:ext cx="281354" cy="1828800"/>
          </a:xfrm>
          <a:prstGeom prst="bentConnector3">
            <a:avLst>
              <a:gd name="adj1" fmla="val 175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465" name="Group 9"/>
          <p:cNvGrpSpPr>
            <a:grpSpLocks/>
          </p:cNvGrpSpPr>
          <p:nvPr/>
        </p:nvGrpSpPr>
        <p:grpSpPr bwMode="auto">
          <a:xfrm>
            <a:off x="773723" y="5187462"/>
            <a:ext cx="6100397" cy="1125415"/>
            <a:chOff x="528" y="3360"/>
            <a:chExt cx="4163" cy="768"/>
          </a:xfrm>
        </p:grpSpPr>
        <p:sp>
          <p:nvSpPr>
            <p:cNvPr id="19466" name="Rectangle 10"/>
            <p:cNvSpPr>
              <a:spLocks noChangeArrowheads="1"/>
            </p:cNvSpPr>
            <p:nvPr/>
          </p:nvSpPr>
          <p:spPr bwMode="auto">
            <a:xfrm>
              <a:off x="645" y="3400"/>
              <a:ext cx="4046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381000" indent="-381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Monotype Sorts" pitchFamily="2" charset="2"/>
                <a:buChar char="®"/>
              </a:pPr>
              <a:r>
                <a:rPr lang="it-IT" altLang="en-US" sz="1846">
                  <a:latin typeface="Arial" panose="020B0604020202020204" pitchFamily="34" charset="0"/>
                </a:rPr>
                <a:t>risorse finanziarie </a:t>
              </a:r>
              <a:r>
                <a:rPr lang="it-IT" altLang="en-US" sz="1846" b="1">
                  <a:latin typeface="Arial" panose="020B0604020202020204" pitchFamily="34" charset="0"/>
                </a:rPr>
                <a:t>apparentemente permanenti</a:t>
              </a:r>
              <a:r>
                <a:rPr lang="it-IT" altLang="en-US" sz="1846">
                  <a:latin typeface="Arial" panose="020B0604020202020204" pitchFamily="34" charset="0"/>
                </a:rPr>
                <a:t> che si estinguono </a:t>
              </a:r>
              <a:r>
                <a:rPr lang="it-IT" altLang="en-US" sz="1846" b="1">
                  <a:latin typeface="Arial" panose="020B0604020202020204" pitchFamily="34" charset="0"/>
                </a:rPr>
                <a:t>entro un anno</a:t>
              </a:r>
            </a:p>
          </p:txBody>
        </p:sp>
        <p:sp>
          <p:nvSpPr>
            <p:cNvPr id="19467" name="Rectangle 11"/>
            <p:cNvSpPr>
              <a:spLocks noChangeArrowheads="1"/>
            </p:cNvSpPr>
            <p:nvPr/>
          </p:nvSpPr>
          <p:spPr bwMode="auto">
            <a:xfrm>
              <a:off x="694" y="3836"/>
              <a:ext cx="3890" cy="2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marL="381000" indent="-381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 typeface="Monotype Sorts" pitchFamily="2" charset="2"/>
                <a:buChar char="ò"/>
              </a:pPr>
              <a:r>
                <a:rPr lang="it-IT" altLang="en-US" sz="1846">
                  <a:latin typeface="Arial" panose="020B0604020202020204" pitchFamily="34" charset="0"/>
                </a:rPr>
                <a:t>utile assegnato come dividendo</a:t>
              </a:r>
            </a:p>
          </p:txBody>
        </p:sp>
        <p:sp>
          <p:nvSpPr>
            <p:cNvPr id="19468" name="AutoShape 12"/>
            <p:cNvSpPr>
              <a:spLocks noChangeArrowheads="1"/>
            </p:cNvSpPr>
            <p:nvPr/>
          </p:nvSpPr>
          <p:spPr bwMode="auto">
            <a:xfrm>
              <a:off x="528" y="3360"/>
              <a:ext cx="4080" cy="76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1699846" y="3099289"/>
            <a:ext cx="6918081" cy="568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81000" indent="-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Monotype Sorts" pitchFamily="2" charset="2"/>
              <a:buChar char="­"/>
            </a:pPr>
            <a:r>
              <a:rPr lang="it-IT" altLang="en-US" sz="1846">
                <a:latin typeface="Arial" panose="020B0604020202020204" pitchFamily="34" charset="0"/>
              </a:rPr>
              <a:t>risorse finanziarie </a:t>
            </a:r>
            <a:r>
              <a:rPr lang="it-IT" altLang="en-US" sz="1846" b="1">
                <a:latin typeface="Arial" panose="020B0604020202020204" pitchFamily="34" charset="0"/>
              </a:rPr>
              <a:t>apparentemente a lungo</a:t>
            </a:r>
            <a:r>
              <a:rPr lang="it-IT" altLang="en-US" sz="1846">
                <a:latin typeface="Arial" panose="020B0604020202020204" pitchFamily="34" charset="0"/>
              </a:rPr>
              <a:t> che invece si devono estinguere </a:t>
            </a:r>
            <a:r>
              <a:rPr lang="it-IT" altLang="en-US" sz="1846" b="1">
                <a:latin typeface="Arial" panose="020B0604020202020204" pitchFamily="34" charset="0"/>
              </a:rPr>
              <a:t>entro un anno</a:t>
            </a: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1688123" y="3989010"/>
            <a:ext cx="6894635" cy="568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marL="381000" indent="-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 typeface="Monotype Sorts" pitchFamily="2" charset="2"/>
              <a:buChar char="ò"/>
            </a:pPr>
            <a:r>
              <a:rPr lang="it-IT" altLang="en-US" sz="1846">
                <a:latin typeface="Arial" panose="020B0604020202020204" pitchFamily="34" charset="0"/>
              </a:rPr>
              <a:t>quota dei debiti di finanziamento che scadono entro l’anno</a:t>
            </a:r>
          </a:p>
          <a:p>
            <a:pPr algn="ctr">
              <a:buFont typeface="Monotype Sorts" pitchFamily="2" charset="2"/>
              <a:buChar char="ò"/>
            </a:pPr>
            <a:r>
              <a:rPr lang="it-IT" altLang="en-US" sz="1846">
                <a:latin typeface="Arial" panose="020B0604020202020204" pitchFamily="34" charset="0"/>
              </a:rPr>
              <a:t>debiti verso i dipendenti per TFR da corrispondere entro l’anno</a:t>
            </a:r>
          </a:p>
        </p:txBody>
      </p:sp>
      <p:sp>
        <p:nvSpPr>
          <p:cNvPr id="19471" name="AutoShape 15"/>
          <p:cNvSpPr>
            <a:spLocks noChangeArrowheads="1"/>
          </p:cNvSpPr>
          <p:nvPr/>
        </p:nvSpPr>
        <p:spPr bwMode="auto">
          <a:xfrm>
            <a:off x="1567962" y="3006969"/>
            <a:ext cx="7154008" cy="1828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472" name="AutoShape 16"/>
          <p:cNvSpPr>
            <a:spLocks noChangeArrowheads="1"/>
          </p:cNvSpPr>
          <p:nvPr/>
        </p:nvSpPr>
        <p:spPr bwMode="auto">
          <a:xfrm>
            <a:off x="422031" y="3675185"/>
            <a:ext cx="816445" cy="529269"/>
          </a:xfrm>
          <a:prstGeom prst="flowChartMagneticTap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US" sz="1846">
                <a:latin typeface="Arial" panose="020B0604020202020204" pitchFamily="34" charset="0"/>
              </a:rPr>
              <a:t>PIÙ</a:t>
            </a:r>
          </a:p>
        </p:txBody>
      </p:sp>
      <p:grpSp>
        <p:nvGrpSpPr>
          <p:cNvPr id="19473" name="Group 17"/>
          <p:cNvGrpSpPr>
            <a:grpSpLocks/>
          </p:cNvGrpSpPr>
          <p:nvPr/>
        </p:nvGrpSpPr>
        <p:grpSpPr bwMode="auto">
          <a:xfrm>
            <a:off x="703385" y="1529862"/>
            <a:ext cx="6119446" cy="1125415"/>
            <a:chOff x="480" y="864"/>
            <a:chExt cx="4176" cy="768"/>
          </a:xfrm>
        </p:grpSpPr>
        <p:sp>
          <p:nvSpPr>
            <p:cNvPr id="19474" name="Rectangle 18"/>
            <p:cNvSpPr>
              <a:spLocks noChangeArrowheads="1"/>
            </p:cNvSpPr>
            <p:nvPr/>
          </p:nvSpPr>
          <p:spPr bwMode="auto">
            <a:xfrm>
              <a:off x="528" y="912"/>
              <a:ext cx="4128" cy="4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81000" indent="-381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Monotype Sorts" pitchFamily="2" charset="2"/>
                <a:buChar char="¬"/>
              </a:pPr>
              <a:r>
                <a:rPr lang="it-IT" altLang="en-US" sz="1846">
                  <a:latin typeface="Arial" panose="020B0604020202020204" pitchFamily="34" charset="0"/>
                </a:rPr>
                <a:t>risorse finanziare </a:t>
              </a:r>
              <a:r>
                <a:rPr lang="it-IT" altLang="en-US" sz="1846" b="1">
                  <a:latin typeface="Arial" panose="020B0604020202020204" pitchFamily="34" charset="0"/>
                </a:rPr>
                <a:t>apparentemente a breve</a:t>
              </a:r>
              <a:r>
                <a:rPr lang="it-IT" altLang="en-US" sz="1846">
                  <a:latin typeface="Arial" panose="020B0604020202020204" pitchFamily="34" charset="0"/>
                </a:rPr>
                <a:t> che invece restano in via </a:t>
              </a:r>
              <a:r>
                <a:rPr lang="it-IT" altLang="en-US" sz="1846" b="1">
                  <a:latin typeface="Arial" panose="020B0604020202020204" pitchFamily="34" charset="0"/>
                </a:rPr>
                <a:t>permanente</a:t>
              </a:r>
            </a:p>
          </p:txBody>
        </p:sp>
        <p:sp>
          <p:nvSpPr>
            <p:cNvPr id="19475" name="Rectangle 19"/>
            <p:cNvSpPr>
              <a:spLocks noChangeArrowheads="1"/>
            </p:cNvSpPr>
            <p:nvPr/>
          </p:nvSpPr>
          <p:spPr bwMode="auto">
            <a:xfrm>
              <a:off x="624" y="1392"/>
              <a:ext cx="3984" cy="1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marL="381000" indent="-381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 typeface="Monotype Sorts" pitchFamily="2" charset="2"/>
                <a:buChar char="ò"/>
              </a:pPr>
              <a:r>
                <a:rPr lang="it-IT" altLang="en-US" sz="1846">
                  <a:latin typeface="Arial" panose="020B0604020202020204" pitchFamily="34" charset="0"/>
                </a:rPr>
                <a:t>debiti verso fornitori che si rinnovano continuamente</a:t>
              </a:r>
            </a:p>
          </p:txBody>
        </p:sp>
        <p:sp>
          <p:nvSpPr>
            <p:cNvPr id="19476" name="AutoShape 20"/>
            <p:cNvSpPr>
              <a:spLocks noChangeArrowheads="1"/>
            </p:cNvSpPr>
            <p:nvPr/>
          </p:nvSpPr>
          <p:spPr bwMode="auto">
            <a:xfrm>
              <a:off x="480" y="864"/>
              <a:ext cx="4176" cy="76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9477" name="AutoShape 21"/>
          <p:cNvSpPr>
            <a:spLocks noChangeArrowheads="1"/>
          </p:cNvSpPr>
          <p:nvPr/>
        </p:nvSpPr>
        <p:spPr bwMode="auto">
          <a:xfrm>
            <a:off x="7596554" y="5503985"/>
            <a:ext cx="816445" cy="529269"/>
          </a:xfrm>
          <a:prstGeom prst="flowChartMagneticTap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US" sz="1846">
                <a:latin typeface="Arial" panose="020B0604020202020204" pitchFamily="34" charset="0"/>
              </a:rPr>
              <a:t>PIÙ</a:t>
            </a:r>
          </a:p>
        </p:txBody>
      </p:sp>
      <p:cxnSp>
        <p:nvCxnSpPr>
          <p:cNvPr id="19478" name="AutoShape 22"/>
          <p:cNvCxnSpPr>
            <a:cxnSpLocks noChangeShapeType="1"/>
            <a:stCxn id="19477" idx="1"/>
            <a:endCxn id="19468" idx="3"/>
          </p:cNvCxnSpPr>
          <p:nvPr/>
        </p:nvCxnSpPr>
        <p:spPr bwMode="auto">
          <a:xfrm flipH="1">
            <a:off x="6752492" y="5750169"/>
            <a:ext cx="8440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79" name="AutoShape 23"/>
          <p:cNvCxnSpPr>
            <a:cxnSpLocks noChangeShapeType="1"/>
            <a:stCxn id="19471" idx="3"/>
            <a:endCxn id="19477" idx="3"/>
          </p:cNvCxnSpPr>
          <p:nvPr/>
        </p:nvCxnSpPr>
        <p:spPr bwMode="auto">
          <a:xfrm flipH="1">
            <a:off x="8330712" y="3921369"/>
            <a:ext cx="391257" cy="1828800"/>
          </a:xfrm>
          <a:prstGeom prst="bentConnector3">
            <a:avLst>
              <a:gd name="adj1" fmla="val -5393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23760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123728" y="260648"/>
            <a:ext cx="7543800" cy="1055077"/>
          </a:xfrm>
        </p:spPr>
        <p:txBody>
          <a:bodyPr/>
          <a:lstStyle/>
          <a:p>
            <a:r>
              <a:rPr lang="it-IT" altLang="en-US" sz="2954" dirty="0">
                <a:latin typeface="Arial" panose="020B0604020202020204" pitchFamily="34" charset="0"/>
              </a:rPr>
              <a:t>Relazione </a:t>
            </a:r>
            <a:br>
              <a:rPr lang="it-IT" altLang="en-US" sz="2954" dirty="0">
                <a:latin typeface="Arial" panose="020B0604020202020204" pitchFamily="34" charset="0"/>
              </a:rPr>
            </a:br>
            <a:r>
              <a:rPr lang="it-IT" altLang="en-US" sz="2954" dirty="0">
                <a:latin typeface="Arial" panose="020B0604020202020204" pitchFamily="34" charset="0"/>
              </a:rPr>
              <a:t>Impieghi - Fabbisogno - Fonti</a:t>
            </a:r>
          </a:p>
        </p:txBody>
      </p:sp>
      <p:graphicFrame>
        <p:nvGraphicFramePr>
          <p:cNvPr id="20483" name="Object 3"/>
          <p:cNvGraphicFramePr>
            <a:graphicFrameLocks noGrp="1" noChangeAspect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013828788"/>
              </p:ext>
            </p:extLst>
          </p:nvPr>
        </p:nvGraphicFramePr>
        <p:xfrm>
          <a:off x="827584" y="1704243"/>
          <a:ext cx="7393224" cy="4698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Documento" r:id="rId3" imgW="8378280" imgH="5095800" progId="Word.Document.8">
                  <p:embed/>
                </p:oleObj>
              </mc:Choice>
              <mc:Fallback>
                <p:oleObj name="Documento" r:id="rId3" imgW="8378280" imgH="5095800" progId="Word.Document.8">
                  <p:embed/>
                  <p:pic>
                    <p:nvPicPr>
                      <p:cNvPr id="2048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704243"/>
                        <a:ext cx="7393224" cy="46980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4962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123728" y="260648"/>
            <a:ext cx="7543800" cy="1055077"/>
          </a:xfrm>
        </p:spPr>
        <p:txBody>
          <a:bodyPr/>
          <a:lstStyle/>
          <a:p>
            <a:r>
              <a:rPr lang="it-IT" altLang="en-US" sz="2954" dirty="0">
                <a:latin typeface="Arial" panose="020B0604020202020204" pitchFamily="34" charset="0"/>
              </a:rPr>
              <a:t>Relazione Impieghi - Fonti</a:t>
            </a:r>
          </a:p>
        </p:txBody>
      </p:sp>
      <p:graphicFrame>
        <p:nvGraphicFramePr>
          <p:cNvPr id="20483" name="Object 3"/>
          <p:cNvGraphicFramePr>
            <a:graphicFrameLocks noGrp="1" noChangeAspect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941120235"/>
              </p:ext>
            </p:extLst>
          </p:nvPr>
        </p:nvGraphicFramePr>
        <p:xfrm>
          <a:off x="755575" y="1565275"/>
          <a:ext cx="8280921" cy="497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Documento" r:id="rId3" imgW="8382000" imgH="4978400" progId="Word.Document.8">
                  <p:embed/>
                </p:oleObj>
              </mc:Choice>
              <mc:Fallback>
                <p:oleObj name="Documento" r:id="rId3" imgW="8382000" imgH="4978400" progId="Word.Document.8">
                  <p:embed/>
                  <p:pic>
                    <p:nvPicPr>
                      <p:cNvPr id="2048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5" y="1565275"/>
                        <a:ext cx="8280921" cy="497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3562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123728" y="260648"/>
            <a:ext cx="7543800" cy="1055077"/>
          </a:xfrm>
        </p:spPr>
        <p:txBody>
          <a:bodyPr/>
          <a:lstStyle/>
          <a:p>
            <a:r>
              <a:rPr lang="it-IT" altLang="en-US" sz="2954" dirty="0">
                <a:latin typeface="Arial" panose="020B0604020202020204" pitchFamily="34" charset="0"/>
              </a:rPr>
              <a:t>Relazione Impieghi - Fonti</a:t>
            </a:r>
          </a:p>
        </p:txBody>
      </p:sp>
      <p:graphicFrame>
        <p:nvGraphicFramePr>
          <p:cNvPr id="20483" name="Object 3"/>
          <p:cNvGraphicFramePr>
            <a:graphicFrameLocks noGrp="1" noChangeAspect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519115832"/>
              </p:ext>
            </p:extLst>
          </p:nvPr>
        </p:nvGraphicFramePr>
        <p:xfrm>
          <a:off x="704850" y="1666875"/>
          <a:ext cx="8382000" cy="477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Documento" r:id="rId3" imgW="8382000" imgH="4775200" progId="Word.Document.8">
                  <p:embed/>
                </p:oleObj>
              </mc:Choice>
              <mc:Fallback>
                <p:oleObj name="Documento" r:id="rId3" imgW="8382000" imgH="4775200" progId="Word.Document.8">
                  <p:embed/>
                  <p:pic>
                    <p:nvPicPr>
                      <p:cNvPr id="2048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" y="1666875"/>
                        <a:ext cx="8382000" cy="477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56776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123728" y="260648"/>
            <a:ext cx="7543800" cy="1055077"/>
          </a:xfrm>
        </p:spPr>
        <p:txBody>
          <a:bodyPr/>
          <a:lstStyle/>
          <a:p>
            <a:r>
              <a:rPr lang="it-IT" altLang="en-US" sz="2954" dirty="0">
                <a:latin typeface="Arial" panose="020B0604020202020204" pitchFamily="34" charset="0"/>
              </a:rPr>
              <a:t>Relazione Impieghi - Fonti</a:t>
            </a:r>
          </a:p>
        </p:txBody>
      </p:sp>
      <p:graphicFrame>
        <p:nvGraphicFramePr>
          <p:cNvPr id="20483" name="Object 3"/>
          <p:cNvGraphicFramePr>
            <a:graphicFrameLocks noGrp="1" noChangeAspect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637543333"/>
              </p:ext>
            </p:extLst>
          </p:nvPr>
        </p:nvGraphicFramePr>
        <p:xfrm>
          <a:off x="704850" y="1298575"/>
          <a:ext cx="8382000" cy="551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Documento" r:id="rId3" imgW="8382000" imgH="5511800" progId="Word.Document.8">
                  <p:embed/>
                </p:oleObj>
              </mc:Choice>
              <mc:Fallback>
                <p:oleObj name="Documento" r:id="rId3" imgW="8382000" imgH="5511800" progId="Word.Document.8">
                  <p:embed/>
                  <p:pic>
                    <p:nvPicPr>
                      <p:cNvPr id="2048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" y="1298575"/>
                        <a:ext cx="8382000" cy="551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0856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043608" y="545123"/>
            <a:ext cx="296715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en-US" dirty="0">
                <a:latin typeface="Arial" panose="020B0604020202020204" pitchFamily="34" charset="0"/>
              </a:rPr>
              <a:t>OBIETTIVO</a:t>
            </a:r>
          </a:p>
          <a:p>
            <a:pPr algn="ctr"/>
            <a:r>
              <a:rPr lang="it-IT" altLang="en-US" dirty="0">
                <a:latin typeface="Arial" panose="020B0604020202020204" pitchFamily="34" charset="0"/>
              </a:rPr>
              <a:t>analisi delle relazioni esistenti tra</a:t>
            </a:r>
          </a:p>
        </p:txBody>
      </p:sp>
      <p:sp>
        <p:nvSpPr>
          <p:cNvPr id="3075" name="Oval 3"/>
          <p:cNvSpPr>
            <a:spLocks noChangeArrowheads="1"/>
          </p:cNvSpPr>
          <p:nvPr/>
        </p:nvSpPr>
        <p:spPr bwMode="auto">
          <a:xfrm>
            <a:off x="1443935" y="2293025"/>
            <a:ext cx="1972811" cy="51935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it-IT" altLang="en-US">
                <a:latin typeface="Arial" panose="020B0604020202020204" pitchFamily="34" charset="0"/>
              </a:rPr>
              <a:t>investimenti</a:t>
            </a:r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1096108" y="3525552"/>
            <a:ext cx="2668466" cy="908864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it-IT" altLang="en-US">
                <a:latin typeface="Arial" panose="020B0604020202020204" pitchFamily="34" charset="0"/>
              </a:rPr>
              <a:t>fabbisogno di finanziamento</a:t>
            </a:r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1092292" y="5176902"/>
            <a:ext cx="2676098" cy="51935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it-IT" altLang="en-US">
                <a:latin typeface="Arial" panose="020B0604020202020204" pitchFamily="34" charset="0"/>
              </a:rPr>
              <a:t>fonti di copertura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649666" y="2168769"/>
            <a:ext cx="3275256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US">
                <a:latin typeface="Arial" panose="020B0604020202020204" pitchFamily="34" charset="0"/>
              </a:rPr>
              <a:t>attivo fisso - attivo circolante</a:t>
            </a:r>
          </a:p>
          <a:p>
            <a:r>
              <a:rPr lang="it-IT" altLang="en-US">
                <a:latin typeface="Arial" panose="020B0604020202020204" pitchFamily="34" charset="0"/>
              </a:rPr>
              <a:t>immobilizzazioni - disponibilità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4900246" y="3596054"/>
            <a:ext cx="3681046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en-US">
                <a:latin typeface="Arial" panose="020B0604020202020204" pitchFamily="34" charset="0"/>
              </a:rPr>
              <a:t>Temporaneo – durevole - stabile - variabile -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4642338" y="5052646"/>
            <a:ext cx="394042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en-US">
                <a:latin typeface="Arial" panose="020B0604020202020204" pitchFamily="34" charset="0"/>
              </a:rPr>
              <a:t>capitale permanente - passivo consolidato - passivo corrente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925158" y="713643"/>
            <a:ext cx="315497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en-US">
                <a:latin typeface="Arial" panose="020B0604020202020204" pitchFamily="34" charset="0"/>
              </a:rPr>
              <a:t>RISULTATO</a:t>
            </a:r>
          </a:p>
          <a:p>
            <a:pPr algn="ctr"/>
            <a:r>
              <a:rPr lang="it-IT" altLang="en-US">
                <a:latin typeface="Arial" panose="020B0604020202020204" pitchFamily="34" charset="0"/>
              </a:rPr>
              <a:t>possibili classificazioni</a:t>
            </a:r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2220058" y="1628043"/>
            <a:ext cx="422031" cy="492369"/>
          </a:xfrm>
          <a:prstGeom prst="downArrow">
            <a:avLst>
              <a:gd name="adj1" fmla="val 50000"/>
              <a:gd name="adj2" fmla="val 291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2220058" y="2907323"/>
            <a:ext cx="422031" cy="492369"/>
          </a:xfrm>
          <a:prstGeom prst="upDownArrow">
            <a:avLst>
              <a:gd name="adj1" fmla="val 50000"/>
              <a:gd name="adj2" fmla="val 2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2220058" y="4624754"/>
            <a:ext cx="422031" cy="492369"/>
          </a:xfrm>
          <a:prstGeom prst="upDownArrow">
            <a:avLst>
              <a:gd name="adj1" fmla="val 50000"/>
              <a:gd name="adj2" fmla="val 2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085" name="Group 13"/>
          <p:cNvGrpSpPr>
            <a:grpSpLocks/>
          </p:cNvGrpSpPr>
          <p:nvPr/>
        </p:nvGrpSpPr>
        <p:grpSpPr bwMode="auto">
          <a:xfrm rot="419735">
            <a:off x="353158" y="2233246"/>
            <a:ext cx="842596" cy="3376246"/>
            <a:chOff x="48" y="1344"/>
            <a:chExt cx="624" cy="2448"/>
          </a:xfrm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 rot="-5400000">
              <a:off x="-864" y="2256"/>
              <a:ext cx="2448" cy="624"/>
            </a:xfrm>
            <a:custGeom>
              <a:avLst/>
              <a:gdLst>
                <a:gd name="G0" fmla="+- 410090 0 0"/>
                <a:gd name="G1" fmla="+- -9950051 0 0"/>
                <a:gd name="G2" fmla="+- 410090 0 -9950051"/>
                <a:gd name="G3" fmla="+- 10800 0 0"/>
                <a:gd name="G4" fmla="+- 0 0 41009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8798 0 0"/>
                <a:gd name="G9" fmla="+- 0 0 -9950051"/>
                <a:gd name="G10" fmla="+- 8798 0 2700"/>
                <a:gd name="G11" fmla="cos G10 410090"/>
                <a:gd name="G12" fmla="sin G10 410090"/>
                <a:gd name="G13" fmla="cos 13500 410090"/>
                <a:gd name="G14" fmla="sin 13500 410090"/>
                <a:gd name="G15" fmla="+- G11 10800 0"/>
                <a:gd name="G16" fmla="+- G12 10800 0"/>
                <a:gd name="G17" fmla="+- G13 10800 0"/>
                <a:gd name="G18" fmla="+- G14 10800 0"/>
                <a:gd name="G19" fmla="*/ 8798 1 2"/>
                <a:gd name="G20" fmla="+- G19 5400 0"/>
                <a:gd name="G21" fmla="cos G20 410090"/>
                <a:gd name="G22" fmla="sin G20 410090"/>
                <a:gd name="G23" fmla="+- G21 10800 0"/>
                <a:gd name="G24" fmla="+- G12 G23 G22"/>
                <a:gd name="G25" fmla="+- G22 G23 G11"/>
                <a:gd name="G26" fmla="cos 10800 410090"/>
                <a:gd name="G27" fmla="sin 10800 410090"/>
                <a:gd name="G28" fmla="cos 8798 410090"/>
                <a:gd name="G29" fmla="sin 8798 41009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950051"/>
                <a:gd name="G36" fmla="sin G34 -9950051"/>
                <a:gd name="G37" fmla="+/ -9950051 41009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8798 G39"/>
                <a:gd name="G43" fmla="sin 8798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3996 w 21600"/>
                <a:gd name="T5" fmla="*/ 483 h 21600"/>
                <a:gd name="T6" fmla="*/ 2162 w 21600"/>
                <a:gd name="T7" fmla="*/ 6173 h 21600"/>
                <a:gd name="T8" fmla="*/ 13403 w 21600"/>
                <a:gd name="T9" fmla="*/ 2396 h 21600"/>
                <a:gd name="T10" fmla="*/ 24219 w 21600"/>
                <a:gd name="T11" fmla="*/ 12271 h 21600"/>
                <a:gd name="T12" fmla="*/ 20136 w 21600"/>
                <a:gd name="T13" fmla="*/ 15547 h 21600"/>
                <a:gd name="T14" fmla="*/ 16861 w 21600"/>
                <a:gd name="T15" fmla="*/ 1146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9545" y="11758"/>
                  </a:moveTo>
                  <a:cubicBezTo>
                    <a:pt x="19580" y="11440"/>
                    <a:pt x="19598" y="11120"/>
                    <a:pt x="19598" y="10800"/>
                  </a:cubicBezTo>
                  <a:cubicBezTo>
                    <a:pt x="19598" y="5940"/>
                    <a:pt x="15659" y="2002"/>
                    <a:pt x="10800" y="2002"/>
                  </a:cubicBezTo>
                  <a:cubicBezTo>
                    <a:pt x="7556" y="2002"/>
                    <a:pt x="4575" y="3786"/>
                    <a:pt x="3044" y="6645"/>
                  </a:cubicBezTo>
                  <a:lnTo>
                    <a:pt x="1279" y="5700"/>
                  </a:lnTo>
                  <a:cubicBezTo>
                    <a:pt x="3159" y="2190"/>
                    <a:pt x="6818" y="0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ubicBezTo>
                    <a:pt x="21600" y="11193"/>
                    <a:pt x="21578" y="11586"/>
                    <a:pt x="21535" y="11977"/>
                  </a:cubicBezTo>
                  <a:lnTo>
                    <a:pt x="24219" y="12271"/>
                  </a:lnTo>
                  <a:lnTo>
                    <a:pt x="20136" y="15547"/>
                  </a:lnTo>
                  <a:lnTo>
                    <a:pt x="16861" y="11464"/>
                  </a:lnTo>
                  <a:lnTo>
                    <a:pt x="19545" y="11758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AutoShape 15"/>
            <p:cNvSpPr>
              <a:spLocks noChangeArrowheads="1"/>
            </p:cNvSpPr>
            <p:nvPr/>
          </p:nvSpPr>
          <p:spPr bwMode="auto">
            <a:xfrm rot="5400000" flipV="1">
              <a:off x="-864" y="2256"/>
              <a:ext cx="2448" cy="624"/>
            </a:xfrm>
            <a:custGeom>
              <a:avLst/>
              <a:gdLst>
                <a:gd name="G0" fmla="+- 410090 0 0"/>
                <a:gd name="G1" fmla="+- -9950051 0 0"/>
                <a:gd name="G2" fmla="+- 410090 0 -9950051"/>
                <a:gd name="G3" fmla="+- 10800 0 0"/>
                <a:gd name="G4" fmla="+- 0 0 41009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8798 0 0"/>
                <a:gd name="G9" fmla="+- 0 0 -9950051"/>
                <a:gd name="G10" fmla="+- 8798 0 2700"/>
                <a:gd name="G11" fmla="cos G10 410090"/>
                <a:gd name="G12" fmla="sin G10 410090"/>
                <a:gd name="G13" fmla="cos 13500 410090"/>
                <a:gd name="G14" fmla="sin 13500 410090"/>
                <a:gd name="G15" fmla="+- G11 10800 0"/>
                <a:gd name="G16" fmla="+- G12 10800 0"/>
                <a:gd name="G17" fmla="+- G13 10800 0"/>
                <a:gd name="G18" fmla="+- G14 10800 0"/>
                <a:gd name="G19" fmla="*/ 8798 1 2"/>
                <a:gd name="G20" fmla="+- G19 5400 0"/>
                <a:gd name="G21" fmla="cos G20 410090"/>
                <a:gd name="G22" fmla="sin G20 410090"/>
                <a:gd name="G23" fmla="+- G21 10800 0"/>
                <a:gd name="G24" fmla="+- G12 G23 G22"/>
                <a:gd name="G25" fmla="+- G22 G23 G11"/>
                <a:gd name="G26" fmla="cos 10800 410090"/>
                <a:gd name="G27" fmla="sin 10800 410090"/>
                <a:gd name="G28" fmla="cos 8798 410090"/>
                <a:gd name="G29" fmla="sin 8798 41009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950051"/>
                <a:gd name="G36" fmla="sin G34 -9950051"/>
                <a:gd name="G37" fmla="+/ -9950051 41009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8798 G39"/>
                <a:gd name="G43" fmla="sin 8798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3996 w 21600"/>
                <a:gd name="T5" fmla="*/ 483 h 21600"/>
                <a:gd name="T6" fmla="*/ 2162 w 21600"/>
                <a:gd name="T7" fmla="*/ 6173 h 21600"/>
                <a:gd name="T8" fmla="*/ 13403 w 21600"/>
                <a:gd name="T9" fmla="*/ 2396 h 21600"/>
                <a:gd name="T10" fmla="*/ 24219 w 21600"/>
                <a:gd name="T11" fmla="*/ 12271 h 21600"/>
                <a:gd name="T12" fmla="*/ 20136 w 21600"/>
                <a:gd name="T13" fmla="*/ 15547 h 21600"/>
                <a:gd name="T14" fmla="*/ 16861 w 21600"/>
                <a:gd name="T15" fmla="*/ 1146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9545" y="11758"/>
                  </a:moveTo>
                  <a:cubicBezTo>
                    <a:pt x="19580" y="11440"/>
                    <a:pt x="19598" y="11120"/>
                    <a:pt x="19598" y="10800"/>
                  </a:cubicBezTo>
                  <a:cubicBezTo>
                    <a:pt x="19598" y="5940"/>
                    <a:pt x="15659" y="2002"/>
                    <a:pt x="10800" y="2002"/>
                  </a:cubicBezTo>
                  <a:cubicBezTo>
                    <a:pt x="7556" y="2002"/>
                    <a:pt x="4575" y="3786"/>
                    <a:pt x="3044" y="6645"/>
                  </a:cubicBezTo>
                  <a:lnTo>
                    <a:pt x="1279" y="5700"/>
                  </a:lnTo>
                  <a:cubicBezTo>
                    <a:pt x="3159" y="2190"/>
                    <a:pt x="6818" y="0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ubicBezTo>
                    <a:pt x="21600" y="11193"/>
                    <a:pt x="21578" y="11586"/>
                    <a:pt x="21535" y="11977"/>
                  </a:cubicBezTo>
                  <a:lnTo>
                    <a:pt x="24219" y="12271"/>
                  </a:lnTo>
                  <a:lnTo>
                    <a:pt x="20136" y="15547"/>
                  </a:lnTo>
                  <a:lnTo>
                    <a:pt x="16861" y="11464"/>
                  </a:lnTo>
                  <a:lnTo>
                    <a:pt x="19545" y="11758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8" name="AutoShape 16"/>
          <p:cNvSpPr>
            <a:spLocks noChangeArrowheads="1"/>
          </p:cNvSpPr>
          <p:nvPr/>
        </p:nvSpPr>
        <p:spPr bwMode="auto">
          <a:xfrm>
            <a:off x="6260123" y="1529862"/>
            <a:ext cx="422031" cy="492369"/>
          </a:xfrm>
          <a:prstGeom prst="downArrow">
            <a:avLst>
              <a:gd name="adj1" fmla="val 50000"/>
              <a:gd name="adj2" fmla="val 291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cxnSp>
        <p:nvCxnSpPr>
          <p:cNvPr id="3089" name="AutoShape 17"/>
          <p:cNvCxnSpPr>
            <a:cxnSpLocks noChangeShapeType="1"/>
            <a:stCxn id="3075" idx="6"/>
            <a:endCxn id="3078" idx="1"/>
          </p:cNvCxnSpPr>
          <p:nvPr/>
        </p:nvCxnSpPr>
        <p:spPr bwMode="auto">
          <a:xfrm>
            <a:off x="3572608" y="2552700"/>
            <a:ext cx="107705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0" name="AutoShape 18"/>
          <p:cNvCxnSpPr>
            <a:cxnSpLocks noChangeShapeType="1"/>
            <a:stCxn id="3076" idx="6"/>
            <a:endCxn id="3079" idx="1"/>
          </p:cNvCxnSpPr>
          <p:nvPr/>
        </p:nvCxnSpPr>
        <p:spPr bwMode="auto">
          <a:xfrm>
            <a:off x="3764573" y="3979985"/>
            <a:ext cx="113567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1" name="AutoShape 19"/>
          <p:cNvCxnSpPr>
            <a:cxnSpLocks noChangeShapeType="1"/>
            <a:stCxn id="3077" idx="6"/>
            <a:endCxn id="3080" idx="1"/>
          </p:cNvCxnSpPr>
          <p:nvPr/>
        </p:nvCxnSpPr>
        <p:spPr bwMode="auto">
          <a:xfrm>
            <a:off x="4003431" y="5436577"/>
            <a:ext cx="63890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83448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475656" y="640554"/>
            <a:ext cx="75608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en-US" sz="2800" dirty="0">
                <a:latin typeface="Arial" panose="020B0604020202020204" pitchFamily="34" charset="0"/>
              </a:rPr>
              <a:t>Attivo/capitale fisso - Attivo/capitale circolante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175919" y="1680977"/>
            <a:ext cx="6179550" cy="2137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81000" indent="-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 typeface="Symbol" panose="05050102010706020507" pitchFamily="18" charset="2"/>
              <a:buChar char="Þ"/>
            </a:pPr>
            <a:r>
              <a:rPr lang="it-IT" altLang="en-US" sz="2215">
                <a:latin typeface="Arial" panose="020B0604020202020204" pitchFamily="34" charset="0"/>
              </a:rPr>
              <a:t>tendenza degli investimenti a tornare in tempi più o meno lunghi in forma liquida attraverso il completamento del ciclo operativo aziendale</a:t>
            </a:r>
          </a:p>
          <a:p>
            <a:pPr algn="ctr">
              <a:buFont typeface="Symbol" panose="05050102010706020507" pitchFamily="18" charset="2"/>
              <a:buChar char="Þ"/>
            </a:pPr>
            <a:endParaRPr lang="it-IT" altLang="en-US" sz="2215">
              <a:latin typeface="Arial" panose="020B0604020202020204" pitchFamily="34" charset="0"/>
            </a:endParaRPr>
          </a:p>
          <a:p>
            <a:pPr algn="ctr">
              <a:buFont typeface="Symbol" panose="05050102010706020507" pitchFamily="18" charset="2"/>
              <a:buChar char="Þ"/>
            </a:pPr>
            <a:r>
              <a:rPr lang="it-IT" altLang="en-US" sz="2215">
                <a:latin typeface="Arial" panose="020B0604020202020204" pitchFamily="34" charset="0"/>
              </a:rPr>
              <a:t>classificazione in base al criterio finanziario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856435" y="3835092"/>
            <a:ext cx="2228903" cy="21375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90500" indent="-190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it-IT" altLang="en-US" sz="2215">
                <a:latin typeface="Arial" panose="020B0604020202020204" pitchFamily="34" charset="0"/>
              </a:rPr>
              <a:t>rientro graduale nel tempo</a:t>
            </a:r>
          </a:p>
          <a:p>
            <a:pPr>
              <a:buFontTx/>
              <a:buChar char="•"/>
            </a:pPr>
            <a:r>
              <a:rPr lang="it-IT" altLang="en-US" sz="2215">
                <a:latin typeface="Arial" panose="020B0604020202020204" pitchFamily="34" charset="0"/>
              </a:rPr>
              <a:t>partecipazione a più cicli operativi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845212" y="3835092"/>
            <a:ext cx="2228903" cy="179664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90500" indent="-190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it-IT" altLang="en-US" sz="2215">
                <a:latin typeface="Arial" panose="020B0604020202020204" pitchFamily="34" charset="0"/>
              </a:rPr>
              <a:t>rientro in forma liquida alla fine di ogni ciclo operativo</a:t>
            </a:r>
          </a:p>
        </p:txBody>
      </p:sp>
      <p:cxnSp>
        <p:nvCxnSpPr>
          <p:cNvPr id="4102" name="AutoShape 6"/>
          <p:cNvCxnSpPr>
            <a:cxnSpLocks noChangeShapeType="1"/>
            <a:stCxn id="4098" idx="1"/>
            <a:endCxn id="4100" idx="1"/>
          </p:cNvCxnSpPr>
          <p:nvPr/>
        </p:nvCxnSpPr>
        <p:spPr bwMode="auto">
          <a:xfrm rot="10800000" flipH="1" flipV="1">
            <a:off x="1475655" y="902164"/>
            <a:ext cx="380779" cy="4001682"/>
          </a:xfrm>
          <a:prstGeom prst="curvedConnector3">
            <a:avLst>
              <a:gd name="adj1" fmla="val -6003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03" name="AutoShape 7"/>
          <p:cNvCxnSpPr>
            <a:cxnSpLocks noChangeShapeType="1"/>
            <a:stCxn id="4098" idx="3"/>
            <a:endCxn id="4101" idx="3"/>
          </p:cNvCxnSpPr>
          <p:nvPr/>
        </p:nvCxnSpPr>
        <p:spPr bwMode="auto">
          <a:xfrm flipH="1">
            <a:off x="8074115" y="908720"/>
            <a:ext cx="575897" cy="3647342"/>
          </a:xfrm>
          <a:prstGeom prst="curvedConnector3">
            <a:avLst>
              <a:gd name="adj1" fmla="val -3664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403648" y="6039620"/>
            <a:ext cx="74168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en-US" b="1" i="1" dirty="0">
                <a:latin typeface="Arial" panose="020B0604020202020204" pitchFamily="34" charset="0"/>
              </a:rPr>
              <a:t>PER CONVENZIONE SI FA RIFERIMENTO AD UN PERIODO</a:t>
            </a:r>
          </a:p>
        </p:txBody>
      </p:sp>
    </p:spTree>
    <p:extLst>
      <p:ext uri="{BB962C8B-B14F-4D97-AF65-F5344CB8AC3E}">
        <p14:creationId xmlns:p14="http://schemas.microsoft.com/office/powerpoint/2010/main" val="4232619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532020" y="770793"/>
            <a:ext cx="70038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en-US" sz="2400" dirty="0">
                <a:latin typeface="Arial" panose="020B0604020202020204" pitchFamily="34" charset="0"/>
              </a:rPr>
              <a:t>Attivo/capitale fisso - Attivo/capitale circolante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532020" y="1881554"/>
            <a:ext cx="2326339" cy="14557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90500" indent="-190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it-IT" altLang="en-US" sz="2215">
                <a:latin typeface="Arial" panose="020B0604020202020204" pitchFamily="34" charset="0"/>
              </a:rPr>
              <a:t>investimenti che formano la struttura dell’impresa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541312" y="1881554"/>
            <a:ext cx="2326339" cy="14557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90500" indent="-190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it-IT" altLang="en-US" sz="2215">
                <a:latin typeface="Arial" panose="020B0604020202020204" pitchFamily="34" charset="0"/>
              </a:rPr>
              <a:t>investimenti necessari per il funzionamento della struttura</a:t>
            </a:r>
          </a:p>
        </p:txBody>
      </p:sp>
      <p:cxnSp>
        <p:nvCxnSpPr>
          <p:cNvPr id="5125" name="AutoShape 5"/>
          <p:cNvCxnSpPr>
            <a:cxnSpLocks noChangeShapeType="1"/>
            <a:stCxn id="5122" idx="1"/>
            <a:endCxn id="5123" idx="1"/>
          </p:cNvCxnSpPr>
          <p:nvPr/>
        </p:nvCxnSpPr>
        <p:spPr bwMode="auto">
          <a:xfrm rot="10800000" flipV="1">
            <a:off x="1532020" y="1001626"/>
            <a:ext cx="12700" cy="1607820"/>
          </a:xfrm>
          <a:prstGeom prst="curvedConnector3">
            <a:avLst>
              <a:gd name="adj1" fmla="val 18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6" name="AutoShape 6"/>
          <p:cNvCxnSpPr>
            <a:cxnSpLocks noChangeShapeType="1"/>
            <a:stCxn id="5122" idx="3"/>
            <a:endCxn id="5124" idx="3"/>
          </p:cNvCxnSpPr>
          <p:nvPr/>
        </p:nvCxnSpPr>
        <p:spPr bwMode="auto">
          <a:xfrm flipH="1">
            <a:off x="7867650" y="1038958"/>
            <a:ext cx="586154" cy="1563565"/>
          </a:xfrm>
          <a:prstGeom prst="curvedConnector3">
            <a:avLst>
              <a:gd name="adj1" fmla="val -36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112859" y="3979985"/>
            <a:ext cx="3257418" cy="2137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57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62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it-IT" altLang="en-US" sz="2215">
                <a:latin typeface="Arial" panose="020B0604020202020204" pitchFamily="34" charset="0"/>
              </a:rPr>
              <a:t>disponibilità liquide</a:t>
            </a:r>
          </a:p>
          <a:p>
            <a:pPr>
              <a:buFontTx/>
              <a:buChar char="•"/>
            </a:pPr>
            <a:r>
              <a:rPr lang="it-IT" altLang="en-US" sz="2215">
                <a:latin typeface="Arial" panose="020B0604020202020204" pitchFamily="34" charset="0"/>
              </a:rPr>
              <a:t>crediti di funzionamento</a:t>
            </a:r>
          </a:p>
          <a:p>
            <a:pPr>
              <a:buFontTx/>
              <a:buChar char="•"/>
            </a:pPr>
            <a:r>
              <a:rPr lang="it-IT" altLang="en-US" sz="2215">
                <a:latin typeface="Arial" panose="020B0604020202020204" pitchFamily="34" charset="0"/>
              </a:rPr>
              <a:t>scorte in fattori a fecondità semplice</a:t>
            </a:r>
          </a:p>
          <a:p>
            <a:pPr>
              <a:buFontTx/>
              <a:buChar char="•"/>
            </a:pPr>
            <a:r>
              <a:rPr lang="it-IT" altLang="en-US" sz="2215">
                <a:latin typeface="Arial" panose="020B0604020202020204" pitchFamily="34" charset="0"/>
              </a:rPr>
              <a:t>scorte di prodotti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043607" y="3949212"/>
            <a:ext cx="3387715" cy="2137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57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62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it-IT" altLang="en-US" sz="2215">
                <a:latin typeface="Arial" panose="020B0604020202020204" pitchFamily="34" charset="0"/>
              </a:rPr>
              <a:t>fattori a fecondità ripetuta</a:t>
            </a:r>
          </a:p>
          <a:p>
            <a:pPr>
              <a:buFontTx/>
              <a:buChar char="•"/>
            </a:pPr>
            <a:r>
              <a:rPr lang="it-IT" altLang="en-US" sz="2215">
                <a:latin typeface="Arial" panose="020B0604020202020204" pitchFamily="34" charset="0"/>
              </a:rPr>
              <a:t>crediti di finanziamento</a:t>
            </a:r>
          </a:p>
          <a:p>
            <a:pPr>
              <a:buFontTx/>
              <a:buChar char="•"/>
            </a:pPr>
            <a:r>
              <a:rPr lang="it-IT" altLang="en-US" sz="2215">
                <a:latin typeface="Arial" panose="020B0604020202020204" pitchFamily="34" charset="0"/>
              </a:rPr>
              <a:t>partecipazioni di controllo e di collegamento</a:t>
            </a:r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2244130" y="3429000"/>
            <a:ext cx="780423" cy="492369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6252064" y="3429000"/>
            <a:ext cx="781781" cy="492369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007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884485" y="770793"/>
            <a:ext cx="5346335" cy="546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US" sz="2954">
                <a:latin typeface="Arial" panose="020B0604020202020204" pitchFamily="34" charset="0"/>
              </a:rPr>
              <a:t>Immobilizzazioni - Disponibilità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040423" y="1811216"/>
            <a:ext cx="6978162" cy="2137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 typeface="Symbol" panose="05050102010706020507" pitchFamily="18" charset="2"/>
              <a:buChar char="Þ"/>
            </a:pPr>
            <a:r>
              <a:rPr lang="it-IT" altLang="en-US" sz="2215">
                <a:latin typeface="Arial" panose="020B0604020202020204" pitchFamily="34" charset="0"/>
              </a:rPr>
              <a:t>la possibilità degli investimenti di essere o meno distolti dalla attuale destinazione senza pregiudicare le condizioni di equilibrio economico-finanziario dell’azienda</a:t>
            </a:r>
          </a:p>
          <a:p>
            <a:pPr algn="ctr">
              <a:buFont typeface="Symbol" panose="05050102010706020507" pitchFamily="18" charset="2"/>
              <a:buChar char="Þ"/>
            </a:pPr>
            <a:endParaRPr lang="it-IT" altLang="en-US" sz="2215">
              <a:latin typeface="Arial" panose="020B0604020202020204" pitchFamily="34" charset="0"/>
            </a:endParaRPr>
          </a:p>
          <a:p>
            <a:pPr algn="ctr">
              <a:buFont typeface="Symbol" panose="05050102010706020507" pitchFamily="18" charset="2"/>
              <a:buChar char="Þ"/>
            </a:pPr>
            <a:r>
              <a:rPr lang="it-IT" altLang="en-US" sz="2215">
                <a:latin typeface="Arial" panose="020B0604020202020204" pitchFamily="34" charset="0"/>
              </a:rPr>
              <a:t>classificazione in base al criterio della destinazione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055077" y="4252546"/>
            <a:ext cx="3798277" cy="179664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90500" indent="-190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it-IT" altLang="en-US" sz="2215">
                <a:latin typeface="Arial" panose="020B0604020202020204" pitchFamily="34" charset="0"/>
              </a:rPr>
              <a:t>risorse finanziarie investite in fattori a fecondità semplice e ripetuta che non possono essere distolti dalla attuale destinazione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064369" y="4251081"/>
            <a:ext cx="3024554" cy="179664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90500" indent="-190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it-IT" altLang="en-US" sz="2215">
                <a:latin typeface="Arial" panose="020B0604020202020204" pitchFamily="34" charset="0"/>
              </a:rPr>
              <a:t>risorse finanziarie investite in fattori che possono essere distolti dalla destinazione attuale</a:t>
            </a:r>
          </a:p>
        </p:txBody>
      </p:sp>
      <p:cxnSp>
        <p:nvCxnSpPr>
          <p:cNvPr id="6150" name="AutoShape 6"/>
          <p:cNvCxnSpPr>
            <a:cxnSpLocks noChangeShapeType="1"/>
            <a:stCxn id="6146" idx="1"/>
            <a:endCxn id="6148" idx="1"/>
          </p:cNvCxnSpPr>
          <p:nvPr/>
        </p:nvCxnSpPr>
        <p:spPr bwMode="auto">
          <a:xfrm rot="10800000" flipV="1">
            <a:off x="1055077" y="1038958"/>
            <a:ext cx="829408" cy="4103077"/>
          </a:xfrm>
          <a:prstGeom prst="curvedConnector3">
            <a:avLst>
              <a:gd name="adj1" fmla="val 12544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51" name="AutoShape 7"/>
          <p:cNvCxnSpPr>
            <a:cxnSpLocks noChangeShapeType="1"/>
            <a:stCxn id="6146" idx="3"/>
            <a:endCxn id="6149" idx="3"/>
          </p:cNvCxnSpPr>
          <p:nvPr/>
        </p:nvCxnSpPr>
        <p:spPr bwMode="auto">
          <a:xfrm>
            <a:off x="7156938" y="1038958"/>
            <a:ext cx="931985" cy="4101611"/>
          </a:xfrm>
          <a:prstGeom prst="curvedConnector3">
            <a:avLst>
              <a:gd name="adj1" fmla="val 12264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6006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112477" y="700454"/>
            <a:ext cx="2964273" cy="546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US" sz="2954">
                <a:latin typeface="Arial" panose="020B0604020202020204" pitchFamily="34" charset="0"/>
              </a:rPr>
              <a:t>Immobilizzazioni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763687" y="1529862"/>
            <a:ext cx="6840761" cy="2478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81000" indent="-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Monotype Sorts" pitchFamily="2" charset="2"/>
              <a:buChar char="ò"/>
            </a:pPr>
            <a:r>
              <a:rPr lang="it-IT" altLang="en-US" sz="2215" dirty="0">
                <a:latin typeface="Arial" panose="020B0604020202020204" pitchFamily="34" charset="0"/>
              </a:rPr>
              <a:t>scorte di fattori a fecondità semplice e prodotti</a:t>
            </a:r>
          </a:p>
          <a:p>
            <a:pPr>
              <a:buFont typeface="Monotype Sorts" pitchFamily="2" charset="2"/>
              <a:buChar char="ò"/>
            </a:pPr>
            <a:r>
              <a:rPr lang="it-IT" altLang="en-US" sz="2215" dirty="0">
                <a:latin typeface="Arial" panose="020B0604020202020204" pitchFamily="34" charset="0"/>
              </a:rPr>
              <a:t>crediti verso clienti </a:t>
            </a:r>
          </a:p>
          <a:p>
            <a:pPr>
              <a:buFont typeface="Monotype Sorts" pitchFamily="2" charset="2"/>
              <a:buChar char="ò"/>
            </a:pPr>
            <a:r>
              <a:rPr lang="it-IT" altLang="en-US" sz="2215" dirty="0">
                <a:latin typeface="Arial" panose="020B0604020202020204" pitchFamily="34" charset="0"/>
              </a:rPr>
              <a:t>scorte monetarie liquide</a:t>
            </a:r>
          </a:p>
          <a:p>
            <a:pPr>
              <a:buFont typeface="Monotype Sorts" pitchFamily="2" charset="2"/>
              <a:buChar char="ò"/>
            </a:pPr>
            <a:r>
              <a:rPr lang="it-IT" altLang="en-US" sz="2215" dirty="0">
                <a:latin typeface="Arial" panose="020B0604020202020204" pitchFamily="34" charset="0"/>
              </a:rPr>
              <a:t>fattori a fecondità ripetuta materiali e immateriali</a:t>
            </a:r>
          </a:p>
          <a:p>
            <a:pPr>
              <a:buFont typeface="Monotype Sorts" pitchFamily="2" charset="2"/>
              <a:buChar char="ò"/>
            </a:pPr>
            <a:r>
              <a:rPr lang="it-IT" altLang="en-US" sz="2215" dirty="0">
                <a:latin typeface="Arial" panose="020B0604020202020204" pitchFamily="34" charset="0"/>
              </a:rPr>
              <a:t>crediti di finanziamento </a:t>
            </a:r>
          </a:p>
          <a:p>
            <a:pPr>
              <a:buFont typeface="Monotype Sorts" pitchFamily="2" charset="2"/>
              <a:buChar char="ò"/>
            </a:pPr>
            <a:r>
              <a:rPr lang="it-IT" altLang="en-US" sz="2215" dirty="0">
                <a:latin typeface="Arial" panose="020B0604020202020204" pitchFamily="34" charset="0"/>
              </a:rPr>
              <a:t>partecipazioni in altre imprese </a:t>
            </a:r>
          </a:p>
          <a:p>
            <a:pPr>
              <a:buFont typeface="Monotype Sorts" pitchFamily="2" charset="2"/>
              <a:buChar char="ò"/>
            </a:pPr>
            <a:r>
              <a:rPr lang="it-IT" altLang="en-US" sz="2215" dirty="0">
                <a:latin typeface="Arial" panose="020B0604020202020204" pitchFamily="34" charset="0"/>
              </a:rPr>
              <a:t>investimenti accessori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750277" y="4835769"/>
            <a:ext cx="344658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en-US">
                <a:latin typeface="Arial" panose="020B0604020202020204" pitchFamily="34" charset="0"/>
              </a:rPr>
              <a:t>vitali per lo svolgimento dei processi di produzione e vendita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947138" y="4835769"/>
            <a:ext cx="344658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en-US">
                <a:latin typeface="Arial" panose="020B0604020202020204" pitchFamily="34" charset="0"/>
              </a:rPr>
              <a:t>destinati dal soggetto economico a permanere durevolmente in azienda</a:t>
            </a:r>
          </a:p>
        </p:txBody>
      </p:sp>
      <p:cxnSp>
        <p:nvCxnSpPr>
          <p:cNvPr id="7174" name="AutoShape 6"/>
          <p:cNvCxnSpPr>
            <a:cxnSpLocks noChangeShapeType="1"/>
            <a:stCxn id="7171" idx="2"/>
            <a:endCxn id="7172" idx="0"/>
          </p:cNvCxnSpPr>
          <p:nvPr/>
        </p:nvCxnSpPr>
        <p:spPr bwMode="auto">
          <a:xfrm rot="5400000">
            <a:off x="3091962" y="3355731"/>
            <a:ext cx="861646" cy="2098431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75" name="AutoShape 7"/>
          <p:cNvCxnSpPr>
            <a:cxnSpLocks noChangeShapeType="1"/>
            <a:stCxn id="7171" idx="2"/>
            <a:endCxn id="7173" idx="0"/>
          </p:cNvCxnSpPr>
          <p:nvPr/>
        </p:nvCxnSpPr>
        <p:spPr bwMode="auto">
          <a:xfrm rot="16200000" flipH="1">
            <a:off x="5190392" y="3355731"/>
            <a:ext cx="861646" cy="2098431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5485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477359" y="700454"/>
            <a:ext cx="2228495" cy="546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US" sz="2954">
                <a:latin typeface="Arial" panose="020B0604020202020204" pitchFamily="34" charset="0"/>
              </a:rPr>
              <a:t>Disponibilità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691680" y="1529862"/>
            <a:ext cx="7128791" cy="2137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81000" indent="-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Monotype Sorts" pitchFamily="2" charset="2"/>
              <a:buChar char="ò"/>
            </a:pPr>
            <a:r>
              <a:rPr lang="it-IT" altLang="en-US" sz="2215" dirty="0">
                <a:latin typeface="Arial" panose="020B0604020202020204" pitchFamily="34" charset="0"/>
              </a:rPr>
              <a:t>scorte di fattori a fecondità semplice e prodotti</a:t>
            </a:r>
          </a:p>
          <a:p>
            <a:pPr>
              <a:buFont typeface="Monotype Sorts" pitchFamily="2" charset="2"/>
              <a:buChar char="ò"/>
            </a:pPr>
            <a:r>
              <a:rPr lang="it-IT" altLang="en-US" sz="2215" dirty="0">
                <a:latin typeface="Arial" panose="020B0604020202020204" pitchFamily="34" charset="0"/>
              </a:rPr>
              <a:t>scorte monetarie liquide</a:t>
            </a:r>
          </a:p>
          <a:p>
            <a:pPr>
              <a:buFont typeface="Monotype Sorts" pitchFamily="2" charset="2"/>
              <a:buChar char="ò"/>
            </a:pPr>
            <a:r>
              <a:rPr lang="it-IT" altLang="en-US" sz="2215" dirty="0">
                <a:latin typeface="Arial" panose="020B0604020202020204" pitchFamily="34" charset="0"/>
              </a:rPr>
              <a:t>fattori a fecondità ripetuta materiali e immateriali</a:t>
            </a:r>
          </a:p>
          <a:p>
            <a:pPr>
              <a:buFont typeface="Monotype Sorts" pitchFamily="2" charset="2"/>
              <a:buChar char="ò"/>
            </a:pPr>
            <a:r>
              <a:rPr lang="it-IT" altLang="en-US" sz="2215" dirty="0">
                <a:latin typeface="Arial" panose="020B0604020202020204" pitchFamily="34" charset="0"/>
              </a:rPr>
              <a:t>crediti di finanziamento</a:t>
            </a:r>
          </a:p>
          <a:p>
            <a:pPr>
              <a:buFont typeface="Monotype Sorts" pitchFamily="2" charset="2"/>
              <a:buChar char="ò"/>
            </a:pPr>
            <a:r>
              <a:rPr lang="it-IT" altLang="en-US" sz="2215" dirty="0">
                <a:latin typeface="Arial" panose="020B0604020202020204" pitchFamily="34" charset="0"/>
              </a:rPr>
              <a:t>partecipazioni in altre imprese </a:t>
            </a:r>
          </a:p>
          <a:p>
            <a:pPr>
              <a:buFont typeface="Monotype Sorts" pitchFamily="2" charset="2"/>
              <a:buChar char="ò"/>
            </a:pPr>
            <a:r>
              <a:rPr lang="it-IT" altLang="en-US" sz="2215" dirty="0">
                <a:latin typeface="Arial" panose="020B0604020202020204" pitchFamily="34" charset="0"/>
              </a:rPr>
              <a:t>investimenti accessori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750277" y="4554416"/>
            <a:ext cx="344658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en-US">
                <a:latin typeface="Arial" panose="020B0604020202020204" pitchFamily="34" charset="0"/>
              </a:rPr>
              <a:t>eccedenti quelle minime vitali per lo svolgimento dei processi di produzione e vendita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947138" y="4554415"/>
            <a:ext cx="344658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en-US">
                <a:latin typeface="Arial" panose="020B0604020202020204" pitchFamily="34" charset="0"/>
              </a:rPr>
              <a:t>recuperabili agevolmente o entro il periodo di riferimento</a:t>
            </a:r>
          </a:p>
        </p:txBody>
      </p:sp>
      <p:cxnSp>
        <p:nvCxnSpPr>
          <p:cNvPr id="8198" name="AutoShape 6"/>
          <p:cNvCxnSpPr>
            <a:cxnSpLocks noChangeShapeType="1"/>
            <a:stCxn id="8195" idx="2"/>
            <a:endCxn id="8196" idx="0"/>
          </p:cNvCxnSpPr>
          <p:nvPr/>
        </p:nvCxnSpPr>
        <p:spPr bwMode="auto">
          <a:xfrm rot="5400000">
            <a:off x="3064119" y="3046535"/>
            <a:ext cx="917331" cy="2098431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99" name="AutoShape 7"/>
          <p:cNvCxnSpPr>
            <a:cxnSpLocks noChangeShapeType="1"/>
            <a:stCxn id="8195" idx="2"/>
            <a:endCxn id="8197" idx="0"/>
          </p:cNvCxnSpPr>
          <p:nvPr/>
        </p:nvCxnSpPr>
        <p:spPr bwMode="auto">
          <a:xfrm rot="16200000" flipH="1">
            <a:off x="5162550" y="3046535"/>
            <a:ext cx="917331" cy="2098431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17688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33426" y="2412755"/>
            <a:ext cx="2254398" cy="1547446"/>
          </a:xfrm>
        </p:spPr>
        <p:txBody>
          <a:bodyPr/>
          <a:lstStyle/>
          <a:p>
            <a:r>
              <a:rPr lang="it-IT" altLang="en-US" sz="2954" dirty="0">
                <a:latin typeface="Arial" panose="020B0604020202020204" pitchFamily="34" charset="0"/>
              </a:rPr>
              <a:t>Relazione</a:t>
            </a:r>
            <a:br>
              <a:rPr lang="it-IT" altLang="en-US" sz="2954" dirty="0">
                <a:latin typeface="Arial" panose="020B0604020202020204" pitchFamily="34" charset="0"/>
              </a:rPr>
            </a:br>
            <a:r>
              <a:rPr lang="it-IT" altLang="en-US" sz="2954" dirty="0">
                <a:latin typeface="Arial" panose="020B0604020202020204" pitchFamily="34" charset="0"/>
              </a:rPr>
              <a:t>Impieghi</a:t>
            </a:r>
            <a:br>
              <a:rPr lang="it-IT" altLang="en-US" sz="2954" dirty="0">
                <a:latin typeface="Arial" panose="020B0604020202020204" pitchFamily="34" charset="0"/>
              </a:rPr>
            </a:br>
            <a:r>
              <a:rPr lang="it-IT" altLang="en-US" sz="2954" dirty="0">
                <a:latin typeface="Arial" panose="020B0604020202020204" pitchFamily="34" charset="0"/>
              </a:rPr>
              <a:t>Fabbisogno</a:t>
            </a:r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2838451" y="756138"/>
            <a:ext cx="6094534" cy="5282712"/>
            <a:chOff x="0" y="331"/>
            <a:chExt cx="4159" cy="3605"/>
          </a:xfrm>
        </p:grpSpPr>
        <p:graphicFrame>
          <p:nvGraphicFramePr>
            <p:cNvPr id="13316" name="Object 4"/>
            <p:cNvGraphicFramePr>
              <a:graphicFrameLocks noChangeAspect="1"/>
            </p:cNvGraphicFramePr>
            <p:nvPr/>
          </p:nvGraphicFramePr>
          <p:xfrm>
            <a:off x="0" y="331"/>
            <a:ext cx="4159" cy="33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" name="Documento" r:id="rId3" imgW="6649560" imgH="5303160" progId="Word.Document.8">
                    <p:embed/>
                  </p:oleObj>
                </mc:Choice>
                <mc:Fallback>
                  <p:oleObj name="Documento" r:id="rId3" imgW="6649560" imgH="5303160" progId="Word.Document.8">
                    <p:embed/>
                    <p:pic>
                      <p:nvPicPr>
                        <p:cNvPr id="13316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331"/>
                          <a:ext cx="4159" cy="331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17" name="Text Box 5"/>
            <p:cNvSpPr txBox="1">
              <a:spLocks noChangeArrowheads="1"/>
            </p:cNvSpPr>
            <p:nvPr/>
          </p:nvSpPr>
          <p:spPr bwMode="auto">
            <a:xfrm>
              <a:off x="192" y="3576"/>
              <a:ext cx="125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en-US">
                  <a:latin typeface="Arial" panose="020B0604020202020204" pitchFamily="34" charset="0"/>
                </a:rPr>
                <a:t>DISPONIBILITÀ</a:t>
              </a:r>
            </a:p>
          </p:txBody>
        </p:sp>
        <p:sp>
          <p:nvSpPr>
            <p:cNvPr id="13318" name="Text Box 6"/>
            <p:cNvSpPr txBox="1">
              <a:spLocks noChangeArrowheads="1"/>
            </p:cNvSpPr>
            <p:nvPr/>
          </p:nvSpPr>
          <p:spPr bwMode="auto">
            <a:xfrm>
              <a:off x="2496" y="3576"/>
              <a:ext cx="125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en-US" b="1" i="1">
                  <a:latin typeface="Arial" panose="020B0604020202020204" pitchFamily="34" charset="0"/>
                </a:rPr>
                <a:t>TEMPORANEO</a:t>
              </a:r>
            </a:p>
          </p:txBody>
        </p:sp>
        <p:sp>
          <p:nvSpPr>
            <p:cNvPr id="13319" name="Rectangle 7"/>
            <p:cNvSpPr>
              <a:spLocks noChangeArrowheads="1"/>
            </p:cNvSpPr>
            <p:nvPr/>
          </p:nvSpPr>
          <p:spPr bwMode="auto">
            <a:xfrm>
              <a:off x="194" y="3504"/>
              <a:ext cx="3792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896074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047502" y="688703"/>
            <a:ext cx="67729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it-IT" altLang="en-US" b="1" dirty="0">
                <a:latin typeface="Arial" panose="020B0604020202020204" pitchFamily="34" charset="0"/>
              </a:rPr>
              <a:t>Capitale permanente-Passivo consolidato-Passivo corrente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133551" y="6178608"/>
            <a:ext cx="69733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en-US" b="1" i="1" dirty="0">
                <a:latin typeface="Arial" panose="020B0604020202020204" pitchFamily="34" charset="0"/>
              </a:rPr>
              <a:t>PER CONVENZIONE SI FA RIFERIMENTO AD UN PERIODO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310194" y="4104459"/>
            <a:ext cx="1917817" cy="14557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90500" indent="-190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it-IT" altLang="en-US" sz="2215">
                <a:latin typeface="Arial" panose="020B0604020202020204" pitchFamily="34" charset="0"/>
              </a:rPr>
              <a:t>fonti che non devono essere rimborsate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6300193" y="3865535"/>
            <a:ext cx="2153612" cy="21375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90500" indent="-190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it-IT" altLang="en-US" sz="2215" dirty="0">
                <a:latin typeface="Arial" panose="020B0604020202020204" pitchFamily="34" charset="0"/>
              </a:rPr>
              <a:t>fonti che devono essere rimborsate nel breve periodo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859045" y="4122343"/>
            <a:ext cx="2337217" cy="14557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90500" indent="-190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it-IT" altLang="en-US" sz="2215">
                <a:latin typeface="Arial" panose="020B0604020202020204" pitchFamily="34" charset="0"/>
              </a:rPr>
              <a:t>fonti che devono essere rimborsate nel lungo periodo</a:t>
            </a:r>
          </a:p>
        </p:txBody>
      </p:sp>
      <p:cxnSp>
        <p:nvCxnSpPr>
          <p:cNvPr id="14343" name="AutoShape 7"/>
          <p:cNvCxnSpPr>
            <a:cxnSpLocks noChangeShapeType="1"/>
            <a:stCxn id="14340" idx="0"/>
          </p:cNvCxnSpPr>
          <p:nvPr/>
        </p:nvCxnSpPr>
        <p:spPr bwMode="auto">
          <a:xfrm rot="16200000" flipV="1">
            <a:off x="527723" y="2363079"/>
            <a:ext cx="3124835" cy="357926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4" name="AutoShape 8"/>
          <p:cNvCxnSpPr>
            <a:cxnSpLocks noChangeShapeType="1"/>
            <a:stCxn id="14341" idx="3"/>
            <a:endCxn id="14338" idx="3"/>
          </p:cNvCxnSpPr>
          <p:nvPr/>
        </p:nvCxnSpPr>
        <p:spPr bwMode="auto">
          <a:xfrm flipV="1">
            <a:off x="8453805" y="873369"/>
            <a:ext cx="197826" cy="3522785"/>
          </a:xfrm>
          <a:prstGeom prst="bentConnector3">
            <a:avLst>
              <a:gd name="adj1" fmla="val 206667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5" name="AutoShape 9"/>
          <p:cNvCxnSpPr>
            <a:cxnSpLocks noChangeShapeType="1"/>
            <a:endCxn id="14338" idx="2"/>
          </p:cNvCxnSpPr>
          <p:nvPr/>
        </p:nvCxnSpPr>
        <p:spPr bwMode="auto">
          <a:xfrm flipV="1">
            <a:off x="5326285" y="1058035"/>
            <a:ext cx="107702" cy="300303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2711079" y="1384353"/>
            <a:ext cx="5395778" cy="21375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81000" indent="-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 typeface="Symbol" panose="05050102010706020507" pitchFamily="18" charset="2"/>
              <a:buChar char="Þ"/>
            </a:pPr>
            <a:r>
              <a:rPr lang="it-IT" altLang="en-US" sz="2215" dirty="0">
                <a:latin typeface="Arial" panose="020B0604020202020204" pitchFamily="34" charset="0"/>
              </a:rPr>
              <a:t>classificazione in base al vincolo temporale che lega le fonti all’attività aziendale</a:t>
            </a:r>
          </a:p>
          <a:p>
            <a:pPr algn="ctr">
              <a:buFont typeface="Symbol" panose="05050102010706020507" pitchFamily="18" charset="2"/>
              <a:buChar char="Þ"/>
            </a:pPr>
            <a:endParaRPr lang="it-IT" altLang="en-US" sz="2215" dirty="0">
              <a:latin typeface="Arial" panose="020B0604020202020204" pitchFamily="34" charset="0"/>
            </a:endParaRPr>
          </a:p>
          <a:p>
            <a:pPr algn="ctr">
              <a:buFont typeface="Symbol" panose="05050102010706020507" pitchFamily="18" charset="2"/>
              <a:buChar char="Þ"/>
            </a:pPr>
            <a:r>
              <a:rPr lang="it-IT" altLang="en-US" sz="2215" dirty="0">
                <a:latin typeface="Arial" panose="020B0604020202020204" pitchFamily="34" charset="0"/>
              </a:rPr>
              <a:t>classificazione in base al criterio finanziario</a:t>
            </a:r>
          </a:p>
        </p:txBody>
      </p:sp>
    </p:spTree>
    <p:extLst>
      <p:ext uri="{BB962C8B-B14F-4D97-AF65-F5344CB8AC3E}">
        <p14:creationId xmlns:p14="http://schemas.microsoft.com/office/powerpoint/2010/main" val="1223712368"/>
      </p:ext>
    </p:extLst>
  </p:cSld>
  <p:clrMapOvr>
    <a:masterClrMapping/>
  </p:clrMapOvr>
</p:sld>
</file>

<file path=ppt/theme/theme1.xml><?xml version="1.0" encoding="utf-8"?>
<a:theme xmlns:a="http://schemas.openxmlformats.org/drawingml/2006/main" name="ea">
  <a:themeElements>
    <a:clrScheme name="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Settings\Administrator\Dati applicazioni\Microsoft\Modelli\ea.pot</Template>
  <TotalTime>636</TotalTime>
  <Words>699</Words>
  <Application>Microsoft Macintosh PowerPoint</Application>
  <PresentationFormat>Presentazione su schermo (4:3)</PresentationFormat>
  <Paragraphs>120</Paragraphs>
  <Slides>18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18</vt:i4>
      </vt:variant>
    </vt:vector>
  </HeadingPairs>
  <TitlesOfParts>
    <vt:vector size="26" baseType="lpstr">
      <vt:lpstr>Arial</vt:lpstr>
      <vt:lpstr>Monotype Sorts</vt:lpstr>
      <vt:lpstr>Symbol</vt:lpstr>
      <vt:lpstr>Times New Roman</vt:lpstr>
      <vt:lpstr>Wingdings</vt:lpstr>
      <vt:lpstr>ea</vt:lpstr>
      <vt:lpstr>Documento</vt:lpstr>
      <vt:lpstr>Documento di Microsoft Word 97 - 2004</vt:lpstr>
      <vt:lpstr>Relazione fonti-impieghi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Relazione Impieghi Fabbisogno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Relazione  Impieghi - Fabbisogno - Fonti</vt:lpstr>
      <vt:lpstr>Relazione Impieghi - Fonti</vt:lpstr>
      <vt:lpstr>Relazione Impieghi - Fonti</vt:lpstr>
      <vt:lpstr>Relazione Impieghi - Fonti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Microsoft Office User</cp:lastModifiedBy>
  <cp:revision>59</cp:revision>
  <dcterms:created xsi:type="dcterms:W3CDTF">2005-09-20T10:34:20Z</dcterms:created>
  <dcterms:modified xsi:type="dcterms:W3CDTF">2019-05-14T07:08:30Z</dcterms:modified>
</cp:coreProperties>
</file>