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78"/>
  </p:notesMasterIdLst>
  <p:handoutMasterIdLst>
    <p:handoutMasterId r:id="rId79"/>
  </p:handoutMasterIdLst>
  <p:sldIdLst>
    <p:sldId id="256" r:id="rId2"/>
    <p:sldId id="257" r:id="rId3"/>
    <p:sldId id="258" r:id="rId4"/>
    <p:sldId id="272" r:id="rId5"/>
    <p:sldId id="262" r:id="rId6"/>
    <p:sldId id="267" r:id="rId7"/>
    <p:sldId id="266" r:id="rId8"/>
    <p:sldId id="271" r:id="rId9"/>
    <p:sldId id="275" r:id="rId10"/>
    <p:sldId id="263" r:id="rId11"/>
    <p:sldId id="268" r:id="rId12"/>
    <p:sldId id="269" r:id="rId13"/>
    <p:sldId id="270" r:id="rId14"/>
    <p:sldId id="274" r:id="rId15"/>
    <p:sldId id="273" r:id="rId16"/>
    <p:sldId id="277" r:id="rId17"/>
    <p:sldId id="279" r:id="rId18"/>
    <p:sldId id="282" r:id="rId19"/>
    <p:sldId id="285" r:id="rId20"/>
    <p:sldId id="324" r:id="rId21"/>
    <p:sldId id="323" r:id="rId22"/>
    <p:sldId id="276" r:id="rId23"/>
    <p:sldId id="280" r:id="rId24"/>
    <p:sldId id="281" r:id="rId25"/>
    <p:sldId id="289" r:id="rId26"/>
    <p:sldId id="288" r:id="rId27"/>
    <p:sldId id="284" r:id="rId28"/>
    <p:sldId id="291" r:id="rId29"/>
    <p:sldId id="318" r:id="rId30"/>
    <p:sldId id="320" r:id="rId31"/>
    <p:sldId id="327" r:id="rId32"/>
    <p:sldId id="293" r:id="rId33"/>
    <p:sldId id="294" r:id="rId34"/>
    <p:sldId id="286" r:id="rId35"/>
    <p:sldId id="260" r:id="rId36"/>
    <p:sldId id="295" r:id="rId37"/>
    <p:sldId id="299" r:id="rId38"/>
    <p:sldId id="303" r:id="rId39"/>
    <p:sldId id="328" r:id="rId40"/>
    <p:sldId id="329" r:id="rId41"/>
    <p:sldId id="330" r:id="rId42"/>
    <p:sldId id="340" r:id="rId43"/>
    <p:sldId id="341" r:id="rId44"/>
    <p:sldId id="342" r:id="rId45"/>
    <p:sldId id="343" r:id="rId46"/>
    <p:sldId id="344" r:id="rId47"/>
    <p:sldId id="316" r:id="rId48"/>
    <p:sldId id="313" r:id="rId49"/>
    <p:sldId id="345" r:id="rId50"/>
    <p:sldId id="334" r:id="rId51"/>
    <p:sldId id="353" r:id="rId52"/>
    <p:sldId id="314" r:id="rId53"/>
    <p:sldId id="315" r:id="rId54"/>
    <p:sldId id="352" r:id="rId55"/>
    <p:sldId id="349" r:id="rId56"/>
    <p:sldId id="357" r:id="rId57"/>
    <p:sldId id="359" r:id="rId58"/>
    <p:sldId id="363" r:id="rId59"/>
    <p:sldId id="360" r:id="rId60"/>
    <p:sldId id="358" r:id="rId61"/>
    <p:sldId id="383" r:id="rId62"/>
    <p:sldId id="366" r:id="rId63"/>
    <p:sldId id="368" r:id="rId64"/>
    <p:sldId id="346" r:id="rId65"/>
    <p:sldId id="370" r:id="rId66"/>
    <p:sldId id="371" r:id="rId67"/>
    <p:sldId id="372" r:id="rId68"/>
    <p:sldId id="373" r:id="rId69"/>
    <p:sldId id="374" r:id="rId70"/>
    <p:sldId id="375" r:id="rId71"/>
    <p:sldId id="376" r:id="rId72"/>
    <p:sldId id="377" r:id="rId73"/>
    <p:sldId id="378" r:id="rId74"/>
    <p:sldId id="379" r:id="rId75"/>
    <p:sldId id="382" r:id="rId76"/>
    <p:sldId id="384" r:id="rId77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A6D66"/>
    <a:srgbClr val="DA0205"/>
    <a:srgbClr val="2495DA"/>
    <a:srgbClr val="0042A4"/>
    <a:srgbClr val="53D2FF"/>
    <a:srgbClr val="003968"/>
    <a:srgbClr val="050AC7"/>
    <a:srgbClr val="0631E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6101" autoAdjust="0"/>
    <p:restoredTop sz="93147" autoAdjust="0"/>
  </p:normalViewPr>
  <p:slideViewPr>
    <p:cSldViewPr>
      <p:cViewPr varScale="1">
        <p:scale>
          <a:sx n="54" d="100"/>
          <a:sy n="54" d="100"/>
        </p:scale>
        <p:origin x="1418" y="19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theme" Target="theme/theme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notesMaster" Target="notesMasters/notesMaster1.xml"/><Relationship Id="rId8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E3CE2E6-D4AF-E145-8A3A-6446BE1DFCFD}" type="doc">
      <dgm:prSet loTypeId="urn:microsoft.com/office/officeart/2005/8/layout/list1" loCatId="list" qsTypeId="urn:microsoft.com/office/officeart/2005/8/quickstyle/simple4" qsCatId="simple" csTypeId="urn:microsoft.com/office/officeart/2005/8/colors/colorful5" csCatId="colorful" phldr="1"/>
      <dgm:spPr/>
      <dgm:t>
        <a:bodyPr/>
        <a:lstStyle/>
        <a:p>
          <a:endParaRPr lang="en-GB"/>
        </a:p>
      </dgm:t>
    </dgm:pt>
    <dgm:pt modelId="{B0F5DE14-6ABB-A94A-8B64-8054BC5E191A}">
      <dgm:prSet/>
      <dgm:spPr>
        <a:gradFill rotWithShape="0">
          <a:gsLst>
            <a:gs pos="0">
              <a:srgbClr val="92D050"/>
            </a:gs>
            <a:gs pos="99000">
              <a:srgbClr val="92D050"/>
            </a:gs>
            <a:gs pos="90000">
              <a:srgbClr val="92D050"/>
            </a:gs>
          </a:gsLst>
        </a:gradFill>
      </dgm:spPr>
      <dgm:t>
        <a:bodyPr/>
        <a:lstStyle/>
        <a:p>
          <a:pPr rtl="0"/>
          <a:r>
            <a:rPr lang="en-GB" b="1" dirty="0" smtClean="0"/>
            <a:t>Software as a Service (SaaS) – Target: App Users</a:t>
          </a:r>
          <a:endParaRPr lang="en-GB" dirty="0"/>
        </a:p>
      </dgm:t>
    </dgm:pt>
    <dgm:pt modelId="{F2AE618C-B2C8-AC4A-818A-C43F918D75A4}" type="parTrans" cxnId="{BF660B0E-7A60-0F4B-83A5-14F7DE0796F8}">
      <dgm:prSet/>
      <dgm:spPr/>
      <dgm:t>
        <a:bodyPr/>
        <a:lstStyle/>
        <a:p>
          <a:endParaRPr lang="en-GB"/>
        </a:p>
      </dgm:t>
    </dgm:pt>
    <dgm:pt modelId="{41A0BA74-6BA2-054B-9ED1-34335FCD4724}" type="sibTrans" cxnId="{BF660B0E-7A60-0F4B-83A5-14F7DE0796F8}">
      <dgm:prSet/>
      <dgm:spPr/>
      <dgm:t>
        <a:bodyPr/>
        <a:lstStyle/>
        <a:p>
          <a:endParaRPr lang="en-GB"/>
        </a:p>
      </dgm:t>
    </dgm:pt>
    <dgm:pt modelId="{94A49DED-7BAD-8F47-890A-B4B069A4CE1D}">
      <dgm:prSet/>
      <dgm:spPr/>
      <dgm:t>
        <a:bodyPr/>
        <a:lstStyle/>
        <a:p>
          <a:pPr rtl="0"/>
          <a:r>
            <a:rPr lang="en-GB" dirty="0" smtClean="0"/>
            <a:t>e.g.: Google Docs, Office365, Dropbox, Apple iCloud</a:t>
          </a:r>
          <a:endParaRPr lang="en-GB" dirty="0"/>
        </a:p>
      </dgm:t>
    </dgm:pt>
    <dgm:pt modelId="{A7BA66EB-F8DC-094E-8FFC-D65EA399507D}" type="parTrans" cxnId="{5E7A0A4F-E04E-E246-8204-FB8BB4D5E781}">
      <dgm:prSet/>
      <dgm:spPr/>
      <dgm:t>
        <a:bodyPr/>
        <a:lstStyle/>
        <a:p>
          <a:endParaRPr lang="en-GB"/>
        </a:p>
      </dgm:t>
    </dgm:pt>
    <dgm:pt modelId="{E79FC5DB-BA0F-7D43-852F-0CF0F1D7B759}" type="sibTrans" cxnId="{5E7A0A4F-E04E-E246-8204-FB8BB4D5E781}">
      <dgm:prSet/>
      <dgm:spPr/>
      <dgm:t>
        <a:bodyPr/>
        <a:lstStyle/>
        <a:p>
          <a:endParaRPr lang="en-GB"/>
        </a:p>
      </dgm:t>
    </dgm:pt>
    <dgm:pt modelId="{59C3C7B1-15F2-CB4B-B40E-717C033205EE}">
      <dgm:prSet/>
      <dgm:spPr>
        <a:gradFill rotWithShape="0">
          <a:gsLst>
            <a:gs pos="0">
              <a:srgbClr val="DA0205"/>
            </a:gs>
            <a:gs pos="100000">
              <a:srgbClr val="FF0000"/>
            </a:gs>
            <a:gs pos="100000">
              <a:schemeClr val="accent5">
                <a:hueOff val="2571417"/>
                <a:satOff val="5874"/>
                <a:lumOff val="-16274"/>
                <a:alphaOff val="0"/>
                <a:shade val="94000"/>
                <a:satMod val="135000"/>
              </a:schemeClr>
            </a:gs>
          </a:gsLst>
        </a:gradFill>
      </dgm:spPr>
      <dgm:t>
        <a:bodyPr/>
        <a:lstStyle/>
        <a:p>
          <a:pPr rtl="0"/>
          <a:r>
            <a:rPr lang="en-GB" b="1" dirty="0" err="1" smtClean="0"/>
            <a:t>Plaform</a:t>
          </a:r>
          <a:r>
            <a:rPr lang="en-GB" b="1" dirty="0" smtClean="0"/>
            <a:t> as a Service (PaaS) – Target: App Developers</a:t>
          </a:r>
          <a:endParaRPr lang="en-GB" dirty="0"/>
        </a:p>
      </dgm:t>
    </dgm:pt>
    <dgm:pt modelId="{1433F4DE-14F4-2348-9B9C-46F5DDA833C6}" type="parTrans" cxnId="{DFD87D3F-9FD8-1E4B-B41D-6D2EF7B06EF3}">
      <dgm:prSet/>
      <dgm:spPr/>
      <dgm:t>
        <a:bodyPr/>
        <a:lstStyle/>
        <a:p>
          <a:endParaRPr lang="en-GB"/>
        </a:p>
      </dgm:t>
    </dgm:pt>
    <dgm:pt modelId="{1EB91D52-E16E-7A4A-B3D4-783EA7A8F044}" type="sibTrans" cxnId="{DFD87D3F-9FD8-1E4B-B41D-6D2EF7B06EF3}">
      <dgm:prSet/>
      <dgm:spPr/>
      <dgm:t>
        <a:bodyPr/>
        <a:lstStyle/>
        <a:p>
          <a:endParaRPr lang="en-GB"/>
        </a:p>
      </dgm:t>
    </dgm:pt>
    <dgm:pt modelId="{DECCB17C-7239-7B40-BF21-51F5C64B4DD1}">
      <dgm:prSet/>
      <dgm:spPr/>
      <dgm:t>
        <a:bodyPr/>
        <a:lstStyle/>
        <a:p>
          <a:pPr rtl="0"/>
          <a:r>
            <a:rPr lang="en-GB" smtClean="0"/>
            <a:t>e.g.: RedHat OpenShift, Force.com, Google App engine</a:t>
          </a:r>
          <a:endParaRPr lang="en-GB"/>
        </a:p>
      </dgm:t>
    </dgm:pt>
    <dgm:pt modelId="{F9C25B14-660C-C546-B77D-DA4A8A3B58D3}" type="parTrans" cxnId="{D82A6A0E-256E-0B46-A5C0-9C1D06B889A3}">
      <dgm:prSet/>
      <dgm:spPr/>
      <dgm:t>
        <a:bodyPr/>
        <a:lstStyle/>
        <a:p>
          <a:endParaRPr lang="en-GB"/>
        </a:p>
      </dgm:t>
    </dgm:pt>
    <dgm:pt modelId="{F76C49D9-315A-964B-A7BC-98AE009B7472}" type="sibTrans" cxnId="{D82A6A0E-256E-0B46-A5C0-9C1D06B889A3}">
      <dgm:prSet/>
      <dgm:spPr/>
      <dgm:t>
        <a:bodyPr/>
        <a:lstStyle/>
        <a:p>
          <a:endParaRPr lang="en-GB"/>
        </a:p>
      </dgm:t>
    </dgm:pt>
    <dgm:pt modelId="{CCB952FE-565D-AB49-893A-FEA82C9D7771}">
      <dgm:prSet/>
      <dgm:spPr>
        <a:gradFill rotWithShape="0">
          <a:gsLst>
            <a:gs pos="0">
              <a:srgbClr val="2495DA"/>
            </a:gs>
            <a:gs pos="80000">
              <a:srgbClr val="2495DA"/>
            </a:gs>
            <a:gs pos="100000">
              <a:srgbClr val="2495DA"/>
            </a:gs>
          </a:gsLst>
        </a:gradFill>
      </dgm:spPr>
      <dgm:t>
        <a:bodyPr/>
        <a:lstStyle/>
        <a:p>
          <a:pPr rtl="0"/>
          <a:r>
            <a:rPr lang="en-GB" b="1" smtClean="0"/>
            <a:t>Infrastructure as a Service (IaaS) – Target: System Admin</a:t>
          </a:r>
          <a:endParaRPr lang="en-GB"/>
        </a:p>
      </dgm:t>
    </dgm:pt>
    <dgm:pt modelId="{E481A87A-F25A-F741-864E-F8417E0CDF44}" type="parTrans" cxnId="{9D6ABE03-7DD6-8640-A861-6905F55BEBC9}">
      <dgm:prSet/>
      <dgm:spPr/>
      <dgm:t>
        <a:bodyPr/>
        <a:lstStyle/>
        <a:p>
          <a:endParaRPr lang="en-GB"/>
        </a:p>
      </dgm:t>
    </dgm:pt>
    <dgm:pt modelId="{B6DD3B51-99A1-F542-91D2-56BF5DEC8945}" type="sibTrans" cxnId="{9D6ABE03-7DD6-8640-A861-6905F55BEBC9}">
      <dgm:prSet/>
      <dgm:spPr/>
      <dgm:t>
        <a:bodyPr/>
        <a:lstStyle/>
        <a:p>
          <a:endParaRPr lang="en-GB"/>
        </a:p>
      </dgm:t>
    </dgm:pt>
    <dgm:pt modelId="{90B91D6D-D80E-EA4E-8B64-CD180D77D599}">
      <dgm:prSet/>
      <dgm:spPr/>
      <dgm:t>
        <a:bodyPr/>
        <a:lstStyle/>
        <a:p>
          <a:pPr rtl="0"/>
          <a:r>
            <a:rPr lang="en-GB" smtClean="0"/>
            <a:t>e.g.: Amazon AWS EC2, Microsoft Azure, Google Cloud</a:t>
          </a:r>
          <a:endParaRPr lang="en-GB"/>
        </a:p>
      </dgm:t>
    </dgm:pt>
    <dgm:pt modelId="{63CF821F-9F10-0344-AAC0-17CBC904BE2F}" type="parTrans" cxnId="{25668882-D845-EE4D-BB94-B1B2B98B141D}">
      <dgm:prSet/>
      <dgm:spPr/>
      <dgm:t>
        <a:bodyPr/>
        <a:lstStyle/>
        <a:p>
          <a:endParaRPr lang="en-GB"/>
        </a:p>
      </dgm:t>
    </dgm:pt>
    <dgm:pt modelId="{AB3C0263-A552-7C42-9399-53DEC6DCCEAA}" type="sibTrans" cxnId="{25668882-D845-EE4D-BB94-B1B2B98B141D}">
      <dgm:prSet/>
      <dgm:spPr/>
      <dgm:t>
        <a:bodyPr/>
        <a:lstStyle/>
        <a:p>
          <a:endParaRPr lang="en-GB"/>
        </a:p>
      </dgm:t>
    </dgm:pt>
    <dgm:pt modelId="{C832732A-5844-A54A-A152-6EFC91BD95CB}" type="pres">
      <dgm:prSet presAssocID="{7E3CE2E6-D4AF-E145-8A3A-6446BE1DFCFD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GB"/>
        </a:p>
      </dgm:t>
    </dgm:pt>
    <dgm:pt modelId="{B87C433D-E95F-7046-B1D3-38764ABC5789}" type="pres">
      <dgm:prSet presAssocID="{B0F5DE14-6ABB-A94A-8B64-8054BC5E191A}" presName="parentLin" presStyleCnt="0"/>
      <dgm:spPr/>
    </dgm:pt>
    <dgm:pt modelId="{4C3202AC-59E8-DE44-840A-1FF1FBADE10F}" type="pres">
      <dgm:prSet presAssocID="{B0F5DE14-6ABB-A94A-8B64-8054BC5E191A}" presName="parentLeftMargin" presStyleLbl="node1" presStyleIdx="0" presStyleCnt="3"/>
      <dgm:spPr/>
      <dgm:t>
        <a:bodyPr/>
        <a:lstStyle/>
        <a:p>
          <a:endParaRPr lang="en-GB"/>
        </a:p>
      </dgm:t>
    </dgm:pt>
    <dgm:pt modelId="{D60528AC-94A1-C54E-B4ED-91CA465BBE8C}" type="pres">
      <dgm:prSet presAssocID="{B0F5DE14-6ABB-A94A-8B64-8054BC5E191A}" presName="parentText" presStyleLbl="node1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869D6919-E7E4-1348-8575-BA924303083A}" type="pres">
      <dgm:prSet presAssocID="{B0F5DE14-6ABB-A94A-8B64-8054BC5E191A}" presName="negativeSpace" presStyleCnt="0"/>
      <dgm:spPr/>
    </dgm:pt>
    <dgm:pt modelId="{96E5BFE8-B6B5-6743-9042-6629AA64E829}" type="pres">
      <dgm:prSet presAssocID="{B0F5DE14-6ABB-A94A-8B64-8054BC5E191A}" presName="childText" presStyleLbl="conFgAcc1" presStyleIdx="0" presStyleCnt="3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CD874A2F-82C8-754E-AFDA-B954EBC0ECCF}" type="pres">
      <dgm:prSet presAssocID="{41A0BA74-6BA2-054B-9ED1-34335FCD4724}" presName="spaceBetweenRectangles" presStyleCnt="0"/>
      <dgm:spPr/>
    </dgm:pt>
    <dgm:pt modelId="{65B50BD1-674C-9D49-AEBE-87CF945DB131}" type="pres">
      <dgm:prSet presAssocID="{59C3C7B1-15F2-CB4B-B40E-717C033205EE}" presName="parentLin" presStyleCnt="0"/>
      <dgm:spPr/>
    </dgm:pt>
    <dgm:pt modelId="{B2F85F86-9635-9E4C-8D35-CFF16F03DF09}" type="pres">
      <dgm:prSet presAssocID="{59C3C7B1-15F2-CB4B-B40E-717C033205EE}" presName="parentLeftMargin" presStyleLbl="node1" presStyleIdx="0" presStyleCnt="3"/>
      <dgm:spPr/>
      <dgm:t>
        <a:bodyPr/>
        <a:lstStyle/>
        <a:p>
          <a:endParaRPr lang="en-GB"/>
        </a:p>
      </dgm:t>
    </dgm:pt>
    <dgm:pt modelId="{9F8706EB-02C7-7F4E-974C-D5DB68EBEEAF}" type="pres">
      <dgm:prSet presAssocID="{59C3C7B1-15F2-CB4B-B40E-717C033205EE}" presName="parentText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58A95F82-DBFF-3C46-994E-DF50DBFC1B9C}" type="pres">
      <dgm:prSet presAssocID="{59C3C7B1-15F2-CB4B-B40E-717C033205EE}" presName="negativeSpace" presStyleCnt="0"/>
      <dgm:spPr/>
    </dgm:pt>
    <dgm:pt modelId="{4863013E-BF67-E94F-A286-A48D20D2CFCE}" type="pres">
      <dgm:prSet presAssocID="{59C3C7B1-15F2-CB4B-B40E-717C033205EE}" presName="childText" presStyleLbl="conFgAcc1" presStyleIdx="1" presStyleCnt="3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2677DFF0-07B7-AA44-A735-F6F6B042C36A}" type="pres">
      <dgm:prSet presAssocID="{1EB91D52-E16E-7A4A-B3D4-783EA7A8F044}" presName="spaceBetweenRectangles" presStyleCnt="0"/>
      <dgm:spPr/>
    </dgm:pt>
    <dgm:pt modelId="{9A314EF9-8170-2D46-9E07-CEDB1A2A8C48}" type="pres">
      <dgm:prSet presAssocID="{CCB952FE-565D-AB49-893A-FEA82C9D7771}" presName="parentLin" presStyleCnt="0"/>
      <dgm:spPr/>
    </dgm:pt>
    <dgm:pt modelId="{71232E56-B616-5A46-A247-DF5B84EF2675}" type="pres">
      <dgm:prSet presAssocID="{CCB952FE-565D-AB49-893A-FEA82C9D7771}" presName="parentLeftMargin" presStyleLbl="node1" presStyleIdx="1" presStyleCnt="3"/>
      <dgm:spPr/>
      <dgm:t>
        <a:bodyPr/>
        <a:lstStyle/>
        <a:p>
          <a:endParaRPr lang="en-GB"/>
        </a:p>
      </dgm:t>
    </dgm:pt>
    <dgm:pt modelId="{2F752DB4-A4AD-5543-9ED8-32C9EA6ADFB6}" type="pres">
      <dgm:prSet presAssocID="{CCB952FE-565D-AB49-893A-FEA82C9D7771}" presName="parentText" presStyleLbl="node1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C2572DE7-713D-B548-BA42-2CAB2B138FC0}" type="pres">
      <dgm:prSet presAssocID="{CCB952FE-565D-AB49-893A-FEA82C9D7771}" presName="negativeSpace" presStyleCnt="0"/>
      <dgm:spPr/>
    </dgm:pt>
    <dgm:pt modelId="{B11AF153-085F-444E-AF90-3B37D0827AF7}" type="pres">
      <dgm:prSet presAssocID="{CCB952FE-565D-AB49-893A-FEA82C9D7771}" presName="childText" presStyleLbl="conFgAcc1" presStyleIdx="2" presStyleCnt="3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</dgm:ptLst>
  <dgm:cxnLst>
    <dgm:cxn modelId="{6D4FE56F-C215-244D-87C8-DC403DA0F362}" type="presOf" srcId="{B0F5DE14-6ABB-A94A-8B64-8054BC5E191A}" destId="{4C3202AC-59E8-DE44-840A-1FF1FBADE10F}" srcOrd="0" destOrd="0" presId="urn:microsoft.com/office/officeart/2005/8/layout/list1"/>
    <dgm:cxn modelId="{000DD099-EAD2-C745-BB3D-F8DAF091F894}" type="presOf" srcId="{CCB952FE-565D-AB49-893A-FEA82C9D7771}" destId="{2F752DB4-A4AD-5543-9ED8-32C9EA6ADFB6}" srcOrd="1" destOrd="0" presId="urn:microsoft.com/office/officeart/2005/8/layout/list1"/>
    <dgm:cxn modelId="{D82A6A0E-256E-0B46-A5C0-9C1D06B889A3}" srcId="{59C3C7B1-15F2-CB4B-B40E-717C033205EE}" destId="{DECCB17C-7239-7B40-BF21-51F5C64B4DD1}" srcOrd="0" destOrd="0" parTransId="{F9C25B14-660C-C546-B77D-DA4A8A3B58D3}" sibTransId="{F76C49D9-315A-964B-A7BC-98AE009B7472}"/>
    <dgm:cxn modelId="{5E7A0A4F-E04E-E246-8204-FB8BB4D5E781}" srcId="{B0F5DE14-6ABB-A94A-8B64-8054BC5E191A}" destId="{94A49DED-7BAD-8F47-890A-B4B069A4CE1D}" srcOrd="0" destOrd="0" parTransId="{A7BA66EB-F8DC-094E-8FFC-D65EA399507D}" sibTransId="{E79FC5DB-BA0F-7D43-852F-0CF0F1D7B759}"/>
    <dgm:cxn modelId="{DFD87D3F-9FD8-1E4B-B41D-6D2EF7B06EF3}" srcId="{7E3CE2E6-D4AF-E145-8A3A-6446BE1DFCFD}" destId="{59C3C7B1-15F2-CB4B-B40E-717C033205EE}" srcOrd="1" destOrd="0" parTransId="{1433F4DE-14F4-2348-9B9C-46F5DDA833C6}" sibTransId="{1EB91D52-E16E-7A4A-B3D4-783EA7A8F044}"/>
    <dgm:cxn modelId="{E699D952-5509-914C-B2E5-103902E95EF8}" type="presOf" srcId="{59C3C7B1-15F2-CB4B-B40E-717C033205EE}" destId="{B2F85F86-9635-9E4C-8D35-CFF16F03DF09}" srcOrd="0" destOrd="0" presId="urn:microsoft.com/office/officeart/2005/8/layout/list1"/>
    <dgm:cxn modelId="{25668882-D845-EE4D-BB94-B1B2B98B141D}" srcId="{CCB952FE-565D-AB49-893A-FEA82C9D7771}" destId="{90B91D6D-D80E-EA4E-8B64-CD180D77D599}" srcOrd="0" destOrd="0" parTransId="{63CF821F-9F10-0344-AAC0-17CBC904BE2F}" sibTransId="{AB3C0263-A552-7C42-9399-53DEC6DCCEAA}"/>
    <dgm:cxn modelId="{8474E2C7-46D1-E24C-8879-6B0744A784E9}" type="presOf" srcId="{94A49DED-7BAD-8F47-890A-B4B069A4CE1D}" destId="{96E5BFE8-B6B5-6743-9042-6629AA64E829}" srcOrd="0" destOrd="0" presId="urn:microsoft.com/office/officeart/2005/8/layout/list1"/>
    <dgm:cxn modelId="{1D65AC12-20DC-0844-965B-E42017206FE7}" type="presOf" srcId="{59C3C7B1-15F2-CB4B-B40E-717C033205EE}" destId="{9F8706EB-02C7-7F4E-974C-D5DB68EBEEAF}" srcOrd="1" destOrd="0" presId="urn:microsoft.com/office/officeart/2005/8/layout/list1"/>
    <dgm:cxn modelId="{FD0AE101-A2E2-3643-8170-2D9A04D265EF}" type="presOf" srcId="{7E3CE2E6-D4AF-E145-8A3A-6446BE1DFCFD}" destId="{C832732A-5844-A54A-A152-6EFC91BD95CB}" srcOrd="0" destOrd="0" presId="urn:microsoft.com/office/officeart/2005/8/layout/list1"/>
    <dgm:cxn modelId="{C44A26FB-182F-7442-B388-6A75F695C7E3}" type="presOf" srcId="{90B91D6D-D80E-EA4E-8B64-CD180D77D599}" destId="{B11AF153-085F-444E-AF90-3B37D0827AF7}" srcOrd="0" destOrd="0" presId="urn:microsoft.com/office/officeart/2005/8/layout/list1"/>
    <dgm:cxn modelId="{54406E0F-7F76-C046-AD0D-E4F77BA82BAA}" type="presOf" srcId="{B0F5DE14-6ABB-A94A-8B64-8054BC5E191A}" destId="{D60528AC-94A1-C54E-B4ED-91CA465BBE8C}" srcOrd="1" destOrd="0" presId="urn:microsoft.com/office/officeart/2005/8/layout/list1"/>
    <dgm:cxn modelId="{2461A021-F015-EA41-92F5-F011EF9AC71C}" type="presOf" srcId="{DECCB17C-7239-7B40-BF21-51F5C64B4DD1}" destId="{4863013E-BF67-E94F-A286-A48D20D2CFCE}" srcOrd="0" destOrd="0" presId="urn:microsoft.com/office/officeart/2005/8/layout/list1"/>
    <dgm:cxn modelId="{D2E77472-25C7-A94F-BD06-9693C43D0B8C}" type="presOf" srcId="{CCB952FE-565D-AB49-893A-FEA82C9D7771}" destId="{71232E56-B616-5A46-A247-DF5B84EF2675}" srcOrd="0" destOrd="0" presId="urn:microsoft.com/office/officeart/2005/8/layout/list1"/>
    <dgm:cxn modelId="{BF660B0E-7A60-0F4B-83A5-14F7DE0796F8}" srcId="{7E3CE2E6-D4AF-E145-8A3A-6446BE1DFCFD}" destId="{B0F5DE14-6ABB-A94A-8B64-8054BC5E191A}" srcOrd="0" destOrd="0" parTransId="{F2AE618C-B2C8-AC4A-818A-C43F918D75A4}" sibTransId="{41A0BA74-6BA2-054B-9ED1-34335FCD4724}"/>
    <dgm:cxn modelId="{9D6ABE03-7DD6-8640-A861-6905F55BEBC9}" srcId="{7E3CE2E6-D4AF-E145-8A3A-6446BE1DFCFD}" destId="{CCB952FE-565D-AB49-893A-FEA82C9D7771}" srcOrd="2" destOrd="0" parTransId="{E481A87A-F25A-F741-864E-F8417E0CDF44}" sibTransId="{B6DD3B51-99A1-F542-91D2-56BF5DEC8945}"/>
    <dgm:cxn modelId="{AB24ACEF-7F73-C842-8961-A62817545D41}" type="presParOf" srcId="{C832732A-5844-A54A-A152-6EFC91BD95CB}" destId="{B87C433D-E95F-7046-B1D3-38764ABC5789}" srcOrd="0" destOrd="0" presId="urn:microsoft.com/office/officeart/2005/8/layout/list1"/>
    <dgm:cxn modelId="{B75B6D3D-D059-A144-AF47-47EFC5AC316D}" type="presParOf" srcId="{B87C433D-E95F-7046-B1D3-38764ABC5789}" destId="{4C3202AC-59E8-DE44-840A-1FF1FBADE10F}" srcOrd="0" destOrd="0" presId="urn:microsoft.com/office/officeart/2005/8/layout/list1"/>
    <dgm:cxn modelId="{C5D5D2A4-8C50-FB48-9F02-C64BA212667C}" type="presParOf" srcId="{B87C433D-E95F-7046-B1D3-38764ABC5789}" destId="{D60528AC-94A1-C54E-B4ED-91CA465BBE8C}" srcOrd="1" destOrd="0" presId="urn:microsoft.com/office/officeart/2005/8/layout/list1"/>
    <dgm:cxn modelId="{5E213A4B-AF53-5142-841C-37BB9F6A8448}" type="presParOf" srcId="{C832732A-5844-A54A-A152-6EFC91BD95CB}" destId="{869D6919-E7E4-1348-8575-BA924303083A}" srcOrd="1" destOrd="0" presId="urn:microsoft.com/office/officeart/2005/8/layout/list1"/>
    <dgm:cxn modelId="{B0525E79-81B4-264B-AEB2-CAD8146FEA70}" type="presParOf" srcId="{C832732A-5844-A54A-A152-6EFC91BD95CB}" destId="{96E5BFE8-B6B5-6743-9042-6629AA64E829}" srcOrd="2" destOrd="0" presId="urn:microsoft.com/office/officeart/2005/8/layout/list1"/>
    <dgm:cxn modelId="{ABC36531-C967-A947-A834-D3BEE21BA2C2}" type="presParOf" srcId="{C832732A-5844-A54A-A152-6EFC91BD95CB}" destId="{CD874A2F-82C8-754E-AFDA-B954EBC0ECCF}" srcOrd="3" destOrd="0" presId="urn:microsoft.com/office/officeart/2005/8/layout/list1"/>
    <dgm:cxn modelId="{320BB402-4F4C-B141-98AF-146B04B74A07}" type="presParOf" srcId="{C832732A-5844-A54A-A152-6EFC91BD95CB}" destId="{65B50BD1-674C-9D49-AEBE-87CF945DB131}" srcOrd="4" destOrd="0" presId="urn:microsoft.com/office/officeart/2005/8/layout/list1"/>
    <dgm:cxn modelId="{B16D13B6-FD15-224F-B524-694399F061FC}" type="presParOf" srcId="{65B50BD1-674C-9D49-AEBE-87CF945DB131}" destId="{B2F85F86-9635-9E4C-8D35-CFF16F03DF09}" srcOrd="0" destOrd="0" presId="urn:microsoft.com/office/officeart/2005/8/layout/list1"/>
    <dgm:cxn modelId="{366F0AE3-BC4A-594A-B514-93F9F4AF6564}" type="presParOf" srcId="{65B50BD1-674C-9D49-AEBE-87CF945DB131}" destId="{9F8706EB-02C7-7F4E-974C-D5DB68EBEEAF}" srcOrd="1" destOrd="0" presId="urn:microsoft.com/office/officeart/2005/8/layout/list1"/>
    <dgm:cxn modelId="{E3269D6B-5D00-EA4A-90CD-35D48D67B4FD}" type="presParOf" srcId="{C832732A-5844-A54A-A152-6EFC91BD95CB}" destId="{58A95F82-DBFF-3C46-994E-DF50DBFC1B9C}" srcOrd="5" destOrd="0" presId="urn:microsoft.com/office/officeart/2005/8/layout/list1"/>
    <dgm:cxn modelId="{E364AAFA-EA01-DC4C-9623-0CAAFB17B12C}" type="presParOf" srcId="{C832732A-5844-A54A-A152-6EFC91BD95CB}" destId="{4863013E-BF67-E94F-A286-A48D20D2CFCE}" srcOrd="6" destOrd="0" presId="urn:microsoft.com/office/officeart/2005/8/layout/list1"/>
    <dgm:cxn modelId="{CD17FFE1-E579-3543-B407-F538699FA45C}" type="presParOf" srcId="{C832732A-5844-A54A-A152-6EFC91BD95CB}" destId="{2677DFF0-07B7-AA44-A735-F6F6B042C36A}" srcOrd="7" destOrd="0" presId="urn:microsoft.com/office/officeart/2005/8/layout/list1"/>
    <dgm:cxn modelId="{27501ABC-12DF-E640-BD67-1C1BA1229EF6}" type="presParOf" srcId="{C832732A-5844-A54A-A152-6EFC91BD95CB}" destId="{9A314EF9-8170-2D46-9E07-CEDB1A2A8C48}" srcOrd="8" destOrd="0" presId="urn:microsoft.com/office/officeart/2005/8/layout/list1"/>
    <dgm:cxn modelId="{2148B719-5324-444C-B0A8-D15405C3C32A}" type="presParOf" srcId="{9A314EF9-8170-2D46-9E07-CEDB1A2A8C48}" destId="{71232E56-B616-5A46-A247-DF5B84EF2675}" srcOrd="0" destOrd="0" presId="urn:microsoft.com/office/officeart/2005/8/layout/list1"/>
    <dgm:cxn modelId="{5F2C8F07-69C2-174F-B1CC-F45539EB281A}" type="presParOf" srcId="{9A314EF9-8170-2D46-9E07-CEDB1A2A8C48}" destId="{2F752DB4-A4AD-5543-9ED8-32C9EA6ADFB6}" srcOrd="1" destOrd="0" presId="urn:microsoft.com/office/officeart/2005/8/layout/list1"/>
    <dgm:cxn modelId="{15B24AFC-4BEF-C345-A375-F93BFC3798C5}" type="presParOf" srcId="{C832732A-5844-A54A-A152-6EFC91BD95CB}" destId="{C2572DE7-713D-B548-BA42-2CAB2B138FC0}" srcOrd="9" destOrd="0" presId="urn:microsoft.com/office/officeart/2005/8/layout/list1"/>
    <dgm:cxn modelId="{CC68E92C-C809-1540-ACFD-01900C84D8D5}" type="presParOf" srcId="{C832732A-5844-A54A-A152-6EFC91BD95CB}" destId="{B11AF153-085F-444E-AF90-3B37D0827AF7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16FC367-CE71-6E41-86DD-9AC734CDE2F2}" type="doc">
      <dgm:prSet loTypeId="urn:microsoft.com/office/officeart/2005/8/layout/radial3" loCatId="matrix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64514E2A-2E50-D244-A209-3B53A2CFDB10}">
      <dgm:prSet phldrT="[Testo]"/>
      <dgm:spPr>
        <a:gradFill rotWithShape="0">
          <a:gsLst>
            <a:gs pos="0">
              <a:srgbClr val="2495DA"/>
            </a:gs>
            <a:gs pos="80000">
              <a:schemeClr val="accent1">
                <a:alpha val="5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alpha val="5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</a:gradFill>
      </dgm:spPr>
      <dgm:t>
        <a:bodyPr/>
        <a:lstStyle/>
        <a:p>
          <a:r>
            <a:rPr lang="en-GB" dirty="0" smtClean="0"/>
            <a:t>Cloud </a:t>
          </a:r>
        </a:p>
        <a:p>
          <a:r>
            <a:rPr lang="en-GB" dirty="0" smtClean="0"/>
            <a:t>Advantages</a:t>
          </a:r>
          <a:endParaRPr lang="en-GB" dirty="0"/>
        </a:p>
      </dgm:t>
    </dgm:pt>
    <dgm:pt modelId="{14BE3A77-ADA3-4047-B7D9-FB67E83CA6F8}" type="parTrans" cxnId="{F3F23E9C-8797-4A4A-AC0E-00410FE4D75A}">
      <dgm:prSet/>
      <dgm:spPr/>
      <dgm:t>
        <a:bodyPr/>
        <a:lstStyle/>
        <a:p>
          <a:endParaRPr lang="en-GB"/>
        </a:p>
      </dgm:t>
    </dgm:pt>
    <dgm:pt modelId="{952E5C17-0F68-A947-A162-4D3E5CC9D5AF}" type="sibTrans" cxnId="{F3F23E9C-8797-4A4A-AC0E-00410FE4D75A}">
      <dgm:prSet/>
      <dgm:spPr/>
      <dgm:t>
        <a:bodyPr/>
        <a:lstStyle/>
        <a:p>
          <a:endParaRPr lang="en-GB"/>
        </a:p>
      </dgm:t>
    </dgm:pt>
    <dgm:pt modelId="{79144AFB-8E58-B440-852B-6925FFEA3BDA}">
      <dgm:prSet phldrT="[Testo]"/>
      <dgm:spPr>
        <a:gradFill rotWithShape="0">
          <a:gsLst>
            <a:gs pos="0">
              <a:srgbClr val="2495DA"/>
            </a:gs>
            <a:gs pos="80000">
              <a:schemeClr val="accent1">
                <a:alpha val="5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alpha val="5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</a:gradFill>
      </dgm:spPr>
      <dgm:t>
        <a:bodyPr/>
        <a:lstStyle/>
        <a:p>
          <a:r>
            <a:rPr lang="en-GB" dirty="0" smtClean="0"/>
            <a:t>Main-</a:t>
          </a:r>
          <a:r>
            <a:rPr lang="en-GB" dirty="0" err="1" smtClean="0"/>
            <a:t>tainability</a:t>
          </a:r>
          <a:endParaRPr lang="en-GB" dirty="0"/>
        </a:p>
      </dgm:t>
    </dgm:pt>
    <dgm:pt modelId="{3B216674-0DA2-A447-B816-58F079C66D0C}" type="parTrans" cxnId="{1ECD080C-D33B-5C45-978A-E9BEE6F678B4}">
      <dgm:prSet/>
      <dgm:spPr/>
      <dgm:t>
        <a:bodyPr/>
        <a:lstStyle/>
        <a:p>
          <a:endParaRPr lang="en-GB"/>
        </a:p>
      </dgm:t>
    </dgm:pt>
    <dgm:pt modelId="{9AD50B97-2ED9-194E-9A00-03E8E281386B}" type="sibTrans" cxnId="{1ECD080C-D33B-5C45-978A-E9BEE6F678B4}">
      <dgm:prSet/>
      <dgm:spPr/>
      <dgm:t>
        <a:bodyPr/>
        <a:lstStyle/>
        <a:p>
          <a:endParaRPr lang="en-GB"/>
        </a:p>
      </dgm:t>
    </dgm:pt>
    <dgm:pt modelId="{D20EEED5-BF9B-4F48-B256-0469E396F7DF}">
      <dgm:prSet phldrT="[Testo]"/>
      <dgm:spPr>
        <a:gradFill rotWithShape="0">
          <a:gsLst>
            <a:gs pos="0">
              <a:srgbClr val="DA0205"/>
            </a:gs>
            <a:gs pos="80000">
              <a:schemeClr val="accent1">
                <a:alpha val="5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alpha val="5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</a:gradFill>
      </dgm:spPr>
      <dgm:t>
        <a:bodyPr/>
        <a:lstStyle/>
        <a:p>
          <a:r>
            <a:rPr lang="en-GB" dirty="0" smtClean="0"/>
            <a:t>Security</a:t>
          </a:r>
          <a:endParaRPr lang="en-GB" dirty="0"/>
        </a:p>
      </dgm:t>
    </dgm:pt>
    <dgm:pt modelId="{4E401582-984D-FB43-827D-5FF33EDA4EC3}" type="parTrans" cxnId="{774A5707-C084-A947-9D4B-1F344ED9FB8C}">
      <dgm:prSet/>
      <dgm:spPr/>
      <dgm:t>
        <a:bodyPr/>
        <a:lstStyle/>
        <a:p>
          <a:endParaRPr lang="en-GB"/>
        </a:p>
      </dgm:t>
    </dgm:pt>
    <dgm:pt modelId="{7A9FDF9C-A46B-3B4F-8060-E48790ED7FE4}" type="sibTrans" cxnId="{774A5707-C084-A947-9D4B-1F344ED9FB8C}">
      <dgm:prSet/>
      <dgm:spPr/>
      <dgm:t>
        <a:bodyPr/>
        <a:lstStyle/>
        <a:p>
          <a:endParaRPr lang="en-GB"/>
        </a:p>
      </dgm:t>
    </dgm:pt>
    <dgm:pt modelId="{4958437C-0F2A-F34D-A314-9600AF316116}">
      <dgm:prSet phldrT="[Testo]"/>
      <dgm:spPr>
        <a:gradFill rotWithShape="0">
          <a:gsLst>
            <a:gs pos="0">
              <a:srgbClr val="2495DA"/>
            </a:gs>
            <a:gs pos="80000">
              <a:schemeClr val="accent1">
                <a:alpha val="5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alpha val="5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</a:gradFill>
      </dgm:spPr>
      <dgm:t>
        <a:bodyPr/>
        <a:lstStyle/>
        <a:p>
          <a:r>
            <a:rPr lang="en-GB" dirty="0" smtClean="0"/>
            <a:t>Scalability</a:t>
          </a:r>
          <a:endParaRPr lang="en-GB" dirty="0"/>
        </a:p>
      </dgm:t>
    </dgm:pt>
    <dgm:pt modelId="{6A55AFD1-BCE8-1841-B4BD-EC0A28ED6BCB}" type="parTrans" cxnId="{756CED0E-2ED2-FF49-BF4E-A5283230FD71}">
      <dgm:prSet/>
      <dgm:spPr/>
      <dgm:t>
        <a:bodyPr/>
        <a:lstStyle/>
        <a:p>
          <a:endParaRPr lang="en-GB"/>
        </a:p>
      </dgm:t>
    </dgm:pt>
    <dgm:pt modelId="{5EA862FC-0EBF-1848-8501-7A6E65FB4248}" type="sibTrans" cxnId="{756CED0E-2ED2-FF49-BF4E-A5283230FD71}">
      <dgm:prSet/>
      <dgm:spPr/>
      <dgm:t>
        <a:bodyPr/>
        <a:lstStyle/>
        <a:p>
          <a:endParaRPr lang="en-GB"/>
        </a:p>
      </dgm:t>
    </dgm:pt>
    <dgm:pt modelId="{C7793B98-1CAD-7A40-A231-EF1783C10271}">
      <dgm:prSet phldrT="[Testo]"/>
      <dgm:spPr>
        <a:gradFill rotWithShape="0">
          <a:gsLst>
            <a:gs pos="0">
              <a:srgbClr val="2495DA"/>
            </a:gs>
            <a:gs pos="80000">
              <a:schemeClr val="accent1">
                <a:alpha val="5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alpha val="5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</a:gradFill>
      </dgm:spPr>
      <dgm:t>
        <a:bodyPr/>
        <a:lstStyle/>
        <a:p>
          <a:r>
            <a:rPr lang="en-GB" dirty="0" smtClean="0"/>
            <a:t>Reliability</a:t>
          </a:r>
          <a:endParaRPr lang="en-GB" dirty="0"/>
        </a:p>
      </dgm:t>
    </dgm:pt>
    <dgm:pt modelId="{9E1F3889-6BA8-6944-B9B2-6811E4DBC13A}" type="parTrans" cxnId="{1CB614AB-F848-F042-9039-8E4B7AA3F627}">
      <dgm:prSet/>
      <dgm:spPr/>
      <dgm:t>
        <a:bodyPr/>
        <a:lstStyle/>
        <a:p>
          <a:endParaRPr lang="en-GB"/>
        </a:p>
      </dgm:t>
    </dgm:pt>
    <dgm:pt modelId="{7ACE0DAD-2ACD-8249-9BC9-B12D8D09611F}" type="sibTrans" cxnId="{1CB614AB-F848-F042-9039-8E4B7AA3F627}">
      <dgm:prSet/>
      <dgm:spPr/>
      <dgm:t>
        <a:bodyPr/>
        <a:lstStyle/>
        <a:p>
          <a:endParaRPr lang="en-GB"/>
        </a:p>
      </dgm:t>
    </dgm:pt>
    <dgm:pt modelId="{8F0B0F0B-A1C5-8649-813E-6DF3D3966E24}">
      <dgm:prSet phldrT="[Testo]"/>
      <dgm:spPr>
        <a:gradFill rotWithShape="0">
          <a:gsLst>
            <a:gs pos="0">
              <a:srgbClr val="2495DA"/>
            </a:gs>
            <a:gs pos="80000">
              <a:schemeClr val="accent1">
                <a:alpha val="5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alpha val="5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</a:gradFill>
      </dgm:spPr>
      <dgm:t>
        <a:bodyPr/>
        <a:lstStyle/>
        <a:p>
          <a:r>
            <a:rPr lang="en-GB" dirty="0" smtClean="0"/>
            <a:t>Cost Efficiency</a:t>
          </a:r>
        </a:p>
      </dgm:t>
    </dgm:pt>
    <dgm:pt modelId="{B893FAAD-6FA1-B941-A89A-1383D9C3F3E8}" type="parTrans" cxnId="{08FFE4DF-7411-F746-A43E-5EDD4BD197BB}">
      <dgm:prSet/>
      <dgm:spPr/>
      <dgm:t>
        <a:bodyPr/>
        <a:lstStyle/>
        <a:p>
          <a:endParaRPr lang="en-GB"/>
        </a:p>
      </dgm:t>
    </dgm:pt>
    <dgm:pt modelId="{84E8DBC3-569A-3C47-9A17-069F66D9F9F0}" type="sibTrans" cxnId="{08FFE4DF-7411-F746-A43E-5EDD4BD197BB}">
      <dgm:prSet/>
      <dgm:spPr/>
      <dgm:t>
        <a:bodyPr/>
        <a:lstStyle/>
        <a:p>
          <a:endParaRPr lang="en-GB"/>
        </a:p>
      </dgm:t>
    </dgm:pt>
    <dgm:pt modelId="{7BBFC40F-F3E9-4743-8A0A-7D5300F190EA}">
      <dgm:prSet phldrT="[Testo]"/>
      <dgm:spPr>
        <a:gradFill rotWithShape="0">
          <a:gsLst>
            <a:gs pos="0">
              <a:srgbClr val="2495DA"/>
            </a:gs>
            <a:gs pos="80000">
              <a:schemeClr val="accent1">
                <a:alpha val="5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alpha val="5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</a:gradFill>
      </dgm:spPr>
      <dgm:t>
        <a:bodyPr/>
        <a:lstStyle/>
        <a:p>
          <a:r>
            <a:rPr lang="en-GB" dirty="0" smtClean="0"/>
            <a:t>Flexibility</a:t>
          </a:r>
          <a:endParaRPr lang="en-GB" dirty="0"/>
        </a:p>
      </dgm:t>
    </dgm:pt>
    <dgm:pt modelId="{A426808E-C1F8-0541-BEC1-216A52C86F7A}" type="parTrans" cxnId="{708D287E-14CB-D44F-8514-389BF0251734}">
      <dgm:prSet/>
      <dgm:spPr/>
      <dgm:t>
        <a:bodyPr/>
        <a:lstStyle/>
        <a:p>
          <a:endParaRPr lang="en-GB"/>
        </a:p>
      </dgm:t>
    </dgm:pt>
    <dgm:pt modelId="{4EB185A1-750E-4A4D-AF22-1AC838FE3C55}" type="sibTrans" cxnId="{708D287E-14CB-D44F-8514-389BF0251734}">
      <dgm:prSet/>
      <dgm:spPr/>
      <dgm:t>
        <a:bodyPr/>
        <a:lstStyle/>
        <a:p>
          <a:endParaRPr lang="en-GB"/>
        </a:p>
      </dgm:t>
    </dgm:pt>
    <dgm:pt modelId="{0DD4A543-6CBF-9548-833D-87588F11A5B1}" type="pres">
      <dgm:prSet presAssocID="{B16FC367-CE71-6E41-86DD-9AC734CDE2F2}" presName="composite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en-GB"/>
        </a:p>
      </dgm:t>
    </dgm:pt>
    <dgm:pt modelId="{79D38918-CC4A-1545-A463-1E116ECC12DF}" type="pres">
      <dgm:prSet presAssocID="{B16FC367-CE71-6E41-86DD-9AC734CDE2F2}" presName="radial" presStyleCnt="0">
        <dgm:presLayoutVars>
          <dgm:animLvl val="ctr"/>
        </dgm:presLayoutVars>
      </dgm:prSet>
      <dgm:spPr/>
    </dgm:pt>
    <dgm:pt modelId="{BEDC97F7-DE4D-6947-ADF4-40BDD13CC709}" type="pres">
      <dgm:prSet presAssocID="{64514E2A-2E50-D244-A209-3B53A2CFDB10}" presName="centerShape" presStyleLbl="vennNode1" presStyleIdx="0" presStyleCnt="7"/>
      <dgm:spPr/>
      <dgm:t>
        <a:bodyPr/>
        <a:lstStyle/>
        <a:p>
          <a:endParaRPr lang="en-GB"/>
        </a:p>
      </dgm:t>
    </dgm:pt>
    <dgm:pt modelId="{B9AA4E46-531E-C941-A0BC-CB8390C2C8F4}" type="pres">
      <dgm:prSet presAssocID="{79144AFB-8E58-B440-852B-6925FFEA3BDA}" presName="node" presStyleLbl="vennNode1" presStyleIdx="1" presStyleCnt="7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959069D2-03BF-9149-8163-29128D243C2B}" type="pres">
      <dgm:prSet presAssocID="{D20EEED5-BF9B-4F48-B256-0469E396F7DF}" presName="node" presStyleLbl="vennNode1" presStyleIdx="2" presStyleCnt="7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EB0392B1-A508-EF44-B0CF-DB434363B793}" type="pres">
      <dgm:prSet presAssocID="{8F0B0F0B-A1C5-8649-813E-6DF3D3966E24}" presName="node" presStyleLbl="vennNode1" presStyleIdx="3" presStyleCnt="7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0A0F1BE2-8334-8042-85AC-4E7036D33EE9}" type="pres">
      <dgm:prSet presAssocID="{7BBFC40F-F3E9-4743-8A0A-7D5300F190EA}" presName="node" presStyleLbl="vennNode1" presStyleIdx="4" presStyleCnt="7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47BC300C-9142-434F-AAF2-D0DD47F838B1}" type="pres">
      <dgm:prSet presAssocID="{4958437C-0F2A-F34D-A314-9600AF316116}" presName="node" presStyleLbl="vennNode1" presStyleIdx="5" presStyleCnt="7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8281D30D-F046-F340-AFDE-B010FB7ABFA0}" type="pres">
      <dgm:prSet presAssocID="{C7793B98-1CAD-7A40-A231-EF1783C10271}" presName="node" presStyleLbl="vennNode1" presStyleIdx="6" presStyleCnt="7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</dgm:ptLst>
  <dgm:cxnLst>
    <dgm:cxn modelId="{F3F23E9C-8797-4A4A-AC0E-00410FE4D75A}" srcId="{B16FC367-CE71-6E41-86DD-9AC734CDE2F2}" destId="{64514E2A-2E50-D244-A209-3B53A2CFDB10}" srcOrd="0" destOrd="0" parTransId="{14BE3A77-ADA3-4047-B7D9-FB67E83CA6F8}" sibTransId="{952E5C17-0F68-A947-A162-4D3E5CC9D5AF}"/>
    <dgm:cxn modelId="{2188D3BD-E199-C548-BCAC-29B166EE011B}" type="presOf" srcId="{4958437C-0F2A-F34D-A314-9600AF316116}" destId="{47BC300C-9142-434F-AAF2-D0DD47F838B1}" srcOrd="0" destOrd="0" presId="urn:microsoft.com/office/officeart/2005/8/layout/radial3"/>
    <dgm:cxn modelId="{48611390-206A-EA4C-8D44-A5C02A05D46C}" type="presOf" srcId="{B16FC367-CE71-6E41-86DD-9AC734CDE2F2}" destId="{0DD4A543-6CBF-9548-833D-87588F11A5B1}" srcOrd="0" destOrd="0" presId="urn:microsoft.com/office/officeart/2005/8/layout/radial3"/>
    <dgm:cxn modelId="{8C9BCEBB-4D05-5640-9CED-63E13805252F}" type="presOf" srcId="{8F0B0F0B-A1C5-8649-813E-6DF3D3966E24}" destId="{EB0392B1-A508-EF44-B0CF-DB434363B793}" srcOrd="0" destOrd="0" presId="urn:microsoft.com/office/officeart/2005/8/layout/radial3"/>
    <dgm:cxn modelId="{3A6F7F72-5ABF-BF4B-892D-D54B073D76B4}" type="presOf" srcId="{7BBFC40F-F3E9-4743-8A0A-7D5300F190EA}" destId="{0A0F1BE2-8334-8042-85AC-4E7036D33EE9}" srcOrd="0" destOrd="0" presId="urn:microsoft.com/office/officeart/2005/8/layout/radial3"/>
    <dgm:cxn modelId="{708D287E-14CB-D44F-8514-389BF0251734}" srcId="{64514E2A-2E50-D244-A209-3B53A2CFDB10}" destId="{7BBFC40F-F3E9-4743-8A0A-7D5300F190EA}" srcOrd="3" destOrd="0" parTransId="{A426808E-C1F8-0541-BEC1-216A52C86F7A}" sibTransId="{4EB185A1-750E-4A4D-AF22-1AC838FE3C55}"/>
    <dgm:cxn modelId="{1ECD080C-D33B-5C45-978A-E9BEE6F678B4}" srcId="{64514E2A-2E50-D244-A209-3B53A2CFDB10}" destId="{79144AFB-8E58-B440-852B-6925FFEA3BDA}" srcOrd="0" destOrd="0" parTransId="{3B216674-0DA2-A447-B816-58F079C66D0C}" sibTransId="{9AD50B97-2ED9-194E-9A00-03E8E281386B}"/>
    <dgm:cxn modelId="{9078DEE9-5C9B-1A4B-946A-A88B7426EE02}" type="presOf" srcId="{D20EEED5-BF9B-4F48-B256-0469E396F7DF}" destId="{959069D2-03BF-9149-8163-29128D243C2B}" srcOrd="0" destOrd="0" presId="urn:microsoft.com/office/officeart/2005/8/layout/radial3"/>
    <dgm:cxn modelId="{756CED0E-2ED2-FF49-BF4E-A5283230FD71}" srcId="{64514E2A-2E50-D244-A209-3B53A2CFDB10}" destId="{4958437C-0F2A-F34D-A314-9600AF316116}" srcOrd="4" destOrd="0" parTransId="{6A55AFD1-BCE8-1841-B4BD-EC0A28ED6BCB}" sibTransId="{5EA862FC-0EBF-1848-8501-7A6E65FB4248}"/>
    <dgm:cxn modelId="{B3AA5E41-1A6B-7D41-83C9-2C4534425590}" type="presOf" srcId="{64514E2A-2E50-D244-A209-3B53A2CFDB10}" destId="{BEDC97F7-DE4D-6947-ADF4-40BDD13CC709}" srcOrd="0" destOrd="0" presId="urn:microsoft.com/office/officeart/2005/8/layout/radial3"/>
    <dgm:cxn modelId="{0E2185E9-2CF6-6247-99E4-258105762B79}" type="presOf" srcId="{79144AFB-8E58-B440-852B-6925FFEA3BDA}" destId="{B9AA4E46-531E-C941-A0BC-CB8390C2C8F4}" srcOrd="0" destOrd="0" presId="urn:microsoft.com/office/officeart/2005/8/layout/radial3"/>
    <dgm:cxn modelId="{1CB614AB-F848-F042-9039-8E4B7AA3F627}" srcId="{64514E2A-2E50-D244-A209-3B53A2CFDB10}" destId="{C7793B98-1CAD-7A40-A231-EF1783C10271}" srcOrd="5" destOrd="0" parTransId="{9E1F3889-6BA8-6944-B9B2-6811E4DBC13A}" sibTransId="{7ACE0DAD-2ACD-8249-9BC9-B12D8D09611F}"/>
    <dgm:cxn modelId="{08FFE4DF-7411-F746-A43E-5EDD4BD197BB}" srcId="{64514E2A-2E50-D244-A209-3B53A2CFDB10}" destId="{8F0B0F0B-A1C5-8649-813E-6DF3D3966E24}" srcOrd="2" destOrd="0" parTransId="{B893FAAD-6FA1-B941-A89A-1383D9C3F3E8}" sibTransId="{84E8DBC3-569A-3C47-9A17-069F66D9F9F0}"/>
    <dgm:cxn modelId="{774A5707-C084-A947-9D4B-1F344ED9FB8C}" srcId="{64514E2A-2E50-D244-A209-3B53A2CFDB10}" destId="{D20EEED5-BF9B-4F48-B256-0469E396F7DF}" srcOrd="1" destOrd="0" parTransId="{4E401582-984D-FB43-827D-5FF33EDA4EC3}" sibTransId="{7A9FDF9C-A46B-3B4F-8060-E48790ED7FE4}"/>
    <dgm:cxn modelId="{617187F4-44A7-424D-BA62-4FB7EA2420CC}" type="presOf" srcId="{C7793B98-1CAD-7A40-A231-EF1783C10271}" destId="{8281D30D-F046-F340-AFDE-B010FB7ABFA0}" srcOrd="0" destOrd="0" presId="urn:microsoft.com/office/officeart/2005/8/layout/radial3"/>
    <dgm:cxn modelId="{79B93545-A5F4-6742-BD95-8B47DE534B75}" type="presParOf" srcId="{0DD4A543-6CBF-9548-833D-87588F11A5B1}" destId="{79D38918-CC4A-1545-A463-1E116ECC12DF}" srcOrd="0" destOrd="0" presId="urn:microsoft.com/office/officeart/2005/8/layout/radial3"/>
    <dgm:cxn modelId="{5CBD70B8-4375-C641-8160-AB645C25FBBA}" type="presParOf" srcId="{79D38918-CC4A-1545-A463-1E116ECC12DF}" destId="{BEDC97F7-DE4D-6947-ADF4-40BDD13CC709}" srcOrd="0" destOrd="0" presId="urn:microsoft.com/office/officeart/2005/8/layout/radial3"/>
    <dgm:cxn modelId="{9FE22AE2-A3FE-214C-9DD0-DC64AFC781D4}" type="presParOf" srcId="{79D38918-CC4A-1545-A463-1E116ECC12DF}" destId="{B9AA4E46-531E-C941-A0BC-CB8390C2C8F4}" srcOrd="1" destOrd="0" presId="urn:microsoft.com/office/officeart/2005/8/layout/radial3"/>
    <dgm:cxn modelId="{7F66A642-86D9-604E-A373-4480D363766A}" type="presParOf" srcId="{79D38918-CC4A-1545-A463-1E116ECC12DF}" destId="{959069D2-03BF-9149-8163-29128D243C2B}" srcOrd="2" destOrd="0" presId="urn:microsoft.com/office/officeart/2005/8/layout/radial3"/>
    <dgm:cxn modelId="{0F61B7ED-C737-F547-A838-C40C54E04ADC}" type="presParOf" srcId="{79D38918-CC4A-1545-A463-1E116ECC12DF}" destId="{EB0392B1-A508-EF44-B0CF-DB434363B793}" srcOrd="3" destOrd="0" presId="urn:microsoft.com/office/officeart/2005/8/layout/radial3"/>
    <dgm:cxn modelId="{C200C0E1-5F87-1F44-B9D4-64A05C632D48}" type="presParOf" srcId="{79D38918-CC4A-1545-A463-1E116ECC12DF}" destId="{0A0F1BE2-8334-8042-85AC-4E7036D33EE9}" srcOrd="4" destOrd="0" presId="urn:microsoft.com/office/officeart/2005/8/layout/radial3"/>
    <dgm:cxn modelId="{78ACF06A-F2DA-CC4A-8689-157A242A8519}" type="presParOf" srcId="{79D38918-CC4A-1545-A463-1E116ECC12DF}" destId="{47BC300C-9142-434F-AAF2-D0DD47F838B1}" srcOrd="5" destOrd="0" presId="urn:microsoft.com/office/officeart/2005/8/layout/radial3"/>
    <dgm:cxn modelId="{5D4D98F4-6265-534E-B89F-82ED4FD226A9}" type="presParOf" srcId="{79D38918-CC4A-1545-A463-1E116ECC12DF}" destId="{8281D30D-F046-F340-AFDE-B010FB7ABFA0}" srcOrd="6" destOrd="0" presId="urn:microsoft.com/office/officeart/2005/8/layout/radial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B16FC367-CE71-6E41-86DD-9AC734CDE2F2}" type="doc">
      <dgm:prSet loTypeId="urn:microsoft.com/office/officeart/2005/8/layout/radial3" loCatId="matrix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64514E2A-2E50-D244-A209-3B53A2CFDB10}">
      <dgm:prSet phldrT="[Testo]"/>
      <dgm:spPr>
        <a:gradFill rotWithShape="0">
          <a:gsLst>
            <a:gs pos="0">
              <a:srgbClr val="2495DA"/>
            </a:gs>
            <a:gs pos="80000">
              <a:schemeClr val="accent1">
                <a:alpha val="5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alpha val="5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</a:gradFill>
      </dgm:spPr>
      <dgm:t>
        <a:bodyPr/>
        <a:lstStyle/>
        <a:p>
          <a:r>
            <a:rPr lang="en-GB" dirty="0" smtClean="0"/>
            <a:t>Cloud </a:t>
          </a:r>
        </a:p>
        <a:p>
          <a:r>
            <a:rPr lang="en-GB" dirty="0" smtClean="0"/>
            <a:t>Disadvantages</a:t>
          </a:r>
          <a:endParaRPr lang="en-GB" dirty="0"/>
        </a:p>
      </dgm:t>
    </dgm:pt>
    <dgm:pt modelId="{14BE3A77-ADA3-4047-B7D9-FB67E83CA6F8}" type="parTrans" cxnId="{F3F23E9C-8797-4A4A-AC0E-00410FE4D75A}">
      <dgm:prSet/>
      <dgm:spPr/>
      <dgm:t>
        <a:bodyPr/>
        <a:lstStyle/>
        <a:p>
          <a:endParaRPr lang="en-GB"/>
        </a:p>
      </dgm:t>
    </dgm:pt>
    <dgm:pt modelId="{952E5C17-0F68-A947-A162-4D3E5CC9D5AF}" type="sibTrans" cxnId="{F3F23E9C-8797-4A4A-AC0E-00410FE4D75A}">
      <dgm:prSet/>
      <dgm:spPr/>
      <dgm:t>
        <a:bodyPr/>
        <a:lstStyle/>
        <a:p>
          <a:endParaRPr lang="en-GB"/>
        </a:p>
      </dgm:t>
    </dgm:pt>
    <dgm:pt modelId="{79144AFB-8E58-B440-852B-6925FFEA3BDA}">
      <dgm:prSet phldrT="[Testo]"/>
      <dgm:spPr>
        <a:gradFill rotWithShape="0">
          <a:gsLst>
            <a:gs pos="0">
              <a:srgbClr val="2495DA"/>
            </a:gs>
            <a:gs pos="80000">
              <a:schemeClr val="accent1">
                <a:alpha val="5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alpha val="5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</a:gradFill>
      </dgm:spPr>
      <dgm:t>
        <a:bodyPr/>
        <a:lstStyle/>
        <a:p>
          <a:r>
            <a:rPr lang="en-GB" dirty="0" smtClean="0"/>
            <a:t>Lock-In</a:t>
          </a:r>
          <a:endParaRPr lang="en-GB" dirty="0"/>
        </a:p>
      </dgm:t>
    </dgm:pt>
    <dgm:pt modelId="{3B216674-0DA2-A447-B816-58F079C66D0C}" type="parTrans" cxnId="{1ECD080C-D33B-5C45-978A-E9BEE6F678B4}">
      <dgm:prSet/>
      <dgm:spPr/>
      <dgm:t>
        <a:bodyPr/>
        <a:lstStyle/>
        <a:p>
          <a:endParaRPr lang="en-GB"/>
        </a:p>
      </dgm:t>
    </dgm:pt>
    <dgm:pt modelId="{9AD50B97-2ED9-194E-9A00-03E8E281386B}" type="sibTrans" cxnId="{1ECD080C-D33B-5C45-978A-E9BEE6F678B4}">
      <dgm:prSet/>
      <dgm:spPr/>
      <dgm:t>
        <a:bodyPr/>
        <a:lstStyle/>
        <a:p>
          <a:endParaRPr lang="en-GB"/>
        </a:p>
      </dgm:t>
    </dgm:pt>
    <dgm:pt modelId="{D20EEED5-BF9B-4F48-B256-0469E396F7DF}">
      <dgm:prSet phldrT="[Testo]"/>
      <dgm:spPr>
        <a:gradFill rotWithShape="0">
          <a:gsLst>
            <a:gs pos="0">
              <a:srgbClr val="DA0205"/>
            </a:gs>
            <a:gs pos="80000">
              <a:schemeClr val="accent1">
                <a:alpha val="5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alpha val="5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</a:gradFill>
      </dgm:spPr>
      <dgm:t>
        <a:bodyPr/>
        <a:lstStyle/>
        <a:p>
          <a:r>
            <a:rPr lang="en-GB" dirty="0" smtClean="0"/>
            <a:t>Security</a:t>
          </a:r>
          <a:endParaRPr lang="en-GB" dirty="0"/>
        </a:p>
      </dgm:t>
    </dgm:pt>
    <dgm:pt modelId="{4E401582-984D-FB43-827D-5FF33EDA4EC3}" type="parTrans" cxnId="{774A5707-C084-A947-9D4B-1F344ED9FB8C}">
      <dgm:prSet/>
      <dgm:spPr/>
      <dgm:t>
        <a:bodyPr/>
        <a:lstStyle/>
        <a:p>
          <a:endParaRPr lang="en-GB"/>
        </a:p>
      </dgm:t>
    </dgm:pt>
    <dgm:pt modelId="{7A9FDF9C-A46B-3B4F-8060-E48790ED7FE4}" type="sibTrans" cxnId="{774A5707-C084-A947-9D4B-1F344ED9FB8C}">
      <dgm:prSet/>
      <dgm:spPr/>
      <dgm:t>
        <a:bodyPr/>
        <a:lstStyle/>
        <a:p>
          <a:endParaRPr lang="en-GB"/>
        </a:p>
      </dgm:t>
    </dgm:pt>
    <dgm:pt modelId="{C7793B98-1CAD-7A40-A231-EF1783C10271}">
      <dgm:prSet phldrT="[Testo]"/>
      <dgm:spPr>
        <a:gradFill rotWithShape="0">
          <a:gsLst>
            <a:gs pos="0">
              <a:srgbClr val="2495DA"/>
            </a:gs>
            <a:gs pos="80000">
              <a:schemeClr val="accent1">
                <a:alpha val="5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alpha val="5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</a:gradFill>
      </dgm:spPr>
      <dgm:t>
        <a:bodyPr/>
        <a:lstStyle/>
        <a:p>
          <a:r>
            <a:rPr lang="en-GB" dirty="0" smtClean="0"/>
            <a:t>Reliability</a:t>
          </a:r>
          <a:endParaRPr lang="en-GB" dirty="0"/>
        </a:p>
      </dgm:t>
    </dgm:pt>
    <dgm:pt modelId="{9E1F3889-6BA8-6944-B9B2-6811E4DBC13A}" type="parTrans" cxnId="{1CB614AB-F848-F042-9039-8E4B7AA3F627}">
      <dgm:prSet/>
      <dgm:spPr/>
      <dgm:t>
        <a:bodyPr/>
        <a:lstStyle/>
        <a:p>
          <a:endParaRPr lang="en-GB"/>
        </a:p>
      </dgm:t>
    </dgm:pt>
    <dgm:pt modelId="{7ACE0DAD-2ACD-8249-9BC9-B12D8D09611F}" type="sibTrans" cxnId="{1CB614AB-F848-F042-9039-8E4B7AA3F627}">
      <dgm:prSet/>
      <dgm:spPr/>
      <dgm:t>
        <a:bodyPr/>
        <a:lstStyle/>
        <a:p>
          <a:endParaRPr lang="en-GB"/>
        </a:p>
      </dgm:t>
    </dgm:pt>
    <dgm:pt modelId="{8F0B0F0B-A1C5-8649-813E-6DF3D3966E24}">
      <dgm:prSet phldrT="[Testo]"/>
      <dgm:spPr>
        <a:gradFill rotWithShape="0">
          <a:gsLst>
            <a:gs pos="0">
              <a:srgbClr val="2495DA"/>
            </a:gs>
            <a:gs pos="80000">
              <a:schemeClr val="accent1">
                <a:alpha val="5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alpha val="5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</a:gradFill>
      </dgm:spPr>
      <dgm:t>
        <a:bodyPr/>
        <a:lstStyle/>
        <a:p>
          <a:r>
            <a:rPr lang="en-GB" dirty="0" smtClean="0"/>
            <a:t>Internet-dependency</a:t>
          </a:r>
        </a:p>
      </dgm:t>
    </dgm:pt>
    <dgm:pt modelId="{B893FAAD-6FA1-B941-A89A-1383D9C3F3E8}" type="parTrans" cxnId="{08FFE4DF-7411-F746-A43E-5EDD4BD197BB}">
      <dgm:prSet/>
      <dgm:spPr/>
      <dgm:t>
        <a:bodyPr/>
        <a:lstStyle/>
        <a:p>
          <a:endParaRPr lang="en-GB"/>
        </a:p>
      </dgm:t>
    </dgm:pt>
    <dgm:pt modelId="{84E8DBC3-569A-3C47-9A17-069F66D9F9F0}" type="sibTrans" cxnId="{08FFE4DF-7411-F746-A43E-5EDD4BD197BB}">
      <dgm:prSet/>
      <dgm:spPr/>
      <dgm:t>
        <a:bodyPr/>
        <a:lstStyle/>
        <a:p>
          <a:endParaRPr lang="en-GB"/>
        </a:p>
      </dgm:t>
    </dgm:pt>
    <dgm:pt modelId="{7BBFC40F-F3E9-4743-8A0A-7D5300F190EA}">
      <dgm:prSet phldrT="[Testo]"/>
      <dgm:spPr>
        <a:gradFill rotWithShape="0">
          <a:gsLst>
            <a:gs pos="0">
              <a:srgbClr val="2495DA"/>
            </a:gs>
            <a:gs pos="80000">
              <a:schemeClr val="accent1">
                <a:alpha val="5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alpha val="5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</a:gradFill>
      </dgm:spPr>
      <dgm:t>
        <a:bodyPr/>
        <a:lstStyle/>
        <a:p>
          <a:r>
            <a:rPr lang="en-GB" dirty="0" smtClean="0"/>
            <a:t>Lack of Control</a:t>
          </a:r>
          <a:endParaRPr lang="en-GB" dirty="0"/>
        </a:p>
      </dgm:t>
    </dgm:pt>
    <dgm:pt modelId="{A426808E-C1F8-0541-BEC1-216A52C86F7A}" type="parTrans" cxnId="{708D287E-14CB-D44F-8514-389BF0251734}">
      <dgm:prSet/>
      <dgm:spPr/>
      <dgm:t>
        <a:bodyPr/>
        <a:lstStyle/>
        <a:p>
          <a:endParaRPr lang="en-GB"/>
        </a:p>
      </dgm:t>
    </dgm:pt>
    <dgm:pt modelId="{4EB185A1-750E-4A4D-AF22-1AC838FE3C55}" type="sibTrans" cxnId="{708D287E-14CB-D44F-8514-389BF0251734}">
      <dgm:prSet/>
      <dgm:spPr/>
      <dgm:t>
        <a:bodyPr/>
        <a:lstStyle/>
        <a:p>
          <a:endParaRPr lang="en-GB"/>
        </a:p>
      </dgm:t>
    </dgm:pt>
    <dgm:pt modelId="{0DD4A543-6CBF-9548-833D-87588F11A5B1}" type="pres">
      <dgm:prSet presAssocID="{B16FC367-CE71-6E41-86DD-9AC734CDE2F2}" presName="composite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en-GB"/>
        </a:p>
      </dgm:t>
    </dgm:pt>
    <dgm:pt modelId="{79D38918-CC4A-1545-A463-1E116ECC12DF}" type="pres">
      <dgm:prSet presAssocID="{B16FC367-CE71-6E41-86DD-9AC734CDE2F2}" presName="radial" presStyleCnt="0">
        <dgm:presLayoutVars>
          <dgm:animLvl val="ctr"/>
        </dgm:presLayoutVars>
      </dgm:prSet>
      <dgm:spPr/>
    </dgm:pt>
    <dgm:pt modelId="{BEDC97F7-DE4D-6947-ADF4-40BDD13CC709}" type="pres">
      <dgm:prSet presAssocID="{64514E2A-2E50-D244-A209-3B53A2CFDB10}" presName="centerShape" presStyleLbl="vennNode1" presStyleIdx="0" presStyleCnt="6"/>
      <dgm:spPr/>
      <dgm:t>
        <a:bodyPr/>
        <a:lstStyle/>
        <a:p>
          <a:endParaRPr lang="en-GB"/>
        </a:p>
      </dgm:t>
    </dgm:pt>
    <dgm:pt modelId="{B9AA4E46-531E-C941-A0BC-CB8390C2C8F4}" type="pres">
      <dgm:prSet presAssocID="{79144AFB-8E58-B440-852B-6925FFEA3BDA}" presName="node" presStyleLbl="vennNode1" presStyleIdx="1" presStyleCnt="6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959069D2-03BF-9149-8163-29128D243C2B}" type="pres">
      <dgm:prSet presAssocID="{D20EEED5-BF9B-4F48-B256-0469E396F7DF}" presName="node" presStyleLbl="vennNode1" presStyleIdx="2" presStyleCnt="6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EB0392B1-A508-EF44-B0CF-DB434363B793}" type="pres">
      <dgm:prSet presAssocID="{8F0B0F0B-A1C5-8649-813E-6DF3D3966E24}" presName="node" presStyleLbl="vennNode1" presStyleIdx="3" presStyleCnt="6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0A0F1BE2-8334-8042-85AC-4E7036D33EE9}" type="pres">
      <dgm:prSet presAssocID="{7BBFC40F-F3E9-4743-8A0A-7D5300F190EA}" presName="node" presStyleLbl="vennNode1" presStyleIdx="4" presStyleCnt="6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8281D30D-F046-F340-AFDE-B010FB7ABFA0}" type="pres">
      <dgm:prSet presAssocID="{C7793B98-1CAD-7A40-A231-EF1783C10271}" presName="node" presStyleLbl="vennNode1" presStyleIdx="5" presStyleCnt="6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</dgm:ptLst>
  <dgm:cxnLst>
    <dgm:cxn modelId="{38189F5C-FECE-A148-A869-9A072FE15A0B}" type="presOf" srcId="{79144AFB-8E58-B440-852B-6925FFEA3BDA}" destId="{B9AA4E46-531E-C941-A0BC-CB8390C2C8F4}" srcOrd="0" destOrd="0" presId="urn:microsoft.com/office/officeart/2005/8/layout/radial3"/>
    <dgm:cxn modelId="{6A255102-577E-7C40-AF59-34501959E557}" type="presOf" srcId="{7BBFC40F-F3E9-4743-8A0A-7D5300F190EA}" destId="{0A0F1BE2-8334-8042-85AC-4E7036D33EE9}" srcOrd="0" destOrd="0" presId="urn:microsoft.com/office/officeart/2005/8/layout/radial3"/>
    <dgm:cxn modelId="{774A5707-C084-A947-9D4B-1F344ED9FB8C}" srcId="{64514E2A-2E50-D244-A209-3B53A2CFDB10}" destId="{D20EEED5-BF9B-4F48-B256-0469E396F7DF}" srcOrd="1" destOrd="0" parTransId="{4E401582-984D-FB43-827D-5FF33EDA4EC3}" sibTransId="{7A9FDF9C-A46B-3B4F-8060-E48790ED7FE4}"/>
    <dgm:cxn modelId="{C51CECE2-FC70-494C-A789-9809E0A2E1B4}" type="presOf" srcId="{D20EEED5-BF9B-4F48-B256-0469E396F7DF}" destId="{959069D2-03BF-9149-8163-29128D243C2B}" srcOrd="0" destOrd="0" presId="urn:microsoft.com/office/officeart/2005/8/layout/radial3"/>
    <dgm:cxn modelId="{708D287E-14CB-D44F-8514-389BF0251734}" srcId="{64514E2A-2E50-D244-A209-3B53A2CFDB10}" destId="{7BBFC40F-F3E9-4743-8A0A-7D5300F190EA}" srcOrd="3" destOrd="0" parTransId="{A426808E-C1F8-0541-BEC1-216A52C86F7A}" sibTransId="{4EB185A1-750E-4A4D-AF22-1AC838FE3C55}"/>
    <dgm:cxn modelId="{1ECD080C-D33B-5C45-978A-E9BEE6F678B4}" srcId="{64514E2A-2E50-D244-A209-3B53A2CFDB10}" destId="{79144AFB-8E58-B440-852B-6925FFEA3BDA}" srcOrd="0" destOrd="0" parTransId="{3B216674-0DA2-A447-B816-58F079C66D0C}" sibTransId="{9AD50B97-2ED9-194E-9A00-03E8E281386B}"/>
    <dgm:cxn modelId="{2513C5BD-A38B-3C49-B8A4-AC18826824E6}" type="presOf" srcId="{8F0B0F0B-A1C5-8649-813E-6DF3D3966E24}" destId="{EB0392B1-A508-EF44-B0CF-DB434363B793}" srcOrd="0" destOrd="0" presId="urn:microsoft.com/office/officeart/2005/8/layout/radial3"/>
    <dgm:cxn modelId="{159B5A8E-BFBD-B94F-8D85-FED325B04803}" type="presOf" srcId="{C7793B98-1CAD-7A40-A231-EF1783C10271}" destId="{8281D30D-F046-F340-AFDE-B010FB7ABFA0}" srcOrd="0" destOrd="0" presId="urn:microsoft.com/office/officeart/2005/8/layout/radial3"/>
    <dgm:cxn modelId="{78A1AA29-E803-6A4C-BE6F-0A56D409DF55}" type="presOf" srcId="{64514E2A-2E50-D244-A209-3B53A2CFDB10}" destId="{BEDC97F7-DE4D-6947-ADF4-40BDD13CC709}" srcOrd="0" destOrd="0" presId="urn:microsoft.com/office/officeart/2005/8/layout/radial3"/>
    <dgm:cxn modelId="{1CB614AB-F848-F042-9039-8E4B7AA3F627}" srcId="{64514E2A-2E50-D244-A209-3B53A2CFDB10}" destId="{C7793B98-1CAD-7A40-A231-EF1783C10271}" srcOrd="4" destOrd="0" parTransId="{9E1F3889-6BA8-6944-B9B2-6811E4DBC13A}" sibTransId="{7ACE0DAD-2ACD-8249-9BC9-B12D8D09611F}"/>
    <dgm:cxn modelId="{08FFE4DF-7411-F746-A43E-5EDD4BD197BB}" srcId="{64514E2A-2E50-D244-A209-3B53A2CFDB10}" destId="{8F0B0F0B-A1C5-8649-813E-6DF3D3966E24}" srcOrd="2" destOrd="0" parTransId="{B893FAAD-6FA1-B941-A89A-1383D9C3F3E8}" sibTransId="{84E8DBC3-569A-3C47-9A17-069F66D9F9F0}"/>
    <dgm:cxn modelId="{F3F23E9C-8797-4A4A-AC0E-00410FE4D75A}" srcId="{B16FC367-CE71-6E41-86DD-9AC734CDE2F2}" destId="{64514E2A-2E50-D244-A209-3B53A2CFDB10}" srcOrd="0" destOrd="0" parTransId="{14BE3A77-ADA3-4047-B7D9-FB67E83CA6F8}" sibTransId="{952E5C17-0F68-A947-A162-4D3E5CC9D5AF}"/>
    <dgm:cxn modelId="{EB02AF44-C94A-DF4A-AEBE-D0B35E24DE9A}" type="presOf" srcId="{B16FC367-CE71-6E41-86DD-9AC734CDE2F2}" destId="{0DD4A543-6CBF-9548-833D-87588F11A5B1}" srcOrd="0" destOrd="0" presId="urn:microsoft.com/office/officeart/2005/8/layout/radial3"/>
    <dgm:cxn modelId="{9E6BDB62-5319-7443-8CF5-2E66B75D78F4}" type="presParOf" srcId="{0DD4A543-6CBF-9548-833D-87588F11A5B1}" destId="{79D38918-CC4A-1545-A463-1E116ECC12DF}" srcOrd="0" destOrd="0" presId="urn:microsoft.com/office/officeart/2005/8/layout/radial3"/>
    <dgm:cxn modelId="{F59F3877-C0C4-AB4C-91EC-C8223095A81A}" type="presParOf" srcId="{79D38918-CC4A-1545-A463-1E116ECC12DF}" destId="{BEDC97F7-DE4D-6947-ADF4-40BDD13CC709}" srcOrd="0" destOrd="0" presId="urn:microsoft.com/office/officeart/2005/8/layout/radial3"/>
    <dgm:cxn modelId="{B31008EC-05D4-E740-91C8-CBE24FF71ED1}" type="presParOf" srcId="{79D38918-CC4A-1545-A463-1E116ECC12DF}" destId="{B9AA4E46-531E-C941-A0BC-CB8390C2C8F4}" srcOrd="1" destOrd="0" presId="urn:microsoft.com/office/officeart/2005/8/layout/radial3"/>
    <dgm:cxn modelId="{57861F44-5FE8-544E-B45F-F50D2899CE76}" type="presParOf" srcId="{79D38918-CC4A-1545-A463-1E116ECC12DF}" destId="{959069D2-03BF-9149-8163-29128D243C2B}" srcOrd="2" destOrd="0" presId="urn:microsoft.com/office/officeart/2005/8/layout/radial3"/>
    <dgm:cxn modelId="{6F95BEFC-1D9A-2B4E-80ED-A98794138916}" type="presParOf" srcId="{79D38918-CC4A-1545-A463-1E116ECC12DF}" destId="{EB0392B1-A508-EF44-B0CF-DB434363B793}" srcOrd="3" destOrd="0" presId="urn:microsoft.com/office/officeart/2005/8/layout/radial3"/>
    <dgm:cxn modelId="{69AC4AAA-D035-B341-899E-AA1FEC2FFAC4}" type="presParOf" srcId="{79D38918-CC4A-1545-A463-1E116ECC12DF}" destId="{0A0F1BE2-8334-8042-85AC-4E7036D33EE9}" srcOrd="4" destOrd="0" presId="urn:microsoft.com/office/officeart/2005/8/layout/radial3"/>
    <dgm:cxn modelId="{5CDF2698-698D-4D4A-A4C1-9CD46757EFFE}" type="presParOf" srcId="{79D38918-CC4A-1545-A463-1E116ECC12DF}" destId="{8281D30D-F046-F340-AFDE-B010FB7ABFA0}" srcOrd="5" destOrd="0" presId="urn:microsoft.com/office/officeart/2005/8/layout/radial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6E5BFE8-B6B5-6743-9042-6629AA64E829}">
      <dsp:nvSpPr>
        <dsp:cNvPr id="0" name=""/>
        <dsp:cNvSpPr/>
      </dsp:nvSpPr>
      <dsp:spPr>
        <a:xfrm>
          <a:off x="0" y="924812"/>
          <a:ext cx="8424936" cy="584325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53869" tIns="291592" rIns="653869" bIns="99568" numCol="1" spcCol="1270" anchor="t" anchorCtr="0">
          <a:noAutofit/>
        </a:bodyPr>
        <a:lstStyle/>
        <a:p>
          <a:pPr marL="114300" lvl="1" indent="-114300" algn="l" defTabSz="6223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GB" sz="1400" kern="1200" dirty="0" smtClean="0"/>
            <a:t>e.g.: Google Docs, Office365, Dropbox, Apple iCloud</a:t>
          </a:r>
          <a:endParaRPr lang="en-GB" sz="1400" kern="1200" dirty="0"/>
        </a:p>
      </dsp:txBody>
      <dsp:txXfrm>
        <a:off x="0" y="924812"/>
        <a:ext cx="8424936" cy="584325"/>
      </dsp:txXfrm>
    </dsp:sp>
    <dsp:sp modelId="{D60528AC-94A1-C54E-B4ED-91CA465BBE8C}">
      <dsp:nvSpPr>
        <dsp:cNvPr id="0" name=""/>
        <dsp:cNvSpPr/>
      </dsp:nvSpPr>
      <dsp:spPr>
        <a:xfrm>
          <a:off x="421246" y="718172"/>
          <a:ext cx="5897455" cy="413280"/>
        </a:xfrm>
        <a:prstGeom prst="roundRect">
          <a:avLst/>
        </a:prstGeom>
        <a:gradFill rotWithShape="0">
          <a:gsLst>
            <a:gs pos="0">
              <a:srgbClr val="92D050"/>
            </a:gs>
            <a:gs pos="99000">
              <a:srgbClr val="92D050"/>
            </a:gs>
            <a:gs pos="90000">
              <a:srgbClr val="92D050"/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2910" tIns="0" rIns="222910" bIns="0" numCol="1" spcCol="1270" anchor="ctr" anchorCtr="0">
          <a:noAutofit/>
        </a:bodyPr>
        <a:lstStyle/>
        <a:p>
          <a:pPr lvl="0" algn="l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400" b="1" kern="1200" dirty="0" smtClean="0"/>
            <a:t>Software as a Service (SaaS) – Target: App Users</a:t>
          </a:r>
          <a:endParaRPr lang="en-GB" sz="1400" kern="1200" dirty="0"/>
        </a:p>
      </dsp:txBody>
      <dsp:txXfrm>
        <a:off x="441421" y="738347"/>
        <a:ext cx="5857105" cy="372930"/>
      </dsp:txXfrm>
    </dsp:sp>
    <dsp:sp modelId="{4863013E-BF67-E94F-A286-A48D20D2CFCE}">
      <dsp:nvSpPr>
        <dsp:cNvPr id="0" name=""/>
        <dsp:cNvSpPr/>
      </dsp:nvSpPr>
      <dsp:spPr>
        <a:xfrm>
          <a:off x="0" y="1791377"/>
          <a:ext cx="8424936" cy="584325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hueOff val="2571418"/>
              <a:satOff val="5874"/>
              <a:lumOff val="-16274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53869" tIns="291592" rIns="653869" bIns="99568" numCol="1" spcCol="1270" anchor="t" anchorCtr="0">
          <a:noAutofit/>
        </a:bodyPr>
        <a:lstStyle/>
        <a:p>
          <a:pPr marL="114300" lvl="1" indent="-114300" algn="l" defTabSz="6223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GB" sz="1400" kern="1200" smtClean="0"/>
            <a:t>e.g.: RedHat OpenShift, Force.com, Google App engine</a:t>
          </a:r>
          <a:endParaRPr lang="en-GB" sz="1400" kern="1200"/>
        </a:p>
      </dsp:txBody>
      <dsp:txXfrm>
        <a:off x="0" y="1791377"/>
        <a:ext cx="8424936" cy="584325"/>
      </dsp:txXfrm>
    </dsp:sp>
    <dsp:sp modelId="{9F8706EB-02C7-7F4E-974C-D5DB68EBEEAF}">
      <dsp:nvSpPr>
        <dsp:cNvPr id="0" name=""/>
        <dsp:cNvSpPr/>
      </dsp:nvSpPr>
      <dsp:spPr>
        <a:xfrm>
          <a:off x="421246" y="1584737"/>
          <a:ext cx="5897455" cy="413280"/>
        </a:xfrm>
        <a:prstGeom prst="roundRect">
          <a:avLst/>
        </a:prstGeom>
        <a:gradFill rotWithShape="0">
          <a:gsLst>
            <a:gs pos="0">
              <a:srgbClr val="DA0205"/>
            </a:gs>
            <a:gs pos="100000">
              <a:srgbClr val="FF0000"/>
            </a:gs>
            <a:gs pos="100000">
              <a:schemeClr val="accent5">
                <a:hueOff val="2571417"/>
                <a:satOff val="5874"/>
                <a:lumOff val="-16274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2910" tIns="0" rIns="222910" bIns="0" numCol="1" spcCol="1270" anchor="ctr" anchorCtr="0">
          <a:noAutofit/>
        </a:bodyPr>
        <a:lstStyle/>
        <a:p>
          <a:pPr lvl="0" algn="l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400" b="1" kern="1200" dirty="0" err="1" smtClean="0"/>
            <a:t>Plaform</a:t>
          </a:r>
          <a:r>
            <a:rPr lang="en-GB" sz="1400" b="1" kern="1200" dirty="0" smtClean="0"/>
            <a:t> as a Service (PaaS) – Target: App Developers</a:t>
          </a:r>
          <a:endParaRPr lang="en-GB" sz="1400" kern="1200" dirty="0"/>
        </a:p>
      </dsp:txBody>
      <dsp:txXfrm>
        <a:off x="441421" y="1604912"/>
        <a:ext cx="5857105" cy="372930"/>
      </dsp:txXfrm>
    </dsp:sp>
    <dsp:sp modelId="{B11AF153-085F-444E-AF90-3B37D0827AF7}">
      <dsp:nvSpPr>
        <dsp:cNvPr id="0" name=""/>
        <dsp:cNvSpPr/>
      </dsp:nvSpPr>
      <dsp:spPr>
        <a:xfrm>
          <a:off x="0" y="2657942"/>
          <a:ext cx="8424936" cy="584325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hueOff val="5142836"/>
              <a:satOff val="11748"/>
              <a:lumOff val="-32549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53869" tIns="291592" rIns="653869" bIns="99568" numCol="1" spcCol="1270" anchor="t" anchorCtr="0">
          <a:noAutofit/>
        </a:bodyPr>
        <a:lstStyle/>
        <a:p>
          <a:pPr marL="114300" lvl="1" indent="-114300" algn="l" defTabSz="6223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GB" sz="1400" kern="1200" smtClean="0"/>
            <a:t>e.g.: Amazon AWS EC2, Microsoft Azure, Google Cloud</a:t>
          </a:r>
          <a:endParaRPr lang="en-GB" sz="1400" kern="1200"/>
        </a:p>
      </dsp:txBody>
      <dsp:txXfrm>
        <a:off x="0" y="2657942"/>
        <a:ext cx="8424936" cy="584325"/>
      </dsp:txXfrm>
    </dsp:sp>
    <dsp:sp modelId="{2F752DB4-A4AD-5543-9ED8-32C9EA6ADFB6}">
      <dsp:nvSpPr>
        <dsp:cNvPr id="0" name=""/>
        <dsp:cNvSpPr/>
      </dsp:nvSpPr>
      <dsp:spPr>
        <a:xfrm>
          <a:off x="421246" y="2451302"/>
          <a:ext cx="5897455" cy="413280"/>
        </a:xfrm>
        <a:prstGeom prst="roundRect">
          <a:avLst/>
        </a:prstGeom>
        <a:gradFill rotWithShape="0">
          <a:gsLst>
            <a:gs pos="0">
              <a:srgbClr val="2495DA"/>
            </a:gs>
            <a:gs pos="80000">
              <a:srgbClr val="2495DA"/>
            </a:gs>
            <a:gs pos="100000">
              <a:srgbClr val="2495DA"/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2910" tIns="0" rIns="222910" bIns="0" numCol="1" spcCol="1270" anchor="ctr" anchorCtr="0">
          <a:noAutofit/>
        </a:bodyPr>
        <a:lstStyle/>
        <a:p>
          <a:pPr lvl="0" algn="l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400" b="1" kern="1200" smtClean="0"/>
            <a:t>Infrastructure as a Service (IaaS) – Target: System Admin</a:t>
          </a:r>
          <a:endParaRPr lang="en-GB" sz="1400" kern="1200"/>
        </a:p>
      </dsp:txBody>
      <dsp:txXfrm>
        <a:off x="441421" y="2471477"/>
        <a:ext cx="5857105" cy="37293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EDC97F7-DE4D-6947-ADF4-40BDD13CC709}">
      <dsp:nvSpPr>
        <dsp:cNvPr id="0" name=""/>
        <dsp:cNvSpPr/>
      </dsp:nvSpPr>
      <dsp:spPr>
        <a:xfrm>
          <a:off x="3053940" y="1136749"/>
          <a:ext cx="2831901" cy="2831901"/>
        </a:xfrm>
        <a:prstGeom prst="ellipse">
          <a:avLst/>
        </a:prstGeom>
        <a:gradFill rotWithShape="0">
          <a:gsLst>
            <a:gs pos="0">
              <a:srgbClr val="2495DA"/>
            </a:gs>
            <a:gs pos="80000">
              <a:schemeClr val="accent1">
                <a:alpha val="5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alpha val="5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36830" tIns="36830" rIns="36830" bIns="36830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900" kern="1200" dirty="0" smtClean="0"/>
            <a:t>Cloud </a:t>
          </a:r>
        </a:p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900" kern="1200" dirty="0" smtClean="0"/>
            <a:t>Advantages</a:t>
          </a:r>
          <a:endParaRPr lang="en-GB" sz="2900" kern="1200" dirty="0"/>
        </a:p>
      </dsp:txBody>
      <dsp:txXfrm>
        <a:off x="3468662" y="1551471"/>
        <a:ext cx="2002457" cy="2002457"/>
      </dsp:txXfrm>
    </dsp:sp>
    <dsp:sp modelId="{B9AA4E46-531E-C941-A0BC-CB8390C2C8F4}">
      <dsp:nvSpPr>
        <dsp:cNvPr id="0" name=""/>
        <dsp:cNvSpPr/>
      </dsp:nvSpPr>
      <dsp:spPr>
        <a:xfrm>
          <a:off x="3761916" y="505"/>
          <a:ext cx="1415950" cy="1415950"/>
        </a:xfrm>
        <a:prstGeom prst="ellipse">
          <a:avLst/>
        </a:prstGeom>
        <a:gradFill rotWithShape="0">
          <a:gsLst>
            <a:gs pos="0">
              <a:srgbClr val="2495DA"/>
            </a:gs>
            <a:gs pos="80000">
              <a:schemeClr val="accent1">
                <a:alpha val="5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alpha val="5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700" kern="1200" dirty="0" smtClean="0"/>
            <a:t>Main-</a:t>
          </a:r>
          <a:r>
            <a:rPr lang="en-GB" sz="1700" kern="1200" dirty="0" err="1" smtClean="0"/>
            <a:t>tainability</a:t>
          </a:r>
          <a:endParaRPr lang="en-GB" sz="1700" kern="1200" dirty="0"/>
        </a:p>
      </dsp:txBody>
      <dsp:txXfrm>
        <a:off x="3969277" y="207866"/>
        <a:ext cx="1001228" cy="1001228"/>
      </dsp:txXfrm>
    </dsp:sp>
    <dsp:sp modelId="{959069D2-03BF-9149-8163-29128D243C2B}">
      <dsp:nvSpPr>
        <dsp:cNvPr id="0" name=""/>
        <dsp:cNvSpPr/>
      </dsp:nvSpPr>
      <dsp:spPr>
        <a:xfrm>
          <a:off x="5359056" y="922615"/>
          <a:ext cx="1415950" cy="1415950"/>
        </a:xfrm>
        <a:prstGeom prst="ellipse">
          <a:avLst/>
        </a:prstGeom>
        <a:gradFill rotWithShape="0">
          <a:gsLst>
            <a:gs pos="0">
              <a:srgbClr val="DA0205"/>
            </a:gs>
            <a:gs pos="80000">
              <a:schemeClr val="accent1">
                <a:alpha val="5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alpha val="5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700" kern="1200" dirty="0" smtClean="0"/>
            <a:t>Security</a:t>
          </a:r>
          <a:endParaRPr lang="en-GB" sz="1700" kern="1200" dirty="0"/>
        </a:p>
      </dsp:txBody>
      <dsp:txXfrm>
        <a:off x="5566417" y="1129976"/>
        <a:ext cx="1001228" cy="1001228"/>
      </dsp:txXfrm>
    </dsp:sp>
    <dsp:sp modelId="{EB0392B1-A508-EF44-B0CF-DB434363B793}">
      <dsp:nvSpPr>
        <dsp:cNvPr id="0" name=""/>
        <dsp:cNvSpPr/>
      </dsp:nvSpPr>
      <dsp:spPr>
        <a:xfrm>
          <a:off x="5359056" y="2766834"/>
          <a:ext cx="1415950" cy="1415950"/>
        </a:xfrm>
        <a:prstGeom prst="ellipse">
          <a:avLst/>
        </a:prstGeom>
        <a:gradFill rotWithShape="0">
          <a:gsLst>
            <a:gs pos="0">
              <a:srgbClr val="2495DA"/>
            </a:gs>
            <a:gs pos="80000">
              <a:schemeClr val="accent1">
                <a:alpha val="5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alpha val="5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700" kern="1200" dirty="0" smtClean="0"/>
            <a:t>Cost Efficiency</a:t>
          </a:r>
        </a:p>
      </dsp:txBody>
      <dsp:txXfrm>
        <a:off x="5566417" y="2974195"/>
        <a:ext cx="1001228" cy="1001228"/>
      </dsp:txXfrm>
    </dsp:sp>
    <dsp:sp modelId="{0A0F1BE2-8334-8042-85AC-4E7036D33EE9}">
      <dsp:nvSpPr>
        <dsp:cNvPr id="0" name=""/>
        <dsp:cNvSpPr/>
      </dsp:nvSpPr>
      <dsp:spPr>
        <a:xfrm>
          <a:off x="3761916" y="3688943"/>
          <a:ext cx="1415950" cy="1415950"/>
        </a:xfrm>
        <a:prstGeom prst="ellipse">
          <a:avLst/>
        </a:prstGeom>
        <a:gradFill rotWithShape="0">
          <a:gsLst>
            <a:gs pos="0">
              <a:srgbClr val="2495DA"/>
            </a:gs>
            <a:gs pos="80000">
              <a:schemeClr val="accent1">
                <a:alpha val="5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alpha val="5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700" kern="1200" dirty="0" smtClean="0"/>
            <a:t>Flexibility</a:t>
          </a:r>
          <a:endParaRPr lang="en-GB" sz="1700" kern="1200" dirty="0"/>
        </a:p>
      </dsp:txBody>
      <dsp:txXfrm>
        <a:off x="3969277" y="3896304"/>
        <a:ext cx="1001228" cy="1001228"/>
      </dsp:txXfrm>
    </dsp:sp>
    <dsp:sp modelId="{47BC300C-9142-434F-AAF2-D0DD47F838B1}">
      <dsp:nvSpPr>
        <dsp:cNvPr id="0" name=""/>
        <dsp:cNvSpPr/>
      </dsp:nvSpPr>
      <dsp:spPr>
        <a:xfrm>
          <a:off x="2164775" y="2766834"/>
          <a:ext cx="1415950" cy="1415950"/>
        </a:xfrm>
        <a:prstGeom prst="ellipse">
          <a:avLst/>
        </a:prstGeom>
        <a:gradFill rotWithShape="0">
          <a:gsLst>
            <a:gs pos="0">
              <a:srgbClr val="2495DA"/>
            </a:gs>
            <a:gs pos="80000">
              <a:schemeClr val="accent1">
                <a:alpha val="5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alpha val="5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700" kern="1200" dirty="0" smtClean="0"/>
            <a:t>Scalability</a:t>
          </a:r>
          <a:endParaRPr lang="en-GB" sz="1700" kern="1200" dirty="0"/>
        </a:p>
      </dsp:txBody>
      <dsp:txXfrm>
        <a:off x="2372136" y="2974195"/>
        <a:ext cx="1001228" cy="1001228"/>
      </dsp:txXfrm>
    </dsp:sp>
    <dsp:sp modelId="{8281D30D-F046-F340-AFDE-B010FB7ABFA0}">
      <dsp:nvSpPr>
        <dsp:cNvPr id="0" name=""/>
        <dsp:cNvSpPr/>
      </dsp:nvSpPr>
      <dsp:spPr>
        <a:xfrm>
          <a:off x="2164775" y="922615"/>
          <a:ext cx="1415950" cy="1415950"/>
        </a:xfrm>
        <a:prstGeom prst="ellipse">
          <a:avLst/>
        </a:prstGeom>
        <a:gradFill rotWithShape="0">
          <a:gsLst>
            <a:gs pos="0">
              <a:srgbClr val="2495DA"/>
            </a:gs>
            <a:gs pos="80000">
              <a:schemeClr val="accent1">
                <a:alpha val="5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alpha val="5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700" kern="1200" dirty="0" smtClean="0"/>
            <a:t>Reliability</a:t>
          </a:r>
          <a:endParaRPr lang="en-GB" sz="1700" kern="1200" dirty="0"/>
        </a:p>
      </dsp:txBody>
      <dsp:txXfrm>
        <a:off x="2372136" y="1129976"/>
        <a:ext cx="1001228" cy="1001228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EDC97F7-DE4D-6947-ADF4-40BDD13CC709}">
      <dsp:nvSpPr>
        <dsp:cNvPr id="0" name=""/>
        <dsp:cNvSpPr/>
      </dsp:nvSpPr>
      <dsp:spPr>
        <a:xfrm>
          <a:off x="2968958" y="1197131"/>
          <a:ext cx="2775050" cy="2775050"/>
        </a:xfrm>
        <a:prstGeom prst="ellipse">
          <a:avLst/>
        </a:prstGeom>
        <a:gradFill rotWithShape="0">
          <a:gsLst>
            <a:gs pos="0">
              <a:srgbClr val="2495DA"/>
            </a:gs>
            <a:gs pos="80000">
              <a:schemeClr val="accent1">
                <a:alpha val="5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alpha val="5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9210" tIns="29210" rIns="29210" bIns="2921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300" kern="1200" dirty="0" smtClean="0"/>
            <a:t>Cloud </a:t>
          </a:r>
        </a:p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300" kern="1200" dirty="0" smtClean="0"/>
            <a:t>Disadvantages</a:t>
          </a:r>
          <a:endParaRPr lang="en-GB" sz="2300" kern="1200" dirty="0"/>
        </a:p>
      </dsp:txBody>
      <dsp:txXfrm>
        <a:off x="3375355" y="1603528"/>
        <a:ext cx="1962256" cy="1962256"/>
      </dsp:txXfrm>
    </dsp:sp>
    <dsp:sp modelId="{B9AA4E46-531E-C941-A0BC-CB8390C2C8F4}">
      <dsp:nvSpPr>
        <dsp:cNvPr id="0" name=""/>
        <dsp:cNvSpPr/>
      </dsp:nvSpPr>
      <dsp:spPr>
        <a:xfrm>
          <a:off x="3662721" y="85616"/>
          <a:ext cx="1387525" cy="1387525"/>
        </a:xfrm>
        <a:prstGeom prst="ellipse">
          <a:avLst/>
        </a:prstGeom>
        <a:gradFill rotWithShape="0">
          <a:gsLst>
            <a:gs pos="0">
              <a:srgbClr val="2495DA"/>
            </a:gs>
            <a:gs pos="80000">
              <a:schemeClr val="accent1">
                <a:alpha val="5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alpha val="5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400" kern="1200" dirty="0" smtClean="0"/>
            <a:t>Lock-In</a:t>
          </a:r>
          <a:endParaRPr lang="en-GB" sz="1400" kern="1200" dirty="0"/>
        </a:p>
      </dsp:txBody>
      <dsp:txXfrm>
        <a:off x="3865919" y="288814"/>
        <a:ext cx="981129" cy="981129"/>
      </dsp:txXfrm>
    </dsp:sp>
    <dsp:sp modelId="{959069D2-03BF-9149-8163-29128D243C2B}">
      <dsp:nvSpPr>
        <dsp:cNvPr id="0" name=""/>
        <dsp:cNvSpPr/>
      </dsp:nvSpPr>
      <dsp:spPr>
        <a:xfrm>
          <a:off x="5379641" y="1333032"/>
          <a:ext cx="1387525" cy="1387525"/>
        </a:xfrm>
        <a:prstGeom prst="ellipse">
          <a:avLst/>
        </a:prstGeom>
        <a:gradFill rotWithShape="0">
          <a:gsLst>
            <a:gs pos="0">
              <a:srgbClr val="DA0205"/>
            </a:gs>
            <a:gs pos="80000">
              <a:schemeClr val="accent1">
                <a:alpha val="5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alpha val="5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400" kern="1200" dirty="0" smtClean="0"/>
            <a:t>Security</a:t>
          </a:r>
          <a:endParaRPr lang="en-GB" sz="1400" kern="1200" dirty="0"/>
        </a:p>
      </dsp:txBody>
      <dsp:txXfrm>
        <a:off x="5582839" y="1536230"/>
        <a:ext cx="981129" cy="981129"/>
      </dsp:txXfrm>
    </dsp:sp>
    <dsp:sp modelId="{EB0392B1-A508-EF44-B0CF-DB434363B793}">
      <dsp:nvSpPr>
        <dsp:cNvPr id="0" name=""/>
        <dsp:cNvSpPr/>
      </dsp:nvSpPr>
      <dsp:spPr>
        <a:xfrm>
          <a:off x="4723836" y="3351393"/>
          <a:ext cx="1387525" cy="1387525"/>
        </a:xfrm>
        <a:prstGeom prst="ellipse">
          <a:avLst/>
        </a:prstGeom>
        <a:gradFill rotWithShape="0">
          <a:gsLst>
            <a:gs pos="0">
              <a:srgbClr val="2495DA"/>
            </a:gs>
            <a:gs pos="80000">
              <a:schemeClr val="accent1">
                <a:alpha val="5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alpha val="5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400" kern="1200" dirty="0" smtClean="0"/>
            <a:t>Internet-dependency</a:t>
          </a:r>
        </a:p>
      </dsp:txBody>
      <dsp:txXfrm>
        <a:off x="4927034" y="3554591"/>
        <a:ext cx="981129" cy="981129"/>
      </dsp:txXfrm>
    </dsp:sp>
    <dsp:sp modelId="{0A0F1BE2-8334-8042-85AC-4E7036D33EE9}">
      <dsp:nvSpPr>
        <dsp:cNvPr id="0" name=""/>
        <dsp:cNvSpPr/>
      </dsp:nvSpPr>
      <dsp:spPr>
        <a:xfrm>
          <a:off x="2601606" y="3351393"/>
          <a:ext cx="1387525" cy="1387525"/>
        </a:xfrm>
        <a:prstGeom prst="ellipse">
          <a:avLst/>
        </a:prstGeom>
        <a:gradFill rotWithShape="0">
          <a:gsLst>
            <a:gs pos="0">
              <a:srgbClr val="2495DA"/>
            </a:gs>
            <a:gs pos="80000">
              <a:schemeClr val="accent1">
                <a:alpha val="5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alpha val="5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400" kern="1200" dirty="0" smtClean="0"/>
            <a:t>Lack of Control</a:t>
          </a:r>
          <a:endParaRPr lang="en-GB" sz="1400" kern="1200" dirty="0"/>
        </a:p>
      </dsp:txBody>
      <dsp:txXfrm>
        <a:off x="2804804" y="3554591"/>
        <a:ext cx="981129" cy="981129"/>
      </dsp:txXfrm>
    </dsp:sp>
    <dsp:sp modelId="{8281D30D-F046-F340-AFDE-B010FB7ABFA0}">
      <dsp:nvSpPr>
        <dsp:cNvPr id="0" name=""/>
        <dsp:cNvSpPr/>
      </dsp:nvSpPr>
      <dsp:spPr>
        <a:xfrm>
          <a:off x="1945800" y="1333032"/>
          <a:ext cx="1387525" cy="1387525"/>
        </a:xfrm>
        <a:prstGeom prst="ellipse">
          <a:avLst/>
        </a:prstGeom>
        <a:gradFill rotWithShape="0">
          <a:gsLst>
            <a:gs pos="0">
              <a:srgbClr val="2495DA"/>
            </a:gs>
            <a:gs pos="80000">
              <a:schemeClr val="accent1">
                <a:alpha val="5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alpha val="5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400" kern="1200" dirty="0" smtClean="0"/>
            <a:t>Reliability</a:t>
          </a:r>
          <a:endParaRPr lang="en-GB" sz="1400" kern="1200" dirty="0"/>
        </a:p>
      </dsp:txBody>
      <dsp:txXfrm>
        <a:off x="2148998" y="1536230"/>
        <a:ext cx="981129" cy="98112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radial3">
  <dgm:title val=""/>
  <dgm:desc val=""/>
  <dgm:catLst>
    <dgm:cat type="relationship" pri="31000"/>
    <dgm:cat type="cycle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/>
    <dgm:ruleLst/>
    <dgm:layoutNode name="radial">
      <dgm:varLst>
        <dgm:animLvl val="ctr"/>
      </dgm:varLst>
      <dgm:choose name="Name0">
        <dgm:if name="Name1" func="var" arg="dir" op="equ" val="norm">
          <dgm:choose name="Name2">
            <dgm:if name="Name3" axis="ch ch" ptType="node node" st="1 1" cnt="1 0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else name="Name4">
              <dgm:alg type="cycle">
                <dgm:param type="stAng" val="0"/>
                <dgm:param type="spanAng" val="360"/>
                <dgm:param type="ctrShpMap" val="fNode"/>
              </dgm:alg>
            </dgm:else>
          </dgm:choose>
        </dgm:if>
        <dgm:else name="Name5">
          <dgm:alg type="cycle">
            <dgm:param type="stAng" val="0"/>
            <dgm:param type="spanAng" val="-360"/>
            <dgm:param type="ctrShpMap" val="fNode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enterShape" refType="w"/>
        <dgm:constr type="h" for="ch" forName="centerShape" refType="h"/>
        <dgm:constr type="w" for="ch" forName="node" refType="w" fact="0.5"/>
        <dgm:constr type="h" for="ch" forName="node" refType="h" fact="0.5"/>
        <dgm:constr type="sp" refType="w" refFor="ch" refForName="node" fact="-0.2"/>
        <dgm:constr type="sibSp" refType="w" refFor="ch" refForName="node" fact="-0.2"/>
        <dgm:constr type="primFontSz" for="ch" forName="centerShape" val="65"/>
        <dgm:constr type="primFontSz" for="des" forName="node" val="65"/>
        <dgm:constr type="primFontSz" for="ch" forName="node" refType="primFontSz" refFor="ch" refForName="centerShape" op="lte"/>
      </dgm:constrLst>
      <dgm:ruleLst/>
      <dgm:forEach name="Name6" axis="ch" ptType="node" cnt="1">
        <dgm:layoutNode name="centerShape" styleLbl="vennNode1"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7" axis="ch" ptType="node">
          <dgm:layoutNode name="node" styleLbl="venn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radial3">
  <dgm:title val=""/>
  <dgm:desc val=""/>
  <dgm:catLst>
    <dgm:cat type="relationship" pri="31000"/>
    <dgm:cat type="cycle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/>
    <dgm:ruleLst/>
    <dgm:layoutNode name="radial">
      <dgm:varLst>
        <dgm:animLvl val="ctr"/>
      </dgm:varLst>
      <dgm:choose name="Name0">
        <dgm:if name="Name1" func="var" arg="dir" op="equ" val="norm">
          <dgm:choose name="Name2">
            <dgm:if name="Name3" axis="ch ch" ptType="node node" st="1 1" cnt="1 0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else name="Name4">
              <dgm:alg type="cycle">
                <dgm:param type="stAng" val="0"/>
                <dgm:param type="spanAng" val="360"/>
                <dgm:param type="ctrShpMap" val="fNode"/>
              </dgm:alg>
            </dgm:else>
          </dgm:choose>
        </dgm:if>
        <dgm:else name="Name5">
          <dgm:alg type="cycle">
            <dgm:param type="stAng" val="0"/>
            <dgm:param type="spanAng" val="-360"/>
            <dgm:param type="ctrShpMap" val="fNode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enterShape" refType="w"/>
        <dgm:constr type="h" for="ch" forName="centerShape" refType="h"/>
        <dgm:constr type="w" for="ch" forName="node" refType="w" fact="0.5"/>
        <dgm:constr type="h" for="ch" forName="node" refType="h" fact="0.5"/>
        <dgm:constr type="sp" refType="w" refFor="ch" refForName="node" fact="-0.2"/>
        <dgm:constr type="sibSp" refType="w" refFor="ch" refForName="node" fact="-0.2"/>
        <dgm:constr type="primFontSz" for="ch" forName="centerShape" val="65"/>
        <dgm:constr type="primFontSz" for="des" forName="node" val="65"/>
        <dgm:constr type="primFontSz" for="ch" forName="node" refType="primFontSz" refFor="ch" refForName="centerShape" op="lte"/>
      </dgm:constrLst>
      <dgm:ruleLst/>
      <dgm:forEach name="Name6" axis="ch" ptType="node" cnt="1">
        <dgm:layoutNode name="centerShape" styleLbl="vennNode1"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7" axis="ch" ptType="node">
          <dgm:layoutNode name="node" styleLbl="venn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5B6C16C-3764-4CDD-9DFD-309431490936}" type="datetimeFigureOut">
              <a:rPr lang="it-IT" smtClean="0"/>
              <a:t>26/06/2018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C9FC9BE-41A2-430F-9E5E-C50E4DD4AF2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85110668"/>
      </p:ext>
    </p:extLst>
  </p:cSld>
  <p:clrMap bg1="lt1" tx1="dk1" bg2="lt2" tx2="dk2" accent1="accent1" accent2="accent2" accent3="accent3" accent4="accent4" accent5="accent5" accent6="accent6" hlink="hlink" folHlink="folHlink"/>
  <p:hf sldNum="0"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EA6C29B-E7FC-4035-A4F0-2A212544D6CB}" type="datetimeFigureOut">
              <a:rPr lang="it-IT" smtClean="0"/>
              <a:t>26/06/2018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7F825C0-87D2-4543-9AC3-B83BCC74E2D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63054700"/>
      </p:ext>
    </p:extLst>
  </p:cSld>
  <p:clrMap bg1="lt1" tx1="dk1" bg2="lt2" tx2="dk2" accent1="accent1" accent2="accent2" accent3="accent3" accent4="accent4" accent5="accent5" accent6="accent6" hlink="hlink" folHlink="folHlink"/>
  <p:hf sldNum="0" hd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dirty="0" smtClean="0"/>
              <a:t>Supplier </a:t>
            </a:r>
            <a:r>
              <a:rPr lang="it-IT" dirty="0" err="1" smtClean="0"/>
              <a:t>lock</a:t>
            </a:r>
            <a:r>
              <a:rPr lang="it-IT" dirty="0" smtClean="0"/>
              <a:t>-in </a:t>
            </a:r>
            <a:r>
              <a:rPr lang="it-IT" dirty="0" err="1" smtClean="0"/>
              <a:t>is</a:t>
            </a:r>
            <a:r>
              <a:rPr lang="it-IT" dirty="0" smtClean="0"/>
              <a:t> a situation in </a:t>
            </a:r>
            <a:r>
              <a:rPr lang="it-IT" dirty="0" err="1" smtClean="0"/>
              <a:t>which</a:t>
            </a:r>
            <a:r>
              <a:rPr lang="it-IT" dirty="0" smtClean="0"/>
              <a:t> a </a:t>
            </a:r>
            <a:r>
              <a:rPr lang="it-IT" dirty="0" err="1" smtClean="0"/>
              <a:t>customer</a:t>
            </a:r>
            <a:r>
              <a:rPr lang="it-IT" dirty="0" smtClean="0"/>
              <a:t> </a:t>
            </a:r>
            <a:r>
              <a:rPr lang="it-IT" dirty="0" err="1" smtClean="0"/>
              <a:t>using</a:t>
            </a:r>
            <a:r>
              <a:rPr lang="it-IT" dirty="0" smtClean="0"/>
              <a:t> a </a:t>
            </a:r>
            <a:r>
              <a:rPr lang="it-IT" dirty="0" err="1" smtClean="0"/>
              <a:t>product</a:t>
            </a:r>
            <a:r>
              <a:rPr lang="it-IT" dirty="0" smtClean="0"/>
              <a:t> or service </a:t>
            </a:r>
            <a:r>
              <a:rPr lang="it-IT" dirty="0" err="1" smtClean="0"/>
              <a:t>cannot</a:t>
            </a:r>
            <a:r>
              <a:rPr lang="it-IT" dirty="0" smtClean="0"/>
              <a:t> </a:t>
            </a:r>
            <a:r>
              <a:rPr lang="it-IT" dirty="0" err="1" smtClean="0"/>
              <a:t>easily</a:t>
            </a:r>
            <a:r>
              <a:rPr lang="it-IT" dirty="0" smtClean="0"/>
              <a:t> </a:t>
            </a:r>
            <a:r>
              <a:rPr lang="it-IT" dirty="0" err="1" smtClean="0"/>
              <a:t>transition</a:t>
            </a:r>
            <a:r>
              <a:rPr lang="it-IT" dirty="0" smtClean="0"/>
              <a:t> to a competitor.</a:t>
            </a:r>
            <a:endParaRPr lang="en-GB" dirty="0" smtClean="0"/>
          </a:p>
          <a:p>
            <a:endParaRPr lang="en-GB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3956551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90071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F3DCB8-F2BF-40CF-94CF-DAE2D9F454D0}" type="slidenum">
              <a:rPr lang="it-IT" smtClean="0"/>
              <a:pPr/>
              <a:t>47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603442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F3DCB8-F2BF-40CF-94CF-DAE2D9F454D0}" type="slidenum">
              <a:rPr lang="it-IT" smtClean="0"/>
              <a:pPr/>
              <a:t>48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4776848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F3DCB8-F2BF-40CF-94CF-DAE2D9F454D0}" type="slidenum">
              <a:rPr lang="it-IT" smtClean="0"/>
              <a:pPr/>
              <a:t>49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648274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F3DCB8-F2BF-40CF-94CF-DAE2D9F454D0}" type="slidenum">
              <a:rPr lang="it-IT" smtClean="0"/>
              <a:pPr/>
              <a:t>50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2301173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F3DCB8-F2BF-40CF-94CF-DAE2D9F454D0}" type="slidenum">
              <a:rPr lang="it-IT" smtClean="0"/>
              <a:pPr/>
              <a:t>51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6893293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6697570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F3DCB8-F2BF-40CF-94CF-DAE2D9F454D0}" type="slidenum">
              <a:rPr lang="it-IT" smtClean="0"/>
              <a:pPr/>
              <a:t>53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7291476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Figure 1 </a:t>
            </a:r>
            <a:r>
              <a:rPr lang="it-IT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depicts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the </a:t>
            </a:r>
            <a:r>
              <a:rPr lang="it-IT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transformation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process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A </a:t>
            </a:r>
            <a:r>
              <a:rPr lang="it-IT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specific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code (from the </a:t>
            </a:r>
            <a:r>
              <a:rPr lang="it-IT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Danish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procedure code </a:t>
            </a:r>
            <a:r>
              <a:rPr lang="it-IT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table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</a:t>
            </a:r>
            <a:r>
              <a:rPr lang="it-IT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maps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to an OpenNCP code. In </a:t>
            </a:r>
            <a:r>
              <a:rPr lang="it-IT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case, </a:t>
            </a:r>
            <a:r>
              <a:rPr lang="it-IT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all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codes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from KCJ to KCJB99 </a:t>
            </a:r>
            <a:r>
              <a:rPr lang="it-IT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map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to the </a:t>
            </a:r>
            <a:r>
              <a:rPr lang="it-IT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same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one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the Master Value sets </a:t>
            </a:r>
            <a:r>
              <a:rPr lang="it-IT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Catalogue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(MVC). </a:t>
            </a:r>
            <a:r>
              <a:rPr lang="it-IT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Then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the </a:t>
            </a:r>
            <a:r>
              <a:rPr lang="it-IT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transcoded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term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sent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to the </a:t>
            </a:r>
            <a:r>
              <a:rPr lang="it-IT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other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side </a:t>
            </a:r>
            <a:r>
              <a:rPr lang="it-IT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where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it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gets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translated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the </a:t>
            </a:r>
            <a:r>
              <a:rPr lang="it-IT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destination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language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</a:t>
            </a:r>
            <a:r>
              <a:rPr lang="it-IT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Swedish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</a:t>
            </a:r>
            <a:r>
              <a:rPr lang="it-IT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example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). 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241661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magine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6420251"/>
            <a:ext cx="1152128" cy="249109"/>
          </a:xfrm>
          <a:prstGeom prst="rect">
            <a:avLst/>
          </a:prstGeom>
        </p:spPr>
      </p:pic>
      <p:sp>
        <p:nvSpPr>
          <p:cNvPr id="26" name="Segnaposto testo 25"/>
          <p:cNvSpPr>
            <a:spLocks noGrp="1"/>
          </p:cNvSpPr>
          <p:nvPr>
            <p:ph type="body" sz="quarter" idx="10" hasCustomPrompt="1"/>
          </p:nvPr>
        </p:nvSpPr>
        <p:spPr>
          <a:xfrm>
            <a:off x="179512" y="1124745"/>
            <a:ext cx="8784976" cy="504055"/>
          </a:xfrm>
        </p:spPr>
        <p:txBody>
          <a:bodyPr/>
          <a:lstStyle>
            <a:lvl1pPr marL="0" indent="0" algn="ctr">
              <a:buNone/>
              <a:defRPr sz="2800" b="1" i="0">
                <a:solidFill>
                  <a:srgbClr val="0042A4"/>
                </a:solidFill>
              </a:defRPr>
            </a:lvl1pPr>
          </a:lstStyle>
          <a:p>
            <a:pPr lvl="0"/>
            <a:r>
              <a:rPr lang="it-IT" dirty="0" smtClean="0"/>
              <a:t>Title</a:t>
            </a:r>
            <a:endParaRPr lang="it-IT" dirty="0"/>
          </a:p>
        </p:txBody>
      </p:sp>
      <p:sp>
        <p:nvSpPr>
          <p:cNvPr id="27" name="Segnaposto testo 25"/>
          <p:cNvSpPr>
            <a:spLocks noGrp="1"/>
          </p:cNvSpPr>
          <p:nvPr>
            <p:ph type="body" sz="quarter" idx="11" hasCustomPrompt="1"/>
          </p:nvPr>
        </p:nvSpPr>
        <p:spPr>
          <a:xfrm>
            <a:off x="179512" y="1844824"/>
            <a:ext cx="8784976" cy="432048"/>
          </a:xfrm>
        </p:spPr>
        <p:txBody>
          <a:bodyPr/>
          <a:lstStyle>
            <a:lvl1pPr marL="0" indent="0" algn="ctr">
              <a:buNone/>
              <a:defRPr sz="2400" i="1">
                <a:solidFill>
                  <a:srgbClr val="0042A4"/>
                </a:solidFill>
              </a:defRPr>
            </a:lvl1pPr>
          </a:lstStyle>
          <a:p>
            <a:pPr lvl="0"/>
            <a:r>
              <a:rPr lang="it-IT" dirty="0" err="1" smtClean="0"/>
              <a:t>Subtitle</a:t>
            </a:r>
            <a:endParaRPr lang="it-IT" dirty="0"/>
          </a:p>
        </p:txBody>
      </p:sp>
      <p:sp>
        <p:nvSpPr>
          <p:cNvPr id="28" name="Segnaposto testo 25"/>
          <p:cNvSpPr>
            <a:spLocks noGrp="1"/>
          </p:cNvSpPr>
          <p:nvPr>
            <p:ph type="body" sz="quarter" idx="12" hasCustomPrompt="1"/>
          </p:nvPr>
        </p:nvSpPr>
        <p:spPr>
          <a:xfrm>
            <a:off x="179512" y="5589240"/>
            <a:ext cx="8784976" cy="432048"/>
          </a:xfrm>
        </p:spPr>
        <p:txBody>
          <a:bodyPr/>
          <a:lstStyle>
            <a:lvl1pPr marL="0" indent="0" algn="ctr">
              <a:buNone/>
              <a:defRPr sz="2000" b="1">
                <a:solidFill>
                  <a:srgbClr val="0042A4"/>
                </a:solidFill>
              </a:defRPr>
            </a:lvl1pPr>
          </a:lstStyle>
          <a:p>
            <a:pPr lvl="0"/>
            <a:r>
              <a:rPr lang="it-IT" dirty="0" err="1" smtClean="0"/>
              <a:t>Authors</a:t>
            </a:r>
            <a:endParaRPr lang="it-IT" dirty="0"/>
          </a:p>
        </p:txBody>
      </p:sp>
      <p:pic>
        <p:nvPicPr>
          <p:cNvPr id="3" name="Immagine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4076" y="2564904"/>
            <a:ext cx="4768204" cy="3337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44659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pic>
        <p:nvPicPr>
          <p:cNvPr id="5" name="Immagin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6237312"/>
            <a:ext cx="936104" cy="655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91452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853238" y="0"/>
            <a:ext cx="2282825" cy="6088063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700838" cy="6088063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pic>
        <p:nvPicPr>
          <p:cNvPr id="5" name="Immagin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6237312"/>
            <a:ext cx="936104" cy="655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003330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able of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Date Placeholder 3"/>
          <p:cNvSpPr>
            <a:spLocks noGrp="1"/>
          </p:cNvSpPr>
          <p:nvPr>
            <p:ph type="dt" sz="half" idx="2"/>
          </p:nvPr>
        </p:nvSpPr>
        <p:spPr>
          <a:xfrm>
            <a:off x="3707904" y="6525344"/>
            <a:ext cx="2637656" cy="2160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it-IT" smtClean="0"/>
              <a:t>27-28 February 2018</a:t>
            </a:r>
            <a:endParaRPr lang="pt-PT"/>
          </a:p>
        </p:txBody>
      </p:sp>
      <p:sp>
        <p:nvSpPr>
          <p:cNvPr id="1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7544" y="6525344"/>
            <a:ext cx="2895600" cy="2190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pt-PT" smtClean="0"/>
              <a:t>3rd KONFIDO Plenary Meeting</a:t>
            </a:r>
            <a:endParaRPr lang="pt-PT"/>
          </a:p>
        </p:txBody>
      </p:sp>
      <p:sp>
        <p:nvSpPr>
          <p:cNvPr id="1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45314" y="6520259"/>
            <a:ext cx="2133600" cy="22110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1974B671-27AD-48DC-86DF-7A1199B9A6B7}" type="slidenum">
              <a:rPr lang="pt-PT" smtClean="0"/>
              <a:pPr/>
              <a:t>‹N›</a:t>
            </a:fld>
            <a:endParaRPr lang="pt-PT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457200" y="2132856"/>
            <a:ext cx="8229600" cy="36290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PT"/>
          </a:p>
        </p:txBody>
      </p:sp>
      <p:sp>
        <p:nvSpPr>
          <p:cNvPr id="8" name="Title Placeholder 1"/>
          <p:cNvSpPr>
            <a:spLocks noGrp="1"/>
          </p:cNvSpPr>
          <p:nvPr>
            <p:ph type="title"/>
          </p:nvPr>
        </p:nvSpPr>
        <p:spPr>
          <a:xfrm>
            <a:off x="457200" y="1268760"/>
            <a:ext cx="8229600" cy="576064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4637626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Fare clic per modificare lo stile del titolo</a:t>
            </a:r>
            <a:endParaRPr lang="it-IT" dirty="0"/>
          </a:p>
        </p:txBody>
      </p:sp>
      <p:pic>
        <p:nvPicPr>
          <p:cNvPr id="4" name="Immagine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6237312"/>
            <a:ext cx="936104" cy="655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755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07504" y="116633"/>
            <a:ext cx="8856984" cy="792088"/>
          </a:xfrm>
        </p:spPr>
        <p:txBody>
          <a:bodyPr/>
          <a:lstStyle/>
          <a:p>
            <a:r>
              <a:rPr lang="it-IT" dirty="0" smtClean="0"/>
              <a:t>Fare clic per modificare lo stile del titolo</a:t>
            </a:r>
            <a:endParaRPr lang="it-IT" dirty="0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dirty="0" smtClean="0"/>
              <a:t>Fare clic per modificare lo stile del sottotitolo dello schema</a:t>
            </a:r>
            <a:endParaRPr lang="it-IT" dirty="0"/>
          </a:p>
        </p:txBody>
      </p:sp>
      <p:pic>
        <p:nvPicPr>
          <p:cNvPr id="6" name="Immagin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6237312"/>
            <a:ext cx="936104" cy="655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85247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Fare clic per modificare lo stile del titolo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dirty="0" smtClean="0"/>
              <a:t>Fare clic per modificare stili del testo dello schema</a:t>
            </a:r>
          </a:p>
          <a:p>
            <a:pPr lvl="1"/>
            <a:r>
              <a:rPr lang="it-IT" dirty="0" smtClean="0"/>
              <a:t>Secondo livello</a:t>
            </a:r>
          </a:p>
          <a:p>
            <a:pPr lvl="2"/>
            <a:r>
              <a:rPr lang="it-IT" dirty="0" smtClean="0"/>
              <a:t>Terzo livello</a:t>
            </a:r>
          </a:p>
          <a:p>
            <a:pPr lvl="3"/>
            <a:r>
              <a:rPr lang="it-IT" dirty="0" smtClean="0"/>
              <a:t>Quarto livello</a:t>
            </a:r>
          </a:p>
          <a:p>
            <a:pPr lvl="4"/>
            <a:r>
              <a:rPr lang="it-IT" dirty="0" smtClean="0"/>
              <a:t>Quinto livello</a:t>
            </a:r>
            <a:endParaRPr lang="it-IT" dirty="0"/>
          </a:p>
        </p:txBody>
      </p:sp>
      <p:pic>
        <p:nvPicPr>
          <p:cNvPr id="6" name="Immagin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6237312"/>
            <a:ext cx="936104" cy="655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89286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 hasCustomPrompt="1"/>
          </p:nvPr>
        </p:nvSpPr>
        <p:spPr>
          <a:xfrm>
            <a:off x="323528" y="4149080"/>
            <a:ext cx="8424936" cy="504056"/>
          </a:xfrm>
        </p:spPr>
        <p:txBody>
          <a:bodyPr anchor="t"/>
          <a:lstStyle>
            <a:lvl1pPr algn="ctr">
              <a:defRPr sz="2800" b="1" i="0" cap="none"/>
            </a:lvl1pPr>
          </a:lstStyle>
          <a:p>
            <a:r>
              <a:rPr lang="it-IT" dirty="0" smtClean="0"/>
              <a:t>Session Title</a:t>
            </a:r>
            <a:endParaRPr lang="it-IT" dirty="0"/>
          </a:p>
        </p:txBody>
      </p:sp>
      <p:pic>
        <p:nvPicPr>
          <p:cNvPr id="6" name="Immagin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6420251"/>
            <a:ext cx="1152128" cy="249109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1894" y="896031"/>
            <a:ext cx="4768204" cy="3337743"/>
          </a:xfrm>
          <a:prstGeom prst="rect">
            <a:avLst/>
          </a:prstGeom>
        </p:spPr>
      </p:pic>
      <p:sp>
        <p:nvSpPr>
          <p:cNvPr id="12" name="Segnaposto testo 25"/>
          <p:cNvSpPr>
            <a:spLocks noGrp="1"/>
          </p:cNvSpPr>
          <p:nvPr>
            <p:ph type="body" sz="quarter" idx="11" hasCustomPrompt="1"/>
          </p:nvPr>
        </p:nvSpPr>
        <p:spPr>
          <a:xfrm>
            <a:off x="323528" y="4797152"/>
            <a:ext cx="8424936" cy="432048"/>
          </a:xfrm>
        </p:spPr>
        <p:txBody>
          <a:bodyPr/>
          <a:lstStyle>
            <a:lvl1pPr marL="0" indent="0" algn="ctr">
              <a:buNone/>
              <a:defRPr sz="2400" i="1">
                <a:solidFill>
                  <a:srgbClr val="0042A4"/>
                </a:solidFill>
              </a:defRPr>
            </a:lvl1pPr>
          </a:lstStyle>
          <a:p>
            <a:pPr lvl="0"/>
            <a:r>
              <a:rPr lang="it-IT" dirty="0" smtClean="0"/>
              <a:t>Session </a:t>
            </a:r>
            <a:r>
              <a:rPr lang="it-IT" dirty="0" err="1" smtClean="0"/>
              <a:t>Subtitle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3149942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228600" y="1143000"/>
            <a:ext cx="4224338" cy="49450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dirty="0" smtClean="0"/>
              <a:t>Fare clic per modificare stili del testo dello schema</a:t>
            </a:r>
          </a:p>
          <a:p>
            <a:pPr lvl="1"/>
            <a:r>
              <a:rPr lang="it-IT" dirty="0" smtClean="0"/>
              <a:t>Secondo livello</a:t>
            </a:r>
          </a:p>
          <a:p>
            <a:pPr lvl="2"/>
            <a:r>
              <a:rPr lang="it-IT" dirty="0" smtClean="0"/>
              <a:t>Terzo livello</a:t>
            </a:r>
          </a:p>
          <a:p>
            <a:pPr lvl="3"/>
            <a:r>
              <a:rPr lang="it-IT" dirty="0" smtClean="0"/>
              <a:t>Quarto livello</a:t>
            </a:r>
          </a:p>
          <a:p>
            <a:pPr lvl="4"/>
            <a:r>
              <a:rPr lang="it-IT" dirty="0" smtClean="0"/>
              <a:t>Quinto livello</a:t>
            </a:r>
            <a:endParaRPr lang="it-IT" dirty="0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05338" y="1143000"/>
            <a:ext cx="4225925" cy="49450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dirty="0" smtClean="0"/>
              <a:t>Fare clic per modificare stili del testo dello schema</a:t>
            </a:r>
          </a:p>
          <a:p>
            <a:pPr lvl="1"/>
            <a:r>
              <a:rPr lang="it-IT" dirty="0" smtClean="0"/>
              <a:t>Secondo livello</a:t>
            </a:r>
          </a:p>
          <a:p>
            <a:pPr lvl="2"/>
            <a:r>
              <a:rPr lang="it-IT" dirty="0" smtClean="0"/>
              <a:t>Terzo livello</a:t>
            </a:r>
          </a:p>
          <a:p>
            <a:pPr lvl="3"/>
            <a:r>
              <a:rPr lang="it-IT" dirty="0" smtClean="0"/>
              <a:t>Quarto livello</a:t>
            </a:r>
          </a:p>
          <a:p>
            <a:pPr lvl="4"/>
            <a:r>
              <a:rPr lang="it-IT" dirty="0" smtClean="0"/>
              <a:t>Quinto livello</a:t>
            </a:r>
            <a:endParaRPr lang="it-IT" dirty="0"/>
          </a:p>
        </p:txBody>
      </p:sp>
      <p:pic>
        <p:nvPicPr>
          <p:cNvPr id="6" name="Immagin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6237312"/>
            <a:ext cx="936104" cy="655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55325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dirty="0" smtClean="0"/>
              <a:t>Fare clic per modificare lo stile del titolo</a:t>
            </a:r>
            <a:endParaRPr lang="it-IT" dirty="0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dirty="0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dirty="0" smtClean="0"/>
              <a:t>Fare clic per modificare stili del testo dello schema</a:t>
            </a:r>
          </a:p>
          <a:p>
            <a:pPr lvl="1"/>
            <a:r>
              <a:rPr lang="it-IT" dirty="0" smtClean="0"/>
              <a:t>Secondo livello</a:t>
            </a:r>
          </a:p>
          <a:p>
            <a:pPr lvl="2"/>
            <a:r>
              <a:rPr lang="it-IT" dirty="0" smtClean="0"/>
              <a:t>Terzo livello</a:t>
            </a:r>
          </a:p>
          <a:p>
            <a:pPr lvl="3"/>
            <a:r>
              <a:rPr lang="it-IT" dirty="0" smtClean="0"/>
              <a:t>Quarto livello</a:t>
            </a:r>
          </a:p>
          <a:p>
            <a:pPr lvl="4"/>
            <a:r>
              <a:rPr lang="it-IT" dirty="0" smtClean="0"/>
              <a:t>Quinto livello</a:t>
            </a:r>
            <a:endParaRPr lang="it-IT" dirty="0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pic>
        <p:nvPicPr>
          <p:cNvPr id="8" name="Immagin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6237312"/>
            <a:ext cx="936104" cy="655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57689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dirty="0" smtClean="0"/>
              <a:t>Fare clic per modificare lo stile del titolo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dirty="0" smtClean="0"/>
              <a:t>Fare clic per modificare stili del testo dello schema</a:t>
            </a:r>
          </a:p>
          <a:p>
            <a:pPr lvl="1"/>
            <a:r>
              <a:rPr lang="it-IT" dirty="0" smtClean="0"/>
              <a:t>Secondo livello</a:t>
            </a:r>
          </a:p>
          <a:p>
            <a:pPr lvl="2"/>
            <a:r>
              <a:rPr lang="it-IT" dirty="0" smtClean="0"/>
              <a:t>Terzo livello</a:t>
            </a:r>
          </a:p>
          <a:p>
            <a:pPr lvl="3"/>
            <a:r>
              <a:rPr lang="it-IT" dirty="0" smtClean="0"/>
              <a:t>Quarto livello</a:t>
            </a:r>
          </a:p>
          <a:p>
            <a:pPr lvl="4"/>
            <a:r>
              <a:rPr lang="it-IT" dirty="0" smtClean="0"/>
              <a:t>Quinto livello</a:t>
            </a:r>
            <a:endParaRPr lang="it-IT" dirty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pic>
        <p:nvPicPr>
          <p:cNvPr id="6" name="Immagin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6230111"/>
            <a:ext cx="936104" cy="655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54893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dirty="0" smtClean="0"/>
              <a:t>Fare clic per modificare lo stile del titolo</a:t>
            </a:r>
            <a:endParaRPr lang="it-IT" dirty="0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dirty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dirty="0" smtClean="0"/>
              <a:t>Fare clic per modificare stili del testo dello schema</a:t>
            </a:r>
          </a:p>
        </p:txBody>
      </p:sp>
      <p:pic>
        <p:nvPicPr>
          <p:cNvPr id="6" name="Immagin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6237312"/>
            <a:ext cx="936104" cy="655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84656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36063" cy="98266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 err="1" smtClean="0"/>
              <a:t>Cliccate</a:t>
            </a:r>
            <a:r>
              <a:rPr lang="en-GB" dirty="0" smtClean="0"/>
              <a:t> per </a:t>
            </a:r>
            <a:r>
              <a:rPr lang="en-GB" dirty="0" err="1" smtClean="0"/>
              <a:t>modificare</a:t>
            </a:r>
            <a:r>
              <a:rPr lang="en-GB" dirty="0" smtClean="0"/>
              <a:t> </a:t>
            </a:r>
            <a:r>
              <a:rPr lang="en-GB" dirty="0" err="1" smtClean="0"/>
              <a:t>il</a:t>
            </a:r>
            <a:r>
              <a:rPr lang="en-GB" dirty="0" smtClean="0"/>
              <a:t> </a:t>
            </a:r>
            <a:r>
              <a:rPr lang="en-GB" dirty="0" err="1" smtClean="0"/>
              <a:t>formato</a:t>
            </a:r>
            <a:r>
              <a:rPr lang="en-GB" dirty="0" smtClean="0"/>
              <a:t> del </a:t>
            </a:r>
            <a:r>
              <a:rPr lang="en-GB" dirty="0" err="1" smtClean="0"/>
              <a:t>testo</a:t>
            </a:r>
            <a:r>
              <a:rPr lang="en-GB" dirty="0" smtClean="0"/>
              <a:t> del </a:t>
            </a:r>
            <a:r>
              <a:rPr lang="en-GB" dirty="0" err="1" smtClean="0"/>
              <a:t>titolo</a:t>
            </a:r>
            <a:endParaRPr lang="en-GB" dirty="0" smtClean="0"/>
          </a:p>
        </p:txBody>
      </p:sp>
      <p:sp>
        <p:nvSpPr>
          <p:cNvPr id="1027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143000"/>
            <a:ext cx="8602663" cy="494506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 err="1" smtClean="0"/>
              <a:t>Cliccate</a:t>
            </a:r>
            <a:r>
              <a:rPr lang="en-GB" dirty="0" smtClean="0"/>
              <a:t> per </a:t>
            </a:r>
            <a:r>
              <a:rPr lang="en-GB" dirty="0" err="1" smtClean="0"/>
              <a:t>modificare</a:t>
            </a:r>
            <a:r>
              <a:rPr lang="en-GB" dirty="0" smtClean="0"/>
              <a:t> </a:t>
            </a:r>
            <a:r>
              <a:rPr lang="en-GB" dirty="0" err="1" smtClean="0"/>
              <a:t>il</a:t>
            </a:r>
            <a:r>
              <a:rPr lang="en-GB" dirty="0" smtClean="0"/>
              <a:t> </a:t>
            </a:r>
            <a:r>
              <a:rPr lang="en-GB" dirty="0" err="1" smtClean="0"/>
              <a:t>formato</a:t>
            </a:r>
            <a:r>
              <a:rPr lang="en-GB" dirty="0" smtClean="0"/>
              <a:t> del </a:t>
            </a:r>
            <a:r>
              <a:rPr lang="en-GB" dirty="0" err="1" smtClean="0"/>
              <a:t>testo</a:t>
            </a:r>
            <a:r>
              <a:rPr lang="en-GB" dirty="0" smtClean="0"/>
              <a:t> </a:t>
            </a:r>
            <a:r>
              <a:rPr lang="en-GB" dirty="0" err="1" smtClean="0"/>
              <a:t>della</a:t>
            </a:r>
            <a:r>
              <a:rPr lang="en-GB" dirty="0" smtClean="0"/>
              <a:t> </a:t>
            </a:r>
            <a:r>
              <a:rPr lang="en-GB" dirty="0" err="1" smtClean="0"/>
              <a:t>struttura</a:t>
            </a:r>
            <a:endParaRPr lang="en-GB" dirty="0" smtClean="0"/>
          </a:p>
          <a:p>
            <a:pPr lvl="1"/>
            <a:r>
              <a:rPr lang="en-GB" dirty="0" smtClean="0"/>
              <a:t>Secondo </a:t>
            </a:r>
            <a:r>
              <a:rPr lang="en-GB" dirty="0" err="1" smtClean="0"/>
              <a:t>livello</a:t>
            </a:r>
            <a:r>
              <a:rPr lang="en-GB" dirty="0" smtClean="0"/>
              <a:t> </a:t>
            </a:r>
            <a:r>
              <a:rPr lang="en-GB" dirty="0" err="1" smtClean="0"/>
              <a:t>struttura</a:t>
            </a:r>
            <a:endParaRPr lang="en-GB" dirty="0" smtClean="0"/>
          </a:p>
          <a:p>
            <a:pPr lvl="2"/>
            <a:r>
              <a:rPr lang="en-GB" dirty="0" err="1" smtClean="0"/>
              <a:t>Terzo</a:t>
            </a:r>
            <a:r>
              <a:rPr lang="en-GB" dirty="0" smtClean="0"/>
              <a:t> </a:t>
            </a:r>
            <a:r>
              <a:rPr lang="en-GB" dirty="0" err="1" smtClean="0"/>
              <a:t>livello</a:t>
            </a:r>
            <a:r>
              <a:rPr lang="en-GB" dirty="0" smtClean="0"/>
              <a:t> </a:t>
            </a:r>
            <a:r>
              <a:rPr lang="en-GB" dirty="0" err="1" smtClean="0"/>
              <a:t>struttura</a:t>
            </a:r>
            <a:endParaRPr lang="en-GB" dirty="0" smtClean="0"/>
          </a:p>
          <a:p>
            <a:pPr lvl="3"/>
            <a:r>
              <a:rPr lang="en-GB" dirty="0" smtClean="0"/>
              <a:t>Quarto </a:t>
            </a:r>
            <a:r>
              <a:rPr lang="en-GB" dirty="0" err="1" smtClean="0"/>
              <a:t>livello</a:t>
            </a:r>
            <a:r>
              <a:rPr lang="en-GB" dirty="0" smtClean="0"/>
              <a:t> </a:t>
            </a:r>
            <a:r>
              <a:rPr lang="en-GB" dirty="0" err="1" smtClean="0"/>
              <a:t>struttura</a:t>
            </a:r>
            <a:endParaRPr lang="en-GB" dirty="0" smtClean="0"/>
          </a:p>
          <a:p>
            <a:pPr lvl="4"/>
            <a:r>
              <a:rPr lang="en-GB" dirty="0" err="1" smtClean="0"/>
              <a:t>Quinto</a:t>
            </a:r>
            <a:r>
              <a:rPr lang="en-GB" dirty="0" smtClean="0"/>
              <a:t> </a:t>
            </a:r>
            <a:r>
              <a:rPr lang="en-GB" dirty="0" err="1" smtClean="0"/>
              <a:t>livello</a:t>
            </a:r>
            <a:r>
              <a:rPr lang="en-GB" dirty="0" smtClean="0"/>
              <a:t> </a:t>
            </a:r>
            <a:r>
              <a:rPr lang="en-GB" dirty="0" err="1" smtClean="0"/>
              <a:t>struttura</a:t>
            </a:r>
            <a:endParaRPr lang="en-GB" dirty="0" smtClean="0"/>
          </a:p>
          <a:p>
            <a:pPr lvl="4"/>
            <a:r>
              <a:rPr lang="en-GB" dirty="0" smtClean="0"/>
              <a:t>Sesto </a:t>
            </a:r>
            <a:r>
              <a:rPr lang="en-GB" dirty="0" err="1" smtClean="0"/>
              <a:t>livello</a:t>
            </a:r>
            <a:r>
              <a:rPr lang="en-GB" dirty="0" smtClean="0"/>
              <a:t> </a:t>
            </a:r>
            <a:r>
              <a:rPr lang="en-GB" dirty="0" err="1" smtClean="0"/>
              <a:t>struttura</a:t>
            </a:r>
            <a:endParaRPr lang="en-GB" dirty="0" smtClean="0"/>
          </a:p>
          <a:p>
            <a:pPr lvl="4"/>
            <a:r>
              <a:rPr lang="en-GB" dirty="0" err="1" smtClean="0"/>
              <a:t>Settimo</a:t>
            </a:r>
            <a:r>
              <a:rPr lang="en-GB" dirty="0" smtClean="0"/>
              <a:t> </a:t>
            </a:r>
            <a:r>
              <a:rPr lang="en-GB" dirty="0" err="1" smtClean="0"/>
              <a:t>livello</a:t>
            </a:r>
            <a:r>
              <a:rPr lang="en-GB" dirty="0" smtClean="0"/>
              <a:t> </a:t>
            </a:r>
            <a:r>
              <a:rPr lang="en-GB" dirty="0" err="1" smtClean="0"/>
              <a:t>struttura</a:t>
            </a:r>
            <a:endParaRPr lang="en-GB" dirty="0" smtClean="0"/>
          </a:p>
          <a:p>
            <a:pPr lvl="4"/>
            <a:r>
              <a:rPr lang="en-GB" dirty="0" err="1" smtClean="0"/>
              <a:t>Ottavo</a:t>
            </a:r>
            <a:r>
              <a:rPr lang="en-GB" dirty="0" smtClean="0"/>
              <a:t> </a:t>
            </a:r>
            <a:r>
              <a:rPr lang="en-GB" dirty="0" err="1" smtClean="0"/>
              <a:t>livello</a:t>
            </a:r>
            <a:r>
              <a:rPr lang="en-GB" dirty="0" smtClean="0"/>
              <a:t> </a:t>
            </a:r>
            <a:r>
              <a:rPr lang="en-GB" dirty="0" err="1" smtClean="0"/>
              <a:t>struttura</a:t>
            </a:r>
            <a:endParaRPr lang="en-GB" dirty="0" smtClean="0"/>
          </a:p>
          <a:p>
            <a:pPr lvl="4"/>
            <a:r>
              <a:rPr lang="en-GB" dirty="0" err="1" smtClean="0"/>
              <a:t>Nono</a:t>
            </a:r>
            <a:r>
              <a:rPr lang="en-GB" dirty="0" smtClean="0"/>
              <a:t> </a:t>
            </a:r>
            <a:r>
              <a:rPr lang="en-GB" dirty="0" err="1" smtClean="0"/>
              <a:t>livello</a:t>
            </a:r>
            <a:r>
              <a:rPr lang="en-GB" dirty="0" smtClean="0"/>
              <a:t> </a:t>
            </a:r>
            <a:r>
              <a:rPr lang="en-GB" dirty="0" err="1" smtClean="0"/>
              <a:t>struttura</a:t>
            </a:r>
            <a:endParaRPr lang="en-GB" dirty="0" smtClean="0"/>
          </a:p>
        </p:txBody>
      </p:sp>
      <p:sp>
        <p:nvSpPr>
          <p:cNvPr id="2" name="Line 3"/>
          <p:cNvSpPr>
            <a:spLocks noChangeShapeType="1"/>
          </p:cNvSpPr>
          <p:nvPr/>
        </p:nvSpPr>
        <p:spPr bwMode="auto">
          <a:xfrm>
            <a:off x="0" y="990600"/>
            <a:ext cx="9144000" cy="1588"/>
          </a:xfrm>
          <a:prstGeom prst="line">
            <a:avLst/>
          </a:prstGeom>
          <a:noFill/>
          <a:ln w="28440" cmpd="sng">
            <a:gradFill flip="none" rotWithShape="1">
              <a:gsLst>
                <a:gs pos="0">
                  <a:srgbClr val="2495DA"/>
                </a:gs>
                <a:gs pos="41000">
                  <a:srgbClr val="2495DA"/>
                </a:gs>
                <a:gs pos="68000">
                  <a:schemeClr val="tx1">
                    <a:lumMod val="50000"/>
                    <a:lumOff val="50000"/>
                  </a:schemeClr>
                </a:gs>
              </a:gsLst>
              <a:lin ang="2700000" scaled="1"/>
              <a:tileRect/>
            </a:gradFill>
            <a:miter lim="800000"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1029" name="Rectangle 5"/>
          <p:cNvSpPr>
            <a:spLocks noChangeArrowheads="1"/>
          </p:cNvSpPr>
          <p:nvPr/>
        </p:nvSpPr>
        <p:spPr bwMode="auto">
          <a:xfrm>
            <a:off x="1474614" y="6308725"/>
            <a:ext cx="6481762" cy="43338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46800" rIns="18360" bIns="46800"/>
          <a:lstStyle/>
          <a:p>
            <a:pPr algn="ctr">
              <a:spcBef>
                <a:spcPts val="3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US" sz="1200" b="1" dirty="0">
                <a:solidFill>
                  <a:schemeClr val="bg2">
                    <a:lumMod val="75000"/>
                  </a:schemeClr>
                </a:solidFill>
                <a:latin typeface="Osval"/>
              </a:rPr>
              <a:t>The Fault and Intrusion Tolerant </a:t>
            </a:r>
            <a:r>
              <a:rPr lang="en-US" sz="1200" b="1" dirty="0" err="1">
                <a:solidFill>
                  <a:schemeClr val="bg2">
                    <a:lumMod val="75000"/>
                  </a:schemeClr>
                </a:solidFill>
                <a:latin typeface="Osval"/>
              </a:rPr>
              <a:t>NEtworked</a:t>
            </a:r>
            <a:r>
              <a:rPr lang="en-US" sz="1200" b="1" dirty="0">
                <a:solidFill>
                  <a:schemeClr val="bg2">
                    <a:lumMod val="75000"/>
                  </a:schemeClr>
                </a:solidFill>
                <a:latin typeface="Osval"/>
              </a:rPr>
              <a:t> </a:t>
            </a:r>
            <a:r>
              <a:rPr lang="en-US" sz="1200" b="1" dirty="0" err="1">
                <a:solidFill>
                  <a:schemeClr val="bg2">
                    <a:lumMod val="75000"/>
                  </a:schemeClr>
                </a:solidFill>
                <a:latin typeface="Osval"/>
              </a:rPr>
              <a:t>SystemS</a:t>
            </a:r>
            <a:r>
              <a:rPr lang="en-US" sz="1200" b="1" dirty="0">
                <a:solidFill>
                  <a:schemeClr val="bg2">
                    <a:lumMod val="75000"/>
                  </a:schemeClr>
                </a:solidFill>
                <a:latin typeface="Osval"/>
              </a:rPr>
              <a:t> (FITNESS)  Research Group</a:t>
            </a:r>
          </a:p>
          <a:p>
            <a:pPr algn="ctr">
              <a:spcBef>
                <a:spcPts val="3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US" sz="1200" b="1" dirty="0">
                <a:solidFill>
                  <a:schemeClr val="bg2">
                    <a:lumMod val="75000"/>
                  </a:schemeClr>
                </a:solidFill>
                <a:latin typeface="Osval"/>
              </a:rPr>
              <a:t>http://</a:t>
            </a:r>
            <a:r>
              <a:rPr lang="en-US" sz="1200" b="1" dirty="0" smtClean="0">
                <a:solidFill>
                  <a:schemeClr val="bg2">
                    <a:lumMod val="75000"/>
                  </a:schemeClr>
                </a:solidFill>
                <a:latin typeface="Osval"/>
              </a:rPr>
              <a:t>www.fitnesslab.eu/</a:t>
            </a:r>
            <a:endParaRPr lang="en-US" sz="1200" b="1" dirty="0">
              <a:solidFill>
                <a:schemeClr val="bg2">
                  <a:lumMod val="75000"/>
                </a:schemeClr>
              </a:solidFill>
              <a:latin typeface="Osval"/>
            </a:endParaRPr>
          </a:p>
        </p:txBody>
      </p:sp>
      <p:pic>
        <p:nvPicPr>
          <p:cNvPr id="9" name="Picture 7"/>
          <p:cNvPicPr>
            <a:picLocks noChangeAspect="1" noChangeArrowheads="1"/>
          </p:cNvPicPr>
          <p:nvPr userDrawn="1"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8244408" y="6309320"/>
            <a:ext cx="504056" cy="5016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12" name="Line 3"/>
          <p:cNvSpPr>
            <a:spLocks noChangeShapeType="1"/>
          </p:cNvSpPr>
          <p:nvPr userDrawn="1"/>
        </p:nvSpPr>
        <p:spPr bwMode="auto">
          <a:xfrm>
            <a:off x="521" y="6235724"/>
            <a:ext cx="9144000" cy="1588"/>
          </a:xfrm>
          <a:prstGeom prst="line">
            <a:avLst/>
          </a:prstGeom>
          <a:noFill/>
          <a:ln w="28440" cmpd="sng">
            <a:gradFill flip="none" rotWithShape="1">
              <a:gsLst>
                <a:gs pos="100000">
                  <a:srgbClr val="2495DA"/>
                </a:gs>
                <a:gs pos="68000">
                  <a:srgbClr val="2495DA"/>
                </a:gs>
                <a:gs pos="35000">
                  <a:schemeClr val="tx1">
                    <a:lumMod val="50000"/>
                    <a:lumOff val="50000"/>
                  </a:schemeClr>
                </a:gs>
              </a:gsLst>
              <a:lin ang="2700000" scaled="1"/>
              <a:tileRect/>
            </a:gradFill>
            <a:miter lim="800000"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0562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6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hf sldNum="0" hdr="0" ftr="0" dt="0"/>
  <p:txStyles>
    <p:titleStyle>
      <a:lvl1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200" b="1" i="1">
          <a:solidFill>
            <a:srgbClr val="0042A4"/>
          </a:solidFill>
          <a:latin typeface="Osval"/>
          <a:ea typeface="+mj-ea"/>
          <a:cs typeface="+mj-cs"/>
        </a:defRPr>
      </a:lvl1pPr>
      <a:lvl2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800" b="1">
          <a:solidFill>
            <a:srgbClr val="3333CC"/>
          </a:solidFill>
          <a:latin typeface="Tahoma" pitchFamily="32" charset="0"/>
          <a:cs typeface="Arial" charset="0"/>
        </a:defRPr>
      </a:lvl2pPr>
      <a:lvl3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800" b="1">
          <a:solidFill>
            <a:srgbClr val="3333CC"/>
          </a:solidFill>
          <a:latin typeface="Tahoma" pitchFamily="32" charset="0"/>
          <a:cs typeface="Arial" charset="0"/>
        </a:defRPr>
      </a:lvl3pPr>
      <a:lvl4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800" b="1">
          <a:solidFill>
            <a:srgbClr val="3333CC"/>
          </a:solidFill>
          <a:latin typeface="Tahoma" pitchFamily="32" charset="0"/>
          <a:cs typeface="Arial" charset="0"/>
        </a:defRPr>
      </a:lvl4pPr>
      <a:lvl5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800" b="1">
          <a:solidFill>
            <a:srgbClr val="3333CC"/>
          </a:solidFill>
          <a:latin typeface="Tahoma" pitchFamily="32" charset="0"/>
          <a:cs typeface="Arial" charset="0"/>
        </a:defRPr>
      </a:lvl5pPr>
      <a:lvl6pPr marL="25146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800" b="1">
          <a:solidFill>
            <a:srgbClr val="3333CC"/>
          </a:solidFill>
          <a:latin typeface="Tahoma" pitchFamily="32" charset="0"/>
          <a:cs typeface="Arial" charset="0"/>
        </a:defRPr>
      </a:lvl6pPr>
      <a:lvl7pPr marL="29718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800" b="1">
          <a:solidFill>
            <a:srgbClr val="3333CC"/>
          </a:solidFill>
          <a:latin typeface="Tahoma" pitchFamily="32" charset="0"/>
          <a:cs typeface="Arial" charset="0"/>
        </a:defRPr>
      </a:lvl7pPr>
      <a:lvl8pPr marL="34290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800" b="1">
          <a:solidFill>
            <a:srgbClr val="3333CC"/>
          </a:solidFill>
          <a:latin typeface="Tahoma" pitchFamily="32" charset="0"/>
          <a:cs typeface="Arial" charset="0"/>
        </a:defRPr>
      </a:lvl8pPr>
      <a:lvl9pPr marL="38862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800" b="1">
          <a:solidFill>
            <a:srgbClr val="3333CC"/>
          </a:solidFill>
          <a:latin typeface="Tahoma" pitchFamily="32" charset="0"/>
          <a:cs typeface="Arial" charset="0"/>
        </a:defRPr>
      </a:lvl9pPr>
    </p:titleStyle>
    <p:bodyStyle>
      <a:lvl1pPr marL="342900" indent="-342900" algn="l" defTabSz="449263" rtl="0" eaLnBrk="0" fontAlgn="base" hangingPunct="0">
        <a:spcBef>
          <a:spcPts val="600"/>
        </a:spcBef>
        <a:spcAft>
          <a:spcPct val="0"/>
        </a:spcAft>
        <a:buClr>
          <a:srgbClr val="003968"/>
        </a:buClr>
        <a:buSzPct val="100000"/>
        <a:buFont typeface="Wingdings" pitchFamily="2" charset="2"/>
        <a:buChar char="Ø"/>
        <a:defRPr sz="2400">
          <a:solidFill>
            <a:srgbClr val="000000"/>
          </a:solidFill>
          <a:latin typeface="Osval"/>
          <a:ea typeface="+mn-ea"/>
          <a:cs typeface="+mn-cs"/>
        </a:defRPr>
      </a:lvl1pPr>
      <a:lvl2pPr marL="742950" indent="-285750" algn="l" defTabSz="449263" rtl="0" eaLnBrk="0" fontAlgn="base" hangingPunct="0">
        <a:spcBef>
          <a:spcPts val="600"/>
        </a:spcBef>
        <a:spcAft>
          <a:spcPct val="0"/>
        </a:spcAft>
        <a:buClr>
          <a:srgbClr val="003968"/>
        </a:buClr>
        <a:buSzPct val="100000"/>
        <a:buFont typeface="Courier New" pitchFamily="49" charset="0"/>
        <a:buChar char="o"/>
        <a:defRPr sz="2400">
          <a:solidFill>
            <a:srgbClr val="000000"/>
          </a:solidFill>
          <a:latin typeface="Osval"/>
          <a:cs typeface="+mn-cs"/>
        </a:defRPr>
      </a:lvl2pPr>
      <a:lvl3pPr marL="1143000" indent="-228600" algn="l" defTabSz="449263" rtl="0" eaLnBrk="0" fontAlgn="base" hangingPunct="0">
        <a:spcBef>
          <a:spcPts val="600"/>
        </a:spcBef>
        <a:spcAft>
          <a:spcPct val="0"/>
        </a:spcAft>
        <a:buClr>
          <a:srgbClr val="003968"/>
        </a:buClr>
        <a:buSzPct val="100000"/>
        <a:buFont typeface="Arial" pitchFamily="34" charset="0"/>
        <a:buChar char="•"/>
        <a:defRPr sz="2200">
          <a:solidFill>
            <a:srgbClr val="000000"/>
          </a:solidFill>
          <a:latin typeface="Osval"/>
          <a:cs typeface="+mn-cs"/>
        </a:defRPr>
      </a:lvl3pPr>
      <a:lvl4pPr marL="1600200" indent="-228600" algn="l" defTabSz="449263" rtl="0" eaLnBrk="0" fontAlgn="base" hangingPunct="0">
        <a:spcBef>
          <a:spcPts val="600"/>
        </a:spcBef>
        <a:spcAft>
          <a:spcPct val="0"/>
        </a:spcAft>
        <a:buClr>
          <a:srgbClr val="003968"/>
        </a:buClr>
        <a:buSzPct val="100000"/>
        <a:buFont typeface="Times New Roman" pitchFamily="16" charset="0"/>
        <a:buChar char="–"/>
        <a:defRPr sz="2000">
          <a:solidFill>
            <a:srgbClr val="000000"/>
          </a:solidFill>
          <a:latin typeface="Osval"/>
          <a:cs typeface="+mn-cs"/>
        </a:defRPr>
      </a:lvl4pPr>
      <a:lvl5pPr marL="2057400" indent="-228600" algn="l" defTabSz="449263" rtl="0" eaLnBrk="0" fontAlgn="base" hangingPunct="0">
        <a:spcBef>
          <a:spcPts val="600"/>
        </a:spcBef>
        <a:spcAft>
          <a:spcPct val="0"/>
        </a:spcAft>
        <a:buClr>
          <a:srgbClr val="003968"/>
        </a:buClr>
        <a:buSzPct val="100000"/>
        <a:buFont typeface="Times New Roman" pitchFamily="16" charset="0"/>
        <a:buChar char="»"/>
        <a:defRPr sz="2000">
          <a:solidFill>
            <a:srgbClr val="000000"/>
          </a:solidFill>
          <a:latin typeface="Osval"/>
          <a:cs typeface="+mn-cs"/>
        </a:defRPr>
      </a:lvl5pPr>
      <a:lvl6pPr marL="2514600" indent="-228600" algn="l" defTabSz="449263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+mn-lt"/>
          <a:cs typeface="+mn-cs"/>
        </a:defRPr>
      </a:lvl6pPr>
      <a:lvl7pPr marL="2971800" indent="-228600" algn="l" defTabSz="449263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+mn-lt"/>
          <a:cs typeface="+mn-cs"/>
        </a:defRPr>
      </a:lvl7pPr>
      <a:lvl8pPr marL="3429000" indent="-228600" algn="l" defTabSz="449263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+mn-lt"/>
          <a:cs typeface="+mn-cs"/>
        </a:defRPr>
      </a:lvl8pPr>
      <a:lvl9pPr marL="3886200" indent="-228600" algn="l" defTabSz="449263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+mn-lt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tiff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erecaproject.eu/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3.pn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6.tiff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53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28.tiff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1.tiff"/><Relationship Id="rId5" Type="http://schemas.openxmlformats.org/officeDocument/2006/relationships/image" Target="../media/image30.emf"/><Relationship Id="rId4" Type="http://schemas.openxmlformats.org/officeDocument/2006/relationships/image" Target="../media/image29.tiff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tiff"/><Relationship Id="rId1" Type="http://schemas.openxmlformats.org/officeDocument/2006/relationships/slideLayout" Target="../slideLayouts/slideLayout4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4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tiff"/><Relationship Id="rId1" Type="http://schemas.openxmlformats.org/officeDocument/2006/relationships/slideLayout" Target="../slideLayouts/slideLayout4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tiff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tiff"/><Relationship Id="rId1" Type="http://schemas.openxmlformats.org/officeDocument/2006/relationships/slideLayout" Target="../slideLayouts/slideLayout4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4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1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.tiff"/><Relationship Id="rId5" Type="http://schemas.openxmlformats.org/officeDocument/2006/relationships/image" Target="../media/image10.tiff"/><Relationship Id="rId4" Type="http://schemas.openxmlformats.org/officeDocument/2006/relationships/image" Target="../media/image9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esto 1"/>
          <p:cNvSpPr>
            <a:spLocks noGrp="1"/>
          </p:cNvSpPr>
          <p:nvPr>
            <p:ph type="body" sz="quarter" idx="10"/>
          </p:nvPr>
        </p:nvSpPr>
        <p:spPr>
          <a:xfrm>
            <a:off x="179512" y="1124745"/>
            <a:ext cx="8712968" cy="1080119"/>
          </a:xfrm>
        </p:spPr>
        <p:txBody>
          <a:bodyPr/>
          <a:lstStyle/>
          <a:p>
            <a:r>
              <a:rPr lang="it-IT" dirty="0" err="1" smtClean="0"/>
              <a:t>Cloud</a:t>
            </a:r>
            <a:r>
              <a:rPr lang="it-IT" dirty="0" smtClean="0"/>
              <a:t> Security</a:t>
            </a:r>
          </a:p>
          <a:p>
            <a:r>
              <a:rPr lang="it-IT" dirty="0"/>
              <a:t>Seminario  ISCTI </a:t>
            </a:r>
            <a:r>
              <a:rPr lang="it-IT" dirty="0" smtClean="0"/>
              <a:t>- 26 </a:t>
            </a:r>
            <a:r>
              <a:rPr lang="it-IT" dirty="0"/>
              <a:t>giugno </a:t>
            </a:r>
            <a:r>
              <a:rPr lang="it-IT" dirty="0" smtClean="0"/>
              <a:t>2018, Roma</a:t>
            </a:r>
            <a:endParaRPr lang="it-IT" dirty="0"/>
          </a:p>
        </p:txBody>
      </p:sp>
      <p:sp>
        <p:nvSpPr>
          <p:cNvPr id="4" name="Segnaposto testo 3"/>
          <p:cNvSpPr>
            <a:spLocks noGrp="1"/>
          </p:cNvSpPr>
          <p:nvPr>
            <p:ph type="body" sz="quarter" idx="12"/>
          </p:nvPr>
        </p:nvSpPr>
        <p:spPr>
          <a:xfrm>
            <a:off x="323528" y="2204864"/>
            <a:ext cx="8496944" cy="864096"/>
          </a:xfrm>
        </p:spPr>
        <p:txBody>
          <a:bodyPr/>
          <a:lstStyle/>
          <a:p>
            <a:r>
              <a:rPr lang="it-IT" dirty="0" smtClean="0"/>
              <a:t>Luigi Romano</a:t>
            </a:r>
          </a:p>
          <a:p>
            <a:r>
              <a:rPr lang="it-IT" dirty="0" smtClean="0"/>
              <a:t>Università degli Studi di Napoli «Parthenope»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177765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On Premises</a:t>
            </a:r>
            <a:endParaRPr lang="en-GB" dirty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 rotWithShape="1">
          <a:blip r:embed="rId2"/>
          <a:srcRect r="74636" b="18896"/>
          <a:stretch/>
        </p:blipFill>
        <p:spPr>
          <a:xfrm>
            <a:off x="922560" y="1143000"/>
            <a:ext cx="1849240" cy="3942184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 rotWithShape="1">
          <a:blip r:embed="rId2"/>
          <a:srcRect t="82586" r="61184"/>
          <a:stretch/>
        </p:blipFill>
        <p:spPr>
          <a:xfrm>
            <a:off x="922560" y="5157192"/>
            <a:ext cx="2830043" cy="846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496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Infrastructure as a Service (IaaS)</a:t>
            </a:r>
            <a:endParaRPr lang="en-GB" dirty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 rotWithShape="1">
          <a:blip r:embed="rId2"/>
          <a:srcRect r="49945" b="-363"/>
          <a:stretch/>
        </p:blipFill>
        <p:spPr>
          <a:xfrm>
            <a:off x="922560" y="1143000"/>
            <a:ext cx="3649440" cy="4878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3462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Platform as a Service (PaaS)</a:t>
            </a:r>
            <a:endParaRPr lang="en-GB" dirty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 rotWithShape="1">
          <a:blip r:embed="rId2"/>
          <a:srcRect r="25255"/>
          <a:stretch/>
        </p:blipFill>
        <p:spPr>
          <a:xfrm>
            <a:off x="922560" y="1143000"/>
            <a:ext cx="5449640" cy="4860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6100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Software as a Service (SaaS)</a:t>
            </a:r>
            <a:endParaRPr lang="en-GB" dirty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2560" y="1143000"/>
            <a:ext cx="7290942" cy="4860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0297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" y="0"/>
            <a:ext cx="7020272" cy="982663"/>
          </a:xfrm>
        </p:spPr>
        <p:txBody>
          <a:bodyPr/>
          <a:lstStyle/>
          <a:p>
            <a:r>
              <a:rPr lang="en-GB" dirty="0" smtClean="0"/>
              <a:t>Example: </a:t>
            </a:r>
            <a:endParaRPr lang="en-GB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sz="2200" dirty="0" smtClean="0"/>
              <a:t>In 2008 Netflix decided to migrate to the IaaS Amazon AWS</a:t>
            </a:r>
          </a:p>
          <a:p>
            <a:endParaRPr lang="en-GB" sz="1400" dirty="0" smtClean="0"/>
          </a:p>
          <a:p>
            <a:r>
              <a:rPr lang="en-GB" sz="2200" dirty="0" smtClean="0"/>
              <a:t>Why?</a:t>
            </a:r>
          </a:p>
          <a:p>
            <a:pPr lvl="1"/>
            <a:r>
              <a:rPr lang="en-GB" sz="2000" dirty="0" smtClean="0"/>
              <a:t>An unexpected peak of requests overloaded the servers with a consequent service degradation</a:t>
            </a:r>
          </a:p>
          <a:p>
            <a:pPr lvl="1"/>
            <a:r>
              <a:rPr lang="en-GB" sz="2000" dirty="0"/>
              <a:t>The company faced a failure of their database that made the service unavailable for two days</a:t>
            </a:r>
            <a:endParaRPr lang="en-GB" sz="2000" dirty="0" smtClean="0"/>
          </a:p>
          <a:p>
            <a:r>
              <a:rPr lang="en-GB" sz="2200" dirty="0"/>
              <a:t>The cloud was </a:t>
            </a:r>
            <a:r>
              <a:rPr lang="en-GB" sz="2200" dirty="0" smtClean="0"/>
              <a:t>seen as the solution:</a:t>
            </a:r>
          </a:p>
          <a:p>
            <a:pPr lvl="1"/>
            <a:r>
              <a:rPr lang="en-GB" sz="2000" dirty="0" smtClean="0"/>
              <a:t>They </a:t>
            </a:r>
            <a:r>
              <a:rPr lang="en-GB" sz="2000" dirty="0"/>
              <a:t>do not </a:t>
            </a:r>
            <a:r>
              <a:rPr lang="en-GB" sz="2000" dirty="0" smtClean="0"/>
              <a:t>have </a:t>
            </a:r>
            <a:r>
              <a:rPr lang="en-GB" sz="2000" dirty="0"/>
              <a:t>to manage IT systems </a:t>
            </a:r>
            <a:r>
              <a:rPr lang="en-GB" sz="2000" dirty="0" smtClean="0"/>
              <a:t>(i.e. </a:t>
            </a:r>
            <a:r>
              <a:rPr lang="en-GB" sz="2000" dirty="0"/>
              <a:t>server installation, maintenance, software updates, refrigeration system set up, etc.)</a:t>
            </a:r>
          </a:p>
          <a:p>
            <a:pPr lvl="1"/>
            <a:r>
              <a:rPr lang="en-GB" sz="2000" dirty="0"/>
              <a:t>They do not care if a peak of requests </a:t>
            </a:r>
            <a:r>
              <a:rPr lang="en-GB" sz="2000" dirty="0" smtClean="0"/>
              <a:t>arrive, </a:t>
            </a:r>
            <a:r>
              <a:rPr lang="en-GB" sz="2000" dirty="0"/>
              <a:t>as the cloud scalability ensures that automatically other servers </a:t>
            </a:r>
            <a:r>
              <a:rPr lang="en-GB" sz="2000" dirty="0" smtClean="0"/>
              <a:t>are </a:t>
            </a:r>
            <a:r>
              <a:rPr lang="en-GB" sz="2000" dirty="0"/>
              <a:t>launched</a:t>
            </a:r>
          </a:p>
          <a:p>
            <a:pPr lvl="1"/>
            <a:r>
              <a:rPr lang="en-GB" sz="2000" dirty="0" smtClean="0"/>
              <a:t>Even if </a:t>
            </a:r>
            <a:r>
              <a:rPr lang="en-GB" sz="2000" dirty="0"/>
              <a:t>one or more </a:t>
            </a:r>
            <a:r>
              <a:rPr lang="en-GB" sz="2000" dirty="0" smtClean="0"/>
              <a:t>nodes fail, </a:t>
            </a:r>
            <a:r>
              <a:rPr lang="en-GB" sz="2000" dirty="0"/>
              <a:t>the service is </a:t>
            </a:r>
            <a:r>
              <a:rPr lang="en-GB" sz="2000" dirty="0" smtClean="0"/>
              <a:t>always </a:t>
            </a:r>
            <a:r>
              <a:rPr lang="en-GB" sz="2000" dirty="0"/>
              <a:t>available</a:t>
            </a: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55976" y="-65463"/>
            <a:ext cx="1979712" cy="1113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3890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Cloud </a:t>
            </a:r>
            <a:r>
              <a:rPr lang="en-GB" dirty="0"/>
              <a:t>e</a:t>
            </a:r>
            <a:r>
              <a:rPr lang="en-GB" dirty="0" smtClean="0"/>
              <a:t>nabling </a:t>
            </a:r>
            <a:r>
              <a:rPr lang="en-GB" dirty="0"/>
              <a:t>t</a:t>
            </a:r>
            <a:r>
              <a:rPr lang="en-GB" dirty="0" smtClean="0"/>
              <a:t>echnology</a:t>
            </a:r>
            <a:endParaRPr lang="en-GB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228600" y="1143000"/>
            <a:ext cx="8602663" cy="1301377"/>
          </a:xfrm>
        </p:spPr>
        <p:txBody>
          <a:bodyPr/>
          <a:lstStyle/>
          <a:p>
            <a:r>
              <a:rPr lang="en-GB" sz="2000" dirty="0" smtClean="0"/>
              <a:t>The key enabling </a:t>
            </a:r>
            <a:r>
              <a:rPr lang="en-GB" sz="2000" dirty="0"/>
              <a:t>technology of the cloud is </a:t>
            </a:r>
            <a:r>
              <a:rPr lang="en-GB" sz="2000" b="1" dirty="0" smtClean="0"/>
              <a:t>virtualization</a:t>
            </a:r>
          </a:p>
          <a:p>
            <a:r>
              <a:rPr lang="en-GB" sz="2000" dirty="0" smtClean="0"/>
              <a:t>Virtualization means simulating the hardware platform, the operating system, storage devices, and network resources</a:t>
            </a:r>
          </a:p>
          <a:p>
            <a:endParaRPr lang="en-GB" sz="2000" dirty="0" smtClean="0"/>
          </a:p>
          <a:p>
            <a:endParaRPr lang="en-GB" sz="2000" dirty="0"/>
          </a:p>
          <a:p>
            <a:endParaRPr lang="en-GB" sz="2000" dirty="0" smtClean="0"/>
          </a:p>
          <a:p>
            <a:endParaRPr lang="en-GB" sz="2000" dirty="0"/>
          </a:p>
          <a:p>
            <a:endParaRPr lang="en-GB" sz="2000" dirty="0" smtClean="0"/>
          </a:p>
          <a:p>
            <a:endParaRPr lang="en-GB" sz="2000" dirty="0"/>
          </a:p>
          <a:p>
            <a:endParaRPr lang="en-GB" sz="2000" dirty="0" smtClean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7704" y="2564904"/>
            <a:ext cx="4968552" cy="2977946"/>
          </a:xfrm>
          <a:prstGeom prst="rect">
            <a:avLst/>
          </a:prstGeom>
        </p:spPr>
      </p:pic>
      <p:sp>
        <p:nvSpPr>
          <p:cNvPr id="5" name="Segnaposto contenuto 2"/>
          <p:cNvSpPr txBox="1">
            <a:spLocks/>
          </p:cNvSpPr>
          <p:nvPr/>
        </p:nvSpPr>
        <p:spPr bwMode="auto">
          <a:xfrm>
            <a:off x="228600" y="5541836"/>
            <a:ext cx="8602663" cy="60956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marL="342900" indent="-342900" algn="l" defTabSz="449263" rtl="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003968"/>
              </a:buClr>
              <a:buSzPct val="100000"/>
              <a:buFont typeface="Wingdings" pitchFamily="2" charset="2"/>
              <a:buChar char="Ø"/>
              <a:defRPr sz="2400">
                <a:solidFill>
                  <a:srgbClr val="000000"/>
                </a:solidFill>
                <a:latin typeface="Osval"/>
                <a:ea typeface="+mn-ea"/>
                <a:cs typeface="+mn-cs"/>
              </a:defRPr>
            </a:lvl1pPr>
            <a:lvl2pPr marL="742950" indent="-285750" algn="l" defTabSz="449263" rtl="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003968"/>
              </a:buClr>
              <a:buSzPct val="100000"/>
              <a:buFont typeface="Courier New" pitchFamily="49" charset="0"/>
              <a:buChar char="o"/>
              <a:defRPr sz="2400">
                <a:solidFill>
                  <a:srgbClr val="000000"/>
                </a:solidFill>
                <a:latin typeface="Osval"/>
                <a:cs typeface="+mn-cs"/>
              </a:defRPr>
            </a:lvl2pPr>
            <a:lvl3pPr marL="1143000" indent="-228600" algn="l" defTabSz="449263" rtl="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003968"/>
              </a:buClr>
              <a:buSzPct val="100000"/>
              <a:buFont typeface="Arial" pitchFamily="34" charset="0"/>
              <a:buChar char="•"/>
              <a:defRPr sz="2200">
                <a:solidFill>
                  <a:srgbClr val="000000"/>
                </a:solidFill>
                <a:latin typeface="Osval"/>
                <a:cs typeface="+mn-cs"/>
              </a:defRPr>
            </a:lvl3pPr>
            <a:lvl4pPr marL="1600200" indent="-228600" algn="l" defTabSz="449263" rtl="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003968"/>
              </a:buClr>
              <a:buSzPct val="100000"/>
              <a:buFont typeface="Times New Roman" pitchFamily="16" charset="0"/>
              <a:buChar char="–"/>
              <a:defRPr sz="2000">
                <a:solidFill>
                  <a:srgbClr val="000000"/>
                </a:solidFill>
                <a:latin typeface="Osval"/>
                <a:cs typeface="+mn-cs"/>
              </a:defRPr>
            </a:lvl4pPr>
            <a:lvl5pPr marL="2057400" indent="-228600" algn="l" defTabSz="449263" rtl="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003968"/>
              </a:buClr>
              <a:buSzPct val="100000"/>
              <a:buFont typeface="Times New Roman" pitchFamily="16" charset="0"/>
              <a:buChar char="»"/>
              <a:defRPr sz="2000">
                <a:solidFill>
                  <a:srgbClr val="000000"/>
                </a:solidFill>
                <a:latin typeface="Osval"/>
                <a:cs typeface="+mn-cs"/>
              </a:defRPr>
            </a:lvl5pPr>
            <a:lvl6pPr marL="2514600" indent="-228600" algn="l" defTabSz="449263" rtl="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400">
                <a:solidFill>
                  <a:srgbClr val="000000"/>
                </a:solidFill>
                <a:latin typeface="+mn-lt"/>
                <a:cs typeface="+mn-cs"/>
              </a:defRPr>
            </a:lvl6pPr>
            <a:lvl7pPr marL="2971800" indent="-228600" algn="l" defTabSz="449263" rtl="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400">
                <a:solidFill>
                  <a:srgbClr val="000000"/>
                </a:solidFill>
                <a:latin typeface="+mn-lt"/>
                <a:cs typeface="+mn-cs"/>
              </a:defRPr>
            </a:lvl7pPr>
            <a:lvl8pPr marL="3429000" indent="-228600" algn="l" defTabSz="449263" rtl="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400">
                <a:solidFill>
                  <a:srgbClr val="000000"/>
                </a:solidFill>
                <a:latin typeface="+mn-lt"/>
                <a:cs typeface="+mn-cs"/>
              </a:defRPr>
            </a:lvl8pPr>
            <a:lvl9pPr marL="3886200" indent="-228600" algn="l" defTabSz="449263" rtl="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400">
                <a:solidFill>
                  <a:srgbClr val="000000"/>
                </a:solidFill>
                <a:latin typeface="+mn-lt"/>
                <a:cs typeface="+mn-cs"/>
              </a:defRPr>
            </a:lvl9pPr>
          </a:lstStyle>
          <a:p>
            <a:r>
              <a:rPr lang="en-GB" sz="2000" kern="0" dirty="0"/>
              <a:t>V</a:t>
            </a:r>
            <a:r>
              <a:rPr lang="en-GB" sz="2000" kern="0" dirty="0" smtClean="0"/>
              <a:t>irtualization increases </a:t>
            </a:r>
            <a:r>
              <a:rPr lang="en-GB" sz="2000" b="1" kern="0" dirty="0" smtClean="0"/>
              <a:t>resources usage efficiency</a:t>
            </a:r>
            <a:endParaRPr lang="en-GB" sz="2000" b="1" kern="0" dirty="0"/>
          </a:p>
        </p:txBody>
      </p:sp>
    </p:spTree>
    <p:extLst>
      <p:ext uri="{BB962C8B-B14F-4D97-AF65-F5344CB8AC3E}">
        <p14:creationId xmlns:p14="http://schemas.microsoft.com/office/powerpoint/2010/main" val="7264983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Virtualization Concepts</a:t>
            </a:r>
            <a:endParaRPr lang="en-GB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228600" y="2060848"/>
            <a:ext cx="8663880" cy="2952328"/>
          </a:xfrm>
        </p:spPr>
        <p:txBody>
          <a:bodyPr/>
          <a:lstStyle/>
          <a:p>
            <a:r>
              <a:rPr lang="en-US" dirty="0"/>
              <a:t>The virtualization of machines to be offered to Cloud customers is </a:t>
            </a:r>
            <a:r>
              <a:rPr lang="en-US" dirty="0" smtClean="0"/>
              <a:t>made possible by </a:t>
            </a:r>
            <a:r>
              <a:rPr lang="en-US" dirty="0"/>
              <a:t>the Hypervisor</a:t>
            </a:r>
          </a:p>
          <a:p>
            <a:r>
              <a:rPr lang="en-GB" dirty="0" smtClean="0"/>
              <a:t>This is a software layer that lays between the hardware and OSes and provides an interface to share the available resources to virtual machines</a:t>
            </a:r>
          </a:p>
          <a:p>
            <a:r>
              <a:rPr lang="en-GB" dirty="0" smtClean="0"/>
              <a:t>The Hypervisor is the unit that assigns, in different time slices, hardware resources to </a:t>
            </a:r>
            <a:r>
              <a:rPr lang="en-GB" dirty="0"/>
              <a:t>VMs</a:t>
            </a:r>
            <a:r>
              <a:rPr lang="en-GB" dirty="0" smtClean="0"/>
              <a:t> </a:t>
            </a:r>
          </a:p>
          <a:p>
            <a:endParaRPr lang="en-GB" dirty="0" smtClean="0"/>
          </a:p>
          <a:p>
            <a:pPr marL="0" indent="0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75262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Hypervisor</a:t>
            </a:r>
            <a:endParaRPr lang="en-GB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289817" y="1196752"/>
            <a:ext cx="8602663" cy="2016224"/>
          </a:xfrm>
        </p:spPr>
        <p:txBody>
          <a:bodyPr/>
          <a:lstStyle/>
          <a:p>
            <a:r>
              <a:rPr lang="en-GB" dirty="0" smtClean="0"/>
              <a:t>Two types of hypervisor:</a:t>
            </a:r>
          </a:p>
          <a:p>
            <a:pPr lvl="1"/>
            <a:r>
              <a:rPr lang="en-GB" b="1" dirty="0" smtClean="0"/>
              <a:t>Bare-metal</a:t>
            </a:r>
            <a:r>
              <a:rPr lang="en-GB" dirty="0" smtClean="0"/>
              <a:t> </a:t>
            </a:r>
            <a:r>
              <a:rPr lang="mr-IN" dirty="0" smtClean="0"/>
              <a:t>–</a:t>
            </a:r>
            <a:r>
              <a:rPr lang="en-GB" dirty="0" smtClean="0"/>
              <a:t> There is no Host OS, i.e., the hypervisor runs directly on top of the hardware</a:t>
            </a:r>
          </a:p>
          <a:p>
            <a:pPr lvl="1"/>
            <a:r>
              <a:rPr lang="en-GB" b="1" dirty="0" smtClean="0"/>
              <a:t>Hosted </a:t>
            </a:r>
            <a:r>
              <a:rPr lang="mr-IN" dirty="0" smtClean="0"/>
              <a:t>–</a:t>
            </a:r>
            <a:r>
              <a:rPr lang="en-GB" dirty="0" smtClean="0"/>
              <a:t> The hypervisor is </a:t>
            </a:r>
            <a:r>
              <a:rPr lang="en-GB" i="1" dirty="0" smtClean="0"/>
              <a:t>hosted </a:t>
            </a:r>
            <a:r>
              <a:rPr lang="en-GB" dirty="0" smtClean="0"/>
              <a:t>in a host OS</a:t>
            </a:r>
          </a:p>
          <a:p>
            <a:endParaRPr lang="en-GB" dirty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520" y="3212976"/>
            <a:ext cx="8927976" cy="2510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1879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Container-based Virtualization</a:t>
            </a:r>
            <a:endParaRPr lang="en-GB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In the last 5-10 years a new form of virtualization gained ground in cloud environments: </a:t>
            </a:r>
            <a:r>
              <a:rPr lang="en-GB" b="1" dirty="0"/>
              <a:t>c</a:t>
            </a:r>
            <a:r>
              <a:rPr lang="en-GB" b="1" dirty="0" smtClean="0"/>
              <a:t>ontainers</a:t>
            </a:r>
          </a:p>
          <a:p>
            <a:r>
              <a:rPr lang="en-GB" dirty="0" smtClean="0"/>
              <a:t>These are an OS-level virtualization method for running multiple isolated environments within a single host</a:t>
            </a:r>
          </a:p>
          <a:p>
            <a:r>
              <a:rPr lang="en-GB" dirty="0" smtClean="0"/>
              <a:t>Containers do not need a Hypervisor layer</a:t>
            </a:r>
          </a:p>
          <a:p>
            <a:r>
              <a:rPr lang="en-GB" dirty="0" smtClean="0"/>
              <a:t>Advantages of containers with respect to VMs are:</a:t>
            </a:r>
          </a:p>
          <a:p>
            <a:pPr lvl="1"/>
            <a:r>
              <a:rPr lang="en-GB" dirty="0" smtClean="0"/>
              <a:t>Faster </a:t>
            </a:r>
            <a:r>
              <a:rPr lang="en-GB" dirty="0" err="1" smtClean="0"/>
              <a:t>startup</a:t>
            </a:r>
            <a:endParaRPr lang="en-GB" dirty="0" smtClean="0"/>
          </a:p>
          <a:p>
            <a:pPr lvl="1"/>
            <a:r>
              <a:rPr lang="en-GB" dirty="0" smtClean="0"/>
              <a:t>Less resource consumption</a:t>
            </a:r>
          </a:p>
          <a:p>
            <a:pPr lvl="1"/>
            <a:r>
              <a:rPr lang="en-GB" dirty="0" smtClean="0"/>
              <a:t>Cheaper</a:t>
            </a:r>
          </a:p>
          <a:p>
            <a:pPr lvl="1"/>
            <a:r>
              <a:rPr lang="en-GB" dirty="0" smtClean="0"/>
              <a:t>Easier to deploy</a:t>
            </a:r>
          </a:p>
          <a:p>
            <a:endParaRPr lang="en-GB" dirty="0" smtClean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28125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Container-based Virtualization</a:t>
            </a:r>
            <a:endParaRPr lang="en-GB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In the last 5-10 years a new form of virtualization gained ground in cloud environments: </a:t>
            </a:r>
            <a:r>
              <a:rPr lang="en-GB" b="1" dirty="0" smtClean="0"/>
              <a:t>Containers</a:t>
            </a:r>
          </a:p>
          <a:p>
            <a:r>
              <a:rPr lang="en-GB" dirty="0" smtClean="0"/>
              <a:t>These are an OS-level virtualization method for running multiple isolated environments within a single host</a:t>
            </a:r>
          </a:p>
          <a:p>
            <a:r>
              <a:rPr lang="en-GB" dirty="0" smtClean="0"/>
              <a:t>Containers do not need a Hypervisor</a:t>
            </a:r>
          </a:p>
          <a:p>
            <a:r>
              <a:rPr lang="en-GB" dirty="0" smtClean="0"/>
              <a:t>Advantages of containers with respect to VMs are:</a:t>
            </a:r>
          </a:p>
          <a:p>
            <a:pPr lvl="1"/>
            <a:r>
              <a:rPr lang="en-GB" dirty="0" smtClean="0"/>
              <a:t>Less </a:t>
            </a:r>
            <a:r>
              <a:rPr lang="en-GB" dirty="0" err="1" smtClean="0"/>
              <a:t>startup</a:t>
            </a:r>
            <a:r>
              <a:rPr lang="en-GB" dirty="0" smtClean="0"/>
              <a:t> time</a:t>
            </a:r>
          </a:p>
          <a:p>
            <a:pPr lvl="1"/>
            <a:r>
              <a:rPr lang="en-GB" dirty="0" smtClean="0"/>
              <a:t>Less resource consumption</a:t>
            </a:r>
          </a:p>
          <a:p>
            <a:pPr lvl="1"/>
            <a:r>
              <a:rPr lang="en-GB" dirty="0" smtClean="0"/>
              <a:t>Less expensive</a:t>
            </a:r>
          </a:p>
          <a:p>
            <a:pPr lvl="1"/>
            <a:r>
              <a:rPr lang="en-GB" dirty="0" smtClean="0"/>
              <a:t>Easy to deploy</a:t>
            </a:r>
          </a:p>
          <a:p>
            <a:endParaRPr lang="en-GB" dirty="0" smtClean="0"/>
          </a:p>
          <a:p>
            <a:endParaRPr lang="en-GB" dirty="0"/>
          </a:p>
        </p:txBody>
      </p:sp>
      <p:pic>
        <p:nvPicPr>
          <p:cNvPr id="1026" name="Picture 2" descr="https://blog.netapp.com/wp-content/uploads/2016/03/Screen-Shot-2018-03-20-at-9.24.09-AM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60" y="1223095"/>
            <a:ext cx="8948142" cy="4784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4341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 smtClean="0"/>
              <a:t>Roadmap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importance of cloud </a:t>
            </a:r>
            <a:r>
              <a:rPr lang="en-US" dirty="0" smtClean="0"/>
              <a:t>technology</a:t>
            </a:r>
          </a:p>
          <a:p>
            <a:r>
              <a:rPr lang="en-US" dirty="0" smtClean="0"/>
              <a:t>Cloud concepts and delivery models</a:t>
            </a:r>
          </a:p>
          <a:p>
            <a:r>
              <a:rPr lang="en-US" dirty="0" smtClean="0"/>
              <a:t>Cloud pillars</a:t>
            </a:r>
          </a:p>
          <a:p>
            <a:r>
              <a:rPr lang="en-US" dirty="0"/>
              <a:t>A</a:t>
            </a:r>
            <a:r>
              <a:rPr lang="en-US" dirty="0" smtClean="0"/>
              <a:t>dvantages and </a:t>
            </a:r>
            <a:r>
              <a:rPr lang="en-US" dirty="0"/>
              <a:t>disadvantages of cloud technology</a:t>
            </a:r>
            <a:endParaRPr lang="en-US" dirty="0" smtClean="0"/>
          </a:p>
          <a:p>
            <a:r>
              <a:rPr lang="en-US" dirty="0" smtClean="0"/>
              <a:t>Security risks in the cloud environment</a:t>
            </a:r>
          </a:p>
          <a:p>
            <a:r>
              <a:rPr lang="en-US" dirty="0" smtClean="0"/>
              <a:t>The malicious insider threat</a:t>
            </a:r>
          </a:p>
          <a:p>
            <a:r>
              <a:rPr lang="en-US" dirty="0" smtClean="0"/>
              <a:t>Current approaches for protecting from malicious insiders</a:t>
            </a:r>
          </a:p>
          <a:p>
            <a:r>
              <a:rPr lang="en-US" dirty="0" smtClean="0"/>
              <a:t>Case studies:</a:t>
            </a:r>
          </a:p>
          <a:p>
            <a:pPr lvl="1"/>
            <a:r>
              <a:rPr lang="en-US" dirty="0" smtClean="0"/>
              <a:t>The SERECA project: </a:t>
            </a:r>
            <a:r>
              <a:rPr lang="en-US" dirty="0" err="1" smtClean="0"/>
              <a:t>cloudifying</a:t>
            </a:r>
            <a:r>
              <a:rPr lang="en-US" dirty="0" smtClean="0"/>
              <a:t> Critical Applications</a:t>
            </a:r>
          </a:p>
          <a:p>
            <a:pPr lvl="1"/>
            <a:r>
              <a:rPr lang="en-US" dirty="0" smtClean="0"/>
              <a:t>The KONFIDO project: protecting clinical data</a:t>
            </a:r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10580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Reference Architecture</a:t>
            </a:r>
            <a:endParaRPr lang="en-GB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sz="2200" dirty="0" smtClean="0"/>
              <a:t>The </a:t>
            </a:r>
            <a:r>
              <a:rPr lang="it-IT" sz="2200" dirty="0" err="1" smtClean="0"/>
              <a:t>cloud</a:t>
            </a:r>
            <a:r>
              <a:rPr lang="it-IT" sz="2200" dirty="0" smtClean="0"/>
              <a:t> </a:t>
            </a:r>
            <a:r>
              <a:rPr lang="it-IT" sz="2200" dirty="0" err="1"/>
              <a:t>reference</a:t>
            </a:r>
            <a:r>
              <a:rPr lang="it-IT" sz="2200" dirty="0"/>
              <a:t> </a:t>
            </a:r>
            <a:r>
              <a:rPr lang="it-IT" sz="2200" dirty="0" err="1"/>
              <a:t>architecture</a:t>
            </a:r>
            <a:r>
              <a:rPr lang="it-IT" sz="2200" dirty="0"/>
              <a:t> </a:t>
            </a:r>
            <a:r>
              <a:rPr lang="it-IT" sz="2200" dirty="0" err="1" smtClean="0"/>
              <a:t>is</a:t>
            </a:r>
            <a:r>
              <a:rPr lang="it-IT" sz="2200" dirty="0" smtClean="0"/>
              <a:t> </a:t>
            </a:r>
            <a:r>
              <a:rPr lang="it-IT" sz="2200" dirty="0" err="1" smtClean="0"/>
              <a:t>composed</a:t>
            </a:r>
            <a:r>
              <a:rPr lang="it-IT" sz="2200" dirty="0" smtClean="0"/>
              <a:t> of </a:t>
            </a:r>
            <a:r>
              <a:rPr lang="it-IT" sz="2200" dirty="0" err="1" smtClean="0"/>
              <a:t>three</a:t>
            </a:r>
            <a:r>
              <a:rPr lang="it-IT" sz="2200" dirty="0" smtClean="0"/>
              <a:t> </a:t>
            </a:r>
            <a:r>
              <a:rPr lang="it-IT" sz="2200" dirty="0" err="1"/>
              <a:t>main</a:t>
            </a:r>
            <a:r>
              <a:rPr lang="it-IT" sz="2200" dirty="0"/>
              <a:t> </a:t>
            </a:r>
            <a:r>
              <a:rPr lang="it-IT" sz="2200" dirty="0" err="1"/>
              <a:t>parts</a:t>
            </a:r>
            <a:r>
              <a:rPr lang="it-IT" sz="2200" dirty="0"/>
              <a:t>:</a:t>
            </a:r>
          </a:p>
          <a:p>
            <a:pPr lvl="1">
              <a:lnSpc>
                <a:spcPct val="150000"/>
              </a:lnSpc>
            </a:pPr>
            <a:r>
              <a:rPr lang="it-IT" sz="2200" b="1" i="1" dirty="0" err="1"/>
              <a:t>Supporting</a:t>
            </a:r>
            <a:r>
              <a:rPr lang="it-IT" sz="2200" b="1" i="1" dirty="0"/>
              <a:t> (IT) </a:t>
            </a:r>
            <a:r>
              <a:rPr lang="it-IT" sz="2200" b="1" i="1" dirty="0" err="1" smtClean="0"/>
              <a:t>infrastructure</a:t>
            </a:r>
            <a:r>
              <a:rPr lang="it-IT" sz="2200" i="1" dirty="0"/>
              <a:t>: </a:t>
            </a:r>
            <a:r>
              <a:rPr lang="it-IT" sz="2200" dirty="0" err="1"/>
              <a:t>These</a:t>
            </a:r>
            <a:r>
              <a:rPr lang="it-IT" sz="2200" dirty="0"/>
              <a:t> are </a:t>
            </a:r>
            <a:r>
              <a:rPr lang="it-IT" sz="2200" dirty="0" err="1"/>
              <a:t>facilities</a:t>
            </a:r>
            <a:r>
              <a:rPr lang="it-IT" sz="2200" dirty="0"/>
              <a:t> and </a:t>
            </a:r>
            <a:r>
              <a:rPr lang="it-IT" sz="2200" dirty="0" err="1"/>
              <a:t>services</a:t>
            </a:r>
            <a:r>
              <a:rPr lang="it-IT" sz="2200" dirty="0"/>
              <a:t> common to </a:t>
            </a:r>
            <a:r>
              <a:rPr lang="it-IT" sz="2200" dirty="0" err="1"/>
              <a:t>any</a:t>
            </a:r>
            <a:r>
              <a:rPr lang="it-IT" sz="2200" dirty="0"/>
              <a:t> IT service, </a:t>
            </a:r>
            <a:r>
              <a:rPr lang="it-IT" sz="2200" dirty="0" err="1"/>
              <a:t>cloud</a:t>
            </a:r>
            <a:r>
              <a:rPr lang="it-IT" sz="2200" dirty="0"/>
              <a:t> or </a:t>
            </a:r>
            <a:r>
              <a:rPr lang="it-IT" sz="2200" dirty="0" err="1"/>
              <a:t>other­wise</a:t>
            </a:r>
            <a:r>
              <a:rPr lang="it-IT" sz="2200" dirty="0"/>
              <a:t>. </a:t>
            </a:r>
            <a:endParaRPr lang="it-IT" sz="2200" dirty="0" smtClean="0"/>
          </a:p>
          <a:p>
            <a:pPr lvl="1">
              <a:lnSpc>
                <a:spcPct val="150000"/>
              </a:lnSpc>
            </a:pPr>
            <a:r>
              <a:rPr lang="it-IT" sz="2200" b="1" i="1" dirty="0" err="1" smtClean="0"/>
              <a:t>Cloud-specific</a:t>
            </a:r>
            <a:r>
              <a:rPr lang="it-IT" sz="2200" b="1" i="1" dirty="0" smtClean="0"/>
              <a:t> </a:t>
            </a:r>
            <a:r>
              <a:rPr lang="it-IT" sz="2200" b="1" i="1" dirty="0" err="1" smtClean="0"/>
              <a:t>infrastructure</a:t>
            </a:r>
            <a:r>
              <a:rPr lang="it-IT" sz="2200" b="1" i="1" dirty="0"/>
              <a:t>:</a:t>
            </a:r>
            <a:r>
              <a:rPr lang="it-IT" sz="2200" i="1" dirty="0"/>
              <a:t> </a:t>
            </a:r>
            <a:r>
              <a:rPr lang="it-IT" sz="2200" dirty="0" err="1" smtClean="0"/>
              <a:t>These</a:t>
            </a:r>
            <a:r>
              <a:rPr lang="it-IT" sz="2200" dirty="0" smtClean="0"/>
              <a:t> </a:t>
            </a:r>
            <a:r>
              <a:rPr lang="it-IT" sz="2200" dirty="0" err="1"/>
              <a:t>components</a:t>
            </a:r>
            <a:r>
              <a:rPr lang="it-IT" sz="2200" dirty="0"/>
              <a:t> </a:t>
            </a:r>
            <a:r>
              <a:rPr lang="it-IT" sz="2200" dirty="0" err="1"/>
              <a:t>con­stitute</a:t>
            </a:r>
            <a:r>
              <a:rPr lang="it-IT" sz="2200" dirty="0"/>
              <a:t> the </a:t>
            </a:r>
            <a:r>
              <a:rPr lang="it-IT" sz="2200" dirty="0" err="1"/>
              <a:t>heart</a:t>
            </a:r>
            <a:r>
              <a:rPr lang="it-IT" sz="2200" dirty="0"/>
              <a:t> of a </a:t>
            </a:r>
            <a:r>
              <a:rPr lang="it-IT" sz="2200" dirty="0" err="1"/>
              <a:t>cloud</a:t>
            </a:r>
            <a:r>
              <a:rPr lang="it-IT" sz="2200" dirty="0"/>
              <a:t> service; </a:t>
            </a:r>
            <a:r>
              <a:rPr lang="it-IT" sz="2200" dirty="0" err="1"/>
              <a:t>cloud-specific</a:t>
            </a:r>
            <a:r>
              <a:rPr lang="it-IT" sz="2200" dirty="0"/>
              <a:t> </a:t>
            </a:r>
            <a:r>
              <a:rPr lang="it-IT" sz="2200" dirty="0" err="1" smtClean="0"/>
              <a:t>functionalities</a:t>
            </a:r>
            <a:r>
              <a:rPr lang="it-IT" sz="2200" dirty="0" smtClean="0"/>
              <a:t> are </a:t>
            </a:r>
            <a:r>
              <a:rPr lang="it-IT" sz="2200" dirty="0" err="1"/>
              <a:t>typi­cally</a:t>
            </a:r>
            <a:r>
              <a:rPr lang="it-IT" sz="2200" dirty="0"/>
              <a:t> </a:t>
            </a:r>
            <a:r>
              <a:rPr lang="it-IT" sz="2200" dirty="0" err="1"/>
              <a:t>mapped</a:t>
            </a:r>
            <a:r>
              <a:rPr lang="it-IT" sz="2200" dirty="0"/>
              <a:t> to </a:t>
            </a:r>
            <a:r>
              <a:rPr lang="it-IT" sz="2200" dirty="0" err="1"/>
              <a:t>these</a:t>
            </a:r>
            <a:r>
              <a:rPr lang="it-IT" sz="2200" dirty="0"/>
              <a:t> </a:t>
            </a:r>
            <a:r>
              <a:rPr lang="it-IT" sz="2200" dirty="0" err="1"/>
              <a:t>components</a:t>
            </a:r>
            <a:r>
              <a:rPr lang="it-IT" sz="2200" dirty="0"/>
              <a:t>.</a:t>
            </a:r>
          </a:p>
          <a:p>
            <a:pPr lvl="1">
              <a:lnSpc>
                <a:spcPct val="150000"/>
              </a:lnSpc>
            </a:pPr>
            <a:r>
              <a:rPr lang="it-IT" sz="2200" b="1" i="1" dirty="0" err="1"/>
              <a:t>Cloud</a:t>
            </a:r>
            <a:r>
              <a:rPr lang="it-IT" sz="2200" b="1" i="1" dirty="0"/>
              <a:t> service </a:t>
            </a:r>
            <a:r>
              <a:rPr lang="it-IT" sz="2200" b="1" i="1" dirty="0" smtClean="0"/>
              <a:t>consumer</a:t>
            </a:r>
            <a:r>
              <a:rPr lang="it-IT" sz="2200" i="1" dirty="0"/>
              <a:t>: </a:t>
            </a:r>
            <a:r>
              <a:rPr lang="it-IT" sz="2200" dirty="0" smtClean="0"/>
              <a:t>The</a:t>
            </a:r>
            <a:r>
              <a:rPr lang="it-IT" sz="2200" i="1" dirty="0" smtClean="0"/>
              <a:t> </a:t>
            </a:r>
            <a:r>
              <a:rPr lang="it-IT" sz="2200" dirty="0" err="1" smtClean="0"/>
              <a:t>cloud</a:t>
            </a:r>
            <a:r>
              <a:rPr lang="it-IT" sz="2200" dirty="0" smtClean="0"/>
              <a:t> </a:t>
            </a:r>
            <a:r>
              <a:rPr lang="it-IT" sz="2200" dirty="0"/>
              <a:t>service </a:t>
            </a:r>
            <a:r>
              <a:rPr lang="it-IT" sz="2200" dirty="0" err="1" smtClean="0"/>
              <a:t>is</a:t>
            </a:r>
            <a:r>
              <a:rPr lang="it-IT" sz="2200" dirty="0" smtClean="0"/>
              <a:t> </a:t>
            </a:r>
            <a:r>
              <a:rPr lang="it-IT" sz="2200" dirty="0" err="1" smtClean="0"/>
              <a:t>exposed</a:t>
            </a:r>
            <a:r>
              <a:rPr lang="it-IT" sz="2200" dirty="0" smtClean="0"/>
              <a:t> to </a:t>
            </a:r>
            <a:r>
              <a:rPr lang="it-IT" sz="2200" dirty="0" err="1" smtClean="0"/>
              <a:t>final</a:t>
            </a:r>
            <a:r>
              <a:rPr lang="it-IT" sz="2200" dirty="0" smtClean="0"/>
              <a:t> consumers (e.g. for </a:t>
            </a:r>
            <a:r>
              <a:rPr lang="it-IT" sz="2200" dirty="0" err="1" smtClean="0"/>
              <a:t>example</a:t>
            </a:r>
            <a:r>
              <a:rPr lang="it-IT" sz="2200" dirty="0" smtClean="0"/>
              <a:t> a web server client) </a:t>
            </a:r>
            <a:r>
              <a:rPr lang="it-IT" sz="2200" dirty="0" err="1" smtClean="0"/>
              <a:t>through</a:t>
            </a:r>
            <a:r>
              <a:rPr lang="it-IT" sz="2200" dirty="0" smtClean="0"/>
              <a:t> </a:t>
            </a:r>
            <a:r>
              <a:rPr lang="it-IT" sz="2200" dirty="0" err="1" smtClean="0"/>
              <a:t>this</a:t>
            </a:r>
            <a:r>
              <a:rPr lang="it-IT" sz="2200" dirty="0" smtClean="0"/>
              <a:t> </a:t>
            </a:r>
            <a:r>
              <a:rPr lang="it-IT" sz="2200" dirty="0" err="1" smtClean="0"/>
              <a:t>layer</a:t>
            </a:r>
            <a:endParaRPr lang="it-IT" sz="2200" dirty="0"/>
          </a:p>
        </p:txBody>
      </p:sp>
    </p:spTree>
    <p:extLst>
      <p:ext uri="{BB962C8B-B14F-4D97-AF65-F5344CB8AC3E}">
        <p14:creationId xmlns:p14="http://schemas.microsoft.com/office/powerpoint/2010/main" val="1291971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Reference Architecture</a:t>
            </a:r>
            <a:endParaRPr lang="en-GB" dirty="0"/>
          </a:p>
        </p:txBody>
      </p:sp>
      <p:grpSp>
        <p:nvGrpSpPr>
          <p:cNvPr id="28" name="Gruppo 27"/>
          <p:cNvGrpSpPr/>
          <p:nvPr/>
        </p:nvGrpSpPr>
        <p:grpSpPr>
          <a:xfrm>
            <a:off x="3779912" y="1099149"/>
            <a:ext cx="4900898" cy="4274580"/>
            <a:chOff x="3574012" y="1272767"/>
            <a:chExt cx="4900898" cy="4274580"/>
          </a:xfrm>
        </p:grpSpPr>
        <p:sp>
          <p:nvSpPr>
            <p:cNvPr id="3" name="Rettangolo arrotondato 2"/>
            <p:cNvSpPr/>
            <p:nvPr/>
          </p:nvSpPr>
          <p:spPr bwMode="auto">
            <a:xfrm>
              <a:off x="3579166" y="1272767"/>
              <a:ext cx="4459342" cy="360040"/>
            </a:xfrm>
            <a:prstGeom prst="roundRect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449263" rtl="0" eaLnBrk="0" fontAlgn="base" latinLnBrk="0" hangingPunct="0">
                <a:lnSpc>
                  <a:spcPct val="100000"/>
                </a:lnSpc>
                <a:spcBef>
                  <a:spcPts val="675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  <a:tabLst/>
              </a:pPr>
              <a:r>
                <a:rPr kumimoji="0" lang="en-GB" sz="1600" b="0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Tahoma" pitchFamily="32" charset="0"/>
                  <a:cs typeface="Arial" charset="0"/>
                </a:rPr>
                <a:t>User</a:t>
              </a:r>
            </a:p>
          </p:txBody>
        </p:sp>
        <p:sp>
          <p:nvSpPr>
            <p:cNvPr id="5" name="Rettangolo arrotondato 4"/>
            <p:cNvSpPr/>
            <p:nvPr/>
          </p:nvSpPr>
          <p:spPr bwMode="auto">
            <a:xfrm>
              <a:off x="3579166" y="1666876"/>
              <a:ext cx="4459342" cy="360040"/>
            </a:xfrm>
            <a:prstGeom prst="roundRect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449263" rtl="0" eaLnBrk="0" fontAlgn="base" latinLnBrk="0" hangingPunct="0">
                <a:lnSpc>
                  <a:spcPct val="100000"/>
                </a:lnSpc>
                <a:spcBef>
                  <a:spcPts val="675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  <a:tabLst/>
              </a:pPr>
              <a:r>
                <a:rPr kumimoji="0" lang="en-GB" sz="1600" b="0" i="0" u="none" strike="noStrike" cap="none" normalizeH="0" baseline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Tahoma" pitchFamily="32" charset="0"/>
                  <a:cs typeface="Arial" charset="0"/>
                </a:rPr>
                <a:t>Front End</a:t>
              </a:r>
              <a:endParaRPr kumimoji="0" lang="en-GB" sz="16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ahoma" pitchFamily="32" charset="0"/>
                <a:cs typeface="Arial" charset="0"/>
              </a:endParaRPr>
            </a:p>
          </p:txBody>
        </p:sp>
        <p:sp>
          <p:nvSpPr>
            <p:cNvPr id="6" name="Rettangolo arrotondato 5"/>
            <p:cNvSpPr/>
            <p:nvPr/>
          </p:nvSpPr>
          <p:spPr bwMode="auto">
            <a:xfrm>
              <a:off x="3579166" y="2060985"/>
              <a:ext cx="4459342" cy="360040"/>
            </a:xfrm>
            <a:prstGeom prst="roundRect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449263" rtl="0" eaLnBrk="0" fontAlgn="base" latinLnBrk="0" hangingPunct="0">
                <a:lnSpc>
                  <a:spcPct val="100000"/>
                </a:lnSpc>
                <a:spcBef>
                  <a:spcPts val="675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  <a:tabLst/>
              </a:pPr>
              <a:r>
                <a:rPr kumimoji="0" lang="en-GB" sz="1600" b="0" i="0" u="none" strike="noStrike" cap="none" normalizeH="0" baseline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Tahoma" pitchFamily="32" charset="0"/>
                  <a:cs typeface="Arial" charset="0"/>
                </a:rPr>
                <a:t>Network</a:t>
              </a:r>
              <a:endParaRPr kumimoji="0" lang="en-GB" sz="16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ahoma" pitchFamily="32" charset="0"/>
                <a:cs typeface="Arial" charset="0"/>
              </a:endParaRPr>
            </a:p>
          </p:txBody>
        </p:sp>
        <p:sp>
          <p:nvSpPr>
            <p:cNvPr id="7" name="Rettangolo arrotondato 6"/>
            <p:cNvSpPr/>
            <p:nvPr/>
          </p:nvSpPr>
          <p:spPr bwMode="auto">
            <a:xfrm>
              <a:off x="3574012" y="2481752"/>
              <a:ext cx="3312368" cy="360040"/>
            </a:xfrm>
            <a:prstGeom prst="roundRect">
              <a:avLst/>
            </a:prstGeom>
            <a:solidFill>
              <a:srgbClr val="C0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449263" rtl="0" eaLnBrk="0" fontAlgn="base" latinLnBrk="0" hangingPunct="0">
                <a:lnSpc>
                  <a:spcPct val="100000"/>
                </a:lnSpc>
                <a:spcBef>
                  <a:spcPts val="675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  <a:tabLst/>
              </a:pPr>
              <a:r>
                <a:rPr kumimoji="0" lang="en-GB" sz="1600" b="0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Tahoma" pitchFamily="32" charset="0"/>
                  <a:cs typeface="Arial" charset="0"/>
                </a:rPr>
                <a:t>Cloud</a:t>
              </a:r>
              <a:r>
                <a:rPr kumimoji="0" lang="en-GB" sz="1600" b="0" i="0" u="none" strike="noStrike" cap="none" normalizeH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Tahoma" pitchFamily="32" charset="0"/>
                  <a:cs typeface="Arial" charset="0"/>
                </a:rPr>
                <a:t> (Web) Applications</a:t>
              </a:r>
              <a:endParaRPr kumimoji="0" lang="en-GB" sz="16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ahoma" pitchFamily="32" charset="0"/>
                <a:cs typeface="Arial" charset="0"/>
              </a:endParaRPr>
            </a:p>
          </p:txBody>
        </p:sp>
        <p:sp>
          <p:nvSpPr>
            <p:cNvPr id="8" name="Rettangolo arrotondato 7"/>
            <p:cNvSpPr/>
            <p:nvPr/>
          </p:nvSpPr>
          <p:spPr bwMode="auto">
            <a:xfrm>
              <a:off x="3574012" y="2908557"/>
              <a:ext cx="3312368" cy="1388546"/>
            </a:xfrm>
            <a:prstGeom prst="roundRect">
              <a:avLst/>
            </a:prstGeom>
            <a:solidFill>
              <a:srgbClr val="C0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449263" rtl="0" eaLnBrk="0" fontAlgn="base" latinLnBrk="0" hangingPunct="0">
                <a:lnSpc>
                  <a:spcPct val="100000"/>
                </a:lnSpc>
                <a:spcBef>
                  <a:spcPts val="675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  <a:tabLst/>
              </a:pPr>
              <a:r>
                <a:rPr kumimoji="0" lang="en-GB" sz="1600" b="0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Tahoma" pitchFamily="32" charset="0"/>
                  <a:cs typeface="Arial" charset="0"/>
                </a:rPr>
                <a:t>Cloud Software Environment</a:t>
              </a:r>
            </a:p>
          </p:txBody>
        </p:sp>
        <p:sp>
          <p:nvSpPr>
            <p:cNvPr id="9" name="Rettangolo arrotondato 8"/>
            <p:cNvSpPr/>
            <p:nvPr/>
          </p:nvSpPr>
          <p:spPr bwMode="auto">
            <a:xfrm>
              <a:off x="3574012" y="4398111"/>
              <a:ext cx="4464496" cy="331039"/>
            </a:xfrm>
            <a:prstGeom prst="roundRect">
              <a:avLst/>
            </a:prstGeom>
            <a:solidFill>
              <a:schemeClr val="accent1">
                <a:lumMod val="5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449263" rtl="0" eaLnBrk="0" fontAlgn="base" latinLnBrk="0" hangingPunct="0">
                <a:lnSpc>
                  <a:spcPct val="100000"/>
                </a:lnSpc>
                <a:spcBef>
                  <a:spcPts val="675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  <a:tabLst/>
              </a:pPr>
              <a:r>
                <a:rPr kumimoji="0" lang="en-GB" sz="1600" b="0" i="0" u="none" strike="noStrike" cap="none" normalizeH="0" baseline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Tahoma" pitchFamily="32" charset="0"/>
                  <a:cs typeface="Arial" charset="0"/>
                </a:rPr>
                <a:t>Kernel</a:t>
              </a:r>
              <a:endParaRPr kumimoji="0" lang="en-GB" sz="16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ahoma" pitchFamily="32" charset="0"/>
                <a:cs typeface="Arial" charset="0"/>
              </a:endParaRPr>
            </a:p>
          </p:txBody>
        </p:sp>
        <p:sp>
          <p:nvSpPr>
            <p:cNvPr id="10" name="Rettangolo arrotondato 9"/>
            <p:cNvSpPr/>
            <p:nvPr/>
          </p:nvSpPr>
          <p:spPr bwMode="auto">
            <a:xfrm>
              <a:off x="3574012" y="4792220"/>
              <a:ext cx="4464496" cy="331039"/>
            </a:xfrm>
            <a:prstGeom prst="roundRect">
              <a:avLst/>
            </a:prstGeom>
            <a:solidFill>
              <a:schemeClr val="accent1">
                <a:lumMod val="5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449263" rtl="0" eaLnBrk="0" fontAlgn="base" latinLnBrk="0" hangingPunct="0">
                <a:lnSpc>
                  <a:spcPct val="100000"/>
                </a:lnSpc>
                <a:spcBef>
                  <a:spcPts val="675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  <a:tabLst/>
              </a:pPr>
              <a:r>
                <a:rPr kumimoji="0" lang="en-GB" sz="1600" b="0" i="0" u="none" strike="noStrike" cap="none" normalizeH="0" baseline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Tahoma" pitchFamily="32" charset="0"/>
                  <a:cs typeface="Arial" charset="0"/>
                </a:rPr>
                <a:t>Hardware</a:t>
              </a:r>
              <a:endParaRPr kumimoji="0" lang="en-GB" sz="16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ahoma" pitchFamily="32" charset="0"/>
                <a:cs typeface="Arial" charset="0"/>
              </a:endParaRPr>
            </a:p>
          </p:txBody>
        </p:sp>
        <p:sp>
          <p:nvSpPr>
            <p:cNvPr id="11" name="Rettangolo arrotondato 10"/>
            <p:cNvSpPr/>
            <p:nvPr/>
          </p:nvSpPr>
          <p:spPr bwMode="auto">
            <a:xfrm>
              <a:off x="3588784" y="5185367"/>
              <a:ext cx="4464496" cy="331039"/>
            </a:xfrm>
            <a:prstGeom prst="roundRect">
              <a:avLst/>
            </a:prstGeom>
            <a:solidFill>
              <a:schemeClr val="accent1">
                <a:lumMod val="5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449263" rtl="0" eaLnBrk="0" fontAlgn="base" latinLnBrk="0" hangingPunct="0">
                <a:lnSpc>
                  <a:spcPct val="100000"/>
                </a:lnSpc>
                <a:spcBef>
                  <a:spcPts val="675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  <a:tabLst/>
              </a:pPr>
              <a:r>
                <a:rPr kumimoji="0" lang="en-GB" sz="1600" b="0" i="0" u="none" strike="noStrike" cap="none" normalizeH="0" baseline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Tahoma" pitchFamily="32" charset="0"/>
                  <a:cs typeface="Arial" charset="0"/>
                </a:rPr>
                <a:t>Facilities</a:t>
              </a:r>
              <a:endParaRPr kumimoji="0" lang="en-GB" sz="16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ahoma" pitchFamily="32" charset="0"/>
                <a:cs typeface="Arial" charset="0"/>
              </a:endParaRPr>
            </a:p>
          </p:txBody>
        </p:sp>
        <p:sp>
          <p:nvSpPr>
            <p:cNvPr id="12" name="Rettangolo arrotondato 11"/>
            <p:cNvSpPr/>
            <p:nvPr/>
          </p:nvSpPr>
          <p:spPr bwMode="auto">
            <a:xfrm rot="5400000">
              <a:off x="6746230" y="3818666"/>
              <a:ext cx="3126322" cy="331039"/>
            </a:xfrm>
            <a:prstGeom prst="roundRect">
              <a:avLst/>
            </a:prstGeom>
            <a:solidFill>
              <a:schemeClr val="accent1">
                <a:lumMod val="5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449263" rtl="0" eaLnBrk="0" fontAlgn="base" latinLnBrk="0" hangingPunct="0">
                <a:lnSpc>
                  <a:spcPct val="100000"/>
                </a:lnSpc>
                <a:spcBef>
                  <a:spcPts val="675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  <a:tabLst/>
              </a:pPr>
              <a:r>
                <a:rPr kumimoji="0" lang="en-GB" sz="1600" b="0" i="0" u="none" strike="noStrike" cap="none" normalizeH="0" baseline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Tahoma" pitchFamily="32" charset="0"/>
                  <a:cs typeface="Arial" charset="0"/>
                </a:rPr>
                <a:t>Provider</a:t>
              </a:r>
              <a:endParaRPr kumimoji="0" lang="en-GB" sz="16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ahoma" pitchFamily="32" charset="0"/>
                <a:cs typeface="Arial" charset="0"/>
              </a:endParaRPr>
            </a:p>
          </p:txBody>
        </p:sp>
        <p:sp>
          <p:nvSpPr>
            <p:cNvPr id="13" name="Rettangolo arrotondato 12"/>
            <p:cNvSpPr/>
            <p:nvPr/>
          </p:nvSpPr>
          <p:spPr bwMode="auto">
            <a:xfrm rot="5400000">
              <a:off x="6208057" y="3210579"/>
              <a:ext cx="1842009" cy="331039"/>
            </a:xfrm>
            <a:prstGeom prst="roundRect">
              <a:avLst/>
            </a:prstGeom>
            <a:solidFill>
              <a:srgbClr val="C0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449263" rtl="0" eaLnBrk="0" fontAlgn="base" latinLnBrk="0" hangingPunct="0">
                <a:lnSpc>
                  <a:spcPct val="100000"/>
                </a:lnSpc>
                <a:spcBef>
                  <a:spcPts val="675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  <a:tabLst/>
              </a:pPr>
              <a:r>
                <a:rPr kumimoji="0" lang="en-GB" sz="1600" b="0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Tahoma" pitchFamily="32" charset="0"/>
                  <a:cs typeface="Arial" charset="0"/>
                </a:rPr>
                <a:t>Services and APIs</a:t>
              </a:r>
            </a:p>
          </p:txBody>
        </p:sp>
        <p:sp>
          <p:nvSpPr>
            <p:cNvPr id="15" name="Rettangolo arrotondato 14"/>
            <p:cNvSpPr/>
            <p:nvPr/>
          </p:nvSpPr>
          <p:spPr bwMode="auto">
            <a:xfrm rot="5400000">
              <a:off x="6568097" y="3210579"/>
              <a:ext cx="1842009" cy="331039"/>
            </a:xfrm>
            <a:prstGeom prst="roundRect">
              <a:avLst/>
            </a:prstGeom>
            <a:solidFill>
              <a:srgbClr val="C0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449263" rtl="0" eaLnBrk="0" fontAlgn="base" latinLnBrk="0" hangingPunct="0">
                <a:lnSpc>
                  <a:spcPct val="100000"/>
                </a:lnSpc>
                <a:spcBef>
                  <a:spcPts val="675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  <a:tabLst/>
              </a:pPr>
              <a:r>
                <a:rPr kumimoji="0" lang="en-GB" sz="1400" b="0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Tahoma" pitchFamily="32" charset="0"/>
                  <a:cs typeface="Arial" charset="0"/>
                </a:rPr>
                <a:t>Management Access</a:t>
              </a:r>
            </a:p>
          </p:txBody>
        </p:sp>
        <p:sp>
          <p:nvSpPr>
            <p:cNvPr id="16" name="Rettangolo arrotondato 15"/>
            <p:cNvSpPr/>
            <p:nvPr/>
          </p:nvSpPr>
          <p:spPr bwMode="auto">
            <a:xfrm rot="5400000">
              <a:off x="6928137" y="3210578"/>
              <a:ext cx="1842009" cy="331039"/>
            </a:xfrm>
            <a:prstGeom prst="roundRect">
              <a:avLst/>
            </a:prstGeom>
            <a:solidFill>
              <a:srgbClr val="C0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449263" rtl="0" eaLnBrk="0" fontAlgn="base" latinLnBrk="0" hangingPunct="0">
                <a:lnSpc>
                  <a:spcPct val="100000"/>
                </a:lnSpc>
                <a:spcBef>
                  <a:spcPts val="675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  <a:tabLst/>
              </a:pPr>
              <a:r>
                <a:rPr kumimoji="0" lang="en-GB" sz="1600" b="0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Tahoma" pitchFamily="32" charset="0"/>
                  <a:cs typeface="Arial" charset="0"/>
                </a:rPr>
                <a:t>IAAA Mechanisms</a:t>
              </a:r>
            </a:p>
          </p:txBody>
        </p:sp>
        <p:sp>
          <p:nvSpPr>
            <p:cNvPr id="17" name="Rettangolo arrotondato 16"/>
            <p:cNvSpPr/>
            <p:nvPr/>
          </p:nvSpPr>
          <p:spPr bwMode="auto">
            <a:xfrm>
              <a:off x="3623899" y="3461178"/>
              <a:ext cx="1299725" cy="659334"/>
            </a:xfrm>
            <a:prstGeom prst="roundRect">
              <a:avLst/>
            </a:prstGeom>
            <a:solidFill>
              <a:srgbClr val="EA6D66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449263" rtl="0" eaLnBrk="0" fontAlgn="base" latinLnBrk="0" hangingPunct="0">
                <a:lnSpc>
                  <a:spcPct val="100000"/>
                </a:lnSpc>
                <a:spcBef>
                  <a:spcPts val="675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  <a:tabLst/>
              </a:pPr>
              <a:r>
                <a:rPr kumimoji="0" lang="en-GB" sz="1200" b="0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Tahoma" pitchFamily="32" charset="0"/>
                  <a:cs typeface="Arial" charset="0"/>
                </a:rPr>
                <a:t>Computational Resources</a:t>
              </a:r>
            </a:p>
          </p:txBody>
        </p:sp>
        <p:sp>
          <p:nvSpPr>
            <p:cNvPr id="19" name="Rettangolo arrotondato 18"/>
            <p:cNvSpPr/>
            <p:nvPr/>
          </p:nvSpPr>
          <p:spPr bwMode="auto">
            <a:xfrm>
              <a:off x="4973511" y="3449990"/>
              <a:ext cx="775013" cy="659334"/>
            </a:xfrm>
            <a:prstGeom prst="roundRect">
              <a:avLst/>
            </a:prstGeom>
            <a:solidFill>
              <a:srgbClr val="EA6D66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449263" rtl="0" eaLnBrk="0" fontAlgn="base" latinLnBrk="0" hangingPunct="0">
                <a:lnSpc>
                  <a:spcPct val="100000"/>
                </a:lnSpc>
                <a:spcBef>
                  <a:spcPts val="675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  <a:tabLst/>
              </a:pPr>
              <a:r>
                <a:rPr kumimoji="0" lang="en-GB" sz="1200" b="0" i="0" u="none" strike="noStrike" cap="none" normalizeH="0" baseline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Tahoma" pitchFamily="32" charset="0"/>
                  <a:cs typeface="Arial" charset="0"/>
                </a:rPr>
                <a:t>Storage</a:t>
              </a:r>
              <a:endParaRPr kumimoji="0" lang="en-GB" sz="12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ahoma" pitchFamily="32" charset="0"/>
                <a:cs typeface="Arial" charset="0"/>
              </a:endParaRPr>
            </a:p>
          </p:txBody>
        </p:sp>
        <p:sp>
          <p:nvSpPr>
            <p:cNvPr id="20" name="Rettangolo arrotondato 19"/>
            <p:cNvSpPr/>
            <p:nvPr/>
          </p:nvSpPr>
          <p:spPr bwMode="auto">
            <a:xfrm>
              <a:off x="5786057" y="3449990"/>
              <a:ext cx="1066754" cy="659334"/>
            </a:xfrm>
            <a:prstGeom prst="roundRect">
              <a:avLst/>
            </a:prstGeom>
            <a:solidFill>
              <a:srgbClr val="EA6D66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449263" rtl="0" eaLnBrk="0" fontAlgn="base" latinLnBrk="0" hangingPunct="0">
                <a:lnSpc>
                  <a:spcPct val="100000"/>
                </a:lnSpc>
                <a:spcBef>
                  <a:spcPts val="675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  <a:tabLst/>
              </a:pPr>
              <a:r>
                <a:rPr kumimoji="0" lang="en-GB" sz="1200" b="0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Tahoma" pitchFamily="32" charset="0"/>
                  <a:cs typeface="Arial" charset="0"/>
                </a:rPr>
                <a:t>Communication</a:t>
              </a:r>
            </a:p>
          </p:txBody>
        </p:sp>
      </p:grpSp>
      <p:sp>
        <p:nvSpPr>
          <p:cNvPr id="21" name="Rettangolo arrotondato 20"/>
          <p:cNvSpPr/>
          <p:nvPr/>
        </p:nvSpPr>
        <p:spPr bwMode="auto">
          <a:xfrm>
            <a:off x="143074" y="5852441"/>
            <a:ext cx="360040" cy="331039"/>
          </a:xfrm>
          <a:prstGeom prst="roundRect">
            <a:avLst/>
          </a:prstGeom>
          <a:solidFill>
            <a:schemeClr val="accent1">
              <a:lumMod val="5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0" fontAlgn="base" latinLnBrk="0" hangingPunct="0">
              <a:lnSpc>
                <a:spcPct val="100000"/>
              </a:lnSpc>
              <a:spcBef>
                <a:spcPts val="67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GB" sz="16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Tahoma" pitchFamily="32" charset="0"/>
              <a:cs typeface="Arial" charset="0"/>
            </a:endParaRPr>
          </a:p>
        </p:txBody>
      </p:sp>
      <p:sp>
        <p:nvSpPr>
          <p:cNvPr id="23" name="Rettangolo arrotondato 22"/>
          <p:cNvSpPr/>
          <p:nvPr/>
        </p:nvSpPr>
        <p:spPr bwMode="auto">
          <a:xfrm>
            <a:off x="143074" y="5448708"/>
            <a:ext cx="360040" cy="360040"/>
          </a:xfrm>
          <a:prstGeom prst="roundRect">
            <a:avLst/>
          </a:prstGeom>
          <a:solidFill>
            <a:srgbClr val="C0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0" fontAlgn="base" latinLnBrk="0" hangingPunct="0">
              <a:lnSpc>
                <a:spcPct val="100000"/>
              </a:lnSpc>
              <a:spcBef>
                <a:spcPts val="67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GB" sz="16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Tahoma" pitchFamily="32" charset="0"/>
              <a:cs typeface="Arial" charset="0"/>
            </a:endParaRPr>
          </a:p>
        </p:txBody>
      </p:sp>
      <p:sp>
        <p:nvSpPr>
          <p:cNvPr id="24" name="Rettangolo arrotondato 23"/>
          <p:cNvSpPr/>
          <p:nvPr/>
        </p:nvSpPr>
        <p:spPr bwMode="auto">
          <a:xfrm>
            <a:off x="143074" y="5044975"/>
            <a:ext cx="360040" cy="360040"/>
          </a:xfrm>
          <a:prstGeom prst="roundRect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0" fontAlgn="base" latinLnBrk="0" hangingPunct="0">
              <a:lnSpc>
                <a:spcPct val="100000"/>
              </a:lnSpc>
              <a:spcBef>
                <a:spcPts val="67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GB" sz="16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Tahoma" pitchFamily="32" charset="0"/>
              <a:cs typeface="Arial" charset="0"/>
            </a:endParaRPr>
          </a:p>
        </p:txBody>
      </p:sp>
      <p:sp>
        <p:nvSpPr>
          <p:cNvPr id="25" name="CasellaDiTesto 24"/>
          <p:cNvSpPr txBox="1"/>
          <p:nvPr/>
        </p:nvSpPr>
        <p:spPr>
          <a:xfrm>
            <a:off x="633344" y="5877607"/>
            <a:ext cx="30745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b="1" i="0" dirty="0" smtClean="0">
                <a:latin typeface="Osvald"/>
              </a:rPr>
              <a:t>Supporting IT Infrastructure</a:t>
            </a:r>
          </a:p>
        </p:txBody>
      </p:sp>
      <p:sp>
        <p:nvSpPr>
          <p:cNvPr id="26" name="CasellaDiTesto 25"/>
          <p:cNvSpPr txBox="1"/>
          <p:nvPr/>
        </p:nvSpPr>
        <p:spPr>
          <a:xfrm>
            <a:off x="628040" y="5481105"/>
            <a:ext cx="30723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b="1" i="0" dirty="0" smtClean="0">
                <a:latin typeface="Osvald"/>
              </a:rPr>
              <a:t>Cloud-specific Infrastructure</a:t>
            </a:r>
          </a:p>
        </p:txBody>
      </p:sp>
      <p:sp>
        <p:nvSpPr>
          <p:cNvPr id="27" name="CasellaDiTesto 26"/>
          <p:cNvSpPr txBox="1"/>
          <p:nvPr/>
        </p:nvSpPr>
        <p:spPr>
          <a:xfrm>
            <a:off x="649935" y="5082350"/>
            <a:ext cx="19223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b="1" i="0" dirty="0" smtClean="0">
                <a:latin typeface="Osvald"/>
              </a:rPr>
              <a:t>Service consumer</a:t>
            </a:r>
          </a:p>
        </p:txBody>
      </p:sp>
    </p:spTree>
    <p:extLst>
      <p:ext uri="{BB962C8B-B14F-4D97-AF65-F5344CB8AC3E}">
        <p14:creationId xmlns:p14="http://schemas.microsoft.com/office/powerpoint/2010/main" val="2124050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Cloud Advantages</a:t>
            </a:r>
            <a:endParaRPr lang="en-GB" dirty="0"/>
          </a:p>
        </p:txBody>
      </p:sp>
      <p:graphicFrame>
        <p:nvGraphicFramePr>
          <p:cNvPr id="5" name="Segnaposto contenuto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6444136"/>
              </p:ext>
            </p:extLst>
          </p:nvPr>
        </p:nvGraphicFramePr>
        <p:xfrm>
          <a:off x="98139" y="1052736"/>
          <a:ext cx="8939783" cy="5105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254716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Cloud Disadvantages</a:t>
            </a:r>
            <a:endParaRPr lang="en-GB" dirty="0"/>
          </a:p>
        </p:txBody>
      </p:sp>
      <p:graphicFrame>
        <p:nvGraphicFramePr>
          <p:cNvPr id="4" name="Segnaposto contenuto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60508928"/>
              </p:ext>
            </p:extLst>
          </p:nvPr>
        </p:nvGraphicFramePr>
        <p:xfrm>
          <a:off x="179512" y="1196752"/>
          <a:ext cx="8712968" cy="48245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646638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Security increase brought by the Cloud</a:t>
            </a:r>
            <a:endParaRPr lang="en-GB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217809" y="1143000"/>
            <a:ext cx="8602663" cy="4734272"/>
          </a:xfrm>
        </p:spPr>
        <p:txBody>
          <a:bodyPr/>
          <a:lstStyle/>
          <a:p>
            <a:r>
              <a:rPr lang="en-GB" i="1" dirty="0" smtClean="0"/>
              <a:t>C</a:t>
            </a:r>
            <a:r>
              <a:rPr lang="en-GB" dirty="0" smtClean="0"/>
              <a:t>loud technology provides protection from some types of attacks that are easy to realize on locally </a:t>
            </a:r>
            <a:r>
              <a:rPr lang="en-GB" dirty="0"/>
              <a:t>managed </a:t>
            </a:r>
            <a:r>
              <a:rPr lang="en-GB" dirty="0" smtClean="0"/>
              <a:t>systems, since it ensures:</a:t>
            </a:r>
          </a:p>
          <a:p>
            <a:pPr lvl="1"/>
            <a:r>
              <a:rPr lang="en-GB" sz="2200" dirty="0" smtClean="0"/>
              <a:t>Higher</a:t>
            </a:r>
            <a:r>
              <a:rPr lang="en-GB" sz="2200" b="1" dirty="0" smtClean="0"/>
              <a:t> Physical Security. </a:t>
            </a:r>
            <a:r>
              <a:rPr lang="en-GB" sz="2200" dirty="0" smtClean="0"/>
              <a:t>Cloud vendors </a:t>
            </a:r>
            <a:r>
              <a:rPr lang="en-GB" sz="2200" dirty="0"/>
              <a:t>often host their systems in facilities that have much stronger physical security </a:t>
            </a:r>
            <a:r>
              <a:rPr lang="en-GB" sz="2200" dirty="0" smtClean="0"/>
              <a:t>controls against </a:t>
            </a:r>
            <a:r>
              <a:rPr lang="en-GB" sz="2200" u="sng" dirty="0" smtClean="0"/>
              <a:t>external intruders</a:t>
            </a:r>
            <a:endParaRPr lang="en-GB" sz="2200" i="1" u="sng" dirty="0"/>
          </a:p>
          <a:p>
            <a:pPr lvl="1"/>
            <a:r>
              <a:rPr lang="en-GB" sz="2200" dirty="0" smtClean="0"/>
              <a:t>Advanced </a:t>
            </a:r>
            <a:r>
              <a:rPr lang="en-GB" sz="2200" dirty="0"/>
              <a:t>detection and </a:t>
            </a:r>
            <a:r>
              <a:rPr lang="en-GB" sz="2200" dirty="0" smtClean="0"/>
              <a:t>prevention mechanisms for </a:t>
            </a:r>
            <a:r>
              <a:rPr lang="en-GB" sz="2200" b="1" dirty="0" smtClean="0"/>
              <a:t>Denial </a:t>
            </a:r>
            <a:r>
              <a:rPr lang="en-GB" sz="2200" b="1" dirty="0"/>
              <a:t>of Service</a:t>
            </a:r>
            <a:r>
              <a:rPr lang="en-GB" sz="2200" dirty="0"/>
              <a:t> </a:t>
            </a:r>
            <a:r>
              <a:rPr lang="en-GB" sz="2200" dirty="0" smtClean="0"/>
              <a:t>at the network level</a:t>
            </a:r>
          </a:p>
          <a:p>
            <a:pPr lvl="1"/>
            <a:r>
              <a:rPr lang="en-GB" sz="2200" dirty="0" smtClean="0"/>
              <a:t>More frequent </a:t>
            </a:r>
            <a:r>
              <a:rPr lang="en-GB" sz="2200" b="1" dirty="0" smtClean="0"/>
              <a:t>Security </a:t>
            </a:r>
            <a:r>
              <a:rPr lang="en-GB" sz="2200" b="1" dirty="0"/>
              <a:t>P</a:t>
            </a:r>
            <a:r>
              <a:rPr lang="en-GB" sz="2200" b="1" dirty="0" smtClean="0"/>
              <a:t>atching </a:t>
            </a:r>
            <a:r>
              <a:rPr lang="en-GB" sz="2200" dirty="0" smtClean="0"/>
              <a:t>and </a:t>
            </a:r>
            <a:r>
              <a:rPr lang="en-GB" sz="2200" b="1" dirty="0"/>
              <a:t>S</a:t>
            </a:r>
            <a:r>
              <a:rPr lang="en-GB" sz="2200" b="1" dirty="0" smtClean="0"/>
              <a:t>ystem </a:t>
            </a:r>
            <a:r>
              <a:rPr lang="en-GB" sz="2200" b="1" dirty="0"/>
              <a:t>U</a:t>
            </a:r>
            <a:r>
              <a:rPr lang="en-GB" sz="2200" b="1" dirty="0" smtClean="0"/>
              <a:t>pdates </a:t>
            </a:r>
            <a:r>
              <a:rPr lang="en-GB" sz="2200" dirty="0" smtClean="0"/>
              <a:t>that prevent </a:t>
            </a:r>
            <a:r>
              <a:rPr lang="en-GB" sz="2200" b="1" dirty="0" smtClean="0"/>
              <a:t>viruses</a:t>
            </a:r>
            <a:r>
              <a:rPr lang="en-GB" sz="2200" dirty="0" smtClean="0"/>
              <a:t> or </a:t>
            </a:r>
            <a:r>
              <a:rPr lang="en-GB" sz="2200" b="1" dirty="0" smtClean="0"/>
              <a:t>worms</a:t>
            </a:r>
            <a:r>
              <a:rPr lang="en-GB" sz="2200" dirty="0" smtClean="0"/>
              <a:t> from exploiting software bugs </a:t>
            </a:r>
          </a:p>
          <a:p>
            <a:pPr lvl="1"/>
            <a:r>
              <a:rPr lang="it-IT" sz="2200" b="1" dirty="0" smtClean="0"/>
              <a:t>Multi-</a:t>
            </a:r>
            <a:r>
              <a:rPr lang="it-IT" sz="2200" b="1" dirty="0" err="1" smtClean="0"/>
              <a:t>factor</a:t>
            </a:r>
            <a:r>
              <a:rPr lang="it-IT" sz="2200" b="1" dirty="0" smtClean="0"/>
              <a:t> </a:t>
            </a:r>
            <a:r>
              <a:rPr lang="it-IT" sz="2200" b="1" dirty="0" err="1" smtClean="0"/>
              <a:t>authentication</a:t>
            </a:r>
            <a:r>
              <a:rPr lang="it-IT" sz="2200" b="1" dirty="0" smtClean="0"/>
              <a:t> </a:t>
            </a:r>
            <a:r>
              <a:rPr lang="it-IT" sz="2200" dirty="0" err="1" smtClean="0"/>
              <a:t>which</a:t>
            </a:r>
            <a:r>
              <a:rPr lang="it-IT" sz="2200" dirty="0" smtClean="0"/>
              <a:t> </a:t>
            </a:r>
            <a:r>
              <a:rPr lang="it-IT" sz="2200" dirty="0" err="1" smtClean="0"/>
              <a:t>is</a:t>
            </a:r>
            <a:r>
              <a:rPr lang="it-IT" sz="2200" dirty="0" smtClean="0"/>
              <a:t> </a:t>
            </a:r>
            <a:r>
              <a:rPr lang="it-IT" sz="2200" dirty="0" err="1"/>
              <a:t>much</a:t>
            </a:r>
            <a:r>
              <a:rPr lang="it-IT" sz="2200" dirty="0"/>
              <a:t> more </a:t>
            </a:r>
            <a:r>
              <a:rPr lang="it-IT" sz="2200" dirty="0" err="1"/>
              <a:t>secure</a:t>
            </a:r>
            <a:r>
              <a:rPr lang="it-IT" sz="2200" dirty="0"/>
              <a:t> </a:t>
            </a:r>
            <a:r>
              <a:rPr lang="it-IT" sz="2200" dirty="0" err="1"/>
              <a:t>than</a:t>
            </a:r>
            <a:r>
              <a:rPr lang="it-IT" sz="2200" dirty="0"/>
              <a:t> the more </a:t>
            </a:r>
            <a:r>
              <a:rPr lang="it-IT" sz="2200" dirty="0" err="1"/>
              <a:t>traditional</a:t>
            </a:r>
            <a:r>
              <a:rPr lang="it-IT" sz="2200" dirty="0"/>
              <a:t> </a:t>
            </a:r>
            <a:r>
              <a:rPr lang="it-IT" sz="2200" dirty="0" err="1"/>
              <a:t>user</a:t>
            </a:r>
            <a:r>
              <a:rPr lang="it-IT" sz="2200" dirty="0"/>
              <a:t> </a:t>
            </a:r>
            <a:r>
              <a:rPr lang="it-IT" sz="2200" dirty="0" err="1"/>
              <a:t>name</a:t>
            </a:r>
            <a:r>
              <a:rPr lang="it-IT" sz="2200" dirty="0"/>
              <a:t> and password </a:t>
            </a:r>
            <a:r>
              <a:rPr lang="it-IT" sz="2200" dirty="0" err="1"/>
              <a:t>authentication</a:t>
            </a:r>
            <a:r>
              <a:rPr lang="it-IT" sz="2200" dirty="0"/>
              <a:t> </a:t>
            </a:r>
            <a:endParaRPr lang="it-IT" sz="2200" b="1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98998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Example: </a:t>
            </a:r>
            <a:r>
              <a:rPr lang="en-GB" dirty="0" err="1" smtClean="0"/>
              <a:t>DDoS</a:t>
            </a:r>
            <a:r>
              <a:rPr lang="en-GB" dirty="0" smtClean="0"/>
              <a:t> (</a:t>
            </a:r>
            <a:r>
              <a:rPr lang="en-GB" dirty="0"/>
              <a:t>Inbound)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228600" y="1143001"/>
            <a:ext cx="8602663" cy="773831"/>
          </a:xfrm>
        </p:spPr>
        <p:txBody>
          <a:bodyPr/>
          <a:lstStyle/>
          <a:p>
            <a:r>
              <a:rPr lang="it-IT" sz="2000" dirty="0" err="1" smtClean="0"/>
              <a:t>Attackers</a:t>
            </a:r>
            <a:r>
              <a:rPr lang="it-IT" sz="2000" dirty="0" smtClean="0"/>
              <a:t> are </a:t>
            </a:r>
            <a:r>
              <a:rPr lang="it-IT" sz="2000" dirty="0" err="1" smtClean="0"/>
              <a:t>often</a:t>
            </a:r>
            <a:r>
              <a:rPr lang="it-IT" sz="2000" dirty="0" smtClean="0"/>
              <a:t> </a:t>
            </a:r>
            <a:r>
              <a:rPr lang="it-IT" sz="2000" dirty="0" err="1" smtClean="0"/>
              <a:t>interested</a:t>
            </a:r>
            <a:r>
              <a:rPr lang="it-IT" sz="2000" dirty="0" smtClean="0"/>
              <a:t> in </a:t>
            </a:r>
            <a:r>
              <a:rPr lang="it-IT" sz="2000" dirty="0" err="1" smtClean="0"/>
              <a:t>putting</a:t>
            </a:r>
            <a:r>
              <a:rPr lang="it-IT" sz="2000" dirty="0" smtClean="0"/>
              <a:t> a </a:t>
            </a:r>
            <a:r>
              <a:rPr lang="it-IT" sz="2000" dirty="0" err="1" smtClean="0"/>
              <a:t>system</a:t>
            </a:r>
            <a:r>
              <a:rPr lang="it-IT" sz="2000" dirty="0" smtClean="0"/>
              <a:t> (e.g. a web server) out of service </a:t>
            </a:r>
            <a:r>
              <a:rPr lang="it-IT" sz="2000" dirty="0" err="1" smtClean="0"/>
              <a:t>through</a:t>
            </a:r>
            <a:r>
              <a:rPr lang="it-IT" sz="2000" dirty="0" smtClean="0"/>
              <a:t> </a:t>
            </a:r>
            <a:r>
              <a:rPr lang="en-GB" sz="2000" dirty="0"/>
              <a:t>Distributed Denial of Service</a:t>
            </a:r>
            <a:r>
              <a:rPr lang="it-IT" sz="2000" dirty="0" smtClean="0"/>
              <a:t> </a:t>
            </a:r>
            <a:r>
              <a:rPr lang="it-IT" sz="2000" dirty="0"/>
              <a:t>(</a:t>
            </a:r>
            <a:r>
              <a:rPr lang="it-IT" sz="2000" dirty="0" err="1"/>
              <a:t>DDoS</a:t>
            </a:r>
            <a:r>
              <a:rPr lang="it-IT" sz="2000" dirty="0"/>
              <a:t>) </a:t>
            </a:r>
            <a:r>
              <a:rPr lang="it-IT" sz="2000" dirty="0" err="1" smtClean="0"/>
              <a:t>attacks</a:t>
            </a:r>
            <a:r>
              <a:rPr lang="it-IT" sz="2000" dirty="0" smtClean="0"/>
              <a:t> </a:t>
            </a: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 rotWithShape="1">
          <a:blip r:embed="rId2"/>
          <a:srcRect l="1501" t="2747" r="5500" b="5482"/>
          <a:stretch/>
        </p:blipFill>
        <p:spPr>
          <a:xfrm>
            <a:off x="4499992" y="2591779"/>
            <a:ext cx="4464496" cy="3304145"/>
          </a:xfrm>
          <a:prstGeom prst="rect">
            <a:avLst/>
          </a:prstGeom>
        </p:spPr>
      </p:pic>
      <p:sp>
        <p:nvSpPr>
          <p:cNvPr id="5" name="Segnaposto contenuto 2"/>
          <p:cNvSpPr txBox="1">
            <a:spLocks/>
          </p:cNvSpPr>
          <p:nvPr/>
        </p:nvSpPr>
        <p:spPr bwMode="auto">
          <a:xfrm>
            <a:off x="228600" y="1988840"/>
            <a:ext cx="4631432" cy="4104456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marL="342900" indent="-342900" algn="l" defTabSz="449263" rtl="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003968"/>
              </a:buClr>
              <a:buSzPct val="100000"/>
              <a:buFont typeface="Wingdings" pitchFamily="2" charset="2"/>
              <a:buChar char="Ø"/>
              <a:defRPr sz="2400">
                <a:solidFill>
                  <a:srgbClr val="000000"/>
                </a:solidFill>
                <a:latin typeface="Osval"/>
                <a:ea typeface="+mn-ea"/>
                <a:cs typeface="+mn-cs"/>
              </a:defRPr>
            </a:lvl1pPr>
            <a:lvl2pPr marL="742950" indent="-285750" algn="l" defTabSz="449263" rtl="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003968"/>
              </a:buClr>
              <a:buSzPct val="100000"/>
              <a:buFont typeface="Courier New" pitchFamily="49" charset="0"/>
              <a:buChar char="o"/>
              <a:defRPr sz="2400">
                <a:solidFill>
                  <a:srgbClr val="000000"/>
                </a:solidFill>
                <a:latin typeface="Osval"/>
                <a:cs typeface="+mn-cs"/>
              </a:defRPr>
            </a:lvl2pPr>
            <a:lvl3pPr marL="1143000" indent="-228600" algn="l" defTabSz="449263" rtl="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003968"/>
              </a:buClr>
              <a:buSzPct val="100000"/>
              <a:buFont typeface="Arial" pitchFamily="34" charset="0"/>
              <a:buChar char="•"/>
              <a:defRPr sz="2200">
                <a:solidFill>
                  <a:srgbClr val="000000"/>
                </a:solidFill>
                <a:latin typeface="Osval"/>
                <a:cs typeface="+mn-cs"/>
              </a:defRPr>
            </a:lvl3pPr>
            <a:lvl4pPr marL="1600200" indent="-228600" algn="l" defTabSz="449263" rtl="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003968"/>
              </a:buClr>
              <a:buSzPct val="100000"/>
              <a:buFont typeface="Times New Roman" pitchFamily="16" charset="0"/>
              <a:buChar char="–"/>
              <a:defRPr sz="2000">
                <a:solidFill>
                  <a:srgbClr val="000000"/>
                </a:solidFill>
                <a:latin typeface="Osval"/>
                <a:cs typeface="+mn-cs"/>
              </a:defRPr>
            </a:lvl4pPr>
            <a:lvl5pPr marL="2057400" indent="-228600" algn="l" defTabSz="449263" rtl="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003968"/>
              </a:buClr>
              <a:buSzPct val="100000"/>
              <a:buFont typeface="Times New Roman" pitchFamily="16" charset="0"/>
              <a:buChar char="»"/>
              <a:defRPr sz="2000">
                <a:solidFill>
                  <a:srgbClr val="000000"/>
                </a:solidFill>
                <a:latin typeface="Osval"/>
                <a:cs typeface="+mn-cs"/>
              </a:defRPr>
            </a:lvl5pPr>
            <a:lvl6pPr marL="2514600" indent="-228600" algn="l" defTabSz="449263" rtl="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400">
                <a:solidFill>
                  <a:srgbClr val="000000"/>
                </a:solidFill>
                <a:latin typeface="+mn-lt"/>
                <a:cs typeface="+mn-cs"/>
              </a:defRPr>
            </a:lvl6pPr>
            <a:lvl7pPr marL="2971800" indent="-228600" algn="l" defTabSz="449263" rtl="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400">
                <a:solidFill>
                  <a:srgbClr val="000000"/>
                </a:solidFill>
                <a:latin typeface="+mn-lt"/>
                <a:cs typeface="+mn-cs"/>
              </a:defRPr>
            </a:lvl7pPr>
            <a:lvl8pPr marL="3429000" indent="-228600" algn="l" defTabSz="449263" rtl="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400">
                <a:solidFill>
                  <a:srgbClr val="000000"/>
                </a:solidFill>
                <a:latin typeface="+mn-lt"/>
                <a:cs typeface="+mn-cs"/>
              </a:defRPr>
            </a:lvl8pPr>
            <a:lvl9pPr marL="3886200" indent="-228600" algn="l" defTabSz="449263" rtl="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400">
                <a:solidFill>
                  <a:srgbClr val="000000"/>
                </a:solidFill>
                <a:latin typeface="+mn-lt"/>
                <a:cs typeface="+mn-cs"/>
              </a:defRPr>
            </a:lvl9pPr>
          </a:lstStyle>
          <a:p>
            <a:r>
              <a:rPr lang="it-IT" sz="2000" dirty="0"/>
              <a:t>Hackers produce </a:t>
            </a:r>
            <a:r>
              <a:rPr lang="en-GB" sz="2000" dirty="0"/>
              <a:t>massive number of requests to the target through distributed nodes, also called </a:t>
            </a:r>
            <a:r>
              <a:rPr lang="en-GB" sz="2000" dirty="0" smtClean="0"/>
              <a:t>Botnets (a</a:t>
            </a:r>
            <a:r>
              <a:rPr lang="it-IT" sz="2000" dirty="0" smtClean="0"/>
              <a:t> </a:t>
            </a:r>
            <a:r>
              <a:rPr lang="it-IT" sz="2000" dirty="0"/>
              <a:t>group of </a:t>
            </a:r>
            <a:r>
              <a:rPr lang="it-IT" sz="2000" dirty="0" err="1"/>
              <a:t>computers</a:t>
            </a:r>
            <a:r>
              <a:rPr lang="it-IT" sz="2000" dirty="0"/>
              <a:t> </a:t>
            </a:r>
            <a:r>
              <a:rPr lang="it-IT" sz="2000" dirty="0" err="1"/>
              <a:t>which</a:t>
            </a:r>
            <a:r>
              <a:rPr lang="it-IT" sz="2000" dirty="0"/>
              <a:t> </a:t>
            </a:r>
            <a:r>
              <a:rPr lang="it-IT" sz="2000" dirty="0" err="1"/>
              <a:t>have</a:t>
            </a:r>
            <a:r>
              <a:rPr lang="it-IT" sz="2000" dirty="0"/>
              <a:t> </a:t>
            </a:r>
            <a:r>
              <a:rPr lang="it-IT" sz="2000" dirty="0" err="1"/>
              <a:t>been</a:t>
            </a:r>
            <a:r>
              <a:rPr lang="it-IT" sz="2000" dirty="0"/>
              <a:t> </a:t>
            </a:r>
            <a:r>
              <a:rPr lang="it-IT" sz="2000" dirty="0" err="1"/>
              <a:t>infected</a:t>
            </a:r>
            <a:r>
              <a:rPr lang="it-IT" sz="2000" dirty="0"/>
              <a:t> by </a:t>
            </a:r>
            <a:r>
              <a:rPr lang="it-IT" sz="2000" dirty="0" err="1"/>
              <a:t>malware</a:t>
            </a:r>
            <a:r>
              <a:rPr lang="it-IT" sz="2000" dirty="0"/>
              <a:t> and </a:t>
            </a:r>
            <a:r>
              <a:rPr lang="it-IT" sz="2000" dirty="0" err="1"/>
              <a:t>have</a:t>
            </a:r>
            <a:r>
              <a:rPr lang="it-IT" sz="2000" dirty="0"/>
              <a:t> come under the control of the </a:t>
            </a:r>
            <a:r>
              <a:rPr lang="it-IT" sz="2000" dirty="0" err="1"/>
              <a:t>malicious</a:t>
            </a:r>
            <a:r>
              <a:rPr lang="it-IT" sz="2000" dirty="0"/>
              <a:t> </a:t>
            </a:r>
            <a:r>
              <a:rPr lang="it-IT" sz="2000" dirty="0" err="1" smtClean="0"/>
              <a:t>actor</a:t>
            </a:r>
            <a:r>
              <a:rPr lang="it-IT" sz="2000" dirty="0" smtClean="0"/>
              <a:t>)</a:t>
            </a:r>
            <a:endParaRPr lang="en-GB" sz="2000" dirty="0"/>
          </a:p>
          <a:p>
            <a:r>
              <a:rPr lang="en-GB" sz="2000" dirty="0"/>
              <a:t>CPs enforce advanced mechanisms that prevent malevolent network inbound traffic to reach tenants’ VMs</a:t>
            </a:r>
          </a:p>
          <a:p>
            <a:r>
              <a:rPr lang="en-GB" sz="2000" dirty="0"/>
              <a:t>These </a:t>
            </a:r>
            <a:r>
              <a:rPr lang="en-GB" sz="2000" dirty="0" err="1"/>
              <a:t>mechs</a:t>
            </a:r>
            <a:r>
              <a:rPr lang="en-GB" sz="2000" dirty="0"/>
              <a:t> are rarely performed on locally managed systems</a:t>
            </a:r>
          </a:p>
          <a:p>
            <a:endParaRPr lang="en-GB" sz="2100" kern="0" dirty="0"/>
          </a:p>
        </p:txBody>
      </p:sp>
      <p:sp>
        <p:nvSpPr>
          <p:cNvPr id="7" name="Nuvola 6"/>
          <p:cNvSpPr/>
          <p:nvPr/>
        </p:nvSpPr>
        <p:spPr bwMode="auto">
          <a:xfrm>
            <a:off x="5645260" y="4941168"/>
            <a:ext cx="2328767" cy="1080120"/>
          </a:xfrm>
          <a:prstGeom prst="cloud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0" fontAlgn="base" latinLnBrk="0" hangingPunct="0">
              <a:lnSpc>
                <a:spcPct val="100000"/>
              </a:lnSpc>
              <a:spcBef>
                <a:spcPts val="67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ahoma" pitchFamily="32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2172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Example: Ransomware (WannaCry)</a:t>
            </a:r>
            <a:endParaRPr lang="en-GB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sz="2200" dirty="0" smtClean="0"/>
              <a:t>A </a:t>
            </a:r>
            <a:r>
              <a:rPr lang="it-IT" sz="2200" dirty="0" err="1" smtClean="0"/>
              <a:t>ransomware</a:t>
            </a:r>
            <a:r>
              <a:rPr lang="it-IT" sz="2200" dirty="0" smtClean="0"/>
              <a:t> </a:t>
            </a:r>
            <a:r>
              <a:rPr lang="it-IT" sz="2200" dirty="0" err="1" smtClean="0"/>
              <a:t>is</a:t>
            </a:r>
            <a:r>
              <a:rPr lang="it-IT" sz="2200" dirty="0" smtClean="0"/>
              <a:t> a virus </a:t>
            </a:r>
            <a:r>
              <a:rPr lang="it-IT" sz="2200" dirty="0" err="1" smtClean="0"/>
              <a:t>which</a:t>
            </a:r>
            <a:r>
              <a:rPr lang="it-IT" sz="2200" dirty="0" smtClean="0"/>
              <a:t> </a:t>
            </a:r>
            <a:r>
              <a:rPr lang="it-IT" sz="2200" dirty="0" err="1" smtClean="0"/>
              <a:t>infects</a:t>
            </a:r>
            <a:r>
              <a:rPr lang="it-IT" sz="2200" dirty="0" smtClean="0"/>
              <a:t> </a:t>
            </a:r>
            <a:r>
              <a:rPr lang="it-IT" sz="2200" dirty="0"/>
              <a:t>a </a:t>
            </a:r>
            <a:r>
              <a:rPr lang="it-IT" sz="2200" dirty="0" smtClean="0"/>
              <a:t>computer and </a:t>
            </a:r>
            <a:r>
              <a:rPr lang="it-IT" sz="2200" dirty="0" err="1" smtClean="0"/>
              <a:t>freezes</a:t>
            </a:r>
            <a:r>
              <a:rPr lang="it-IT" sz="2200" dirty="0" smtClean="0"/>
              <a:t> </a:t>
            </a:r>
            <a:r>
              <a:rPr lang="it-IT" sz="2200" dirty="0"/>
              <a:t>the machine and </a:t>
            </a:r>
            <a:r>
              <a:rPr lang="it-IT" sz="2200" dirty="0" smtClean="0"/>
              <a:t>the </a:t>
            </a:r>
            <a:r>
              <a:rPr lang="it-IT" sz="2200" dirty="0" err="1" smtClean="0"/>
              <a:t>files</a:t>
            </a:r>
            <a:r>
              <a:rPr lang="it-IT" sz="2200" dirty="0" smtClean="0"/>
              <a:t> </a:t>
            </a:r>
            <a:r>
              <a:rPr lang="it-IT" sz="2200" dirty="0"/>
              <a:t>on </a:t>
            </a:r>
            <a:r>
              <a:rPr lang="it-IT" sz="2200" dirty="0" err="1"/>
              <a:t>it</a:t>
            </a:r>
            <a:r>
              <a:rPr lang="it-IT" sz="2200" dirty="0"/>
              <a:t>. </a:t>
            </a:r>
            <a:r>
              <a:rPr lang="it-IT" sz="2200" dirty="0" err="1" smtClean="0"/>
              <a:t>It</a:t>
            </a:r>
            <a:r>
              <a:rPr lang="it-IT" sz="2200" dirty="0" smtClean="0"/>
              <a:t> </a:t>
            </a:r>
            <a:r>
              <a:rPr lang="it-IT" sz="2200" dirty="0" err="1" smtClean="0"/>
              <a:t>encrypts</a:t>
            </a:r>
            <a:r>
              <a:rPr lang="it-IT" sz="2200" dirty="0" smtClean="0"/>
              <a:t> data and </a:t>
            </a:r>
            <a:r>
              <a:rPr lang="it-IT" sz="2200" dirty="0" err="1" smtClean="0"/>
              <a:t>requests</a:t>
            </a:r>
            <a:r>
              <a:rPr lang="it-IT" sz="2200" dirty="0" smtClean="0"/>
              <a:t> </a:t>
            </a:r>
            <a:r>
              <a:rPr lang="it-IT" sz="2200" dirty="0" err="1" smtClean="0"/>
              <a:t>money</a:t>
            </a:r>
            <a:endParaRPr lang="it-IT" sz="2200" dirty="0" smtClean="0"/>
          </a:p>
          <a:p>
            <a:r>
              <a:rPr lang="it-IT" sz="2200" dirty="0" smtClean="0"/>
              <a:t>The </a:t>
            </a:r>
            <a:r>
              <a:rPr lang="it-IT" sz="2200" dirty="0" err="1" smtClean="0"/>
              <a:t>most</a:t>
            </a:r>
            <a:r>
              <a:rPr lang="it-IT" sz="2200" dirty="0" smtClean="0"/>
              <a:t> </a:t>
            </a:r>
            <a:r>
              <a:rPr lang="it-IT" sz="2200" dirty="0" err="1" smtClean="0"/>
              <a:t>recent</a:t>
            </a:r>
            <a:r>
              <a:rPr lang="it-IT" sz="2200" dirty="0" smtClean="0"/>
              <a:t> (2017) </a:t>
            </a:r>
            <a:r>
              <a:rPr lang="it-IT" sz="2200" dirty="0" err="1" smtClean="0"/>
              <a:t>ransomware</a:t>
            </a:r>
            <a:r>
              <a:rPr lang="it-IT" sz="2200" dirty="0" smtClean="0"/>
              <a:t> </a:t>
            </a:r>
            <a:r>
              <a:rPr lang="it-IT" sz="2200" dirty="0" err="1" smtClean="0"/>
              <a:t>was</a:t>
            </a:r>
            <a:r>
              <a:rPr lang="it-IT" sz="2200" dirty="0" smtClean="0"/>
              <a:t> </a:t>
            </a:r>
            <a:r>
              <a:rPr lang="it-IT" sz="2200" i="1" dirty="0" err="1" smtClean="0"/>
              <a:t>WannaCry</a:t>
            </a:r>
            <a:r>
              <a:rPr lang="it-IT" sz="2200" i="1" dirty="0" smtClean="0"/>
              <a:t>, </a:t>
            </a:r>
            <a:r>
              <a:rPr lang="it-IT" sz="2200" dirty="0" err="1" smtClean="0"/>
              <a:t>that</a:t>
            </a:r>
            <a:r>
              <a:rPr lang="it-IT" sz="2200" dirty="0" smtClean="0"/>
              <a:t> </a:t>
            </a:r>
            <a:r>
              <a:rPr lang="it-IT" sz="2200" dirty="0" err="1" smtClean="0"/>
              <a:t>infected</a:t>
            </a:r>
            <a:r>
              <a:rPr lang="it-IT" sz="2200" dirty="0" smtClean="0"/>
              <a:t> more </a:t>
            </a:r>
            <a:r>
              <a:rPr lang="it-IT" sz="2200" dirty="0" err="1" smtClean="0"/>
              <a:t>than</a:t>
            </a:r>
            <a:r>
              <a:rPr lang="it-IT" sz="2200" dirty="0" smtClean="0"/>
              <a:t> 400k Windows </a:t>
            </a:r>
            <a:r>
              <a:rPr lang="it-IT" sz="2200" dirty="0" err="1" smtClean="0"/>
              <a:t>machines</a:t>
            </a:r>
            <a:endParaRPr lang="it-IT" sz="2200" dirty="0" smtClean="0"/>
          </a:p>
          <a:p>
            <a:pPr lvl="1"/>
            <a:r>
              <a:rPr lang="it-IT" sz="2200" b="1" dirty="0" smtClean="0"/>
              <a:t>Note </a:t>
            </a:r>
            <a:r>
              <a:rPr lang="it-IT" sz="2200" b="1" dirty="0" smtClean="0">
                <a:sym typeface="Wingdings"/>
              </a:rPr>
              <a:t> </a:t>
            </a:r>
            <a:r>
              <a:rPr lang="it-IT" sz="2200" u="sng" dirty="0" smtClean="0">
                <a:sym typeface="Wingdings"/>
              </a:rPr>
              <a:t>The patch for the </a:t>
            </a:r>
            <a:r>
              <a:rPr lang="it-IT" sz="2200" u="sng" dirty="0" err="1" smtClean="0">
                <a:sym typeface="Wingdings"/>
              </a:rPr>
              <a:t>exploited</a:t>
            </a:r>
            <a:r>
              <a:rPr lang="it-IT" sz="2200" u="sng" dirty="0" smtClean="0">
                <a:sym typeface="Wingdings"/>
              </a:rPr>
              <a:t> </a:t>
            </a:r>
            <a:r>
              <a:rPr lang="it-IT" sz="2200" u="sng" dirty="0" err="1" smtClean="0">
                <a:sym typeface="Wingdings"/>
              </a:rPr>
              <a:t>vulnerability</a:t>
            </a:r>
            <a:r>
              <a:rPr lang="it-IT" sz="2200" u="sng" dirty="0" smtClean="0">
                <a:sym typeface="Wingdings"/>
              </a:rPr>
              <a:t> </a:t>
            </a:r>
            <a:r>
              <a:rPr lang="it-IT" sz="2200" u="sng" dirty="0" err="1" smtClean="0">
                <a:sym typeface="Wingdings"/>
              </a:rPr>
              <a:t>was</a:t>
            </a:r>
            <a:r>
              <a:rPr lang="it-IT" sz="2200" u="sng" dirty="0" smtClean="0">
                <a:sym typeface="Wingdings"/>
              </a:rPr>
              <a:t> </a:t>
            </a:r>
            <a:r>
              <a:rPr lang="it-IT" sz="2200" u="sng" dirty="0" err="1" smtClean="0">
                <a:sym typeface="Wingdings"/>
              </a:rPr>
              <a:t>available</a:t>
            </a:r>
            <a:r>
              <a:rPr lang="it-IT" sz="2200" u="sng" dirty="0" smtClean="0">
                <a:sym typeface="Wingdings"/>
              </a:rPr>
              <a:t> 59 </a:t>
            </a:r>
            <a:r>
              <a:rPr lang="it-IT" sz="2200" u="sng" dirty="0" err="1" smtClean="0">
                <a:sym typeface="Wingdings"/>
              </a:rPr>
              <a:t>days</a:t>
            </a:r>
            <a:r>
              <a:rPr lang="it-IT" sz="2200" u="sng" dirty="0" smtClean="0">
                <a:sym typeface="Wingdings"/>
              </a:rPr>
              <a:t> </a:t>
            </a:r>
            <a:r>
              <a:rPr lang="it-IT" sz="2200" u="sng" dirty="0" err="1" smtClean="0">
                <a:sym typeface="Wingdings"/>
              </a:rPr>
              <a:t>prior</a:t>
            </a:r>
            <a:r>
              <a:rPr lang="it-IT" sz="2200" u="sng" dirty="0" smtClean="0">
                <a:sym typeface="Wingdings"/>
              </a:rPr>
              <a:t> to the </a:t>
            </a:r>
            <a:r>
              <a:rPr lang="it-IT" sz="2200" u="sng" dirty="0" err="1" smtClean="0">
                <a:sym typeface="Wingdings"/>
              </a:rPr>
              <a:t>attack</a:t>
            </a:r>
            <a:endParaRPr lang="it-IT" sz="2200" u="sng" dirty="0"/>
          </a:p>
          <a:p>
            <a:r>
              <a:rPr lang="en-GB" sz="2200" dirty="0" smtClean="0"/>
              <a:t>Companies/people did not update their </a:t>
            </a:r>
            <a:r>
              <a:rPr lang="en-GB" sz="2200" dirty="0"/>
              <a:t>IT systems </a:t>
            </a:r>
            <a:r>
              <a:rPr lang="en-GB" sz="2200" dirty="0" smtClean="0"/>
              <a:t>(i.e. the OS)</a:t>
            </a:r>
          </a:p>
          <a:p>
            <a:r>
              <a:rPr lang="en-GB" sz="2200" b="1" dirty="0" smtClean="0"/>
              <a:t>The </a:t>
            </a:r>
            <a:r>
              <a:rPr lang="en-GB" sz="2200" b="1" dirty="0"/>
              <a:t>adoption of cloud ensures that systems are always up to date and </a:t>
            </a:r>
            <a:r>
              <a:rPr lang="en-GB" sz="2200" b="1" dirty="0" smtClean="0"/>
              <a:t>patched</a:t>
            </a:r>
          </a:p>
          <a:p>
            <a:r>
              <a:rPr lang="en-GB" sz="2200" b="1" dirty="0" smtClean="0"/>
              <a:t>Attacks like </a:t>
            </a:r>
            <a:r>
              <a:rPr lang="en-GB" sz="2200" b="1" dirty="0" err="1" smtClean="0"/>
              <a:t>WannaCry</a:t>
            </a:r>
            <a:r>
              <a:rPr lang="en-GB" sz="2200" b="1" dirty="0" smtClean="0"/>
              <a:t> - or more in general a high percentage of viruses - would not have been possible</a:t>
            </a:r>
            <a:endParaRPr lang="en-GB" sz="2200" b="1" dirty="0"/>
          </a:p>
        </p:txBody>
      </p:sp>
    </p:spTree>
    <p:extLst>
      <p:ext uri="{BB962C8B-B14F-4D97-AF65-F5344CB8AC3E}">
        <p14:creationId xmlns:p14="http://schemas.microsoft.com/office/powerpoint/2010/main" val="2047594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Security d</a:t>
            </a:r>
            <a:r>
              <a:rPr lang="en-GB" dirty="0" smtClean="0"/>
              <a:t>ecrease </a:t>
            </a:r>
            <a:r>
              <a:rPr lang="en-GB" dirty="0"/>
              <a:t>brought by the Cloud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228600" y="1196752"/>
            <a:ext cx="8602663" cy="4801047"/>
          </a:xfrm>
        </p:spPr>
        <p:txBody>
          <a:bodyPr/>
          <a:lstStyle/>
          <a:p>
            <a:r>
              <a:rPr lang="en-GB" sz="2250" dirty="0"/>
              <a:t>O</a:t>
            </a:r>
            <a:r>
              <a:rPr lang="en-GB" sz="2250" dirty="0" smtClean="0"/>
              <a:t>utsourced company systems and services are exposed to a number of </a:t>
            </a:r>
            <a:r>
              <a:rPr lang="en-GB" sz="2250" b="1" dirty="0" smtClean="0"/>
              <a:t>confidentiality </a:t>
            </a:r>
            <a:r>
              <a:rPr lang="en-GB" sz="2250" dirty="0" smtClean="0"/>
              <a:t>and</a:t>
            </a:r>
            <a:r>
              <a:rPr lang="en-GB" sz="2250" b="1" dirty="0" smtClean="0"/>
              <a:t> integrity</a:t>
            </a:r>
            <a:r>
              <a:rPr lang="en-GB" sz="2250" dirty="0" smtClean="0"/>
              <a:t> risks</a:t>
            </a:r>
          </a:p>
          <a:p>
            <a:r>
              <a:rPr lang="en-GB" sz="2250" dirty="0" smtClean="0"/>
              <a:t>Some attacks have ancient origins, others leverage typical cloud features</a:t>
            </a:r>
          </a:p>
          <a:p>
            <a:r>
              <a:rPr lang="en-GB" sz="2250" dirty="0" smtClean="0"/>
              <a:t>The </a:t>
            </a:r>
            <a:r>
              <a:rPr lang="en-GB" sz="2250" dirty="0"/>
              <a:t>Cloud Security Alliance (CSA</a:t>
            </a:r>
            <a:r>
              <a:rPr lang="en-GB" sz="2250" dirty="0" smtClean="0"/>
              <a:t>) identified the following top threats:</a:t>
            </a:r>
          </a:p>
          <a:p>
            <a:pPr lvl="1"/>
            <a:r>
              <a:rPr lang="en-GB" sz="2300" b="1" dirty="0" smtClean="0"/>
              <a:t>Account/Service </a:t>
            </a:r>
            <a:r>
              <a:rPr lang="en-GB" sz="2300" b="1" dirty="0"/>
              <a:t>Hijacking</a:t>
            </a:r>
            <a:endParaRPr lang="en-GB" sz="2300" b="1" dirty="0" smtClean="0"/>
          </a:p>
          <a:p>
            <a:pPr lvl="1"/>
            <a:r>
              <a:rPr lang="en-GB" sz="2300" b="1" dirty="0" smtClean="0"/>
              <a:t>Shared Technology Vulnerabilities</a:t>
            </a:r>
          </a:p>
          <a:p>
            <a:pPr lvl="1"/>
            <a:r>
              <a:rPr lang="en-GB" sz="2300" b="1" dirty="0" smtClean="0"/>
              <a:t>DDoS/</a:t>
            </a:r>
            <a:r>
              <a:rPr lang="en-GB" sz="2300" b="1" dirty="0" err="1" smtClean="0"/>
              <a:t>DoS</a:t>
            </a:r>
            <a:r>
              <a:rPr lang="en-GB" sz="2300" b="1" dirty="0" smtClean="0"/>
              <a:t> at application layer</a:t>
            </a:r>
          </a:p>
          <a:p>
            <a:pPr lvl="1"/>
            <a:r>
              <a:rPr lang="en-GB" sz="2300" b="1" dirty="0" smtClean="0"/>
              <a:t>Extrusion Attacks</a:t>
            </a:r>
          </a:p>
          <a:p>
            <a:pPr lvl="1"/>
            <a:r>
              <a:rPr lang="en-GB" sz="2300" b="1" dirty="0" smtClean="0"/>
              <a:t>Malicious Insiders</a:t>
            </a:r>
          </a:p>
          <a:p>
            <a:pPr lvl="1"/>
            <a:endParaRPr lang="en-GB" dirty="0" smtClean="0"/>
          </a:p>
          <a:p>
            <a:endParaRPr lang="en-GB" dirty="0" smtClean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07099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Account/Service </a:t>
            </a:r>
            <a:r>
              <a:rPr lang="en-GB" dirty="0" smtClean="0"/>
              <a:t>Hijacking</a:t>
            </a:r>
            <a:endParaRPr lang="en-GB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sz="2000" dirty="0" err="1"/>
              <a:t>Cloud</a:t>
            </a:r>
            <a:r>
              <a:rPr lang="it-IT" sz="2000" dirty="0"/>
              <a:t> account </a:t>
            </a:r>
            <a:r>
              <a:rPr lang="it-IT" sz="2000" dirty="0" err="1"/>
              <a:t>hijacking</a:t>
            </a:r>
            <a:r>
              <a:rPr lang="it-IT" sz="2000" dirty="0"/>
              <a:t> </a:t>
            </a:r>
            <a:r>
              <a:rPr lang="it-IT" sz="2000" dirty="0" err="1"/>
              <a:t>is</a:t>
            </a:r>
            <a:r>
              <a:rPr lang="it-IT" sz="2000" dirty="0"/>
              <a:t> a </a:t>
            </a:r>
            <a:r>
              <a:rPr lang="it-IT" sz="2000" dirty="0" err="1"/>
              <a:t>process</a:t>
            </a:r>
            <a:r>
              <a:rPr lang="it-IT" sz="2000" dirty="0"/>
              <a:t> in </a:t>
            </a:r>
            <a:r>
              <a:rPr lang="it-IT" sz="2000" dirty="0" err="1"/>
              <a:t>which</a:t>
            </a:r>
            <a:r>
              <a:rPr lang="it-IT" sz="2000" dirty="0"/>
              <a:t> an </a:t>
            </a:r>
            <a:r>
              <a:rPr lang="it-IT" sz="2000" dirty="0" err="1"/>
              <a:t>individual</a:t>
            </a:r>
            <a:r>
              <a:rPr lang="it-IT" sz="2000" dirty="0"/>
              <a:t> or </a:t>
            </a:r>
            <a:r>
              <a:rPr lang="it-IT" sz="2000" b="1" dirty="0" err="1" smtClean="0"/>
              <a:t>organization’s</a:t>
            </a:r>
            <a:r>
              <a:rPr lang="it-IT" sz="2000" b="1" dirty="0" smtClean="0"/>
              <a:t> </a:t>
            </a:r>
            <a:r>
              <a:rPr lang="it-IT" sz="2000" b="1" dirty="0" err="1"/>
              <a:t>cloud</a:t>
            </a:r>
            <a:r>
              <a:rPr lang="it-IT" sz="2000" b="1" dirty="0"/>
              <a:t> account </a:t>
            </a:r>
            <a:r>
              <a:rPr lang="it-IT" sz="2000" b="1" dirty="0" err="1"/>
              <a:t>is</a:t>
            </a:r>
            <a:r>
              <a:rPr lang="it-IT" sz="2000" b="1" dirty="0"/>
              <a:t> </a:t>
            </a:r>
            <a:r>
              <a:rPr lang="it-IT" sz="2000" b="1" dirty="0" err="1"/>
              <a:t>stolen</a:t>
            </a:r>
            <a:r>
              <a:rPr lang="it-IT" sz="2000" b="1" dirty="0"/>
              <a:t> or </a:t>
            </a:r>
            <a:r>
              <a:rPr lang="it-IT" sz="2000" b="1" dirty="0" err="1"/>
              <a:t>hijacked</a:t>
            </a:r>
            <a:r>
              <a:rPr lang="it-IT" sz="2000" b="1" dirty="0"/>
              <a:t> by an </a:t>
            </a:r>
            <a:r>
              <a:rPr lang="it-IT" sz="2000" b="1" dirty="0" err="1" smtClean="0"/>
              <a:t>attacker</a:t>
            </a:r>
            <a:endParaRPr lang="it-IT" sz="2000" b="1" dirty="0" smtClean="0"/>
          </a:p>
          <a:p>
            <a:r>
              <a:rPr lang="it-IT" sz="2000" dirty="0"/>
              <a:t>T</a:t>
            </a:r>
            <a:r>
              <a:rPr lang="it-IT" sz="2000" dirty="0" smtClean="0"/>
              <a:t>he </a:t>
            </a:r>
            <a:r>
              <a:rPr lang="it-IT" sz="2000" dirty="0" err="1"/>
              <a:t>attacker</a:t>
            </a:r>
            <a:r>
              <a:rPr lang="it-IT" sz="2000" dirty="0"/>
              <a:t> </a:t>
            </a:r>
            <a:r>
              <a:rPr lang="it-IT" sz="2000" dirty="0" err="1"/>
              <a:t>uses</a:t>
            </a:r>
            <a:r>
              <a:rPr lang="it-IT" sz="2000" dirty="0"/>
              <a:t> the </a:t>
            </a:r>
            <a:r>
              <a:rPr lang="it-IT" sz="2000" dirty="0" err="1"/>
              <a:t>stolen</a:t>
            </a:r>
            <a:r>
              <a:rPr lang="it-IT" sz="2000" dirty="0"/>
              <a:t> account information to </a:t>
            </a:r>
            <a:r>
              <a:rPr lang="it-IT" sz="2000" dirty="0" err="1"/>
              <a:t>conduct</a:t>
            </a:r>
            <a:r>
              <a:rPr lang="it-IT" sz="2000" dirty="0"/>
              <a:t> </a:t>
            </a:r>
            <a:r>
              <a:rPr lang="it-IT" sz="2000" dirty="0" smtClean="0"/>
              <a:t> </a:t>
            </a:r>
            <a:r>
              <a:rPr lang="it-IT" sz="2000" dirty="0" err="1"/>
              <a:t>unauthorized</a:t>
            </a:r>
            <a:r>
              <a:rPr lang="it-IT" sz="2000" dirty="0"/>
              <a:t> or </a:t>
            </a:r>
            <a:r>
              <a:rPr lang="it-IT" sz="2000" dirty="0" err="1"/>
              <a:t>malicious</a:t>
            </a:r>
            <a:r>
              <a:rPr lang="it-IT" sz="2000" dirty="0"/>
              <a:t> </a:t>
            </a:r>
            <a:r>
              <a:rPr lang="it-IT" sz="2000" dirty="0" err="1"/>
              <a:t>activity</a:t>
            </a:r>
            <a:endParaRPr lang="it-IT" sz="2000" dirty="0" smtClean="0"/>
          </a:p>
          <a:p>
            <a:r>
              <a:rPr lang="it-IT" sz="2000" dirty="0" smtClean="0"/>
              <a:t>For </a:t>
            </a:r>
            <a:r>
              <a:rPr lang="it-IT" sz="2000" dirty="0" err="1" smtClean="0"/>
              <a:t>example</a:t>
            </a:r>
            <a:r>
              <a:rPr lang="it-IT" sz="2000" dirty="0" smtClean="0"/>
              <a:t>, an </a:t>
            </a:r>
            <a:r>
              <a:rPr lang="it-IT" sz="2000" dirty="0" err="1"/>
              <a:t>attacker</a:t>
            </a:r>
            <a:r>
              <a:rPr lang="it-IT" sz="2000" dirty="0"/>
              <a:t> </a:t>
            </a:r>
            <a:r>
              <a:rPr lang="it-IT" sz="2000" dirty="0" err="1"/>
              <a:t>having</a:t>
            </a:r>
            <a:r>
              <a:rPr lang="it-IT" sz="2000" dirty="0"/>
              <a:t> </a:t>
            </a:r>
            <a:r>
              <a:rPr lang="it-IT" sz="2000" dirty="0" err="1"/>
              <a:t>access</a:t>
            </a:r>
            <a:r>
              <a:rPr lang="it-IT" sz="2000" dirty="0"/>
              <a:t> to the </a:t>
            </a:r>
            <a:r>
              <a:rPr lang="it-IT" sz="2000" dirty="0" err="1"/>
              <a:t>cloud</a:t>
            </a:r>
            <a:r>
              <a:rPr lang="it-IT" sz="2000" dirty="0"/>
              <a:t> </a:t>
            </a:r>
            <a:r>
              <a:rPr lang="it-IT" sz="2000" dirty="0" err="1"/>
              <a:t>virtual</a:t>
            </a:r>
            <a:r>
              <a:rPr lang="it-IT" sz="2000" dirty="0"/>
              <a:t> machine hosting </a:t>
            </a:r>
            <a:r>
              <a:rPr lang="it-IT" sz="2000" dirty="0" smtClean="0"/>
              <a:t>a business </a:t>
            </a:r>
            <a:r>
              <a:rPr lang="it-IT" sz="2000" dirty="0"/>
              <a:t>website can include </a:t>
            </a:r>
            <a:r>
              <a:rPr lang="it-IT" sz="2000" dirty="0" err="1" smtClean="0"/>
              <a:t>malicious</a:t>
            </a:r>
            <a:r>
              <a:rPr lang="it-IT" sz="2000" dirty="0" smtClean="0"/>
              <a:t> </a:t>
            </a:r>
            <a:r>
              <a:rPr lang="it-IT" sz="2000" dirty="0"/>
              <a:t>code </a:t>
            </a:r>
            <a:r>
              <a:rPr lang="it-IT" sz="2000" dirty="0" err="1"/>
              <a:t>into</a:t>
            </a:r>
            <a:r>
              <a:rPr lang="it-IT" sz="2000" dirty="0"/>
              <a:t> the web page to </a:t>
            </a:r>
            <a:r>
              <a:rPr lang="it-IT" sz="2000" dirty="0" err="1"/>
              <a:t>attack</a:t>
            </a:r>
            <a:r>
              <a:rPr lang="it-IT" sz="2000" dirty="0"/>
              <a:t> </a:t>
            </a:r>
            <a:r>
              <a:rPr lang="it-IT" sz="2000" dirty="0" err="1"/>
              <a:t>users</a:t>
            </a:r>
            <a:r>
              <a:rPr lang="it-IT" sz="2000" dirty="0"/>
              <a:t> </a:t>
            </a:r>
            <a:r>
              <a:rPr lang="it-IT" sz="2000" dirty="0" err="1"/>
              <a:t>visiting</a:t>
            </a:r>
            <a:r>
              <a:rPr lang="it-IT" sz="2000" dirty="0"/>
              <a:t> </a:t>
            </a:r>
            <a:r>
              <a:rPr lang="it-IT" sz="2000" dirty="0" smtClean="0"/>
              <a:t>the web page</a:t>
            </a:r>
          </a:p>
          <a:p>
            <a:r>
              <a:rPr lang="it-IT" sz="2000" dirty="0" err="1"/>
              <a:t>T</a:t>
            </a:r>
            <a:r>
              <a:rPr lang="it-IT" sz="2000" dirty="0" err="1" smtClean="0"/>
              <a:t>his</a:t>
            </a:r>
            <a:r>
              <a:rPr lang="it-IT" sz="2000" dirty="0" smtClean="0"/>
              <a:t> </a:t>
            </a:r>
            <a:r>
              <a:rPr lang="it-IT" sz="2000" dirty="0" err="1"/>
              <a:t>is</a:t>
            </a:r>
            <a:r>
              <a:rPr lang="it-IT" sz="2000" dirty="0"/>
              <a:t> </a:t>
            </a:r>
            <a:r>
              <a:rPr lang="it-IT" sz="2000" dirty="0" err="1" smtClean="0"/>
              <a:t>also</a:t>
            </a:r>
            <a:r>
              <a:rPr lang="it-IT" sz="2000" dirty="0" smtClean="0"/>
              <a:t> </a:t>
            </a:r>
            <a:r>
              <a:rPr lang="it-IT" sz="2000" dirty="0" err="1" smtClean="0"/>
              <a:t>known</a:t>
            </a:r>
            <a:r>
              <a:rPr lang="it-IT" sz="2000" dirty="0" smtClean="0"/>
              <a:t> </a:t>
            </a:r>
            <a:r>
              <a:rPr lang="it-IT" sz="2000" dirty="0" err="1"/>
              <a:t>as</a:t>
            </a:r>
            <a:r>
              <a:rPr lang="it-IT" sz="2000" dirty="0"/>
              <a:t> the </a:t>
            </a:r>
            <a:r>
              <a:rPr lang="it-IT" sz="2000" i="1" dirty="0" err="1"/>
              <a:t>watering</a:t>
            </a:r>
            <a:r>
              <a:rPr lang="it-IT" sz="2000" i="1" dirty="0"/>
              <a:t> </a:t>
            </a:r>
            <a:r>
              <a:rPr lang="it-IT" sz="2000" i="1" dirty="0" err="1"/>
              <a:t>hole</a:t>
            </a:r>
            <a:r>
              <a:rPr lang="it-IT" sz="2000" i="1" dirty="0"/>
              <a:t> </a:t>
            </a:r>
            <a:r>
              <a:rPr lang="it-IT" sz="2000" i="1" dirty="0" err="1"/>
              <a:t>attack</a:t>
            </a:r>
            <a:r>
              <a:rPr lang="it-IT" sz="2000" dirty="0" smtClean="0"/>
              <a:t>.</a:t>
            </a:r>
          </a:p>
          <a:p>
            <a:r>
              <a:rPr lang="it-IT" sz="2000" dirty="0" err="1" smtClean="0"/>
              <a:t>Because</a:t>
            </a:r>
            <a:r>
              <a:rPr lang="it-IT" sz="2000" dirty="0" smtClean="0"/>
              <a:t> </a:t>
            </a:r>
            <a:r>
              <a:rPr lang="it-IT" sz="2000" dirty="0"/>
              <a:t>the data </a:t>
            </a:r>
            <a:r>
              <a:rPr lang="it-IT" sz="2000" dirty="0" err="1"/>
              <a:t>is</a:t>
            </a:r>
            <a:r>
              <a:rPr lang="it-IT" sz="2000" dirty="0"/>
              <a:t> </a:t>
            </a:r>
            <a:r>
              <a:rPr lang="it-IT" sz="2000" dirty="0" err="1"/>
              <a:t>stored</a:t>
            </a:r>
            <a:r>
              <a:rPr lang="it-IT" sz="2000" dirty="0"/>
              <a:t> and </a:t>
            </a:r>
            <a:r>
              <a:rPr lang="it-IT" sz="2000" dirty="0" err="1"/>
              <a:t>accessed</a:t>
            </a:r>
            <a:r>
              <a:rPr lang="it-IT" sz="2000" dirty="0"/>
              <a:t> on </a:t>
            </a:r>
            <a:r>
              <a:rPr lang="it-IT" sz="2000" dirty="0" err="1"/>
              <a:t>devices</a:t>
            </a:r>
            <a:r>
              <a:rPr lang="it-IT" sz="2000" dirty="0"/>
              <a:t> and </a:t>
            </a:r>
            <a:r>
              <a:rPr lang="it-IT" sz="2000" dirty="0" err="1"/>
              <a:t>resources</a:t>
            </a:r>
            <a:r>
              <a:rPr lang="it-IT" sz="2000" dirty="0"/>
              <a:t> </a:t>
            </a:r>
            <a:r>
              <a:rPr lang="it-IT" sz="2000" dirty="0" err="1"/>
              <a:t>often</a:t>
            </a:r>
            <a:r>
              <a:rPr lang="it-IT" sz="2000" dirty="0"/>
              <a:t> </a:t>
            </a:r>
            <a:r>
              <a:rPr lang="it-IT" sz="2000" dirty="0" err="1"/>
              <a:t>shared</a:t>
            </a:r>
            <a:r>
              <a:rPr lang="it-IT" sz="2000" dirty="0"/>
              <a:t> </a:t>
            </a:r>
            <a:r>
              <a:rPr lang="it-IT" sz="2000" dirty="0" err="1" smtClean="0"/>
              <a:t>among</a:t>
            </a:r>
            <a:r>
              <a:rPr lang="it-IT" sz="2000" dirty="0" smtClean="0"/>
              <a:t> multiple </a:t>
            </a:r>
            <a:r>
              <a:rPr lang="it-IT" sz="2000" dirty="0" err="1"/>
              <a:t>users</a:t>
            </a:r>
            <a:r>
              <a:rPr lang="it-IT" sz="2000" dirty="0"/>
              <a:t>, the </a:t>
            </a:r>
            <a:r>
              <a:rPr lang="it-IT" sz="2000" dirty="0" err="1"/>
              <a:t>risks</a:t>
            </a:r>
            <a:r>
              <a:rPr lang="it-IT" sz="2000" dirty="0"/>
              <a:t> </a:t>
            </a:r>
            <a:r>
              <a:rPr lang="it-IT" sz="2000" dirty="0" smtClean="0"/>
              <a:t>of </a:t>
            </a:r>
            <a:r>
              <a:rPr lang="it-IT" sz="2000" dirty="0" err="1"/>
              <a:t>cloud</a:t>
            </a:r>
            <a:r>
              <a:rPr lang="it-IT" sz="2000" dirty="0"/>
              <a:t> account </a:t>
            </a:r>
            <a:r>
              <a:rPr lang="it-IT" sz="2000" dirty="0" err="1"/>
              <a:t>hijacking</a:t>
            </a:r>
            <a:r>
              <a:rPr lang="it-IT" sz="2000" dirty="0"/>
              <a:t> are </a:t>
            </a:r>
            <a:r>
              <a:rPr lang="it-IT" sz="2000" dirty="0" err="1"/>
              <a:t>plentiful</a:t>
            </a:r>
            <a:endParaRPr lang="it-IT" sz="2000" dirty="0" smtClean="0"/>
          </a:p>
          <a:p>
            <a:r>
              <a:rPr lang="it-IT" sz="2000" dirty="0" smtClean="0"/>
              <a:t>Company </a:t>
            </a:r>
            <a:r>
              <a:rPr lang="it-IT" sz="2000" dirty="0" err="1"/>
              <a:t>integrity</a:t>
            </a:r>
            <a:r>
              <a:rPr lang="it-IT" sz="2000" dirty="0"/>
              <a:t> and </a:t>
            </a:r>
            <a:r>
              <a:rPr lang="it-IT" sz="2000" dirty="0" err="1" smtClean="0"/>
              <a:t>reputation</a:t>
            </a:r>
            <a:r>
              <a:rPr lang="it-IT" sz="2000" dirty="0" smtClean="0"/>
              <a:t> </a:t>
            </a:r>
            <a:r>
              <a:rPr lang="it-IT" sz="2000" dirty="0"/>
              <a:t>can be </a:t>
            </a:r>
            <a:r>
              <a:rPr lang="it-IT" sz="2000" dirty="0" err="1"/>
              <a:t>destroyed</a:t>
            </a:r>
            <a:r>
              <a:rPr lang="it-IT" sz="2000" dirty="0"/>
              <a:t>, and </a:t>
            </a:r>
            <a:r>
              <a:rPr lang="it-IT" sz="2000" dirty="0" err="1"/>
              <a:t>confidential</a:t>
            </a:r>
            <a:r>
              <a:rPr lang="it-IT" sz="2000" dirty="0"/>
              <a:t> data can be </a:t>
            </a:r>
            <a:r>
              <a:rPr lang="it-IT" sz="2000" dirty="0" err="1"/>
              <a:t>leaked</a:t>
            </a:r>
            <a:r>
              <a:rPr lang="it-IT" sz="2000" dirty="0"/>
              <a:t> or </a:t>
            </a:r>
            <a:r>
              <a:rPr lang="it-IT" sz="2000" dirty="0" err="1"/>
              <a:t>falsified</a:t>
            </a:r>
            <a:r>
              <a:rPr lang="it-IT" sz="2000" dirty="0"/>
              <a:t> </a:t>
            </a:r>
            <a:r>
              <a:rPr lang="it-IT" sz="2000" dirty="0" err="1"/>
              <a:t>causing</a:t>
            </a:r>
            <a:r>
              <a:rPr lang="it-IT" sz="2000" dirty="0"/>
              <a:t> </a:t>
            </a:r>
            <a:r>
              <a:rPr lang="it-IT" sz="2000" dirty="0" err="1"/>
              <a:t>significant</a:t>
            </a:r>
            <a:r>
              <a:rPr lang="it-IT" sz="2000" dirty="0"/>
              <a:t> </a:t>
            </a:r>
            <a:r>
              <a:rPr lang="it-IT" sz="2000" dirty="0" err="1"/>
              <a:t>cost</a:t>
            </a:r>
            <a:r>
              <a:rPr lang="it-IT" sz="2000" dirty="0"/>
              <a:t> to </a:t>
            </a:r>
            <a:r>
              <a:rPr lang="it-IT" sz="2000" dirty="0" err="1" smtClean="0"/>
              <a:t>enterprises</a:t>
            </a:r>
            <a:r>
              <a:rPr lang="it-IT" sz="2000" dirty="0" smtClean="0"/>
              <a:t> and/or </a:t>
            </a:r>
            <a:r>
              <a:rPr lang="it-IT" sz="2000" dirty="0" err="1" smtClean="0"/>
              <a:t>customers</a:t>
            </a: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395195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Shared Technologies Vulnerabilities </a:t>
            </a:r>
            <a:r>
              <a:rPr lang="mr-IN" dirty="0" smtClean="0"/>
              <a:t>–</a:t>
            </a:r>
            <a:r>
              <a:rPr lang="en-GB" dirty="0" smtClean="0"/>
              <a:t> 1/2</a:t>
            </a:r>
            <a:endParaRPr lang="en-GB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228600" y="1268760"/>
            <a:ext cx="8602663" cy="4680519"/>
          </a:xfrm>
        </p:spPr>
        <p:txBody>
          <a:bodyPr/>
          <a:lstStyle/>
          <a:p>
            <a:pPr marL="342900" lvl="1" indent="-342900">
              <a:buFont typeface="Wingdings" pitchFamily="2" charset="2"/>
              <a:buChar char="Ø"/>
            </a:pPr>
            <a:r>
              <a:rPr lang="en-GB" sz="2200" dirty="0" smtClean="0"/>
              <a:t>CPs support </a:t>
            </a:r>
            <a:r>
              <a:rPr lang="en-GB" sz="2200" dirty="0"/>
              <a:t>multiple tenants which share the underlying </a:t>
            </a:r>
            <a:r>
              <a:rPr lang="en-GB" sz="2200" dirty="0" smtClean="0"/>
              <a:t>infrastructure</a:t>
            </a:r>
            <a:endParaRPr lang="en-GB" sz="2200" dirty="0"/>
          </a:p>
          <a:p>
            <a:pPr marL="342900" lvl="1" indent="-342900">
              <a:buFont typeface="Wingdings" pitchFamily="2" charset="2"/>
              <a:buChar char="Ø"/>
            </a:pPr>
            <a:r>
              <a:rPr lang="en-GB" sz="2200" dirty="0" smtClean="0"/>
              <a:t>Virtualization </a:t>
            </a:r>
            <a:r>
              <a:rPr lang="en-GB" sz="2200" dirty="0"/>
              <a:t>provides multi-tenancy through the sharing of hardware resources like CPU cores, high level cache, storage devices and network interface cards among different </a:t>
            </a:r>
            <a:r>
              <a:rPr lang="en-GB" sz="2200" dirty="0" smtClean="0"/>
              <a:t>tenants</a:t>
            </a:r>
          </a:p>
          <a:p>
            <a:pPr marL="342900" lvl="1" indent="-342900">
              <a:buFont typeface="Wingdings" pitchFamily="2" charset="2"/>
              <a:buChar char="Ø"/>
            </a:pPr>
            <a:r>
              <a:rPr lang="en-GB" sz="2200" dirty="0" smtClean="0"/>
              <a:t>The Hypervisor is responsible for the </a:t>
            </a:r>
            <a:r>
              <a:rPr lang="en-GB" sz="2200" b="1" dirty="0" smtClean="0"/>
              <a:t>isolation</a:t>
            </a:r>
            <a:r>
              <a:rPr lang="en-GB" sz="2200" dirty="0" smtClean="0"/>
              <a:t> between VMs</a:t>
            </a:r>
          </a:p>
          <a:p>
            <a:pPr marL="342900" lvl="1" indent="-342900">
              <a:buFont typeface="Wingdings" pitchFamily="2" charset="2"/>
              <a:buChar char="Ø"/>
            </a:pPr>
            <a:r>
              <a:rPr lang="en-GB" sz="2200" dirty="0" smtClean="0"/>
              <a:t>If compromised, an attacker could get access to, e.g., sensitive data or cryptographic keys</a:t>
            </a:r>
          </a:p>
          <a:p>
            <a:pPr marL="342900" lvl="1" indent="-342900">
              <a:buFont typeface="Wingdings" pitchFamily="2" charset="2"/>
              <a:buChar char="Ø"/>
            </a:pPr>
            <a:r>
              <a:rPr lang="en-GB" sz="2200" dirty="0" smtClean="0"/>
              <a:t>The category of attacks that leverage channels created through shared hardware usually goes under name </a:t>
            </a:r>
            <a:r>
              <a:rPr lang="en-GB" sz="2200" b="1" dirty="0" smtClean="0"/>
              <a:t>Cross-VM side-channel</a:t>
            </a:r>
          </a:p>
        </p:txBody>
      </p:sp>
    </p:spTree>
    <p:extLst>
      <p:ext uri="{BB962C8B-B14F-4D97-AF65-F5344CB8AC3E}">
        <p14:creationId xmlns:p14="http://schemas.microsoft.com/office/powerpoint/2010/main" val="9202703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The growth of Cloud Computing</a:t>
            </a:r>
            <a:endParaRPr lang="en-GB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289817" y="1143000"/>
            <a:ext cx="8602663" cy="4945063"/>
          </a:xfrm>
        </p:spPr>
        <p:txBody>
          <a:bodyPr/>
          <a:lstStyle/>
          <a:p>
            <a:r>
              <a:rPr lang="it-IT" sz="2000" b="1" dirty="0"/>
              <a:t>Compound </a:t>
            </a:r>
            <a:r>
              <a:rPr lang="it-IT" sz="2000" b="1" dirty="0" err="1"/>
              <a:t>A</a:t>
            </a:r>
            <a:r>
              <a:rPr lang="it-IT" sz="2000" b="1" dirty="0" err="1" smtClean="0"/>
              <a:t>nnual</a:t>
            </a:r>
            <a:r>
              <a:rPr lang="it-IT" sz="2000" b="1" dirty="0" smtClean="0"/>
              <a:t> </a:t>
            </a:r>
            <a:r>
              <a:rPr lang="it-IT" sz="2000" b="1" dirty="0" err="1"/>
              <a:t>G</a:t>
            </a:r>
            <a:r>
              <a:rPr lang="it-IT" sz="2000" b="1" dirty="0" err="1" smtClean="0"/>
              <a:t>rowth</a:t>
            </a:r>
            <a:r>
              <a:rPr lang="it-IT" sz="2000" b="1" dirty="0" smtClean="0"/>
              <a:t> </a:t>
            </a:r>
            <a:r>
              <a:rPr lang="it-IT" sz="2000" b="1" dirty="0"/>
              <a:t>R</a:t>
            </a:r>
            <a:r>
              <a:rPr lang="it-IT" sz="2000" b="1" dirty="0" smtClean="0"/>
              <a:t>ate</a:t>
            </a:r>
            <a:r>
              <a:rPr lang="it-IT" sz="2000" dirty="0"/>
              <a:t> (</a:t>
            </a:r>
            <a:r>
              <a:rPr lang="it-IT" sz="2000" b="1" dirty="0" smtClean="0"/>
              <a:t>CAGR) </a:t>
            </a:r>
            <a:r>
              <a:rPr lang="it-IT" sz="2000" dirty="0" smtClean="0"/>
              <a:t>of </a:t>
            </a:r>
            <a:r>
              <a:rPr lang="it-IT" sz="2000" dirty="0" err="1" smtClean="0"/>
              <a:t>cloud</a:t>
            </a:r>
            <a:r>
              <a:rPr lang="it-IT" sz="2000" dirty="0" smtClean="0"/>
              <a:t> </a:t>
            </a:r>
            <a:r>
              <a:rPr lang="it-IT" sz="2000" dirty="0" err="1" smtClean="0"/>
              <a:t>services</a:t>
            </a:r>
            <a:endParaRPr lang="en-GB" sz="2000" dirty="0"/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1628800"/>
            <a:ext cx="8423841" cy="4517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8127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Shared Technologies Vulnerabilities </a:t>
            </a:r>
            <a:r>
              <a:rPr lang="mr-IN" dirty="0" smtClean="0"/>
              <a:t>–</a:t>
            </a:r>
            <a:r>
              <a:rPr lang="en-GB" dirty="0" smtClean="0"/>
              <a:t> 2/2</a:t>
            </a:r>
            <a:endParaRPr lang="en-GB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228600" y="1143000"/>
            <a:ext cx="8602663" cy="2358007"/>
          </a:xfrm>
        </p:spPr>
        <p:txBody>
          <a:bodyPr/>
          <a:lstStyle/>
          <a:p>
            <a:pPr marL="342900" lvl="1" indent="-342900">
              <a:buFont typeface="Wingdings" pitchFamily="2" charset="2"/>
              <a:buChar char="Ø"/>
            </a:pPr>
            <a:r>
              <a:rPr lang="it-IT" dirty="0"/>
              <a:t>Cross-VM side </a:t>
            </a:r>
            <a:r>
              <a:rPr lang="it-IT" dirty="0" err="1"/>
              <a:t>channel</a:t>
            </a:r>
            <a:r>
              <a:rPr lang="it-IT" dirty="0"/>
              <a:t> </a:t>
            </a:r>
            <a:r>
              <a:rPr lang="it-IT" dirty="0" err="1"/>
              <a:t>attacks</a:t>
            </a:r>
            <a:r>
              <a:rPr lang="it-IT" dirty="0"/>
              <a:t> are </a:t>
            </a:r>
            <a:r>
              <a:rPr lang="it-IT" dirty="0" smtClean="0"/>
              <a:t>a </a:t>
            </a:r>
            <a:r>
              <a:rPr lang="it-IT" dirty="0" err="1"/>
              <a:t>very</a:t>
            </a:r>
            <a:r>
              <a:rPr lang="it-IT" dirty="0"/>
              <a:t> sophisticated </a:t>
            </a:r>
            <a:r>
              <a:rPr lang="it-IT" dirty="0" err="1" smtClean="0"/>
              <a:t>attack</a:t>
            </a:r>
            <a:r>
              <a:rPr lang="it-IT" dirty="0" smtClean="0"/>
              <a:t> </a:t>
            </a:r>
          </a:p>
          <a:p>
            <a:pPr marL="342900" lvl="1" indent="-342900">
              <a:buFont typeface="Wingdings" pitchFamily="2" charset="2"/>
              <a:buChar char="Ø"/>
            </a:pPr>
            <a:r>
              <a:rPr lang="it-IT" dirty="0" smtClean="0"/>
              <a:t>In </a:t>
            </a:r>
            <a:r>
              <a:rPr lang="it-IT" dirty="0" err="1"/>
              <a:t>cases</a:t>
            </a:r>
            <a:r>
              <a:rPr lang="it-IT" dirty="0"/>
              <a:t> </a:t>
            </a:r>
            <a:r>
              <a:rPr lang="it-IT" dirty="0" err="1"/>
              <a:t>where</a:t>
            </a:r>
            <a:r>
              <a:rPr lang="it-IT" dirty="0"/>
              <a:t> </a:t>
            </a:r>
            <a:r>
              <a:rPr lang="it-IT" dirty="0" err="1" smtClean="0"/>
              <a:t>shared</a:t>
            </a:r>
            <a:r>
              <a:rPr lang="it-IT" dirty="0" smtClean="0"/>
              <a:t> </a:t>
            </a:r>
            <a:r>
              <a:rPr lang="it-IT" dirty="0"/>
              <a:t>hardware </a:t>
            </a:r>
            <a:r>
              <a:rPr lang="it-IT" dirty="0" err="1" smtClean="0"/>
              <a:t>resources</a:t>
            </a:r>
            <a:r>
              <a:rPr lang="it-IT" dirty="0"/>
              <a:t> </a:t>
            </a:r>
            <a:r>
              <a:rPr lang="it-IT" dirty="0" err="1" smtClean="0"/>
              <a:t>exist</a:t>
            </a:r>
            <a:r>
              <a:rPr lang="it-IT" dirty="0"/>
              <a:t>, the side </a:t>
            </a:r>
            <a:r>
              <a:rPr lang="it-IT" dirty="0" err="1"/>
              <a:t>channel</a:t>
            </a:r>
            <a:r>
              <a:rPr lang="it-IT" dirty="0"/>
              <a:t> </a:t>
            </a:r>
            <a:r>
              <a:rPr lang="it-IT" dirty="0" err="1"/>
              <a:t>attack</a:t>
            </a:r>
            <a:r>
              <a:rPr lang="it-IT" dirty="0"/>
              <a:t> exploits information </a:t>
            </a:r>
            <a:r>
              <a:rPr lang="it-IT" dirty="0" err="1"/>
              <a:t>obtained</a:t>
            </a:r>
            <a:r>
              <a:rPr lang="it-IT" dirty="0"/>
              <a:t> from the </a:t>
            </a:r>
            <a:r>
              <a:rPr lang="it-IT" dirty="0" err="1"/>
              <a:t>usage</a:t>
            </a:r>
            <a:r>
              <a:rPr lang="it-IT" dirty="0"/>
              <a:t> </a:t>
            </a:r>
            <a:r>
              <a:rPr lang="it-IT" dirty="0" smtClean="0"/>
              <a:t>of Central </a:t>
            </a:r>
            <a:r>
              <a:rPr lang="it-IT" dirty="0"/>
              <a:t>Processing Unit (CPU) core </a:t>
            </a:r>
            <a:r>
              <a:rPr lang="it-IT" dirty="0" smtClean="0"/>
              <a:t>and/or </a:t>
            </a:r>
            <a:r>
              <a:rPr lang="it-IT" dirty="0"/>
              <a:t>high </a:t>
            </a:r>
            <a:r>
              <a:rPr lang="it-IT" dirty="0" err="1"/>
              <a:t>level</a:t>
            </a:r>
            <a:r>
              <a:rPr lang="it-IT" dirty="0"/>
              <a:t> </a:t>
            </a:r>
            <a:r>
              <a:rPr lang="it-IT" dirty="0" smtClean="0"/>
              <a:t>Cache Memory</a:t>
            </a:r>
            <a:endParaRPr lang="en-GB" dirty="0" smtClean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74746" y="3157289"/>
            <a:ext cx="3656517" cy="2908035"/>
          </a:xfrm>
          <a:prstGeom prst="rect">
            <a:avLst/>
          </a:prstGeom>
        </p:spPr>
      </p:pic>
      <p:sp>
        <p:nvSpPr>
          <p:cNvPr id="5" name="Segnaposto contenuto 2"/>
          <p:cNvSpPr txBox="1">
            <a:spLocks/>
          </p:cNvSpPr>
          <p:nvPr/>
        </p:nvSpPr>
        <p:spPr bwMode="auto">
          <a:xfrm>
            <a:off x="228600" y="3501008"/>
            <a:ext cx="5207497" cy="347270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marL="342900" indent="-342900" algn="l" defTabSz="449263" rtl="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003968"/>
              </a:buClr>
              <a:buSzPct val="100000"/>
              <a:buFont typeface="Wingdings" pitchFamily="2" charset="2"/>
              <a:buChar char="Ø"/>
              <a:defRPr sz="2400">
                <a:solidFill>
                  <a:srgbClr val="000000"/>
                </a:solidFill>
                <a:latin typeface="Osval"/>
                <a:ea typeface="+mn-ea"/>
                <a:cs typeface="+mn-cs"/>
              </a:defRPr>
            </a:lvl1pPr>
            <a:lvl2pPr marL="742950" indent="-285750" algn="l" defTabSz="449263" rtl="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003968"/>
              </a:buClr>
              <a:buSzPct val="100000"/>
              <a:buFont typeface="Courier New" pitchFamily="49" charset="0"/>
              <a:buChar char="o"/>
              <a:defRPr sz="2400">
                <a:solidFill>
                  <a:srgbClr val="000000"/>
                </a:solidFill>
                <a:latin typeface="Osval"/>
                <a:cs typeface="+mn-cs"/>
              </a:defRPr>
            </a:lvl2pPr>
            <a:lvl3pPr marL="1143000" indent="-228600" algn="l" defTabSz="449263" rtl="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003968"/>
              </a:buClr>
              <a:buSzPct val="100000"/>
              <a:buFont typeface="Arial" pitchFamily="34" charset="0"/>
              <a:buChar char="•"/>
              <a:defRPr sz="2200">
                <a:solidFill>
                  <a:srgbClr val="000000"/>
                </a:solidFill>
                <a:latin typeface="Osval"/>
                <a:cs typeface="+mn-cs"/>
              </a:defRPr>
            </a:lvl3pPr>
            <a:lvl4pPr marL="1600200" indent="-228600" algn="l" defTabSz="449263" rtl="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003968"/>
              </a:buClr>
              <a:buSzPct val="100000"/>
              <a:buFont typeface="Times New Roman" pitchFamily="16" charset="0"/>
              <a:buChar char="–"/>
              <a:defRPr sz="2000">
                <a:solidFill>
                  <a:srgbClr val="000000"/>
                </a:solidFill>
                <a:latin typeface="Osval"/>
                <a:cs typeface="+mn-cs"/>
              </a:defRPr>
            </a:lvl4pPr>
            <a:lvl5pPr marL="2057400" indent="-228600" algn="l" defTabSz="449263" rtl="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003968"/>
              </a:buClr>
              <a:buSzPct val="100000"/>
              <a:buFont typeface="Times New Roman" pitchFamily="16" charset="0"/>
              <a:buChar char="»"/>
              <a:defRPr sz="2000">
                <a:solidFill>
                  <a:srgbClr val="000000"/>
                </a:solidFill>
                <a:latin typeface="Osval"/>
                <a:cs typeface="+mn-cs"/>
              </a:defRPr>
            </a:lvl5pPr>
            <a:lvl6pPr marL="2514600" indent="-228600" algn="l" defTabSz="449263" rtl="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400">
                <a:solidFill>
                  <a:srgbClr val="000000"/>
                </a:solidFill>
                <a:latin typeface="+mn-lt"/>
                <a:cs typeface="+mn-cs"/>
              </a:defRPr>
            </a:lvl6pPr>
            <a:lvl7pPr marL="2971800" indent="-228600" algn="l" defTabSz="449263" rtl="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400">
                <a:solidFill>
                  <a:srgbClr val="000000"/>
                </a:solidFill>
                <a:latin typeface="+mn-lt"/>
                <a:cs typeface="+mn-cs"/>
              </a:defRPr>
            </a:lvl7pPr>
            <a:lvl8pPr marL="3429000" indent="-228600" algn="l" defTabSz="449263" rtl="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400">
                <a:solidFill>
                  <a:srgbClr val="000000"/>
                </a:solidFill>
                <a:latin typeface="+mn-lt"/>
                <a:cs typeface="+mn-cs"/>
              </a:defRPr>
            </a:lvl8pPr>
            <a:lvl9pPr marL="3886200" indent="-228600" algn="l" defTabSz="449263" rtl="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400">
                <a:solidFill>
                  <a:srgbClr val="000000"/>
                </a:solidFill>
                <a:latin typeface="+mn-lt"/>
                <a:cs typeface="+mn-cs"/>
              </a:defRPr>
            </a:lvl9pPr>
          </a:lstStyle>
          <a:p>
            <a:r>
              <a:rPr lang="en-GB" sz="2300" b="1" dirty="0" smtClean="0"/>
              <a:t>Cache-based side channel </a:t>
            </a:r>
            <a:r>
              <a:rPr lang="en-GB" sz="2300" dirty="0" smtClean="0"/>
              <a:t>attacks examples are:</a:t>
            </a:r>
            <a:endParaRPr lang="en-GB" sz="2300" b="1" dirty="0"/>
          </a:p>
          <a:p>
            <a:pPr lvl="1"/>
            <a:r>
              <a:rPr lang="en-GB" sz="2300" b="1" dirty="0" smtClean="0"/>
              <a:t>Spectre/Meltdown (the most recent)</a:t>
            </a:r>
          </a:p>
          <a:p>
            <a:pPr lvl="1"/>
            <a:r>
              <a:rPr lang="en-GB" sz="2300" b="1" dirty="0" err="1" smtClean="0"/>
              <a:t>Prime+Probe</a:t>
            </a:r>
            <a:endParaRPr lang="en-GB" sz="2300" b="1" dirty="0" smtClean="0"/>
          </a:p>
          <a:p>
            <a:pPr lvl="1"/>
            <a:r>
              <a:rPr lang="en-GB" sz="2300" b="1" kern="0" dirty="0" err="1" smtClean="0"/>
              <a:t>Flush+Reload</a:t>
            </a:r>
            <a:endParaRPr lang="en-GB" sz="2300" b="1" kern="0" dirty="0"/>
          </a:p>
        </p:txBody>
      </p:sp>
    </p:spTree>
    <p:extLst>
      <p:ext uri="{BB962C8B-B14F-4D97-AF65-F5344CB8AC3E}">
        <p14:creationId xmlns:p14="http://schemas.microsoft.com/office/powerpoint/2010/main" val="1486843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Example: Spectre/Meltdown</a:t>
            </a:r>
            <a:endParaRPr lang="en-GB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228600" y="1143000"/>
            <a:ext cx="8663880" cy="4950296"/>
          </a:xfrm>
        </p:spPr>
        <p:txBody>
          <a:bodyPr/>
          <a:lstStyle/>
          <a:p>
            <a:r>
              <a:rPr lang="en-GB" sz="2200" dirty="0" smtClean="0"/>
              <a:t>In 2018 a group of researchers revealed </a:t>
            </a:r>
            <a:r>
              <a:rPr lang="en-GB" sz="2200" dirty="0"/>
              <a:t>one of the most impressive vulnerabilities that affects nearly every computer chip manufactured in the last 20 years, namely: Spectre and </a:t>
            </a:r>
            <a:r>
              <a:rPr lang="en-GB" sz="2200" dirty="0" smtClean="0"/>
              <a:t>Meltdown</a:t>
            </a:r>
          </a:p>
          <a:p>
            <a:r>
              <a:rPr lang="en-GB" sz="2200" dirty="0" smtClean="0"/>
              <a:t>Intel</a:t>
            </a:r>
            <a:r>
              <a:rPr lang="en-GB" sz="2200" dirty="0"/>
              <a:t>, AMD, and ARM processors </a:t>
            </a:r>
            <a:r>
              <a:rPr lang="en-GB" sz="2200" dirty="0" smtClean="0"/>
              <a:t>are vulnerable to these attacks</a:t>
            </a:r>
            <a:endParaRPr lang="en-GB" sz="2200" dirty="0"/>
          </a:p>
          <a:p>
            <a:r>
              <a:rPr lang="en-GB" sz="2200" dirty="0" smtClean="0"/>
              <a:t>The two </a:t>
            </a:r>
            <a:r>
              <a:rPr lang="en-GB" sz="2200" dirty="0"/>
              <a:t>names represent different variants of the same </a:t>
            </a:r>
            <a:r>
              <a:rPr lang="en-GB" sz="2200" dirty="0" smtClean="0"/>
              <a:t>technique</a:t>
            </a:r>
          </a:p>
          <a:p>
            <a:r>
              <a:rPr lang="en-GB" sz="2200" dirty="0" smtClean="0"/>
              <a:t>They exploit the </a:t>
            </a:r>
            <a:r>
              <a:rPr lang="en-GB" sz="2200" b="1" dirty="0"/>
              <a:t>speculative execution </a:t>
            </a:r>
            <a:r>
              <a:rPr lang="en-GB" sz="2200" dirty="0" smtClean="0"/>
              <a:t>of modern processors. This is an</a:t>
            </a:r>
            <a:r>
              <a:rPr lang="en-GB" sz="2200" dirty="0"/>
              <a:t> optimization technique where a computer system performs some task that may not be needed. </a:t>
            </a:r>
            <a:endParaRPr lang="en-GB" sz="2200" dirty="0" smtClean="0"/>
          </a:p>
          <a:p>
            <a:r>
              <a:rPr lang="en-GB" sz="2200" dirty="0" smtClean="0"/>
              <a:t>The bug in the speculative execution allows to get access to protected sections of cache memory</a:t>
            </a:r>
            <a:endParaRPr lang="en-GB" sz="2200" dirty="0"/>
          </a:p>
          <a:p>
            <a:r>
              <a:rPr lang="en-GB" sz="2200" dirty="0" smtClean="0"/>
              <a:t>Solutions were proposed, but currently such solutions (dramatically) decrease performance of applications</a:t>
            </a:r>
            <a:endParaRPr lang="en-GB" sz="2200" dirty="0"/>
          </a:p>
        </p:txBody>
      </p:sp>
    </p:spTree>
    <p:extLst>
      <p:ext uri="{BB962C8B-B14F-4D97-AF65-F5344CB8AC3E}">
        <p14:creationId xmlns:p14="http://schemas.microsoft.com/office/powerpoint/2010/main" val="254488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DDoS/</a:t>
            </a:r>
            <a:r>
              <a:rPr lang="en-GB" dirty="0" err="1" smtClean="0"/>
              <a:t>DoS</a:t>
            </a:r>
            <a:r>
              <a:rPr lang="en-GB" dirty="0"/>
              <a:t> </a:t>
            </a:r>
            <a:r>
              <a:rPr lang="mr-IN" dirty="0"/>
              <a:t>–</a:t>
            </a:r>
            <a:r>
              <a:rPr lang="en-GB" dirty="0"/>
              <a:t> </a:t>
            </a:r>
            <a:r>
              <a:rPr lang="en-GB" dirty="0" smtClean="0"/>
              <a:t>1/2</a:t>
            </a:r>
            <a:endParaRPr lang="en-GB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sz="2300" dirty="0" err="1" smtClean="0"/>
              <a:t>While</a:t>
            </a:r>
            <a:r>
              <a:rPr lang="it-IT" sz="2300" dirty="0" smtClean="0"/>
              <a:t> some </a:t>
            </a:r>
            <a:r>
              <a:rPr lang="it-IT" sz="2300" dirty="0" err="1" smtClean="0"/>
              <a:t>forms</a:t>
            </a:r>
            <a:r>
              <a:rPr lang="it-IT" sz="2300" dirty="0" smtClean="0"/>
              <a:t> of </a:t>
            </a:r>
            <a:r>
              <a:rPr lang="it-IT" sz="2300" dirty="0" err="1" smtClean="0"/>
              <a:t>DDoS</a:t>
            </a:r>
            <a:r>
              <a:rPr lang="it-IT" sz="2300" dirty="0" smtClean="0"/>
              <a:t>/</a:t>
            </a:r>
            <a:r>
              <a:rPr lang="it-IT" sz="2300" dirty="0" err="1" smtClean="0"/>
              <a:t>DoS</a:t>
            </a:r>
            <a:r>
              <a:rPr lang="it-IT" sz="2300" dirty="0" smtClean="0"/>
              <a:t> are more </a:t>
            </a:r>
            <a:r>
              <a:rPr lang="it-IT" sz="2300" dirty="0" err="1" smtClean="0"/>
              <a:t>difficult</a:t>
            </a:r>
            <a:r>
              <a:rPr lang="it-IT" sz="2300" dirty="0" smtClean="0"/>
              <a:t> - or </a:t>
            </a:r>
            <a:r>
              <a:rPr lang="it-IT" sz="2300" dirty="0" err="1" smtClean="0"/>
              <a:t>almost</a:t>
            </a:r>
            <a:r>
              <a:rPr lang="it-IT" sz="2300" dirty="0" smtClean="0"/>
              <a:t> </a:t>
            </a:r>
            <a:r>
              <a:rPr lang="it-IT" sz="2300" dirty="0" err="1" smtClean="0"/>
              <a:t>impossible</a:t>
            </a:r>
            <a:r>
              <a:rPr lang="it-IT" sz="2300" dirty="0"/>
              <a:t> </a:t>
            </a:r>
            <a:r>
              <a:rPr lang="it-IT" sz="2300" dirty="0" smtClean="0"/>
              <a:t>- in the </a:t>
            </a:r>
            <a:r>
              <a:rPr lang="it-IT" sz="2300" dirty="0" err="1" smtClean="0"/>
              <a:t>Cloud</a:t>
            </a:r>
            <a:r>
              <a:rPr lang="it-IT" sz="2300" dirty="0" smtClean="0"/>
              <a:t> (e.g. network-</a:t>
            </a:r>
            <a:r>
              <a:rPr lang="it-IT" sz="2300" dirty="0" err="1" smtClean="0"/>
              <a:t>based</a:t>
            </a:r>
            <a:r>
              <a:rPr lang="it-IT" sz="2300" dirty="0" smtClean="0"/>
              <a:t> </a:t>
            </a:r>
            <a:r>
              <a:rPr lang="it-IT" sz="2300" dirty="0" err="1" smtClean="0"/>
              <a:t>DoS</a:t>
            </a:r>
            <a:r>
              <a:rPr lang="it-IT" sz="2300" dirty="0" smtClean="0"/>
              <a:t>/</a:t>
            </a:r>
            <a:r>
              <a:rPr lang="it-IT" sz="2300" dirty="0" err="1" smtClean="0"/>
              <a:t>DDoS</a:t>
            </a:r>
            <a:r>
              <a:rPr lang="it-IT" sz="2300" dirty="0" smtClean="0"/>
              <a:t>), </a:t>
            </a:r>
            <a:r>
              <a:rPr lang="it-IT" sz="2300" dirty="0" err="1" smtClean="0"/>
              <a:t>others</a:t>
            </a:r>
            <a:r>
              <a:rPr lang="it-IT" sz="2300" dirty="0" smtClean="0"/>
              <a:t> are </a:t>
            </a:r>
            <a:r>
              <a:rPr lang="it-IT" sz="2300" dirty="0" err="1" smtClean="0"/>
              <a:t>feasible</a:t>
            </a:r>
            <a:endParaRPr lang="it-IT" sz="2300" dirty="0" smtClean="0"/>
          </a:p>
          <a:p>
            <a:r>
              <a:rPr lang="it-IT" sz="2300" dirty="0" smtClean="0"/>
              <a:t>In </a:t>
            </a:r>
            <a:r>
              <a:rPr lang="it-IT" sz="2300" dirty="0" err="1" smtClean="0"/>
              <a:t>particular</a:t>
            </a:r>
            <a:r>
              <a:rPr lang="it-IT" sz="2300" dirty="0" smtClean="0"/>
              <a:t>, </a:t>
            </a:r>
            <a:r>
              <a:rPr lang="it-IT" sz="2300" b="1" dirty="0" smtClean="0"/>
              <a:t>Application-</a:t>
            </a:r>
            <a:r>
              <a:rPr lang="it-IT" sz="2300" b="1" dirty="0" err="1" smtClean="0"/>
              <a:t>based</a:t>
            </a:r>
            <a:r>
              <a:rPr lang="it-IT" sz="2300" b="1" dirty="0" smtClean="0"/>
              <a:t> </a:t>
            </a:r>
            <a:r>
              <a:rPr lang="it-IT" sz="2300" b="1" dirty="0" err="1" smtClean="0"/>
              <a:t>DoS</a:t>
            </a:r>
            <a:r>
              <a:rPr lang="it-IT" sz="2300" b="1" dirty="0" smtClean="0"/>
              <a:t> </a:t>
            </a:r>
            <a:r>
              <a:rPr lang="it-IT" sz="2300" dirty="0" err="1" smtClean="0"/>
              <a:t>is</a:t>
            </a:r>
            <a:r>
              <a:rPr lang="it-IT" sz="2300" dirty="0" smtClean="0"/>
              <a:t> </a:t>
            </a:r>
            <a:r>
              <a:rPr lang="it-IT" sz="2300" dirty="0" err="1" smtClean="0"/>
              <a:t>possible</a:t>
            </a:r>
            <a:endParaRPr lang="it-IT" sz="2300" dirty="0" smtClean="0"/>
          </a:p>
          <a:p>
            <a:r>
              <a:rPr lang="it-IT" sz="2300" dirty="0" smtClean="0"/>
              <a:t>A </a:t>
            </a:r>
            <a:r>
              <a:rPr lang="it-IT" sz="2300" dirty="0"/>
              <a:t>sophisticated </a:t>
            </a:r>
            <a:r>
              <a:rPr lang="it-IT" sz="2300" dirty="0" err="1"/>
              <a:t>Layer</a:t>
            </a:r>
            <a:r>
              <a:rPr lang="it-IT" sz="2300" dirty="0"/>
              <a:t> 7 </a:t>
            </a:r>
            <a:r>
              <a:rPr lang="it-IT" sz="2300" dirty="0" err="1"/>
              <a:t>DDoS</a:t>
            </a:r>
            <a:r>
              <a:rPr lang="it-IT" sz="2300" dirty="0"/>
              <a:t> </a:t>
            </a:r>
            <a:r>
              <a:rPr lang="it-IT" sz="2300" dirty="0" err="1"/>
              <a:t>attack</a:t>
            </a:r>
            <a:r>
              <a:rPr lang="it-IT" sz="2300" dirty="0"/>
              <a:t> </a:t>
            </a:r>
            <a:r>
              <a:rPr lang="it-IT" sz="2300" dirty="0" err="1"/>
              <a:t>may</a:t>
            </a:r>
            <a:r>
              <a:rPr lang="it-IT" sz="2300" dirty="0"/>
              <a:t> target </a:t>
            </a:r>
            <a:r>
              <a:rPr lang="it-IT" sz="2300" dirty="0" err="1"/>
              <a:t>specific</a:t>
            </a:r>
            <a:r>
              <a:rPr lang="it-IT" sz="2300" dirty="0"/>
              <a:t> </a:t>
            </a:r>
            <a:r>
              <a:rPr lang="it-IT" sz="2300" dirty="0" err="1"/>
              <a:t>areas</a:t>
            </a:r>
            <a:r>
              <a:rPr lang="it-IT" sz="2300" dirty="0"/>
              <a:t> of a </a:t>
            </a:r>
            <a:r>
              <a:rPr lang="it-IT" sz="2300" dirty="0" smtClean="0"/>
              <a:t>website </a:t>
            </a:r>
            <a:r>
              <a:rPr lang="it-IT" sz="2300" dirty="0" err="1" smtClean="0"/>
              <a:t>hosted</a:t>
            </a:r>
            <a:r>
              <a:rPr lang="it-IT" sz="2300" dirty="0" smtClean="0"/>
              <a:t> in a </a:t>
            </a:r>
            <a:r>
              <a:rPr lang="it-IT" sz="2300" dirty="0" err="1" smtClean="0"/>
              <a:t>cloud</a:t>
            </a:r>
            <a:r>
              <a:rPr lang="it-IT" sz="2300" dirty="0" smtClean="0"/>
              <a:t> VM, </a:t>
            </a:r>
            <a:r>
              <a:rPr lang="it-IT" sz="2300" dirty="0" err="1" smtClean="0"/>
              <a:t>since</a:t>
            </a:r>
            <a:r>
              <a:rPr lang="it-IT" sz="2300" dirty="0" smtClean="0"/>
              <a:t> </a:t>
            </a:r>
            <a:r>
              <a:rPr lang="it-IT" sz="2300" dirty="0" err="1"/>
              <a:t>it</a:t>
            </a:r>
            <a:r>
              <a:rPr lang="it-IT" sz="2300" dirty="0"/>
              <a:t> </a:t>
            </a:r>
            <a:r>
              <a:rPr lang="it-IT" sz="2300" dirty="0" err="1" smtClean="0"/>
              <a:t>would</a:t>
            </a:r>
            <a:r>
              <a:rPr lang="it-IT" sz="2300" dirty="0" smtClean="0"/>
              <a:t> be </a:t>
            </a:r>
            <a:r>
              <a:rPr lang="it-IT" sz="2300" dirty="0" err="1" smtClean="0"/>
              <a:t>virtually</a:t>
            </a:r>
            <a:r>
              <a:rPr lang="it-IT" sz="2300" dirty="0" smtClean="0"/>
              <a:t> </a:t>
            </a:r>
            <a:r>
              <a:rPr lang="it-IT" sz="2300" dirty="0" err="1" smtClean="0"/>
              <a:t>impossible</a:t>
            </a:r>
            <a:r>
              <a:rPr lang="it-IT" sz="2300" dirty="0" smtClean="0"/>
              <a:t> </a:t>
            </a:r>
            <a:r>
              <a:rPr lang="it-IT" sz="2300" dirty="0"/>
              <a:t>to separate </a:t>
            </a:r>
            <a:r>
              <a:rPr lang="it-IT" sz="2300" dirty="0" err="1" smtClean="0"/>
              <a:t>malicious</a:t>
            </a:r>
            <a:r>
              <a:rPr lang="it-IT" sz="2300" dirty="0" smtClean="0"/>
              <a:t> from </a:t>
            </a:r>
            <a:r>
              <a:rPr lang="it-IT" sz="2300" dirty="0" err="1"/>
              <a:t>normal</a:t>
            </a:r>
            <a:r>
              <a:rPr lang="it-IT" sz="2300" dirty="0"/>
              <a:t> </a:t>
            </a:r>
            <a:r>
              <a:rPr lang="it-IT" sz="2300" dirty="0" err="1" smtClean="0"/>
              <a:t>traffic</a:t>
            </a:r>
            <a:endParaRPr lang="it-IT" sz="2300" dirty="0" smtClean="0"/>
          </a:p>
          <a:p>
            <a:r>
              <a:rPr lang="it-IT" sz="2300" dirty="0"/>
              <a:t>T</a:t>
            </a:r>
            <a:r>
              <a:rPr lang="it-IT" sz="2300" dirty="0" smtClean="0"/>
              <a:t>he </a:t>
            </a:r>
            <a:r>
              <a:rPr lang="it-IT" sz="2300" dirty="0" err="1" smtClean="0"/>
              <a:t>attacker</a:t>
            </a:r>
            <a:r>
              <a:rPr lang="it-IT" sz="2300" dirty="0" smtClean="0"/>
              <a:t> </a:t>
            </a:r>
            <a:r>
              <a:rPr lang="it-IT" sz="2300" dirty="0" err="1" smtClean="0"/>
              <a:t>could</a:t>
            </a:r>
            <a:r>
              <a:rPr lang="it-IT" sz="2300" dirty="0" smtClean="0"/>
              <a:t> </a:t>
            </a:r>
            <a:r>
              <a:rPr lang="it-IT" sz="2300" dirty="0" err="1" smtClean="0"/>
              <a:t>make</a:t>
            </a:r>
            <a:r>
              <a:rPr lang="it-IT" sz="2300" dirty="0" smtClean="0"/>
              <a:t> the service </a:t>
            </a:r>
            <a:r>
              <a:rPr lang="it-IT" sz="2300" dirty="0" err="1" smtClean="0"/>
              <a:t>unavailable</a:t>
            </a:r>
            <a:r>
              <a:rPr lang="it-IT" sz="2300" dirty="0" smtClean="0"/>
              <a:t> </a:t>
            </a:r>
            <a:r>
              <a:rPr lang="it-IT" sz="2300" dirty="0" err="1"/>
              <a:t>t</a:t>
            </a:r>
            <a:r>
              <a:rPr lang="it-IT" sz="2300" dirty="0" err="1" smtClean="0"/>
              <a:t>hrough</a:t>
            </a:r>
            <a:r>
              <a:rPr lang="it-IT" sz="2300" dirty="0" smtClean="0"/>
              <a:t> </a:t>
            </a:r>
            <a:r>
              <a:rPr lang="it-IT" sz="2300" dirty="0"/>
              <a:t>the </a:t>
            </a:r>
            <a:r>
              <a:rPr lang="it-IT" sz="2300" dirty="0" smtClean="0"/>
              <a:t>Web site </a:t>
            </a:r>
            <a:r>
              <a:rPr lang="it-IT" sz="2300" dirty="0" err="1" smtClean="0"/>
              <a:t>using</a:t>
            </a:r>
            <a:r>
              <a:rPr lang="it-IT" sz="2300" dirty="0" smtClean="0"/>
              <a:t> for </a:t>
            </a:r>
            <a:r>
              <a:rPr lang="it-IT" sz="2300" dirty="0" err="1" smtClean="0"/>
              <a:t>example</a:t>
            </a:r>
            <a:r>
              <a:rPr lang="it-IT" sz="2300" dirty="0" smtClean="0"/>
              <a:t>:</a:t>
            </a:r>
          </a:p>
          <a:p>
            <a:pPr lvl="1"/>
            <a:r>
              <a:rPr lang="it-IT" sz="2000" dirty="0"/>
              <a:t>Buffer </a:t>
            </a:r>
            <a:r>
              <a:rPr lang="it-IT" sz="2000" dirty="0" err="1" smtClean="0"/>
              <a:t>Overflows</a:t>
            </a:r>
            <a:endParaRPr lang="it-IT" sz="2000" dirty="0" smtClean="0"/>
          </a:p>
          <a:p>
            <a:pPr lvl="1"/>
            <a:r>
              <a:rPr lang="it-IT" sz="2000" dirty="0" err="1" smtClean="0"/>
              <a:t>Malformed</a:t>
            </a:r>
            <a:r>
              <a:rPr lang="it-IT" sz="2000" dirty="0" smtClean="0"/>
              <a:t> Data</a:t>
            </a:r>
          </a:p>
          <a:p>
            <a:pPr lvl="1"/>
            <a:r>
              <a:rPr lang="it-IT" sz="2000" dirty="0" smtClean="0"/>
              <a:t>SQL </a:t>
            </a:r>
            <a:r>
              <a:rPr lang="it-IT" sz="2000" dirty="0" err="1" smtClean="0"/>
              <a:t>Injection</a:t>
            </a:r>
            <a:r>
              <a:rPr lang="it-IT" sz="2000" dirty="0" smtClean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95627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DDoS/</a:t>
            </a:r>
            <a:r>
              <a:rPr lang="en-GB" dirty="0" err="1" smtClean="0"/>
              <a:t>DoS</a:t>
            </a:r>
            <a:r>
              <a:rPr lang="en-GB" dirty="0" smtClean="0"/>
              <a:t> </a:t>
            </a:r>
            <a:r>
              <a:rPr lang="mr-IN" dirty="0" smtClean="0"/>
              <a:t>–</a:t>
            </a:r>
            <a:r>
              <a:rPr lang="en-GB" dirty="0" smtClean="0"/>
              <a:t> 2/2</a:t>
            </a:r>
            <a:endParaRPr lang="en-GB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it-IT" sz="2300" dirty="0" err="1"/>
              <a:t>Also</a:t>
            </a:r>
            <a:r>
              <a:rPr lang="it-IT" sz="2300" dirty="0"/>
              <a:t>, </a:t>
            </a:r>
            <a:r>
              <a:rPr lang="it-IT" sz="2300" dirty="0" err="1"/>
              <a:t>attackers</a:t>
            </a:r>
            <a:r>
              <a:rPr lang="it-IT" sz="2300" dirty="0"/>
              <a:t> </a:t>
            </a:r>
            <a:r>
              <a:rPr lang="it-IT" sz="2300" dirty="0" err="1"/>
              <a:t>could</a:t>
            </a:r>
            <a:r>
              <a:rPr lang="it-IT" sz="2300" dirty="0"/>
              <a:t> </a:t>
            </a:r>
            <a:r>
              <a:rPr lang="it-IT" sz="2300" dirty="0" err="1" smtClean="0"/>
              <a:t>implement</a:t>
            </a:r>
            <a:r>
              <a:rPr lang="it-IT" sz="2300" dirty="0" smtClean="0"/>
              <a:t> </a:t>
            </a:r>
            <a:r>
              <a:rPr lang="it-IT" sz="2300" dirty="0"/>
              <a:t>an </a:t>
            </a:r>
            <a:r>
              <a:rPr lang="it-IT" sz="2300" i="1" dirty="0"/>
              <a:t>account </a:t>
            </a:r>
            <a:r>
              <a:rPr lang="it-IT" sz="2300" i="1" dirty="0" err="1" smtClean="0"/>
              <a:t>lockout</a:t>
            </a:r>
            <a:r>
              <a:rPr lang="it-IT" sz="2300" i="1" dirty="0"/>
              <a:t> </a:t>
            </a:r>
          </a:p>
          <a:p>
            <a:pPr>
              <a:lnSpc>
                <a:spcPct val="150000"/>
              </a:lnSpc>
            </a:pPr>
            <a:r>
              <a:rPr lang="it-IT" sz="2300" dirty="0" smtClean="0"/>
              <a:t>A </a:t>
            </a:r>
            <a:r>
              <a:rPr lang="it-IT" sz="2300" dirty="0" err="1" smtClean="0"/>
              <a:t>simple</a:t>
            </a:r>
            <a:r>
              <a:rPr lang="it-IT" sz="2300" dirty="0" smtClean="0"/>
              <a:t> </a:t>
            </a:r>
            <a:r>
              <a:rPr lang="it-IT" sz="2300" dirty="0" err="1" smtClean="0"/>
              <a:t>technique</a:t>
            </a:r>
            <a:r>
              <a:rPr lang="it-IT" sz="2300" dirty="0" smtClean="0"/>
              <a:t> </a:t>
            </a:r>
            <a:r>
              <a:rPr lang="it-IT" sz="2300" dirty="0" err="1" smtClean="0"/>
              <a:t>is</a:t>
            </a:r>
            <a:r>
              <a:rPr lang="it-IT" sz="2300" dirty="0" smtClean="0"/>
              <a:t> multiple login </a:t>
            </a:r>
            <a:r>
              <a:rPr lang="it-IT" sz="2300" dirty="0" err="1" smtClean="0"/>
              <a:t>attempts</a:t>
            </a:r>
            <a:r>
              <a:rPr lang="it-IT" sz="2300" dirty="0" smtClean="0"/>
              <a:t>, </a:t>
            </a:r>
            <a:r>
              <a:rPr lang="it-IT" sz="2300" dirty="0" err="1" smtClean="0"/>
              <a:t>since</a:t>
            </a:r>
            <a:r>
              <a:rPr lang="it-IT" sz="2300" dirty="0" smtClean="0"/>
              <a:t> an common </a:t>
            </a:r>
            <a:r>
              <a:rPr lang="it-IT" sz="2300" dirty="0"/>
              <a:t>security control - </a:t>
            </a:r>
            <a:r>
              <a:rPr lang="it-IT" sz="2300" dirty="0" err="1"/>
              <a:t>especially</a:t>
            </a:r>
            <a:r>
              <a:rPr lang="it-IT" sz="2300" dirty="0"/>
              <a:t> for </a:t>
            </a:r>
            <a:r>
              <a:rPr lang="it-IT" sz="2300" dirty="0" err="1"/>
              <a:t>authentication</a:t>
            </a:r>
            <a:r>
              <a:rPr lang="it-IT" sz="2300" dirty="0"/>
              <a:t> with username and password - </a:t>
            </a:r>
            <a:r>
              <a:rPr lang="it-IT" sz="2300" dirty="0" err="1"/>
              <a:t>is</a:t>
            </a:r>
            <a:r>
              <a:rPr lang="it-IT" sz="2300" dirty="0"/>
              <a:t> to </a:t>
            </a:r>
            <a:r>
              <a:rPr lang="it-IT" sz="2300" dirty="0" err="1"/>
              <a:t>lock</a:t>
            </a:r>
            <a:r>
              <a:rPr lang="it-IT" sz="2300" dirty="0"/>
              <a:t> out accounts </a:t>
            </a:r>
            <a:r>
              <a:rPr lang="it-IT" sz="2300" dirty="0" err="1"/>
              <a:t>that</a:t>
            </a:r>
            <a:r>
              <a:rPr lang="it-IT" sz="2300" dirty="0"/>
              <a:t> </a:t>
            </a:r>
            <a:r>
              <a:rPr lang="it-IT" sz="2300" dirty="0" err="1"/>
              <a:t>have</a:t>
            </a:r>
            <a:r>
              <a:rPr lang="it-IT" sz="2300" dirty="0"/>
              <a:t> </a:t>
            </a:r>
            <a:r>
              <a:rPr lang="it-IT" sz="2300" dirty="0" err="1"/>
              <a:t>received</a:t>
            </a:r>
            <a:r>
              <a:rPr lang="it-IT" sz="2300" dirty="0"/>
              <a:t> </a:t>
            </a:r>
            <a:r>
              <a:rPr lang="it-IT" sz="2300" dirty="0" err="1"/>
              <a:t>several</a:t>
            </a:r>
            <a:r>
              <a:rPr lang="it-IT" sz="2300" dirty="0"/>
              <a:t> </a:t>
            </a:r>
            <a:r>
              <a:rPr lang="it-IT" sz="2300" dirty="0" err="1"/>
              <a:t>unsuccessful</a:t>
            </a:r>
            <a:r>
              <a:rPr lang="it-IT" sz="2300" dirty="0"/>
              <a:t> </a:t>
            </a:r>
            <a:r>
              <a:rPr lang="it-IT" sz="2300" dirty="0" err="1"/>
              <a:t>authentica­tion</a:t>
            </a:r>
            <a:r>
              <a:rPr lang="it-IT" sz="2300" dirty="0"/>
              <a:t> </a:t>
            </a:r>
            <a:r>
              <a:rPr lang="it-IT" sz="2300" dirty="0" err="1"/>
              <a:t>attempts</a:t>
            </a:r>
            <a:r>
              <a:rPr lang="it-IT" sz="2300" dirty="0"/>
              <a:t> in </a:t>
            </a:r>
            <a:r>
              <a:rPr lang="it-IT" sz="2300" dirty="0" smtClean="0"/>
              <a:t>a short time </a:t>
            </a:r>
            <a:r>
              <a:rPr lang="it-IT" sz="2300" dirty="0" err="1" smtClean="0"/>
              <a:t>interval</a:t>
            </a:r>
            <a:r>
              <a:rPr lang="it-IT" sz="2300" dirty="0" smtClean="0"/>
              <a:t> </a:t>
            </a:r>
            <a:endParaRPr lang="it-IT" sz="2300" dirty="0"/>
          </a:p>
          <a:p>
            <a:pPr>
              <a:lnSpc>
                <a:spcPct val="150000"/>
              </a:lnSpc>
            </a:pPr>
            <a:r>
              <a:rPr lang="it-IT" sz="2300" dirty="0" err="1"/>
              <a:t>Attackers</a:t>
            </a:r>
            <a:r>
              <a:rPr lang="it-IT" sz="2300" dirty="0"/>
              <a:t> can use </a:t>
            </a:r>
            <a:r>
              <a:rPr lang="it-IT" sz="2300" dirty="0" err="1" smtClean="0"/>
              <a:t>this</a:t>
            </a:r>
            <a:r>
              <a:rPr lang="it-IT" sz="2300" dirty="0" smtClean="0"/>
              <a:t> </a:t>
            </a:r>
            <a:r>
              <a:rPr lang="it-IT" sz="2300" dirty="0" err="1" smtClean="0"/>
              <a:t>technique</a:t>
            </a:r>
            <a:r>
              <a:rPr lang="it-IT" sz="2300" dirty="0" smtClean="0"/>
              <a:t> </a:t>
            </a:r>
            <a:r>
              <a:rPr lang="it-IT" sz="2300" dirty="0"/>
              <a:t>to </a:t>
            </a:r>
            <a:r>
              <a:rPr lang="it-IT" sz="2300" dirty="0" err="1"/>
              <a:t>launch</a:t>
            </a:r>
            <a:r>
              <a:rPr lang="it-IT" sz="2300" dirty="0"/>
              <a:t> </a:t>
            </a:r>
            <a:r>
              <a:rPr lang="it-IT" sz="2300" dirty="0" err="1"/>
              <a:t>DoS</a:t>
            </a:r>
            <a:r>
              <a:rPr lang="it-IT" sz="2300" dirty="0"/>
              <a:t> </a:t>
            </a:r>
            <a:r>
              <a:rPr lang="it-IT" sz="2300" dirty="0" err="1"/>
              <a:t>attacks</a:t>
            </a:r>
            <a:r>
              <a:rPr lang="it-IT" sz="2300" dirty="0"/>
              <a:t> </a:t>
            </a:r>
            <a:r>
              <a:rPr lang="it-IT" sz="2300" dirty="0" err="1"/>
              <a:t>against</a:t>
            </a:r>
            <a:r>
              <a:rPr lang="it-IT" sz="2300" dirty="0"/>
              <a:t> a </a:t>
            </a:r>
            <a:r>
              <a:rPr lang="it-IT" sz="2300" dirty="0" err="1" smtClean="0"/>
              <a:t>specific</a:t>
            </a:r>
            <a:r>
              <a:rPr lang="it-IT" sz="2300" dirty="0" smtClean="0"/>
              <a:t> </a:t>
            </a:r>
            <a:r>
              <a:rPr lang="it-IT" sz="2300" dirty="0" err="1" smtClean="0"/>
              <a:t>user</a:t>
            </a:r>
            <a:endParaRPr lang="it-IT" sz="2300" dirty="0"/>
          </a:p>
        </p:txBody>
      </p:sp>
    </p:spTree>
    <p:extLst>
      <p:ext uri="{BB962C8B-B14F-4D97-AF65-F5344CB8AC3E}">
        <p14:creationId xmlns:p14="http://schemas.microsoft.com/office/powerpoint/2010/main" val="41596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Extrusion Attacks</a:t>
            </a:r>
            <a:endParaRPr lang="en-GB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sz="2200" dirty="0" smtClean="0"/>
              <a:t>The cloud platform may also become a </a:t>
            </a:r>
            <a:r>
              <a:rPr lang="en-GB" sz="2200" b="1" i="1" dirty="0" smtClean="0"/>
              <a:t>means</a:t>
            </a:r>
            <a:r>
              <a:rPr lang="en-GB" sz="2200" i="1" dirty="0" smtClean="0"/>
              <a:t> </a:t>
            </a:r>
            <a:r>
              <a:rPr lang="en-GB" sz="2200" dirty="0" smtClean="0"/>
              <a:t>through which </a:t>
            </a:r>
            <a:r>
              <a:rPr lang="en-GB" sz="2200" dirty="0"/>
              <a:t>an attack can be </a:t>
            </a:r>
            <a:r>
              <a:rPr lang="en-GB" sz="2200" dirty="0" smtClean="0"/>
              <a:t>launched</a:t>
            </a:r>
          </a:p>
          <a:p>
            <a:r>
              <a:rPr lang="en-GB" sz="2200" dirty="0" smtClean="0"/>
              <a:t>This is due to the </a:t>
            </a:r>
            <a:r>
              <a:rPr lang="en-GB" sz="2200" b="1" dirty="0" smtClean="0"/>
              <a:t>Ease </a:t>
            </a:r>
            <a:r>
              <a:rPr lang="en-GB" sz="2200" b="1" dirty="0"/>
              <a:t>of </a:t>
            </a:r>
            <a:r>
              <a:rPr lang="en-GB" sz="2200" b="1" dirty="0" smtClean="0"/>
              <a:t>Use </a:t>
            </a:r>
            <a:r>
              <a:rPr lang="en-GB" sz="2200" dirty="0" err="1" smtClean="0"/>
              <a:t>characteristicof</a:t>
            </a:r>
            <a:r>
              <a:rPr lang="en-GB" sz="2200" dirty="0" smtClean="0"/>
              <a:t> cloud technology</a:t>
            </a:r>
            <a:endParaRPr lang="en-GB" sz="2200" dirty="0"/>
          </a:p>
          <a:p>
            <a:r>
              <a:rPr lang="en-GB" sz="2200" dirty="0"/>
              <a:t>C</a:t>
            </a:r>
            <a:r>
              <a:rPr lang="en-GB" sz="2200" dirty="0" smtClean="0"/>
              <a:t>loud </a:t>
            </a:r>
            <a:r>
              <a:rPr lang="en-GB" sz="2200" dirty="0"/>
              <a:t>services can easily be used by malicious attackers, since </a:t>
            </a:r>
            <a:r>
              <a:rPr lang="en-GB" sz="2200" dirty="0" smtClean="0"/>
              <a:t>the typical </a:t>
            </a:r>
            <a:r>
              <a:rPr lang="en-GB" sz="2200" dirty="0"/>
              <a:t>registration process is very </a:t>
            </a:r>
            <a:r>
              <a:rPr lang="en-GB" sz="2200" dirty="0" smtClean="0"/>
              <a:t>simple, and all is needed is a valid credit card</a:t>
            </a:r>
          </a:p>
          <a:p>
            <a:r>
              <a:rPr lang="en-GB" sz="2200" dirty="0" smtClean="0"/>
              <a:t>In </a:t>
            </a:r>
            <a:r>
              <a:rPr lang="en-GB" sz="2200" dirty="0"/>
              <a:t>some cases </a:t>
            </a:r>
            <a:r>
              <a:rPr lang="en-GB" sz="2200" dirty="0" smtClean="0"/>
              <a:t>it is possible to pay with </a:t>
            </a:r>
            <a:r>
              <a:rPr lang="en-GB" sz="2200" dirty="0"/>
              <a:t>PayPal, Western Union, </a:t>
            </a:r>
            <a:r>
              <a:rPr lang="en-GB" sz="2200" dirty="0" err="1"/>
              <a:t>Payza</a:t>
            </a:r>
            <a:r>
              <a:rPr lang="en-GB" sz="2200" dirty="0"/>
              <a:t>, Bitcoin, or </a:t>
            </a:r>
            <a:r>
              <a:rPr lang="en-GB" sz="2200" dirty="0" err="1"/>
              <a:t>Litecoin</a:t>
            </a:r>
            <a:r>
              <a:rPr lang="en-GB" sz="2200" dirty="0"/>
              <a:t>, </a:t>
            </a:r>
            <a:r>
              <a:rPr lang="en-GB" sz="2200" dirty="0" smtClean="0"/>
              <a:t>i.e., the registration can be totally anonymous</a:t>
            </a:r>
          </a:p>
          <a:p>
            <a:r>
              <a:rPr lang="en-GB" sz="2200" dirty="0" smtClean="0"/>
              <a:t>As an example, cloud nodes may be used to realize a </a:t>
            </a:r>
            <a:r>
              <a:rPr lang="en-GB" sz="2200" b="1" dirty="0" smtClean="0"/>
              <a:t>DDoS (Outbound) </a:t>
            </a:r>
            <a:r>
              <a:rPr lang="en-GB" sz="2200" dirty="0" smtClean="0"/>
              <a:t>attack</a:t>
            </a:r>
          </a:p>
          <a:p>
            <a:r>
              <a:rPr lang="en-GB" sz="2200" dirty="0" smtClean="0"/>
              <a:t>That is, cloud nodes are used as Botnets for launching a DDoS</a:t>
            </a:r>
          </a:p>
          <a:p>
            <a:endParaRPr lang="en-GB" sz="2200" dirty="0" smtClean="0"/>
          </a:p>
          <a:p>
            <a:endParaRPr lang="en-GB" sz="2200" dirty="0"/>
          </a:p>
        </p:txBody>
      </p:sp>
    </p:spTree>
    <p:extLst>
      <p:ext uri="{BB962C8B-B14F-4D97-AF65-F5344CB8AC3E}">
        <p14:creationId xmlns:p14="http://schemas.microsoft.com/office/powerpoint/2010/main" val="17447546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The Malicious Insider Threat</a:t>
            </a:r>
            <a:endParaRPr lang="en-GB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228600" y="1143000"/>
            <a:ext cx="8663879" cy="4734272"/>
          </a:xfrm>
        </p:spPr>
        <p:txBody>
          <a:bodyPr/>
          <a:lstStyle/>
          <a:p>
            <a:r>
              <a:rPr lang="it-IT" sz="2200" dirty="0" err="1" smtClean="0"/>
              <a:t>Employees</a:t>
            </a:r>
            <a:r>
              <a:rPr lang="it-IT" sz="2200" dirty="0" smtClean="0"/>
              <a:t> </a:t>
            </a:r>
            <a:r>
              <a:rPr lang="it-IT" sz="2200" dirty="0" err="1"/>
              <a:t>working</a:t>
            </a:r>
            <a:r>
              <a:rPr lang="it-IT" sz="2200" dirty="0"/>
              <a:t> for the </a:t>
            </a:r>
            <a:r>
              <a:rPr lang="it-IT" sz="2200" dirty="0" err="1"/>
              <a:t>cloud</a:t>
            </a:r>
            <a:r>
              <a:rPr lang="it-IT" sz="2200" dirty="0"/>
              <a:t> service provider can </a:t>
            </a:r>
            <a:r>
              <a:rPr lang="it-IT" sz="2200" dirty="0" err="1"/>
              <a:t>have</a:t>
            </a:r>
            <a:r>
              <a:rPr lang="it-IT" sz="2200" dirty="0"/>
              <a:t> complete </a:t>
            </a:r>
            <a:r>
              <a:rPr lang="it-IT" sz="2200" dirty="0" err="1" smtClean="0"/>
              <a:t>access</a:t>
            </a:r>
            <a:r>
              <a:rPr lang="it-IT" sz="2200" dirty="0" smtClean="0"/>
              <a:t> </a:t>
            </a:r>
            <a:r>
              <a:rPr lang="it-IT" sz="2200" dirty="0"/>
              <a:t>(</a:t>
            </a:r>
            <a:r>
              <a:rPr lang="it-IT" sz="2200" dirty="0" err="1"/>
              <a:t>both</a:t>
            </a:r>
            <a:r>
              <a:rPr lang="it-IT" sz="2200" dirty="0"/>
              <a:t> </a:t>
            </a:r>
            <a:r>
              <a:rPr lang="it-IT" sz="2200" dirty="0" err="1"/>
              <a:t>physical</a:t>
            </a:r>
            <a:r>
              <a:rPr lang="it-IT" sz="2200" dirty="0"/>
              <a:t> and </a:t>
            </a:r>
            <a:r>
              <a:rPr lang="it-IT" sz="2200" dirty="0" err="1"/>
              <a:t>logical</a:t>
            </a:r>
            <a:r>
              <a:rPr lang="it-IT" sz="2200" dirty="0"/>
              <a:t>) to company </a:t>
            </a:r>
            <a:r>
              <a:rPr lang="it-IT" sz="2200" dirty="0" err="1"/>
              <a:t>resources</a:t>
            </a:r>
            <a:endParaRPr lang="it-IT" sz="2200" dirty="0"/>
          </a:p>
          <a:p>
            <a:r>
              <a:rPr lang="it-IT" sz="2200" dirty="0"/>
              <a:t>Insider </a:t>
            </a:r>
            <a:r>
              <a:rPr lang="it-IT" sz="2200" dirty="0" err="1"/>
              <a:t>threats</a:t>
            </a:r>
            <a:r>
              <a:rPr lang="it-IT" sz="2200" dirty="0"/>
              <a:t> to </a:t>
            </a:r>
            <a:r>
              <a:rPr lang="it-IT" sz="2200" dirty="0" err="1"/>
              <a:t>cloud</a:t>
            </a:r>
            <a:r>
              <a:rPr lang="it-IT" sz="2200" dirty="0"/>
              <a:t> security are </a:t>
            </a:r>
            <a:r>
              <a:rPr lang="it-IT" sz="2200" dirty="0" err="1"/>
              <a:t>underestimated</a:t>
            </a:r>
            <a:endParaRPr lang="it-IT" sz="2200" dirty="0"/>
          </a:p>
          <a:p>
            <a:r>
              <a:rPr lang="it-IT" sz="2200" dirty="0" err="1"/>
              <a:t>Most</a:t>
            </a:r>
            <a:r>
              <a:rPr lang="it-IT" sz="2200" dirty="0"/>
              <a:t> </a:t>
            </a:r>
            <a:r>
              <a:rPr lang="it-IT" sz="2200" dirty="0" err="1"/>
              <a:t>employees</a:t>
            </a:r>
            <a:r>
              <a:rPr lang="it-IT" sz="2200" dirty="0"/>
              <a:t> are </a:t>
            </a:r>
            <a:r>
              <a:rPr lang="it-IT" sz="2200" dirty="0" err="1"/>
              <a:t>trustworthy</a:t>
            </a:r>
            <a:r>
              <a:rPr lang="it-IT" sz="2200" dirty="0"/>
              <a:t>, </a:t>
            </a:r>
            <a:r>
              <a:rPr lang="it-IT" sz="2200" dirty="0" err="1"/>
              <a:t>but</a:t>
            </a:r>
            <a:r>
              <a:rPr lang="it-IT" sz="2200" dirty="0"/>
              <a:t> a </a:t>
            </a:r>
            <a:r>
              <a:rPr lang="it-IT" sz="2200" dirty="0" err="1"/>
              <a:t>rogue</a:t>
            </a:r>
            <a:r>
              <a:rPr lang="it-IT" sz="2200" dirty="0"/>
              <a:t> </a:t>
            </a:r>
            <a:r>
              <a:rPr lang="it-IT" sz="2200" dirty="0" err="1"/>
              <a:t>cloud</a:t>
            </a:r>
            <a:r>
              <a:rPr lang="it-IT" sz="2200" dirty="0"/>
              <a:t> provider </a:t>
            </a:r>
            <a:r>
              <a:rPr lang="it-IT" sz="2200" dirty="0" err="1"/>
              <a:t>employee</a:t>
            </a:r>
            <a:r>
              <a:rPr lang="it-IT" sz="2200" dirty="0"/>
              <a:t> </a:t>
            </a:r>
            <a:r>
              <a:rPr lang="it-IT" sz="2200" dirty="0" err="1"/>
              <a:t>has</a:t>
            </a:r>
            <a:r>
              <a:rPr lang="it-IT" sz="2200" dirty="0"/>
              <a:t> </a:t>
            </a:r>
            <a:r>
              <a:rPr lang="it-IT" sz="2200" dirty="0" err="1"/>
              <a:t>privileges</a:t>
            </a:r>
            <a:r>
              <a:rPr lang="it-IT" sz="2200" dirty="0"/>
              <a:t> </a:t>
            </a:r>
            <a:r>
              <a:rPr lang="it-IT" sz="2200" dirty="0" err="1"/>
              <a:t>that</a:t>
            </a:r>
            <a:r>
              <a:rPr lang="it-IT" sz="2200" dirty="0"/>
              <a:t> an </a:t>
            </a:r>
            <a:r>
              <a:rPr lang="it-IT" sz="2200" dirty="0" err="1"/>
              <a:t>outside</a:t>
            </a:r>
            <a:r>
              <a:rPr lang="it-IT" sz="2200" dirty="0"/>
              <a:t> cyber </a:t>
            </a:r>
            <a:r>
              <a:rPr lang="it-IT" sz="2200" dirty="0" err="1"/>
              <a:t>attacker</a:t>
            </a:r>
            <a:r>
              <a:rPr lang="it-IT" sz="2200" dirty="0"/>
              <a:t> </a:t>
            </a:r>
            <a:r>
              <a:rPr lang="it-IT" sz="2200" dirty="0" err="1"/>
              <a:t>would</a:t>
            </a:r>
            <a:r>
              <a:rPr lang="it-IT" sz="2200" dirty="0"/>
              <a:t> </a:t>
            </a:r>
            <a:r>
              <a:rPr lang="it-IT" sz="2200" dirty="0" err="1"/>
              <a:t>have</a:t>
            </a:r>
            <a:r>
              <a:rPr lang="it-IT" sz="2200" dirty="0"/>
              <a:t> to work </a:t>
            </a:r>
            <a:r>
              <a:rPr lang="it-IT" sz="2200" dirty="0" err="1"/>
              <a:t>much</a:t>
            </a:r>
            <a:r>
              <a:rPr lang="it-IT" sz="2200" dirty="0"/>
              <a:t> </a:t>
            </a:r>
            <a:r>
              <a:rPr lang="it-IT" sz="2200" dirty="0" err="1"/>
              <a:t>harder</a:t>
            </a:r>
            <a:r>
              <a:rPr lang="it-IT" sz="2200" dirty="0"/>
              <a:t> to </a:t>
            </a:r>
            <a:r>
              <a:rPr lang="it-IT" sz="2200" dirty="0" err="1"/>
              <a:t>acquire</a:t>
            </a:r>
            <a:endParaRPr lang="it-IT" sz="2200" dirty="0"/>
          </a:p>
          <a:p>
            <a:r>
              <a:rPr lang="it-IT" sz="2200" dirty="0" smtClean="0"/>
              <a:t>The security of data </a:t>
            </a:r>
            <a:r>
              <a:rPr lang="it-IT" sz="2200" dirty="0" err="1" smtClean="0"/>
              <a:t>at</a:t>
            </a:r>
            <a:r>
              <a:rPr lang="it-IT" sz="2200" dirty="0" smtClean="0"/>
              <a:t> </a:t>
            </a:r>
            <a:r>
              <a:rPr lang="it-IT" sz="2200" dirty="0" err="1" smtClean="0"/>
              <a:t>rest</a:t>
            </a:r>
            <a:r>
              <a:rPr lang="it-IT" sz="2200" dirty="0" smtClean="0"/>
              <a:t> </a:t>
            </a:r>
            <a:r>
              <a:rPr lang="it-IT" sz="2200" dirty="0" err="1" smtClean="0"/>
              <a:t>is</a:t>
            </a:r>
            <a:r>
              <a:rPr lang="it-IT" sz="2200" dirty="0" smtClean="0"/>
              <a:t> </a:t>
            </a:r>
            <a:r>
              <a:rPr lang="it-IT" sz="2200" dirty="0" err="1" smtClean="0"/>
              <a:t>not</a:t>
            </a:r>
            <a:r>
              <a:rPr lang="it-IT" sz="2200" dirty="0" smtClean="0"/>
              <a:t> an </a:t>
            </a:r>
            <a:r>
              <a:rPr lang="it-IT" sz="2200" dirty="0" err="1" smtClean="0"/>
              <a:t>issue</a:t>
            </a:r>
            <a:r>
              <a:rPr lang="it-IT" sz="2200" dirty="0" smtClean="0"/>
              <a:t>, </a:t>
            </a:r>
            <a:r>
              <a:rPr lang="it-IT" sz="2200" dirty="0" err="1" smtClean="0"/>
              <a:t>but</a:t>
            </a:r>
            <a:r>
              <a:rPr lang="it-IT" sz="2200" dirty="0" smtClean="0"/>
              <a:t> </a:t>
            </a:r>
            <a:r>
              <a:rPr lang="it-IT" sz="2200" dirty="0" err="1" smtClean="0"/>
              <a:t>malicious</a:t>
            </a:r>
            <a:r>
              <a:rPr lang="it-IT" sz="2200" dirty="0" smtClean="0"/>
              <a:t> </a:t>
            </a:r>
            <a:r>
              <a:rPr lang="it-IT" sz="2200" dirty="0"/>
              <a:t>insiders can </a:t>
            </a:r>
            <a:r>
              <a:rPr lang="it-IT" sz="2200" dirty="0" err="1"/>
              <a:t>access</a:t>
            </a:r>
            <a:r>
              <a:rPr lang="it-IT" sz="2200" dirty="0"/>
              <a:t> the </a:t>
            </a:r>
            <a:r>
              <a:rPr lang="it-IT" sz="2200" dirty="0" err="1"/>
              <a:t>physical</a:t>
            </a:r>
            <a:r>
              <a:rPr lang="it-IT" sz="2200" dirty="0"/>
              <a:t> </a:t>
            </a:r>
            <a:r>
              <a:rPr lang="it-IT" sz="2200" dirty="0" err="1"/>
              <a:t>memory</a:t>
            </a:r>
            <a:r>
              <a:rPr lang="it-IT" sz="2200" dirty="0"/>
              <a:t> of </a:t>
            </a:r>
            <a:r>
              <a:rPr lang="it-IT" sz="2200" dirty="0" err="1"/>
              <a:t>servers</a:t>
            </a:r>
            <a:r>
              <a:rPr lang="it-IT" sz="2200" dirty="0"/>
              <a:t> to </a:t>
            </a:r>
            <a:r>
              <a:rPr lang="it-IT" sz="2200" dirty="0" err="1"/>
              <a:t>easily</a:t>
            </a:r>
            <a:r>
              <a:rPr lang="it-IT" sz="2200" dirty="0"/>
              <a:t> </a:t>
            </a:r>
            <a:r>
              <a:rPr lang="it-IT" sz="2200" dirty="0" err="1"/>
              <a:t>steal</a:t>
            </a:r>
            <a:r>
              <a:rPr lang="it-IT" sz="2200" dirty="0"/>
              <a:t> data of a VM </a:t>
            </a:r>
            <a:r>
              <a:rPr lang="it-IT" sz="2200" dirty="0" err="1"/>
              <a:t>without</a:t>
            </a:r>
            <a:r>
              <a:rPr lang="it-IT" sz="2200" dirty="0"/>
              <a:t> the </a:t>
            </a:r>
            <a:r>
              <a:rPr lang="it-IT" sz="2200" dirty="0" err="1"/>
              <a:t>need</a:t>
            </a:r>
            <a:r>
              <a:rPr lang="it-IT" sz="2200" dirty="0"/>
              <a:t> of </a:t>
            </a:r>
            <a:r>
              <a:rPr lang="it-IT" sz="2200" dirty="0" err="1"/>
              <a:t>performing</a:t>
            </a:r>
            <a:r>
              <a:rPr lang="it-IT" sz="2200" dirty="0"/>
              <a:t> </a:t>
            </a:r>
            <a:r>
              <a:rPr lang="it-IT" sz="2200" dirty="0" err="1"/>
              <a:t>complicated</a:t>
            </a:r>
            <a:r>
              <a:rPr lang="it-IT" sz="2200" dirty="0"/>
              <a:t> side-</a:t>
            </a:r>
            <a:r>
              <a:rPr lang="it-IT" sz="2200" dirty="0" err="1"/>
              <a:t>channel</a:t>
            </a:r>
            <a:r>
              <a:rPr lang="it-IT" sz="2200" dirty="0"/>
              <a:t> </a:t>
            </a:r>
            <a:r>
              <a:rPr lang="it-IT" sz="2200" dirty="0" err="1"/>
              <a:t>attacks</a:t>
            </a:r>
            <a:endParaRPr lang="it-IT" sz="2200" dirty="0"/>
          </a:p>
          <a:p>
            <a:r>
              <a:rPr lang="it-IT" sz="2200" b="1" dirty="0" err="1" smtClean="0"/>
              <a:t>Currently</a:t>
            </a:r>
            <a:r>
              <a:rPr lang="it-IT" sz="2200" b="1" dirty="0" smtClean="0"/>
              <a:t>, </a:t>
            </a:r>
            <a:r>
              <a:rPr lang="it-IT" sz="2200" b="1" dirty="0" err="1"/>
              <a:t>this</a:t>
            </a:r>
            <a:r>
              <a:rPr lang="it-IT" sz="2200" b="1" dirty="0"/>
              <a:t> </a:t>
            </a:r>
            <a:r>
              <a:rPr lang="it-IT" sz="2200" b="1" dirty="0" err="1"/>
              <a:t>is</a:t>
            </a:r>
            <a:r>
              <a:rPr lang="it-IT" sz="2200" b="1" dirty="0"/>
              <a:t> </a:t>
            </a:r>
            <a:r>
              <a:rPr lang="it-IT" sz="2200" b="1" dirty="0" err="1"/>
              <a:t>considered</a:t>
            </a:r>
            <a:r>
              <a:rPr lang="it-IT" sz="2200" b="1" dirty="0"/>
              <a:t> the </a:t>
            </a:r>
            <a:r>
              <a:rPr lang="it-IT" sz="2200" b="1" dirty="0" err="1"/>
              <a:t>most</a:t>
            </a:r>
            <a:r>
              <a:rPr lang="it-IT" sz="2200" b="1" dirty="0"/>
              <a:t> </a:t>
            </a:r>
            <a:r>
              <a:rPr lang="it-IT" sz="2200" b="1" dirty="0" err="1"/>
              <a:t>worrisome</a:t>
            </a:r>
            <a:r>
              <a:rPr lang="it-IT" sz="2200" b="1" dirty="0"/>
              <a:t> </a:t>
            </a:r>
            <a:r>
              <a:rPr lang="it-IT" sz="2200" b="1" dirty="0" err="1" smtClean="0"/>
              <a:t>threat</a:t>
            </a:r>
            <a:endParaRPr lang="it-IT" sz="2200" b="1" dirty="0"/>
          </a:p>
          <a:p>
            <a:endParaRPr lang="it-IT" sz="2200" dirty="0" smtClean="0"/>
          </a:p>
        </p:txBody>
      </p:sp>
    </p:spTree>
    <p:extLst>
      <p:ext uri="{BB962C8B-B14F-4D97-AF65-F5344CB8AC3E}">
        <p14:creationId xmlns:p14="http://schemas.microsoft.com/office/powerpoint/2010/main" val="1759723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Protection from Insiders and Side-Channel</a:t>
            </a:r>
            <a:endParaRPr lang="en-GB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en-GB" dirty="0" smtClean="0"/>
              <a:t>Two technologies seem the most promising for countering attacks coming both malicious insiders or exploiting side-channel vulnerabilities, namely:</a:t>
            </a:r>
          </a:p>
          <a:p>
            <a:pPr lvl="1">
              <a:lnSpc>
                <a:spcPct val="200000"/>
              </a:lnSpc>
            </a:pPr>
            <a:r>
              <a:rPr lang="en-GB" b="1" dirty="0" smtClean="0"/>
              <a:t>Homomorphic Encryption</a:t>
            </a:r>
          </a:p>
          <a:p>
            <a:pPr lvl="1">
              <a:lnSpc>
                <a:spcPct val="200000"/>
              </a:lnSpc>
            </a:pPr>
            <a:r>
              <a:rPr lang="en-GB" b="1" dirty="0" smtClean="0"/>
              <a:t>Trusted Execution Environment</a:t>
            </a:r>
          </a:p>
          <a:p>
            <a:pPr lvl="1"/>
            <a:endParaRPr lang="en-GB" dirty="0" smtClean="0"/>
          </a:p>
        </p:txBody>
      </p:sp>
    </p:spTree>
    <p:extLst>
      <p:ext uri="{BB962C8B-B14F-4D97-AF65-F5344CB8AC3E}">
        <p14:creationId xmlns:p14="http://schemas.microsoft.com/office/powerpoint/2010/main" val="1076424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Homomorphic Encryption</a:t>
            </a:r>
            <a:endParaRPr lang="en-GB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sz="2200" dirty="0"/>
              <a:t>Standard </a:t>
            </a:r>
            <a:r>
              <a:rPr lang="it-IT" sz="2200" dirty="0" err="1"/>
              <a:t>cryptography</a:t>
            </a:r>
            <a:r>
              <a:rPr lang="it-IT" sz="2200" dirty="0"/>
              <a:t> </a:t>
            </a:r>
            <a:r>
              <a:rPr lang="it-IT" sz="2200" dirty="0" err="1"/>
              <a:t>requires</a:t>
            </a:r>
            <a:r>
              <a:rPr lang="it-IT" sz="2200" dirty="0"/>
              <a:t> </a:t>
            </a:r>
            <a:r>
              <a:rPr lang="it-IT" sz="2200" dirty="0" err="1"/>
              <a:t>that</a:t>
            </a:r>
            <a:r>
              <a:rPr lang="it-IT" sz="2200" dirty="0"/>
              <a:t> data </a:t>
            </a:r>
            <a:r>
              <a:rPr lang="it-IT" sz="2200" dirty="0" err="1"/>
              <a:t>is</a:t>
            </a:r>
            <a:r>
              <a:rPr lang="it-IT" sz="2200" dirty="0"/>
              <a:t> </a:t>
            </a:r>
            <a:r>
              <a:rPr lang="it-IT" sz="2200" dirty="0" err="1"/>
              <a:t>decrypted</a:t>
            </a:r>
            <a:r>
              <a:rPr lang="it-IT" sz="2200" dirty="0"/>
              <a:t> </a:t>
            </a:r>
            <a:r>
              <a:rPr lang="it-IT" sz="2200" dirty="0" err="1"/>
              <a:t>before</a:t>
            </a:r>
            <a:r>
              <a:rPr lang="it-IT" sz="2200" dirty="0"/>
              <a:t> </a:t>
            </a:r>
            <a:r>
              <a:rPr lang="it-IT" sz="2200" dirty="0" err="1"/>
              <a:t>working</a:t>
            </a:r>
            <a:r>
              <a:rPr lang="it-IT" sz="2200" dirty="0"/>
              <a:t> on </a:t>
            </a:r>
            <a:r>
              <a:rPr lang="it-IT" sz="2200" dirty="0" err="1"/>
              <a:t>it</a:t>
            </a:r>
            <a:endParaRPr lang="it-IT" sz="2200" dirty="0"/>
          </a:p>
          <a:p>
            <a:r>
              <a:rPr lang="it-IT" sz="2200" dirty="0" smtClean="0"/>
              <a:t>In the </a:t>
            </a:r>
            <a:r>
              <a:rPr lang="it-IT" sz="2200" dirty="0" err="1" smtClean="0"/>
              <a:t>cloud</a:t>
            </a:r>
            <a:r>
              <a:rPr lang="it-IT" sz="2200" dirty="0" smtClean="0"/>
              <a:t>, </a:t>
            </a:r>
            <a:r>
              <a:rPr lang="it-IT" sz="2200" dirty="0" err="1" smtClean="0"/>
              <a:t>it</a:t>
            </a:r>
            <a:r>
              <a:rPr lang="it-IT" sz="2200" dirty="0" smtClean="0"/>
              <a:t> </a:t>
            </a:r>
            <a:r>
              <a:rPr lang="it-IT" sz="2200" dirty="0" err="1"/>
              <a:t>is</a:t>
            </a:r>
            <a:r>
              <a:rPr lang="it-IT" sz="2200" dirty="0"/>
              <a:t> </a:t>
            </a:r>
            <a:r>
              <a:rPr lang="it-IT" sz="2200" dirty="0" err="1"/>
              <a:t>desirable</a:t>
            </a:r>
            <a:r>
              <a:rPr lang="it-IT" sz="2200" dirty="0"/>
              <a:t> to work on </a:t>
            </a:r>
            <a:r>
              <a:rPr lang="it-IT" sz="2200" dirty="0" smtClean="0"/>
              <a:t>sensitive data </a:t>
            </a:r>
            <a:r>
              <a:rPr lang="it-IT" sz="2200" dirty="0" err="1"/>
              <a:t>without</a:t>
            </a:r>
            <a:r>
              <a:rPr lang="it-IT" sz="2200" dirty="0"/>
              <a:t> </a:t>
            </a:r>
            <a:r>
              <a:rPr lang="it-IT" sz="2200" dirty="0" err="1"/>
              <a:t>decrypting</a:t>
            </a:r>
            <a:r>
              <a:rPr lang="it-IT" sz="2200" dirty="0"/>
              <a:t> </a:t>
            </a:r>
            <a:r>
              <a:rPr lang="it-IT" sz="2200" dirty="0" err="1"/>
              <a:t>it</a:t>
            </a:r>
            <a:r>
              <a:rPr lang="it-IT" sz="2200" dirty="0"/>
              <a:t> </a:t>
            </a:r>
            <a:r>
              <a:rPr lang="it-IT" sz="2200" dirty="0" smtClean="0"/>
              <a:t>first</a:t>
            </a:r>
          </a:p>
          <a:p>
            <a:r>
              <a:rPr lang="it-IT" sz="2200" dirty="0" err="1"/>
              <a:t>Homomorphic</a:t>
            </a:r>
            <a:r>
              <a:rPr lang="it-IT" sz="2200" dirty="0"/>
              <a:t> </a:t>
            </a:r>
            <a:r>
              <a:rPr lang="it-IT" sz="2200" dirty="0" err="1"/>
              <a:t>E</a:t>
            </a:r>
            <a:r>
              <a:rPr lang="it-IT" sz="2200" dirty="0" err="1" smtClean="0"/>
              <a:t>ncryption</a:t>
            </a:r>
            <a:r>
              <a:rPr lang="it-IT" sz="2200" dirty="0" smtClean="0"/>
              <a:t> (HE) </a:t>
            </a:r>
            <a:r>
              <a:rPr lang="it-IT" sz="2200" dirty="0" err="1" smtClean="0"/>
              <a:t>is</a:t>
            </a:r>
            <a:r>
              <a:rPr lang="it-IT" sz="2200" dirty="0" smtClean="0"/>
              <a:t> </a:t>
            </a:r>
            <a:r>
              <a:rPr lang="it-IT" sz="2200" dirty="0"/>
              <a:t>a </a:t>
            </a:r>
            <a:r>
              <a:rPr lang="it-IT" sz="2200" dirty="0" err="1"/>
              <a:t>form</a:t>
            </a:r>
            <a:r>
              <a:rPr lang="it-IT" sz="2200" dirty="0"/>
              <a:t> of </a:t>
            </a:r>
            <a:r>
              <a:rPr lang="it-IT" sz="2200" dirty="0" err="1"/>
              <a:t>encryption</a:t>
            </a:r>
            <a:r>
              <a:rPr lang="it-IT" sz="2200" dirty="0"/>
              <a:t> </a:t>
            </a:r>
            <a:r>
              <a:rPr lang="it-IT" sz="2200" dirty="0" err="1"/>
              <a:t>that</a:t>
            </a:r>
            <a:r>
              <a:rPr lang="it-IT" sz="2200" dirty="0"/>
              <a:t> </a:t>
            </a:r>
            <a:r>
              <a:rPr lang="it-IT" sz="2200" dirty="0" err="1"/>
              <a:t>allows</a:t>
            </a:r>
            <a:r>
              <a:rPr lang="it-IT" sz="2200" dirty="0"/>
              <a:t> </a:t>
            </a:r>
            <a:r>
              <a:rPr lang="it-IT" sz="2200" b="1" dirty="0" err="1"/>
              <a:t>computation</a:t>
            </a:r>
            <a:r>
              <a:rPr lang="it-IT" sz="2200" b="1" dirty="0"/>
              <a:t> on </a:t>
            </a:r>
            <a:r>
              <a:rPr lang="it-IT" sz="2200" b="1" dirty="0" err="1"/>
              <a:t>ciphertexts</a:t>
            </a:r>
            <a:r>
              <a:rPr lang="it-IT" sz="2200" dirty="0"/>
              <a:t>, </a:t>
            </a:r>
            <a:r>
              <a:rPr lang="it-IT" sz="2200" dirty="0" err="1"/>
              <a:t>generating</a:t>
            </a:r>
            <a:r>
              <a:rPr lang="it-IT" sz="2200" dirty="0"/>
              <a:t> an </a:t>
            </a:r>
            <a:r>
              <a:rPr lang="it-IT" sz="2200" dirty="0" err="1"/>
              <a:t>encrypted</a:t>
            </a:r>
            <a:r>
              <a:rPr lang="it-IT" sz="2200" dirty="0"/>
              <a:t> </a:t>
            </a:r>
            <a:r>
              <a:rPr lang="it-IT" sz="2200" dirty="0" err="1"/>
              <a:t>result</a:t>
            </a:r>
            <a:r>
              <a:rPr lang="it-IT" sz="2200" dirty="0"/>
              <a:t> </a:t>
            </a:r>
            <a:r>
              <a:rPr lang="it-IT" sz="2200" dirty="0" err="1"/>
              <a:t>which</a:t>
            </a:r>
            <a:r>
              <a:rPr lang="it-IT" sz="2200" dirty="0"/>
              <a:t>, </a:t>
            </a:r>
            <a:r>
              <a:rPr lang="it-IT" sz="2200" dirty="0" err="1"/>
              <a:t>when</a:t>
            </a:r>
            <a:r>
              <a:rPr lang="it-IT" sz="2200" dirty="0"/>
              <a:t> </a:t>
            </a:r>
            <a:r>
              <a:rPr lang="it-IT" sz="2200" dirty="0" err="1"/>
              <a:t>decrypted</a:t>
            </a:r>
            <a:r>
              <a:rPr lang="it-IT" sz="2200" dirty="0"/>
              <a:t>, </a:t>
            </a:r>
            <a:r>
              <a:rPr lang="it-IT" sz="2200" dirty="0" err="1"/>
              <a:t>matches</a:t>
            </a:r>
            <a:r>
              <a:rPr lang="it-IT" sz="2200" dirty="0"/>
              <a:t> the </a:t>
            </a:r>
            <a:r>
              <a:rPr lang="it-IT" sz="2200" dirty="0" err="1"/>
              <a:t>result</a:t>
            </a:r>
            <a:r>
              <a:rPr lang="it-IT" sz="2200" dirty="0"/>
              <a:t> of the </a:t>
            </a:r>
            <a:r>
              <a:rPr lang="it-IT" sz="2200" dirty="0" err="1"/>
              <a:t>operations</a:t>
            </a:r>
            <a:r>
              <a:rPr lang="it-IT" sz="2200" dirty="0"/>
              <a:t> </a:t>
            </a:r>
            <a:r>
              <a:rPr lang="it-IT" sz="2200" dirty="0" err="1"/>
              <a:t>as</a:t>
            </a:r>
            <a:r>
              <a:rPr lang="it-IT" sz="2200" dirty="0"/>
              <a:t> </a:t>
            </a:r>
            <a:r>
              <a:rPr lang="it-IT" sz="2200" dirty="0" err="1"/>
              <a:t>if</a:t>
            </a:r>
            <a:r>
              <a:rPr lang="it-IT" sz="2200" dirty="0"/>
              <a:t> </a:t>
            </a:r>
            <a:r>
              <a:rPr lang="it-IT" sz="2200" dirty="0" err="1"/>
              <a:t>they</a:t>
            </a:r>
            <a:r>
              <a:rPr lang="it-IT" sz="2200" dirty="0"/>
              <a:t> </a:t>
            </a:r>
            <a:r>
              <a:rPr lang="it-IT" sz="2200" dirty="0" err="1"/>
              <a:t>had</a:t>
            </a:r>
            <a:r>
              <a:rPr lang="it-IT" sz="2200" dirty="0"/>
              <a:t> </a:t>
            </a:r>
            <a:r>
              <a:rPr lang="it-IT" sz="2200" dirty="0" err="1"/>
              <a:t>been</a:t>
            </a:r>
            <a:r>
              <a:rPr lang="it-IT" sz="2200" dirty="0"/>
              <a:t> </a:t>
            </a:r>
            <a:r>
              <a:rPr lang="it-IT" sz="2200" dirty="0" err="1"/>
              <a:t>performed</a:t>
            </a:r>
            <a:r>
              <a:rPr lang="it-IT" sz="2200" dirty="0"/>
              <a:t> on the </a:t>
            </a:r>
            <a:r>
              <a:rPr lang="it-IT" sz="2200" dirty="0" err="1" smtClean="0"/>
              <a:t>plaintext</a:t>
            </a:r>
            <a:endParaRPr lang="it-IT" sz="2200" dirty="0"/>
          </a:p>
          <a:p>
            <a:r>
              <a:rPr lang="en-GB" sz="2200" dirty="0" smtClean="0"/>
              <a:t>With HE, a cloud tenant may: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GB" sz="2000" dirty="0"/>
              <a:t>E</a:t>
            </a:r>
            <a:r>
              <a:rPr lang="en-GB" sz="2000" dirty="0" smtClean="0"/>
              <a:t>ncrypt data before sending it to the Cloud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GB" sz="2000" dirty="0" smtClean="0"/>
              <a:t>Keep it always encrypted in the Cloud, even during computations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GB" sz="2000" dirty="0" smtClean="0"/>
              <a:t>Decrypt results only when is received back in local computers</a:t>
            </a: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630012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Limitations of Homomorphic Encryption</a:t>
            </a:r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Segnaposto contenuto 2"/>
              <p:cNvSpPr>
                <a:spLocks noGrp="1"/>
              </p:cNvSpPr>
              <p:nvPr>
                <p:ph idx="1"/>
              </p:nvPr>
            </p:nvSpPr>
            <p:spPr>
              <a:xfrm>
                <a:off x="228600" y="1052736"/>
                <a:ext cx="8663880" cy="4896545"/>
              </a:xfrm>
            </p:spPr>
            <p:txBody>
              <a:bodyPr anchor="ctr"/>
              <a:lstStyle/>
              <a:p>
                <a:pPr>
                  <a:lnSpc>
                    <a:spcPct val="150000"/>
                  </a:lnSpc>
                </a:pPr>
                <a:r>
                  <a:rPr lang="en-US" b="1" dirty="0" smtClean="0"/>
                  <a:t>Spatial Overhead</a:t>
                </a:r>
                <a:endParaRPr lang="en-US" dirty="0"/>
              </a:p>
              <a:p>
                <a:pPr lvl="1">
                  <a:lnSpc>
                    <a:spcPct val="150000"/>
                  </a:lnSpc>
                </a:pPr>
                <a:r>
                  <a:rPr lang="it-IT" sz="2000" dirty="0"/>
                  <a:t>T</a:t>
                </a:r>
                <a:r>
                  <a:rPr lang="it-IT" sz="2000" dirty="0" smtClean="0"/>
                  <a:t>he </a:t>
                </a:r>
                <a:r>
                  <a:rPr lang="it-IT" sz="2000" dirty="0" err="1" smtClean="0"/>
                  <a:t>cipher</a:t>
                </a:r>
                <a:r>
                  <a:rPr lang="it-IT" sz="2000" dirty="0" smtClean="0"/>
                  <a:t> text of HE </a:t>
                </a:r>
                <a:r>
                  <a:rPr lang="it-IT" sz="2000" dirty="0" err="1" smtClean="0"/>
                  <a:t>schemes</a:t>
                </a:r>
                <a:r>
                  <a:rPr lang="it-IT" sz="2000" dirty="0" smtClean="0"/>
                  <a:t> </a:t>
                </a:r>
                <a:r>
                  <a:rPr lang="it-IT" sz="2000" dirty="0" err="1" smtClean="0"/>
                  <a:t>becomes</a:t>
                </a:r>
                <a:r>
                  <a:rPr lang="it-IT" sz="2000" dirty="0" smtClean="0"/>
                  <a:t> </a:t>
                </a:r>
                <a:r>
                  <a:rPr lang="it-IT" sz="2000" dirty="0" err="1" smtClean="0"/>
                  <a:t>extremely</a:t>
                </a:r>
                <a:r>
                  <a:rPr lang="it-IT" sz="2000" dirty="0" smtClean="0"/>
                  <a:t> large. With </a:t>
                </a:r>
                <a:r>
                  <a:rPr lang="it-IT" sz="2000" dirty="0" err="1" smtClean="0"/>
                  <a:t>good</a:t>
                </a:r>
                <a:r>
                  <a:rPr lang="it-IT" sz="2000" dirty="0" smtClean="0"/>
                  <a:t> </a:t>
                </a:r>
                <a:r>
                  <a:rPr lang="it-IT" sz="2000" dirty="0" err="1" smtClean="0"/>
                  <a:t>levels</a:t>
                </a:r>
                <a:r>
                  <a:rPr lang="it-IT" sz="2000" dirty="0" smtClean="0"/>
                  <a:t> </a:t>
                </a:r>
                <a:r>
                  <a:rPr lang="it-IT" sz="2000" dirty="0"/>
                  <a:t>of security: 1 bit </a:t>
                </a:r>
                <a:r>
                  <a:rPr lang="it-IT" sz="2000" dirty="0" smtClean="0">
                    <a:sym typeface="Wingdings"/>
                  </a:rPr>
                  <a:t></a:t>
                </a:r>
                <a:r>
                  <a:rPr lang="it-IT" sz="2000" dirty="0" smtClean="0"/>
                  <a:t> </a:t>
                </a:r>
                <a:r>
                  <a:rPr lang="it-IT" sz="2000" dirty="0"/>
                  <a:t>1 </a:t>
                </a:r>
                <a:r>
                  <a:rPr lang="it-IT" sz="2000" dirty="0" smtClean="0"/>
                  <a:t>Kb of </a:t>
                </a:r>
                <a:r>
                  <a:rPr lang="it-IT" sz="2000" dirty="0" err="1" smtClean="0"/>
                  <a:t>encrypted</a:t>
                </a:r>
                <a:r>
                  <a:rPr lang="it-IT" sz="2000" dirty="0" smtClean="0"/>
                  <a:t> text</a:t>
                </a:r>
              </a:p>
              <a:p>
                <a:pPr lvl="1">
                  <a:lnSpc>
                    <a:spcPct val="150000"/>
                  </a:lnSpc>
                </a:pPr>
                <a:r>
                  <a:rPr lang="it-IT" sz="2000" dirty="0" err="1" smtClean="0"/>
                  <a:t>Hence</a:t>
                </a:r>
                <a:r>
                  <a:rPr lang="it-IT" sz="2000" dirty="0" smtClean="0"/>
                  <a:t>, with HE, </a:t>
                </a:r>
                <a:r>
                  <a:rPr lang="it-IT" sz="2000" dirty="0" err="1" smtClean="0"/>
                  <a:t>requirements</a:t>
                </a:r>
                <a:r>
                  <a:rPr lang="it-IT" sz="2000" dirty="0" smtClean="0"/>
                  <a:t> in </a:t>
                </a:r>
                <a:r>
                  <a:rPr lang="it-IT" sz="2000" dirty="0" err="1" smtClean="0"/>
                  <a:t>terms</a:t>
                </a:r>
                <a:r>
                  <a:rPr lang="it-IT" sz="2000" dirty="0" smtClean="0"/>
                  <a:t> of </a:t>
                </a:r>
                <a:r>
                  <a:rPr lang="it-IT" sz="2000" dirty="0" err="1" smtClean="0"/>
                  <a:t>bandwidth</a:t>
                </a:r>
                <a:r>
                  <a:rPr lang="it-IT" sz="2000" dirty="0" smtClean="0"/>
                  <a:t> and data </a:t>
                </a:r>
                <a:r>
                  <a:rPr lang="it-IT" sz="2000" dirty="0" err="1" smtClean="0"/>
                  <a:t>storage</a:t>
                </a:r>
                <a:r>
                  <a:rPr lang="it-IT" sz="2000" dirty="0" smtClean="0"/>
                  <a:t> </a:t>
                </a:r>
                <a:r>
                  <a:rPr lang="it-IT" sz="2000" dirty="0" err="1" smtClean="0"/>
                  <a:t>increase</a:t>
                </a:r>
                <a:r>
                  <a:rPr lang="it-IT" sz="2000" dirty="0" smtClean="0"/>
                  <a:t> with a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it-IT" sz="200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2000" b="0" i="1" dirty="0" smtClean="0">
                            <a:latin typeface="Cambria Math" charset="0"/>
                          </a:rPr>
                          <m:t>10</m:t>
                        </m:r>
                      </m:e>
                      <m:sup>
                        <m:r>
                          <a:rPr lang="it-IT" sz="2000" b="0" i="1" dirty="0" smtClean="0">
                            <a:latin typeface="Cambria Math" charset="0"/>
                          </a:rPr>
                          <m:t>3</m:t>
                        </m:r>
                      </m:sup>
                    </m:sSup>
                  </m:oMath>
                </a14:m>
                <a:r>
                  <a:rPr lang="it-IT" sz="2000" dirty="0" smtClean="0"/>
                  <a:t> factor</a:t>
                </a:r>
              </a:p>
              <a:p>
                <a:pPr lvl="1">
                  <a:lnSpc>
                    <a:spcPct val="150000"/>
                  </a:lnSpc>
                </a:pPr>
                <a:endParaRPr lang="it-IT" sz="1050" dirty="0"/>
              </a:p>
              <a:p>
                <a:pPr>
                  <a:lnSpc>
                    <a:spcPct val="150000"/>
                  </a:lnSpc>
                </a:pPr>
                <a:r>
                  <a:rPr lang="it-IT" b="1" dirty="0" err="1" smtClean="0"/>
                  <a:t>Temporal</a:t>
                </a:r>
                <a:r>
                  <a:rPr lang="it-IT" b="1" dirty="0" smtClean="0"/>
                  <a:t> </a:t>
                </a:r>
                <a:r>
                  <a:rPr lang="it-IT" b="1" dirty="0" err="1" smtClean="0"/>
                  <a:t>Overhead</a:t>
                </a:r>
                <a:endParaRPr lang="it-IT" dirty="0"/>
              </a:p>
              <a:p>
                <a:pPr lvl="1">
                  <a:lnSpc>
                    <a:spcPct val="150000"/>
                  </a:lnSpc>
                </a:pPr>
                <a:r>
                  <a:rPr lang="it-IT" sz="2000" dirty="0" smtClean="0"/>
                  <a:t>The performance of HE </a:t>
                </a:r>
                <a:r>
                  <a:rPr lang="it-IT" sz="2000" dirty="0" err="1" smtClean="0"/>
                  <a:t>computations</a:t>
                </a:r>
                <a:r>
                  <a:rPr lang="it-IT" sz="2000" dirty="0" smtClean="0"/>
                  <a:t> are </a:t>
                </a:r>
                <a:r>
                  <a:rPr lang="it-IT" sz="2000" dirty="0" err="1" smtClean="0"/>
                  <a:t>low</a:t>
                </a:r>
                <a:r>
                  <a:rPr lang="it-IT" sz="2000" dirty="0" smtClean="0"/>
                  <a:t> </a:t>
                </a:r>
              </a:p>
              <a:p>
                <a:pPr lvl="1">
                  <a:lnSpc>
                    <a:spcPct val="150000"/>
                  </a:lnSpc>
                </a:pPr>
                <a:r>
                  <a:rPr lang="it-IT" sz="2000" dirty="0" err="1" smtClean="0"/>
                  <a:t>Quite</a:t>
                </a:r>
                <a:r>
                  <a:rPr lang="it-IT" sz="2000" dirty="0" smtClean="0"/>
                  <a:t> </a:t>
                </a:r>
                <a:r>
                  <a:rPr lang="it-IT" sz="2000" dirty="0" err="1" smtClean="0"/>
                  <a:t>often</a:t>
                </a:r>
                <a:r>
                  <a:rPr lang="it-IT" sz="2000" dirty="0" smtClean="0"/>
                  <a:t>, HE </a:t>
                </a:r>
                <a:r>
                  <a:rPr lang="it-IT" sz="2000" dirty="0" err="1" smtClean="0"/>
                  <a:t>does</a:t>
                </a:r>
                <a:r>
                  <a:rPr lang="it-IT" sz="2000" dirty="0" smtClean="0"/>
                  <a:t> </a:t>
                </a:r>
                <a:r>
                  <a:rPr lang="it-IT" sz="2000" dirty="0" err="1" smtClean="0"/>
                  <a:t>not</a:t>
                </a:r>
                <a:r>
                  <a:rPr lang="it-IT" sz="2000" dirty="0" smtClean="0"/>
                  <a:t> </a:t>
                </a:r>
                <a:r>
                  <a:rPr lang="it-IT" sz="2000" dirty="0" err="1" smtClean="0"/>
                  <a:t>meet</a:t>
                </a:r>
                <a:r>
                  <a:rPr lang="it-IT" sz="2000" dirty="0" smtClean="0"/>
                  <a:t> </a:t>
                </a:r>
                <a:r>
                  <a:rPr lang="it-IT" sz="2000" dirty="0" err="1" smtClean="0"/>
                  <a:t>execution</a:t>
                </a:r>
                <a:r>
                  <a:rPr lang="it-IT" sz="2000" dirty="0" smtClean="0"/>
                  <a:t> time </a:t>
                </a:r>
                <a:r>
                  <a:rPr lang="it-IT" sz="2000" dirty="0" err="1" smtClean="0"/>
                  <a:t>requirements</a:t>
                </a:r>
                <a:endParaRPr lang="en-GB" sz="2000" dirty="0"/>
              </a:p>
            </p:txBody>
          </p:sp>
        </mc:Choice>
        <mc:Fallback xmlns="">
          <p:sp>
            <p:nvSpPr>
              <p:cNvPr id="3" name="Segnaposto contenuto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28600" y="1052736"/>
                <a:ext cx="8663880" cy="4896545"/>
              </a:xfrm>
              <a:blipFill>
                <a:blip r:embed="rId2"/>
                <a:stretch>
                  <a:fillRect l="-985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2717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Trusted Execution Environment</a:t>
            </a:r>
            <a:endParaRPr lang="en-GB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sz="2200" dirty="0" smtClean="0"/>
              <a:t>Another possibility to face malicious insiders is by executing sensitive computations within Trusted Execution Environments (TEE)</a:t>
            </a:r>
          </a:p>
          <a:p>
            <a:r>
              <a:rPr lang="en-GB" sz="2200" dirty="0"/>
              <a:t>A </a:t>
            </a:r>
            <a:r>
              <a:rPr lang="en-GB" sz="2200" dirty="0" smtClean="0"/>
              <a:t>TEE </a:t>
            </a:r>
            <a:r>
              <a:rPr lang="en-GB" sz="2200" dirty="0"/>
              <a:t>is a secure area that resides in the </a:t>
            </a:r>
            <a:r>
              <a:rPr lang="en-GB" sz="2200" dirty="0" smtClean="0"/>
              <a:t>hardware of specific processors, which is accessible only by the application owner</a:t>
            </a:r>
          </a:p>
          <a:p>
            <a:r>
              <a:rPr lang="en-GB" sz="2200" dirty="0" smtClean="0"/>
              <a:t>Separated </a:t>
            </a:r>
            <a:r>
              <a:rPr lang="en-GB" sz="2200" dirty="0"/>
              <a:t>by hardware from the main operating system, a TEE ensures the secure storage and processing of sensitive data </a:t>
            </a:r>
            <a:endParaRPr lang="en-GB" sz="2200" dirty="0" smtClean="0"/>
          </a:p>
          <a:p>
            <a:r>
              <a:rPr lang="en-GB" sz="2200" dirty="0" smtClean="0"/>
              <a:t>Particularly, TEEs can be used to:</a:t>
            </a:r>
          </a:p>
          <a:p>
            <a:pPr lvl="1"/>
            <a:r>
              <a:rPr lang="en-GB" sz="2000" b="1" dirty="0" smtClean="0"/>
              <a:t>Execute protected computations</a:t>
            </a:r>
            <a:endParaRPr lang="en-GB" sz="2000" dirty="0"/>
          </a:p>
          <a:p>
            <a:pPr lvl="1"/>
            <a:r>
              <a:rPr lang="en-GB" sz="2000" b="1" dirty="0" smtClean="0"/>
              <a:t>Harden encryption keys </a:t>
            </a:r>
            <a:r>
              <a:rPr lang="en-GB" sz="2000" dirty="0" smtClean="0"/>
              <a:t>of data stored in the cloud, </a:t>
            </a:r>
          </a:p>
          <a:p>
            <a:pPr lvl="1"/>
            <a:r>
              <a:rPr lang="en-GB" sz="2000" b="1" dirty="0"/>
              <a:t>P</a:t>
            </a:r>
            <a:r>
              <a:rPr lang="en-GB" sz="2000" b="1" dirty="0" smtClean="0"/>
              <a:t>erform sensitive operations </a:t>
            </a:r>
            <a:r>
              <a:rPr lang="en-GB" sz="2000" dirty="0" smtClean="0"/>
              <a:t>like encryption/decryption functions</a:t>
            </a:r>
          </a:p>
          <a:p>
            <a:pPr lvl="1"/>
            <a:r>
              <a:rPr lang="en-GB" sz="2000" dirty="0" smtClean="0"/>
              <a:t>Enable </a:t>
            </a:r>
            <a:r>
              <a:rPr lang="en-GB" sz="2000" b="1" dirty="0" smtClean="0"/>
              <a:t>secure boot of systems </a:t>
            </a:r>
          </a:p>
        </p:txBody>
      </p:sp>
    </p:spTree>
    <p:extLst>
      <p:ext uri="{BB962C8B-B14F-4D97-AF65-F5344CB8AC3E}">
        <p14:creationId xmlns:p14="http://schemas.microsoft.com/office/powerpoint/2010/main" val="18905301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Spending in Cloud Infrastructures</a:t>
            </a:r>
            <a:endParaRPr lang="en-GB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sz="2000" dirty="0" smtClean="0"/>
              <a:t>Billions of dollars spent by companies in cloud infrastructures</a:t>
            </a:r>
            <a:endParaRPr lang="en-GB" sz="2000" dirty="0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9632" y="1613500"/>
            <a:ext cx="6215834" cy="4551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3083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Trusted Execution Environment</a:t>
            </a:r>
            <a:endParaRPr lang="en-GB" dirty="0"/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1331" y="1196752"/>
            <a:ext cx="5613400" cy="4686300"/>
          </a:xfrm>
          <a:prstGeom prst="rect">
            <a:avLst/>
          </a:prstGeom>
        </p:spPr>
      </p:pic>
      <p:sp>
        <p:nvSpPr>
          <p:cNvPr id="8" name="Rettangolo 7"/>
          <p:cNvSpPr/>
          <p:nvPr/>
        </p:nvSpPr>
        <p:spPr bwMode="auto">
          <a:xfrm>
            <a:off x="3347864" y="1772816"/>
            <a:ext cx="2304256" cy="216024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0" fontAlgn="base" latinLnBrk="0" hangingPunct="0">
              <a:lnSpc>
                <a:spcPct val="100000"/>
              </a:lnSpc>
              <a:spcBef>
                <a:spcPts val="67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ahoma" pitchFamily="32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3718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TEE Implementations</a:t>
            </a:r>
            <a:endParaRPr lang="en-GB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228600" y="1143001"/>
            <a:ext cx="8807896" cy="2037238"/>
          </a:xfrm>
        </p:spPr>
        <p:txBody>
          <a:bodyPr/>
          <a:lstStyle/>
          <a:p>
            <a:r>
              <a:rPr lang="en-GB" sz="2200" dirty="0" smtClean="0"/>
              <a:t>Two implementations of TEE are the most accepted:</a:t>
            </a:r>
          </a:p>
          <a:p>
            <a:pPr lvl="1"/>
            <a:r>
              <a:rPr lang="en-GB" sz="2200" b="1" dirty="0" smtClean="0"/>
              <a:t>ARM </a:t>
            </a:r>
            <a:r>
              <a:rPr lang="en-GB" sz="2200" b="1" dirty="0" err="1" smtClean="0"/>
              <a:t>TrustZone</a:t>
            </a:r>
            <a:endParaRPr lang="en-GB" sz="2200" b="1" dirty="0" smtClean="0"/>
          </a:p>
          <a:p>
            <a:pPr lvl="1"/>
            <a:r>
              <a:rPr lang="en-GB" sz="2200" b="1" dirty="0" smtClean="0"/>
              <a:t>Intel Software Guard </a:t>
            </a:r>
            <a:r>
              <a:rPr lang="en-GB" sz="2200" b="1" dirty="0" err="1" smtClean="0"/>
              <a:t>eXtension</a:t>
            </a:r>
            <a:r>
              <a:rPr lang="en-GB" sz="2200" b="1" dirty="0" smtClean="0"/>
              <a:t> (SGX)</a:t>
            </a:r>
          </a:p>
          <a:p>
            <a:r>
              <a:rPr lang="en-GB" sz="2200" dirty="0" smtClean="0"/>
              <a:t>ARM </a:t>
            </a:r>
            <a:r>
              <a:rPr lang="en-GB" sz="2200" dirty="0" err="1" smtClean="0"/>
              <a:t>TrustZone</a:t>
            </a:r>
            <a:r>
              <a:rPr lang="en-GB" sz="2200" dirty="0" smtClean="0"/>
              <a:t> was designed to </a:t>
            </a:r>
            <a:r>
              <a:rPr lang="en-GB" sz="2200" b="1" dirty="0" smtClean="0"/>
              <a:t>ensure security in digital electronic devices </a:t>
            </a:r>
            <a:r>
              <a:rPr lang="en-GB" sz="2200" dirty="0" smtClean="0"/>
              <a:t>(e.g., smartphones)</a:t>
            </a:r>
          </a:p>
        </p:txBody>
      </p:sp>
      <p:pic>
        <p:nvPicPr>
          <p:cNvPr id="7170" name="Picture 2" descr="https://genode.org/documentation/articles/tz_two_worlds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2171" y="3180239"/>
            <a:ext cx="6165397" cy="2443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egnaposto contenuto 2"/>
          <p:cNvSpPr txBox="1">
            <a:spLocks/>
          </p:cNvSpPr>
          <p:nvPr/>
        </p:nvSpPr>
        <p:spPr bwMode="auto">
          <a:xfrm>
            <a:off x="228600" y="3284984"/>
            <a:ext cx="2831232" cy="295232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marL="342900" indent="-342900" algn="l" defTabSz="449263" rtl="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003968"/>
              </a:buClr>
              <a:buSzPct val="100000"/>
              <a:buFont typeface="Wingdings" pitchFamily="2" charset="2"/>
              <a:buChar char="Ø"/>
              <a:defRPr sz="2400">
                <a:solidFill>
                  <a:srgbClr val="000000"/>
                </a:solidFill>
                <a:latin typeface="Osval"/>
                <a:ea typeface="+mn-ea"/>
                <a:cs typeface="+mn-cs"/>
              </a:defRPr>
            </a:lvl1pPr>
            <a:lvl2pPr marL="742950" indent="-285750" algn="l" defTabSz="449263" rtl="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003968"/>
              </a:buClr>
              <a:buSzPct val="100000"/>
              <a:buFont typeface="Courier New" pitchFamily="49" charset="0"/>
              <a:buChar char="o"/>
              <a:defRPr sz="2400">
                <a:solidFill>
                  <a:srgbClr val="000000"/>
                </a:solidFill>
                <a:latin typeface="Osval"/>
                <a:cs typeface="+mn-cs"/>
              </a:defRPr>
            </a:lvl2pPr>
            <a:lvl3pPr marL="1143000" indent="-228600" algn="l" defTabSz="449263" rtl="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003968"/>
              </a:buClr>
              <a:buSzPct val="100000"/>
              <a:buFont typeface="Arial" pitchFamily="34" charset="0"/>
              <a:buChar char="•"/>
              <a:defRPr sz="2200">
                <a:solidFill>
                  <a:srgbClr val="000000"/>
                </a:solidFill>
                <a:latin typeface="Osval"/>
                <a:cs typeface="+mn-cs"/>
              </a:defRPr>
            </a:lvl3pPr>
            <a:lvl4pPr marL="1600200" indent="-228600" algn="l" defTabSz="449263" rtl="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003968"/>
              </a:buClr>
              <a:buSzPct val="100000"/>
              <a:buFont typeface="Times New Roman" pitchFamily="16" charset="0"/>
              <a:buChar char="–"/>
              <a:defRPr sz="2000">
                <a:solidFill>
                  <a:srgbClr val="000000"/>
                </a:solidFill>
                <a:latin typeface="Osval"/>
                <a:cs typeface="+mn-cs"/>
              </a:defRPr>
            </a:lvl4pPr>
            <a:lvl5pPr marL="2057400" indent="-228600" algn="l" defTabSz="449263" rtl="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003968"/>
              </a:buClr>
              <a:buSzPct val="100000"/>
              <a:buFont typeface="Times New Roman" pitchFamily="16" charset="0"/>
              <a:buChar char="»"/>
              <a:defRPr sz="2000">
                <a:solidFill>
                  <a:srgbClr val="000000"/>
                </a:solidFill>
                <a:latin typeface="Osval"/>
                <a:cs typeface="+mn-cs"/>
              </a:defRPr>
            </a:lvl5pPr>
            <a:lvl6pPr marL="2514600" indent="-228600" algn="l" defTabSz="449263" rtl="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400">
                <a:solidFill>
                  <a:srgbClr val="000000"/>
                </a:solidFill>
                <a:latin typeface="+mn-lt"/>
                <a:cs typeface="+mn-cs"/>
              </a:defRPr>
            </a:lvl6pPr>
            <a:lvl7pPr marL="2971800" indent="-228600" algn="l" defTabSz="449263" rtl="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400">
                <a:solidFill>
                  <a:srgbClr val="000000"/>
                </a:solidFill>
                <a:latin typeface="+mn-lt"/>
                <a:cs typeface="+mn-cs"/>
              </a:defRPr>
            </a:lvl7pPr>
            <a:lvl8pPr marL="3429000" indent="-228600" algn="l" defTabSz="449263" rtl="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400">
                <a:solidFill>
                  <a:srgbClr val="000000"/>
                </a:solidFill>
                <a:latin typeface="+mn-lt"/>
                <a:cs typeface="+mn-cs"/>
              </a:defRPr>
            </a:lvl8pPr>
            <a:lvl9pPr marL="3886200" indent="-228600" algn="l" defTabSz="449263" rtl="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400">
                <a:solidFill>
                  <a:srgbClr val="000000"/>
                </a:solidFill>
                <a:latin typeface="+mn-lt"/>
                <a:cs typeface="+mn-cs"/>
              </a:defRPr>
            </a:lvl9pPr>
          </a:lstStyle>
          <a:p>
            <a:r>
              <a:rPr lang="en-GB" sz="1900" kern="0" dirty="0" smtClean="0"/>
              <a:t>It is based on two different modes of operation (</a:t>
            </a:r>
            <a:r>
              <a:rPr lang="en-GB" sz="1900" b="1" kern="0" dirty="0"/>
              <a:t>S</a:t>
            </a:r>
            <a:r>
              <a:rPr lang="en-GB" sz="1900" b="1" kern="0" dirty="0" smtClean="0"/>
              <a:t>ecure World </a:t>
            </a:r>
            <a:r>
              <a:rPr lang="en-GB" sz="1900" kern="0" dirty="0" smtClean="0"/>
              <a:t>and </a:t>
            </a:r>
            <a:r>
              <a:rPr lang="en-GB" sz="1900" b="1" kern="0" dirty="0" smtClean="0"/>
              <a:t>Normal World</a:t>
            </a:r>
            <a:r>
              <a:rPr lang="en-GB" sz="1900" kern="0" dirty="0" smtClean="0"/>
              <a:t>) that allows a process to access protected areas of memory and protected peripherals</a:t>
            </a:r>
            <a:endParaRPr lang="en-GB" sz="2000" kern="0" dirty="0"/>
          </a:p>
        </p:txBody>
      </p:sp>
    </p:spTree>
    <p:extLst>
      <p:ext uri="{BB962C8B-B14F-4D97-AF65-F5344CB8AC3E}">
        <p14:creationId xmlns:p14="http://schemas.microsoft.com/office/powerpoint/2010/main" val="1162891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Intel SGX </a:t>
            </a:r>
            <a:r>
              <a:rPr lang="mr-IN" dirty="0" smtClean="0"/>
              <a:t>–</a:t>
            </a:r>
            <a:r>
              <a:rPr lang="en-GB" dirty="0" smtClean="0"/>
              <a:t> 1/2</a:t>
            </a:r>
            <a:endParaRPr lang="en-GB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228600" y="1052736"/>
            <a:ext cx="8602663" cy="5094312"/>
          </a:xfrm>
        </p:spPr>
        <p:txBody>
          <a:bodyPr/>
          <a:lstStyle/>
          <a:p>
            <a:pPr>
              <a:buFont typeface="Arial" charset="0"/>
              <a:buChar char="•"/>
            </a:pPr>
            <a:r>
              <a:rPr lang="en-GB" sz="2200" b="1" dirty="0"/>
              <a:t>Intel SGX </a:t>
            </a:r>
            <a:r>
              <a:rPr lang="en-GB" sz="2200" dirty="0">
                <a:sym typeface="Wingdings"/>
              </a:rPr>
              <a:t> A</a:t>
            </a:r>
            <a:r>
              <a:rPr lang="en-GB" sz="2200" dirty="0"/>
              <a:t>n extension to Intel’s CPU ISA that allows user-level code to allocate private regions of memory, called Secure </a:t>
            </a:r>
            <a:r>
              <a:rPr lang="en-GB" sz="2200" dirty="0" smtClean="0"/>
              <a:t>Enclaves</a:t>
            </a:r>
            <a:endParaRPr lang="en-GB" sz="2200" dirty="0"/>
          </a:p>
          <a:p>
            <a:pPr>
              <a:buFont typeface="Arial" charset="0"/>
              <a:buChar char="•"/>
            </a:pPr>
            <a:r>
              <a:rPr lang="en-GB" sz="2200" b="1" dirty="0"/>
              <a:t>Secure enclaves </a:t>
            </a:r>
            <a:r>
              <a:rPr lang="en-GB" sz="2200" dirty="0">
                <a:sym typeface="Wingdings"/>
              </a:rPr>
              <a:t> A</a:t>
            </a:r>
            <a:r>
              <a:rPr lang="en-GB" sz="2200" dirty="0"/>
              <a:t>ddress regions protected (with encryption and hashing) from anything outside the enclave, </a:t>
            </a:r>
            <a:r>
              <a:rPr lang="en-GB" sz="2200" b="1" dirty="0" smtClean="0"/>
              <a:t>including </a:t>
            </a:r>
            <a:r>
              <a:rPr lang="en-GB" sz="2200" b="1" dirty="0"/>
              <a:t>privileged </a:t>
            </a:r>
            <a:r>
              <a:rPr lang="en-GB" sz="2200" b="1" dirty="0" smtClean="0"/>
              <a:t>software</a:t>
            </a:r>
            <a:r>
              <a:rPr lang="en-GB" sz="2200" dirty="0" smtClean="0"/>
              <a:t> </a:t>
            </a:r>
            <a:endParaRPr lang="en-GB" sz="2200" dirty="0"/>
          </a:p>
          <a:p>
            <a:pPr algn="ctr"/>
            <a:r>
              <a:rPr lang="en-GB" sz="2200" b="1" i="1" dirty="0"/>
              <a:t>SGX=Reverse Sandbox </a:t>
            </a:r>
            <a:endParaRPr lang="en-GB" sz="2200" dirty="0"/>
          </a:p>
          <a:p>
            <a:pPr>
              <a:buFont typeface="Arial" charset="0"/>
              <a:buChar char="•"/>
            </a:pPr>
            <a:r>
              <a:rPr lang="en-GB" sz="2200" dirty="0"/>
              <a:t>With SGX, the process memory never leaves the CPU package unencrypted</a:t>
            </a:r>
          </a:p>
          <a:p>
            <a:pPr>
              <a:buFont typeface="Arial" charset="0"/>
              <a:buChar char="•"/>
            </a:pPr>
            <a:r>
              <a:rPr lang="en-GB" sz="2200" dirty="0"/>
              <a:t>The boundary between </a:t>
            </a:r>
            <a:r>
              <a:rPr lang="en-GB" sz="2200" b="1" dirty="0"/>
              <a:t>trusted</a:t>
            </a:r>
            <a:r>
              <a:rPr lang="en-GB" sz="2200" dirty="0"/>
              <a:t> and </a:t>
            </a:r>
            <a:r>
              <a:rPr lang="en-GB" sz="2200" b="1" dirty="0"/>
              <a:t>untrusted</a:t>
            </a:r>
            <a:r>
              <a:rPr lang="en-GB" sz="2200" dirty="0"/>
              <a:t> worlds is defined through the </a:t>
            </a:r>
            <a:r>
              <a:rPr lang="en-GB" sz="2200" b="1" dirty="0"/>
              <a:t>enclave interface </a:t>
            </a:r>
            <a:r>
              <a:rPr lang="en-GB" sz="2200" dirty="0"/>
              <a:t>which is monitored by the CPU</a:t>
            </a:r>
          </a:p>
          <a:p>
            <a:pPr>
              <a:buFont typeface="Arial" charset="0"/>
              <a:buChar char="•"/>
            </a:pPr>
            <a:r>
              <a:rPr lang="en-GB" sz="2200" dirty="0"/>
              <a:t>Code outside/inside the enclave access the trusted/untrusted world through </a:t>
            </a:r>
            <a:r>
              <a:rPr lang="en-GB" sz="2200" b="1" dirty="0" smtClean="0"/>
              <a:t>ECALLS/OCALLS</a:t>
            </a:r>
            <a:endParaRPr lang="en-GB" sz="2200" b="1" dirty="0"/>
          </a:p>
        </p:txBody>
      </p:sp>
    </p:spTree>
    <p:extLst>
      <p:ext uri="{BB962C8B-B14F-4D97-AF65-F5344CB8AC3E}">
        <p14:creationId xmlns:p14="http://schemas.microsoft.com/office/powerpoint/2010/main" val="1083512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Intel SGX </a:t>
            </a:r>
            <a:r>
              <a:rPr lang="mr-IN" dirty="0" smtClean="0"/>
              <a:t>–</a:t>
            </a:r>
            <a:r>
              <a:rPr lang="en-GB" dirty="0" smtClean="0"/>
              <a:t> 2/2</a:t>
            </a:r>
            <a:endParaRPr lang="en-GB" dirty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 rotWithShape="1">
          <a:blip r:embed="rId2"/>
          <a:srcRect t="6028" b="3469"/>
          <a:stretch/>
        </p:blipFill>
        <p:spPr>
          <a:xfrm>
            <a:off x="2057106" y="1268760"/>
            <a:ext cx="4531118" cy="4618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5830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Intel SGX Remote </a:t>
            </a:r>
            <a:r>
              <a:rPr lang="en-GB" dirty="0" smtClean="0"/>
              <a:t>Attestation </a:t>
            </a:r>
            <a:r>
              <a:rPr lang="mr-IN" dirty="0" smtClean="0"/>
              <a:t>–</a:t>
            </a:r>
            <a:r>
              <a:rPr lang="en-GB" dirty="0" smtClean="0"/>
              <a:t> 1/2</a:t>
            </a:r>
            <a:endParaRPr lang="en-GB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charset="0"/>
              <a:buChar char="•"/>
            </a:pPr>
            <a:r>
              <a:rPr lang="it-IT" sz="2200" dirty="0"/>
              <a:t>The idea of </a:t>
            </a:r>
            <a:r>
              <a:rPr lang="it-IT" sz="2200" dirty="0" err="1"/>
              <a:t>attestation</a:t>
            </a:r>
            <a:r>
              <a:rPr lang="it-IT" sz="2200" dirty="0"/>
              <a:t> </a:t>
            </a:r>
            <a:r>
              <a:rPr lang="it-IT" sz="2200" dirty="0" err="1"/>
              <a:t>is</a:t>
            </a:r>
            <a:r>
              <a:rPr lang="it-IT" sz="2200" dirty="0"/>
              <a:t> to prove – via a </a:t>
            </a:r>
            <a:r>
              <a:rPr lang="it-IT" sz="2200" dirty="0" err="1"/>
              <a:t>third</a:t>
            </a:r>
            <a:r>
              <a:rPr lang="it-IT" sz="2200" dirty="0"/>
              <a:t> remote </a:t>
            </a:r>
            <a:r>
              <a:rPr lang="it-IT" sz="2200" dirty="0" err="1"/>
              <a:t>entity</a:t>
            </a:r>
            <a:r>
              <a:rPr lang="it-IT" sz="2200" dirty="0"/>
              <a:t> – the </a:t>
            </a:r>
            <a:r>
              <a:rPr lang="it-IT" sz="2200" dirty="0" err="1"/>
              <a:t>goodness</a:t>
            </a:r>
            <a:r>
              <a:rPr lang="it-IT" sz="2200" dirty="0"/>
              <a:t> of a software </a:t>
            </a:r>
            <a:r>
              <a:rPr lang="it-IT" sz="2200" dirty="0" err="1"/>
              <a:t>running</a:t>
            </a:r>
            <a:r>
              <a:rPr lang="it-IT" sz="2200" dirty="0"/>
              <a:t> in a </a:t>
            </a:r>
            <a:r>
              <a:rPr lang="it-IT" sz="2200" dirty="0" err="1"/>
              <a:t>specific</a:t>
            </a:r>
            <a:r>
              <a:rPr lang="it-IT" sz="2200" dirty="0"/>
              <a:t> enclave </a:t>
            </a:r>
          </a:p>
          <a:p>
            <a:pPr>
              <a:buFont typeface="Arial" charset="0"/>
              <a:buChar char="•"/>
            </a:pPr>
            <a:r>
              <a:rPr lang="it-IT" sz="2200" dirty="0"/>
              <a:t>T</a:t>
            </a:r>
            <a:r>
              <a:rPr lang="it-IT" sz="2200" dirty="0" smtClean="0"/>
              <a:t>he </a:t>
            </a:r>
            <a:r>
              <a:rPr lang="it-IT" sz="2200" dirty="0"/>
              <a:t>enclave </a:t>
            </a:r>
            <a:r>
              <a:rPr lang="it-IT" sz="2200" dirty="0" smtClean="0"/>
              <a:t>must </a:t>
            </a:r>
            <a:r>
              <a:rPr lang="it-IT" sz="2200" dirty="0"/>
              <a:t>convince the </a:t>
            </a:r>
            <a:r>
              <a:rPr lang="it-IT" sz="2200" dirty="0" err="1"/>
              <a:t>other</a:t>
            </a:r>
            <a:r>
              <a:rPr lang="it-IT" sz="2200" dirty="0"/>
              <a:t> enclave – with </a:t>
            </a:r>
            <a:r>
              <a:rPr lang="it-IT" sz="2200" dirty="0" err="1"/>
              <a:t>which</a:t>
            </a:r>
            <a:r>
              <a:rPr lang="it-IT" sz="2200" dirty="0"/>
              <a:t> </a:t>
            </a:r>
            <a:r>
              <a:rPr lang="it-IT" sz="2200" dirty="0" err="1"/>
              <a:t>it</a:t>
            </a:r>
            <a:r>
              <a:rPr lang="it-IT" sz="2200" dirty="0"/>
              <a:t> </a:t>
            </a:r>
            <a:r>
              <a:rPr lang="it-IT" sz="2200" dirty="0" err="1"/>
              <a:t>is</a:t>
            </a:r>
            <a:r>
              <a:rPr lang="it-IT" sz="2200" dirty="0"/>
              <a:t> </a:t>
            </a:r>
            <a:r>
              <a:rPr lang="it-IT" sz="2200" dirty="0" err="1"/>
              <a:t>communicating</a:t>
            </a:r>
            <a:r>
              <a:rPr lang="it-IT" sz="2200" dirty="0"/>
              <a:t> – </a:t>
            </a:r>
            <a:r>
              <a:rPr lang="it-IT" sz="2200" dirty="0" err="1"/>
              <a:t>that</a:t>
            </a:r>
            <a:r>
              <a:rPr lang="it-IT" sz="2200" dirty="0"/>
              <a:t> </a:t>
            </a:r>
            <a:r>
              <a:rPr lang="it-IT" sz="2200" dirty="0" err="1"/>
              <a:t>it</a:t>
            </a:r>
            <a:r>
              <a:rPr lang="it-IT" sz="2200" dirty="0"/>
              <a:t> </a:t>
            </a:r>
            <a:r>
              <a:rPr lang="it-IT" sz="2200" b="1" dirty="0" err="1"/>
              <a:t>has</a:t>
            </a:r>
            <a:r>
              <a:rPr lang="it-IT" sz="2200" b="1" dirty="0"/>
              <a:t> a </a:t>
            </a:r>
            <a:r>
              <a:rPr lang="it-IT" sz="2200" b="1" dirty="0" err="1"/>
              <a:t>valid</a:t>
            </a:r>
            <a:r>
              <a:rPr lang="it-IT" sz="2200" b="1" dirty="0"/>
              <a:t> </a:t>
            </a:r>
            <a:r>
              <a:rPr lang="it-IT" sz="2200" b="1" dirty="0" err="1"/>
              <a:t>measurement</a:t>
            </a:r>
            <a:r>
              <a:rPr lang="it-IT" sz="2200" b="1" dirty="0"/>
              <a:t> </a:t>
            </a:r>
            <a:r>
              <a:rPr lang="it-IT" sz="2200" b="1" dirty="0" err="1"/>
              <a:t>hash</a:t>
            </a:r>
            <a:r>
              <a:rPr lang="it-IT" sz="2200" dirty="0"/>
              <a:t>, </a:t>
            </a:r>
            <a:r>
              <a:rPr lang="it-IT" sz="2200" b="1" dirty="0" err="1"/>
              <a:t>is</a:t>
            </a:r>
            <a:r>
              <a:rPr lang="it-IT" sz="2200" b="1" dirty="0"/>
              <a:t> </a:t>
            </a:r>
            <a:r>
              <a:rPr lang="it-IT" sz="2200" b="1" dirty="0" err="1"/>
              <a:t>running</a:t>
            </a:r>
            <a:r>
              <a:rPr lang="it-IT" sz="2200" b="1" dirty="0"/>
              <a:t> in a </a:t>
            </a:r>
            <a:r>
              <a:rPr lang="it-IT" sz="2200" b="1" dirty="0" err="1"/>
              <a:t>secure</a:t>
            </a:r>
            <a:r>
              <a:rPr lang="it-IT" sz="2200" b="1" dirty="0"/>
              <a:t> </a:t>
            </a:r>
            <a:r>
              <a:rPr lang="it-IT" sz="2200" b="1" dirty="0" err="1"/>
              <a:t>environment</a:t>
            </a:r>
            <a:r>
              <a:rPr lang="it-IT" sz="2200" dirty="0"/>
              <a:t> and </a:t>
            </a:r>
            <a:r>
              <a:rPr lang="it-IT" sz="2200" b="1" dirty="0" err="1"/>
              <a:t>has</a:t>
            </a:r>
            <a:r>
              <a:rPr lang="it-IT" sz="2200" b="1" dirty="0"/>
              <a:t> </a:t>
            </a:r>
            <a:r>
              <a:rPr lang="it-IT" sz="2200" b="1" dirty="0" err="1"/>
              <a:t>not</a:t>
            </a:r>
            <a:r>
              <a:rPr lang="it-IT" sz="2200" b="1" dirty="0"/>
              <a:t> </a:t>
            </a:r>
            <a:r>
              <a:rPr lang="it-IT" sz="2200" b="1" dirty="0" err="1"/>
              <a:t>been</a:t>
            </a:r>
            <a:r>
              <a:rPr lang="it-IT" sz="2200" b="1" dirty="0"/>
              <a:t> </a:t>
            </a:r>
            <a:r>
              <a:rPr lang="it-IT" sz="2200" b="1" dirty="0" err="1" smtClean="0"/>
              <a:t>tampered</a:t>
            </a:r>
            <a:endParaRPr lang="it-IT" sz="2200" dirty="0"/>
          </a:p>
          <a:p>
            <a:pPr>
              <a:buFont typeface="Arial" charset="0"/>
              <a:buChar char="•"/>
            </a:pPr>
            <a:endParaRPr lang="it-IT" sz="2200" dirty="0"/>
          </a:p>
          <a:p>
            <a:pPr>
              <a:buFont typeface="Arial" charset="0"/>
              <a:buChar char="•"/>
            </a:pPr>
            <a:r>
              <a:rPr lang="it-IT" sz="2200" dirty="0"/>
              <a:t>SGX </a:t>
            </a:r>
            <a:r>
              <a:rPr lang="it-IT" sz="2200" dirty="0" err="1"/>
              <a:t>provides</a:t>
            </a:r>
            <a:r>
              <a:rPr lang="it-IT" sz="2200" dirty="0"/>
              <a:t> </a:t>
            </a:r>
            <a:r>
              <a:rPr lang="it-IT" sz="2200" b="1" dirty="0"/>
              <a:t>Local </a:t>
            </a:r>
            <a:r>
              <a:rPr lang="it-IT" sz="2200" dirty="0"/>
              <a:t>and </a:t>
            </a:r>
            <a:r>
              <a:rPr lang="it-IT" sz="2200" b="1" dirty="0"/>
              <a:t>Remote</a:t>
            </a:r>
            <a:r>
              <a:rPr lang="it-IT" sz="2200" dirty="0"/>
              <a:t> </a:t>
            </a:r>
            <a:r>
              <a:rPr lang="it-IT" sz="2200" dirty="0" err="1"/>
              <a:t>attestation</a:t>
            </a:r>
            <a:r>
              <a:rPr lang="it-IT" sz="2200" dirty="0"/>
              <a:t> </a:t>
            </a:r>
            <a:r>
              <a:rPr lang="it-IT" sz="2200" dirty="0" err="1"/>
              <a:t>capabilities</a:t>
            </a:r>
            <a:r>
              <a:rPr lang="it-IT" sz="2200" dirty="0"/>
              <a:t>:</a:t>
            </a:r>
          </a:p>
          <a:p>
            <a:pPr marL="1085850" lvl="1" indent="-342900">
              <a:buFont typeface="Arial" charset="0"/>
              <a:buChar char="•"/>
            </a:pPr>
            <a:r>
              <a:rPr lang="it-IT" sz="2200" dirty="0"/>
              <a:t>Local </a:t>
            </a:r>
            <a:r>
              <a:rPr lang="it-IT" sz="2200" dirty="0" err="1"/>
              <a:t>attestation</a:t>
            </a:r>
            <a:r>
              <a:rPr lang="it-IT" sz="2200" dirty="0"/>
              <a:t> </a:t>
            </a:r>
            <a:r>
              <a:rPr lang="it-IT" sz="2200" dirty="0" err="1"/>
              <a:t>allows</a:t>
            </a:r>
            <a:r>
              <a:rPr lang="it-IT" sz="2200" dirty="0"/>
              <a:t> </a:t>
            </a:r>
            <a:r>
              <a:rPr lang="it-IT" sz="2200" dirty="0" err="1"/>
              <a:t>one</a:t>
            </a:r>
            <a:r>
              <a:rPr lang="it-IT" sz="2200" dirty="0"/>
              <a:t> enclave to </a:t>
            </a:r>
            <a:r>
              <a:rPr lang="it-IT" sz="2200" dirty="0" err="1"/>
              <a:t>attest</a:t>
            </a:r>
            <a:r>
              <a:rPr lang="it-IT" sz="2200" dirty="0"/>
              <a:t> </a:t>
            </a:r>
            <a:r>
              <a:rPr lang="it-IT" sz="2200" dirty="0" err="1"/>
              <a:t>its</a:t>
            </a:r>
            <a:r>
              <a:rPr lang="it-IT" sz="2200" dirty="0"/>
              <a:t> TCB to </a:t>
            </a:r>
            <a:r>
              <a:rPr lang="it-IT" sz="2200" dirty="0" err="1"/>
              <a:t>another</a:t>
            </a:r>
            <a:r>
              <a:rPr lang="it-IT" sz="2200" dirty="0"/>
              <a:t> enclave on the </a:t>
            </a:r>
            <a:r>
              <a:rPr lang="it-IT" sz="2200" dirty="0" err="1"/>
              <a:t>same</a:t>
            </a:r>
            <a:r>
              <a:rPr lang="it-IT" sz="2200" dirty="0"/>
              <a:t> </a:t>
            </a:r>
            <a:r>
              <a:rPr lang="it-IT" sz="2200" dirty="0" err="1"/>
              <a:t>platform</a:t>
            </a:r>
            <a:r>
              <a:rPr lang="it-IT" sz="2200" dirty="0"/>
              <a:t> (</a:t>
            </a:r>
            <a:r>
              <a:rPr lang="it-IT" sz="2200" dirty="0" err="1" smtClean="0"/>
              <a:t>uses</a:t>
            </a:r>
            <a:r>
              <a:rPr lang="it-IT" sz="2200" dirty="0" smtClean="0"/>
              <a:t> </a:t>
            </a:r>
            <a:r>
              <a:rPr lang="it-IT" sz="2200" dirty="0"/>
              <a:t>a </a:t>
            </a:r>
            <a:r>
              <a:rPr lang="it-IT" sz="2200" b="1" dirty="0" err="1"/>
              <a:t>symmetric</a:t>
            </a:r>
            <a:r>
              <a:rPr lang="it-IT" sz="2200" dirty="0"/>
              <a:t> </a:t>
            </a:r>
            <a:r>
              <a:rPr lang="it-IT" sz="2200" dirty="0" err="1"/>
              <a:t>key</a:t>
            </a:r>
            <a:r>
              <a:rPr lang="it-IT" sz="2200" dirty="0"/>
              <a:t> </a:t>
            </a:r>
            <a:r>
              <a:rPr lang="it-IT" sz="2200" dirty="0" err="1"/>
              <a:t>system</a:t>
            </a:r>
            <a:r>
              <a:rPr lang="it-IT" sz="2200" dirty="0"/>
              <a:t>)</a:t>
            </a:r>
          </a:p>
          <a:p>
            <a:pPr marL="1085850" lvl="1" indent="-342900">
              <a:buFont typeface="Arial" charset="0"/>
              <a:buChar char="•"/>
            </a:pPr>
            <a:r>
              <a:rPr lang="it-IT" sz="2200" dirty="0"/>
              <a:t>Remote </a:t>
            </a:r>
            <a:r>
              <a:rPr lang="it-IT" sz="2200" dirty="0" err="1"/>
              <a:t>attestation</a:t>
            </a:r>
            <a:r>
              <a:rPr lang="it-IT" sz="2200" dirty="0"/>
              <a:t> </a:t>
            </a:r>
            <a:r>
              <a:rPr lang="it-IT" sz="2200" dirty="0" err="1"/>
              <a:t>allows</a:t>
            </a:r>
            <a:r>
              <a:rPr lang="it-IT" sz="2200" dirty="0"/>
              <a:t> </a:t>
            </a:r>
            <a:r>
              <a:rPr lang="it-IT" sz="2200" dirty="0" err="1"/>
              <a:t>which</a:t>
            </a:r>
            <a:r>
              <a:rPr lang="it-IT" sz="2200" dirty="0"/>
              <a:t> </a:t>
            </a:r>
            <a:r>
              <a:rPr lang="it-IT" sz="2200" dirty="0" err="1"/>
              <a:t>one</a:t>
            </a:r>
            <a:r>
              <a:rPr lang="it-IT" sz="2200" dirty="0"/>
              <a:t> enclave to </a:t>
            </a:r>
            <a:r>
              <a:rPr lang="it-IT" sz="2200" dirty="0" err="1"/>
              <a:t>attest</a:t>
            </a:r>
            <a:r>
              <a:rPr lang="it-IT" sz="2200" dirty="0"/>
              <a:t> </a:t>
            </a:r>
            <a:r>
              <a:rPr lang="it-IT" sz="2200" dirty="0" err="1"/>
              <a:t>its</a:t>
            </a:r>
            <a:r>
              <a:rPr lang="it-IT" sz="2200" dirty="0"/>
              <a:t> TCB to </a:t>
            </a:r>
            <a:r>
              <a:rPr lang="it-IT" sz="2200" dirty="0" err="1"/>
              <a:t>another</a:t>
            </a:r>
            <a:r>
              <a:rPr lang="it-IT" sz="2200" dirty="0"/>
              <a:t> </a:t>
            </a:r>
            <a:r>
              <a:rPr lang="it-IT" sz="2200" dirty="0" err="1"/>
              <a:t>entity</a:t>
            </a:r>
            <a:r>
              <a:rPr lang="it-IT" sz="2200" dirty="0"/>
              <a:t> </a:t>
            </a:r>
            <a:r>
              <a:rPr lang="it-IT" sz="2200" dirty="0" err="1"/>
              <a:t>outside</a:t>
            </a:r>
            <a:r>
              <a:rPr lang="it-IT" sz="2200" dirty="0"/>
              <a:t> of the </a:t>
            </a:r>
            <a:r>
              <a:rPr lang="it-IT" sz="2200" dirty="0" err="1"/>
              <a:t>platform</a:t>
            </a:r>
            <a:r>
              <a:rPr lang="it-IT" sz="2200" dirty="0"/>
              <a:t> (</a:t>
            </a:r>
            <a:r>
              <a:rPr lang="it-IT" sz="2200" dirty="0" err="1" smtClean="0"/>
              <a:t>uses</a:t>
            </a:r>
            <a:r>
              <a:rPr lang="it-IT" sz="2200" dirty="0" smtClean="0"/>
              <a:t> </a:t>
            </a:r>
            <a:r>
              <a:rPr lang="it-IT" sz="2200" dirty="0"/>
              <a:t>an </a:t>
            </a:r>
            <a:r>
              <a:rPr lang="it-IT" sz="2200" b="1" dirty="0" err="1"/>
              <a:t>asymmetric</a:t>
            </a:r>
            <a:r>
              <a:rPr lang="it-IT" sz="2200" dirty="0"/>
              <a:t> </a:t>
            </a:r>
            <a:r>
              <a:rPr lang="it-IT" sz="2200" dirty="0" err="1"/>
              <a:t>key</a:t>
            </a:r>
            <a:r>
              <a:rPr lang="it-IT" sz="2200" dirty="0"/>
              <a:t> </a:t>
            </a:r>
            <a:r>
              <a:rPr lang="it-IT" sz="2200" dirty="0" err="1"/>
              <a:t>system</a:t>
            </a:r>
            <a:r>
              <a:rPr lang="it-IT" sz="2200" dirty="0"/>
              <a:t>)</a:t>
            </a:r>
          </a:p>
          <a:p>
            <a:pPr>
              <a:buFont typeface="Arial" charset="0"/>
              <a:buChar char="•"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77588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Intel SGX Remote </a:t>
            </a:r>
            <a:r>
              <a:rPr lang="en-GB" dirty="0" smtClean="0"/>
              <a:t>Attestation </a:t>
            </a:r>
            <a:r>
              <a:rPr lang="mr-IN" dirty="0" smtClean="0"/>
              <a:t>–</a:t>
            </a:r>
            <a:r>
              <a:rPr lang="en-GB" dirty="0" smtClean="0"/>
              <a:t> 2/2</a:t>
            </a:r>
            <a:endParaRPr lang="en-GB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228600" y="1143001"/>
            <a:ext cx="8602663" cy="3438128"/>
          </a:xfrm>
        </p:spPr>
        <p:txBody>
          <a:bodyPr/>
          <a:lstStyle/>
          <a:p>
            <a:pPr>
              <a:buFont typeface="Arial" charset="0"/>
              <a:buChar char="•"/>
            </a:pPr>
            <a:r>
              <a:rPr lang="en-GB" sz="2200" dirty="0"/>
              <a:t>The remote attestation service builds a secure channel between two enclaves residing in different hosts by performing a </a:t>
            </a:r>
            <a:r>
              <a:rPr lang="en-GB" sz="2200" b="1" dirty="0" err="1"/>
              <a:t>Diffie</a:t>
            </a:r>
            <a:r>
              <a:rPr lang="en-GB" sz="2200" b="1" dirty="0"/>
              <a:t>-Hellman key </a:t>
            </a:r>
            <a:r>
              <a:rPr lang="en-GB" sz="2200" b="1" dirty="0" smtClean="0"/>
              <a:t>exchange</a:t>
            </a:r>
            <a:endParaRPr lang="en-GB" sz="2200" dirty="0"/>
          </a:p>
          <a:p>
            <a:pPr>
              <a:buFont typeface="Arial" charset="0"/>
              <a:buChar char="•"/>
            </a:pPr>
            <a:r>
              <a:rPr lang="en-GB" sz="2200" dirty="0"/>
              <a:t>The verification is accomplished through the </a:t>
            </a:r>
            <a:r>
              <a:rPr lang="en-GB" sz="2200" b="1" dirty="0"/>
              <a:t>Intel Attestation Server</a:t>
            </a:r>
            <a:r>
              <a:rPr lang="en-GB" sz="2200" dirty="0"/>
              <a:t>. This maintains a database of keys generated and fused during manufacturing in each SGX-enabled CPU </a:t>
            </a:r>
          </a:p>
          <a:p>
            <a:pPr>
              <a:buFont typeface="Arial" charset="0"/>
              <a:buChar char="•"/>
            </a:pPr>
            <a:r>
              <a:rPr lang="en-GB" sz="2200" dirty="0"/>
              <a:t>The mutual verification is performed using this processor key, which is accessible only by a special enclave known as Quoting Enclave </a:t>
            </a:r>
          </a:p>
          <a:p>
            <a:endParaRPr lang="en-GB" sz="2200" dirty="0"/>
          </a:p>
          <a:p>
            <a:endParaRPr lang="en-GB" sz="2200" dirty="0"/>
          </a:p>
        </p:txBody>
      </p:sp>
      <p:pic>
        <p:nvPicPr>
          <p:cNvPr id="4" name="Picture 2" descr="https://software.intel.com/sites/default/files/managed/9b/59/sgx-end-to-end-fig-02-remote-attestation-at-a-glanc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7156" y="4821238"/>
            <a:ext cx="6381750" cy="1266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37689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Intel SGX Drawbacks</a:t>
            </a:r>
            <a:endParaRPr lang="en-GB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charset="0"/>
              <a:buChar char="•"/>
            </a:pPr>
            <a:r>
              <a:rPr lang="en-GB" sz="2200" dirty="0"/>
              <a:t>SGX </a:t>
            </a:r>
            <a:r>
              <a:rPr lang="en-GB" sz="2200" dirty="0" smtClean="0"/>
              <a:t>provides strong security, but</a:t>
            </a:r>
            <a:r>
              <a:rPr lang="mr-IN" sz="2200" dirty="0"/>
              <a:t>…</a:t>
            </a:r>
            <a:endParaRPr lang="it-IT" sz="2200" dirty="0"/>
          </a:p>
          <a:p>
            <a:pPr marL="1200150" lvl="1" indent="-457200">
              <a:buFont typeface="+mj-lt"/>
              <a:buAutoNum type="arabicPeriod"/>
            </a:pPr>
            <a:r>
              <a:rPr lang="en-GB" sz="2200" b="1" dirty="0" smtClean="0"/>
              <a:t>It </a:t>
            </a:r>
            <a:r>
              <a:rPr lang="en-GB" sz="2200" b="1" dirty="0"/>
              <a:t>impacts performance</a:t>
            </a:r>
            <a:r>
              <a:rPr lang="en-GB" sz="2200" dirty="0"/>
              <a:t>: the execution time suffers from </a:t>
            </a:r>
            <a:r>
              <a:rPr lang="en-GB" sz="2200" b="1" dirty="0"/>
              <a:t>context switches </a:t>
            </a:r>
            <a:r>
              <a:rPr lang="en-GB" sz="2200" dirty="0"/>
              <a:t>between enclave and non-enclave application sections</a:t>
            </a:r>
          </a:p>
          <a:p>
            <a:pPr marL="1200150" lvl="1" indent="-457200">
              <a:buFont typeface="+mj-lt"/>
              <a:buAutoNum type="arabicPeriod"/>
            </a:pPr>
            <a:r>
              <a:rPr lang="en-GB" sz="2200" b="1" dirty="0" smtClean="0"/>
              <a:t>It </a:t>
            </a:r>
            <a:r>
              <a:rPr lang="en-GB" sz="2200" b="1" dirty="0"/>
              <a:t>has limited physical memory </a:t>
            </a:r>
            <a:r>
              <a:rPr lang="en-GB" sz="2200" dirty="0"/>
              <a:t>to store the Enclave Page Cache (EPC), i.e., the data structure containing the protected code and data. </a:t>
            </a:r>
            <a:r>
              <a:rPr lang="en-GB" sz="2200" i="1" dirty="0"/>
              <a:t>Process Reserved Memory (PRM) </a:t>
            </a:r>
            <a:r>
              <a:rPr lang="en-GB" sz="2200" dirty="0"/>
              <a:t>limited to </a:t>
            </a:r>
            <a:r>
              <a:rPr lang="en-GB" sz="2200" dirty="0" smtClean="0"/>
              <a:t>128MB</a:t>
            </a:r>
          </a:p>
          <a:p>
            <a:pPr marL="1200150" lvl="1" indent="-457200">
              <a:buFont typeface="+mj-lt"/>
              <a:buAutoNum type="arabicPeriod"/>
            </a:pPr>
            <a:r>
              <a:rPr lang="en-GB" sz="2200" b="1" dirty="0" smtClean="0"/>
              <a:t>It does not allow </a:t>
            </a:r>
            <a:r>
              <a:rPr lang="en-GB" sz="2200" b="1" i="1" dirty="0" smtClean="0"/>
              <a:t>ring0 </a:t>
            </a:r>
            <a:r>
              <a:rPr lang="en-GB" sz="2200" b="1" dirty="0" smtClean="0"/>
              <a:t>instructions </a:t>
            </a:r>
            <a:r>
              <a:rPr lang="en-GB" sz="2200" dirty="0" smtClean="0"/>
              <a:t>within the enclave. That is, system calls cannot be executed</a:t>
            </a:r>
            <a:endParaRPr lang="en-GB" sz="2200" dirty="0"/>
          </a:p>
          <a:p>
            <a:pPr marL="457200" indent="-457200">
              <a:buFont typeface="Arial" charset="0"/>
              <a:buChar char="•"/>
            </a:pPr>
            <a:r>
              <a:rPr lang="en-GB" sz="2200" dirty="0"/>
              <a:t>On </a:t>
            </a:r>
            <a:r>
              <a:rPr lang="en-GB" sz="2200" dirty="0" smtClean="0"/>
              <a:t>the Linux </a:t>
            </a:r>
            <a:r>
              <a:rPr lang="en-GB" sz="2200" dirty="0"/>
              <a:t>OS, the </a:t>
            </a:r>
            <a:r>
              <a:rPr lang="en-GB" sz="2200" dirty="0" smtClean="0"/>
              <a:t>memory size </a:t>
            </a:r>
            <a:r>
              <a:rPr lang="en-GB" sz="2200" dirty="0"/>
              <a:t>limit can be extended (via software with paging) up to </a:t>
            </a:r>
            <a:r>
              <a:rPr lang="en-GB" sz="2200" dirty="0" smtClean="0"/>
              <a:t>4GB, but </a:t>
            </a:r>
            <a:r>
              <a:rPr lang="en-GB" sz="2200" dirty="0"/>
              <a:t>this </a:t>
            </a:r>
            <a:r>
              <a:rPr lang="en-GB" sz="2200" dirty="0" smtClean="0"/>
              <a:t>has a very high cost </a:t>
            </a:r>
            <a:r>
              <a:rPr lang="en-GB" sz="2200" dirty="0"/>
              <a:t>a </a:t>
            </a:r>
            <a:r>
              <a:rPr lang="en-GB" sz="2200" dirty="0" smtClean="0"/>
              <a:t>in </a:t>
            </a:r>
            <a:r>
              <a:rPr lang="en-GB" sz="2200" dirty="0"/>
              <a:t>terms of </a:t>
            </a:r>
            <a:r>
              <a:rPr lang="en-GB" sz="2200" dirty="0" smtClean="0"/>
              <a:t>performance</a:t>
            </a:r>
            <a:endParaRPr lang="en-GB" sz="2200" dirty="0"/>
          </a:p>
          <a:p>
            <a:pPr marL="1200150" lvl="1" indent="-457200">
              <a:buFont typeface="+mj-lt"/>
              <a:buAutoNum type="arabicPeriod"/>
            </a:pPr>
            <a:endParaRPr lang="en-GB" sz="2000" dirty="0"/>
          </a:p>
          <a:p>
            <a:pPr marL="1200150" lvl="1" indent="-457200">
              <a:buFont typeface="+mj-lt"/>
              <a:buAutoNum type="arabicPeriod"/>
            </a:pP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1849093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contenuto 4"/>
          <p:cNvSpPr>
            <a:spLocks noGrp="1"/>
          </p:cNvSpPr>
          <p:nvPr>
            <p:ph idx="1"/>
          </p:nvPr>
        </p:nvSpPr>
        <p:spPr>
          <a:xfrm>
            <a:off x="395536" y="1196752"/>
            <a:ext cx="8301608" cy="4824536"/>
          </a:xfrm>
        </p:spPr>
        <p:txBody>
          <a:bodyPr>
            <a:normAutofit/>
          </a:bodyPr>
          <a:lstStyle/>
          <a:p>
            <a:r>
              <a:rPr lang="it-IT" sz="2000" dirty="0"/>
              <a:t>SERECA </a:t>
            </a:r>
            <a:r>
              <a:rPr lang="it-IT" sz="2000" dirty="0" err="1"/>
              <a:t>is</a:t>
            </a:r>
            <a:r>
              <a:rPr lang="it-IT" sz="2000" dirty="0"/>
              <a:t> a H2020 </a:t>
            </a:r>
            <a:r>
              <a:rPr lang="it-IT" sz="2000" dirty="0" err="1"/>
              <a:t>European</a:t>
            </a:r>
            <a:r>
              <a:rPr lang="it-IT" sz="2000" dirty="0"/>
              <a:t> </a:t>
            </a:r>
            <a:r>
              <a:rPr lang="it-IT" sz="2000" dirty="0" err="1"/>
              <a:t>project</a:t>
            </a:r>
            <a:r>
              <a:rPr lang="it-IT" sz="2000" dirty="0"/>
              <a:t> </a:t>
            </a:r>
            <a:r>
              <a:rPr lang="it-IT" sz="2000" dirty="0" err="1"/>
              <a:t>belonging</a:t>
            </a:r>
            <a:r>
              <a:rPr lang="it-IT" sz="2000" dirty="0"/>
              <a:t> to the call:</a:t>
            </a:r>
          </a:p>
          <a:p>
            <a:pPr lvl="1"/>
            <a:r>
              <a:rPr lang="en-US" sz="2000" dirty="0">
                <a:ea typeface="+mn-ea"/>
              </a:rPr>
              <a:t>ICT-07-2014 - Advanced Cloud Infrastructures and Services </a:t>
            </a:r>
          </a:p>
          <a:p>
            <a:r>
              <a:rPr lang="en-US" sz="2000" dirty="0"/>
              <a:t>A Mixture of Academic and Industrial Partners Involved:</a:t>
            </a:r>
          </a:p>
          <a:p>
            <a:pPr lvl="1"/>
            <a:r>
              <a:rPr lang="it-IT" sz="2000" dirty="0" err="1">
                <a:ea typeface="+mn-ea"/>
              </a:rPr>
              <a:t>Technische</a:t>
            </a:r>
            <a:r>
              <a:rPr lang="it-IT" sz="2000" dirty="0">
                <a:ea typeface="+mn-ea"/>
              </a:rPr>
              <a:t> </a:t>
            </a:r>
            <a:r>
              <a:rPr lang="it-IT" sz="2000" dirty="0" err="1">
                <a:ea typeface="+mn-ea"/>
              </a:rPr>
              <a:t>Universität</a:t>
            </a:r>
            <a:r>
              <a:rPr lang="it-IT" sz="2000" dirty="0">
                <a:ea typeface="+mn-ea"/>
              </a:rPr>
              <a:t> Dresden (TUD)</a:t>
            </a:r>
          </a:p>
          <a:p>
            <a:pPr lvl="1"/>
            <a:r>
              <a:rPr lang="it-IT" sz="2000" dirty="0" err="1">
                <a:ea typeface="+mn-ea"/>
              </a:rPr>
              <a:t>Technische</a:t>
            </a:r>
            <a:r>
              <a:rPr lang="it-IT" sz="2000" dirty="0">
                <a:ea typeface="+mn-ea"/>
              </a:rPr>
              <a:t> </a:t>
            </a:r>
            <a:r>
              <a:rPr lang="it-IT" sz="2000" dirty="0" err="1">
                <a:ea typeface="+mn-ea"/>
              </a:rPr>
              <a:t>Universität</a:t>
            </a:r>
            <a:r>
              <a:rPr lang="it-IT" sz="2000" dirty="0">
                <a:ea typeface="+mn-ea"/>
              </a:rPr>
              <a:t> Braunschweig (TUB)</a:t>
            </a:r>
          </a:p>
          <a:p>
            <a:pPr lvl="1"/>
            <a:r>
              <a:rPr lang="it-IT" sz="2000" dirty="0">
                <a:ea typeface="+mn-ea"/>
              </a:rPr>
              <a:t>Imperial College </a:t>
            </a:r>
            <a:r>
              <a:rPr lang="it-IT" sz="2000" dirty="0" err="1">
                <a:ea typeface="+mn-ea"/>
              </a:rPr>
              <a:t>London</a:t>
            </a:r>
            <a:r>
              <a:rPr lang="it-IT" sz="2000" dirty="0">
                <a:ea typeface="+mn-ea"/>
              </a:rPr>
              <a:t> (IMP)</a:t>
            </a:r>
          </a:p>
          <a:p>
            <a:pPr lvl="1"/>
            <a:r>
              <a:rPr lang="it-IT" sz="2000" dirty="0" err="1">
                <a:ea typeface="+mn-ea"/>
              </a:rPr>
              <a:t>Cloud&amp;Heat</a:t>
            </a:r>
            <a:r>
              <a:rPr lang="it-IT" sz="2000" dirty="0">
                <a:ea typeface="+mn-ea"/>
              </a:rPr>
              <a:t> Technologies (CHT)</a:t>
            </a:r>
          </a:p>
          <a:p>
            <a:pPr lvl="1"/>
            <a:r>
              <a:rPr lang="it-IT" sz="2000" dirty="0">
                <a:ea typeface="+mn-ea"/>
              </a:rPr>
              <a:t>Epsilon S.r.l. (EPS)</a:t>
            </a:r>
          </a:p>
          <a:p>
            <a:pPr lvl="1"/>
            <a:r>
              <a:rPr lang="it-IT" sz="2000" dirty="0" err="1">
                <a:ea typeface="+mn-ea"/>
              </a:rPr>
              <a:t>Red</a:t>
            </a:r>
            <a:r>
              <a:rPr lang="it-IT" sz="2000" dirty="0">
                <a:ea typeface="+mn-ea"/>
              </a:rPr>
              <a:t> </a:t>
            </a:r>
            <a:r>
              <a:rPr lang="it-IT" sz="2000" dirty="0" err="1">
                <a:ea typeface="+mn-ea"/>
              </a:rPr>
              <a:t>Hat</a:t>
            </a:r>
            <a:endParaRPr lang="it-IT" sz="2000" dirty="0">
              <a:ea typeface="+mn-ea"/>
            </a:endParaRPr>
          </a:p>
          <a:p>
            <a:pPr lvl="1"/>
            <a:r>
              <a:rPr lang="it-IT" sz="2000" dirty="0" err="1">
                <a:ea typeface="+mn-ea"/>
              </a:rPr>
              <a:t>jClarity</a:t>
            </a:r>
            <a:endParaRPr lang="it-IT" sz="2000" dirty="0">
              <a:ea typeface="+mn-ea"/>
            </a:endParaRPr>
          </a:p>
          <a:p>
            <a:pPr lvl="1"/>
            <a:r>
              <a:rPr lang="en-US" sz="2000" dirty="0">
                <a:ea typeface="+mn-ea"/>
              </a:rPr>
              <a:t>EIPLI	</a:t>
            </a:r>
          </a:p>
          <a:p>
            <a:r>
              <a:rPr lang="en-US" sz="2000" dirty="0"/>
              <a:t>Website: </a:t>
            </a:r>
            <a:r>
              <a:rPr lang="en-US" sz="2000" dirty="0" smtClean="0">
                <a:solidFill>
                  <a:srgbClr val="1F497D"/>
                </a:solidFill>
                <a:latin typeface="+mj-lt"/>
                <a:ea typeface="Microsoft YaHei UI" pitchFamily="34" charset="-122"/>
                <a:hlinkClick r:id="rId3"/>
              </a:rPr>
              <a:t>www.serecaproject.eu</a:t>
            </a:r>
            <a:endParaRPr lang="en-US" sz="2000" dirty="0" smtClean="0">
              <a:solidFill>
                <a:srgbClr val="1F497D"/>
              </a:solidFill>
              <a:latin typeface="+mj-lt"/>
              <a:ea typeface="Microsoft YaHei UI" pitchFamily="34" charset="-122"/>
            </a:endParaRPr>
          </a:p>
        </p:txBody>
      </p:sp>
      <p:sp>
        <p:nvSpPr>
          <p:cNvPr id="3" name="Tito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The SERECA Project</a:t>
            </a:r>
            <a:endParaRPr lang="en-GB" dirty="0"/>
          </a:p>
        </p:txBody>
      </p:sp>
      <p:pic>
        <p:nvPicPr>
          <p:cNvPr id="7" name="Segnaposto contenuto 10" descr="LOGO_COLORE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588224" y="73166"/>
            <a:ext cx="1111350" cy="833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9312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contenuto 1"/>
          <p:cNvSpPr>
            <a:spLocks noGrp="1"/>
          </p:cNvSpPr>
          <p:nvPr>
            <p:ph idx="1"/>
          </p:nvPr>
        </p:nvSpPr>
        <p:spPr>
          <a:xfrm>
            <a:off x="457200" y="1052736"/>
            <a:ext cx="8229600" cy="4805157"/>
          </a:xfrm>
        </p:spPr>
        <p:txBody>
          <a:bodyPr>
            <a:normAutofit lnSpcReduction="10000"/>
          </a:bodyPr>
          <a:lstStyle/>
          <a:p>
            <a:pPr>
              <a:buFont typeface="Arial" charset="0"/>
              <a:buChar char="•"/>
            </a:pPr>
            <a:r>
              <a:rPr lang="en-US" b="1" dirty="0">
                <a:sym typeface="Iowan Old Style Bold"/>
              </a:rPr>
              <a:t>Identified Problem</a:t>
            </a:r>
            <a:r>
              <a:rPr lang="en-US" dirty="0"/>
              <a:t>: usable size of enclaves is limited</a:t>
            </a:r>
          </a:p>
          <a:p>
            <a:pPr lvl="1">
              <a:buFont typeface="Arial" charset="0"/>
              <a:buChar char="•"/>
            </a:pPr>
            <a:r>
              <a:rPr lang="en-US" dirty="0">
                <a:ea typeface="+mn-ea"/>
              </a:rPr>
              <a:t>How to reduce fraction of code running inside of enclaves?</a:t>
            </a:r>
            <a:endParaRPr lang="en-US" dirty="0">
              <a:ea typeface="+mn-ea"/>
              <a:sym typeface="Iowan Old Style Bold"/>
            </a:endParaRPr>
          </a:p>
          <a:p>
            <a:pPr>
              <a:buFont typeface="Arial" charset="0"/>
              <a:buChar char="•"/>
            </a:pPr>
            <a:r>
              <a:rPr lang="en-US" b="1" dirty="0">
                <a:sym typeface="Iowan Old Style Bold"/>
              </a:rPr>
              <a:t>Solution</a:t>
            </a:r>
            <a:r>
              <a:rPr lang="en-US" b="1" dirty="0"/>
              <a:t>: Use a Microservice Application Pattern </a:t>
            </a:r>
          </a:p>
          <a:p>
            <a:pPr>
              <a:buFont typeface="Arial" charset="0"/>
              <a:buChar char="•"/>
            </a:pPr>
            <a:r>
              <a:rPr lang="en-US" dirty="0"/>
              <a:t>Microservices are a popular solution to build scalable and resilient </a:t>
            </a:r>
            <a:r>
              <a:rPr lang="en-US" dirty="0" smtClean="0"/>
              <a:t>applications</a:t>
            </a:r>
            <a:endParaRPr lang="en-US" dirty="0"/>
          </a:p>
          <a:p>
            <a:pPr>
              <a:buFont typeface="Arial" charset="0"/>
              <a:buChar char="•"/>
            </a:pPr>
            <a:r>
              <a:rPr lang="en-US" dirty="0"/>
              <a:t>Each microservice is a lightweight unit of software in charge of a particular function</a:t>
            </a:r>
          </a:p>
          <a:p>
            <a:pPr>
              <a:buFont typeface="Arial" charset="0"/>
              <a:buChar char="•"/>
            </a:pPr>
            <a:r>
              <a:rPr lang="en-US" dirty="0"/>
              <a:t>Microservices became popular since their characteristics perfectly match with Cloud </a:t>
            </a:r>
            <a:r>
              <a:rPr lang="en-US" dirty="0" smtClean="0"/>
              <a:t>platforms</a:t>
            </a:r>
          </a:p>
          <a:p>
            <a:pPr>
              <a:buFont typeface="Arial" charset="0"/>
              <a:buChar char="•"/>
            </a:pPr>
            <a:r>
              <a:rPr lang="en-US" dirty="0" smtClean="0"/>
              <a:t>Nowadays, this framework is the standard-de-facto for developing cloud applications</a:t>
            </a:r>
            <a:endParaRPr lang="en-US" dirty="0"/>
          </a:p>
          <a:p>
            <a:pPr>
              <a:buFont typeface="Arial" charset="0"/>
              <a:buChar char="•"/>
            </a:pPr>
            <a:endParaRPr lang="en-US" b="1" dirty="0"/>
          </a:p>
          <a:p>
            <a:pPr>
              <a:buFont typeface="Arial" charset="0"/>
              <a:buChar char="•"/>
            </a:pPr>
            <a:endParaRPr lang="en-US" dirty="0"/>
          </a:p>
        </p:txBody>
      </p:sp>
      <p:sp>
        <p:nvSpPr>
          <p:cNvPr id="6" name="Titolo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pc="-150" dirty="0">
                <a:ea typeface="Microsoft YaHei UI" pitchFamily="34" charset="-122"/>
                <a:cs typeface="Microsoft JhengHei Light" pitchFamily="34" charset="-128"/>
              </a:rPr>
              <a:t>Integrate SGX within Microservice Applications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25929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contenuto 1"/>
          <p:cNvSpPr>
            <a:spLocks noGrp="1"/>
          </p:cNvSpPr>
          <p:nvPr>
            <p:ph idx="1"/>
          </p:nvPr>
        </p:nvSpPr>
        <p:spPr>
          <a:xfrm>
            <a:off x="457200" y="1052736"/>
            <a:ext cx="8229600" cy="4805157"/>
          </a:xfrm>
        </p:spPr>
        <p:txBody>
          <a:bodyPr>
            <a:normAutofit/>
          </a:bodyPr>
          <a:lstStyle/>
          <a:p>
            <a:pPr>
              <a:buFont typeface="Arial" charset="0"/>
              <a:buChar char="•"/>
            </a:pPr>
            <a:r>
              <a:rPr lang="en-US" b="1" dirty="0" smtClean="0">
                <a:sym typeface="Iowan Old Style Bold"/>
              </a:rPr>
              <a:t>Identified Problem</a:t>
            </a:r>
            <a:r>
              <a:rPr lang="en-US" dirty="0" smtClean="0"/>
              <a:t>: </a:t>
            </a:r>
            <a:r>
              <a:rPr lang="en-US" dirty="0"/>
              <a:t>usable size of enclaves is limited</a:t>
            </a:r>
          </a:p>
          <a:p>
            <a:pPr lvl="1">
              <a:buFont typeface="Arial" charset="0"/>
              <a:buChar char="•"/>
            </a:pPr>
            <a:r>
              <a:rPr lang="en-US" dirty="0"/>
              <a:t>How to reduce fraction of code running inside of enclaves?</a:t>
            </a:r>
            <a:endParaRPr lang="en-US" dirty="0">
              <a:ea typeface="Iowan Old Style Bold"/>
              <a:cs typeface="Iowan Old Style Bold"/>
              <a:sym typeface="Iowan Old Style Bold"/>
            </a:endParaRPr>
          </a:p>
          <a:p>
            <a:pPr>
              <a:buFont typeface="Arial" charset="0"/>
              <a:buChar char="•"/>
            </a:pPr>
            <a:r>
              <a:rPr lang="en-US" b="1" dirty="0">
                <a:sym typeface="Iowan Old Style Bold"/>
              </a:rPr>
              <a:t>Solution</a:t>
            </a:r>
            <a:r>
              <a:rPr lang="en-US" b="1" dirty="0"/>
              <a:t>: Use a Microservice Application Pattern </a:t>
            </a:r>
          </a:p>
          <a:p>
            <a:pPr>
              <a:buFont typeface="Arial" charset="0"/>
              <a:buChar char="•"/>
            </a:pPr>
            <a:r>
              <a:rPr lang="en-US" dirty="0"/>
              <a:t>Microservices are a popular solution to build scalable and resilient applications</a:t>
            </a:r>
          </a:p>
          <a:p>
            <a:pPr>
              <a:buFont typeface="Arial" charset="0"/>
              <a:buChar char="•"/>
            </a:pPr>
            <a:r>
              <a:rPr lang="en-US" dirty="0"/>
              <a:t>Each microservice is a </a:t>
            </a:r>
            <a:r>
              <a:rPr lang="en-US" b="1" dirty="0"/>
              <a:t>lightweight unit of software </a:t>
            </a:r>
            <a:r>
              <a:rPr lang="en-US" dirty="0"/>
              <a:t>in charge of a particular </a:t>
            </a:r>
            <a:r>
              <a:rPr lang="en-US" dirty="0" smtClean="0"/>
              <a:t>function</a:t>
            </a:r>
          </a:p>
          <a:p>
            <a:pPr>
              <a:buFont typeface="Arial" charset="0"/>
              <a:buChar char="•"/>
            </a:pPr>
            <a:r>
              <a:rPr lang="en-US" dirty="0" smtClean="0"/>
              <a:t>Microservices became popular since their characteristics perfectly match with Cloud platforms</a:t>
            </a:r>
          </a:p>
          <a:p>
            <a:pPr>
              <a:buFont typeface="Arial" charset="0"/>
              <a:buChar char="•"/>
            </a:pPr>
            <a:endParaRPr lang="en-US" b="1" dirty="0"/>
          </a:p>
          <a:p>
            <a:pPr>
              <a:buFont typeface="Arial" charset="0"/>
              <a:buChar char="•"/>
            </a:pPr>
            <a:endParaRPr lang="en-US" dirty="0"/>
          </a:p>
        </p:txBody>
      </p:sp>
      <p:sp>
        <p:nvSpPr>
          <p:cNvPr id="6" name="Titolo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pc="-150" dirty="0">
                <a:ea typeface="Microsoft YaHei UI" pitchFamily="34" charset="-122"/>
                <a:cs typeface="Microsoft JhengHei Light" pitchFamily="34" charset="-128"/>
              </a:rPr>
              <a:t>Integrate SGX within Microservice Applications</a:t>
            </a:r>
            <a:endParaRPr lang="en-GB" dirty="0"/>
          </a:p>
        </p:txBody>
      </p:sp>
      <p:pic>
        <p:nvPicPr>
          <p:cNvPr id="50" name="Immagine 4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828" y="1124743"/>
            <a:ext cx="8852660" cy="4646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5581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Defining the Cloud</a:t>
            </a:r>
            <a:endParaRPr lang="en-GB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The National Institute of Standards and Technology (NIST) provides the following definition:</a:t>
            </a:r>
          </a:p>
          <a:p>
            <a:endParaRPr lang="en-GB" sz="1400" dirty="0"/>
          </a:p>
          <a:p>
            <a:pPr marL="0" indent="0" algn="ctr">
              <a:buNone/>
            </a:pPr>
            <a:r>
              <a:rPr lang="en-GB" i="1" dirty="0" smtClean="0"/>
              <a:t>Cloud </a:t>
            </a:r>
            <a:r>
              <a:rPr lang="en-GB" i="1" dirty="0"/>
              <a:t>computing is a model for enabling </a:t>
            </a:r>
            <a:r>
              <a:rPr lang="en-GB" b="1" i="1" dirty="0"/>
              <a:t>convenient</a:t>
            </a:r>
            <a:r>
              <a:rPr lang="en-GB" i="1" dirty="0"/>
              <a:t>, </a:t>
            </a:r>
            <a:r>
              <a:rPr lang="en-GB" b="1" i="1" dirty="0"/>
              <a:t>on-demand </a:t>
            </a:r>
            <a:r>
              <a:rPr lang="en-GB" i="1" dirty="0"/>
              <a:t>network access to a </a:t>
            </a:r>
            <a:r>
              <a:rPr lang="en-GB" b="1" i="1" dirty="0"/>
              <a:t>shared pool </a:t>
            </a:r>
            <a:r>
              <a:rPr lang="en-GB" i="1" dirty="0"/>
              <a:t>of configurable computing resources (e.g., networks, servers, storage, applications, and services) that can be </a:t>
            </a:r>
            <a:r>
              <a:rPr lang="en-GB" b="1" i="1" dirty="0"/>
              <a:t>rapidly provisioned </a:t>
            </a:r>
            <a:r>
              <a:rPr lang="en-GB" i="1" dirty="0"/>
              <a:t>and released with </a:t>
            </a:r>
            <a:r>
              <a:rPr lang="en-GB" b="1" i="1" dirty="0"/>
              <a:t>minimal management effort </a:t>
            </a:r>
            <a:r>
              <a:rPr lang="en-GB" i="1" dirty="0"/>
              <a:t>or service provider </a:t>
            </a:r>
            <a:r>
              <a:rPr lang="en-GB" i="1" dirty="0" smtClean="0"/>
              <a:t>interaction</a:t>
            </a:r>
          </a:p>
          <a:p>
            <a:pPr marL="0" indent="0" algn="ctr">
              <a:buNone/>
            </a:pPr>
            <a:r>
              <a:rPr lang="en-GB" i="1" dirty="0" smtClean="0"/>
              <a:t>The </a:t>
            </a:r>
            <a:r>
              <a:rPr lang="en-GB" i="1" dirty="0"/>
              <a:t>cloud model </a:t>
            </a:r>
            <a:r>
              <a:rPr lang="en-GB" b="1" i="1" dirty="0"/>
              <a:t>increases availability </a:t>
            </a:r>
            <a:r>
              <a:rPr lang="en-GB" i="1" dirty="0"/>
              <a:t>and is composed of five essential characteristics, three service models, and four deployment models. </a:t>
            </a:r>
          </a:p>
          <a:p>
            <a:pPr marL="0" indent="0" algn="ctr">
              <a:buNone/>
            </a:pPr>
            <a:endParaRPr lang="en-GB" i="1" dirty="0" smtClean="0"/>
          </a:p>
          <a:p>
            <a:endParaRPr lang="en-GB" dirty="0" smtClean="0"/>
          </a:p>
        </p:txBody>
      </p:sp>
      <p:sp>
        <p:nvSpPr>
          <p:cNvPr id="5" name="Rettangolo 4"/>
          <p:cNvSpPr/>
          <p:nvPr/>
        </p:nvSpPr>
        <p:spPr bwMode="auto">
          <a:xfrm>
            <a:off x="314163" y="2132856"/>
            <a:ext cx="8507735" cy="3672408"/>
          </a:xfrm>
          <a:prstGeom prst="rect">
            <a:avLst/>
          </a:prstGeom>
          <a:noFill/>
          <a:ln w="41275" cap="flat" cmpd="sng" algn="ctr">
            <a:solidFill>
              <a:schemeClr val="accent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0" fontAlgn="base" latinLnBrk="0" hangingPunct="0">
              <a:lnSpc>
                <a:spcPct val="100000"/>
              </a:lnSpc>
              <a:spcBef>
                <a:spcPts val="67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ahoma" pitchFamily="32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1459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contenuto 1"/>
          <p:cNvSpPr>
            <a:spLocks noGrp="1"/>
          </p:cNvSpPr>
          <p:nvPr>
            <p:ph idx="1"/>
          </p:nvPr>
        </p:nvSpPr>
        <p:spPr>
          <a:xfrm>
            <a:off x="457200" y="1052736"/>
            <a:ext cx="8579296" cy="2311045"/>
          </a:xfrm>
        </p:spPr>
        <p:txBody>
          <a:bodyPr>
            <a:normAutofit/>
          </a:bodyPr>
          <a:lstStyle/>
          <a:p>
            <a:r>
              <a:rPr lang="en-GB" dirty="0" err="1"/>
              <a:t>Vert.X</a:t>
            </a:r>
            <a:r>
              <a:rPr lang="en-GB" dirty="0"/>
              <a:t> was the chosen microservice framework </a:t>
            </a:r>
            <a:r>
              <a:rPr lang="en-GB" dirty="0" smtClean="0"/>
              <a:t>to extend</a:t>
            </a:r>
            <a:endParaRPr lang="en-GB" dirty="0"/>
          </a:p>
          <a:p>
            <a:r>
              <a:rPr lang="en-GB" dirty="0"/>
              <a:t>Vert.x is a polyglot, event-driven framework for reactive microservice </a:t>
            </a:r>
            <a:r>
              <a:rPr lang="en-GB" dirty="0" smtClean="0"/>
              <a:t>applications</a:t>
            </a:r>
          </a:p>
          <a:p>
            <a:r>
              <a:rPr lang="en-GB" dirty="0" err="1" smtClean="0"/>
              <a:t>Vert.X</a:t>
            </a:r>
            <a:r>
              <a:rPr lang="en-GB" dirty="0" smtClean="0"/>
              <a:t> is adopted by several companies for their cloud software</a:t>
            </a:r>
            <a:endParaRPr lang="en-GB" dirty="0"/>
          </a:p>
        </p:txBody>
      </p:sp>
      <p:sp>
        <p:nvSpPr>
          <p:cNvPr id="6" name="Titolo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The Chosen Microservice Framework</a:t>
            </a:r>
            <a:endParaRPr lang="en-GB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6100518" y="3810964"/>
            <a:ext cx="2526741" cy="1594254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7141403" y="3247544"/>
            <a:ext cx="792088" cy="570657"/>
            <a:chOff x="6855206" y="1920208"/>
            <a:chExt cx="792088" cy="570657"/>
          </a:xfrm>
        </p:grpSpPr>
        <p:sp>
          <p:nvSpPr>
            <p:cNvPr id="9" name="Rounded Rectangle 8"/>
            <p:cNvSpPr/>
            <p:nvPr/>
          </p:nvSpPr>
          <p:spPr>
            <a:xfrm>
              <a:off x="6855206" y="1920208"/>
              <a:ext cx="792088" cy="570657"/>
            </a:xfrm>
            <a:prstGeom prst="round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ounded Rectangle 9"/>
            <p:cNvSpPr/>
            <p:nvPr/>
          </p:nvSpPr>
          <p:spPr>
            <a:xfrm>
              <a:off x="6981250" y="2341734"/>
              <a:ext cx="540000" cy="7200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" name="Rounded Rectangle 10"/>
            <p:cNvSpPr/>
            <p:nvPr/>
          </p:nvSpPr>
          <p:spPr>
            <a:xfrm>
              <a:off x="6981250" y="2225230"/>
              <a:ext cx="540000" cy="7200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" name="Rounded Rectangle 11"/>
            <p:cNvSpPr/>
            <p:nvPr/>
          </p:nvSpPr>
          <p:spPr>
            <a:xfrm>
              <a:off x="6981250" y="2108727"/>
              <a:ext cx="540000" cy="7200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" name="Rounded Rectangle 12"/>
            <p:cNvSpPr/>
            <p:nvPr/>
          </p:nvSpPr>
          <p:spPr>
            <a:xfrm>
              <a:off x="6981250" y="1992224"/>
              <a:ext cx="540000" cy="72000"/>
            </a:xfrm>
            <a:prstGeom prst="roundRect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6871403" y="5241350"/>
            <a:ext cx="792088" cy="570657"/>
            <a:chOff x="6855206" y="1920208"/>
            <a:chExt cx="792088" cy="570657"/>
          </a:xfrm>
        </p:grpSpPr>
        <p:sp>
          <p:nvSpPr>
            <p:cNvPr id="15" name="Rounded Rectangle 14"/>
            <p:cNvSpPr/>
            <p:nvPr/>
          </p:nvSpPr>
          <p:spPr>
            <a:xfrm>
              <a:off x="6855206" y="1920208"/>
              <a:ext cx="792088" cy="570657"/>
            </a:xfrm>
            <a:prstGeom prst="round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ounded Rectangle 15"/>
            <p:cNvSpPr/>
            <p:nvPr/>
          </p:nvSpPr>
          <p:spPr>
            <a:xfrm>
              <a:off x="6981250" y="2341734"/>
              <a:ext cx="540000" cy="7200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7" name="Rounded Rectangle 16"/>
            <p:cNvSpPr/>
            <p:nvPr/>
          </p:nvSpPr>
          <p:spPr>
            <a:xfrm>
              <a:off x="6981250" y="2225230"/>
              <a:ext cx="540000" cy="7200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8" name="Rounded Rectangle 17"/>
            <p:cNvSpPr/>
            <p:nvPr/>
          </p:nvSpPr>
          <p:spPr>
            <a:xfrm>
              <a:off x="6981250" y="2108727"/>
              <a:ext cx="540000" cy="7200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9" name="Rounded Rectangle 18"/>
            <p:cNvSpPr/>
            <p:nvPr/>
          </p:nvSpPr>
          <p:spPr>
            <a:xfrm>
              <a:off x="6981250" y="1992224"/>
              <a:ext cx="540000" cy="72000"/>
            </a:xfrm>
            <a:prstGeom prst="roundRect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8235425" y="3862275"/>
            <a:ext cx="792088" cy="570657"/>
            <a:chOff x="6855206" y="1920208"/>
            <a:chExt cx="792088" cy="570657"/>
          </a:xfrm>
        </p:grpSpPr>
        <p:sp>
          <p:nvSpPr>
            <p:cNvPr id="21" name="Rounded Rectangle 20"/>
            <p:cNvSpPr/>
            <p:nvPr/>
          </p:nvSpPr>
          <p:spPr>
            <a:xfrm>
              <a:off x="6855206" y="1920208"/>
              <a:ext cx="792088" cy="570657"/>
            </a:xfrm>
            <a:prstGeom prst="round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ounded Rectangle 21"/>
            <p:cNvSpPr/>
            <p:nvPr/>
          </p:nvSpPr>
          <p:spPr>
            <a:xfrm>
              <a:off x="6981250" y="2341734"/>
              <a:ext cx="540000" cy="7200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3" name="Rounded Rectangle 22"/>
            <p:cNvSpPr/>
            <p:nvPr/>
          </p:nvSpPr>
          <p:spPr>
            <a:xfrm>
              <a:off x="6981250" y="2225230"/>
              <a:ext cx="540000" cy="7200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4" name="Rounded Rectangle 23"/>
            <p:cNvSpPr/>
            <p:nvPr/>
          </p:nvSpPr>
          <p:spPr>
            <a:xfrm>
              <a:off x="6981250" y="2108727"/>
              <a:ext cx="540000" cy="7200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5" name="Rounded Rectangle 24"/>
            <p:cNvSpPr/>
            <p:nvPr/>
          </p:nvSpPr>
          <p:spPr>
            <a:xfrm>
              <a:off x="6981250" y="1992224"/>
              <a:ext cx="540000" cy="72000"/>
            </a:xfrm>
            <a:prstGeom prst="roundRect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8053313" y="5091020"/>
            <a:ext cx="792088" cy="570657"/>
            <a:chOff x="6855206" y="1920208"/>
            <a:chExt cx="792088" cy="570657"/>
          </a:xfrm>
        </p:grpSpPr>
        <p:sp>
          <p:nvSpPr>
            <p:cNvPr id="27" name="Rounded Rectangle 26"/>
            <p:cNvSpPr/>
            <p:nvPr/>
          </p:nvSpPr>
          <p:spPr>
            <a:xfrm>
              <a:off x="6855206" y="1920208"/>
              <a:ext cx="792088" cy="570657"/>
            </a:xfrm>
            <a:prstGeom prst="round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ounded Rectangle 27"/>
            <p:cNvSpPr/>
            <p:nvPr/>
          </p:nvSpPr>
          <p:spPr>
            <a:xfrm>
              <a:off x="6981250" y="2341734"/>
              <a:ext cx="540000" cy="7200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9" name="Rounded Rectangle 28"/>
            <p:cNvSpPr/>
            <p:nvPr/>
          </p:nvSpPr>
          <p:spPr>
            <a:xfrm>
              <a:off x="6981250" y="2225230"/>
              <a:ext cx="540000" cy="7200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0" name="Rounded Rectangle 29"/>
            <p:cNvSpPr/>
            <p:nvPr/>
          </p:nvSpPr>
          <p:spPr>
            <a:xfrm>
              <a:off x="6981250" y="2108727"/>
              <a:ext cx="540000" cy="7200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1" name="Rounded Rectangle 30"/>
            <p:cNvSpPr/>
            <p:nvPr/>
          </p:nvSpPr>
          <p:spPr>
            <a:xfrm>
              <a:off x="6981250" y="1992224"/>
              <a:ext cx="540000" cy="72000"/>
            </a:xfrm>
            <a:prstGeom prst="roundRect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5633237" y="3657942"/>
            <a:ext cx="792088" cy="570657"/>
            <a:chOff x="6855206" y="1920208"/>
            <a:chExt cx="792088" cy="570657"/>
          </a:xfrm>
        </p:grpSpPr>
        <p:sp>
          <p:nvSpPr>
            <p:cNvPr id="33" name="Rounded Rectangle 32"/>
            <p:cNvSpPr/>
            <p:nvPr/>
          </p:nvSpPr>
          <p:spPr>
            <a:xfrm>
              <a:off x="6855206" y="1920208"/>
              <a:ext cx="792088" cy="570657"/>
            </a:xfrm>
            <a:prstGeom prst="round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ounded Rectangle 33"/>
            <p:cNvSpPr/>
            <p:nvPr/>
          </p:nvSpPr>
          <p:spPr>
            <a:xfrm>
              <a:off x="6981250" y="2341734"/>
              <a:ext cx="540000" cy="7200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5" name="Rounded Rectangle 34"/>
            <p:cNvSpPr/>
            <p:nvPr/>
          </p:nvSpPr>
          <p:spPr>
            <a:xfrm>
              <a:off x="6981250" y="2225230"/>
              <a:ext cx="540000" cy="7200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6" name="Rounded Rectangle 35"/>
            <p:cNvSpPr/>
            <p:nvPr/>
          </p:nvSpPr>
          <p:spPr>
            <a:xfrm>
              <a:off x="6981250" y="2108727"/>
              <a:ext cx="540000" cy="7200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7" name="Rounded Rectangle 36"/>
            <p:cNvSpPr/>
            <p:nvPr/>
          </p:nvSpPr>
          <p:spPr>
            <a:xfrm>
              <a:off x="6981250" y="1992224"/>
              <a:ext cx="540000" cy="72000"/>
            </a:xfrm>
            <a:prstGeom prst="roundRect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5573810" y="4789877"/>
            <a:ext cx="792088" cy="570657"/>
            <a:chOff x="6855206" y="1920208"/>
            <a:chExt cx="792088" cy="570657"/>
          </a:xfrm>
        </p:grpSpPr>
        <p:sp>
          <p:nvSpPr>
            <p:cNvPr id="39" name="Rounded Rectangle 38"/>
            <p:cNvSpPr/>
            <p:nvPr/>
          </p:nvSpPr>
          <p:spPr>
            <a:xfrm>
              <a:off x="6855206" y="1920208"/>
              <a:ext cx="792088" cy="570657"/>
            </a:xfrm>
            <a:prstGeom prst="round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Rounded Rectangle 39"/>
            <p:cNvSpPr/>
            <p:nvPr/>
          </p:nvSpPr>
          <p:spPr>
            <a:xfrm>
              <a:off x="6981250" y="2341734"/>
              <a:ext cx="540000" cy="7200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1" name="Rounded Rectangle 40"/>
            <p:cNvSpPr/>
            <p:nvPr/>
          </p:nvSpPr>
          <p:spPr>
            <a:xfrm>
              <a:off x="6981250" y="2225230"/>
              <a:ext cx="540000" cy="7200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2" name="Rounded Rectangle 41"/>
            <p:cNvSpPr/>
            <p:nvPr/>
          </p:nvSpPr>
          <p:spPr>
            <a:xfrm>
              <a:off x="6981250" y="2108727"/>
              <a:ext cx="540000" cy="7200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3" name="Rounded Rectangle 42"/>
            <p:cNvSpPr/>
            <p:nvPr/>
          </p:nvSpPr>
          <p:spPr>
            <a:xfrm>
              <a:off x="6981250" y="1992224"/>
              <a:ext cx="540000" cy="72000"/>
            </a:xfrm>
            <a:prstGeom prst="roundRect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44" name="TextBox 43"/>
          <p:cNvSpPr txBox="1"/>
          <p:nvPr/>
        </p:nvSpPr>
        <p:spPr>
          <a:xfrm>
            <a:off x="4051278" y="3060113"/>
            <a:ext cx="158152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+mj-lt"/>
              </a:rPr>
              <a:t>Micro-service</a:t>
            </a:r>
            <a:endParaRPr lang="en-US" dirty="0">
              <a:latin typeface="+mj-lt"/>
            </a:endParaRPr>
          </a:p>
        </p:txBody>
      </p:sp>
      <p:cxnSp>
        <p:nvCxnSpPr>
          <p:cNvPr id="45" name="Straight Arrow Connector 45"/>
          <p:cNvCxnSpPr/>
          <p:nvPr/>
        </p:nvCxnSpPr>
        <p:spPr>
          <a:xfrm>
            <a:off x="5012826" y="3468678"/>
            <a:ext cx="2128577" cy="6419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6" name="Straight Arrow Connector 46"/>
          <p:cNvCxnSpPr/>
          <p:nvPr/>
        </p:nvCxnSpPr>
        <p:spPr>
          <a:xfrm>
            <a:off x="5012826" y="3468678"/>
            <a:ext cx="620411" cy="47459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7" name="Straight Arrow Connector 49"/>
          <p:cNvCxnSpPr/>
          <p:nvPr/>
        </p:nvCxnSpPr>
        <p:spPr>
          <a:xfrm>
            <a:off x="5039330" y="3468678"/>
            <a:ext cx="560984" cy="1606528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48" name="TextBox 52"/>
          <p:cNvSpPr txBox="1"/>
          <p:nvPr/>
        </p:nvSpPr>
        <p:spPr>
          <a:xfrm>
            <a:off x="6728652" y="4221088"/>
            <a:ext cx="108459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err="1" smtClean="0">
                <a:latin typeface="+mj-lt"/>
              </a:rPr>
              <a:t>Vert.X</a:t>
            </a:r>
            <a:endParaRPr lang="en-US" dirty="0" smtClean="0">
              <a:latin typeface="+mj-lt"/>
            </a:endParaRPr>
          </a:p>
          <a:p>
            <a:pPr algn="ctr"/>
            <a:r>
              <a:rPr lang="en-US" dirty="0" smtClean="0">
                <a:latin typeface="+mj-lt"/>
              </a:rPr>
              <a:t>Event Bus</a:t>
            </a:r>
          </a:p>
        </p:txBody>
      </p:sp>
      <p:sp>
        <p:nvSpPr>
          <p:cNvPr id="49" name="Segnaposto contenuto 1"/>
          <p:cNvSpPr txBox="1">
            <a:spLocks/>
          </p:cNvSpPr>
          <p:nvPr/>
        </p:nvSpPr>
        <p:spPr bwMode="auto">
          <a:xfrm>
            <a:off x="440739" y="3125266"/>
            <a:ext cx="3594078" cy="296803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  <a:normAutofit fontScale="92500" lnSpcReduction="10000"/>
          </a:bodyPr>
          <a:lstStyle>
            <a:lvl1pPr marL="342900" indent="-342900" algn="l" defTabSz="449263" rtl="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003968"/>
              </a:buClr>
              <a:buSzPct val="100000"/>
              <a:buFont typeface="Wingdings" pitchFamily="2" charset="2"/>
              <a:buChar char="Ø"/>
              <a:defRPr sz="2400">
                <a:solidFill>
                  <a:srgbClr val="000000"/>
                </a:solidFill>
                <a:latin typeface="Osval"/>
                <a:ea typeface="+mn-ea"/>
                <a:cs typeface="+mn-cs"/>
              </a:defRPr>
            </a:lvl1pPr>
            <a:lvl2pPr marL="742950" indent="-285750" algn="l" defTabSz="449263" rtl="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003968"/>
              </a:buClr>
              <a:buSzPct val="100000"/>
              <a:buFont typeface="Courier New" pitchFamily="49" charset="0"/>
              <a:buChar char="o"/>
              <a:defRPr sz="2400">
                <a:solidFill>
                  <a:srgbClr val="000000"/>
                </a:solidFill>
                <a:latin typeface="Osval"/>
                <a:cs typeface="+mn-cs"/>
              </a:defRPr>
            </a:lvl2pPr>
            <a:lvl3pPr marL="1143000" indent="-228600" algn="l" defTabSz="449263" rtl="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003968"/>
              </a:buClr>
              <a:buSzPct val="100000"/>
              <a:buFont typeface="Arial" pitchFamily="34" charset="0"/>
              <a:buChar char="•"/>
              <a:defRPr sz="2200">
                <a:solidFill>
                  <a:srgbClr val="000000"/>
                </a:solidFill>
                <a:latin typeface="Osval"/>
                <a:cs typeface="+mn-cs"/>
              </a:defRPr>
            </a:lvl3pPr>
            <a:lvl4pPr marL="1600200" indent="-228600" algn="l" defTabSz="449263" rtl="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003968"/>
              </a:buClr>
              <a:buSzPct val="100000"/>
              <a:buFont typeface="Times New Roman" pitchFamily="16" charset="0"/>
              <a:buChar char="–"/>
              <a:defRPr sz="2000">
                <a:solidFill>
                  <a:srgbClr val="000000"/>
                </a:solidFill>
                <a:latin typeface="Osval"/>
                <a:cs typeface="+mn-cs"/>
              </a:defRPr>
            </a:lvl4pPr>
            <a:lvl5pPr marL="2057400" indent="-228600" algn="l" defTabSz="449263" rtl="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003968"/>
              </a:buClr>
              <a:buSzPct val="100000"/>
              <a:buFont typeface="Times New Roman" pitchFamily="16" charset="0"/>
              <a:buChar char="»"/>
              <a:defRPr sz="2000">
                <a:solidFill>
                  <a:srgbClr val="000000"/>
                </a:solidFill>
                <a:latin typeface="Osval"/>
                <a:cs typeface="+mn-cs"/>
              </a:defRPr>
            </a:lvl5pPr>
            <a:lvl6pPr marL="2514600" indent="-228600" algn="l" defTabSz="449263" rtl="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400">
                <a:solidFill>
                  <a:srgbClr val="000000"/>
                </a:solidFill>
                <a:latin typeface="+mn-lt"/>
                <a:cs typeface="+mn-cs"/>
              </a:defRPr>
            </a:lvl6pPr>
            <a:lvl7pPr marL="2971800" indent="-228600" algn="l" defTabSz="449263" rtl="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400">
                <a:solidFill>
                  <a:srgbClr val="000000"/>
                </a:solidFill>
                <a:latin typeface="+mn-lt"/>
                <a:cs typeface="+mn-cs"/>
              </a:defRPr>
            </a:lvl7pPr>
            <a:lvl8pPr marL="3429000" indent="-228600" algn="l" defTabSz="449263" rtl="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400">
                <a:solidFill>
                  <a:srgbClr val="000000"/>
                </a:solidFill>
                <a:latin typeface="+mn-lt"/>
                <a:cs typeface="+mn-cs"/>
              </a:defRPr>
            </a:lvl8pPr>
            <a:lvl9pPr marL="3886200" indent="-228600" algn="l" defTabSz="449263" rtl="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400">
                <a:solidFill>
                  <a:srgbClr val="000000"/>
                </a:solidFill>
                <a:latin typeface="+mn-lt"/>
                <a:cs typeface="+mn-cs"/>
              </a:defRPr>
            </a:lvl9pPr>
          </a:lstStyle>
          <a:p>
            <a:r>
              <a:rPr lang="en-GB" kern="0" dirty="0" smtClean="0"/>
              <a:t>In </a:t>
            </a:r>
            <a:r>
              <a:rPr lang="en-GB" kern="0" dirty="0" err="1" smtClean="0"/>
              <a:t>Vert.X</a:t>
            </a:r>
            <a:r>
              <a:rPr lang="en-GB" kern="0" dirty="0" smtClean="0"/>
              <a:t>, microservices exchange messages through an </a:t>
            </a:r>
            <a:r>
              <a:rPr lang="en-GB" kern="0" dirty="0" err="1" smtClean="0"/>
              <a:t>EventBus</a:t>
            </a:r>
            <a:r>
              <a:rPr lang="en-GB" kern="0" dirty="0" smtClean="0"/>
              <a:t> that ensures asynchronous message patterns</a:t>
            </a:r>
          </a:p>
          <a:p>
            <a:r>
              <a:rPr lang="en-GB" kern="0" dirty="0" smtClean="0"/>
              <a:t>Vert.x makes the life of cloud developers much easier!</a:t>
            </a:r>
            <a:endParaRPr lang="en-GB" kern="0" dirty="0"/>
          </a:p>
        </p:txBody>
      </p:sp>
    </p:spTree>
    <p:extLst>
      <p:ext uri="{BB962C8B-B14F-4D97-AF65-F5344CB8AC3E}">
        <p14:creationId xmlns:p14="http://schemas.microsoft.com/office/powerpoint/2010/main" val="1988059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contenuto 1"/>
          <p:cNvSpPr>
            <a:spLocks noGrp="1"/>
          </p:cNvSpPr>
          <p:nvPr>
            <p:ph idx="1"/>
          </p:nvPr>
        </p:nvSpPr>
        <p:spPr>
          <a:xfrm>
            <a:off x="457200" y="1052736"/>
            <a:ext cx="8579296" cy="2311045"/>
          </a:xfrm>
        </p:spPr>
        <p:txBody>
          <a:bodyPr>
            <a:normAutofit/>
          </a:bodyPr>
          <a:lstStyle/>
          <a:p>
            <a:r>
              <a:rPr lang="en-GB" dirty="0" err="1"/>
              <a:t>Vert.X</a:t>
            </a:r>
            <a:r>
              <a:rPr lang="en-GB" dirty="0"/>
              <a:t> was the chosen microservice framework </a:t>
            </a:r>
            <a:r>
              <a:rPr lang="en-GB" dirty="0" smtClean="0"/>
              <a:t>to extend</a:t>
            </a:r>
            <a:endParaRPr lang="en-GB" dirty="0"/>
          </a:p>
          <a:p>
            <a:r>
              <a:rPr lang="en-GB" dirty="0"/>
              <a:t>Vert.x is a polyglot, event-driven framework for reactive microservice </a:t>
            </a:r>
            <a:r>
              <a:rPr lang="en-GB" dirty="0" smtClean="0"/>
              <a:t>applications</a:t>
            </a:r>
          </a:p>
          <a:p>
            <a:r>
              <a:rPr lang="en-GB" dirty="0" err="1" smtClean="0"/>
              <a:t>Vert.X</a:t>
            </a:r>
            <a:r>
              <a:rPr lang="en-GB" dirty="0" smtClean="0"/>
              <a:t> is adopted by several companies for their cloud software</a:t>
            </a:r>
            <a:endParaRPr lang="en-GB" dirty="0"/>
          </a:p>
        </p:txBody>
      </p:sp>
      <p:sp>
        <p:nvSpPr>
          <p:cNvPr id="6" name="Titolo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The Chosen Microservice Framework</a:t>
            </a:r>
            <a:endParaRPr lang="en-GB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6100518" y="3810964"/>
            <a:ext cx="2526741" cy="1594254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7141403" y="3247544"/>
            <a:ext cx="792088" cy="570657"/>
            <a:chOff x="6855206" y="1920208"/>
            <a:chExt cx="792088" cy="570657"/>
          </a:xfrm>
        </p:grpSpPr>
        <p:sp>
          <p:nvSpPr>
            <p:cNvPr id="9" name="Rounded Rectangle 8"/>
            <p:cNvSpPr/>
            <p:nvPr/>
          </p:nvSpPr>
          <p:spPr>
            <a:xfrm>
              <a:off x="6855206" y="1920208"/>
              <a:ext cx="792088" cy="570657"/>
            </a:xfrm>
            <a:prstGeom prst="round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ounded Rectangle 9"/>
            <p:cNvSpPr/>
            <p:nvPr/>
          </p:nvSpPr>
          <p:spPr>
            <a:xfrm>
              <a:off x="6981250" y="2341734"/>
              <a:ext cx="540000" cy="7200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" name="Rounded Rectangle 10"/>
            <p:cNvSpPr/>
            <p:nvPr/>
          </p:nvSpPr>
          <p:spPr>
            <a:xfrm>
              <a:off x="6981250" y="2225230"/>
              <a:ext cx="540000" cy="7200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" name="Rounded Rectangle 11"/>
            <p:cNvSpPr/>
            <p:nvPr/>
          </p:nvSpPr>
          <p:spPr>
            <a:xfrm>
              <a:off x="6981250" y="2108727"/>
              <a:ext cx="540000" cy="7200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" name="Rounded Rectangle 12"/>
            <p:cNvSpPr/>
            <p:nvPr/>
          </p:nvSpPr>
          <p:spPr>
            <a:xfrm>
              <a:off x="6981250" y="1992224"/>
              <a:ext cx="540000" cy="72000"/>
            </a:xfrm>
            <a:prstGeom prst="roundRect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6871403" y="5241350"/>
            <a:ext cx="792088" cy="570657"/>
            <a:chOff x="6855206" y="1920208"/>
            <a:chExt cx="792088" cy="570657"/>
          </a:xfrm>
        </p:grpSpPr>
        <p:sp>
          <p:nvSpPr>
            <p:cNvPr id="15" name="Rounded Rectangle 14"/>
            <p:cNvSpPr/>
            <p:nvPr/>
          </p:nvSpPr>
          <p:spPr>
            <a:xfrm>
              <a:off x="6855206" y="1920208"/>
              <a:ext cx="792088" cy="570657"/>
            </a:xfrm>
            <a:prstGeom prst="round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ounded Rectangle 15"/>
            <p:cNvSpPr/>
            <p:nvPr/>
          </p:nvSpPr>
          <p:spPr>
            <a:xfrm>
              <a:off x="6981250" y="2341734"/>
              <a:ext cx="540000" cy="7200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7" name="Rounded Rectangle 16"/>
            <p:cNvSpPr/>
            <p:nvPr/>
          </p:nvSpPr>
          <p:spPr>
            <a:xfrm>
              <a:off x="6981250" y="2225230"/>
              <a:ext cx="540000" cy="7200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8" name="Rounded Rectangle 17"/>
            <p:cNvSpPr/>
            <p:nvPr/>
          </p:nvSpPr>
          <p:spPr>
            <a:xfrm>
              <a:off x="6981250" y="2108727"/>
              <a:ext cx="540000" cy="7200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9" name="Rounded Rectangle 18"/>
            <p:cNvSpPr/>
            <p:nvPr/>
          </p:nvSpPr>
          <p:spPr>
            <a:xfrm>
              <a:off x="6981250" y="1992224"/>
              <a:ext cx="540000" cy="72000"/>
            </a:xfrm>
            <a:prstGeom prst="roundRect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8235425" y="3862275"/>
            <a:ext cx="792088" cy="570657"/>
            <a:chOff x="6855206" y="1920208"/>
            <a:chExt cx="792088" cy="570657"/>
          </a:xfrm>
        </p:grpSpPr>
        <p:sp>
          <p:nvSpPr>
            <p:cNvPr id="21" name="Rounded Rectangle 20"/>
            <p:cNvSpPr/>
            <p:nvPr/>
          </p:nvSpPr>
          <p:spPr>
            <a:xfrm>
              <a:off x="6855206" y="1920208"/>
              <a:ext cx="792088" cy="570657"/>
            </a:xfrm>
            <a:prstGeom prst="round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ounded Rectangle 21"/>
            <p:cNvSpPr/>
            <p:nvPr/>
          </p:nvSpPr>
          <p:spPr>
            <a:xfrm>
              <a:off x="6981250" y="2341734"/>
              <a:ext cx="540000" cy="7200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3" name="Rounded Rectangle 22"/>
            <p:cNvSpPr/>
            <p:nvPr/>
          </p:nvSpPr>
          <p:spPr>
            <a:xfrm>
              <a:off x="6981250" y="2225230"/>
              <a:ext cx="540000" cy="7200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4" name="Rounded Rectangle 23"/>
            <p:cNvSpPr/>
            <p:nvPr/>
          </p:nvSpPr>
          <p:spPr>
            <a:xfrm>
              <a:off x="6981250" y="2108727"/>
              <a:ext cx="540000" cy="7200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5" name="Rounded Rectangle 24"/>
            <p:cNvSpPr/>
            <p:nvPr/>
          </p:nvSpPr>
          <p:spPr>
            <a:xfrm>
              <a:off x="6981250" y="1992224"/>
              <a:ext cx="540000" cy="72000"/>
            </a:xfrm>
            <a:prstGeom prst="roundRect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8053313" y="5091020"/>
            <a:ext cx="792088" cy="570657"/>
            <a:chOff x="6855206" y="1920208"/>
            <a:chExt cx="792088" cy="570657"/>
          </a:xfrm>
        </p:grpSpPr>
        <p:sp>
          <p:nvSpPr>
            <p:cNvPr id="27" name="Rounded Rectangle 26"/>
            <p:cNvSpPr/>
            <p:nvPr/>
          </p:nvSpPr>
          <p:spPr>
            <a:xfrm>
              <a:off x="6855206" y="1920208"/>
              <a:ext cx="792088" cy="570657"/>
            </a:xfrm>
            <a:prstGeom prst="round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ounded Rectangle 27"/>
            <p:cNvSpPr/>
            <p:nvPr/>
          </p:nvSpPr>
          <p:spPr>
            <a:xfrm>
              <a:off x="6981250" y="2341734"/>
              <a:ext cx="540000" cy="7200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9" name="Rounded Rectangle 28"/>
            <p:cNvSpPr/>
            <p:nvPr/>
          </p:nvSpPr>
          <p:spPr>
            <a:xfrm>
              <a:off x="6981250" y="2225230"/>
              <a:ext cx="540000" cy="7200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0" name="Rounded Rectangle 29"/>
            <p:cNvSpPr/>
            <p:nvPr/>
          </p:nvSpPr>
          <p:spPr>
            <a:xfrm>
              <a:off x="6981250" y="2108727"/>
              <a:ext cx="540000" cy="7200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1" name="Rounded Rectangle 30"/>
            <p:cNvSpPr/>
            <p:nvPr/>
          </p:nvSpPr>
          <p:spPr>
            <a:xfrm>
              <a:off x="6981250" y="1992224"/>
              <a:ext cx="540000" cy="72000"/>
            </a:xfrm>
            <a:prstGeom prst="roundRect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5633237" y="3657942"/>
            <a:ext cx="792088" cy="570657"/>
            <a:chOff x="6855206" y="1920208"/>
            <a:chExt cx="792088" cy="570657"/>
          </a:xfrm>
        </p:grpSpPr>
        <p:sp>
          <p:nvSpPr>
            <p:cNvPr id="33" name="Rounded Rectangle 32"/>
            <p:cNvSpPr/>
            <p:nvPr/>
          </p:nvSpPr>
          <p:spPr>
            <a:xfrm>
              <a:off x="6855206" y="1920208"/>
              <a:ext cx="792088" cy="570657"/>
            </a:xfrm>
            <a:prstGeom prst="round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ounded Rectangle 33"/>
            <p:cNvSpPr/>
            <p:nvPr/>
          </p:nvSpPr>
          <p:spPr>
            <a:xfrm>
              <a:off x="6981250" y="2341734"/>
              <a:ext cx="540000" cy="7200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5" name="Rounded Rectangle 34"/>
            <p:cNvSpPr/>
            <p:nvPr/>
          </p:nvSpPr>
          <p:spPr>
            <a:xfrm>
              <a:off x="6981250" y="2225230"/>
              <a:ext cx="540000" cy="7200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6" name="Rounded Rectangle 35"/>
            <p:cNvSpPr/>
            <p:nvPr/>
          </p:nvSpPr>
          <p:spPr>
            <a:xfrm>
              <a:off x="6981250" y="2108727"/>
              <a:ext cx="540000" cy="7200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7" name="Rounded Rectangle 36"/>
            <p:cNvSpPr/>
            <p:nvPr/>
          </p:nvSpPr>
          <p:spPr>
            <a:xfrm>
              <a:off x="6981250" y="1992224"/>
              <a:ext cx="540000" cy="72000"/>
            </a:xfrm>
            <a:prstGeom prst="roundRect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5573810" y="4789877"/>
            <a:ext cx="792088" cy="570657"/>
            <a:chOff x="6855206" y="1920208"/>
            <a:chExt cx="792088" cy="570657"/>
          </a:xfrm>
        </p:grpSpPr>
        <p:sp>
          <p:nvSpPr>
            <p:cNvPr id="39" name="Rounded Rectangle 38"/>
            <p:cNvSpPr/>
            <p:nvPr/>
          </p:nvSpPr>
          <p:spPr>
            <a:xfrm>
              <a:off x="6855206" y="1920208"/>
              <a:ext cx="792088" cy="570657"/>
            </a:xfrm>
            <a:prstGeom prst="round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Rounded Rectangle 39"/>
            <p:cNvSpPr/>
            <p:nvPr/>
          </p:nvSpPr>
          <p:spPr>
            <a:xfrm>
              <a:off x="6981250" y="2341734"/>
              <a:ext cx="540000" cy="7200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1" name="Rounded Rectangle 40"/>
            <p:cNvSpPr/>
            <p:nvPr/>
          </p:nvSpPr>
          <p:spPr>
            <a:xfrm>
              <a:off x="6981250" y="2225230"/>
              <a:ext cx="540000" cy="7200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2" name="Rounded Rectangle 41"/>
            <p:cNvSpPr/>
            <p:nvPr/>
          </p:nvSpPr>
          <p:spPr>
            <a:xfrm>
              <a:off x="6981250" y="2108727"/>
              <a:ext cx="540000" cy="7200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3" name="Rounded Rectangle 42"/>
            <p:cNvSpPr/>
            <p:nvPr/>
          </p:nvSpPr>
          <p:spPr>
            <a:xfrm>
              <a:off x="6981250" y="1992224"/>
              <a:ext cx="540000" cy="72000"/>
            </a:xfrm>
            <a:prstGeom prst="roundRect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44" name="TextBox 43"/>
          <p:cNvSpPr txBox="1"/>
          <p:nvPr/>
        </p:nvSpPr>
        <p:spPr>
          <a:xfrm>
            <a:off x="4051278" y="3060113"/>
            <a:ext cx="158152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+mj-lt"/>
              </a:rPr>
              <a:t>Micro-service</a:t>
            </a:r>
            <a:endParaRPr lang="en-US" dirty="0">
              <a:latin typeface="+mj-lt"/>
            </a:endParaRPr>
          </a:p>
        </p:txBody>
      </p:sp>
      <p:cxnSp>
        <p:nvCxnSpPr>
          <p:cNvPr id="45" name="Straight Arrow Connector 45"/>
          <p:cNvCxnSpPr/>
          <p:nvPr/>
        </p:nvCxnSpPr>
        <p:spPr>
          <a:xfrm>
            <a:off x="5012826" y="3468678"/>
            <a:ext cx="2128577" cy="6419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6" name="Straight Arrow Connector 46"/>
          <p:cNvCxnSpPr/>
          <p:nvPr/>
        </p:nvCxnSpPr>
        <p:spPr>
          <a:xfrm>
            <a:off x="5012826" y="3468678"/>
            <a:ext cx="620411" cy="47459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7" name="Straight Arrow Connector 49"/>
          <p:cNvCxnSpPr/>
          <p:nvPr/>
        </p:nvCxnSpPr>
        <p:spPr>
          <a:xfrm>
            <a:off x="5039330" y="3468678"/>
            <a:ext cx="560984" cy="1606528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48" name="TextBox 52"/>
          <p:cNvSpPr txBox="1"/>
          <p:nvPr/>
        </p:nvSpPr>
        <p:spPr>
          <a:xfrm>
            <a:off x="6728652" y="4221088"/>
            <a:ext cx="108459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err="1" smtClean="0">
                <a:latin typeface="+mj-lt"/>
              </a:rPr>
              <a:t>Vert.X</a:t>
            </a:r>
            <a:endParaRPr lang="en-US" dirty="0" smtClean="0">
              <a:latin typeface="+mj-lt"/>
            </a:endParaRPr>
          </a:p>
          <a:p>
            <a:pPr algn="ctr"/>
            <a:r>
              <a:rPr lang="en-US" dirty="0" smtClean="0">
                <a:latin typeface="+mj-lt"/>
              </a:rPr>
              <a:t>Event Bus</a:t>
            </a:r>
          </a:p>
        </p:txBody>
      </p:sp>
      <p:sp>
        <p:nvSpPr>
          <p:cNvPr id="49" name="Segnaposto contenuto 1"/>
          <p:cNvSpPr txBox="1">
            <a:spLocks/>
          </p:cNvSpPr>
          <p:nvPr/>
        </p:nvSpPr>
        <p:spPr bwMode="auto">
          <a:xfrm>
            <a:off x="440739" y="2835786"/>
            <a:ext cx="3594078" cy="296803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  <a:normAutofit fontScale="92500" lnSpcReduction="10000"/>
          </a:bodyPr>
          <a:lstStyle>
            <a:lvl1pPr marL="342900" indent="-342900" algn="l" defTabSz="449263" rtl="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003968"/>
              </a:buClr>
              <a:buSzPct val="100000"/>
              <a:buFont typeface="Wingdings" pitchFamily="2" charset="2"/>
              <a:buChar char="Ø"/>
              <a:defRPr sz="2400">
                <a:solidFill>
                  <a:srgbClr val="000000"/>
                </a:solidFill>
                <a:latin typeface="Osval"/>
                <a:ea typeface="+mn-ea"/>
                <a:cs typeface="+mn-cs"/>
              </a:defRPr>
            </a:lvl1pPr>
            <a:lvl2pPr marL="742950" indent="-285750" algn="l" defTabSz="449263" rtl="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003968"/>
              </a:buClr>
              <a:buSzPct val="100000"/>
              <a:buFont typeface="Courier New" pitchFamily="49" charset="0"/>
              <a:buChar char="o"/>
              <a:defRPr sz="2400">
                <a:solidFill>
                  <a:srgbClr val="000000"/>
                </a:solidFill>
                <a:latin typeface="Osval"/>
                <a:cs typeface="+mn-cs"/>
              </a:defRPr>
            </a:lvl2pPr>
            <a:lvl3pPr marL="1143000" indent="-228600" algn="l" defTabSz="449263" rtl="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003968"/>
              </a:buClr>
              <a:buSzPct val="100000"/>
              <a:buFont typeface="Arial" pitchFamily="34" charset="0"/>
              <a:buChar char="•"/>
              <a:defRPr sz="2200">
                <a:solidFill>
                  <a:srgbClr val="000000"/>
                </a:solidFill>
                <a:latin typeface="Osval"/>
                <a:cs typeface="+mn-cs"/>
              </a:defRPr>
            </a:lvl3pPr>
            <a:lvl4pPr marL="1600200" indent="-228600" algn="l" defTabSz="449263" rtl="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003968"/>
              </a:buClr>
              <a:buSzPct val="100000"/>
              <a:buFont typeface="Times New Roman" pitchFamily="16" charset="0"/>
              <a:buChar char="–"/>
              <a:defRPr sz="2000">
                <a:solidFill>
                  <a:srgbClr val="000000"/>
                </a:solidFill>
                <a:latin typeface="Osval"/>
                <a:cs typeface="+mn-cs"/>
              </a:defRPr>
            </a:lvl4pPr>
            <a:lvl5pPr marL="2057400" indent="-228600" algn="l" defTabSz="449263" rtl="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003968"/>
              </a:buClr>
              <a:buSzPct val="100000"/>
              <a:buFont typeface="Times New Roman" pitchFamily="16" charset="0"/>
              <a:buChar char="»"/>
              <a:defRPr sz="2000">
                <a:solidFill>
                  <a:srgbClr val="000000"/>
                </a:solidFill>
                <a:latin typeface="Osval"/>
                <a:cs typeface="+mn-cs"/>
              </a:defRPr>
            </a:lvl5pPr>
            <a:lvl6pPr marL="2514600" indent="-228600" algn="l" defTabSz="449263" rtl="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400">
                <a:solidFill>
                  <a:srgbClr val="000000"/>
                </a:solidFill>
                <a:latin typeface="+mn-lt"/>
                <a:cs typeface="+mn-cs"/>
              </a:defRPr>
            </a:lvl6pPr>
            <a:lvl7pPr marL="2971800" indent="-228600" algn="l" defTabSz="449263" rtl="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400">
                <a:solidFill>
                  <a:srgbClr val="000000"/>
                </a:solidFill>
                <a:latin typeface="+mn-lt"/>
                <a:cs typeface="+mn-cs"/>
              </a:defRPr>
            </a:lvl7pPr>
            <a:lvl8pPr marL="3429000" indent="-228600" algn="l" defTabSz="449263" rtl="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400">
                <a:solidFill>
                  <a:srgbClr val="000000"/>
                </a:solidFill>
                <a:latin typeface="+mn-lt"/>
                <a:cs typeface="+mn-cs"/>
              </a:defRPr>
            </a:lvl8pPr>
            <a:lvl9pPr marL="3886200" indent="-228600" algn="l" defTabSz="449263" rtl="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400">
                <a:solidFill>
                  <a:srgbClr val="000000"/>
                </a:solidFill>
                <a:latin typeface="+mn-lt"/>
                <a:cs typeface="+mn-cs"/>
              </a:defRPr>
            </a:lvl9pPr>
          </a:lstStyle>
          <a:p>
            <a:r>
              <a:rPr lang="en-GB" kern="0" dirty="0" smtClean="0"/>
              <a:t>In </a:t>
            </a:r>
            <a:r>
              <a:rPr lang="en-GB" kern="0" dirty="0" err="1" smtClean="0"/>
              <a:t>Vert.X</a:t>
            </a:r>
            <a:r>
              <a:rPr lang="en-GB" kern="0" dirty="0" smtClean="0"/>
              <a:t>, microservices exchange messages through an </a:t>
            </a:r>
            <a:r>
              <a:rPr lang="en-GB" kern="0" dirty="0" err="1" smtClean="0"/>
              <a:t>EventBus</a:t>
            </a:r>
            <a:r>
              <a:rPr lang="en-GB" kern="0" dirty="0" smtClean="0"/>
              <a:t> that ensures asynchronous message patterns</a:t>
            </a:r>
          </a:p>
          <a:p>
            <a:r>
              <a:rPr lang="en-GB" kern="0" dirty="0" smtClean="0"/>
              <a:t>Vert.x makes the life of cloud developers much easier!</a:t>
            </a:r>
            <a:endParaRPr lang="en-GB" kern="0" dirty="0"/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7003" y="1122026"/>
            <a:ext cx="8499690" cy="4672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1813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contenuto 1"/>
          <p:cNvSpPr>
            <a:spLocks noGrp="1"/>
          </p:cNvSpPr>
          <p:nvPr>
            <p:ph idx="1"/>
          </p:nvPr>
        </p:nvSpPr>
        <p:spPr>
          <a:xfrm>
            <a:off x="457200" y="1196752"/>
            <a:ext cx="8229600" cy="4661141"/>
          </a:xfrm>
        </p:spPr>
        <p:txBody>
          <a:bodyPr>
            <a:normAutofit/>
          </a:bodyPr>
          <a:lstStyle/>
          <a:p>
            <a:pPr>
              <a:buFont typeface="Arial" charset="0"/>
              <a:buChar char="•"/>
            </a:pPr>
            <a:r>
              <a:rPr lang="en-GB" sz="2600" dirty="0"/>
              <a:t>One important SERECA Use Case </a:t>
            </a:r>
            <a:r>
              <a:rPr lang="en-GB" sz="2600" dirty="0" smtClean="0"/>
              <a:t>in SERECA was:</a:t>
            </a:r>
            <a:endParaRPr lang="en-GB" sz="2600" dirty="0"/>
          </a:p>
          <a:p>
            <a:pPr marL="742950" lvl="2" indent="-342900">
              <a:buFont typeface="Arial" charset="0"/>
              <a:buChar char="•"/>
            </a:pPr>
            <a:r>
              <a:rPr lang="en-GB" sz="2600" dirty="0">
                <a:ea typeface="+mn-ea"/>
              </a:rPr>
              <a:t>A monitoring application for an Italian Water Supply Network</a:t>
            </a:r>
          </a:p>
          <a:p>
            <a:pPr>
              <a:buFont typeface="Arial" charset="0"/>
              <a:buChar char="•"/>
            </a:pPr>
            <a:r>
              <a:rPr lang="en-GB" sz="2600" b="1" dirty="0"/>
              <a:t>Reason</a:t>
            </a:r>
            <a:r>
              <a:rPr lang="en-GB" sz="2600" dirty="0"/>
              <a:t>: promote the adoption of cloud computing in the Critical Infrastructure domain to better manage Big Data</a:t>
            </a:r>
          </a:p>
          <a:p>
            <a:pPr>
              <a:buFont typeface="Arial" charset="0"/>
              <a:buChar char="•"/>
            </a:pPr>
            <a:r>
              <a:rPr lang="en-GB" sz="2600" b="1" dirty="0"/>
              <a:t>Goal</a:t>
            </a:r>
            <a:r>
              <a:rPr lang="en-GB" sz="2600" dirty="0"/>
              <a:t>: Enabling secure data computation and storage into the cloud leveraging the SERECA </a:t>
            </a:r>
            <a:r>
              <a:rPr lang="en-GB" sz="2600" dirty="0">
                <a:latin typeface="+mj-lt"/>
              </a:rPr>
              <a:t>cloud platform</a:t>
            </a:r>
          </a:p>
        </p:txBody>
      </p:sp>
      <p:sp>
        <p:nvSpPr>
          <p:cNvPr id="6" name="Titolo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The Critical Infrastructure Use Case</a:t>
            </a:r>
            <a:endParaRPr lang="en-GB" dirty="0"/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1294" y="1124744"/>
            <a:ext cx="8147248" cy="5421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83963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The Dam Use Case using SERECA</a:t>
            </a:r>
            <a:endParaRPr lang="en-GB" dirty="0"/>
          </a:p>
        </p:txBody>
      </p:sp>
      <p:grpSp>
        <p:nvGrpSpPr>
          <p:cNvPr id="119" name="Gruppo 118"/>
          <p:cNvGrpSpPr/>
          <p:nvPr/>
        </p:nvGrpSpPr>
        <p:grpSpPr>
          <a:xfrm>
            <a:off x="469777" y="1124744"/>
            <a:ext cx="8518598" cy="4606724"/>
            <a:chOff x="3495925" y="462987"/>
            <a:chExt cx="8518598" cy="4606724"/>
          </a:xfrm>
        </p:grpSpPr>
        <p:grpSp>
          <p:nvGrpSpPr>
            <p:cNvPr id="120" name="Gruppo 119"/>
            <p:cNvGrpSpPr/>
            <p:nvPr/>
          </p:nvGrpSpPr>
          <p:grpSpPr>
            <a:xfrm>
              <a:off x="3495925" y="462987"/>
              <a:ext cx="8518598" cy="4606724"/>
              <a:chOff x="3495925" y="462987"/>
              <a:chExt cx="8518598" cy="4606724"/>
            </a:xfrm>
          </p:grpSpPr>
          <p:sp>
            <p:nvSpPr>
              <p:cNvPr id="133" name="Rettangolo arrotondato 132"/>
              <p:cNvSpPr/>
              <p:nvPr/>
            </p:nvSpPr>
            <p:spPr>
              <a:xfrm>
                <a:off x="4368719" y="2362392"/>
                <a:ext cx="1520301" cy="1030494"/>
              </a:xfrm>
              <a:prstGeom prst="roundRect">
                <a:avLst/>
              </a:prstGeom>
              <a:gradFill flip="none" rotWithShape="1">
                <a:gsLst>
                  <a:gs pos="0">
                    <a:srgbClr val="7EA39F">
                      <a:tint val="66000"/>
                      <a:satMod val="160000"/>
                    </a:srgbClr>
                  </a:gs>
                  <a:gs pos="50000">
                    <a:srgbClr val="7EA39F">
                      <a:tint val="44500"/>
                      <a:satMod val="160000"/>
                    </a:srgbClr>
                  </a:gs>
                  <a:gs pos="100000">
                    <a:srgbClr val="7EA39F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ln>
                <a:solidFill>
                  <a:srgbClr val="5A767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 anchorCtr="0"/>
              <a:lstStyle/>
              <a:p>
                <a:pPr algn="ctr"/>
                <a:r>
                  <a:rPr lang="it-IT" sz="1500" dirty="0" smtClean="0">
                    <a:ln>
                      <a:solidFill>
                        <a:schemeClr val="accent5">
                          <a:lumMod val="50000"/>
                        </a:schemeClr>
                      </a:solidFill>
                    </a:ln>
                    <a:solidFill>
                      <a:schemeClr val="accent5">
                        <a:lumMod val="50000"/>
                      </a:schemeClr>
                    </a:solidFill>
                    <a:latin typeface="Avenir Light" charset="0"/>
                    <a:ea typeface="Avenir Light" charset="0"/>
                    <a:cs typeface="Avenir Light" charset="0"/>
                  </a:rPr>
                  <a:t>Data</a:t>
                </a:r>
                <a:endParaRPr lang="it-IT" sz="1500" dirty="0">
                  <a:ln>
                    <a:solidFill>
                      <a:schemeClr val="accent5">
                        <a:lumMod val="50000"/>
                      </a:schemeClr>
                    </a:solidFill>
                  </a:ln>
                  <a:solidFill>
                    <a:schemeClr val="accent5">
                      <a:lumMod val="50000"/>
                    </a:schemeClr>
                  </a:solidFill>
                  <a:latin typeface="Avenir Light" charset="0"/>
                  <a:ea typeface="Avenir Light" charset="0"/>
                  <a:cs typeface="Avenir Light" charset="0"/>
                </a:endParaRPr>
              </a:p>
              <a:p>
                <a:pPr algn="ctr"/>
                <a:r>
                  <a:rPr lang="it-IT" sz="1500" dirty="0" err="1" smtClean="0">
                    <a:ln>
                      <a:solidFill>
                        <a:schemeClr val="accent5">
                          <a:lumMod val="50000"/>
                        </a:schemeClr>
                      </a:solidFill>
                    </a:ln>
                    <a:solidFill>
                      <a:schemeClr val="accent5">
                        <a:lumMod val="50000"/>
                      </a:schemeClr>
                    </a:solidFill>
                    <a:latin typeface="Avenir Light" charset="0"/>
                    <a:ea typeface="Avenir Light" charset="0"/>
                    <a:cs typeface="Avenir Light" charset="0"/>
                  </a:rPr>
                  <a:t>Collector</a:t>
                </a:r>
                <a:r>
                  <a:rPr lang="it-IT" sz="1500" dirty="0" smtClean="0">
                    <a:ln>
                      <a:solidFill>
                        <a:schemeClr val="accent5">
                          <a:lumMod val="50000"/>
                        </a:schemeClr>
                      </a:solidFill>
                    </a:ln>
                    <a:solidFill>
                      <a:schemeClr val="accent5">
                        <a:lumMod val="50000"/>
                      </a:schemeClr>
                    </a:solidFill>
                    <a:latin typeface="Avenir Light" charset="0"/>
                    <a:ea typeface="Avenir Light" charset="0"/>
                    <a:cs typeface="Avenir Light" charset="0"/>
                  </a:rPr>
                  <a:t> </a:t>
                </a:r>
              </a:p>
              <a:p>
                <a:pPr algn="ctr"/>
                <a:r>
                  <a:rPr lang="el-GR" sz="1500" dirty="0">
                    <a:ln>
                      <a:solidFill>
                        <a:schemeClr val="accent5">
                          <a:lumMod val="50000"/>
                        </a:schemeClr>
                      </a:solidFill>
                    </a:ln>
                    <a:solidFill>
                      <a:schemeClr val="accent5">
                        <a:lumMod val="50000"/>
                      </a:schemeClr>
                    </a:solidFill>
                    <a:latin typeface="Avenir Light" charset="0"/>
                    <a:ea typeface="Avenir Light" charset="0"/>
                    <a:cs typeface="Avenir Light" charset="0"/>
                  </a:rPr>
                  <a:t>μ</a:t>
                </a:r>
                <a:r>
                  <a:rPr lang="it-IT" sz="1500" dirty="0">
                    <a:ln>
                      <a:solidFill>
                        <a:schemeClr val="accent5">
                          <a:lumMod val="50000"/>
                        </a:schemeClr>
                      </a:solidFill>
                    </a:ln>
                    <a:solidFill>
                      <a:schemeClr val="accent5">
                        <a:lumMod val="50000"/>
                      </a:schemeClr>
                    </a:solidFill>
                    <a:latin typeface="Avenir Light" charset="0"/>
                    <a:ea typeface="Avenir Light" charset="0"/>
                    <a:cs typeface="Avenir Light" charset="0"/>
                  </a:rPr>
                  <a:t>Service</a:t>
                </a:r>
                <a:endParaRPr lang="it-IT" sz="1500" dirty="0" smtClean="0">
                  <a:ln>
                    <a:solidFill>
                      <a:schemeClr val="accent5">
                        <a:lumMod val="50000"/>
                      </a:schemeClr>
                    </a:solidFill>
                  </a:ln>
                  <a:solidFill>
                    <a:schemeClr val="accent5">
                      <a:lumMod val="50000"/>
                    </a:schemeClr>
                  </a:solidFill>
                  <a:latin typeface="Avenir Light" charset="0"/>
                  <a:ea typeface="Avenir Light" charset="0"/>
                  <a:cs typeface="Avenir Light" charset="0"/>
                </a:endParaRPr>
              </a:p>
            </p:txBody>
          </p:sp>
          <p:sp>
            <p:nvSpPr>
              <p:cNvPr id="134" name="Rettangolo arrotondato 133"/>
              <p:cNvSpPr/>
              <p:nvPr/>
            </p:nvSpPr>
            <p:spPr>
              <a:xfrm>
                <a:off x="7339801" y="1947333"/>
                <a:ext cx="1881370" cy="1382721"/>
              </a:xfrm>
              <a:prstGeom prst="roundRect">
                <a:avLst/>
              </a:prstGeom>
              <a:gradFill flip="none" rotWithShape="1">
                <a:gsLst>
                  <a:gs pos="0">
                    <a:schemeClr val="accent1">
                      <a:tint val="66000"/>
                      <a:satMod val="160000"/>
                    </a:schemeClr>
                  </a:gs>
                  <a:gs pos="50000">
                    <a:schemeClr val="accent1">
                      <a:tint val="44500"/>
                      <a:satMod val="160000"/>
                    </a:schemeClr>
                  </a:gs>
                  <a:gs pos="100000">
                    <a:schemeClr val="accent1">
                      <a:tint val="23500"/>
                      <a:satMod val="160000"/>
                    </a:schemeClr>
                  </a:gs>
                </a:gsLst>
                <a:lin ang="8100000" scaled="1"/>
                <a:tileRect/>
              </a:gradFill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b" anchorCtr="0"/>
              <a:lstStyle/>
              <a:p>
                <a:pPr algn="ctr"/>
                <a:r>
                  <a:rPr lang="it-IT" sz="1500" dirty="0" smtClean="0">
                    <a:solidFill>
                      <a:schemeClr val="accent1">
                        <a:lumMod val="75000"/>
                      </a:schemeClr>
                    </a:solidFill>
                    <a:latin typeface="Avenir Light" charset="0"/>
                    <a:ea typeface="Avenir Light" charset="0"/>
                    <a:cs typeface="Avenir Light" charset="0"/>
                  </a:rPr>
                  <a:t>Data </a:t>
                </a:r>
                <a:r>
                  <a:rPr lang="it-IT" sz="1500" dirty="0" err="1" smtClean="0">
                    <a:solidFill>
                      <a:schemeClr val="accent1">
                        <a:lumMod val="75000"/>
                      </a:schemeClr>
                    </a:solidFill>
                    <a:latin typeface="Avenir Light" charset="0"/>
                    <a:ea typeface="Avenir Light" charset="0"/>
                    <a:cs typeface="Avenir Light" charset="0"/>
                  </a:rPr>
                  <a:t>Collector</a:t>
                </a:r>
                <a:endParaRPr lang="it-IT" sz="1500" dirty="0">
                  <a:solidFill>
                    <a:schemeClr val="accent1">
                      <a:lumMod val="75000"/>
                    </a:schemeClr>
                  </a:solidFill>
                  <a:latin typeface="Avenir Light" charset="0"/>
                  <a:ea typeface="Avenir Light" charset="0"/>
                  <a:cs typeface="Avenir Light" charset="0"/>
                </a:endParaRPr>
              </a:p>
              <a:p>
                <a:pPr algn="ctr"/>
                <a:r>
                  <a:rPr lang="it-IT" sz="1500" dirty="0" err="1" smtClean="0">
                    <a:solidFill>
                      <a:schemeClr val="accent1">
                        <a:lumMod val="75000"/>
                      </a:schemeClr>
                    </a:solidFill>
                    <a:latin typeface="Avenir Light" charset="0"/>
                    <a:ea typeface="Avenir Light" charset="0"/>
                    <a:cs typeface="Avenir Light" charset="0"/>
                  </a:rPr>
                  <a:t>Verticle</a:t>
                </a:r>
                <a:endParaRPr lang="it-IT" sz="1500" dirty="0">
                  <a:solidFill>
                    <a:schemeClr val="accent1">
                      <a:lumMod val="75000"/>
                    </a:schemeClr>
                  </a:solidFill>
                  <a:latin typeface="Avenir Light" charset="0"/>
                  <a:ea typeface="Avenir Light" charset="0"/>
                  <a:cs typeface="Avenir Light" charset="0"/>
                </a:endParaRPr>
              </a:p>
            </p:txBody>
          </p:sp>
          <p:sp>
            <p:nvSpPr>
              <p:cNvPr id="135" name="Nuvola 134"/>
              <p:cNvSpPr/>
              <p:nvPr/>
            </p:nvSpPr>
            <p:spPr>
              <a:xfrm>
                <a:off x="6732079" y="462987"/>
                <a:ext cx="5282444" cy="4606724"/>
              </a:xfrm>
              <a:prstGeom prst="cloud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it-IT" sz="1500" dirty="0" smtClean="0">
                    <a:solidFill>
                      <a:schemeClr val="bg1">
                        <a:lumMod val="85000"/>
                      </a:schemeClr>
                    </a:solidFill>
                    <a:latin typeface="Avenir Light" charset="0"/>
                    <a:ea typeface="Avenir Light" charset="0"/>
                    <a:cs typeface="Avenir Light" charset="0"/>
                  </a:rPr>
                  <a:t>c</a:t>
                </a:r>
                <a:endParaRPr lang="it-IT" sz="1500" dirty="0">
                  <a:solidFill>
                    <a:schemeClr val="bg1">
                      <a:lumMod val="85000"/>
                    </a:schemeClr>
                  </a:solidFill>
                  <a:latin typeface="Avenir Light" charset="0"/>
                  <a:ea typeface="Avenir Light" charset="0"/>
                  <a:cs typeface="Avenir Light" charset="0"/>
                </a:endParaRPr>
              </a:p>
            </p:txBody>
          </p:sp>
          <p:sp>
            <p:nvSpPr>
              <p:cNvPr id="136" name="CasellaDiTesto 135"/>
              <p:cNvSpPr txBox="1"/>
              <p:nvPr/>
            </p:nvSpPr>
            <p:spPr>
              <a:xfrm>
                <a:off x="3495925" y="1546193"/>
                <a:ext cx="1444371" cy="78483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it-IT" sz="1500" dirty="0" smtClean="0">
                    <a:latin typeface="Avenir Light" charset="0"/>
                    <a:ea typeface="Avenir Light" charset="0"/>
                    <a:cs typeface="Avenir Light" charset="0"/>
                  </a:rPr>
                  <a:t>Dam</a:t>
                </a:r>
              </a:p>
              <a:p>
                <a:pPr algn="ctr"/>
                <a:r>
                  <a:rPr lang="it-IT" sz="1500" dirty="0" err="1" smtClean="0">
                    <a:latin typeface="Avenir Light" charset="0"/>
                    <a:ea typeface="Avenir Light" charset="0"/>
                    <a:cs typeface="Avenir Light" charset="0"/>
                  </a:rPr>
                  <a:t>Sensors</a:t>
                </a:r>
                <a:endParaRPr lang="it-IT" sz="1500" dirty="0" smtClean="0">
                  <a:latin typeface="Avenir Light" charset="0"/>
                  <a:ea typeface="Avenir Light" charset="0"/>
                  <a:cs typeface="Avenir Light" charset="0"/>
                </a:endParaRPr>
              </a:p>
              <a:p>
                <a:pPr algn="ctr"/>
                <a:r>
                  <a:rPr lang="it-IT" sz="1500" dirty="0" err="1" smtClean="0">
                    <a:latin typeface="Avenir Light" charset="0"/>
                    <a:ea typeface="Avenir Light" charset="0"/>
                    <a:cs typeface="Avenir Light" charset="0"/>
                  </a:rPr>
                  <a:t>Measurements</a:t>
                </a:r>
                <a:endParaRPr lang="it-IT" sz="1500" dirty="0">
                  <a:latin typeface="Avenir Light" charset="0"/>
                  <a:ea typeface="Avenir Light" charset="0"/>
                  <a:cs typeface="Avenir Light" charset="0"/>
                </a:endParaRPr>
              </a:p>
            </p:txBody>
          </p:sp>
          <p:sp>
            <p:nvSpPr>
              <p:cNvPr id="137" name="Rettangolo arrotondato 136"/>
              <p:cNvSpPr/>
              <p:nvPr/>
            </p:nvSpPr>
            <p:spPr>
              <a:xfrm>
                <a:off x="9110316" y="3742066"/>
                <a:ext cx="1097780" cy="703312"/>
              </a:xfrm>
              <a:prstGeom prst="roundRect">
                <a:avLst/>
              </a:prstGeom>
              <a:gradFill flip="none" rotWithShape="1">
                <a:gsLst>
                  <a:gs pos="0">
                    <a:srgbClr val="7EA39F">
                      <a:tint val="66000"/>
                      <a:satMod val="160000"/>
                    </a:srgbClr>
                  </a:gs>
                  <a:gs pos="50000">
                    <a:srgbClr val="7EA39F">
                      <a:tint val="44500"/>
                      <a:satMod val="160000"/>
                    </a:srgbClr>
                  </a:gs>
                  <a:gs pos="100000">
                    <a:srgbClr val="7EA39F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ln>
                <a:solidFill>
                  <a:srgbClr val="5A767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 anchorCtr="0"/>
              <a:lstStyle/>
              <a:p>
                <a:pPr algn="ctr"/>
                <a:r>
                  <a:rPr lang="it-IT" sz="1500" dirty="0" err="1" smtClean="0">
                    <a:ln>
                      <a:solidFill>
                        <a:schemeClr val="accent5">
                          <a:lumMod val="50000"/>
                        </a:schemeClr>
                      </a:solidFill>
                    </a:ln>
                    <a:solidFill>
                      <a:schemeClr val="accent5">
                        <a:lumMod val="50000"/>
                      </a:schemeClr>
                    </a:solidFill>
                    <a:latin typeface="Avenir Light" charset="0"/>
                    <a:ea typeface="Avenir Light" charset="0"/>
                    <a:cs typeface="Avenir Light" charset="0"/>
                  </a:rPr>
                  <a:t>Alarm</a:t>
                </a:r>
                <a:r>
                  <a:rPr lang="it-IT" sz="1500" dirty="0" smtClean="0">
                    <a:ln>
                      <a:solidFill>
                        <a:schemeClr val="accent5">
                          <a:lumMod val="50000"/>
                        </a:schemeClr>
                      </a:solidFill>
                    </a:ln>
                    <a:solidFill>
                      <a:schemeClr val="accent5">
                        <a:lumMod val="50000"/>
                      </a:schemeClr>
                    </a:solidFill>
                    <a:latin typeface="Avenir Light" charset="0"/>
                    <a:ea typeface="Avenir Light" charset="0"/>
                    <a:cs typeface="Avenir Light" charset="0"/>
                  </a:rPr>
                  <a:t> Manager </a:t>
                </a:r>
                <a:r>
                  <a:rPr lang="el-GR" sz="1500" dirty="0">
                    <a:ln>
                      <a:solidFill>
                        <a:schemeClr val="accent5">
                          <a:lumMod val="50000"/>
                        </a:schemeClr>
                      </a:solidFill>
                    </a:ln>
                    <a:solidFill>
                      <a:schemeClr val="accent5">
                        <a:lumMod val="50000"/>
                      </a:schemeClr>
                    </a:solidFill>
                    <a:latin typeface="Avenir Light" charset="0"/>
                    <a:ea typeface="Avenir Light" charset="0"/>
                    <a:cs typeface="Avenir Light" charset="0"/>
                  </a:rPr>
                  <a:t>μ</a:t>
                </a:r>
                <a:r>
                  <a:rPr lang="it-IT" sz="1500" dirty="0">
                    <a:ln>
                      <a:solidFill>
                        <a:schemeClr val="accent5">
                          <a:lumMod val="50000"/>
                        </a:schemeClr>
                      </a:solidFill>
                    </a:ln>
                    <a:solidFill>
                      <a:schemeClr val="accent5">
                        <a:lumMod val="50000"/>
                      </a:schemeClr>
                    </a:solidFill>
                    <a:latin typeface="Avenir Light" charset="0"/>
                    <a:ea typeface="Avenir Light" charset="0"/>
                    <a:cs typeface="Avenir Light" charset="0"/>
                  </a:rPr>
                  <a:t>Service</a:t>
                </a:r>
              </a:p>
            </p:txBody>
          </p:sp>
          <p:sp>
            <p:nvSpPr>
              <p:cNvPr id="138" name="CasellaDiTesto 137"/>
              <p:cNvSpPr txBox="1"/>
              <p:nvPr/>
            </p:nvSpPr>
            <p:spPr>
              <a:xfrm>
                <a:off x="5941514" y="3011110"/>
                <a:ext cx="977635" cy="32316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it-IT" sz="1500" dirty="0" err="1" smtClean="0">
                    <a:latin typeface="Avenir Light" charset="0"/>
                    <a:ea typeface="Avenir Light" charset="0"/>
                    <a:cs typeface="Avenir Light" charset="0"/>
                  </a:rPr>
                  <a:t>Publish</a:t>
                </a:r>
                <a:endParaRPr lang="it-IT" sz="1500" dirty="0">
                  <a:latin typeface="Avenir Light" charset="0"/>
                  <a:ea typeface="Avenir Light" charset="0"/>
                  <a:cs typeface="Avenir Light" charset="0"/>
                </a:endParaRPr>
              </a:p>
            </p:txBody>
          </p:sp>
          <p:cxnSp>
            <p:nvCxnSpPr>
              <p:cNvPr id="139" name="Connettore 2 138"/>
              <p:cNvCxnSpPr/>
              <p:nvPr/>
            </p:nvCxnSpPr>
            <p:spPr>
              <a:xfrm>
                <a:off x="9039828" y="3402758"/>
                <a:ext cx="243147" cy="348548"/>
              </a:xfrm>
              <a:prstGeom prst="straightConnector1">
                <a:avLst/>
              </a:prstGeom>
              <a:ln w="44450">
                <a:solidFill>
                  <a:srgbClr val="5A767C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40" name="Gruppo 139"/>
              <p:cNvGrpSpPr/>
              <p:nvPr/>
            </p:nvGrpSpPr>
            <p:grpSpPr>
              <a:xfrm>
                <a:off x="8070607" y="2515990"/>
                <a:ext cx="1369524" cy="953616"/>
                <a:chOff x="3317152" y="3854615"/>
                <a:chExt cx="1689523" cy="1703101"/>
              </a:xfrm>
            </p:grpSpPr>
            <p:grpSp>
              <p:nvGrpSpPr>
                <p:cNvPr id="162" name="Gruppo 161"/>
                <p:cNvGrpSpPr/>
                <p:nvPr/>
              </p:nvGrpSpPr>
              <p:grpSpPr>
                <a:xfrm>
                  <a:off x="3317152" y="3854615"/>
                  <a:ext cx="1689523" cy="1703101"/>
                  <a:chOff x="3742268" y="4941627"/>
                  <a:chExt cx="1219199" cy="1442240"/>
                </a:xfrm>
              </p:grpSpPr>
              <p:sp>
                <p:nvSpPr>
                  <p:cNvPr id="164" name="Freccia circolare in su 163"/>
                  <p:cNvSpPr/>
                  <p:nvPr/>
                </p:nvSpPr>
                <p:spPr>
                  <a:xfrm rot="10800000">
                    <a:off x="3742268" y="4941627"/>
                    <a:ext cx="1168400" cy="677334"/>
                  </a:xfrm>
                  <a:prstGeom prst="curvedUpArrow">
                    <a:avLst/>
                  </a:prstGeom>
                </p:spPr>
                <p:style>
                  <a:lnRef idx="2">
                    <a:schemeClr val="accent3">
                      <a:shade val="50000"/>
                    </a:schemeClr>
                  </a:lnRef>
                  <a:fillRef idx="1">
                    <a:schemeClr val="accent3"/>
                  </a:fillRef>
                  <a:effectRef idx="0">
                    <a:schemeClr val="accent3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 sz="1500">
                      <a:solidFill>
                        <a:schemeClr val="tx1"/>
                      </a:solidFill>
                      <a:latin typeface="Avenir Light" charset="0"/>
                      <a:ea typeface="Avenir Light" charset="0"/>
                      <a:cs typeface="Avenir Light" charset="0"/>
                    </a:endParaRPr>
                  </a:p>
                </p:txBody>
              </p:sp>
              <p:sp>
                <p:nvSpPr>
                  <p:cNvPr id="165" name="Freccia circolare in su 164"/>
                  <p:cNvSpPr/>
                  <p:nvPr/>
                </p:nvSpPr>
                <p:spPr>
                  <a:xfrm>
                    <a:off x="3793067" y="5706533"/>
                    <a:ext cx="1168400" cy="677334"/>
                  </a:xfrm>
                  <a:prstGeom prst="curvedUpArrow">
                    <a:avLst/>
                  </a:prstGeom>
                </p:spPr>
                <p:style>
                  <a:lnRef idx="2">
                    <a:schemeClr val="accent3">
                      <a:shade val="50000"/>
                    </a:schemeClr>
                  </a:lnRef>
                  <a:fillRef idx="1">
                    <a:schemeClr val="accent3"/>
                  </a:fillRef>
                  <a:effectRef idx="0">
                    <a:schemeClr val="accent3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 sz="1500">
                      <a:solidFill>
                        <a:schemeClr val="tx1"/>
                      </a:solidFill>
                      <a:latin typeface="Avenir Light" charset="0"/>
                      <a:ea typeface="Avenir Light" charset="0"/>
                      <a:cs typeface="Avenir Light" charset="0"/>
                    </a:endParaRPr>
                  </a:p>
                </p:txBody>
              </p:sp>
            </p:grpSp>
            <p:sp>
              <p:nvSpPr>
                <p:cNvPr id="163" name="CasellaDiTesto 162"/>
                <p:cNvSpPr txBox="1"/>
                <p:nvPr/>
              </p:nvSpPr>
              <p:spPr>
                <a:xfrm>
                  <a:off x="3672837" y="3978779"/>
                  <a:ext cx="978153" cy="67496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it-IT" sz="1500" dirty="0" err="1" smtClean="0">
                      <a:latin typeface="Avenir Light" charset="0"/>
                      <a:ea typeface="Avenir Light" charset="0"/>
                      <a:cs typeface="Avenir Light" charset="0"/>
                    </a:rPr>
                    <a:t>Vert.x</a:t>
                  </a:r>
                  <a:endParaRPr lang="it-IT" sz="1500" dirty="0" smtClean="0">
                    <a:latin typeface="Avenir Light" charset="0"/>
                    <a:ea typeface="Avenir Light" charset="0"/>
                    <a:cs typeface="Avenir Light" charset="0"/>
                  </a:endParaRPr>
                </a:p>
                <a:p>
                  <a:pPr algn="ctr"/>
                  <a:r>
                    <a:rPr lang="it-IT" sz="1500" dirty="0" err="1" smtClean="0">
                      <a:latin typeface="Avenir Light" charset="0"/>
                      <a:ea typeface="Avenir Light" charset="0"/>
                      <a:cs typeface="Avenir Light" charset="0"/>
                    </a:rPr>
                    <a:t>EventBus</a:t>
                  </a:r>
                  <a:endParaRPr lang="it-IT" sz="1500" dirty="0">
                    <a:latin typeface="Avenir Light" charset="0"/>
                    <a:ea typeface="Avenir Light" charset="0"/>
                    <a:cs typeface="Avenir Light" charset="0"/>
                  </a:endParaRPr>
                </a:p>
              </p:txBody>
            </p:sp>
          </p:grpSp>
          <p:cxnSp>
            <p:nvCxnSpPr>
              <p:cNvPr id="141" name="Connettore 2 140"/>
              <p:cNvCxnSpPr/>
              <p:nvPr/>
            </p:nvCxnSpPr>
            <p:spPr>
              <a:xfrm flipH="1">
                <a:off x="10856456" y="2516992"/>
                <a:ext cx="267733" cy="121701"/>
              </a:xfrm>
              <a:prstGeom prst="straightConnector1">
                <a:avLst/>
              </a:prstGeom>
              <a:ln w="38100">
                <a:solidFill>
                  <a:srgbClr val="5A767C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42" name="Rettangolo arrotondato 141"/>
              <p:cNvSpPr/>
              <p:nvPr/>
            </p:nvSpPr>
            <p:spPr>
              <a:xfrm>
                <a:off x="7435296" y="1569425"/>
                <a:ext cx="1067271" cy="674105"/>
              </a:xfrm>
              <a:prstGeom prst="roundRect">
                <a:avLst/>
              </a:prstGeom>
              <a:gradFill flip="none" rotWithShape="1">
                <a:gsLst>
                  <a:gs pos="0">
                    <a:srgbClr val="7EA39F">
                      <a:tint val="66000"/>
                      <a:satMod val="160000"/>
                    </a:srgbClr>
                  </a:gs>
                  <a:gs pos="50000">
                    <a:srgbClr val="7EA39F">
                      <a:tint val="44500"/>
                      <a:satMod val="160000"/>
                    </a:srgbClr>
                  </a:gs>
                  <a:gs pos="100000">
                    <a:srgbClr val="7EA39F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ln>
                <a:solidFill>
                  <a:srgbClr val="5A767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 anchorCtr="0"/>
              <a:lstStyle/>
              <a:p>
                <a:pPr algn="ctr"/>
                <a:r>
                  <a:rPr lang="it-IT" sz="1500" dirty="0" smtClean="0">
                    <a:ln>
                      <a:solidFill>
                        <a:schemeClr val="accent5">
                          <a:lumMod val="50000"/>
                        </a:schemeClr>
                      </a:solidFill>
                    </a:ln>
                    <a:solidFill>
                      <a:schemeClr val="accent5">
                        <a:lumMod val="50000"/>
                      </a:schemeClr>
                    </a:solidFill>
                    <a:latin typeface="Avenir Light" charset="0"/>
                    <a:ea typeface="Avenir Light" charset="0"/>
                    <a:cs typeface="Avenir Light" charset="0"/>
                  </a:rPr>
                  <a:t>Web Proxy </a:t>
                </a:r>
                <a:r>
                  <a:rPr lang="el-GR" sz="1500" dirty="0">
                    <a:ln>
                      <a:solidFill>
                        <a:schemeClr val="accent5">
                          <a:lumMod val="50000"/>
                        </a:schemeClr>
                      </a:solidFill>
                    </a:ln>
                    <a:solidFill>
                      <a:schemeClr val="accent5">
                        <a:lumMod val="50000"/>
                      </a:schemeClr>
                    </a:solidFill>
                    <a:latin typeface="Avenir Light" charset="0"/>
                    <a:ea typeface="Avenir Light" charset="0"/>
                    <a:cs typeface="Avenir Light" charset="0"/>
                  </a:rPr>
                  <a:t>μ</a:t>
                </a:r>
                <a:r>
                  <a:rPr lang="it-IT" sz="1500" dirty="0">
                    <a:ln>
                      <a:solidFill>
                        <a:schemeClr val="accent5">
                          <a:lumMod val="50000"/>
                        </a:schemeClr>
                      </a:solidFill>
                    </a:ln>
                    <a:solidFill>
                      <a:schemeClr val="accent5">
                        <a:lumMod val="50000"/>
                      </a:schemeClr>
                    </a:solidFill>
                    <a:latin typeface="Avenir Light" charset="0"/>
                    <a:ea typeface="Avenir Light" charset="0"/>
                    <a:cs typeface="Avenir Light" charset="0"/>
                  </a:rPr>
                  <a:t>Service</a:t>
                </a:r>
              </a:p>
            </p:txBody>
          </p:sp>
          <p:cxnSp>
            <p:nvCxnSpPr>
              <p:cNvPr id="143" name="Connettore 2 142"/>
              <p:cNvCxnSpPr/>
              <p:nvPr/>
            </p:nvCxnSpPr>
            <p:spPr>
              <a:xfrm flipH="1" flipV="1">
                <a:off x="8179543" y="2274908"/>
                <a:ext cx="122298" cy="317887"/>
              </a:xfrm>
              <a:prstGeom prst="straightConnector1">
                <a:avLst/>
              </a:prstGeom>
              <a:ln w="44450">
                <a:solidFill>
                  <a:srgbClr val="5A767C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4" name="Connettore 2 143"/>
              <p:cNvCxnSpPr>
                <a:endCxn id="134" idx="3"/>
              </p:cNvCxnSpPr>
              <p:nvPr/>
            </p:nvCxnSpPr>
            <p:spPr>
              <a:xfrm flipH="1">
                <a:off x="8754829" y="2123922"/>
                <a:ext cx="284999" cy="392068"/>
              </a:xfrm>
              <a:prstGeom prst="straightConnector1">
                <a:avLst/>
              </a:prstGeom>
              <a:ln w="44450">
                <a:solidFill>
                  <a:srgbClr val="5A767C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45" name="Gruppo 144"/>
              <p:cNvGrpSpPr/>
              <p:nvPr/>
            </p:nvGrpSpPr>
            <p:grpSpPr>
              <a:xfrm>
                <a:off x="10232943" y="887206"/>
                <a:ext cx="766006" cy="771943"/>
                <a:chOff x="10665687" y="961925"/>
                <a:chExt cx="985408" cy="1005052"/>
              </a:xfrm>
            </p:grpSpPr>
            <p:pic>
              <p:nvPicPr>
                <p:cNvPr id="160" name="Immagine 159"/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10665687" y="961925"/>
                  <a:ext cx="985408" cy="985408"/>
                </a:xfrm>
                <a:prstGeom prst="rect">
                  <a:avLst/>
                </a:prstGeom>
              </p:spPr>
            </p:pic>
            <p:pic>
              <p:nvPicPr>
                <p:cNvPr id="161" name="Immagine 160"/>
                <p:cNvPicPr>
                  <a:picLocks noChangeAspect="1"/>
                </p:cNvPicPr>
                <p:nvPr/>
              </p:nvPicPr>
              <p:blipFill rotWithShape="1">
                <a:blip r:embed="rId4"/>
                <a:srcRect l="50426" t="48732"/>
                <a:stretch/>
              </p:blipFill>
              <p:spPr>
                <a:xfrm>
                  <a:off x="11167800" y="1502400"/>
                  <a:ext cx="449231" cy="464577"/>
                </a:xfrm>
                <a:prstGeom prst="ellipse">
                  <a:avLst/>
                </a:prstGeom>
                <a:solidFill>
                  <a:schemeClr val="bg1"/>
                </a:solidFill>
              </p:spPr>
            </p:pic>
          </p:grpSp>
          <p:pic>
            <p:nvPicPr>
              <p:cNvPr id="146" name="Immagine 145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197875" y="689080"/>
                <a:ext cx="549008" cy="464545"/>
              </a:xfrm>
              <a:prstGeom prst="rect">
                <a:avLst/>
              </a:prstGeom>
            </p:spPr>
          </p:pic>
          <p:pic>
            <p:nvPicPr>
              <p:cNvPr id="147" name="Immagine 146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756001" y="1160481"/>
                <a:ext cx="685708" cy="685708"/>
              </a:xfrm>
              <a:prstGeom prst="rect">
                <a:avLst/>
              </a:prstGeom>
            </p:spPr>
          </p:pic>
          <p:cxnSp>
            <p:nvCxnSpPr>
              <p:cNvPr id="148" name="Connettore 2 147"/>
              <p:cNvCxnSpPr>
                <a:endCxn id="157" idx="1"/>
              </p:cNvCxnSpPr>
              <p:nvPr/>
            </p:nvCxnSpPr>
            <p:spPr>
              <a:xfrm>
                <a:off x="6441709" y="1503335"/>
                <a:ext cx="993587" cy="403143"/>
              </a:xfrm>
              <a:prstGeom prst="straightConnector1">
                <a:avLst/>
              </a:prstGeom>
              <a:ln w="47625">
                <a:solidFill>
                  <a:srgbClr val="5A767C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49" name="Immagine 148"/>
              <p:cNvPicPr>
                <a:picLocks noChangeAspect="1"/>
              </p:cNvPicPr>
              <p:nvPr/>
            </p:nvPicPr>
            <p:blipFill>
              <a:blip r:embed="rId7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sharpenSoften amount="3000"/>
                        </a14:imgEffect>
                        <a14:imgEffect>
                          <a14:saturation sat="184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3699200" y="775896"/>
                <a:ext cx="1022380" cy="807471"/>
              </a:xfrm>
              <a:prstGeom prst="rect">
                <a:avLst/>
              </a:prstGeom>
            </p:spPr>
          </p:pic>
          <p:sp>
            <p:nvSpPr>
              <p:cNvPr id="150" name="Rettangolo arrotondato 149"/>
              <p:cNvSpPr/>
              <p:nvPr/>
            </p:nvSpPr>
            <p:spPr>
              <a:xfrm>
                <a:off x="5689381" y="2362393"/>
                <a:ext cx="255663" cy="1030494"/>
              </a:xfrm>
              <a:prstGeom prst="round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sz="1500">
                  <a:latin typeface="Avenir Light" charset="0"/>
                  <a:ea typeface="Avenir Light" charset="0"/>
                  <a:cs typeface="Avenir Light" charset="0"/>
                </a:endParaRPr>
              </a:p>
            </p:txBody>
          </p:sp>
          <p:sp>
            <p:nvSpPr>
              <p:cNvPr id="151" name="Rettangolo arrotondato 150"/>
              <p:cNvSpPr/>
              <p:nvPr/>
            </p:nvSpPr>
            <p:spPr>
              <a:xfrm>
                <a:off x="4339314" y="2365316"/>
                <a:ext cx="255663" cy="1030494"/>
              </a:xfrm>
              <a:prstGeom prst="round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sz="1500" dirty="0">
                  <a:latin typeface="Avenir Light" charset="0"/>
                  <a:ea typeface="Avenir Light" charset="0"/>
                  <a:cs typeface="Avenir Light" charset="0"/>
                </a:endParaRPr>
              </a:p>
            </p:txBody>
          </p:sp>
          <p:sp>
            <p:nvSpPr>
              <p:cNvPr id="152" name="CasellaDiTesto 151"/>
              <p:cNvSpPr txBox="1"/>
              <p:nvPr/>
            </p:nvSpPr>
            <p:spPr>
              <a:xfrm rot="16200000">
                <a:off x="4024795" y="2725909"/>
                <a:ext cx="893386" cy="3231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1500" dirty="0" err="1" smtClean="0">
                    <a:solidFill>
                      <a:schemeClr val="bg1"/>
                    </a:solidFill>
                    <a:latin typeface="Avenir Light" charset="0"/>
                    <a:ea typeface="Avenir Light" charset="0"/>
                    <a:cs typeface="Avenir Light" charset="0"/>
                  </a:rPr>
                  <a:t>Modbus</a:t>
                </a:r>
                <a:endParaRPr lang="it-IT" sz="1500" dirty="0">
                  <a:solidFill>
                    <a:schemeClr val="bg1"/>
                  </a:solidFill>
                  <a:latin typeface="Avenir Light" charset="0"/>
                  <a:ea typeface="Avenir Light" charset="0"/>
                  <a:cs typeface="Avenir Light" charset="0"/>
                </a:endParaRPr>
              </a:p>
            </p:txBody>
          </p:sp>
          <p:sp>
            <p:nvSpPr>
              <p:cNvPr id="153" name="CasellaDiTesto 152"/>
              <p:cNvSpPr txBox="1"/>
              <p:nvPr/>
            </p:nvSpPr>
            <p:spPr>
              <a:xfrm rot="16200000">
                <a:off x="5472329" y="2725999"/>
                <a:ext cx="666208" cy="3231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1500" dirty="0" err="1" smtClean="0">
                    <a:solidFill>
                      <a:schemeClr val="bg1"/>
                    </a:solidFill>
                    <a:latin typeface="Avenir Light" charset="0"/>
                    <a:ea typeface="Avenir Light" charset="0"/>
                    <a:cs typeface="Avenir Light" charset="0"/>
                  </a:rPr>
                  <a:t>Vert.x</a:t>
                </a:r>
                <a:endParaRPr lang="it-IT" sz="1500" dirty="0">
                  <a:solidFill>
                    <a:schemeClr val="bg1"/>
                  </a:solidFill>
                  <a:latin typeface="Avenir Light" charset="0"/>
                  <a:ea typeface="Avenir Light" charset="0"/>
                  <a:cs typeface="Avenir Light" charset="0"/>
                </a:endParaRPr>
              </a:p>
            </p:txBody>
          </p:sp>
          <p:cxnSp>
            <p:nvCxnSpPr>
              <p:cNvPr id="154" name="Connettore 2 153"/>
              <p:cNvCxnSpPr/>
              <p:nvPr/>
            </p:nvCxnSpPr>
            <p:spPr>
              <a:xfrm flipH="1">
                <a:off x="9282975" y="2754710"/>
                <a:ext cx="453212" cy="0"/>
              </a:xfrm>
              <a:prstGeom prst="straightConnector1">
                <a:avLst/>
              </a:prstGeom>
              <a:ln w="44450">
                <a:solidFill>
                  <a:srgbClr val="5A767C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55" name="Rettangolo arrotondato 154"/>
              <p:cNvSpPr/>
              <p:nvPr/>
            </p:nvSpPr>
            <p:spPr>
              <a:xfrm>
                <a:off x="8790878" y="1294012"/>
                <a:ext cx="1102572" cy="829910"/>
              </a:xfrm>
              <a:prstGeom prst="roundRect">
                <a:avLst/>
              </a:prstGeom>
              <a:gradFill flip="none" rotWithShape="1">
                <a:gsLst>
                  <a:gs pos="0">
                    <a:srgbClr val="7EA39F">
                      <a:tint val="66000"/>
                      <a:satMod val="160000"/>
                    </a:srgbClr>
                  </a:gs>
                  <a:gs pos="50000">
                    <a:srgbClr val="7EA39F">
                      <a:tint val="44500"/>
                      <a:satMod val="160000"/>
                    </a:srgbClr>
                  </a:gs>
                  <a:gs pos="100000">
                    <a:srgbClr val="7EA39F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ln>
                <a:solidFill>
                  <a:srgbClr val="5A767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b" anchorCtr="0"/>
              <a:lstStyle/>
              <a:p>
                <a:pPr algn="ctr"/>
                <a:r>
                  <a:rPr lang="it-IT" sz="1500" dirty="0" smtClean="0">
                    <a:ln>
                      <a:solidFill>
                        <a:schemeClr val="accent5">
                          <a:lumMod val="50000"/>
                        </a:schemeClr>
                      </a:solidFill>
                    </a:ln>
                    <a:solidFill>
                      <a:schemeClr val="accent5">
                        <a:lumMod val="50000"/>
                      </a:schemeClr>
                    </a:solidFill>
                    <a:latin typeface="Avenir Light" charset="0"/>
                    <a:ea typeface="Avenir Light" charset="0"/>
                    <a:cs typeface="Avenir Light" charset="0"/>
                  </a:rPr>
                  <a:t>Cache </a:t>
                </a:r>
                <a:r>
                  <a:rPr lang="it-IT" sz="1500" dirty="0" err="1" smtClean="0">
                    <a:ln>
                      <a:solidFill>
                        <a:schemeClr val="accent5">
                          <a:lumMod val="50000"/>
                        </a:schemeClr>
                      </a:solidFill>
                    </a:ln>
                    <a:solidFill>
                      <a:schemeClr val="accent5">
                        <a:lumMod val="50000"/>
                      </a:schemeClr>
                    </a:solidFill>
                    <a:latin typeface="Avenir Light" charset="0"/>
                    <a:ea typeface="Avenir Light" charset="0"/>
                    <a:cs typeface="Avenir Light" charset="0"/>
                  </a:rPr>
                  <a:t>Archiver</a:t>
                </a:r>
                <a:endParaRPr lang="it-IT" sz="1500" dirty="0" smtClean="0">
                  <a:ln>
                    <a:solidFill>
                      <a:schemeClr val="accent5">
                        <a:lumMod val="50000"/>
                      </a:schemeClr>
                    </a:solidFill>
                  </a:ln>
                  <a:solidFill>
                    <a:schemeClr val="accent5">
                      <a:lumMod val="50000"/>
                    </a:schemeClr>
                  </a:solidFill>
                  <a:latin typeface="Avenir Light" charset="0"/>
                  <a:ea typeface="Avenir Light" charset="0"/>
                  <a:cs typeface="Avenir Light" charset="0"/>
                </a:endParaRPr>
              </a:p>
              <a:p>
                <a:pPr algn="ctr"/>
                <a:r>
                  <a:rPr lang="el-GR" sz="1500" dirty="0">
                    <a:ln>
                      <a:solidFill>
                        <a:schemeClr val="accent5">
                          <a:lumMod val="50000"/>
                        </a:schemeClr>
                      </a:solidFill>
                    </a:ln>
                    <a:solidFill>
                      <a:schemeClr val="accent5">
                        <a:lumMod val="50000"/>
                      </a:schemeClr>
                    </a:solidFill>
                    <a:latin typeface="Avenir Light" charset="0"/>
                    <a:ea typeface="Avenir Light" charset="0"/>
                    <a:cs typeface="Avenir Light" charset="0"/>
                  </a:rPr>
                  <a:t>μ</a:t>
                </a:r>
                <a:r>
                  <a:rPr lang="it-IT" sz="1500" dirty="0">
                    <a:ln>
                      <a:solidFill>
                        <a:schemeClr val="accent5">
                          <a:lumMod val="50000"/>
                        </a:schemeClr>
                      </a:solidFill>
                    </a:ln>
                    <a:solidFill>
                      <a:schemeClr val="accent5">
                        <a:lumMod val="50000"/>
                      </a:schemeClr>
                    </a:solidFill>
                    <a:latin typeface="Avenir Light" charset="0"/>
                    <a:ea typeface="Avenir Light" charset="0"/>
                    <a:cs typeface="Avenir Light" charset="0"/>
                  </a:rPr>
                  <a:t>Service</a:t>
                </a:r>
              </a:p>
            </p:txBody>
          </p:sp>
          <p:sp>
            <p:nvSpPr>
              <p:cNvPr id="156" name="Rettangolo arrotondato 155"/>
              <p:cNvSpPr/>
              <p:nvPr/>
            </p:nvSpPr>
            <p:spPr>
              <a:xfrm>
                <a:off x="9740158" y="2342698"/>
                <a:ext cx="1135477" cy="821340"/>
              </a:xfrm>
              <a:prstGeom prst="roundRect">
                <a:avLst/>
              </a:prstGeom>
              <a:gradFill flip="none" rotWithShape="1">
                <a:gsLst>
                  <a:gs pos="0">
                    <a:srgbClr val="7EA39F">
                      <a:tint val="66000"/>
                      <a:satMod val="160000"/>
                    </a:srgbClr>
                  </a:gs>
                  <a:gs pos="50000">
                    <a:srgbClr val="7EA39F">
                      <a:tint val="44500"/>
                      <a:satMod val="160000"/>
                    </a:srgbClr>
                  </a:gs>
                  <a:gs pos="100000">
                    <a:srgbClr val="7EA39F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ln>
                <a:solidFill>
                  <a:srgbClr val="5A767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b" anchorCtr="0"/>
              <a:lstStyle/>
              <a:p>
                <a:pPr algn="ctr"/>
                <a:r>
                  <a:rPr lang="it-IT" sz="1500" dirty="0" smtClean="0">
                    <a:ln>
                      <a:solidFill>
                        <a:schemeClr val="accent5">
                          <a:lumMod val="50000"/>
                        </a:schemeClr>
                      </a:solidFill>
                    </a:ln>
                    <a:solidFill>
                      <a:schemeClr val="accent5">
                        <a:lumMod val="50000"/>
                      </a:schemeClr>
                    </a:solidFill>
                    <a:latin typeface="Avenir Light" charset="0"/>
                    <a:ea typeface="Avenir Light" charset="0"/>
                    <a:cs typeface="Avenir Light" charset="0"/>
                  </a:rPr>
                  <a:t>Storage </a:t>
                </a:r>
                <a:r>
                  <a:rPr lang="it-IT" sz="1500" dirty="0" err="1" smtClean="0">
                    <a:ln>
                      <a:solidFill>
                        <a:schemeClr val="accent5">
                          <a:lumMod val="50000"/>
                        </a:schemeClr>
                      </a:solidFill>
                    </a:ln>
                    <a:solidFill>
                      <a:schemeClr val="accent5">
                        <a:lumMod val="50000"/>
                      </a:schemeClr>
                    </a:solidFill>
                    <a:latin typeface="Avenir Light" charset="0"/>
                    <a:ea typeface="Avenir Light" charset="0"/>
                    <a:cs typeface="Avenir Light" charset="0"/>
                  </a:rPr>
                  <a:t>Archiver</a:t>
                </a:r>
                <a:endParaRPr lang="it-IT" sz="1500" dirty="0" smtClean="0">
                  <a:ln>
                    <a:solidFill>
                      <a:schemeClr val="accent5">
                        <a:lumMod val="50000"/>
                      </a:schemeClr>
                    </a:solidFill>
                  </a:ln>
                  <a:solidFill>
                    <a:schemeClr val="accent5">
                      <a:lumMod val="50000"/>
                    </a:schemeClr>
                  </a:solidFill>
                  <a:latin typeface="Avenir Light" charset="0"/>
                  <a:ea typeface="Avenir Light" charset="0"/>
                  <a:cs typeface="Avenir Light" charset="0"/>
                </a:endParaRPr>
              </a:p>
              <a:p>
                <a:pPr algn="ctr"/>
                <a:r>
                  <a:rPr lang="el-GR" sz="1500" dirty="0" smtClean="0">
                    <a:ln>
                      <a:solidFill>
                        <a:schemeClr val="accent5">
                          <a:lumMod val="50000"/>
                        </a:schemeClr>
                      </a:solidFill>
                    </a:ln>
                    <a:solidFill>
                      <a:schemeClr val="accent5">
                        <a:lumMod val="50000"/>
                      </a:schemeClr>
                    </a:solidFill>
                    <a:latin typeface="Avenir Light" charset="0"/>
                    <a:ea typeface="Avenir Light" charset="0"/>
                    <a:cs typeface="Avenir Light" charset="0"/>
                  </a:rPr>
                  <a:t>μ</a:t>
                </a:r>
                <a:r>
                  <a:rPr lang="it-IT" sz="1500" dirty="0" smtClean="0">
                    <a:ln>
                      <a:solidFill>
                        <a:schemeClr val="accent5">
                          <a:lumMod val="50000"/>
                        </a:schemeClr>
                      </a:solidFill>
                    </a:ln>
                    <a:solidFill>
                      <a:schemeClr val="accent5">
                        <a:lumMod val="50000"/>
                      </a:schemeClr>
                    </a:solidFill>
                    <a:latin typeface="Avenir Light" charset="0"/>
                    <a:ea typeface="Avenir Light" charset="0"/>
                    <a:cs typeface="Avenir Light" charset="0"/>
                  </a:rPr>
                  <a:t>Service</a:t>
                </a:r>
                <a:endParaRPr lang="it-IT" sz="1500" dirty="0">
                  <a:ln>
                    <a:solidFill>
                      <a:schemeClr val="accent5">
                        <a:lumMod val="50000"/>
                      </a:schemeClr>
                    </a:solidFill>
                  </a:ln>
                  <a:solidFill>
                    <a:schemeClr val="accent5">
                      <a:lumMod val="50000"/>
                    </a:schemeClr>
                  </a:solidFill>
                  <a:latin typeface="Avenir Light" charset="0"/>
                  <a:ea typeface="Avenir Light" charset="0"/>
                  <a:cs typeface="Avenir Light" charset="0"/>
                </a:endParaRPr>
              </a:p>
            </p:txBody>
          </p:sp>
          <p:cxnSp>
            <p:nvCxnSpPr>
              <p:cNvPr id="157" name="Connettore 2 156"/>
              <p:cNvCxnSpPr/>
              <p:nvPr/>
            </p:nvCxnSpPr>
            <p:spPr>
              <a:xfrm flipH="1">
                <a:off x="9937804" y="1360324"/>
                <a:ext cx="331877" cy="345944"/>
              </a:xfrm>
              <a:prstGeom prst="straightConnector1">
                <a:avLst/>
              </a:prstGeom>
              <a:ln w="38100">
                <a:solidFill>
                  <a:srgbClr val="5A767C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58" name="Immagine 157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1111188" y="2018538"/>
                <a:ext cx="734830" cy="734830"/>
              </a:xfrm>
              <a:prstGeom prst="rect">
                <a:avLst/>
              </a:prstGeom>
            </p:spPr>
          </p:pic>
          <p:cxnSp>
            <p:nvCxnSpPr>
              <p:cNvPr id="159" name="Connettore 2 158"/>
              <p:cNvCxnSpPr/>
              <p:nvPr/>
            </p:nvCxnSpPr>
            <p:spPr>
              <a:xfrm>
                <a:off x="5967016" y="2887582"/>
                <a:ext cx="2034820" cy="9269"/>
              </a:xfrm>
              <a:prstGeom prst="straightConnector1">
                <a:avLst/>
              </a:prstGeom>
              <a:ln w="47625">
                <a:solidFill>
                  <a:srgbClr val="5A767C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21" name="Gruppo 120"/>
            <p:cNvGrpSpPr/>
            <p:nvPr/>
          </p:nvGrpSpPr>
          <p:grpSpPr>
            <a:xfrm>
              <a:off x="8956943" y="3734526"/>
              <a:ext cx="326032" cy="727633"/>
              <a:chOff x="7642899" y="5640894"/>
              <a:chExt cx="326032" cy="727633"/>
            </a:xfrm>
          </p:grpSpPr>
          <p:sp>
            <p:nvSpPr>
              <p:cNvPr id="131" name="Rettangolo arrotondato 130"/>
              <p:cNvSpPr/>
              <p:nvPr/>
            </p:nvSpPr>
            <p:spPr>
              <a:xfrm>
                <a:off x="7642899" y="5640894"/>
                <a:ext cx="289414" cy="727633"/>
              </a:xfrm>
              <a:prstGeom prst="roundRect">
                <a:avLst/>
              </a:prstGeom>
              <a:solidFill>
                <a:srgbClr val="C0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sz="1500">
                  <a:latin typeface="Avenir Light" charset="0"/>
                  <a:ea typeface="Avenir Light" charset="0"/>
                  <a:cs typeface="Avenir Light" charset="0"/>
                </a:endParaRPr>
              </a:p>
            </p:txBody>
          </p:sp>
          <p:sp>
            <p:nvSpPr>
              <p:cNvPr id="132" name="CasellaDiTesto 131"/>
              <p:cNvSpPr txBox="1"/>
              <p:nvPr/>
            </p:nvSpPr>
            <p:spPr>
              <a:xfrm rot="16200000">
                <a:off x="7528266" y="5843127"/>
                <a:ext cx="558166" cy="3231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1500" dirty="0" smtClean="0">
                    <a:solidFill>
                      <a:schemeClr val="bg1"/>
                    </a:solidFill>
                    <a:latin typeface="Avenir Light" charset="0"/>
                    <a:ea typeface="Avenir Light" charset="0"/>
                    <a:cs typeface="Avenir Light" charset="0"/>
                  </a:rPr>
                  <a:t>SGX</a:t>
                </a:r>
                <a:endParaRPr lang="it-IT" sz="1500" dirty="0">
                  <a:solidFill>
                    <a:schemeClr val="bg1"/>
                  </a:solidFill>
                  <a:latin typeface="Avenir Light" charset="0"/>
                  <a:ea typeface="Avenir Light" charset="0"/>
                  <a:cs typeface="Avenir Light" charset="0"/>
                </a:endParaRPr>
              </a:p>
            </p:txBody>
          </p:sp>
        </p:grpSp>
        <p:grpSp>
          <p:nvGrpSpPr>
            <p:cNvPr id="122" name="Gruppo 121"/>
            <p:cNvGrpSpPr/>
            <p:nvPr/>
          </p:nvGrpSpPr>
          <p:grpSpPr>
            <a:xfrm>
              <a:off x="9635331" y="2342698"/>
              <a:ext cx="326032" cy="821340"/>
              <a:chOff x="7642899" y="5640894"/>
              <a:chExt cx="326032" cy="727633"/>
            </a:xfrm>
          </p:grpSpPr>
          <p:sp>
            <p:nvSpPr>
              <p:cNvPr id="129" name="Rettangolo arrotondato 128"/>
              <p:cNvSpPr/>
              <p:nvPr/>
            </p:nvSpPr>
            <p:spPr>
              <a:xfrm>
                <a:off x="7642899" y="5640894"/>
                <a:ext cx="289414" cy="727633"/>
              </a:xfrm>
              <a:prstGeom prst="roundRect">
                <a:avLst/>
              </a:prstGeom>
              <a:solidFill>
                <a:srgbClr val="C0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sz="1500">
                  <a:latin typeface="Avenir Light" charset="0"/>
                  <a:ea typeface="Avenir Light" charset="0"/>
                  <a:cs typeface="Avenir Light" charset="0"/>
                </a:endParaRPr>
              </a:p>
            </p:txBody>
          </p:sp>
          <p:sp>
            <p:nvSpPr>
              <p:cNvPr id="130" name="CasellaDiTesto 129"/>
              <p:cNvSpPr txBox="1"/>
              <p:nvPr/>
            </p:nvSpPr>
            <p:spPr>
              <a:xfrm rot="16200000">
                <a:off x="7528266" y="5843127"/>
                <a:ext cx="558166" cy="3231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1500" dirty="0" smtClean="0">
                    <a:solidFill>
                      <a:schemeClr val="bg1"/>
                    </a:solidFill>
                    <a:latin typeface="Avenir Light" charset="0"/>
                    <a:ea typeface="Avenir Light" charset="0"/>
                    <a:cs typeface="Avenir Light" charset="0"/>
                  </a:rPr>
                  <a:t>SGX</a:t>
                </a:r>
                <a:endParaRPr lang="it-IT" sz="1500" dirty="0">
                  <a:solidFill>
                    <a:schemeClr val="bg1"/>
                  </a:solidFill>
                  <a:latin typeface="Avenir Light" charset="0"/>
                  <a:ea typeface="Avenir Light" charset="0"/>
                  <a:cs typeface="Avenir Light" charset="0"/>
                </a:endParaRPr>
              </a:p>
            </p:txBody>
          </p:sp>
        </p:grpSp>
        <p:grpSp>
          <p:nvGrpSpPr>
            <p:cNvPr id="123" name="Gruppo 122"/>
            <p:cNvGrpSpPr/>
            <p:nvPr/>
          </p:nvGrpSpPr>
          <p:grpSpPr>
            <a:xfrm>
              <a:off x="8653034" y="1293612"/>
              <a:ext cx="326032" cy="829910"/>
              <a:chOff x="7642899" y="5640894"/>
              <a:chExt cx="326032" cy="727633"/>
            </a:xfrm>
          </p:grpSpPr>
          <p:sp>
            <p:nvSpPr>
              <p:cNvPr id="127" name="Rettangolo arrotondato 126"/>
              <p:cNvSpPr/>
              <p:nvPr/>
            </p:nvSpPr>
            <p:spPr>
              <a:xfrm>
                <a:off x="7642899" y="5640894"/>
                <a:ext cx="289414" cy="727633"/>
              </a:xfrm>
              <a:prstGeom prst="roundRect">
                <a:avLst/>
              </a:prstGeom>
              <a:solidFill>
                <a:srgbClr val="C0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sz="1500">
                  <a:latin typeface="Avenir Light" charset="0"/>
                  <a:ea typeface="Avenir Light" charset="0"/>
                  <a:cs typeface="Avenir Light" charset="0"/>
                </a:endParaRPr>
              </a:p>
            </p:txBody>
          </p:sp>
          <p:sp>
            <p:nvSpPr>
              <p:cNvPr id="128" name="CasellaDiTesto 127"/>
              <p:cNvSpPr txBox="1"/>
              <p:nvPr/>
            </p:nvSpPr>
            <p:spPr>
              <a:xfrm rot="16200000">
                <a:off x="7528266" y="5843127"/>
                <a:ext cx="558166" cy="3231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1500" dirty="0" smtClean="0">
                    <a:solidFill>
                      <a:schemeClr val="bg1"/>
                    </a:solidFill>
                    <a:latin typeface="Avenir Light" charset="0"/>
                    <a:ea typeface="Avenir Light" charset="0"/>
                    <a:cs typeface="Avenir Light" charset="0"/>
                  </a:rPr>
                  <a:t>SGX</a:t>
                </a:r>
                <a:endParaRPr lang="it-IT" sz="1500" dirty="0">
                  <a:solidFill>
                    <a:schemeClr val="bg1"/>
                  </a:solidFill>
                  <a:latin typeface="Avenir Light" charset="0"/>
                  <a:ea typeface="Avenir Light" charset="0"/>
                  <a:cs typeface="Avenir Light" charset="0"/>
                </a:endParaRPr>
              </a:p>
            </p:txBody>
          </p:sp>
        </p:grpSp>
        <p:grpSp>
          <p:nvGrpSpPr>
            <p:cNvPr id="124" name="Gruppo 123"/>
            <p:cNvGrpSpPr/>
            <p:nvPr/>
          </p:nvGrpSpPr>
          <p:grpSpPr>
            <a:xfrm rot="5400000">
              <a:off x="8605686" y="2985300"/>
              <a:ext cx="286616" cy="520743"/>
              <a:chOff x="7633537" y="5640894"/>
              <a:chExt cx="323165" cy="747658"/>
            </a:xfrm>
          </p:grpSpPr>
          <p:sp>
            <p:nvSpPr>
              <p:cNvPr id="125" name="Rettangolo arrotondato 124"/>
              <p:cNvSpPr/>
              <p:nvPr/>
            </p:nvSpPr>
            <p:spPr>
              <a:xfrm>
                <a:off x="7642899" y="5640894"/>
                <a:ext cx="289414" cy="727633"/>
              </a:xfrm>
              <a:prstGeom prst="roundRect">
                <a:avLst/>
              </a:prstGeom>
              <a:solidFill>
                <a:srgbClr val="C0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sz="1500">
                  <a:latin typeface="Avenir Light" charset="0"/>
                  <a:ea typeface="Avenir Light" charset="0"/>
                  <a:cs typeface="Avenir Light" charset="0"/>
                </a:endParaRPr>
              </a:p>
            </p:txBody>
          </p:sp>
          <p:sp>
            <p:nvSpPr>
              <p:cNvPr id="126" name="CasellaDiTesto 125"/>
              <p:cNvSpPr txBox="1"/>
              <p:nvPr/>
            </p:nvSpPr>
            <p:spPr>
              <a:xfrm rot="16200000">
                <a:off x="7516037" y="5947886"/>
                <a:ext cx="558166" cy="3231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1500" dirty="0" smtClean="0">
                    <a:solidFill>
                      <a:schemeClr val="bg1"/>
                    </a:solidFill>
                    <a:latin typeface="Avenir Light" charset="0"/>
                    <a:ea typeface="Avenir Light" charset="0"/>
                    <a:cs typeface="Avenir Light" charset="0"/>
                  </a:rPr>
                  <a:t>SGX</a:t>
                </a:r>
                <a:endParaRPr lang="it-IT" sz="1500" dirty="0">
                  <a:solidFill>
                    <a:schemeClr val="bg1"/>
                  </a:solidFill>
                  <a:latin typeface="Avenir Light" charset="0"/>
                  <a:ea typeface="Avenir Light" charset="0"/>
                  <a:cs typeface="Avenir Light" charset="0"/>
                </a:endParaRPr>
              </a:p>
            </p:txBody>
          </p:sp>
        </p:grpSp>
      </p:grpSp>
      <p:sp>
        <p:nvSpPr>
          <p:cNvPr id="50" name="Rettangolo arrotondato 49"/>
          <p:cNvSpPr/>
          <p:nvPr/>
        </p:nvSpPr>
        <p:spPr>
          <a:xfrm>
            <a:off x="4385601" y="2231181"/>
            <a:ext cx="289414" cy="674105"/>
          </a:xfrm>
          <a:prstGeom prst="round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500">
              <a:latin typeface="Avenir Light" charset="0"/>
              <a:ea typeface="Avenir Light" charset="0"/>
              <a:cs typeface="Avenir Light" charset="0"/>
            </a:endParaRPr>
          </a:p>
        </p:txBody>
      </p:sp>
      <p:sp>
        <p:nvSpPr>
          <p:cNvPr id="51" name="CasellaDiTesto 50"/>
          <p:cNvSpPr txBox="1"/>
          <p:nvPr/>
        </p:nvSpPr>
        <p:spPr>
          <a:xfrm rot="16200000">
            <a:off x="4231170" y="2373198"/>
            <a:ext cx="636623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500" dirty="0" smtClean="0">
                <a:solidFill>
                  <a:schemeClr val="bg1"/>
                </a:solidFill>
                <a:latin typeface="Avenir Light" charset="0"/>
                <a:ea typeface="Avenir Light" charset="0"/>
                <a:cs typeface="Avenir Light" charset="0"/>
              </a:rPr>
              <a:t>SGX</a:t>
            </a:r>
            <a:endParaRPr lang="it-IT" sz="1500" dirty="0">
              <a:solidFill>
                <a:schemeClr val="bg1"/>
              </a:solidFill>
              <a:latin typeface="Avenir Light" charset="0"/>
              <a:ea typeface="Avenir Light" charset="0"/>
              <a:cs typeface="Avenir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1506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The main issue</a:t>
            </a:r>
            <a:endParaRPr lang="en-GB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marL="0" indent="0" algn="ctr">
              <a:lnSpc>
                <a:spcPct val="150000"/>
              </a:lnSpc>
              <a:buNone/>
            </a:pPr>
            <a:r>
              <a:rPr lang="en-GB" dirty="0" err="1" smtClean="0">
                <a:solidFill>
                  <a:srgbClr val="FF0000"/>
                </a:solidFill>
              </a:rPr>
              <a:t>Vert.X</a:t>
            </a:r>
            <a:r>
              <a:rPr lang="en-GB" dirty="0" smtClean="0">
                <a:solidFill>
                  <a:srgbClr val="FF0000"/>
                </a:solidFill>
              </a:rPr>
              <a:t> </a:t>
            </a:r>
            <a:r>
              <a:rPr lang="en-GB" dirty="0" smtClean="0"/>
              <a:t>is </a:t>
            </a:r>
            <a:r>
              <a:rPr lang="en-GB" dirty="0"/>
              <a:t>written in </a:t>
            </a:r>
            <a:r>
              <a:rPr lang="en-GB" dirty="0">
                <a:solidFill>
                  <a:srgbClr val="FF0000"/>
                </a:solidFill>
              </a:rPr>
              <a:t>Java</a:t>
            </a:r>
            <a:r>
              <a:rPr lang="en-GB" dirty="0"/>
              <a:t>. So, it runs on top of a </a:t>
            </a:r>
            <a:r>
              <a:rPr lang="en-GB" b="1" dirty="0"/>
              <a:t>Java Virtual Machine (JVM)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en-GB" dirty="0">
                <a:solidFill>
                  <a:srgbClr val="00B050"/>
                </a:solidFill>
              </a:rPr>
              <a:t>Intel SGX</a:t>
            </a:r>
            <a:r>
              <a:rPr lang="en-GB" dirty="0">
                <a:solidFill>
                  <a:schemeClr val="tx1"/>
                </a:solidFill>
              </a:rPr>
              <a:t>, </a:t>
            </a:r>
            <a:r>
              <a:rPr lang="en-GB" dirty="0"/>
              <a:t>instead, allows to build enclaves written in </a:t>
            </a:r>
            <a:r>
              <a:rPr lang="en-GB" dirty="0">
                <a:solidFill>
                  <a:srgbClr val="00B050"/>
                </a:solidFill>
              </a:rPr>
              <a:t>C/C</a:t>
            </a:r>
            <a:r>
              <a:rPr lang="en-GB" dirty="0" smtClean="0">
                <a:solidFill>
                  <a:srgbClr val="00B050"/>
                </a:solidFill>
              </a:rPr>
              <a:t>++ , </a:t>
            </a:r>
            <a:r>
              <a:rPr lang="en-GB" dirty="0" smtClean="0">
                <a:solidFill>
                  <a:schemeClr val="tx1"/>
                </a:solidFill>
              </a:rPr>
              <a:t>does not allow system calls, and has limited memory</a:t>
            </a:r>
            <a:endParaRPr lang="en-GB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4140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Solutions </a:t>
            </a:r>
            <a:r>
              <a:rPr lang="en-GB" smtClean="0"/>
              <a:t>Investigated SERECA</a:t>
            </a:r>
            <a:endParaRPr lang="en-GB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In SERECA three different solutions were investigated to harden with SGX microservices and supporting facilities (e.g. databases)</a:t>
            </a:r>
          </a:p>
          <a:p>
            <a:pPr lvl="1"/>
            <a:r>
              <a:rPr lang="en-GB" b="1" dirty="0"/>
              <a:t>Approach 1 </a:t>
            </a:r>
            <a:r>
              <a:rPr lang="mr-IN" dirty="0"/>
              <a:t>–</a:t>
            </a:r>
            <a:r>
              <a:rPr lang="en-GB" dirty="0"/>
              <a:t> </a:t>
            </a:r>
            <a:r>
              <a:rPr lang="en-GB" b="1" dirty="0" smtClean="0"/>
              <a:t>SGX-JVM</a:t>
            </a:r>
            <a:r>
              <a:rPr lang="en-GB" dirty="0" smtClean="0"/>
              <a:t> - </a:t>
            </a:r>
            <a:r>
              <a:rPr lang="en-GB" dirty="0"/>
              <a:t>A </a:t>
            </a:r>
            <a:r>
              <a:rPr lang="en-GB" b="1" dirty="0"/>
              <a:t>transparent</a:t>
            </a:r>
            <a:r>
              <a:rPr lang="en-GB" dirty="0"/>
              <a:t> SGX </a:t>
            </a:r>
            <a:r>
              <a:rPr lang="en-GB" dirty="0" smtClean="0"/>
              <a:t>support by running </a:t>
            </a:r>
            <a:r>
              <a:rPr lang="en-GB" dirty="0"/>
              <a:t>a l</a:t>
            </a:r>
            <a:r>
              <a:rPr lang="en-GB" dirty="0" smtClean="0"/>
              <a:t>ightweight JVM </a:t>
            </a:r>
            <a:r>
              <a:rPr lang="en-GB" dirty="0"/>
              <a:t>into SGX enclaves</a:t>
            </a:r>
          </a:p>
          <a:p>
            <a:pPr lvl="1"/>
            <a:r>
              <a:rPr lang="en-GB" b="1" dirty="0"/>
              <a:t>Approach </a:t>
            </a:r>
            <a:r>
              <a:rPr lang="en-GB" b="1" dirty="0" smtClean="0"/>
              <a:t>2 </a:t>
            </a:r>
            <a:r>
              <a:rPr lang="mr-IN" dirty="0"/>
              <a:t>–</a:t>
            </a:r>
            <a:r>
              <a:rPr lang="en-GB" dirty="0"/>
              <a:t> </a:t>
            </a:r>
            <a:r>
              <a:rPr lang="en-GB" b="1" dirty="0" smtClean="0"/>
              <a:t>SCONE</a:t>
            </a:r>
            <a:r>
              <a:rPr lang="en-GB" dirty="0" smtClean="0"/>
              <a:t> </a:t>
            </a:r>
            <a:r>
              <a:rPr lang="mr-IN" dirty="0" smtClean="0"/>
              <a:t>–</a:t>
            </a:r>
            <a:r>
              <a:rPr lang="en-GB" dirty="0" smtClean="0"/>
              <a:t> A </a:t>
            </a:r>
            <a:r>
              <a:rPr lang="en-GB" b="1" dirty="0" smtClean="0"/>
              <a:t>transparent</a:t>
            </a:r>
            <a:r>
              <a:rPr lang="en-GB" dirty="0" smtClean="0"/>
              <a:t> SGX support by executing software in SGX-enabled containers, built with </a:t>
            </a:r>
            <a:r>
              <a:rPr lang="en-GB" i="1" dirty="0" smtClean="0"/>
              <a:t>SGX-extended </a:t>
            </a:r>
            <a:r>
              <a:rPr lang="en-GB" i="1" dirty="0" err="1" smtClean="0"/>
              <a:t>libc</a:t>
            </a:r>
            <a:r>
              <a:rPr lang="en-GB" i="1" dirty="0" smtClean="0"/>
              <a:t> libraries</a:t>
            </a:r>
          </a:p>
          <a:p>
            <a:pPr lvl="1"/>
            <a:r>
              <a:rPr lang="en-GB" b="1" dirty="0" smtClean="0"/>
              <a:t>Approach 3 - SGX-JNI bridge </a:t>
            </a:r>
            <a:r>
              <a:rPr lang="mr-IN" dirty="0" smtClean="0"/>
              <a:t>–</a:t>
            </a:r>
            <a:r>
              <a:rPr lang="en-GB" dirty="0" smtClean="0"/>
              <a:t> A </a:t>
            </a:r>
            <a:r>
              <a:rPr lang="en-GB" b="1" dirty="0" smtClean="0"/>
              <a:t>non-transparent</a:t>
            </a:r>
            <a:r>
              <a:rPr lang="en-GB" dirty="0" smtClean="0"/>
              <a:t> SGX support for small sensitive pieces of code running in a Java Virtual Machine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32522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Approach 1 </a:t>
            </a:r>
            <a:r>
              <a:rPr lang="mr-IN" dirty="0"/>
              <a:t>–</a:t>
            </a:r>
            <a:r>
              <a:rPr lang="en-GB" dirty="0"/>
              <a:t> Running a JVM into SGX </a:t>
            </a:r>
          </a:p>
        </p:txBody>
      </p:sp>
      <p:sp>
        <p:nvSpPr>
          <p:cNvPr id="4" name="Segnaposto contenuto 4"/>
          <p:cNvSpPr txBox="1">
            <a:spLocks/>
          </p:cNvSpPr>
          <p:nvPr/>
        </p:nvSpPr>
        <p:spPr bwMode="auto">
          <a:xfrm>
            <a:off x="395536" y="1268760"/>
            <a:ext cx="8229600" cy="1187314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  <a:normAutofit fontScale="85000" lnSpcReduction="20000"/>
          </a:bodyPr>
          <a:lstStyle>
            <a:lvl1pPr marL="342900" indent="-342900" algn="l" defTabSz="449263" rtl="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003968"/>
              </a:buClr>
              <a:buSzPct val="100000"/>
              <a:buFont typeface="Wingdings" pitchFamily="2" charset="2"/>
              <a:buChar char="Ø"/>
              <a:defRPr sz="2400">
                <a:solidFill>
                  <a:srgbClr val="000000"/>
                </a:solidFill>
                <a:latin typeface="Osval"/>
                <a:ea typeface="+mn-ea"/>
                <a:cs typeface="+mn-cs"/>
              </a:defRPr>
            </a:lvl1pPr>
            <a:lvl2pPr marL="742950" indent="-285750" algn="l" defTabSz="449263" rtl="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003968"/>
              </a:buClr>
              <a:buSzPct val="100000"/>
              <a:buFont typeface="Courier New" pitchFamily="49" charset="0"/>
              <a:buChar char="o"/>
              <a:defRPr sz="2400">
                <a:solidFill>
                  <a:srgbClr val="000000"/>
                </a:solidFill>
                <a:latin typeface="Osval"/>
                <a:cs typeface="+mn-cs"/>
              </a:defRPr>
            </a:lvl2pPr>
            <a:lvl3pPr marL="1143000" indent="-228600" algn="l" defTabSz="449263" rtl="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003968"/>
              </a:buClr>
              <a:buSzPct val="100000"/>
              <a:buFont typeface="Arial" pitchFamily="34" charset="0"/>
              <a:buChar char="•"/>
              <a:defRPr sz="2200">
                <a:solidFill>
                  <a:srgbClr val="000000"/>
                </a:solidFill>
                <a:latin typeface="Osval"/>
                <a:cs typeface="+mn-cs"/>
              </a:defRPr>
            </a:lvl3pPr>
            <a:lvl4pPr marL="1600200" indent="-228600" algn="l" defTabSz="449263" rtl="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003968"/>
              </a:buClr>
              <a:buSzPct val="100000"/>
              <a:buFont typeface="Times New Roman" pitchFamily="16" charset="0"/>
              <a:buChar char="–"/>
              <a:defRPr sz="2000">
                <a:solidFill>
                  <a:srgbClr val="000000"/>
                </a:solidFill>
                <a:latin typeface="Osval"/>
                <a:cs typeface="+mn-cs"/>
              </a:defRPr>
            </a:lvl4pPr>
            <a:lvl5pPr marL="2057400" indent="-228600" algn="l" defTabSz="449263" rtl="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003968"/>
              </a:buClr>
              <a:buSzPct val="100000"/>
              <a:buFont typeface="Times New Roman" pitchFamily="16" charset="0"/>
              <a:buChar char="»"/>
              <a:defRPr sz="2000">
                <a:solidFill>
                  <a:srgbClr val="000000"/>
                </a:solidFill>
                <a:latin typeface="Osval"/>
                <a:cs typeface="+mn-cs"/>
              </a:defRPr>
            </a:lvl5pPr>
            <a:lvl6pPr marL="2514600" indent="-228600" algn="l" defTabSz="449263" rtl="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400">
                <a:solidFill>
                  <a:srgbClr val="000000"/>
                </a:solidFill>
                <a:latin typeface="+mn-lt"/>
                <a:cs typeface="+mn-cs"/>
              </a:defRPr>
            </a:lvl6pPr>
            <a:lvl7pPr marL="2971800" indent="-228600" algn="l" defTabSz="449263" rtl="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400">
                <a:solidFill>
                  <a:srgbClr val="000000"/>
                </a:solidFill>
                <a:latin typeface="+mn-lt"/>
                <a:cs typeface="+mn-cs"/>
              </a:defRPr>
            </a:lvl7pPr>
            <a:lvl8pPr marL="3429000" indent="-228600" algn="l" defTabSz="449263" rtl="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400">
                <a:solidFill>
                  <a:srgbClr val="000000"/>
                </a:solidFill>
                <a:latin typeface="+mn-lt"/>
                <a:cs typeface="+mn-cs"/>
              </a:defRPr>
            </a:lvl8pPr>
            <a:lvl9pPr marL="3886200" indent="-228600" algn="l" defTabSz="449263" rtl="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400">
                <a:solidFill>
                  <a:srgbClr val="000000"/>
                </a:solidFill>
                <a:latin typeface="+mn-lt"/>
                <a:cs typeface="+mn-cs"/>
              </a:defRPr>
            </a:lvl9pPr>
          </a:lstStyle>
          <a:p>
            <a:pPr>
              <a:buFont typeface="Wingdings" charset="2"/>
              <a:buChar char="Ø"/>
            </a:pPr>
            <a:r>
              <a:rPr lang="en-GB" kern="0" dirty="0" smtClean="0"/>
              <a:t>Running a JVM inside an SGX enclave is </a:t>
            </a:r>
            <a:r>
              <a:rPr lang="en-GB" b="1" kern="0" dirty="0" smtClean="0"/>
              <a:t>non-trivial </a:t>
            </a:r>
            <a:r>
              <a:rPr lang="en-GB" kern="0" dirty="0" smtClean="0"/>
              <a:t>and an </a:t>
            </a:r>
            <a:r>
              <a:rPr lang="en-GB" b="1" kern="0" dirty="0" smtClean="0"/>
              <a:t>unusual move</a:t>
            </a:r>
            <a:r>
              <a:rPr lang="en-GB" kern="0" dirty="0" smtClean="0"/>
              <a:t>. </a:t>
            </a:r>
          </a:p>
          <a:p>
            <a:pPr>
              <a:buFont typeface="Wingdings" charset="2"/>
              <a:buChar char="Ø"/>
            </a:pPr>
            <a:r>
              <a:rPr lang="en-GB" kern="0" dirty="0" smtClean="0"/>
              <a:t>Normally you’d try to minimise the TCB inside an enclave, to reduce the risk of it being hacked.  </a:t>
            </a:r>
          </a:p>
        </p:txBody>
      </p:sp>
      <p:sp>
        <p:nvSpPr>
          <p:cNvPr id="5" name="Segnaposto contenuto 4"/>
          <p:cNvSpPr txBox="1">
            <a:spLocks/>
          </p:cNvSpPr>
          <p:nvPr/>
        </p:nvSpPr>
        <p:spPr>
          <a:xfrm>
            <a:off x="474521" y="2852936"/>
            <a:ext cx="4147594" cy="2820888"/>
          </a:xfrm>
          <a:prstGeom prst="rect">
            <a:avLst/>
          </a:prstGeom>
          <a:ln>
            <a:solidFill>
              <a:schemeClr val="tx2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rgbClr val="002060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rgbClr val="002060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rgbClr val="002060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rgbClr val="002060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b="1" dirty="0" smtClean="0"/>
              <a:t>Good</a:t>
            </a:r>
            <a:endParaRPr lang="en-GB" dirty="0"/>
          </a:p>
          <a:p>
            <a:pPr marL="342900" indent="-342900">
              <a:buFont typeface="Arial" charset="0"/>
              <a:buChar char="•"/>
            </a:pPr>
            <a:r>
              <a:rPr lang="en-GB" dirty="0" smtClean="0"/>
              <a:t>Having a JVM running in an enclave would enable an easy integration of SGX within Vert.x</a:t>
            </a:r>
            <a:endParaRPr lang="en-GB" dirty="0"/>
          </a:p>
          <a:p>
            <a:pPr marL="342900" indent="-342900">
              <a:buFont typeface="Arial" charset="0"/>
              <a:buChar char="•"/>
            </a:pPr>
            <a:r>
              <a:rPr lang="en-GB" dirty="0" smtClean="0"/>
              <a:t>Easy porting of already existent Java code</a:t>
            </a:r>
          </a:p>
          <a:p>
            <a:pPr marL="342900" indent="-342900">
              <a:buFont typeface="Arial" charset="0"/>
              <a:buChar char="•"/>
            </a:pPr>
            <a:r>
              <a:rPr lang="en-GB" dirty="0" smtClean="0"/>
              <a:t>Easier to write new Java code</a:t>
            </a:r>
            <a:endParaRPr lang="en-GB" dirty="0"/>
          </a:p>
          <a:p>
            <a:pPr marL="342900" indent="-342900">
              <a:buFont typeface="Arial" charset="0"/>
              <a:buChar char="•"/>
            </a:pPr>
            <a:endParaRPr lang="en-GB" dirty="0" smtClean="0"/>
          </a:p>
        </p:txBody>
      </p:sp>
      <p:sp>
        <p:nvSpPr>
          <p:cNvPr id="6" name="Segnaposto contenuto 4"/>
          <p:cNvSpPr txBox="1">
            <a:spLocks/>
          </p:cNvSpPr>
          <p:nvPr/>
        </p:nvSpPr>
        <p:spPr>
          <a:xfrm>
            <a:off x="4788024" y="2852936"/>
            <a:ext cx="4147594" cy="2820888"/>
          </a:xfrm>
          <a:prstGeom prst="rect">
            <a:avLst/>
          </a:prstGeom>
          <a:ln>
            <a:solidFill>
              <a:schemeClr val="tx2"/>
            </a:solidFill>
          </a:ln>
        </p:spPr>
        <p:txBody>
          <a:bodyPr vert="horz" lIns="91440" tIns="45720" rIns="91440" bIns="45720" rtlCol="0">
            <a:normAutofit fontScale="92500" lnSpcReduction="10000"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rgbClr val="002060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rgbClr val="002060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rgbClr val="002060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rgbClr val="002060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b="1" dirty="0" smtClean="0"/>
              <a:t>Bad</a:t>
            </a:r>
          </a:p>
          <a:p>
            <a:pPr marL="342900" indent="-342900">
              <a:buFont typeface="Arial" charset="0"/>
              <a:buChar char="•"/>
            </a:pPr>
            <a:r>
              <a:rPr lang="en-GB" dirty="0" smtClean="0"/>
              <a:t>Porting the Hotspot JVM would be really difficult. The Hotspot JVM is a beast!!!</a:t>
            </a:r>
          </a:p>
          <a:p>
            <a:pPr marL="342900" indent="-342900">
              <a:buFont typeface="Arial" charset="0"/>
              <a:buChar char="•"/>
            </a:pPr>
            <a:r>
              <a:rPr lang="en-GB" dirty="0" smtClean="0"/>
              <a:t>A lightweight JVM (e.g. </a:t>
            </a:r>
            <a:r>
              <a:rPr lang="en-GB" dirty="0" err="1" smtClean="0"/>
              <a:t>JamVM</a:t>
            </a:r>
            <a:r>
              <a:rPr lang="en-GB" dirty="0" smtClean="0"/>
              <a:t>) may be a solution but</a:t>
            </a:r>
            <a:r>
              <a:rPr lang="mr-IN" dirty="0" smtClean="0"/>
              <a:t>…</a:t>
            </a:r>
            <a:endParaRPr lang="en-GB" dirty="0" smtClean="0"/>
          </a:p>
          <a:p>
            <a:pPr marL="1028700" lvl="1"/>
            <a:r>
              <a:rPr lang="en-GB" dirty="0" smtClean="0"/>
              <a:t>Performances of lightweight JVMs are bad! </a:t>
            </a:r>
          </a:p>
          <a:p>
            <a:pPr marL="285750"/>
            <a:r>
              <a:rPr lang="en-GB" sz="2100" dirty="0"/>
              <a:t>The TCB size dramatically grows</a:t>
            </a:r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 rotWithShape="1">
          <a:blip r:embed="rId2"/>
          <a:srcRect l="5847" t="7848" r="57556" b="13164"/>
          <a:stretch/>
        </p:blipFill>
        <p:spPr>
          <a:xfrm>
            <a:off x="1259632" y="2883089"/>
            <a:ext cx="381965" cy="384429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 rotWithShape="1">
          <a:blip r:embed="rId2"/>
          <a:srcRect l="55194" t="8354" r="9746" b="13676"/>
          <a:stretch/>
        </p:blipFill>
        <p:spPr>
          <a:xfrm>
            <a:off x="5407226" y="2860299"/>
            <a:ext cx="362567" cy="376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49289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Web Server Performance of lightweight JVM</a:t>
            </a:r>
            <a:endParaRPr lang="en-GB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2390694"/>
            <a:ext cx="4252452" cy="3744416"/>
          </a:xfr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2384232"/>
            <a:ext cx="3960440" cy="3757340"/>
          </a:xfrm>
          <a:prstGeom prst="rect">
            <a:avLst/>
          </a:prstGeom>
        </p:spPr>
      </p:pic>
      <p:sp>
        <p:nvSpPr>
          <p:cNvPr id="8" name="Segnaposto contenuto 4"/>
          <p:cNvSpPr txBox="1">
            <a:spLocks/>
          </p:cNvSpPr>
          <p:nvPr/>
        </p:nvSpPr>
        <p:spPr bwMode="auto">
          <a:xfrm>
            <a:off x="395536" y="1203380"/>
            <a:ext cx="8229600" cy="1187314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  <a:normAutofit fontScale="92500"/>
          </a:bodyPr>
          <a:lstStyle>
            <a:lvl1pPr marL="342900" indent="-342900" algn="l" defTabSz="449263" rtl="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003968"/>
              </a:buClr>
              <a:buSzPct val="100000"/>
              <a:buFont typeface="Wingdings" pitchFamily="2" charset="2"/>
              <a:buChar char="Ø"/>
              <a:defRPr sz="2400">
                <a:solidFill>
                  <a:srgbClr val="000000"/>
                </a:solidFill>
                <a:latin typeface="Osval"/>
                <a:ea typeface="+mn-ea"/>
                <a:cs typeface="+mn-cs"/>
              </a:defRPr>
            </a:lvl1pPr>
            <a:lvl2pPr marL="742950" indent="-285750" algn="l" defTabSz="449263" rtl="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003968"/>
              </a:buClr>
              <a:buSzPct val="100000"/>
              <a:buFont typeface="Courier New" pitchFamily="49" charset="0"/>
              <a:buChar char="o"/>
              <a:defRPr sz="2400">
                <a:solidFill>
                  <a:srgbClr val="000000"/>
                </a:solidFill>
                <a:latin typeface="Osval"/>
                <a:cs typeface="+mn-cs"/>
              </a:defRPr>
            </a:lvl2pPr>
            <a:lvl3pPr marL="1143000" indent="-228600" algn="l" defTabSz="449263" rtl="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003968"/>
              </a:buClr>
              <a:buSzPct val="100000"/>
              <a:buFont typeface="Arial" pitchFamily="34" charset="0"/>
              <a:buChar char="•"/>
              <a:defRPr sz="2200">
                <a:solidFill>
                  <a:srgbClr val="000000"/>
                </a:solidFill>
                <a:latin typeface="Osval"/>
                <a:cs typeface="+mn-cs"/>
              </a:defRPr>
            </a:lvl3pPr>
            <a:lvl4pPr marL="1600200" indent="-228600" algn="l" defTabSz="449263" rtl="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003968"/>
              </a:buClr>
              <a:buSzPct val="100000"/>
              <a:buFont typeface="Times New Roman" pitchFamily="16" charset="0"/>
              <a:buChar char="–"/>
              <a:defRPr sz="2000">
                <a:solidFill>
                  <a:srgbClr val="000000"/>
                </a:solidFill>
                <a:latin typeface="Osval"/>
                <a:cs typeface="+mn-cs"/>
              </a:defRPr>
            </a:lvl4pPr>
            <a:lvl5pPr marL="2057400" indent="-228600" algn="l" defTabSz="449263" rtl="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003968"/>
              </a:buClr>
              <a:buSzPct val="100000"/>
              <a:buFont typeface="Times New Roman" pitchFamily="16" charset="0"/>
              <a:buChar char="»"/>
              <a:defRPr sz="2000">
                <a:solidFill>
                  <a:srgbClr val="000000"/>
                </a:solidFill>
                <a:latin typeface="Osval"/>
                <a:cs typeface="+mn-cs"/>
              </a:defRPr>
            </a:lvl5pPr>
            <a:lvl6pPr marL="2514600" indent="-228600" algn="l" defTabSz="449263" rtl="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400">
                <a:solidFill>
                  <a:srgbClr val="000000"/>
                </a:solidFill>
                <a:latin typeface="+mn-lt"/>
                <a:cs typeface="+mn-cs"/>
              </a:defRPr>
            </a:lvl6pPr>
            <a:lvl7pPr marL="2971800" indent="-228600" algn="l" defTabSz="449263" rtl="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400">
                <a:solidFill>
                  <a:srgbClr val="000000"/>
                </a:solidFill>
                <a:latin typeface="+mn-lt"/>
                <a:cs typeface="+mn-cs"/>
              </a:defRPr>
            </a:lvl7pPr>
            <a:lvl8pPr marL="3429000" indent="-228600" algn="l" defTabSz="449263" rtl="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400">
                <a:solidFill>
                  <a:srgbClr val="000000"/>
                </a:solidFill>
                <a:latin typeface="+mn-lt"/>
                <a:cs typeface="+mn-cs"/>
              </a:defRPr>
            </a:lvl8pPr>
            <a:lvl9pPr marL="3886200" indent="-228600" algn="l" defTabSz="449263" rtl="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400">
                <a:solidFill>
                  <a:srgbClr val="000000"/>
                </a:solidFill>
                <a:latin typeface="+mn-lt"/>
                <a:cs typeface="+mn-cs"/>
              </a:defRPr>
            </a:lvl9pPr>
          </a:lstStyle>
          <a:p>
            <a:pPr>
              <a:buFont typeface="Wingdings" charset="2"/>
              <a:buChar char="Ø"/>
            </a:pPr>
            <a:r>
              <a:rPr lang="en-GB" kern="0" dirty="0" smtClean="0"/>
              <a:t>We compared the performance of a Vert.x HTTP web server running on a hotspot JVM and on a lightweight JVM (</a:t>
            </a:r>
            <a:r>
              <a:rPr lang="en-GB" kern="0" dirty="0" err="1"/>
              <a:t>J</a:t>
            </a:r>
            <a:r>
              <a:rPr lang="en-GB" kern="0" dirty="0" err="1" smtClean="0"/>
              <a:t>amVM</a:t>
            </a:r>
            <a:r>
              <a:rPr lang="en-GB" kern="0" dirty="0" smtClean="0"/>
              <a:t>). As evidenced, the overhead is extremely large </a:t>
            </a:r>
          </a:p>
        </p:txBody>
      </p:sp>
    </p:spTree>
    <p:extLst>
      <p:ext uri="{BB962C8B-B14F-4D97-AF65-F5344CB8AC3E}">
        <p14:creationId xmlns:p14="http://schemas.microsoft.com/office/powerpoint/2010/main" val="1597074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Approach 2</a:t>
            </a:r>
            <a:r>
              <a:rPr lang="en-GB" dirty="0" smtClean="0"/>
              <a:t> </a:t>
            </a:r>
            <a:r>
              <a:rPr lang="mr-IN" dirty="0"/>
              <a:t>–</a:t>
            </a:r>
            <a:r>
              <a:rPr lang="en-GB" dirty="0"/>
              <a:t> </a:t>
            </a:r>
            <a:r>
              <a:rPr lang="en-GB" dirty="0" smtClean="0"/>
              <a:t>SCONE</a:t>
            </a:r>
            <a:endParaRPr lang="en-GB" dirty="0"/>
          </a:p>
        </p:txBody>
      </p:sp>
      <p:sp>
        <p:nvSpPr>
          <p:cNvPr id="4" name="Segnaposto contenuto 4"/>
          <p:cNvSpPr txBox="1">
            <a:spLocks/>
          </p:cNvSpPr>
          <p:nvPr/>
        </p:nvSpPr>
        <p:spPr bwMode="auto">
          <a:xfrm>
            <a:off x="395536" y="1268760"/>
            <a:ext cx="8229600" cy="1187314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  <a:normAutofit lnSpcReduction="10000"/>
          </a:bodyPr>
          <a:lstStyle>
            <a:lvl1pPr marL="342900" indent="-342900" algn="l" defTabSz="449263" rtl="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003968"/>
              </a:buClr>
              <a:buSzPct val="100000"/>
              <a:buFont typeface="Wingdings" pitchFamily="2" charset="2"/>
              <a:buChar char="Ø"/>
              <a:defRPr sz="2400">
                <a:solidFill>
                  <a:srgbClr val="000000"/>
                </a:solidFill>
                <a:latin typeface="Osval"/>
                <a:ea typeface="+mn-ea"/>
                <a:cs typeface="+mn-cs"/>
              </a:defRPr>
            </a:lvl1pPr>
            <a:lvl2pPr marL="742950" indent="-285750" algn="l" defTabSz="449263" rtl="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003968"/>
              </a:buClr>
              <a:buSzPct val="100000"/>
              <a:buFont typeface="Courier New" pitchFamily="49" charset="0"/>
              <a:buChar char="o"/>
              <a:defRPr sz="2400">
                <a:solidFill>
                  <a:srgbClr val="000000"/>
                </a:solidFill>
                <a:latin typeface="Osval"/>
                <a:cs typeface="+mn-cs"/>
              </a:defRPr>
            </a:lvl2pPr>
            <a:lvl3pPr marL="1143000" indent="-228600" algn="l" defTabSz="449263" rtl="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003968"/>
              </a:buClr>
              <a:buSzPct val="100000"/>
              <a:buFont typeface="Arial" pitchFamily="34" charset="0"/>
              <a:buChar char="•"/>
              <a:defRPr sz="2200">
                <a:solidFill>
                  <a:srgbClr val="000000"/>
                </a:solidFill>
                <a:latin typeface="Osval"/>
                <a:cs typeface="+mn-cs"/>
              </a:defRPr>
            </a:lvl3pPr>
            <a:lvl4pPr marL="1600200" indent="-228600" algn="l" defTabSz="449263" rtl="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003968"/>
              </a:buClr>
              <a:buSzPct val="100000"/>
              <a:buFont typeface="Times New Roman" pitchFamily="16" charset="0"/>
              <a:buChar char="–"/>
              <a:defRPr sz="2000">
                <a:solidFill>
                  <a:srgbClr val="000000"/>
                </a:solidFill>
                <a:latin typeface="Osval"/>
                <a:cs typeface="+mn-cs"/>
              </a:defRPr>
            </a:lvl4pPr>
            <a:lvl5pPr marL="2057400" indent="-228600" algn="l" defTabSz="449263" rtl="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003968"/>
              </a:buClr>
              <a:buSzPct val="100000"/>
              <a:buFont typeface="Times New Roman" pitchFamily="16" charset="0"/>
              <a:buChar char="»"/>
              <a:defRPr sz="2000">
                <a:solidFill>
                  <a:srgbClr val="000000"/>
                </a:solidFill>
                <a:latin typeface="Osval"/>
                <a:cs typeface="+mn-cs"/>
              </a:defRPr>
            </a:lvl5pPr>
            <a:lvl6pPr marL="2514600" indent="-228600" algn="l" defTabSz="449263" rtl="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400">
                <a:solidFill>
                  <a:srgbClr val="000000"/>
                </a:solidFill>
                <a:latin typeface="+mn-lt"/>
                <a:cs typeface="+mn-cs"/>
              </a:defRPr>
            </a:lvl6pPr>
            <a:lvl7pPr marL="2971800" indent="-228600" algn="l" defTabSz="449263" rtl="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400">
                <a:solidFill>
                  <a:srgbClr val="000000"/>
                </a:solidFill>
                <a:latin typeface="+mn-lt"/>
                <a:cs typeface="+mn-cs"/>
              </a:defRPr>
            </a:lvl7pPr>
            <a:lvl8pPr marL="3429000" indent="-228600" algn="l" defTabSz="449263" rtl="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400">
                <a:solidFill>
                  <a:srgbClr val="000000"/>
                </a:solidFill>
                <a:latin typeface="+mn-lt"/>
                <a:cs typeface="+mn-cs"/>
              </a:defRPr>
            </a:lvl8pPr>
            <a:lvl9pPr marL="3886200" indent="-228600" algn="l" defTabSz="449263" rtl="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400">
                <a:solidFill>
                  <a:srgbClr val="000000"/>
                </a:solidFill>
                <a:latin typeface="+mn-lt"/>
                <a:cs typeface="+mn-cs"/>
              </a:defRPr>
            </a:lvl9pPr>
          </a:lstStyle>
          <a:p>
            <a:r>
              <a:rPr lang="en-GB" dirty="0"/>
              <a:t>Extend </a:t>
            </a:r>
            <a:r>
              <a:rPr lang="en-GB" dirty="0" err="1"/>
              <a:t>libc</a:t>
            </a:r>
            <a:r>
              <a:rPr lang="en-GB" dirty="0"/>
              <a:t> library with SGX and compile containers with this extended </a:t>
            </a:r>
            <a:r>
              <a:rPr lang="en-GB" dirty="0" smtClean="0"/>
              <a:t>library</a:t>
            </a:r>
          </a:p>
          <a:p>
            <a:r>
              <a:rPr lang="en-GB" dirty="0" smtClean="0"/>
              <a:t>Run the Java software within the secure container </a:t>
            </a:r>
            <a:endParaRPr lang="en-GB" dirty="0"/>
          </a:p>
        </p:txBody>
      </p:sp>
      <p:sp>
        <p:nvSpPr>
          <p:cNvPr id="12" name="Segnaposto contenuto 4"/>
          <p:cNvSpPr txBox="1">
            <a:spLocks/>
          </p:cNvSpPr>
          <p:nvPr/>
        </p:nvSpPr>
        <p:spPr>
          <a:xfrm>
            <a:off x="414569" y="2852936"/>
            <a:ext cx="4147594" cy="2820888"/>
          </a:xfrm>
          <a:prstGeom prst="rect">
            <a:avLst/>
          </a:prstGeom>
          <a:ln>
            <a:solidFill>
              <a:schemeClr val="tx2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rgbClr val="002060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rgbClr val="002060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rgbClr val="002060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rgbClr val="002060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b="1" dirty="0" smtClean="0"/>
              <a:t>Good</a:t>
            </a:r>
          </a:p>
          <a:p>
            <a:pPr marL="342900" indent="-342900">
              <a:buFont typeface="Arial" charset="0"/>
              <a:buChar char="•"/>
            </a:pPr>
            <a:endParaRPr lang="en-GB" dirty="0" smtClean="0"/>
          </a:p>
          <a:p>
            <a:pPr marL="342900" indent="-342900">
              <a:buFont typeface="Arial" charset="0"/>
              <a:buChar char="•"/>
            </a:pPr>
            <a:r>
              <a:rPr lang="en-GB" dirty="0" smtClean="0"/>
              <a:t>The effort of migrating software in the container is low</a:t>
            </a:r>
          </a:p>
          <a:p>
            <a:pPr marL="342900" indent="-342900">
              <a:buFont typeface="Arial" charset="0"/>
              <a:buChar char="•"/>
            </a:pPr>
            <a:r>
              <a:rPr lang="en-GB" dirty="0" smtClean="0"/>
              <a:t>The TCB is smaller than Approach 1</a:t>
            </a:r>
            <a:endParaRPr lang="en-GB" dirty="0"/>
          </a:p>
        </p:txBody>
      </p:sp>
      <p:sp>
        <p:nvSpPr>
          <p:cNvPr id="13" name="Segnaposto contenuto 4"/>
          <p:cNvSpPr txBox="1">
            <a:spLocks/>
          </p:cNvSpPr>
          <p:nvPr/>
        </p:nvSpPr>
        <p:spPr>
          <a:xfrm>
            <a:off x="4728072" y="2852936"/>
            <a:ext cx="4147594" cy="2820888"/>
          </a:xfrm>
          <a:prstGeom prst="rect">
            <a:avLst/>
          </a:prstGeom>
          <a:ln>
            <a:solidFill>
              <a:schemeClr val="tx2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rgbClr val="002060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rgbClr val="002060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rgbClr val="002060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rgbClr val="002060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b="1" dirty="0" smtClean="0"/>
              <a:t>Bad</a:t>
            </a:r>
          </a:p>
          <a:p>
            <a:pPr marL="342900" indent="-342900">
              <a:buFont typeface="Arial" charset="0"/>
              <a:buChar char="•"/>
            </a:pPr>
            <a:endParaRPr lang="en-GB" dirty="0" smtClean="0"/>
          </a:p>
          <a:p>
            <a:pPr marL="342900" indent="-342900">
              <a:buFont typeface="Arial" charset="0"/>
              <a:buChar char="•"/>
            </a:pPr>
            <a:r>
              <a:rPr lang="en-GB" dirty="0" smtClean="0"/>
              <a:t>Performances are better than Approach 1 but still not very good</a:t>
            </a:r>
          </a:p>
        </p:txBody>
      </p:sp>
      <p:pic>
        <p:nvPicPr>
          <p:cNvPr id="14" name="Immagine 13"/>
          <p:cNvPicPr>
            <a:picLocks noChangeAspect="1"/>
          </p:cNvPicPr>
          <p:nvPr/>
        </p:nvPicPr>
        <p:blipFill rotWithShape="1">
          <a:blip r:embed="rId2"/>
          <a:srcRect l="5847" t="7848" r="57556" b="13164"/>
          <a:stretch/>
        </p:blipFill>
        <p:spPr>
          <a:xfrm>
            <a:off x="1216494" y="2924944"/>
            <a:ext cx="381965" cy="384429"/>
          </a:xfrm>
          <a:prstGeom prst="rect">
            <a:avLst/>
          </a:prstGeom>
        </p:spPr>
      </p:pic>
      <p:pic>
        <p:nvPicPr>
          <p:cNvPr id="15" name="Immagine 14"/>
          <p:cNvPicPr>
            <a:picLocks noChangeAspect="1"/>
          </p:cNvPicPr>
          <p:nvPr/>
        </p:nvPicPr>
        <p:blipFill rotWithShape="1">
          <a:blip r:embed="rId2"/>
          <a:srcRect l="55194" t="8354" r="9746" b="13676"/>
          <a:stretch/>
        </p:blipFill>
        <p:spPr>
          <a:xfrm>
            <a:off x="5364088" y="2924944"/>
            <a:ext cx="362567" cy="376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3060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Approach </a:t>
            </a:r>
            <a:r>
              <a:rPr lang="en-GB" dirty="0" smtClean="0"/>
              <a:t>2 </a:t>
            </a:r>
            <a:r>
              <a:rPr lang="mr-IN" dirty="0"/>
              <a:t>–</a:t>
            </a:r>
            <a:r>
              <a:rPr lang="en-GB" dirty="0"/>
              <a:t> </a:t>
            </a:r>
            <a:r>
              <a:rPr lang="en-GB" dirty="0" smtClean="0"/>
              <a:t>SCONE</a:t>
            </a:r>
            <a:endParaRPr lang="en-GB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228601" y="1143000"/>
            <a:ext cx="4343400" cy="4945063"/>
          </a:xfrm>
        </p:spPr>
        <p:txBody>
          <a:bodyPr/>
          <a:lstStyle/>
          <a:p>
            <a:r>
              <a:rPr lang="en-GB" sz="2200" dirty="0" smtClean="0"/>
              <a:t>Applications/microservices are executed in protected containers</a:t>
            </a:r>
            <a:endParaRPr lang="en-GB" sz="2200" dirty="0"/>
          </a:p>
          <a:p>
            <a:r>
              <a:rPr lang="en-GB" sz="2200" dirty="0" smtClean="0"/>
              <a:t>Applications transparently use:</a:t>
            </a:r>
          </a:p>
          <a:p>
            <a:pPr lvl="1"/>
            <a:r>
              <a:rPr lang="en-GB" sz="2000" dirty="0"/>
              <a:t>S</a:t>
            </a:r>
            <a:r>
              <a:rPr lang="en-GB" sz="2000" dirty="0" smtClean="0"/>
              <a:t>hielded system calls which are executed asynchronously in a SGX enclave</a:t>
            </a:r>
          </a:p>
          <a:p>
            <a:pPr lvl="1"/>
            <a:r>
              <a:rPr lang="en-GB" sz="2000" dirty="0" smtClean="0"/>
              <a:t>Shielded network interface that protects network functionalities with SGX</a:t>
            </a:r>
          </a:p>
          <a:p>
            <a:pPr lvl="1"/>
            <a:r>
              <a:rPr lang="en-GB" sz="2000" dirty="0" smtClean="0"/>
              <a:t>Shielded file system calls that encrypts data in SGX before leaving in the file system</a:t>
            </a:r>
          </a:p>
          <a:p>
            <a:endParaRPr lang="en-GB" sz="2000" dirty="0" smtClean="0"/>
          </a:p>
          <a:p>
            <a:endParaRPr lang="en-GB" sz="2000" dirty="0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76520" y="1169511"/>
            <a:ext cx="4654201" cy="4341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463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Cloud Characteristics - 1/2</a:t>
            </a:r>
            <a:endParaRPr lang="en-GB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GB" b="1" dirty="0"/>
              <a:t>On-demand </a:t>
            </a:r>
            <a:r>
              <a:rPr lang="en-GB" b="1" dirty="0" smtClean="0"/>
              <a:t>self-service </a:t>
            </a:r>
            <a:r>
              <a:rPr lang="mr-IN" b="1" dirty="0" smtClean="0"/>
              <a:t>–</a:t>
            </a:r>
            <a:r>
              <a:rPr lang="en-GB" b="1" dirty="0" smtClean="0"/>
              <a:t> </a:t>
            </a:r>
            <a:r>
              <a:rPr lang="en-GB" dirty="0" smtClean="0"/>
              <a:t>A consumer </a:t>
            </a:r>
            <a:r>
              <a:rPr lang="en-GB" dirty="0"/>
              <a:t>can unilaterally provision computing capabilities, such as server time and network storage, as needed automatically without requiring human interaction with each </a:t>
            </a:r>
            <a:r>
              <a:rPr lang="en-GB" dirty="0" smtClean="0"/>
              <a:t>service provider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GB" b="1" dirty="0" smtClean="0"/>
              <a:t>Broad </a:t>
            </a:r>
            <a:r>
              <a:rPr lang="en-GB" b="1" dirty="0"/>
              <a:t>network </a:t>
            </a:r>
            <a:r>
              <a:rPr lang="en-GB" b="1" dirty="0" smtClean="0"/>
              <a:t>access </a:t>
            </a:r>
            <a:r>
              <a:rPr lang="mr-IN" b="1" dirty="0" smtClean="0"/>
              <a:t>–</a:t>
            </a:r>
            <a:r>
              <a:rPr lang="en-GB" b="1" dirty="0" smtClean="0"/>
              <a:t> </a:t>
            </a:r>
            <a:r>
              <a:rPr lang="en-GB" dirty="0" smtClean="0"/>
              <a:t>Capabilities </a:t>
            </a:r>
            <a:r>
              <a:rPr lang="en-GB" dirty="0"/>
              <a:t>are available over the network and accessed through standard mechanisms that promote use by heterogeneous thin or thick client platforms (e.g., mobile phones, laptops, and PDAs</a:t>
            </a:r>
            <a:r>
              <a:rPr lang="en-GB" dirty="0" smtClean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2233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Approach </a:t>
            </a:r>
            <a:r>
              <a:rPr lang="en-GB" dirty="0" smtClean="0"/>
              <a:t>3 </a:t>
            </a:r>
            <a:r>
              <a:rPr lang="mr-IN" dirty="0"/>
              <a:t>–</a:t>
            </a:r>
            <a:r>
              <a:rPr lang="en-GB" dirty="0"/>
              <a:t> Using a </a:t>
            </a:r>
            <a:r>
              <a:rPr lang="en-GB" dirty="0" smtClean="0"/>
              <a:t>SGX-JNI </a:t>
            </a:r>
            <a:r>
              <a:rPr lang="en-GB" dirty="0"/>
              <a:t>Bridge</a:t>
            </a:r>
          </a:p>
        </p:txBody>
      </p:sp>
      <p:sp>
        <p:nvSpPr>
          <p:cNvPr id="4" name="Segnaposto contenuto 4"/>
          <p:cNvSpPr txBox="1">
            <a:spLocks/>
          </p:cNvSpPr>
          <p:nvPr/>
        </p:nvSpPr>
        <p:spPr bwMode="auto">
          <a:xfrm>
            <a:off x="395536" y="1268760"/>
            <a:ext cx="8229600" cy="1187314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  <a:normAutofit lnSpcReduction="10000"/>
          </a:bodyPr>
          <a:lstStyle>
            <a:lvl1pPr marL="342900" indent="-342900" algn="l" defTabSz="449263" rtl="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003968"/>
              </a:buClr>
              <a:buSzPct val="100000"/>
              <a:buFont typeface="Wingdings" pitchFamily="2" charset="2"/>
              <a:buChar char="Ø"/>
              <a:defRPr sz="2400">
                <a:solidFill>
                  <a:srgbClr val="000000"/>
                </a:solidFill>
                <a:latin typeface="Osval"/>
                <a:ea typeface="+mn-ea"/>
                <a:cs typeface="+mn-cs"/>
              </a:defRPr>
            </a:lvl1pPr>
            <a:lvl2pPr marL="742950" indent="-285750" algn="l" defTabSz="449263" rtl="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003968"/>
              </a:buClr>
              <a:buSzPct val="100000"/>
              <a:buFont typeface="Courier New" pitchFamily="49" charset="0"/>
              <a:buChar char="o"/>
              <a:defRPr sz="2400">
                <a:solidFill>
                  <a:srgbClr val="000000"/>
                </a:solidFill>
                <a:latin typeface="Osval"/>
                <a:cs typeface="+mn-cs"/>
              </a:defRPr>
            </a:lvl2pPr>
            <a:lvl3pPr marL="1143000" indent="-228600" algn="l" defTabSz="449263" rtl="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003968"/>
              </a:buClr>
              <a:buSzPct val="100000"/>
              <a:buFont typeface="Arial" pitchFamily="34" charset="0"/>
              <a:buChar char="•"/>
              <a:defRPr sz="2200">
                <a:solidFill>
                  <a:srgbClr val="000000"/>
                </a:solidFill>
                <a:latin typeface="Osval"/>
                <a:cs typeface="+mn-cs"/>
              </a:defRPr>
            </a:lvl3pPr>
            <a:lvl4pPr marL="1600200" indent="-228600" algn="l" defTabSz="449263" rtl="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003968"/>
              </a:buClr>
              <a:buSzPct val="100000"/>
              <a:buFont typeface="Times New Roman" pitchFamily="16" charset="0"/>
              <a:buChar char="–"/>
              <a:defRPr sz="2000">
                <a:solidFill>
                  <a:srgbClr val="000000"/>
                </a:solidFill>
                <a:latin typeface="Osval"/>
                <a:cs typeface="+mn-cs"/>
              </a:defRPr>
            </a:lvl4pPr>
            <a:lvl5pPr marL="2057400" indent="-228600" algn="l" defTabSz="449263" rtl="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003968"/>
              </a:buClr>
              <a:buSzPct val="100000"/>
              <a:buFont typeface="Times New Roman" pitchFamily="16" charset="0"/>
              <a:buChar char="»"/>
              <a:defRPr sz="2000">
                <a:solidFill>
                  <a:srgbClr val="000000"/>
                </a:solidFill>
                <a:latin typeface="Osval"/>
                <a:cs typeface="+mn-cs"/>
              </a:defRPr>
            </a:lvl5pPr>
            <a:lvl6pPr marL="2514600" indent="-228600" algn="l" defTabSz="449263" rtl="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400">
                <a:solidFill>
                  <a:srgbClr val="000000"/>
                </a:solidFill>
                <a:latin typeface="+mn-lt"/>
                <a:cs typeface="+mn-cs"/>
              </a:defRPr>
            </a:lvl6pPr>
            <a:lvl7pPr marL="2971800" indent="-228600" algn="l" defTabSz="449263" rtl="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400">
                <a:solidFill>
                  <a:srgbClr val="000000"/>
                </a:solidFill>
                <a:latin typeface="+mn-lt"/>
                <a:cs typeface="+mn-cs"/>
              </a:defRPr>
            </a:lvl7pPr>
            <a:lvl8pPr marL="3429000" indent="-228600" algn="l" defTabSz="449263" rtl="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400">
                <a:solidFill>
                  <a:srgbClr val="000000"/>
                </a:solidFill>
                <a:latin typeface="+mn-lt"/>
                <a:cs typeface="+mn-cs"/>
              </a:defRPr>
            </a:lvl8pPr>
            <a:lvl9pPr marL="3886200" indent="-228600" algn="l" defTabSz="449263" rtl="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400">
                <a:solidFill>
                  <a:srgbClr val="000000"/>
                </a:solidFill>
                <a:latin typeface="+mn-lt"/>
                <a:cs typeface="+mn-cs"/>
              </a:defRPr>
            </a:lvl9pPr>
          </a:lstStyle>
          <a:p>
            <a:pPr>
              <a:buFont typeface="Arial" charset="0"/>
              <a:buChar char="•"/>
            </a:pPr>
            <a:r>
              <a:rPr lang="en-GB" dirty="0"/>
              <a:t>A different solution consists in keep writing enclave code in C/C++ and then realize ECALLs from Java through a JNI bridge</a:t>
            </a:r>
          </a:p>
        </p:txBody>
      </p:sp>
      <p:sp>
        <p:nvSpPr>
          <p:cNvPr id="12" name="Segnaposto contenuto 4"/>
          <p:cNvSpPr txBox="1">
            <a:spLocks/>
          </p:cNvSpPr>
          <p:nvPr/>
        </p:nvSpPr>
        <p:spPr>
          <a:xfrm>
            <a:off x="414569" y="2852936"/>
            <a:ext cx="4147594" cy="2820888"/>
          </a:xfrm>
          <a:prstGeom prst="rect">
            <a:avLst/>
          </a:prstGeom>
          <a:ln>
            <a:solidFill>
              <a:schemeClr val="tx2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rgbClr val="002060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rgbClr val="002060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rgbClr val="002060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rgbClr val="002060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b="1" dirty="0" smtClean="0"/>
              <a:t>Good</a:t>
            </a:r>
          </a:p>
          <a:p>
            <a:pPr marL="342900" indent="-342900">
              <a:buFont typeface="Arial" charset="0"/>
              <a:buChar char="•"/>
            </a:pPr>
            <a:endParaRPr lang="en-GB" dirty="0" smtClean="0"/>
          </a:p>
          <a:p>
            <a:pPr marL="342900" indent="-342900">
              <a:buFont typeface="Arial" charset="0"/>
              <a:buChar char="•"/>
            </a:pPr>
            <a:r>
              <a:rPr lang="en-GB" dirty="0" smtClean="0"/>
              <a:t>Performance are better than Approach 1 and 2</a:t>
            </a:r>
          </a:p>
          <a:p>
            <a:pPr marL="342900" indent="-342900">
              <a:buFont typeface="Arial" charset="0"/>
              <a:buChar char="•"/>
            </a:pPr>
            <a:r>
              <a:rPr lang="en-GB" dirty="0" smtClean="0"/>
              <a:t>The TCB size of the enclave is kept really small</a:t>
            </a:r>
          </a:p>
        </p:txBody>
      </p:sp>
      <p:sp>
        <p:nvSpPr>
          <p:cNvPr id="13" name="Segnaposto contenuto 4"/>
          <p:cNvSpPr txBox="1">
            <a:spLocks/>
          </p:cNvSpPr>
          <p:nvPr/>
        </p:nvSpPr>
        <p:spPr>
          <a:xfrm>
            <a:off x="4728072" y="2852936"/>
            <a:ext cx="4147594" cy="2820888"/>
          </a:xfrm>
          <a:prstGeom prst="rect">
            <a:avLst/>
          </a:prstGeom>
          <a:ln>
            <a:solidFill>
              <a:schemeClr val="tx2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rgbClr val="002060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rgbClr val="002060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rgbClr val="002060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rgbClr val="002060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b="1" dirty="0" smtClean="0"/>
              <a:t>Bad</a:t>
            </a:r>
          </a:p>
          <a:p>
            <a:pPr marL="342900" indent="-342900">
              <a:buFont typeface="Arial" charset="0"/>
              <a:buChar char="•"/>
            </a:pPr>
            <a:r>
              <a:rPr lang="en-GB" dirty="0" smtClean="0"/>
              <a:t>The integration of SGX within </a:t>
            </a:r>
            <a:r>
              <a:rPr lang="en-GB" dirty="0" err="1" smtClean="0"/>
              <a:t>Vert.X</a:t>
            </a:r>
            <a:r>
              <a:rPr lang="en-GB" dirty="0" smtClean="0"/>
              <a:t> becomes more difficult</a:t>
            </a:r>
          </a:p>
          <a:p>
            <a:pPr marL="342900" indent="-342900">
              <a:buFont typeface="Arial" charset="0"/>
              <a:buChar char="•"/>
            </a:pPr>
            <a:r>
              <a:rPr lang="en-GB" dirty="0" smtClean="0"/>
              <a:t>Need to re-write sensitive parts of Vert.x microservices in C/C++</a:t>
            </a:r>
          </a:p>
        </p:txBody>
      </p:sp>
      <p:pic>
        <p:nvPicPr>
          <p:cNvPr id="14" name="Immagine 13"/>
          <p:cNvPicPr>
            <a:picLocks noChangeAspect="1"/>
          </p:cNvPicPr>
          <p:nvPr/>
        </p:nvPicPr>
        <p:blipFill rotWithShape="1">
          <a:blip r:embed="rId2"/>
          <a:srcRect l="5847" t="7848" r="57556" b="13164"/>
          <a:stretch/>
        </p:blipFill>
        <p:spPr>
          <a:xfrm>
            <a:off x="1216494" y="2924944"/>
            <a:ext cx="381965" cy="384429"/>
          </a:xfrm>
          <a:prstGeom prst="rect">
            <a:avLst/>
          </a:prstGeom>
        </p:spPr>
      </p:pic>
      <p:pic>
        <p:nvPicPr>
          <p:cNvPr id="15" name="Immagine 14"/>
          <p:cNvPicPr>
            <a:picLocks noChangeAspect="1"/>
          </p:cNvPicPr>
          <p:nvPr/>
        </p:nvPicPr>
        <p:blipFill rotWithShape="1">
          <a:blip r:embed="rId2"/>
          <a:srcRect l="55194" t="8354" r="9746" b="13676"/>
          <a:stretch/>
        </p:blipFill>
        <p:spPr>
          <a:xfrm>
            <a:off x="5364088" y="2924944"/>
            <a:ext cx="362567" cy="376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6607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SERECA Final Architecture</a:t>
            </a:r>
            <a:endParaRPr lang="en-GB" dirty="0"/>
          </a:p>
        </p:txBody>
      </p:sp>
      <p:grpSp>
        <p:nvGrpSpPr>
          <p:cNvPr id="11" name="Gruppo 10"/>
          <p:cNvGrpSpPr/>
          <p:nvPr/>
        </p:nvGrpSpPr>
        <p:grpSpPr>
          <a:xfrm>
            <a:off x="1635689" y="1143000"/>
            <a:ext cx="5816631" cy="4878288"/>
            <a:chOff x="1347657" y="1130132"/>
            <a:chExt cx="6440747" cy="5566342"/>
          </a:xfrm>
        </p:grpSpPr>
        <p:pic>
          <p:nvPicPr>
            <p:cNvPr id="5" name="Immagine 4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4742"/>
            <a:stretch/>
          </p:blipFill>
          <p:spPr>
            <a:xfrm>
              <a:off x="1347657" y="1130132"/>
              <a:ext cx="6440747" cy="5566342"/>
            </a:xfrm>
            <a:prstGeom prst="rect">
              <a:avLst/>
            </a:prstGeom>
          </p:spPr>
        </p:pic>
        <p:grpSp>
          <p:nvGrpSpPr>
            <p:cNvPr id="10" name="Gruppo 9"/>
            <p:cNvGrpSpPr/>
            <p:nvPr/>
          </p:nvGrpSpPr>
          <p:grpSpPr>
            <a:xfrm>
              <a:off x="1547664" y="2564904"/>
              <a:ext cx="5832648" cy="2952328"/>
              <a:chOff x="1547664" y="2564904"/>
              <a:chExt cx="5832648" cy="2952328"/>
            </a:xfrm>
          </p:grpSpPr>
          <p:sp>
            <p:nvSpPr>
              <p:cNvPr id="4" name="Rettangolo 3"/>
              <p:cNvSpPr/>
              <p:nvPr/>
            </p:nvSpPr>
            <p:spPr bwMode="auto">
              <a:xfrm>
                <a:off x="1547664" y="2564904"/>
                <a:ext cx="1728192" cy="360040"/>
              </a:xfrm>
              <a:prstGeom prst="rect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449263" rtl="0" eaLnBrk="0" fontAlgn="base" latinLnBrk="0" hangingPunct="0">
                  <a:lnSpc>
                    <a:spcPct val="100000"/>
                  </a:lnSpc>
                  <a:spcBef>
                    <a:spcPts val="675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buNone/>
                  <a:tabLst/>
                </a:pPr>
                <a:r>
                  <a:rPr kumimoji="0" lang="en-GB" sz="1400" b="0" i="0" u="none" strike="noStrike" cap="none" normalizeH="0" baseline="0" dirty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Tahoma" pitchFamily="32" charset="0"/>
                    <a:cs typeface="Arial" charset="0"/>
                  </a:rPr>
                  <a:t>SCONE</a:t>
                </a:r>
              </a:p>
            </p:txBody>
          </p:sp>
          <p:sp>
            <p:nvSpPr>
              <p:cNvPr id="8" name="Rettangolo 7"/>
              <p:cNvSpPr/>
              <p:nvPr/>
            </p:nvSpPr>
            <p:spPr bwMode="auto">
              <a:xfrm>
                <a:off x="6228184" y="5157192"/>
                <a:ext cx="1152128" cy="360040"/>
              </a:xfrm>
              <a:prstGeom prst="rect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449263" rtl="0" eaLnBrk="0" fontAlgn="base" latinLnBrk="0" hangingPunct="0">
                  <a:lnSpc>
                    <a:spcPct val="100000"/>
                  </a:lnSpc>
                  <a:spcBef>
                    <a:spcPts val="675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buNone/>
                  <a:tabLst/>
                </a:pPr>
                <a:r>
                  <a:rPr kumimoji="0" lang="en-GB" sz="1400" b="0" i="0" u="none" strike="noStrike" cap="none" normalizeH="0" baseline="0" dirty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Tahoma" pitchFamily="32" charset="0"/>
                    <a:cs typeface="Arial" charset="0"/>
                  </a:rPr>
                  <a:t>SCONE</a:t>
                </a:r>
              </a:p>
            </p:txBody>
          </p:sp>
          <p:sp>
            <p:nvSpPr>
              <p:cNvPr id="9" name="Rettangolo 8"/>
              <p:cNvSpPr/>
              <p:nvPr/>
            </p:nvSpPr>
            <p:spPr bwMode="auto">
              <a:xfrm>
                <a:off x="1619672" y="5157192"/>
                <a:ext cx="1152128" cy="360040"/>
              </a:xfrm>
              <a:prstGeom prst="rect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449263" rtl="0" eaLnBrk="0" fontAlgn="base" latinLnBrk="0" hangingPunct="0">
                  <a:lnSpc>
                    <a:spcPct val="100000"/>
                  </a:lnSpc>
                  <a:spcBef>
                    <a:spcPts val="675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buNone/>
                  <a:tabLst/>
                </a:pPr>
                <a:r>
                  <a:rPr kumimoji="0" lang="en-GB" sz="1400" b="0" i="0" u="none" strike="noStrike" cap="none" normalizeH="0" baseline="0" dirty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Tahoma" pitchFamily="32" charset="0"/>
                    <a:cs typeface="Arial" charset="0"/>
                  </a:rPr>
                  <a:t>SCONE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725246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The KONFIDO Project</a:t>
            </a:r>
            <a:endParaRPr lang="en-GB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Call: </a:t>
            </a:r>
            <a:r>
              <a:rPr lang="en-US" dirty="0"/>
              <a:t>H2020-DS-2016-2017 (Digital Security Focus Area)</a:t>
            </a:r>
          </a:p>
          <a:p>
            <a:r>
              <a:rPr lang="en-US" dirty="0"/>
              <a:t>Topic: DS-03-2016 - Increasing digital security of health related data on a systemic level</a:t>
            </a:r>
          </a:p>
          <a:p>
            <a:pPr lvl="1"/>
            <a:r>
              <a:rPr lang="en-US" i="1" dirty="0">
                <a:latin typeface="Calibri" panose="020F0502020204030204" pitchFamily="34" charset="0"/>
              </a:rPr>
              <a:t>“Proposals would provide a holistic approach to address challenges of secure storage and exchange (including cross-border) of data, protection and control over personal data, and security of health related data gathered by mobile devices combined with the usability of the eHealth solutions.” </a:t>
            </a:r>
          </a:p>
          <a:p>
            <a:r>
              <a:rPr lang="en-US" dirty="0"/>
              <a:t>Type of action: RIA (Research and Innovation action)</a:t>
            </a:r>
            <a:endParaRPr lang="en-GB" dirty="0"/>
          </a:p>
          <a:p>
            <a:r>
              <a:rPr lang="en-GB" dirty="0" smtClean="0"/>
              <a:t>Start </a:t>
            </a:r>
            <a:r>
              <a:rPr lang="en-GB" dirty="0"/>
              <a:t>date: November 1</a:t>
            </a:r>
            <a:r>
              <a:rPr lang="en-GB" baseline="30000" dirty="0"/>
              <a:t>st</a:t>
            </a:r>
            <a:r>
              <a:rPr lang="en-GB" dirty="0"/>
              <a:t>, </a:t>
            </a:r>
            <a:r>
              <a:rPr lang="en-GB" dirty="0" smtClean="0"/>
              <a:t>2016</a:t>
            </a:r>
          </a:p>
          <a:p>
            <a:r>
              <a:rPr lang="en-GB" dirty="0" smtClean="0"/>
              <a:t>Duration: 36 months</a:t>
            </a:r>
            <a:endParaRPr lang="en-US" dirty="0" smtClean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0519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Partners</a:t>
            </a:r>
            <a:endParaRPr lang="en-GB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err="1" smtClean="0"/>
              <a:t>Exus</a:t>
            </a:r>
            <a:r>
              <a:rPr lang="en-GB" dirty="0" smtClean="0"/>
              <a:t> Software Ltd (UK) – Industry</a:t>
            </a:r>
          </a:p>
          <a:p>
            <a:r>
              <a:rPr lang="en-GB" dirty="0" smtClean="0"/>
              <a:t>Ethniko </a:t>
            </a:r>
            <a:r>
              <a:rPr lang="en-GB" dirty="0" err="1" smtClean="0"/>
              <a:t>Kentro</a:t>
            </a:r>
            <a:r>
              <a:rPr lang="en-GB" dirty="0" smtClean="0"/>
              <a:t> </a:t>
            </a:r>
            <a:r>
              <a:rPr lang="en-GB" dirty="0" err="1" smtClean="0"/>
              <a:t>Erevnas</a:t>
            </a:r>
            <a:r>
              <a:rPr lang="en-GB" dirty="0" smtClean="0"/>
              <a:t> Kai </a:t>
            </a:r>
            <a:r>
              <a:rPr lang="en-GB" dirty="0" err="1" smtClean="0"/>
              <a:t>Technologikis</a:t>
            </a:r>
            <a:r>
              <a:rPr lang="en-GB" dirty="0" smtClean="0"/>
              <a:t> </a:t>
            </a:r>
            <a:r>
              <a:rPr lang="en-GB" dirty="0" err="1" smtClean="0"/>
              <a:t>Anaptyxis</a:t>
            </a:r>
            <a:r>
              <a:rPr lang="en-GB" dirty="0" smtClean="0"/>
              <a:t> – </a:t>
            </a:r>
            <a:r>
              <a:rPr lang="en-GB" dirty="0" err="1" smtClean="0"/>
              <a:t>Certh</a:t>
            </a:r>
            <a:r>
              <a:rPr lang="en-GB" dirty="0" smtClean="0"/>
              <a:t> (GR) – Research Organization</a:t>
            </a:r>
          </a:p>
          <a:p>
            <a:r>
              <a:rPr lang="it-IT" dirty="0" smtClean="0"/>
              <a:t>Consorzio Interuniversitario Nazionale per L'informatica (IT) </a:t>
            </a:r>
            <a:r>
              <a:rPr lang="en-GB" dirty="0" smtClean="0"/>
              <a:t>–</a:t>
            </a:r>
            <a:r>
              <a:rPr lang="it-IT" dirty="0" smtClean="0"/>
              <a:t> </a:t>
            </a:r>
            <a:r>
              <a:rPr lang="en-GB" dirty="0" smtClean="0"/>
              <a:t>Research Organization</a:t>
            </a:r>
          </a:p>
          <a:p>
            <a:r>
              <a:rPr lang="fr-FR" dirty="0" err="1" smtClean="0"/>
              <a:t>Fundacio</a:t>
            </a:r>
            <a:r>
              <a:rPr lang="fr-FR" dirty="0" smtClean="0"/>
              <a:t> </a:t>
            </a:r>
            <a:r>
              <a:rPr lang="fr-FR" dirty="0" err="1" smtClean="0"/>
              <a:t>Eurecat</a:t>
            </a:r>
            <a:r>
              <a:rPr lang="fr-FR" dirty="0" smtClean="0"/>
              <a:t> (ES) – </a:t>
            </a:r>
            <a:r>
              <a:rPr lang="fr-FR" dirty="0" err="1" smtClean="0"/>
              <a:t>Research</a:t>
            </a:r>
            <a:r>
              <a:rPr lang="fr-FR" dirty="0" smtClean="0"/>
              <a:t> </a:t>
            </a:r>
            <a:r>
              <a:rPr lang="fr-FR" dirty="0" err="1" smtClean="0"/>
              <a:t>Organization</a:t>
            </a:r>
            <a:endParaRPr lang="fr-FR" dirty="0" smtClean="0"/>
          </a:p>
          <a:p>
            <a:r>
              <a:rPr lang="fr-FR" dirty="0" err="1" smtClean="0"/>
              <a:t>Consorci</a:t>
            </a:r>
            <a:r>
              <a:rPr lang="fr-FR" dirty="0" smtClean="0"/>
              <a:t> Institut D'</a:t>
            </a:r>
            <a:r>
              <a:rPr lang="fr-FR" dirty="0" err="1" smtClean="0"/>
              <a:t>investigacions</a:t>
            </a:r>
            <a:r>
              <a:rPr lang="fr-FR" dirty="0" smtClean="0"/>
              <a:t> </a:t>
            </a:r>
            <a:r>
              <a:rPr lang="fr-FR" dirty="0" err="1" smtClean="0"/>
              <a:t>Biomediques</a:t>
            </a:r>
            <a:r>
              <a:rPr lang="fr-FR" dirty="0" smtClean="0"/>
              <a:t> August Pi I </a:t>
            </a:r>
            <a:r>
              <a:rPr lang="fr-FR" dirty="0" err="1" smtClean="0"/>
              <a:t>Sunyer</a:t>
            </a:r>
            <a:r>
              <a:rPr lang="fr-FR" dirty="0" smtClean="0"/>
              <a:t> (ES) – </a:t>
            </a:r>
            <a:r>
              <a:rPr lang="en-US" dirty="0" smtClean="0"/>
              <a:t>Research</a:t>
            </a:r>
            <a:r>
              <a:rPr lang="fr-FR" dirty="0" smtClean="0"/>
              <a:t> </a:t>
            </a:r>
            <a:r>
              <a:rPr lang="fr-FR" dirty="0" err="1" smtClean="0"/>
              <a:t>Organization</a:t>
            </a:r>
            <a:r>
              <a:rPr lang="en-GB" dirty="0" smtClean="0"/>
              <a:t> </a:t>
            </a:r>
          </a:p>
          <a:p>
            <a:r>
              <a:rPr lang="fr-FR" dirty="0" smtClean="0"/>
              <a:t>Commissariat a L’</a:t>
            </a:r>
            <a:r>
              <a:rPr lang="fr-FR" dirty="0" err="1" smtClean="0"/>
              <a:t>energie</a:t>
            </a:r>
            <a:r>
              <a:rPr lang="fr-FR" dirty="0" smtClean="0"/>
              <a:t> Atomique at Aux Energies Alternatives – </a:t>
            </a:r>
            <a:r>
              <a:rPr lang="fr-FR" dirty="0" err="1" smtClean="0"/>
              <a:t>Cea</a:t>
            </a:r>
            <a:r>
              <a:rPr lang="fr-FR" dirty="0" smtClean="0"/>
              <a:t> (FR) – Public Body</a:t>
            </a:r>
          </a:p>
          <a:p>
            <a:r>
              <a:rPr lang="fr-FR" dirty="0" err="1" smtClean="0"/>
              <a:t>Medcom</a:t>
            </a:r>
            <a:r>
              <a:rPr lang="fr-FR" dirty="0" smtClean="0"/>
              <a:t> (DN) </a:t>
            </a:r>
            <a:r>
              <a:rPr lang="en-GB" dirty="0" smtClean="0"/>
              <a:t>– Public Body</a:t>
            </a:r>
            <a:r>
              <a:rPr lang="fr-FR" dirty="0" smtClean="0"/>
              <a:t> </a:t>
            </a:r>
          </a:p>
          <a:p>
            <a:endParaRPr lang="en-GB" dirty="0" smtClean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58095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KONFIDO Goals</a:t>
            </a:r>
            <a:endParaRPr lang="en-GB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sz="2200" dirty="0" smtClean="0"/>
              <a:t>The KONFIDO project aims at provide </a:t>
            </a:r>
            <a:r>
              <a:rPr lang="en-GB" sz="2200" b="1" dirty="0" smtClean="0"/>
              <a:t>Secure </a:t>
            </a:r>
            <a:r>
              <a:rPr lang="en-GB" sz="2200" b="1" dirty="0"/>
              <a:t>Cross-Border eHealth Data Exchange in </a:t>
            </a:r>
            <a:r>
              <a:rPr lang="en-GB" sz="2200" b="1" dirty="0" smtClean="0"/>
              <a:t>EU </a:t>
            </a:r>
          </a:p>
          <a:p>
            <a:r>
              <a:rPr lang="en-GB" sz="2200" dirty="0" smtClean="0"/>
              <a:t>Electronic </a:t>
            </a:r>
            <a:r>
              <a:rPr lang="en-GB" sz="2200" dirty="0"/>
              <a:t>h</a:t>
            </a:r>
            <a:r>
              <a:rPr lang="en-GB" sz="2200" dirty="0" smtClean="0"/>
              <a:t>ealth services are growing rapidly and there is high standard heterogeneity at both EU and National levels on Electronic Health Records (EHR)</a:t>
            </a:r>
          </a:p>
          <a:p>
            <a:endParaRPr lang="en-GB" sz="2200" dirty="0"/>
          </a:p>
        </p:txBody>
      </p:sp>
      <p:grpSp>
        <p:nvGrpSpPr>
          <p:cNvPr id="8" name="Gruppo 7"/>
          <p:cNvGrpSpPr/>
          <p:nvPr/>
        </p:nvGrpSpPr>
        <p:grpSpPr>
          <a:xfrm>
            <a:off x="755576" y="2668867"/>
            <a:ext cx="8136903" cy="3574532"/>
            <a:chOff x="-2444345" y="892114"/>
            <a:chExt cx="10251618" cy="4314183"/>
          </a:xfrm>
        </p:grpSpPr>
        <p:pic>
          <p:nvPicPr>
            <p:cNvPr id="5" name="Picture 2" descr="Risultati immagini per ehr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43" t="7086" r="3564" b="7632"/>
            <a:stretch/>
          </p:blipFill>
          <p:spPr bwMode="auto">
            <a:xfrm>
              <a:off x="4107402" y="2227180"/>
              <a:ext cx="3699871" cy="29791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4" descr="Risultati immagini per puzzle regioni italia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20923" y="892114"/>
              <a:ext cx="4243385" cy="42433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Titolo 2"/>
            <p:cNvSpPr txBox="1">
              <a:spLocks/>
            </p:cNvSpPr>
            <p:nvPr/>
          </p:nvSpPr>
          <p:spPr>
            <a:xfrm>
              <a:off x="-2444345" y="2761005"/>
              <a:ext cx="4968553" cy="2285092"/>
            </a:xfrm>
            <a:prstGeom prst="rect">
              <a:avLst/>
            </a:prstGeom>
            <a:solidFill>
              <a:srgbClr val="1A3D68">
                <a:alpha val="69804"/>
              </a:srgb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lIns="91440" tIns="45720" rIns="91440" bIns="45720" numCol="2" rtlCol="0" anchor="t" anchorCtr="0">
              <a:noAutofit/>
            </a:bodyPr>
            <a:lstStyle>
              <a:lvl1pPr algn="l" defTabSz="914400" rtl="0" eaLnBrk="1" latinLnBrk="0" hangingPunct="1">
                <a:spcBef>
                  <a:spcPct val="0"/>
                </a:spcBef>
                <a:buNone/>
                <a:defRPr sz="2800" b="1" kern="1200">
                  <a:solidFill>
                    <a:srgbClr val="002060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2000" dirty="0" smtClean="0">
                  <a:solidFill>
                    <a:schemeClr val="bg1"/>
                  </a:solidFill>
                </a:rPr>
                <a:t>CEN-EN 13606</a:t>
              </a:r>
              <a:br>
                <a:rPr lang="en-US" sz="2000" dirty="0" smtClean="0">
                  <a:solidFill>
                    <a:schemeClr val="bg1"/>
                  </a:solidFill>
                </a:rPr>
              </a:br>
              <a:r>
                <a:rPr lang="en-US" sz="2000" dirty="0" smtClean="0">
                  <a:solidFill>
                    <a:schemeClr val="bg1"/>
                  </a:solidFill>
                </a:rPr>
                <a:t>ISO TC215</a:t>
              </a:r>
              <a:endParaRPr lang="en-US" sz="2000" dirty="0">
                <a:solidFill>
                  <a:schemeClr val="bg1"/>
                </a:solidFill>
              </a:endParaRPr>
            </a:p>
            <a:p>
              <a:r>
                <a:rPr lang="en-US" sz="2000" dirty="0" err="1" smtClean="0">
                  <a:solidFill>
                    <a:schemeClr val="bg1"/>
                  </a:solidFill>
                </a:rPr>
                <a:t>openEHR</a:t>
              </a:r>
              <a:endParaRPr lang="en-US" sz="2000" dirty="0" smtClean="0">
                <a:solidFill>
                  <a:schemeClr val="bg1"/>
                </a:solidFill>
              </a:endParaRPr>
            </a:p>
            <a:p>
              <a:r>
                <a:rPr lang="en-US" sz="2000" dirty="0">
                  <a:solidFill>
                    <a:schemeClr val="bg1"/>
                  </a:solidFill>
                </a:rPr>
                <a:t>ISO 22220</a:t>
              </a:r>
              <a:endParaRPr lang="en-US" sz="2000" dirty="0" smtClean="0">
                <a:solidFill>
                  <a:schemeClr val="bg1"/>
                </a:solidFill>
              </a:endParaRPr>
            </a:p>
            <a:p>
              <a:r>
                <a:rPr lang="en-US" sz="2000" dirty="0">
                  <a:solidFill>
                    <a:schemeClr val="bg1"/>
                  </a:solidFill>
                </a:rPr>
                <a:t>ISO 13606 </a:t>
              </a:r>
              <a:endParaRPr lang="en-US" sz="2000" dirty="0" smtClean="0">
                <a:solidFill>
                  <a:schemeClr val="bg1"/>
                </a:solidFill>
              </a:endParaRPr>
            </a:p>
            <a:p>
              <a:endParaRPr lang="en-US" sz="2000" dirty="0" smtClean="0">
                <a:solidFill>
                  <a:schemeClr val="bg1"/>
                </a:solidFill>
              </a:endParaRPr>
            </a:p>
            <a:p>
              <a:endParaRPr lang="it-IT" sz="2000" dirty="0" smtClean="0">
                <a:solidFill>
                  <a:schemeClr val="bg1"/>
                </a:solidFill>
              </a:endParaRPr>
            </a:p>
            <a:p>
              <a:endParaRPr lang="it-IT" sz="2000" dirty="0" smtClean="0">
                <a:solidFill>
                  <a:schemeClr val="bg1"/>
                </a:solidFill>
              </a:endParaRPr>
            </a:p>
            <a:p>
              <a:r>
                <a:rPr lang="en-US" sz="2000" dirty="0">
                  <a:solidFill>
                    <a:schemeClr val="bg1"/>
                  </a:solidFill>
                </a:rPr>
                <a:t>ISO/TS</a:t>
              </a:r>
            </a:p>
            <a:p>
              <a:r>
                <a:rPr lang="en-US" sz="2000" dirty="0" smtClean="0">
                  <a:solidFill>
                    <a:schemeClr val="bg1"/>
                  </a:solidFill>
                </a:rPr>
                <a:t>18308:2004</a:t>
              </a:r>
            </a:p>
            <a:p>
              <a:r>
                <a:rPr lang="it-IT" sz="2000" dirty="0" smtClean="0">
                  <a:solidFill>
                    <a:schemeClr val="bg1"/>
                  </a:solidFill>
                </a:rPr>
                <a:t>SPC</a:t>
              </a:r>
            </a:p>
            <a:p>
              <a:r>
                <a:rPr lang="en-US" sz="2000" dirty="0" smtClean="0">
                  <a:solidFill>
                    <a:schemeClr val="bg1"/>
                  </a:solidFill>
                </a:rPr>
                <a:t>SPICCA</a:t>
              </a:r>
            </a:p>
            <a:p>
              <a:r>
                <a:rPr lang="en-US" sz="2000" dirty="0" smtClean="0">
                  <a:solidFill>
                    <a:schemeClr val="bg1"/>
                  </a:solidFill>
                </a:rPr>
                <a:t> …</a:t>
              </a:r>
            </a:p>
            <a:p>
              <a:r>
                <a:rPr lang="en-US" sz="2000" dirty="0" smtClean="0">
                  <a:solidFill>
                    <a:schemeClr val="bg1"/>
                  </a:solidFill>
                </a:rPr>
                <a:t> </a:t>
              </a:r>
            </a:p>
            <a:p>
              <a:endParaRPr lang="en-US" sz="2000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4609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The KONFIDO Approach</a:t>
            </a:r>
            <a:endParaRPr lang="en-GB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sz="2200" dirty="0"/>
              <a:t>KONFIDO aims at </a:t>
            </a:r>
            <a:r>
              <a:rPr lang="en-US" sz="2200" dirty="0"/>
              <a:t>creating a scalable and holistic paradigm for secure inner and cross-border exchange, storage and overall handling of healthcare data in a legal and ethical way both at national and European level.</a:t>
            </a:r>
          </a:p>
          <a:p>
            <a:r>
              <a:rPr lang="en-US" sz="2200" dirty="0"/>
              <a:t>In order to  achieve this objective, the following six technological pillars will be exploited:</a:t>
            </a:r>
          </a:p>
          <a:p>
            <a:pPr lvl="1"/>
            <a:r>
              <a:rPr lang="en-US" sz="2000" dirty="0"/>
              <a:t>Security Information and Event Management (SIEM)</a:t>
            </a:r>
          </a:p>
          <a:p>
            <a:pPr lvl="1"/>
            <a:r>
              <a:rPr lang="en-US" sz="2000" dirty="0"/>
              <a:t>Physical </a:t>
            </a:r>
            <a:r>
              <a:rPr lang="en-US" sz="2000" dirty="0" err="1"/>
              <a:t>Unclonable</a:t>
            </a:r>
            <a:r>
              <a:rPr lang="en-US" sz="2000" dirty="0"/>
              <a:t> Function (PUF)-based cryptography</a:t>
            </a:r>
          </a:p>
          <a:p>
            <a:pPr lvl="1"/>
            <a:r>
              <a:rPr lang="en-US" sz="2000" dirty="0"/>
              <a:t>Homomorphic encryption</a:t>
            </a:r>
          </a:p>
          <a:p>
            <a:pPr lvl="1"/>
            <a:r>
              <a:rPr lang="en-US" sz="2000" dirty="0"/>
              <a:t>STORK-compliant </a:t>
            </a:r>
            <a:r>
              <a:rPr lang="en-US" sz="2000" dirty="0" err="1"/>
              <a:t>eID</a:t>
            </a:r>
            <a:endParaRPr lang="en-US" sz="2000" dirty="0"/>
          </a:p>
          <a:p>
            <a:pPr lvl="1"/>
            <a:r>
              <a:rPr lang="en-US" sz="2000" b="1" dirty="0"/>
              <a:t>Intel Software Guard Extensions (SGX)</a:t>
            </a:r>
          </a:p>
          <a:p>
            <a:pPr lvl="1"/>
            <a:r>
              <a:rPr lang="en-US" sz="2000" dirty="0"/>
              <a:t>Authentication and logging mechanisms </a:t>
            </a:r>
            <a:r>
              <a:rPr lang="en-US" sz="2000" i="1" dirty="0" err="1"/>
              <a:t>à</a:t>
            </a:r>
            <a:r>
              <a:rPr lang="en-US" sz="2000" i="1" dirty="0"/>
              <a:t> la </a:t>
            </a:r>
            <a:r>
              <a:rPr lang="en-US" sz="2000" dirty="0"/>
              <a:t>block-chain </a:t>
            </a:r>
          </a:p>
          <a:p>
            <a:pPr lvl="1"/>
            <a:endParaRPr lang="en-US" sz="2000" dirty="0"/>
          </a:p>
          <a:p>
            <a:endParaRPr lang="en-GB" sz="2000" dirty="0"/>
          </a:p>
          <a:p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272278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KONFIDO Architecture</a:t>
            </a:r>
            <a:endParaRPr lang="en-GB" dirty="0"/>
          </a:p>
        </p:txBody>
      </p:sp>
      <p:pic>
        <p:nvPicPr>
          <p:cNvPr id="4" name="Picture 8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340768"/>
            <a:ext cx="6474222" cy="437423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897698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 smtClean="0"/>
              <a:t>OpenNCP</a:t>
            </a:r>
            <a:endParaRPr lang="en-GB" dirty="0"/>
          </a:p>
        </p:txBody>
      </p:sp>
      <p:sp>
        <p:nvSpPr>
          <p:cNvPr id="3" name="Segnaposto contenuto 2"/>
          <p:cNvSpPr>
            <a:spLocks noGrp="1"/>
          </p:cNvSpPr>
          <p:nvPr>
            <p:ph sz="quarter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The </a:t>
            </a:r>
            <a:r>
              <a:rPr lang="en-US" dirty="0" err="1" smtClean="0"/>
              <a:t>OpenNCP</a:t>
            </a:r>
            <a:r>
              <a:rPr lang="en-US" dirty="0" smtClean="0"/>
              <a:t> </a:t>
            </a:r>
            <a:r>
              <a:rPr lang="en-US" dirty="0"/>
              <a:t>framework </a:t>
            </a:r>
            <a:r>
              <a:rPr lang="en-US" dirty="0" smtClean="0"/>
              <a:t>offers </a:t>
            </a:r>
            <a:r>
              <a:rPr lang="en-US" dirty="0"/>
              <a:t>a comprehensive set of interoperability services to enable national and regional e-Health platforms to set up cross-border health information networks </a:t>
            </a:r>
            <a:r>
              <a:rPr lang="en-US" dirty="0" smtClean="0"/>
              <a:t>with </a:t>
            </a:r>
            <a:r>
              <a:rPr lang="en-US" dirty="0"/>
              <a:t>minimal adaptation of the existing infrastructure. </a:t>
            </a:r>
            <a:endParaRPr lang="en-US" dirty="0" smtClean="0"/>
          </a:p>
          <a:p>
            <a:r>
              <a:rPr lang="en-US" dirty="0" smtClean="0"/>
              <a:t>The </a:t>
            </a:r>
            <a:r>
              <a:rPr lang="en-US" dirty="0" err="1"/>
              <a:t>OpenNCP</a:t>
            </a:r>
            <a:r>
              <a:rPr lang="en-US" dirty="0"/>
              <a:t>, available as open source software, has been adopted in 10 Member States, allowing them to </a:t>
            </a:r>
            <a:r>
              <a:rPr lang="en-US" dirty="0" smtClean="0"/>
              <a:t>interconnect </a:t>
            </a:r>
            <a:r>
              <a:rPr lang="en-US" dirty="0"/>
              <a:t>their eHealth </a:t>
            </a:r>
            <a:r>
              <a:rPr lang="en-US" dirty="0" smtClean="0"/>
              <a:t>infrastructures.</a:t>
            </a:r>
          </a:p>
          <a:p>
            <a:r>
              <a:rPr lang="en-US" dirty="0"/>
              <a:t>The National Contact Point (NCP) is the fulcrum of cross border interoperability, exploiting the role of connecting the </a:t>
            </a:r>
            <a:r>
              <a:rPr lang="en-US" dirty="0" smtClean="0"/>
              <a:t>Participating Nation (PN) to </a:t>
            </a:r>
            <a:r>
              <a:rPr lang="en-US" dirty="0"/>
              <a:t>the European Level environment</a:t>
            </a:r>
            <a:r>
              <a:rPr lang="en-US" dirty="0" smtClean="0"/>
              <a:t>.</a:t>
            </a:r>
          </a:p>
          <a:p>
            <a:r>
              <a:rPr lang="en-US" b="1" dirty="0" smtClean="0"/>
              <a:t>The National Contact Point can be deployed in local infrastructures or in cloud environments</a:t>
            </a:r>
            <a:endParaRPr lang="en-US" b="1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83233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NCP concept</a:t>
            </a:r>
            <a:endParaRPr lang="en-GB" dirty="0"/>
          </a:p>
        </p:txBody>
      </p:sp>
      <p:pic>
        <p:nvPicPr>
          <p:cNvPr id="3" name="O 1"/>
          <p:cNvPicPr>
            <a:picLocks noChangeAspect="1" noChangeArrowheads="1"/>
          </p:cNvPicPr>
          <p:nvPr/>
        </p:nvPicPr>
        <p:blipFill>
          <a:blip r:embed="rId2" cstate="screen"/>
          <a:srcRect t="-8296" b="-8296"/>
          <a:stretch>
            <a:fillRect/>
          </a:stretch>
        </p:blipFill>
        <p:spPr bwMode="auto">
          <a:xfrm>
            <a:off x="107504" y="1268760"/>
            <a:ext cx="9036496" cy="4881545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sp>
        <p:nvSpPr>
          <p:cNvPr id="4" name="CasellaDiTesto 3"/>
          <p:cNvSpPr txBox="1"/>
          <p:nvPr/>
        </p:nvSpPr>
        <p:spPr>
          <a:xfrm>
            <a:off x="2987824" y="1383843"/>
            <a:ext cx="25281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HCP= HealthCare Provider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99157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KONFIDO and </a:t>
            </a:r>
            <a:r>
              <a:rPr lang="en-GB" dirty="0" err="1" smtClean="0"/>
              <a:t>openNCP</a:t>
            </a:r>
            <a:r>
              <a:rPr lang="en-GB" dirty="0" smtClean="0"/>
              <a:t> (1/2)</a:t>
            </a:r>
            <a:endParaRPr lang="en-GB" dirty="0"/>
          </a:p>
        </p:txBody>
      </p:sp>
      <p:sp>
        <p:nvSpPr>
          <p:cNvPr id="3" name="Segnaposto contenuto 2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8050088" cy="4572000"/>
          </a:xfrm>
        </p:spPr>
        <p:txBody>
          <a:bodyPr>
            <a:normAutofit/>
          </a:bodyPr>
          <a:lstStyle/>
          <a:p>
            <a:r>
              <a:rPr lang="en-US" dirty="0"/>
              <a:t>KONFIDO </a:t>
            </a:r>
            <a:r>
              <a:rPr lang="en-US" dirty="0" smtClean="0"/>
              <a:t>does not </a:t>
            </a:r>
            <a:r>
              <a:rPr lang="en-US" dirty="0"/>
              <a:t>extend OpenNCP with additional </a:t>
            </a:r>
            <a:r>
              <a:rPr lang="en-US" dirty="0" smtClean="0"/>
              <a:t>features. Rather</a:t>
            </a:r>
            <a:r>
              <a:rPr lang="en-US" dirty="0"/>
              <a:t>, it </a:t>
            </a:r>
            <a:r>
              <a:rPr lang="en-US" dirty="0" smtClean="0"/>
              <a:t>enhances </a:t>
            </a:r>
            <a:r>
              <a:rPr lang="en-US" dirty="0"/>
              <a:t>OpenNCP by securely connecting it </a:t>
            </a:r>
            <a:r>
              <a:rPr lang="en-US" dirty="0" smtClean="0"/>
              <a:t>to the </a:t>
            </a:r>
            <a:r>
              <a:rPr lang="en-US" dirty="0"/>
              <a:t>KONFIDO </a:t>
            </a:r>
            <a:r>
              <a:rPr lang="en-US" dirty="0" smtClean="0"/>
              <a:t>platform.</a:t>
            </a:r>
          </a:p>
          <a:p>
            <a:r>
              <a:rPr lang="en-US" dirty="0"/>
              <a:t>By doing so, the information </a:t>
            </a:r>
            <a:r>
              <a:rPr lang="en-US" dirty="0" smtClean="0"/>
              <a:t>systems of </a:t>
            </a:r>
            <a:r>
              <a:rPr lang="en-US" dirty="0"/>
              <a:t>individual countries can interoperate in a secure way</a:t>
            </a:r>
            <a:r>
              <a:rPr lang="en-US" dirty="0" smtClean="0"/>
              <a:t>.</a:t>
            </a:r>
          </a:p>
          <a:p>
            <a:r>
              <a:rPr lang="en-US" dirty="0"/>
              <a:t>KONFIDO </a:t>
            </a:r>
            <a:r>
              <a:rPr lang="en-US" dirty="0" smtClean="0"/>
              <a:t>ensures </a:t>
            </a:r>
            <a:r>
              <a:rPr lang="en-US" dirty="0"/>
              <a:t>data security at </a:t>
            </a:r>
            <a:r>
              <a:rPr lang="en-US" dirty="0" smtClean="0"/>
              <a:t>different architectural </a:t>
            </a:r>
            <a:r>
              <a:rPr lang="en-US" dirty="0"/>
              <a:t>levels, and in </a:t>
            </a:r>
            <a:r>
              <a:rPr lang="en-US" dirty="0" smtClean="0"/>
              <a:t>particular: presentation, processing, dissemination, and storage.</a:t>
            </a:r>
          </a:p>
          <a:p>
            <a:pPr marL="0" indent="0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61535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Cloud Characteristics - </a:t>
            </a:r>
            <a:r>
              <a:rPr lang="en-GB" dirty="0"/>
              <a:t>2</a:t>
            </a:r>
            <a:r>
              <a:rPr lang="en-GB" dirty="0" smtClean="0"/>
              <a:t>/2</a:t>
            </a:r>
            <a:endParaRPr lang="en-GB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+mj-lt"/>
              <a:buAutoNum type="arabicPeriod" startAt="3"/>
            </a:pPr>
            <a:r>
              <a:rPr lang="en-GB" b="1" dirty="0"/>
              <a:t>Resource pooling</a:t>
            </a:r>
            <a:r>
              <a:rPr lang="en-GB" dirty="0"/>
              <a:t> </a:t>
            </a:r>
            <a:r>
              <a:rPr lang="mr-IN" dirty="0"/>
              <a:t>–</a:t>
            </a:r>
            <a:r>
              <a:rPr lang="en-GB" dirty="0"/>
              <a:t> The provider’s computing resources are pooled to serve multiple consumers using a multi-tenant model, with different physical and virtual resources dynamically assigned and reassigned according to consumer </a:t>
            </a:r>
            <a:r>
              <a:rPr lang="en-GB" dirty="0" smtClean="0"/>
              <a:t>demand </a:t>
            </a:r>
            <a:endParaRPr lang="en-GB" dirty="0"/>
          </a:p>
          <a:p>
            <a:pPr marL="457200" indent="-457200">
              <a:buFont typeface="+mj-lt"/>
              <a:buAutoNum type="arabicPeriod" startAt="3"/>
            </a:pPr>
            <a:r>
              <a:rPr lang="en-GB" b="1" dirty="0" smtClean="0"/>
              <a:t>Rapid elasticity</a:t>
            </a:r>
            <a:r>
              <a:rPr lang="en-GB" dirty="0" smtClean="0"/>
              <a:t> </a:t>
            </a:r>
            <a:r>
              <a:rPr lang="mr-IN" dirty="0" smtClean="0"/>
              <a:t>–</a:t>
            </a:r>
            <a:r>
              <a:rPr lang="en-GB" dirty="0" smtClean="0"/>
              <a:t> Capabilities </a:t>
            </a:r>
            <a:r>
              <a:rPr lang="en-GB" dirty="0"/>
              <a:t>can be rapidly and elastically provisioned, in some cases automatically, to quickly scale out and rapidly released to quickly scale </a:t>
            </a:r>
            <a:r>
              <a:rPr lang="en-GB" dirty="0" smtClean="0"/>
              <a:t>in </a:t>
            </a:r>
          </a:p>
          <a:p>
            <a:pPr marL="457200" indent="-457200">
              <a:buFont typeface="+mj-lt"/>
              <a:buAutoNum type="arabicPeriod" startAt="3"/>
            </a:pPr>
            <a:r>
              <a:rPr lang="en-GB" b="1" dirty="0" smtClean="0"/>
              <a:t>Measured Service </a:t>
            </a:r>
            <a:r>
              <a:rPr lang="mr-IN" b="1" dirty="0" smtClean="0"/>
              <a:t>–</a:t>
            </a:r>
            <a:r>
              <a:rPr lang="en-GB" b="1" dirty="0" smtClean="0"/>
              <a:t> </a:t>
            </a:r>
            <a:r>
              <a:rPr lang="en-GB" dirty="0" smtClean="0"/>
              <a:t>Cloud </a:t>
            </a:r>
            <a:r>
              <a:rPr lang="en-GB" dirty="0"/>
              <a:t>systems automatically control and optimize resource use by leveraging a metering capability at some level of abstraction appropriate to the type of service (e.g., storage, processing, bandwidth, and active user accounts</a:t>
            </a:r>
            <a:r>
              <a:rPr lang="en-GB" dirty="0" smtClean="0"/>
              <a:t>)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28679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974B671-27AD-48DC-86DF-7A1199B9A6B7}" type="slidenum">
              <a:rPr lang="pt-PT" smtClean="0"/>
              <a:pPr/>
              <a:t>70</a:t>
            </a:fld>
            <a:endParaRPr lang="pt-PT"/>
          </a:p>
        </p:txBody>
      </p:sp>
      <p:sp>
        <p:nvSpPr>
          <p:cNvPr id="5" name="Segnaposto contenuto 4"/>
          <p:cNvSpPr>
            <a:spLocks noGrp="1"/>
          </p:cNvSpPr>
          <p:nvPr>
            <p:ph idx="1"/>
          </p:nvPr>
        </p:nvSpPr>
        <p:spPr>
          <a:xfrm>
            <a:off x="449314" y="1124744"/>
            <a:ext cx="8229600" cy="4421864"/>
          </a:xfrm>
        </p:spPr>
        <p:txBody>
          <a:bodyPr>
            <a:normAutofit lnSpcReduction="10000"/>
          </a:bodyPr>
          <a:lstStyle/>
          <a:p>
            <a:pPr marL="342900" indent="-342900">
              <a:buFont typeface="Arial" charset="0"/>
              <a:buChar char="•"/>
            </a:pPr>
            <a:r>
              <a:rPr lang="en-GB" sz="2400" dirty="0"/>
              <a:t>The </a:t>
            </a:r>
            <a:r>
              <a:rPr lang="en-GB" sz="2400" b="1" dirty="0"/>
              <a:t>NCP host </a:t>
            </a:r>
            <a:r>
              <a:rPr lang="en-GB" sz="2400" dirty="0"/>
              <a:t>is the place where most critical </a:t>
            </a:r>
            <a:r>
              <a:rPr lang="en-GB" sz="2400" dirty="0" smtClean="0"/>
              <a:t>operations </a:t>
            </a:r>
            <a:r>
              <a:rPr lang="en-GB" sz="2400" dirty="0"/>
              <a:t>take </a:t>
            </a:r>
            <a:r>
              <a:rPr lang="en-GB" sz="2400" dirty="0" smtClean="0"/>
              <a:t>place</a:t>
            </a:r>
            <a:endParaRPr lang="en-GB" sz="2400" dirty="0"/>
          </a:p>
          <a:p>
            <a:pPr marL="342900" indent="-342900">
              <a:buFont typeface="Arial" charset="0"/>
              <a:buChar char="•"/>
            </a:pPr>
            <a:r>
              <a:rPr lang="en-GB" sz="2400" dirty="0" smtClean="0"/>
              <a:t>A </a:t>
            </a:r>
            <a:r>
              <a:rPr lang="en-GB" sz="2400" b="1" dirty="0"/>
              <a:t>Patient Summary (</a:t>
            </a:r>
            <a:r>
              <a:rPr lang="en-GB" sz="2400" b="1" dirty="0" smtClean="0"/>
              <a:t>PS) </a:t>
            </a:r>
            <a:r>
              <a:rPr lang="en-GB" sz="2400" dirty="0" smtClean="0"/>
              <a:t>needs to be </a:t>
            </a:r>
            <a:r>
              <a:rPr lang="en-GB" sz="2400" b="1" i="1" dirty="0" smtClean="0"/>
              <a:t>Transformed</a:t>
            </a:r>
            <a:r>
              <a:rPr lang="en-GB" sz="2400" dirty="0" smtClean="0"/>
              <a:t> when crosses countries’ borders</a:t>
            </a:r>
          </a:p>
          <a:p>
            <a:pPr marL="342900" indent="-342900">
              <a:buFont typeface="Arial" charset="0"/>
              <a:buChar char="•"/>
            </a:pPr>
            <a:r>
              <a:rPr lang="en-GB" sz="2400" dirty="0" smtClean="0"/>
              <a:t>This operation occurs within the NCP host in clear</a:t>
            </a:r>
          </a:p>
          <a:p>
            <a:pPr marL="342900" indent="-342900">
              <a:buFont typeface="Arial" charset="0"/>
              <a:buChar char="•"/>
            </a:pPr>
            <a:r>
              <a:rPr lang="en-GB" sz="2400" dirty="0" smtClean="0"/>
              <a:t>Besides the NCP, another node is involved in the </a:t>
            </a:r>
            <a:r>
              <a:rPr lang="en-GB" sz="2400" i="1" dirty="0" smtClean="0"/>
              <a:t>transformation </a:t>
            </a:r>
            <a:r>
              <a:rPr lang="en-GB" sz="2400" dirty="0" smtClean="0"/>
              <a:t>process: the </a:t>
            </a:r>
            <a:r>
              <a:rPr lang="en-GB" sz="2400" b="1" dirty="0" smtClean="0"/>
              <a:t>Terminology Server</a:t>
            </a:r>
            <a:r>
              <a:rPr lang="en-GB" sz="2400" dirty="0" smtClean="0"/>
              <a:t> managed by the </a:t>
            </a:r>
            <a:r>
              <a:rPr lang="en-GB" sz="2400" b="1" dirty="0" smtClean="0"/>
              <a:t>Terminology Service Access Manager (TSAM)</a:t>
            </a:r>
          </a:p>
          <a:p>
            <a:pPr marL="342900" indent="-342900">
              <a:buFont typeface="Arial" charset="0"/>
              <a:buChar char="•"/>
            </a:pPr>
            <a:r>
              <a:rPr lang="en-GB" sz="2400" dirty="0" smtClean="0"/>
              <a:t>The TSAM keeps correspondences of: i) origin country language codes, ii) epSOS codes,  iii) destination country codes</a:t>
            </a:r>
          </a:p>
        </p:txBody>
      </p:sp>
      <p:sp>
        <p:nvSpPr>
          <p:cNvPr id="6" name="Titolo 5"/>
          <p:cNvSpPr>
            <a:spLocks noGrp="1"/>
          </p:cNvSpPr>
          <p:nvPr>
            <p:ph type="title"/>
          </p:nvPr>
        </p:nvSpPr>
        <p:spPr>
          <a:xfrm>
            <a:off x="457200" y="260648"/>
            <a:ext cx="8229600" cy="576064"/>
          </a:xfrm>
        </p:spPr>
        <p:txBody>
          <a:bodyPr/>
          <a:lstStyle/>
          <a:p>
            <a:r>
              <a:rPr lang="it-IT" dirty="0" err="1" smtClean="0"/>
              <a:t>Patient</a:t>
            </a:r>
            <a:r>
              <a:rPr lang="it-IT" dirty="0" smtClean="0"/>
              <a:t> </a:t>
            </a:r>
            <a:r>
              <a:rPr lang="it-IT" dirty="0" err="1" smtClean="0"/>
              <a:t>Summary</a:t>
            </a:r>
            <a:r>
              <a:rPr lang="it-IT" dirty="0" smtClean="0"/>
              <a:t> </a:t>
            </a:r>
            <a:r>
              <a:rPr lang="it-IT" dirty="0" err="1" smtClean="0"/>
              <a:t>Transformation</a:t>
            </a:r>
            <a:r>
              <a:rPr lang="it-IT" dirty="0" smtClean="0"/>
              <a:t> </a:t>
            </a:r>
            <a:r>
              <a:rPr lang="mr-IN" dirty="0" smtClean="0"/>
              <a:t>–</a:t>
            </a:r>
            <a:r>
              <a:rPr lang="it-IT" dirty="0" smtClean="0"/>
              <a:t> 1/2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33934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974B671-27AD-48DC-86DF-7A1199B9A6B7}" type="slidenum">
              <a:rPr lang="pt-PT" smtClean="0"/>
              <a:pPr/>
              <a:t>71</a:t>
            </a:fld>
            <a:endParaRPr lang="pt-PT"/>
          </a:p>
        </p:txBody>
      </p:sp>
      <p:sp>
        <p:nvSpPr>
          <p:cNvPr id="5" name="Segnaposto contenuto 4"/>
          <p:cNvSpPr>
            <a:spLocks noGrp="1"/>
          </p:cNvSpPr>
          <p:nvPr>
            <p:ph idx="1"/>
          </p:nvPr>
        </p:nvSpPr>
        <p:spPr>
          <a:xfrm>
            <a:off x="432388" y="1196752"/>
            <a:ext cx="8229600" cy="3629000"/>
          </a:xfrm>
        </p:spPr>
        <p:txBody>
          <a:bodyPr/>
          <a:lstStyle/>
          <a:p>
            <a:pPr marL="342900" indent="-342900">
              <a:buFont typeface="Arial" charset="0"/>
              <a:buChar char="•"/>
            </a:pPr>
            <a:r>
              <a:rPr lang="en-GB" sz="2400" dirty="0" smtClean="0"/>
              <a:t>The transformation of PS consists in:</a:t>
            </a:r>
            <a:endParaRPr lang="en-GB" sz="2400" dirty="0"/>
          </a:p>
          <a:p>
            <a:pPr marL="1085850" lvl="1" indent="-342900">
              <a:buFont typeface="Arial" charset="0"/>
              <a:buChar char="•"/>
            </a:pPr>
            <a:r>
              <a:rPr lang="en-GB" sz="2200" b="1" dirty="0" smtClean="0"/>
              <a:t>Transcoding</a:t>
            </a:r>
            <a:r>
              <a:rPr lang="en-GB" sz="2200" dirty="0" smtClean="0"/>
              <a:t> </a:t>
            </a:r>
            <a:r>
              <a:rPr lang="mr-IN" sz="2200" dirty="0" smtClean="0"/>
              <a:t>–</a:t>
            </a:r>
            <a:r>
              <a:rPr lang="en-GB" sz="2200" dirty="0" smtClean="0"/>
              <a:t> the </a:t>
            </a:r>
            <a:r>
              <a:rPr lang="en-GB" sz="2200" dirty="0"/>
              <a:t>modification of the original document in a pivot </a:t>
            </a:r>
            <a:r>
              <a:rPr lang="en-GB" sz="2200" dirty="0" smtClean="0"/>
              <a:t>OpenNCP-specific format</a:t>
            </a:r>
          </a:p>
          <a:p>
            <a:pPr marL="1085850" lvl="1" indent="-342900">
              <a:buFont typeface="Arial" charset="0"/>
              <a:buChar char="•"/>
            </a:pPr>
            <a:r>
              <a:rPr lang="en-GB" sz="2200" b="1" dirty="0" smtClean="0"/>
              <a:t>Translating </a:t>
            </a:r>
            <a:r>
              <a:rPr lang="mr-IN" sz="2200" dirty="0" smtClean="0"/>
              <a:t>–</a:t>
            </a:r>
            <a:r>
              <a:rPr lang="en-GB" sz="2200" dirty="0" smtClean="0"/>
              <a:t> the </a:t>
            </a:r>
            <a:r>
              <a:rPr lang="en-GB" sz="2200" dirty="0"/>
              <a:t>conversion of the pivoted document in the country’s destination language </a:t>
            </a:r>
            <a:endParaRPr lang="en-GB" sz="2400" dirty="0"/>
          </a:p>
          <a:p>
            <a:pPr marL="1085850" lvl="1" indent="-342900">
              <a:buFont typeface="Arial" charset="0"/>
              <a:buChar char="•"/>
            </a:pPr>
            <a:endParaRPr lang="en-GB" sz="2200" dirty="0"/>
          </a:p>
          <a:p>
            <a:pPr marL="1085850" lvl="1" indent="-342900">
              <a:buFont typeface="Arial" charset="0"/>
              <a:buChar char="•"/>
            </a:pPr>
            <a:endParaRPr lang="en-GB" dirty="0" smtClean="0"/>
          </a:p>
        </p:txBody>
      </p:sp>
      <p:sp>
        <p:nvSpPr>
          <p:cNvPr id="6" name="Titolo 5"/>
          <p:cNvSpPr>
            <a:spLocks noGrp="1"/>
          </p:cNvSpPr>
          <p:nvPr>
            <p:ph type="title"/>
          </p:nvPr>
        </p:nvSpPr>
        <p:spPr>
          <a:xfrm>
            <a:off x="432388" y="217240"/>
            <a:ext cx="8229600" cy="576064"/>
          </a:xfrm>
        </p:spPr>
        <p:txBody>
          <a:bodyPr/>
          <a:lstStyle/>
          <a:p>
            <a:r>
              <a:rPr lang="it-IT" dirty="0" err="1" smtClean="0"/>
              <a:t>Patient</a:t>
            </a:r>
            <a:r>
              <a:rPr lang="it-IT" dirty="0" smtClean="0"/>
              <a:t> </a:t>
            </a:r>
            <a:r>
              <a:rPr lang="it-IT" dirty="0" err="1"/>
              <a:t>Summary</a:t>
            </a:r>
            <a:r>
              <a:rPr lang="it-IT" dirty="0"/>
              <a:t> </a:t>
            </a:r>
            <a:r>
              <a:rPr lang="it-IT" dirty="0" err="1" smtClean="0"/>
              <a:t>Transformation</a:t>
            </a:r>
            <a:r>
              <a:rPr lang="it-IT" dirty="0" smtClean="0"/>
              <a:t> </a:t>
            </a:r>
            <a:r>
              <a:rPr lang="mr-IN" dirty="0" smtClean="0"/>
              <a:t>–</a:t>
            </a:r>
            <a:r>
              <a:rPr lang="it-IT" dirty="0" smtClean="0"/>
              <a:t> 2/2</a:t>
            </a:r>
            <a:endParaRPr lang="en-GB" dirty="0"/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6890" y="3356992"/>
            <a:ext cx="5140899" cy="2509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8582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974B671-27AD-48DC-86DF-7A1199B9A6B7}" type="slidenum">
              <a:rPr lang="pt-PT" smtClean="0"/>
              <a:pPr/>
              <a:t>72</a:t>
            </a:fld>
            <a:endParaRPr lang="pt-PT"/>
          </a:p>
        </p:txBody>
      </p:sp>
      <p:sp>
        <p:nvSpPr>
          <p:cNvPr id="6" name="Titolo 5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576064"/>
          </a:xfrm>
        </p:spPr>
        <p:txBody>
          <a:bodyPr/>
          <a:lstStyle/>
          <a:p>
            <a:r>
              <a:rPr lang="en-GB" dirty="0" smtClean="0"/>
              <a:t>OpenNCP PS Transformation </a:t>
            </a:r>
            <a:r>
              <a:rPr lang="mr-IN" dirty="0" smtClean="0"/>
              <a:t>–</a:t>
            </a:r>
            <a:r>
              <a:rPr lang="en-GB" dirty="0" smtClean="0"/>
              <a:t> 2/2 </a:t>
            </a:r>
            <a:endParaRPr lang="en-GB" dirty="0"/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5608" y="1268760"/>
            <a:ext cx="6272784" cy="4324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37460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974B671-27AD-48DC-86DF-7A1199B9A6B7}" type="slidenum">
              <a:rPr lang="pt-PT" smtClean="0"/>
              <a:pPr/>
              <a:t>73</a:t>
            </a:fld>
            <a:endParaRPr lang="pt-PT"/>
          </a:p>
        </p:txBody>
      </p:sp>
      <p:sp>
        <p:nvSpPr>
          <p:cNvPr id="5" name="Segnaposto contenuto 4"/>
          <p:cNvSpPr>
            <a:spLocks noGrp="1"/>
          </p:cNvSpPr>
          <p:nvPr>
            <p:ph idx="1"/>
          </p:nvPr>
        </p:nvSpPr>
        <p:spPr>
          <a:xfrm>
            <a:off x="251520" y="1196752"/>
            <a:ext cx="8447429" cy="4464496"/>
          </a:xfrm>
        </p:spPr>
        <p:txBody>
          <a:bodyPr>
            <a:normAutofit lnSpcReduction="10000"/>
          </a:bodyPr>
          <a:lstStyle/>
          <a:p>
            <a:pPr marL="342900" indent="-342900">
              <a:lnSpc>
                <a:spcPct val="150000"/>
              </a:lnSpc>
              <a:buFont typeface="Arial" charset="0"/>
              <a:buChar char="•"/>
            </a:pPr>
            <a:r>
              <a:rPr lang="en-GB" sz="2400" dirty="0" smtClean="0"/>
              <a:t>During the transformation, the </a:t>
            </a:r>
            <a:r>
              <a:rPr lang="en-GB" sz="2400" dirty="0"/>
              <a:t>PS is exposed to </a:t>
            </a:r>
            <a:r>
              <a:rPr lang="en-GB" sz="2400" b="1" dirty="0"/>
              <a:t>confidentiality</a:t>
            </a:r>
            <a:r>
              <a:rPr lang="en-GB" sz="2400" dirty="0"/>
              <a:t> and </a:t>
            </a:r>
            <a:r>
              <a:rPr lang="en-GB" sz="2400" b="1" dirty="0"/>
              <a:t>integrity</a:t>
            </a:r>
            <a:r>
              <a:rPr lang="en-GB" sz="2400" dirty="0"/>
              <a:t> </a:t>
            </a:r>
            <a:r>
              <a:rPr lang="en-GB" sz="2400" dirty="0" smtClean="0"/>
              <a:t>attacks on:</a:t>
            </a:r>
            <a:endParaRPr lang="en-GB" sz="2400" dirty="0"/>
          </a:p>
          <a:p>
            <a:pPr marL="1085850" lvl="1" indent="-342900">
              <a:lnSpc>
                <a:spcPct val="150000"/>
              </a:lnSpc>
              <a:buFont typeface="Arial" charset="0"/>
              <a:buChar char="•"/>
            </a:pPr>
            <a:r>
              <a:rPr lang="en-GB" sz="2400" b="1" i="1" dirty="0"/>
              <a:t>Data-in-use </a:t>
            </a:r>
            <a:r>
              <a:rPr lang="mr-IN" sz="2400" b="1" i="1" dirty="0"/>
              <a:t>–</a:t>
            </a:r>
            <a:r>
              <a:rPr lang="en-GB" sz="2400" b="1" i="1" dirty="0"/>
              <a:t> </a:t>
            </a:r>
            <a:r>
              <a:rPr lang="en-GB" sz="2400" dirty="0"/>
              <a:t>Attackers escalating privileges may, e.g., easily dump the memory of the NCP </a:t>
            </a:r>
            <a:r>
              <a:rPr lang="en-GB" sz="2400" dirty="0" smtClean="0"/>
              <a:t>node and </a:t>
            </a:r>
            <a:r>
              <a:rPr lang="en-GB" sz="2400" dirty="0"/>
              <a:t>hack the PS</a:t>
            </a:r>
          </a:p>
          <a:p>
            <a:pPr marL="1085850" lvl="1" indent="-342900">
              <a:lnSpc>
                <a:spcPct val="150000"/>
              </a:lnSpc>
              <a:buFont typeface="Arial" charset="0"/>
              <a:buChar char="•"/>
            </a:pPr>
            <a:r>
              <a:rPr lang="en-GB" sz="2400" b="1" i="1" dirty="0"/>
              <a:t>Data-in-transit</a:t>
            </a:r>
            <a:r>
              <a:rPr lang="en-GB" sz="2400" dirty="0"/>
              <a:t> </a:t>
            </a:r>
            <a:r>
              <a:rPr lang="mr-IN" sz="2400" dirty="0"/>
              <a:t>–</a:t>
            </a:r>
            <a:r>
              <a:rPr lang="en-GB" sz="2400" dirty="0"/>
              <a:t> </a:t>
            </a:r>
            <a:r>
              <a:rPr lang="en-GB" sz="2400" dirty="0" smtClean="0"/>
              <a:t>Data exchanged between NCPs can be attacked. It is needed a mechanism that keeps trust between NCPs</a:t>
            </a:r>
            <a:endParaRPr lang="en-GB" sz="2400" dirty="0"/>
          </a:p>
        </p:txBody>
      </p:sp>
      <p:sp>
        <p:nvSpPr>
          <p:cNvPr id="6" name="Titolo 5"/>
          <p:cNvSpPr>
            <a:spLocks noGrp="1"/>
          </p:cNvSpPr>
          <p:nvPr>
            <p:ph type="title"/>
          </p:nvPr>
        </p:nvSpPr>
        <p:spPr>
          <a:xfrm>
            <a:off x="485460" y="260648"/>
            <a:ext cx="8229600" cy="576064"/>
          </a:xfrm>
        </p:spPr>
        <p:txBody>
          <a:bodyPr/>
          <a:lstStyle/>
          <a:p>
            <a:r>
              <a:rPr lang="en-GB" dirty="0" smtClean="0"/>
              <a:t>Security risks for OpenNCP Transformation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564656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974B671-27AD-48DC-86DF-7A1199B9A6B7}" type="slidenum">
              <a:rPr lang="pt-PT" smtClean="0"/>
              <a:pPr/>
              <a:t>74</a:t>
            </a:fld>
            <a:endParaRPr lang="pt-PT"/>
          </a:p>
        </p:txBody>
      </p:sp>
      <p:sp>
        <p:nvSpPr>
          <p:cNvPr id="5" name="Segnaposto contenuto 4"/>
          <p:cNvSpPr>
            <a:spLocks noGrp="1"/>
          </p:cNvSpPr>
          <p:nvPr>
            <p:ph idx="1"/>
          </p:nvPr>
        </p:nvSpPr>
        <p:spPr>
          <a:xfrm>
            <a:off x="395536" y="1196752"/>
            <a:ext cx="8229600" cy="3970760"/>
          </a:xfrm>
        </p:spPr>
        <p:txBody>
          <a:bodyPr>
            <a:normAutofit/>
          </a:bodyPr>
          <a:lstStyle/>
          <a:p>
            <a:pPr marL="342900" indent="-342900">
              <a:buFont typeface="Arial" charset="0"/>
              <a:buChar char="•"/>
            </a:pPr>
            <a:r>
              <a:rPr lang="en-GB" sz="2600" dirty="0" smtClean="0"/>
              <a:t>Two components of OpenNCP have been made SGX-enabled to protect </a:t>
            </a:r>
            <a:r>
              <a:rPr lang="en-GB" sz="2600" i="1" dirty="0" smtClean="0"/>
              <a:t>data-in-use</a:t>
            </a:r>
            <a:r>
              <a:rPr lang="en-GB" sz="2600" dirty="0" smtClean="0"/>
              <a:t>. These are:</a:t>
            </a:r>
          </a:p>
          <a:p>
            <a:pPr marL="1085850" lvl="1" indent="-342900">
              <a:buFont typeface="Arial" charset="0"/>
              <a:buChar char="•"/>
            </a:pPr>
            <a:r>
              <a:rPr lang="en-GB" sz="2400" b="1" dirty="0"/>
              <a:t>Transformation-Manager (TM</a:t>
            </a:r>
            <a:r>
              <a:rPr lang="en-GB" sz="2400" b="1" dirty="0" smtClean="0"/>
              <a:t>)</a:t>
            </a:r>
            <a:r>
              <a:rPr lang="en-GB" sz="2400" dirty="0" smtClean="0"/>
              <a:t> </a:t>
            </a:r>
            <a:r>
              <a:rPr lang="mr-IN" sz="2400" dirty="0" smtClean="0"/>
              <a:t>–</a:t>
            </a:r>
            <a:r>
              <a:rPr lang="en-GB" sz="2400" dirty="0" smtClean="0"/>
              <a:t> in charge of document (e.g. PS) schema verification, translation, and transcoding.</a:t>
            </a:r>
          </a:p>
          <a:p>
            <a:pPr marL="1085850" lvl="1" indent="-342900">
              <a:buFont typeface="Arial" charset="0"/>
              <a:buChar char="•"/>
            </a:pPr>
            <a:r>
              <a:rPr lang="en-GB" sz="2400" b="1" dirty="0" smtClean="0"/>
              <a:t>Security-Manager (SM) </a:t>
            </a:r>
            <a:r>
              <a:rPr lang="mr-IN" sz="2400" b="1" dirty="0" smtClean="0"/>
              <a:t>–</a:t>
            </a:r>
            <a:r>
              <a:rPr lang="en-GB" sz="2400" b="1" dirty="0" smtClean="0"/>
              <a:t> </a:t>
            </a:r>
            <a:r>
              <a:rPr lang="en-GB" sz="2400" dirty="0" smtClean="0"/>
              <a:t>in charge of security-related operations like signature verification, etc.</a:t>
            </a:r>
          </a:p>
          <a:p>
            <a:pPr marL="342900" indent="-342900">
              <a:buFont typeface="Arial" charset="0"/>
              <a:buChar char="•"/>
            </a:pPr>
            <a:r>
              <a:rPr lang="en-GB" sz="2400" dirty="0" smtClean="0"/>
              <a:t>The idea is to decrypt/encrypt a PS within the enclave and shield the document processing with SGX</a:t>
            </a:r>
            <a:endParaRPr lang="en-GB" sz="2400" dirty="0"/>
          </a:p>
          <a:p>
            <a:pPr marL="342900" indent="-342900">
              <a:buFont typeface="Arial" charset="0"/>
              <a:buChar char="•"/>
            </a:pPr>
            <a:endParaRPr lang="en-GB" b="1" dirty="0" smtClean="0"/>
          </a:p>
        </p:txBody>
      </p:sp>
      <p:sp>
        <p:nvSpPr>
          <p:cNvPr id="6" name="Titolo 5"/>
          <p:cNvSpPr>
            <a:spLocks noGrp="1"/>
          </p:cNvSpPr>
          <p:nvPr>
            <p:ph type="title"/>
          </p:nvPr>
        </p:nvSpPr>
        <p:spPr>
          <a:xfrm>
            <a:off x="499618" y="260648"/>
            <a:ext cx="8229600" cy="576064"/>
          </a:xfrm>
        </p:spPr>
        <p:txBody>
          <a:bodyPr/>
          <a:lstStyle/>
          <a:p>
            <a:r>
              <a:rPr lang="en-GB" dirty="0" smtClean="0"/>
              <a:t>Protecting Data-in-Use</a:t>
            </a:r>
            <a:r>
              <a:rPr lang="en-GB" dirty="0"/>
              <a:t> </a:t>
            </a:r>
            <a:r>
              <a:rPr lang="mr-IN" dirty="0"/>
              <a:t>–</a:t>
            </a:r>
            <a:r>
              <a:rPr lang="en-GB" dirty="0"/>
              <a:t> 1/2 </a:t>
            </a:r>
          </a:p>
        </p:txBody>
      </p:sp>
    </p:spTree>
    <p:extLst>
      <p:ext uri="{BB962C8B-B14F-4D97-AF65-F5344CB8AC3E}">
        <p14:creationId xmlns:p14="http://schemas.microsoft.com/office/powerpoint/2010/main" val="227283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974B671-27AD-48DC-86DF-7A1199B9A6B7}" type="slidenum">
              <a:rPr lang="pt-PT" smtClean="0"/>
              <a:pPr/>
              <a:t>75</a:t>
            </a:fld>
            <a:endParaRPr lang="pt-PT"/>
          </a:p>
        </p:txBody>
      </p:sp>
      <p:sp>
        <p:nvSpPr>
          <p:cNvPr id="5" name="Segnaposto contenuto 4"/>
          <p:cNvSpPr>
            <a:spLocks noGrp="1"/>
          </p:cNvSpPr>
          <p:nvPr>
            <p:ph idx="1"/>
          </p:nvPr>
        </p:nvSpPr>
        <p:spPr>
          <a:xfrm>
            <a:off x="449314" y="1340768"/>
            <a:ext cx="8229600" cy="3970760"/>
          </a:xfrm>
        </p:spPr>
        <p:txBody>
          <a:bodyPr>
            <a:normAutofit fontScale="92500"/>
          </a:bodyPr>
          <a:lstStyle/>
          <a:p>
            <a:pPr marL="342900" indent="-342900">
              <a:lnSpc>
                <a:spcPct val="150000"/>
              </a:lnSpc>
              <a:buFont typeface="Arial" charset="0"/>
              <a:buChar char="•"/>
            </a:pPr>
            <a:r>
              <a:rPr lang="en-GB" sz="2400" dirty="0" smtClean="0"/>
              <a:t>Data exchanged between NCPs is protected through encryption</a:t>
            </a:r>
          </a:p>
          <a:p>
            <a:pPr marL="342900" indent="-342900">
              <a:lnSpc>
                <a:spcPct val="150000"/>
              </a:lnSpc>
              <a:buFont typeface="Arial" charset="0"/>
              <a:buChar char="•"/>
            </a:pPr>
            <a:r>
              <a:rPr lang="en-GB" sz="2400" dirty="0" smtClean="0"/>
              <a:t>NCP enclaves establish a remote attested communication that gives guarantees on the chain-of-trust</a:t>
            </a:r>
          </a:p>
          <a:p>
            <a:pPr marL="342900" indent="-342900">
              <a:lnSpc>
                <a:spcPct val="150000"/>
              </a:lnSpc>
              <a:buFont typeface="Arial" charset="0"/>
              <a:buChar char="•"/>
            </a:pPr>
            <a:r>
              <a:rPr lang="en-GB" sz="2400" dirty="0" smtClean="0"/>
              <a:t>OpenNCP </a:t>
            </a:r>
            <a:r>
              <a:rPr lang="en-GB" sz="2400" b="1" dirty="0"/>
              <a:t>P</a:t>
            </a:r>
            <a:r>
              <a:rPr lang="en-GB" sz="2400" b="1" dirty="0" smtClean="0"/>
              <a:t>rotocol Terminators </a:t>
            </a:r>
            <a:r>
              <a:rPr lang="en-GB" sz="2400" dirty="0" smtClean="0"/>
              <a:t>modules are extended to support remote attestation and SGX terminated SSL connections </a:t>
            </a:r>
          </a:p>
          <a:p>
            <a:pPr marL="342900" indent="-342900">
              <a:lnSpc>
                <a:spcPct val="150000"/>
              </a:lnSpc>
              <a:buFont typeface="Arial" charset="0"/>
              <a:buChar char="•"/>
            </a:pPr>
            <a:endParaRPr lang="en-GB" sz="2400" dirty="0" smtClean="0"/>
          </a:p>
        </p:txBody>
      </p:sp>
      <p:sp>
        <p:nvSpPr>
          <p:cNvPr id="6" name="Titolo 5"/>
          <p:cNvSpPr>
            <a:spLocks noGrp="1"/>
          </p:cNvSpPr>
          <p:nvPr>
            <p:ph type="title"/>
          </p:nvPr>
        </p:nvSpPr>
        <p:spPr>
          <a:xfrm>
            <a:off x="500611" y="260648"/>
            <a:ext cx="8229600" cy="576064"/>
          </a:xfrm>
        </p:spPr>
        <p:txBody>
          <a:bodyPr/>
          <a:lstStyle/>
          <a:p>
            <a:r>
              <a:rPr lang="en-GB" dirty="0"/>
              <a:t>Protecting Data-in-Transit</a:t>
            </a:r>
          </a:p>
        </p:txBody>
      </p:sp>
    </p:spTree>
    <p:extLst>
      <p:ext uri="{BB962C8B-B14F-4D97-AF65-F5344CB8AC3E}">
        <p14:creationId xmlns:p14="http://schemas.microsoft.com/office/powerpoint/2010/main" val="2103660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ext Box 3"/>
          <p:cNvSpPr txBox="1">
            <a:spLocks noChangeArrowheads="1"/>
          </p:cNvSpPr>
          <p:nvPr/>
        </p:nvSpPr>
        <p:spPr bwMode="auto">
          <a:xfrm>
            <a:off x="251520" y="1052736"/>
            <a:ext cx="8642350" cy="1338828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lg" len="med"/>
          </a:ln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it-IT" b="1" dirty="0">
                <a:solidFill>
                  <a:schemeClr val="tx1"/>
                </a:solidFill>
                <a:latin typeface="Helvetica" pitchFamily="34" charset="0"/>
              </a:rPr>
              <a:t>Luigi </a:t>
            </a:r>
            <a:r>
              <a:rPr lang="it-IT" b="1" dirty="0" smtClean="0">
                <a:solidFill>
                  <a:schemeClr val="tx1"/>
                </a:solidFill>
                <a:latin typeface="Helvetica" pitchFamily="34" charset="0"/>
              </a:rPr>
              <a:t>Romano </a:t>
            </a:r>
          </a:p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it-IT" b="1" dirty="0" smtClean="0">
                <a:solidFill>
                  <a:schemeClr val="tx1"/>
                </a:solidFill>
                <a:latin typeface="Helvetica" pitchFamily="34" charset="0"/>
              </a:rPr>
              <a:t>e-mail</a:t>
            </a:r>
            <a:r>
              <a:rPr lang="it-IT" b="1" dirty="0">
                <a:solidFill>
                  <a:schemeClr val="tx1"/>
                </a:solidFill>
                <a:latin typeface="Helvetica" pitchFamily="34" charset="0"/>
              </a:rPr>
              <a:t>: luigi.romano@uniparthenope.it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it-IT" b="1" dirty="0" smtClean="0">
                <a:solidFill>
                  <a:schemeClr val="tx1"/>
                </a:solidFill>
                <a:latin typeface="Helvetica" pitchFamily="34" charset="0"/>
              </a:rPr>
              <a:t> </a:t>
            </a:r>
            <a:r>
              <a:rPr lang="it-IT" b="1" dirty="0" err="1" smtClean="0">
                <a:solidFill>
                  <a:schemeClr val="tx1"/>
                </a:solidFill>
                <a:latin typeface="Helvetica" pitchFamily="34" charset="0"/>
              </a:rPr>
              <a:t>Cell</a:t>
            </a:r>
            <a:r>
              <a:rPr lang="it-IT" b="1" dirty="0">
                <a:solidFill>
                  <a:schemeClr val="tx1"/>
                </a:solidFill>
                <a:latin typeface="Helvetica" pitchFamily="34" charset="0"/>
              </a:rPr>
              <a:t>:   +39-333-3016817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it-IT" b="1" dirty="0">
                <a:solidFill>
                  <a:schemeClr val="tx1"/>
                </a:solidFill>
                <a:latin typeface="Helvetica" pitchFamily="34" charset="0"/>
              </a:rPr>
              <a:t>Tel:    +39-081-5476700</a:t>
            </a:r>
          </a:p>
        </p:txBody>
      </p:sp>
      <p:sp>
        <p:nvSpPr>
          <p:cNvPr id="28675" name="Rectangle 6"/>
          <p:cNvSpPr>
            <a:spLocks noChangeArrowheads="1"/>
          </p:cNvSpPr>
          <p:nvPr/>
        </p:nvSpPr>
        <p:spPr bwMode="auto">
          <a:xfrm>
            <a:off x="179388" y="188913"/>
            <a:ext cx="8713787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spcBef>
                <a:spcPct val="0"/>
              </a:spcBef>
            </a:pPr>
            <a:r>
              <a:rPr lang="it-IT" sz="3600" b="1" dirty="0" err="1">
                <a:solidFill>
                  <a:srgbClr val="0042A4"/>
                </a:solidFill>
              </a:rPr>
              <a:t>Contact</a:t>
            </a:r>
            <a:r>
              <a:rPr lang="it-IT" sz="3600" b="1" dirty="0">
                <a:solidFill>
                  <a:srgbClr val="0042A4"/>
                </a:solidFill>
              </a:rPr>
              <a:t> Info</a:t>
            </a:r>
          </a:p>
        </p:txBody>
      </p:sp>
      <p:sp>
        <p:nvSpPr>
          <p:cNvPr id="28676" name="Text Box 7"/>
          <p:cNvSpPr txBox="1">
            <a:spLocks noChangeArrowheads="1"/>
          </p:cNvSpPr>
          <p:nvPr/>
        </p:nvSpPr>
        <p:spPr bwMode="auto">
          <a:xfrm>
            <a:off x="107504" y="4509120"/>
            <a:ext cx="8928070" cy="156966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lg" len="med"/>
          </a:ln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  <a:buFontTx/>
              <a:buNone/>
            </a:pPr>
            <a:r>
              <a:rPr lang="it-IT" sz="2400" dirty="0">
                <a:solidFill>
                  <a:schemeClr val="tx1"/>
                </a:solidFill>
                <a:latin typeface="Helvetica" pitchFamily="34" charset="0"/>
              </a:rPr>
              <a:t>The </a:t>
            </a:r>
            <a:r>
              <a:rPr lang="it-IT" sz="2400" b="1" dirty="0">
                <a:solidFill>
                  <a:schemeClr val="tx1"/>
                </a:solidFill>
                <a:latin typeface="Helvetica" pitchFamily="34" charset="0"/>
              </a:rPr>
              <a:t>F</a:t>
            </a:r>
            <a:r>
              <a:rPr lang="it-IT" sz="2400" dirty="0">
                <a:solidFill>
                  <a:schemeClr val="tx1"/>
                </a:solidFill>
                <a:latin typeface="Helvetica" pitchFamily="34" charset="0"/>
              </a:rPr>
              <a:t>ault and </a:t>
            </a:r>
            <a:r>
              <a:rPr lang="it-IT" sz="2400" b="1" dirty="0" err="1">
                <a:solidFill>
                  <a:schemeClr val="tx1"/>
                </a:solidFill>
                <a:latin typeface="Helvetica" pitchFamily="34" charset="0"/>
              </a:rPr>
              <a:t>I</a:t>
            </a:r>
            <a:r>
              <a:rPr lang="it-IT" sz="2400" dirty="0" err="1">
                <a:solidFill>
                  <a:schemeClr val="tx1"/>
                </a:solidFill>
                <a:latin typeface="Helvetica" pitchFamily="34" charset="0"/>
              </a:rPr>
              <a:t>ntrusion</a:t>
            </a:r>
            <a:r>
              <a:rPr lang="it-IT" sz="2400" dirty="0">
                <a:solidFill>
                  <a:schemeClr val="tx1"/>
                </a:solidFill>
                <a:latin typeface="Helvetica" pitchFamily="34" charset="0"/>
              </a:rPr>
              <a:t> </a:t>
            </a:r>
            <a:r>
              <a:rPr lang="it-IT" sz="2400" b="1" dirty="0" err="1">
                <a:solidFill>
                  <a:schemeClr val="tx1"/>
                </a:solidFill>
                <a:latin typeface="Helvetica" pitchFamily="34" charset="0"/>
              </a:rPr>
              <a:t>T</a:t>
            </a:r>
            <a:r>
              <a:rPr lang="it-IT" sz="2400" dirty="0" err="1">
                <a:solidFill>
                  <a:schemeClr val="tx1"/>
                </a:solidFill>
                <a:latin typeface="Helvetica" pitchFamily="34" charset="0"/>
              </a:rPr>
              <a:t>olerant</a:t>
            </a:r>
            <a:r>
              <a:rPr lang="it-IT" sz="2400" dirty="0">
                <a:solidFill>
                  <a:schemeClr val="tx1"/>
                </a:solidFill>
                <a:latin typeface="Helvetica" pitchFamily="34" charset="0"/>
              </a:rPr>
              <a:t> </a:t>
            </a:r>
            <a:r>
              <a:rPr lang="it-IT" sz="2400" b="1" dirty="0" err="1">
                <a:solidFill>
                  <a:schemeClr val="tx1"/>
                </a:solidFill>
                <a:latin typeface="Helvetica" pitchFamily="34" charset="0"/>
              </a:rPr>
              <a:t>NE</a:t>
            </a:r>
            <a:r>
              <a:rPr lang="it-IT" sz="2400" dirty="0" err="1">
                <a:solidFill>
                  <a:schemeClr val="tx1"/>
                </a:solidFill>
                <a:latin typeface="Helvetica" pitchFamily="34" charset="0"/>
              </a:rPr>
              <a:t>tworked</a:t>
            </a:r>
            <a:r>
              <a:rPr lang="it-IT" sz="2400" dirty="0">
                <a:solidFill>
                  <a:schemeClr val="tx1"/>
                </a:solidFill>
                <a:latin typeface="Helvetica" pitchFamily="34" charset="0"/>
              </a:rPr>
              <a:t> </a:t>
            </a:r>
            <a:r>
              <a:rPr lang="it-IT" sz="2400" b="1" dirty="0" err="1">
                <a:solidFill>
                  <a:schemeClr val="tx1"/>
                </a:solidFill>
                <a:latin typeface="Helvetica" pitchFamily="34" charset="0"/>
              </a:rPr>
              <a:t>S</a:t>
            </a:r>
            <a:r>
              <a:rPr lang="it-IT" sz="2400" dirty="0" err="1">
                <a:solidFill>
                  <a:schemeClr val="tx1"/>
                </a:solidFill>
                <a:latin typeface="Helvetica" pitchFamily="34" charset="0"/>
              </a:rPr>
              <a:t>ystem</a:t>
            </a:r>
            <a:r>
              <a:rPr lang="it-IT" sz="2400" b="1" dirty="0" err="1">
                <a:solidFill>
                  <a:schemeClr val="tx1"/>
                </a:solidFill>
                <a:latin typeface="Helvetica" pitchFamily="34" charset="0"/>
              </a:rPr>
              <a:t>S</a:t>
            </a:r>
            <a:r>
              <a:rPr lang="it-IT" sz="2400" dirty="0">
                <a:solidFill>
                  <a:schemeClr val="tx1"/>
                </a:solidFill>
                <a:latin typeface="Helvetica" pitchFamily="34" charset="0"/>
              </a:rPr>
              <a:t> (FITNESS)  </a:t>
            </a:r>
            <a:endParaRPr lang="it-IT" sz="2400" dirty="0" smtClean="0">
              <a:solidFill>
                <a:schemeClr val="tx1"/>
              </a:solidFill>
              <a:latin typeface="Helvetica" pitchFamily="34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it-IT" sz="2400" dirty="0" smtClean="0">
                <a:solidFill>
                  <a:schemeClr val="tx1"/>
                </a:solidFill>
                <a:latin typeface="Helvetica" pitchFamily="34" charset="0"/>
              </a:rPr>
              <a:t>Research </a:t>
            </a:r>
            <a:r>
              <a:rPr lang="it-IT" sz="2400" dirty="0">
                <a:solidFill>
                  <a:schemeClr val="tx1"/>
                </a:solidFill>
                <a:latin typeface="Helvetica" pitchFamily="34" charset="0"/>
              </a:rPr>
              <a:t>Group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it-IT" sz="2400" b="1" dirty="0">
                <a:solidFill>
                  <a:schemeClr val="tx1"/>
                </a:solidFill>
                <a:latin typeface="Helvetica" pitchFamily="34" charset="0"/>
              </a:rPr>
              <a:t>http://</a:t>
            </a:r>
            <a:r>
              <a:rPr lang="it-IT" sz="2400" b="1" dirty="0" smtClean="0">
                <a:solidFill>
                  <a:schemeClr val="tx1"/>
                </a:solidFill>
                <a:latin typeface="Helvetica" pitchFamily="34" charset="0"/>
              </a:rPr>
              <a:t>www.fitnesslab.eu/</a:t>
            </a:r>
            <a:endParaRPr lang="it-IT" sz="1200" b="1" dirty="0">
              <a:solidFill>
                <a:schemeClr val="tx1"/>
              </a:solidFill>
              <a:latin typeface="Courier New" pitchFamily="49" charset="0"/>
            </a:endParaRPr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816" y="2090465"/>
            <a:ext cx="3455220" cy="2418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2598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Cloud Service Models</a:t>
            </a:r>
            <a:endParaRPr lang="en-GB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228600" y="1143001"/>
            <a:ext cx="8602663" cy="2069976"/>
          </a:xfrm>
        </p:spPr>
        <p:txBody>
          <a:bodyPr/>
          <a:lstStyle/>
          <a:p>
            <a:r>
              <a:rPr lang="en-GB" sz="2200" dirty="0" smtClean="0"/>
              <a:t>The type of cloud offerings (or service models) varies depending on the number of hardware and software layers managed by the provider</a:t>
            </a:r>
          </a:p>
          <a:p>
            <a:r>
              <a:rPr lang="en-GB" sz="2200" dirty="0" smtClean="0"/>
              <a:t>Each service model targets a different user, also called </a:t>
            </a:r>
            <a:r>
              <a:rPr lang="en-GB" sz="2200" i="1" dirty="0" smtClean="0"/>
              <a:t>tenant</a:t>
            </a:r>
          </a:p>
          <a:p>
            <a:r>
              <a:rPr lang="en-GB" sz="2200" dirty="0" smtClean="0"/>
              <a:t>Generally, the cloud market proposes three solutions:</a:t>
            </a:r>
          </a:p>
        </p:txBody>
      </p:sp>
      <p:graphicFrame>
        <p:nvGraphicFramePr>
          <p:cNvPr id="6" name="Segnaposto contenuto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69582401"/>
              </p:ext>
            </p:extLst>
          </p:nvPr>
        </p:nvGraphicFramePr>
        <p:xfrm>
          <a:off x="539552" y="2708920"/>
          <a:ext cx="8424936" cy="39604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842143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Graphic spid="6" grpId="0">
        <p:bldAsOne/>
      </p:bldGraphic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Examples of cloud </a:t>
            </a:r>
            <a:r>
              <a:rPr lang="en-GB" dirty="0"/>
              <a:t>s</a:t>
            </a:r>
            <a:r>
              <a:rPr lang="en-GB" dirty="0" smtClean="0"/>
              <a:t>ervice offerings</a:t>
            </a:r>
            <a:endParaRPr lang="en-GB" dirty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1743" y="1254848"/>
            <a:ext cx="7956376" cy="4721366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52120" y="4869160"/>
            <a:ext cx="756379" cy="504056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 rotWithShape="1">
          <a:blip r:embed="rId4"/>
          <a:srcRect l="25976" t="12779" r="28349" b="12114"/>
          <a:stretch/>
        </p:blipFill>
        <p:spPr>
          <a:xfrm>
            <a:off x="5292080" y="3861048"/>
            <a:ext cx="538899" cy="576064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95736" y="4847954"/>
            <a:ext cx="1496660" cy="997773"/>
          </a:xfrm>
          <a:prstGeom prst="rect">
            <a:avLst/>
          </a:prstGeom>
        </p:spPr>
      </p:pic>
      <p:pic>
        <p:nvPicPr>
          <p:cNvPr id="9" name="Immagin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1600" y="1772816"/>
            <a:ext cx="950026" cy="613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7857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Tema di Office">
  <a:themeElements>
    <a:clrScheme name="Tema di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Tema di Office">
      <a:majorFont>
        <a:latin typeface="Tahoma"/>
        <a:ea typeface=""/>
        <a:cs typeface="Arial"/>
      </a:majorFont>
      <a:minorFont>
        <a:latin typeface="Tahoma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100000"/>
          </a:lnSpc>
          <a:spcBef>
            <a:spcPts val="675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ahoma" pitchFamily="32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100000"/>
          </a:lnSpc>
          <a:spcBef>
            <a:spcPts val="675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ahoma" pitchFamily="32" charset="0"/>
            <a:cs typeface="Arial" charset="0"/>
          </a:defRPr>
        </a:defPPr>
      </a:lstStyle>
    </a:lnDef>
    <a:txDef>
      <a:spPr>
        <a:noFill/>
      </a:spPr>
      <a:bodyPr wrap="square" rtlCol="0">
        <a:spAutoFit/>
      </a:bodyPr>
      <a:lstStyle>
        <a:defPPr algn="ctr">
          <a:defRPr sz="2800" b="1" i="0" dirty="0" smtClean="0">
            <a:solidFill>
              <a:srgbClr val="0042A4"/>
            </a:solidFill>
            <a:latin typeface="Osvald"/>
          </a:defRPr>
        </a:defPPr>
      </a:lstStyle>
    </a:txDef>
  </a:objectDefaults>
  <a:extraClrSchemeLst>
    <a:extraClrScheme>
      <a:clrScheme name="Tema di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a di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7991</TotalTime>
  <Words>4517</Words>
  <Application>Microsoft Office PowerPoint</Application>
  <PresentationFormat>Presentazione su schermo (4:3)</PresentationFormat>
  <Paragraphs>500</Paragraphs>
  <Slides>76</Slides>
  <Notes>10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14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76</vt:i4>
      </vt:variant>
    </vt:vector>
  </HeadingPairs>
  <TitlesOfParts>
    <vt:vector size="91" baseType="lpstr">
      <vt:lpstr>Microsoft JhengHei Light</vt:lpstr>
      <vt:lpstr>Microsoft YaHei UI</vt:lpstr>
      <vt:lpstr>Arial</vt:lpstr>
      <vt:lpstr>Avenir Light</vt:lpstr>
      <vt:lpstr>Calibri</vt:lpstr>
      <vt:lpstr>Cambria Math</vt:lpstr>
      <vt:lpstr>Courier New</vt:lpstr>
      <vt:lpstr>Helvetica</vt:lpstr>
      <vt:lpstr>Iowan Old Style Bold</vt:lpstr>
      <vt:lpstr>Osval</vt:lpstr>
      <vt:lpstr>Osvald</vt:lpstr>
      <vt:lpstr>Tahoma</vt:lpstr>
      <vt:lpstr>Times New Roman</vt:lpstr>
      <vt:lpstr>Wingdings</vt:lpstr>
      <vt:lpstr>1_Tema di Office</vt:lpstr>
      <vt:lpstr>Presentazione standard di PowerPoint</vt:lpstr>
      <vt:lpstr>Roadmap</vt:lpstr>
      <vt:lpstr>The growth of Cloud Computing</vt:lpstr>
      <vt:lpstr>Spending in Cloud Infrastructures</vt:lpstr>
      <vt:lpstr>Defining the Cloud</vt:lpstr>
      <vt:lpstr>Cloud Characteristics - 1/2</vt:lpstr>
      <vt:lpstr>Cloud Characteristics - 2/2</vt:lpstr>
      <vt:lpstr>Cloud Service Models</vt:lpstr>
      <vt:lpstr>Examples of cloud service offerings</vt:lpstr>
      <vt:lpstr>On Premises</vt:lpstr>
      <vt:lpstr>Infrastructure as a Service (IaaS)</vt:lpstr>
      <vt:lpstr>Platform as a Service (PaaS)</vt:lpstr>
      <vt:lpstr>Software as a Service (SaaS)</vt:lpstr>
      <vt:lpstr>Example: </vt:lpstr>
      <vt:lpstr>Cloud enabling technology</vt:lpstr>
      <vt:lpstr>Virtualization Concepts</vt:lpstr>
      <vt:lpstr>Hypervisor</vt:lpstr>
      <vt:lpstr>Container-based Virtualization</vt:lpstr>
      <vt:lpstr>Container-based Virtualization</vt:lpstr>
      <vt:lpstr>Reference Architecture</vt:lpstr>
      <vt:lpstr>Reference Architecture</vt:lpstr>
      <vt:lpstr>Cloud Advantages</vt:lpstr>
      <vt:lpstr>Cloud Disadvantages</vt:lpstr>
      <vt:lpstr>Security increase brought by the Cloud</vt:lpstr>
      <vt:lpstr>Example: DDoS (Inbound)</vt:lpstr>
      <vt:lpstr>Example: Ransomware (WannaCry)</vt:lpstr>
      <vt:lpstr>Security decrease brought by the Cloud</vt:lpstr>
      <vt:lpstr>Account/Service Hijacking</vt:lpstr>
      <vt:lpstr>Shared Technologies Vulnerabilities – 1/2</vt:lpstr>
      <vt:lpstr>Shared Technologies Vulnerabilities – 2/2</vt:lpstr>
      <vt:lpstr>Example: Spectre/Meltdown</vt:lpstr>
      <vt:lpstr>DDoS/DoS – 1/2</vt:lpstr>
      <vt:lpstr>DDoS/DoS – 2/2</vt:lpstr>
      <vt:lpstr>Extrusion Attacks</vt:lpstr>
      <vt:lpstr>The Malicious Insider Threat</vt:lpstr>
      <vt:lpstr>Protection from Insiders and Side-Channel</vt:lpstr>
      <vt:lpstr>Homomorphic Encryption</vt:lpstr>
      <vt:lpstr>Limitations of Homomorphic Encryption</vt:lpstr>
      <vt:lpstr>Trusted Execution Environment</vt:lpstr>
      <vt:lpstr>Trusted Execution Environment</vt:lpstr>
      <vt:lpstr>TEE Implementations</vt:lpstr>
      <vt:lpstr>Intel SGX – 1/2</vt:lpstr>
      <vt:lpstr>Intel SGX – 2/2</vt:lpstr>
      <vt:lpstr>Intel SGX Remote Attestation – 1/2</vt:lpstr>
      <vt:lpstr>Intel SGX Remote Attestation – 2/2</vt:lpstr>
      <vt:lpstr>Intel SGX Drawbacks</vt:lpstr>
      <vt:lpstr>The SERECA Project</vt:lpstr>
      <vt:lpstr>Integrate SGX within Microservice Applications</vt:lpstr>
      <vt:lpstr>Integrate SGX within Microservice Applications</vt:lpstr>
      <vt:lpstr>The Chosen Microservice Framework</vt:lpstr>
      <vt:lpstr>The Chosen Microservice Framework</vt:lpstr>
      <vt:lpstr>The Critical Infrastructure Use Case</vt:lpstr>
      <vt:lpstr>The Dam Use Case using SERECA</vt:lpstr>
      <vt:lpstr>The main issue</vt:lpstr>
      <vt:lpstr>Solutions Investigated SERECA</vt:lpstr>
      <vt:lpstr>Approach 1 – Running a JVM into SGX </vt:lpstr>
      <vt:lpstr>Web Server Performance of lightweight JVM</vt:lpstr>
      <vt:lpstr>Approach 2 – SCONE</vt:lpstr>
      <vt:lpstr>Approach 2 – SCONE</vt:lpstr>
      <vt:lpstr>Approach 3 – Using a SGX-JNI Bridge</vt:lpstr>
      <vt:lpstr>SERECA Final Architecture</vt:lpstr>
      <vt:lpstr>The KONFIDO Project</vt:lpstr>
      <vt:lpstr>Partners</vt:lpstr>
      <vt:lpstr>KONFIDO Goals</vt:lpstr>
      <vt:lpstr>The KONFIDO Approach</vt:lpstr>
      <vt:lpstr>KONFIDO Architecture</vt:lpstr>
      <vt:lpstr>OpenNCP</vt:lpstr>
      <vt:lpstr>NCP concept</vt:lpstr>
      <vt:lpstr>KONFIDO and openNCP (1/2)</vt:lpstr>
      <vt:lpstr>Patient Summary Transformation – 1/2</vt:lpstr>
      <vt:lpstr>Patient Summary Transformation – 2/2</vt:lpstr>
      <vt:lpstr>OpenNCP PS Transformation – 2/2 </vt:lpstr>
      <vt:lpstr>Security risks for OpenNCP Transformation</vt:lpstr>
      <vt:lpstr>Protecting Data-in-Use – 1/2 </vt:lpstr>
      <vt:lpstr>Protecting Data-in-Transit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User</dc:creator>
  <cp:lastModifiedBy>Luigi Romano</cp:lastModifiedBy>
  <cp:revision>821</cp:revision>
  <dcterms:created xsi:type="dcterms:W3CDTF">2015-01-09T11:45:56Z</dcterms:created>
  <dcterms:modified xsi:type="dcterms:W3CDTF">2018-06-26T12:32:44Z</dcterms:modified>
</cp:coreProperties>
</file>