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9"/>
  </p:notesMasterIdLst>
  <p:sldIdLst>
    <p:sldId id="256" r:id="rId2"/>
    <p:sldId id="372" r:id="rId3"/>
    <p:sldId id="386" r:id="rId4"/>
    <p:sldId id="383" r:id="rId5"/>
    <p:sldId id="387" r:id="rId6"/>
    <p:sldId id="385" r:id="rId7"/>
    <p:sldId id="381" r:id="rId8"/>
  </p:sldIdLst>
  <p:sldSz cx="9144000" cy="6858000" type="screen4x3"/>
  <p:notesSz cx="6734175" cy="98663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00AC"/>
    <a:srgbClr val="3D1862"/>
    <a:srgbClr val="153075"/>
    <a:srgbClr val="00CC00"/>
    <a:srgbClr val="D6009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2F6B653-46CB-5B63-C3E5-989EAA9E1E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A80BC88-A682-8825-3CC9-7FBB604F5D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F1F4099-1F1E-9B06-1BB2-729E4C44134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61A8F8F0-D81A-68BE-39C3-2C21281805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79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4FA5EEDA-E9B9-C657-9EB0-514B571492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867C15ED-A023-0ED6-2BEA-CB7346AB5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07E943-F2AD-46C0-B781-EB651C6522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BC1CA82-C4E5-3E58-2BD4-EF5D35580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95D5D9-E135-462C-8476-D19AB67F272A}" type="slidenum">
              <a:rPr lang="it-IT" altLang="it-IT" smtClean="0"/>
              <a:pPr/>
              <a:t>2</a:t>
            </a:fld>
            <a:endParaRPr lang="it-IT" altLang="it-IT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C682585-864C-E4B2-A7D3-E087E35A12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0D996D2-A964-546F-AFD9-5C1317D85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BC1CA82-C4E5-3E58-2BD4-EF5D35580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95D5D9-E135-462C-8476-D19AB67F272A}" type="slidenum">
              <a:rPr lang="it-IT" altLang="it-IT" smtClean="0"/>
              <a:pPr/>
              <a:t>3</a:t>
            </a:fld>
            <a:endParaRPr lang="it-IT" altLang="it-IT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C682585-864C-E4B2-A7D3-E087E35A12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0D996D2-A964-546F-AFD9-5C1317D85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2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AA96443-F941-A554-73F4-C8503A6F7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771E0E-30CC-43CD-8C2A-D2306A856BAC}" type="slidenum">
              <a:rPr lang="it-IT" altLang="it-IT" smtClean="0"/>
              <a:pPr/>
              <a:t>4</a:t>
            </a:fld>
            <a:endParaRPr lang="it-IT" altLang="it-IT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BFB48F7-A5D8-AA61-13FF-EEEDD4B5C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457A62D-7648-9B37-CDD5-2FA199186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AA96443-F941-A554-73F4-C8503A6F7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771E0E-30CC-43CD-8C2A-D2306A856BAC}" type="slidenum">
              <a:rPr lang="it-IT" altLang="it-IT" smtClean="0"/>
              <a:pPr/>
              <a:t>5</a:t>
            </a:fld>
            <a:endParaRPr lang="it-IT" altLang="it-IT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BFB48F7-A5D8-AA61-13FF-EEEDD4B5C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457A62D-7648-9B37-CDD5-2FA199186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142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97ECD07-F9F7-7797-BEF1-913ED7BAE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E7064-2A27-4835-A3F7-36BFAA813A4E}" type="slidenum">
              <a:rPr lang="it-IT" altLang="it-IT" smtClean="0"/>
              <a:pPr/>
              <a:t>6</a:t>
            </a:fld>
            <a:endParaRPr lang="it-IT" altLang="it-IT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82E6D17-BCD0-DD45-A416-CBF535B75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710FD79-7C03-1CFE-AFF8-902A05028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E21C05E-0AB0-1925-63D8-CDAB166A7A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53D664-7346-4A05-9FED-64987C204C32}" type="slidenum">
              <a:rPr lang="it-IT" altLang="it-IT" smtClean="0"/>
              <a:pPr/>
              <a:t>7</a:t>
            </a:fld>
            <a:endParaRPr lang="it-IT" altLang="it-IT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491EE0-91B4-28ED-FF23-D3F6CA59FE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F7C88B3-0903-DF50-8E5D-3A51779B0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355DD8D2-45B0-CED5-EE23-00D526710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E47B4BBD-7BC7-1079-7D75-CB97D9E4E31E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1AF1E990-C976-CD88-6608-1DC8CD7B6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5F8D5D59-2065-DFA1-36ED-2999C90F8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048F7B49-AECE-D06B-EF4B-955DF70F7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950E1425-A7F1-4E14-8353-5EFD62540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C37C5440-28C8-BFB3-CB39-258F2A9CF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507CAEF8-9A37-01AF-D997-1A8DF8CFD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FEF8AC43-CA40-196E-70B5-BB2333030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16CCA889-5B18-BFF4-F00B-CEAD04718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59A54213-99F5-D205-8C7F-0BE894026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12586D1A-16A0-ED54-2730-FAB4F33F7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25F5DC37-69DF-300B-4271-15A47606E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78818089-9FE5-0A6E-4E4E-CD0780B15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1B2B49E0-940B-91C5-8D49-760C2FA4C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98019F57-FA8D-9064-710D-5F47F404D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C3100B7E-F0FC-A21C-F992-EBCC8D6DE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0FC7CC7A-81B7-ED27-2139-FA406942F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68A161ED-91A6-CC8C-7978-B25F9A149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648A95C8-6830-8593-7795-ACD474AB2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C2311DA5-1B76-75C2-679A-3F4C3256F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62EABCE9-2CC3-226B-A563-A407E1C4D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1A5CB3BB-4217-8550-C451-F69019BE6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80C71D6C-E899-FC0F-1C20-12C9E4972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1EE63EBA-9B14-4690-62C4-F74E2FA3B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9530400E-FFE3-111B-8787-2991E9144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D6E4FC5D-B31C-6947-01C9-BB12A7D54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BCF8927F-C119-6FFF-DFD2-F1406D9B0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B5BE29ED-D7C1-3D74-7659-F38BD1FF0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6A8ACB77-4F8A-310C-2D04-C6B244164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75264F43-B7EB-5058-4E45-5D57757BC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B5C458FA-8E80-B0AC-9F65-BB18AE37A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2BEC6115-A750-C693-4701-95A89F695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75CA8CBF-71B4-78B8-7366-DAD2A4E7B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BB2E63B1-6351-5698-6BD1-6DB647F518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E6FD8DAD-2134-A1F0-6F79-1139D4121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8BF3391D-ABAD-D5E5-5847-8807C64CC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E1B6-DA3B-4C9E-ACAC-C981CD32962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7078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3B2280-F63F-B2EC-F9A2-03047D845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0D8AD7-4F52-5647-E4BE-C330E9A1C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259A751-83E8-B0B5-9BA6-4DF7EDE1A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7DCA-D136-440A-BFDB-1BFEC7F7760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6713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C6AFB1-7EFB-3AD6-7AC8-32FA0AC16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8B4D20-2DE2-4604-D8E6-CEB9EA06D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574AC12-6D80-5625-07DA-41E0843BA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9E851-A71B-40A7-8FA4-B7A2038C1C6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6935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2B1353-DA75-2AA7-4BB8-FA085136D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8952FF-3E75-F681-E557-F471EDF61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76BCED5-1A9A-9D62-E543-44B48CD56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1DCB-576A-4EA6-B609-F47AA5CDB7C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5450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C0344D-2F23-7D42-EB2A-AEF9F1857D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56DD64-61AD-22FE-8B0C-F33C746F6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92CC6A8-77A5-24B9-84DB-7B1F04E3C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4DBB4-3D28-4A77-96E6-AA8E273DCB7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2995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127C01-05A9-F750-417E-AF9896888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34B92F-FDF8-E149-4F22-C50EAC29C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993D63-B093-8A8A-6221-E8EC68820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D4C2C-7B16-492D-AF2C-6860C90250E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1605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BCF2F54-D953-710E-D2D9-0C4630F97C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A65B59A-82A2-A085-0670-828DB39DA2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2703513-3FEF-C4FF-ABB1-5057F12C2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499FE-575E-4611-B3EC-3308F202D09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68129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743B10-E2BF-4B08-CEBB-BD4C6DE313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D1DFE1-0DE1-2CA1-A938-469E99B5E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30EA051-5F35-7800-DFFC-9C3693A1F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32138-5463-484E-9C6F-F2A9468DB50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4312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BD8BF83-BEC6-E8A9-F864-855A6C49C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38D3546-B19F-0F3D-2A74-D16C638FF3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FE48298-AB26-F0C1-0545-8C7A4B0EA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EED63-E7D9-4A8C-A5CF-A74CC8DD7BB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8728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CD9952-7BDA-C7B0-0D32-10BDB5434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804DEF-3BAE-AB0D-98E4-B72D966DA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8132E0A-3722-8BC8-BBB8-FDD5F94D8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0228C-30AA-4937-95F6-D317770DF51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2740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43E0A6-A003-EF02-8BB6-3586D4607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8F0CF9-699A-184C-0EDE-EE417A10B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C417CC4-7DC8-B17E-B8B4-543C95A60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CD15B-C581-4F6E-AD4D-2A343B8C73F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325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0426E839-C27E-1BB2-86A2-F00463AD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FB1743-6181-6241-9B51-A39C7EBE0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5BC3C4-F61F-56E1-1998-1846F071B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5FE39FA3-BA4F-F71F-88CE-F005649529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B0E812B9-6AC3-E3B0-7C75-20502294B3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ADD17FBC-CEEF-2D6B-F7A4-DA0B4AC4FE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7F6CEE1-7744-4091-B6CA-E3116D23E6B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5E7F3B14-2DD3-69D6-158A-6778D695DC5C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B08875F0-4D40-E52C-340D-DAC03322E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50F6155E-160F-E020-957D-C012B796A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2BA5B4FB-2561-0952-E482-0698A7339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920B5C9A-73C0-BED7-495A-E9B93493C9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ED897A51-992E-8301-A92E-94218F028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BD932AC4-DAC0-1DC8-7DFF-D0A0756DE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8704A7B4-5D66-4D23-02FA-8CDDBACA0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7D28DAD5-87A5-8752-CBA5-D282B2554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BCF2F6AA-82B0-005B-D43F-86A9A31B0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7790B9A6-C082-AB4D-24A7-7BCD2F241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B925B53A-C503-DDF7-A3D8-33E3F428A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41FE1F8C-E225-E18A-ED5A-D8255DA66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60336405-1206-51D1-BCF6-7A89BCB03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A173693F-412C-48D5-FD63-B18392376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2647659F-E6A2-7AFE-A80E-A95779624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99992808-FB6F-4E7A-946A-782DA3E63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0A892CBC-401F-21ED-3984-154FA48F0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62E3D805-2031-8D9A-566E-B2DA8754D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4BF45550-6F71-B3EC-8337-C74C699EF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651DDF1F-A9AB-5DC4-BF97-7A74B49A9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29B6E1CF-6786-2ABC-F427-F3B88B7BE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B19AE6D0-B762-0F57-E8EF-8A5996FA1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EBD9A423-25DC-AE4A-9E48-8B66C37BE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A4C829BF-F85F-7C60-080C-27AD9A81D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B305C718-1405-675A-ECB9-6690D9C2E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29110F82-4220-9281-336B-AB7DB86E9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C3B9716F-B040-67B0-295B-6D05EEE27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63485509-A967-F273-F5E4-FEB998BA0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07543A93-9561-00AA-97AB-CBFEEA397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25BCD26C-E2ED-020F-DA2D-E6225ADC5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3247F55A-D95C-8915-48A5-9D9080638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677AE79-4AE1-9BA3-B66E-883370ED11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AE398A-AE74-4086-ACA5-866680A626A5}" type="slidenum">
              <a:rPr lang="it-IT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it-IT" altLang="en-US" sz="10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BD772F9-B9B3-30AB-6DE5-86FDB1A2C5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3413" y="549275"/>
            <a:ext cx="6985000" cy="1501775"/>
          </a:xfrm>
        </p:spPr>
        <p:txBody>
          <a:bodyPr/>
          <a:lstStyle/>
          <a:p>
            <a:pPr algn="ctr" eaLnBrk="1" hangingPunct="1"/>
            <a:r>
              <a:rPr lang="it-IT" altLang="it-IT" b="0">
                <a:solidFill>
                  <a:srgbClr val="7030A0"/>
                </a:solidFill>
                <a:latin typeface="Bahnschrift Light" panose="020B0502040204020203" pitchFamily="34" charset="0"/>
              </a:rPr>
              <a:t>STATISTICA PER L’IMPRESA</a:t>
            </a:r>
            <a:endParaRPr lang="it-IT" altLang="it-IT" sz="4600" b="0" i="1">
              <a:solidFill>
                <a:srgbClr val="7030A0"/>
              </a:solidFill>
              <a:latin typeface="Bahnschrift Light" panose="020B0502040204020203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24E4B76-D136-D1FB-C33E-8A9918AD1F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852738"/>
            <a:ext cx="6551612" cy="339566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2500" dirty="0">
                <a:solidFill>
                  <a:schemeClr val="hlink"/>
                </a:solidFill>
                <a:latin typeface="Comic Sans MS" pitchFamily="66" charset="0"/>
              </a:rPr>
              <a:t>Esercitazione 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  <a:defRPr/>
            </a:pPr>
            <a:r>
              <a:rPr lang="it-IT" sz="2500" dirty="0">
                <a:solidFill>
                  <a:schemeClr val="hlink"/>
                </a:solidFill>
                <a:latin typeface="Comic Sans MS" pitchFamily="66" charset="0"/>
              </a:rPr>
              <a:t>Regressione </a:t>
            </a:r>
            <a:endParaRPr lang="it-IT" sz="25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>
            <a:extLst>
              <a:ext uri="{FF2B5EF4-FFF2-40B4-BE49-F238E27FC236}">
                <a16:creationId xmlns:a16="http://schemas.microsoft.com/office/drawing/2014/main" id="{E280F69A-27EC-7445-3327-7FE73D26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810784-9A55-4164-8463-FD9BA322F85B}" type="slidenum">
              <a:rPr lang="it-IT" altLang="it-IT" smtClean="0"/>
              <a:pPr/>
              <a:t>2</a:t>
            </a:fld>
            <a:endParaRPr lang="it-IT" altLang="it-IT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9637AE3-E2AD-6F6E-8FE6-03651E1D5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00338" y="260350"/>
            <a:ext cx="2616200" cy="755650"/>
          </a:xfrm>
        </p:spPr>
        <p:txBody>
          <a:bodyPr/>
          <a:lstStyle/>
          <a:p>
            <a:pPr algn="ctr" eaLnBrk="1" hangingPunct="1"/>
            <a:r>
              <a:rPr lang="it-IT" altLang="it-IT" sz="36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Regressione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0C69FC0-5775-6B37-FC62-3C0561D52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1268413"/>
            <a:ext cx="8797925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8.1 Sapendo che il coefficiente di correlazione è uguale -0,6, ricavare il valore del coefficiente di determinazione R</a:t>
            </a:r>
            <a:r>
              <a:rPr lang="it-IT" altLang="it-IT" sz="2000" baseline="30000" dirty="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altLang="it-IT" sz="2000" dirty="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0,36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-0,36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0,4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1,4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>
            <a:extLst>
              <a:ext uri="{FF2B5EF4-FFF2-40B4-BE49-F238E27FC236}">
                <a16:creationId xmlns:a16="http://schemas.microsoft.com/office/drawing/2014/main" id="{E280F69A-27EC-7445-3327-7FE73D26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810784-9A55-4164-8463-FD9BA322F85B}" type="slidenum">
              <a:rPr lang="it-IT" altLang="it-IT" smtClean="0"/>
              <a:pPr/>
              <a:t>3</a:t>
            </a:fld>
            <a:endParaRPr lang="it-IT" altLang="it-IT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9637AE3-E2AD-6F6E-8FE6-03651E1D5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00338" y="260350"/>
            <a:ext cx="2616200" cy="755650"/>
          </a:xfrm>
        </p:spPr>
        <p:txBody>
          <a:bodyPr/>
          <a:lstStyle/>
          <a:p>
            <a:pPr algn="ctr" eaLnBrk="1" hangingPunct="1"/>
            <a:r>
              <a:rPr lang="it-IT" altLang="it-IT" sz="36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Regressione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4" name="Rectangle 3">
                <a:extLst>
                  <a:ext uri="{FF2B5EF4-FFF2-40B4-BE49-F238E27FC236}">
                    <a16:creationId xmlns:a16="http://schemas.microsoft.com/office/drawing/2014/main" id="{B0C69FC0-5775-6B37-FC62-3C0561D52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038" y="1268413"/>
                <a:ext cx="8797925" cy="2357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it-IT"/>
                </a:defPPr>
                <a:lvl1pPr algn="just">
                  <a:lnSpc>
                    <a:spcPct val="130000"/>
                  </a:lnSpc>
                  <a:spcAft>
                    <a:spcPts val="60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buNone/>
                  <a:defRPr sz="2000">
                    <a:solidFill>
                      <a:srgbClr val="99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lvl1pPr>
                <a:lvl2pPr marL="692150" indent="-3476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/>
                </a:lvl2pPr>
                <a:lvl3pPr marL="987425" indent="-293688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/>
                </a:lvl3pPr>
                <a:lvl4pPr marL="1281113" indent="-2921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/>
                </a:lvl4pPr>
                <a:lvl5pPr marL="1598613" indent="-315913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5pPr>
                <a:lvl6pPr marL="2055813" indent="-3159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6pPr>
                <a:lvl7pPr marL="2513013" indent="-3159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7pPr>
                <a:lvl8pPr marL="2970213" indent="-3159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8pPr>
                <a:lvl9pPr marL="3427413" indent="-3159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9pPr>
              </a:lstStyle>
              <a:p>
                <a:r>
                  <a:rPr lang="it-IT" altLang="it-IT" dirty="0"/>
                  <a:t>8.2 </a:t>
                </a:r>
                <a:r>
                  <a:rPr lang="it-IT" dirty="0"/>
                  <a:t>Su un campione casuale di n=12 supermercati si studia la dipendenza lineare delle vendite settimanali (Y, in euro) dallo spazio sullo scaffale (X, in metri) di una certa tipologia di prodotto.</a:t>
                </a:r>
              </a:p>
              <a:p>
                <a:r>
                  <a:rPr lang="it-IT" dirty="0"/>
                  <a:t>La retta stimata è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it-IT" dirty="0"/>
                  <a:t>= 145 + 7,4𝑥.</a:t>
                </a:r>
              </a:p>
              <a:p>
                <a:r>
                  <a:rPr lang="it-IT" dirty="0"/>
                  <a:t>Per un nuovo supermercato che destina uno spazio di 7 metri sullo scaffale per quel prodotto, qual è il valore delle vendite settimanali previste?</a:t>
                </a:r>
              </a:p>
              <a:p>
                <a:r>
                  <a:rPr lang="it-IT" dirty="0">
                    <a:solidFill>
                      <a:srgbClr val="002060"/>
                    </a:solidFill>
                  </a:rPr>
                  <a:t>A. 152,4</a:t>
                </a:r>
              </a:p>
              <a:p>
                <a:r>
                  <a:rPr lang="it-IT" dirty="0">
                    <a:solidFill>
                      <a:srgbClr val="002060"/>
                    </a:solidFill>
                  </a:rPr>
                  <a:t>B. 196,8</a:t>
                </a:r>
              </a:p>
              <a:p>
                <a:r>
                  <a:rPr lang="it-IT" dirty="0">
                    <a:solidFill>
                      <a:srgbClr val="002060"/>
                    </a:solidFill>
                  </a:rPr>
                  <a:t>C. 1022,4</a:t>
                </a:r>
              </a:p>
              <a:p>
                <a:r>
                  <a:rPr lang="it-IT" dirty="0">
                    <a:solidFill>
                      <a:srgbClr val="002060"/>
                    </a:solidFill>
                  </a:rPr>
                  <a:t>D. 93,2</a:t>
                </a:r>
                <a:endParaRPr lang="it-IT" altLang="it-IT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124" name="Rectangle 3">
                <a:extLst>
                  <a:ext uri="{FF2B5EF4-FFF2-40B4-BE49-F238E27FC236}">
                    <a16:creationId xmlns:a16="http://schemas.microsoft.com/office/drawing/2014/main" id="{B0C69FC0-5775-6B37-FC62-3C0561D52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038" y="1268413"/>
                <a:ext cx="8797925" cy="2357437"/>
              </a:xfrm>
              <a:prstGeom prst="rect">
                <a:avLst/>
              </a:prstGeom>
              <a:blipFill>
                <a:blip r:embed="rId3"/>
                <a:stretch>
                  <a:fillRect l="-693" r="-693" b="-945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43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5">
            <a:extLst>
              <a:ext uri="{FF2B5EF4-FFF2-40B4-BE49-F238E27FC236}">
                <a16:creationId xmlns:a16="http://schemas.microsoft.com/office/drawing/2014/main" id="{7A42ADEE-C7D5-BB96-BADC-87426893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F1C92B-4428-4EE1-B368-E4E14D75346E}" type="slidenum">
              <a:rPr lang="it-IT" altLang="it-IT" smtClean="0"/>
              <a:pPr/>
              <a:t>4</a:t>
            </a:fld>
            <a:endParaRPr lang="it-IT" altLang="it-IT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65B5306-2AE0-7E31-BA97-2410AE1D2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1576388"/>
            <a:ext cx="879792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8.3 Dopo aver stimato un modello di regressione sappiamo che la somma dei quadrati dell’errore SQE=32 e che la devianza totale della variabile risposta Y è SQT=80. Allora il coefficiente di determinazione R</a:t>
            </a:r>
            <a:r>
              <a:rPr lang="it-IT" altLang="it-IT" sz="2000" baseline="30000" dirty="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altLang="it-IT" sz="2000" dirty="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è pari a: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0,4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-0,4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0,6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57F70B-5E21-9C41-6415-C5FEF3EA6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00338" y="260350"/>
            <a:ext cx="2616200" cy="755650"/>
          </a:xfrm>
        </p:spPr>
        <p:txBody>
          <a:bodyPr/>
          <a:lstStyle/>
          <a:p>
            <a:pPr algn="ctr" eaLnBrk="1" hangingPunct="1"/>
            <a:r>
              <a:rPr lang="it-IT" altLang="it-IT" sz="36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Regressione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5">
            <a:extLst>
              <a:ext uri="{FF2B5EF4-FFF2-40B4-BE49-F238E27FC236}">
                <a16:creationId xmlns:a16="http://schemas.microsoft.com/office/drawing/2014/main" id="{7A42ADEE-C7D5-BB96-BADC-87426893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F1C92B-4428-4EE1-B368-E4E14D75346E}" type="slidenum">
              <a:rPr lang="it-IT" altLang="it-IT" smtClean="0"/>
              <a:pPr/>
              <a:t>5</a:t>
            </a:fld>
            <a:endParaRPr lang="it-IT" alt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9" name="Rectangle 3">
                <a:extLst>
                  <a:ext uri="{FF2B5EF4-FFF2-40B4-BE49-F238E27FC236}">
                    <a16:creationId xmlns:a16="http://schemas.microsoft.com/office/drawing/2014/main" id="{C65B5306-2AE0-7E31-BA97-2410AE1D29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038" y="1576388"/>
                <a:ext cx="8797925" cy="3508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it-IT"/>
                </a:defPPr>
                <a:lvl1pPr algn="just">
                  <a:lnSpc>
                    <a:spcPct val="130000"/>
                  </a:lnSpc>
                  <a:spcAft>
                    <a:spcPts val="60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buNone/>
                  <a:defRPr sz="2000">
                    <a:solidFill>
                      <a:srgbClr val="99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lvl1pPr>
                <a:lvl2pPr marL="692150" indent="-3476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/>
                </a:lvl2pPr>
                <a:lvl3pPr marL="987425" indent="-293688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/>
                </a:lvl3pPr>
                <a:lvl4pPr marL="1281113" indent="-29210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/>
                </a:lvl4pPr>
                <a:lvl5pPr marL="1598613" indent="-315913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5pPr>
                <a:lvl6pPr marL="2055813" indent="-3159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6pPr>
                <a:lvl7pPr marL="2513013" indent="-3159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7pPr>
                <a:lvl8pPr marL="2970213" indent="-3159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8pPr>
                <a:lvl9pPr marL="3427413" indent="-3159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/>
                </a:lvl9pPr>
              </a:lstStyle>
              <a:p>
                <a:r>
                  <a:rPr lang="it-IT" altLang="it-IT" dirty="0"/>
                  <a:t>8.4 </a:t>
                </a:r>
                <a:r>
                  <a:rPr lang="it-IT" dirty="0"/>
                  <a:t>Su un campione casuale di n=12 supermercati si studia la dipendenza lineare delle vendite settimanali (Y, in euro) dallo spazio sullo scaffale (X, in metri) di una certa tipologia di prodotto.</a:t>
                </a:r>
              </a:p>
              <a:p>
                <a:r>
                  <a:rPr lang="it-IT" dirty="0"/>
                  <a:t>La retta stimata è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it-IT" dirty="0"/>
                  <a:t>= 145 + 7,4𝑥.</a:t>
                </a:r>
              </a:p>
              <a:p>
                <a:r>
                  <a:rPr lang="it-IT" dirty="0"/>
                  <a:t>Sapendo che l’errore standard s(B</a:t>
                </a:r>
                <a:r>
                  <a:rPr lang="it-IT" baseline="-25000" dirty="0"/>
                  <a:t>1</a:t>
                </a:r>
                <a:r>
                  <a:rPr lang="it-IT" dirty="0"/>
                  <a:t>)=1,59 al livello di confidenza del 95%, ricavare l’estremo inferiore dell’intervallo di confidenza per 𝛽</a:t>
                </a:r>
                <a:r>
                  <a:rPr lang="it-IT" baseline="-25000" dirty="0"/>
                  <a:t>1</a:t>
                </a:r>
              </a:p>
              <a:p>
                <a:r>
                  <a:rPr lang="it-IT" dirty="0">
                    <a:solidFill>
                      <a:srgbClr val="002060"/>
                    </a:solidFill>
                  </a:rPr>
                  <a:t>A. 4,28</a:t>
                </a:r>
              </a:p>
              <a:p>
                <a:r>
                  <a:rPr lang="it-IT" dirty="0">
                    <a:solidFill>
                      <a:srgbClr val="002060"/>
                    </a:solidFill>
                  </a:rPr>
                  <a:t>B. 3,86</a:t>
                </a:r>
              </a:p>
              <a:p>
                <a:r>
                  <a:rPr lang="it-IT" dirty="0">
                    <a:solidFill>
                      <a:srgbClr val="002060"/>
                    </a:solidFill>
                  </a:rPr>
                  <a:t>C. 12,44</a:t>
                </a:r>
              </a:p>
              <a:p>
                <a:r>
                  <a:rPr lang="it-IT" dirty="0">
                    <a:solidFill>
                      <a:srgbClr val="002060"/>
                    </a:solidFill>
                  </a:rPr>
                  <a:t>D. 5,81</a:t>
                </a:r>
                <a:endParaRPr lang="it-IT" altLang="it-IT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219" name="Rectangle 3">
                <a:extLst>
                  <a:ext uri="{FF2B5EF4-FFF2-40B4-BE49-F238E27FC236}">
                    <a16:creationId xmlns:a16="http://schemas.microsoft.com/office/drawing/2014/main" id="{C65B5306-2AE0-7E31-BA97-2410AE1D2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038" y="1576388"/>
                <a:ext cx="8797925" cy="3508375"/>
              </a:xfrm>
              <a:prstGeom prst="rect">
                <a:avLst/>
              </a:prstGeom>
              <a:blipFill>
                <a:blip r:embed="rId3"/>
                <a:stretch>
                  <a:fillRect l="-693" r="-693" b="-309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0157F70B-5E21-9C41-6415-C5FEF3EA6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00338" y="260350"/>
            <a:ext cx="2616200" cy="755650"/>
          </a:xfrm>
        </p:spPr>
        <p:txBody>
          <a:bodyPr/>
          <a:lstStyle/>
          <a:p>
            <a:pPr algn="ctr" eaLnBrk="1" hangingPunct="1"/>
            <a:r>
              <a:rPr lang="it-IT" altLang="it-IT" sz="36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Regressione</a:t>
            </a:r>
          </a:p>
        </p:txBody>
      </p:sp>
    </p:spTree>
    <p:extLst>
      <p:ext uri="{BB962C8B-B14F-4D97-AF65-F5344CB8AC3E}">
        <p14:creationId xmlns:p14="http://schemas.microsoft.com/office/powerpoint/2010/main" val="326742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5">
            <a:extLst>
              <a:ext uri="{FF2B5EF4-FFF2-40B4-BE49-F238E27FC236}">
                <a16:creationId xmlns:a16="http://schemas.microsoft.com/office/drawing/2014/main" id="{A0F1119C-8D40-A35B-C519-8BD57687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DE808E-F544-4C46-B99A-6DC73BFCAD5F}" type="slidenum">
              <a:rPr lang="it-IT" altLang="it-IT" smtClean="0"/>
              <a:pPr/>
              <a:t>6</a:t>
            </a:fld>
            <a:endParaRPr lang="it-IT" altLang="it-IT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9DC7E4C-1970-6477-E689-1D3BCA01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1576388"/>
            <a:ext cx="879792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8.5 Nello studio della dipendenza lineare di Y da X, il p-value associato al test di verifica dell’ipotesi 𝐻</a:t>
            </a:r>
            <a:r>
              <a:rPr lang="it-IT" altLang="it-IT" sz="2000" baseline="-25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it-IT" altLang="it-IT" sz="2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𝛽</a:t>
            </a:r>
            <a:r>
              <a:rPr lang="it-IT" altLang="it-IT" sz="2000" baseline="-25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altLang="it-IT" sz="2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0 contro l’ipotesi 𝐻</a:t>
            </a:r>
            <a:r>
              <a:rPr lang="it-IT" altLang="it-IT" sz="2000" baseline="-25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altLang="it-IT" sz="2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𝛽</a:t>
            </a:r>
            <a:r>
              <a:rPr lang="it-IT" altLang="it-IT" sz="2000" baseline="-25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altLang="it-IT" sz="2000">
                <a:solidFill>
                  <a:srgbClr val="99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≠ 0 è pari a 0,02. Allora: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Al livello di significatività del 5% si conclude che non c’è dipendenza lineare di Y da X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Al livello di significatività del 5% si conclude che Y dipende linearmente da X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Al livello di significatività dell’1% si conclude che Y dipende linearmente da X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A qualunque livello di significatività si conclude che non c’è dipendenza lineare di Y da X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4C2B5E-2D48-8467-83B2-E877E5033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00338" y="260350"/>
            <a:ext cx="2616200" cy="755650"/>
          </a:xfrm>
        </p:spPr>
        <p:txBody>
          <a:bodyPr/>
          <a:lstStyle/>
          <a:p>
            <a:pPr algn="ctr" eaLnBrk="1" hangingPunct="1"/>
            <a:r>
              <a:rPr lang="it-IT" altLang="it-IT" sz="3600" b="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Regressione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5">
            <a:extLst>
              <a:ext uri="{FF2B5EF4-FFF2-40B4-BE49-F238E27FC236}">
                <a16:creationId xmlns:a16="http://schemas.microsoft.com/office/drawing/2014/main" id="{27AEBAE7-E16D-6243-D2C7-2897EBA1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DFF2C1-E5A8-4EEA-9116-712CD1D6720D}" type="slidenum">
              <a:rPr lang="it-IT" altLang="it-IT" smtClean="0"/>
              <a:pPr/>
              <a:t>7</a:t>
            </a:fld>
            <a:endParaRPr lang="it-IT" altLang="it-IT"/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32EB84F4-E8A5-86A1-FEEB-FF47B2600AEB}"/>
              </a:ext>
            </a:extLst>
          </p:cNvPr>
          <p:cNvGraphicFramePr>
            <a:graphicFrameLocks noGrp="1"/>
          </p:cNvGraphicFramePr>
          <p:nvPr/>
        </p:nvGraphicFramePr>
        <p:xfrm>
          <a:off x="2339975" y="2060575"/>
          <a:ext cx="2819400" cy="111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681">
                <a:tc gridSpan="5"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SOLUZIONI</a:t>
                      </a:r>
                    </a:p>
                  </a:txBody>
                  <a:tcPr marL="91433" marR="91433" marT="45749" marB="4574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marT="45749" marB="4574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marT="45749" marB="4574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marT="45749" marB="45749"/>
                </a:tc>
                <a:tc hMerge="1"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8.1</a:t>
                      </a:r>
                    </a:p>
                  </a:txBody>
                  <a:tcPr marL="91433" marR="91433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8.2</a:t>
                      </a:r>
                    </a:p>
                  </a:txBody>
                  <a:tcPr marL="91433" marR="91433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8.3</a:t>
                      </a:r>
                    </a:p>
                  </a:txBody>
                  <a:tcPr marL="91433" marR="91433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8.4</a:t>
                      </a:r>
                    </a:p>
                  </a:txBody>
                  <a:tcPr marL="91433" marR="91433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8.5</a:t>
                      </a:r>
                    </a:p>
                  </a:txBody>
                  <a:tcPr marL="91433" marR="91433" marT="45749" marB="457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A</a:t>
                      </a:r>
                    </a:p>
                  </a:txBody>
                  <a:tcPr marL="91433" marR="91433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marL="91433" marR="91433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C</a:t>
                      </a:r>
                    </a:p>
                  </a:txBody>
                  <a:tcPr marL="91433" marR="91433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B</a:t>
                      </a:r>
                    </a:p>
                  </a:txBody>
                  <a:tcPr marL="91433" marR="91433" marT="45749" marB="457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it-IT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3" marR="91433"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85" name="Rectangle 2">
            <a:extLst>
              <a:ext uri="{FF2B5EF4-FFF2-40B4-BE49-F238E27FC236}">
                <a16:creationId xmlns:a16="http://schemas.microsoft.com/office/drawing/2014/main" id="{75FFAC53-4C7B-0AEC-7586-4D45CA87D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713" y="476250"/>
            <a:ext cx="4679950" cy="755650"/>
          </a:xfrm>
        </p:spPr>
        <p:txBody>
          <a:bodyPr/>
          <a:lstStyle/>
          <a:p>
            <a:pPr algn="ctr" eaLnBrk="1" hangingPunct="1"/>
            <a:r>
              <a:rPr lang="it-IT" altLang="it-IT" sz="3600" b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Stima e test d’ipotesi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e">
  <a:themeElements>
    <a:clrScheme name="Re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3190</TotalTime>
  <Words>419</Words>
  <Application>Microsoft Office PowerPoint</Application>
  <PresentationFormat>Presentazione su schermo (4:3)</PresentationFormat>
  <Paragraphs>62</Paragraphs>
  <Slides>7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Wingdings</vt:lpstr>
      <vt:lpstr>Bahnschrift Light</vt:lpstr>
      <vt:lpstr>Verdana</vt:lpstr>
      <vt:lpstr>Comic Sans MS</vt:lpstr>
      <vt:lpstr>Calibri</vt:lpstr>
      <vt:lpstr>Rete</vt:lpstr>
      <vt:lpstr>STATISTICA PER L’IMPRESA</vt:lpstr>
      <vt:lpstr>Regressione</vt:lpstr>
      <vt:lpstr>Regressione</vt:lpstr>
      <vt:lpstr>Regressione</vt:lpstr>
      <vt:lpstr>Regressione</vt:lpstr>
      <vt:lpstr>Regressione</vt:lpstr>
      <vt:lpstr>Stima e test d’ipotesi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per l’analisi statistica</dc:title>
  <dc:creator>Universita degli Studi di Napoli</dc:creator>
  <cp:lastModifiedBy>margherita pagliuca</cp:lastModifiedBy>
  <cp:revision>288</cp:revision>
  <cp:lastPrinted>1601-01-01T00:00:00Z</cp:lastPrinted>
  <dcterms:created xsi:type="dcterms:W3CDTF">2008-09-01T13:21:43Z</dcterms:created>
  <dcterms:modified xsi:type="dcterms:W3CDTF">2022-11-24T16:50:51Z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