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sldIdLst>
    <p:sldId id="502" r:id="rId2"/>
    <p:sldId id="586" r:id="rId3"/>
    <p:sldId id="661" r:id="rId4"/>
    <p:sldId id="530" r:id="rId5"/>
    <p:sldId id="584" r:id="rId6"/>
    <p:sldId id="555" r:id="rId7"/>
    <p:sldId id="665" r:id="rId8"/>
    <p:sldId id="664" r:id="rId9"/>
    <p:sldId id="628" r:id="rId10"/>
    <p:sldId id="629" r:id="rId11"/>
    <p:sldId id="633" r:id="rId12"/>
    <p:sldId id="634" r:id="rId13"/>
    <p:sldId id="635" r:id="rId14"/>
    <p:sldId id="627" r:id="rId15"/>
    <p:sldId id="556" r:id="rId16"/>
    <p:sldId id="585" r:id="rId17"/>
    <p:sldId id="619" r:id="rId18"/>
    <p:sldId id="670" r:id="rId19"/>
    <p:sldId id="630" r:id="rId20"/>
    <p:sldId id="631" r:id="rId21"/>
    <p:sldId id="620" r:id="rId22"/>
    <p:sldId id="592" r:id="rId23"/>
    <p:sldId id="558" r:id="rId24"/>
    <p:sldId id="622" r:id="rId25"/>
    <p:sldId id="642" r:id="rId26"/>
    <p:sldId id="645" r:id="rId27"/>
    <p:sldId id="672" r:id="rId28"/>
    <p:sldId id="673" r:id="rId29"/>
    <p:sldId id="655" r:id="rId30"/>
    <p:sldId id="636" r:id="rId31"/>
    <p:sldId id="653" r:id="rId32"/>
    <p:sldId id="637" r:id="rId33"/>
    <p:sldId id="654" r:id="rId34"/>
    <p:sldId id="674" r:id="rId35"/>
  </p:sldIdLst>
  <p:sldSz cx="9144000" cy="6858000" type="screen4x3"/>
  <p:notesSz cx="6858000" cy="9144000"/>
  <p:custDataLst>
    <p:tags r:id="rId3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3366FF"/>
    <a:srgbClr val="FFFFFF"/>
    <a:srgbClr val="CCFFCC"/>
    <a:srgbClr val="FFFF00"/>
    <a:srgbClr val="D2D2F4"/>
    <a:srgbClr val="0033CC"/>
    <a:srgbClr val="C2FF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8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7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24.wmf"/><Relationship Id="rId7" Type="http://schemas.openxmlformats.org/officeDocument/2006/relationships/image" Target="../media/image20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6.wmf"/><Relationship Id="rId5" Type="http://schemas.openxmlformats.org/officeDocument/2006/relationships/image" Target="../media/image17.wmf"/><Relationship Id="rId4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2.wmf"/><Relationship Id="rId1" Type="http://schemas.openxmlformats.org/officeDocument/2006/relationships/image" Target="../media/image43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3.wmf"/><Relationship Id="rId1" Type="http://schemas.openxmlformats.org/officeDocument/2006/relationships/image" Target="../media/image47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54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image" Target="../media/image68.wmf"/><Relationship Id="rId7" Type="http://schemas.openxmlformats.org/officeDocument/2006/relationships/image" Target="../media/image72.wmf"/><Relationship Id="rId2" Type="http://schemas.openxmlformats.org/officeDocument/2006/relationships/image" Target="../media/image67.wmf"/><Relationship Id="rId1" Type="http://schemas.openxmlformats.org/officeDocument/2006/relationships/image" Target="../media/image54.wmf"/><Relationship Id="rId6" Type="http://schemas.openxmlformats.org/officeDocument/2006/relationships/image" Target="../media/image71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Relationship Id="rId9" Type="http://schemas.openxmlformats.org/officeDocument/2006/relationships/image" Target="../media/image74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4" Type="http://schemas.openxmlformats.org/officeDocument/2006/relationships/image" Target="../media/image78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3.wmf"/><Relationship Id="rId5" Type="http://schemas.openxmlformats.org/officeDocument/2006/relationships/image" Target="../media/image54.wmf"/><Relationship Id="rId4" Type="http://schemas.openxmlformats.org/officeDocument/2006/relationships/image" Target="../media/image82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79.wmf"/><Relationship Id="rId4" Type="http://schemas.openxmlformats.org/officeDocument/2006/relationships/image" Target="../media/image8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5" Type="http://schemas.openxmlformats.org/officeDocument/2006/relationships/image" Target="../media/image90.wmf"/><Relationship Id="rId4" Type="http://schemas.openxmlformats.org/officeDocument/2006/relationships/image" Target="../media/image54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3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4" Type="http://schemas.openxmlformats.org/officeDocument/2006/relationships/image" Target="../media/image9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4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25E4275-4E77-46EF-B763-489D51011153}" type="datetimeFigureOut">
              <a:rPr lang="it-IT"/>
              <a:pPr>
                <a:defRPr/>
              </a:pPr>
              <a:t>09/12/2022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Modifica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75AB2-1DD9-493E-A8D5-3F59A49C03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6C0DC-D44B-4DE2-92F8-D25D6E9E3F95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511341316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B0669-E239-433B-837B-9DB60991D647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302482449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D5CE3-B56C-488F-AE3C-7B13C3801405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749808065"/>
      </p:ext>
    </p:extLst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40B0F-628F-4F66-80DA-3AE8BCE9538A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4071248159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8B8C5-EDEE-4485-AFA7-7AA25B1FF053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668923554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650A7-E9AE-4F06-8B13-7277046561A6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887806403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BFCD9-5058-4B66-B2BD-2AD5436DFF60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439229074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3AFF1-EB1C-42F5-9B1A-5FBA18924475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855554062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473D6-18F4-41B1-A4DE-D1CEBE2944BB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418030204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2C5AF-FFA7-4730-800C-B3B9DFF4164D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935294179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0AB71-A0A3-47F1-BB55-0416B6CB6E5C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376410023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ACF5C-1DEF-4C80-AEB2-9CD7639A0A1C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99960668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Fare clic per modificare gli stili del testo dello schema</a:t>
            </a:r>
          </a:p>
          <a:p>
            <a:pPr lvl="1"/>
            <a:r>
              <a:rPr lang="en-US" altLang="it-IT" smtClean="0"/>
              <a:t>Secondo livello</a:t>
            </a:r>
          </a:p>
          <a:p>
            <a:pPr lvl="2"/>
            <a:r>
              <a:rPr lang="en-US" altLang="it-IT" smtClean="0"/>
              <a:t>Terzo livello</a:t>
            </a:r>
          </a:p>
          <a:p>
            <a:pPr lvl="3"/>
            <a:r>
              <a:rPr lang="en-US" altLang="it-IT" smtClean="0"/>
              <a:t>Quarto livello</a:t>
            </a:r>
          </a:p>
          <a:p>
            <a:pPr lvl="4"/>
            <a:r>
              <a:rPr lang="en-US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4D900E2-C7ED-472D-85E0-707102514666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21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0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2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4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9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45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52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44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5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48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5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54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55.wmf"/><Relationship Id="rId4" Type="http://schemas.openxmlformats.org/officeDocument/2006/relationships/oleObject" Target="../embeddings/oleObject6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55.wmf"/><Relationship Id="rId4" Type="http://schemas.openxmlformats.org/officeDocument/2006/relationships/oleObject" Target="../embeddings/oleObject67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57.wmf"/><Relationship Id="rId4" Type="http://schemas.openxmlformats.org/officeDocument/2006/relationships/image" Target="../media/image58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13" Type="http://schemas.openxmlformats.org/officeDocument/2006/relationships/oleObject" Target="../embeddings/oleObject72.bin"/><Relationship Id="rId3" Type="http://schemas.openxmlformats.org/officeDocument/2006/relationships/image" Target="../media/image62.emf"/><Relationship Id="rId7" Type="http://schemas.openxmlformats.org/officeDocument/2006/relationships/image" Target="../media/image64.emf"/><Relationship Id="rId12" Type="http://schemas.openxmlformats.org/officeDocument/2006/relationships/image" Target="../media/image6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59.wmf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9.bin"/><Relationship Id="rId10" Type="http://schemas.openxmlformats.org/officeDocument/2006/relationships/image" Target="../media/image65.png"/><Relationship Id="rId4" Type="http://schemas.openxmlformats.org/officeDocument/2006/relationships/image" Target="../media/image63.png"/><Relationship Id="rId9" Type="http://schemas.openxmlformats.org/officeDocument/2006/relationships/image" Target="../media/image60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74.bin"/><Relationship Id="rId4" Type="http://schemas.openxmlformats.org/officeDocument/2006/relationships/image" Target="../media/image54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oleObject" Target="../embeddings/oleObject79.bin"/><Relationship Id="rId18" Type="http://schemas.openxmlformats.org/officeDocument/2006/relationships/image" Target="../media/image73.wmf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6.bin"/><Relationship Id="rId12" Type="http://schemas.openxmlformats.org/officeDocument/2006/relationships/image" Target="../media/image70.wmf"/><Relationship Id="rId17" Type="http://schemas.openxmlformats.org/officeDocument/2006/relationships/oleObject" Target="../embeddings/oleObject8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2.wmf"/><Relationship Id="rId20" Type="http://schemas.openxmlformats.org/officeDocument/2006/relationships/image" Target="../media/image74.wmf"/><Relationship Id="rId1" Type="http://schemas.openxmlformats.org/officeDocument/2006/relationships/vmlDrawing" Target="../drawings/vmlDrawing26.vml"/><Relationship Id="rId6" Type="http://schemas.openxmlformats.org/officeDocument/2006/relationships/image" Target="../media/image67.wmf"/><Relationship Id="rId11" Type="http://schemas.openxmlformats.org/officeDocument/2006/relationships/oleObject" Target="../embeddings/oleObject78.bin"/><Relationship Id="rId5" Type="http://schemas.openxmlformats.org/officeDocument/2006/relationships/oleObject" Target="../embeddings/oleObject75.bin"/><Relationship Id="rId15" Type="http://schemas.openxmlformats.org/officeDocument/2006/relationships/oleObject" Target="../embeddings/oleObject80.bin"/><Relationship Id="rId10" Type="http://schemas.openxmlformats.org/officeDocument/2006/relationships/image" Target="../media/image69.wmf"/><Relationship Id="rId19" Type="http://schemas.openxmlformats.org/officeDocument/2006/relationships/oleObject" Target="../embeddings/oleObject82.bin"/><Relationship Id="rId4" Type="http://schemas.openxmlformats.org/officeDocument/2006/relationships/image" Target="../media/image54.wmf"/><Relationship Id="rId9" Type="http://schemas.openxmlformats.org/officeDocument/2006/relationships/oleObject" Target="../embeddings/oleObject77.bin"/><Relationship Id="rId14" Type="http://schemas.openxmlformats.org/officeDocument/2006/relationships/image" Target="../media/image71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84.bin"/><Relationship Id="rId10" Type="http://schemas.openxmlformats.org/officeDocument/2006/relationships/image" Target="../media/image78.wmf"/><Relationship Id="rId4" Type="http://schemas.openxmlformats.org/officeDocument/2006/relationships/image" Target="../media/image75.wmf"/><Relationship Id="rId9" Type="http://schemas.openxmlformats.org/officeDocument/2006/relationships/oleObject" Target="../embeddings/oleObject8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oleObject" Target="../embeddings/oleObject92.bin"/><Relationship Id="rId3" Type="http://schemas.openxmlformats.org/officeDocument/2006/relationships/oleObject" Target="../embeddings/oleObject87.bin"/><Relationship Id="rId7" Type="http://schemas.openxmlformats.org/officeDocument/2006/relationships/oleObject" Target="../embeddings/oleObject89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91.bin"/><Relationship Id="rId5" Type="http://schemas.openxmlformats.org/officeDocument/2006/relationships/oleObject" Target="../embeddings/oleObject88.bin"/><Relationship Id="rId10" Type="http://schemas.openxmlformats.org/officeDocument/2006/relationships/image" Target="../media/image82.wmf"/><Relationship Id="rId4" Type="http://schemas.openxmlformats.org/officeDocument/2006/relationships/image" Target="../media/image79.wmf"/><Relationship Id="rId9" Type="http://schemas.openxmlformats.org/officeDocument/2006/relationships/oleObject" Target="../embeddings/oleObject90.bin"/><Relationship Id="rId14" Type="http://schemas.openxmlformats.org/officeDocument/2006/relationships/image" Target="../media/image83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84.wmf"/><Relationship Id="rId5" Type="http://schemas.openxmlformats.org/officeDocument/2006/relationships/oleObject" Target="../embeddings/oleObject94.bin"/><Relationship Id="rId10" Type="http://schemas.openxmlformats.org/officeDocument/2006/relationships/image" Target="../media/image86.wmf"/><Relationship Id="rId4" Type="http://schemas.openxmlformats.org/officeDocument/2006/relationships/image" Target="../media/image79.wmf"/><Relationship Id="rId9" Type="http://schemas.openxmlformats.org/officeDocument/2006/relationships/oleObject" Target="../embeddings/oleObject96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99.bin"/><Relationship Id="rId12" Type="http://schemas.openxmlformats.org/officeDocument/2006/relationships/image" Target="../media/image9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88.wmf"/><Relationship Id="rId11" Type="http://schemas.openxmlformats.org/officeDocument/2006/relationships/oleObject" Target="../embeddings/oleObject101.bin"/><Relationship Id="rId5" Type="http://schemas.openxmlformats.org/officeDocument/2006/relationships/oleObject" Target="../embeddings/oleObject98.bin"/><Relationship Id="rId10" Type="http://schemas.openxmlformats.org/officeDocument/2006/relationships/image" Target="../media/image54.wmf"/><Relationship Id="rId4" Type="http://schemas.openxmlformats.org/officeDocument/2006/relationships/image" Target="../media/image87.wmf"/><Relationship Id="rId9" Type="http://schemas.openxmlformats.org/officeDocument/2006/relationships/oleObject" Target="../embeddings/oleObject100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3" Type="http://schemas.openxmlformats.org/officeDocument/2006/relationships/oleObject" Target="../embeddings/oleObject102.bin"/><Relationship Id="rId7" Type="http://schemas.openxmlformats.org/officeDocument/2006/relationships/oleObject" Target="../embeddings/oleObject10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92.wmf"/><Relationship Id="rId5" Type="http://schemas.openxmlformats.org/officeDocument/2006/relationships/oleObject" Target="../embeddings/oleObject103.bin"/><Relationship Id="rId4" Type="http://schemas.openxmlformats.org/officeDocument/2006/relationships/image" Target="../media/image91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3" Type="http://schemas.openxmlformats.org/officeDocument/2006/relationships/oleObject" Target="../embeddings/oleObject105.bin"/><Relationship Id="rId7" Type="http://schemas.openxmlformats.org/officeDocument/2006/relationships/oleObject" Target="../embeddings/oleObject10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95.wmf"/><Relationship Id="rId5" Type="http://schemas.openxmlformats.org/officeDocument/2006/relationships/oleObject" Target="../embeddings/oleObject106.bin"/><Relationship Id="rId10" Type="http://schemas.openxmlformats.org/officeDocument/2006/relationships/image" Target="../media/image97.wmf"/><Relationship Id="rId4" Type="http://schemas.openxmlformats.org/officeDocument/2006/relationships/image" Target="../media/image94.wmf"/><Relationship Id="rId9" Type="http://schemas.openxmlformats.org/officeDocument/2006/relationships/oleObject" Target="../embeddings/oleObject10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19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042988" y="2781300"/>
            <a:ext cx="7764462" cy="2043113"/>
            <a:chOff x="748" y="1752"/>
            <a:chExt cx="4891" cy="1287"/>
          </a:xfrm>
        </p:grpSpPr>
        <p:sp>
          <p:nvSpPr>
            <p:cNvPr id="3079" name="AutoShape 18"/>
            <p:cNvSpPr>
              <a:spLocks noChangeArrowheads="1"/>
            </p:cNvSpPr>
            <p:nvPr/>
          </p:nvSpPr>
          <p:spPr bwMode="auto">
            <a:xfrm>
              <a:off x="2472" y="1752"/>
              <a:ext cx="499" cy="454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CC3300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graphicFrame>
          <p:nvGraphicFramePr>
            <p:cNvPr id="3080" name="Object 21"/>
            <p:cNvGraphicFramePr>
              <a:graphicFrameLocks noChangeAspect="1"/>
            </p:cNvGraphicFramePr>
            <p:nvPr/>
          </p:nvGraphicFramePr>
          <p:xfrm>
            <a:off x="748" y="2296"/>
            <a:ext cx="2094" cy="7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4" name="Equation" r:id="rId3" imgW="749300" imgH="279400" progId="Equation.DSMT4">
                    <p:embed/>
                  </p:oleObj>
                </mc:Choice>
                <mc:Fallback>
                  <p:oleObj name="Equation" r:id="rId3" imgW="749300" imgH="279400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8" y="2296"/>
                          <a:ext cx="2094" cy="743"/>
                        </a:xfrm>
                        <a:prstGeom prst="rect">
                          <a:avLst/>
                        </a:prstGeom>
                        <a:solidFill>
                          <a:srgbClr val="CCFFCC"/>
                        </a:solidFill>
                        <a:ln w="38100">
                          <a:solidFill>
                            <a:srgbClr val="33CC33"/>
                          </a:solidFill>
                          <a:miter lim="800000"/>
                          <a:headEnd/>
                          <a:tailEnd/>
                        </a:ln>
                        <a:effectLst>
                          <a:outerShdw dist="107763" dir="2700000" algn="ctr" rotWithShape="0">
                            <a:srgbClr val="808080">
                              <a:alpha val="74997"/>
                            </a:srgbClr>
                          </a:outerShdw>
                        </a:effec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1" name="Object 27"/>
            <p:cNvGraphicFramePr>
              <a:graphicFrameLocks noChangeAspect="1"/>
            </p:cNvGraphicFramePr>
            <p:nvPr/>
          </p:nvGraphicFramePr>
          <p:xfrm>
            <a:off x="3016" y="2296"/>
            <a:ext cx="2623" cy="7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5" name="Equation" r:id="rId5" imgW="964781" imgH="317362" progId="Equation.DSMT4">
                    <p:embed/>
                  </p:oleObj>
                </mc:Choice>
                <mc:Fallback>
                  <p:oleObj name="Equation" r:id="rId5" imgW="964781" imgH="317362" progId="Equation.DSMT4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6" y="2296"/>
                          <a:ext cx="2623" cy="726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38100">
                          <a:solidFill>
                            <a:srgbClr val="33CC33"/>
                          </a:solidFill>
                          <a:miter lim="800000"/>
                          <a:headEnd/>
                          <a:tailEnd/>
                        </a:ln>
                        <a:effectLst>
                          <a:outerShdw dist="107763" dir="2700000" algn="ctr" rotWithShape="0">
                            <a:srgbClr val="808080">
                              <a:alpha val="74997"/>
                            </a:srgbClr>
                          </a:outerShdw>
                        </a:effec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6" name="Oggetto 1"/>
          <p:cNvGraphicFramePr>
            <a:graphicFrameLocks noChangeAspect="1"/>
          </p:cNvGraphicFramePr>
          <p:nvPr/>
        </p:nvGraphicFramePr>
        <p:xfrm>
          <a:off x="3276600" y="5949950"/>
          <a:ext cx="2611438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zione" r:id="rId7" imgW="761669" imgH="228501" progId="Equation.3">
                  <p:embed/>
                </p:oleObj>
              </mc:Choice>
              <mc:Fallback>
                <p:oleObj name="Equazione" r:id="rId7" imgW="761669" imgH="228501" progId="Equation.3">
                  <p:embed/>
                  <p:pic>
                    <p:nvPicPr>
                      <p:cNvPr id="0" name="Ogget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949950"/>
                        <a:ext cx="2611438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395288" y="1412875"/>
            <a:ext cx="8353425" cy="1077913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numerical computation of minimum points of </a:t>
            </a:r>
            <a:r>
              <a:rPr lang="it-IT" altLang="it-IT" b="1">
                <a:latin typeface="Arial" panose="020B0604020202020204" pitchFamily="34" charset="0"/>
              </a:rPr>
              <a:t>scalar functions of  2 or more variables</a:t>
            </a:r>
            <a:endParaRPr lang="it-IT" altLang="it-IT" sz="3600" b="1" i="1"/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277813" y="188913"/>
            <a:ext cx="7831137" cy="1077912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b="1">
                <a:latin typeface="Arial" panose="020B0604020202020204" pitchFamily="34" charset="0"/>
              </a:rPr>
              <a:t>Minima </a:t>
            </a:r>
            <a:r>
              <a:rPr lang="it-IT" altLang="it-IT">
                <a:latin typeface="Arial" panose="020B0604020202020204" pitchFamily="34" charset="0"/>
              </a:rPr>
              <a:t> of Functions of several variables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(</a:t>
            </a:r>
            <a:r>
              <a:rPr lang="it-IT" altLang="it-IT" b="1">
                <a:latin typeface="Arial" panose="020B0604020202020204" pitchFamily="34" charset="0"/>
              </a:rPr>
              <a:t>Unconstrained</a:t>
            </a:r>
            <a:r>
              <a:rPr lang="it-IT" altLang="it-IT">
                <a:latin typeface="Arial" panose="020B0604020202020204" pitchFamily="34" charset="0"/>
              </a:rPr>
              <a:t> </a:t>
            </a:r>
            <a:r>
              <a:rPr lang="it-IT" altLang="it-IT" b="1">
                <a:latin typeface="Arial" panose="020B0604020202020204" pitchFamily="34" charset="0"/>
              </a:rPr>
              <a:t>Optimization</a:t>
            </a:r>
            <a:r>
              <a:rPr lang="it-IT" altLang="it-IT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827088" y="5229225"/>
            <a:ext cx="7777162" cy="5842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 </a:t>
            </a:r>
            <a:r>
              <a:rPr lang="it-IT" altLang="it-IT" i="1">
                <a:solidFill>
                  <a:schemeClr val="accent2"/>
                </a:solidFill>
              </a:rPr>
              <a:t>f </a:t>
            </a:r>
            <a:r>
              <a:rPr lang="it-IT" altLang="it-IT" i="1"/>
              <a:t>  </a:t>
            </a:r>
            <a:r>
              <a:rPr lang="it-IT" altLang="it-IT">
                <a:latin typeface="Arial" panose="020B0604020202020204" pitchFamily="34" charset="0"/>
              </a:rPr>
              <a:t>is a scalar function of </a:t>
            </a:r>
            <a:r>
              <a:rPr lang="it-IT" altLang="it-IT" i="1">
                <a:solidFill>
                  <a:schemeClr val="accent2"/>
                </a:solidFill>
              </a:rPr>
              <a:t>n</a:t>
            </a:r>
            <a:r>
              <a:rPr lang="it-IT" altLang="it-IT">
                <a:latin typeface="Arial" panose="020B0604020202020204" pitchFamily="34" charset="0"/>
              </a:rPr>
              <a:t> variables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Text Box 2"/>
          <p:cNvSpPr txBox="1">
            <a:spLocks noChangeArrowheads="1"/>
          </p:cNvSpPr>
          <p:nvPr/>
        </p:nvSpPr>
        <p:spPr bwMode="auto">
          <a:xfrm>
            <a:off x="6083300" y="4964113"/>
            <a:ext cx="3028950" cy="1570037"/>
          </a:xfrm>
          <a:prstGeom prst="rect">
            <a:avLst/>
          </a:prstGeom>
          <a:solidFill>
            <a:srgbClr val="FFFF99"/>
          </a:solidFill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</a:rPr>
              <a:t>function Matlab   </a:t>
            </a:r>
            <a:r>
              <a:rPr lang="it-IT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lasso</a:t>
            </a:r>
            <a:r>
              <a:rPr lang="it-IT" altLang="it-IT" sz="2400">
                <a:latin typeface="Arial" panose="020B0604020202020204" pitchFamily="34" charset="0"/>
                <a:cs typeface="Courier New" panose="02070309020205020404" pitchFamily="49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it-IT" altLang="it-IT" sz="2400" i="1">
              <a:cs typeface="Courier New" panose="02070309020205020404" pitchFamily="49" charset="0"/>
            </a:endParaRPr>
          </a:p>
        </p:txBody>
      </p:sp>
      <p:sp>
        <p:nvSpPr>
          <p:cNvPr id="8201" name="Text Box 2"/>
          <p:cNvSpPr txBox="1">
            <a:spLocks noChangeArrowheads="1"/>
          </p:cNvSpPr>
          <p:nvPr/>
        </p:nvSpPr>
        <p:spPr bwMode="auto">
          <a:xfrm>
            <a:off x="3851275" y="1714500"/>
            <a:ext cx="4248150" cy="461963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</a:rPr>
              <a:t>normal equations, QR, SVD</a:t>
            </a:r>
            <a:endParaRPr lang="it-IT" altLang="it-IT" sz="2400" i="1"/>
          </a:p>
        </p:txBody>
      </p:sp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4783138" y="2600325"/>
          <a:ext cx="3744912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4" name="Equazione" r:id="rId3" imgW="1206500" imgH="228600" progId="Equation.3">
                  <p:embed/>
                </p:oleObj>
              </mc:Choice>
              <mc:Fallback>
                <p:oleObj name="Equazione" r:id="rId3" imgW="12065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3138" y="2600325"/>
                        <a:ext cx="3744912" cy="708025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rgbClr val="60C99C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5"/>
          <p:cNvGraphicFramePr>
            <a:graphicFrameLocks noChangeAspect="1"/>
          </p:cNvGraphicFramePr>
          <p:nvPr/>
        </p:nvGraphicFramePr>
        <p:xfrm>
          <a:off x="4586288" y="3573463"/>
          <a:ext cx="3548062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5" name="Equazione" r:id="rId5" imgW="1143000" imgH="228600" progId="Equation.3">
                  <p:embed/>
                </p:oleObj>
              </mc:Choice>
              <mc:Fallback>
                <p:oleObj name="Equazione" r:id="rId5" imgW="11430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6288" y="3573463"/>
                        <a:ext cx="3548062" cy="708025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rgbClr val="60C99C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5"/>
          <p:cNvGraphicFramePr>
            <a:graphicFrameLocks noChangeAspect="1"/>
          </p:cNvGraphicFramePr>
          <p:nvPr/>
        </p:nvGraphicFramePr>
        <p:xfrm>
          <a:off x="4476750" y="4257675"/>
          <a:ext cx="441801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6" name="Equazione" r:id="rId7" imgW="1955800" imgH="241300" progId="Equation.3">
                  <p:embed/>
                </p:oleObj>
              </mc:Choice>
              <mc:Fallback>
                <p:oleObj name="Equazione" r:id="rId7" imgW="19558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0" y="4257675"/>
                        <a:ext cx="4418013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5"/>
          <p:cNvGraphicFramePr>
            <a:graphicFrameLocks noChangeAspect="1"/>
          </p:cNvGraphicFramePr>
          <p:nvPr/>
        </p:nvGraphicFramePr>
        <p:xfrm>
          <a:off x="352425" y="1682750"/>
          <a:ext cx="201612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7" name="Equazione" r:id="rId9" imgW="812447" imgH="317362" progId="Equation.3">
                  <p:embed/>
                </p:oleObj>
              </mc:Choice>
              <mc:Fallback>
                <p:oleObj name="Equazione" r:id="rId9" imgW="812447" imgH="3173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1682750"/>
                        <a:ext cx="2016125" cy="785813"/>
                      </a:xfrm>
                      <a:prstGeom prst="rect">
                        <a:avLst/>
                      </a:prstGeom>
                      <a:solidFill>
                        <a:srgbClr val="66FF99"/>
                      </a:solidFill>
                      <a:ln w="57150">
                        <a:solidFill>
                          <a:srgbClr val="60C99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5"/>
          <p:cNvGraphicFramePr>
            <a:graphicFrameLocks noChangeAspect="1"/>
          </p:cNvGraphicFramePr>
          <p:nvPr/>
        </p:nvGraphicFramePr>
        <p:xfrm>
          <a:off x="327025" y="2630488"/>
          <a:ext cx="3940175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8" name="Equazione" r:id="rId11" imgW="1332921" imgH="317362" progId="Equation.3">
                  <p:embed/>
                </p:oleObj>
              </mc:Choice>
              <mc:Fallback>
                <p:oleObj name="Equazione" r:id="rId11" imgW="1332921" imgH="3173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2630488"/>
                        <a:ext cx="3940175" cy="868362"/>
                      </a:xfrm>
                      <a:prstGeom prst="rect">
                        <a:avLst/>
                      </a:prstGeom>
                      <a:solidFill>
                        <a:srgbClr val="66FF99"/>
                      </a:solidFill>
                      <a:ln w="57150">
                        <a:solidFill>
                          <a:srgbClr val="60C99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5"/>
          <p:cNvGraphicFramePr>
            <a:graphicFrameLocks noChangeAspect="1"/>
          </p:cNvGraphicFramePr>
          <p:nvPr/>
        </p:nvGraphicFramePr>
        <p:xfrm>
          <a:off x="327025" y="3675063"/>
          <a:ext cx="3011488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9" name="Equazione" r:id="rId13" imgW="990170" imgH="317362" progId="Equation.3">
                  <p:embed/>
                </p:oleObj>
              </mc:Choice>
              <mc:Fallback>
                <p:oleObj name="Equazione" r:id="rId13" imgW="990170" imgH="3173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3675063"/>
                        <a:ext cx="3011488" cy="871537"/>
                      </a:xfrm>
                      <a:prstGeom prst="rect">
                        <a:avLst/>
                      </a:prstGeom>
                      <a:solidFill>
                        <a:srgbClr val="66FF99"/>
                      </a:solidFill>
                      <a:ln w="57150">
                        <a:solidFill>
                          <a:srgbClr val="60C99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5"/>
          <p:cNvGraphicFramePr>
            <a:graphicFrameLocks noChangeAspect="1"/>
          </p:cNvGraphicFramePr>
          <p:nvPr/>
        </p:nvGraphicFramePr>
        <p:xfrm>
          <a:off x="338138" y="4719638"/>
          <a:ext cx="412115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0" name="Equazione" r:id="rId15" imgW="1320227" imgH="317362" progId="Equation.3">
                  <p:embed/>
                </p:oleObj>
              </mc:Choice>
              <mc:Fallback>
                <p:oleObj name="Equazione" r:id="rId15" imgW="1320227" imgH="3173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4719638"/>
                        <a:ext cx="4121150" cy="871537"/>
                      </a:xfrm>
                      <a:prstGeom prst="rect">
                        <a:avLst/>
                      </a:prstGeom>
                      <a:solidFill>
                        <a:srgbClr val="66FF99"/>
                      </a:solidFill>
                      <a:ln w="57150">
                        <a:solidFill>
                          <a:srgbClr val="60C99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9" name="Object 5"/>
          <p:cNvGraphicFramePr>
            <a:graphicFrameLocks noChangeAspect="1"/>
          </p:cNvGraphicFramePr>
          <p:nvPr/>
        </p:nvGraphicFramePr>
        <p:xfrm>
          <a:off x="327025" y="5765800"/>
          <a:ext cx="558800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1" name="Equazione" r:id="rId17" imgW="1790700" imgH="317500" progId="Equation.3">
                  <p:embed/>
                </p:oleObj>
              </mc:Choice>
              <mc:Fallback>
                <p:oleObj name="Equazione" r:id="rId17" imgW="1790700" imgH="317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5765800"/>
                        <a:ext cx="5588000" cy="871538"/>
                      </a:xfrm>
                      <a:prstGeom prst="rect">
                        <a:avLst/>
                      </a:prstGeom>
                      <a:solidFill>
                        <a:srgbClr val="66FF99"/>
                      </a:solidFill>
                      <a:ln w="57150">
                        <a:solidFill>
                          <a:srgbClr val="60C99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0" name="Text Box 3"/>
          <p:cNvSpPr txBox="1">
            <a:spLocks noChangeArrowheads="1"/>
          </p:cNvSpPr>
          <p:nvPr/>
        </p:nvSpPr>
        <p:spPr bwMode="auto">
          <a:xfrm>
            <a:off x="160338" y="269875"/>
            <a:ext cx="8902700" cy="522288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800">
                <a:latin typeface="Arial" panose="020B0604020202020204" pitchFamily="34" charset="0"/>
              </a:rPr>
              <a:t>Optimization problems of functions of several variables</a:t>
            </a:r>
            <a:endParaRPr lang="it-IT" altLang="it-IT" sz="2800">
              <a:latin typeface="Arial" panose="020B0604020202020204" pitchFamily="34" charset="0"/>
            </a:endParaRPr>
          </a:p>
        </p:txBody>
      </p:sp>
      <p:sp>
        <p:nvSpPr>
          <p:cNvPr id="12301" name="Text Box 2"/>
          <p:cNvSpPr txBox="1">
            <a:spLocks noChangeArrowheads="1"/>
          </p:cNvSpPr>
          <p:nvPr/>
        </p:nvSpPr>
        <p:spPr bwMode="auto">
          <a:xfrm>
            <a:off x="1187450" y="908050"/>
            <a:ext cx="6410325" cy="584200"/>
          </a:xfrm>
          <a:prstGeom prst="rect">
            <a:avLst/>
          </a:prstGeom>
          <a:solidFill>
            <a:srgbClr val="FFFF99"/>
          </a:solidFill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variants of linear least squares</a:t>
            </a:r>
            <a:endParaRPr lang="it-IT" altLang="it-IT" sz="3600" i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  <p:bldP spid="820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187450" y="908050"/>
            <a:ext cx="6410325" cy="584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minima of vector norms</a:t>
            </a:r>
            <a:endParaRPr lang="it-IT" altLang="it-IT" sz="3600" i="1"/>
          </a:p>
        </p:txBody>
      </p:sp>
      <p:sp>
        <p:nvSpPr>
          <p:cNvPr id="11268" name="Text Box 2"/>
          <p:cNvSpPr txBox="1">
            <a:spLocks noChangeArrowheads="1"/>
          </p:cNvSpPr>
          <p:nvPr/>
        </p:nvSpPr>
        <p:spPr bwMode="auto">
          <a:xfrm>
            <a:off x="611188" y="1628775"/>
            <a:ext cx="8281987" cy="584200"/>
          </a:xfrm>
          <a:prstGeom prst="rect">
            <a:avLst/>
          </a:prstGeom>
          <a:solidFill>
            <a:srgbClr val="00B0F0"/>
          </a:solidFill>
          <a:ln w="38100">
            <a:solidFill>
              <a:srgbClr val="3366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dirty="0" smtClean="0">
                <a:latin typeface="Arial" panose="020B0604020202020204" pitchFamily="34" charset="0"/>
              </a:rPr>
              <a:t>NON LINEAR </a:t>
            </a:r>
            <a:r>
              <a:rPr lang="it-IT" altLang="it-IT" dirty="0" err="1" smtClean="0">
                <a:latin typeface="Arial" panose="020B0604020202020204" pitchFamily="34" charset="0"/>
              </a:rPr>
              <a:t>least</a:t>
            </a:r>
            <a:r>
              <a:rPr lang="it-IT" altLang="it-IT" dirty="0" smtClean="0">
                <a:latin typeface="Arial" panose="020B0604020202020204" pitchFamily="34" charset="0"/>
              </a:rPr>
              <a:t> </a:t>
            </a:r>
            <a:r>
              <a:rPr lang="it-IT" altLang="it-IT" dirty="0" err="1" smtClean="0">
                <a:latin typeface="Arial" panose="020B0604020202020204" pitchFamily="34" charset="0"/>
              </a:rPr>
              <a:t>squares</a:t>
            </a:r>
            <a:r>
              <a:rPr lang="it-IT" altLang="it-IT" dirty="0" smtClean="0">
                <a:latin typeface="Arial" panose="020B0604020202020204" pitchFamily="34" charset="0"/>
              </a:rPr>
              <a:t>, case </a:t>
            </a:r>
            <a:r>
              <a:rPr lang="it-IT" altLang="it-IT" i="1" dirty="0" smtClean="0">
                <a:latin typeface="+mn-lt"/>
              </a:rPr>
              <a:t>n=</a:t>
            </a:r>
            <a:r>
              <a:rPr lang="it-IT" altLang="it-IT" dirty="0" smtClean="0">
                <a:latin typeface="+mn-lt"/>
              </a:rPr>
              <a:t>2</a:t>
            </a:r>
          </a:p>
        </p:txBody>
      </p:sp>
      <p:grpSp>
        <p:nvGrpSpPr>
          <p:cNvPr id="3" name="Gruppo 2"/>
          <p:cNvGrpSpPr>
            <a:grpSpLocks/>
          </p:cNvGrpSpPr>
          <p:nvPr/>
        </p:nvGrpSpPr>
        <p:grpSpPr bwMode="auto">
          <a:xfrm>
            <a:off x="192088" y="2168525"/>
            <a:ext cx="8866187" cy="2554288"/>
            <a:chOff x="256942" y="2178348"/>
            <a:chExt cx="8866404" cy="2553820"/>
          </a:xfrm>
        </p:grpSpPr>
        <p:sp>
          <p:nvSpPr>
            <p:cNvPr id="13325" name="Text Box 2"/>
            <p:cNvSpPr txBox="1">
              <a:spLocks noChangeArrowheads="1"/>
            </p:cNvSpPr>
            <p:nvPr/>
          </p:nvSpPr>
          <p:spPr bwMode="auto">
            <a:xfrm>
              <a:off x="256942" y="2322628"/>
              <a:ext cx="4295353" cy="461665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</a:rPr>
                <a:t>find a function of the kind</a:t>
              </a:r>
              <a:endParaRPr lang="it-IT" altLang="it-IT" sz="2400" i="1"/>
            </a:p>
          </p:txBody>
        </p:sp>
        <p:graphicFrame>
          <p:nvGraphicFramePr>
            <p:cNvPr id="13326" name="Object 5"/>
            <p:cNvGraphicFramePr>
              <a:graphicFrameLocks noChangeAspect="1"/>
            </p:cNvGraphicFramePr>
            <p:nvPr/>
          </p:nvGraphicFramePr>
          <p:xfrm>
            <a:off x="4589335" y="2178348"/>
            <a:ext cx="2020937" cy="5920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1" name="Equazione" r:id="rId3" imgW="647419" imgH="215806" progId="Equation.3">
                    <p:embed/>
                  </p:oleObj>
                </mc:Choice>
                <mc:Fallback>
                  <p:oleObj name="Equazione" r:id="rId3" imgW="647419" imgH="215806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89335" y="2178348"/>
                          <a:ext cx="2020937" cy="5920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5715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 Box 2"/>
            <p:cNvSpPr txBox="1">
              <a:spLocks noChangeArrowheads="1"/>
            </p:cNvSpPr>
            <p:nvPr/>
          </p:nvSpPr>
          <p:spPr bwMode="auto">
            <a:xfrm>
              <a:off x="287105" y="2841801"/>
              <a:ext cx="8836241" cy="953913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it-IT" altLang="it-IT" sz="2400" dirty="0"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  <a:r>
                <a:rPr lang="it-IT" altLang="it-IT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ith</a:t>
              </a:r>
              <a:r>
                <a:rPr lang="it-IT" altLang="it-IT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it-IT" altLang="it-IT" sz="2800" i="1" dirty="0" smtClean="0">
                  <a:latin typeface="+mn-lt"/>
                </a:rPr>
                <a:t>t</a:t>
              </a:r>
              <a:r>
                <a:rPr lang="it-IT" altLang="it-IT" sz="2400" dirty="0" smtClean="0">
                  <a:latin typeface="Arial" panose="020B0604020202020204" pitchFamily="34" charset="0"/>
                </a:rPr>
                <a:t> </a:t>
              </a:r>
              <a:r>
                <a:rPr lang="it-IT" altLang="it-IT" sz="2400" dirty="0" err="1" smtClean="0">
                  <a:latin typeface="Arial" panose="020B0604020202020204" pitchFamily="34" charset="0"/>
                </a:rPr>
                <a:t>as</a:t>
              </a:r>
              <a:r>
                <a:rPr lang="it-IT" altLang="it-IT" sz="2400" dirty="0" smtClean="0">
                  <a:latin typeface="Arial" panose="020B0604020202020204" pitchFamily="34" charset="0"/>
                </a:rPr>
                <a:t> </a:t>
              </a:r>
              <a:r>
                <a:rPr lang="it-IT" altLang="it-IT" sz="2400" dirty="0" err="1" smtClean="0">
                  <a:latin typeface="Arial" panose="020B0604020202020204" pitchFamily="34" charset="0"/>
                </a:rPr>
                <a:t>independent</a:t>
              </a:r>
              <a:r>
                <a:rPr lang="it-IT" altLang="it-IT" sz="2400" dirty="0" smtClean="0">
                  <a:latin typeface="Arial" panose="020B0604020202020204" pitchFamily="34" charset="0"/>
                </a:rPr>
                <a:t> </a:t>
              </a:r>
              <a:r>
                <a:rPr lang="it-IT" altLang="it-IT" sz="2400" dirty="0" err="1" smtClean="0">
                  <a:latin typeface="Arial" panose="020B0604020202020204" pitchFamily="34" charset="0"/>
                </a:rPr>
                <a:t>variable</a:t>
              </a:r>
              <a:r>
                <a:rPr lang="it-IT" altLang="it-IT" sz="2400" dirty="0" smtClean="0">
                  <a:latin typeface="Arial" panose="020B0604020202020204" pitchFamily="34" charset="0"/>
                </a:rPr>
                <a:t> 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it-IT" altLang="it-IT" sz="2400" dirty="0" smtClean="0">
                  <a:latin typeface="Arial" panose="020B0604020202020204" pitchFamily="34" charset="0"/>
                </a:rPr>
                <a:t>and </a:t>
              </a:r>
              <a:r>
                <a:rPr lang="it-IT" altLang="it-IT" sz="2800" i="1" dirty="0" smtClean="0"/>
                <a:t>x</a:t>
              </a:r>
              <a:r>
                <a:rPr lang="it-IT" altLang="it-IT" sz="2400" baseline="-25000" dirty="0" smtClean="0"/>
                <a:t>1</a:t>
              </a:r>
              <a:r>
                <a:rPr lang="it-IT" altLang="it-IT" sz="2400" dirty="0" smtClean="0">
                  <a:latin typeface="Arial" panose="020B0604020202020204" pitchFamily="34" charset="0"/>
                </a:rPr>
                <a:t> , </a:t>
              </a:r>
              <a:r>
                <a:rPr lang="it-IT" altLang="it-IT" sz="2800" i="1" dirty="0" smtClean="0"/>
                <a:t>x</a:t>
              </a:r>
              <a:r>
                <a:rPr lang="it-IT" altLang="it-IT" sz="2400" baseline="-25000" dirty="0" smtClean="0"/>
                <a:t>2  </a:t>
              </a:r>
              <a:r>
                <a:rPr lang="it-IT" altLang="it-IT" sz="2400" dirty="0" err="1" smtClean="0">
                  <a:latin typeface="Arial" panose="020B0604020202020204" pitchFamily="34" charset="0"/>
                </a:rPr>
                <a:t>as</a:t>
              </a:r>
              <a:r>
                <a:rPr lang="it-IT" altLang="it-IT" sz="2400" dirty="0" smtClean="0">
                  <a:latin typeface="Arial" panose="020B0604020202020204" pitchFamily="34" charset="0"/>
                </a:rPr>
                <a:t> </a:t>
              </a:r>
              <a:r>
                <a:rPr lang="it-IT" altLang="it-IT" sz="2400" dirty="0" err="1" smtClean="0">
                  <a:latin typeface="Arial" panose="020B0604020202020204" pitchFamily="34" charset="0"/>
                </a:rPr>
                <a:t>parameters</a:t>
              </a:r>
              <a:r>
                <a:rPr lang="it-IT" altLang="it-IT" sz="2400" dirty="0" smtClean="0">
                  <a:latin typeface="Arial" panose="020B0604020202020204" pitchFamily="34" charset="0"/>
                </a:rPr>
                <a:t> to be </a:t>
              </a:r>
              <a:r>
                <a:rPr lang="it-IT" altLang="it-IT" sz="2400" dirty="0" err="1" smtClean="0">
                  <a:latin typeface="Arial" panose="020B0604020202020204" pitchFamily="34" charset="0"/>
                </a:rPr>
                <a:t>determined</a:t>
              </a:r>
              <a:endParaRPr lang="it-IT" altLang="it-IT" sz="2400" i="1" baseline="-25000" dirty="0" smtClean="0">
                <a:latin typeface="+mn-lt"/>
              </a:endParaRPr>
            </a:p>
          </p:txBody>
        </p:sp>
        <p:sp>
          <p:nvSpPr>
            <p:cNvPr id="20" name="Text Box 2"/>
            <p:cNvSpPr txBox="1">
              <a:spLocks noChangeArrowheads="1"/>
            </p:cNvSpPr>
            <p:nvPr/>
          </p:nvSpPr>
          <p:spPr bwMode="auto">
            <a:xfrm>
              <a:off x="287105" y="3840156"/>
              <a:ext cx="8829891" cy="892012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it-IT" altLang="it-IT" sz="2400" dirty="0" err="1" smtClean="0">
                  <a:latin typeface="Arial" panose="020B0604020202020204" pitchFamily="34" charset="0"/>
                </a:rPr>
                <a:t>which</a:t>
              </a:r>
              <a:r>
                <a:rPr lang="it-IT" altLang="it-IT" sz="2400" dirty="0" smtClean="0">
                  <a:latin typeface="Arial" panose="020B0604020202020204" pitchFamily="34" charset="0"/>
                </a:rPr>
                <a:t> </a:t>
              </a:r>
              <a:r>
                <a:rPr lang="it-IT" altLang="it-IT" sz="2400" dirty="0" err="1" smtClean="0">
                  <a:latin typeface="Arial" panose="020B0604020202020204" pitchFamily="34" charset="0"/>
                </a:rPr>
                <a:t>approximates</a:t>
              </a:r>
              <a:r>
                <a:rPr lang="it-IT" altLang="it-IT" sz="2400" dirty="0" smtClean="0">
                  <a:latin typeface="Arial" panose="020B0604020202020204" pitchFamily="34" charset="0"/>
                </a:rPr>
                <a:t> </a:t>
              </a:r>
              <a:r>
                <a:rPr lang="it-IT" altLang="it-IT" sz="2800" i="1" dirty="0" smtClean="0">
                  <a:latin typeface="+mn-lt"/>
                </a:rPr>
                <a:t>m</a:t>
              </a:r>
              <a:r>
                <a:rPr lang="it-IT" altLang="it-IT" sz="2400" dirty="0" smtClean="0">
                  <a:latin typeface="Arial" panose="020B0604020202020204" pitchFamily="34" charset="0"/>
                </a:rPr>
                <a:t> </a:t>
              </a:r>
              <a:r>
                <a:rPr lang="it-IT" altLang="it-IT" sz="2400" dirty="0" err="1" smtClean="0">
                  <a:latin typeface="Arial" panose="020B0604020202020204" pitchFamily="34" charset="0"/>
                </a:rPr>
                <a:t>points</a:t>
              </a:r>
              <a:r>
                <a:rPr lang="it-IT" altLang="it-IT" sz="2400" dirty="0" smtClean="0">
                  <a:latin typeface="Arial" panose="020B0604020202020204" pitchFamily="34" charset="0"/>
                </a:rPr>
                <a:t> (</a:t>
              </a:r>
              <a:r>
                <a:rPr lang="it-IT" altLang="it-IT" sz="2800" i="1" dirty="0" err="1" smtClean="0">
                  <a:latin typeface="+mn-lt"/>
                </a:rPr>
                <a:t>t</a:t>
              </a:r>
              <a:r>
                <a:rPr lang="it-IT" altLang="it-IT" sz="2800" i="1" baseline="-25000" dirty="0" err="1" smtClean="0">
                  <a:latin typeface="+mn-lt"/>
                </a:rPr>
                <a:t>i</a:t>
              </a:r>
              <a:r>
                <a:rPr lang="it-IT" altLang="it-IT" sz="2800" dirty="0" err="1" smtClean="0">
                  <a:latin typeface="Arial" panose="020B0604020202020204" pitchFamily="34" charset="0"/>
                </a:rPr>
                <a:t>,</a:t>
              </a:r>
              <a:r>
                <a:rPr lang="it-IT" altLang="it-IT" sz="2800" i="1" dirty="0" err="1" smtClean="0">
                  <a:latin typeface="+mn-lt"/>
                </a:rPr>
                <a:t>y</a:t>
              </a:r>
              <a:r>
                <a:rPr lang="it-IT" altLang="it-IT" sz="2800" i="1" baseline="-25000" dirty="0" err="1" smtClean="0">
                  <a:latin typeface="+mn-lt"/>
                </a:rPr>
                <a:t>i</a:t>
              </a:r>
              <a:r>
                <a:rPr lang="it-IT" altLang="it-IT" sz="2400" dirty="0" smtClean="0">
                  <a:latin typeface="Arial" panose="020B0604020202020204" pitchFamily="34" charset="0"/>
                </a:rPr>
                <a:t>) in the </a:t>
              </a:r>
              <a:r>
                <a:rPr lang="it-IT" altLang="it-IT" sz="2400" dirty="0" err="1" smtClean="0">
                  <a:latin typeface="Arial" panose="020B0604020202020204" pitchFamily="34" charset="0"/>
                </a:rPr>
                <a:t>sense</a:t>
              </a:r>
              <a:r>
                <a:rPr lang="it-IT" altLang="it-IT" sz="2400" dirty="0" smtClean="0">
                  <a:latin typeface="Arial" panose="020B0604020202020204" pitchFamily="34" charset="0"/>
                </a:rPr>
                <a:t> of </a:t>
              </a:r>
              <a:r>
                <a:rPr lang="it-IT" altLang="it-IT" sz="2400" dirty="0" err="1" smtClean="0">
                  <a:latin typeface="Arial" panose="020B0604020202020204" pitchFamily="34" charset="0"/>
                </a:rPr>
                <a:t>least</a:t>
              </a:r>
              <a:r>
                <a:rPr lang="it-IT" altLang="it-IT" sz="2400" dirty="0" smtClean="0">
                  <a:latin typeface="Arial" panose="020B0604020202020204" pitchFamily="34" charset="0"/>
                </a:rPr>
                <a:t> </a:t>
              </a:r>
              <a:r>
                <a:rPr lang="it-IT" altLang="it-IT" sz="2400" dirty="0" err="1" smtClean="0">
                  <a:latin typeface="Arial" panose="020B0604020202020204" pitchFamily="34" charset="0"/>
                </a:rPr>
                <a:t>squares</a:t>
              </a:r>
              <a:r>
                <a:rPr lang="it-IT" altLang="it-IT" sz="2400" dirty="0" smtClean="0">
                  <a:latin typeface="Arial" panose="020B0604020202020204" pitchFamily="34" charset="0"/>
                </a:rPr>
                <a:t> (minimum of the 2-norm of the </a:t>
              </a:r>
              <a:r>
                <a:rPr lang="it-IT" altLang="it-IT" sz="2400" dirty="0" err="1" smtClean="0">
                  <a:latin typeface="Arial" panose="020B0604020202020204" pitchFamily="34" charset="0"/>
                </a:rPr>
                <a:t>residual</a:t>
              </a:r>
              <a:r>
                <a:rPr lang="it-IT" altLang="it-IT" sz="2400" dirty="0" smtClean="0">
                  <a:latin typeface="Arial" panose="020B0604020202020204" pitchFamily="34" charset="0"/>
                </a:rPr>
                <a:t> )</a:t>
              </a:r>
              <a:endParaRPr lang="it-IT" altLang="it-IT" sz="2400" i="1" dirty="0" smtClean="0"/>
            </a:p>
          </p:txBody>
        </p:sp>
      </p:grpSp>
      <p:graphicFrame>
        <p:nvGraphicFramePr>
          <p:cNvPr id="21" name="Object 5"/>
          <p:cNvGraphicFramePr>
            <a:graphicFrameLocks noChangeAspect="1"/>
          </p:cNvGraphicFramePr>
          <p:nvPr/>
        </p:nvGraphicFramePr>
        <p:xfrm>
          <a:off x="2249488" y="4787900"/>
          <a:ext cx="3884612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2" name="Equazione" r:id="rId5" imgW="1244600" imgH="330200" progId="Equation.3">
                  <p:embed/>
                </p:oleObj>
              </mc:Choice>
              <mc:Fallback>
                <p:oleObj name="Equazione" r:id="rId5" imgW="1244600" imgH="330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9488" y="4787900"/>
                        <a:ext cx="3884612" cy="906463"/>
                      </a:xfrm>
                      <a:prstGeom prst="rect">
                        <a:avLst/>
                      </a:prstGeom>
                      <a:solidFill>
                        <a:srgbClr val="66FF99"/>
                      </a:solidFill>
                      <a:ln w="57150">
                        <a:solidFill>
                          <a:srgbClr val="3366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5"/>
          <p:cNvGraphicFramePr>
            <a:graphicFrameLocks noChangeAspect="1"/>
          </p:cNvGraphicFramePr>
          <p:nvPr/>
        </p:nvGraphicFramePr>
        <p:xfrm>
          <a:off x="257175" y="5848350"/>
          <a:ext cx="49117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3" name="Equazione" r:id="rId7" imgW="2273300" imgH="254000" progId="Equation.3">
                  <p:embed/>
                </p:oleObj>
              </mc:Choice>
              <mc:Fallback>
                <p:oleObj name="Equazione" r:id="rId7" imgW="2273300" imgH="254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5848350"/>
                        <a:ext cx="4911725" cy="482600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uppo 7"/>
          <p:cNvGrpSpPr>
            <a:grpSpLocks/>
          </p:cNvGrpSpPr>
          <p:nvPr/>
        </p:nvGrpSpPr>
        <p:grpSpPr bwMode="auto">
          <a:xfrm>
            <a:off x="3203575" y="4787900"/>
            <a:ext cx="5595938" cy="1881188"/>
            <a:chOff x="3203848" y="4744893"/>
            <a:chExt cx="5595542" cy="1882347"/>
          </a:xfrm>
        </p:grpSpPr>
        <p:sp>
          <p:nvSpPr>
            <p:cNvPr id="13322" name="Rettangolo 3"/>
            <p:cNvSpPr>
              <a:spLocks noChangeArrowheads="1"/>
            </p:cNvSpPr>
            <p:nvPr/>
          </p:nvSpPr>
          <p:spPr bwMode="auto">
            <a:xfrm>
              <a:off x="3203848" y="4744893"/>
              <a:ext cx="2520280" cy="906462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cxnSp>
          <p:nvCxnSpPr>
            <p:cNvPr id="13323" name="Connettore 2 5"/>
            <p:cNvCxnSpPr>
              <a:cxnSpLocks noChangeShapeType="1"/>
            </p:cNvCxnSpPr>
            <p:nvPr/>
          </p:nvCxnSpPr>
          <p:spPr bwMode="auto">
            <a:xfrm flipH="1" flipV="1">
              <a:off x="5724128" y="5651355"/>
              <a:ext cx="843359" cy="729973"/>
            </a:xfrm>
            <a:prstGeom prst="straightConnector1">
              <a:avLst/>
            </a:prstGeom>
            <a:noFill/>
            <a:ln w="57150" algn="ctr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324" name="CasellaDiTesto 6"/>
            <p:cNvSpPr txBox="1">
              <a:spLocks noChangeArrowheads="1"/>
            </p:cNvSpPr>
            <p:nvPr/>
          </p:nvSpPr>
          <p:spPr bwMode="auto">
            <a:xfrm>
              <a:off x="6526381" y="6165304"/>
              <a:ext cx="2273009" cy="4619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  <a:cs typeface="Arial" panose="020B0604020202020204" pitchFamily="34" charset="0"/>
                </a:rPr>
                <a:t>residual vector </a:t>
              </a:r>
            </a:p>
          </p:txBody>
        </p:sp>
      </p:grpSp>
      <p:sp>
        <p:nvSpPr>
          <p:cNvPr id="13320" name="Text Box 3"/>
          <p:cNvSpPr txBox="1">
            <a:spLocks noChangeArrowheads="1"/>
          </p:cNvSpPr>
          <p:nvPr/>
        </p:nvSpPr>
        <p:spPr bwMode="auto">
          <a:xfrm>
            <a:off x="160338" y="269875"/>
            <a:ext cx="8902700" cy="522288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800">
                <a:latin typeface="Arial" panose="020B0604020202020204" pitchFamily="34" charset="0"/>
              </a:rPr>
              <a:t>Optimization problems of functions of several variables</a:t>
            </a:r>
            <a:endParaRPr lang="it-IT" altLang="it-IT" sz="2800">
              <a:latin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992313" y="6330950"/>
            <a:ext cx="784225" cy="461963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5"/>
          <p:cNvGraphicFramePr>
            <a:graphicFrameLocks noChangeAspect="1"/>
          </p:cNvGraphicFramePr>
          <p:nvPr/>
        </p:nvGraphicFramePr>
        <p:xfrm>
          <a:off x="2451100" y="2492375"/>
          <a:ext cx="3884613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1" name="Equazione" r:id="rId3" imgW="1244600" imgH="330200" progId="Equation.3">
                  <p:embed/>
                </p:oleObj>
              </mc:Choice>
              <mc:Fallback>
                <p:oleObj name="Equazione" r:id="rId3" imgW="1244600" imgH="330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2492375"/>
                        <a:ext cx="3884613" cy="906463"/>
                      </a:xfrm>
                      <a:prstGeom prst="rect">
                        <a:avLst/>
                      </a:prstGeom>
                      <a:solidFill>
                        <a:srgbClr val="66FF99"/>
                      </a:solidFill>
                      <a:ln w="57150">
                        <a:solidFill>
                          <a:srgbClr val="3366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/>
          <p:cNvGraphicFramePr>
            <a:graphicFrameLocks noChangeAspect="1"/>
          </p:cNvGraphicFramePr>
          <p:nvPr/>
        </p:nvGraphicFramePr>
        <p:xfrm>
          <a:off x="747713" y="3865563"/>
          <a:ext cx="7410450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2" name="Equazione" r:id="rId5" imgW="2374900" imgH="431800" progId="Equation.3">
                  <p:embed/>
                </p:oleObj>
              </mc:Choice>
              <mc:Fallback>
                <p:oleObj name="Equazione" r:id="rId5" imgW="2374900" imgH="431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3865563"/>
                        <a:ext cx="7410450" cy="11858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19050">
                        <a:solidFill>
                          <a:srgbClr val="3366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5"/>
          <p:cNvGraphicFramePr>
            <a:graphicFrameLocks noChangeAspect="1"/>
          </p:cNvGraphicFramePr>
          <p:nvPr/>
        </p:nvGraphicFramePr>
        <p:xfrm>
          <a:off x="3125788" y="5265738"/>
          <a:ext cx="2535237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3" name="Equazione" r:id="rId7" imgW="583693" imgH="266469" progId="Equation.3">
                  <p:embed/>
                </p:oleObj>
              </mc:Choice>
              <mc:Fallback>
                <p:oleObj name="Equazione" r:id="rId7" imgW="583693" imgH="26646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788" y="5265738"/>
                        <a:ext cx="2535237" cy="1017587"/>
                      </a:xfrm>
                      <a:prstGeom prst="rect">
                        <a:avLst/>
                      </a:prstGeom>
                      <a:solidFill>
                        <a:srgbClr val="66FF99"/>
                      </a:solidFill>
                      <a:ln w="57150">
                        <a:solidFill>
                          <a:srgbClr val="3366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6275388" y="5040313"/>
          <a:ext cx="24638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4" name="Equazione" r:id="rId9" imgW="1155700" imgH="254000" progId="Equation.3">
                  <p:embed/>
                </p:oleObj>
              </mc:Choice>
              <mc:Fallback>
                <p:oleObj name="Equazione" r:id="rId9" imgW="1155700" imgH="254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5388" y="5040313"/>
                        <a:ext cx="24638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160338" y="269875"/>
            <a:ext cx="8902700" cy="522288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800">
                <a:latin typeface="Arial" panose="020B0604020202020204" pitchFamily="34" charset="0"/>
              </a:rPr>
              <a:t>Optimization problems of functions of several variables</a:t>
            </a:r>
            <a:endParaRPr lang="it-IT" altLang="it-IT" sz="2800">
              <a:latin typeface="Arial" panose="020B0604020202020204" pitchFamily="34" charset="0"/>
            </a:endParaRPr>
          </a:p>
        </p:txBody>
      </p:sp>
      <p:sp>
        <p:nvSpPr>
          <p:cNvPr id="14343" name="Text Box 2"/>
          <p:cNvSpPr txBox="1">
            <a:spLocks noChangeArrowheads="1"/>
          </p:cNvSpPr>
          <p:nvPr/>
        </p:nvSpPr>
        <p:spPr bwMode="auto">
          <a:xfrm>
            <a:off x="1187450" y="908050"/>
            <a:ext cx="6410325" cy="584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minima of vector norms</a:t>
            </a:r>
            <a:endParaRPr lang="it-IT" altLang="it-IT" sz="3600" i="1"/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611188" y="1628775"/>
            <a:ext cx="8281987" cy="584200"/>
          </a:xfrm>
          <a:prstGeom prst="rect">
            <a:avLst/>
          </a:prstGeom>
          <a:solidFill>
            <a:srgbClr val="00B0F0"/>
          </a:solidFill>
          <a:ln w="38100">
            <a:solidFill>
              <a:srgbClr val="3366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dirty="0" smtClean="0">
                <a:latin typeface="Arial" panose="020B0604020202020204" pitchFamily="34" charset="0"/>
              </a:rPr>
              <a:t>NON LINEAR </a:t>
            </a:r>
            <a:r>
              <a:rPr lang="it-IT" altLang="it-IT" dirty="0" err="1" smtClean="0">
                <a:latin typeface="Arial" panose="020B0604020202020204" pitchFamily="34" charset="0"/>
              </a:rPr>
              <a:t>least</a:t>
            </a:r>
            <a:r>
              <a:rPr lang="it-IT" altLang="it-IT" dirty="0" smtClean="0">
                <a:latin typeface="Arial" panose="020B0604020202020204" pitchFamily="34" charset="0"/>
              </a:rPr>
              <a:t> </a:t>
            </a:r>
            <a:r>
              <a:rPr lang="it-IT" altLang="it-IT" dirty="0" err="1" smtClean="0">
                <a:latin typeface="Arial" panose="020B0604020202020204" pitchFamily="34" charset="0"/>
              </a:rPr>
              <a:t>squares</a:t>
            </a:r>
            <a:r>
              <a:rPr lang="it-IT" altLang="it-IT" dirty="0" smtClean="0">
                <a:latin typeface="Arial" panose="020B0604020202020204" pitchFamily="34" charset="0"/>
              </a:rPr>
              <a:t>, case </a:t>
            </a:r>
            <a:r>
              <a:rPr lang="it-IT" altLang="it-IT" i="1" dirty="0" smtClean="0">
                <a:latin typeface="+mn-lt"/>
              </a:rPr>
              <a:t>n=</a:t>
            </a:r>
            <a:r>
              <a:rPr lang="it-IT" altLang="it-IT" dirty="0" smtClean="0">
                <a:latin typeface="+mn-lt"/>
              </a:rPr>
              <a:t>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5"/>
          <p:cNvGraphicFramePr>
            <a:graphicFrameLocks noChangeAspect="1"/>
          </p:cNvGraphicFramePr>
          <p:nvPr/>
        </p:nvGraphicFramePr>
        <p:xfrm>
          <a:off x="1617663" y="2276475"/>
          <a:ext cx="5765800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4" name="Equazione" r:id="rId3" imgW="2374900" imgH="431800" progId="Equation.3">
                  <p:embed/>
                </p:oleObj>
              </mc:Choice>
              <mc:Fallback>
                <p:oleObj name="Equazione" r:id="rId3" imgW="2374900" imgH="431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663" y="2276475"/>
                        <a:ext cx="5765800" cy="9223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57150">
                        <a:solidFill>
                          <a:srgbClr val="3366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5"/>
          <p:cNvGraphicFramePr>
            <a:graphicFrameLocks noChangeAspect="1"/>
          </p:cNvGraphicFramePr>
          <p:nvPr/>
        </p:nvGraphicFramePr>
        <p:xfrm>
          <a:off x="449263" y="5173663"/>
          <a:ext cx="7754937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Equazione" r:id="rId5" imgW="2705100" imgH="279400" progId="Equation.3">
                  <p:embed/>
                </p:oleObj>
              </mc:Choice>
              <mc:Fallback>
                <p:oleObj name="Equazione" r:id="rId5" imgW="2705100" imgH="279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5173663"/>
                        <a:ext cx="7754937" cy="703262"/>
                      </a:xfrm>
                      <a:prstGeom prst="rect">
                        <a:avLst/>
                      </a:prstGeom>
                      <a:solidFill>
                        <a:srgbClr val="66FF99"/>
                      </a:solidFill>
                      <a:ln w="57150">
                        <a:solidFill>
                          <a:srgbClr val="3366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uppo 2"/>
          <p:cNvGrpSpPr>
            <a:grpSpLocks/>
          </p:cNvGrpSpPr>
          <p:nvPr/>
        </p:nvGrpSpPr>
        <p:grpSpPr bwMode="auto">
          <a:xfrm>
            <a:off x="0" y="3213100"/>
            <a:ext cx="7439025" cy="1050925"/>
            <a:chOff x="-453" y="3212976"/>
            <a:chExt cx="7439419" cy="1050936"/>
          </a:xfrm>
        </p:grpSpPr>
        <p:graphicFrame>
          <p:nvGraphicFramePr>
            <p:cNvPr id="15370" name="Object 5"/>
            <p:cNvGraphicFramePr>
              <a:graphicFrameLocks noChangeAspect="1"/>
            </p:cNvGraphicFramePr>
            <p:nvPr/>
          </p:nvGraphicFramePr>
          <p:xfrm>
            <a:off x="939397" y="3266952"/>
            <a:ext cx="2849714" cy="4857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96" name="Equazione" r:id="rId7" imgW="914400" imgH="228600" progId="Equation.3">
                    <p:embed/>
                  </p:oleObj>
                </mc:Choice>
                <mc:Fallback>
                  <p:oleObj name="Equazione" r:id="rId7" imgW="914400" imgH="2286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9397" y="3266952"/>
                          <a:ext cx="2849714" cy="4857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5715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1" name="CasellaDiTesto 1"/>
            <p:cNvSpPr txBox="1">
              <a:spLocks noChangeArrowheads="1"/>
            </p:cNvSpPr>
            <p:nvPr/>
          </p:nvSpPr>
          <p:spPr bwMode="auto">
            <a:xfrm>
              <a:off x="107504" y="3212976"/>
              <a:ext cx="1024706" cy="461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  <a:cs typeface="Arial" panose="020B0604020202020204" pitchFamily="34" charset="0"/>
                </a:rPr>
                <a:t>posed</a:t>
              </a:r>
            </a:p>
          </p:txBody>
        </p:sp>
        <p:sp>
          <p:nvSpPr>
            <p:cNvPr id="15372" name="CasellaDiTesto 9"/>
            <p:cNvSpPr txBox="1">
              <a:spLocks noChangeArrowheads="1"/>
            </p:cNvSpPr>
            <p:nvPr/>
          </p:nvSpPr>
          <p:spPr bwMode="auto">
            <a:xfrm>
              <a:off x="-453" y="3789082"/>
              <a:ext cx="2590173" cy="461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  <a:cs typeface="Arial" panose="020B0604020202020204" pitchFamily="34" charset="0"/>
                </a:rPr>
                <a:t>we get the vector</a:t>
              </a:r>
            </a:p>
          </p:txBody>
        </p:sp>
        <p:graphicFrame>
          <p:nvGraphicFramePr>
            <p:cNvPr id="15373" name="Object 5"/>
            <p:cNvGraphicFramePr>
              <a:graphicFrameLocks noChangeAspect="1"/>
            </p:cNvGraphicFramePr>
            <p:nvPr/>
          </p:nvGraphicFramePr>
          <p:xfrm>
            <a:off x="2547620" y="3768607"/>
            <a:ext cx="4891346" cy="4953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97" name="Equazione" r:id="rId9" imgW="1892300" imgH="254000" progId="Equation.3">
                    <p:embed/>
                  </p:oleObj>
                </mc:Choice>
                <mc:Fallback>
                  <p:oleObj name="Equazione" r:id="rId9" imgW="1892300" imgH="2540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7620" y="3768607"/>
                          <a:ext cx="4891346" cy="4953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5715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1279525" y="4365625"/>
          <a:ext cx="6227763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8" name="Equazione" r:id="rId11" imgW="2565400" imgH="279400" progId="Equation.3">
                  <p:embed/>
                </p:oleObj>
              </mc:Choice>
              <mc:Fallback>
                <p:oleObj name="Equazione" r:id="rId11" imgW="2565400" imgH="279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9525" y="4365625"/>
                        <a:ext cx="6227763" cy="5969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19050">
                        <a:solidFill>
                          <a:srgbClr val="3366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525463" y="5949950"/>
            <a:ext cx="843915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2800" i="1" dirty="0">
                <a:latin typeface="+mn-lt"/>
                <a:cs typeface="Arial" panose="020B0604020202020204" pitchFamily="34" charset="0"/>
              </a:rPr>
              <a:t>f </a:t>
            </a:r>
            <a:r>
              <a:rPr lang="it-IT" sz="2800" dirty="0">
                <a:latin typeface="+mn-lt"/>
                <a:cs typeface="Arial" panose="020B0604020202020204" pitchFamily="34" charset="0"/>
              </a:rPr>
              <a:t>(</a:t>
            </a:r>
            <a:r>
              <a:rPr lang="it-IT" sz="2800" b="1" dirty="0">
                <a:latin typeface="+mn-lt"/>
                <a:cs typeface="Arial" panose="020B0604020202020204" pitchFamily="34" charset="0"/>
              </a:rPr>
              <a:t>x</a:t>
            </a:r>
            <a:r>
              <a:rPr lang="it-IT" sz="2800" dirty="0">
                <a:latin typeface="+mn-lt"/>
                <a:cs typeface="Arial" panose="020B0604020202020204" pitchFamily="34" charset="0"/>
              </a:rPr>
              <a:t>)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called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square</a:t>
            </a:r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function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minimization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gives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parameters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in  </a:t>
            </a:r>
            <a:r>
              <a:rPr lang="it-IT" b="1" dirty="0">
                <a:latin typeface="+mj-lt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5367" name="Text Box 3"/>
          <p:cNvSpPr txBox="1">
            <a:spLocks noChangeArrowheads="1"/>
          </p:cNvSpPr>
          <p:nvPr/>
        </p:nvSpPr>
        <p:spPr bwMode="auto">
          <a:xfrm>
            <a:off x="160338" y="269875"/>
            <a:ext cx="8902700" cy="522288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800">
                <a:latin typeface="Arial" panose="020B0604020202020204" pitchFamily="34" charset="0"/>
              </a:rPr>
              <a:t>Optimization problems of functions of several variables</a:t>
            </a:r>
            <a:endParaRPr lang="it-IT" altLang="it-IT" sz="2800">
              <a:latin typeface="Arial" panose="020B0604020202020204" pitchFamily="34" charset="0"/>
            </a:endParaRPr>
          </a:p>
        </p:txBody>
      </p:sp>
      <p:sp>
        <p:nvSpPr>
          <p:cNvPr id="15368" name="Text Box 2"/>
          <p:cNvSpPr txBox="1">
            <a:spLocks noChangeArrowheads="1"/>
          </p:cNvSpPr>
          <p:nvPr/>
        </p:nvSpPr>
        <p:spPr bwMode="auto">
          <a:xfrm>
            <a:off x="1187450" y="908050"/>
            <a:ext cx="6410325" cy="584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minima of vector norms</a:t>
            </a:r>
            <a:endParaRPr lang="it-IT" altLang="it-IT" sz="3600" i="1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611188" y="1628775"/>
            <a:ext cx="8281987" cy="584200"/>
          </a:xfrm>
          <a:prstGeom prst="rect">
            <a:avLst/>
          </a:prstGeom>
          <a:solidFill>
            <a:srgbClr val="00B0F0"/>
          </a:solidFill>
          <a:ln w="38100">
            <a:solidFill>
              <a:srgbClr val="3366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dirty="0" smtClean="0">
                <a:latin typeface="Arial" panose="020B0604020202020204" pitchFamily="34" charset="0"/>
              </a:rPr>
              <a:t>NON LINEAR </a:t>
            </a:r>
            <a:r>
              <a:rPr lang="it-IT" altLang="it-IT" dirty="0" err="1" smtClean="0">
                <a:latin typeface="Arial" panose="020B0604020202020204" pitchFamily="34" charset="0"/>
              </a:rPr>
              <a:t>least</a:t>
            </a:r>
            <a:r>
              <a:rPr lang="it-IT" altLang="it-IT" dirty="0" smtClean="0">
                <a:latin typeface="Arial" panose="020B0604020202020204" pitchFamily="34" charset="0"/>
              </a:rPr>
              <a:t> </a:t>
            </a:r>
            <a:r>
              <a:rPr lang="it-IT" altLang="it-IT" dirty="0" err="1" smtClean="0">
                <a:latin typeface="Arial" panose="020B0604020202020204" pitchFamily="34" charset="0"/>
              </a:rPr>
              <a:t>squares</a:t>
            </a:r>
            <a:r>
              <a:rPr lang="it-IT" altLang="it-IT" dirty="0" smtClean="0">
                <a:latin typeface="Arial" panose="020B0604020202020204" pitchFamily="34" charset="0"/>
              </a:rPr>
              <a:t>, case </a:t>
            </a:r>
            <a:r>
              <a:rPr lang="it-IT" altLang="it-IT" i="1" dirty="0" smtClean="0">
                <a:latin typeface="+mn-lt"/>
              </a:rPr>
              <a:t>n=</a:t>
            </a:r>
            <a:r>
              <a:rPr lang="it-IT" altLang="it-IT" dirty="0" smtClean="0">
                <a:latin typeface="+mn-lt"/>
              </a:rPr>
              <a:t>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9"/>
          <p:cNvGraphicFramePr>
            <a:graphicFrameLocks noChangeAspect="1"/>
          </p:cNvGraphicFramePr>
          <p:nvPr/>
        </p:nvGraphicFramePr>
        <p:xfrm>
          <a:off x="539750" y="1557338"/>
          <a:ext cx="8148638" cy="241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Equazione" r:id="rId3" imgW="2565400" imgH="850900" progId="Equation.3">
                  <p:embed/>
                </p:oleObj>
              </mc:Choice>
              <mc:Fallback>
                <p:oleObj name="Equazione" r:id="rId3" imgW="2565400" imgH="8509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557338"/>
                        <a:ext cx="8148638" cy="2411412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7030A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>
                            <a:alpha val="74997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uppo 3"/>
          <p:cNvGrpSpPr>
            <a:grpSpLocks/>
          </p:cNvGrpSpPr>
          <p:nvPr/>
        </p:nvGrpSpPr>
        <p:grpSpPr bwMode="auto">
          <a:xfrm>
            <a:off x="574675" y="4225925"/>
            <a:ext cx="8135938" cy="1889125"/>
            <a:chOff x="696349" y="4654580"/>
            <a:chExt cx="8136904" cy="1888787"/>
          </a:xfrm>
        </p:grpSpPr>
        <p:sp>
          <p:nvSpPr>
            <p:cNvPr id="16390" name="Freccia in giù 1"/>
            <p:cNvSpPr>
              <a:spLocks noChangeArrowheads="1"/>
            </p:cNvSpPr>
            <p:nvPr/>
          </p:nvSpPr>
          <p:spPr bwMode="auto">
            <a:xfrm>
              <a:off x="3851920" y="4654580"/>
              <a:ext cx="1008112" cy="792088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3" name="CasellaDiTesto 2"/>
            <p:cNvSpPr txBox="1"/>
            <p:nvPr/>
          </p:nvSpPr>
          <p:spPr>
            <a:xfrm>
              <a:off x="696349" y="5589451"/>
              <a:ext cx="8136904" cy="95391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sz="2800" b="1" dirty="0">
                  <a:latin typeface="+mj-lt"/>
                  <a:cs typeface="Arial" panose="020B0604020202020204" pitchFamily="34" charset="0"/>
                </a:rPr>
                <a:t>x</a:t>
              </a: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belongs to a particular subset of the domain of the function  </a:t>
              </a:r>
              <a:r>
                <a:rPr lang="it-IT" sz="2800" i="1" dirty="0">
                  <a:latin typeface="+mj-lt"/>
                  <a:cs typeface="Arial" panose="020B0604020202020204" pitchFamily="34" charset="0"/>
                </a:rPr>
                <a:t>f</a:t>
              </a: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</p:grp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468313" y="255588"/>
            <a:ext cx="8259762" cy="107632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it-IT">
                <a:latin typeface="Arial" panose="020B0604020202020204" pitchFamily="34" charset="0"/>
              </a:rPr>
              <a:t>Minimization with constraints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it-IT">
                <a:latin typeface="Arial" panose="020B0604020202020204" pitchFamily="34" charset="0"/>
              </a:rPr>
              <a:t>(constrained optimization)</a:t>
            </a:r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16389" name="CasellaDiTesto 1"/>
          <p:cNvSpPr txBox="1">
            <a:spLocks noChangeArrowheads="1"/>
          </p:cNvSpPr>
          <p:nvPr/>
        </p:nvSpPr>
        <p:spPr bwMode="auto">
          <a:xfrm>
            <a:off x="2124075" y="3294063"/>
            <a:ext cx="6264275" cy="52387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800">
                <a:latin typeface="Arial" panose="020B0604020202020204" pitchFamily="34" charset="0"/>
                <a:cs typeface="Arial" panose="020B0604020202020204" pitchFamily="34" charset="0"/>
              </a:rPr>
              <a:t> must satisfy a set of conditions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Text Box 2"/>
          <p:cNvSpPr txBox="1">
            <a:spLocks noChangeArrowheads="1"/>
          </p:cNvSpPr>
          <p:nvPr/>
        </p:nvSpPr>
        <p:spPr bwMode="auto">
          <a:xfrm>
            <a:off x="1547813" y="1722438"/>
            <a:ext cx="5905500" cy="584200"/>
          </a:xfrm>
          <a:prstGeom prst="rect">
            <a:avLst/>
          </a:prstGeom>
          <a:solidFill>
            <a:srgbClr val="FFFF99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i="1"/>
              <a:t>f  </a:t>
            </a:r>
            <a:r>
              <a:rPr lang="it-IT" altLang="it-IT">
                <a:latin typeface="Arial" panose="020B0604020202020204" pitchFamily="34" charset="0"/>
              </a:rPr>
              <a:t>linear, linear constraints</a:t>
            </a:r>
            <a:endParaRPr lang="it-IT" altLang="it-IT" sz="3600" i="1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07950" y="333375"/>
            <a:ext cx="8866188" cy="52387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it-IT" sz="2800">
                <a:latin typeface="Arial" panose="020B0604020202020204" pitchFamily="34" charset="0"/>
              </a:rPr>
              <a:t>Minimimum with constraints (constrained optimization)</a:t>
            </a:r>
            <a:endParaRPr lang="it-IT" altLang="it-IT" sz="2800">
              <a:latin typeface="Arial" panose="020B0604020202020204" pitchFamily="34" charset="0"/>
            </a:endParaRPr>
          </a:p>
        </p:txBody>
      </p:sp>
      <p:sp>
        <p:nvSpPr>
          <p:cNvPr id="437255" name="Text Box 7"/>
          <p:cNvSpPr txBox="1">
            <a:spLocks noChangeArrowheads="1"/>
          </p:cNvSpPr>
          <p:nvPr/>
        </p:nvSpPr>
        <p:spPr bwMode="auto">
          <a:xfrm>
            <a:off x="1403350" y="2430463"/>
            <a:ext cx="6337300" cy="1066800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 linear programming methods (</a:t>
            </a:r>
            <a:r>
              <a:rPr lang="it-IT" altLang="it-IT" b="1">
                <a:latin typeface="Arial" panose="020B0604020202020204" pitchFamily="34" charset="0"/>
              </a:rPr>
              <a:t>simplex </a:t>
            </a:r>
            <a:r>
              <a:rPr lang="it-IT" altLang="it-IT">
                <a:latin typeface="Arial" panose="020B0604020202020204" pitchFamily="34" charset="0"/>
              </a:rPr>
              <a:t>method)</a:t>
            </a:r>
            <a:endParaRPr lang="it-IT" altLang="it-IT" sz="3600" i="1"/>
          </a:p>
        </p:txBody>
      </p:sp>
      <p:sp>
        <p:nvSpPr>
          <p:cNvPr id="17413" name="Text Box 10"/>
          <p:cNvSpPr txBox="1">
            <a:spLocks noChangeArrowheads="1"/>
          </p:cNvSpPr>
          <p:nvPr/>
        </p:nvSpPr>
        <p:spPr bwMode="auto">
          <a:xfrm>
            <a:off x="323850" y="981075"/>
            <a:ext cx="3240088" cy="5842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special methods</a:t>
            </a:r>
            <a:endParaRPr lang="it-IT" altLang="it-IT" sz="3600" i="1"/>
          </a:p>
        </p:txBody>
      </p:sp>
      <p:sp>
        <p:nvSpPr>
          <p:cNvPr id="437263" name="Text Box 15"/>
          <p:cNvSpPr txBox="1">
            <a:spLocks noChangeArrowheads="1"/>
          </p:cNvSpPr>
          <p:nvPr/>
        </p:nvSpPr>
        <p:spPr bwMode="auto">
          <a:xfrm>
            <a:off x="1474788" y="3775075"/>
            <a:ext cx="5905500" cy="584200"/>
          </a:xfrm>
          <a:prstGeom prst="rect">
            <a:avLst/>
          </a:prstGeom>
          <a:solidFill>
            <a:srgbClr val="FFFF99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i="1"/>
              <a:t>f  </a:t>
            </a:r>
            <a:r>
              <a:rPr lang="it-IT" altLang="it-IT">
                <a:latin typeface="Arial" panose="020B0604020202020204" pitchFamily="34" charset="0"/>
              </a:rPr>
              <a:t>quadratic, linear constraints</a:t>
            </a:r>
            <a:endParaRPr lang="it-IT" altLang="it-IT" sz="3600" i="1"/>
          </a:p>
        </p:txBody>
      </p:sp>
      <p:sp>
        <p:nvSpPr>
          <p:cNvPr id="437264" name="Text Box 16"/>
          <p:cNvSpPr txBox="1">
            <a:spLocks noChangeArrowheads="1"/>
          </p:cNvSpPr>
          <p:nvPr/>
        </p:nvSpPr>
        <p:spPr bwMode="auto">
          <a:xfrm>
            <a:off x="863600" y="4464050"/>
            <a:ext cx="7273925" cy="646113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quadratic programming methods</a:t>
            </a:r>
            <a:r>
              <a:rPr lang="it-IT" altLang="it-IT" sz="3600">
                <a:latin typeface="Arial" panose="020B0604020202020204" pitchFamily="34" charset="0"/>
              </a:rPr>
              <a:t> </a:t>
            </a:r>
            <a:endParaRPr lang="it-IT" altLang="it-IT" sz="3600" i="1"/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1511300" y="5281613"/>
            <a:ext cx="5905500" cy="585787"/>
          </a:xfrm>
          <a:prstGeom prst="rect">
            <a:avLst/>
          </a:prstGeom>
          <a:solidFill>
            <a:srgbClr val="FFFF99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general case</a:t>
            </a:r>
            <a:endParaRPr lang="it-IT" altLang="it-IT" sz="3600" i="1"/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395288" y="5948363"/>
            <a:ext cx="8577262" cy="584200"/>
          </a:xfrm>
          <a:prstGeom prst="rect">
            <a:avLst/>
          </a:prstGeom>
          <a:solidFill>
            <a:srgbClr val="FFFF99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b="1">
                <a:latin typeface="Courier New" panose="02070309020205020404" pitchFamily="49" charset="0"/>
                <a:cs typeface="Courier New" panose="02070309020205020404" pitchFamily="49" charset="0"/>
              </a:rPr>
              <a:t>fmincon(f,x0,[],[],[],[],fconstrs)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7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7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7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7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0" grpId="0" animBg="1" autoUpdateAnimBg="0"/>
      <p:bldP spid="437255" grpId="0" animBg="1" autoUpdateAnimBg="0"/>
      <p:bldP spid="437263" grpId="0" animBg="1" autoUpdateAnimBg="0"/>
      <p:bldP spid="437264" grpId="0" animBg="1" autoUpdateAnimBg="0"/>
      <p:bldP spid="8" grpId="0" animBg="1" autoUpdateAnimBg="0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6911975" cy="584200"/>
          </a:xfrm>
          <a:prstGeom prst="rect">
            <a:avLst/>
          </a:prstGeom>
          <a:solidFill>
            <a:srgbClr val="FFFF99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Example:</a:t>
            </a:r>
            <a:r>
              <a:rPr lang="it-IT" altLang="it-IT" i="1"/>
              <a:t>  f  </a:t>
            </a:r>
            <a:r>
              <a:rPr lang="it-IT" altLang="it-IT">
                <a:latin typeface="Arial" panose="020B0604020202020204" pitchFamily="34" charset="0"/>
              </a:rPr>
              <a:t>linear, linear constraints</a:t>
            </a:r>
            <a:endParaRPr lang="it-IT" altLang="it-IT" sz="3600" i="1"/>
          </a:p>
        </p:txBody>
      </p:sp>
      <p:graphicFrame>
        <p:nvGraphicFramePr>
          <p:cNvPr id="475142" name="Object 6"/>
          <p:cNvGraphicFramePr>
            <a:graphicFrameLocks noChangeAspect="1"/>
          </p:cNvGraphicFramePr>
          <p:nvPr/>
        </p:nvGraphicFramePr>
        <p:xfrm>
          <a:off x="1547813" y="4221163"/>
          <a:ext cx="3109912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Equation" r:id="rId3" imgW="1104900" imgH="292100" progId="Equation.3">
                  <p:embed/>
                </p:oleObj>
              </mc:Choice>
              <mc:Fallback>
                <p:oleObj name="Equation" r:id="rId3" imgW="1104900" imgH="292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221163"/>
                        <a:ext cx="3109912" cy="822325"/>
                      </a:xfrm>
                      <a:prstGeom prst="rect">
                        <a:avLst/>
                      </a:prstGeom>
                      <a:solidFill>
                        <a:srgbClr val="EAEAEA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5145" name="Text Box 9"/>
          <p:cNvSpPr txBox="1">
            <a:spLocks noChangeArrowheads="1"/>
          </p:cNvSpPr>
          <p:nvPr/>
        </p:nvSpPr>
        <p:spPr bwMode="auto">
          <a:xfrm>
            <a:off x="71438" y="1844675"/>
            <a:ext cx="8964612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000">
                <a:latin typeface="Arial" panose="020B0604020202020204" pitchFamily="34" charset="0"/>
              </a:rPr>
              <a:t>in a factory, three machines M1,M2,M3 produce two products P1,P2; the production of one unit  of P1 occupies M1 for 5 min, M2 for 3 min, M3 for 4 min; the production of one unit of P2 occupies M1 for 1 min, M2 for 4 min, M3 for 3 min;  the net profit per unit of product is  30 Euros for P1 and 20 Euros for P2. Which hourly production plan (quantity of product P1 (</a:t>
            </a:r>
            <a:r>
              <a:rPr lang="it-IT" altLang="it-IT" sz="2400" i="1"/>
              <a:t>x</a:t>
            </a:r>
            <a:r>
              <a:rPr lang="it-IT" altLang="it-IT" sz="2000" baseline="-25000"/>
              <a:t>1</a:t>
            </a:r>
            <a:r>
              <a:rPr lang="it-IT" altLang="it-IT" sz="2000">
                <a:latin typeface="Arial" panose="020B0604020202020204" pitchFamily="34" charset="0"/>
              </a:rPr>
              <a:t>) and product P2 </a:t>
            </a:r>
            <a:r>
              <a:rPr lang="it-IT" altLang="it-IT" sz="2400"/>
              <a:t>(</a:t>
            </a:r>
            <a:r>
              <a:rPr lang="it-IT" altLang="it-IT" sz="2400" i="1"/>
              <a:t>x</a:t>
            </a:r>
            <a:r>
              <a:rPr lang="it-IT" altLang="it-IT" sz="2400" baseline="-25000"/>
              <a:t>2</a:t>
            </a:r>
            <a:r>
              <a:rPr lang="it-IT" altLang="it-IT" sz="2400"/>
              <a:t>) )</a:t>
            </a:r>
            <a:r>
              <a:rPr lang="it-IT" altLang="it-IT" sz="2000">
                <a:latin typeface="Arial" panose="020B0604020202020204" pitchFamily="34" charset="0"/>
              </a:rPr>
              <a:t> guarantees the maximum profit?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68313" y="5300663"/>
            <a:ext cx="3252787" cy="1036637"/>
            <a:chOff x="295" y="3339"/>
            <a:chExt cx="2049" cy="653"/>
          </a:xfrm>
        </p:grpSpPr>
        <p:graphicFrame>
          <p:nvGraphicFramePr>
            <p:cNvPr id="18446" name="Object 10"/>
            <p:cNvGraphicFramePr>
              <a:graphicFrameLocks noChangeAspect="1"/>
            </p:cNvGraphicFramePr>
            <p:nvPr/>
          </p:nvGraphicFramePr>
          <p:xfrm>
            <a:off x="295" y="3339"/>
            <a:ext cx="2049" cy="3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61" name="Equation" r:id="rId5" imgW="1155199" imgH="215806" progId="Equation.3">
                    <p:embed/>
                  </p:oleObj>
                </mc:Choice>
                <mc:Fallback>
                  <p:oleObj name="Equation" r:id="rId5" imgW="1155199" imgH="215806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" y="3339"/>
                          <a:ext cx="2049" cy="383"/>
                        </a:xfrm>
                        <a:prstGeom prst="rect">
                          <a:avLst/>
                        </a:prstGeom>
                        <a:solidFill>
                          <a:srgbClr val="99FFCC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47" name="Text Box 11"/>
            <p:cNvSpPr txBox="1">
              <a:spLocks noChangeArrowheads="1"/>
            </p:cNvSpPr>
            <p:nvPr/>
          </p:nvSpPr>
          <p:spPr bwMode="auto">
            <a:xfrm>
              <a:off x="445" y="3701"/>
              <a:ext cx="1616" cy="291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</a:rPr>
                <a:t>objective function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981700" y="3744913"/>
            <a:ext cx="2670175" cy="3113087"/>
            <a:chOff x="3768" y="2359"/>
            <a:chExt cx="1682" cy="1961"/>
          </a:xfrm>
        </p:grpSpPr>
        <p:graphicFrame>
          <p:nvGraphicFramePr>
            <p:cNvPr id="18441" name="Object 7"/>
            <p:cNvGraphicFramePr>
              <a:graphicFrameLocks noChangeAspect="1"/>
            </p:cNvGraphicFramePr>
            <p:nvPr/>
          </p:nvGraphicFramePr>
          <p:xfrm>
            <a:off x="4150" y="2650"/>
            <a:ext cx="1300" cy="16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62" name="Equation" r:id="rId7" imgW="889000" imgH="1143000" progId="Equation.3">
                    <p:embed/>
                  </p:oleObj>
                </mc:Choice>
                <mc:Fallback>
                  <p:oleObj name="Equation" r:id="rId7" imgW="889000" imgH="114300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0" y="2650"/>
                          <a:ext cx="1300" cy="1670"/>
                        </a:xfrm>
                        <a:prstGeom prst="rect">
                          <a:avLst/>
                        </a:prstGeom>
                        <a:solidFill>
                          <a:srgbClr val="EAEAEA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42" name="Text Box 8"/>
            <p:cNvSpPr txBox="1">
              <a:spLocks noChangeArrowheads="1"/>
            </p:cNvSpPr>
            <p:nvPr/>
          </p:nvSpPr>
          <p:spPr bwMode="auto">
            <a:xfrm>
              <a:off x="4224" y="2359"/>
              <a:ext cx="1151" cy="291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</a:rPr>
                <a:t>constraints:</a:t>
              </a:r>
            </a:p>
          </p:txBody>
        </p:sp>
        <p:sp>
          <p:nvSpPr>
            <p:cNvPr id="18443" name="Text Box 14"/>
            <p:cNvSpPr txBox="1">
              <a:spLocks noChangeArrowheads="1"/>
            </p:cNvSpPr>
            <p:nvPr/>
          </p:nvSpPr>
          <p:spPr bwMode="auto">
            <a:xfrm>
              <a:off x="3768" y="2659"/>
              <a:ext cx="382" cy="25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Arial" panose="020B0604020202020204" pitchFamily="34" charset="0"/>
                </a:rPr>
                <a:t>M1:</a:t>
              </a:r>
            </a:p>
          </p:txBody>
        </p:sp>
        <p:sp>
          <p:nvSpPr>
            <p:cNvPr id="18444" name="Text Box 15"/>
            <p:cNvSpPr txBox="1">
              <a:spLocks noChangeArrowheads="1"/>
            </p:cNvSpPr>
            <p:nvPr/>
          </p:nvSpPr>
          <p:spPr bwMode="auto">
            <a:xfrm>
              <a:off x="3768" y="2999"/>
              <a:ext cx="382" cy="25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Arial" panose="020B0604020202020204" pitchFamily="34" charset="0"/>
                </a:rPr>
                <a:t>M2:</a:t>
              </a:r>
            </a:p>
          </p:txBody>
        </p:sp>
        <p:sp>
          <p:nvSpPr>
            <p:cNvPr id="18445" name="Text Box 16"/>
            <p:cNvSpPr txBox="1">
              <a:spLocks noChangeArrowheads="1"/>
            </p:cNvSpPr>
            <p:nvPr/>
          </p:nvSpPr>
          <p:spPr bwMode="auto">
            <a:xfrm>
              <a:off x="3768" y="3339"/>
              <a:ext cx="382" cy="25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Arial" panose="020B0604020202020204" pitchFamily="34" charset="0"/>
                </a:rPr>
                <a:t>M3:</a:t>
              </a:r>
            </a:p>
          </p:txBody>
        </p:sp>
      </p:grp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 rot="-5400000">
            <a:off x="4954588" y="4732337"/>
            <a:ext cx="1423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 Narrow" panose="020B0606020202030204" pitchFamily="34" charset="0"/>
              </a:rPr>
              <a:t>time of use</a:t>
            </a:r>
          </a:p>
        </p:txBody>
      </p:sp>
      <p:sp>
        <p:nvSpPr>
          <p:cNvPr id="18440" name="Text Box 3"/>
          <p:cNvSpPr txBox="1">
            <a:spLocks noChangeArrowheads="1"/>
          </p:cNvSpPr>
          <p:nvPr/>
        </p:nvSpPr>
        <p:spPr bwMode="auto">
          <a:xfrm>
            <a:off x="107950" y="333375"/>
            <a:ext cx="8866188" cy="52387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it-IT" sz="2800">
                <a:latin typeface="Arial" panose="020B0604020202020204" pitchFamily="34" charset="0"/>
              </a:rPr>
              <a:t>Minimimum with constraints (constrained optimization)</a:t>
            </a:r>
            <a:endParaRPr lang="it-IT" altLang="it-IT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47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47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38" grpId="0" animBg="1" autoUpdateAnimBg="0"/>
      <p:bldP spid="475145" grpId="0"/>
      <p:bldP spid="15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6769100" cy="584200"/>
          </a:xfrm>
          <a:prstGeom prst="rect">
            <a:avLst/>
          </a:prstGeom>
          <a:solidFill>
            <a:srgbClr val="FFFF99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Example:</a:t>
            </a:r>
            <a:r>
              <a:rPr lang="it-IT" altLang="it-IT" i="1"/>
              <a:t>  f  </a:t>
            </a:r>
            <a:r>
              <a:rPr lang="it-IT" altLang="it-IT">
                <a:latin typeface="Arial" panose="020B0604020202020204" pitchFamily="34" charset="0"/>
              </a:rPr>
              <a:t>linear, linear constraints</a:t>
            </a:r>
            <a:endParaRPr lang="it-IT" altLang="it-IT" sz="3600" i="1"/>
          </a:p>
        </p:txBody>
      </p:sp>
      <p:grpSp>
        <p:nvGrpSpPr>
          <p:cNvPr id="19459" name="Group 12"/>
          <p:cNvGrpSpPr>
            <a:grpSpLocks/>
          </p:cNvGrpSpPr>
          <p:nvPr/>
        </p:nvGrpSpPr>
        <p:grpSpPr bwMode="auto">
          <a:xfrm>
            <a:off x="358775" y="1931988"/>
            <a:ext cx="3252788" cy="1036637"/>
            <a:chOff x="295" y="3339"/>
            <a:chExt cx="2049" cy="653"/>
          </a:xfrm>
        </p:grpSpPr>
        <p:graphicFrame>
          <p:nvGraphicFramePr>
            <p:cNvPr id="19471" name="Object 10"/>
            <p:cNvGraphicFramePr>
              <a:graphicFrameLocks noChangeAspect="1"/>
            </p:cNvGraphicFramePr>
            <p:nvPr/>
          </p:nvGraphicFramePr>
          <p:xfrm>
            <a:off x="295" y="3339"/>
            <a:ext cx="2049" cy="3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93" name="Equazione" r:id="rId3" imgW="1155199" imgH="215806" progId="Equation.3">
                    <p:embed/>
                  </p:oleObj>
                </mc:Choice>
                <mc:Fallback>
                  <p:oleObj name="Equazione" r:id="rId3" imgW="1155199" imgH="215806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" y="3339"/>
                          <a:ext cx="2049" cy="383"/>
                        </a:xfrm>
                        <a:prstGeom prst="rect">
                          <a:avLst/>
                        </a:prstGeom>
                        <a:solidFill>
                          <a:srgbClr val="99FFCC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72" name="Text Box 11"/>
            <p:cNvSpPr txBox="1">
              <a:spLocks noChangeArrowheads="1"/>
            </p:cNvSpPr>
            <p:nvPr/>
          </p:nvSpPr>
          <p:spPr bwMode="auto">
            <a:xfrm>
              <a:off x="446" y="3701"/>
              <a:ext cx="1616" cy="291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</a:rPr>
                <a:t>objective function</a:t>
              </a:r>
            </a:p>
          </p:txBody>
        </p:sp>
      </p:grpSp>
      <p:grpSp>
        <p:nvGrpSpPr>
          <p:cNvPr id="19460" name="Group 17"/>
          <p:cNvGrpSpPr>
            <a:grpSpLocks/>
          </p:cNvGrpSpPr>
          <p:nvPr/>
        </p:nvGrpSpPr>
        <p:grpSpPr bwMode="auto">
          <a:xfrm>
            <a:off x="5981700" y="1468438"/>
            <a:ext cx="2773363" cy="3113087"/>
            <a:chOff x="3768" y="2359"/>
            <a:chExt cx="1747" cy="1961"/>
          </a:xfrm>
        </p:grpSpPr>
        <p:graphicFrame>
          <p:nvGraphicFramePr>
            <p:cNvPr id="19466" name="Object 7"/>
            <p:cNvGraphicFramePr>
              <a:graphicFrameLocks noChangeAspect="1"/>
            </p:cNvGraphicFramePr>
            <p:nvPr/>
          </p:nvGraphicFramePr>
          <p:xfrm>
            <a:off x="4150" y="2650"/>
            <a:ext cx="1300" cy="16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94" name="Equation" r:id="rId5" imgW="889000" imgH="1143000" progId="Equation.3">
                    <p:embed/>
                  </p:oleObj>
                </mc:Choice>
                <mc:Fallback>
                  <p:oleObj name="Equation" r:id="rId5" imgW="889000" imgH="114300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0" y="2650"/>
                          <a:ext cx="1300" cy="1670"/>
                        </a:xfrm>
                        <a:prstGeom prst="rect">
                          <a:avLst/>
                        </a:prstGeom>
                        <a:solidFill>
                          <a:srgbClr val="EAEAEA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67" name="Text Box 8"/>
            <p:cNvSpPr txBox="1">
              <a:spLocks noChangeArrowheads="1"/>
            </p:cNvSpPr>
            <p:nvPr/>
          </p:nvSpPr>
          <p:spPr bwMode="auto">
            <a:xfrm>
              <a:off x="4364" y="2359"/>
              <a:ext cx="1151" cy="291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</a:rPr>
                <a:t>constraints:</a:t>
              </a:r>
            </a:p>
          </p:txBody>
        </p:sp>
        <p:sp>
          <p:nvSpPr>
            <p:cNvPr id="19468" name="Text Box 14"/>
            <p:cNvSpPr txBox="1">
              <a:spLocks noChangeArrowheads="1"/>
            </p:cNvSpPr>
            <p:nvPr/>
          </p:nvSpPr>
          <p:spPr bwMode="auto">
            <a:xfrm>
              <a:off x="3768" y="2659"/>
              <a:ext cx="382" cy="25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Arial" panose="020B0604020202020204" pitchFamily="34" charset="0"/>
                </a:rPr>
                <a:t>M1:</a:t>
              </a:r>
            </a:p>
          </p:txBody>
        </p:sp>
        <p:sp>
          <p:nvSpPr>
            <p:cNvPr id="19469" name="Text Box 15"/>
            <p:cNvSpPr txBox="1">
              <a:spLocks noChangeArrowheads="1"/>
            </p:cNvSpPr>
            <p:nvPr/>
          </p:nvSpPr>
          <p:spPr bwMode="auto">
            <a:xfrm>
              <a:off x="3768" y="2999"/>
              <a:ext cx="382" cy="25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Arial" panose="020B0604020202020204" pitchFamily="34" charset="0"/>
                </a:rPr>
                <a:t>M2:</a:t>
              </a:r>
            </a:p>
          </p:txBody>
        </p:sp>
        <p:sp>
          <p:nvSpPr>
            <p:cNvPr id="19470" name="Text Box 16"/>
            <p:cNvSpPr txBox="1">
              <a:spLocks noChangeArrowheads="1"/>
            </p:cNvSpPr>
            <p:nvPr/>
          </p:nvSpPr>
          <p:spPr bwMode="auto">
            <a:xfrm>
              <a:off x="3768" y="3339"/>
              <a:ext cx="382" cy="25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Arial" panose="020B0604020202020204" pitchFamily="34" charset="0"/>
                </a:rPr>
                <a:t>M3:</a:t>
              </a:r>
            </a:p>
          </p:txBody>
        </p:sp>
      </p:grpSp>
      <p:sp>
        <p:nvSpPr>
          <p:cNvPr id="19461" name="CasellaDiTesto 14"/>
          <p:cNvSpPr txBox="1">
            <a:spLocks noChangeArrowheads="1"/>
          </p:cNvSpPr>
          <p:nvPr/>
        </p:nvSpPr>
        <p:spPr bwMode="auto">
          <a:xfrm rot="-5400000">
            <a:off x="4919663" y="2455862"/>
            <a:ext cx="1493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 Narrow" panose="020B0606020202030204" pitchFamily="34" charset="0"/>
              </a:rPr>
              <a:t>time of  use</a:t>
            </a:r>
          </a:p>
        </p:txBody>
      </p:sp>
      <p:graphicFrame>
        <p:nvGraphicFramePr>
          <p:cNvPr id="15367" name="Object 10"/>
          <p:cNvGraphicFramePr>
            <a:graphicFrameLocks noChangeAspect="1"/>
          </p:cNvGraphicFramePr>
          <p:nvPr/>
        </p:nvGraphicFramePr>
        <p:xfrm>
          <a:off x="215900" y="3024188"/>
          <a:ext cx="4470400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5" name="Equazione" r:id="rId7" imgW="1587500" imgH="508000" progId="Equation.3">
                  <p:embed/>
                </p:oleObj>
              </mc:Choice>
              <mc:Fallback>
                <p:oleObj name="Equazione" r:id="rId7" imgW="1587500" imgH="5080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" y="3024188"/>
                        <a:ext cx="4470400" cy="1431925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10"/>
          <p:cNvGraphicFramePr>
            <a:graphicFrameLocks noChangeAspect="1"/>
          </p:cNvGraphicFramePr>
          <p:nvPr/>
        </p:nvGraphicFramePr>
        <p:xfrm>
          <a:off x="4837113" y="3573463"/>
          <a:ext cx="1751012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6" name="Equazione" r:id="rId9" imgW="469696" imgH="406224" progId="Equation.3">
                  <p:embed/>
                </p:oleObj>
              </mc:Choice>
              <mc:Fallback>
                <p:oleObj name="Equazione" r:id="rId9" imgW="469696" imgH="406224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7113" y="3573463"/>
                        <a:ext cx="1751012" cy="1146175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1366838" y="4906963"/>
          <a:ext cx="607695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7" name="Equazione" r:id="rId11" imgW="2159000" imgH="292100" progId="Equation.3">
                  <p:embed/>
                </p:oleObj>
              </mc:Choice>
              <mc:Fallback>
                <p:oleObj name="Equazione" r:id="rId11" imgW="2159000" imgH="292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4906963"/>
                        <a:ext cx="6076950" cy="822325"/>
                      </a:xfrm>
                      <a:prstGeom prst="rect">
                        <a:avLst/>
                      </a:prstGeom>
                      <a:solidFill>
                        <a:srgbClr val="EAEAEA"/>
                      </a:solidFill>
                      <a:ln w="38100">
                        <a:solidFill>
                          <a:srgbClr val="7030A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5" name="Text Box 3"/>
          <p:cNvSpPr txBox="1">
            <a:spLocks noChangeArrowheads="1"/>
          </p:cNvSpPr>
          <p:nvPr/>
        </p:nvSpPr>
        <p:spPr bwMode="auto">
          <a:xfrm>
            <a:off x="107950" y="333375"/>
            <a:ext cx="8866188" cy="52387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it-IT" sz="2800">
                <a:latin typeface="Arial" panose="020B0604020202020204" pitchFamily="34" charset="0"/>
              </a:rPr>
              <a:t>Minimimum with constraints (constrained optimization)</a:t>
            </a:r>
            <a:endParaRPr lang="it-IT" altLang="it-IT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6"/>
          <p:cNvGraphicFramePr>
            <a:graphicFrameLocks noChangeAspect="1"/>
          </p:cNvGraphicFramePr>
          <p:nvPr/>
        </p:nvGraphicFramePr>
        <p:xfrm>
          <a:off x="1243013" y="4924425"/>
          <a:ext cx="6326187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8" name="Equazione" r:id="rId3" imgW="2247900" imgH="279400" progId="Equation.3">
                  <p:embed/>
                </p:oleObj>
              </mc:Choice>
              <mc:Fallback>
                <p:oleObj name="Equazione" r:id="rId3" imgW="2247900" imgH="279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013" y="4924425"/>
                        <a:ext cx="6326187" cy="785813"/>
                      </a:xfrm>
                      <a:prstGeom prst="rect">
                        <a:avLst/>
                      </a:prstGeom>
                      <a:solidFill>
                        <a:srgbClr val="EAEAEA"/>
                      </a:solidFill>
                      <a:ln w="38100">
                        <a:solidFill>
                          <a:srgbClr val="7030A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sellaDiTesto 1"/>
          <p:cNvSpPr txBox="1">
            <a:spLocks noChangeArrowheads="1"/>
          </p:cNvSpPr>
          <p:nvPr/>
        </p:nvSpPr>
        <p:spPr bwMode="auto">
          <a:xfrm>
            <a:off x="139700" y="5949950"/>
            <a:ext cx="6848475" cy="585788"/>
          </a:xfrm>
          <a:prstGeom prst="rect">
            <a:avLst/>
          </a:prstGeom>
          <a:solidFill>
            <a:srgbClr val="FFFF99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b="1">
                <a:latin typeface="Courier New" panose="02070309020205020404" pitchFamily="49" charset="0"/>
                <a:cs typeface="Courier New" panose="02070309020205020404" pitchFamily="49" charset="0"/>
              </a:rPr>
              <a:t>linprog(k,A,b,[],[],[0,0]’)</a:t>
            </a: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6769100" cy="584200"/>
          </a:xfrm>
          <a:prstGeom prst="rect">
            <a:avLst/>
          </a:prstGeom>
          <a:solidFill>
            <a:srgbClr val="FFFF99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Example:</a:t>
            </a:r>
            <a:r>
              <a:rPr lang="it-IT" altLang="it-IT" i="1"/>
              <a:t>  f  </a:t>
            </a:r>
            <a:r>
              <a:rPr lang="it-IT" altLang="it-IT">
                <a:latin typeface="Arial" panose="020B0604020202020204" pitchFamily="34" charset="0"/>
              </a:rPr>
              <a:t>linear, linear constraints</a:t>
            </a:r>
            <a:endParaRPr lang="it-IT" altLang="it-IT" sz="3600" i="1"/>
          </a:p>
        </p:txBody>
      </p:sp>
      <p:grpSp>
        <p:nvGrpSpPr>
          <p:cNvPr id="20485" name="Group 12"/>
          <p:cNvGrpSpPr>
            <a:grpSpLocks/>
          </p:cNvGrpSpPr>
          <p:nvPr/>
        </p:nvGrpSpPr>
        <p:grpSpPr bwMode="auto">
          <a:xfrm>
            <a:off x="358775" y="1931988"/>
            <a:ext cx="3252788" cy="1036637"/>
            <a:chOff x="295" y="3339"/>
            <a:chExt cx="2049" cy="653"/>
          </a:xfrm>
        </p:grpSpPr>
        <p:graphicFrame>
          <p:nvGraphicFramePr>
            <p:cNvPr id="20496" name="Object 10"/>
            <p:cNvGraphicFramePr>
              <a:graphicFrameLocks noChangeAspect="1"/>
            </p:cNvGraphicFramePr>
            <p:nvPr/>
          </p:nvGraphicFramePr>
          <p:xfrm>
            <a:off x="295" y="3339"/>
            <a:ext cx="2049" cy="3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9" name="Equazione" r:id="rId5" imgW="1155199" imgH="215806" progId="Equation.3">
                    <p:embed/>
                  </p:oleObj>
                </mc:Choice>
                <mc:Fallback>
                  <p:oleObj name="Equazione" r:id="rId5" imgW="1155199" imgH="215806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" y="3339"/>
                          <a:ext cx="2049" cy="383"/>
                        </a:xfrm>
                        <a:prstGeom prst="rect">
                          <a:avLst/>
                        </a:prstGeom>
                        <a:solidFill>
                          <a:srgbClr val="99FFCC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97" name="Text Box 11"/>
            <p:cNvSpPr txBox="1">
              <a:spLocks noChangeArrowheads="1"/>
            </p:cNvSpPr>
            <p:nvPr/>
          </p:nvSpPr>
          <p:spPr bwMode="auto">
            <a:xfrm>
              <a:off x="446" y="3701"/>
              <a:ext cx="1616" cy="291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</a:rPr>
                <a:t>objective function</a:t>
              </a:r>
            </a:p>
          </p:txBody>
        </p:sp>
      </p:grpSp>
      <p:grpSp>
        <p:nvGrpSpPr>
          <p:cNvPr id="20486" name="Group 17"/>
          <p:cNvGrpSpPr>
            <a:grpSpLocks/>
          </p:cNvGrpSpPr>
          <p:nvPr/>
        </p:nvGrpSpPr>
        <p:grpSpPr bwMode="auto">
          <a:xfrm>
            <a:off x="5981700" y="1468438"/>
            <a:ext cx="2773363" cy="3113087"/>
            <a:chOff x="3768" y="2359"/>
            <a:chExt cx="1747" cy="1961"/>
          </a:xfrm>
        </p:grpSpPr>
        <p:graphicFrame>
          <p:nvGraphicFramePr>
            <p:cNvPr id="20491" name="Object 7"/>
            <p:cNvGraphicFramePr>
              <a:graphicFrameLocks noChangeAspect="1"/>
            </p:cNvGraphicFramePr>
            <p:nvPr/>
          </p:nvGraphicFramePr>
          <p:xfrm>
            <a:off x="4150" y="2650"/>
            <a:ext cx="1300" cy="16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0" name="Equation" r:id="rId7" imgW="889000" imgH="1143000" progId="Equation.3">
                    <p:embed/>
                  </p:oleObj>
                </mc:Choice>
                <mc:Fallback>
                  <p:oleObj name="Equation" r:id="rId7" imgW="889000" imgH="114300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0" y="2650"/>
                          <a:ext cx="1300" cy="1670"/>
                        </a:xfrm>
                        <a:prstGeom prst="rect">
                          <a:avLst/>
                        </a:prstGeom>
                        <a:solidFill>
                          <a:srgbClr val="EAEAEA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92" name="Text Box 8"/>
            <p:cNvSpPr txBox="1">
              <a:spLocks noChangeArrowheads="1"/>
            </p:cNvSpPr>
            <p:nvPr/>
          </p:nvSpPr>
          <p:spPr bwMode="auto">
            <a:xfrm>
              <a:off x="4364" y="2359"/>
              <a:ext cx="1151" cy="291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</a:rPr>
                <a:t>constraints:</a:t>
              </a:r>
            </a:p>
          </p:txBody>
        </p:sp>
        <p:sp>
          <p:nvSpPr>
            <p:cNvPr id="20493" name="Text Box 14"/>
            <p:cNvSpPr txBox="1">
              <a:spLocks noChangeArrowheads="1"/>
            </p:cNvSpPr>
            <p:nvPr/>
          </p:nvSpPr>
          <p:spPr bwMode="auto">
            <a:xfrm>
              <a:off x="3768" y="2659"/>
              <a:ext cx="382" cy="25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Arial" panose="020B0604020202020204" pitchFamily="34" charset="0"/>
                </a:rPr>
                <a:t>M1:</a:t>
              </a:r>
            </a:p>
          </p:txBody>
        </p:sp>
        <p:sp>
          <p:nvSpPr>
            <p:cNvPr id="20494" name="Text Box 15"/>
            <p:cNvSpPr txBox="1">
              <a:spLocks noChangeArrowheads="1"/>
            </p:cNvSpPr>
            <p:nvPr/>
          </p:nvSpPr>
          <p:spPr bwMode="auto">
            <a:xfrm>
              <a:off x="3768" y="2999"/>
              <a:ext cx="382" cy="25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Arial" panose="020B0604020202020204" pitchFamily="34" charset="0"/>
                </a:rPr>
                <a:t>M2:</a:t>
              </a:r>
            </a:p>
          </p:txBody>
        </p:sp>
        <p:sp>
          <p:nvSpPr>
            <p:cNvPr id="20495" name="Text Box 16"/>
            <p:cNvSpPr txBox="1">
              <a:spLocks noChangeArrowheads="1"/>
            </p:cNvSpPr>
            <p:nvPr/>
          </p:nvSpPr>
          <p:spPr bwMode="auto">
            <a:xfrm>
              <a:off x="3768" y="3339"/>
              <a:ext cx="382" cy="25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Arial" panose="020B0604020202020204" pitchFamily="34" charset="0"/>
                </a:rPr>
                <a:t>M3:</a:t>
              </a:r>
            </a:p>
          </p:txBody>
        </p:sp>
      </p:grpSp>
      <p:sp>
        <p:nvSpPr>
          <p:cNvPr id="20487" name="CasellaDiTesto 14"/>
          <p:cNvSpPr txBox="1">
            <a:spLocks noChangeArrowheads="1"/>
          </p:cNvSpPr>
          <p:nvPr/>
        </p:nvSpPr>
        <p:spPr bwMode="auto">
          <a:xfrm rot="-5400000">
            <a:off x="4919663" y="2455862"/>
            <a:ext cx="1493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 Narrow" panose="020B0606020202030204" pitchFamily="34" charset="0"/>
              </a:rPr>
              <a:t>time of  use</a:t>
            </a:r>
          </a:p>
        </p:txBody>
      </p:sp>
      <p:graphicFrame>
        <p:nvGraphicFramePr>
          <p:cNvPr id="29" name="Object 10"/>
          <p:cNvGraphicFramePr>
            <a:graphicFrameLocks noChangeAspect="1"/>
          </p:cNvGraphicFramePr>
          <p:nvPr/>
        </p:nvGraphicFramePr>
        <p:xfrm>
          <a:off x="215900" y="3024188"/>
          <a:ext cx="4470400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1" name="Equazione" r:id="rId9" imgW="1587500" imgH="508000" progId="Equation.3">
                  <p:embed/>
                </p:oleObj>
              </mc:Choice>
              <mc:Fallback>
                <p:oleObj name="Equazione" r:id="rId9" imgW="1587500" imgH="5080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" y="3024188"/>
                        <a:ext cx="4470400" cy="1431925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0"/>
          <p:cNvGraphicFramePr>
            <a:graphicFrameLocks noChangeAspect="1"/>
          </p:cNvGraphicFramePr>
          <p:nvPr/>
        </p:nvGraphicFramePr>
        <p:xfrm>
          <a:off x="4837113" y="3573463"/>
          <a:ext cx="1751012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2" name="Equazione" r:id="rId11" imgW="469696" imgH="406224" progId="Equation.3">
                  <p:embed/>
                </p:oleObj>
              </mc:Choice>
              <mc:Fallback>
                <p:oleObj name="Equazione" r:id="rId11" imgW="469696" imgH="406224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7113" y="3573463"/>
                        <a:ext cx="1751012" cy="1146175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107950" y="333375"/>
            <a:ext cx="8866188" cy="52387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it-IT" sz="2800">
                <a:latin typeface="Arial" panose="020B0604020202020204" pitchFamily="34" charset="0"/>
              </a:rPr>
              <a:t>Minimimum with constraints (constrained optimization)</a:t>
            </a:r>
            <a:endParaRPr lang="it-IT" altLang="it-IT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6200" y="107950"/>
            <a:ext cx="4208463" cy="4651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33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2400" dirty="0">
                <a:latin typeface="Arial" panose="020B0604020202020204" pitchFamily="34" charset="0"/>
              </a:rPr>
              <a:t>a</a:t>
            </a:r>
            <a:r>
              <a:rPr lang="it-IT" altLang="it-IT" sz="2400" dirty="0" smtClean="0">
                <a:latin typeface="Arial" panose="020B0604020202020204" pitchFamily="34" charset="0"/>
              </a:rPr>
              <a:t>n </a:t>
            </a:r>
            <a:r>
              <a:rPr lang="it-IT" altLang="it-IT" sz="2400" dirty="0" err="1" smtClean="0">
                <a:latin typeface="Arial" panose="020B0604020202020204" pitchFamily="34" charset="0"/>
              </a:rPr>
              <a:t>important</a:t>
            </a:r>
            <a:r>
              <a:rPr lang="it-IT" altLang="it-IT" sz="2400" dirty="0" smtClean="0">
                <a:latin typeface="Arial" panose="020B0604020202020204" pitchFamily="34" charset="0"/>
              </a:rPr>
              <a:t> </a:t>
            </a:r>
            <a:r>
              <a:rPr lang="it-IT" altLang="it-IT" sz="2400" dirty="0" err="1" smtClean="0">
                <a:latin typeface="Arial" panose="020B0604020202020204" pitchFamily="34" charset="0"/>
              </a:rPr>
              <a:t>theoretical</a:t>
            </a:r>
            <a:r>
              <a:rPr lang="it-IT" altLang="it-IT" sz="2400" dirty="0" smtClean="0">
                <a:latin typeface="Arial" panose="020B0604020202020204" pitchFamily="34" charset="0"/>
              </a:rPr>
              <a:t> </a:t>
            </a:r>
            <a:r>
              <a:rPr lang="it-IT" altLang="it-IT" sz="2400" dirty="0" err="1" smtClean="0">
                <a:latin typeface="Arial" panose="020B0604020202020204" pitchFamily="34" charset="0"/>
              </a:rPr>
              <a:t>tool</a:t>
            </a:r>
            <a:r>
              <a:rPr lang="it-IT" altLang="it-IT" sz="2400" dirty="0" smtClean="0">
                <a:latin typeface="Arial" panose="020B0604020202020204" pitchFamily="34" charset="0"/>
              </a:rPr>
              <a:t>:</a:t>
            </a:r>
            <a:endParaRPr lang="it-IT" altLang="it-IT" sz="2400" i="1" dirty="0" smtClean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979613" y="723900"/>
            <a:ext cx="5583237" cy="584200"/>
          </a:xfrm>
          <a:prstGeom prst="rect">
            <a:avLst/>
          </a:prstGeom>
          <a:solidFill>
            <a:schemeClr val="hlink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minimization with constraints</a:t>
            </a:r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1250950" y="2997200"/>
          <a:ext cx="647065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8" name="Equazione" r:id="rId3" imgW="2298700" imgH="292100" progId="Equation.3">
                  <p:embed/>
                </p:oleObj>
              </mc:Choice>
              <mc:Fallback>
                <p:oleObj name="Equazione" r:id="rId3" imgW="2298700" imgH="292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950" y="2997200"/>
                        <a:ext cx="6470650" cy="822325"/>
                      </a:xfrm>
                      <a:prstGeom prst="rect">
                        <a:avLst/>
                      </a:prstGeom>
                      <a:solidFill>
                        <a:srgbClr val="EAEAEA"/>
                      </a:solidFill>
                      <a:ln w="38100">
                        <a:solidFill>
                          <a:srgbClr val="7030A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uppo 6"/>
          <p:cNvGrpSpPr>
            <a:grpSpLocks/>
          </p:cNvGrpSpPr>
          <p:nvPr/>
        </p:nvGrpSpPr>
        <p:grpSpPr bwMode="auto">
          <a:xfrm>
            <a:off x="900113" y="1403350"/>
            <a:ext cx="6529387" cy="1317625"/>
            <a:chOff x="899071" y="1404065"/>
            <a:chExt cx="6530330" cy="1317369"/>
          </a:xfrm>
        </p:grpSpPr>
        <p:sp>
          <p:nvSpPr>
            <p:cNvPr id="21521" name="Text Box 3"/>
            <p:cNvSpPr txBox="1">
              <a:spLocks noChangeArrowheads="1"/>
            </p:cNvSpPr>
            <p:nvPr/>
          </p:nvSpPr>
          <p:spPr bwMode="auto">
            <a:xfrm>
              <a:off x="1979162" y="2136825"/>
              <a:ext cx="5218433" cy="584609"/>
            </a:xfrm>
            <a:prstGeom prst="rect">
              <a:avLst/>
            </a:prstGeom>
            <a:solidFill>
              <a:schemeClr val="hlink"/>
            </a:solidFill>
            <a:ln w="38100">
              <a:solidFill>
                <a:srgbClr val="7030A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Arial" panose="020B0604020202020204" pitchFamily="34" charset="0"/>
                </a:rPr>
                <a:t>unconstrained minimization</a:t>
              </a:r>
            </a:p>
          </p:txBody>
        </p:sp>
        <p:grpSp>
          <p:nvGrpSpPr>
            <p:cNvPr id="21522" name="Gruppo 5"/>
            <p:cNvGrpSpPr>
              <a:grpSpLocks/>
            </p:cNvGrpSpPr>
            <p:nvPr/>
          </p:nvGrpSpPr>
          <p:grpSpPr bwMode="auto">
            <a:xfrm>
              <a:off x="899071" y="1404065"/>
              <a:ext cx="6530330" cy="630689"/>
              <a:chOff x="899071" y="1404065"/>
              <a:chExt cx="6530330" cy="630689"/>
            </a:xfrm>
          </p:grpSpPr>
          <p:sp>
            <p:nvSpPr>
              <p:cNvPr id="21523" name="Text Box 2"/>
              <p:cNvSpPr txBox="1">
                <a:spLocks noChangeArrowheads="1"/>
              </p:cNvSpPr>
              <p:nvPr/>
            </p:nvSpPr>
            <p:spPr bwMode="auto">
              <a:xfrm>
                <a:off x="899071" y="1450145"/>
                <a:ext cx="2592288" cy="584609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rgbClr val="7030A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it-IT" altLang="it-IT">
                    <a:latin typeface="Arial" panose="020B0604020202020204" pitchFamily="34" charset="0"/>
                  </a:rPr>
                  <a:t>multiplier</a:t>
                </a:r>
                <a:endParaRPr lang="it-IT" altLang="it-IT" sz="3600" i="1"/>
              </a:p>
            </p:txBody>
          </p:sp>
          <p:sp>
            <p:nvSpPr>
              <p:cNvPr id="2" name="Freccia in giù 1"/>
              <p:cNvSpPr/>
              <p:nvPr/>
            </p:nvSpPr>
            <p:spPr bwMode="auto">
              <a:xfrm>
                <a:off x="3934809" y="1459617"/>
                <a:ext cx="733531" cy="566626"/>
              </a:xfrm>
              <a:prstGeom prst="downArrow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/>
              </a:extLst>
            </p:spPr>
            <p:txBody>
              <a:bodyPr wrap="none"/>
              <a:lstStyle/>
              <a:p>
                <a:pPr algn="ctr">
                  <a:defRPr/>
                </a:pPr>
                <a:endParaRPr lang="it-IT"/>
              </a:p>
            </p:txBody>
          </p:sp>
          <p:sp>
            <p:nvSpPr>
              <p:cNvPr id="21525" name="Text Box 2"/>
              <p:cNvSpPr txBox="1">
                <a:spLocks noChangeArrowheads="1"/>
              </p:cNvSpPr>
              <p:nvPr/>
            </p:nvSpPr>
            <p:spPr bwMode="auto">
              <a:xfrm>
                <a:off x="4837113" y="1404065"/>
                <a:ext cx="2592288" cy="584775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rgbClr val="7030A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it-IT" altLang="it-IT">
                    <a:latin typeface="Arial" panose="020B0604020202020204" pitchFamily="34" charset="0"/>
                  </a:rPr>
                  <a:t>Lagrange</a:t>
                </a:r>
                <a:endParaRPr lang="it-IT" altLang="it-IT" sz="3600" i="1"/>
              </a:p>
            </p:txBody>
          </p:sp>
        </p:grpSp>
      </p:grpSp>
      <p:graphicFrame>
        <p:nvGraphicFramePr>
          <p:cNvPr id="27" name="Object 6"/>
          <p:cNvGraphicFramePr>
            <a:graphicFrameLocks noChangeAspect="1"/>
          </p:cNvGraphicFramePr>
          <p:nvPr/>
        </p:nvGraphicFramePr>
        <p:xfrm>
          <a:off x="2932113" y="5370513"/>
          <a:ext cx="3108325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9" name="Equazione" r:id="rId5" imgW="1104900" imgH="292100" progId="Equation.3">
                  <p:embed/>
                </p:oleObj>
              </mc:Choice>
              <mc:Fallback>
                <p:oleObj name="Equazione" r:id="rId5" imgW="1104900" imgH="292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2113" y="5370513"/>
                        <a:ext cx="3108325" cy="822325"/>
                      </a:xfrm>
                      <a:prstGeom prst="rect">
                        <a:avLst/>
                      </a:prstGeom>
                      <a:solidFill>
                        <a:srgbClr val="EAEAEA"/>
                      </a:solidFill>
                      <a:ln w="38100">
                        <a:solidFill>
                          <a:srgbClr val="7030A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uppo 11"/>
          <p:cNvGrpSpPr>
            <a:grpSpLocks/>
          </p:cNvGrpSpPr>
          <p:nvPr/>
        </p:nvGrpSpPr>
        <p:grpSpPr bwMode="auto">
          <a:xfrm>
            <a:off x="989013" y="3924300"/>
            <a:ext cx="6937375" cy="1319213"/>
            <a:chOff x="988463" y="3924255"/>
            <a:chExt cx="6937375" cy="1319293"/>
          </a:xfrm>
        </p:grpSpPr>
        <p:sp>
          <p:nvSpPr>
            <p:cNvPr id="8" name="Freccia in giù 7"/>
            <p:cNvSpPr/>
            <p:nvPr/>
          </p:nvSpPr>
          <p:spPr bwMode="auto">
            <a:xfrm>
              <a:off x="4007888" y="3924255"/>
              <a:ext cx="712787" cy="606462"/>
            </a:xfrm>
            <a:prstGeom prst="downArrow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/>
            </a:extLst>
          </p:spPr>
          <p:txBody>
            <a:bodyPr wrap="none"/>
            <a:lstStyle/>
            <a:p>
              <a:pPr algn="ctr">
                <a:defRPr/>
              </a:pPr>
              <a:endParaRPr lang="it-IT"/>
            </a:p>
          </p:txBody>
        </p:sp>
        <p:graphicFrame>
          <p:nvGraphicFramePr>
            <p:cNvPr id="21520" name="Object 6"/>
            <p:cNvGraphicFramePr>
              <a:graphicFrameLocks noChangeAspect="1"/>
            </p:cNvGraphicFramePr>
            <p:nvPr/>
          </p:nvGraphicFramePr>
          <p:xfrm>
            <a:off x="988463" y="4635535"/>
            <a:ext cx="6937375" cy="608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40" name="Equazione" r:id="rId7" imgW="2463800" imgH="215900" progId="Equation.3">
                    <p:embed/>
                  </p:oleObj>
                </mc:Choice>
                <mc:Fallback>
                  <p:oleObj name="Equazione" r:id="rId7" imgW="2463800" imgH="2159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8463" y="4635535"/>
                          <a:ext cx="6937375" cy="608013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uppo 12"/>
          <p:cNvGrpSpPr>
            <a:grpSpLocks/>
          </p:cNvGrpSpPr>
          <p:nvPr/>
        </p:nvGrpSpPr>
        <p:grpSpPr bwMode="auto">
          <a:xfrm>
            <a:off x="685800" y="3906838"/>
            <a:ext cx="1944688" cy="728662"/>
            <a:chOff x="685935" y="3907211"/>
            <a:chExt cx="1944217" cy="728324"/>
          </a:xfrm>
        </p:grpSpPr>
        <p:sp>
          <p:nvSpPr>
            <p:cNvPr id="21517" name="Text Box 2"/>
            <p:cNvSpPr txBox="1">
              <a:spLocks noChangeArrowheads="1"/>
            </p:cNvSpPr>
            <p:nvPr/>
          </p:nvSpPr>
          <p:spPr bwMode="auto">
            <a:xfrm>
              <a:off x="685935" y="3907211"/>
              <a:ext cx="1944217" cy="461665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</a:rPr>
                <a:t>Lagrangian</a:t>
              </a:r>
              <a:endParaRPr lang="it-IT" altLang="it-IT" sz="2400" i="1"/>
            </a:p>
          </p:txBody>
        </p:sp>
        <p:cxnSp>
          <p:nvCxnSpPr>
            <p:cNvPr id="21518" name="Connettore 2 9"/>
            <p:cNvCxnSpPr>
              <a:cxnSpLocks noChangeShapeType="1"/>
            </p:cNvCxnSpPr>
            <p:nvPr/>
          </p:nvCxnSpPr>
          <p:spPr bwMode="auto">
            <a:xfrm>
              <a:off x="1251643" y="4368876"/>
              <a:ext cx="0" cy="266659"/>
            </a:xfrm>
            <a:prstGeom prst="straightConnector1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" name="Gruppo 13"/>
          <p:cNvGrpSpPr>
            <a:grpSpLocks/>
          </p:cNvGrpSpPr>
          <p:nvPr/>
        </p:nvGrpSpPr>
        <p:grpSpPr bwMode="auto">
          <a:xfrm>
            <a:off x="4932363" y="3935413"/>
            <a:ext cx="3887787" cy="728662"/>
            <a:chOff x="4932040" y="3934825"/>
            <a:chExt cx="3888432" cy="729631"/>
          </a:xfrm>
        </p:grpSpPr>
        <p:sp>
          <p:nvSpPr>
            <p:cNvPr id="21515" name="Text Box 2"/>
            <p:cNvSpPr txBox="1">
              <a:spLocks noChangeArrowheads="1"/>
            </p:cNvSpPr>
            <p:nvPr/>
          </p:nvSpPr>
          <p:spPr bwMode="auto">
            <a:xfrm>
              <a:off x="4932040" y="3934825"/>
              <a:ext cx="3888432" cy="461665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</a:rPr>
                <a:t>Lagrange multiplier</a:t>
              </a:r>
              <a:endParaRPr lang="it-IT" altLang="it-IT" sz="2400" i="1"/>
            </a:p>
          </p:txBody>
        </p:sp>
        <p:cxnSp>
          <p:nvCxnSpPr>
            <p:cNvPr id="21516" name="Connettore 2 33"/>
            <p:cNvCxnSpPr>
              <a:cxnSpLocks noChangeShapeType="1"/>
            </p:cNvCxnSpPr>
            <p:nvPr/>
          </p:nvCxnSpPr>
          <p:spPr bwMode="auto">
            <a:xfrm>
              <a:off x="5436096" y="4397797"/>
              <a:ext cx="0" cy="266659"/>
            </a:xfrm>
            <a:prstGeom prst="straightConnector1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011363" y="6253163"/>
            <a:ext cx="5118100" cy="46037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</a:rPr>
              <a:t>unconstrained minimization problem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95288" y="1412875"/>
            <a:ext cx="8353425" cy="1077913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numerical computation of minimum points of </a:t>
            </a:r>
            <a:r>
              <a:rPr lang="it-IT" altLang="it-IT" b="1">
                <a:latin typeface="Arial" panose="020B0604020202020204" pitchFamily="34" charset="0"/>
              </a:rPr>
              <a:t>scalar functions of  2 or more variables</a:t>
            </a:r>
            <a:endParaRPr lang="it-IT" altLang="it-IT" sz="3600" b="1" i="1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77813" y="188913"/>
            <a:ext cx="7831137" cy="1077912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b="1">
                <a:latin typeface="Arial" panose="020B0604020202020204" pitchFamily="34" charset="0"/>
              </a:rPr>
              <a:t>Minima </a:t>
            </a:r>
            <a:r>
              <a:rPr lang="it-IT" altLang="it-IT">
                <a:latin typeface="Arial" panose="020B0604020202020204" pitchFamily="34" charset="0"/>
              </a:rPr>
              <a:t> of Functions of several variables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(</a:t>
            </a:r>
            <a:r>
              <a:rPr lang="it-IT" altLang="it-IT" b="1">
                <a:latin typeface="Arial" panose="020B0604020202020204" pitchFamily="34" charset="0"/>
              </a:rPr>
              <a:t>Unconstrained</a:t>
            </a:r>
            <a:r>
              <a:rPr lang="it-IT" altLang="it-IT">
                <a:latin typeface="Arial" panose="020B0604020202020204" pitchFamily="34" charset="0"/>
              </a:rPr>
              <a:t> </a:t>
            </a:r>
            <a:r>
              <a:rPr lang="it-IT" altLang="it-IT" b="1">
                <a:latin typeface="Arial" panose="020B0604020202020204" pitchFamily="34" charset="0"/>
              </a:rPr>
              <a:t>Optimization</a:t>
            </a:r>
            <a:r>
              <a:rPr lang="it-IT" altLang="it-IT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827088" y="5229225"/>
            <a:ext cx="7777162" cy="5842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 </a:t>
            </a:r>
            <a:r>
              <a:rPr lang="it-IT" altLang="it-IT" i="1">
                <a:solidFill>
                  <a:schemeClr val="accent2"/>
                </a:solidFill>
              </a:rPr>
              <a:t>f </a:t>
            </a:r>
            <a:r>
              <a:rPr lang="it-IT" altLang="it-IT" i="1"/>
              <a:t>  </a:t>
            </a:r>
            <a:r>
              <a:rPr lang="it-IT" altLang="it-IT">
                <a:latin typeface="Arial" panose="020B0604020202020204" pitchFamily="34" charset="0"/>
              </a:rPr>
              <a:t>is a scalar function of </a:t>
            </a:r>
            <a:r>
              <a:rPr lang="it-IT" altLang="it-IT" i="1">
                <a:solidFill>
                  <a:schemeClr val="accent2"/>
                </a:solidFill>
              </a:rPr>
              <a:t>n</a:t>
            </a:r>
            <a:r>
              <a:rPr lang="it-IT" altLang="it-IT">
                <a:latin typeface="Arial" panose="020B0604020202020204" pitchFamily="34" charset="0"/>
              </a:rPr>
              <a:t> variables</a:t>
            </a:r>
          </a:p>
        </p:txBody>
      </p:sp>
      <p:sp>
        <p:nvSpPr>
          <p:cNvPr id="4101" name="AutoShape 4"/>
          <p:cNvSpPr>
            <a:spLocks noChangeArrowheads="1"/>
          </p:cNvSpPr>
          <p:nvPr/>
        </p:nvSpPr>
        <p:spPr bwMode="auto">
          <a:xfrm>
            <a:off x="3781425" y="2781300"/>
            <a:ext cx="792163" cy="7207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3300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aphicFrame>
        <p:nvGraphicFramePr>
          <p:cNvPr id="4102" name="Object 9"/>
          <p:cNvGraphicFramePr>
            <a:graphicFrameLocks noChangeAspect="1"/>
          </p:cNvGraphicFramePr>
          <p:nvPr/>
        </p:nvGraphicFramePr>
        <p:xfrm>
          <a:off x="900113" y="3644900"/>
          <a:ext cx="338455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3" imgW="1079032" imgH="266584" progId="Equation.3">
                  <p:embed/>
                </p:oleObj>
              </mc:Choice>
              <mc:Fallback>
                <p:oleObj name="Equation" r:id="rId3" imgW="1079032" imgH="266584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644900"/>
                        <a:ext cx="3384550" cy="83661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381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10"/>
          <p:cNvGraphicFramePr>
            <a:graphicFrameLocks noChangeAspect="1"/>
          </p:cNvGraphicFramePr>
          <p:nvPr/>
        </p:nvGraphicFramePr>
        <p:xfrm>
          <a:off x="4573588" y="3573463"/>
          <a:ext cx="3095625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zione" r:id="rId5" imgW="1091726" imgH="304668" progId="Equation.3">
                  <p:embed/>
                </p:oleObj>
              </mc:Choice>
              <mc:Fallback>
                <p:oleObj name="Equazione" r:id="rId5" imgW="1091726" imgH="304668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3588" y="3573463"/>
                        <a:ext cx="3095625" cy="86518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381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Text Box 12"/>
          <p:cNvSpPr txBox="1">
            <a:spLocks noChangeArrowheads="1"/>
          </p:cNvSpPr>
          <p:nvPr/>
        </p:nvSpPr>
        <p:spPr bwMode="auto">
          <a:xfrm>
            <a:off x="2857500" y="4581525"/>
            <a:ext cx="2684463" cy="5238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800" b="1">
                <a:solidFill>
                  <a:schemeClr val="bg1"/>
                </a:solidFill>
              </a:rPr>
              <a:t> r </a:t>
            </a:r>
            <a:r>
              <a:rPr lang="it-IT" altLang="it-IT" sz="240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it-IT" altLang="it-IT" sz="2400" b="1">
                <a:solidFill>
                  <a:schemeClr val="bg1"/>
                </a:solidFill>
                <a:latin typeface="Arial" panose="020B0604020202020204" pitchFamily="34" charset="0"/>
              </a:rPr>
              <a:t>is the solution</a:t>
            </a:r>
          </a:p>
        </p:txBody>
      </p:sp>
      <p:graphicFrame>
        <p:nvGraphicFramePr>
          <p:cNvPr id="4105" name="Oggetto 1"/>
          <p:cNvGraphicFramePr>
            <a:graphicFrameLocks noChangeAspect="1"/>
          </p:cNvGraphicFramePr>
          <p:nvPr/>
        </p:nvGraphicFramePr>
        <p:xfrm>
          <a:off x="3276600" y="5949950"/>
          <a:ext cx="2611438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zione" r:id="rId7" imgW="761669" imgH="228501" progId="Equation.3">
                  <p:embed/>
                </p:oleObj>
              </mc:Choice>
              <mc:Fallback>
                <p:oleObj name="Equazione" r:id="rId7" imgW="761669" imgH="228501" progId="Equation.3">
                  <p:embed/>
                  <p:pic>
                    <p:nvPicPr>
                      <p:cNvPr id="0" name="Ogget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949950"/>
                        <a:ext cx="2611438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6"/>
          <p:cNvGraphicFramePr>
            <a:graphicFrameLocks noChangeAspect="1"/>
          </p:cNvGraphicFramePr>
          <p:nvPr/>
        </p:nvGraphicFramePr>
        <p:xfrm>
          <a:off x="1930400" y="387350"/>
          <a:ext cx="5113338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7" name="Equazione" r:id="rId3" imgW="1816100" imgH="279400" progId="Equation.3">
                  <p:embed/>
                </p:oleObj>
              </mc:Choice>
              <mc:Fallback>
                <p:oleObj name="Equazione" r:id="rId3" imgW="1816100" imgH="279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0400" y="387350"/>
                        <a:ext cx="5113338" cy="787400"/>
                      </a:xfrm>
                      <a:prstGeom prst="rect">
                        <a:avLst/>
                      </a:prstGeom>
                      <a:solidFill>
                        <a:srgbClr val="EAEAEA"/>
                      </a:solidFill>
                      <a:ln w="38100">
                        <a:solidFill>
                          <a:srgbClr val="7030A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uppo 11"/>
          <p:cNvGrpSpPr>
            <a:grpSpLocks/>
          </p:cNvGrpSpPr>
          <p:nvPr/>
        </p:nvGrpSpPr>
        <p:grpSpPr bwMode="auto">
          <a:xfrm>
            <a:off x="1774825" y="1320800"/>
            <a:ext cx="5318125" cy="1338263"/>
            <a:chOff x="1935704" y="3924255"/>
            <a:chExt cx="5041900" cy="1337870"/>
          </a:xfrm>
        </p:grpSpPr>
        <p:sp>
          <p:nvSpPr>
            <p:cNvPr id="8" name="Freccia in giù 7"/>
            <p:cNvSpPr/>
            <p:nvPr/>
          </p:nvSpPr>
          <p:spPr bwMode="auto">
            <a:xfrm>
              <a:off x="3836576" y="3924255"/>
              <a:ext cx="711886" cy="606247"/>
            </a:xfrm>
            <a:prstGeom prst="downArrow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/>
            </a:extLst>
          </p:spPr>
          <p:txBody>
            <a:bodyPr wrap="none"/>
            <a:lstStyle/>
            <a:p>
              <a:pPr algn="ctr">
                <a:defRPr/>
              </a:pPr>
              <a:endParaRPr lang="it-IT"/>
            </a:p>
          </p:txBody>
        </p:sp>
        <p:graphicFrame>
          <p:nvGraphicFramePr>
            <p:cNvPr id="22544" name="Object 6"/>
            <p:cNvGraphicFramePr>
              <a:graphicFrameLocks noChangeAspect="1"/>
            </p:cNvGraphicFramePr>
            <p:nvPr/>
          </p:nvGraphicFramePr>
          <p:xfrm>
            <a:off x="1935704" y="4617600"/>
            <a:ext cx="5041900" cy="644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58" name="Equazione" r:id="rId5" imgW="1790700" imgH="228600" progId="Equation.3">
                    <p:embed/>
                  </p:oleObj>
                </mc:Choice>
                <mc:Fallback>
                  <p:oleObj name="Equazione" r:id="rId5" imgW="1790700" imgH="2286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35704" y="4617600"/>
                          <a:ext cx="5041900" cy="644525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uppo 2"/>
          <p:cNvGrpSpPr>
            <a:grpSpLocks/>
          </p:cNvGrpSpPr>
          <p:nvPr/>
        </p:nvGrpSpPr>
        <p:grpSpPr bwMode="auto">
          <a:xfrm>
            <a:off x="1403350" y="1276350"/>
            <a:ext cx="7200900" cy="746125"/>
            <a:chOff x="1064654" y="1271342"/>
            <a:chExt cx="7200800" cy="744751"/>
          </a:xfrm>
        </p:grpSpPr>
        <p:grpSp>
          <p:nvGrpSpPr>
            <p:cNvPr id="22537" name="Gruppo 12"/>
            <p:cNvGrpSpPr>
              <a:grpSpLocks/>
            </p:cNvGrpSpPr>
            <p:nvPr/>
          </p:nvGrpSpPr>
          <p:grpSpPr bwMode="auto">
            <a:xfrm>
              <a:off x="1064654" y="1287769"/>
              <a:ext cx="1944217" cy="728324"/>
              <a:chOff x="685935" y="3907211"/>
              <a:chExt cx="1944217" cy="728324"/>
            </a:xfrm>
          </p:grpSpPr>
          <p:sp>
            <p:nvSpPr>
              <p:cNvPr id="22541" name="Text Box 2"/>
              <p:cNvSpPr txBox="1">
                <a:spLocks noChangeArrowheads="1"/>
              </p:cNvSpPr>
              <p:nvPr/>
            </p:nvSpPr>
            <p:spPr bwMode="auto">
              <a:xfrm>
                <a:off x="685935" y="3907211"/>
                <a:ext cx="1944217" cy="461665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it-IT" altLang="it-IT" sz="2400">
                    <a:latin typeface="Arial" panose="020B0604020202020204" pitchFamily="34" charset="0"/>
                  </a:rPr>
                  <a:t>Lagrangian</a:t>
                </a:r>
                <a:endParaRPr lang="it-IT" altLang="it-IT" sz="2400" i="1"/>
              </a:p>
            </p:txBody>
          </p:sp>
          <p:cxnSp>
            <p:nvCxnSpPr>
              <p:cNvPr id="22542" name="Connettore 2 9"/>
              <p:cNvCxnSpPr>
                <a:cxnSpLocks noChangeShapeType="1"/>
              </p:cNvCxnSpPr>
              <p:nvPr/>
            </p:nvCxnSpPr>
            <p:spPr bwMode="auto">
              <a:xfrm>
                <a:off x="1251643" y="4368876"/>
                <a:ext cx="0" cy="266659"/>
              </a:xfrm>
              <a:prstGeom prst="straightConnector1">
                <a:avLst/>
              </a:prstGeom>
              <a:noFill/>
              <a:ln w="57150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2538" name="Gruppo 13"/>
            <p:cNvGrpSpPr>
              <a:grpSpLocks/>
            </p:cNvGrpSpPr>
            <p:nvPr/>
          </p:nvGrpSpPr>
          <p:grpSpPr bwMode="auto">
            <a:xfrm>
              <a:off x="4377022" y="1271342"/>
              <a:ext cx="3888432" cy="729631"/>
              <a:chOff x="4521038" y="3934825"/>
              <a:chExt cx="3888432" cy="729631"/>
            </a:xfrm>
          </p:grpSpPr>
          <p:sp>
            <p:nvSpPr>
              <p:cNvPr id="22539" name="Text Box 2"/>
              <p:cNvSpPr txBox="1">
                <a:spLocks noChangeArrowheads="1"/>
              </p:cNvSpPr>
              <p:nvPr/>
            </p:nvSpPr>
            <p:spPr bwMode="auto">
              <a:xfrm>
                <a:off x="4521038" y="3934825"/>
                <a:ext cx="3888432" cy="461665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it-IT" altLang="it-IT" sz="2400">
                    <a:latin typeface="Arial" panose="020B0604020202020204" pitchFamily="34" charset="0"/>
                  </a:rPr>
                  <a:t>Lagrange multipliers</a:t>
                </a:r>
                <a:endParaRPr lang="it-IT" altLang="it-IT" sz="2400" i="1"/>
              </a:p>
            </p:txBody>
          </p:sp>
          <p:cxnSp>
            <p:nvCxnSpPr>
              <p:cNvPr id="22540" name="Connettore 2 33"/>
              <p:cNvCxnSpPr>
                <a:cxnSpLocks noChangeShapeType="1"/>
              </p:cNvCxnSpPr>
              <p:nvPr/>
            </p:nvCxnSpPr>
            <p:spPr bwMode="auto">
              <a:xfrm>
                <a:off x="4881078" y="4397797"/>
                <a:ext cx="0" cy="266659"/>
              </a:xfrm>
              <a:prstGeom prst="straightConnector1">
                <a:avLst/>
              </a:prstGeom>
              <a:noFill/>
              <a:ln w="57150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4" name="Gruppo 3"/>
          <p:cNvGrpSpPr>
            <a:grpSpLocks/>
          </p:cNvGrpSpPr>
          <p:nvPr/>
        </p:nvGrpSpPr>
        <p:grpSpPr bwMode="auto">
          <a:xfrm>
            <a:off x="2700338" y="2892425"/>
            <a:ext cx="3095625" cy="1935163"/>
            <a:chOff x="2699792" y="2891979"/>
            <a:chExt cx="3096344" cy="1935352"/>
          </a:xfrm>
        </p:grpSpPr>
        <p:graphicFrame>
          <p:nvGraphicFramePr>
            <p:cNvPr id="22535" name="Object 6"/>
            <p:cNvGraphicFramePr>
              <a:graphicFrameLocks noChangeAspect="1"/>
            </p:cNvGraphicFramePr>
            <p:nvPr/>
          </p:nvGraphicFramePr>
          <p:xfrm>
            <a:off x="2699792" y="3731767"/>
            <a:ext cx="3096344" cy="10955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59" name="Equazione" r:id="rId7" imgW="825500" imgH="292100" progId="Equation.3">
                    <p:embed/>
                  </p:oleObj>
                </mc:Choice>
                <mc:Fallback>
                  <p:oleObj name="Equazione" r:id="rId7" imgW="825500" imgH="2921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9792" y="3731767"/>
                          <a:ext cx="3096344" cy="1095564"/>
                        </a:xfrm>
                        <a:prstGeom prst="rect">
                          <a:avLst/>
                        </a:prstGeom>
                        <a:solidFill>
                          <a:srgbClr val="EAEAEA"/>
                        </a:solidFill>
                        <a:ln w="381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Freccia in giù 21"/>
            <p:cNvSpPr/>
            <p:nvPr/>
          </p:nvSpPr>
          <p:spPr bwMode="auto">
            <a:xfrm>
              <a:off x="3779543" y="2891979"/>
              <a:ext cx="751061" cy="606484"/>
            </a:xfrm>
            <a:prstGeom prst="downArrow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/>
            </a:extLst>
          </p:spPr>
          <p:txBody>
            <a:bodyPr wrap="none"/>
            <a:lstStyle/>
            <a:p>
              <a:pPr algn="ctr">
                <a:defRPr/>
              </a:pPr>
              <a:endParaRPr lang="it-IT"/>
            </a:p>
          </p:txBody>
        </p:sp>
      </p:grp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344613" y="4941888"/>
            <a:ext cx="6742112" cy="584200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unconstrained minimization problem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0" y="350838"/>
            <a:ext cx="9102725" cy="585787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Minima of differentiable functions (no constraints)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50825" y="1092200"/>
            <a:ext cx="8893175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recap</a:t>
            </a:r>
            <a:r>
              <a:rPr lang="it-IT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  <a:p>
            <a:pPr>
              <a:defRPr/>
            </a:pPr>
            <a:r>
              <a:rPr lang="it-IT" sz="32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 of a scalar </a:t>
            </a:r>
            <a:r>
              <a:rPr lang="it-IT" sz="3200" dirty="0" err="1"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it-IT" sz="3200" i="1" dirty="0">
                <a:latin typeface="+mn-lt"/>
                <a:cs typeface="Arial" panose="020B0604020202020204" pitchFamily="34" charset="0"/>
              </a:rPr>
              <a:t>f  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of  </a:t>
            </a:r>
            <a:r>
              <a:rPr lang="it-IT" sz="3200" i="1" dirty="0">
                <a:latin typeface="+mn-lt"/>
                <a:cs typeface="Arial" panose="020B0604020202020204" pitchFamily="34" charset="0"/>
              </a:rPr>
              <a:t>n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200" dirty="0" err="1">
                <a:latin typeface="Arial" panose="020B0604020202020204" pitchFamily="34" charset="0"/>
                <a:cs typeface="Arial" panose="020B0604020202020204" pitchFamily="34" charset="0"/>
              </a:rPr>
              <a:t>variables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3556" name="Object 10"/>
          <p:cNvGraphicFramePr>
            <a:graphicFrameLocks noChangeAspect="1"/>
          </p:cNvGraphicFramePr>
          <p:nvPr/>
        </p:nvGraphicFramePr>
        <p:xfrm>
          <a:off x="3587750" y="3797300"/>
          <a:ext cx="1927225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Equazione" r:id="rId3" imgW="927100" imgH="1397000" progId="Equation.3">
                  <p:embed/>
                </p:oleObj>
              </mc:Choice>
              <mc:Fallback>
                <p:oleObj name="Equazione" r:id="rId3" imgW="927100" imgH="13970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0" y="3797300"/>
                        <a:ext cx="1927225" cy="2908300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asellaDiTesto 14"/>
          <p:cNvSpPr txBox="1"/>
          <p:nvPr/>
        </p:nvSpPr>
        <p:spPr>
          <a:xfrm>
            <a:off x="98425" y="2444750"/>
            <a:ext cx="8937625" cy="1077913"/>
          </a:xfrm>
          <a:prstGeom prst="rect">
            <a:avLst/>
          </a:prstGeom>
          <a:solidFill>
            <a:srgbClr val="FFCCFF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it-IT" sz="32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2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 a (</a:t>
            </a:r>
            <a:r>
              <a:rPr lang="it-IT" sz="3200" dirty="0" err="1">
                <a:latin typeface="Arial" panose="020B0604020202020204" pitchFamily="34" charset="0"/>
                <a:cs typeface="Arial" panose="020B0604020202020204" pitchFamily="34" charset="0"/>
              </a:rPr>
              <a:t>column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it-IT" sz="3200" dirty="0" err="1">
                <a:latin typeface="Arial" panose="020B0604020202020204" pitchFamily="34" charset="0"/>
                <a:cs typeface="Arial" panose="020B0604020202020204" pitchFamily="34" charset="0"/>
              </a:rPr>
              <a:t>vector</a:t>
            </a:r>
            <a:r>
              <a:rPr lang="it-IT" sz="3200" i="1" dirty="0">
                <a:latin typeface="+mn-lt"/>
                <a:cs typeface="Arial" panose="020B0604020202020204" pitchFamily="34" charset="0"/>
              </a:rPr>
              <a:t>  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of  </a:t>
            </a:r>
            <a:r>
              <a:rPr lang="it-IT" sz="3200" i="1" dirty="0">
                <a:latin typeface="+mn-lt"/>
                <a:cs typeface="Arial" panose="020B0604020202020204" pitchFamily="34" charset="0"/>
              </a:rPr>
              <a:t>n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200" dirty="0" err="1">
                <a:latin typeface="Arial" panose="020B0604020202020204" pitchFamily="34" charset="0"/>
                <a:cs typeface="Arial" panose="020B0604020202020204" pitchFamily="34" charset="0"/>
              </a:rPr>
              <a:t>components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579" name="Object 5"/>
          <p:cNvGraphicFramePr>
            <a:graphicFrameLocks noGrp="1" noChangeAspect="1"/>
          </p:cNvGraphicFramePr>
          <p:nvPr>
            <p:ph/>
          </p:nvPr>
        </p:nvGraphicFramePr>
        <p:xfrm>
          <a:off x="6227763" y="5949950"/>
          <a:ext cx="273685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Equation" r:id="rId4" imgW="1180588" imgH="317362" progId="Equation.DSMT4">
                  <p:embed/>
                </p:oleObj>
              </mc:Choice>
              <mc:Fallback>
                <p:oleObj name="Equation" r:id="rId4" imgW="1180588" imgH="317362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5949950"/>
                        <a:ext cx="2736850" cy="735013"/>
                      </a:xfrm>
                      <a:prstGeom prst="rect">
                        <a:avLst/>
                      </a:prstGeom>
                      <a:solidFill>
                        <a:srgbClr val="EAEAEA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CasellaDiTesto 3"/>
          <p:cNvSpPr txBox="1">
            <a:spLocks noChangeArrowheads="1"/>
          </p:cNvSpPr>
          <p:nvPr/>
        </p:nvSpPr>
        <p:spPr bwMode="auto">
          <a:xfrm>
            <a:off x="144463" y="-19050"/>
            <a:ext cx="32750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recap: </a:t>
            </a:r>
            <a:r>
              <a:rPr lang="it-IT" altLang="it-IT" b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</a:t>
            </a:r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350"/>
            <a:ext cx="8820150" cy="661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5603" name="Object 7"/>
          <p:cNvGraphicFramePr>
            <a:graphicFrameLocks noChangeAspect="1"/>
          </p:cNvGraphicFramePr>
          <p:nvPr/>
        </p:nvGraphicFramePr>
        <p:xfrm>
          <a:off x="6227763" y="5949950"/>
          <a:ext cx="273685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5" name="Equation" r:id="rId4" imgW="1180588" imgH="317362" progId="Equation.DSMT4">
                  <p:embed/>
                </p:oleObj>
              </mc:Choice>
              <mc:Fallback>
                <p:oleObj name="Equation" r:id="rId4" imgW="1180588" imgH="317362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5949950"/>
                        <a:ext cx="2736850" cy="735013"/>
                      </a:xfrm>
                      <a:prstGeom prst="rect">
                        <a:avLst/>
                      </a:prstGeom>
                      <a:solidFill>
                        <a:srgbClr val="EAEAEA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CasellaDiTesto 3"/>
          <p:cNvSpPr txBox="1">
            <a:spLocks noChangeArrowheads="1"/>
          </p:cNvSpPr>
          <p:nvPr/>
        </p:nvSpPr>
        <p:spPr bwMode="auto">
          <a:xfrm>
            <a:off x="144463" y="-19050"/>
            <a:ext cx="32750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recap: </a:t>
            </a:r>
            <a:r>
              <a:rPr lang="it-IT" altLang="it-IT" b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</a:t>
            </a:r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uppo 4"/>
          <p:cNvGrpSpPr>
            <a:grpSpLocks/>
          </p:cNvGrpSpPr>
          <p:nvPr/>
        </p:nvGrpSpPr>
        <p:grpSpPr bwMode="auto">
          <a:xfrm>
            <a:off x="111125" y="3213100"/>
            <a:ext cx="3092450" cy="461963"/>
            <a:chOff x="110947" y="3212976"/>
            <a:chExt cx="3092901" cy="461665"/>
          </a:xfrm>
        </p:grpSpPr>
        <p:sp>
          <p:nvSpPr>
            <p:cNvPr id="25609" name="CasellaDiTesto 1"/>
            <p:cNvSpPr txBox="1">
              <a:spLocks noChangeArrowheads="1"/>
            </p:cNvSpPr>
            <p:nvPr/>
          </p:nvSpPr>
          <p:spPr bwMode="auto">
            <a:xfrm>
              <a:off x="110947" y="3212976"/>
              <a:ext cx="1435008" cy="46166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  <a:cs typeface="Arial" panose="020B0604020202020204" pitchFamily="34" charset="0"/>
                </a:rPr>
                <a:t>minimum</a:t>
              </a:r>
            </a:p>
          </p:txBody>
        </p:sp>
        <p:cxnSp>
          <p:nvCxnSpPr>
            <p:cNvPr id="25610" name="Connettore 2 3"/>
            <p:cNvCxnSpPr>
              <a:cxnSpLocks noChangeShapeType="1"/>
            </p:cNvCxnSpPr>
            <p:nvPr/>
          </p:nvCxnSpPr>
          <p:spPr bwMode="auto">
            <a:xfrm>
              <a:off x="1547664" y="3429000"/>
              <a:ext cx="1656184" cy="0"/>
            </a:xfrm>
            <a:prstGeom prst="straightConnector1">
              <a:avLst/>
            </a:prstGeom>
            <a:noFill/>
            <a:ln w="57150" algn="ctr">
              <a:solidFill>
                <a:srgbClr val="00B0F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" name="Gruppo 8"/>
          <p:cNvGrpSpPr>
            <a:grpSpLocks/>
          </p:cNvGrpSpPr>
          <p:nvPr/>
        </p:nvGrpSpPr>
        <p:grpSpPr bwMode="auto">
          <a:xfrm>
            <a:off x="5807075" y="3213100"/>
            <a:ext cx="3322638" cy="461963"/>
            <a:chOff x="-1692696" y="3212976"/>
            <a:chExt cx="3323611" cy="461665"/>
          </a:xfrm>
        </p:grpSpPr>
        <p:sp>
          <p:nvSpPr>
            <p:cNvPr id="25607" name="CasellaDiTesto 9"/>
            <p:cNvSpPr txBox="1">
              <a:spLocks noChangeArrowheads="1"/>
            </p:cNvSpPr>
            <p:nvPr/>
          </p:nvSpPr>
          <p:spPr bwMode="auto">
            <a:xfrm>
              <a:off x="110947" y="3212976"/>
              <a:ext cx="1519968" cy="46166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  <a:cs typeface="Arial" panose="020B0604020202020204" pitchFamily="34" charset="0"/>
                </a:rPr>
                <a:t>maximum</a:t>
              </a:r>
            </a:p>
          </p:txBody>
        </p:sp>
        <p:cxnSp>
          <p:nvCxnSpPr>
            <p:cNvPr id="25608" name="Connettore 2 10"/>
            <p:cNvCxnSpPr>
              <a:cxnSpLocks noChangeShapeType="1"/>
            </p:cNvCxnSpPr>
            <p:nvPr/>
          </p:nvCxnSpPr>
          <p:spPr bwMode="auto">
            <a:xfrm flipH="1">
              <a:off x="-1692696" y="3443808"/>
              <a:ext cx="1803643" cy="0"/>
            </a:xfrm>
            <a:prstGeom prst="straightConnector1">
              <a:avLst/>
            </a:prstGeom>
            <a:noFill/>
            <a:ln w="57150" algn="ctr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6"/>
          <p:cNvSpPr txBox="1">
            <a:spLocks noChangeArrowheads="1"/>
          </p:cNvSpPr>
          <p:nvPr/>
        </p:nvSpPr>
        <p:spPr bwMode="auto">
          <a:xfrm>
            <a:off x="84138" y="5086350"/>
            <a:ext cx="8964612" cy="1570038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>
                <a:srgbClr val="FF3300"/>
              </a:buClr>
              <a:buFont typeface="Wingdings" panose="05000000000000000000" pitchFamily="2" charset="2"/>
              <a:buChar char="ü"/>
            </a:pPr>
            <a:r>
              <a:rPr lang="it-IT" altLang="it-IT" sz="2400">
                <a:latin typeface="Arial" panose="020B0604020202020204" pitchFamily="34" charset="0"/>
              </a:rPr>
              <a:t> t</a:t>
            </a:r>
            <a:r>
              <a:rPr lang="en-US" altLang="it-IT" sz="2400">
                <a:latin typeface="Arial" panose="020B0604020202020204" pitchFamily="34" charset="0"/>
              </a:rPr>
              <a:t>he gradient is represented by the arrows</a:t>
            </a:r>
            <a:endParaRPr lang="it-IT" altLang="it-IT" sz="2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>
                <a:srgbClr val="FF3300"/>
              </a:buClr>
              <a:buFont typeface="Wingdings" panose="05000000000000000000" pitchFamily="2" charset="2"/>
              <a:buChar char="ü"/>
            </a:pPr>
            <a:r>
              <a:rPr lang="en-US" altLang="it-IT" sz="2400">
                <a:latin typeface="Arial" panose="020B0604020202020204" pitchFamily="34" charset="0"/>
              </a:rPr>
              <a:t> the gradient at one point is perpendicular to the contour line </a:t>
            </a:r>
          </a:p>
          <a:p>
            <a:pPr>
              <a:spcBef>
                <a:spcPct val="0"/>
              </a:spcBef>
              <a:buClr>
                <a:srgbClr val="FF3300"/>
              </a:buClr>
              <a:buFontTx/>
              <a:buNone/>
            </a:pPr>
            <a:r>
              <a:rPr lang="en-US" altLang="it-IT" sz="2400">
                <a:latin typeface="Arial" panose="020B0604020202020204" pitchFamily="34" charset="0"/>
              </a:rPr>
              <a:t>      passing through that point</a:t>
            </a:r>
          </a:p>
          <a:p>
            <a:pPr>
              <a:spcBef>
                <a:spcPct val="0"/>
              </a:spcBef>
              <a:buClr>
                <a:srgbClr val="FF3300"/>
              </a:buClr>
              <a:buFont typeface="Wingdings" panose="05000000000000000000" pitchFamily="2" charset="2"/>
              <a:buChar char="ü"/>
            </a:pPr>
            <a:r>
              <a:rPr lang="en-US" altLang="it-IT" sz="2400">
                <a:latin typeface="Arial" panose="020B0604020202020204" pitchFamily="34" charset="0"/>
              </a:rPr>
              <a:t>  the gradient is null at minimum, maximum and constant points</a:t>
            </a:r>
            <a:endParaRPr lang="it-IT" altLang="it-IT" sz="2400">
              <a:latin typeface="Arial" panose="020B0604020202020204" pitchFamily="34" charset="0"/>
            </a:endParaRPr>
          </a:p>
        </p:txBody>
      </p:sp>
      <p:sp>
        <p:nvSpPr>
          <p:cNvPr id="26627" name="CasellaDiTesto 3"/>
          <p:cNvSpPr txBox="1">
            <a:spLocks noChangeArrowheads="1"/>
          </p:cNvSpPr>
          <p:nvPr/>
        </p:nvSpPr>
        <p:spPr bwMode="auto">
          <a:xfrm>
            <a:off x="144463" y="-19050"/>
            <a:ext cx="32750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recap: </a:t>
            </a:r>
            <a:r>
              <a:rPr lang="it-IT" altLang="it-IT" b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</a:t>
            </a:r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188913"/>
            <a:ext cx="6948488" cy="521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629" name="Gruppo 5"/>
          <p:cNvGrpSpPr>
            <a:grpSpLocks/>
          </p:cNvGrpSpPr>
          <p:nvPr/>
        </p:nvGrpSpPr>
        <p:grpSpPr bwMode="auto">
          <a:xfrm>
            <a:off x="314325" y="2492375"/>
            <a:ext cx="3394075" cy="461963"/>
            <a:chOff x="110947" y="3212976"/>
            <a:chExt cx="3092901" cy="461665"/>
          </a:xfrm>
        </p:grpSpPr>
        <p:sp>
          <p:nvSpPr>
            <p:cNvPr id="26633" name="CasellaDiTesto 6"/>
            <p:cNvSpPr txBox="1">
              <a:spLocks noChangeArrowheads="1"/>
            </p:cNvSpPr>
            <p:nvPr/>
          </p:nvSpPr>
          <p:spPr bwMode="auto">
            <a:xfrm>
              <a:off x="110947" y="3212976"/>
              <a:ext cx="1435008" cy="46166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  <a:cs typeface="Arial" panose="020B0604020202020204" pitchFamily="34" charset="0"/>
                </a:rPr>
                <a:t>minimum</a:t>
              </a:r>
            </a:p>
          </p:txBody>
        </p:sp>
        <p:cxnSp>
          <p:nvCxnSpPr>
            <p:cNvPr id="26634" name="Connettore 2 7"/>
            <p:cNvCxnSpPr>
              <a:cxnSpLocks noChangeShapeType="1"/>
            </p:cNvCxnSpPr>
            <p:nvPr/>
          </p:nvCxnSpPr>
          <p:spPr bwMode="auto">
            <a:xfrm>
              <a:off x="1547664" y="3429000"/>
              <a:ext cx="1656184" cy="0"/>
            </a:xfrm>
            <a:prstGeom prst="straightConnector1">
              <a:avLst/>
            </a:prstGeom>
            <a:noFill/>
            <a:ln w="57150" algn="ctr">
              <a:solidFill>
                <a:srgbClr val="00B0F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6630" name="Gruppo 8"/>
          <p:cNvGrpSpPr>
            <a:grpSpLocks/>
          </p:cNvGrpSpPr>
          <p:nvPr/>
        </p:nvGrpSpPr>
        <p:grpSpPr bwMode="auto">
          <a:xfrm>
            <a:off x="5651500" y="2463800"/>
            <a:ext cx="3492500" cy="460375"/>
            <a:chOff x="-1692696" y="3212976"/>
            <a:chExt cx="3323611" cy="461665"/>
          </a:xfrm>
        </p:grpSpPr>
        <p:sp>
          <p:nvSpPr>
            <p:cNvPr id="26631" name="CasellaDiTesto 9"/>
            <p:cNvSpPr txBox="1">
              <a:spLocks noChangeArrowheads="1"/>
            </p:cNvSpPr>
            <p:nvPr/>
          </p:nvSpPr>
          <p:spPr bwMode="auto">
            <a:xfrm>
              <a:off x="110947" y="3212976"/>
              <a:ext cx="1519968" cy="46166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  <a:cs typeface="Arial" panose="020B0604020202020204" pitchFamily="34" charset="0"/>
                </a:rPr>
                <a:t>maximum</a:t>
              </a:r>
            </a:p>
          </p:txBody>
        </p:sp>
        <p:cxnSp>
          <p:nvCxnSpPr>
            <p:cNvPr id="26632" name="Connettore 2 10"/>
            <p:cNvCxnSpPr>
              <a:cxnSpLocks noChangeShapeType="1"/>
            </p:cNvCxnSpPr>
            <p:nvPr/>
          </p:nvCxnSpPr>
          <p:spPr bwMode="auto">
            <a:xfrm flipH="1">
              <a:off x="-1692696" y="3443808"/>
              <a:ext cx="1803643" cy="0"/>
            </a:xfrm>
            <a:prstGeom prst="straightConnector1">
              <a:avLst/>
            </a:prstGeom>
            <a:noFill/>
            <a:ln w="57150" algn="ctr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uppo 1"/>
          <p:cNvGrpSpPr>
            <a:grpSpLocks/>
          </p:cNvGrpSpPr>
          <p:nvPr/>
        </p:nvGrpSpPr>
        <p:grpSpPr bwMode="auto">
          <a:xfrm>
            <a:off x="-6350" y="5048250"/>
            <a:ext cx="9144000" cy="1693863"/>
            <a:chOff x="107950" y="4379913"/>
            <a:chExt cx="8964613" cy="1693213"/>
          </a:xfrm>
        </p:grpSpPr>
        <p:sp>
          <p:nvSpPr>
            <p:cNvPr id="27659" name="Text Box 6"/>
            <p:cNvSpPr txBox="1">
              <a:spLocks noChangeArrowheads="1"/>
            </p:cNvSpPr>
            <p:nvPr/>
          </p:nvSpPr>
          <p:spPr bwMode="auto">
            <a:xfrm>
              <a:off x="107950" y="4379913"/>
              <a:ext cx="8964613" cy="1693213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>
                  <a:srgbClr val="FF3300"/>
                </a:buClr>
                <a:buFont typeface="Wingdings" panose="05000000000000000000" pitchFamily="2" charset="2"/>
                <a:buChar char="ü"/>
              </a:pPr>
              <a:r>
                <a:rPr lang="it-IT" altLang="it-IT" sz="2400">
                  <a:latin typeface="Arial" panose="020B0604020202020204" pitchFamily="34" charset="0"/>
                </a:rPr>
                <a:t> </a:t>
              </a:r>
              <a:r>
                <a:rPr lang="en-US" altLang="it-IT" sz="2000">
                  <a:latin typeface="Arial" panose="020B0604020202020204" pitchFamily="34" charset="0"/>
                </a:rPr>
                <a:t>the gradient at a point indicates the direction of the largest local </a:t>
              </a:r>
              <a:r>
                <a:rPr lang="en-US" altLang="it-IT" sz="2000" b="1">
                  <a:latin typeface="Arial" panose="020B0604020202020204" pitchFamily="34" charset="0"/>
                </a:rPr>
                <a:t>growth</a:t>
              </a:r>
              <a:r>
                <a:rPr lang="en-US" altLang="it-IT" sz="2000">
                  <a:latin typeface="Arial" panose="020B0604020202020204" pitchFamily="34" charset="0"/>
                </a:rPr>
                <a:t> of 	the function (maximum slope at that point of the graph)</a:t>
              </a:r>
            </a:p>
            <a:p>
              <a:pPr>
                <a:spcBef>
                  <a:spcPct val="0"/>
                </a:spcBef>
                <a:buClr>
                  <a:srgbClr val="FF3300"/>
                </a:buClr>
                <a:buFont typeface="Wingdings" panose="05000000000000000000" pitchFamily="2" charset="2"/>
                <a:buChar char="ü"/>
              </a:pPr>
              <a:r>
                <a:rPr lang="en-US" altLang="it-IT" sz="2000">
                  <a:latin typeface="Arial" panose="020B0604020202020204" pitchFamily="34" charset="0"/>
                </a:rPr>
                <a:t>the </a:t>
              </a:r>
              <a:r>
                <a:rPr lang="en-US" altLang="it-IT" sz="2000" b="1">
                  <a:solidFill>
                    <a:srgbClr val="FF0000"/>
                  </a:solidFill>
                  <a:latin typeface="Arial" panose="020B0604020202020204" pitchFamily="34" charset="0"/>
                </a:rPr>
                <a:t>-gradient </a:t>
              </a:r>
              <a:r>
                <a:rPr lang="en-US" altLang="it-IT" sz="2000">
                  <a:latin typeface="Arial" panose="020B0604020202020204" pitchFamily="34" charset="0"/>
                </a:rPr>
                <a:t>in a point indicates the direction of the largest local </a:t>
              </a:r>
              <a:r>
                <a:rPr lang="en-US" altLang="it-IT" sz="2000" b="1">
                  <a:solidFill>
                    <a:srgbClr val="FF0000"/>
                  </a:solidFill>
                  <a:latin typeface="Arial" panose="020B0604020202020204" pitchFamily="34" charset="0"/>
                </a:rPr>
                <a:t>decrease</a:t>
              </a:r>
              <a:r>
                <a:rPr lang="en-US" altLang="it-IT" sz="2000">
                  <a:latin typeface="Arial" panose="020B0604020202020204" pitchFamily="34" charset="0"/>
                </a:rPr>
                <a:t> </a:t>
              </a:r>
              <a:endParaRPr lang="it-IT" altLang="it-IT" sz="2000"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>
                  <a:srgbClr val="FF3300"/>
                </a:buClr>
                <a:buFont typeface="Wingdings" panose="05000000000000000000" pitchFamily="2" charset="2"/>
                <a:buChar char="ü"/>
              </a:pPr>
              <a:r>
                <a:rPr lang="it-IT" altLang="it-IT" sz="2000">
                  <a:latin typeface="Arial" panose="020B0604020202020204" pitchFamily="34" charset="0"/>
                </a:rPr>
                <a:t>the 2-norm                 of the gradient at a point gives the value of the 	largest slope</a:t>
              </a:r>
            </a:p>
          </p:txBody>
        </p:sp>
        <p:graphicFrame>
          <p:nvGraphicFramePr>
            <p:cNvPr id="27660" name="Object 10"/>
            <p:cNvGraphicFramePr>
              <a:graphicFrameLocks noChangeAspect="1"/>
            </p:cNvGraphicFramePr>
            <p:nvPr/>
          </p:nvGraphicFramePr>
          <p:xfrm>
            <a:off x="1631248" y="5374836"/>
            <a:ext cx="1129526" cy="4204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5" name="Equazione" r:id="rId3" imgW="685800" imgH="254000" progId="Equation.3">
                    <p:embed/>
                  </p:oleObj>
                </mc:Choice>
                <mc:Fallback>
                  <p:oleObj name="Equazione" r:id="rId3" imgW="685800" imgH="25400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1248" y="5374836"/>
                          <a:ext cx="1129526" cy="4204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651" name="CasellaDiTesto 5"/>
          <p:cNvSpPr txBox="1">
            <a:spLocks noChangeArrowheads="1"/>
          </p:cNvSpPr>
          <p:nvPr/>
        </p:nvSpPr>
        <p:spPr bwMode="auto">
          <a:xfrm>
            <a:off x="144463" y="-19050"/>
            <a:ext cx="32750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recap: </a:t>
            </a:r>
            <a:r>
              <a:rPr lang="it-IT" altLang="it-IT" b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</a:t>
            </a:r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188913"/>
            <a:ext cx="6948488" cy="521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653" name="Gruppo 7"/>
          <p:cNvGrpSpPr>
            <a:grpSpLocks/>
          </p:cNvGrpSpPr>
          <p:nvPr/>
        </p:nvGrpSpPr>
        <p:grpSpPr bwMode="auto">
          <a:xfrm>
            <a:off x="314325" y="2492375"/>
            <a:ext cx="3394075" cy="461963"/>
            <a:chOff x="110947" y="3212976"/>
            <a:chExt cx="3092901" cy="461665"/>
          </a:xfrm>
        </p:grpSpPr>
        <p:sp>
          <p:nvSpPr>
            <p:cNvPr id="27657" name="CasellaDiTesto 8"/>
            <p:cNvSpPr txBox="1">
              <a:spLocks noChangeArrowheads="1"/>
            </p:cNvSpPr>
            <p:nvPr/>
          </p:nvSpPr>
          <p:spPr bwMode="auto">
            <a:xfrm>
              <a:off x="110947" y="3212976"/>
              <a:ext cx="1435008" cy="46166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  <a:cs typeface="Arial" panose="020B0604020202020204" pitchFamily="34" charset="0"/>
                </a:rPr>
                <a:t>minimum</a:t>
              </a:r>
            </a:p>
          </p:txBody>
        </p:sp>
        <p:cxnSp>
          <p:nvCxnSpPr>
            <p:cNvPr id="27658" name="Connettore 2 9"/>
            <p:cNvCxnSpPr>
              <a:cxnSpLocks noChangeShapeType="1"/>
            </p:cNvCxnSpPr>
            <p:nvPr/>
          </p:nvCxnSpPr>
          <p:spPr bwMode="auto">
            <a:xfrm>
              <a:off x="1547664" y="3429000"/>
              <a:ext cx="1656184" cy="0"/>
            </a:xfrm>
            <a:prstGeom prst="straightConnector1">
              <a:avLst/>
            </a:prstGeom>
            <a:noFill/>
            <a:ln w="57150" algn="ctr">
              <a:solidFill>
                <a:srgbClr val="00B0F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7654" name="Gruppo 10"/>
          <p:cNvGrpSpPr>
            <a:grpSpLocks/>
          </p:cNvGrpSpPr>
          <p:nvPr/>
        </p:nvGrpSpPr>
        <p:grpSpPr bwMode="auto">
          <a:xfrm>
            <a:off x="5651500" y="2463800"/>
            <a:ext cx="3492500" cy="460375"/>
            <a:chOff x="-1692696" y="3212976"/>
            <a:chExt cx="3323611" cy="461665"/>
          </a:xfrm>
        </p:grpSpPr>
        <p:sp>
          <p:nvSpPr>
            <p:cNvPr id="27655" name="CasellaDiTesto 11"/>
            <p:cNvSpPr txBox="1">
              <a:spLocks noChangeArrowheads="1"/>
            </p:cNvSpPr>
            <p:nvPr/>
          </p:nvSpPr>
          <p:spPr bwMode="auto">
            <a:xfrm>
              <a:off x="110947" y="3212976"/>
              <a:ext cx="1519968" cy="46166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  <a:cs typeface="Arial" panose="020B0604020202020204" pitchFamily="34" charset="0"/>
                </a:rPr>
                <a:t>maximum</a:t>
              </a:r>
            </a:p>
          </p:txBody>
        </p:sp>
        <p:cxnSp>
          <p:nvCxnSpPr>
            <p:cNvPr id="27656" name="Connettore 2 12"/>
            <p:cNvCxnSpPr>
              <a:cxnSpLocks noChangeShapeType="1"/>
            </p:cNvCxnSpPr>
            <p:nvPr/>
          </p:nvCxnSpPr>
          <p:spPr bwMode="auto">
            <a:xfrm flipH="1">
              <a:off x="-1692696" y="3443808"/>
              <a:ext cx="1803643" cy="0"/>
            </a:xfrm>
            <a:prstGeom prst="straightConnector1">
              <a:avLst/>
            </a:prstGeom>
            <a:noFill/>
            <a:ln w="57150" algn="ctr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Immagin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900" y="115888"/>
            <a:ext cx="3148013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Immagin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60338"/>
            <a:ext cx="3384550" cy="253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676" name="Object 10"/>
          <p:cNvGraphicFramePr>
            <a:graphicFrameLocks noChangeAspect="1"/>
          </p:cNvGraphicFramePr>
          <p:nvPr/>
        </p:nvGraphicFramePr>
        <p:xfrm>
          <a:off x="3027363" y="2593975"/>
          <a:ext cx="3376612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0" name="Equazione" r:id="rId5" imgW="1600200" imgH="228600" progId="Equation.3">
                  <p:embed/>
                </p:oleObj>
              </mc:Choice>
              <mc:Fallback>
                <p:oleObj name="Equazione" r:id="rId5" imgW="16002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7363" y="2593975"/>
                        <a:ext cx="3376612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uppo 21"/>
          <p:cNvGrpSpPr>
            <a:grpSpLocks/>
          </p:cNvGrpSpPr>
          <p:nvPr/>
        </p:nvGrpSpPr>
        <p:grpSpPr bwMode="auto">
          <a:xfrm>
            <a:off x="1179513" y="3444875"/>
            <a:ext cx="7572375" cy="2921000"/>
            <a:chOff x="1179215" y="3444459"/>
            <a:chExt cx="7573037" cy="2921416"/>
          </a:xfrm>
        </p:grpSpPr>
        <p:pic>
          <p:nvPicPr>
            <p:cNvPr id="28681" name="Immagine 1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8501" y="3444459"/>
              <a:ext cx="3243751" cy="2432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28682" name="Object 10"/>
            <p:cNvGraphicFramePr>
              <a:graphicFrameLocks noChangeAspect="1"/>
            </p:cNvGraphicFramePr>
            <p:nvPr/>
          </p:nvGraphicFramePr>
          <p:xfrm>
            <a:off x="2600325" y="5881688"/>
            <a:ext cx="3430588" cy="484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01" name="Equazione" r:id="rId8" imgW="1625600" imgH="228600" progId="Equation.3">
                    <p:embed/>
                  </p:oleObj>
                </mc:Choice>
                <mc:Fallback>
                  <p:oleObj name="Equazione" r:id="rId8" imgW="1625600" imgH="22860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0325" y="5881688"/>
                          <a:ext cx="3430588" cy="4841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28683" name="Immagine 2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9215" y="3444459"/>
              <a:ext cx="3136404" cy="2352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28678" name="Object 10"/>
          <p:cNvGraphicFramePr>
            <a:graphicFrameLocks noChangeAspect="1"/>
          </p:cNvGraphicFramePr>
          <p:nvPr/>
        </p:nvGraphicFramePr>
        <p:xfrm>
          <a:off x="7740650" y="1700213"/>
          <a:ext cx="7239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" name="Equazione" r:id="rId11" imgW="342751" imgH="203112" progId="Equation.3">
                  <p:embed/>
                </p:oleObj>
              </mc:Choice>
              <mc:Fallback>
                <p:oleObj name="Equazione" r:id="rId11" imgW="342751" imgH="20311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650" y="1700213"/>
                        <a:ext cx="723900" cy="4302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9" name="Object 10"/>
          <p:cNvGraphicFramePr>
            <a:graphicFrameLocks noChangeAspect="1"/>
          </p:cNvGraphicFramePr>
          <p:nvPr/>
        </p:nvGraphicFramePr>
        <p:xfrm>
          <a:off x="8423275" y="4797425"/>
          <a:ext cx="7239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3" name="Equazione" r:id="rId13" imgW="342751" imgH="203112" progId="Equation.3">
                  <p:embed/>
                </p:oleObj>
              </mc:Choice>
              <mc:Fallback>
                <p:oleObj name="Equazione" r:id="rId13" imgW="342751" imgH="20311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3275" y="4797425"/>
                        <a:ext cx="723900" cy="4302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0" name="CasellaDiTesto 3"/>
          <p:cNvSpPr txBox="1">
            <a:spLocks noChangeArrowheads="1"/>
          </p:cNvSpPr>
          <p:nvPr/>
        </p:nvSpPr>
        <p:spPr bwMode="auto">
          <a:xfrm>
            <a:off x="144463" y="-19050"/>
            <a:ext cx="32750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recap: </a:t>
            </a:r>
            <a:r>
              <a:rPr lang="it-IT" altLang="it-IT" b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</a:t>
            </a:r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10"/>
          <p:cNvGraphicFramePr>
            <a:graphicFrameLocks noChangeAspect="1"/>
          </p:cNvGraphicFramePr>
          <p:nvPr/>
        </p:nvGraphicFramePr>
        <p:xfrm>
          <a:off x="7740650" y="166688"/>
          <a:ext cx="1260475" cy="190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5" name="Equazione" r:id="rId3" imgW="927100" imgH="1397000" progId="Equation.3">
                  <p:embed/>
                </p:oleObj>
              </mc:Choice>
              <mc:Fallback>
                <p:oleObj name="Equazione" r:id="rId3" imgW="927100" imgH="13970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650" y="166688"/>
                        <a:ext cx="1260475" cy="1903412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8" name="Text Box 2"/>
          <p:cNvSpPr txBox="1">
            <a:spLocks noChangeArrowheads="1"/>
          </p:cNvSpPr>
          <p:nvPr/>
        </p:nvSpPr>
        <p:spPr bwMode="auto">
          <a:xfrm>
            <a:off x="230934" y="1125537"/>
            <a:ext cx="5493194" cy="584775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800" b="1" dirty="0" err="1">
                <a:latin typeface="Arial" panose="020B0604020202020204" pitchFamily="34" charset="0"/>
              </a:rPr>
              <a:t>d</a:t>
            </a:r>
            <a:r>
              <a:rPr lang="it-IT" altLang="it-IT" sz="2800" b="1" dirty="0" err="1" smtClean="0">
                <a:latin typeface="Arial" panose="020B0604020202020204" pitchFamily="34" charset="0"/>
              </a:rPr>
              <a:t>irectional</a:t>
            </a:r>
            <a:r>
              <a:rPr lang="it-IT" altLang="it-IT" sz="2800" b="1" dirty="0" smtClean="0">
                <a:latin typeface="Arial" panose="020B0604020202020204" pitchFamily="34" charset="0"/>
              </a:rPr>
              <a:t> derivative</a:t>
            </a:r>
            <a:r>
              <a:rPr lang="it-IT" altLang="it-IT" sz="2800" dirty="0" smtClean="0">
                <a:latin typeface="Arial" panose="020B0604020202020204" pitchFamily="34" charset="0"/>
              </a:rPr>
              <a:t> of</a:t>
            </a:r>
            <a:r>
              <a:rPr lang="it-IT" altLang="it-IT" sz="2400" dirty="0" smtClean="0">
                <a:latin typeface="Arial" panose="020B0604020202020204" pitchFamily="34" charset="0"/>
              </a:rPr>
              <a:t> </a:t>
            </a:r>
            <a:r>
              <a:rPr lang="it-IT" altLang="it-IT" i="1" dirty="0" smtClean="0">
                <a:latin typeface="+mn-lt"/>
              </a:rPr>
              <a:t>f</a:t>
            </a:r>
            <a:r>
              <a:rPr lang="it-IT" altLang="it-IT" dirty="0" smtClean="0">
                <a:latin typeface="+mn-lt"/>
              </a:rPr>
              <a:t>(</a:t>
            </a:r>
            <a:r>
              <a:rPr lang="it-IT" altLang="it-IT" b="1" dirty="0" smtClean="0">
                <a:latin typeface="+mn-lt"/>
              </a:rPr>
              <a:t>x</a:t>
            </a:r>
            <a:r>
              <a:rPr lang="it-IT" altLang="it-IT" dirty="0" smtClean="0">
                <a:latin typeface="+mn-lt"/>
              </a:rPr>
              <a:t>)</a:t>
            </a:r>
            <a:endParaRPr lang="it-IT" altLang="it-IT" i="1" dirty="0">
              <a:latin typeface="+mn-lt"/>
            </a:endParaRPr>
          </a:p>
        </p:txBody>
      </p:sp>
      <p:sp>
        <p:nvSpPr>
          <p:cNvPr id="29705" name="CasellaDiTesto 3"/>
          <p:cNvSpPr txBox="1">
            <a:spLocks noChangeArrowheads="1"/>
          </p:cNvSpPr>
          <p:nvPr/>
        </p:nvSpPr>
        <p:spPr bwMode="auto">
          <a:xfrm>
            <a:off x="144463" y="-19050"/>
            <a:ext cx="32750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recap: </a:t>
            </a:r>
            <a:r>
              <a:rPr lang="it-IT" altLang="it-IT" b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</a:t>
            </a:r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230934" y="1888519"/>
            <a:ext cx="6933354" cy="1077218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800" dirty="0" err="1">
                <a:latin typeface="Arial" panose="020B0604020202020204" pitchFamily="34" charset="0"/>
              </a:rPr>
              <a:t>g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iven</a:t>
            </a:r>
            <a:r>
              <a:rPr lang="it-IT" altLang="it-IT" sz="2800" dirty="0" smtClean="0">
                <a:latin typeface="Arial" panose="020B0604020202020204" pitchFamily="34" charset="0"/>
              </a:rPr>
              <a:t> a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unit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vector</a:t>
            </a:r>
            <a:r>
              <a:rPr lang="it-IT" altLang="it-IT" sz="2400" dirty="0" smtClean="0">
                <a:latin typeface="Arial" panose="020B0604020202020204" pitchFamily="34" charset="0"/>
              </a:rPr>
              <a:t> </a:t>
            </a:r>
            <a:r>
              <a:rPr lang="it-IT" altLang="it-IT" b="1" dirty="0" smtClean="0">
                <a:latin typeface="+mn-lt"/>
              </a:rPr>
              <a:t>p</a:t>
            </a:r>
            <a:r>
              <a:rPr lang="it-IT" altLang="it-IT" sz="2800" dirty="0" smtClean="0">
                <a:latin typeface="Arial" panose="020B0604020202020204" pitchFamily="34" charset="0"/>
              </a:rPr>
              <a:t>, the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directional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800" dirty="0">
                <a:latin typeface="Arial" panose="020B0604020202020204" pitchFamily="34" charset="0"/>
              </a:rPr>
              <a:t>derivative </a:t>
            </a:r>
            <a:r>
              <a:rPr lang="it-IT" altLang="it-IT" sz="2800" dirty="0" smtClean="0">
                <a:latin typeface="Arial" panose="020B0604020202020204" pitchFamily="34" charset="0"/>
              </a:rPr>
              <a:t>of</a:t>
            </a:r>
            <a:r>
              <a:rPr lang="it-IT" altLang="it-IT" sz="2400" dirty="0" smtClean="0">
                <a:latin typeface="Arial" panose="020B0604020202020204" pitchFamily="34" charset="0"/>
              </a:rPr>
              <a:t> </a:t>
            </a:r>
            <a:r>
              <a:rPr lang="it-IT" altLang="it-IT" i="1" dirty="0" smtClean="0">
                <a:latin typeface="+mn-lt"/>
              </a:rPr>
              <a:t>f</a:t>
            </a:r>
            <a:r>
              <a:rPr lang="it-IT" altLang="it-IT" dirty="0" smtClean="0">
                <a:latin typeface="+mn-lt"/>
              </a:rPr>
              <a:t>(</a:t>
            </a:r>
            <a:r>
              <a:rPr lang="it-IT" altLang="it-IT" b="1" dirty="0" smtClean="0">
                <a:latin typeface="+mn-lt"/>
              </a:rPr>
              <a:t>x</a:t>
            </a:r>
            <a:r>
              <a:rPr lang="it-IT" altLang="it-IT" dirty="0" smtClean="0">
                <a:latin typeface="+mn-lt"/>
              </a:rPr>
              <a:t>) </a:t>
            </a:r>
            <a:r>
              <a:rPr lang="it-IT" altLang="it-IT" sz="2800" dirty="0" smtClean="0">
                <a:latin typeface="Arial" panose="020B0604020202020204" pitchFamily="34" charset="0"/>
              </a:rPr>
              <a:t>in the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direction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b="1" dirty="0"/>
              <a:t>p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is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endParaRPr lang="it-IT" altLang="it-IT" sz="2800" i="1" dirty="0">
              <a:latin typeface="+mn-lt"/>
            </a:endParaRPr>
          </a:p>
        </p:txBody>
      </p:sp>
      <p:graphicFrame>
        <p:nvGraphicFramePr>
          <p:cNvPr id="2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6614788"/>
              </p:ext>
            </p:extLst>
          </p:nvPr>
        </p:nvGraphicFramePr>
        <p:xfrm>
          <a:off x="2051720" y="3356992"/>
          <a:ext cx="46577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6" name="Equazione" r:id="rId5" imgW="1396800" imgH="241200" progId="Equation.3">
                  <p:embed/>
                </p:oleObj>
              </mc:Choice>
              <mc:Fallback>
                <p:oleObj name="Equazione" r:id="rId5" imgW="1396800" imgH="241200" progId="Equation.3">
                  <p:embed/>
                  <p:pic>
                    <p:nvPicPr>
                      <p:cNvPr id="297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356992"/>
                        <a:ext cx="4657725" cy="806450"/>
                      </a:xfrm>
                      <a:prstGeom prst="rect">
                        <a:avLst/>
                      </a:prstGeom>
                      <a:solidFill>
                        <a:srgbClr val="C2FFF0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51519" y="4653136"/>
            <a:ext cx="8749605" cy="1077218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800" dirty="0" err="1">
                <a:latin typeface="Arial" panose="020B0604020202020204" pitchFamily="34" charset="0"/>
              </a:rPr>
              <a:t>i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t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is</a:t>
            </a:r>
            <a:r>
              <a:rPr lang="it-IT" altLang="it-IT" sz="2800" dirty="0" smtClean="0">
                <a:latin typeface="Arial" panose="020B0604020202020204" pitchFamily="34" charset="0"/>
              </a:rPr>
              <a:t> the rate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at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which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400" dirty="0" smtClean="0">
                <a:latin typeface="Arial" panose="020B0604020202020204" pitchFamily="34" charset="0"/>
              </a:rPr>
              <a:t> </a:t>
            </a:r>
            <a:r>
              <a:rPr lang="it-IT" altLang="it-IT" i="1" dirty="0" smtClean="0">
                <a:latin typeface="+mn-lt"/>
              </a:rPr>
              <a:t>f</a:t>
            </a:r>
            <a:r>
              <a:rPr lang="it-IT" altLang="it-IT" dirty="0" smtClean="0">
                <a:latin typeface="+mn-lt"/>
              </a:rPr>
              <a:t>(</a:t>
            </a:r>
            <a:r>
              <a:rPr lang="it-IT" altLang="it-IT" b="1" dirty="0" smtClean="0">
                <a:latin typeface="+mn-lt"/>
              </a:rPr>
              <a:t>x</a:t>
            </a:r>
            <a:r>
              <a:rPr lang="it-IT" altLang="it-IT" dirty="0" smtClean="0">
                <a:latin typeface="+mn-lt"/>
              </a:rPr>
              <a:t>)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changes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at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any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particular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point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b="1" dirty="0" smtClean="0">
                <a:latin typeface="+mn-lt"/>
              </a:rPr>
              <a:t>x</a:t>
            </a:r>
            <a:r>
              <a:rPr lang="it-IT" altLang="it-IT" sz="2800" dirty="0" smtClean="0">
                <a:latin typeface="Arial" panose="020B0604020202020204" pitchFamily="34" charset="0"/>
              </a:rPr>
              <a:t> in the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direction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b="1" dirty="0"/>
              <a:t>p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endParaRPr lang="it-IT" altLang="it-IT" sz="2800" i="1" dirty="0">
              <a:latin typeface="+mn-lt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10"/>
          <p:cNvGraphicFramePr>
            <a:graphicFrameLocks noChangeAspect="1"/>
          </p:cNvGraphicFramePr>
          <p:nvPr/>
        </p:nvGraphicFramePr>
        <p:xfrm>
          <a:off x="7740650" y="166688"/>
          <a:ext cx="1260475" cy="190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" name="Equazione" r:id="rId3" imgW="927100" imgH="1397000" progId="Equation.3">
                  <p:embed/>
                </p:oleObj>
              </mc:Choice>
              <mc:Fallback>
                <p:oleObj name="Equazione" r:id="rId3" imgW="927100" imgH="1397000" progId="Equation.3">
                  <p:embed/>
                  <p:pic>
                    <p:nvPicPr>
                      <p:cNvPr id="2969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650" y="166688"/>
                        <a:ext cx="1260475" cy="1903412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306638" y="2427288"/>
          <a:ext cx="224472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" name="Equazione" r:id="rId5" imgW="672808" imgH="228501" progId="Equation.3">
                  <p:embed/>
                </p:oleObj>
              </mc:Choice>
              <mc:Fallback>
                <p:oleObj name="Equazione" r:id="rId5" imgW="672808" imgH="228501" progId="Equation.3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638" y="2427288"/>
                        <a:ext cx="2244725" cy="7651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8100">
                        <a:solidFill>
                          <a:srgbClr val="92D05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700" name="Gruppo 13"/>
          <p:cNvGrpSpPr>
            <a:grpSpLocks/>
          </p:cNvGrpSpPr>
          <p:nvPr/>
        </p:nvGrpSpPr>
        <p:grpSpPr bwMode="auto">
          <a:xfrm>
            <a:off x="112713" y="1125538"/>
            <a:ext cx="4700587" cy="2066925"/>
            <a:chOff x="3733717" y="1628800"/>
            <a:chExt cx="4699880" cy="2067298"/>
          </a:xfrm>
        </p:grpSpPr>
        <p:sp>
          <p:nvSpPr>
            <p:cNvPr id="29708" name="Text Box 2"/>
            <p:cNvSpPr txBox="1">
              <a:spLocks noChangeArrowheads="1"/>
            </p:cNvSpPr>
            <p:nvPr/>
          </p:nvSpPr>
          <p:spPr bwMode="auto">
            <a:xfrm>
              <a:off x="3851920" y="1628800"/>
              <a:ext cx="1656184" cy="461748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</a:rPr>
                <a:t>examples:</a:t>
              </a:r>
              <a:endParaRPr lang="it-IT" altLang="it-IT" sz="2400" i="1"/>
            </a:p>
          </p:txBody>
        </p:sp>
        <p:graphicFrame>
          <p:nvGraphicFramePr>
            <p:cNvPr id="29709" name="Object 10"/>
            <p:cNvGraphicFramePr>
              <a:graphicFrameLocks noChangeAspect="1"/>
            </p:cNvGraphicFramePr>
            <p:nvPr/>
          </p:nvGraphicFramePr>
          <p:xfrm>
            <a:off x="3733717" y="2930785"/>
            <a:ext cx="2118864" cy="765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62" name="Equazione" r:id="rId7" imgW="634725" imgH="228501" progId="Equation.3">
                    <p:embed/>
                  </p:oleObj>
                </mc:Choice>
                <mc:Fallback>
                  <p:oleObj name="Equazione" r:id="rId7" imgW="634725" imgH="228501" progId="Equation.3">
                    <p:embed/>
                    <p:pic>
                      <p:nvPicPr>
                        <p:cNvPr id="29709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3717" y="2930785"/>
                          <a:ext cx="2118864" cy="765313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  <a:ln w="9525">
                          <a:solidFill>
                            <a:srgbClr val="FFFF00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10" name="Object 10"/>
            <p:cNvGraphicFramePr>
              <a:graphicFrameLocks noChangeAspect="1"/>
            </p:cNvGraphicFramePr>
            <p:nvPr/>
          </p:nvGraphicFramePr>
          <p:xfrm>
            <a:off x="3833995" y="2276617"/>
            <a:ext cx="4599602" cy="5398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63" name="Equazione" r:id="rId9" imgW="2171700" imgH="254000" progId="Equation.3">
                    <p:embed/>
                  </p:oleObj>
                </mc:Choice>
                <mc:Fallback>
                  <p:oleObj name="Equazione" r:id="rId9" imgW="2171700" imgH="254000" progId="Equation.3">
                    <p:embed/>
                    <p:pic>
                      <p:nvPicPr>
                        <p:cNvPr id="2971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3995" y="2276617"/>
                          <a:ext cx="4599602" cy="539847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  <a:ln w="9525">
                          <a:solidFill>
                            <a:srgbClr val="FFFF00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Gruppo 16"/>
          <p:cNvGrpSpPr>
            <a:grpSpLocks/>
          </p:cNvGrpSpPr>
          <p:nvPr/>
        </p:nvGrpSpPr>
        <p:grpSpPr bwMode="auto">
          <a:xfrm>
            <a:off x="112713" y="4221163"/>
            <a:ext cx="3157537" cy="1254125"/>
            <a:chOff x="3528435" y="4005064"/>
            <a:chExt cx="3158279" cy="1253223"/>
          </a:xfrm>
        </p:grpSpPr>
        <p:graphicFrame>
          <p:nvGraphicFramePr>
            <p:cNvPr id="29706" name="Object 10"/>
            <p:cNvGraphicFramePr>
              <a:graphicFrameLocks noChangeAspect="1"/>
            </p:cNvGraphicFramePr>
            <p:nvPr/>
          </p:nvGraphicFramePr>
          <p:xfrm>
            <a:off x="3528435" y="4495162"/>
            <a:ext cx="2582862" cy="763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64" name="Equazione" r:id="rId11" imgW="774364" imgH="228501" progId="Equation.3">
                    <p:embed/>
                  </p:oleObj>
                </mc:Choice>
                <mc:Fallback>
                  <p:oleObj name="Equazione" r:id="rId11" imgW="774364" imgH="228501" progId="Equation.3">
                    <p:embed/>
                    <p:pic>
                      <p:nvPicPr>
                        <p:cNvPr id="29706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8435" y="4495162"/>
                          <a:ext cx="2582862" cy="763125"/>
                        </a:xfrm>
                        <a:prstGeom prst="rect">
                          <a:avLst/>
                        </a:prstGeom>
                        <a:solidFill>
                          <a:srgbClr val="C2FFF0"/>
                        </a:solidFill>
                        <a:ln w="9525">
                          <a:solidFill>
                            <a:srgbClr val="FFFF00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07" name="Object 10"/>
            <p:cNvGraphicFramePr>
              <a:graphicFrameLocks noChangeAspect="1"/>
            </p:cNvGraphicFramePr>
            <p:nvPr/>
          </p:nvGraphicFramePr>
          <p:xfrm>
            <a:off x="3912739" y="4005064"/>
            <a:ext cx="2773975" cy="431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65" name="Equazione" r:id="rId13" imgW="1307532" imgH="203112" progId="Equation.3">
                    <p:embed/>
                  </p:oleObj>
                </mc:Choice>
                <mc:Fallback>
                  <p:oleObj name="Equazione" r:id="rId13" imgW="1307532" imgH="203112" progId="Equation.3">
                    <p:embed/>
                    <p:pic>
                      <p:nvPicPr>
                        <p:cNvPr id="29707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12739" y="4005064"/>
                          <a:ext cx="2773975" cy="431538"/>
                        </a:xfrm>
                        <a:prstGeom prst="rect">
                          <a:avLst/>
                        </a:prstGeom>
                        <a:solidFill>
                          <a:srgbClr val="C2FFF0"/>
                        </a:solidFill>
                        <a:ln w="9525">
                          <a:solidFill>
                            <a:srgbClr val="FFFF00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9" name="Object 10"/>
          <p:cNvGraphicFramePr>
            <a:graphicFrameLocks noChangeAspect="1"/>
          </p:cNvGraphicFramePr>
          <p:nvPr/>
        </p:nvGraphicFramePr>
        <p:xfrm>
          <a:off x="2706688" y="4725988"/>
          <a:ext cx="3144837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6" name="Equazione" r:id="rId15" imgW="1002865" imgH="228501" progId="Equation.3">
                  <p:embed/>
                </p:oleObj>
              </mc:Choice>
              <mc:Fallback>
                <p:oleObj name="Equazione" r:id="rId15" imgW="1002865" imgH="228501" progId="Equation.3">
                  <p:embed/>
                  <p:pic>
                    <p:nvPicPr>
                      <p:cNvPr id="1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6688" y="4725988"/>
                        <a:ext cx="3144837" cy="717550"/>
                      </a:xfrm>
                      <a:prstGeom prst="rect">
                        <a:avLst/>
                      </a:prstGeom>
                      <a:solidFill>
                        <a:srgbClr val="C2FFF0"/>
                      </a:solidFill>
                      <a:ln w="38100">
                        <a:solidFill>
                          <a:srgbClr val="0033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uppo 5"/>
          <p:cNvGrpSpPr/>
          <p:nvPr/>
        </p:nvGrpSpPr>
        <p:grpSpPr>
          <a:xfrm>
            <a:off x="5292080" y="1613910"/>
            <a:ext cx="2310121" cy="1728192"/>
            <a:chOff x="5724128" y="2564904"/>
            <a:chExt cx="2310121" cy="1728192"/>
          </a:xfrm>
          <a:solidFill>
            <a:srgbClr val="FFFFFF"/>
          </a:solidFill>
        </p:grpSpPr>
        <p:sp>
          <p:nvSpPr>
            <p:cNvPr id="5" name="Rettangolo 4"/>
            <p:cNvSpPr/>
            <p:nvPr/>
          </p:nvSpPr>
          <p:spPr bwMode="auto">
            <a:xfrm>
              <a:off x="5724128" y="2564904"/>
              <a:ext cx="2310121" cy="1728192"/>
            </a:xfrm>
            <a:prstGeom prst="rect">
              <a:avLst/>
            </a:prstGeom>
            <a:grp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/>
            </a:extLst>
          </p:spPr>
          <p:txBody>
            <a:bodyPr wrap="none"/>
            <a:lstStyle/>
            <a:p>
              <a:pPr algn="ctr">
                <a:defRPr/>
              </a:pPr>
              <a:endParaRPr lang="it-IT"/>
            </a:p>
          </p:txBody>
        </p:sp>
        <p:graphicFrame>
          <p:nvGraphicFramePr>
            <p:cNvPr id="2" name="Oggetto 1"/>
            <p:cNvGraphicFramePr>
              <a:graphicFrameLocks noChangeAspect="1"/>
            </p:cNvGraphicFramePr>
            <p:nvPr/>
          </p:nvGraphicFramePr>
          <p:xfrm>
            <a:off x="5885890" y="3280980"/>
            <a:ext cx="1471102" cy="950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67" name="Equazione" r:id="rId17" imgW="609480" imgH="393480" progId="Equation.3">
                    <p:embed/>
                  </p:oleObj>
                </mc:Choice>
                <mc:Fallback>
                  <p:oleObj name="Equazione" r:id="rId17" imgW="609480" imgH="393480" progId="Equation.3">
                    <p:embed/>
                    <p:pic>
                      <p:nvPicPr>
                        <p:cNvPr id="2" name="Oggetto 1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5885890" y="3280980"/>
                          <a:ext cx="1471102" cy="9500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CasellaDiTesto 3"/>
            <p:cNvSpPr txBox="1"/>
            <p:nvPr/>
          </p:nvSpPr>
          <p:spPr>
            <a:xfrm>
              <a:off x="5724128" y="2719387"/>
              <a:ext cx="2275368" cy="461665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in the 1D case:</a:t>
              </a:r>
            </a:p>
          </p:txBody>
        </p:sp>
      </p:grpSp>
      <p:grpSp>
        <p:nvGrpSpPr>
          <p:cNvPr id="18" name="Gruppo 17"/>
          <p:cNvGrpSpPr/>
          <p:nvPr/>
        </p:nvGrpSpPr>
        <p:grpSpPr>
          <a:xfrm>
            <a:off x="6300192" y="4293096"/>
            <a:ext cx="2310121" cy="1728192"/>
            <a:chOff x="5724128" y="2564904"/>
            <a:chExt cx="2310121" cy="1728192"/>
          </a:xfrm>
          <a:solidFill>
            <a:srgbClr val="FFFFFF"/>
          </a:solidFill>
        </p:grpSpPr>
        <p:sp>
          <p:nvSpPr>
            <p:cNvPr id="20" name="Rettangolo 19"/>
            <p:cNvSpPr/>
            <p:nvPr/>
          </p:nvSpPr>
          <p:spPr bwMode="auto">
            <a:xfrm>
              <a:off x="5724128" y="2564904"/>
              <a:ext cx="2310121" cy="1728192"/>
            </a:xfrm>
            <a:prstGeom prst="rect">
              <a:avLst/>
            </a:prstGeom>
            <a:grpFill/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/>
            </a:extLst>
          </p:spPr>
          <p:txBody>
            <a:bodyPr wrap="none"/>
            <a:lstStyle/>
            <a:p>
              <a:pPr algn="ctr">
                <a:defRPr/>
              </a:pPr>
              <a:endParaRPr lang="it-IT"/>
            </a:p>
          </p:txBody>
        </p:sp>
        <p:graphicFrame>
          <p:nvGraphicFramePr>
            <p:cNvPr id="21" name="Oggetto 20"/>
            <p:cNvGraphicFramePr>
              <a:graphicFrameLocks noChangeAspect="1"/>
            </p:cNvGraphicFramePr>
            <p:nvPr/>
          </p:nvGraphicFramePr>
          <p:xfrm>
            <a:off x="5762085" y="3272216"/>
            <a:ext cx="1960562" cy="949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68" name="Equazione" r:id="rId19" imgW="812520" imgH="393480" progId="Equation.3">
                    <p:embed/>
                  </p:oleObj>
                </mc:Choice>
                <mc:Fallback>
                  <p:oleObj name="Equazione" r:id="rId19" imgW="812520" imgH="393480" progId="Equation.3">
                    <p:embed/>
                    <p:pic>
                      <p:nvPicPr>
                        <p:cNvPr id="21" name="Oggetto 20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5762085" y="3272216"/>
                          <a:ext cx="1960562" cy="9493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CasellaDiTesto 21"/>
            <p:cNvSpPr txBox="1"/>
            <p:nvPr/>
          </p:nvSpPr>
          <p:spPr>
            <a:xfrm>
              <a:off x="5796136" y="2719387"/>
              <a:ext cx="2232248" cy="461665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in the 1D case:</a:t>
              </a:r>
            </a:p>
          </p:txBody>
        </p:sp>
      </p:grpSp>
      <p:sp>
        <p:nvSpPr>
          <p:cNvPr id="29705" name="CasellaDiTesto 3"/>
          <p:cNvSpPr txBox="1">
            <a:spLocks noChangeArrowheads="1"/>
          </p:cNvSpPr>
          <p:nvPr/>
        </p:nvSpPr>
        <p:spPr bwMode="auto">
          <a:xfrm>
            <a:off x="144463" y="-19050"/>
            <a:ext cx="32750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recap: </a:t>
            </a:r>
            <a:r>
              <a:rPr lang="it-IT" altLang="it-IT" b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</a:t>
            </a:r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45283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10"/>
          <p:cNvGraphicFramePr>
            <a:graphicFrameLocks noChangeAspect="1"/>
          </p:cNvGraphicFramePr>
          <p:nvPr/>
        </p:nvGraphicFramePr>
        <p:xfrm>
          <a:off x="4392613" y="1041400"/>
          <a:ext cx="3495675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6" name="Equazione" r:id="rId3" imgW="1651000" imgH="241300" progId="Equation.3">
                  <p:embed/>
                </p:oleObj>
              </mc:Choice>
              <mc:Fallback>
                <p:oleObj name="Equazione" r:id="rId3" imgW="1651000" imgH="2413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2613" y="1041400"/>
                        <a:ext cx="3495675" cy="5127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336550" y="969963"/>
            <a:ext cx="2940050" cy="5842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</a:rPr>
              <a:t>Example, case 2D</a:t>
            </a:r>
            <a:r>
              <a:rPr lang="it-IT" altLang="it-IT">
                <a:latin typeface="Arial" panose="020B0604020202020204" pitchFamily="34" charset="0"/>
              </a:rPr>
              <a:t>:</a:t>
            </a:r>
            <a:endParaRPr lang="it-IT" altLang="it-IT" sz="3600" i="1"/>
          </a:p>
        </p:txBody>
      </p:sp>
      <p:graphicFrame>
        <p:nvGraphicFramePr>
          <p:cNvPr id="30724" name="Object 10"/>
          <p:cNvGraphicFramePr>
            <a:graphicFrameLocks noChangeAspect="1"/>
          </p:cNvGraphicFramePr>
          <p:nvPr/>
        </p:nvGraphicFramePr>
        <p:xfrm>
          <a:off x="715963" y="1773238"/>
          <a:ext cx="7775575" cy="207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7" name="Equazione" r:id="rId5" imgW="3251200" imgH="863600" progId="Equation.3">
                  <p:embed/>
                </p:oleObj>
              </mc:Choice>
              <mc:Fallback>
                <p:oleObj name="Equazione" r:id="rId5" imgW="3251200" imgH="863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63" y="1773238"/>
                        <a:ext cx="7775575" cy="20701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0"/>
          <p:cNvGraphicFramePr>
            <a:graphicFrameLocks noChangeAspect="1"/>
          </p:cNvGraphicFramePr>
          <p:nvPr/>
        </p:nvGraphicFramePr>
        <p:xfrm>
          <a:off x="1027113" y="3933825"/>
          <a:ext cx="7156450" cy="187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8" name="Equazione" r:id="rId7" imgW="4178300" imgH="1092200" progId="Equation.3">
                  <p:embed/>
                </p:oleObj>
              </mc:Choice>
              <mc:Fallback>
                <p:oleObj name="Equazione" r:id="rId7" imgW="4178300" imgH="1092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3933825"/>
                        <a:ext cx="7156450" cy="18716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8100">
                        <a:solidFill>
                          <a:srgbClr val="92D05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uppo 2"/>
          <p:cNvGrpSpPr>
            <a:grpSpLocks/>
          </p:cNvGrpSpPr>
          <p:nvPr/>
        </p:nvGrpSpPr>
        <p:grpSpPr bwMode="auto">
          <a:xfrm>
            <a:off x="5651500" y="4652963"/>
            <a:ext cx="1831975" cy="1800225"/>
            <a:chOff x="6660232" y="4570413"/>
            <a:chExt cx="1831306" cy="1801018"/>
          </a:xfrm>
        </p:grpSpPr>
        <p:graphicFrame>
          <p:nvGraphicFramePr>
            <p:cNvPr id="30728" name="Object 10"/>
            <p:cNvGraphicFramePr>
              <a:graphicFrameLocks noChangeAspect="1"/>
            </p:cNvGraphicFramePr>
            <p:nvPr/>
          </p:nvGraphicFramePr>
          <p:xfrm>
            <a:off x="7092280" y="5733256"/>
            <a:ext cx="1114425" cy="638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49" name="Equazione" r:id="rId9" imgW="355292" imgH="203024" progId="Equation.3">
                    <p:embed/>
                  </p:oleObj>
                </mc:Choice>
                <mc:Fallback>
                  <p:oleObj name="Equazione" r:id="rId9" imgW="355292" imgH="203024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92280" y="5733256"/>
                          <a:ext cx="1114425" cy="638175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  <a:ln w="381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729" name="Rettangolo 1"/>
            <p:cNvSpPr>
              <a:spLocks noChangeArrowheads="1"/>
            </p:cNvSpPr>
            <p:nvPr/>
          </p:nvSpPr>
          <p:spPr bwMode="auto">
            <a:xfrm>
              <a:off x="6660232" y="4570413"/>
              <a:ext cx="1831306" cy="1090835"/>
            </a:xfrm>
            <a:prstGeom prst="rect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sp>
        <p:nvSpPr>
          <p:cNvPr id="30727" name="CasellaDiTesto 3"/>
          <p:cNvSpPr txBox="1">
            <a:spLocks noChangeArrowheads="1"/>
          </p:cNvSpPr>
          <p:nvPr/>
        </p:nvSpPr>
        <p:spPr bwMode="auto">
          <a:xfrm>
            <a:off x="144463" y="-19050"/>
            <a:ext cx="32750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recap: </a:t>
            </a:r>
            <a:r>
              <a:rPr lang="it-IT" altLang="it-IT" b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</a:t>
            </a:r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3"/>
          <p:cNvSpPr txBox="1">
            <a:spLocks noChangeArrowheads="1"/>
          </p:cNvSpPr>
          <p:nvPr/>
        </p:nvSpPr>
        <p:spPr bwMode="auto">
          <a:xfrm>
            <a:off x="395288" y="1412875"/>
            <a:ext cx="8137525" cy="1077913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it-IT">
                <a:latin typeface="Arial" panose="020B0604020202020204" pitchFamily="34" charset="0"/>
              </a:rPr>
              <a:t>with a notation error, we will use the two following notations in an equivalent way</a:t>
            </a:r>
            <a:endParaRPr lang="it-IT" altLang="it-IT" sz="3600" b="1" i="1"/>
          </a:p>
        </p:txBody>
      </p:sp>
      <p:sp>
        <p:nvSpPr>
          <p:cNvPr id="325656" name="Text Box 24"/>
          <p:cNvSpPr txBox="1">
            <a:spLocks noChangeArrowheads="1"/>
          </p:cNvSpPr>
          <p:nvPr/>
        </p:nvSpPr>
        <p:spPr bwMode="auto">
          <a:xfrm>
            <a:off x="765175" y="4221163"/>
            <a:ext cx="7777163" cy="1077912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dirty="0" smtClean="0">
                <a:latin typeface="Arial" panose="020B0604020202020204" pitchFamily="34" charset="0"/>
              </a:rPr>
              <a:t>the </a:t>
            </a:r>
            <a:r>
              <a:rPr lang="it-IT" altLang="it-IT" dirty="0" err="1" smtClean="0">
                <a:latin typeface="Arial" panose="020B0604020202020204" pitchFamily="34" charset="0"/>
              </a:rPr>
              <a:t>solution</a:t>
            </a:r>
            <a:r>
              <a:rPr lang="it-IT" altLang="it-IT" dirty="0" smtClean="0">
                <a:latin typeface="Arial" panose="020B0604020202020204" pitchFamily="34" charset="0"/>
              </a:rPr>
              <a:t> </a:t>
            </a:r>
            <a:r>
              <a:rPr lang="it-IT" altLang="it-IT" dirty="0" err="1" smtClean="0">
                <a:latin typeface="Arial" panose="020B0604020202020204" pitchFamily="34" charset="0"/>
              </a:rPr>
              <a:t>is</a:t>
            </a:r>
            <a:r>
              <a:rPr lang="it-IT" altLang="it-IT" dirty="0" smtClean="0">
                <a:latin typeface="Arial" panose="020B0604020202020204" pitchFamily="34" charset="0"/>
              </a:rPr>
              <a:t> a </a:t>
            </a:r>
            <a:r>
              <a:rPr lang="it-IT" altLang="it-IT" dirty="0" err="1" smtClean="0">
                <a:latin typeface="Arial" panose="020B0604020202020204" pitchFamily="34" charset="0"/>
              </a:rPr>
              <a:t>point</a:t>
            </a:r>
            <a:r>
              <a:rPr lang="it-IT" altLang="it-IT" dirty="0" smtClean="0">
                <a:latin typeface="Arial" panose="020B0604020202020204" pitchFamily="34" charset="0"/>
              </a:rPr>
              <a:t>   </a:t>
            </a:r>
            <a:r>
              <a:rPr lang="it-IT" altLang="it-IT" b="1" dirty="0" smtClean="0">
                <a:latin typeface="+mj-lt"/>
              </a:rPr>
              <a:t>r</a:t>
            </a:r>
            <a:r>
              <a:rPr lang="it-IT" altLang="it-IT" dirty="0" smtClean="0">
                <a:latin typeface="Arial" panose="020B0604020202020204" pitchFamily="34" charset="0"/>
              </a:rPr>
              <a:t>  of the domain </a:t>
            </a:r>
            <a:r>
              <a:rPr lang="it-IT" altLang="it-IT" dirty="0" err="1" smtClean="0">
                <a:latin typeface="Arial" panose="020B0604020202020204" pitchFamily="34" charset="0"/>
              </a:rPr>
              <a:t>where</a:t>
            </a:r>
            <a:r>
              <a:rPr lang="it-IT" altLang="it-IT" dirty="0" smtClean="0">
                <a:latin typeface="Arial" panose="020B0604020202020204" pitchFamily="34" charset="0"/>
              </a:rPr>
              <a:t>  </a:t>
            </a:r>
            <a:r>
              <a:rPr lang="it-IT" altLang="it-IT" i="1" dirty="0" smtClean="0">
                <a:solidFill>
                  <a:schemeClr val="accent2"/>
                </a:solidFill>
              </a:rPr>
              <a:t>f</a:t>
            </a:r>
            <a:r>
              <a:rPr lang="it-IT" altLang="it-IT" dirty="0" smtClean="0">
                <a:latin typeface="Arial" panose="020B0604020202020204" pitchFamily="34" charset="0"/>
              </a:rPr>
              <a:t>  </a:t>
            </a:r>
            <a:r>
              <a:rPr lang="it-IT" altLang="it-IT" dirty="0" err="1" smtClean="0">
                <a:latin typeface="Arial" panose="020B0604020202020204" pitchFamily="34" charset="0"/>
              </a:rPr>
              <a:t>takes</a:t>
            </a:r>
            <a:r>
              <a:rPr lang="it-IT" altLang="it-IT" dirty="0" smtClean="0">
                <a:latin typeface="Arial" panose="020B0604020202020204" pitchFamily="34" charset="0"/>
              </a:rPr>
              <a:t> </a:t>
            </a:r>
            <a:r>
              <a:rPr lang="it-IT" altLang="it-IT" dirty="0" err="1" smtClean="0">
                <a:latin typeface="Arial" panose="020B0604020202020204" pitchFamily="34" charset="0"/>
              </a:rPr>
              <a:t>its</a:t>
            </a:r>
            <a:r>
              <a:rPr lang="it-IT" altLang="it-IT" dirty="0" smtClean="0">
                <a:latin typeface="Arial" panose="020B0604020202020204" pitchFamily="34" charset="0"/>
              </a:rPr>
              <a:t> minimum </a:t>
            </a:r>
            <a:r>
              <a:rPr lang="it-IT" altLang="it-IT" dirty="0" err="1" smtClean="0">
                <a:latin typeface="Arial" panose="020B0604020202020204" pitchFamily="34" charset="0"/>
              </a:rPr>
              <a:t>value</a:t>
            </a:r>
            <a:endParaRPr lang="it-IT" altLang="it-IT" dirty="0" smtClean="0">
              <a:latin typeface="Arial" panose="020B0604020202020204" pitchFamily="34" charset="0"/>
            </a:endParaRPr>
          </a:p>
        </p:txBody>
      </p:sp>
      <p:grpSp>
        <p:nvGrpSpPr>
          <p:cNvPr id="5124" name="Group 29"/>
          <p:cNvGrpSpPr>
            <a:grpSpLocks/>
          </p:cNvGrpSpPr>
          <p:nvPr/>
        </p:nvGrpSpPr>
        <p:grpSpPr bwMode="auto">
          <a:xfrm>
            <a:off x="750888" y="2674938"/>
            <a:ext cx="7696200" cy="1189037"/>
            <a:chOff x="748" y="2296"/>
            <a:chExt cx="4848" cy="749"/>
          </a:xfrm>
        </p:grpSpPr>
        <p:graphicFrame>
          <p:nvGraphicFramePr>
            <p:cNvPr id="5127" name="Object 21"/>
            <p:cNvGraphicFramePr>
              <a:graphicFrameLocks noChangeAspect="1"/>
            </p:cNvGraphicFramePr>
            <p:nvPr/>
          </p:nvGraphicFramePr>
          <p:xfrm>
            <a:off x="748" y="2296"/>
            <a:ext cx="2094" cy="7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7" name="Equation" r:id="rId3" imgW="749300" imgH="279400" progId="Equation.DSMT4">
                    <p:embed/>
                  </p:oleObj>
                </mc:Choice>
                <mc:Fallback>
                  <p:oleObj name="Equation" r:id="rId3" imgW="749300" imgH="279400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8" y="2296"/>
                          <a:ext cx="2094" cy="743"/>
                        </a:xfrm>
                        <a:prstGeom prst="rect">
                          <a:avLst/>
                        </a:prstGeom>
                        <a:solidFill>
                          <a:srgbClr val="CCFFCC"/>
                        </a:solidFill>
                        <a:ln w="38100">
                          <a:solidFill>
                            <a:srgbClr val="33CC33"/>
                          </a:solidFill>
                          <a:miter lim="800000"/>
                          <a:headEnd/>
                          <a:tailEnd/>
                        </a:ln>
                        <a:effectLst>
                          <a:outerShdw dist="107763" dir="2700000" algn="ctr" rotWithShape="0">
                            <a:srgbClr val="808080">
                              <a:alpha val="74997"/>
                            </a:srgbClr>
                          </a:outerShdw>
                        </a:effec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8" name="Object 27"/>
            <p:cNvGraphicFramePr>
              <a:graphicFrameLocks noChangeAspect="1"/>
            </p:cNvGraphicFramePr>
            <p:nvPr/>
          </p:nvGraphicFramePr>
          <p:xfrm>
            <a:off x="2973" y="2319"/>
            <a:ext cx="2623" cy="7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8" name="Equation" r:id="rId5" imgW="964781" imgH="317362" progId="Equation.DSMT4">
                    <p:embed/>
                  </p:oleObj>
                </mc:Choice>
                <mc:Fallback>
                  <p:oleObj name="Equation" r:id="rId5" imgW="964781" imgH="317362" progId="Equation.DSMT4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3" y="2319"/>
                          <a:ext cx="2623" cy="726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  <a:ln w="38100">
                          <a:solidFill>
                            <a:srgbClr val="33CC33"/>
                          </a:solidFill>
                          <a:miter lim="800000"/>
                          <a:headEnd/>
                          <a:tailEnd/>
                        </a:ln>
                        <a:effectLst>
                          <a:outerShdw dist="107763" dir="2700000" algn="ctr" rotWithShape="0">
                            <a:srgbClr val="808080">
                              <a:alpha val="74997"/>
                            </a:srgbClr>
                          </a:outerShdw>
                        </a:effec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Text Box 24"/>
          <p:cNvSpPr txBox="1">
            <a:spLocks noChangeArrowheads="1"/>
          </p:cNvSpPr>
          <p:nvPr/>
        </p:nvSpPr>
        <p:spPr bwMode="auto">
          <a:xfrm>
            <a:off x="971550" y="5630863"/>
            <a:ext cx="7777163" cy="5842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 </a:t>
            </a:r>
            <a:r>
              <a:rPr lang="it-IT" altLang="it-IT" i="1">
                <a:solidFill>
                  <a:schemeClr val="accent2"/>
                </a:solidFill>
              </a:rPr>
              <a:t>f</a:t>
            </a:r>
            <a:r>
              <a:rPr lang="it-IT" altLang="it-IT">
                <a:latin typeface="Arial" panose="020B0604020202020204" pitchFamily="34" charset="0"/>
              </a:rPr>
              <a:t>  is often called </a:t>
            </a:r>
            <a:r>
              <a:rPr lang="it-IT" altLang="it-IT" b="1">
                <a:solidFill>
                  <a:srgbClr val="FF0000"/>
                </a:solidFill>
                <a:latin typeface="Arial" panose="020B0604020202020204" pitchFamily="34" charset="0"/>
              </a:rPr>
              <a:t>objective function</a:t>
            </a:r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277813" y="188913"/>
            <a:ext cx="7831137" cy="1077912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b="1">
                <a:latin typeface="Arial" panose="020B0604020202020204" pitchFamily="34" charset="0"/>
              </a:rPr>
              <a:t>Minima </a:t>
            </a:r>
            <a:r>
              <a:rPr lang="it-IT" altLang="it-IT">
                <a:latin typeface="Arial" panose="020B0604020202020204" pitchFamily="34" charset="0"/>
              </a:rPr>
              <a:t> of Functions of several variables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(</a:t>
            </a:r>
            <a:r>
              <a:rPr lang="it-IT" altLang="it-IT" b="1">
                <a:latin typeface="Arial" panose="020B0604020202020204" pitchFamily="34" charset="0"/>
              </a:rPr>
              <a:t>Unconstrained</a:t>
            </a:r>
            <a:r>
              <a:rPr lang="it-IT" altLang="it-IT">
                <a:latin typeface="Arial" panose="020B0604020202020204" pitchFamily="34" charset="0"/>
              </a:rPr>
              <a:t> </a:t>
            </a:r>
            <a:r>
              <a:rPr lang="it-IT" altLang="it-IT" b="1">
                <a:latin typeface="Arial" panose="020B0604020202020204" pitchFamily="34" charset="0"/>
              </a:rPr>
              <a:t>Optimization</a:t>
            </a:r>
            <a:r>
              <a:rPr lang="it-IT" altLang="it-IT"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5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56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98488" y="4437063"/>
          <a:ext cx="3344862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8" name="Equazione" r:id="rId3" imgW="1002865" imgH="253890" progId="Equation.3">
                  <p:embed/>
                </p:oleObj>
              </mc:Choice>
              <mc:Fallback>
                <p:oleObj name="Equazione" r:id="rId3" imgW="1002865" imgH="25389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8" y="4437063"/>
                        <a:ext cx="3344862" cy="847725"/>
                      </a:xfrm>
                      <a:prstGeom prst="rect">
                        <a:avLst/>
                      </a:prstGeom>
                      <a:solidFill>
                        <a:srgbClr val="D2D2F4"/>
                      </a:solidFill>
                      <a:ln w="38100">
                        <a:solidFill>
                          <a:srgbClr val="7878DE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541338" y="1125538"/>
            <a:ext cx="2001837" cy="523875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800">
                <a:latin typeface="Arial" panose="020B0604020202020204" pitchFamily="34" charset="0"/>
              </a:rPr>
              <a:t>examples:</a:t>
            </a:r>
            <a:endParaRPr lang="it-IT" altLang="it-IT" sz="2800" i="1"/>
          </a:p>
        </p:txBody>
      </p:sp>
      <p:graphicFrame>
        <p:nvGraphicFramePr>
          <p:cNvPr id="31748" name="Object 10"/>
          <p:cNvGraphicFramePr>
            <a:graphicFrameLocks noChangeAspect="1"/>
          </p:cNvGraphicFramePr>
          <p:nvPr/>
        </p:nvGraphicFramePr>
        <p:xfrm>
          <a:off x="546100" y="3529013"/>
          <a:ext cx="2713038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9" name="Equazione" r:id="rId5" imgW="812447" imgH="228501" progId="Equation.3">
                  <p:embed/>
                </p:oleObj>
              </mc:Choice>
              <mc:Fallback>
                <p:oleObj name="Equazione" r:id="rId5" imgW="812447" imgH="228501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529013"/>
                        <a:ext cx="2713038" cy="765175"/>
                      </a:xfrm>
                      <a:prstGeom prst="rect">
                        <a:avLst/>
                      </a:prstGeom>
                      <a:solidFill>
                        <a:srgbClr val="D2D2F4"/>
                      </a:solidFill>
                      <a:ln w="9525">
                        <a:solidFill>
                          <a:srgbClr val="3366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10"/>
          <p:cNvGraphicFramePr>
            <a:graphicFrameLocks noChangeAspect="1"/>
          </p:cNvGraphicFramePr>
          <p:nvPr/>
        </p:nvGraphicFramePr>
        <p:xfrm>
          <a:off x="539750" y="1773238"/>
          <a:ext cx="435768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0" name="Equazione" r:id="rId7" imgW="2057400" imgH="254000" progId="Equation.3">
                  <p:embed/>
                </p:oleObj>
              </mc:Choice>
              <mc:Fallback>
                <p:oleObj name="Equazione" r:id="rId7" imgW="2057400" imgH="2540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773238"/>
                        <a:ext cx="4357688" cy="539750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 w="9525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0" name="Object 10"/>
          <p:cNvGraphicFramePr>
            <a:graphicFrameLocks noChangeAspect="1"/>
          </p:cNvGraphicFramePr>
          <p:nvPr/>
        </p:nvGraphicFramePr>
        <p:xfrm>
          <a:off x="539750" y="2373313"/>
          <a:ext cx="4143375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1" name="Equazione" r:id="rId9" imgW="1955800" imgH="482600" progId="Equation.3">
                  <p:embed/>
                </p:oleObj>
              </mc:Choice>
              <mc:Fallback>
                <p:oleObj name="Equazione" r:id="rId9" imgW="1955800" imgH="482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373313"/>
                        <a:ext cx="4143375" cy="1025525"/>
                      </a:xfrm>
                      <a:prstGeom prst="rect">
                        <a:avLst/>
                      </a:prstGeom>
                      <a:solidFill>
                        <a:srgbClr val="D2D2F4"/>
                      </a:solidFill>
                      <a:ln w="28575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10"/>
          <p:cNvGraphicFramePr>
            <a:graphicFrameLocks noChangeAspect="1"/>
          </p:cNvGraphicFramePr>
          <p:nvPr/>
        </p:nvGraphicFramePr>
        <p:xfrm>
          <a:off x="7667625" y="244475"/>
          <a:ext cx="1262063" cy="190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2" name="Equazione" r:id="rId11" imgW="927100" imgH="1397000" progId="Equation.3">
                  <p:embed/>
                </p:oleObj>
              </mc:Choice>
              <mc:Fallback>
                <p:oleObj name="Equazione" r:id="rId11" imgW="927100" imgH="13970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244475"/>
                        <a:ext cx="1262063" cy="1903413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uppo 11"/>
          <p:cNvGrpSpPr/>
          <p:nvPr/>
        </p:nvGrpSpPr>
        <p:grpSpPr>
          <a:xfrm>
            <a:off x="5076056" y="3501008"/>
            <a:ext cx="3528392" cy="1728192"/>
            <a:chOff x="4932040" y="2564904"/>
            <a:chExt cx="3528392" cy="1728192"/>
          </a:xfrm>
          <a:solidFill>
            <a:srgbClr val="FFFFFF"/>
          </a:solidFill>
        </p:grpSpPr>
        <p:sp>
          <p:nvSpPr>
            <p:cNvPr id="14" name="Rettangolo 13"/>
            <p:cNvSpPr/>
            <p:nvPr/>
          </p:nvSpPr>
          <p:spPr bwMode="auto">
            <a:xfrm>
              <a:off x="4932040" y="2564904"/>
              <a:ext cx="3528392" cy="1728192"/>
            </a:xfrm>
            <a:prstGeom prst="rect">
              <a:avLst/>
            </a:prstGeom>
            <a:grpFill/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/>
            </a:extLst>
          </p:spPr>
          <p:txBody>
            <a:bodyPr wrap="none"/>
            <a:lstStyle/>
            <a:p>
              <a:pPr algn="ctr">
                <a:defRPr/>
              </a:pPr>
              <a:endParaRPr lang="it-IT"/>
            </a:p>
          </p:txBody>
        </p:sp>
        <p:graphicFrame>
          <p:nvGraphicFramePr>
            <p:cNvPr id="15" name="Oggetto 14"/>
            <p:cNvGraphicFramePr>
              <a:graphicFrameLocks noChangeAspect="1"/>
            </p:cNvGraphicFramePr>
            <p:nvPr/>
          </p:nvGraphicFramePr>
          <p:xfrm>
            <a:off x="5224909" y="3271838"/>
            <a:ext cx="3033713" cy="949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83" name="Equazione" r:id="rId13" imgW="1257120" imgH="393480" progId="Equation.3">
                    <p:embed/>
                  </p:oleObj>
                </mc:Choice>
                <mc:Fallback>
                  <p:oleObj name="Equazione" r:id="rId13" imgW="1257120" imgH="393480" progId="Equation.3">
                    <p:embed/>
                    <p:pic>
                      <p:nvPicPr>
                        <p:cNvPr id="15" name="Oggetto 14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5224909" y="3271838"/>
                          <a:ext cx="3033713" cy="9493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CasellaDiTesto 15"/>
            <p:cNvSpPr txBox="1"/>
            <p:nvPr/>
          </p:nvSpPr>
          <p:spPr>
            <a:xfrm>
              <a:off x="5076056" y="2716278"/>
              <a:ext cx="2275368" cy="461665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in the 1D case:</a:t>
              </a:r>
            </a:p>
          </p:txBody>
        </p:sp>
      </p:grpSp>
      <p:sp>
        <p:nvSpPr>
          <p:cNvPr id="31753" name="CasellaDiTesto 3"/>
          <p:cNvSpPr txBox="1">
            <a:spLocks noChangeArrowheads="1"/>
          </p:cNvSpPr>
          <p:nvPr/>
        </p:nvSpPr>
        <p:spPr bwMode="auto">
          <a:xfrm>
            <a:off x="144463" y="-19050"/>
            <a:ext cx="32750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recap: </a:t>
            </a:r>
            <a:r>
              <a:rPr lang="it-IT" altLang="it-IT" b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</a:t>
            </a:r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627313" y="5732463"/>
          <a:ext cx="3344862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4" name="Equazione" r:id="rId3" imgW="1002865" imgH="253890" progId="Equation.3">
                  <p:embed/>
                </p:oleObj>
              </mc:Choice>
              <mc:Fallback>
                <p:oleObj name="Equazione" r:id="rId3" imgW="1002865" imgH="25389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5732463"/>
                        <a:ext cx="3344862" cy="850900"/>
                      </a:xfrm>
                      <a:prstGeom prst="rect">
                        <a:avLst/>
                      </a:prstGeom>
                      <a:solidFill>
                        <a:srgbClr val="D2D2F4"/>
                      </a:solidFill>
                      <a:ln w="38100">
                        <a:solidFill>
                          <a:srgbClr val="3366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10"/>
          <p:cNvGraphicFramePr>
            <a:graphicFrameLocks noChangeAspect="1"/>
          </p:cNvGraphicFramePr>
          <p:nvPr/>
        </p:nvGraphicFramePr>
        <p:xfrm>
          <a:off x="1055688" y="1484313"/>
          <a:ext cx="6816725" cy="199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5" name="Equazione" r:id="rId5" imgW="2959100" imgH="863600" progId="Equation.3">
                  <p:embed/>
                </p:oleObj>
              </mc:Choice>
              <mc:Fallback>
                <p:oleObj name="Equazione" r:id="rId5" imgW="2959100" imgH="863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1484313"/>
                        <a:ext cx="6816725" cy="1995487"/>
                      </a:xfrm>
                      <a:prstGeom prst="rect">
                        <a:avLst/>
                      </a:prstGeom>
                      <a:solidFill>
                        <a:srgbClr val="D2D2F4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10"/>
          <p:cNvGraphicFramePr>
            <a:graphicFrameLocks noChangeAspect="1"/>
          </p:cNvGraphicFramePr>
          <p:nvPr/>
        </p:nvGraphicFramePr>
        <p:xfrm>
          <a:off x="4214813" y="274638"/>
          <a:ext cx="36576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6" name="Equazione" r:id="rId7" imgW="1727200" imgH="508000" progId="Equation.3">
                  <p:embed/>
                </p:oleObj>
              </mc:Choice>
              <mc:Fallback>
                <p:oleObj name="Equazione" r:id="rId7" imgW="1727200" imgH="5080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3" y="274638"/>
                        <a:ext cx="3657600" cy="1079500"/>
                      </a:xfrm>
                      <a:prstGeom prst="rect">
                        <a:avLst/>
                      </a:prstGeom>
                      <a:solidFill>
                        <a:srgbClr val="D2D2F4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3" name="Text Box 2"/>
          <p:cNvSpPr txBox="1">
            <a:spLocks noChangeArrowheads="1"/>
          </p:cNvSpPr>
          <p:nvPr/>
        </p:nvSpPr>
        <p:spPr bwMode="auto">
          <a:xfrm>
            <a:off x="336550" y="765175"/>
            <a:ext cx="2940050" cy="5842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</a:rPr>
              <a:t>Example, case 2D</a:t>
            </a:r>
            <a:r>
              <a:rPr lang="it-IT" altLang="it-IT">
                <a:latin typeface="Arial" panose="020B0604020202020204" pitchFamily="34" charset="0"/>
              </a:rPr>
              <a:t>:</a:t>
            </a:r>
            <a:endParaRPr lang="it-IT" altLang="it-IT" sz="3600" i="1"/>
          </a:p>
        </p:txBody>
      </p:sp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1438275" y="3511550"/>
          <a:ext cx="6172200" cy="199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7" name="Equazione" r:id="rId9" imgW="2679700" imgH="863600" progId="Equation.3">
                  <p:embed/>
                </p:oleObj>
              </mc:Choice>
              <mc:Fallback>
                <p:oleObj name="Equazione" r:id="rId9" imgW="2679700" imgH="863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5" y="3511550"/>
                        <a:ext cx="6172200" cy="1995488"/>
                      </a:xfrm>
                      <a:prstGeom prst="rect">
                        <a:avLst/>
                      </a:prstGeom>
                      <a:solidFill>
                        <a:srgbClr val="D2D2F4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ttangolo 1"/>
          <p:cNvSpPr>
            <a:spLocks noChangeArrowheads="1"/>
          </p:cNvSpPr>
          <p:nvPr/>
        </p:nvSpPr>
        <p:spPr bwMode="auto">
          <a:xfrm>
            <a:off x="4572000" y="3511550"/>
            <a:ext cx="576263" cy="1912938"/>
          </a:xfrm>
          <a:prstGeom prst="rect">
            <a:avLst/>
          </a:prstGeom>
          <a:noFill/>
          <a:ln w="28575" algn="ctr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5292725" y="3511550"/>
            <a:ext cx="574675" cy="1912938"/>
          </a:xfrm>
          <a:prstGeom prst="rect">
            <a:avLst/>
          </a:prstGeom>
          <a:noFill/>
          <a:ln w="28575" algn="ctr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77" name="CasellaDiTesto 3"/>
          <p:cNvSpPr txBox="1">
            <a:spLocks noChangeArrowheads="1"/>
          </p:cNvSpPr>
          <p:nvPr/>
        </p:nvSpPr>
        <p:spPr bwMode="auto">
          <a:xfrm>
            <a:off x="144463" y="-19050"/>
            <a:ext cx="32750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recap: </a:t>
            </a:r>
            <a:r>
              <a:rPr lang="it-IT" altLang="it-IT" b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</a:t>
            </a:r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79388" y="4267200"/>
          <a:ext cx="4911725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1" name="Equazione" r:id="rId3" imgW="1472561" imgH="266584" progId="Equation.3">
                  <p:embed/>
                </p:oleObj>
              </mc:Choice>
              <mc:Fallback>
                <p:oleObj name="Equazione" r:id="rId3" imgW="1472561" imgH="266584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267200"/>
                        <a:ext cx="4911725" cy="89376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38100">
                        <a:solidFill>
                          <a:srgbClr val="92D05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10"/>
          <p:cNvGraphicFramePr>
            <a:graphicFrameLocks noChangeAspect="1"/>
          </p:cNvGraphicFramePr>
          <p:nvPr/>
        </p:nvGraphicFramePr>
        <p:xfrm>
          <a:off x="179388" y="2930525"/>
          <a:ext cx="5808662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2" name="Equazione" r:id="rId5" imgW="1739900" imgH="279400" progId="Equation.3">
                  <p:embed/>
                </p:oleObj>
              </mc:Choice>
              <mc:Fallback>
                <p:oleObj name="Equazione" r:id="rId5" imgW="1739900" imgH="279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930525"/>
                        <a:ext cx="5808662" cy="93503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9525">
                        <a:solidFill>
                          <a:srgbClr val="32946A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10"/>
          <p:cNvGraphicFramePr>
            <a:graphicFrameLocks noChangeAspect="1"/>
          </p:cNvGraphicFramePr>
          <p:nvPr/>
        </p:nvGraphicFramePr>
        <p:xfrm>
          <a:off x="179388" y="1700213"/>
          <a:ext cx="4143375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3" name="Equazione" r:id="rId7" imgW="1955800" imgH="482600" progId="Equation.3">
                  <p:embed/>
                </p:oleObj>
              </mc:Choice>
              <mc:Fallback>
                <p:oleObj name="Equazione" r:id="rId7" imgW="1955800" imgH="482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700213"/>
                        <a:ext cx="4143375" cy="10255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Text Box 2"/>
          <p:cNvSpPr txBox="1">
            <a:spLocks noChangeArrowheads="1"/>
          </p:cNvSpPr>
          <p:nvPr/>
        </p:nvSpPr>
        <p:spPr bwMode="auto">
          <a:xfrm>
            <a:off x="180975" y="981075"/>
            <a:ext cx="2001838" cy="523875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800">
                <a:latin typeface="Arial" panose="020B0604020202020204" pitchFamily="34" charset="0"/>
              </a:rPr>
              <a:t>examples:</a:t>
            </a:r>
            <a:endParaRPr lang="it-IT" altLang="it-IT" sz="2800" i="1"/>
          </a:p>
        </p:txBody>
      </p:sp>
      <p:graphicFrame>
        <p:nvGraphicFramePr>
          <p:cNvPr id="33798" name="Object 10"/>
          <p:cNvGraphicFramePr>
            <a:graphicFrameLocks noChangeAspect="1"/>
          </p:cNvGraphicFramePr>
          <p:nvPr/>
        </p:nvGraphicFramePr>
        <p:xfrm>
          <a:off x="7629525" y="274638"/>
          <a:ext cx="1260475" cy="190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4" name="Equazione" r:id="rId9" imgW="927100" imgH="1397000" progId="Equation.3">
                  <p:embed/>
                </p:oleObj>
              </mc:Choice>
              <mc:Fallback>
                <p:oleObj name="Equazione" r:id="rId9" imgW="927100" imgH="13970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9525" y="274638"/>
                        <a:ext cx="1260475" cy="1901825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uppo 9"/>
          <p:cNvGrpSpPr/>
          <p:nvPr/>
        </p:nvGrpSpPr>
        <p:grpSpPr>
          <a:xfrm>
            <a:off x="5197782" y="4099014"/>
            <a:ext cx="3960440" cy="1728192"/>
            <a:chOff x="4932040" y="2564904"/>
            <a:chExt cx="3528392" cy="1728192"/>
          </a:xfrm>
          <a:solidFill>
            <a:srgbClr val="FFFFFF"/>
          </a:solidFill>
        </p:grpSpPr>
        <p:sp>
          <p:nvSpPr>
            <p:cNvPr id="12" name="Rettangolo 11"/>
            <p:cNvSpPr/>
            <p:nvPr/>
          </p:nvSpPr>
          <p:spPr bwMode="auto">
            <a:xfrm>
              <a:off x="4932040" y="2564904"/>
              <a:ext cx="3528392" cy="1728192"/>
            </a:xfrm>
            <a:prstGeom prst="rect">
              <a:avLst/>
            </a:prstGeom>
            <a:grpFill/>
            <a:ln w="9525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/>
            </a:extLst>
          </p:spPr>
          <p:txBody>
            <a:bodyPr wrap="none"/>
            <a:lstStyle/>
            <a:p>
              <a:pPr algn="ctr">
                <a:defRPr/>
              </a:pPr>
              <a:endParaRPr lang="it-IT"/>
            </a:p>
          </p:txBody>
        </p:sp>
        <p:graphicFrame>
          <p:nvGraphicFramePr>
            <p:cNvPr id="14" name="Oggetto 13"/>
            <p:cNvGraphicFramePr>
              <a:graphicFrameLocks noChangeAspect="1"/>
            </p:cNvGraphicFramePr>
            <p:nvPr/>
          </p:nvGraphicFramePr>
          <p:xfrm>
            <a:off x="5076056" y="3326912"/>
            <a:ext cx="3145734" cy="7920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25" name="Equazione" r:id="rId11" imgW="1562040" imgH="393480" progId="Equation.3">
                    <p:embed/>
                  </p:oleObj>
                </mc:Choice>
                <mc:Fallback>
                  <p:oleObj name="Equazione" r:id="rId11" imgW="1562040" imgH="393480" progId="Equation.3">
                    <p:embed/>
                    <p:pic>
                      <p:nvPicPr>
                        <p:cNvPr id="14" name="Oggetto 13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076056" y="3326912"/>
                          <a:ext cx="3145734" cy="7920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CasellaDiTesto 14"/>
            <p:cNvSpPr txBox="1"/>
            <p:nvPr/>
          </p:nvSpPr>
          <p:spPr>
            <a:xfrm>
              <a:off x="5076056" y="2716278"/>
              <a:ext cx="2275368" cy="461665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in the 1D case:</a:t>
              </a:r>
            </a:p>
          </p:txBody>
        </p:sp>
      </p:grpSp>
      <p:sp>
        <p:nvSpPr>
          <p:cNvPr id="33800" name="CasellaDiTesto 3"/>
          <p:cNvSpPr txBox="1">
            <a:spLocks noChangeArrowheads="1"/>
          </p:cNvSpPr>
          <p:nvPr/>
        </p:nvSpPr>
        <p:spPr bwMode="auto">
          <a:xfrm>
            <a:off x="144463" y="-19050"/>
            <a:ext cx="32750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recap: </a:t>
            </a:r>
            <a:r>
              <a:rPr lang="it-IT" altLang="it-IT" b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</a:t>
            </a:r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10"/>
          <p:cNvGraphicFramePr>
            <a:graphicFrameLocks noChangeAspect="1"/>
          </p:cNvGraphicFramePr>
          <p:nvPr/>
        </p:nvGraphicFramePr>
        <p:xfrm>
          <a:off x="3276600" y="1041400"/>
          <a:ext cx="5729288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7" name="Equazione" r:id="rId3" imgW="2705100" imgH="241300" progId="Equation.3">
                  <p:embed/>
                </p:oleObj>
              </mc:Choice>
              <mc:Fallback>
                <p:oleObj name="Equazione" r:id="rId3" imgW="2705100" imgH="2413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041400"/>
                        <a:ext cx="5729288" cy="51276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336550" y="969963"/>
            <a:ext cx="2795588" cy="5842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</a:rPr>
              <a:t>Example, case 2D</a:t>
            </a:r>
            <a:r>
              <a:rPr lang="it-IT" altLang="it-IT">
                <a:latin typeface="Arial" panose="020B0604020202020204" pitchFamily="34" charset="0"/>
              </a:rPr>
              <a:t>:</a:t>
            </a:r>
            <a:endParaRPr lang="it-IT" altLang="it-IT" sz="3600" i="1"/>
          </a:p>
        </p:txBody>
      </p:sp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1065213" y="3789363"/>
          <a:ext cx="7077075" cy="199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8" name="Equazione" r:id="rId5" imgW="3073400" imgH="863600" progId="Equation.3">
                  <p:embed/>
                </p:oleObj>
              </mc:Choice>
              <mc:Fallback>
                <p:oleObj name="Equazione" r:id="rId5" imgW="3073400" imgH="863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3789363"/>
                        <a:ext cx="7077075" cy="1995487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1" name="Object 10"/>
          <p:cNvGraphicFramePr>
            <a:graphicFrameLocks noChangeAspect="1"/>
          </p:cNvGraphicFramePr>
          <p:nvPr/>
        </p:nvGraphicFramePr>
        <p:xfrm>
          <a:off x="1597025" y="1679575"/>
          <a:ext cx="5854700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9" name="Equazione" r:id="rId7" imgW="2755900" imgH="863600" progId="Equation.3">
                  <p:embed/>
                </p:oleObj>
              </mc:Choice>
              <mc:Fallback>
                <p:oleObj name="Equazione" r:id="rId7" imgW="2755900" imgH="863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025" y="1679575"/>
                        <a:ext cx="5854700" cy="18415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ttangolo 6"/>
          <p:cNvSpPr>
            <a:spLocks noChangeArrowheads="1"/>
          </p:cNvSpPr>
          <p:nvPr/>
        </p:nvSpPr>
        <p:spPr bwMode="auto">
          <a:xfrm>
            <a:off x="4859338" y="3830638"/>
            <a:ext cx="576262" cy="1912937"/>
          </a:xfrm>
          <a:prstGeom prst="rect">
            <a:avLst/>
          </a:prstGeom>
          <a:noFill/>
          <a:ln w="28575" algn="ctr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5580063" y="3821113"/>
            <a:ext cx="576262" cy="1911350"/>
          </a:xfrm>
          <a:prstGeom prst="rect">
            <a:avLst/>
          </a:prstGeom>
          <a:noFill/>
          <a:ln w="28575" algn="ctr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24" name="CasellaDiTesto 3"/>
          <p:cNvSpPr txBox="1">
            <a:spLocks noChangeArrowheads="1"/>
          </p:cNvSpPr>
          <p:nvPr/>
        </p:nvSpPr>
        <p:spPr bwMode="auto">
          <a:xfrm>
            <a:off x="144463" y="-19050"/>
            <a:ext cx="32750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recap: </a:t>
            </a:r>
            <a:r>
              <a:rPr lang="it-IT" altLang="it-IT" b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</a:t>
            </a:r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107504" y="969963"/>
            <a:ext cx="7115175" cy="523220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dirty="0" err="1" smtClean="0">
                <a:latin typeface="Arial" panose="020B0604020202020204" pitchFamily="34" charset="0"/>
              </a:rPr>
              <a:t>d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irectional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derivatives</a:t>
            </a:r>
            <a:r>
              <a:rPr lang="it-IT" altLang="it-IT" sz="2800" dirty="0" smtClean="0">
                <a:latin typeface="Arial" panose="020B0604020202020204" pitchFamily="34" charset="0"/>
              </a:rPr>
              <a:t> and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Jacobian</a:t>
            </a:r>
            <a:endParaRPr lang="it-IT" altLang="it-IT" sz="2800" i="1" dirty="0"/>
          </a:p>
        </p:txBody>
      </p:sp>
      <p:graphicFrame>
        <p:nvGraphicFramePr>
          <p:cNvPr id="1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361483"/>
              </p:ext>
            </p:extLst>
          </p:nvPr>
        </p:nvGraphicFramePr>
        <p:xfrm>
          <a:off x="3275856" y="3645024"/>
          <a:ext cx="3333750" cy="199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8" name="Equazione" r:id="rId3" imgW="1447560" imgH="863280" progId="Equation.3">
                  <p:embed/>
                </p:oleObj>
              </mc:Choice>
              <mc:Fallback>
                <p:oleObj name="Equazione" r:id="rId3" imgW="1447560" imgH="863280" progId="Equation.3">
                  <p:embed/>
                  <p:pic>
                    <p:nvPicPr>
                      <p:cNvPr id="1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645024"/>
                        <a:ext cx="3333750" cy="199548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4" name="CasellaDiTesto 3"/>
          <p:cNvSpPr txBox="1">
            <a:spLocks noChangeArrowheads="1"/>
          </p:cNvSpPr>
          <p:nvPr/>
        </p:nvSpPr>
        <p:spPr bwMode="auto">
          <a:xfrm>
            <a:off x="144463" y="-19050"/>
            <a:ext cx="32750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recap: </a:t>
            </a:r>
            <a:r>
              <a:rPr lang="it-IT" altLang="it-IT" b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</a:t>
            </a:r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5496" y="1700808"/>
            <a:ext cx="9021586" cy="1077218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800" dirty="0" err="1" smtClean="0">
                <a:latin typeface="Arial" panose="020B0604020202020204" pitchFamily="34" charset="0"/>
              </a:rPr>
              <a:t>since</a:t>
            </a:r>
            <a:r>
              <a:rPr lang="it-IT" altLang="it-IT" sz="2800" dirty="0" smtClean="0">
                <a:latin typeface="Arial" panose="020B0604020202020204" pitchFamily="34" charset="0"/>
              </a:rPr>
              <a:t> the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directional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800" dirty="0">
                <a:latin typeface="Arial" panose="020B0604020202020204" pitchFamily="34" charset="0"/>
              </a:rPr>
              <a:t>derivative </a:t>
            </a:r>
            <a:r>
              <a:rPr lang="it-IT" altLang="it-IT" sz="2800" dirty="0" smtClean="0">
                <a:latin typeface="Arial" panose="020B0604020202020204" pitchFamily="34" charset="0"/>
              </a:rPr>
              <a:t>of</a:t>
            </a:r>
            <a:r>
              <a:rPr lang="it-IT" altLang="it-IT" sz="2400" dirty="0" smtClean="0">
                <a:latin typeface="Arial" panose="020B0604020202020204" pitchFamily="34" charset="0"/>
              </a:rPr>
              <a:t>  (the scalar </a:t>
            </a:r>
            <a:r>
              <a:rPr lang="it-IT" altLang="it-IT" sz="2400" dirty="0" err="1" smtClean="0">
                <a:latin typeface="Arial" panose="020B0604020202020204" pitchFamily="34" charset="0"/>
              </a:rPr>
              <a:t>function</a:t>
            </a:r>
            <a:r>
              <a:rPr lang="it-IT" altLang="it-IT" sz="2400" dirty="0" smtClean="0">
                <a:latin typeface="Arial" panose="020B0604020202020204" pitchFamily="34" charset="0"/>
              </a:rPr>
              <a:t>)  </a:t>
            </a:r>
            <a:r>
              <a:rPr lang="it-IT" altLang="it-IT" i="1" dirty="0" smtClean="0">
                <a:latin typeface="+mn-lt"/>
              </a:rPr>
              <a:t>f</a:t>
            </a:r>
            <a:r>
              <a:rPr lang="it-IT" altLang="it-IT" dirty="0" smtClean="0">
                <a:latin typeface="+mn-lt"/>
              </a:rPr>
              <a:t>(</a:t>
            </a:r>
            <a:r>
              <a:rPr lang="it-IT" altLang="it-IT" b="1" dirty="0" smtClean="0">
                <a:latin typeface="+mn-lt"/>
              </a:rPr>
              <a:t>x</a:t>
            </a:r>
            <a:r>
              <a:rPr lang="it-IT" altLang="it-IT" dirty="0" smtClean="0">
                <a:latin typeface="+mn-lt"/>
              </a:rPr>
              <a:t>) </a:t>
            </a:r>
            <a:r>
              <a:rPr lang="it-IT" altLang="it-IT" sz="2800" dirty="0" smtClean="0">
                <a:latin typeface="Arial" panose="020B0604020202020204" pitchFamily="34" charset="0"/>
              </a:rPr>
              <a:t>in the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direction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b="1" dirty="0"/>
              <a:t>p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is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endParaRPr lang="it-IT" altLang="it-IT" sz="2800" i="1" dirty="0">
              <a:latin typeface="+mn-lt"/>
            </a:endParaRPr>
          </a:p>
        </p:txBody>
      </p:sp>
      <p:graphicFrame>
        <p:nvGraphicFramePr>
          <p:cNvPr id="1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75480"/>
              </p:ext>
            </p:extLst>
          </p:nvPr>
        </p:nvGraphicFramePr>
        <p:xfrm>
          <a:off x="3310880" y="2239144"/>
          <a:ext cx="1981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9" name="Equazione" r:id="rId5" imgW="698400" imgH="241200" progId="Equation.3">
                  <p:embed/>
                </p:oleObj>
              </mc:Choice>
              <mc:Fallback>
                <p:oleObj name="Equazione" r:id="rId5" imgW="698400" imgH="241200" progId="Equation.3">
                  <p:embed/>
                  <p:pic>
                    <p:nvPicPr>
                      <p:cNvPr id="2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0880" y="2239144"/>
                        <a:ext cx="1981200" cy="685800"/>
                      </a:xfrm>
                      <a:prstGeom prst="rect">
                        <a:avLst/>
                      </a:prstGeom>
                      <a:solidFill>
                        <a:srgbClr val="C2FFF0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44463" y="3675194"/>
            <a:ext cx="2843212" cy="523220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800" dirty="0" err="1">
                <a:latin typeface="Arial" panose="020B0604020202020204" pitchFamily="34" charset="0"/>
              </a:rPr>
              <a:t>t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hen</a:t>
            </a:r>
            <a:r>
              <a:rPr lang="it-IT" altLang="it-IT" sz="2800" dirty="0" smtClean="0">
                <a:latin typeface="Arial" panose="020B0604020202020204" pitchFamily="34" charset="0"/>
              </a:rPr>
              <a:t>, the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vector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endParaRPr lang="it-IT" altLang="it-IT" sz="2800" i="1" dirty="0">
              <a:latin typeface="+mn-lt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07504" y="5786100"/>
            <a:ext cx="8949578" cy="1015663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800" dirty="0" err="1">
                <a:latin typeface="Arial" panose="020B0604020202020204" pitchFamily="34" charset="0"/>
              </a:rPr>
              <a:t>g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ives</a:t>
            </a:r>
            <a:r>
              <a:rPr lang="it-IT" altLang="it-IT" sz="2800" dirty="0" smtClean="0">
                <a:latin typeface="Arial" panose="020B0604020202020204" pitchFamily="34" charset="0"/>
              </a:rPr>
              <a:t> the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values</a:t>
            </a:r>
            <a:r>
              <a:rPr lang="it-IT" altLang="it-IT" sz="2800" dirty="0" smtClean="0">
                <a:latin typeface="Arial" panose="020B0604020202020204" pitchFamily="34" charset="0"/>
              </a:rPr>
              <a:t> of the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directional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derivatives</a:t>
            </a:r>
            <a:r>
              <a:rPr lang="it-IT" altLang="it-IT" sz="2800" dirty="0" smtClean="0">
                <a:latin typeface="Arial" panose="020B0604020202020204" pitchFamily="34" charset="0"/>
              </a:rPr>
              <a:t> of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800" dirty="0" smtClean="0">
                <a:latin typeface="Arial" panose="020B0604020202020204" pitchFamily="34" charset="0"/>
              </a:rPr>
              <a:t>and                in the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direction</a:t>
            </a:r>
            <a:r>
              <a:rPr lang="it-IT" altLang="it-IT" sz="2800" dirty="0" smtClean="0">
                <a:latin typeface="Arial" panose="020B0604020202020204" pitchFamily="34" charset="0"/>
              </a:rPr>
              <a:t> of the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unit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vector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b="1" dirty="0" smtClean="0">
                <a:latin typeface="+mn-lt"/>
              </a:rPr>
              <a:t>p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endParaRPr lang="it-IT" altLang="it-IT" sz="2800" i="1" dirty="0">
              <a:latin typeface="+mn-lt"/>
            </a:endParaRPr>
          </a:p>
        </p:txBody>
      </p:sp>
      <p:graphicFrame>
        <p:nvGraphicFramePr>
          <p:cNvPr id="1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663082"/>
              </p:ext>
            </p:extLst>
          </p:nvPr>
        </p:nvGraphicFramePr>
        <p:xfrm>
          <a:off x="7846690" y="5769570"/>
          <a:ext cx="1261814" cy="467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0" name="Equazione" r:id="rId7" imgW="583920" imgH="215640" progId="Equation.3">
                  <p:embed/>
                </p:oleObj>
              </mc:Choice>
              <mc:Fallback>
                <p:oleObj name="Equazione" r:id="rId7" imgW="583920" imgH="215640" progId="Equation.3">
                  <p:embed/>
                  <p:pic>
                    <p:nvPicPr>
                      <p:cNvPr id="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6690" y="5769570"/>
                        <a:ext cx="1261814" cy="467742"/>
                      </a:xfrm>
                      <a:prstGeom prst="rect">
                        <a:avLst/>
                      </a:prstGeom>
                      <a:solidFill>
                        <a:srgbClr val="C2FFF0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258736"/>
              </p:ext>
            </p:extLst>
          </p:nvPr>
        </p:nvGraphicFramePr>
        <p:xfrm>
          <a:off x="922338" y="6273055"/>
          <a:ext cx="128905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1" name="Equazione" r:id="rId9" imgW="596880" imgH="215640" progId="Equation.3">
                  <p:embed/>
                </p:oleObj>
              </mc:Choice>
              <mc:Fallback>
                <p:oleObj name="Equazione" r:id="rId9" imgW="596880" imgH="215640" progId="Equation.3">
                  <p:embed/>
                  <p:pic>
                    <p:nvPicPr>
                      <p:cNvPr id="1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6273055"/>
                        <a:ext cx="1289050" cy="468313"/>
                      </a:xfrm>
                      <a:prstGeom prst="rect">
                        <a:avLst/>
                      </a:prstGeom>
                      <a:solidFill>
                        <a:srgbClr val="C2FFF0"/>
                      </a:soli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547681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323850" y="333375"/>
            <a:ext cx="8656638" cy="584200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Example of Minimum of function of 2 variables</a:t>
            </a:r>
          </a:p>
        </p:txBody>
      </p:sp>
      <p:graphicFrame>
        <p:nvGraphicFramePr>
          <p:cNvPr id="6147" name="Object 17"/>
          <p:cNvGraphicFramePr>
            <a:graphicFrameLocks noChangeAspect="1"/>
          </p:cNvGraphicFramePr>
          <p:nvPr/>
        </p:nvGraphicFramePr>
        <p:xfrm>
          <a:off x="2252663" y="1268413"/>
          <a:ext cx="413385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3" imgW="1371600" imgH="317500" progId="Equation.3">
                  <p:embed/>
                </p:oleObj>
              </mc:Choice>
              <mc:Fallback>
                <p:oleObj name="Equation" r:id="rId3" imgW="1371600" imgH="3175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2663" y="1268413"/>
                        <a:ext cx="4133850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48" name="Picture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836738"/>
            <a:ext cx="6697663" cy="502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179388" y="1628775"/>
          <a:ext cx="324167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zione" r:id="rId3" imgW="1371600" imgH="317500" progId="Equation.3">
                  <p:embed/>
                </p:oleObj>
              </mc:Choice>
              <mc:Fallback>
                <p:oleObj name="Equazione" r:id="rId3" imgW="1371600" imgH="317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628775"/>
                        <a:ext cx="3241675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4119" name="Text Box 7"/>
          <p:cNvSpPr txBox="1">
            <a:spLocks noChangeArrowheads="1"/>
          </p:cNvSpPr>
          <p:nvPr/>
        </p:nvSpPr>
        <p:spPr bwMode="auto">
          <a:xfrm>
            <a:off x="0" y="5181600"/>
            <a:ext cx="7451725" cy="1676400"/>
          </a:xfrm>
          <a:prstGeom prst="rect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it-IT" sz="2000" b="1">
                <a:latin typeface="Courier New" panose="02070309020205020404" pitchFamily="49" charset="0"/>
              </a:rPr>
              <a:t>fun=@(X,Y) (X-1).^2+(Y-2).^2;</a:t>
            </a:r>
            <a:r>
              <a:rPr lang="es-ES" altLang="it-IT" sz="2400"/>
              <a:t> </a:t>
            </a:r>
            <a:r>
              <a:rPr lang="es-ES" altLang="it-IT" sz="2000" b="1">
                <a:latin typeface="Courier New" panose="02070309020205020404" pitchFamily="49" charset="0"/>
              </a:rPr>
              <a:t>x=linspace(0,3,20);y=linspace(0,3,20);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it-IT" sz="2000" b="1">
                <a:latin typeface="Courier New" panose="02070309020205020404" pitchFamily="49" charset="0"/>
              </a:rPr>
              <a:t>[X,Y]=meshgrid(x,y);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it-IT" sz="2000" b="1">
                <a:latin typeface="Courier New" panose="02070309020205020404" pitchFamily="49" charset="0"/>
              </a:rPr>
              <a:t>Z=fun(X,Y); surfc(X,Y,Z);shading interp;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it-IT" sz="2000" b="1">
                <a:latin typeface="Courier New" panose="02070309020205020404" pitchFamily="49" charset="0"/>
              </a:rPr>
              <a:t>contour(X,Y,Z,[0.2:0.2:1])</a:t>
            </a:r>
            <a:endParaRPr lang="it-IT" altLang="it-IT" sz="2000" b="1">
              <a:latin typeface="Courier New" panose="02070309020205020404" pitchFamily="49" charset="0"/>
            </a:endParaRPr>
          </a:p>
        </p:txBody>
      </p:sp>
      <p:pic>
        <p:nvPicPr>
          <p:cNvPr id="7172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981075"/>
            <a:ext cx="5907087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779838" y="2924175"/>
            <a:ext cx="2160587" cy="2089150"/>
            <a:chOff x="2381" y="1842"/>
            <a:chExt cx="1361" cy="1316"/>
          </a:xfrm>
        </p:grpSpPr>
        <p:sp>
          <p:nvSpPr>
            <p:cNvPr id="7175" name="Oval 11"/>
            <p:cNvSpPr>
              <a:spLocks noChangeArrowheads="1"/>
            </p:cNvSpPr>
            <p:nvPr/>
          </p:nvSpPr>
          <p:spPr bwMode="auto">
            <a:xfrm>
              <a:off x="3696" y="1842"/>
              <a:ext cx="45" cy="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7176" name="Line 12"/>
            <p:cNvSpPr>
              <a:spLocks noChangeShapeType="1"/>
            </p:cNvSpPr>
            <p:nvPr/>
          </p:nvSpPr>
          <p:spPr bwMode="auto">
            <a:xfrm>
              <a:off x="2381" y="1842"/>
              <a:ext cx="1361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7177" name="Line 13"/>
            <p:cNvSpPr>
              <a:spLocks noChangeShapeType="1"/>
            </p:cNvSpPr>
            <p:nvPr/>
          </p:nvSpPr>
          <p:spPr bwMode="auto">
            <a:xfrm flipV="1">
              <a:off x="3742" y="1842"/>
              <a:ext cx="0" cy="1316"/>
            </a:xfrm>
            <a:prstGeom prst="line">
              <a:avLst/>
            </a:prstGeom>
            <a:noFill/>
            <a:ln w="9525" cap="rnd">
              <a:solidFill>
                <a:srgbClr val="FF33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323850" y="333375"/>
            <a:ext cx="8656638" cy="584200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Example of Minimum of function of 2 variables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4741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474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474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474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474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4119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258888" y="1557338"/>
            <a:ext cx="4679950" cy="5842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local and global minima</a:t>
            </a:r>
            <a:endParaRPr lang="it-IT" altLang="it-IT" sz="3600" i="1"/>
          </a:p>
        </p:txBody>
      </p:sp>
      <p:graphicFrame>
        <p:nvGraphicFramePr>
          <p:cNvPr id="436229" name="Object 5"/>
          <p:cNvGraphicFramePr>
            <a:graphicFrameLocks noChangeAspect="1"/>
          </p:cNvGraphicFramePr>
          <p:nvPr/>
        </p:nvGraphicFramePr>
        <p:xfrm>
          <a:off x="6516688" y="1412875"/>
          <a:ext cx="22320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3" imgW="749300" imgH="279400" progId="Equation.DSMT4">
                  <p:embed/>
                </p:oleObj>
              </mc:Choice>
              <mc:Fallback>
                <p:oleObj name="Equation" r:id="rId3" imgW="749300" imgH="279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1412875"/>
                        <a:ext cx="2232025" cy="79216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33CC33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>
                            <a:alpha val="74997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6230" name="Text Box 6"/>
          <p:cNvSpPr txBox="1">
            <a:spLocks noChangeArrowheads="1"/>
          </p:cNvSpPr>
          <p:nvPr/>
        </p:nvSpPr>
        <p:spPr bwMode="auto">
          <a:xfrm>
            <a:off x="1258888" y="2492375"/>
            <a:ext cx="4679950" cy="5842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local and global maxima</a:t>
            </a:r>
            <a:endParaRPr lang="it-IT" altLang="it-IT" sz="4400" i="1"/>
          </a:p>
        </p:txBody>
      </p:sp>
      <p:graphicFrame>
        <p:nvGraphicFramePr>
          <p:cNvPr id="436232" name="Object 8"/>
          <p:cNvGraphicFramePr>
            <a:graphicFrameLocks noChangeAspect="1"/>
          </p:cNvGraphicFramePr>
          <p:nvPr/>
        </p:nvGraphicFramePr>
        <p:xfrm>
          <a:off x="6478588" y="2565400"/>
          <a:ext cx="2308225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5" imgW="774364" imgH="291973" progId="Equation.DSMT4">
                  <p:embed/>
                </p:oleObj>
              </mc:Choice>
              <mc:Fallback>
                <p:oleObj name="Equation" r:id="rId5" imgW="774364" imgH="291973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8588" y="2565400"/>
                        <a:ext cx="2308225" cy="82708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33CC33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>
                            <a:alpha val="74997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755650" y="3573463"/>
          <a:ext cx="6800850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zione" r:id="rId7" imgW="1562100" imgH="279400" progId="Equation.3">
                  <p:embed/>
                </p:oleObj>
              </mc:Choice>
              <mc:Fallback>
                <p:oleObj name="Equazione" r:id="rId7" imgW="1562100" imgH="279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573463"/>
                        <a:ext cx="6800850" cy="1212850"/>
                      </a:xfrm>
                      <a:prstGeom prst="rect">
                        <a:avLst/>
                      </a:prstGeom>
                      <a:solidFill>
                        <a:srgbClr val="66FF99"/>
                      </a:solidFill>
                      <a:ln w="57150">
                        <a:solidFill>
                          <a:srgbClr val="60C99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52438" y="5051425"/>
            <a:ext cx="8512175" cy="1570038"/>
          </a:xfrm>
          <a:prstGeom prst="rect">
            <a:avLst/>
          </a:prstGeom>
          <a:solidFill>
            <a:schemeClr val="accent3">
              <a:lumMod val="95000"/>
            </a:schemeClr>
          </a:solidFill>
          <a:ln w="38100">
            <a:solidFill>
              <a:srgbClr val="3366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dirty="0" smtClean="0">
                <a:latin typeface="Arial" panose="020B0604020202020204" pitchFamily="34" charset="0"/>
              </a:rPr>
              <a:t>to </a:t>
            </a:r>
            <a:r>
              <a:rPr lang="it-IT" altLang="it-IT" dirty="0" err="1" smtClean="0">
                <a:latin typeface="Arial" panose="020B0604020202020204" pitchFamily="34" charset="0"/>
              </a:rPr>
              <a:t>determine</a:t>
            </a:r>
            <a:r>
              <a:rPr lang="it-IT" altLang="it-IT" dirty="0" smtClean="0">
                <a:latin typeface="Arial" panose="020B0604020202020204" pitchFamily="34" charset="0"/>
              </a:rPr>
              <a:t> a </a:t>
            </a:r>
            <a:r>
              <a:rPr lang="it-IT" altLang="it-IT" b="1" dirty="0" smtClean="0">
                <a:latin typeface="Arial" panose="020B0604020202020204" pitchFamily="34" charset="0"/>
              </a:rPr>
              <a:t>maximum</a:t>
            </a:r>
            <a:r>
              <a:rPr lang="it-IT" altLang="it-IT" dirty="0" smtClean="0">
                <a:latin typeface="Arial" panose="020B0604020202020204" pitchFamily="34" charset="0"/>
              </a:rPr>
              <a:t> of  </a:t>
            </a:r>
            <a:r>
              <a:rPr lang="it-IT" altLang="it-IT" i="1" dirty="0" smtClean="0">
                <a:latin typeface="+mn-lt"/>
              </a:rPr>
              <a:t>f </a:t>
            </a:r>
            <a:r>
              <a:rPr lang="it-IT" altLang="it-IT" dirty="0" smtClean="0">
                <a:latin typeface="+mn-lt"/>
              </a:rPr>
              <a:t>(</a:t>
            </a:r>
            <a:r>
              <a:rPr lang="it-IT" altLang="it-IT" b="1" dirty="0" smtClean="0">
                <a:latin typeface="+mn-lt"/>
              </a:rPr>
              <a:t>x</a:t>
            </a:r>
            <a:r>
              <a:rPr lang="it-IT" altLang="it-IT" dirty="0" smtClean="0">
                <a:latin typeface="+mn-lt"/>
              </a:rPr>
              <a:t>)</a:t>
            </a:r>
            <a:r>
              <a:rPr lang="it-IT" altLang="it-IT" dirty="0" smtClean="0">
                <a:latin typeface="Arial" panose="020B0604020202020204" pitchFamily="34" charset="0"/>
              </a:rPr>
              <a:t>, </a:t>
            </a:r>
            <a:r>
              <a:rPr lang="it-IT" altLang="it-IT" dirty="0" err="1" smtClean="0">
                <a:latin typeface="Arial" panose="020B0604020202020204" pitchFamily="34" charset="0"/>
              </a:rPr>
              <a:t>it</a:t>
            </a:r>
            <a:r>
              <a:rPr lang="it-IT" altLang="it-IT" dirty="0" smtClean="0">
                <a:latin typeface="Arial" panose="020B0604020202020204" pitchFamily="34" charset="0"/>
              </a:rPr>
              <a:t> </a:t>
            </a:r>
            <a:r>
              <a:rPr lang="it-IT" altLang="it-IT" dirty="0" err="1" smtClean="0">
                <a:latin typeface="Arial" panose="020B0604020202020204" pitchFamily="34" charset="0"/>
              </a:rPr>
              <a:t>is</a:t>
            </a:r>
            <a:r>
              <a:rPr lang="it-IT" altLang="it-IT" dirty="0" smtClean="0">
                <a:latin typeface="Arial" panose="020B0604020202020204" pitchFamily="34" charset="0"/>
              </a:rPr>
              <a:t> </a:t>
            </a:r>
            <a:r>
              <a:rPr lang="it-IT" altLang="it-IT" dirty="0" err="1" smtClean="0">
                <a:latin typeface="Arial" panose="020B0604020202020204" pitchFamily="34" charset="0"/>
              </a:rPr>
              <a:t>sufficient</a:t>
            </a:r>
            <a:r>
              <a:rPr lang="it-IT" altLang="it-IT" dirty="0" smtClean="0">
                <a:latin typeface="Arial" panose="020B0604020202020204" pitchFamily="34" charset="0"/>
              </a:rPr>
              <a:t> to </a:t>
            </a:r>
            <a:r>
              <a:rPr lang="it-IT" altLang="it-IT" dirty="0" err="1" smtClean="0">
                <a:latin typeface="Arial" panose="020B0604020202020204" pitchFamily="34" charset="0"/>
              </a:rPr>
              <a:t>determine</a:t>
            </a:r>
            <a:r>
              <a:rPr lang="it-IT" altLang="it-IT" dirty="0" smtClean="0">
                <a:latin typeface="Arial" panose="020B0604020202020204" pitchFamily="34" charset="0"/>
              </a:rPr>
              <a:t> the </a:t>
            </a:r>
            <a:r>
              <a:rPr lang="it-IT" altLang="it-IT" dirty="0" err="1" smtClean="0">
                <a:latin typeface="Arial" panose="020B0604020202020204" pitchFamily="34" charset="0"/>
              </a:rPr>
              <a:t>corresponding</a:t>
            </a:r>
            <a:r>
              <a:rPr lang="it-IT" altLang="it-IT" dirty="0" smtClean="0">
                <a:latin typeface="Arial" panose="020B0604020202020204" pitchFamily="34" charset="0"/>
              </a:rPr>
              <a:t> </a:t>
            </a:r>
            <a:r>
              <a:rPr lang="it-IT" altLang="it-IT" b="1" dirty="0" smtClean="0">
                <a:latin typeface="Arial" panose="020B0604020202020204" pitchFamily="34" charset="0"/>
              </a:rPr>
              <a:t>minimum</a:t>
            </a:r>
            <a:r>
              <a:rPr lang="it-IT" altLang="it-IT" dirty="0" smtClean="0">
                <a:latin typeface="Arial" panose="020B0604020202020204" pitchFamily="34" charset="0"/>
              </a:rPr>
              <a:t> of  </a:t>
            </a:r>
            <a:r>
              <a:rPr lang="it-IT" altLang="it-IT" b="1" i="1" dirty="0" smtClean="0">
                <a:solidFill>
                  <a:srgbClr val="FF0000"/>
                </a:solidFill>
                <a:latin typeface="+mn-lt"/>
              </a:rPr>
              <a:t>–</a:t>
            </a:r>
            <a:r>
              <a:rPr lang="it-IT" altLang="it-IT" i="1" dirty="0" smtClean="0">
                <a:solidFill>
                  <a:srgbClr val="FF0000"/>
                </a:solidFill>
                <a:latin typeface="+mn-lt"/>
              </a:rPr>
              <a:t>f</a:t>
            </a:r>
            <a:r>
              <a:rPr lang="it-IT" altLang="it-IT" dirty="0" smtClean="0">
                <a:solidFill>
                  <a:srgbClr val="FF0000"/>
                </a:solidFill>
                <a:latin typeface="+mn-lt"/>
              </a:rPr>
              <a:t> (</a:t>
            </a:r>
            <a:r>
              <a:rPr lang="it-IT" altLang="it-IT" b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it-IT" altLang="it-IT" dirty="0" smtClean="0">
                <a:solidFill>
                  <a:srgbClr val="FF0000"/>
                </a:solidFill>
                <a:latin typeface="+mn-lt"/>
              </a:rPr>
              <a:t>)</a:t>
            </a:r>
            <a:endParaRPr lang="it-IT" altLang="it-IT" sz="3600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200" name="Text Box 3"/>
          <p:cNvSpPr txBox="1">
            <a:spLocks noChangeArrowheads="1"/>
          </p:cNvSpPr>
          <p:nvPr/>
        </p:nvSpPr>
        <p:spPr bwMode="auto">
          <a:xfrm>
            <a:off x="2268538" y="258763"/>
            <a:ext cx="3849687" cy="584200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Minima and maxima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6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6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30" grpId="0" animBg="1" autoUpdateAnimBg="0"/>
      <p:bldP spid="8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Text Box 2"/>
          <p:cNvSpPr txBox="1">
            <a:spLocks noChangeArrowheads="1"/>
          </p:cNvSpPr>
          <p:nvPr/>
        </p:nvSpPr>
        <p:spPr bwMode="auto">
          <a:xfrm>
            <a:off x="517525" y="976313"/>
            <a:ext cx="8137525" cy="1077912"/>
          </a:xfrm>
          <a:prstGeom prst="rect">
            <a:avLst/>
          </a:prstGeom>
          <a:solidFill>
            <a:srgbClr val="FF0000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i="1" dirty="0" smtClean="0">
                <a:solidFill>
                  <a:schemeClr val="bg1"/>
                </a:solidFill>
                <a:latin typeface="+mn-lt"/>
              </a:rPr>
              <a:t>f</a:t>
            </a:r>
            <a:r>
              <a:rPr lang="it-IT" altLang="it-IT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it-IT" dirty="0">
                <a:solidFill>
                  <a:schemeClr val="bg1"/>
                </a:solidFill>
                <a:latin typeface="Arial" panose="020B0604020202020204" pitchFamily="34" charset="0"/>
              </a:rPr>
              <a:t>can be a function with hundreds of thousands of variables</a:t>
            </a:r>
            <a:r>
              <a:rPr lang="it-IT" altLang="it-IT" dirty="0" smtClean="0">
                <a:solidFill>
                  <a:schemeClr val="bg1"/>
                </a:solidFill>
                <a:latin typeface="Arial" panose="020B0604020202020204" pitchFamily="34" charset="0"/>
              </a:rPr>
              <a:t>!</a:t>
            </a:r>
            <a:endParaRPr lang="it-IT" altLang="it-IT" sz="3600" i="1" dirty="0" smtClean="0">
              <a:solidFill>
                <a:schemeClr val="bg1"/>
              </a:solidFill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60338" y="269875"/>
            <a:ext cx="8902700" cy="522288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800">
                <a:latin typeface="Arial" panose="020B0604020202020204" pitchFamily="34" charset="0"/>
              </a:rPr>
              <a:t>Optimization problems of functions of several variables</a:t>
            </a:r>
            <a:endParaRPr lang="it-IT" altLang="it-IT" sz="2800">
              <a:latin typeface="Arial" panose="020B060402020202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65113" y="2195513"/>
            <a:ext cx="617855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38100">
            <a:solidFill>
              <a:srgbClr val="3366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dirty="0" smtClean="0">
                <a:latin typeface="Arial" panose="020B0604020202020204" pitchFamily="34" charset="0"/>
              </a:rPr>
              <a:t>the case of  </a:t>
            </a:r>
            <a:r>
              <a:rPr lang="it-IT" altLang="it-IT" b="1" dirty="0" smtClean="0">
                <a:latin typeface="Arial" panose="020B0604020202020204" pitchFamily="34" charset="0"/>
              </a:rPr>
              <a:t>Machine Learning </a:t>
            </a:r>
            <a:r>
              <a:rPr lang="it-IT" altLang="it-IT" dirty="0" smtClean="0">
                <a:latin typeface="Arial" panose="020B0604020202020204" pitchFamily="34" charset="0"/>
              </a:rPr>
              <a:t>:</a:t>
            </a:r>
            <a:endParaRPr lang="it-IT" altLang="it-IT" sz="3600" i="1" dirty="0" smtClean="0">
              <a:latin typeface="+mn-lt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65113" y="2852738"/>
            <a:ext cx="8642350" cy="954087"/>
          </a:xfrm>
          <a:prstGeom prst="rect">
            <a:avLst/>
          </a:prstGeom>
          <a:solidFill>
            <a:schemeClr val="accent3">
              <a:lumMod val="95000"/>
            </a:schemeClr>
          </a:solidFill>
          <a:ln w="38100">
            <a:solidFill>
              <a:srgbClr val="3366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2800" dirty="0" err="1" smtClean="0">
                <a:latin typeface="Arial" panose="020B0604020202020204" pitchFamily="34" charset="0"/>
              </a:rPr>
              <a:t>find</a:t>
            </a:r>
            <a:r>
              <a:rPr lang="it-IT" altLang="it-IT" sz="2800" dirty="0" smtClean="0">
                <a:latin typeface="Arial" panose="020B0604020202020204" pitchFamily="34" charset="0"/>
              </a:rPr>
              <a:t> a function  </a:t>
            </a:r>
            <a:r>
              <a:rPr lang="it-IT" altLang="it-IT" sz="2800" i="1" dirty="0" smtClean="0">
                <a:latin typeface="+mn-lt"/>
              </a:rPr>
              <a:t>F</a:t>
            </a:r>
            <a:r>
              <a:rPr lang="it-IT" altLang="it-IT" sz="2800" dirty="0" smtClean="0">
                <a:latin typeface="+mn-lt"/>
              </a:rPr>
              <a:t>(</a:t>
            </a:r>
            <a:r>
              <a:rPr lang="it-IT" altLang="it-IT" sz="2800" i="1" dirty="0" err="1" smtClean="0">
                <a:latin typeface="+mn-lt"/>
              </a:rPr>
              <a:t>v</a:t>
            </a:r>
            <a:r>
              <a:rPr lang="it-IT" altLang="it-IT" sz="2800" dirty="0" err="1" smtClean="0">
                <a:latin typeface="+mn-lt"/>
              </a:rPr>
              <a:t>;</a:t>
            </a:r>
            <a:r>
              <a:rPr lang="it-IT" altLang="it-IT" sz="2800" b="1" dirty="0" err="1" smtClean="0">
                <a:latin typeface="+mn-lt"/>
              </a:rPr>
              <a:t>x</a:t>
            </a:r>
            <a:r>
              <a:rPr lang="it-IT" altLang="it-IT" sz="2800" dirty="0" smtClean="0">
                <a:latin typeface="+mn-lt"/>
              </a:rPr>
              <a:t>)</a:t>
            </a:r>
            <a:r>
              <a:rPr lang="it-IT" altLang="it-IT" sz="2800" dirty="0" smtClean="0">
                <a:latin typeface="Arial" panose="020B0604020202020204" pitchFamily="34" charset="0"/>
              </a:rPr>
              <a:t> 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which</a:t>
            </a:r>
            <a:r>
              <a:rPr lang="it-IT" altLang="it-IT" sz="2800" dirty="0" smtClean="0">
                <a:latin typeface="Arial" panose="020B0604020202020204" pitchFamily="34" charset="0"/>
              </a:rPr>
              <a:t> for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each</a:t>
            </a:r>
            <a:r>
              <a:rPr lang="it-IT" altLang="it-IT" sz="2800" dirty="0" smtClean="0">
                <a:latin typeface="Arial" panose="020B0604020202020204" pitchFamily="34" charset="0"/>
              </a:rPr>
              <a:t>  </a:t>
            </a:r>
            <a:r>
              <a:rPr lang="it-IT" altLang="it-IT" sz="2800" i="1" dirty="0" smtClean="0">
                <a:latin typeface="+mj-lt"/>
              </a:rPr>
              <a:t>v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calculates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its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answer</a:t>
            </a:r>
            <a:r>
              <a:rPr lang="it-IT" altLang="it-IT" sz="2800" dirty="0" smtClean="0">
                <a:latin typeface="Arial" panose="020B0604020202020204" pitchFamily="34" charset="0"/>
              </a:rPr>
              <a:t>   </a:t>
            </a:r>
            <a:r>
              <a:rPr lang="it-IT" altLang="it-IT" sz="2800" i="1" dirty="0" smtClean="0"/>
              <a:t>w = F</a:t>
            </a:r>
            <a:r>
              <a:rPr lang="it-IT" altLang="it-IT" sz="2800" dirty="0" smtClean="0"/>
              <a:t>(</a:t>
            </a:r>
            <a:r>
              <a:rPr lang="it-IT" altLang="it-IT" sz="2800" i="1" dirty="0" err="1" smtClean="0"/>
              <a:t>v</a:t>
            </a:r>
            <a:r>
              <a:rPr lang="it-IT" altLang="it-IT" sz="2800" dirty="0" err="1" smtClean="0"/>
              <a:t>;</a:t>
            </a:r>
            <a:r>
              <a:rPr lang="it-IT" altLang="it-IT" sz="2800" b="1" dirty="0" err="1" smtClean="0"/>
              <a:t>x</a:t>
            </a:r>
            <a:r>
              <a:rPr lang="it-IT" altLang="it-IT" sz="2800" dirty="0" smtClean="0"/>
              <a:t>)</a:t>
            </a:r>
            <a:endParaRPr lang="it-IT" altLang="it-IT" sz="2800" i="1" dirty="0" smtClean="0">
              <a:latin typeface="+mn-lt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79375" y="3875088"/>
            <a:ext cx="9064625" cy="52387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38100">
            <a:solidFill>
              <a:srgbClr val="3366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2800" dirty="0" err="1" smtClean="0">
                <a:latin typeface="Arial" panose="020B0604020202020204" pitchFamily="34" charset="0"/>
              </a:rPr>
              <a:t>finding</a:t>
            </a:r>
            <a:r>
              <a:rPr lang="it-IT" altLang="it-IT" sz="2800" dirty="0" smtClean="0">
                <a:latin typeface="Arial" panose="020B0604020202020204" pitchFamily="34" charset="0"/>
              </a:rPr>
              <a:t>  </a:t>
            </a:r>
            <a:r>
              <a:rPr lang="it-IT" altLang="it-IT" sz="2800" i="1" dirty="0" smtClean="0">
                <a:latin typeface="+mn-lt"/>
              </a:rPr>
              <a:t>F 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means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finding</a:t>
            </a:r>
            <a:r>
              <a:rPr lang="it-IT" altLang="it-IT" sz="2800" dirty="0" smtClean="0">
                <a:latin typeface="Arial" panose="020B0604020202020204" pitchFamily="34" charset="0"/>
              </a:rPr>
              <a:t> the </a:t>
            </a:r>
            <a:r>
              <a:rPr lang="it-IT" altLang="it-IT" sz="2800" b="1" dirty="0" err="1" smtClean="0">
                <a:latin typeface="Arial" panose="020B0604020202020204" pitchFamily="34" charset="0"/>
              </a:rPr>
              <a:t>parameters</a:t>
            </a:r>
            <a:r>
              <a:rPr lang="it-IT" altLang="it-IT" sz="2800" dirty="0" smtClean="0">
                <a:latin typeface="Arial" panose="020B0604020202020204" pitchFamily="34" charset="0"/>
              </a:rPr>
              <a:t> (</a:t>
            </a:r>
            <a:r>
              <a:rPr lang="it-IT" altLang="it-IT" sz="2800" dirty="0" err="1" smtClean="0">
                <a:latin typeface="Arial" panose="020B0604020202020204" pitchFamily="34" charset="0"/>
              </a:rPr>
              <a:t>vector</a:t>
            </a:r>
            <a:r>
              <a:rPr lang="it-IT" altLang="it-IT" sz="2800" dirty="0" smtClean="0">
                <a:latin typeface="Arial" panose="020B0604020202020204" pitchFamily="34" charset="0"/>
              </a:rPr>
              <a:t> </a:t>
            </a:r>
            <a:r>
              <a:rPr lang="it-IT" altLang="it-IT" sz="2800" b="1" dirty="0" smtClean="0">
                <a:latin typeface="+mn-lt"/>
              </a:rPr>
              <a:t>x</a:t>
            </a:r>
            <a:r>
              <a:rPr lang="it-IT" altLang="it-IT" sz="2800" dirty="0" smtClean="0">
                <a:latin typeface="Arial" panose="020B0604020202020204" pitchFamily="34" charset="0"/>
              </a:rPr>
              <a:t>)</a:t>
            </a:r>
          </a:p>
        </p:txBody>
      </p:sp>
      <p:grpSp>
        <p:nvGrpSpPr>
          <p:cNvPr id="2" name="Gruppo 1"/>
          <p:cNvGrpSpPr>
            <a:grpSpLocks/>
          </p:cNvGrpSpPr>
          <p:nvPr/>
        </p:nvGrpSpPr>
        <p:grpSpPr bwMode="auto">
          <a:xfrm>
            <a:off x="53975" y="4411663"/>
            <a:ext cx="9064625" cy="1030287"/>
            <a:chOff x="53752" y="4496844"/>
            <a:chExt cx="9065070" cy="1030711"/>
          </a:xfrm>
        </p:grpSpPr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53752" y="4573075"/>
              <a:ext cx="9065070" cy="954480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38100">
              <a:solidFill>
                <a:srgbClr val="3366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r>
                <a:rPr lang="it-IT" altLang="it-IT" sz="2800" dirty="0" err="1" smtClean="0">
                  <a:latin typeface="Arial" panose="020B0604020202020204" pitchFamily="34" charset="0"/>
                </a:rPr>
                <a:t>if</a:t>
              </a:r>
              <a:r>
                <a:rPr lang="it-IT" altLang="it-IT" sz="2800" dirty="0" smtClean="0">
                  <a:latin typeface="Arial" panose="020B0604020202020204" pitchFamily="34" charset="0"/>
                </a:rPr>
                <a:t> a set                           , </a:t>
              </a:r>
              <a:r>
                <a:rPr lang="it-IT" altLang="it-IT" sz="2800" dirty="0" err="1" smtClean="0">
                  <a:latin typeface="Arial" panose="020B0604020202020204" pitchFamily="34" charset="0"/>
                </a:rPr>
                <a:t>called</a:t>
              </a:r>
              <a:r>
                <a:rPr lang="it-IT" altLang="it-IT" sz="2800" dirty="0" smtClean="0">
                  <a:latin typeface="Arial" panose="020B0604020202020204" pitchFamily="34" charset="0"/>
                </a:rPr>
                <a:t> </a:t>
              </a:r>
              <a:r>
                <a:rPr lang="it-IT" altLang="it-IT" sz="2800" b="1" dirty="0" smtClean="0">
                  <a:latin typeface="Arial" panose="020B0604020202020204" pitchFamily="34" charset="0"/>
                </a:rPr>
                <a:t>training set</a:t>
              </a:r>
              <a:r>
                <a:rPr lang="it-IT" altLang="it-IT" sz="2800" dirty="0" smtClean="0">
                  <a:latin typeface="Arial" panose="020B0604020202020204" pitchFamily="34" charset="0"/>
                </a:rPr>
                <a:t>,</a:t>
              </a:r>
              <a:r>
                <a:rPr lang="it-IT" altLang="it-IT" sz="2800" b="1" dirty="0" smtClean="0">
                  <a:latin typeface="Arial" panose="020B0604020202020204" pitchFamily="34" charset="0"/>
                </a:rPr>
                <a:t> </a:t>
              </a:r>
              <a:r>
                <a:rPr lang="it-IT" altLang="it-IT" sz="2800" dirty="0" err="1" smtClean="0">
                  <a:latin typeface="Arial" panose="020B0604020202020204" pitchFamily="34" charset="0"/>
                </a:rPr>
                <a:t>is</a:t>
              </a:r>
              <a:r>
                <a:rPr lang="it-IT" altLang="it-IT" sz="2800" dirty="0" smtClean="0">
                  <a:latin typeface="Arial" panose="020B0604020202020204" pitchFamily="34" charset="0"/>
                </a:rPr>
                <a:t> </a:t>
              </a:r>
              <a:r>
                <a:rPr lang="it-IT" altLang="it-IT" sz="2800" dirty="0" err="1" smtClean="0">
                  <a:latin typeface="Arial" panose="020B0604020202020204" pitchFamily="34" charset="0"/>
                </a:rPr>
                <a:t>given</a:t>
              </a:r>
              <a:r>
                <a:rPr lang="it-IT" altLang="it-IT" sz="2800" dirty="0">
                  <a:latin typeface="Arial" panose="020B0604020202020204" pitchFamily="34" charset="0"/>
                </a:rPr>
                <a:t> </a:t>
              </a:r>
              <a:r>
                <a:rPr lang="it-IT" altLang="it-IT" sz="2800" dirty="0" err="1" smtClean="0">
                  <a:latin typeface="Arial" panose="020B0604020202020204" pitchFamily="34" charset="0"/>
                </a:rPr>
                <a:t>then</a:t>
              </a:r>
              <a:r>
                <a:rPr lang="it-IT" altLang="it-IT" sz="2800" dirty="0" smtClean="0">
                  <a:latin typeface="Arial" panose="020B0604020202020204" pitchFamily="34" charset="0"/>
                </a:rPr>
                <a:t> </a:t>
              </a:r>
              <a:r>
                <a:rPr lang="it-IT" altLang="it-IT" sz="2800" dirty="0" err="1" smtClean="0">
                  <a:latin typeface="Arial" panose="020B0604020202020204" pitchFamily="34" charset="0"/>
                </a:rPr>
                <a:t>one</a:t>
              </a:r>
              <a:r>
                <a:rPr lang="it-IT" altLang="it-IT" sz="2800" dirty="0" smtClean="0">
                  <a:latin typeface="Arial" panose="020B0604020202020204" pitchFamily="34" charset="0"/>
                </a:rPr>
                <a:t> must </a:t>
              </a:r>
              <a:r>
                <a:rPr lang="it-IT" altLang="it-IT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solve the </a:t>
              </a:r>
              <a:r>
                <a:rPr lang="it-IT" altLang="it-IT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minimization</a:t>
              </a:r>
              <a:r>
                <a:rPr lang="it-IT" altLang="it-IT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it-IT" altLang="it-IT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problem</a:t>
              </a:r>
              <a:r>
                <a:rPr lang="it-IT" altLang="it-IT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</p:txBody>
        </p:sp>
        <p:graphicFrame>
          <p:nvGraphicFramePr>
            <p:cNvPr id="9226" name="Object 5"/>
            <p:cNvGraphicFramePr>
              <a:graphicFrameLocks noChangeAspect="1"/>
            </p:cNvGraphicFramePr>
            <p:nvPr/>
          </p:nvGraphicFramePr>
          <p:xfrm>
            <a:off x="1475503" y="4496844"/>
            <a:ext cx="2452688" cy="642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5" name="Equazione" r:id="rId3" imgW="965200" imgH="254000" progId="Equation.3">
                    <p:embed/>
                  </p:oleObj>
                </mc:Choice>
                <mc:Fallback>
                  <p:oleObj name="Equazione" r:id="rId3" imgW="965200" imgH="2540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5503" y="4496844"/>
                          <a:ext cx="2452688" cy="6429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5715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185566"/>
              </p:ext>
            </p:extLst>
          </p:nvPr>
        </p:nvGraphicFramePr>
        <p:xfrm>
          <a:off x="119063" y="5576888"/>
          <a:ext cx="874395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Equazione" r:id="rId5" imgW="3441600" imgH="431640" progId="Equation.3">
                  <p:embed/>
                </p:oleObj>
              </mc:Choice>
              <mc:Fallback>
                <p:oleObj name="Equazione" r:id="rId5" imgW="344160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3" y="5576888"/>
                        <a:ext cx="8743950" cy="1092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57150">
                        <a:solidFill>
                          <a:srgbClr val="FFC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  <p:bldP spid="10" grpId="0" animBg="1" autoUpdateAnimBg="0"/>
      <p:bldP spid="1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187450" y="908050"/>
            <a:ext cx="6410325" cy="584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minima of vector norms</a:t>
            </a:r>
            <a:endParaRPr lang="it-IT" altLang="it-IT" sz="3600" i="1"/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1042988" y="1844675"/>
          <a:ext cx="25876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8" name="Equazione" r:id="rId3" imgW="812447" imgH="317362" progId="Equation.3">
                  <p:embed/>
                </p:oleObj>
              </mc:Choice>
              <mc:Fallback>
                <p:oleObj name="Equazione" r:id="rId3" imgW="812447" imgH="3173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844675"/>
                        <a:ext cx="2587625" cy="1008063"/>
                      </a:xfrm>
                      <a:prstGeom prst="rect">
                        <a:avLst/>
                      </a:prstGeom>
                      <a:solidFill>
                        <a:srgbClr val="66FF99"/>
                      </a:solidFill>
                      <a:ln w="57150">
                        <a:solidFill>
                          <a:srgbClr val="60C99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Text Box 2"/>
          <p:cNvSpPr txBox="1">
            <a:spLocks noChangeArrowheads="1"/>
          </p:cNvSpPr>
          <p:nvPr/>
        </p:nvSpPr>
        <p:spPr bwMode="auto">
          <a:xfrm>
            <a:off x="3851275" y="2060575"/>
            <a:ext cx="4248150" cy="461963"/>
          </a:xfrm>
          <a:prstGeom prst="rect">
            <a:avLst/>
          </a:prstGeom>
          <a:solidFill>
            <a:srgbClr val="FFFF99"/>
          </a:solidFill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</a:rPr>
              <a:t>linear least squares</a:t>
            </a:r>
            <a:endParaRPr lang="it-IT" altLang="it-IT" sz="2400" i="1"/>
          </a:p>
        </p:txBody>
      </p:sp>
      <p:graphicFrame>
        <p:nvGraphicFramePr>
          <p:cNvPr id="18" name="Object 5"/>
          <p:cNvGraphicFramePr>
            <a:graphicFrameLocks noChangeAspect="1"/>
          </p:cNvGraphicFramePr>
          <p:nvPr/>
        </p:nvGraphicFramePr>
        <p:xfrm>
          <a:off x="1042988" y="3303588"/>
          <a:ext cx="4035425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9" name="Equazione" r:id="rId5" imgW="1015559" imgH="317362" progId="Equation.3">
                  <p:embed/>
                </p:oleObj>
              </mc:Choice>
              <mc:Fallback>
                <p:oleObj name="Equazione" r:id="rId5" imgW="1015559" imgH="3173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303588"/>
                        <a:ext cx="4035425" cy="1109662"/>
                      </a:xfrm>
                      <a:prstGeom prst="rect">
                        <a:avLst/>
                      </a:prstGeom>
                      <a:solidFill>
                        <a:srgbClr val="66FF99"/>
                      </a:solidFill>
                      <a:ln w="57150">
                        <a:solidFill>
                          <a:srgbClr val="3366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5"/>
          <p:cNvGraphicFramePr>
            <a:graphicFrameLocks noChangeAspect="1"/>
          </p:cNvGraphicFramePr>
          <p:nvPr/>
        </p:nvGraphicFramePr>
        <p:xfrm>
          <a:off x="785813" y="4797425"/>
          <a:ext cx="786130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Equazione" r:id="rId7" imgW="3048000" imgH="508000" progId="Equation.3">
                  <p:embed/>
                </p:oleObj>
              </mc:Choice>
              <mc:Fallback>
                <p:oleObj name="Equazione" r:id="rId7" imgW="3048000" imgH="508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4797425"/>
                        <a:ext cx="7861300" cy="1152525"/>
                      </a:xfrm>
                      <a:prstGeom prst="rect">
                        <a:avLst/>
                      </a:prstGeom>
                      <a:solidFill>
                        <a:srgbClr val="E6E6E6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uppo 4"/>
          <p:cNvGrpSpPr>
            <a:grpSpLocks/>
          </p:cNvGrpSpPr>
          <p:nvPr/>
        </p:nvGrpSpPr>
        <p:grpSpPr bwMode="auto">
          <a:xfrm>
            <a:off x="2141538" y="1963738"/>
            <a:ext cx="5957887" cy="2384425"/>
            <a:chOff x="2014923" y="1942978"/>
            <a:chExt cx="6226748" cy="2384598"/>
          </a:xfrm>
        </p:grpSpPr>
        <p:grpSp>
          <p:nvGrpSpPr>
            <p:cNvPr id="10250" name="Gruppo 19"/>
            <p:cNvGrpSpPr>
              <a:grpSpLocks/>
            </p:cNvGrpSpPr>
            <p:nvPr/>
          </p:nvGrpSpPr>
          <p:grpSpPr bwMode="auto">
            <a:xfrm>
              <a:off x="2195736" y="2739688"/>
              <a:ext cx="6045935" cy="1587888"/>
              <a:chOff x="3203848" y="4062719"/>
              <a:chExt cx="6045365" cy="1588636"/>
            </a:xfrm>
          </p:grpSpPr>
          <p:sp>
            <p:nvSpPr>
              <p:cNvPr id="10253" name="Rettangolo 3"/>
              <p:cNvSpPr>
                <a:spLocks noChangeArrowheads="1"/>
              </p:cNvSpPr>
              <p:nvPr/>
            </p:nvSpPr>
            <p:spPr bwMode="auto">
              <a:xfrm>
                <a:off x="3203848" y="4744893"/>
                <a:ext cx="2520280" cy="906462"/>
              </a:xfrm>
              <a:prstGeom prst="rect">
                <a:avLst/>
              </a:prstGeom>
              <a:noFill/>
              <a:ln w="381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it-IT" altLang="it-IT" sz="2400"/>
              </a:p>
            </p:txBody>
          </p:sp>
          <p:cxnSp>
            <p:nvCxnSpPr>
              <p:cNvPr id="10254" name="Connettore 2 5"/>
              <p:cNvCxnSpPr>
                <a:cxnSpLocks noChangeShapeType="1"/>
              </p:cNvCxnSpPr>
              <p:nvPr/>
            </p:nvCxnSpPr>
            <p:spPr bwMode="auto">
              <a:xfrm flipH="1">
                <a:off x="5724128" y="4464193"/>
                <a:ext cx="1079781" cy="296692"/>
              </a:xfrm>
              <a:prstGeom prst="straightConnector1">
                <a:avLst/>
              </a:prstGeom>
              <a:noFill/>
              <a:ln w="57150" algn="ctr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255" name="CasellaDiTesto 6"/>
              <p:cNvSpPr txBox="1">
                <a:spLocks noChangeArrowheads="1"/>
              </p:cNvSpPr>
              <p:nvPr/>
            </p:nvSpPr>
            <p:spPr bwMode="auto">
              <a:xfrm>
                <a:off x="6816517" y="4062719"/>
                <a:ext cx="2432696" cy="461916"/>
              </a:xfrm>
              <a:prstGeom prst="rect">
                <a:avLst/>
              </a:prstGeom>
              <a:noFill/>
              <a:ln w="5715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it-IT" altLang="it-IT" sz="2400">
                    <a:latin typeface="Arial" panose="020B0604020202020204" pitchFamily="34" charset="0"/>
                    <a:cs typeface="Arial" panose="020B0604020202020204" pitchFamily="34" charset="0"/>
                  </a:rPr>
                  <a:t>residual vector</a:t>
                </a:r>
              </a:p>
            </p:txBody>
          </p:sp>
        </p:grpSp>
        <p:cxnSp>
          <p:nvCxnSpPr>
            <p:cNvPr id="10251" name="Connettore 2 5"/>
            <p:cNvCxnSpPr>
              <a:cxnSpLocks noChangeShapeType="1"/>
            </p:cNvCxnSpPr>
            <p:nvPr/>
          </p:nvCxnSpPr>
          <p:spPr bwMode="auto">
            <a:xfrm flipH="1" flipV="1">
              <a:off x="3215870" y="2682820"/>
              <a:ext cx="2580266" cy="438360"/>
            </a:xfrm>
            <a:prstGeom prst="straightConnector1">
              <a:avLst/>
            </a:prstGeom>
            <a:noFill/>
            <a:ln w="57150" algn="ctr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52" name="Rettangolo 3"/>
            <p:cNvSpPr>
              <a:spLocks noChangeArrowheads="1"/>
            </p:cNvSpPr>
            <p:nvPr/>
          </p:nvSpPr>
          <p:spPr bwMode="auto">
            <a:xfrm>
              <a:off x="2014923" y="1942978"/>
              <a:ext cx="1200947" cy="739842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5364163" y="3494088"/>
            <a:ext cx="2952750" cy="830262"/>
          </a:xfrm>
          <a:prstGeom prst="rect">
            <a:avLst/>
          </a:prstGeom>
          <a:solidFill>
            <a:srgbClr val="FFFF99"/>
          </a:solidFill>
          <a:ln w="38100">
            <a:solidFill>
              <a:srgbClr val="3366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</a:rPr>
              <a:t>NON linear least squares</a:t>
            </a:r>
            <a:endParaRPr lang="it-IT" altLang="it-IT" sz="2400" i="1"/>
          </a:p>
        </p:txBody>
      </p:sp>
      <p:sp>
        <p:nvSpPr>
          <p:cNvPr id="10249" name="Text Box 3"/>
          <p:cNvSpPr txBox="1">
            <a:spLocks noChangeArrowheads="1"/>
          </p:cNvSpPr>
          <p:nvPr/>
        </p:nvSpPr>
        <p:spPr bwMode="auto">
          <a:xfrm>
            <a:off x="160338" y="269875"/>
            <a:ext cx="8902700" cy="522288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800">
                <a:latin typeface="Arial" panose="020B0604020202020204" pitchFamily="34" charset="0"/>
              </a:rPr>
              <a:t>Optimization problems of functions of several variables</a:t>
            </a:r>
            <a:endParaRPr lang="it-IT" altLang="it-IT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5"/>
          <p:cNvGraphicFramePr>
            <a:graphicFrameLocks noChangeAspect="1"/>
          </p:cNvGraphicFramePr>
          <p:nvPr/>
        </p:nvGraphicFramePr>
        <p:xfrm>
          <a:off x="352425" y="1682750"/>
          <a:ext cx="201612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Equazione" r:id="rId3" imgW="812447" imgH="317362" progId="Equation.3">
                  <p:embed/>
                </p:oleObj>
              </mc:Choice>
              <mc:Fallback>
                <p:oleObj name="Equazione" r:id="rId3" imgW="812447" imgH="3173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1682750"/>
                        <a:ext cx="2016125" cy="785813"/>
                      </a:xfrm>
                      <a:prstGeom prst="rect">
                        <a:avLst/>
                      </a:prstGeom>
                      <a:solidFill>
                        <a:srgbClr val="66FF99"/>
                      </a:solidFill>
                      <a:ln w="57150">
                        <a:solidFill>
                          <a:srgbClr val="60C99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4140200" y="1933575"/>
            <a:ext cx="4248150" cy="461963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</a:rPr>
              <a:t>linear least squares</a:t>
            </a:r>
            <a:endParaRPr lang="it-IT" altLang="it-IT" sz="2400" i="1"/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327025" y="2630488"/>
          <a:ext cx="3940175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" name="Equazione" r:id="rId5" imgW="1332921" imgH="317362" progId="Equation.3">
                  <p:embed/>
                </p:oleObj>
              </mc:Choice>
              <mc:Fallback>
                <p:oleObj name="Equazione" r:id="rId5" imgW="1332921" imgH="3173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2630488"/>
                        <a:ext cx="3940175" cy="868362"/>
                      </a:xfrm>
                      <a:prstGeom prst="rect">
                        <a:avLst/>
                      </a:prstGeom>
                      <a:solidFill>
                        <a:srgbClr val="66FF99"/>
                      </a:solidFill>
                      <a:ln w="57150">
                        <a:solidFill>
                          <a:srgbClr val="60C99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Text Box 2"/>
          <p:cNvSpPr txBox="1">
            <a:spLocks noChangeArrowheads="1"/>
          </p:cNvSpPr>
          <p:nvPr/>
        </p:nvSpPr>
        <p:spPr bwMode="auto">
          <a:xfrm>
            <a:off x="4416425" y="2630488"/>
            <a:ext cx="4608513" cy="830262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</a:rPr>
              <a:t>regularized least squares (penalty term)</a:t>
            </a:r>
          </a:p>
        </p:txBody>
      </p:sp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327025" y="3675063"/>
          <a:ext cx="3011488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6" name="Equazione" r:id="rId7" imgW="990170" imgH="317362" progId="Equation.3">
                  <p:embed/>
                </p:oleObj>
              </mc:Choice>
              <mc:Fallback>
                <p:oleObj name="Equazione" r:id="rId7" imgW="990170" imgH="3173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3675063"/>
                        <a:ext cx="3011488" cy="871537"/>
                      </a:xfrm>
                      <a:prstGeom prst="rect">
                        <a:avLst/>
                      </a:prstGeom>
                      <a:solidFill>
                        <a:srgbClr val="66FF99"/>
                      </a:solidFill>
                      <a:ln w="57150">
                        <a:solidFill>
                          <a:srgbClr val="60C99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uppo 1"/>
          <p:cNvGrpSpPr>
            <a:grpSpLocks/>
          </p:cNvGrpSpPr>
          <p:nvPr/>
        </p:nvGrpSpPr>
        <p:grpSpPr bwMode="auto">
          <a:xfrm>
            <a:off x="3419475" y="3573463"/>
            <a:ext cx="5724525" cy="1190625"/>
            <a:chOff x="3419872" y="3573016"/>
            <a:chExt cx="5919070" cy="1191345"/>
          </a:xfrm>
        </p:grpSpPr>
        <p:sp>
          <p:nvSpPr>
            <p:cNvPr id="11278" name="Text Box 2"/>
            <p:cNvSpPr txBox="1">
              <a:spLocks noChangeArrowheads="1"/>
            </p:cNvSpPr>
            <p:nvPr/>
          </p:nvSpPr>
          <p:spPr bwMode="auto">
            <a:xfrm>
              <a:off x="3419872" y="3573016"/>
              <a:ext cx="5919070" cy="769906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Arial" panose="020B0604020202020204" pitchFamily="34" charset="0"/>
                </a:rPr>
                <a:t>linear weighted  least squares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Arial" panose="020B0604020202020204" pitchFamily="34" charset="0"/>
                </a:rPr>
                <a:t>(</a:t>
              </a:r>
              <a:r>
                <a:rPr lang="it-IT" altLang="it-IT" sz="1800">
                  <a:latin typeface="Arial" panose="020B0604020202020204" pitchFamily="34" charset="0"/>
                </a:rPr>
                <a:t>usually, weights are inverse standard deviations</a:t>
              </a:r>
              <a:r>
                <a:rPr lang="it-IT" altLang="it-IT" sz="2000">
                  <a:latin typeface="Arial" panose="020B0604020202020204" pitchFamily="34" charset="0"/>
                </a:rPr>
                <a:t>)</a:t>
              </a:r>
              <a:endParaRPr lang="it-IT" altLang="it-IT" sz="2000" i="1"/>
            </a:p>
          </p:txBody>
        </p:sp>
        <p:graphicFrame>
          <p:nvGraphicFramePr>
            <p:cNvPr id="11279" name="Object 5"/>
            <p:cNvGraphicFramePr>
              <a:graphicFrameLocks noChangeAspect="1"/>
            </p:cNvGraphicFramePr>
            <p:nvPr/>
          </p:nvGraphicFramePr>
          <p:xfrm>
            <a:off x="4488112" y="4293096"/>
            <a:ext cx="3403264" cy="471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7" name="Equazione" r:id="rId9" imgW="1625600" imgH="241300" progId="Equation.3">
                    <p:embed/>
                  </p:oleObj>
                </mc:Choice>
                <mc:Fallback>
                  <p:oleObj name="Equazione" r:id="rId9" imgW="1625600" imgH="2413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8112" y="4293096"/>
                          <a:ext cx="3403264" cy="471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" name="Object 5"/>
          <p:cNvGraphicFramePr>
            <a:graphicFrameLocks noChangeAspect="1"/>
          </p:cNvGraphicFramePr>
          <p:nvPr/>
        </p:nvGraphicFramePr>
        <p:xfrm>
          <a:off x="338138" y="4719638"/>
          <a:ext cx="412115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" name="Equazione" r:id="rId11" imgW="1320227" imgH="317362" progId="Equation.3">
                  <p:embed/>
                </p:oleObj>
              </mc:Choice>
              <mc:Fallback>
                <p:oleObj name="Equazione" r:id="rId11" imgW="1320227" imgH="3173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4719638"/>
                        <a:ext cx="4121150" cy="871537"/>
                      </a:xfrm>
                      <a:prstGeom prst="rect">
                        <a:avLst/>
                      </a:prstGeom>
                      <a:solidFill>
                        <a:srgbClr val="66FF99"/>
                      </a:solidFill>
                      <a:ln w="57150">
                        <a:solidFill>
                          <a:srgbClr val="60C99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0" name="Text Box 2"/>
          <p:cNvSpPr txBox="1">
            <a:spLocks noChangeArrowheads="1"/>
          </p:cNvSpPr>
          <p:nvPr/>
        </p:nvSpPr>
        <p:spPr bwMode="auto">
          <a:xfrm>
            <a:off x="4586288" y="4826000"/>
            <a:ext cx="4378325" cy="830263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</a:rPr>
              <a:t>LASSO, sparse solution of a least squares problem</a:t>
            </a:r>
            <a:endParaRPr lang="it-IT" altLang="it-IT" sz="2400" i="1"/>
          </a:p>
        </p:txBody>
      </p:sp>
      <p:graphicFrame>
        <p:nvGraphicFramePr>
          <p:cNvPr id="14" name="Object 5"/>
          <p:cNvGraphicFramePr>
            <a:graphicFrameLocks noChangeAspect="1"/>
          </p:cNvGraphicFramePr>
          <p:nvPr/>
        </p:nvGraphicFramePr>
        <p:xfrm>
          <a:off x="327025" y="5765800"/>
          <a:ext cx="558800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" name="Equazione" r:id="rId13" imgW="1790700" imgH="317500" progId="Equation.3">
                  <p:embed/>
                </p:oleObj>
              </mc:Choice>
              <mc:Fallback>
                <p:oleObj name="Equazione" r:id="rId13" imgW="1790700" imgH="317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5765800"/>
                        <a:ext cx="5588000" cy="871538"/>
                      </a:xfrm>
                      <a:prstGeom prst="rect">
                        <a:avLst/>
                      </a:prstGeom>
                      <a:solidFill>
                        <a:srgbClr val="66FF99"/>
                      </a:solidFill>
                      <a:ln w="57150">
                        <a:solidFill>
                          <a:srgbClr val="60C99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189663" y="5970588"/>
            <a:ext cx="2065337" cy="461962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</a:rPr>
              <a:t>elastic net</a:t>
            </a:r>
            <a:endParaRPr lang="it-IT" altLang="it-IT" sz="2400" i="1"/>
          </a:p>
        </p:txBody>
      </p:sp>
      <p:sp>
        <p:nvSpPr>
          <p:cNvPr id="11276" name="Text Box 2"/>
          <p:cNvSpPr txBox="1">
            <a:spLocks noChangeArrowheads="1"/>
          </p:cNvSpPr>
          <p:nvPr/>
        </p:nvSpPr>
        <p:spPr bwMode="auto">
          <a:xfrm>
            <a:off x="1187450" y="908050"/>
            <a:ext cx="6410325" cy="584200"/>
          </a:xfrm>
          <a:prstGeom prst="rect">
            <a:avLst/>
          </a:prstGeom>
          <a:solidFill>
            <a:srgbClr val="FFFF99"/>
          </a:solidFill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</a:rPr>
              <a:t>variants of linear least squares</a:t>
            </a:r>
            <a:endParaRPr lang="it-IT" altLang="it-IT" sz="3600" i="1"/>
          </a:p>
        </p:txBody>
      </p:sp>
      <p:sp>
        <p:nvSpPr>
          <p:cNvPr id="11277" name="Text Box 3"/>
          <p:cNvSpPr txBox="1">
            <a:spLocks noChangeArrowheads="1"/>
          </p:cNvSpPr>
          <p:nvPr/>
        </p:nvSpPr>
        <p:spPr bwMode="auto">
          <a:xfrm>
            <a:off x="160338" y="269875"/>
            <a:ext cx="8902700" cy="522288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800">
                <a:latin typeface="Arial" panose="020B0604020202020204" pitchFamily="34" charset="0"/>
              </a:rPr>
              <a:t>Optimization problems of functions of several variables</a:t>
            </a:r>
            <a:endParaRPr lang="it-IT" altLang="it-IT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  <p:bldP spid="7180" grpId="0" animBg="1"/>
      <p:bldP spid="1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zione vuo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Office\Modelli\Presentazione vuota.pot</Template>
  <TotalTime>9779</TotalTime>
  <Words>1000</Words>
  <Application>Microsoft Office PowerPoint</Application>
  <PresentationFormat>Presentazione su schermo (4:3)</PresentationFormat>
  <Paragraphs>164</Paragraphs>
  <Slides>34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34</vt:i4>
      </vt:variant>
    </vt:vector>
  </HeadingPairs>
  <TitlesOfParts>
    <vt:vector size="46" baseType="lpstr">
      <vt:lpstr>MS PGothic</vt:lpstr>
      <vt:lpstr>MS PGothic</vt:lpstr>
      <vt:lpstr>Arial</vt:lpstr>
      <vt:lpstr>Arial Narrow</vt:lpstr>
      <vt:lpstr>Calibri</vt:lpstr>
      <vt:lpstr>Courier New</vt:lpstr>
      <vt:lpstr>Times New Roman</vt:lpstr>
      <vt:lpstr>Wingdings</vt:lpstr>
      <vt:lpstr>Presentazione vuota</vt:lpstr>
      <vt:lpstr>Equation</vt:lpstr>
      <vt:lpstr>Equazione</vt:lpstr>
      <vt:lpstr>Microsoft Equation 3.0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IMFA - IUN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Giulio Giunta</dc:creator>
  <cp:lastModifiedBy>Giulio Giunta</cp:lastModifiedBy>
  <cp:revision>447</cp:revision>
  <dcterms:created xsi:type="dcterms:W3CDTF">2001-09-23T07:19:47Z</dcterms:created>
  <dcterms:modified xsi:type="dcterms:W3CDTF">2022-12-09T14:42:39Z</dcterms:modified>
</cp:coreProperties>
</file>