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301" r:id="rId4"/>
    <p:sldId id="302" r:id="rId5"/>
    <p:sldId id="325" r:id="rId6"/>
    <p:sldId id="303" r:id="rId7"/>
    <p:sldId id="304" r:id="rId8"/>
    <p:sldId id="305"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325" autoAdjust="0"/>
  </p:normalViewPr>
  <p:slideViewPr>
    <p:cSldViewPr snapToGrid="0">
      <p:cViewPr varScale="1">
        <p:scale>
          <a:sx n="106" d="100"/>
          <a:sy n="106" d="100"/>
        </p:scale>
        <p:origin x="544" y="176"/>
      </p:cViewPr>
      <p:guideLst/>
    </p:cSldViewPr>
  </p:slideViewPr>
  <p:outlineViewPr>
    <p:cViewPr>
      <p:scale>
        <a:sx n="33" d="100"/>
        <a:sy n="33" d="100"/>
      </p:scale>
      <p:origin x="0" y="-86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a:bodyPr>
          <a:lstStyle/>
          <a:p>
            <a:pPr algn="ctr"/>
            <a:r>
              <a:rPr lang="it-IT" sz="3900">
                <a:solidFill>
                  <a:srgbClr val="FF0000"/>
                </a:solidFill>
                <a:latin typeface="Palatino Linotype" panose="02040502050505030304" pitchFamily="18" charset="0"/>
              </a:rPr>
              <a:t>La </a:t>
            </a:r>
            <a:r>
              <a:rPr lang="it-IT" sz="3900" dirty="0">
                <a:solidFill>
                  <a:srgbClr val="FF0000"/>
                </a:solidFill>
                <a:latin typeface="Palatino Linotype" panose="02040502050505030304" pitchFamily="18" charset="0"/>
              </a:rPr>
              <a:t>didattica inclusiva alla luce delle nuove certificazioni </a:t>
            </a: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a:bodyPr>
          <a:lstStyle/>
          <a:p>
            <a:pPr marL="0" indent="0" algn="just">
              <a:buNone/>
            </a:pPr>
            <a:r>
              <a:rPr lang="it-IT" dirty="0">
                <a:solidFill>
                  <a:srgbClr val="002060"/>
                </a:solidFill>
                <a:latin typeface="Palatino Linotype" panose="02040502050505030304" pitchFamily="18" charset="0"/>
              </a:rPr>
              <a:t>La necessità di una didattica inclusiva che «tenga tutti dentro» è garantita dalla legislazione italiana, tra le più progredite d’Europa, e la conformazione delle classi attuali rispecchia la complessità sociale odierna, più articolata e pluralistica del passato. </a:t>
            </a:r>
          </a:p>
          <a:p>
            <a:pPr marL="0" indent="0" algn="just">
              <a:buNone/>
            </a:pPr>
            <a:r>
              <a:rPr lang="it-IT" dirty="0">
                <a:solidFill>
                  <a:srgbClr val="002060"/>
                </a:solidFill>
                <a:latin typeface="Palatino Linotype" panose="02040502050505030304" pitchFamily="18" charset="0"/>
              </a:rPr>
              <a:t>In ogni classe ci sono differenti tipologie di alunni, rientranti in aree di </a:t>
            </a:r>
            <a:r>
              <a:rPr lang="it-IT" i="1" dirty="0">
                <a:solidFill>
                  <a:srgbClr val="002060"/>
                </a:solidFill>
                <a:latin typeface="Palatino Linotype" panose="02040502050505030304" pitchFamily="18" charset="0"/>
              </a:rPr>
              <a:t>deficit </a:t>
            </a:r>
            <a:r>
              <a:rPr lang="it-IT" dirty="0">
                <a:solidFill>
                  <a:srgbClr val="002060"/>
                </a:solidFill>
                <a:latin typeface="Palatino Linotype" panose="02040502050505030304" pitchFamily="18" charset="0"/>
              </a:rPr>
              <a:t>per i quali non sono sufficienti le certificazioni previste dalla l. 104/92.</a:t>
            </a:r>
          </a:p>
        </p:txBody>
      </p:sp>
    </p:spTree>
    <p:extLst>
      <p:ext uri="{BB962C8B-B14F-4D97-AF65-F5344CB8AC3E}">
        <p14:creationId xmlns:p14="http://schemas.microsoft.com/office/powerpoint/2010/main" val="403652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72196" y="745588"/>
            <a:ext cx="10481603" cy="5296438"/>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La legge 53/2003 aveva già sancito il principio della personalizzazione dell’insegnamento; la successiva legge 170/2010, invece, ha introdotto la garanzia e la tutela del diritto allo studio a tutti gli alunni con Disturbi Specifici dell’Apprendimento (DSA).</a:t>
            </a:r>
          </a:p>
          <a:p>
            <a:pPr marL="0" indent="0" algn="just">
              <a:buNone/>
            </a:pPr>
            <a:r>
              <a:rPr lang="it-IT" dirty="0">
                <a:solidFill>
                  <a:srgbClr val="002060"/>
                </a:solidFill>
                <a:latin typeface="Palatino Linotype" panose="02040502050505030304" pitchFamily="18" charset="0"/>
              </a:rPr>
              <a:t>Successivamente, la direttiva del MIUR del 27 dicembre 2012 («Strumenti di intervento per gli alunni con bisogni educativi speciali e organizzazione territoriale per l’inclusione scolastica») ha approfondito il contenuto della legge 170/2010.</a:t>
            </a:r>
          </a:p>
        </p:txBody>
      </p:sp>
    </p:spTree>
    <p:extLst>
      <p:ext uri="{BB962C8B-B14F-4D97-AF65-F5344CB8AC3E}">
        <p14:creationId xmlns:p14="http://schemas.microsoft.com/office/powerpoint/2010/main" val="278489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Le categorie degli alunni con B.E.S. identificate dal MIUR sono tre:</a:t>
            </a:r>
          </a:p>
          <a:p>
            <a:pPr marL="514350" indent="-514350" algn="just">
              <a:buAutoNum type="arabicParenR"/>
            </a:pPr>
            <a:r>
              <a:rPr lang="it-IT" dirty="0">
                <a:solidFill>
                  <a:srgbClr val="002060"/>
                </a:solidFill>
                <a:latin typeface="Palatino Linotype" panose="02040502050505030304" pitchFamily="18" charset="0"/>
              </a:rPr>
              <a:t>Alunni con disabilità, per il riconoscimento dei quali è richiesta un’apposita certificazione;</a:t>
            </a:r>
          </a:p>
          <a:p>
            <a:pPr marL="514350" indent="-514350" algn="just">
              <a:buAutoNum type="arabicParenR"/>
            </a:pPr>
            <a:r>
              <a:rPr lang="it-IT" dirty="0">
                <a:solidFill>
                  <a:srgbClr val="002060"/>
                </a:solidFill>
                <a:latin typeface="Palatino Linotype" panose="02040502050505030304" pitchFamily="18" charset="0"/>
              </a:rPr>
              <a:t>Alunni con disturbi evolutivi specifici, tra cui DSA, </a:t>
            </a:r>
            <a:r>
              <a:rPr lang="it-IT" i="1" dirty="0">
                <a:solidFill>
                  <a:srgbClr val="002060"/>
                </a:solidFill>
                <a:latin typeface="Palatino Linotype" panose="02040502050505030304" pitchFamily="18" charset="0"/>
              </a:rPr>
              <a:t>deficit</a:t>
            </a:r>
            <a:r>
              <a:rPr lang="it-IT" dirty="0">
                <a:solidFill>
                  <a:srgbClr val="002060"/>
                </a:solidFill>
                <a:latin typeface="Palatino Linotype" panose="02040502050505030304" pitchFamily="18" charset="0"/>
              </a:rPr>
              <a:t> di linguaggio, </a:t>
            </a:r>
            <a:r>
              <a:rPr lang="it-IT" i="1" dirty="0">
                <a:solidFill>
                  <a:srgbClr val="002060"/>
                </a:solidFill>
                <a:latin typeface="Palatino Linotype" panose="02040502050505030304" pitchFamily="18" charset="0"/>
              </a:rPr>
              <a:t>deficit</a:t>
            </a:r>
            <a:r>
              <a:rPr lang="it-IT" dirty="0">
                <a:solidFill>
                  <a:srgbClr val="002060"/>
                </a:solidFill>
                <a:latin typeface="Palatino Linotype" panose="02040502050505030304" pitchFamily="18" charset="0"/>
              </a:rPr>
              <a:t> non verbale, </a:t>
            </a:r>
            <a:r>
              <a:rPr lang="it-IT" i="1" dirty="0">
                <a:solidFill>
                  <a:srgbClr val="002060"/>
                </a:solidFill>
                <a:latin typeface="Palatino Linotype" panose="02040502050505030304" pitchFamily="18" charset="0"/>
              </a:rPr>
              <a:t>deficit </a:t>
            </a:r>
            <a:r>
              <a:rPr lang="it-IT" dirty="0">
                <a:solidFill>
                  <a:srgbClr val="002060"/>
                </a:solidFill>
                <a:latin typeface="Palatino Linotype" panose="02040502050505030304" pitchFamily="18" charset="0"/>
              </a:rPr>
              <a:t>motorio, disturbo da </a:t>
            </a:r>
            <a:r>
              <a:rPr lang="it-IT" i="1" dirty="0">
                <a:solidFill>
                  <a:srgbClr val="002060"/>
                </a:solidFill>
                <a:latin typeface="Palatino Linotype" panose="02040502050505030304" pitchFamily="18" charset="0"/>
              </a:rPr>
              <a:t>deficit </a:t>
            </a:r>
            <a:r>
              <a:rPr lang="it-IT" dirty="0">
                <a:solidFill>
                  <a:srgbClr val="002060"/>
                </a:solidFill>
                <a:latin typeface="Palatino Linotype" panose="02040502050505030304" pitchFamily="18" charset="0"/>
              </a:rPr>
              <a:t>di attenzione/iperattività (ADHD);</a:t>
            </a:r>
          </a:p>
          <a:p>
            <a:pPr marL="514350" indent="-514350" algn="just">
              <a:buAutoNum type="arabicParenR"/>
            </a:pPr>
            <a:r>
              <a:rPr lang="it-IT" dirty="0">
                <a:solidFill>
                  <a:srgbClr val="002060"/>
                </a:solidFill>
                <a:latin typeface="Palatino Linotype" panose="02040502050505030304" pitchFamily="18" charset="0"/>
              </a:rPr>
              <a:t>Alunni con svantaggio sociale, culturale e linguistico.</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13383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647114"/>
            <a:ext cx="10515600" cy="5394912"/>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I DSA (Disturbi Specifici di Apprendimento) vengono definiti come una disabilità specifica dell’apprendimento di natura neurobiologica. Si tratta, dunque, di disturbi che coinvolgono uno specifico dominio di abilità, lasciando intatto il funzionamento intellettivo generale. Interessano le competenze strumentali dell’apprendimento scolastico.</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889737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570913" y="1617784"/>
            <a:ext cx="10515600" cy="4417255"/>
          </a:xfrm>
        </p:spPr>
        <p:txBody>
          <a:bodyPr>
            <a:normAutofit/>
          </a:bodyPr>
          <a:lstStyle/>
          <a:p>
            <a:pPr marL="0" indent="0" algn="just">
              <a:buNone/>
            </a:pPr>
            <a:r>
              <a:rPr lang="it-IT" dirty="0">
                <a:solidFill>
                  <a:srgbClr val="002060"/>
                </a:solidFill>
                <a:latin typeface="Palatino Linotype" panose="02040502050505030304" pitchFamily="18" charset="0"/>
              </a:rPr>
              <a:t>Sulla base del </a:t>
            </a:r>
            <a:r>
              <a:rPr lang="it-IT" i="1" dirty="0">
                <a:solidFill>
                  <a:srgbClr val="002060"/>
                </a:solidFill>
                <a:latin typeface="Palatino Linotype" panose="02040502050505030304" pitchFamily="18" charset="0"/>
              </a:rPr>
              <a:t>deficit </a:t>
            </a:r>
            <a:r>
              <a:rPr lang="it-IT" dirty="0">
                <a:solidFill>
                  <a:srgbClr val="002060"/>
                </a:solidFill>
                <a:latin typeface="Palatino Linotype" panose="02040502050505030304" pitchFamily="18" charset="0"/>
              </a:rPr>
              <a:t>funzionale si distinguono: </a:t>
            </a:r>
          </a:p>
          <a:p>
            <a:pPr algn="just"/>
            <a:r>
              <a:rPr lang="it-IT" dirty="0">
                <a:solidFill>
                  <a:srgbClr val="002060"/>
                </a:solidFill>
                <a:latin typeface="Palatino Linotype" panose="02040502050505030304" pitchFamily="18" charset="0"/>
              </a:rPr>
              <a:t>la dislessia come disturbo nella lettura intesa come abilità di decodifica e comprensione del testo;</a:t>
            </a:r>
          </a:p>
          <a:p>
            <a:pPr algn="just"/>
            <a:r>
              <a:rPr lang="it-IT" dirty="0">
                <a:solidFill>
                  <a:srgbClr val="002060"/>
                </a:solidFill>
                <a:latin typeface="Palatino Linotype" panose="02040502050505030304" pitchFamily="18" charset="0"/>
              </a:rPr>
              <a:t>la disortografia come disturbo nella scrittura intesa come abilità di codifica fonema-grafema e competenza ortografica; </a:t>
            </a:r>
          </a:p>
          <a:p>
            <a:pPr algn="just"/>
            <a:r>
              <a:rPr lang="it-IT" dirty="0">
                <a:solidFill>
                  <a:srgbClr val="002060"/>
                </a:solidFill>
                <a:latin typeface="Palatino Linotype" panose="02040502050505030304" pitchFamily="18" charset="0"/>
              </a:rPr>
              <a:t>la disgrafia come disturbo nella grafia intesa come abilità grafomotoria; </a:t>
            </a:r>
          </a:p>
          <a:p>
            <a:pPr algn="just"/>
            <a:r>
              <a:rPr lang="it-IT" dirty="0">
                <a:solidFill>
                  <a:srgbClr val="002060"/>
                </a:solidFill>
                <a:latin typeface="Palatino Linotype" panose="02040502050505030304" pitchFamily="18" charset="0"/>
              </a:rPr>
              <a:t>la discalculia come disturbo nell’abilità di numero e di calcolo intesa come capacità di comprendere ed operare con i numeri.</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4162581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La scuola, oggi, tende ad assumere come modello le prestazioni dei migliori.</a:t>
            </a:r>
          </a:p>
          <a:p>
            <a:pPr marL="0" indent="0" algn="just">
              <a:buNone/>
            </a:pPr>
            <a:r>
              <a:rPr lang="it-IT" dirty="0">
                <a:solidFill>
                  <a:srgbClr val="002060"/>
                </a:solidFill>
                <a:latin typeface="Palatino Linotype" panose="02040502050505030304" pitchFamily="18" charset="0"/>
              </a:rPr>
              <a:t>L’errore viene sanzionato e non utilizzato come indicatore. </a:t>
            </a:r>
          </a:p>
          <a:p>
            <a:pPr marL="0" indent="0" algn="just">
              <a:buNone/>
            </a:pPr>
            <a:r>
              <a:rPr lang="it-IT" dirty="0">
                <a:solidFill>
                  <a:srgbClr val="002060"/>
                </a:solidFill>
                <a:latin typeface="Palatino Linotype" panose="02040502050505030304" pitchFamily="18" charset="0"/>
              </a:rPr>
              <a:t>La presentazione utilizza solo una modalità, tipo la fotocopia, la lavagna, il quaderno.</a:t>
            </a:r>
          </a:p>
          <a:p>
            <a:pPr marL="0" indent="0" algn="just">
              <a:buNone/>
            </a:pPr>
            <a:r>
              <a:rPr lang="it-IT" dirty="0">
                <a:solidFill>
                  <a:srgbClr val="002060"/>
                </a:solidFill>
                <a:latin typeface="Palatino Linotype" panose="02040502050505030304" pitchFamily="18" charset="0"/>
              </a:rPr>
              <a:t>Stabilisce dei tempi prescrittivi. </a:t>
            </a:r>
          </a:p>
          <a:p>
            <a:pPr marL="0" indent="0" algn="just">
              <a:buNone/>
            </a:pPr>
            <a:r>
              <a:rPr lang="it-IT" dirty="0">
                <a:solidFill>
                  <a:srgbClr val="002060"/>
                </a:solidFill>
                <a:latin typeface="Palatino Linotype" panose="02040502050505030304" pitchFamily="18" charset="0"/>
              </a:rPr>
              <a:t>Usa materiali indifferenziati per tutta la classe.</a:t>
            </a:r>
          </a:p>
          <a:p>
            <a:pPr marL="0" indent="0" algn="just">
              <a:buNone/>
            </a:pPr>
            <a:r>
              <a:rPr lang="it-IT" dirty="0">
                <a:solidFill>
                  <a:srgbClr val="002060"/>
                </a:solidFill>
                <a:latin typeface="Palatino Linotype" panose="02040502050505030304" pitchFamily="18" charset="0"/>
              </a:rPr>
              <a:t>La valutazione è parte integrante del «contratto didattico».</a:t>
            </a:r>
          </a:p>
          <a:p>
            <a:pPr marL="0" indent="0" algn="just">
              <a:buNone/>
            </a:pPr>
            <a:r>
              <a:rPr lang="it-IT" dirty="0">
                <a:solidFill>
                  <a:srgbClr val="002060"/>
                </a:solidFill>
                <a:latin typeface="Palatino Linotype" panose="02040502050505030304" pitchFamily="18" charset="0"/>
              </a:rPr>
              <a:t>La valutazione è quantitativa e va da 0 a 10.</a:t>
            </a:r>
          </a:p>
        </p:txBody>
      </p:sp>
    </p:spTree>
    <p:extLst>
      <p:ext uri="{BB962C8B-B14F-4D97-AF65-F5344CB8AC3E}">
        <p14:creationId xmlns:p14="http://schemas.microsoft.com/office/powerpoint/2010/main" val="3116882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a:bodyPr>
          <a:lstStyle/>
          <a:p>
            <a:pPr marL="0" indent="0" algn="just">
              <a:buNone/>
            </a:pPr>
            <a:r>
              <a:rPr lang="it-IT" dirty="0">
                <a:solidFill>
                  <a:srgbClr val="002060"/>
                </a:solidFill>
                <a:latin typeface="Palatino Linotype" panose="02040502050505030304" pitchFamily="18" charset="0"/>
              </a:rPr>
              <a:t>Prevede un alto grado di autonomia cognitiva e l’obiettivo è l’autovalutazione.</a:t>
            </a:r>
          </a:p>
          <a:p>
            <a:pPr marL="0" indent="0" algn="just">
              <a:buNone/>
            </a:pPr>
            <a:r>
              <a:rPr lang="it-IT" dirty="0">
                <a:solidFill>
                  <a:srgbClr val="002060"/>
                </a:solidFill>
                <a:latin typeface="Palatino Linotype" panose="02040502050505030304" pitchFamily="18" charset="0"/>
              </a:rPr>
              <a:t>La bocciatura è un elemento del «contratto didattico».</a:t>
            </a:r>
          </a:p>
          <a:p>
            <a:pPr marL="0" indent="0" algn="just">
              <a:buNone/>
            </a:pPr>
            <a:r>
              <a:rPr lang="it-IT" dirty="0">
                <a:solidFill>
                  <a:srgbClr val="002060"/>
                </a:solidFill>
                <a:latin typeface="Palatino Linotype" panose="02040502050505030304" pitchFamily="18" charset="0"/>
              </a:rPr>
              <a:t>In una scuola inclusiva gli strumenti compensativi vanno forniti a tutta la classe.</a:t>
            </a:r>
          </a:p>
          <a:p>
            <a:pPr marL="0" indent="0" algn="just">
              <a:buNone/>
            </a:pPr>
            <a:r>
              <a:rPr lang="it-IT" dirty="0">
                <a:solidFill>
                  <a:srgbClr val="002060"/>
                </a:solidFill>
                <a:latin typeface="Palatino Linotype" panose="02040502050505030304" pitchFamily="18" charset="0"/>
              </a:rPr>
              <a:t>Chi non ne avrà bisogno li abbandona naturalmente in quanto il loro utilizzo non è economico ed è una perdita di tempo. </a:t>
            </a:r>
          </a:p>
        </p:txBody>
      </p:sp>
    </p:spTree>
    <p:extLst>
      <p:ext uri="{BB962C8B-B14F-4D97-AF65-F5344CB8AC3E}">
        <p14:creationId xmlns:p14="http://schemas.microsoft.com/office/powerpoint/2010/main" val="10061122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27971</TotalTime>
  <Words>506</Words>
  <Application>Microsoft Macintosh PowerPoint</Application>
  <PresentationFormat>Widescreen</PresentationFormat>
  <Paragraphs>33</Paragraphs>
  <Slides>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8</vt:i4>
      </vt:variant>
    </vt:vector>
  </HeadingPairs>
  <TitlesOfParts>
    <vt:vector size="14" baseType="lpstr">
      <vt:lpstr>Arial</vt:lpstr>
      <vt:lpstr>Calibri</vt:lpstr>
      <vt:lpstr>Calibri Light</vt:lpstr>
      <vt:lpstr>Palace Script MT</vt:lpstr>
      <vt:lpstr>Palatino Linotype</vt:lpstr>
      <vt:lpstr>Tema di Office</vt:lpstr>
      <vt:lpstr>Diritto all'istruzione e inclusione sociale. La scuola aperta a tutti  </vt:lpstr>
      <vt:lpstr>La didattica inclusiva alla luce delle nuove certificazioni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221</cp:revision>
  <dcterms:created xsi:type="dcterms:W3CDTF">2020-12-10T12:40:02Z</dcterms:created>
  <dcterms:modified xsi:type="dcterms:W3CDTF">2022-12-19T14:16:21Z</dcterms:modified>
</cp:coreProperties>
</file>