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549" r:id="rId2"/>
    <p:sldId id="548" r:id="rId3"/>
    <p:sldId id="507" r:id="rId4"/>
    <p:sldId id="506" r:id="rId5"/>
    <p:sldId id="500" r:id="rId6"/>
    <p:sldId id="501" r:id="rId7"/>
    <p:sldId id="502" r:id="rId8"/>
    <p:sldId id="503" r:id="rId9"/>
    <p:sldId id="504" r:id="rId10"/>
    <p:sldId id="505" r:id="rId11"/>
    <p:sldId id="508" r:id="rId12"/>
    <p:sldId id="509" r:id="rId13"/>
    <p:sldId id="510" r:id="rId14"/>
    <p:sldId id="511" r:id="rId15"/>
    <p:sldId id="512" r:id="rId16"/>
    <p:sldId id="513" r:id="rId17"/>
    <p:sldId id="514" r:id="rId18"/>
    <p:sldId id="526" r:id="rId19"/>
    <p:sldId id="529" r:id="rId20"/>
    <p:sldId id="515" r:id="rId21"/>
    <p:sldId id="516" r:id="rId22"/>
    <p:sldId id="517" r:id="rId23"/>
    <p:sldId id="552" r:id="rId24"/>
    <p:sldId id="521" r:id="rId25"/>
    <p:sldId id="518" r:id="rId26"/>
    <p:sldId id="519" r:id="rId27"/>
    <p:sldId id="520" r:id="rId28"/>
    <p:sldId id="522" r:id="rId29"/>
    <p:sldId id="551" r:id="rId30"/>
    <p:sldId id="523" r:id="rId31"/>
    <p:sldId id="524" r:id="rId32"/>
    <p:sldId id="525" r:id="rId33"/>
    <p:sldId id="485" r:id="rId34"/>
    <p:sldId id="528" r:id="rId35"/>
    <p:sldId id="530" r:id="rId36"/>
    <p:sldId id="531" r:id="rId37"/>
    <p:sldId id="532" r:id="rId38"/>
    <p:sldId id="533" r:id="rId39"/>
    <p:sldId id="534" r:id="rId40"/>
    <p:sldId id="535" r:id="rId41"/>
    <p:sldId id="538" r:id="rId42"/>
    <p:sldId id="539" r:id="rId43"/>
    <p:sldId id="478" r:id="rId44"/>
    <p:sldId id="540" r:id="rId45"/>
    <p:sldId id="550" r:id="rId46"/>
    <p:sldId id="542" r:id="rId47"/>
    <p:sldId id="543" r:id="rId48"/>
    <p:sldId id="487" r:id="rId49"/>
    <p:sldId id="488" r:id="rId50"/>
    <p:sldId id="553" r:id="rId51"/>
    <p:sldId id="545" r:id="rId52"/>
    <p:sldId id="547" r:id="rId53"/>
    <p:sldId id="546" r:id="rId54"/>
  </p:sldIdLst>
  <p:sldSz cx="9144000" cy="6858000" type="screen4x3"/>
  <p:notesSz cx="9926638" cy="6797675"/>
  <p:defaultTextStyle>
    <a:defPPr>
      <a:defRPr lang="it-IT"/>
    </a:defPPr>
    <a:lvl1pPr algn="ctr" rtl="0" fontAlgn="base">
      <a:spcBef>
        <a:spcPct val="50000"/>
      </a:spcBef>
      <a:spcAft>
        <a:spcPct val="0"/>
      </a:spcAft>
      <a:defRPr kern="1200">
        <a:solidFill>
          <a:srgbClr val="000066"/>
        </a:solidFill>
        <a:latin typeface="Times New Roman" panose="02020603050405020304" pitchFamily="18" charset="0"/>
        <a:ea typeface="+mn-ea"/>
        <a:cs typeface="+mn-cs"/>
      </a:defRPr>
    </a:lvl1pPr>
    <a:lvl2pPr marL="457200" algn="ctr" rtl="0" fontAlgn="base">
      <a:spcBef>
        <a:spcPct val="50000"/>
      </a:spcBef>
      <a:spcAft>
        <a:spcPct val="0"/>
      </a:spcAft>
      <a:defRPr kern="1200">
        <a:solidFill>
          <a:srgbClr val="000066"/>
        </a:solidFill>
        <a:latin typeface="Times New Roman" panose="02020603050405020304" pitchFamily="18" charset="0"/>
        <a:ea typeface="+mn-ea"/>
        <a:cs typeface="+mn-cs"/>
      </a:defRPr>
    </a:lvl2pPr>
    <a:lvl3pPr marL="914400" algn="ctr" rtl="0" fontAlgn="base">
      <a:spcBef>
        <a:spcPct val="50000"/>
      </a:spcBef>
      <a:spcAft>
        <a:spcPct val="0"/>
      </a:spcAft>
      <a:defRPr kern="1200">
        <a:solidFill>
          <a:srgbClr val="000066"/>
        </a:solidFill>
        <a:latin typeface="Times New Roman" panose="02020603050405020304" pitchFamily="18" charset="0"/>
        <a:ea typeface="+mn-ea"/>
        <a:cs typeface="+mn-cs"/>
      </a:defRPr>
    </a:lvl3pPr>
    <a:lvl4pPr marL="1371600" algn="ctr" rtl="0" fontAlgn="base">
      <a:spcBef>
        <a:spcPct val="50000"/>
      </a:spcBef>
      <a:spcAft>
        <a:spcPct val="0"/>
      </a:spcAft>
      <a:defRPr kern="1200">
        <a:solidFill>
          <a:srgbClr val="000066"/>
        </a:solidFill>
        <a:latin typeface="Times New Roman" panose="02020603050405020304" pitchFamily="18" charset="0"/>
        <a:ea typeface="+mn-ea"/>
        <a:cs typeface="+mn-cs"/>
      </a:defRPr>
    </a:lvl4pPr>
    <a:lvl5pPr marL="1828800" algn="ctr" rtl="0" fontAlgn="base">
      <a:spcBef>
        <a:spcPct val="50000"/>
      </a:spcBef>
      <a:spcAft>
        <a:spcPct val="0"/>
      </a:spcAft>
      <a:defRPr kern="1200">
        <a:solidFill>
          <a:srgbClr val="000066"/>
        </a:solidFill>
        <a:latin typeface="Times New Roman" panose="02020603050405020304" pitchFamily="18" charset="0"/>
        <a:ea typeface="+mn-ea"/>
        <a:cs typeface="+mn-cs"/>
      </a:defRPr>
    </a:lvl5pPr>
    <a:lvl6pPr marL="2286000" algn="l" defTabSz="914400" rtl="0" eaLnBrk="1" latinLnBrk="0" hangingPunct="1">
      <a:defRPr kern="1200">
        <a:solidFill>
          <a:srgbClr val="000066"/>
        </a:solidFill>
        <a:latin typeface="Times New Roman" panose="02020603050405020304" pitchFamily="18" charset="0"/>
        <a:ea typeface="+mn-ea"/>
        <a:cs typeface="+mn-cs"/>
      </a:defRPr>
    </a:lvl6pPr>
    <a:lvl7pPr marL="2743200" algn="l" defTabSz="914400" rtl="0" eaLnBrk="1" latinLnBrk="0" hangingPunct="1">
      <a:defRPr kern="1200">
        <a:solidFill>
          <a:srgbClr val="000066"/>
        </a:solidFill>
        <a:latin typeface="Times New Roman" panose="02020603050405020304" pitchFamily="18" charset="0"/>
        <a:ea typeface="+mn-ea"/>
        <a:cs typeface="+mn-cs"/>
      </a:defRPr>
    </a:lvl7pPr>
    <a:lvl8pPr marL="3200400" algn="l" defTabSz="914400" rtl="0" eaLnBrk="1" latinLnBrk="0" hangingPunct="1">
      <a:defRPr kern="1200">
        <a:solidFill>
          <a:srgbClr val="000066"/>
        </a:solidFill>
        <a:latin typeface="Times New Roman" panose="02020603050405020304" pitchFamily="18" charset="0"/>
        <a:ea typeface="+mn-ea"/>
        <a:cs typeface="+mn-cs"/>
      </a:defRPr>
    </a:lvl8pPr>
    <a:lvl9pPr marL="3657600" algn="l" defTabSz="914400" rtl="0" eaLnBrk="1" latinLnBrk="0" hangingPunct="1">
      <a:defRPr kern="1200">
        <a:solidFill>
          <a:srgbClr val="000066"/>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autoAdjust="0"/>
    <p:restoredTop sz="94660"/>
  </p:normalViewPr>
  <p:slideViewPr>
    <p:cSldViewPr>
      <p:cViewPr varScale="1">
        <p:scale>
          <a:sx n="115" d="100"/>
          <a:sy n="115" d="100"/>
        </p:scale>
        <p:origin x="14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506" y="-84"/>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86A3FCEB-A0CD-FD47-AD51-F16F8D65558B}"/>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defRPr>
            </a:lvl1pPr>
          </a:lstStyle>
          <a:p>
            <a:pPr>
              <a:defRPr/>
            </a:pPr>
            <a:endParaRPr lang="it-IT"/>
          </a:p>
        </p:txBody>
      </p:sp>
      <p:sp>
        <p:nvSpPr>
          <p:cNvPr id="3075" name="Rectangle 3">
            <a:extLst>
              <a:ext uri="{FF2B5EF4-FFF2-40B4-BE49-F238E27FC236}">
                <a16:creationId xmlns:a16="http://schemas.microsoft.com/office/drawing/2014/main" xmlns="" id="{1EFE8CD8-682B-09DE-3B6A-83EA70DF42F6}"/>
              </a:ext>
            </a:extLst>
          </p:cNvPr>
          <p:cNvSpPr>
            <a:spLocks noGrp="1" noChangeArrowheads="1"/>
          </p:cNvSpPr>
          <p:nvPr>
            <p:ph type="dt" sz="quarter" idx="1"/>
          </p:nvPr>
        </p:nvSpPr>
        <p:spPr bwMode="auto">
          <a:xfrm>
            <a:off x="5624513"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defRPr>
            </a:lvl1pPr>
          </a:lstStyle>
          <a:p>
            <a:pPr>
              <a:defRPr/>
            </a:pPr>
            <a:fld id="{D1FDBD3B-3DCF-6D40-B32A-EBD7AE14996E}" type="datetime1">
              <a:rPr lang="it-IT"/>
              <a:pPr>
                <a:defRPr/>
              </a:pPr>
              <a:t>07/04/2024</a:t>
            </a:fld>
            <a:endParaRPr lang="it-IT"/>
          </a:p>
        </p:txBody>
      </p:sp>
      <p:sp>
        <p:nvSpPr>
          <p:cNvPr id="3076" name="Rectangle 4">
            <a:extLst>
              <a:ext uri="{FF2B5EF4-FFF2-40B4-BE49-F238E27FC236}">
                <a16:creationId xmlns:a16="http://schemas.microsoft.com/office/drawing/2014/main" xmlns="" id="{9CE5D28F-0503-362F-B2DA-4DEF6F10F8CE}"/>
              </a:ext>
            </a:extLst>
          </p:cNvPr>
          <p:cNvSpPr>
            <a:spLocks noGrp="1" noChangeArrowheads="1"/>
          </p:cNvSpPr>
          <p:nvPr>
            <p:ph type="ftr" sz="quarter" idx="2"/>
          </p:nvPr>
        </p:nvSpPr>
        <p:spPr bwMode="auto">
          <a:xfrm>
            <a:off x="0" y="6457950"/>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defRPr>
            </a:lvl1pPr>
          </a:lstStyle>
          <a:p>
            <a:pPr>
              <a:defRPr/>
            </a:pPr>
            <a:r>
              <a:rPr lang="it-IT"/>
              <a:t>Corso di chimica dellìambiente             Dott.ssa Elena Chianese</a:t>
            </a:r>
          </a:p>
        </p:txBody>
      </p:sp>
      <p:sp>
        <p:nvSpPr>
          <p:cNvPr id="3077" name="Rectangle 5">
            <a:extLst>
              <a:ext uri="{FF2B5EF4-FFF2-40B4-BE49-F238E27FC236}">
                <a16:creationId xmlns:a16="http://schemas.microsoft.com/office/drawing/2014/main" xmlns="" id="{0C4AA6CE-7551-C67D-BABF-1A4B8F9DD49E}"/>
              </a:ext>
            </a:extLst>
          </p:cNvPr>
          <p:cNvSpPr>
            <a:spLocks noGrp="1" noChangeArrowheads="1"/>
          </p:cNvSpPr>
          <p:nvPr>
            <p:ph type="sldNum" sz="quarter" idx="3"/>
          </p:nvPr>
        </p:nvSpPr>
        <p:spPr bwMode="auto">
          <a:xfrm>
            <a:off x="5624513" y="6457950"/>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defRPr>
            </a:lvl1pPr>
          </a:lstStyle>
          <a:p>
            <a:fld id="{AA4D242E-05D0-E54F-96F5-3D6098DCE68D}" type="slidenum">
              <a:rPr lang="it-IT" altLang="it-IT"/>
              <a:pPr/>
              <a:t>‹#›</a:t>
            </a:fld>
            <a:endParaRPr lang="it-IT" altLang="it-IT"/>
          </a:p>
        </p:txBody>
      </p:sp>
    </p:spTree>
    <p:extLst>
      <p:ext uri="{BB962C8B-B14F-4D97-AF65-F5344CB8AC3E}">
        <p14:creationId xmlns:p14="http://schemas.microsoft.com/office/powerpoint/2010/main" val="392465067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xmlns="" id="{5AFD1C03-5680-9B06-FB69-6347F5374A1A}"/>
              </a:ext>
            </a:extLst>
          </p:cNvPr>
          <p:cNvSpPr>
            <a:spLocks noGrp="1" noChangeArrowheads="1"/>
          </p:cNvSpPr>
          <p:nvPr>
            <p:ph type="hdr" sz="quarter"/>
          </p:nvPr>
        </p:nvSpPr>
        <p:spPr bwMode="auto">
          <a:xfrm>
            <a:off x="0" y="0"/>
            <a:ext cx="4302125"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it-IT"/>
          </a:p>
        </p:txBody>
      </p:sp>
      <p:sp>
        <p:nvSpPr>
          <p:cNvPr id="404483" name="Rectangle 3">
            <a:extLst>
              <a:ext uri="{FF2B5EF4-FFF2-40B4-BE49-F238E27FC236}">
                <a16:creationId xmlns:a16="http://schemas.microsoft.com/office/drawing/2014/main" xmlns="" id="{BBEBA2D2-0F84-1F65-048B-1539ECD54FCB}"/>
              </a:ext>
            </a:extLst>
          </p:cNvPr>
          <p:cNvSpPr>
            <a:spLocks noGrp="1" noChangeArrowheads="1"/>
          </p:cNvSpPr>
          <p:nvPr>
            <p:ph type="dt" idx="1"/>
          </p:nvPr>
        </p:nvSpPr>
        <p:spPr bwMode="auto">
          <a:xfrm>
            <a:off x="5624513" y="0"/>
            <a:ext cx="4302125"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9F14CA2-FF9A-144D-B543-51DE865C097E}" type="datetime1">
              <a:rPr lang="it-IT"/>
              <a:pPr>
                <a:defRPr/>
              </a:pPr>
              <a:t>07/04/2024</a:t>
            </a:fld>
            <a:endParaRPr lang="it-IT"/>
          </a:p>
        </p:txBody>
      </p:sp>
      <p:sp>
        <p:nvSpPr>
          <p:cNvPr id="54276" name="Rectangle 4">
            <a:extLst>
              <a:ext uri="{FF2B5EF4-FFF2-40B4-BE49-F238E27FC236}">
                <a16:creationId xmlns:a16="http://schemas.microsoft.com/office/drawing/2014/main" xmlns="" id="{562D9A34-146A-C64C-42D3-AB9A468D2BA8}"/>
              </a:ext>
            </a:extLst>
          </p:cNvPr>
          <p:cNvSpPr>
            <a:spLocks noGrp="1" noRot="1" noChangeAspect="1" noChangeArrowheads="1" noTextEdit="1"/>
          </p:cNvSpPr>
          <p:nvPr>
            <p:ph type="sldImg" idx="2"/>
          </p:nvPr>
        </p:nvSpPr>
        <p:spPr bwMode="auto">
          <a:xfrm>
            <a:off x="3251200" y="528638"/>
            <a:ext cx="3424238" cy="256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5" name="Rectangle 5">
            <a:extLst>
              <a:ext uri="{FF2B5EF4-FFF2-40B4-BE49-F238E27FC236}">
                <a16:creationId xmlns:a16="http://schemas.microsoft.com/office/drawing/2014/main" xmlns="" id="{35F3CF36-0450-80E4-50D5-EF4072E2DEE8}"/>
              </a:ext>
            </a:extLst>
          </p:cNvPr>
          <p:cNvSpPr>
            <a:spLocks noGrp="1" noChangeArrowheads="1"/>
          </p:cNvSpPr>
          <p:nvPr>
            <p:ph type="body" sz="quarter" idx="3"/>
          </p:nvPr>
        </p:nvSpPr>
        <p:spPr bwMode="auto">
          <a:xfrm>
            <a:off x="1323975" y="3248025"/>
            <a:ext cx="7278688" cy="302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04486" name="Rectangle 6">
            <a:extLst>
              <a:ext uri="{FF2B5EF4-FFF2-40B4-BE49-F238E27FC236}">
                <a16:creationId xmlns:a16="http://schemas.microsoft.com/office/drawing/2014/main" xmlns="" id="{D540B69B-8050-FAA4-4842-66FB1198FAA2}"/>
              </a:ext>
            </a:extLst>
          </p:cNvPr>
          <p:cNvSpPr>
            <a:spLocks noGrp="1" noChangeArrowheads="1"/>
          </p:cNvSpPr>
          <p:nvPr>
            <p:ph type="ftr" sz="quarter" idx="4"/>
          </p:nvPr>
        </p:nvSpPr>
        <p:spPr bwMode="auto">
          <a:xfrm>
            <a:off x="0" y="6419850"/>
            <a:ext cx="4302125" cy="377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r>
              <a:rPr lang="it-IT"/>
              <a:t>Corso di chimica dellìambiente             Dott.ssa Elena Chianese</a:t>
            </a:r>
          </a:p>
        </p:txBody>
      </p:sp>
      <p:sp>
        <p:nvSpPr>
          <p:cNvPr id="404487" name="Rectangle 7">
            <a:extLst>
              <a:ext uri="{FF2B5EF4-FFF2-40B4-BE49-F238E27FC236}">
                <a16:creationId xmlns:a16="http://schemas.microsoft.com/office/drawing/2014/main" xmlns="" id="{313D2ECC-7A34-EFEA-F81F-779D5BF7F6E6}"/>
              </a:ext>
            </a:extLst>
          </p:cNvPr>
          <p:cNvSpPr>
            <a:spLocks noGrp="1" noChangeArrowheads="1"/>
          </p:cNvSpPr>
          <p:nvPr>
            <p:ph type="sldNum" sz="quarter" idx="5"/>
          </p:nvPr>
        </p:nvSpPr>
        <p:spPr bwMode="auto">
          <a:xfrm>
            <a:off x="5624513" y="6419850"/>
            <a:ext cx="4302125" cy="377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DDD2DCB-F770-F244-95EE-9855D55D23E9}" type="slidenum">
              <a:rPr lang="it-IT" altLang="it-IT"/>
              <a:pPr/>
              <a:t>‹#›</a:t>
            </a:fld>
            <a:endParaRPr lang="it-IT" altLang="it-IT"/>
          </a:p>
        </p:txBody>
      </p:sp>
    </p:spTree>
    <p:extLst>
      <p:ext uri="{BB962C8B-B14F-4D97-AF65-F5344CB8AC3E}">
        <p14:creationId xmlns:p14="http://schemas.microsoft.com/office/powerpoint/2010/main" val="3786114107"/>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a:extLst>
              <a:ext uri="{FF2B5EF4-FFF2-40B4-BE49-F238E27FC236}">
                <a16:creationId xmlns:a16="http://schemas.microsoft.com/office/drawing/2014/main" xmlns="" id="{5E6AA9B3-4FFB-7C88-1754-A48B2B06BD82}"/>
              </a:ext>
            </a:extLst>
          </p:cNvPr>
          <p:cNvSpPr>
            <a:spLocks noGrp="1" noRot="1" noChangeAspect="1" noTextEdit="1"/>
          </p:cNvSpPr>
          <p:nvPr>
            <p:ph type="sldImg"/>
          </p:nvPr>
        </p:nvSpPr>
        <p:spPr>
          <a:ln/>
        </p:spPr>
      </p:sp>
      <p:sp>
        <p:nvSpPr>
          <p:cNvPr id="55299" name="Segnaposto note 2">
            <a:extLst>
              <a:ext uri="{FF2B5EF4-FFF2-40B4-BE49-F238E27FC236}">
                <a16:creationId xmlns:a16="http://schemas.microsoft.com/office/drawing/2014/main" xmlns="" id="{1B0146A7-A2B2-DD04-0797-E7324B1D66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55300" name="Segnaposto numero diapositiva 3">
            <a:extLst>
              <a:ext uri="{FF2B5EF4-FFF2-40B4-BE49-F238E27FC236}">
                <a16:creationId xmlns:a16="http://schemas.microsoft.com/office/drawing/2014/main" xmlns="" id="{9A617346-5559-D341-E52B-3979B66037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defRPr>
            </a:lvl1pPr>
            <a:lvl2pPr marL="742950" indent="-285750" algn="l" eaLnBrk="0" hangingPunct="0">
              <a:spcBef>
                <a:spcPct val="30000"/>
              </a:spcBef>
              <a:defRPr sz="1200">
                <a:solidFill>
                  <a:schemeClr val="tx1"/>
                </a:solidFill>
                <a:latin typeface="Times New Roman" panose="02020603050405020304" pitchFamily="18" charset="0"/>
              </a:defRPr>
            </a:lvl2pPr>
            <a:lvl3pPr marL="1143000" indent="-228600" algn="l" eaLnBrk="0" hangingPunct="0">
              <a:spcBef>
                <a:spcPct val="30000"/>
              </a:spcBef>
              <a:defRPr sz="1200">
                <a:solidFill>
                  <a:schemeClr val="tx1"/>
                </a:solidFill>
                <a:latin typeface="Times New Roman" panose="02020603050405020304" pitchFamily="18" charset="0"/>
              </a:defRPr>
            </a:lvl3pPr>
            <a:lvl4pPr marL="1600200" indent="-228600" algn="l" eaLnBrk="0" hangingPunct="0">
              <a:spcBef>
                <a:spcPct val="30000"/>
              </a:spcBef>
              <a:defRPr sz="1200">
                <a:solidFill>
                  <a:schemeClr val="tx1"/>
                </a:solidFill>
                <a:latin typeface="Times New Roman" panose="02020603050405020304" pitchFamily="18" charset="0"/>
              </a:defRPr>
            </a:lvl4pPr>
            <a:lvl5pPr marL="2057400" indent="-228600" algn="l"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50000"/>
              </a:spcBef>
            </a:pPr>
            <a:fld id="{125FDDEE-C6A7-AE45-90A7-F146C793BB18}" type="slidenum">
              <a:rPr lang="it-IT" altLang="it-IT">
                <a:solidFill>
                  <a:srgbClr val="000066"/>
                </a:solidFill>
              </a:rPr>
              <a:pPr algn="r" eaLnBrk="1" hangingPunct="1">
                <a:spcBef>
                  <a:spcPct val="50000"/>
                </a:spcBef>
              </a:pPr>
              <a:t>2</a:t>
            </a:fld>
            <a:endParaRPr lang="it-IT" altLang="it-IT">
              <a:solidFill>
                <a:srgbClr val="000066"/>
              </a:solidFill>
            </a:endParaRPr>
          </a:p>
        </p:txBody>
      </p:sp>
      <p:sp>
        <p:nvSpPr>
          <p:cNvPr id="55301" name="Segnaposto data 4">
            <a:extLst>
              <a:ext uri="{FF2B5EF4-FFF2-40B4-BE49-F238E27FC236}">
                <a16:creationId xmlns:a16="http://schemas.microsoft.com/office/drawing/2014/main" xmlns="" id="{419A69C7-573E-78A6-1B2A-B6F28DF5A322}"/>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defRPr>
            </a:lvl1pPr>
            <a:lvl2pPr marL="742950" indent="-285750" algn="l" eaLnBrk="0" hangingPunct="0">
              <a:spcBef>
                <a:spcPct val="30000"/>
              </a:spcBef>
              <a:defRPr sz="1200">
                <a:solidFill>
                  <a:schemeClr val="tx1"/>
                </a:solidFill>
                <a:latin typeface="Times New Roman" panose="02020603050405020304" pitchFamily="18" charset="0"/>
              </a:defRPr>
            </a:lvl2pPr>
            <a:lvl3pPr marL="1143000" indent="-228600" algn="l" eaLnBrk="0" hangingPunct="0">
              <a:spcBef>
                <a:spcPct val="30000"/>
              </a:spcBef>
              <a:defRPr sz="1200">
                <a:solidFill>
                  <a:schemeClr val="tx1"/>
                </a:solidFill>
                <a:latin typeface="Times New Roman" panose="02020603050405020304" pitchFamily="18" charset="0"/>
              </a:defRPr>
            </a:lvl3pPr>
            <a:lvl4pPr marL="1600200" indent="-228600" algn="l" eaLnBrk="0" hangingPunct="0">
              <a:spcBef>
                <a:spcPct val="30000"/>
              </a:spcBef>
              <a:defRPr sz="1200">
                <a:solidFill>
                  <a:schemeClr val="tx1"/>
                </a:solidFill>
                <a:latin typeface="Times New Roman" panose="02020603050405020304" pitchFamily="18" charset="0"/>
              </a:defRPr>
            </a:lvl4pPr>
            <a:lvl5pPr marL="2057400" indent="-228600" algn="l"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50000"/>
              </a:spcBef>
            </a:pPr>
            <a:fld id="{E6851A82-7F13-C74E-8196-A75161B81CC9}" type="datetime1">
              <a:rPr lang="it-IT" altLang="it-IT" smtClean="0">
                <a:solidFill>
                  <a:srgbClr val="000066"/>
                </a:solidFill>
              </a:rPr>
              <a:pPr algn="r" eaLnBrk="1" hangingPunct="1">
                <a:spcBef>
                  <a:spcPct val="50000"/>
                </a:spcBef>
              </a:pPr>
              <a:t>07/04/2024</a:t>
            </a:fld>
            <a:endParaRPr lang="it-IT" altLang="it-IT">
              <a:solidFill>
                <a:srgbClr val="000066"/>
              </a:solidFill>
            </a:endParaRPr>
          </a:p>
        </p:txBody>
      </p:sp>
      <p:sp>
        <p:nvSpPr>
          <p:cNvPr id="55302" name="Segnaposto piè di pagina 5">
            <a:extLst>
              <a:ext uri="{FF2B5EF4-FFF2-40B4-BE49-F238E27FC236}">
                <a16:creationId xmlns:a16="http://schemas.microsoft.com/office/drawing/2014/main" xmlns="" id="{C89CD080-BAC4-7A42-E23C-D462F945813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defRPr>
            </a:lvl1pPr>
            <a:lvl2pPr marL="742950" indent="-285750" algn="l" eaLnBrk="0" hangingPunct="0">
              <a:spcBef>
                <a:spcPct val="30000"/>
              </a:spcBef>
              <a:defRPr sz="1200">
                <a:solidFill>
                  <a:schemeClr val="tx1"/>
                </a:solidFill>
                <a:latin typeface="Times New Roman" panose="02020603050405020304" pitchFamily="18" charset="0"/>
              </a:defRPr>
            </a:lvl2pPr>
            <a:lvl3pPr marL="1143000" indent="-228600" algn="l" eaLnBrk="0" hangingPunct="0">
              <a:spcBef>
                <a:spcPct val="30000"/>
              </a:spcBef>
              <a:defRPr sz="1200">
                <a:solidFill>
                  <a:schemeClr val="tx1"/>
                </a:solidFill>
                <a:latin typeface="Times New Roman" panose="02020603050405020304" pitchFamily="18" charset="0"/>
              </a:defRPr>
            </a:lvl3pPr>
            <a:lvl4pPr marL="1600200" indent="-228600" algn="l" eaLnBrk="0" hangingPunct="0">
              <a:spcBef>
                <a:spcPct val="30000"/>
              </a:spcBef>
              <a:defRPr sz="1200">
                <a:solidFill>
                  <a:schemeClr val="tx1"/>
                </a:solidFill>
                <a:latin typeface="Times New Roman" panose="02020603050405020304" pitchFamily="18" charset="0"/>
              </a:defRPr>
            </a:lvl4pPr>
            <a:lvl5pPr marL="2057400" indent="-228600" algn="l"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50000"/>
              </a:spcBef>
            </a:pPr>
            <a:r>
              <a:rPr lang="it-IT" altLang="it-IT">
                <a:solidFill>
                  <a:srgbClr val="000066"/>
                </a:solidFill>
              </a:rPr>
              <a:t>Corso di chimica dellìambiente             Dott.ssa Elena Chianese</a:t>
            </a:r>
          </a:p>
        </p:txBody>
      </p:sp>
      <p:sp>
        <p:nvSpPr>
          <p:cNvPr id="55303" name="Segnaposto intestazione 6">
            <a:extLst>
              <a:ext uri="{FF2B5EF4-FFF2-40B4-BE49-F238E27FC236}">
                <a16:creationId xmlns:a16="http://schemas.microsoft.com/office/drawing/2014/main" xmlns="" id="{4E8C6C7D-EFA7-5639-0C09-0E73838E44B7}"/>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defRPr>
            </a:lvl1pPr>
            <a:lvl2pPr marL="742950" indent="-285750" algn="l" eaLnBrk="0" hangingPunct="0">
              <a:spcBef>
                <a:spcPct val="30000"/>
              </a:spcBef>
              <a:defRPr sz="1200">
                <a:solidFill>
                  <a:schemeClr val="tx1"/>
                </a:solidFill>
                <a:latin typeface="Times New Roman" panose="02020603050405020304" pitchFamily="18" charset="0"/>
              </a:defRPr>
            </a:lvl2pPr>
            <a:lvl3pPr marL="1143000" indent="-228600" algn="l" eaLnBrk="0" hangingPunct="0">
              <a:spcBef>
                <a:spcPct val="30000"/>
              </a:spcBef>
              <a:defRPr sz="1200">
                <a:solidFill>
                  <a:schemeClr val="tx1"/>
                </a:solidFill>
                <a:latin typeface="Times New Roman" panose="02020603050405020304" pitchFamily="18" charset="0"/>
              </a:defRPr>
            </a:lvl3pPr>
            <a:lvl4pPr marL="1600200" indent="-228600" algn="l" eaLnBrk="0" hangingPunct="0">
              <a:spcBef>
                <a:spcPct val="30000"/>
              </a:spcBef>
              <a:defRPr sz="1200">
                <a:solidFill>
                  <a:schemeClr val="tx1"/>
                </a:solidFill>
                <a:latin typeface="Times New Roman" panose="02020603050405020304" pitchFamily="18" charset="0"/>
              </a:defRPr>
            </a:lvl4pPr>
            <a:lvl5pPr marL="2057400" indent="-228600" algn="l"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50000"/>
              </a:spcBef>
            </a:pPr>
            <a:endParaRPr lang="it-IT" altLang="it-IT">
              <a:solidFill>
                <a:srgbClr val="000066"/>
              </a:solidFill>
            </a:endParaRPr>
          </a:p>
        </p:txBody>
      </p:sp>
    </p:spTree>
    <p:extLst>
      <p:ext uri="{BB962C8B-B14F-4D97-AF65-F5344CB8AC3E}">
        <p14:creationId xmlns:p14="http://schemas.microsoft.com/office/powerpoint/2010/main" val="274556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xmlns="" id="{7AE6FA34-B1DE-4C61-F701-87086A4BB0DA}"/>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D2858F82-B450-D775-4C5D-FB4394DEFB53}"/>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FDB29520-42B6-326F-283A-992D9790B5F3}"/>
              </a:ext>
            </a:extLst>
          </p:cNvPr>
          <p:cNvSpPr>
            <a:spLocks noGrp="1" noChangeArrowheads="1"/>
          </p:cNvSpPr>
          <p:nvPr>
            <p:ph type="sldNum" sz="quarter" idx="12"/>
          </p:nvPr>
        </p:nvSpPr>
        <p:spPr>
          <a:ln/>
        </p:spPr>
        <p:txBody>
          <a:bodyPr/>
          <a:lstStyle>
            <a:lvl1pPr>
              <a:defRPr/>
            </a:lvl1pPr>
          </a:lstStyle>
          <a:p>
            <a:fld id="{39A6D82C-9D23-1448-81A4-421975065DFF}" type="slidenum">
              <a:rPr lang="it-IT" altLang="it-IT"/>
              <a:pPr/>
              <a:t>‹#›</a:t>
            </a:fld>
            <a:endParaRPr lang="it-IT" altLang="it-IT"/>
          </a:p>
        </p:txBody>
      </p:sp>
    </p:spTree>
    <p:extLst>
      <p:ext uri="{BB962C8B-B14F-4D97-AF65-F5344CB8AC3E}">
        <p14:creationId xmlns:p14="http://schemas.microsoft.com/office/powerpoint/2010/main" val="381449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7ED9DD0D-EEAC-96B5-6042-DC53783FD7FB}"/>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A596AD4C-F4E0-96CC-6C6E-D7257896104A}"/>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FD2C3815-9D69-0F8F-56A6-5FD9C76CD76B}"/>
              </a:ext>
            </a:extLst>
          </p:cNvPr>
          <p:cNvSpPr>
            <a:spLocks noGrp="1" noChangeArrowheads="1"/>
          </p:cNvSpPr>
          <p:nvPr>
            <p:ph type="sldNum" sz="quarter" idx="12"/>
          </p:nvPr>
        </p:nvSpPr>
        <p:spPr>
          <a:ln/>
        </p:spPr>
        <p:txBody>
          <a:bodyPr/>
          <a:lstStyle>
            <a:lvl1pPr>
              <a:defRPr/>
            </a:lvl1pPr>
          </a:lstStyle>
          <a:p>
            <a:fld id="{17AA442D-FC61-CC45-A117-B5395B00210D}" type="slidenum">
              <a:rPr lang="it-IT" altLang="it-IT"/>
              <a:pPr/>
              <a:t>‹#›</a:t>
            </a:fld>
            <a:endParaRPr lang="it-IT" altLang="it-IT"/>
          </a:p>
        </p:txBody>
      </p:sp>
    </p:spTree>
    <p:extLst>
      <p:ext uri="{BB962C8B-B14F-4D97-AF65-F5344CB8AC3E}">
        <p14:creationId xmlns:p14="http://schemas.microsoft.com/office/powerpoint/2010/main" val="181375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76738AD6-EB60-B0F2-627F-B68CD2C834A9}"/>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D2456F12-6C12-C5A2-A88C-E93008EA638E}"/>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72C97E4F-51EB-C093-9B55-7BC171312AF2}"/>
              </a:ext>
            </a:extLst>
          </p:cNvPr>
          <p:cNvSpPr>
            <a:spLocks noGrp="1" noChangeArrowheads="1"/>
          </p:cNvSpPr>
          <p:nvPr>
            <p:ph type="sldNum" sz="quarter" idx="12"/>
          </p:nvPr>
        </p:nvSpPr>
        <p:spPr>
          <a:ln/>
        </p:spPr>
        <p:txBody>
          <a:bodyPr/>
          <a:lstStyle>
            <a:lvl1pPr>
              <a:defRPr/>
            </a:lvl1pPr>
          </a:lstStyle>
          <a:p>
            <a:fld id="{E3D84208-82B4-FD42-8DA6-44FD24F5366C}" type="slidenum">
              <a:rPr lang="it-IT" altLang="it-IT"/>
              <a:pPr/>
              <a:t>‹#›</a:t>
            </a:fld>
            <a:endParaRPr lang="it-IT" altLang="it-IT"/>
          </a:p>
        </p:txBody>
      </p:sp>
    </p:spTree>
    <p:extLst>
      <p:ext uri="{BB962C8B-B14F-4D97-AF65-F5344CB8AC3E}">
        <p14:creationId xmlns:p14="http://schemas.microsoft.com/office/powerpoint/2010/main" val="363046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E8579D5D-7C8F-C214-B08E-9ABD1C051611}"/>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D20C0807-70FE-732B-8F0B-48EEA28A7102}"/>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659E503E-BE2F-C30A-525C-247FA76E7275}"/>
              </a:ext>
            </a:extLst>
          </p:cNvPr>
          <p:cNvSpPr>
            <a:spLocks noGrp="1" noChangeArrowheads="1"/>
          </p:cNvSpPr>
          <p:nvPr>
            <p:ph type="sldNum" sz="quarter" idx="12"/>
          </p:nvPr>
        </p:nvSpPr>
        <p:spPr>
          <a:ln/>
        </p:spPr>
        <p:txBody>
          <a:bodyPr/>
          <a:lstStyle>
            <a:lvl1pPr>
              <a:defRPr/>
            </a:lvl1pPr>
          </a:lstStyle>
          <a:p>
            <a:fld id="{B73D59FC-D59D-D041-9651-94654AE78434}" type="slidenum">
              <a:rPr lang="it-IT" altLang="it-IT"/>
              <a:pPr/>
              <a:t>‹#›</a:t>
            </a:fld>
            <a:endParaRPr lang="it-IT" altLang="it-IT"/>
          </a:p>
        </p:txBody>
      </p:sp>
    </p:spTree>
    <p:extLst>
      <p:ext uri="{BB962C8B-B14F-4D97-AF65-F5344CB8AC3E}">
        <p14:creationId xmlns:p14="http://schemas.microsoft.com/office/powerpoint/2010/main" val="236094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xmlns="" id="{D24D5764-8935-A3D3-FCB6-F220490009B8}"/>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A8F72D17-4292-7A7B-B11B-8AD591EC14DB}"/>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B79A070F-19CA-F3F2-781C-1676FE3D7E59}"/>
              </a:ext>
            </a:extLst>
          </p:cNvPr>
          <p:cNvSpPr>
            <a:spLocks noGrp="1" noChangeArrowheads="1"/>
          </p:cNvSpPr>
          <p:nvPr>
            <p:ph type="sldNum" sz="quarter" idx="12"/>
          </p:nvPr>
        </p:nvSpPr>
        <p:spPr>
          <a:ln/>
        </p:spPr>
        <p:txBody>
          <a:bodyPr/>
          <a:lstStyle>
            <a:lvl1pPr>
              <a:defRPr/>
            </a:lvl1pPr>
          </a:lstStyle>
          <a:p>
            <a:fld id="{A03F85E7-7D2E-9041-A45B-30A2C761B5D8}" type="slidenum">
              <a:rPr lang="it-IT" altLang="it-IT"/>
              <a:pPr/>
              <a:t>‹#›</a:t>
            </a:fld>
            <a:endParaRPr lang="it-IT" altLang="it-IT"/>
          </a:p>
        </p:txBody>
      </p:sp>
    </p:spTree>
    <p:extLst>
      <p:ext uri="{BB962C8B-B14F-4D97-AF65-F5344CB8AC3E}">
        <p14:creationId xmlns:p14="http://schemas.microsoft.com/office/powerpoint/2010/main" val="72539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xmlns="" id="{9EFB8743-7D99-E5FA-CEFE-B93CA4EBB190}"/>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xmlns="" id="{DB5DB63F-7BDE-6585-7C5E-8F6ADA8911C4}"/>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7" name="Rectangle 6">
            <a:extLst>
              <a:ext uri="{FF2B5EF4-FFF2-40B4-BE49-F238E27FC236}">
                <a16:creationId xmlns:a16="http://schemas.microsoft.com/office/drawing/2014/main" xmlns="" id="{31E42510-E7F3-F412-292E-A5B32EBE819D}"/>
              </a:ext>
            </a:extLst>
          </p:cNvPr>
          <p:cNvSpPr>
            <a:spLocks noGrp="1" noChangeArrowheads="1"/>
          </p:cNvSpPr>
          <p:nvPr>
            <p:ph type="sldNum" sz="quarter" idx="12"/>
          </p:nvPr>
        </p:nvSpPr>
        <p:spPr>
          <a:ln/>
        </p:spPr>
        <p:txBody>
          <a:bodyPr/>
          <a:lstStyle>
            <a:lvl1pPr>
              <a:defRPr/>
            </a:lvl1pPr>
          </a:lstStyle>
          <a:p>
            <a:fld id="{41C07694-5264-1C43-A785-696588A47E0F}" type="slidenum">
              <a:rPr lang="it-IT" altLang="it-IT"/>
              <a:pPr/>
              <a:t>‹#›</a:t>
            </a:fld>
            <a:endParaRPr lang="it-IT" altLang="it-IT"/>
          </a:p>
        </p:txBody>
      </p:sp>
    </p:spTree>
    <p:extLst>
      <p:ext uri="{BB962C8B-B14F-4D97-AF65-F5344CB8AC3E}">
        <p14:creationId xmlns:p14="http://schemas.microsoft.com/office/powerpoint/2010/main" val="116864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xmlns="" id="{B354EAFA-1A98-B29C-7F0B-9DD2F624B68C}"/>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xmlns="" id="{A710D522-9AB1-7185-CEDC-947A595E360C}"/>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9" name="Rectangle 6">
            <a:extLst>
              <a:ext uri="{FF2B5EF4-FFF2-40B4-BE49-F238E27FC236}">
                <a16:creationId xmlns:a16="http://schemas.microsoft.com/office/drawing/2014/main" xmlns="" id="{D1DE41E1-AA85-9E86-23FF-EC50241336D2}"/>
              </a:ext>
            </a:extLst>
          </p:cNvPr>
          <p:cNvSpPr>
            <a:spLocks noGrp="1" noChangeArrowheads="1"/>
          </p:cNvSpPr>
          <p:nvPr>
            <p:ph type="sldNum" sz="quarter" idx="12"/>
          </p:nvPr>
        </p:nvSpPr>
        <p:spPr>
          <a:ln/>
        </p:spPr>
        <p:txBody>
          <a:bodyPr/>
          <a:lstStyle>
            <a:lvl1pPr>
              <a:defRPr/>
            </a:lvl1pPr>
          </a:lstStyle>
          <a:p>
            <a:fld id="{6A02C492-13BD-4441-B5DC-4ECFFC3CB45A}" type="slidenum">
              <a:rPr lang="it-IT" altLang="it-IT"/>
              <a:pPr/>
              <a:t>‹#›</a:t>
            </a:fld>
            <a:endParaRPr lang="it-IT" altLang="it-IT"/>
          </a:p>
        </p:txBody>
      </p:sp>
    </p:spTree>
    <p:extLst>
      <p:ext uri="{BB962C8B-B14F-4D97-AF65-F5344CB8AC3E}">
        <p14:creationId xmlns:p14="http://schemas.microsoft.com/office/powerpoint/2010/main" val="293198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xmlns="" id="{FD57AF13-0EDA-274E-6C63-D155DDE931F9}"/>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xmlns="" id="{DC95353D-7F80-4423-E6EF-1B4B37F253B2}"/>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5" name="Rectangle 6">
            <a:extLst>
              <a:ext uri="{FF2B5EF4-FFF2-40B4-BE49-F238E27FC236}">
                <a16:creationId xmlns:a16="http://schemas.microsoft.com/office/drawing/2014/main" xmlns="" id="{02FF35F9-8A8A-30A3-0E65-5C6E80898B0F}"/>
              </a:ext>
            </a:extLst>
          </p:cNvPr>
          <p:cNvSpPr>
            <a:spLocks noGrp="1" noChangeArrowheads="1"/>
          </p:cNvSpPr>
          <p:nvPr>
            <p:ph type="sldNum" sz="quarter" idx="12"/>
          </p:nvPr>
        </p:nvSpPr>
        <p:spPr>
          <a:ln/>
        </p:spPr>
        <p:txBody>
          <a:bodyPr/>
          <a:lstStyle>
            <a:lvl1pPr>
              <a:defRPr/>
            </a:lvl1pPr>
          </a:lstStyle>
          <a:p>
            <a:fld id="{DEB21E24-1C0C-CA4C-B20D-9E248412A3F8}" type="slidenum">
              <a:rPr lang="it-IT" altLang="it-IT"/>
              <a:pPr/>
              <a:t>‹#›</a:t>
            </a:fld>
            <a:endParaRPr lang="it-IT" altLang="it-IT"/>
          </a:p>
        </p:txBody>
      </p:sp>
    </p:spTree>
    <p:extLst>
      <p:ext uri="{BB962C8B-B14F-4D97-AF65-F5344CB8AC3E}">
        <p14:creationId xmlns:p14="http://schemas.microsoft.com/office/powerpoint/2010/main" val="265419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B3800DF-DD31-8BB1-7657-D74B087EA0C0}"/>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xmlns="" id="{CC4EA9B3-85A6-2D76-02EB-D8416F107E1C}"/>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4" name="Rectangle 6">
            <a:extLst>
              <a:ext uri="{FF2B5EF4-FFF2-40B4-BE49-F238E27FC236}">
                <a16:creationId xmlns:a16="http://schemas.microsoft.com/office/drawing/2014/main" xmlns="" id="{80BB7553-0ED3-CB75-5BF6-2B1116EC057F}"/>
              </a:ext>
            </a:extLst>
          </p:cNvPr>
          <p:cNvSpPr>
            <a:spLocks noGrp="1" noChangeArrowheads="1"/>
          </p:cNvSpPr>
          <p:nvPr>
            <p:ph type="sldNum" sz="quarter" idx="12"/>
          </p:nvPr>
        </p:nvSpPr>
        <p:spPr>
          <a:ln/>
        </p:spPr>
        <p:txBody>
          <a:bodyPr/>
          <a:lstStyle>
            <a:lvl1pPr>
              <a:defRPr/>
            </a:lvl1pPr>
          </a:lstStyle>
          <a:p>
            <a:fld id="{9E13F5D4-A980-F749-9960-776B182C9DD4}" type="slidenum">
              <a:rPr lang="it-IT" altLang="it-IT"/>
              <a:pPr/>
              <a:t>‹#›</a:t>
            </a:fld>
            <a:endParaRPr lang="it-IT" altLang="it-IT"/>
          </a:p>
        </p:txBody>
      </p:sp>
    </p:spTree>
    <p:extLst>
      <p:ext uri="{BB962C8B-B14F-4D97-AF65-F5344CB8AC3E}">
        <p14:creationId xmlns:p14="http://schemas.microsoft.com/office/powerpoint/2010/main" val="88539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xmlns="" id="{B23A2F83-7380-21F3-B7B5-189983BBAB10}"/>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xmlns="" id="{BF9BBF42-1EEA-849B-D284-5E8AAD9094A4}"/>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7" name="Rectangle 6">
            <a:extLst>
              <a:ext uri="{FF2B5EF4-FFF2-40B4-BE49-F238E27FC236}">
                <a16:creationId xmlns:a16="http://schemas.microsoft.com/office/drawing/2014/main" xmlns="" id="{F0B32B5C-9BD5-CB93-C4A4-FD24128A4194}"/>
              </a:ext>
            </a:extLst>
          </p:cNvPr>
          <p:cNvSpPr>
            <a:spLocks noGrp="1" noChangeArrowheads="1"/>
          </p:cNvSpPr>
          <p:nvPr>
            <p:ph type="sldNum" sz="quarter" idx="12"/>
          </p:nvPr>
        </p:nvSpPr>
        <p:spPr>
          <a:ln/>
        </p:spPr>
        <p:txBody>
          <a:bodyPr/>
          <a:lstStyle>
            <a:lvl1pPr>
              <a:defRPr/>
            </a:lvl1pPr>
          </a:lstStyle>
          <a:p>
            <a:fld id="{7F86459A-4115-EB4D-ABB9-7C2490DA8436}" type="slidenum">
              <a:rPr lang="it-IT" altLang="it-IT"/>
              <a:pPr/>
              <a:t>‹#›</a:t>
            </a:fld>
            <a:endParaRPr lang="it-IT" altLang="it-IT"/>
          </a:p>
        </p:txBody>
      </p:sp>
    </p:spTree>
    <p:extLst>
      <p:ext uri="{BB962C8B-B14F-4D97-AF65-F5344CB8AC3E}">
        <p14:creationId xmlns:p14="http://schemas.microsoft.com/office/powerpoint/2010/main" val="2716314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xmlns="" id="{3D2B92F4-F55E-5F85-F746-D4AA434B80C3}"/>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xmlns="" id="{BA85FB02-CE37-A51B-8D5C-C34627EDEB65}"/>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7" name="Rectangle 6">
            <a:extLst>
              <a:ext uri="{FF2B5EF4-FFF2-40B4-BE49-F238E27FC236}">
                <a16:creationId xmlns:a16="http://schemas.microsoft.com/office/drawing/2014/main" xmlns="" id="{1A4BA0D6-CA6A-6336-80B1-242995A9570C}"/>
              </a:ext>
            </a:extLst>
          </p:cNvPr>
          <p:cNvSpPr>
            <a:spLocks noGrp="1" noChangeArrowheads="1"/>
          </p:cNvSpPr>
          <p:nvPr>
            <p:ph type="sldNum" sz="quarter" idx="12"/>
          </p:nvPr>
        </p:nvSpPr>
        <p:spPr>
          <a:ln/>
        </p:spPr>
        <p:txBody>
          <a:bodyPr/>
          <a:lstStyle>
            <a:lvl1pPr>
              <a:defRPr/>
            </a:lvl1pPr>
          </a:lstStyle>
          <a:p>
            <a:fld id="{63FB586D-B3B9-0F4F-BA2D-6CB7BEC755D7}" type="slidenum">
              <a:rPr lang="it-IT" altLang="it-IT"/>
              <a:pPr/>
              <a:t>‹#›</a:t>
            </a:fld>
            <a:endParaRPr lang="it-IT" altLang="it-IT"/>
          </a:p>
        </p:txBody>
      </p:sp>
    </p:spTree>
    <p:extLst>
      <p:ext uri="{BB962C8B-B14F-4D97-AF65-F5344CB8AC3E}">
        <p14:creationId xmlns:p14="http://schemas.microsoft.com/office/powerpoint/2010/main" val="190065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FF"/>
            </a:gs>
            <a:gs pos="100000">
              <a:srgbClr val="CCEB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1E459AA2-27B8-0CB7-C8B5-7BA8305FB85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Rectangle 3">
            <a:extLst>
              <a:ext uri="{FF2B5EF4-FFF2-40B4-BE49-F238E27FC236}">
                <a16:creationId xmlns:a16="http://schemas.microsoft.com/office/drawing/2014/main" xmlns="" id="{BC1AF64D-88C6-DA6E-680E-FD39B1A01C0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xmlns="" id="{DE6D5AB1-D8DC-57C8-28AF-4E09875C175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defRPr>
            </a:lvl1pPr>
          </a:lstStyle>
          <a:p>
            <a:pPr>
              <a:defRPr/>
            </a:pPr>
            <a:endParaRPr lang="it-IT"/>
          </a:p>
        </p:txBody>
      </p:sp>
      <p:sp>
        <p:nvSpPr>
          <p:cNvPr id="1029" name="Rectangle 5">
            <a:extLst>
              <a:ext uri="{FF2B5EF4-FFF2-40B4-BE49-F238E27FC236}">
                <a16:creationId xmlns:a16="http://schemas.microsoft.com/office/drawing/2014/main" xmlns="" id="{FE57A973-8CF3-4754-CBBD-BA5E992BE5CD}"/>
              </a:ext>
            </a:extLst>
          </p:cNvPr>
          <p:cNvSpPr>
            <a:spLocks noGrp="1" noChangeArrowheads="1"/>
          </p:cNvSpPr>
          <p:nvPr>
            <p:ph type="ftr" sz="quarter" idx="3"/>
          </p:nvPr>
        </p:nvSpPr>
        <p:spPr bwMode="auto">
          <a:xfrm>
            <a:off x="2628900" y="6629400"/>
            <a:ext cx="3886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Tahoma" pitchFamily="34" charset="0"/>
              </a:defRPr>
            </a:lvl1pPr>
          </a:lstStyle>
          <a:p>
            <a:pPr>
              <a:defRPr/>
            </a:pPr>
            <a:r>
              <a:rPr lang="it-IT"/>
              <a:t>Prof. A. Riccio. Chimica Fisica</a:t>
            </a:r>
          </a:p>
        </p:txBody>
      </p:sp>
      <p:sp>
        <p:nvSpPr>
          <p:cNvPr id="1030" name="Rectangle 6">
            <a:extLst>
              <a:ext uri="{FF2B5EF4-FFF2-40B4-BE49-F238E27FC236}">
                <a16:creationId xmlns:a16="http://schemas.microsoft.com/office/drawing/2014/main" xmlns="" id="{7DA1903F-ED3F-ECD2-04D1-DC9C699DDABC}"/>
              </a:ext>
            </a:extLst>
          </p:cNvPr>
          <p:cNvSpPr>
            <a:spLocks noGrp="1" noChangeArrowheads="1"/>
          </p:cNvSpPr>
          <p:nvPr>
            <p:ph type="sldNum" sz="quarter" idx="4"/>
          </p:nvPr>
        </p:nvSpPr>
        <p:spPr bwMode="auto">
          <a:xfrm>
            <a:off x="731520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2000">
                <a:solidFill>
                  <a:schemeClr val="tx1"/>
                </a:solidFill>
                <a:latin typeface="Tahoma" panose="020B0604030504040204" pitchFamily="34" charset="0"/>
              </a:defRPr>
            </a:lvl1pPr>
          </a:lstStyle>
          <a:p>
            <a:fld id="{0F17309B-35F6-214F-9368-99FA057F1F83}"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2.emf"/><Relationship Id="rId5" Type="http://schemas.openxmlformats.org/officeDocument/2006/relationships/oleObject" Target="../embeddings/oleObject2.bin"/><Relationship Id="rId4" Type="http://schemas.openxmlformats.org/officeDocument/2006/relationships/image" Target="../media/image31.emf"/></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6.emf"/></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iconaclima.it/salute-del-pianeta/territorio/eruzione-vulcano-tonga-danni/"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asellaDiTesto 4">
            <a:extLst>
              <a:ext uri="{FF2B5EF4-FFF2-40B4-BE49-F238E27FC236}">
                <a16:creationId xmlns:a16="http://schemas.microsoft.com/office/drawing/2014/main" xmlns="" id="{4BE2BE61-74FF-D3C9-5EAC-3B186C9F8212}"/>
              </a:ext>
            </a:extLst>
          </p:cNvPr>
          <p:cNvSpPr txBox="1">
            <a:spLocks noChangeArrowheads="1"/>
          </p:cNvSpPr>
          <p:nvPr/>
        </p:nvSpPr>
        <p:spPr bwMode="auto">
          <a:xfrm>
            <a:off x="1371600" y="0"/>
            <a:ext cx="72390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800" dirty="0">
                <a:solidFill>
                  <a:srgbClr val="000066"/>
                </a:solidFill>
                <a:latin typeface="Comic Sans MS" panose="030F0902030302020204" pitchFamily="66" charset="0"/>
                <a:cs typeface="Arial" panose="020B0604020202020204" pitchFamily="34" charset="0"/>
              </a:rPr>
              <a:t>Corso di Chimica dell’ Ambiente  </a:t>
            </a:r>
          </a:p>
          <a:p>
            <a:pPr algn="ctr" eaLnBrk="1" hangingPunct="1">
              <a:spcBef>
                <a:spcPct val="50000"/>
              </a:spcBef>
              <a:buFontTx/>
              <a:buNone/>
            </a:pPr>
            <a:r>
              <a:rPr lang="it-IT" altLang="it-IT" sz="1800" dirty="0">
                <a:solidFill>
                  <a:srgbClr val="000066"/>
                </a:solidFill>
                <a:latin typeface="Comic Sans MS" panose="030F0902030302020204" pitchFamily="66" charset="0"/>
                <a:cs typeface="Arial" panose="020B0604020202020204" pitchFamily="34" charset="0"/>
              </a:rPr>
              <a:t>Laurea Magistrale in </a:t>
            </a:r>
          </a:p>
          <a:p>
            <a:pPr algn="ctr" eaLnBrk="1" hangingPunct="1">
              <a:spcBef>
                <a:spcPct val="50000"/>
              </a:spcBef>
              <a:buFontTx/>
              <a:buNone/>
            </a:pPr>
            <a:r>
              <a:rPr lang="it-IT" altLang="it-IT" sz="1800" dirty="0">
                <a:solidFill>
                  <a:srgbClr val="000066"/>
                </a:solidFill>
                <a:latin typeface="Comic Sans MS" panose="030F0902030302020204" pitchFamily="66" charset="0"/>
                <a:cs typeface="Arial" panose="020B0604020202020204" pitchFamily="34" charset="0"/>
              </a:rPr>
              <a:t>Biologia per la Sostenibilità </a:t>
            </a:r>
          </a:p>
        </p:txBody>
      </p:sp>
      <p:sp>
        <p:nvSpPr>
          <p:cNvPr id="2051" name="CasellaDiTesto 5">
            <a:extLst>
              <a:ext uri="{FF2B5EF4-FFF2-40B4-BE49-F238E27FC236}">
                <a16:creationId xmlns:a16="http://schemas.microsoft.com/office/drawing/2014/main" xmlns="" id="{D8A5D22E-BDC3-6745-F77C-D75F3D664638}"/>
              </a:ext>
            </a:extLst>
          </p:cNvPr>
          <p:cNvSpPr txBox="1">
            <a:spLocks noChangeArrowheads="1"/>
          </p:cNvSpPr>
          <p:nvPr/>
        </p:nvSpPr>
        <p:spPr bwMode="auto">
          <a:xfrm>
            <a:off x="2000250" y="1571625"/>
            <a:ext cx="54864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i="1" dirty="0">
                <a:solidFill>
                  <a:srgbClr val="000066"/>
                </a:solidFill>
                <a:latin typeface="Comic Sans MS" panose="030F0902030302020204" pitchFamily="66" charset="0"/>
                <a:cs typeface="Arial" panose="020B0604020202020204" pitchFamily="34" charset="0"/>
              </a:rPr>
              <a:t>Prof.ssa Elena Chianese</a:t>
            </a:r>
          </a:p>
          <a:p>
            <a:pPr algn="ctr" eaLnBrk="1" hangingPunct="1">
              <a:spcBef>
                <a:spcPct val="50000"/>
              </a:spcBef>
              <a:buFontTx/>
              <a:buNone/>
            </a:pPr>
            <a:endParaRPr lang="it-IT" altLang="it-IT" sz="2000" dirty="0">
              <a:solidFill>
                <a:srgbClr val="000066"/>
              </a:solidFill>
              <a:latin typeface="Comic Sans MS" panose="030F0902030302020204" pitchFamily="66" charset="0"/>
              <a:cs typeface="Arial" panose="020B0604020202020204" pitchFamily="34" charset="0"/>
            </a:endParaRPr>
          </a:p>
          <a:p>
            <a:pPr algn="ctr" eaLnBrk="1" hangingPunct="1">
              <a:spcBef>
                <a:spcPct val="50000"/>
              </a:spcBef>
              <a:buFontTx/>
              <a:buNone/>
            </a:pPr>
            <a:r>
              <a:rPr lang="it-IT" altLang="it-IT" sz="1600" dirty="0">
                <a:solidFill>
                  <a:srgbClr val="000066"/>
                </a:solidFill>
                <a:latin typeface="Comic Sans MS" panose="030F0902030302020204" pitchFamily="66" charset="0"/>
                <a:cs typeface="Arial" panose="020B0604020202020204" pitchFamily="34" charset="0"/>
              </a:rPr>
              <a:t>Dip. di Scienze </a:t>
            </a:r>
            <a:r>
              <a:rPr lang="it-IT" altLang="it-IT" sz="1600" dirty="0" smtClean="0">
                <a:solidFill>
                  <a:srgbClr val="000066"/>
                </a:solidFill>
                <a:latin typeface="Comic Sans MS" panose="030F0902030302020204" pitchFamily="66" charset="0"/>
                <a:cs typeface="Arial" panose="020B0604020202020204" pitchFamily="34" charset="0"/>
              </a:rPr>
              <a:t>e Tecnologie</a:t>
            </a:r>
            <a:endParaRPr lang="it-IT" altLang="it-IT" sz="1600" dirty="0">
              <a:solidFill>
                <a:srgbClr val="000066"/>
              </a:solidFill>
              <a:latin typeface="Comic Sans MS" panose="030F0902030302020204" pitchFamily="66" charset="0"/>
              <a:cs typeface="Arial" panose="020B0604020202020204" pitchFamily="34" charset="0"/>
            </a:endParaRPr>
          </a:p>
          <a:p>
            <a:pPr algn="ctr" eaLnBrk="1" hangingPunct="1">
              <a:spcBef>
                <a:spcPct val="50000"/>
              </a:spcBef>
              <a:buFontTx/>
              <a:buNone/>
            </a:pPr>
            <a:r>
              <a:rPr lang="it-IT" altLang="it-IT" sz="1600" dirty="0">
                <a:solidFill>
                  <a:srgbClr val="000066"/>
                </a:solidFill>
                <a:latin typeface="Comic Sans MS" panose="030F0902030302020204" pitchFamily="66" charset="0"/>
                <a:cs typeface="Arial" panose="020B0604020202020204" pitchFamily="34" charset="0"/>
              </a:rPr>
              <a:t>Università Parthenope</a:t>
            </a:r>
          </a:p>
          <a:p>
            <a:pPr algn="ctr" eaLnBrk="1" hangingPunct="1">
              <a:spcBef>
                <a:spcPct val="50000"/>
              </a:spcBef>
              <a:buFontTx/>
              <a:buNone/>
            </a:pPr>
            <a:r>
              <a:rPr lang="it-IT" altLang="it-IT" sz="1600" dirty="0">
                <a:solidFill>
                  <a:srgbClr val="000066"/>
                </a:solidFill>
                <a:latin typeface="Comic Sans MS" panose="030F0902030302020204" pitchFamily="66" charset="0"/>
                <a:cs typeface="Arial" panose="020B0604020202020204" pitchFamily="34" charset="0"/>
              </a:rPr>
              <a:t>Tel. 0815476631</a:t>
            </a:r>
          </a:p>
          <a:p>
            <a:pPr algn="ctr" eaLnBrk="1" hangingPunct="1">
              <a:spcBef>
                <a:spcPct val="50000"/>
              </a:spcBef>
              <a:buFontTx/>
              <a:buNone/>
            </a:pPr>
            <a:r>
              <a:rPr lang="it-IT" altLang="it-IT" sz="1600" dirty="0" err="1">
                <a:solidFill>
                  <a:srgbClr val="000066"/>
                </a:solidFill>
                <a:latin typeface="Comic Sans MS" panose="030F0902030302020204" pitchFamily="66" charset="0"/>
                <a:cs typeface="Arial" panose="020B0604020202020204" pitchFamily="34" charset="0"/>
              </a:rPr>
              <a:t>elena.chianese@uniparthenope.it</a:t>
            </a:r>
            <a:endParaRPr lang="it-IT" altLang="it-IT" sz="1600" dirty="0">
              <a:solidFill>
                <a:srgbClr val="000066"/>
              </a:solidFill>
              <a:latin typeface="Comic Sans MS" panose="030F0902030302020204" pitchFamily="66" charset="0"/>
              <a:cs typeface="Arial" panose="020B0604020202020204" pitchFamily="34" charset="0"/>
            </a:endParaRPr>
          </a:p>
        </p:txBody>
      </p:sp>
      <p:sp>
        <p:nvSpPr>
          <p:cNvPr id="2052" name="Segnaposto numero diapositiva 6">
            <a:extLst>
              <a:ext uri="{FF2B5EF4-FFF2-40B4-BE49-F238E27FC236}">
                <a16:creationId xmlns:a16="http://schemas.microsoft.com/office/drawing/2014/main" xmlns="" id="{8A9CCC1C-DA05-3CA3-C1D0-D6E04462E6B2}"/>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2B35433A-8FDF-0345-8974-D414F6A04046}" type="slidenum">
              <a:rPr lang="it-IT" altLang="it-IT" sz="1000">
                <a:solidFill>
                  <a:srgbClr val="000066"/>
                </a:solidFill>
                <a:latin typeface="Comic Sans MS" panose="030F0902030302020204" pitchFamily="66" charset="0"/>
              </a:rPr>
              <a:pPr algn="r" eaLnBrk="1" hangingPunct="1">
                <a:spcBef>
                  <a:spcPct val="50000"/>
                </a:spcBef>
                <a:buFontTx/>
                <a:buNone/>
              </a:pPr>
              <a:t>1</a:t>
            </a:fld>
            <a:endParaRPr lang="it-IT" altLang="it-IT" sz="1000">
              <a:solidFill>
                <a:srgbClr val="000066"/>
              </a:solidFill>
              <a:latin typeface="Comic Sans MS" panose="030F0902030302020204" pitchFamily="66" charset="0"/>
            </a:endParaRPr>
          </a:p>
        </p:txBody>
      </p:sp>
      <p:sp>
        <p:nvSpPr>
          <p:cNvPr id="2053" name="Segnaposto data 4">
            <a:extLst>
              <a:ext uri="{FF2B5EF4-FFF2-40B4-BE49-F238E27FC236}">
                <a16:creationId xmlns:a16="http://schemas.microsoft.com/office/drawing/2014/main" xmlns="" id="{43BBA826-587F-1642-B9BB-358C43595C98}"/>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
        <p:nvSpPr>
          <p:cNvPr id="2055" name="CasellaDiTesto 4">
            <a:extLst>
              <a:ext uri="{FF2B5EF4-FFF2-40B4-BE49-F238E27FC236}">
                <a16:creationId xmlns:a16="http://schemas.microsoft.com/office/drawing/2014/main" xmlns="" id="{5ED643DE-5BCC-8B36-8731-3C4236FD6F5E}"/>
              </a:ext>
            </a:extLst>
          </p:cNvPr>
          <p:cNvSpPr txBox="1">
            <a:spLocks noChangeArrowheads="1"/>
          </p:cNvSpPr>
          <p:nvPr/>
        </p:nvSpPr>
        <p:spPr bwMode="auto">
          <a:xfrm>
            <a:off x="381000" y="5724525"/>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400" u="sng">
                <a:solidFill>
                  <a:srgbClr val="000066"/>
                </a:solidFill>
                <a:latin typeface="Comic Sans MS" panose="030F0902030302020204" pitchFamily="66" charset="0"/>
              </a:rPr>
              <a:t>Argomento della presentazione</a:t>
            </a:r>
            <a:r>
              <a:rPr lang="it-IT" altLang="it-IT" sz="1400">
                <a:solidFill>
                  <a:srgbClr val="000066"/>
                </a:solidFill>
                <a:latin typeface="Comic Sans MS" panose="030F0902030302020204" pitchFamily="66" charset="0"/>
              </a:rPr>
              <a:t>: monitoraggio dell’ozono in stratosfera, livelli attuali della concentrazione di ozono e serie storiche, la deplezione dell’ozono antartico.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xmlns="" id="{BD9D02B9-97D3-F12B-A632-6E0B209187FE}"/>
              </a:ext>
            </a:extLst>
          </p:cNvPr>
          <p:cNvSpPr txBox="1">
            <a:spLocks noChangeArrowheads="1"/>
          </p:cNvSpPr>
          <p:nvPr/>
        </p:nvSpPr>
        <p:spPr bwMode="auto">
          <a:xfrm>
            <a:off x="419100" y="2057400"/>
            <a:ext cx="83058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400">
                <a:solidFill>
                  <a:srgbClr val="000066"/>
                </a:solidFill>
                <a:latin typeface="Comic Sans MS" panose="030F0902030302020204" pitchFamily="66" charset="0"/>
              </a:rPr>
              <a:t>Esempi di misure Limb:</a:t>
            </a:r>
          </a:p>
          <a:p>
            <a:pPr algn="just" eaLnBrk="1" hangingPunct="1">
              <a:spcBef>
                <a:spcPct val="50000"/>
              </a:spcBef>
              <a:buFontTx/>
              <a:buAutoNum type="arabicPeriod"/>
            </a:pPr>
            <a:r>
              <a:rPr lang="it-IT" altLang="it-IT" sz="1800">
                <a:solidFill>
                  <a:srgbClr val="000066"/>
                </a:solidFill>
                <a:latin typeface="Comic Sans MS" panose="030F0902030302020204" pitchFamily="66" charset="0"/>
              </a:rPr>
              <a:t>LIMS (Limb Infrared Monitor of the Stratosphere) alloggiato sul satellite Nimbus-7, e CLAES (Cryogenic Limb Array Etalon Spectrometer) sul satellite UARS, progettati per la misura di molti gas importanti per la chimica dell’ozono.</a:t>
            </a:r>
          </a:p>
          <a:p>
            <a:pPr algn="just" eaLnBrk="1" hangingPunct="1">
              <a:spcBef>
                <a:spcPct val="50000"/>
              </a:spcBef>
              <a:buFontTx/>
              <a:buAutoNum type="arabicPeriod"/>
            </a:pPr>
            <a:r>
              <a:rPr lang="it-IT" altLang="it-IT" sz="1800">
                <a:solidFill>
                  <a:srgbClr val="000066"/>
                </a:solidFill>
                <a:latin typeface="Comic Sans MS" panose="030F0902030302020204" pitchFamily="66" charset="0"/>
              </a:rPr>
              <a:t>Missioni EOS-Chem (Earth Observing System).</a:t>
            </a:r>
          </a:p>
        </p:txBody>
      </p:sp>
      <p:sp>
        <p:nvSpPr>
          <p:cNvPr id="11267" name="Text Box 5">
            <a:extLst>
              <a:ext uri="{FF2B5EF4-FFF2-40B4-BE49-F238E27FC236}">
                <a16:creationId xmlns:a16="http://schemas.microsoft.com/office/drawing/2014/main" xmlns="" id="{6186356F-DF4B-25F0-F911-2C4F70A253E3}"/>
              </a:ext>
            </a:extLst>
          </p:cNvPr>
          <p:cNvSpPr txBox="1">
            <a:spLocks noChangeArrowheads="1"/>
          </p:cNvSpPr>
          <p:nvPr/>
        </p:nvSpPr>
        <p:spPr bwMode="auto">
          <a:xfrm>
            <a:off x="990600" y="1066800"/>
            <a:ext cx="716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Le osservazioni dell’ozono.</a:t>
            </a:r>
          </a:p>
          <a:p>
            <a:pPr algn="ctr" eaLnBrk="1" hangingPunct="1">
              <a:spcBef>
                <a:spcPct val="0"/>
              </a:spcBef>
              <a:buFontTx/>
              <a:buNone/>
            </a:pPr>
            <a:r>
              <a:rPr lang="it-IT" altLang="it-IT" sz="2400">
                <a:solidFill>
                  <a:srgbClr val="FFFF66"/>
                </a:solidFill>
                <a:latin typeface="Comic Sans MS" panose="030F0902030302020204" pitchFamily="66" charset="0"/>
              </a:rPr>
              <a:t>Tecniche satellitari passive di “remote sensing”</a:t>
            </a:r>
            <a:endParaRPr lang="it-IT" altLang="it-IT" sz="2000">
              <a:latin typeface="Comic Sans MS" panose="030F0902030302020204" pitchFamily="66" charset="0"/>
            </a:endParaRPr>
          </a:p>
        </p:txBody>
      </p:sp>
      <p:sp>
        <p:nvSpPr>
          <p:cNvPr id="11268" name="Rectangle 6">
            <a:extLst>
              <a:ext uri="{FF2B5EF4-FFF2-40B4-BE49-F238E27FC236}">
                <a16:creationId xmlns:a16="http://schemas.microsoft.com/office/drawing/2014/main" xmlns="" id="{B0A770E8-2CBE-1A63-72F7-351BD53BC49E}"/>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11269" name="Segnaposto numero diapositiva 6">
            <a:extLst>
              <a:ext uri="{FF2B5EF4-FFF2-40B4-BE49-F238E27FC236}">
                <a16:creationId xmlns:a16="http://schemas.microsoft.com/office/drawing/2014/main" xmlns="" id="{52A6E8DE-6EC4-5730-5DF4-4855536C72FC}"/>
              </a:ext>
            </a:extLst>
          </p:cNvPr>
          <p:cNvSpPr txBox="1">
            <a:spLocks noGrp="1"/>
          </p:cNvSpPr>
          <p:nvPr/>
        </p:nvSpPr>
        <p:spPr bwMode="auto">
          <a:xfrm>
            <a:off x="8382000" y="647382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1BC476A2-E69D-C048-975A-F4CF0608BE7A}" type="slidenum">
              <a:rPr lang="it-IT" altLang="it-IT" sz="1000">
                <a:solidFill>
                  <a:srgbClr val="000066"/>
                </a:solidFill>
                <a:latin typeface="Comic Sans MS" panose="030F0902030302020204" pitchFamily="66" charset="0"/>
              </a:rPr>
              <a:pPr algn="r" eaLnBrk="1" hangingPunct="1">
                <a:spcBef>
                  <a:spcPct val="50000"/>
                </a:spcBef>
                <a:buFontTx/>
                <a:buNone/>
              </a:pPr>
              <a:t>10</a:t>
            </a:fld>
            <a:endParaRPr lang="it-IT" altLang="it-IT" sz="1000">
              <a:solidFill>
                <a:srgbClr val="000066"/>
              </a:solidFill>
              <a:latin typeface="Comic Sans MS" panose="030F0902030302020204" pitchFamily="66" charset="0"/>
            </a:endParaRPr>
          </a:p>
        </p:txBody>
      </p:sp>
      <p:sp>
        <p:nvSpPr>
          <p:cNvPr id="11270" name="Segnaposto data 4">
            <a:extLst>
              <a:ext uri="{FF2B5EF4-FFF2-40B4-BE49-F238E27FC236}">
                <a16:creationId xmlns:a16="http://schemas.microsoft.com/office/drawing/2014/main" xmlns="" id="{3F8524ED-2F2F-5FB6-CC9D-B0BCA8425087}"/>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a:extLst>
              <a:ext uri="{FF2B5EF4-FFF2-40B4-BE49-F238E27FC236}">
                <a16:creationId xmlns:a16="http://schemas.microsoft.com/office/drawing/2014/main" xmlns="" id="{9A3D5902-D77B-A389-B435-C44BEF319A36}"/>
              </a:ext>
            </a:extLst>
          </p:cNvPr>
          <p:cNvSpPr txBox="1">
            <a:spLocks noChangeArrowheads="1"/>
          </p:cNvSpPr>
          <p:nvPr/>
        </p:nvSpPr>
        <p:spPr bwMode="auto">
          <a:xfrm>
            <a:off x="381000" y="1857375"/>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Il profilo viene ricavato per mezzo di palloni sonda, o aerei equipaggiati con la strumentazione adatta.</a:t>
            </a:r>
          </a:p>
        </p:txBody>
      </p:sp>
      <p:pic>
        <p:nvPicPr>
          <p:cNvPr id="12291" name="Picture 8">
            <a:extLst>
              <a:ext uri="{FF2B5EF4-FFF2-40B4-BE49-F238E27FC236}">
                <a16:creationId xmlns:a16="http://schemas.microsoft.com/office/drawing/2014/main" xmlns="" id="{5BFD0BE5-411C-FD60-E3A9-D55ADC5CA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222"/>
          <a:stretch>
            <a:fillRect/>
          </a:stretch>
        </p:blipFill>
        <p:spPr bwMode="auto">
          <a:xfrm>
            <a:off x="533400" y="2714625"/>
            <a:ext cx="33528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9" descr="er2">
            <a:extLst>
              <a:ext uri="{FF2B5EF4-FFF2-40B4-BE49-F238E27FC236}">
                <a16:creationId xmlns:a16="http://schemas.microsoft.com/office/drawing/2014/main" xmlns="" id="{918BED3D-2826-06CE-9A1B-DF74393F86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714625"/>
            <a:ext cx="47117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0">
            <a:extLst>
              <a:ext uri="{FF2B5EF4-FFF2-40B4-BE49-F238E27FC236}">
                <a16:creationId xmlns:a16="http://schemas.microsoft.com/office/drawing/2014/main" xmlns="" id="{822D89EF-07CD-C1A5-EAAD-C4960A6C1A4C}"/>
              </a:ext>
            </a:extLst>
          </p:cNvPr>
          <p:cNvSpPr>
            <a:spLocks noChangeArrowheads="1"/>
          </p:cNvSpPr>
          <p:nvPr/>
        </p:nvSpPr>
        <p:spPr bwMode="auto">
          <a:xfrm>
            <a:off x="4948238" y="3206750"/>
            <a:ext cx="995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it-IT" sz="2800">
                <a:solidFill>
                  <a:srgbClr val="FFFF99"/>
                </a:solidFill>
                <a:latin typeface="Arial" panose="020B0604020202020204" pitchFamily="34" charset="0"/>
              </a:rPr>
              <a:t>ER-2</a:t>
            </a:r>
          </a:p>
        </p:txBody>
      </p:sp>
      <p:sp>
        <p:nvSpPr>
          <p:cNvPr id="12294" name="Rectangle 11">
            <a:extLst>
              <a:ext uri="{FF2B5EF4-FFF2-40B4-BE49-F238E27FC236}">
                <a16:creationId xmlns:a16="http://schemas.microsoft.com/office/drawing/2014/main" xmlns="" id="{872B17AC-C5D3-ACA9-F2C7-E9CF8CCB0455}"/>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12295" name="Text Box 12">
            <a:extLst>
              <a:ext uri="{FF2B5EF4-FFF2-40B4-BE49-F238E27FC236}">
                <a16:creationId xmlns:a16="http://schemas.microsoft.com/office/drawing/2014/main" xmlns="" id="{D7A78E33-7943-C3D1-716B-9C80446E0566}"/>
              </a:ext>
            </a:extLst>
          </p:cNvPr>
          <p:cNvSpPr txBox="1">
            <a:spLocks noChangeArrowheads="1"/>
          </p:cNvSpPr>
          <p:nvPr/>
        </p:nvSpPr>
        <p:spPr bwMode="auto">
          <a:xfrm>
            <a:off x="2286000" y="12954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000">
                <a:solidFill>
                  <a:srgbClr val="FFFF66"/>
                </a:solidFill>
                <a:latin typeface="Comic Sans MS" panose="030F0902030302020204" pitchFamily="66" charset="0"/>
              </a:rPr>
              <a:t>Misure di ozono stratosferico locale </a:t>
            </a:r>
            <a:endParaRPr lang="it-IT" altLang="it-IT" sz="2000">
              <a:latin typeface="Comic Sans MS" panose="030F0902030302020204" pitchFamily="66" charset="0"/>
            </a:endParaRPr>
          </a:p>
        </p:txBody>
      </p:sp>
      <p:sp>
        <p:nvSpPr>
          <p:cNvPr id="12296" name="Segnaposto numero diapositiva 6">
            <a:extLst>
              <a:ext uri="{FF2B5EF4-FFF2-40B4-BE49-F238E27FC236}">
                <a16:creationId xmlns:a16="http://schemas.microsoft.com/office/drawing/2014/main" xmlns="" id="{52166040-629F-A553-7BA5-2DB1FBC0DF4C}"/>
              </a:ext>
            </a:extLst>
          </p:cNvPr>
          <p:cNvSpPr txBox="1">
            <a:spLocks noGrp="1"/>
          </p:cNvSpPr>
          <p:nvPr/>
        </p:nvSpPr>
        <p:spPr bwMode="auto">
          <a:xfrm>
            <a:off x="8382000" y="647382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63CB93C4-AC37-474D-B3AE-F5D52B7B1A8C}" type="slidenum">
              <a:rPr lang="it-IT" altLang="it-IT" sz="1000">
                <a:solidFill>
                  <a:srgbClr val="000066"/>
                </a:solidFill>
                <a:latin typeface="Comic Sans MS" panose="030F0902030302020204" pitchFamily="66" charset="0"/>
              </a:rPr>
              <a:pPr algn="r" eaLnBrk="1" hangingPunct="1">
                <a:spcBef>
                  <a:spcPct val="50000"/>
                </a:spcBef>
                <a:buFontTx/>
                <a:buNone/>
              </a:pPr>
              <a:t>11</a:t>
            </a:fld>
            <a:endParaRPr lang="it-IT" altLang="it-IT" sz="1000">
              <a:solidFill>
                <a:srgbClr val="000066"/>
              </a:solidFill>
              <a:latin typeface="Comic Sans MS" panose="030F0902030302020204" pitchFamily="66" charset="0"/>
            </a:endParaRPr>
          </a:p>
        </p:txBody>
      </p:sp>
      <p:sp>
        <p:nvSpPr>
          <p:cNvPr id="12297" name="Segnaposto data 4">
            <a:extLst>
              <a:ext uri="{FF2B5EF4-FFF2-40B4-BE49-F238E27FC236}">
                <a16:creationId xmlns:a16="http://schemas.microsoft.com/office/drawing/2014/main" xmlns="" id="{6B1CFBF4-4EA2-D0F8-B291-BC61AE524850}"/>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a:extLst>
              <a:ext uri="{FF2B5EF4-FFF2-40B4-BE49-F238E27FC236}">
                <a16:creationId xmlns:a16="http://schemas.microsoft.com/office/drawing/2014/main" xmlns="" id="{A0D58647-74CD-B20B-1740-ED127834B6B4}"/>
              </a:ext>
            </a:extLst>
          </p:cNvPr>
          <p:cNvSpPr txBox="1">
            <a:spLocks noChangeArrowheads="1"/>
          </p:cNvSpPr>
          <p:nvPr/>
        </p:nvSpPr>
        <p:spPr bwMode="auto">
          <a:xfrm>
            <a:off x="495300" y="12954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La misura dell’ozono. Le unità Dobson</a:t>
            </a:r>
            <a:endParaRPr lang="it-IT" altLang="it-IT" sz="2000">
              <a:latin typeface="Comic Sans MS" panose="030F0902030302020204" pitchFamily="66" charset="0"/>
            </a:endParaRPr>
          </a:p>
        </p:txBody>
      </p:sp>
      <p:sp>
        <p:nvSpPr>
          <p:cNvPr id="13315" name="Text Box 4">
            <a:extLst>
              <a:ext uri="{FF2B5EF4-FFF2-40B4-BE49-F238E27FC236}">
                <a16:creationId xmlns:a16="http://schemas.microsoft.com/office/drawing/2014/main" xmlns="" id="{F402696B-7ED2-0BE0-348C-584F3F4E10FA}"/>
              </a:ext>
            </a:extLst>
          </p:cNvPr>
          <p:cNvSpPr txBox="1">
            <a:spLocks noChangeArrowheads="1"/>
          </p:cNvSpPr>
          <p:nvPr/>
        </p:nvSpPr>
        <p:spPr bwMode="auto">
          <a:xfrm>
            <a:off x="381000" y="2209800"/>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Si raccolgano tutte le molecole di ozono nella colonna atmosferica e le si portino a 0 °C e 1 atm.</a:t>
            </a:r>
          </a:p>
        </p:txBody>
      </p:sp>
      <p:pic>
        <p:nvPicPr>
          <p:cNvPr id="13316" name="Picture 8">
            <a:extLst>
              <a:ext uri="{FF2B5EF4-FFF2-40B4-BE49-F238E27FC236}">
                <a16:creationId xmlns:a16="http://schemas.microsoft.com/office/drawing/2014/main" xmlns="" id="{9F8BDBAD-AF53-8632-BBA5-CF134FE99FB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819400"/>
            <a:ext cx="44196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9">
            <a:extLst>
              <a:ext uri="{FF2B5EF4-FFF2-40B4-BE49-F238E27FC236}">
                <a16:creationId xmlns:a16="http://schemas.microsoft.com/office/drawing/2014/main" xmlns="" id="{4B17F0BD-C636-0CA0-1CE3-EF6D9FF30FDD}"/>
              </a:ext>
            </a:extLst>
          </p:cNvPr>
          <p:cNvSpPr txBox="1">
            <a:spLocks noChangeArrowheads="1"/>
          </p:cNvSpPr>
          <p:nvPr/>
        </p:nvSpPr>
        <p:spPr bwMode="auto">
          <a:xfrm>
            <a:off x="4343400" y="2743200"/>
            <a:ext cx="46482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Uno spessore di 1 mm di tale strato equivale a 100 unità Dobson (DU), quindi 1 DU equivale a 10</a:t>
            </a:r>
            <a:r>
              <a:rPr lang="it-IT" altLang="it-IT" sz="1800" baseline="30000">
                <a:solidFill>
                  <a:srgbClr val="000066"/>
                </a:solidFill>
                <a:latin typeface="Comic Sans MS" panose="030F0902030302020204" pitchFamily="66" charset="0"/>
              </a:rPr>
              <a:t>-5</a:t>
            </a:r>
            <a:r>
              <a:rPr lang="it-IT" altLang="it-IT" sz="1800">
                <a:solidFill>
                  <a:srgbClr val="000066"/>
                </a:solidFill>
                <a:latin typeface="Comic Sans MS" panose="030F0902030302020204" pitchFamily="66" charset="0"/>
              </a:rPr>
              <a:t>m.</a:t>
            </a:r>
          </a:p>
          <a:p>
            <a:pPr algn="just" eaLnBrk="1" hangingPunct="1">
              <a:spcBef>
                <a:spcPct val="50000"/>
              </a:spcBef>
              <a:buFontTx/>
              <a:buNone/>
            </a:pPr>
            <a:r>
              <a:rPr lang="it-IT" altLang="it-IT" sz="1800">
                <a:solidFill>
                  <a:srgbClr val="000066"/>
                </a:solidFill>
                <a:latin typeface="Comic Sans MS" panose="030F0902030302020204" pitchFamily="66" charset="0"/>
              </a:rPr>
              <a:t>Il valore medio globale dello “spessore” di ozono equivale a circa 300 DU (3 mm)!!</a:t>
            </a:r>
          </a:p>
          <a:p>
            <a:pPr algn="just" eaLnBrk="1" hangingPunct="1">
              <a:spcBef>
                <a:spcPct val="50000"/>
              </a:spcBef>
              <a:buFontTx/>
              <a:buNone/>
            </a:pPr>
            <a:r>
              <a:rPr lang="it-IT" altLang="it-IT" sz="2000" b="1" i="1">
                <a:solidFill>
                  <a:srgbClr val="000066"/>
                </a:solidFill>
                <a:latin typeface="Comic Sans MS" panose="030F0902030302020204" pitchFamily="66" charset="0"/>
              </a:rPr>
              <a:t>Cioè lo spessore totale dello strato di ozono equivale a quello di circa 3 monete di 1 centesimo di €!!!</a:t>
            </a:r>
          </a:p>
        </p:txBody>
      </p:sp>
      <p:grpSp>
        <p:nvGrpSpPr>
          <p:cNvPr id="13318" name="Group 16">
            <a:extLst>
              <a:ext uri="{FF2B5EF4-FFF2-40B4-BE49-F238E27FC236}">
                <a16:creationId xmlns:a16="http://schemas.microsoft.com/office/drawing/2014/main" xmlns="" id="{B50488A4-CE97-F879-2AD2-84C294F776BE}"/>
              </a:ext>
            </a:extLst>
          </p:cNvPr>
          <p:cNvGrpSpPr>
            <a:grpSpLocks/>
          </p:cNvGrpSpPr>
          <p:nvPr/>
        </p:nvGrpSpPr>
        <p:grpSpPr bwMode="auto">
          <a:xfrm>
            <a:off x="2667000" y="5715000"/>
            <a:ext cx="1676400" cy="838200"/>
            <a:chOff x="1680" y="3600"/>
            <a:chExt cx="1056" cy="528"/>
          </a:xfrm>
        </p:grpSpPr>
        <p:sp>
          <p:nvSpPr>
            <p:cNvPr id="13324" name="AutoShape 10">
              <a:extLst>
                <a:ext uri="{FF2B5EF4-FFF2-40B4-BE49-F238E27FC236}">
                  <a16:creationId xmlns:a16="http://schemas.microsoft.com/office/drawing/2014/main" xmlns="" id="{59A6F7D1-7843-C8A5-A1E7-AAAC158D2BA3}"/>
                </a:ext>
              </a:extLst>
            </p:cNvPr>
            <p:cNvSpPr>
              <a:spLocks noChangeArrowheads="1"/>
            </p:cNvSpPr>
            <p:nvPr/>
          </p:nvSpPr>
          <p:spPr bwMode="auto">
            <a:xfrm>
              <a:off x="1680" y="4032"/>
              <a:ext cx="528" cy="96"/>
            </a:xfrm>
            <a:prstGeom prst="can">
              <a:avLst>
                <a:gd name="adj" fmla="val 25000"/>
              </a:avLst>
            </a:prstGeom>
            <a:solidFill>
              <a:srgbClr val="A50021"/>
            </a:solidFill>
            <a:ln w="9525">
              <a:solidFill>
                <a:srgbClr val="FF3300"/>
              </a:solidFill>
              <a:round/>
              <a:headEnd/>
              <a:tailEnd/>
            </a:ln>
          </p:spPr>
          <p:txBody>
            <a:bodyPr anchor="ct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it-IT" altLang="it-IT" sz="1800">
                <a:solidFill>
                  <a:srgbClr val="000066"/>
                </a:solidFill>
              </a:endParaRPr>
            </a:p>
          </p:txBody>
        </p:sp>
        <p:sp>
          <p:nvSpPr>
            <p:cNvPr id="13325" name="AutoShape 11">
              <a:extLst>
                <a:ext uri="{FF2B5EF4-FFF2-40B4-BE49-F238E27FC236}">
                  <a16:creationId xmlns:a16="http://schemas.microsoft.com/office/drawing/2014/main" xmlns="" id="{D6C4C629-C84F-06B7-E5FE-32ADD639C23F}"/>
                </a:ext>
              </a:extLst>
            </p:cNvPr>
            <p:cNvSpPr>
              <a:spLocks noChangeArrowheads="1"/>
            </p:cNvSpPr>
            <p:nvPr/>
          </p:nvSpPr>
          <p:spPr bwMode="auto">
            <a:xfrm>
              <a:off x="1776" y="3958"/>
              <a:ext cx="528" cy="96"/>
            </a:xfrm>
            <a:prstGeom prst="can">
              <a:avLst>
                <a:gd name="adj" fmla="val 25000"/>
              </a:avLst>
            </a:prstGeom>
            <a:solidFill>
              <a:srgbClr val="A50021"/>
            </a:solidFill>
            <a:ln w="9525">
              <a:solidFill>
                <a:srgbClr val="FF3300"/>
              </a:solidFill>
              <a:round/>
              <a:headEnd/>
              <a:tailEnd/>
            </a:ln>
          </p:spPr>
          <p:txBody>
            <a:bodyPr anchor="ct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it-IT" altLang="it-IT" sz="1800">
                <a:solidFill>
                  <a:srgbClr val="000066"/>
                </a:solidFill>
              </a:endParaRPr>
            </a:p>
          </p:txBody>
        </p:sp>
        <p:sp>
          <p:nvSpPr>
            <p:cNvPr id="13326" name="AutoShape 12">
              <a:extLst>
                <a:ext uri="{FF2B5EF4-FFF2-40B4-BE49-F238E27FC236}">
                  <a16:creationId xmlns:a16="http://schemas.microsoft.com/office/drawing/2014/main" xmlns="" id="{FBE28D6D-4736-2AC8-429F-BC3C0A5330DD}"/>
                </a:ext>
              </a:extLst>
            </p:cNvPr>
            <p:cNvSpPr>
              <a:spLocks noChangeArrowheads="1"/>
            </p:cNvSpPr>
            <p:nvPr/>
          </p:nvSpPr>
          <p:spPr bwMode="auto">
            <a:xfrm>
              <a:off x="1872" y="3885"/>
              <a:ext cx="528" cy="96"/>
            </a:xfrm>
            <a:prstGeom prst="can">
              <a:avLst>
                <a:gd name="adj" fmla="val 25000"/>
              </a:avLst>
            </a:prstGeom>
            <a:solidFill>
              <a:srgbClr val="A50021"/>
            </a:solidFill>
            <a:ln w="9525">
              <a:solidFill>
                <a:srgbClr val="FF3300"/>
              </a:solidFill>
              <a:round/>
              <a:headEnd/>
              <a:tailEnd/>
            </a:ln>
          </p:spPr>
          <p:txBody>
            <a:bodyPr anchor="ct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it-IT" altLang="it-IT" sz="1800">
                <a:solidFill>
                  <a:srgbClr val="000066"/>
                </a:solidFill>
              </a:endParaRPr>
            </a:p>
          </p:txBody>
        </p:sp>
        <p:sp>
          <p:nvSpPr>
            <p:cNvPr id="13327" name="Text Box 13">
              <a:extLst>
                <a:ext uri="{FF2B5EF4-FFF2-40B4-BE49-F238E27FC236}">
                  <a16:creationId xmlns:a16="http://schemas.microsoft.com/office/drawing/2014/main" xmlns="" id="{AC16FC23-A49A-4776-E9E6-7305FD29C8CE}"/>
                </a:ext>
              </a:extLst>
            </p:cNvPr>
            <p:cNvSpPr txBox="1">
              <a:spLocks noChangeArrowheads="1"/>
            </p:cNvSpPr>
            <p:nvPr/>
          </p:nvSpPr>
          <p:spPr bwMode="auto">
            <a:xfrm>
              <a:off x="1824" y="3600"/>
              <a:ext cx="9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800">
                  <a:solidFill>
                    <a:srgbClr val="000066"/>
                  </a:solidFill>
                  <a:latin typeface="AGaramond" pitchFamily="18" charset="0"/>
                </a:rPr>
                <a:t>3</a:t>
              </a:r>
              <a:r>
                <a:rPr lang="it-IT" altLang="it-IT" sz="2800">
                  <a:solidFill>
                    <a:srgbClr val="000066"/>
                  </a:solidFill>
                  <a:latin typeface="AGaramond" pitchFamily="18" charset="0"/>
                  <a:cs typeface="Times New Roman" panose="02020603050405020304" pitchFamily="18" charset="0"/>
                </a:rPr>
                <a:t>¢</a:t>
              </a:r>
              <a:endParaRPr lang="it-IT" altLang="it-IT" sz="2800">
                <a:solidFill>
                  <a:srgbClr val="000066"/>
                </a:solidFill>
                <a:latin typeface="AGaramond" pitchFamily="18" charset="0"/>
              </a:endParaRPr>
            </a:p>
          </p:txBody>
        </p:sp>
      </p:grpSp>
      <p:sp>
        <p:nvSpPr>
          <p:cNvPr id="13319" name="Text Box 15">
            <a:extLst>
              <a:ext uri="{FF2B5EF4-FFF2-40B4-BE49-F238E27FC236}">
                <a16:creationId xmlns:a16="http://schemas.microsoft.com/office/drawing/2014/main" xmlns="" id="{52581379-15A9-ACA6-6BD1-451D890160E8}"/>
              </a:ext>
            </a:extLst>
          </p:cNvPr>
          <p:cNvSpPr txBox="1">
            <a:spLocks noChangeArrowheads="1"/>
          </p:cNvSpPr>
          <p:nvPr/>
        </p:nvSpPr>
        <p:spPr bwMode="auto">
          <a:xfrm>
            <a:off x="4267200" y="5362575"/>
            <a:ext cx="464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SzPct val="150000"/>
              <a:buFont typeface="Wingdings 2" pitchFamily="2" charset="2"/>
              <a:buChar char="?"/>
            </a:pPr>
            <a:r>
              <a:rPr lang="it-IT" altLang="it-IT" sz="1800">
                <a:solidFill>
                  <a:srgbClr val="000066"/>
                </a:solidFill>
                <a:latin typeface="Comic Sans MS" panose="030F0902030302020204" pitchFamily="66" charset="0"/>
              </a:rPr>
              <a:t>Le unità Dobson rappresentano un modo conveniente di misurare la concentrazione di ozono nell’intera colonna atmosferica.</a:t>
            </a:r>
          </a:p>
        </p:txBody>
      </p:sp>
      <p:sp>
        <p:nvSpPr>
          <p:cNvPr id="13320" name="Rectangle 17">
            <a:extLst>
              <a:ext uri="{FF2B5EF4-FFF2-40B4-BE49-F238E27FC236}">
                <a16:creationId xmlns:a16="http://schemas.microsoft.com/office/drawing/2014/main" xmlns="" id="{3C470366-6018-E19D-F9E4-E0FB4639E084}"/>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13321" name="Segnaposto numero diapositiva 6">
            <a:extLst>
              <a:ext uri="{FF2B5EF4-FFF2-40B4-BE49-F238E27FC236}">
                <a16:creationId xmlns:a16="http://schemas.microsoft.com/office/drawing/2014/main" xmlns="" id="{32E8BCFE-EF74-7E61-A36E-3CF6F051CCC1}"/>
              </a:ext>
            </a:extLst>
          </p:cNvPr>
          <p:cNvSpPr txBox="1">
            <a:spLocks noGrp="1"/>
          </p:cNvSpPr>
          <p:nvPr/>
        </p:nvSpPr>
        <p:spPr bwMode="auto">
          <a:xfrm>
            <a:off x="8382000" y="647382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523D1740-2C47-DC4A-9E0E-D0FCB4C633DC}" type="slidenum">
              <a:rPr lang="it-IT" altLang="it-IT" sz="1000">
                <a:solidFill>
                  <a:srgbClr val="000066"/>
                </a:solidFill>
                <a:latin typeface="Comic Sans MS" panose="030F0902030302020204" pitchFamily="66" charset="0"/>
              </a:rPr>
              <a:pPr algn="r" eaLnBrk="1" hangingPunct="1">
                <a:spcBef>
                  <a:spcPct val="50000"/>
                </a:spcBef>
                <a:buFontTx/>
                <a:buNone/>
              </a:pPr>
              <a:t>12</a:t>
            </a:fld>
            <a:endParaRPr lang="it-IT" altLang="it-IT" sz="1000">
              <a:solidFill>
                <a:srgbClr val="000066"/>
              </a:solidFill>
              <a:latin typeface="Comic Sans MS" panose="030F0902030302020204" pitchFamily="66" charset="0"/>
            </a:endParaRPr>
          </a:p>
        </p:txBody>
      </p:sp>
      <p:sp>
        <p:nvSpPr>
          <p:cNvPr id="13322" name="Segnaposto data 4">
            <a:extLst>
              <a:ext uri="{FF2B5EF4-FFF2-40B4-BE49-F238E27FC236}">
                <a16:creationId xmlns:a16="http://schemas.microsoft.com/office/drawing/2014/main" xmlns="" id="{15886FDB-32D4-4354-39E8-6550348085B5}"/>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4E346760-EA3E-BFBC-607C-ED2B53392D60}"/>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 ozono stratosferico</a:t>
            </a:r>
          </a:p>
        </p:txBody>
      </p:sp>
      <p:sp>
        <p:nvSpPr>
          <p:cNvPr id="14339" name="Text Box 3">
            <a:extLst>
              <a:ext uri="{FF2B5EF4-FFF2-40B4-BE49-F238E27FC236}">
                <a16:creationId xmlns:a16="http://schemas.microsoft.com/office/drawing/2014/main" xmlns="" id="{0B3C025A-7971-D5F8-7792-B52E3896FCDC}"/>
              </a:ext>
            </a:extLst>
          </p:cNvPr>
          <p:cNvSpPr txBox="1">
            <a:spLocks noChangeArrowheads="1"/>
          </p:cNvSpPr>
          <p:nvPr/>
        </p:nvSpPr>
        <p:spPr bwMode="auto">
          <a:xfrm>
            <a:off x="495300" y="11430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Le osservazioni dell’ozono. La media annuale</a:t>
            </a:r>
          </a:p>
        </p:txBody>
      </p:sp>
      <p:pic>
        <p:nvPicPr>
          <p:cNvPr id="14340" name="Picture 8">
            <a:extLst>
              <a:ext uri="{FF2B5EF4-FFF2-40B4-BE49-F238E27FC236}">
                <a16:creationId xmlns:a16="http://schemas.microsoft.com/office/drawing/2014/main" xmlns="" id="{A67B7319-F843-9325-BB3C-784133AEB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71625"/>
            <a:ext cx="7848600" cy="48863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1" name="Segnaposto numero diapositiva 6">
            <a:extLst>
              <a:ext uri="{FF2B5EF4-FFF2-40B4-BE49-F238E27FC236}">
                <a16:creationId xmlns:a16="http://schemas.microsoft.com/office/drawing/2014/main" xmlns="" id="{320E2E2E-4B21-4ADB-D2FF-E9BE8D2D9CE9}"/>
              </a:ext>
            </a:extLst>
          </p:cNvPr>
          <p:cNvSpPr txBox="1">
            <a:spLocks noGrp="1"/>
          </p:cNvSpPr>
          <p:nvPr/>
        </p:nvSpPr>
        <p:spPr bwMode="auto">
          <a:xfrm>
            <a:off x="8382000" y="647382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E801110F-C74B-504E-BF93-F4E32487D86B}" type="slidenum">
              <a:rPr lang="it-IT" altLang="it-IT" sz="1000">
                <a:solidFill>
                  <a:srgbClr val="000066"/>
                </a:solidFill>
                <a:latin typeface="Comic Sans MS" panose="030F0902030302020204" pitchFamily="66" charset="0"/>
              </a:rPr>
              <a:pPr algn="r" eaLnBrk="1" hangingPunct="1">
                <a:spcBef>
                  <a:spcPct val="50000"/>
                </a:spcBef>
                <a:buFontTx/>
                <a:buNone/>
              </a:pPr>
              <a:t>13</a:t>
            </a:fld>
            <a:endParaRPr lang="it-IT" altLang="it-IT" sz="1000">
              <a:solidFill>
                <a:srgbClr val="000066"/>
              </a:solidFill>
              <a:latin typeface="Comic Sans MS" panose="030F0902030302020204" pitchFamily="66" charset="0"/>
            </a:endParaRPr>
          </a:p>
        </p:txBody>
      </p:sp>
      <p:sp>
        <p:nvSpPr>
          <p:cNvPr id="14342" name="Segnaposto data 4">
            <a:extLst>
              <a:ext uri="{FF2B5EF4-FFF2-40B4-BE49-F238E27FC236}">
                <a16:creationId xmlns:a16="http://schemas.microsoft.com/office/drawing/2014/main" xmlns="" id="{821C683A-2CD0-051C-16F7-54117000E83F}"/>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
        <p:nvSpPr>
          <p:cNvPr id="2" name="Ovale 1">
            <a:extLst>
              <a:ext uri="{FF2B5EF4-FFF2-40B4-BE49-F238E27FC236}">
                <a16:creationId xmlns:a16="http://schemas.microsoft.com/office/drawing/2014/main" xmlns="" id="{CBE071F3-9593-32D4-90DA-C3BE4AC96E34}"/>
              </a:ext>
            </a:extLst>
          </p:cNvPr>
          <p:cNvSpPr>
            <a:spLocks noChangeArrowheads="1"/>
          </p:cNvSpPr>
          <p:nvPr/>
        </p:nvSpPr>
        <p:spPr bwMode="auto">
          <a:xfrm>
            <a:off x="1042988" y="3644900"/>
            <a:ext cx="5041900" cy="143986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it-IT" altLang="it-IT" sz="1800">
              <a:solidFill>
                <a:srgbClr val="000066"/>
              </a:solidFill>
            </a:endParaRPr>
          </a:p>
        </p:txBody>
      </p:sp>
      <p:sp>
        <p:nvSpPr>
          <p:cNvPr id="4" name="Ovale 3">
            <a:extLst>
              <a:ext uri="{FF2B5EF4-FFF2-40B4-BE49-F238E27FC236}">
                <a16:creationId xmlns:a16="http://schemas.microsoft.com/office/drawing/2014/main" xmlns="" id="{81913E32-DC25-A02F-0181-0D1DA5CD811C}"/>
              </a:ext>
            </a:extLst>
          </p:cNvPr>
          <p:cNvSpPr>
            <a:spLocks noChangeArrowheads="1"/>
          </p:cNvSpPr>
          <p:nvPr/>
        </p:nvSpPr>
        <p:spPr bwMode="auto">
          <a:xfrm>
            <a:off x="2555875" y="5445125"/>
            <a:ext cx="2232025" cy="792163"/>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it-IT" altLang="it-IT" sz="180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7B6E238A-C188-E27D-E7DC-660EAFDDF803}"/>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 ozono stratosferico</a:t>
            </a:r>
          </a:p>
        </p:txBody>
      </p:sp>
      <p:sp>
        <p:nvSpPr>
          <p:cNvPr id="15363" name="Text Box 3">
            <a:extLst>
              <a:ext uri="{FF2B5EF4-FFF2-40B4-BE49-F238E27FC236}">
                <a16:creationId xmlns:a16="http://schemas.microsoft.com/office/drawing/2014/main" xmlns="" id="{B99E6E3F-9EF2-75C6-F777-0857ED3F05B8}"/>
              </a:ext>
            </a:extLst>
          </p:cNvPr>
          <p:cNvSpPr txBox="1">
            <a:spLocks noChangeArrowheads="1"/>
          </p:cNvSpPr>
          <p:nvPr/>
        </p:nvSpPr>
        <p:spPr bwMode="auto">
          <a:xfrm>
            <a:off x="495300" y="1071563"/>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Le osservazioni dell’ozono. Le medie mensili</a:t>
            </a:r>
          </a:p>
        </p:txBody>
      </p:sp>
      <p:pic>
        <p:nvPicPr>
          <p:cNvPr id="15364" name="Picture 6">
            <a:extLst>
              <a:ext uri="{FF2B5EF4-FFF2-40B4-BE49-F238E27FC236}">
                <a16:creationId xmlns:a16="http://schemas.microsoft.com/office/drawing/2014/main" xmlns="" id="{77945271-2039-AC33-0DF8-B453C83B3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1500188"/>
            <a:ext cx="6657975" cy="5041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 name="Group 12">
            <a:extLst>
              <a:ext uri="{FF2B5EF4-FFF2-40B4-BE49-F238E27FC236}">
                <a16:creationId xmlns:a16="http://schemas.microsoft.com/office/drawing/2014/main" xmlns="" id="{03291405-C7EB-5722-73F5-7113400DC902}"/>
              </a:ext>
            </a:extLst>
          </p:cNvPr>
          <p:cNvGrpSpPr>
            <a:grpSpLocks/>
          </p:cNvGrpSpPr>
          <p:nvPr/>
        </p:nvGrpSpPr>
        <p:grpSpPr bwMode="auto">
          <a:xfrm>
            <a:off x="2195513" y="4191000"/>
            <a:ext cx="5729287" cy="2190750"/>
            <a:chOff x="1383" y="2640"/>
            <a:chExt cx="3609" cy="1380"/>
          </a:xfrm>
        </p:grpSpPr>
        <p:sp>
          <p:nvSpPr>
            <p:cNvPr id="399367" name="Text Box 7">
              <a:extLst>
                <a:ext uri="{FF2B5EF4-FFF2-40B4-BE49-F238E27FC236}">
                  <a16:creationId xmlns:a16="http://schemas.microsoft.com/office/drawing/2014/main" xmlns="" id="{DD2F8011-0210-6434-2500-9D2D5AEEE242}"/>
                </a:ext>
              </a:extLst>
            </p:cNvPr>
            <p:cNvSpPr txBox="1">
              <a:spLocks noChangeArrowheads="1"/>
            </p:cNvSpPr>
            <p:nvPr/>
          </p:nvSpPr>
          <p:spPr bwMode="auto">
            <a:xfrm>
              <a:off x="3456" y="2640"/>
              <a:ext cx="1536" cy="231"/>
            </a:xfrm>
            <a:prstGeom prst="rect">
              <a:avLst/>
            </a:prstGeom>
            <a:noFill/>
            <a:ln w="9525">
              <a:noFill/>
              <a:miter lim="800000"/>
              <a:headEnd/>
              <a:tailEnd/>
            </a:ln>
            <a:effectLst/>
          </p:spPr>
          <p:txBody>
            <a:bodyPr>
              <a:spAutoFit/>
            </a:bodyPr>
            <a:lstStyle/>
            <a:p>
              <a:pPr>
                <a:defRPr/>
              </a:pPr>
              <a:r>
                <a:rPr lang="it-IT" i="1">
                  <a:solidFill>
                    <a:srgbClr val="FFFF00"/>
                  </a:solidFill>
                  <a:effectLst>
                    <a:outerShdw blurRad="38100" dist="38100" dir="2700000" algn="tl">
                      <a:srgbClr val="000000"/>
                    </a:outerShdw>
                  </a:effectLst>
                  <a:latin typeface="Tahoma" pitchFamily="34" charset="0"/>
                </a:rPr>
                <a:t>Il buco di ozono!!!</a:t>
              </a:r>
            </a:p>
          </p:txBody>
        </p:sp>
        <p:sp>
          <p:nvSpPr>
            <p:cNvPr id="15370" name="Line 8">
              <a:extLst>
                <a:ext uri="{FF2B5EF4-FFF2-40B4-BE49-F238E27FC236}">
                  <a16:creationId xmlns:a16="http://schemas.microsoft.com/office/drawing/2014/main" xmlns="" id="{2A909644-9FBE-3EF9-2C34-9C51B59FC305}"/>
                </a:ext>
              </a:extLst>
            </p:cNvPr>
            <p:cNvSpPr>
              <a:spLocks noChangeShapeType="1"/>
            </p:cNvSpPr>
            <p:nvPr/>
          </p:nvSpPr>
          <p:spPr bwMode="auto">
            <a:xfrm flipH="1">
              <a:off x="3120" y="2832"/>
              <a:ext cx="528" cy="371"/>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sp>
          <p:nvSpPr>
            <p:cNvPr id="15371" name="Line 9">
              <a:extLst>
                <a:ext uri="{FF2B5EF4-FFF2-40B4-BE49-F238E27FC236}">
                  <a16:creationId xmlns:a16="http://schemas.microsoft.com/office/drawing/2014/main" xmlns="" id="{09078302-2374-83B8-6D27-4F001633F9DA}"/>
                </a:ext>
              </a:extLst>
            </p:cNvPr>
            <p:cNvSpPr>
              <a:spLocks noChangeShapeType="1"/>
            </p:cNvSpPr>
            <p:nvPr/>
          </p:nvSpPr>
          <p:spPr bwMode="auto">
            <a:xfrm flipH="1">
              <a:off x="1383" y="2832"/>
              <a:ext cx="2265" cy="1188"/>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grpSp>
      <p:sp>
        <p:nvSpPr>
          <p:cNvPr id="15366" name="Segnaposto numero diapositiva 6">
            <a:extLst>
              <a:ext uri="{FF2B5EF4-FFF2-40B4-BE49-F238E27FC236}">
                <a16:creationId xmlns:a16="http://schemas.microsoft.com/office/drawing/2014/main" xmlns="" id="{DA85CB34-78F8-92C5-7FEF-D754A96B2278}"/>
              </a:ext>
            </a:extLst>
          </p:cNvPr>
          <p:cNvSpPr txBox="1">
            <a:spLocks noGrp="1"/>
          </p:cNvSpPr>
          <p:nvPr/>
        </p:nvSpPr>
        <p:spPr bwMode="auto">
          <a:xfrm>
            <a:off x="8382000" y="647382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C13F41DC-455A-D043-A540-5BDE835A7555}" type="slidenum">
              <a:rPr lang="it-IT" altLang="it-IT" sz="1000">
                <a:solidFill>
                  <a:srgbClr val="000066"/>
                </a:solidFill>
                <a:latin typeface="Comic Sans MS" panose="030F0902030302020204" pitchFamily="66" charset="0"/>
              </a:rPr>
              <a:pPr algn="r" eaLnBrk="1" hangingPunct="1">
                <a:spcBef>
                  <a:spcPct val="50000"/>
                </a:spcBef>
                <a:buFontTx/>
                <a:buNone/>
              </a:pPr>
              <a:t>14</a:t>
            </a:fld>
            <a:endParaRPr lang="it-IT" altLang="it-IT" sz="1000">
              <a:solidFill>
                <a:srgbClr val="000066"/>
              </a:solidFill>
              <a:latin typeface="Comic Sans MS" panose="030F0902030302020204" pitchFamily="66" charset="0"/>
            </a:endParaRPr>
          </a:p>
        </p:txBody>
      </p:sp>
      <p:sp>
        <p:nvSpPr>
          <p:cNvPr id="15367" name="Segnaposto data 4">
            <a:extLst>
              <a:ext uri="{FF2B5EF4-FFF2-40B4-BE49-F238E27FC236}">
                <a16:creationId xmlns:a16="http://schemas.microsoft.com/office/drawing/2014/main" xmlns="" id="{FCC83551-1480-2F76-ECDE-C5523BA5A030}"/>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EAEE55D6-B328-060C-AFC1-2560BDA06B86}"/>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 ozono stratosferico</a:t>
            </a:r>
          </a:p>
        </p:txBody>
      </p:sp>
      <p:sp>
        <p:nvSpPr>
          <p:cNvPr id="16387" name="Text Box 3">
            <a:extLst>
              <a:ext uri="{FF2B5EF4-FFF2-40B4-BE49-F238E27FC236}">
                <a16:creationId xmlns:a16="http://schemas.microsoft.com/office/drawing/2014/main" xmlns="" id="{FF5DC3B4-16A1-87FA-9A95-55F75C2E2DD2}"/>
              </a:ext>
            </a:extLst>
          </p:cNvPr>
          <p:cNvSpPr txBox="1">
            <a:spLocks noChangeArrowheads="1"/>
          </p:cNvSpPr>
          <p:nvPr/>
        </p:nvSpPr>
        <p:spPr bwMode="auto">
          <a:xfrm>
            <a:off x="495300" y="12954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Le osservazioni dell’ozono. Le medie mensili</a:t>
            </a:r>
          </a:p>
        </p:txBody>
      </p:sp>
      <p:pic>
        <p:nvPicPr>
          <p:cNvPr id="16388" name="Picture 10">
            <a:extLst>
              <a:ext uri="{FF2B5EF4-FFF2-40B4-BE49-F238E27FC236}">
                <a16:creationId xmlns:a16="http://schemas.microsoft.com/office/drawing/2014/main" xmlns="" id="{77B84C13-BB20-A4B6-F6E2-48596F713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1643063"/>
            <a:ext cx="72104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6">
            <a:extLst>
              <a:ext uri="{FF2B5EF4-FFF2-40B4-BE49-F238E27FC236}">
                <a16:creationId xmlns:a16="http://schemas.microsoft.com/office/drawing/2014/main" xmlns="" id="{C147A620-8809-D511-2D70-5171E516006F}"/>
              </a:ext>
            </a:extLst>
          </p:cNvPr>
          <p:cNvSpPr txBox="1">
            <a:spLocks noChangeArrowheads="1"/>
          </p:cNvSpPr>
          <p:nvPr/>
        </p:nvSpPr>
        <p:spPr bwMode="auto">
          <a:xfrm>
            <a:off x="5943600" y="324485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800">
                <a:solidFill>
                  <a:srgbClr val="000066"/>
                </a:solidFill>
                <a:latin typeface="Tahoma" panose="020B0604030504040204" pitchFamily="34" charset="0"/>
              </a:rPr>
              <a:t>Il buco di ozono</a:t>
            </a:r>
          </a:p>
        </p:txBody>
      </p:sp>
      <p:sp>
        <p:nvSpPr>
          <p:cNvPr id="16390" name="Line 8">
            <a:extLst>
              <a:ext uri="{FF2B5EF4-FFF2-40B4-BE49-F238E27FC236}">
                <a16:creationId xmlns:a16="http://schemas.microsoft.com/office/drawing/2014/main" xmlns="" id="{A7694F19-F08F-6699-1D92-3D348CF2CF95}"/>
              </a:ext>
            </a:extLst>
          </p:cNvPr>
          <p:cNvSpPr>
            <a:spLocks noChangeShapeType="1"/>
          </p:cNvSpPr>
          <p:nvPr/>
        </p:nvSpPr>
        <p:spPr bwMode="auto">
          <a:xfrm flipH="1">
            <a:off x="5105400" y="3581400"/>
            <a:ext cx="1600200" cy="220980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sp>
        <p:nvSpPr>
          <p:cNvPr id="16391" name="Oval 11">
            <a:extLst>
              <a:ext uri="{FF2B5EF4-FFF2-40B4-BE49-F238E27FC236}">
                <a16:creationId xmlns:a16="http://schemas.microsoft.com/office/drawing/2014/main" xmlns="" id="{2FE47784-CDDA-7DFA-5E2D-48461399741B}"/>
              </a:ext>
            </a:extLst>
          </p:cNvPr>
          <p:cNvSpPr>
            <a:spLocks noChangeArrowheads="1"/>
          </p:cNvSpPr>
          <p:nvPr/>
        </p:nvSpPr>
        <p:spPr bwMode="auto">
          <a:xfrm>
            <a:off x="4267200" y="5867400"/>
            <a:ext cx="1447800" cy="685800"/>
          </a:xfrm>
          <a:prstGeom prst="ellipse">
            <a:avLst/>
          </a:prstGeom>
          <a:noFill/>
          <a:ln w="28575">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it-IT" altLang="it-IT" sz="1800">
              <a:solidFill>
                <a:srgbClr val="000066"/>
              </a:solidFill>
            </a:endParaRPr>
          </a:p>
        </p:txBody>
      </p:sp>
      <p:sp>
        <p:nvSpPr>
          <p:cNvPr id="16392" name="Segnaposto numero diapositiva 6">
            <a:extLst>
              <a:ext uri="{FF2B5EF4-FFF2-40B4-BE49-F238E27FC236}">
                <a16:creationId xmlns:a16="http://schemas.microsoft.com/office/drawing/2014/main" xmlns="" id="{9C976412-B02D-535E-F15D-BD38EDFB4745}"/>
              </a:ext>
            </a:extLst>
          </p:cNvPr>
          <p:cNvSpPr txBox="1">
            <a:spLocks noGrp="1"/>
          </p:cNvSpPr>
          <p:nvPr/>
        </p:nvSpPr>
        <p:spPr bwMode="auto">
          <a:xfrm>
            <a:off x="8382000" y="647382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260FE4DE-0E17-4B41-8907-BCF72D7D4A94}" type="slidenum">
              <a:rPr lang="it-IT" altLang="it-IT" sz="1000">
                <a:solidFill>
                  <a:srgbClr val="000066"/>
                </a:solidFill>
                <a:latin typeface="Comic Sans MS" panose="030F0902030302020204" pitchFamily="66" charset="0"/>
              </a:rPr>
              <a:pPr algn="r" eaLnBrk="1" hangingPunct="1">
                <a:spcBef>
                  <a:spcPct val="50000"/>
                </a:spcBef>
                <a:buFontTx/>
                <a:buNone/>
              </a:pPr>
              <a:t>15</a:t>
            </a:fld>
            <a:endParaRPr lang="it-IT" altLang="it-IT" sz="1000">
              <a:solidFill>
                <a:srgbClr val="000066"/>
              </a:solidFill>
              <a:latin typeface="Comic Sans MS" panose="030F0902030302020204" pitchFamily="66" charset="0"/>
            </a:endParaRPr>
          </a:p>
        </p:txBody>
      </p:sp>
      <p:sp>
        <p:nvSpPr>
          <p:cNvPr id="16393" name="Segnaposto data 4">
            <a:extLst>
              <a:ext uri="{FF2B5EF4-FFF2-40B4-BE49-F238E27FC236}">
                <a16:creationId xmlns:a16="http://schemas.microsoft.com/office/drawing/2014/main" xmlns="" id="{DFCE2AB4-53E5-A1DB-E7CB-6929F0931AE2}"/>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CB819324-CDBC-109A-47D9-85345EF6E789}"/>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17411" name="Text Box 3">
            <a:extLst>
              <a:ext uri="{FF2B5EF4-FFF2-40B4-BE49-F238E27FC236}">
                <a16:creationId xmlns:a16="http://schemas.microsoft.com/office/drawing/2014/main" xmlns="" id="{5E45E722-6AA7-203D-4534-C3CA3C17039F}"/>
              </a:ext>
            </a:extLst>
          </p:cNvPr>
          <p:cNvSpPr txBox="1">
            <a:spLocks noChangeArrowheads="1"/>
          </p:cNvSpPr>
          <p:nvPr/>
        </p:nvSpPr>
        <p:spPr bwMode="auto">
          <a:xfrm>
            <a:off x="2670175" y="1295400"/>
            <a:ext cx="3802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Le osservazioni dell’ozono</a:t>
            </a:r>
          </a:p>
        </p:txBody>
      </p:sp>
      <p:sp>
        <p:nvSpPr>
          <p:cNvPr id="17412" name="Text Box 8">
            <a:extLst>
              <a:ext uri="{FF2B5EF4-FFF2-40B4-BE49-F238E27FC236}">
                <a16:creationId xmlns:a16="http://schemas.microsoft.com/office/drawing/2014/main" xmlns="" id="{161FEAC4-6FC3-1FDD-A579-1B547F426ED7}"/>
              </a:ext>
            </a:extLst>
          </p:cNvPr>
          <p:cNvSpPr txBox="1">
            <a:spLocks noChangeArrowheads="1"/>
          </p:cNvSpPr>
          <p:nvPr/>
        </p:nvSpPr>
        <p:spPr bwMode="auto">
          <a:xfrm>
            <a:off x="838200" y="1714500"/>
            <a:ext cx="7467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pPr>
            <a:r>
              <a:rPr lang="it-IT" altLang="it-IT" sz="1800">
                <a:solidFill>
                  <a:srgbClr val="000066"/>
                </a:solidFill>
                <a:latin typeface="Comic Sans MS" panose="030F0902030302020204" pitchFamily="66" charset="0"/>
              </a:rPr>
              <a:t>Ai tropici si ha la minima variazione intra-annuale con valori compresi fra 220 e 300 DU</a:t>
            </a:r>
          </a:p>
          <a:p>
            <a:pPr algn="just" eaLnBrk="1" hangingPunct="1">
              <a:spcBef>
                <a:spcPct val="50000"/>
              </a:spcBef>
            </a:pPr>
            <a:r>
              <a:rPr lang="it-IT" altLang="it-IT" sz="1800">
                <a:solidFill>
                  <a:srgbClr val="000066"/>
                </a:solidFill>
                <a:latin typeface="Comic Sans MS" panose="030F0902030302020204" pitchFamily="66" charset="0"/>
              </a:rPr>
              <a:t>Nell’emisfero settentrionale i massimi valori si raggiungono nel periodo primaverile e i minimi nel periodo autunnale</a:t>
            </a:r>
          </a:p>
          <a:p>
            <a:pPr algn="just" eaLnBrk="1" hangingPunct="1">
              <a:spcBef>
                <a:spcPct val="50000"/>
              </a:spcBef>
            </a:pPr>
            <a:r>
              <a:rPr lang="it-IT" altLang="it-IT" sz="1800">
                <a:solidFill>
                  <a:srgbClr val="000066"/>
                </a:solidFill>
                <a:latin typeface="Comic Sans MS" panose="030F0902030302020204" pitchFamily="66" charset="0"/>
              </a:rPr>
              <a:t>Nell’emisfero meridionale i minimi valori si osservano al polo nel periodo iniziale della primavera antartica fino a 200 DU. Per dicembre il buco scompare e la concentrazione risale a 300 DU</a:t>
            </a:r>
          </a:p>
          <a:p>
            <a:pPr algn="just" eaLnBrk="1" hangingPunct="1">
              <a:spcBef>
                <a:spcPct val="50000"/>
              </a:spcBef>
            </a:pPr>
            <a:r>
              <a:rPr lang="it-IT" altLang="it-IT" sz="1800">
                <a:solidFill>
                  <a:srgbClr val="000066"/>
                </a:solidFill>
                <a:latin typeface="Comic Sans MS" panose="030F0902030302020204" pitchFamily="66" charset="0"/>
              </a:rPr>
              <a:t>Alle medie latitudini nell’emisfero meridionale vi è un massimo nel periodo invernale/primaverile (luglio/novembre) fino a raggiungere valori di 400 DU. Questa regione circonda il vortice polare ed è chiamata “collar region” (immagini nella slide 17).</a:t>
            </a:r>
          </a:p>
        </p:txBody>
      </p:sp>
      <p:sp>
        <p:nvSpPr>
          <p:cNvPr id="17413" name="Text Box 9">
            <a:extLst>
              <a:ext uri="{FF2B5EF4-FFF2-40B4-BE49-F238E27FC236}">
                <a16:creationId xmlns:a16="http://schemas.microsoft.com/office/drawing/2014/main" xmlns="" id="{13831651-1989-0FFA-D89E-DDFF8D8F9A5B}"/>
              </a:ext>
            </a:extLst>
          </p:cNvPr>
          <p:cNvSpPr txBox="1">
            <a:spLocks noChangeArrowheads="1"/>
          </p:cNvSpPr>
          <p:nvPr/>
        </p:nvSpPr>
        <p:spPr bwMode="auto">
          <a:xfrm>
            <a:off x="762000" y="5214938"/>
            <a:ext cx="7620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I dati TOMS mostrano un chiara periodicità della concentrazione di ozono, con variazioni del 40%. I dati mostrano anche una periodicità semi-annuale ed una quasi-biennale (QBO).</a:t>
            </a:r>
          </a:p>
        </p:txBody>
      </p:sp>
      <p:sp>
        <p:nvSpPr>
          <p:cNvPr id="401418" name="Text Box 10">
            <a:extLst>
              <a:ext uri="{FF2B5EF4-FFF2-40B4-BE49-F238E27FC236}">
                <a16:creationId xmlns:a16="http://schemas.microsoft.com/office/drawing/2014/main" xmlns="" id="{9616AECD-CC0A-1964-5CD3-3A3D424624F7}"/>
              </a:ext>
            </a:extLst>
          </p:cNvPr>
          <p:cNvSpPr txBox="1">
            <a:spLocks noChangeArrowheads="1"/>
          </p:cNvSpPr>
          <p:nvPr/>
        </p:nvSpPr>
        <p:spPr bwMode="auto">
          <a:xfrm>
            <a:off x="762000" y="6143625"/>
            <a:ext cx="7620000" cy="366713"/>
          </a:xfrm>
          <a:prstGeom prst="rect">
            <a:avLst/>
          </a:prstGeom>
          <a:noFill/>
          <a:ln w="9525">
            <a:noFill/>
            <a:miter lim="800000"/>
            <a:headEnd/>
            <a:tailEnd/>
          </a:ln>
          <a:effectLst/>
        </p:spPr>
        <p:txBody>
          <a:bodyPr>
            <a:spAutoFit/>
          </a:bodyPr>
          <a:lstStyle/>
          <a:p>
            <a:pPr>
              <a:defRPr/>
            </a:pPr>
            <a:r>
              <a:rPr lang="it-IT" i="1" dirty="0">
                <a:effectLst>
                  <a:outerShdw blurRad="38100" dist="38100" dir="2700000" algn="tl">
                    <a:srgbClr val="000000"/>
                  </a:outerShdw>
                </a:effectLst>
                <a:latin typeface="Comic Sans MS" pitchFamily="66" charset="0"/>
              </a:rPr>
              <a:t>Resta inspiegata la drastica diminuzione nella regione antartica!!!</a:t>
            </a:r>
          </a:p>
        </p:txBody>
      </p:sp>
      <p:sp>
        <p:nvSpPr>
          <p:cNvPr id="17415" name="Segnaposto numero diapositiva 6">
            <a:extLst>
              <a:ext uri="{FF2B5EF4-FFF2-40B4-BE49-F238E27FC236}">
                <a16:creationId xmlns:a16="http://schemas.microsoft.com/office/drawing/2014/main" xmlns="" id="{13D78B88-0C7C-9A32-2374-FCD12F5D0519}"/>
              </a:ext>
            </a:extLst>
          </p:cNvPr>
          <p:cNvSpPr txBox="1">
            <a:spLocks noGrp="1"/>
          </p:cNvSpPr>
          <p:nvPr/>
        </p:nvSpPr>
        <p:spPr bwMode="auto">
          <a:xfrm>
            <a:off x="8382000" y="647382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CB3A0851-47B0-3040-BEAE-6417EEEC118B}" type="slidenum">
              <a:rPr lang="it-IT" altLang="it-IT" sz="1000">
                <a:solidFill>
                  <a:srgbClr val="000066"/>
                </a:solidFill>
                <a:latin typeface="Comic Sans MS" panose="030F0902030302020204" pitchFamily="66" charset="0"/>
              </a:rPr>
              <a:pPr algn="r" eaLnBrk="1" hangingPunct="1">
                <a:spcBef>
                  <a:spcPct val="50000"/>
                </a:spcBef>
                <a:buFontTx/>
                <a:buNone/>
              </a:pPr>
              <a:t>16</a:t>
            </a:fld>
            <a:endParaRPr lang="it-IT" altLang="it-IT" sz="1000">
              <a:solidFill>
                <a:srgbClr val="000066"/>
              </a:solidFill>
              <a:latin typeface="Comic Sans MS" panose="030F0902030302020204" pitchFamily="66" charset="0"/>
            </a:endParaRPr>
          </a:p>
        </p:txBody>
      </p:sp>
      <p:sp>
        <p:nvSpPr>
          <p:cNvPr id="17416" name="Segnaposto data 4">
            <a:extLst>
              <a:ext uri="{FF2B5EF4-FFF2-40B4-BE49-F238E27FC236}">
                <a16:creationId xmlns:a16="http://schemas.microsoft.com/office/drawing/2014/main" xmlns="" id="{6D97C51D-EF9A-5D1B-2520-81495D81C079}"/>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1418"/>
                                        </p:tgtEl>
                                        <p:attrNameLst>
                                          <p:attrName>style.visibility</p:attrName>
                                        </p:attrNameLst>
                                      </p:cBhvr>
                                      <p:to>
                                        <p:strVal val="visible"/>
                                      </p:to>
                                    </p:set>
                                    <p:animEffect transition="in" filter="dissolve">
                                      <p:cBhvr>
                                        <p:cTn id="7" dur="500"/>
                                        <p:tgtEl>
                                          <p:spTgt spid="401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050">
            <a:extLst>
              <a:ext uri="{FF2B5EF4-FFF2-40B4-BE49-F238E27FC236}">
                <a16:creationId xmlns:a16="http://schemas.microsoft.com/office/drawing/2014/main" xmlns="" id="{27F5B739-60F9-8302-4577-2E05169AB8E8}"/>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18435" name="Text Box 2051">
            <a:extLst>
              <a:ext uri="{FF2B5EF4-FFF2-40B4-BE49-F238E27FC236}">
                <a16:creationId xmlns:a16="http://schemas.microsoft.com/office/drawing/2014/main" xmlns="" id="{15E21028-3001-2A09-C933-28DBEA465D80}"/>
              </a:ext>
            </a:extLst>
          </p:cNvPr>
          <p:cNvSpPr txBox="1">
            <a:spLocks noChangeArrowheads="1"/>
          </p:cNvSpPr>
          <p:nvPr/>
        </p:nvSpPr>
        <p:spPr bwMode="auto">
          <a:xfrm>
            <a:off x="1295400" y="1066800"/>
            <a:ext cx="660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Le osservazioni dell’ozono. Il “buco” antartico</a:t>
            </a:r>
          </a:p>
        </p:txBody>
      </p:sp>
      <p:pic>
        <p:nvPicPr>
          <p:cNvPr id="18436" name="Picture 2054">
            <a:extLst>
              <a:ext uri="{FF2B5EF4-FFF2-40B4-BE49-F238E27FC236}">
                <a16:creationId xmlns:a16="http://schemas.microsoft.com/office/drawing/2014/main" xmlns="" id="{21FD1A7F-478F-7BB7-0EDD-5E2902138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28750"/>
            <a:ext cx="6781800"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egnaposto numero diapositiva 6">
            <a:extLst>
              <a:ext uri="{FF2B5EF4-FFF2-40B4-BE49-F238E27FC236}">
                <a16:creationId xmlns:a16="http://schemas.microsoft.com/office/drawing/2014/main" xmlns="" id="{6F0F386A-EC4C-586D-B137-35DC37BAB71D}"/>
              </a:ext>
            </a:extLst>
          </p:cNvPr>
          <p:cNvSpPr txBox="1">
            <a:spLocks noGrp="1"/>
          </p:cNvSpPr>
          <p:nvPr/>
        </p:nvSpPr>
        <p:spPr bwMode="auto">
          <a:xfrm>
            <a:off x="8382000" y="647382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CA51A0AC-C97C-6944-B1C0-B29F754E290A}" type="slidenum">
              <a:rPr lang="it-IT" altLang="it-IT" sz="1000">
                <a:solidFill>
                  <a:srgbClr val="000066"/>
                </a:solidFill>
                <a:latin typeface="Comic Sans MS" panose="030F0902030302020204" pitchFamily="66" charset="0"/>
              </a:rPr>
              <a:pPr algn="r" eaLnBrk="1" hangingPunct="1">
                <a:spcBef>
                  <a:spcPct val="50000"/>
                </a:spcBef>
                <a:buFontTx/>
                <a:buNone/>
              </a:pPr>
              <a:t>17</a:t>
            </a:fld>
            <a:endParaRPr lang="it-IT" altLang="it-IT" sz="1000">
              <a:solidFill>
                <a:srgbClr val="000066"/>
              </a:solidFill>
              <a:latin typeface="Comic Sans MS" panose="030F0902030302020204" pitchFamily="66" charset="0"/>
            </a:endParaRPr>
          </a:p>
        </p:txBody>
      </p:sp>
      <p:sp>
        <p:nvSpPr>
          <p:cNvPr id="18438" name="Segnaposto data 4">
            <a:extLst>
              <a:ext uri="{FF2B5EF4-FFF2-40B4-BE49-F238E27FC236}">
                <a16:creationId xmlns:a16="http://schemas.microsoft.com/office/drawing/2014/main" xmlns="" id="{51197929-CCA2-7A40-1E4F-7D499A42EC39}"/>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
        <p:nvSpPr>
          <p:cNvPr id="18440" name="CasellaDiTesto 1">
            <a:extLst>
              <a:ext uri="{FF2B5EF4-FFF2-40B4-BE49-F238E27FC236}">
                <a16:creationId xmlns:a16="http://schemas.microsoft.com/office/drawing/2014/main" xmlns="" id="{D138DC73-FD60-D0DB-6CA3-A1E4F02A09BF}"/>
              </a:ext>
            </a:extLst>
          </p:cNvPr>
          <p:cNvSpPr txBox="1">
            <a:spLocks noChangeArrowheads="1"/>
          </p:cNvSpPr>
          <p:nvPr/>
        </p:nvSpPr>
        <p:spPr bwMode="auto">
          <a:xfrm>
            <a:off x="179388" y="6021388"/>
            <a:ext cx="88566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500">
                <a:solidFill>
                  <a:srgbClr val="000066"/>
                </a:solidFill>
                <a:latin typeface="Comic Sans MS" panose="030F0902030302020204" pitchFamily="66" charset="0"/>
              </a:rPr>
              <a:t>È evidente la regione collare (sempre in arancio o in rosso) ed il buco antartico (dal verde al viola/blu)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a:extLst>
              <a:ext uri="{FF2B5EF4-FFF2-40B4-BE49-F238E27FC236}">
                <a16:creationId xmlns:a16="http://schemas.microsoft.com/office/drawing/2014/main" xmlns="" id="{2F546039-C185-0C9A-86D8-D14F32CCBE9E}"/>
              </a:ext>
            </a:extLst>
          </p:cNvPr>
          <p:cNvSpPr txBox="1">
            <a:spLocks noChangeArrowheads="1"/>
          </p:cNvSpPr>
          <p:nvPr/>
        </p:nvSpPr>
        <p:spPr bwMode="auto">
          <a:xfrm>
            <a:off x="1562100" y="1295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Le osservazioni dell’ozono antartico</a:t>
            </a:r>
            <a:endParaRPr lang="it-IT" altLang="it-IT" sz="2000">
              <a:latin typeface="Comic Sans MS" panose="030F0902030302020204" pitchFamily="66" charset="0"/>
            </a:endParaRPr>
          </a:p>
        </p:txBody>
      </p:sp>
      <p:pic>
        <p:nvPicPr>
          <p:cNvPr id="32771" name="Picture 7">
            <a:extLst>
              <a:ext uri="{FF2B5EF4-FFF2-40B4-BE49-F238E27FC236}">
                <a16:creationId xmlns:a16="http://schemas.microsoft.com/office/drawing/2014/main" xmlns="" id="{2D75E010-F021-6E17-4FAD-D5B200ECEC0C}"/>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2353" t="4570" r="2353" b="3952"/>
          <a:stretch>
            <a:fillRect/>
          </a:stretch>
        </p:blipFill>
        <p:spPr bwMode="auto">
          <a:xfrm>
            <a:off x="2971800" y="2057400"/>
            <a:ext cx="6172200" cy="43735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772" name="Text Box 4">
            <a:extLst>
              <a:ext uri="{FF2B5EF4-FFF2-40B4-BE49-F238E27FC236}">
                <a16:creationId xmlns:a16="http://schemas.microsoft.com/office/drawing/2014/main" xmlns="" id="{9F068D58-87DD-E1AB-5638-5CCD0F55BA69}"/>
              </a:ext>
            </a:extLst>
          </p:cNvPr>
          <p:cNvSpPr txBox="1">
            <a:spLocks noChangeArrowheads="1"/>
          </p:cNvSpPr>
          <p:nvPr/>
        </p:nvSpPr>
        <p:spPr bwMode="auto">
          <a:xfrm>
            <a:off x="0" y="1981200"/>
            <a:ext cx="29718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a:solidFill>
                  <a:srgbClr val="000066"/>
                </a:solidFill>
                <a:latin typeface="Comic Sans MS" panose="030F0902030302020204" pitchFamily="66" charset="0"/>
              </a:rPr>
              <a:t>Le stesse osservazioni satellitari hanno con-fermato che il “buco” su Halley Bay era e-steso a tutto l’antarti-de.</a:t>
            </a:r>
          </a:p>
          <a:p>
            <a:pPr algn="just" eaLnBrk="1" hangingPunct="1">
              <a:spcBef>
                <a:spcPct val="50000"/>
              </a:spcBef>
              <a:buFontTx/>
              <a:buNone/>
            </a:pPr>
            <a:r>
              <a:rPr lang="it-IT" altLang="it-IT" sz="2000">
                <a:solidFill>
                  <a:srgbClr val="000066"/>
                </a:solidFill>
                <a:latin typeface="Comic Sans MS" panose="030F0902030302020204" pitchFamily="66" charset="0"/>
              </a:rPr>
              <a:t>È evidente il “buco” non solo nella regione antartica negli anni ’90, ma anche nelle regioni sub-polari,che mostrano evidenti se-gni di depauperamen-to.</a:t>
            </a:r>
          </a:p>
        </p:txBody>
      </p:sp>
      <p:sp>
        <p:nvSpPr>
          <p:cNvPr id="32773" name="Rectangle 12">
            <a:extLst>
              <a:ext uri="{FF2B5EF4-FFF2-40B4-BE49-F238E27FC236}">
                <a16:creationId xmlns:a16="http://schemas.microsoft.com/office/drawing/2014/main" xmlns="" id="{A01541F4-DCB2-07A2-3269-FCFFC8D063D2}"/>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32774" name="Segnaposto numero diapositiva 6">
            <a:extLst>
              <a:ext uri="{FF2B5EF4-FFF2-40B4-BE49-F238E27FC236}">
                <a16:creationId xmlns:a16="http://schemas.microsoft.com/office/drawing/2014/main" xmlns="" id="{0BC55E8F-C03F-BD49-CC81-101084B61997}"/>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9F988DC2-2C23-2446-A320-396B9D04FEB2}" type="slidenum">
              <a:rPr lang="it-IT" altLang="it-IT" sz="1000">
                <a:solidFill>
                  <a:srgbClr val="000066"/>
                </a:solidFill>
                <a:latin typeface="Comic Sans MS" panose="030F0902030302020204" pitchFamily="66" charset="0"/>
              </a:rPr>
              <a:pPr algn="r" eaLnBrk="1" hangingPunct="1">
                <a:spcBef>
                  <a:spcPct val="50000"/>
                </a:spcBef>
                <a:buFontTx/>
                <a:buNone/>
              </a:pPr>
              <a:t>18</a:t>
            </a:fld>
            <a:endParaRPr lang="it-IT" altLang="it-IT" sz="1000">
              <a:solidFill>
                <a:srgbClr val="000066"/>
              </a:solidFill>
              <a:latin typeface="Comic Sans MS" panose="030F0902030302020204" pitchFamily="66" charset="0"/>
            </a:endParaRPr>
          </a:p>
        </p:txBody>
      </p:sp>
      <p:sp>
        <p:nvSpPr>
          <p:cNvPr id="32775" name="Segnaposto data 4">
            <a:extLst>
              <a:ext uri="{FF2B5EF4-FFF2-40B4-BE49-F238E27FC236}">
                <a16:creationId xmlns:a16="http://schemas.microsoft.com/office/drawing/2014/main" xmlns="" id="{33C79BF6-4B1B-734A-79A2-B9F69BA7207E}"/>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xmlns="" id="{9BA8E7C8-A209-3648-5874-1529C8486778}"/>
              </a:ext>
            </a:extLst>
          </p:cNvPr>
          <p:cNvSpPr txBox="1">
            <a:spLocks noChangeArrowheads="1"/>
          </p:cNvSpPr>
          <p:nvPr/>
        </p:nvSpPr>
        <p:spPr bwMode="auto">
          <a:xfrm>
            <a:off x="1562100" y="1295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Le osservazioni dell’ozono antartico</a:t>
            </a:r>
            <a:endParaRPr lang="it-IT" altLang="it-IT" sz="2000">
              <a:latin typeface="Comic Sans MS" panose="030F0902030302020204" pitchFamily="66" charset="0"/>
            </a:endParaRPr>
          </a:p>
        </p:txBody>
      </p:sp>
      <p:pic>
        <p:nvPicPr>
          <p:cNvPr id="33795" name="Picture 6">
            <a:extLst>
              <a:ext uri="{FF2B5EF4-FFF2-40B4-BE49-F238E27FC236}">
                <a16:creationId xmlns:a16="http://schemas.microsoft.com/office/drawing/2014/main" xmlns="" id="{0B3D568F-54B1-2B7C-C909-04DB41DE2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1981200"/>
            <a:ext cx="6010275"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7">
            <a:extLst>
              <a:ext uri="{FF2B5EF4-FFF2-40B4-BE49-F238E27FC236}">
                <a16:creationId xmlns:a16="http://schemas.microsoft.com/office/drawing/2014/main" xmlns="" id="{2BFF0500-6E26-7532-6AAA-69C0B24D6E1F}"/>
              </a:ext>
            </a:extLst>
          </p:cNvPr>
          <p:cNvSpPr txBox="1">
            <a:spLocks noChangeArrowheads="1"/>
          </p:cNvSpPr>
          <p:nvPr/>
        </p:nvSpPr>
        <p:spPr bwMode="auto">
          <a:xfrm>
            <a:off x="76200" y="1981200"/>
            <a:ext cx="28956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a:solidFill>
                  <a:srgbClr val="000066"/>
                </a:solidFill>
                <a:latin typeface="Comic Sans MS" panose="030F0902030302020204" pitchFamily="66" charset="0"/>
              </a:rPr>
              <a:t>Le stesse osservazioni satellitari hanno con-fermato che il “buco” su Halley Bay era e-steso a tutto l’antarti-de.</a:t>
            </a:r>
          </a:p>
          <a:p>
            <a:pPr algn="just" eaLnBrk="1" hangingPunct="1">
              <a:spcBef>
                <a:spcPct val="50000"/>
              </a:spcBef>
              <a:buFontTx/>
              <a:buNone/>
            </a:pPr>
            <a:r>
              <a:rPr lang="it-IT" altLang="it-IT" sz="2000">
                <a:solidFill>
                  <a:srgbClr val="000066"/>
                </a:solidFill>
                <a:latin typeface="Comic Sans MS" panose="030F0902030302020204" pitchFamily="66" charset="0"/>
              </a:rPr>
              <a:t>È evidente il “buco” non solo nella regione antartica negli anni ’90, ma anche nelle re-gioni sub-polari, che mostrano evidenti se-gni di depauperamen-to.</a:t>
            </a:r>
          </a:p>
        </p:txBody>
      </p:sp>
      <p:sp>
        <p:nvSpPr>
          <p:cNvPr id="33797" name="Rectangle 8">
            <a:extLst>
              <a:ext uri="{FF2B5EF4-FFF2-40B4-BE49-F238E27FC236}">
                <a16:creationId xmlns:a16="http://schemas.microsoft.com/office/drawing/2014/main" xmlns="" id="{63FA55DF-C33C-A5FC-F41C-386B6446AD8F}"/>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33798" name="Segnaposto numero diapositiva 6">
            <a:extLst>
              <a:ext uri="{FF2B5EF4-FFF2-40B4-BE49-F238E27FC236}">
                <a16:creationId xmlns:a16="http://schemas.microsoft.com/office/drawing/2014/main" xmlns="" id="{CBB2A304-24BC-BC21-BB59-9D3090C223E9}"/>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DA4B3E10-B772-164B-BCF5-0FF30F1DA366}" type="slidenum">
              <a:rPr lang="it-IT" altLang="it-IT" sz="1000">
                <a:solidFill>
                  <a:srgbClr val="000066"/>
                </a:solidFill>
                <a:latin typeface="Comic Sans MS" panose="030F0902030302020204" pitchFamily="66" charset="0"/>
              </a:rPr>
              <a:pPr algn="r" eaLnBrk="1" hangingPunct="1">
                <a:spcBef>
                  <a:spcPct val="50000"/>
                </a:spcBef>
                <a:buFontTx/>
                <a:buNone/>
              </a:pPr>
              <a:t>19</a:t>
            </a:fld>
            <a:endParaRPr lang="it-IT" altLang="it-IT" sz="1000">
              <a:solidFill>
                <a:srgbClr val="000066"/>
              </a:solidFill>
              <a:latin typeface="Comic Sans MS" panose="030F0902030302020204" pitchFamily="66" charset="0"/>
            </a:endParaRPr>
          </a:p>
        </p:txBody>
      </p:sp>
      <p:sp>
        <p:nvSpPr>
          <p:cNvPr id="33799" name="Segnaposto data 4">
            <a:extLst>
              <a:ext uri="{FF2B5EF4-FFF2-40B4-BE49-F238E27FC236}">
                <a16:creationId xmlns:a16="http://schemas.microsoft.com/office/drawing/2014/main" xmlns="" id="{DAB02824-DA72-2962-7437-F2360DF06A97}"/>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B6F9B166-9E51-9406-A6B2-BB0BCAA8AE9B}"/>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3075" name="Text Box 3">
            <a:extLst>
              <a:ext uri="{FF2B5EF4-FFF2-40B4-BE49-F238E27FC236}">
                <a16:creationId xmlns:a16="http://schemas.microsoft.com/office/drawing/2014/main" xmlns="" id="{825E6FF0-C07F-D73B-0255-0CCA254B3DA2}"/>
              </a:ext>
            </a:extLst>
          </p:cNvPr>
          <p:cNvSpPr txBox="1">
            <a:spLocks noChangeArrowheads="1"/>
          </p:cNvSpPr>
          <p:nvPr/>
        </p:nvSpPr>
        <p:spPr bwMode="auto">
          <a:xfrm>
            <a:off x="685800" y="1295400"/>
            <a:ext cx="7848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600">
                <a:solidFill>
                  <a:srgbClr val="000066"/>
                </a:solidFill>
                <a:latin typeface="Comic Sans MS" panose="030F0902030302020204" pitchFamily="66" charset="0"/>
              </a:rPr>
              <a:t>Una prima differenziazione tra tecniche di monitoraggio è tra tecniche di analisi </a:t>
            </a:r>
            <a:r>
              <a:rPr lang="it-IT" altLang="it-IT" sz="1600" i="1">
                <a:solidFill>
                  <a:srgbClr val="000066"/>
                </a:solidFill>
                <a:latin typeface="Comic Sans MS" panose="030F0902030302020204" pitchFamily="66" charset="0"/>
              </a:rPr>
              <a:t>in-situ</a:t>
            </a:r>
            <a:r>
              <a:rPr lang="it-IT" altLang="it-IT" sz="1600">
                <a:solidFill>
                  <a:srgbClr val="000066"/>
                </a:solidFill>
                <a:latin typeface="Comic Sans MS" panose="030F0902030302020204" pitchFamily="66" charset="0"/>
              </a:rPr>
              <a:t> e di </a:t>
            </a:r>
            <a:r>
              <a:rPr lang="it-IT" altLang="it-IT" sz="1600" i="1">
                <a:solidFill>
                  <a:srgbClr val="000066"/>
                </a:solidFill>
                <a:latin typeface="Comic Sans MS" panose="030F0902030302020204" pitchFamily="66" charset="0"/>
              </a:rPr>
              <a:t>remote sensing </a:t>
            </a:r>
          </a:p>
        </p:txBody>
      </p:sp>
      <p:sp>
        <p:nvSpPr>
          <p:cNvPr id="3076" name="Text Box 4">
            <a:extLst>
              <a:ext uri="{FF2B5EF4-FFF2-40B4-BE49-F238E27FC236}">
                <a16:creationId xmlns:a16="http://schemas.microsoft.com/office/drawing/2014/main" xmlns="" id="{BF932567-682A-C0D6-FA64-9965243C7F9D}"/>
              </a:ext>
            </a:extLst>
          </p:cNvPr>
          <p:cNvSpPr txBox="1">
            <a:spLocks noChangeArrowheads="1"/>
          </p:cNvSpPr>
          <p:nvPr/>
        </p:nvSpPr>
        <p:spPr bwMode="auto">
          <a:xfrm>
            <a:off x="457200" y="2590800"/>
            <a:ext cx="3276600" cy="16970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400">
                <a:solidFill>
                  <a:srgbClr val="000066"/>
                </a:solidFill>
                <a:latin typeface="Comic Sans MS" panose="030F0902030302020204" pitchFamily="66" charset="0"/>
              </a:rPr>
              <a:t>Sono tecniche di monitoraggio </a:t>
            </a:r>
            <a:r>
              <a:rPr lang="it-IT" altLang="it-IT" sz="1400" b="1" i="1">
                <a:solidFill>
                  <a:srgbClr val="000066"/>
                </a:solidFill>
                <a:latin typeface="Comic Sans MS" panose="030F0902030302020204" pitchFamily="66" charset="0"/>
              </a:rPr>
              <a:t>in- situ</a:t>
            </a:r>
            <a:r>
              <a:rPr lang="it-IT" altLang="it-IT" sz="1400">
                <a:solidFill>
                  <a:srgbClr val="000066"/>
                </a:solidFill>
                <a:latin typeface="Comic Sans MS" panose="030F0902030302020204" pitchFamily="66" charset="0"/>
              </a:rPr>
              <a:t> tutte le tecniche basate sulla raccolta di un campione e analisi del campione stesso.</a:t>
            </a:r>
          </a:p>
          <a:p>
            <a:pPr algn="ctr" eaLnBrk="1" hangingPunct="1">
              <a:spcBef>
                <a:spcPct val="50000"/>
              </a:spcBef>
              <a:buFontTx/>
              <a:buNone/>
            </a:pPr>
            <a:r>
              <a:rPr lang="it-IT" altLang="it-IT" sz="1400">
                <a:solidFill>
                  <a:srgbClr val="000066"/>
                </a:solidFill>
                <a:latin typeface="Comic Sans MS" panose="030F0902030302020204" pitchFamily="66" charset="0"/>
              </a:rPr>
              <a:t>Sono usate nei palloni sonda, negli aircraft e nelle stazioni di monitoraggio da terra. </a:t>
            </a:r>
          </a:p>
        </p:txBody>
      </p:sp>
      <p:sp>
        <p:nvSpPr>
          <p:cNvPr id="3077" name="Text Box 6">
            <a:extLst>
              <a:ext uri="{FF2B5EF4-FFF2-40B4-BE49-F238E27FC236}">
                <a16:creationId xmlns:a16="http://schemas.microsoft.com/office/drawing/2014/main" xmlns="" id="{A7604F74-30EE-7984-9D0F-8EDA9B89A8C4}"/>
              </a:ext>
            </a:extLst>
          </p:cNvPr>
          <p:cNvSpPr txBox="1">
            <a:spLocks noChangeArrowheads="1"/>
          </p:cNvSpPr>
          <p:nvPr/>
        </p:nvSpPr>
        <p:spPr bwMode="auto">
          <a:xfrm>
            <a:off x="5029200" y="2209800"/>
            <a:ext cx="3276600" cy="21224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400">
                <a:solidFill>
                  <a:srgbClr val="000066"/>
                </a:solidFill>
                <a:latin typeface="Comic Sans MS" panose="030F0902030302020204" pitchFamily="66" charset="0"/>
              </a:rPr>
              <a:t>Sono tecniche di monitoraggio </a:t>
            </a:r>
            <a:r>
              <a:rPr lang="it-IT" altLang="it-IT" sz="1400" b="1" i="1">
                <a:solidFill>
                  <a:srgbClr val="000066"/>
                </a:solidFill>
                <a:latin typeface="Comic Sans MS" panose="030F0902030302020204" pitchFamily="66" charset="0"/>
              </a:rPr>
              <a:t>remote sensing</a:t>
            </a:r>
            <a:r>
              <a:rPr lang="it-IT" altLang="it-IT" sz="1400" i="1">
                <a:solidFill>
                  <a:srgbClr val="000066"/>
                </a:solidFill>
                <a:latin typeface="Comic Sans MS" panose="030F0902030302020204" pitchFamily="66" charset="0"/>
              </a:rPr>
              <a:t> </a:t>
            </a:r>
            <a:r>
              <a:rPr lang="it-IT" altLang="it-IT" sz="1400">
                <a:solidFill>
                  <a:srgbClr val="000066"/>
                </a:solidFill>
                <a:latin typeface="Comic Sans MS" panose="030F0902030302020204" pitchFamily="66" charset="0"/>
              </a:rPr>
              <a:t>le tecniche in cui un certo parametro, nel caso la concentrazione di ozono non viene misurato direttamente.</a:t>
            </a:r>
          </a:p>
          <a:p>
            <a:pPr algn="ctr" eaLnBrk="1" hangingPunct="1">
              <a:spcBef>
                <a:spcPct val="50000"/>
              </a:spcBef>
              <a:buFontTx/>
              <a:buNone/>
            </a:pPr>
            <a:r>
              <a:rPr lang="it-IT" altLang="it-IT" sz="1400">
                <a:solidFill>
                  <a:srgbClr val="000066"/>
                </a:solidFill>
                <a:latin typeface="Comic Sans MS" panose="030F0902030302020204" pitchFamily="66" charset="0"/>
              </a:rPr>
              <a:t>In questo tipo di tecnica non è necessario che lo strumento sia immerso nel mezzo in cui è contenuta la sostanza da misurare.</a:t>
            </a:r>
          </a:p>
        </p:txBody>
      </p:sp>
      <p:sp>
        <p:nvSpPr>
          <p:cNvPr id="3078" name="Text Box 7">
            <a:extLst>
              <a:ext uri="{FF2B5EF4-FFF2-40B4-BE49-F238E27FC236}">
                <a16:creationId xmlns:a16="http://schemas.microsoft.com/office/drawing/2014/main" xmlns="" id="{56E95925-95E9-63F8-4771-640912882E0B}"/>
              </a:ext>
            </a:extLst>
          </p:cNvPr>
          <p:cNvSpPr txBox="1">
            <a:spLocks noChangeArrowheads="1"/>
          </p:cNvSpPr>
          <p:nvPr/>
        </p:nvSpPr>
        <p:spPr bwMode="auto">
          <a:xfrm>
            <a:off x="4038600" y="5334000"/>
            <a:ext cx="2209800" cy="9525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400" b="1" i="1">
                <a:solidFill>
                  <a:srgbClr val="000066"/>
                </a:solidFill>
                <a:latin typeface="Comic Sans MS" panose="030F0902030302020204" pitchFamily="66" charset="0"/>
              </a:rPr>
              <a:t>Attive</a:t>
            </a:r>
            <a:r>
              <a:rPr lang="it-IT" altLang="it-IT" sz="1400">
                <a:solidFill>
                  <a:srgbClr val="000066"/>
                </a:solidFill>
                <a:latin typeface="Comic Sans MS" panose="030F0902030302020204" pitchFamily="66" charset="0"/>
              </a:rPr>
              <a:t>: se si studiano gli effetti sulla radiazione prodotta dall’ osservatore</a:t>
            </a:r>
          </a:p>
        </p:txBody>
      </p:sp>
      <p:sp>
        <p:nvSpPr>
          <p:cNvPr id="3079" name="Text Box 8">
            <a:extLst>
              <a:ext uri="{FF2B5EF4-FFF2-40B4-BE49-F238E27FC236}">
                <a16:creationId xmlns:a16="http://schemas.microsoft.com/office/drawing/2014/main" xmlns="" id="{DB8711BA-F620-AB0C-2590-C8A4F3A6CB77}"/>
              </a:ext>
            </a:extLst>
          </p:cNvPr>
          <p:cNvSpPr txBox="1">
            <a:spLocks noChangeArrowheads="1"/>
          </p:cNvSpPr>
          <p:nvPr/>
        </p:nvSpPr>
        <p:spPr bwMode="auto">
          <a:xfrm>
            <a:off x="6781800" y="5334000"/>
            <a:ext cx="2209800" cy="11652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400" b="1" i="1">
                <a:solidFill>
                  <a:srgbClr val="000066"/>
                </a:solidFill>
                <a:latin typeface="Comic Sans MS" panose="030F0902030302020204" pitchFamily="66" charset="0"/>
              </a:rPr>
              <a:t>Passive</a:t>
            </a:r>
            <a:r>
              <a:rPr lang="it-IT" altLang="it-IT" sz="1400">
                <a:solidFill>
                  <a:srgbClr val="000066"/>
                </a:solidFill>
                <a:latin typeface="Comic Sans MS" panose="030F0902030302020204" pitchFamily="66" charset="0"/>
              </a:rPr>
              <a:t>: se si studiano gli effetti sulla radiazione prodotta da sorgenti naturali (il sole)</a:t>
            </a:r>
          </a:p>
        </p:txBody>
      </p:sp>
      <p:cxnSp>
        <p:nvCxnSpPr>
          <p:cNvPr id="3080" name="AutoShape 10">
            <a:extLst>
              <a:ext uri="{FF2B5EF4-FFF2-40B4-BE49-F238E27FC236}">
                <a16:creationId xmlns:a16="http://schemas.microsoft.com/office/drawing/2014/main" xmlns="" id="{DDFFE424-136A-AA71-DB7F-B5271755344B}"/>
              </a:ext>
            </a:extLst>
          </p:cNvPr>
          <p:cNvCxnSpPr>
            <a:cxnSpLocks noChangeShapeType="1"/>
            <a:stCxn id="3077" idx="2"/>
            <a:endCxn id="3078" idx="0"/>
          </p:cNvCxnSpPr>
          <p:nvPr/>
        </p:nvCxnSpPr>
        <p:spPr bwMode="auto">
          <a:xfrm rot="5400000">
            <a:off x="5404644" y="4071144"/>
            <a:ext cx="1001712" cy="1524000"/>
          </a:xfrm>
          <a:prstGeom prst="bentConnector3">
            <a:avLst>
              <a:gd name="adj1" fmla="val 49921"/>
            </a:avLst>
          </a:prstGeom>
          <a:noFill/>
          <a:ln w="9525">
            <a:solidFill>
              <a:srgbClr val="FF3300"/>
            </a:solidFill>
            <a:miter lim="800000"/>
            <a:headEnd/>
            <a:tailEnd type="triangle" w="med" len="med"/>
          </a:ln>
          <a:extLst>
            <a:ext uri="{909E8E84-426E-40DD-AFC4-6F175D3DCCD1}">
              <a14:hiddenFill xmlns:a14="http://schemas.microsoft.com/office/drawing/2010/main">
                <a:noFill/>
              </a14:hiddenFill>
            </a:ext>
          </a:extLst>
        </p:spPr>
      </p:cxnSp>
      <p:cxnSp>
        <p:nvCxnSpPr>
          <p:cNvPr id="3081" name="AutoShape 11">
            <a:extLst>
              <a:ext uri="{FF2B5EF4-FFF2-40B4-BE49-F238E27FC236}">
                <a16:creationId xmlns:a16="http://schemas.microsoft.com/office/drawing/2014/main" xmlns="" id="{EEFADB0A-6A7E-7C09-6827-790F8AC5DB08}"/>
              </a:ext>
            </a:extLst>
          </p:cNvPr>
          <p:cNvCxnSpPr>
            <a:cxnSpLocks noChangeShapeType="1"/>
            <a:stCxn id="3077" idx="2"/>
            <a:endCxn id="3079" idx="0"/>
          </p:cNvCxnSpPr>
          <p:nvPr/>
        </p:nvCxnSpPr>
        <p:spPr bwMode="auto">
          <a:xfrm rot="16200000" flipH="1">
            <a:off x="6776244" y="4223544"/>
            <a:ext cx="1001712" cy="1219200"/>
          </a:xfrm>
          <a:prstGeom prst="bentConnector3">
            <a:avLst>
              <a:gd name="adj1" fmla="val 49921"/>
            </a:avLst>
          </a:prstGeom>
          <a:noFill/>
          <a:ln w="9525">
            <a:solidFill>
              <a:srgbClr val="FF3300"/>
            </a:solidFill>
            <a:miter lim="800000"/>
            <a:headEnd/>
            <a:tailEnd type="triangle" w="med" len="med"/>
          </a:ln>
          <a:extLst>
            <a:ext uri="{909E8E84-426E-40DD-AFC4-6F175D3DCCD1}">
              <a14:hiddenFill xmlns:a14="http://schemas.microsoft.com/office/drawing/2010/main">
                <a:noFill/>
              </a14:hiddenFill>
            </a:ext>
          </a:extLst>
        </p:spPr>
      </p:cxnSp>
      <p:sp>
        <p:nvSpPr>
          <p:cNvPr id="3082" name="AutoShape 12">
            <a:extLst>
              <a:ext uri="{FF2B5EF4-FFF2-40B4-BE49-F238E27FC236}">
                <a16:creationId xmlns:a16="http://schemas.microsoft.com/office/drawing/2014/main" xmlns="" id="{03AB1222-FA53-170E-BA29-922F9BA5236B}"/>
              </a:ext>
            </a:extLst>
          </p:cNvPr>
          <p:cNvSpPr>
            <a:spLocks noChangeArrowheads="1"/>
          </p:cNvSpPr>
          <p:nvPr/>
        </p:nvSpPr>
        <p:spPr bwMode="auto">
          <a:xfrm rot="3429369">
            <a:off x="3314700" y="4762500"/>
            <a:ext cx="304800" cy="685800"/>
          </a:xfrm>
          <a:prstGeom prst="downArrow">
            <a:avLst>
              <a:gd name="adj1" fmla="val 50000"/>
              <a:gd name="adj2" fmla="val 5625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it-IT" altLang="it-IT" sz="1800">
              <a:solidFill>
                <a:srgbClr val="000066"/>
              </a:solidFill>
            </a:endParaRPr>
          </a:p>
        </p:txBody>
      </p:sp>
      <p:sp>
        <p:nvSpPr>
          <p:cNvPr id="3083" name="Text Box 13">
            <a:extLst>
              <a:ext uri="{FF2B5EF4-FFF2-40B4-BE49-F238E27FC236}">
                <a16:creationId xmlns:a16="http://schemas.microsoft.com/office/drawing/2014/main" xmlns="" id="{B3F2F6D4-70BE-12BE-A23D-4DEE0E4E9B49}"/>
              </a:ext>
            </a:extLst>
          </p:cNvPr>
          <p:cNvSpPr txBox="1">
            <a:spLocks noChangeArrowheads="1"/>
          </p:cNvSpPr>
          <p:nvPr/>
        </p:nvSpPr>
        <p:spPr bwMode="auto">
          <a:xfrm>
            <a:off x="533400" y="5334000"/>
            <a:ext cx="2590800" cy="10795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600" b="1">
                <a:solidFill>
                  <a:srgbClr val="000066"/>
                </a:solidFill>
                <a:latin typeface="Comic Sans MS" panose="030F0902030302020204" pitchFamily="66" charset="0"/>
              </a:rPr>
              <a:t>Si può ancora distinguere tra tecniche ground-based e tecniche satellitari.</a:t>
            </a:r>
          </a:p>
        </p:txBody>
      </p:sp>
      <p:sp>
        <p:nvSpPr>
          <p:cNvPr id="3084" name="Segnaposto numero diapositiva 6">
            <a:extLst>
              <a:ext uri="{FF2B5EF4-FFF2-40B4-BE49-F238E27FC236}">
                <a16:creationId xmlns:a16="http://schemas.microsoft.com/office/drawing/2014/main" xmlns="" id="{0B1933B5-9233-B8CE-906A-E584E24AF492}"/>
              </a:ext>
            </a:extLst>
          </p:cNvPr>
          <p:cNvSpPr txBox="1">
            <a:spLocks noGrp="1"/>
          </p:cNvSpPr>
          <p:nvPr/>
        </p:nvSpPr>
        <p:spPr bwMode="auto">
          <a:xfrm>
            <a:off x="8382000" y="64738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C0651103-6F35-E148-BA8E-4B8518103112}" type="slidenum">
              <a:rPr lang="it-IT" altLang="it-IT" sz="1000">
                <a:solidFill>
                  <a:srgbClr val="000066"/>
                </a:solidFill>
                <a:latin typeface="Comic Sans MS" panose="030F0902030302020204" pitchFamily="66" charset="0"/>
              </a:rPr>
              <a:pPr algn="r" eaLnBrk="1" hangingPunct="1">
                <a:spcBef>
                  <a:spcPct val="50000"/>
                </a:spcBef>
                <a:buFontTx/>
                <a:buNone/>
              </a:pPr>
              <a:t>2</a:t>
            </a:fld>
            <a:endParaRPr lang="it-IT" altLang="it-IT" sz="1000">
              <a:solidFill>
                <a:srgbClr val="000066"/>
              </a:solidFill>
              <a:latin typeface="Comic Sans MS" panose="030F0902030302020204" pitchFamily="66" charset="0"/>
            </a:endParaRPr>
          </a:p>
        </p:txBody>
      </p:sp>
      <p:sp>
        <p:nvSpPr>
          <p:cNvPr id="3085" name="Segnaposto data 4">
            <a:extLst>
              <a:ext uri="{FF2B5EF4-FFF2-40B4-BE49-F238E27FC236}">
                <a16:creationId xmlns:a16="http://schemas.microsoft.com/office/drawing/2014/main" xmlns="" id="{22273BC3-67E9-FD62-3CF6-EB3C9EDB5FD6}"/>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CFCCAF53-D81E-5697-7BC3-4E689E720161}"/>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19459" name="Text Box 3">
            <a:extLst>
              <a:ext uri="{FF2B5EF4-FFF2-40B4-BE49-F238E27FC236}">
                <a16:creationId xmlns:a16="http://schemas.microsoft.com/office/drawing/2014/main" xmlns="" id="{98EBD41F-8725-2044-0DA8-56A437746317}"/>
              </a:ext>
            </a:extLst>
          </p:cNvPr>
          <p:cNvSpPr txBox="1">
            <a:spLocks noChangeArrowheads="1"/>
          </p:cNvSpPr>
          <p:nvPr/>
        </p:nvSpPr>
        <p:spPr bwMode="auto">
          <a:xfrm>
            <a:off x="2670175" y="1295400"/>
            <a:ext cx="3802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Le osservazioni dell’ozono</a:t>
            </a:r>
          </a:p>
        </p:txBody>
      </p:sp>
      <p:sp>
        <p:nvSpPr>
          <p:cNvPr id="19460" name="Text Box 5">
            <a:extLst>
              <a:ext uri="{FF2B5EF4-FFF2-40B4-BE49-F238E27FC236}">
                <a16:creationId xmlns:a16="http://schemas.microsoft.com/office/drawing/2014/main" xmlns="" id="{77401AFF-ED1F-2AA8-2AC8-2FAB10634D77}"/>
              </a:ext>
            </a:extLst>
          </p:cNvPr>
          <p:cNvSpPr txBox="1">
            <a:spLocks noChangeArrowheads="1"/>
          </p:cNvSpPr>
          <p:nvPr/>
        </p:nvSpPr>
        <p:spPr bwMode="auto">
          <a:xfrm>
            <a:off x="342900" y="1865313"/>
            <a:ext cx="845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I dati TOMS sono stati elaborati a partire dal 1979.</a:t>
            </a:r>
          </a:p>
          <a:p>
            <a:pPr algn="just" eaLnBrk="1" hangingPunct="1">
              <a:spcBef>
                <a:spcPct val="50000"/>
              </a:spcBef>
              <a:buFontTx/>
              <a:buNone/>
            </a:pPr>
            <a:r>
              <a:rPr lang="it-IT" altLang="it-IT" sz="1800">
                <a:solidFill>
                  <a:srgbClr val="000066"/>
                </a:solidFill>
                <a:latin typeface="Comic Sans MS" panose="030F0902030302020204" pitchFamily="66" charset="0"/>
              </a:rPr>
              <a:t>Il buco dell’ozono antartico potrebbe però essere una caratteristica naturale, presente da molto prima del 1979. La domanda ovvia è quindi: “cosa è successo all’ozono antartico prima del 1979?”</a:t>
            </a:r>
          </a:p>
          <a:p>
            <a:pPr algn="just" eaLnBrk="1" hangingPunct="1">
              <a:spcBef>
                <a:spcPct val="50000"/>
              </a:spcBef>
              <a:buFontTx/>
              <a:buNone/>
            </a:pPr>
            <a:r>
              <a:rPr lang="it-IT" altLang="it-IT" sz="1800">
                <a:solidFill>
                  <a:srgbClr val="000066"/>
                </a:solidFill>
                <a:latin typeface="Comic Sans MS" panose="030F0902030302020204" pitchFamily="66" charset="0"/>
              </a:rPr>
              <a:t>Le serie sperimentali più vecchie risalgono al 1920, grazie al lavoro pionieristico di Dobson (lo stesso delle unità di misura), e tutte mostrano una drastica diminuzione dell’ozono stratosferico solo nell’ultimo ventennio.</a:t>
            </a:r>
          </a:p>
          <a:p>
            <a:pPr algn="just" eaLnBrk="1" hangingPunct="1">
              <a:spcBef>
                <a:spcPct val="50000"/>
              </a:spcBef>
              <a:buFontTx/>
              <a:buNone/>
            </a:pPr>
            <a:r>
              <a:rPr lang="it-IT" altLang="it-IT" sz="1800">
                <a:solidFill>
                  <a:srgbClr val="000066"/>
                </a:solidFill>
                <a:latin typeface="Comic Sans MS" panose="030F0902030302020204" pitchFamily="66" charset="0"/>
              </a:rPr>
              <a:t>La serie storica più vecchia è quella di Arosa (Svizzera), con una diminuzione del 2.9% all’anno nel ventennio 1973-1993. Gli anni precedenti, nonostante una grande variabilità interannuale, non mostrano alcun trend negativo.</a:t>
            </a:r>
          </a:p>
          <a:p>
            <a:pPr algn="just" eaLnBrk="1" hangingPunct="1">
              <a:spcBef>
                <a:spcPct val="50000"/>
              </a:spcBef>
              <a:buFontTx/>
              <a:buNone/>
            </a:pPr>
            <a:r>
              <a:rPr lang="it-IT" altLang="it-IT" sz="1800">
                <a:solidFill>
                  <a:srgbClr val="000066"/>
                </a:solidFill>
                <a:latin typeface="Comic Sans MS" panose="030F0902030302020204" pitchFamily="66" charset="0"/>
              </a:rPr>
              <a:t>Il confronto con i dati sperimentali fra i due poli, mostra che l’ozono antartico è sempre in concentrazione minore di quello artico. Nella figura a pagina 20 la curva dell’ozono antartico (Halley Bay) è spostata di 6 mesi rispetto a quella artica (Resolute) per tener conto dell’inversione della stagionalità.</a:t>
            </a:r>
          </a:p>
        </p:txBody>
      </p:sp>
      <p:sp>
        <p:nvSpPr>
          <p:cNvPr id="19461" name="Segnaposto numero diapositiva 6">
            <a:extLst>
              <a:ext uri="{FF2B5EF4-FFF2-40B4-BE49-F238E27FC236}">
                <a16:creationId xmlns:a16="http://schemas.microsoft.com/office/drawing/2014/main" xmlns="" id="{B55EAEC0-6F0D-4FD4-A214-3BAAA167D8B7}"/>
              </a:ext>
            </a:extLst>
          </p:cNvPr>
          <p:cNvSpPr txBox="1">
            <a:spLocks noGrp="1"/>
          </p:cNvSpPr>
          <p:nvPr/>
        </p:nvSpPr>
        <p:spPr bwMode="auto">
          <a:xfrm>
            <a:off x="8382000" y="647382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8DBC4A48-13A4-B04C-8B2C-41CB5257C1C3}" type="slidenum">
              <a:rPr lang="it-IT" altLang="it-IT" sz="1000">
                <a:solidFill>
                  <a:srgbClr val="000066"/>
                </a:solidFill>
                <a:latin typeface="Comic Sans MS" panose="030F0902030302020204" pitchFamily="66" charset="0"/>
              </a:rPr>
              <a:pPr algn="r" eaLnBrk="1" hangingPunct="1">
                <a:spcBef>
                  <a:spcPct val="50000"/>
                </a:spcBef>
                <a:buFontTx/>
                <a:buNone/>
              </a:pPr>
              <a:t>20</a:t>
            </a:fld>
            <a:endParaRPr lang="it-IT" altLang="it-IT" sz="1000">
              <a:solidFill>
                <a:srgbClr val="000066"/>
              </a:solidFill>
              <a:latin typeface="Comic Sans MS" panose="030F0902030302020204" pitchFamily="66" charset="0"/>
            </a:endParaRPr>
          </a:p>
        </p:txBody>
      </p:sp>
      <p:sp>
        <p:nvSpPr>
          <p:cNvPr id="19462" name="Segnaposto data 4">
            <a:extLst>
              <a:ext uri="{FF2B5EF4-FFF2-40B4-BE49-F238E27FC236}">
                <a16:creationId xmlns:a16="http://schemas.microsoft.com/office/drawing/2014/main" xmlns="" id="{3763563C-2AAC-6346-0FDD-01BA91B39A78}"/>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a:extLst>
              <a:ext uri="{FF2B5EF4-FFF2-40B4-BE49-F238E27FC236}">
                <a16:creationId xmlns:a16="http://schemas.microsoft.com/office/drawing/2014/main" xmlns="" id="{DDFD2BC8-CC2D-E82E-E18E-467768C484AE}"/>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20483" name="Text Box 1027">
            <a:extLst>
              <a:ext uri="{FF2B5EF4-FFF2-40B4-BE49-F238E27FC236}">
                <a16:creationId xmlns:a16="http://schemas.microsoft.com/office/drawing/2014/main" xmlns="" id="{66C3C67F-9D1E-769B-9E4E-A1D8AAEAFD30}"/>
              </a:ext>
            </a:extLst>
          </p:cNvPr>
          <p:cNvSpPr txBox="1">
            <a:spLocks noChangeArrowheads="1"/>
          </p:cNvSpPr>
          <p:nvPr/>
        </p:nvSpPr>
        <p:spPr bwMode="auto">
          <a:xfrm>
            <a:off x="1636713" y="1295400"/>
            <a:ext cx="5868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Le osservazioni storiche</a:t>
            </a:r>
          </a:p>
          <a:p>
            <a:pPr algn="ctr" eaLnBrk="1" hangingPunct="1">
              <a:spcBef>
                <a:spcPct val="0"/>
              </a:spcBef>
              <a:buFontTx/>
              <a:buNone/>
            </a:pPr>
            <a:r>
              <a:rPr lang="it-IT" altLang="it-IT" sz="2400">
                <a:solidFill>
                  <a:srgbClr val="FFFF66"/>
                </a:solidFill>
                <a:latin typeface="Comic Sans MS" panose="030F0902030302020204" pitchFamily="66" charset="0"/>
              </a:rPr>
              <a:t>I dati della stazione di Arosa (Svizzera)</a:t>
            </a:r>
          </a:p>
        </p:txBody>
      </p:sp>
      <p:pic>
        <p:nvPicPr>
          <p:cNvPr id="20484" name="Picture 1029">
            <a:extLst>
              <a:ext uri="{FF2B5EF4-FFF2-40B4-BE49-F238E27FC236}">
                <a16:creationId xmlns:a16="http://schemas.microsoft.com/office/drawing/2014/main" xmlns="" id="{27CC3D53-D43E-5666-4E8E-7BED98AFB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2133600"/>
            <a:ext cx="57531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Segnaposto numero diapositiva 6">
            <a:extLst>
              <a:ext uri="{FF2B5EF4-FFF2-40B4-BE49-F238E27FC236}">
                <a16:creationId xmlns:a16="http://schemas.microsoft.com/office/drawing/2014/main" xmlns="" id="{236B2211-D1D7-5CA4-ED9F-17D2FCEB7843}"/>
              </a:ext>
            </a:extLst>
          </p:cNvPr>
          <p:cNvSpPr txBox="1">
            <a:spLocks noGrp="1"/>
          </p:cNvSpPr>
          <p:nvPr/>
        </p:nvSpPr>
        <p:spPr bwMode="auto">
          <a:xfrm>
            <a:off x="8382000" y="647382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32176AC0-E387-0645-94C1-44AE86E7532C}" type="slidenum">
              <a:rPr lang="it-IT" altLang="it-IT" sz="1000">
                <a:solidFill>
                  <a:srgbClr val="000066"/>
                </a:solidFill>
                <a:latin typeface="Comic Sans MS" panose="030F0902030302020204" pitchFamily="66" charset="0"/>
              </a:rPr>
              <a:pPr algn="r" eaLnBrk="1" hangingPunct="1">
                <a:spcBef>
                  <a:spcPct val="50000"/>
                </a:spcBef>
                <a:buFontTx/>
                <a:buNone/>
              </a:pPr>
              <a:t>21</a:t>
            </a:fld>
            <a:endParaRPr lang="it-IT" altLang="it-IT" sz="1000">
              <a:solidFill>
                <a:srgbClr val="000066"/>
              </a:solidFill>
              <a:latin typeface="Comic Sans MS" panose="030F0902030302020204" pitchFamily="66" charset="0"/>
            </a:endParaRPr>
          </a:p>
        </p:txBody>
      </p:sp>
      <p:sp>
        <p:nvSpPr>
          <p:cNvPr id="20486" name="Segnaposto data 4">
            <a:extLst>
              <a:ext uri="{FF2B5EF4-FFF2-40B4-BE49-F238E27FC236}">
                <a16:creationId xmlns:a16="http://schemas.microsoft.com/office/drawing/2014/main" xmlns="" id="{4F21F9F5-0B6C-C775-E6EE-8E600E6BF852}"/>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grpSp>
        <p:nvGrpSpPr>
          <p:cNvPr id="2" name="Gruppo 5">
            <a:extLst>
              <a:ext uri="{FF2B5EF4-FFF2-40B4-BE49-F238E27FC236}">
                <a16:creationId xmlns:a16="http://schemas.microsoft.com/office/drawing/2014/main" xmlns="" id="{A03CEFDF-E79E-7F3B-E679-BE5B1CE2172E}"/>
              </a:ext>
            </a:extLst>
          </p:cNvPr>
          <p:cNvGrpSpPr>
            <a:grpSpLocks/>
          </p:cNvGrpSpPr>
          <p:nvPr/>
        </p:nvGrpSpPr>
        <p:grpSpPr bwMode="auto">
          <a:xfrm>
            <a:off x="2268538" y="3213100"/>
            <a:ext cx="5076825" cy="2519363"/>
            <a:chOff x="2267744" y="3212976"/>
            <a:chExt cx="5077545" cy="2520280"/>
          </a:xfrm>
        </p:grpSpPr>
        <p:sp>
          <p:nvSpPr>
            <p:cNvPr id="20489" name="Ovale 2">
              <a:extLst>
                <a:ext uri="{FF2B5EF4-FFF2-40B4-BE49-F238E27FC236}">
                  <a16:creationId xmlns:a16="http://schemas.microsoft.com/office/drawing/2014/main" xmlns="" id="{6D86062A-C159-7D83-53A4-FDDB27099615}"/>
                </a:ext>
              </a:extLst>
            </p:cNvPr>
            <p:cNvSpPr>
              <a:spLocks noChangeArrowheads="1"/>
            </p:cNvSpPr>
            <p:nvPr/>
          </p:nvSpPr>
          <p:spPr bwMode="auto">
            <a:xfrm>
              <a:off x="2267744" y="3717032"/>
              <a:ext cx="3240360" cy="1296144"/>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it-IT" altLang="it-IT" sz="1800">
                <a:solidFill>
                  <a:srgbClr val="000066"/>
                </a:solidFill>
              </a:endParaRPr>
            </a:p>
          </p:txBody>
        </p:sp>
        <p:sp>
          <p:nvSpPr>
            <p:cNvPr id="20490" name="Ovale 9">
              <a:extLst>
                <a:ext uri="{FF2B5EF4-FFF2-40B4-BE49-F238E27FC236}">
                  <a16:creationId xmlns:a16="http://schemas.microsoft.com/office/drawing/2014/main" xmlns="" id="{9EBA6AB4-9752-961E-49F1-B1ABD702FFB9}"/>
                </a:ext>
              </a:extLst>
            </p:cNvPr>
            <p:cNvSpPr>
              <a:spLocks noChangeArrowheads="1"/>
            </p:cNvSpPr>
            <p:nvPr/>
          </p:nvSpPr>
          <p:spPr bwMode="auto">
            <a:xfrm rot="2019484">
              <a:off x="5418056" y="4143996"/>
              <a:ext cx="1927233" cy="1296144"/>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it-IT" altLang="it-IT" sz="1800">
                <a:solidFill>
                  <a:srgbClr val="000066"/>
                </a:solidFill>
              </a:endParaRPr>
            </a:p>
          </p:txBody>
        </p:sp>
        <p:cxnSp>
          <p:nvCxnSpPr>
            <p:cNvPr id="20491" name="Connettore 1 4">
              <a:extLst>
                <a:ext uri="{FF2B5EF4-FFF2-40B4-BE49-F238E27FC236}">
                  <a16:creationId xmlns:a16="http://schemas.microsoft.com/office/drawing/2014/main" xmlns="" id="{217D0C47-A8F0-962D-352F-FFE0CDD8B0B9}"/>
                </a:ext>
              </a:extLst>
            </p:cNvPr>
            <p:cNvCxnSpPr>
              <a:cxnSpLocks noChangeShapeType="1"/>
            </p:cNvCxnSpPr>
            <p:nvPr/>
          </p:nvCxnSpPr>
          <p:spPr bwMode="auto">
            <a:xfrm>
              <a:off x="5508104" y="3212976"/>
              <a:ext cx="0" cy="2520280"/>
            </a:xfrm>
            <a:prstGeom prst="line">
              <a:avLst/>
            </a:prstGeom>
            <a:noFill/>
            <a:ln w="9525" algn="ctr">
              <a:solidFill>
                <a:srgbClr val="FF0000"/>
              </a:solidFill>
              <a:prstDash val="lgDash"/>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xmlns="" id="{76E574C2-08FE-8693-D3B3-08981DC78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57375"/>
            <a:ext cx="4919663"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xmlns="" id="{0F97D5C6-549B-02C7-05CF-F7FB21DF91D1}"/>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21508" name="Text Box 4">
            <a:extLst>
              <a:ext uri="{FF2B5EF4-FFF2-40B4-BE49-F238E27FC236}">
                <a16:creationId xmlns:a16="http://schemas.microsoft.com/office/drawing/2014/main" xmlns="" id="{64762F6D-CC5A-16C3-3118-768460742640}"/>
              </a:ext>
            </a:extLst>
          </p:cNvPr>
          <p:cNvSpPr txBox="1">
            <a:spLocks noChangeArrowheads="1"/>
          </p:cNvSpPr>
          <p:nvPr/>
        </p:nvSpPr>
        <p:spPr bwMode="auto">
          <a:xfrm>
            <a:off x="2038350" y="1295400"/>
            <a:ext cx="5075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Le osservazioni storiche dell’ozono</a:t>
            </a:r>
          </a:p>
        </p:txBody>
      </p:sp>
      <p:sp>
        <p:nvSpPr>
          <p:cNvPr id="21509" name="Text Box 5">
            <a:extLst>
              <a:ext uri="{FF2B5EF4-FFF2-40B4-BE49-F238E27FC236}">
                <a16:creationId xmlns:a16="http://schemas.microsoft.com/office/drawing/2014/main" xmlns="" id="{10C91FA4-8A3D-EAFA-AC1B-4A9EBA02B324}"/>
              </a:ext>
            </a:extLst>
          </p:cNvPr>
          <p:cNvSpPr txBox="1">
            <a:spLocks noChangeArrowheads="1"/>
          </p:cNvSpPr>
          <p:nvPr/>
        </p:nvSpPr>
        <p:spPr bwMode="auto">
          <a:xfrm>
            <a:off x="5334000" y="3200400"/>
            <a:ext cx="35814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I dati misurati da Dobson nella regione artica (Resolute, curva nera) e antartica (Halley Bay, curva blu).</a:t>
            </a:r>
          </a:p>
          <a:p>
            <a:pPr algn="just" eaLnBrk="1" hangingPunct="1">
              <a:spcBef>
                <a:spcPct val="50000"/>
              </a:spcBef>
              <a:buFontTx/>
              <a:buNone/>
            </a:pPr>
            <a:r>
              <a:rPr lang="it-IT" altLang="it-IT" sz="1800">
                <a:solidFill>
                  <a:srgbClr val="000066"/>
                </a:solidFill>
                <a:latin typeface="Comic Sans MS" panose="030F0902030302020204" pitchFamily="66" charset="0"/>
              </a:rPr>
              <a:t>In ogni caso i dati antartici del 1994 sono significativamente inferiori a quelli misurati da Dobson negli anni ’50-’60</a:t>
            </a:r>
          </a:p>
        </p:txBody>
      </p:sp>
      <p:sp>
        <p:nvSpPr>
          <p:cNvPr id="21510" name="Text Box 6">
            <a:extLst>
              <a:ext uri="{FF2B5EF4-FFF2-40B4-BE49-F238E27FC236}">
                <a16:creationId xmlns:a16="http://schemas.microsoft.com/office/drawing/2014/main" xmlns="" id="{EB8B7304-18BC-BA28-7246-90C6DCC6D6FC}"/>
              </a:ext>
            </a:extLst>
          </p:cNvPr>
          <p:cNvSpPr txBox="1">
            <a:spLocks noChangeArrowheads="1"/>
          </p:cNvSpPr>
          <p:nvPr/>
        </p:nvSpPr>
        <p:spPr bwMode="auto">
          <a:xfrm>
            <a:off x="5334000" y="1828800"/>
            <a:ext cx="3581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Tahoma" panose="020B0604030504040204" pitchFamily="34" charset="0"/>
              </a:rPr>
              <a:t>Sorgente: J.M.B. Dobson, Annual Variation of Ozone, Quart. J. of Royal Met. Soc., </a:t>
            </a:r>
            <a:r>
              <a:rPr lang="it-IT" altLang="it-IT" sz="1800" b="1">
                <a:solidFill>
                  <a:srgbClr val="000066"/>
                </a:solidFill>
                <a:latin typeface="Tahoma" panose="020B0604030504040204" pitchFamily="34" charset="0"/>
              </a:rPr>
              <a:t>92</a:t>
            </a:r>
            <a:r>
              <a:rPr lang="it-IT" altLang="it-IT" sz="1800">
                <a:solidFill>
                  <a:srgbClr val="000066"/>
                </a:solidFill>
                <a:latin typeface="Tahoma" panose="020B0604030504040204" pitchFamily="34" charset="0"/>
              </a:rPr>
              <a:t>, 549-552 (1966)</a:t>
            </a:r>
          </a:p>
        </p:txBody>
      </p:sp>
      <p:sp>
        <p:nvSpPr>
          <p:cNvPr id="21511" name="Segnaposto numero diapositiva 6">
            <a:extLst>
              <a:ext uri="{FF2B5EF4-FFF2-40B4-BE49-F238E27FC236}">
                <a16:creationId xmlns:a16="http://schemas.microsoft.com/office/drawing/2014/main" xmlns="" id="{64B91F14-FB12-15E7-E05F-D307C911320C}"/>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765EC045-102D-614A-AD60-4C43635A03B1}" type="slidenum">
              <a:rPr lang="it-IT" altLang="it-IT" sz="1000">
                <a:solidFill>
                  <a:srgbClr val="000066"/>
                </a:solidFill>
                <a:latin typeface="Comic Sans MS" panose="030F0902030302020204" pitchFamily="66" charset="0"/>
              </a:rPr>
              <a:pPr algn="r" eaLnBrk="1" hangingPunct="1">
                <a:spcBef>
                  <a:spcPct val="50000"/>
                </a:spcBef>
                <a:buFontTx/>
                <a:buNone/>
              </a:pPr>
              <a:t>22</a:t>
            </a:fld>
            <a:endParaRPr lang="it-IT" altLang="it-IT" sz="1000">
              <a:solidFill>
                <a:srgbClr val="000066"/>
              </a:solidFill>
              <a:latin typeface="Comic Sans MS" panose="030F0902030302020204" pitchFamily="66" charset="0"/>
            </a:endParaRPr>
          </a:p>
        </p:txBody>
      </p:sp>
      <p:sp>
        <p:nvSpPr>
          <p:cNvPr id="21512" name="Segnaposto data 4">
            <a:extLst>
              <a:ext uri="{FF2B5EF4-FFF2-40B4-BE49-F238E27FC236}">
                <a16:creationId xmlns:a16="http://schemas.microsoft.com/office/drawing/2014/main" xmlns="" id="{D99EDBCD-F4EE-CA7A-22F7-7198B56AE2B4}"/>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
        <p:nvSpPr>
          <p:cNvPr id="21514" name="CasellaDiTesto 1">
            <a:extLst>
              <a:ext uri="{FF2B5EF4-FFF2-40B4-BE49-F238E27FC236}">
                <a16:creationId xmlns:a16="http://schemas.microsoft.com/office/drawing/2014/main" xmlns="" id="{57A887EF-0C46-506E-F45E-66BE9C8EC02F}"/>
              </a:ext>
            </a:extLst>
          </p:cNvPr>
          <p:cNvSpPr txBox="1">
            <a:spLocks noChangeArrowheads="1"/>
          </p:cNvSpPr>
          <p:nvPr/>
        </p:nvSpPr>
        <p:spPr bwMode="auto">
          <a:xfrm>
            <a:off x="5364163" y="5754688"/>
            <a:ext cx="3708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500">
                <a:solidFill>
                  <a:srgbClr val="000066"/>
                </a:solidFill>
                <a:latin typeface="Comic Sans MS" panose="030F0902030302020204" pitchFamily="66" charset="0"/>
              </a:rPr>
              <a:t>NB la curva in rosso rappresenta la differenza tra le altre due curve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co ozono 2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6632"/>
            <a:ext cx="7171953" cy="4035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33528" y="4976728"/>
            <a:ext cx="4248472" cy="369332"/>
          </a:xfrm>
          <a:prstGeom prst="rect">
            <a:avLst/>
          </a:prstGeom>
          <a:noFill/>
        </p:spPr>
        <p:txBody>
          <a:bodyPr wrap="square" rtlCol="0">
            <a:spAutoFit/>
          </a:bodyPr>
          <a:lstStyle/>
          <a:p>
            <a:r>
              <a:rPr lang="it-IT" dirty="0" smtClean="0"/>
              <a:t>Estensione negli ultimi anni…</a:t>
            </a:r>
            <a:endParaRPr lang="it-IT" dirty="0"/>
          </a:p>
        </p:txBody>
      </p:sp>
      <p:sp>
        <p:nvSpPr>
          <p:cNvPr id="6" name="Segnaposto numero diapositiva 6">
            <a:extLst>
              <a:ext uri="{FF2B5EF4-FFF2-40B4-BE49-F238E27FC236}">
                <a16:creationId xmlns:a16="http://schemas.microsoft.com/office/drawing/2014/main" xmlns="" id="{64B91F14-FB12-15E7-E05F-D307C911320C}"/>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765EC045-102D-614A-AD60-4C43635A03B1}" type="slidenum">
              <a:rPr lang="it-IT" altLang="it-IT" sz="1000">
                <a:solidFill>
                  <a:srgbClr val="000066"/>
                </a:solidFill>
                <a:latin typeface="Comic Sans MS" panose="030F0902030302020204" pitchFamily="66" charset="0"/>
              </a:rPr>
              <a:pPr algn="r" eaLnBrk="1" hangingPunct="1">
                <a:spcBef>
                  <a:spcPct val="50000"/>
                </a:spcBef>
                <a:buFontTx/>
                <a:buNone/>
              </a:pPr>
              <a:t>22</a:t>
            </a:fld>
            <a:endParaRPr lang="it-IT" altLang="it-IT" sz="1000">
              <a:solidFill>
                <a:srgbClr val="000066"/>
              </a:solidFill>
              <a:latin typeface="Comic Sans MS" panose="030F0902030302020204" pitchFamily="66" charset="0"/>
            </a:endParaRPr>
          </a:p>
        </p:txBody>
      </p:sp>
      <p:sp>
        <p:nvSpPr>
          <p:cNvPr id="7" name="Segnaposto data 4">
            <a:extLst>
              <a:ext uri="{FF2B5EF4-FFF2-40B4-BE49-F238E27FC236}">
                <a16:creationId xmlns:a16="http://schemas.microsoft.com/office/drawing/2014/main" xmlns="" id="{D99EDBCD-F4EE-CA7A-22F7-7198B56AE2B4}"/>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pic>
        <p:nvPicPr>
          <p:cNvPr id="1028" name="Picture 4" descr="Un buco dell’ozono da record nel 20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365104"/>
            <a:ext cx="3487843" cy="196191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bwMode="auto">
          <a:xfrm flipH="1">
            <a:off x="1475656" y="2134563"/>
            <a:ext cx="2016224" cy="2230541"/>
          </a:xfrm>
          <a:prstGeom prst="straightConnector1">
            <a:avLst/>
          </a:prstGeom>
          <a:noFill/>
          <a:ln w="9525" cap="flat" cmpd="sng" algn="ctr">
            <a:solidFill>
              <a:srgbClr val="FF0000"/>
            </a:solidFill>
            <a:prstDash val="solid"/>
            <a:round/>
            <a:headEnd type="none" w="med" len="med"/>
            <a:tailEnd type="triangle"/>
          </a:ln>
          <a:effectLst/>
        </p:spPr>
      </p:cxnSp>
      <p:sp>
        <p:nvSpPr>
          <p:cNvPr id="10" name="TextBox 9"/>
          <p:cNvSpPr txBox="1"/>
          <p:nvPr/>
        </p:nvSpPr>
        <p:spPr>
          <a:xfrm>
            <a:off x="4557576" y="5403686"/>
            <a:ext cx="3528392" cy="923330"/>
          </a:xfrm>
          <a:prstGeom prst="rect">
            <a:avLst/>
          </a:prstGeom>
          <a:noFill/>
        </p:spPr>
        <p:txBody>
          <a:bodyPr wrap="square" rtlCol="0">
            <a:spAutoFit/>
          </a:bodyPr>
          <a:lstStyle/>
          <a:p>
            <a:r>
              <a:rPr lang="it-IT" dirty="0" smtClean="0"/>
              <a:t>L’estensione nel 2023 ha raggiunto una dimensione pari a 3 volte il Brasile…</a:t>
            </a:r>
            <a:endParaRPr lang="it-IT" dirty="0"/>
          </a:p>
        </p:txBody>
      </p:sp>
    </p:spTree>
    <p:extLst>
      <p:ext uri="{BB962C8B-B14F-4D97-AF65-F5344CB8AC3E}">
        <p14:creationId xmlns:p14="http://schemas.microsoft.com/office/powerpoint/2010/main" val="1870498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B379E4D6-1FD7-E27B-8346-C68317BCA2BB}"/>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22531" name="Text Box 3">
            <a:extLst>
              <a:ext uri="{FF2B5EF4-FFF2-40B4-BE49-F238E27FC236}">
                <a16:creationId xmlns:a16="http://schemas.microsoft.com/office/drawing/2014/main" xmlns="" id="{E550CF31-6E68-C4A1-5C2A-D8ED5CABC244}"/>
              </a:ext>
            </a:extLst>
          </p:cNvPr>
          <p:cNvSpPr txBox="1">
            <a:spLocks noChangeArrowheads="1"/>
          </p:cNvSpPr>
          <p:nvPr/>
        </p:nvSpPr>
        <p:spPr bwMode="auto">
          <a:xfrm>
            <a:off x="2138363" y="1143000"/>
            <a:ext cx="491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La circolazione di Brewer-Dobson</a:t>
            </a:r>
          </a:p>
        </p:txBody>
      </p:sp>
      <p:pic>
        <p:nvPicPr>
          <p:cNvPr id="22532" name="Picture 4">
            <a:extLst>
              <a:ext uri="{FF2B5EF4-FFF2-40B4-BE49-F238E27FC236}">
                <a16:creationId xmlns:a16="http://schemas.microsoft.com/office/drawing/2014/main" xmlns="" id="{1E571CC0-67FE-6098-F879-21BDBEC54FC2}"/>
              </a:ext>
            </a:extLst>
          </p:cNvPr>
          <p:cNvPicPr>
            <a:picLocks noChangeAspect="1" noChangeArrowheads="1"/>
          </p:cNvPicPr>
          <p:nvPr/>
        </p:nvPicPr>
        <p:blipFill>
          <a:blip r:embed="rId2">
            <a:clrChange>
              <a:clrFrom>
                <a:srgbClr val="FFF8FF"/>
              </a:clrFrom>
              <a:clrTo>
                <a:srgbClr val="FFF8FF">
                  <a:alpha val="0"/>
                </a:srgbClr>
              </a:clrTo>
            </a:clrChange>
            <a:extLst>
              <a:ext uri="{28A0092B-C50C-407E-A947-70E740481C1C}">
                <a14:useLocalDpi xmlns:a14="http://schemas.microsoft.com/office/drawing/2010/main" val="0"/>
              </a:ext>
            </a:extLst>
          </a:blip>
          <a:srcRect/>
          <a:stretch>
            <a:fillRect/>
          </a:stretch>
        </p:blipFill>
        <p:spPr bwMode="auto">
          <a:xfrm>
            <a:off x="428625" y="1428750"/>
            <a:ext cx="5434013"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Segnaposto numero diapositiva 6">
            <a:extLst>
              <a:ext uri="{FF2B5EF4-FFF2-40B4-BE49-F238E27FC236}">
                <a16:creationId xmlns:a16="http://schemas.microsoft.com/office/drawing/2014/main" xmlns="" id="{69D56558-D1F4-094C-9671-B7980FA47C86}"/>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7B268548-DC65-3D4C-8E1C-F36604F7C2C1}" type="slidenum">
              <a:rPr lang="it-IT" altLang="it-IT" sz="1000">
                <a:solidFill>
                  <a:srgbClr val="000066"/>
                </a:solidFill>
                <a:latin typeface="Comic Sans MS" panose="030F0902030302020204" pitchFamily="66" charset="0"/>
              </a:rPr>
              <a:pPr algn="r" eaLnBrk="1" hangingPunct="1">
                <a:spcBef>
                  <a:spcPct val="50000"/>
                </a:spcBef>
                <a:buFontTx/>
                <a:buNone/>
              </a:pPr>
              <a:t>24</a:t>
            </a:fld>
            <a:endParaRPr lang="it-IT" altLang="it-IT" sz="1000">
              <a:solidFill>
                <a:srgbClr val="000066"/>
              </a:solidFill>
              <a:latin typeface="Comic Sans MS" panose="030F0902030302020204" pitchFamily="66" charset="0"/>
            </a:endParaRPr>
          </a:p>
        </p:txBody>
      </p:sp>
      <p:sp>
        <p:nvSpPr>
          <p:cNvPr id="22534" name="Segnaposto data 4">
            <a:extLst>
              <a:ext uri="{FF2B5EF4-FFF2-40B4-BE49-F238E27FC236}">
                <a16:creationId xmlns:a16="http://schemas.microsoft.com/office/drawing/2014/main" xmlns="" id="{16652471-33C1-ED6A-8D09-D05A3CDCF42C}"/>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pic>
        <p:nvPicPr>
          <p:cNvPr id="8" name="Immagine 7" descr="atm.gif">
            <a:extLst>
              <a:ext uri="{FF2B5EF4-FFF2-40B4-BE49-F238E27FC236}">
                <a16:creationId xmlns:a16="http://schemas.microsoft.com/office/drawing/2014/main" xmlns="" id="{63D55D0D-A4B6-151E-041E-6B6A303BF6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1714500"/>
            <a:ext cx="3246437"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1027">
            <a:extLst>
              <a:ext uri="{FF2B5EF4-FFF2-40B4-BE49-F238E27FC236}">
                <a16:creationId xmlns:a16="http://schemas.microsoft.com/office/drawing/2014/main" xmlns="" id="{075997AC-0187-CAEF-D877-84FBCE1BBFCC}"/>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23555" name="Text Box 1028">
            <a:extLst>
              <a:ext uri="{FF2B5EF4-FFF2-40B4-BE49-F238E27FC236}">
                <a16:creationId xmlns:a16="http://schemas.microsoft.com/office/drawing/2014/main" xmlns="" id="{26808CFD-299F-7306-C457-495844274FB6}"/>
              </a:ext>
            </a:extLst>
          </p:cNvPr>
          <p:cNvSpPr txBox="1">
            <a:spLocks noChangeArrowheads="1"/>
          </p:cNvSpPr>
          <p:nvPr/>
        </p:nvSpPr>
        <p:spPr bwMode="auto">
          <a:xfrm>
            <a:off x="2138363" y="1143000"/>
            <a:ext cx="491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La circolazione di Brewer-Dobson</a:t>
            </a:r>
          </a:p>
        </p:txBody>
      </p:sp>
      <p:pic>
        <p:nvPicPr>
          <p:cNvPr id="23556" name="Picture 1032">
            <a:extLst>
              <a:ext uri="{FF2B5EF4-FFF2-40B4-BE49-F238E27FC236}">
                <a16:creationId xmlns:a16="http://schemas.microsoft.com/office/drawing/2014/main" xmlns="" id="{B1097C90-4F78-115E-2DAC-42780FA37C9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0138" y="1500188"/>
            <a:ext cx="69437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egnaposto numero diapositiva 6">
            <a:extLst>
              <a:ext uri="{FF2B5EF4-FFF2-40B4-BE49-F238E27FC236}">
                <a16:creationId xmlns:a16="http://schemas.microsoft.com/office/drawing/2014/main" xmlns="" id="{2E433037-DBBB-D614-94C8-8B81333422A1}"/>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E49C55FA-1119-624C-8FCF-FD306C4CF07A}" type="slidenum">
              <a:rPr lang="it-IT" altLang="it-IT" sz="1000">
                <a:solidFill>
                  <a:srgbClr val="000066"/>
                </a:solidFill>
                <a:latin typeface="Comic Sans MS" panose="030F0902030302020204" pitchFamily="66" charset="0"/>
              </a:rPr>
              <a:pPr algn="r" eaLnBrk="1" hangingPunct="1">
                <a:spcBef>
                  <a:spcPct val="50000"/>
                </a:spcBef>
                <a:buFontTx/>
                <a:buNone/>
              </a:pPr>
              <a:t>25</a:t>
            </a:fld>
            <a:endParaRPr lang="it-IT" altLang="it-IT" sz="1000">
              <a:solidFill>
                <a:srgbClr val="000066"/>
              </a:solidFill>
              <a:latin typeface="Comic Sans MS" panose="030F0902030302020204" pitchFamily="66" charset="0"/>
            </a:endParaRPr>
          </a:p>
        </p:txBody>
      </p:sp>
      <p:sp>
        <p:nvSpPr>
          <p:cNvPr id="23558" name="Segnaposto data 4">
            <a:extLst>
              <a:ext uri="{FF2B5EF4-FFF2-40B4-BE49-F238E27FC236}">
                <a16:creationId xmlns:a16="http://schemas.microsoft.com/office/drawing/2014/main" xmlns="" id="{74D86E50-918D-FDDE-3336-C75B07BBD084}"/>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1BA80D8F-CB2E-9DFB-BBEA-5CA4267BA6E7}"/>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24579" name="Text Box 3">
            <a:extLst>
              <a:ext uri="{FF2B5EF4-FFF2-40B4-BE49-F238E27FC236}">
                <a16:creationId xmlns:a16="http://schemas.microsoft.com/office/drawing/2014/main" xmlns="" id="{C7812A8C-DE0B-06D2-AFA0-B1D0192A4600}"/>
              </a:ext>
            </a:extLst>
          </p:cNvPr>
          <p:cNvSpPr txBox="1">
            <a:spLocks noChangeArrowheads="1"/>
          </p:cNvSpPr>
          <p:nvPr/>
        </p:nvSpPr>
        <p:spPr bwMode="auto">
          <a:xfrm>
            <a:off x="1258888" y="1143000"/>
            <a:ext cx="670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La concentrazione di metano nella stratosfera</a:t>
            </a:r>
          </a:p>
        </p:txBody>
      </p:sp>
      <p:pic>
        <p:nvPicPr>
          <p:cNvPr id="24580" name="Picture 6">
            <a:extLst>
              <a:ext uri="{FF2B5EF4-FFF2-40B4-BE49-F238E27FC236}">
                <a16:creationId xmlns:a16="http://schemas.microsoft.com/office/drawing/2014/main" xmlns="" id="{05C546F4-90BF-9F6D-0F59-A556C1E3C62F}"/>
              </a:ext>
            </a:extLst>
          </p:cNvPr>
          <p:cNvPicPr>
            <a:picLocks noChangeAspect="1" noChangeArrowheads="1"/>
          </p:cNvPicPr>
          <p:nvPr/>
        </p:nvPicPr>
        <p:blipFill>
          <a:blip r:embed="rId2">
            <a:clrChange>
              <a:clrFrom>
                <a:srgbClr val="FFF8FF"/>
              </a:clrFrom>
              <a:clrTo>
                <a:srgbClr val="FFF8FF">
                  <a:alpha val="0"/>
                </a:srgbClr>
              </a:clrTo>
            </a:clrChange>
            <a:extLst>
              <a:ext uri="{28A0092B-C50C-407E-A947-70E740481C1C}">
                <a14:useLocalDpi xmlns:a14="http://schemas.microsoft.com/office/drawing/2010/main" val="0"/>
              </a:ext>
            </a:extLst>
          </a:blip>
          <a:srcRect/>
          <a:stretch>
            <a:fillRect/>
          </a:stretch>
        </p:blipFill>
        <p:spPr bwMode="auto">
          <a:xfrm>
            <a:off x="1803400" y="1571625"/>
            <a:ext cx="5535613"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egnaposto numero diapositiva 6">
            <a:extLst>
              <a:ext uri="{FF2B5EF4-FFF2-40B4-BE49-F238E27FC236}">
                <a16:creationId xmlns:a16="http://schemas.microsoft.com/office/drawing/2014/main" xmlns="" id="{7B1F52ED-24CC-96D0-284C-B480E3A30DE4}"/>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522FE5F3-E717-F04C-9E3F-D650CC4E7A27}" type="slidenum">
              <a:rPr lang="it-IT" altLang="it-IT" sz="1000">
                <a:solidFill>
                  <a:srgbClr val="000066"/>
                </a:solidFill>
                <a:latin typeface="Comic Sans MS" panose="030F0902030302020204" pitchFamily="66" charset="0"/>
              </a:rPr>
              <a:pPr algn="r" eaLnBrk="1" hangingPunct="1">
                <a:spcBef>
                  <a:spcPct val="50000"/>
                </a:spcBef>
                <a:buFontTx/>
                <a:buNone/>
              </a:pPr>
              <a:t>26</a:t>
            </a:fld>
            <a:endParaRPr lang="it-IT" altLang="it-IT" sz="1000">
              <a:solidFill>
                <a:srgbClr val="000066"/>
              </a:solidFill>
              <a:latin typeface="Comic Sans MS" panose="030F0902030302020204" pitchFamily="66" charset="0"/>
            </a:endParaRPr>
          </a:p>
        </p:txBody>
      </p:sp>
      <p:sp>
        <p:nvSpPr>
          <p:cNvPr id="24582" name="Segnaposto data 4">
            <a:extLst>
              <a:ext uri="{FF2B5EF4-FFF2-40B4-BE49-F238E27FC236}">
                <a16:creationId xmlns:a16="http://schemas.microsoft.com/office/drawing/2014/main" xmlns="" id="{BB47E179-2427-92AD-B8F2-C0473BAB8F3A}"/>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a:extLst>
              <a:ext uri="{FF2B5EF4-FFF2-40B4-BE49-F238E27FC236}">
                <a16:creationId xmlns:a16="http://schemas.microsoft.com/office/drawing/2014/main" xmlns="" id="{572BD801-22AA-BB02-E741-E52D3121E785}"/>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25603" name="Text Box 1027">
            <a:extLst>
              <a:ext uri="{FF2B5EF4-FFF2-40B4-BE49-F238E27FC236}">
                <a16:creationId xmlns:a16="http://schemas.microsoft.com/office/drawing/2014/main" xmlns="" id="{A77DDB23-AEE9-6C9D-B9D4-E93A876C1D7D}"/>
              </a:ext>
            </a:extLst>
          </p:cNvPr>
          <p:cNvSpPr txBox="1">
            <a:spLocks noChangeArrowheads="1"/>
          </p:cNvSpPr>
          <p:nvPr/>
        </p:nvSpPr>
        <p:spPr bwMode="auto">
          <a:xfrm>
            <a:off x="1470025" y="1143000"/>
            <a:ext cx="628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La concentrazione di H</a:t>
            </a:r>
            <a:r>
              <a:rPr lang="it-IT" altLang="it-IT" sz="2400" baseline="-25000">
                <a:solidFill>
                  <a:srgbClr val="FFFF66"/>
                </a:solidFill>
                <a:latin typeface="Comic Sans MS" panose="030F0902030302020204" pitchFamily="66" charset="0"/>
              </a:rPr>
              <a:t>2</a:t>
            </a:r>
            <a:r>
              <a:rPr lang="it-IT" altLang="it-IT" sz="2400">
                <a:solidFill>
                  <a:srgbClr val="FFFF66"/>
                </a:solidFill>
                <a:latin typeface="Comic Sans MS" panose="030F0902030302020204" pitchFamily="66" charset="0"/>
              </a:rPr>
              <a:t>O nella stratosfera</a:t>
            </a:r>
          </a:p>
        </p:txBody>
      </p:sp>
      <p:pic>
        <p:nvPicPr>
          <p:cNvPr id="25604" name="Picture 1029">
            <a:extLst>
              <a:ext uri="{FF2B5EF4-FFF2-40B4-BE49-F238E27FC236}">
                <a16:creationId xmlns:a16="http://schemas.microsoft.com/office/drawing/2014/main" xmlns="" id="{B69ED1B9-0456-755E-AB8E-2E2E9F762D19}"/>
              </a:ext>
            </a:extLst>
          </p:cNvPr>
          <p:cNvPicPr>
            <a:picLocks noChangeAspect="1" noChangeArrowheads="1"/>
          </p:cNvPicPr>
          <p:nvPr/>
        </p:nvPicPr>
        <p:blipFill>
          <a:blip r:embed="rId2">
            <a:clrChange>
              <a:clrFrom>
                <a:srgbClr val="FFF8FF"/>
              </a:clrFrom>
              <a:clrTo>
                <a:srgbClr val="FFF8FF">
                  <a:alpha val="0"/>
                </a:srgbClr>
              </a:clrTo>
            </a:clrChange>
            <a:extLst>
              <a:ext uri="{28A0092B-C50C-407E-A947-70E740481C1C}">
                <a14:useLocalDpi xmlns:a14="http://schemas.microsoft.com/office/drawing/2010/main" val="0"/>
              </a:ext>
            </a:extLst>
          </a:blip>
          <a:srcRect/>
          <a:stretch>
            <a:fillRect/>
          </a:stretch>
        </p:blipFill>
        <p:spPr bwMode="auto">
          <a:xfrm>
            <a:off x="1809750" y="1500188"/>
            <a:ext cx="5524500"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egnaposto numero diapositiva 6">
            <a:extLst>
              <a:ext uri="{FF2B5EF4-FFF2-40B4-BE49-F238E27FC236}">
                <a16:creationId xmlns:a16="http://schemas.microsoft.com/office/drawing/2014/main" xmlns="" id="{B70D15EE-369B-931A-D87F-AB1579C6AE10}"/>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C3082412-84B2-5248-A92E-FC981BFA9F01}" type="slidenum">
              <a:rPr lang="it-IT" altLang="it-IT" sz="1000">
                <a:solidFill>
                  <a:srgbClr val="000066"/>
                </a:solidFill>
                <a:latin typeface="Comic Sans MS" panose="030F0902030302020204" pitchFamily="66" charset="0"/>
              </a:rPr>
              <a:pPr algn="r" eaLnBrk="1" hangingPunct="1">
                <a:spcBef>
                  <a:spcPct val="50000"/>
                </a:spcBef>
                <a:buFontTx/>
                <a:buNone/>
              </a:pPr>
              <a:t>27</a:t>
            </a:fld>
            <a:endParaRPr lang="it-IT" altLang="it-IT" sz="1000">
              <a:solidFill>
                <a:srgbClr val="000066"/>
              </a:solidFill>
              <a:latin typeface="Comic Sans MS" panose="030F0902030302020204" pitchFamily="66" charset="0"/>
            </a:endParaRPr>
          </a:p>
        </p:txBody>
      </p:sp>
      <p:sp>
        <p:nvSpPr>
          <p:cNvPr id="25606" name="Segnaposto data 4">
            <a:extLst>
              <a:ext uri="{FF2B5EF4-FFF2-40B4-BE49-F238E27FC236}">
                <a16:creationId xmlns:a16="http://schemas.microsoft.com/office/drawing/2014/main" xmlns="" id="{D188BBA4-241F-FAF3-4459-84682EE81841}"/>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
        <p:nvSpPr>
          <p:cNvPr id="25608" name="CasellaDiTesto 7">
            <a:extLst>
              <a:ext uri="{FF2B5EF4-FFF2-40B4-BE49-F238E27FC236}">
                <a16:creationId xmlns:a16="http://schemas.microsoft.com/office/drawing/2014/main" xmlns="" id="{4111B9B4-FB3E-3D61-EC97-B3AE4E695F33}"/>
              </a:ext>
            </a:extLst>
          </p:cNvPr>
          <p:cNvSpPr txBox="1">
            <a:spLocks noChangeArrowheads="1"/>
          </p:cNvSpPr>
          <p:nvPr/>
        </p:nvSpPr>
        <p:spPr bwMode="auto">
          <a:xfrm>
            <a:off x="214313" y="2214563"/>
            <a:ext cx="150018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500">
                <a:solidFill>
                  <a:srgbClr val="000066"/>
                </a:solidFill>
                <a:latin typeface="Comic Sans MS" panose="030F0902030302020204" pitchFamily="66" charset="0"/>
              </a:rPr>
              <a:t>La trappola fredda della stratosfera impedisce la “fuga” dell’acqua dall’atmosfera.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B78B9151-A375-BA45-FFC7-6B96D725EA3A}"/>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26627" name="Text Box 3">
            <a:extLst>
              <a:ext uri="{FF2B5EF4-FFF2-40B4-BE49-F238E27FC236}">
                <a16:creationId xmlns:a16="http://schemas.microsoft.com/office/drawing/2014/main" xmlns="" id="{F8019E4C-128A-BC11-E71A-CD91E22E1787}"/>
              </a:ext>
            </a:extLst>
          </p:cNvPr>
          <p:cNvSpPr txBox="1">
            <a:spLocks noChangeArrowheads="1"/>
          </p:cNvSpPr>
          <p:nvPr/>
        </p:nvSpPr>
        <p:spPr bwMode="auto">
          <a:xfrm>
            <a:off x="2157413" y="1143000"/>
            <a:ext cx="491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La circolazione di Brewer-Dobson</a:t>
            </a:r>
          </a:p>
        </p:txBody>
      </p:sp>
      <p:sp>
        <p:nvSpPr>
          <p:cNvPr id="26628" name="Text Box 5">
            <a:extLst>
              <a:ext uri="{FF2B5EF4-FFF2-40B4-BE49-F238E27FC236}">
                <a16:creationId xmlns:a16="http://schemas.microsoft.com/office/drawing/2014/main" xmlns="" id="{5E91A011-68E0-B274-0743-C2664A8C594C}"/>
              </a:ext>
            </a:extLst>
          </p:cNvPr>
          <p:cNvSpPr txBox="1">
            <a:spLocks noChangeArrowheads="1"/>
          </p:cNvSpPr>
          <p:nvPr/>
        </p:nvSpPr>
        <p:spPr bwMode="auto">
          <a:xfrm>
            <a:off x="457200" y="1643063"/>
            <a:ext cx="8229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La circolazione di Brewer-Dobson fu inizialmente proposta per spiegare la mancanza di acqua nella stratosfera.</a:t>
            </a:r>
          </a:p>
          <a:p>
            <a:pPr algn="just" eaLnBrk="1" hangingPunct="1">
              <a:spcBef>
                <a:spcPct val="50000"/>
              </a:spcBef>
              <a:buFontTx/>
              <a:buNone/>
            </a:pPr>
            <a:r>
              <a:rPr lang="it-IT" altLang="it-IT" sz="1800">
                <a:solidFill>
                  <a:srgbClr val="000066"/>
                </a:solidFill>
                <a:latin typeface="Comic Sans MS" panose="030F0902030302020204" pitchFamily="66" charset="0"/>
              </a:rPr>
              <a:t>A grandi linee questa circolazione presenta le seguenti caratteristiche:</a:t>
            </a:r>
          </a:p>
        </p:txBody>
      </p:sp>
      <p:sp>
        <p:nvSpPr>
          <p:cNvPr id="411654" name="Text Box 6">
            <a:extLst>
              <a:ext uri="{FF2B5EF4-FFF2-40B4-BE49-F238E27FC236}">
                <a16:creationId xmlns:a16="http://schemas.microsoft.com/office/drawing/2014/main" xmlns="" id="{D829F495-8318-7FC7-098A-75A999597E5A}"/>
              </a:ext>
            </a:extLst>
          </p:cNvPr>
          <p:cNvSpPr txBox="1">
            <a:spLocks noChangeArrowheads="1"/>
          </p:cNvSpPr>
          <p:nvPr/>
        </p:nvSpPr>
        <p:spPr bwMode="auto">
          <a:xfrm>
            <a:off x="457200" y="2714625"/>
            <a:ext cx="822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pPr>
            <a:r>
              <a:rPr lang="it-IT" altLang="it-IT" sz="1600">
                <a:solidFill>
                  <a:srgbClr val="000066"/>
                </a:solidFill>
                <a:latin typeface="Comic Sans MS" panose="030F0902030302020204" pitchFamily="66" charset="0"/>
              </a:rPr>
              <a:t>L’aria troposferica calda alle basse latitudini risale verso l’alto iniettando materia nella stratosfera. Tutti i gas poco reattivi (metano ed acqua) hanno la possibilità di essere trasferiti nella stratosfera passando attraverso la regione inter-tropicale.</a:t>
            </a:r>
          </a:p>
          <a:p>
            <a:pPr algn="just" eaLnBrk="1" hangingPunct="1">
              <a:spcBef>
                <a:spcPct val="50000"/>
              </a:spcBef>
            </a:pPr>
            <a:r>
              <a:rPr lang="it-IT" altLang="it-IT" sz="1600">
                <a:solidFill>
                  <a:srgbClr val="000066"/>
                </a:solidFill>
                <a:latin typeface="Comic Sans MS" panose="030F0902030302020204" pitchFamily="66" charset="0"/>
              </a:rPr>
              <a:t>Questi gas a causa della radiazione ultravioletta si decompongono per cui la loro concentrazione diminuisce all’aumentare dell’altitudine e della latitudine.</a:t>
            </a:r>
          </a:p>
          <a:p>
            <a:pPr algn="just" eaLnBrk="1" hangingPunct="1">
              <a:spcBef>
                <a:spcPct val="50000"/>
              </a:spcBef>
            </a:pPr>
            <a:r>
              <a:rPr lang="it-IT" altLang="it-IT" sz="1600">
                <a:solidFill>
                  <a:srgbClr val="000066"/>
                </a:solidFill>
                <a:latin typeface="Comic Sans MS" panose="030F0902030302020204" pitchFamily="66" charset="0"/>
              </a:rPr>
              <a:t>La troposfera è povera di O</a:t>
            </a:r>
            <a:r>
              <a:rPr lang="it-IT" altLang="it-IT" sz="1600" baseline="-25000">
                <a:solidFill>
                  <a:srgbClr val="000066"/>
                </a:solidFill>
                <a:latin typeface="Comic Sans MS" panose="030F0902030302020204" pitchFamily="66" charset="0"/>
              </a:rPr>
              <a:t>3</a:t>
            </a:r>
            <a:r>
              <a:rPr lang="it-IT" altLang="it-IT" sz="1600">
                <a:solidFill>
                  <a:srgbClr val="000066"/>
                </a:solidFill>
                <a:latin typeface="Comic Sans MS" panose="030F0902030302020204" pitchFamily="66" charset="0"/>
              </a:rPr>
              <a:t> perché l’attività fotochimica è scarsa, per cui la bassa stratosfera alle basse latitudini è “diluita” dall’aria troposferica che giunge dal basso. L’attività fotochimica arricchisce la stratosfera di ozono durante il trasporto meridionale verso i poli.</a:t>
            </a:r>
          </a:p>
          <a:p>
            <a:pPr algn="just" eaLnBrk="1" hangingPunct="1">
              <a:spcBef>
                <a:spcPct val="50000"/>
              </a:spcBef>
            </a:pPr>
            <a:r>
              <a:rPr lang="it-IT" altLang="it-IT" sz="1600">
                <a:solidFill>
                  <a:srgbClr val="000066"/>
                </a:solidFill>
                <a:latin typeface="Comic Sans MS" panose="030F0902030302020204" pitchFamily="66" charset="0"/>
              </a:rPr>
              <a:t>Nelle regioni extratropicali il moto diventa discensionale e l’ozono formatosi tende ad accumularsi nella bassa stratosfera, laddove i tempi di residenza tendono ad allungarsi a causa della minore disponibilità di O (vedi lucido n. 13).</a:t>
            </a:r>
          </a:p>
        </p:txBody>
      </p:sp>
      <p:sp>
        <p:nvSpPr>
          <p:cNvPr id="26630" name="Segnaposto numero diapositiva 6">
            <a:extLst>
              <a:ext uri="{FF2B5EF4-FFF2-40B4-BE49-F238E27FC236}">
                <a16:creationId xmlns:a16="http://schemas.microsoft.com/office/drawing/2014/main" xmlns="" id="{5DB9F102-A12E-0F2F-4D5D-718FF2FEF0BE}"/>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B7BC45C9-A8DB-3C40-87B5-0FC725B4BB69}" type="slidenum">
              <a:rPr lang="it-IT" altLang="it-IT" sz="1000">
                <a:solidFill>
                  <a:srgbClr val="000066"/>
                </a:solidFill>
                <a:latin typeface="Comic Sans MS" panose="030F0902030302020204" pitchFamily="66" charset="0"/>
              </a:rPr>
              <a:pPr algn="r" eaLnBrk="1" hangingPunct="1">
                <a:spcBef>
                  <a:spcPct val="50000"/>
                </a:spcBef>
                <a:buFontTx/>
                <a:buNone/>
              </a:pPr>
              <a:t>28</a:t>
            </a:fld>
            <a:endParaRPr lang="it-IT" altLang="it-IT" sz="1000">
              <a:solidFill>
                <a:srgbClr val="000066"/>
              </a:solidFill>
              <a:latin typeface="Comic Sans MS" panose="030F0902030302020204" pitchFamily="66" charset="0"/>
            </a:endParaRPr>
          </a:p>
        </p:txBody>
      </p:sp>
      <p:sp>
        <p:nvSpPr>
          <p:cNvPr id="26631" name="Segnaposto data 4">
            <a:extLst>
              <a:ext uri="{FF2B5EF4-FFF2-40B4-BE49-F238E27FC236}">
                <a16:creationId xmlns:a16="http://schemas.microsoft.com/office/drawing/2014/main" xmlns="" id="{85188CEF-8716-5F07-D571-8678CAF67163}"/>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11654">
                                            <p:txEl>
                                              <p:pRg st="0" end="0"/>
                                            </p:txEl>
                                          </p:spTgt>
                                        </p:tgtEl>
                                        <p:attrNameLst>
                                          <p:attrName>style.visibility</p:attrName>
                                        </p:attrNameLst>
                                      </p:cBhvr>
                                      <p:to>
                                        <p:strVal val="visible"/>
                                      </p:to>
                                    </p:set>
                                    <p:animEffect transition="in" filter="wipe(left)">
                                      <p:cBhvr>
                                        <p:cTn id="7" dur="500"/>
                                        <p:tgtEl>
                                          <p:spTgt spid="4116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1654">
                                            <p:txEl>
                                              <p:pRg st="1" end="1"/>
                                            </p:txEl>
                                          </p:spTgt>
                                        </p:tgtEl>
                                        <p:attrNameLst>
                                          <p:attrName>style.visibility</p:attrName>
                                        </p:attrNameLst>
                                      </p:cBhvr>
                                      <p:to>
                                        <p:strVal val="visible"/>
                                      </p:to>
                                    </p:set>
                                    <p:animEffect transition="in" filter="wipe(left)">
                                      <p:cBhvr>
                                        <p:cTn id="12" dur="500"/>
                                        <p:tgtEl>
                                          <p:spTgt spid="4116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11654">
                                            <p:txEl>
                                              <p:pRg st="2" end="2"/>
                                            </p:txEl>
                                          </p:spTgt>
                                        </p:tgtEl>
                                        <p:attrNameLst>
                                          <p:attrName>style.visibility</p:attrName>
                                        </p:attrNameLst>
                                      </p:cBhvr>
                                      <p:to>
                                        <p:strVal val="visible"/>
                                      </p:to>
                                    </p:set>
                                    <p:animEffect transition="in" filter="wipe(left)">
                                      <p:cBhvr>
                                        <p:cTn id="17" dur="500"/>
                                        <p:tgtEl>
                                          <p:spTgt spid="4116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11654">
                                            <p:txEl>
                                              <p:pRg st="3" end="3"/>
                                            </p:txEl>
                                          </p:spTgt>
                                        </p:tgtEl>
                                        <p:attrNameLst>
                                          <p:attrName>style.visibility</p:attrName>
                                        </p:attrNameLst>
                                      </p:cBhvr>
                                      <p:to>
                                        <p:strVal val="visible"/>
                                      </p:to>
                                    </p:set>
                                    <p:animEffect transition="in" filter="wipe(left)">
                                      <p:cBhvr>
                                        <p:cTn id="22" dur="500"/>
                                        <p:tgtEl>
                                          <p:spTgt spid="4116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4" descr="venti sup.jpg">
            <a:extLst>
              <a:ext uri="{FF2B5EF4-FFF2-40B4-BE49-F238E27FC236}">
                <a16:creationId xmlns:a16="http://schemas.microsoft.com/office/drawing/2014/main" xmlns="" id="{3A33E298-D060-1D8E-20C0-41DB479F21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28750"/>
            <a:ext cx="40005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Segnaposto numero diapositiva 6">
            <a:extLst>
              <a:ext uri="{FF2B5EF4-FFF2-40B4-BE49-F238E27FC236}">
                <a16:creationId xmlns:a16="http://schemas.microsoft.com/office/drawing/2014/main" xmlns="" id="{77C733C9-DBAE-CE40-F398-2ED8CED39EFE}"/>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6BF4519E-F53D-AC4E-8B1A-E4717C0D6380}" type="slidenum">
              <a:rPr lang="it-IT" altLang="it-IT" sz="1000">
                <a:solidFill>
                  <a:srgbClr val="000066"/>
                </a:solidFill>
                <a:latin typeface="Comic Sans MS" panose="030F0902030302020204" pitchFamily="66" charset="0"/>
              </a:rPr>
              <a:pPr algn="r" eaLnBrk="1" hangingPunct="1">
                <a:spcBef>
                  <a:spcPct val="50000"/>
                </a:spcBef>
                <a:buFontTx/>
                <a:buNone/>
              </a:pPr>
              <a:t>29</a:t>
            </a:fld>
            <a:endParaRPr lang="it-IT" altLang="it-IT" sz="1000">
              <a:solidFill>
                <a:srgbClr val="000066"/>
              </a:solidFill>
              <a:latin typeface="Comic Sans MS" panose="030F0902030302020204" pitchFamily="66" charset="0"/>
            </a:endParaRPr>
          </a:p>
        </p:txBody>
      </p:sp>
      <p:sp>
        <p:nvSpPr>
          <p:cNvPr id="27652" name="Segnaposto data 4">
            <a:extLst>
              <a:ext uri="{FF2B5EF4-FFF2-40B4-BE49-F238E27FC236}">
                <a16:creationId xmlns:a16="http://schemas.microsoft.com/office/drawing/2014/main" xmlns="" id="{18B3FCBB-C4D8-02D0-94EC-20B62F64B452}"/>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
        <p:nvSpPr>
          <p:cNvPr id="27654" name="Rectangle 2">
            <a:extLst>
              <a:ext uri="{FF2B5EF4-FFF2-40B4-BE49-F238E27FC236}">
                <a16:creationId xmlns:a16="http://schemas.microsoft.com/office/drawing/2014/main" xmlns="" id="{0F8E3981-AFB1-C909-6C44-0D3AE399F5E8}"/>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27655" name="CasellaDiTesto 9">
            <a:extLst>
              <a:ext uri="{FF2B5EF4-FFF2-40B4-BE49-F238E27FC236}">
                <a16:creationId xmlns:a16="http://schemas.microsoft.com/office/drawing/2014/main" xmlns="" id="{8FBC1089-B386-94A2-7C41-C39D52143402}"/>
              </a:ext>
            </a:extLst>
          </p:cNvPr>
          <p:cNvSpPr txBox="1">
            <a:spLocks noChangeArrowheads="1"/>
          </p:cNvSpPr>
          <p:nvPr/>
        </p:nvSpPr>
        <p:spPr bwMode="auto">
          <a:xfrm>
            <a:off x="4714875" y="2000250"/>
            <a:ext cx="3857625"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800">
                <a:solidFill>
                  <a:srgbClr val="000066"/>
                </a:solidFill>
                <a:latin typeface="Comic Sans MS" panose="030F0902030302020204" pitchFamily="66" charset="0"/>
              </a:rPr>
              <a:t>Le masse d’aria in superficie sono in perenne movimento a causa delle differenze di temperatura. Si creano pertanto delle aree con venti caratteristici la cui direzione ed orientazione dipendono dalla latitudine.</a:t>
            </a:r>
          </a:p>
          <a:p>
            <a:pPr algn="ctr" eaLnBrk="1" hangingPunct="1">
              <a:spcBef>
                <a:spcPct val="50000"/>
              </a:spcBef>
              <a:buFontTx/>
              <a:buNone/>
            </a:pPr>
            <a:r>
              <a:rPr lang="it-IT" altLang="it-IT" sz="1800">
                <a:solidFill>
                  <a:srgbClr val="000066"/>
                </a:solidFill>
                <a:latin typeface="Comic Sans MS" panose="030F0902030302020204" pitchFamily="66" charset="0"/>
              </a:rPr>
              <a:t>I venti sono in ogni caso sempre diretti dalle aree più fredde, alta pressione, a quelle più calde, bassa pressione.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27">
            <a:extLst>
              <a:ext uri="{FF2B5EF4-FFF2-40B4-BE49-F238E27FC236}">
                <a16:creationId xmlns:a16="http://schemas.microsoft.com/office/drawing/2014/main" xmlns="" id="{7EA3B3B8-0651-57C6-F585-D4773F780D88}"/>
              </a:ext>
            </a:extLst>
          </p:cNvPr>
          <p:cNvSpPr txBox="1">
            <a:spLocks noChangeArrowheads="1"/>
          </p:cNvSpPr>
          <p:nvPr/>
        </p:nvSpPr>
        <p:spPr bwMode="auto">
          <a:xfrm>
            <a:off x="304800" y="1447800"/>
            <a:ext cx="457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000">
                <a:solidFill>
                  <a:srgbClr val="FFFF66"/>
                </a:solidFill>
                <a:latin typeface="Comic Sans MS" panose="030F0902030302020204" pitchFamily="66" charset="0"/>
              </a:rPr>
              <a:t>Misure di ozono stratosferico locale </a:t>
            </a:r>
          </a:p>
          <a:p>
            <a:pPr algn="ctr" eaLnBrk="1" hangingPunct="1">
              <a:spcBef>
                <a:spcPct val="0"/>
              </a:spcBef>
              <a:buFontTx/>
              <a:buNone/>
            </a:pPr>
            <a:r>
              <a:rPr lang="it-IT" altLang="it-IT" sz="2000">
                <a:solidFill>
                  <a:srgbClr val="FFFF66"/>
                </a:solidFill>
                <a:latin typeface="Comic Sans MS" panose="030F0902030302020204" pitchFamily="66" charset="0"/>
              </a:rPr>
              <a:t>Tecniche attive di “remote sensing” “ground based”</a:t>
            </a:r>
            <a:endParaRPr lang="it-IT" altLang="it-IT" sz="2000">
              <a:latin typeface="Comic Sans MS" panose="030F0902030302020204" pitchFamily="66" charset="0"/>
            </a:endParaRPr>
          </a:p>
        </p:txBody>
      </p:sp>
      <p:sp>
        <p:nvSpPr>
          <p:cNvPr id="4099" name="Text Box 1028">
            <a:extLst>
              <a:ext uri="{FF2B5EF4-FFF2-40B4-BE49-F238E27FC236}">
                <a16:creationId xmlns:a16="http://schemas.microsoft.com/office/drawing/2014/main" xmlns="" id="{DBEEA4BF-2A31-D5FC-6EEF-D62AA2B8AF39}"/>
              </a:ext>
            </a:extLst>
          </p:cNvPr>
          <p:cNvSpPr txBox="1">
            <a:spLocks noChangeArrowheads="1"/>
          </p:cNvSpPr>
          <p:nvPr/>
        </p:nvSpPr>
        <p:spPr bwMode="auto">
          <a:xfrm>
            <a:off x="381000" y="2438400"/>
            <a:ext cx="1252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90513" indent="-290513"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AutoNum type="arabicPeriod"/>
            </a:pPr>
            <a:r>
              <a:rPr lang="it-IT" altLang="it-IT" sz="2400" i="1">
                <a:solidFill>
                  <a:srgbClr val="000066"/>
                </a:solidFill>
                <a:latin typeface="Comic Sans MS" panose="030F0902030302020204" pitchFamily="66" charset="0"/>
              </a:rPr>
              <a:t>DIAL</a:t>
            </a:r>
          </a:p>
        </p:txBody>
      </p:sp>
      <p:sp>
        <p:nvSpPr>
          <p:cNvPr id="4100" name="Text Box 1029">
            <a:extLst>
              <a:ext uri="{FF2B5EF4-FFF2-40B4-BE49-F238E27FC236}">
                <a16:creationId xmlns:a16="http://schemas.microsoft.com/office/drawing/2014/main" xmlns="" id="{C692E98B-A144-A3DA-088C-20E0A240BCF4}"/>
              </a:ext>
            </a:extLst>
          </p:cNvPr>
          <p:cNvSpPr txBox="1">
            <a:spLocks noChangeArrowheads="1"/>
          </p:cNvSpPr>
          <p:nvPr/>
        </p:nvSpPr>
        <p:spPr bwMode="auto">
          <a:xfrm>
            <a:off x="228600" y="2786063"/>
            <a:ext cx="45720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Vengono “sparati” verso l’alto dei “lampi” di luce laser per mezzo di un LIDAR (Ligth Detection and Ranging) e si misura la frazione back-scatterata di radiazione. L’intensità della radiazione back-scatterata è proporzionale alla presenza di gas o aerosol. La differenza in tempo viene convertita in un’ altezza geometrica.</a:t>
            </a:r>
          </a:p>
          <a:p>
            <a:pPr algn="just" eaLnBrk="1" hangingPunct="1">
              <a:spcBef>
                <a:spcPct val="50000"/>
              </a:spcBef>
              <a:buFontTx/>
              <a:buNone/>
            </a:pPr>
            <a:r>
              <a:rPr lang="it-IT" altLang="it-IT" sz="1800">
                <a:solidFill>
                  <a:srgbClr val="000066"/>
                </a:solidFill>
                <a:latin typeface="Comic Sans MS" panose="030F0902030302020204" pitchFamily="66" charset="0"/>
              </a:rPr>
              <a:t>Nel DIAL si usano due o più lunghezze d’onda (una </a:t>
            </a:r>
            <a:r>
              <a:rPr lang="it-IT" altLang="it-IT" sz="1800" i="1">
                <a:solidFill>
                  <a:srgbClr val="000066"/>
                </a:solidFill>
                <a:latin typeface="Comic Sans MS" panose="030F0902030302020204" pitchFamily="66" charset="0"/>
              </a:rPr>
              <a:t>on</a:t>
            </a:r>
            <a:r>
              <a:rPr lang="it-IT" altLang="it-IT" sz="1800">
                <a:solidFill>
                  <a:srgbClr val="000066"/>
                </a:solidFill>
                <a:latin typeface="Comic Sans MS" panose="030F0902030302020204" pitchFamily="66" charset="0"/>
              </a:rPr>
              <a:t> e una </a:t>
            </a:r>
            <a:r>
              <a:rPr lang="it-IT" altLang="it-IT" sz="1800" i="1">
                <a:solidFill>
                  <a:srgbClr val="000066"/>
                </a:solidFill>
                <a:latin typeface="Comic Sans MS" panose="030F0902030302020204" pitchFamily="66" charset="0"/>
              </a:rPr>
              <a:t>off</a:t>
            </a:r>
            <a:r>
              <a:rPr lang="it-IT" altLang="it-IT" sz="1800">
                <a:solidFill>
                  <a:srgbClr val="000066"/>
                </a:solidFill>
                <a:latin typeface="Comic Sans MS" panose="030F0902030302020204" pitchFamily="66" charset="0"/>
              </a:rPr>
              <a:t>) e poi, per comparazione, si stima la concentrazione del gas da determinare.</a:t>
            </a:r>
          </a:p>
        </p:txBody>
      </p:sp>
      <p:pic>
        <p:nvPicPr>
          <p:cNvPr id="4101" name="Picture 1032">
            <a:extLst>
              <a:ext uri="{FF2B5EF4-FFF2-40B4-BE49-F238E27FC236}">
                <a16:creationId xmlns:a16="http://schemas.microsoft.com/office/drawing/2014/main" xmlns="" id="{C50890C8-64B6-5639-534F-BB7D627E2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150" y="1143000"/>
            <a:ext cx="41338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033">
            <a:extLst>
              <a:ext uri="{FF2B5EF4-FFF2-40B4-BE49-F238E27FC236}">
                <a16:creationId xmlns:a16="http://schemas.microsoft.com/office/drawing/2014/main" xmlns="" id="{2ED66662-C8C7-C14F-D4EB-0357A467A9A1}"/>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4103" name="Text Box 1034">
            <a:extLst>
              <a:ext uri="{FF2B5EF4-FFF2-40B4-BE49-F238E27FC236}">
                <a16:creationId xmlns:a16="http://schemas.microsoft.com/office/drawing/2014/main" xmlns="" id="{6B38BC32-21EA-20DE-54F2-A0E41788E9C1}"/>
              </a:ext>
            </a:extLst>
          </p:cNvPr>
          <p:cNvSpPr txBox="1">
            <a:spLocks noChangeArrowheads="1"/>
          </p:cNvSpPr>
          <p:nvPr/>
        </p:nvSpPr>
        <p:spPr bwMode="auto">
          <a:xfrm>
            <a:off x="5029200" y="5715000"/>
            <a:ext cx="3886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600">
                <a:solidFill>
                  <a:srgbClr val="000066"/>
                </a:solidFill>
                <a:latin typeface="Comic Sans MS" panose="030F0902030302020204" pitchFamily="66" charset="0"/>
              </a:rPr>
              <a:t>Le lunghezze d’onda possono essere selezionate in base alla localizzazione dell’ozono da monitorare</a:t>
            </a:r>
          </a:p>
        </p:txBody>
      </p:sp>
      <p:sp>
        <p:nvSpPr>
          <p:cNvPr id="4104" name="Segnaposto numero diapositiva 6">
            <a:extLst>
              <a:ext uri="{FF2B5EF4-FFF2-40B4-BE49-F238E27FC236}">
                <a16:creationId xmlns:a16="http://schemas.microsoft.com/office/drawing/2014/main" xmlns="" id="{D4F9A4F4-66D8-D846-C170-CEA914010570}"/>
              </a:ext>
            </a:extLst>
          </p:cNvPr>
          <p:cNvSpPr txBox="1">
            <a:spLocks noGrp="1"/>
          </p:cNvSpPr>
          <p:nvPr/>
        </p:nvSpPr>
        <p:spPr bwMode="auto">
          <a:xfrm>
            <a:off x="8382000" y="64738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55CBBC19-2EDD-794B-AF2D-A720EC2FE90F}" type="slidenum">
              <a:rPr lang="it-IT" altLang="it-IT" sz="1000">
                <a:solidFill>
                  <a:srgbClr val="000066"/>
                </a:solidFill>
                <a:latin typeface="Comic Sans MS" panose="030F0902030302020204" pitchFamily="66" charset="0"/>
              </a:rPr>
              <a:pPr algn="r" eaLnBrk="1" hangingPunct="1">
                <a:spcBef>
                  <a:spcPct val="50000"/>
                </a:spcBef>
                <a:buFontTx/>
                <a:buNone/>
              </a:pPr>
              <a:t>3</a:t>
            </a:fld>
            <a:endParaRPr lang="it-IT" altLang="it-IT" sz="1000">
              <a:solidFill>
                <a:srgbClr val="000066"/>
              </a:solidFill>
              <a:latin typeface="Comic Sans MS" panose="030F0902030302020204" pitchFamily="66" charset="0"/>
            </a:endParaRPr>
          </a:p>
        </p:txBody>
      </p:sp>
      <p:sp>
        <p:nvSpPr>
          <p:cNvPr id="4105" name="Segnaposto data 4">
            <a:extLst>
              <a:ext uri="{FF2B5EF4-FFF2-40B4-BE49-F238E27FC236}">
                <a16:creationId xmlns:a16="http://schemas.microsoft.com/office/drawing/2014/main" xmlns="" id="{F5294F4D-FC24-E462-8F02-994CCE90249F}"/>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1413EC1B-77AF-2B30-8C85-F7CF53F699ED}"/>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28675" name="Text Box 3">
            <a:extLst>
              <a:ext uri="{FF2B5EF4-FFF2-40B4-BE49-F238E27FC236}">
                <a16:creationId xmlns:a16="http://schemas.microsoft.com/office/drawing/2014/main" xmlns="" id="{E23316DA-F582-5E10-660D-500BE8EA3DD9}"/>
              </a:ext>
            </a:extLst>
          </p:cNvPr>
          <p:cNvSpPr txBox="1">
            <a:spLocks noChangeArrowheads="1"/>
          </p:cNvSpPr>
          <p:nvPr/>
        </p:nvSpPr>
        <p:spPr bwMode="auto">
          <a:xfrm>
            <a:off x="2157413" y="1295400"/>
            <a:ext cx="491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La circolazione di Brewer-Dobson</a:t>
            </a:r>
          </a:p>
        </p:txBody>
      </p:sp>
      <p:sp>
        <p:nvSpPr>
          <p:cNvPr id="28676" name="Text Box 4">
            <a:extLst>
              <a:ext uri="{FF2B5EF4-FFF2-40B4-BE49-F238E27FC236}">
                <a16:creationId xmlns:a16="http://schemas.microsoft.com/office/drawing/2014/main" xmlns="" id="{AFD73D3B-BD2B-22B0-A8CF-E2859BF1FB1A}"/>
              </a:ext>
            </a:extLst>
          </p:cNvPr>
          <p:cNvSpPr txBox="1">
            <a:spLocks noChangeArrowheads="1"/>
          </p:cNvSpPr>
          <p:nvPr/>
        </p:nvSpPr>
        <p:spPr bwMode="auto">
          <a:xfrm>
            <a:off x="3886200" y="2057400"/>
            <a:ext cx="464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Nell’emisfero settentrionale, la maggiore rugosità del suolo e le differenze terra/mare comportano una maggiore “attività ondulatoria” (planetary wave forcing). Anche l’ampiezza delle onde è maggiore.</a:t>
            </a:r>
          </a:p>
        </p:txBody>
      </p:sp>
      <p:pic>
        <p:nvPicPr>
          <p:cNvPr id="28677" name="Picture 6">
            <a:extLst>
              <a:ext uri="{FF2B5EF4-FFF2-40B4-BE49-F238E27FC236}">
                <a16:creationId xmlns:a16="http://schemas.microsoft.com/office/drawing/2014/main" xmlns="" id="{32EF179B-2D4E-2F94-D0B1-65E001BBA1E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188" y="2057400"/>
            <a:ext cx="37830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7">
            <a:extLst>
              <a:ext uri="{FF2B5EF4-FFF2-40B4-BE49-F238E27FC236}">
                <a16:creationId xmlns:a16="http://schemas.microsoft.com/office/drawing/2014/main" xmlns="" id="{8163B0DD-9A22-0664-3FC7-9C693F1F5362}"/>
              </a:ext>
            </a:extLst>
          </p:cNvPr>
          <p:cNvSpPr txBox="1">
            <a:spLocks noChangeArrowheads="1"/>
          </p:cNvSpPr>
          <p:nvPr/>
        </p:nvSpPr>
        <p:spPr bwMode="auto">
          <a:xfrm>
            <a:off x="3886200" y="3886200"/>
            <a:ext cx="46482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Nell’emisfero meridionale la “wave activity” è di minore intensità.</a:t>
            </a:r>
          </a:p>
          <a:p>
            <a:pPr algn="just" eaLnBrk="1" hangingPunct="1">
              <a:spcBef>
                <a:spcPct val="50000"/>
              </a:spcBef>
              <a:buFontTx/>
              <a:buNone/>
            </a:pPr>
            <a:r>
              <a:rPr lang="it-IT" altLang="it-IT" sz="1800">
                <a:solidFill>
                  <a:srgbClr val="000066"/>
                </a:solidFill>
                <a:latin typeface="Comic Sans MS" panose="030F0902030302020204" pitchFamily="66" charset="0"/>
              </a:rPr>
              <a:t>Una conseguenza importante di questo fenomeno è che il mixing stratosferico è più efficace nell’emisfero settentrionale che in quello meridionale, per cui l’ozono ha la possibilità di mescolarsi fino al polo Nord, mentre più difficilmente riesce a raggiungere il polo Sud.</a:t>
            </a:r>
          </a:p>
        </p:txBody>
      </p:sp>
      <p:sp>
        <p:nvSpPr>
          <p:cNvPr id="28679" name="Segnaposto numero diapositiva 6">
            <a:extLst>
              <a:ext uri="{FF2B5EF4-FFF2-40B4-BE49-F238E27FC236}">
                <a16:creationId xmlns:a16="http://schemas.microsoft.com/office/drawing/2014/main" xmlns="" id="{F06433CD-C966-A0DA-E50D-6DC62058B343}"/>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CC53E34E-4F0E-5B44-B575-E789FD284531}" type="slidenum">
              <a:rPr lang="it-IT" altLang="it-IT" sz="1000">
                <a:solidFill>
                  <a:srgbClr val="000066"/>
                </a:solidFill>
                <a:latin typeface="Comic Sans MS" panose="030F0902030302020204" pitchFamily="66" charset="0"/>
              </a:rPr>
              <a:pPr algn="r" eaLnBrk="1" hangingPunct="1">
                <a:spcBef>
                  <a:spcPct val="50000"/>
                </a:spcBef>
                <a:buFontTx/>
                <a:buNone/>
              </a:pPr>
              <a:t>30</a:t>
            </a:fld>
            <a:endParaRPr lang="it-IT" altLang="it-IT" sz="1000">
              <a:solidFill>
                <a:srgbClr val="000066"/>
              </a:solidFill>
              <a:latin typeface="Comic Sans MS" panose="030F0902030302020204" pitchFamily="66" charset="0"/>
            </a:endParaRPr>
          </a:p>
        </p:txBody>
      </p:sp>
      <p:sp>
        <p:nvSpPr>
          <p:cNvPr id="28680" name="Segnaposto data 4">
            <a:extLst>
              <a:ext uri="{FF2B5EF4-FFF2-40B4-BE49-F238E27FC236}">
                <a16:creationId xmlns:a16="http://schemas.microsoft.com/office/drawing/2014/main" xmlns="" id="{0ECB2B37-265D-7578-0B43-A3164C42B35D}"/>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2F2288E4-D5D5-487E-D59F-B5F91242344D}"/>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29699" name="Text Box 3">
            <a:extLst>
              <a:ext uri="{FF2B5EF4-FFF2-40B4-BE49-F238E27FC236}">
                <a16:creationId xmlns:a16="http://schemas.microsoft.com/office/drawing/2014/main" xmlns="" id="{8618A2F1-AC3B-85E1-A3E7-CFC27D3DE3FE}"/>
              </a:ext>
            </a:extLst>
          </p:cNvPr>
          <p:cNvSpPr txBox="1">
            <a:spLocks noChangeArrowheads="1"/>
          </p:cNvSpPr>
          <p:nvPr/>
        </p:nvSpPr>
        <p:spPr bwMode="auto">
          <a:xfrm>
            <a:off x="2157413" y="1295400"/>
            <a:ext cx="491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La circolazione di Brewer-Dobson</a:t>
            </a:r>
          </a:p>
        </p:txBody>
      </p:sp>
      <p:sp>
        <p:nvSpPr>
          <p:cNvPr id="29700" name="Text Box 4">
            <a:extLst>
              <a:ext uri="{FF2B5EF4-FFF2-40B4-BE49-F238E27FC236}">
                <a16:creationId xmlns:a16="http://schemas.microsoft.com/office/drawing/2014/main" xmlns="" id="{F9A11FE5-A9B0-ADDB-013D-B055BA00FA92}"/>
              </a:ext>
            </a:extLst>
          </p:cNvPr>
          <p:cNvSpPr txBox="1">
            <a:spLocks noChangeArrowheads="1"/>
          </p:cNvSpPr>
          <p:nvPr/>
        </p:nvSpPr>
        <p:spPr bwMode="auto">
          <a:xfrm>
            <a:off x="476250" y="1797050"/>
            <a:ext cx="8191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La maggiore “wave activity” si riflette nella distribuzione del metano. Si noti come la circolazione verso il basso fra i 60 e i 90 °N sia significativa.</a:t>
            </a:r>
          </a:p>
        </p:txBody>
      </p:sp>
      <p:pic>
        <p:nvPicPr>
          <p:cNvPr id="29701" name="Picture 7">
            <a:extLst>
              <a:ext uri="{FF2B5EF4-FFF2-40B4-BE49-F238E27FC236}">
                <a16:creationId xmlns:a16="http://schemas.microsoft.com/office/drawing/2014/main" xmlns="" id="{FE66EC87-3581-7488-E473-13B0C4DBD79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2439988"/>
            <a:ext cx="6072188"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Oval 8">
            <a:extLst>
              <a:ext uri="{FF2B5EF4-FFF2-40B4-BE49-F238E27FC236}">
                <a16:creationId xmlns:a16="http://schemas.microsoft.com/office/drawing/2014/main" xmlns="" id="{ACC02040-668B-70A5-7A11-66438271D4C0}"/>
              </a:ext>
            </a:extLst>
          </p:cNvPr>
          <p:cNvSpPr>
            <a:spLocks noChangeArrowheads="1"/>
          </p:cNvSpPr>
          <p:nvPr/>
        </p:nvSpPr>
        <p:spPr bwMode="auto">
          <a:xfrm>
            <a:off x="5943600" y="2362200"/>
            <a:ext cx="1143000" cy="533400"/>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it-IT" altLang="it-IT" sz="1800">
              <a:solidFill>
                <a:srgbClr val="000066"/>
              </a:solidFill>
            </a:endParaRPr>
          </a:p>
        </p:txBody>
      </p:sp>
      <p:sp>
        <p:nvSpPr>
          <p:cNvPr id="29703" name="Segnaposto numero diapositiva 6">
            <a:extLst>
              <a:ext uri="{FF2B5EF4-FFF2-40B4-BE49-F238E27FC236}">
                <a16:creationId xmlns:a16="http://schemas.microsoft.com/office/drawing/2014/main" xmlns="" id="{0E3C5F93-58B3-A8EC-4124-47F3009CEFBB}"/>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5C9F7DB0-0677-7641-AF87-84BDD1AC89C5}" type="slidenum">
              <a:rPr lang="it-IT" altLang="it-IT" sz="1000">
                <a:solidFill>
                  <a:srgbClr val="000066"/>
                </a:solidFill>
                <a:latin typeface="Comic Sans MS" panose="030F0902030302020204" pitchFamily="66" charset="0"/>
              </a:rPr>
              <a:pPr algn="r" eaLnBrk="1" hangingPunct="1">
                <a:spcBef>
                  <a:spcPct val="50000"/>
                </a:spcBef>
                <a:buFontTx/>
                <a:buNone/>
              </a:pPr>
              <a:t>31</a:t>
            </a:fld>
            <a:endParaRPr lang="it-IT" altLang="it-IT" sz="1000">
              <a:solidFill>
                <a:srgbClr val="000066"/>
              </a:solidFill>
              <a:latin typeface="Comic Sans MS" panose="030F0902030302020204" pitchFamily="66" charset="0"/>
            </a:endParaRPr>
          </a:p>
        </p:txBody>
      </p:sp>
      <p:sp>
        <p:nvSpPr>
          <p:cNvPr id="29704" name="Segnaposto data 4">
            <a:extLst>
              <a:ext uri="{FF2B5EF4-FFF2-40B4-BE49-F238E27FC236}">
                <a16:creationId xmlns:a16="http://schemas.microsoft.com/office/drawing/2014/main" xmlns="" id="{A3094079-A0C9-1094-8A49-E6EDAA21F6E5}"/>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2E919F8B-0F76-4BFB-050C-CA06D7DABC1B}"/>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30723" name="Text Box 3">
            <a:extLst>
              <a:ext uri="{FF2B5EF4-FFF2-40B4-BE49-F238E27FC236}">
                <a16:creationId xmlns:a16="http://schemas.microsoft.com/office/drawing/2014/main" xmlns="" id="{FB4970B1-E65C-A4BA-1AEA-170F618A4986}"/>
              </a:ext>
            </a:extLst>
          </p:cNvPr>
          <p:cNvSpPr txBox="1">
            <a:spLocks noChangeArrowheads="1"/>
          </p:cNvSpPr>
          <p:nvPr/>
        </p:nvSpPr>
        <p:spPr bwMode="auto">
          <a:xfrm>
            <a:off x="2157413" y="1071563"/>
            <a:ext cx="491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La circolazione di Brewer-Dobson</a:t>
            </a:r>
          </a:p>
        </p:txBody>
      </p:sp>
      <p:sp>
        <p:nvSpPr>
          <p:cNvPr id="30724" name="Text Box 4">
            <a:extLst>
              <a:ext uri="{FF2B5EF4-FFF2-40B4-BE49-F238E27FC236}">
                <a16:creationId xmlns:a16="http://schemas.microsoft.com/office/drawing/2014/main" xmlns="" id="{60A9CF11-7179-7A6E-82F1-436EB98FD273}"/>
              </a:ext>
            </a:extLst>
          </p:cNvPr>
          <p:cNvSpPr txBox="1">
            <a:spLocks noChangeArrowheads="1"/>
          </p:cNvSpPr>
          <p:nvPr/>
        </p:nvSpPr>
        <p:spPr bwMode="auto">
          <a:xfrm>
            <a:off x="647700" y="1500188"/>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Al contrario nel mese di luglio la circolazione verso il basso fra i 60 e i 90 °S è significativamente inferiore</a:t>
            </a:r>
          </a:p>
        </p:txBody>
      </p:sp>
      <p:pic>
        <p:nvPicPr>
          <p:cNvPr id="30725" name="Picture 6">
            <a:extLst>
              <a:ext uri="{FF2B5EF4-FFF2-40B4-BE49-F238E27FC236}">
                <a16:creationId xmlns:a16="http://schemas.microsoft.com/office/drawing/2014/main" xmlns="" id="{5C6859E0-F21B-0E1A-A958-32BF5DC06E0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4463" y="2143125"/>
            <a:ext cx="631507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Oval 7">
            <a:extLst>
              <a:ext uri="{FF2B5EF4-FFF2-40B4-BE49-F238E27FC236}">
                <a16:creationId xmlns:a16="http://schemas.microsoft.com/office/drawing/2014/main" xmlns="" id="{168C2EE2-2A21-7EB2-8CEA-5105A022E41B}"/>
              </a:ext>
            </a:extLst>
          </p:cNvPr>
          <p:cNvSpPr>
            <a:spLocks noChangeArrowheads="1"/>
          </p:cNvSpPr>
          <p:nvPr/>
        </p:nvSpPr>
        <p:spPr bwMode="auto">
          <a:xfrm>
            <a:off x="6019800" y="1989138"/>
            <a:ext cx="1143000" cy="533400"/>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it-IT" altLang="it-IT" sz="1800">
              <a:solidFill>
                <a:srgbClr val="000066"/>
              </a:solidFill>
            </a:endParaRPr>
          </a:p>
        </p:txBody>
      </p:sp>
      <p:sp>
        <p:nvSpPr>
          <p:cNvPr id="30727" name="Segnaposto numero diapositiva 6">
            <a:extLst>
              <a:ext uri="{FF2B5EF4-FFF2-40B4-BE49-F238E27FC236}">
                <a16:creationId xmlns:a16="http://schemas.microsoft.com/office/drawing/2014/main" xmlns="" id="{7C7A93E3-CE1B-9E94-F25F-EE99890F1900}"/>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D7C70501-EB51-2742-B86C-A49CA6E0B976}" type="slidenum">
              <a:rPr lang="it-IT" altLang="it-IT" sz="1000">
                <a:solidFill>
                  <a:srgbClr val="000066"/>
                </a:solidFill>
                <a:latin typeface="Comic Sans MS" panose="030F0902030302020204" pitchFamily="66" charset="0"/>
              </a:rPr>
              <a:pPr algn="r" eaLnBrk="1" hangingPunct="1">
                <a:spcBef>
                  <a:spcPct val="50000"/>
                </a:spcBef>
                <a:buFontTx/>
                <a:buNone/>
              </a:pPr>
              <a:t>32</a:t>
            </a:fld>
            <a:endParaRPr lang="it-IT" altLang="it-IT" sz="1000">
              <a:solidFill>
                <a:srgbClr val="000066"/>
              </a:solidFill>
              <a:latin typeface="Comic Sans MS" panose="030F0902030302020204" pitchFamily="66" charset="0"/>
            </a:endParaRPr>
          </a:p>
        </p:txBody>
      </p:sp>
      <p:sp>
        <p:nvSpPr>
          <p:cNvPr id="30728" name="Segnaposto data 4">
            <a:extLst>
              <a:ext uri="{FF2B5EF4-FFF2-40B4-BE49-F238E27FC236}">
                <a16:creationId xmlns:a16="http://schemas.microsoft.com/office/drawing/2014/main" xmlns="" id="{EB4E3565-FFA6-5B22-87F0-FF5B1B7CA4B4}"/>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0">
            <a:extLst>
              <a:ext uri="{FF2B5EF4-FFF2-40B4-BE49-F238E27FC236}">
                <a16:creationId xmlns:a16="http://schemas.microsoft.com/office/drawing/2014/main" xmlns="" id="{869C50AC-BB44-F752-00EA-218F63A76F5C}"/>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31747" name="Text Box 42">
            <a:extLst>
              <a:ext uri="{FF2B5EF4-FFF2-40B4-BE49-F238E27FC236}">
                <a16:creationId xmlns:a16="http://schemas.microsoft.com/office/drawing/2014/main" xmlns="" id="{7DD54688-C105-0954-B4E6-BD33160C8ADD}"/>
              </a:ext>
            </a:extLst>
          </p:cNvPr>
          <p:cNvSpPr txBox="1">
            <a:spLocks noChangeArrowheads="1"/>
          </p:cNvSpPr>
          <p:nvPr/>
        </p:nvSpPr>
        <p:spPr bwMode="auto">
          <a:xfrm>
            <a:off x="1562100" y="1214438"/>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Le osservazioni dell’ozono antartico</a:t>
            </a:r>
            <a:endParaRPr lang="it-IT" altLang="it-IT" sz="2000">
              <a:latin typeface="Comic Sans MS" panose="030F0902030302020204" pitchFamily="66" charset="0"/>
            </a:endParaRPr>
          </a:p>
        </p:txBody>
      </p:sp>
      <p:sp>
        <p:nvSpPr>
          <p:cNvPr id="31748" name="Text Box 43">
            <a:extLst>
              <a:ext uri="{FF2B5EF4-FFF2-40B4-BE49-F238E27FC236}">
                <a16:creationId xmlns:a16="http://schemas.microsoft.com/office/drawing/2014/main" xmlns="" id="{A625A3E9-0903-5EF9-C818-B55D4451B074}"/>
              </a:ext>
            </a:extLst>
          </p:cNvPr>
          <p:cNvSpPr txBox="1">
            <a:spLocks noChangeArrowheads="1"/>
          </p:cNvSpPr>
          <p:nvPr/>
        </p:nvSpPr>
        <p:spPr bwMode="auto">
          <a:xfrm>
            <a:off x="457200" y="1643063"/>
            <a:ext cx="8229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b="1">
                <a:solidFill>
                  <a:srgbClr val="000066"/>
                </a:solidFill>
                <a:latin typeface="Comic Sans MS" panose="030F0902030302020204" pitchFamily="66" charset="0"/>
              </a:rPr>
              <a:t>Dall’inizio degli anni ‘70 tutte le campagne di monitoraggio sono state concordi nel rilevare un brusco decremento dello strato di ozono nel periodo primaverile (settembre-novembre) nella zona antartica.</a:t>
            </a:r>
          </a:p>
        </p:txBody>
      </p:sp>
      <p:sp>
        <p:nvSpPr>
          <p:cNvPr id="31749" name="Text Box 46">
            <a:extLst>
              <a:ext uri="{FF2B5EF4-FFF2-40B4-BE49-F238E27FC236}">
                <a16:creationId xmlns:a16="http://schemas.microsoft.com/office/drawing/2014/main" xmlns="" id="{7EF672A3-B467-4B65-5AFE-43CD65D33ACA}"/>
              </a:ext>
            </a:extLst>
          </p:cNvPr>
          <p:cNvSpPr txBox="1">
            <a:spLocks noChangeArrowheads="1"/>
          </p:cNvSpPr>
          <p:nvPr/>
        </p:nvSpPr>
        <p:spPr bwMode="auto">
          <a:xfrm>
            <a:off x="4724400" y="3276600"/>
            <a:ext cx="3886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Il fenomeno è periodico e si manifesta da oltre 20 anni.</a:t>
            </a:r>
          </a:p>
          <a:p>
            <a:pPr algn="just" eaLnBrk="1" hangingPunct="1">
              <a:spcBef>
                <a:spcPct val="50000"/>
              </a:spcBef>
              <a:buFontTx/>
              <a:buNone/>
            </a:pPr>
            <a:r>
              <a:rPr lang="it-IT" altLang="it-IT" sz="1800">
                <a:solidFill>
                  <a:srgbClr val="000066"/>
                </a:solidFill>
                <a:latin typeface="Comic Sans MS" panose="030F0902030302020204" pitchFamily="66" charset="0"/>
              </a:rPr>
              <a:t>Perché questo fenomeno si manifesta in antartide in questo periodo?</a:t>
            </a:r>
          </a:p>
          <a:p>
            <a:pPr algn="just" eaLnBrk="1" hangingPunct="1">
              <a:spcBef>
                <a:spcPct val="50000"/>
              </a:spcBef>
              <a:buFontTx/>
              <a:buNone/>
            </a:pPr>
            <a:r>
              <a:rPr lang="it-IT" altLang="it-IT" sz="1800">
                <a:solidFill>
                  <a:srgbClr val="000066"/>
                </a:solidFill>
                <a:latin typeface="Comic Sans MS" panose="030F0902030302020204" pitchFamily="66" charset="0"/>
              </a:rPr>
              <a:t>Esiste un “buco” dell’ozono artico?</a:t>
            </a:r>
          </a:p>
        </p:txBody>
      </p:sp>
      <p:pic>
        <p:nvPicPr>
          <p:cNvPr id="31750" name="Picture 49">
            <a:extLst>
              <a:ext uri="{FF2B5EF4-FFF2-40B4-BE49-F238E27FC236}">
                <a16:creationId xmlns:a16="http://schemas.microsoft.com/office/drawing/2014/main" xmlns="" id="{66841CD1-895D-6691-AA2A-E4A5F303A974}"/>
              </a:ext>
            </a:extLst>
          </p:cNvPr>
          <p:cNvPicPr>
            <a:picLocks noChangeAspect="1" noChangeArrowheads="1"/>
          </p:cNvPicPr>
          <p:nvPr/>
        </p:nvPicPr>
        <p:blipFill>
          <a:blip r:embed="rId2">
            <a:clrChange>
              <a:clrFrom>
                <a:srgbClr val="0000FF"/>
              </a:clrFrom>
              <a:clrTo>
                <a:srgbClr val="0000FF">
                  <a:alpha val="0"/>
                </a:srgbClr>
              </a:clrTo>
            </a:clrChange>
            <a:extLst>
              <a:ext uri="{28A0092B-C50C-407E-A947-70E740481C1C}">
                <a14:useLocalDpi xmlns:a14="http://schemas.microsoft.com/office/drawing/2010/main" val="0"/>
              </a:ext>
            </a:extLst>
          </a:blip>
          <a:srcRect t="9538" r="14874"/>
          <a:stretch>
            <a:fillRect/>
          </a:stretch>
        </p:blipFill>
        <p:spPr bwMode="auto">
          <a:xfrm>
            <a:off x="76200" y="3000375"/>
            <a:ext cx="4419600" cy="34686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751" name="Segnaposto numero diapositiva 6">
            <a:extLst>
              <a:ext uri="{FF2B5EF4-FFF2-40B4-BE49-F238E27FC236}">
                <a16:creationId xmlns:a16="http://schemas.microsoft.com/office/drawing/2014/main" xmlns="" id="{8A59C425-2F20-15EB-7607-809882F1A87C}"/>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0B3EF048-E13B-F344-B27F-CC49C185B661}" type="slidenum">
              <a:rPr lang="it-IT" altLang="it-IT" sz="1000">
                <a:solidFill>
                  <a:srgbClr val="000066"/>
                </a:solidFill>
                <a:latin typeface="Comic Sans MS" panose="030F0902030302020204" pitchFamily="66" charset="0"/>
              </a:rPr>
              <a:pPr algn="r" eaLnBrk="1" hangingPunct="1">
                <a:spcBef>
                  <a:spcPct val="50000"/>
                </a:spcBef>
                <a:buFontTx/>
                <a:buNone/>
              </a:pPr>
              <a:t>33</a:t>
            </a:fld>
            <a:endParaRPr lang="it-IT" altLang="it-IT" sz="1000">
              <a:solidFill>
                <a:srgbClr val="000066"/>
              </a:solidFill>
              <a:latin typeface="Comic Sans MS" panose="030F0902030302020204" pitchFamily="66" charset="0"/>
            </a:endParaRPr>
          </a:p>
        </p:txBody>
      </p:sp>
      <p:sp>
        <p:nvSpPr>
          <p:cNvPr id="31752" name="Segnaposto data 4">
            <a:extLst>
              <a:ext uri="{FF2B5EF4-FFF2-40B4-BE49-F238E27FC236}">
                <a16:creationId xmlns:a16="http://schemas.microsoft.com/office/drawing/2014/main" xmlns="" id="{9A4855DF-B3EA-FFF3-B267-55E39459F1A4}"/>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xmlns="" id="{21343B38-80D2-1290-9780-903C4B5D502C}"/>
              </a:ext>
            </a:extLst>
          </p:cNvPr>
          <p:cNvSpPr txBox="1">
            <a:spLocks noChangeArrowheads="1"/>
          </p:cNvSpPr>
          <p:nvPr/>
        </p:nvSpPr>
        <p:spPr bwMode="auto">
          <a:xfrm>
            <a:off x="1838325" y="1387475"/>
            <a:ext cx="5467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Il primo tentativo di spiegazione del buco dell’ozono antartico</a:t>
            </a:r>
          </a:p>
          <a:p>
            <a:pPr algn="ctr" eaLnBrk="1" hangingPunct="1">
              <a:spcBef>
                <a:spcPct val="0"/>
              </a:spcBef>
              <a:buFontTx/>
              <a:buNone/>
            </a:pPr>
            <a:r>
              <a:rPr lang="it-IT" altLang="it-IT" sz="2400">
                <a:solidFill>
                  <a:srgbClr val="FFFF66"/>
                </a:solidFill>
                <a:latin typeface="Comic Sans MS" panose="030F0902030302020204" pitchFamily="66" charset="0"/>
              </a:rPr>
              <a:t>(errato, ma non completamente)</a:t>
            </a:r>
            <a:endParaRPr lang="it-IT" altLang="it-IT" sz="2000">
              <a:latin typeface="Comic Sans MS" panose="030F0902030302020204" pitchFamily="66" charset="0"/>
            </a:endParaRPr>
          </a:p>
        </p:txBody>
      </p:sp>
      <p:grpSp>
        <p:nvGrpSpPr>
          <p:cNvPr id="34819" name="Group 13">
            <a:extLst>
              <a:ext uri="{FF2B5EF4-FFF2-40B4-BE49-F238E27FC236}">
                <a16:creationId xmlns:a16="http://schemas.microsoft.com/office/drawing/2014/main" xmlns="" id="{D0E17330-9A1A-CEAA-5EC4-1E6DCEC01D1D}"/>
              </a:ext>
            </a:extLst>
          </p:cNvPr>
          <p:cNvGrpSpPr>
            <a:grpSpLocks/>
          </p:cNvGrpSpPr>
          <p:nvPr/>
        </p:nvGrpSpPr>
        <p:grpSpPr bwMode="auto">
          <a:xfrm>
            <a:off x="781050" y="2667000"/>
            <a:ext cx="7581900" cy="1066800"/>
            <a:chOff x="492" y="1536"/>
            <a:chExt cx="4776" cy="672"/>
          </a:xfrm>
        </p:grpSpPr>
        <p:sp>
          <p:nvSpPr>
            <p:cNvPr id="34825" name="Rectangle 10">
              <a:extLst>
                <a:ext uri="{FF2B5EF4-FFF2-40B4-BE49-F238E27FC236}">
                  <a16:creationId xmlns:a16="http://schemas.microsoft.com/office/drawing/2014/main" xmlns="" id="{6859911E-B08F-AB70-35CD-2F9C8BD7879A}"/>
                </a:ext>
              </a:extLst>
            </p:cNvPr>
            <p:cNvSpPr>
              <a:spLocks noChangeArrowheads="1"/>
            </p:cNvSpPr>
            <p:nvPr/>
          </p:nvSpPr>
          <p:spPr bwMode="auto">
            <a:xfrm>
              <a:off x="492" y="1544"/>
              <a:ext cx="4776"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it-IT" sz="2100">
                  <a:solidFill>
                    <a:srgbClr val="000066"/>
                  </a:solidFill>
                  <a:latin typeface="Tahoma" panose="020B0604030504040204" pitchFamily="34" charset="0"/>
                </a:rPr>
                <a:t>Farman, J. C., B. G. Gardiner, and J. D. Shanklin. 1985. </a:t>
              </a:r>
              <a:r>
                <a:rPr lang="en-US" altLang="it-IT" sz="2100" i="1">
                  <a:solidFill>
                    <a:srgbClr val="000066"/>
                  </a:solidFill>
                  <a:latin typeface="Tahoma" panose="020B0604030504040204" pitchFamily="34" charset="0"/>
                </a:rPr>
                <a:t>Large losses of total ozone in Antarctica reveal seasonal ClOx/NOx</a:t>
              </a:r>
              <a:r>
                <a:rPr lang="en-US" altLang="it-IT" sz="2100">
                  <a:solidFill>
                    <a:srgbClr val="000066"/>
                  </a:solidFill>
                  <a:latin typeface="Tahoma" panose="020B0604030504040204" pitchFamily="34" charset="0"/>
                </a:rPr>
                <a:t> interaction. </a:t>
              </a:r>
              <a:r>
                <a:rPr lang="en-US" altLang="it-IT" sz="2100" i="1">
                  <a:solidFill>
                    <a:srgbClr val="000066"/>
                  </a:solidFill>
                  <a:latin typeface="Tahoma" panose="020B0604030504040204" pitchFamily="34" charset="0"/>
                </a:rPr>
                <a:t>Nature </a:t>
              </a:r>
              <a:r>
                <a:rPr lang="en-US" altLang="it-IT" sz="2100" b="1">
                  <a:solidFill>
                    <a:srgbClr val="000066"/>
                  </a:solidFill>
                  <a:latin typeface="Tahoma" panose="020B0604030504040204" pitchFamily="34" charset="0"/>
                </a:rPr>
                <a:t>315</a:t>
              </a:r>
              <a:r>
                <a:rPr lang="en-US" altLang="it-IT" sz="2100">
                  <a:solidFill>
                    <a:srgbClr val="000066"/>
                  </a:solidFill>
                  <a:latin typeface="Tahoma" panose="020B0604030504040204" pitchFamily="34" charset="0"/>
                </a:rPr>
                <a:t>: 207-10</a:t>
              </a:r>
              <a:endParaRPr lang="en-US" altLang="it-IT" sz="4400">
                <a:latin typeface="Tahoma" panose="020B0604030504040204" pitchFamily="34" charset="0"/>
              </a:endParaRPr>
            </a:p>
          </p:txBody>
        </p:sp>
        <p:sp>
          <p:nvSpPr>
            <p:cNvPr id="34826" name="Oval 11">
              <a:extLst>
                <a:ext uri="{FF2B5EF4-FFF2-40B4-BE49-F238E27FC236}">
                  <a16:creationId xmlns:a16="http://schemas.microsoft.com/office/drawing/2014/main" xmlns="" id="{F02F76E8-06BA-9B10-655B-5F278F56C0B2}"/>
                </a:ext>
              </a:extLst>
            </p:cNvPr>
            <p:cNvSpPr>
              <a:spLocks noChangeArrowheads="1"/>
            </p:cNvSpPr>
            <p:nvPr/>
          </p:nvSpPr>
          <p:spPr bwMode="auto">
            <a:xfrm>
              <a:off x="4176" y="1536"/>
              <a:ext cx="672" cy="288"/>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it-IT" altLang="it-IT" sz="1800">
                <a:solidFill>
                  <a:srgbClr val="000066"/>
                </a:solidFill>
              </a:endParaRPr>
            </a:p>
          </p:txBody>
        </p:sp>
      </p:grpSp>
      <p:sp>
        <p:nvSpPr>
          <p:cNvPr id="34820" name="Rectangle 12">
            <a:extLst>
              <a:ext uri="{FF2B5EF4-FFF2-40B4-BE49-F238E27FC236}">
                <a16:creationId xmlns:a16="http://schemas.microsoft.com/office/drawing/2014/main" xmlns="" id="{52C3562D-8EA1-7DD3-89EB-A84083E02437}"/>
              </a:ext>
            </a:extLst>
          </p:cNvPr>
          <p:cNvSpPr>
            <a:spLocks noChangeArrowheads="1"/>
          </p:cNvSpPr>
          <p:nvPr/>
        </p:nvSpPr>
        <p:spPr bwMode="auto">
          <a:xfrm>
            <a:off x="600075" y="3949700"/>
            <a:ext cx="79438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GB" altLang="it-IT" sz="2400" b="1" i="1">
                <a:solidFill>
                  <a:srgbClr val="000066"/>
                </a:solidFill>
                <a:latin typeface="Tahoma" panose="020B0604030504040204" pitchFamily="34" charset="0"/>
              </a:rPr>
              <a:t>“We suggest that the very low temperatures which prevail from midwinter until several weeks after the spring equinox make the Antarctic stratosphere uniquely sensitive to growth of inorganic chlorine, Cl</a:t>
            </a:r>
            <a:r>
              <a:rPr lang="en-GB" altLang="it-IT" sz="2400" b="1" i="1" baseline="-25000">
                <a:solidFill>
                  <a:srgbClr val="000066"/>
                </a:solidFill>
                <a:latin typeface="Tahoma" panose="020B0604030504040204" pitchFamily="34" charset="0"/>
              </a:rPr>
              <a:t>X</a:t>
            </a:r>
            <a:r>
              <a:rPr lang="en-GB" altLang="it-IT" sz="2400" i="1">
                <a:solidFill>
                  <a:srgbClr val="000066"/>
                </a:solidFill>
                <a:latin typeface="Tahoma" panose="020B0604030504040204" pitchFamily="34" charset="0"/>
              </a:rPr>
              <a:t>  …”</a:t>
            </a:r>
          </a:p>
        </p:txBody>
      </p:sp>
      <p:sp>
        <p:nvSpPr>
          <p:cNvPr id="34821" name="Rectangle 14">
            <a:extLst>
              <a:ext uri="{FF2B5EF4-FFF2-40B4-BE49-F238E27FC236}">
                <a16:creationId xmlns:a16="http://schemas.microsoft.com/office/drawing/2014/main" xmlns="" id="{683212EB-3506-448E-BBF0-3E5EEB508360}"/>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34822" name="Segnaposto numero diapositiva 6">
            <a:extLst>
              <a:ext uri="{FF2B5EF4-FFF2-40B4-BE49-F238E27FC236}">
                <a16:creationId xmlns:a16="http://schemas.microsoft.com/office/drawing/2014/main" xmlns="" id="{DB0AFFBE-5018-33B2-7E6F-8B79E9EEF982}"/>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FBB1A1F7-9DE3-4048-8086-2B8942B0466F}" type="slidenum">
              <a:rPr lang="it-IT" altLang="it-IT" sz="1000">
                <a:solidFill>
                  <a:srgbClr val="000066"/>
                </a:solidFill>
                <a:latin typeface="Comic Sans MS" panose="030F0902030302020204" pitchFamily="66" charset="0"/>
              </a:rPr>
              <a:pPr algn="r" eaLnBrk="1" hangingPunct="1">
                <a:spcBef>
                  <a:spcPct val="50000"/>
                </a:spcBef>
                <a:buFontTx/>
                <a:buNone/>
              </a:pPr>
              <a:t>34</a:t>
            </a:fld>
            <a:endParaRPr lang="it-IT" altLang="it-IT" sz="1000">
              <a:solidFill>
                <a:srgbClr val="000066"/>
              </a:solidFill>
              <a:latin typeface="Comic Sans MS" panose="030F0902030302020204" pitchFamily="66" charset="0"/>
            </a:endParaRPr>
          </a:p>
        </p:txBody>
      </p:sp>
      <p:sp>
        <p:nvSpPr>
          <p:cNvPr id="34823" name="Segnaposto data 4">
            <a:extLst>
              <a:ext uri="{FF2B5EF4-FFF2-40B4-BE49-F238E27FC236}">
                <a16:creationId xmlns:a16="http://schemas.microsoft.com/office/drawing/2014/main" xmlns="" id="{73E11F67-3DD1-9C35-927D-CEA21188FA3C}"/>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a:extLst>
              <a:ext uri="{FF2B5EF4-FFF2-40B4-BE49-F238E27FC236}">
                <a16:creationId xmlns:a16="http://schemas.microsoft.com/office/drawing/2014/main" xmlns="" id="{DE2639D7-6064-4EC9-2E19-CA27D28A8259}"/>
              </a:ext>
            </a:extLst>
          </p:cNvPr>
          <p:cNvSpPr txBox="1">
            <a:spLocks noChangeArrowheads="1"/>
          </p:cNvSpPr>
          <p:nvPr/>
        </p:nvSpPr>
        <p:spPr bwMode="auto">
          <a:xfrm>
            <a:off x="1490663" y="1371600"/>
            <a:ext cx="61626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Il secondo tentativo di spiegazione del buco dell’ozono antartico (errato):</a:t>
            </a:r>
          </a:p>
          <a:p>
            <a:pPr algn="ctr" eaLnBrk="1" hangingPunct="1">
              <a:spcBef>
                <a:spcPct val="50000"/>
              </a:spcBef>
              <a:buFontTx/>
              <a:buNone/>
            </a:pPr>
            <a:r>
              <a:rPr lang="it-IT" altLang="it-IT" sz="2400">
                <a:solidFill>
                  <a:srgbClr val="FFFF66"/>
                </a:solidFill>
                <a:latin typeface="Comic Sans MS" panose="030F0902030302020204" pitchFamily="66" charset="0"/>
              </a:rPr>
              <a:t>LA TEORIA DINAMICA</a:t>
            </a:r>
            <a:endParaRPr lang="it-IT" altLang="it-IT" sz="2000">
              <a:latin typeface="Comic Sans MS" panose="030F0902030302020204" pitchFamily="66" charset="0"/>
            </a:endParaRPr>
          </a:p>
        </p:txBody>
      </p:sp>
      <p:sp>
        <p:nvSpPr>
          <p:cNvPr id="35843" name="Rectangle 5">
            <a:extLst>
              <a:ext uri="{FF2B5EF4-FFF2-40B4-BE49-F238E27FC236}">
                <a16:creationId xmlns:a16="http://schemas.microsoft.com/office/drawing/2014/main" xmlns="" id="{6C083E1A-D3D4-3980-0819-F4D1681B9F00}"/>
              </a:ext>
            </a:extLst>
          </p:cNvPr>
          <p:cNvSpPr>
            <a:spLocks noChangeArrowheads="1"/>
          </p:cNvSpPr>
          <p:nvPr/>
        </p:nvSpPr>
        <p:spPr bwMode="auto">
          <a:xfrm>
            <a:off x="781050" y="2895600"/>
            <a:ext cx="75819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it-IT" sz="2000">
                <a:solidFill>
                  <a:srgbClr val="000066"/>
                </a:solidFill>
                <a:latin typeface="Tahoma" panose="020B0604030504040204" pitchFamily="34" charset="0"/>
              </a:rPr>
              <a:t>Tung, K.K., and J.M. Rodriguez. </a:t>
            </a:r>
            <a:r>
              <a:rPr lang="en-US" altLang="it-IT" sz="2000" i="1">
                <a:solidFill>
                  <a:srgbClr val="000066"/>
                </a:solidFill>
                <a:latin typeface="Tahoma" panose="020B0604030504040204" pitchFamily="34" charset="0"/>
              </a:rPr>
              <a:t>Are Antarctic ozone variations a manifestation of dynamics or chemistry?</a:t>
            </a:r>
            <a:r>
              <a:rPr lang="en-US" altLang="it-IT" sz="2000">
                <a:solidFill>
                  <a:srgbClr val="000066"/>
                </a:solidFill>
                <a:latin typeface="Tahoma" panose="020B0604030504040204" pitchFamily="34" charset="0"/>
              </a:rPr>
              <a:t> Nature</a:t>
            </a:r>
            <a:r>
              <a:rPr lang="en-US" altLang="it-IT" sz="2000" i="1">
                <a:solidFill>
                  <a:srgbClr val="000066"/>
                </a:solidFill>
                <a:latin typeface="Tahoma" panose="020B0604030504040204" pitchFamily="34" charset="0"/>
              </a:rPr>
              <a:t>. </a:t>
            </a:r>
            <a:r>
              <a:rPr lang="en-US" altLang="it-IT" sz="2000" b="1">
                <a:solidFill>
                  <a:srgbClr val="000066"/>
                </a:solidFill>
                <a:latin typeface="Tahoma" panose="020B0604030504040204" pitchFamily="34" charset="0"/>
              </a:rPr>
              <a:t>322:</a:t>
            </a:r>
            <a:r>
              <a:rPr lang="en-US" altLang="it-IT" sz="2000">
                <a:solidFill>
                  <a:srgbClr val="000066"/>
                </a:solidFill>
                <a:latin typeface="Tahoma" panose="020B0604030504040204" pitchFamily="34" charset="0"/>
              </a:rPr>
              <a:t> 811-814. 1986</a:t>
            </a:r>
          </a:p>
        </p:txBody>
      </p:sp>
      <p:sp>
        <p:nvSpPr>
          <p:cNvPr id="35844" name="Rectangle 7">
            <a:extLst>
              <a:ext uri="{FF2B5EF4-FFF2-40B4-BE49-F238E27FC236}">
                <a16:creationId xmlns:a16="http://schemas.microsoft.com/office/drawing/2014/main" xmlns="" id="{C24E9347-125B-BCDC-5D06-3BDCE8095ED5}"/>
              </a:ext>
            </a:extLst>
          </p:cNvPr>
          <p:cNvSpPr>
            <a:spLocks noChangeArrowheads="1"/>
          </p:cNvSpPr>
          <p:nvPr/>
        </p:nvSpPr>
        <p:spPr bwMode="auto">
          <a:xfrm>
            <a:off x="600075" y="4022725"/>
            <a:ext cx="794385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it-IT" sz="2000" b="1">
                <a:solidFill>
                  <a:srgbClr val="FF3300"/>
                </a:solidFill>
                <a:latin typeface="Comic Sans MS" panose="030F0902030302020204" pitchFamily="66" charset="0"/>
              </a:rPr>
              <a:t>Ipotesi:</a:t>
            </a:r>
            <a:r>
              <a:rPr lang="it-IT" altLang="it-IT" sz="2000" b="1">
                <a:solidFill>
                  <a:srgbClr val="000066"/>
                </a:solidFill>
                <a:latin typeface="Comic Sans MS" panose="030F0902030302020204" pitchFamily="66" charset="0"/>
              </a:rPr>
              <a:t> la diminuzione di ozono è dovuta ad un maggiore trasporto di aria (povera di ozono) dalla troposfera a causa di una perturbazione della circolazione atmosferica.</a:t>
            </a:r>
          </a:p>
          <a:p>
            <a:pPr algn="just" eaLnBrk="1" hangingPunct="1">
              <a:spcBef>
                <a:spcPct val="0"/>
              </a:spcBef>
              <a:buFontTx/>
              <a:buNone/>
            </a:pPr>
            <a:r>
              <a:rPr lang="it-IT" altLang="it-IT" sz="2000" b="1">
                <a:solidFill>
                  <a:srgbClr val="000066"/>
                </a:solidFill>
                <a:latin typeface="Comic Sans MS" panose="030F0902030302020204" pitchFamily="66" charset="0"/>
              </a:rPr>
              <a:t/>
            </a:r>
            <a:br>
              <a:rPr lang="it-IT" altLang="it-IT" sz="2000" b="1">
                <a:solidFill>
                  <a:srgbClr val="000066"/>
                </a:solidFill>
                <a:latin typeface="Comic Sans MS" panose="030F0902030302020204" pitchFamily="66" charset="0"/>
              </a:rPr>
            </a:br>
            <a:r>
              <a:rPr lang="it-IT" altLang="it-IT" sz="2000" i="1">
                <a:solidFill>
                  <a:srgbClr val="000066"/>
                </a:solidFill>
                <a:latin typeface="Comic Sans MS" panose="030F0902030302020204" pitchFamily="66" charset="0"/>
              </a:rPr>
              <a:t>S</a:t>
            </a:r>
            <a:r>
              <a:rPr lang="it-IT" altLang="it-IT" sz="1800" i="1">
                <a:solidFill>
                  <a:srgbClr val="000066"/>
                </a:solidFill>
                <a:latin typeface="Comic Sans MS" panose="030F0902030302020204" pitchFamily="66" charset="0"/>
              </a:rPr>
              <a:t>e così fosse stato anche il profilo verticale di altre specie (N</a:t>
            </a:r>
            <a:r>
              <a:rPr lang="it-IT" altLang="it-IT" sz="1800" i="1" baseline="-25000">
                <a:solidFill>
                  <a:srgbClr val="000066"/>
                </a:solidFill>
                <a:latin typeface="Comic Sans MS" panose="030F0902030302020204" pitchFamily="66" charset="0"/>
              </a:rPr>
              <a:t>2</a:t>
            </a:r>
            <a:r>
              <a:rPr lang="it-IT" altLang="it-IT" sz="1800" i="1">
                <a:solidFill>
                  <a:srgbClr val="000066"/>
                </a:solidFill>
                <a:latin typeface="Comic Sans MS" panose="030F0902030302020204" pitchFamily="66" charset="0"/>
              </a:rPr>
              <a:t>O), trasportate dalla troposfera alla stratosfera, avrebbe dovuto mostrare significative variazioni.</a:t>
            </a:r>
          </a:p>
        </p:txBody>
      </p:sp>
      <p:sp>
        <p:nvSpPr>
          <p:cNvPr id="35845" name="Rectangle 8">
            <a:extLst>
              <a:ext uri="{FF2B5EF4-FFF2-40B4-BE49-F238E27FC236}">
                <a16:creationId xmlns:a16="http://schemas.microsoft.com/office/drawing/2014/main" xmlns="" id="{A8571A66-2988-8022-5CD1-D42427CADB52}"/>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35846" name="Segnaposto numero diapositiva 6">
            <a:extLst>
              <a:ext uri="{FF2B5EF4-FFF2-40B4-BE49-F238E27FC236}">
                <a16:creationId xmlns:a16="http://schemas.microsoft.com/office/drawing/2014/main" xmlns="" id="{6FFB6800-1C2F-DF73-FDFF-161B6064DF87}"/>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3D614E82-DB88-6E4C-856F-08D1F3AC666A}" type="slidenum">
              <a:rPr lang="it-IT" altLang="it-IT" sz="1000">
                <a:solidFill>
                  <a:srgbClr val="000066"/>
                </a:solidFill>
                <a:latin typeface="Comic Sans MS" panose="030F0902030302020204" pitchFamily="66" charset="0"/>
              </a:rPr>
              <a:pPr algn="r" eaLnBrk="1" hangingPunct="1">
                <a:spcBef>
                  <a:spcPct val="50000"/>
                </a:spcBef>
                <a:buFontTx/>
                <a:buNone/>
              </a:pPr>
              <a:t>35</a:t>
            </a:fld>
            <a:endParaRPr lang="it-IT" altLang="it-IT" sz="1000">
              <a:solidFill>
                <a:srgbClr val="000066"/>
              </a:solidFill>
              <a:latin typeface="Comic Sans MS" panose="030F0902030302020204" pitchFamily="66" charset="0"/>
            </a:endParaRPr>
          </a:p>
        </p:txBody>
      </p:sp>
      <p:sp>
        <p:nvSpPr>
          <p:cNvPr id="35847" name="Segnaposto data 4">
            <a:extLst>
              <a:ext uri="{FF2B5EF4-FFF2-40B4-BE49-F238E27FC236}">
                <a16:creationId xmlns:a16="http://schemas.microsoft.com/office/drawing/2014/main" xmlns="" id="{C7E586F8-4EF4-09DB-734D-6D352B10F87A}"/>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xmlns="" id="{0A7915DA-A505-2BCE-53E4-4F06F8C9C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04" t="10721" r="15259" b="5482"/>
          <a:stretch>
            <a:fillRect/>
          </a:stretch>
        </p:blipFill>
        <p:spPr bwMode="auto">
          <a:xfrm>
            <a:off x="76200" y="1571625"/>
            <a:ext cx="6019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a:extLst>
              <a:ext uri="{FF2B5EF4-FFF2-40B4-BE49-F238E27FC236}">
                <a16:creationId xmlns:a16="http://schemas.microsoft.com/office/drawing/2014/main" xmlns="" id="{025B750D-6910-3CAC-D51F-F310DF516744}"/>
              </a:ext>
            </a:extLst>
          </p:cNvPr>
          <p:cNvSpPr txBox="1">
            <a:spLocks noChangeArrowheads="1"/>
          </p:cNvSpPr>
          <p:nvPr/>
        </p:nvSpPr>
        <p:spPr bwMode="auto">
          <a:xfrm>
            <a:off x="1490663" y="1219200"/>
            <a:ext cx="616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LA TEORIA DINAMICA</a:t>
            </a:r>
            <a:endParaRPr lang="it-IT" altLang="it-IT" sz="2000">
              <a:latin typeface="Comic Sans MS" panose="030F0902030302020204" pitchFamily="66" charset="0"/>
            </a:endParaRPr>
          </a:p>
        </p:txBody>
      </p:sp>
      <p:sp>
        <p:nvSpPr>
          <p:cNvPr id="420869" name="Text Box 5">
            <a:extLst>
              <a:ext uri="{FF2B5EF4-FFF2-40B4-BE49-F238E27FC236}">
                <a16:creationId xmlns:a16="http://schemas.microsoft.com/office/drawing/2014/main" xmlns="" id="{F6E7F47C-FB8A-E387-A134-D57ECA17948C}"/>
              </a:ext>
            </a:extLst>
          </p:cNvPr>
          <p:cNvSpPr txBox="1">
            <a:spLocks noChangeArrowheads="1"/>
          </p:cNvSpPr>
          <p:nvPr/>
        </p:nvSpPr>
        <p:spPr bwMode="auto">
          <a:xfrm>
            <a:off x="6096000" y="1905000"/>
            <a:ext cx="2895600" cy="4351338"/>
          </a:xfrm>
          <a:prstGeom prst="rect">
            <a:avLst/>
          </a:prstGeom>
          <a:noFill/>
          <a:ln w="9525">
            <a:noFill/>
            <a:miter lim="800000"/>
            <a:headEnd/>
            <a:tailEnd/>
          </a:ln>
          <a:effectLst/>
        </p:spPr>
        <p:txBody>
          <a:bodyPr>
            <a:spAutoFit/>
          </a:bodyPr>
          <a:lstStyle/>
          <a:p>
            <a:pPr algn="just">
              <a:defRPr/>
            </a:pPr>
            <a:r>
              <a:rPr lang="it-IT">
                <a:latin typeface="Tahoma" pitchFamily="34" charset="0"/>
              </a:rPr>
              <a:t>Il protossido di azoto non mostra alcuna significativa variazione durante i perio-di di deplezione, anzi l’ N</a:t>
            </a:r>
            <a:r>
              <a:rPr lang="it-IT" baseline="-25000">
                <a:latin typeface="Tahoma" pitchFamily="34" charset="0"/>
              </a:rPr>
              <a:t>2</a:t>
            </a:r>
            <a:r>
              <a:rPr lang="it-IT">
                <a:latin typeface="Tahoma" pitchFamily="34" charset="0"/>
              </a:rPr>
              <a:t>O diminuisce con l’altitudine come in condizioni “normali”.</a:t>
            </a:r>
          </a:p>
          <a:p>
            <a:pPr algn="just">
              <a:defRPr/>
            </a:pPr>
            <a:r>
              <a:rPr lang="it-IT" b="1" i="1">
                <a:effectLst>
                  <a:outerShdw blurRad="38100" dist="38100" dir="2700000" algn="tl">
                    <a:srgbClr val="000000"/>
                  </a:outerShdw>
                </a:effectLst>
                <a:latin typeface="Tahoma" pitchFamily="34" charset="0"/>
              </a:rPr>
              <a:t>Il trasporto troposfe-rico non è in grado di spiegare la formazione del buco di ozono.</a:t>
            </a:r>
          </a:p>
          <a:p>
            <a:pPr algn="just">
              <a:defRPr/>
            </a:pPr>
            <a:endParaRPr lang="it-IT" b="1" i="1">
              <a:effectLst>
                <a:outerShdw blurRad="38100" dist="38100" dir="2700000" algn="tl">
                  <a:srgbClr val="000000"/>
                </a:outerShdw>
              </a:effectLst>
              <a:latin typeface="Tahoma" pitchFamily="34" charset="0"/>
            </a:endParaRPr>
          </a:p>
          <a:p>
            <a:pPr algn="just">
              <a:defRPr/>
            </a:pPr>
            <a:r>
              <a:rPr lang="it-IT">
                <a:latin typeface="Tahoma" pitchFamily="34" charset="0"/>
              </a:rPr>
              <a:t>AAOE = Airborne Antartic Ozone Experiment</a:t>
            </a:r>
          </a:p>
        </p:txBody>
      </p:sp>
      <p:sp>
        <p:nvSpPr>
          <p:cNvPr id="36869" name="Rectangle 6">
            <a:extLst>
              <a:ext uri="{FF2B5EF4-FFF2-40B4-BE49-F238E27FC236}">
                <a16:creationId xmlns:a16="http://schemas.microsoft.com/office/drawing/2014/main" xmlns="" id="{3870DD49-9675-155B-4C60-F0DD7C69BE41}"/>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36870" name="Segnaposto numero diapositiva 6">
            <a:extLst>
              <a:ext uri="{FF2B5EF4-FFF2-40B4-BE49-F238E27FC236}">
                <a16:creationId xmlns:a16="http://schemas.microsoft.com/office/drawing/2014/main" xmlns="" id="{FA5D5FF9-3E85-5C8A-EF9E-8CE85533563D}"/>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0D4EB563-AEBE-504A-B372-A4438BF56C05}" type="slidenum">
              <a:rPr lang="it-IT" altLang="it-IT" sz="1000">
                <a:solidFill>
                  <a:srgbClr val="000066"/>
                </a:solidFill>
                <a:latin typeface="Comic Sans MS" panose="030F0902030302020204" pitchFamily="66" charset="0"/>
              </a:rPr>
              <a:pPr algn="r" eaLnBrk="1" hangingPunct="1">
                <a:spcBef>
                  <a:spcPct val="50000"/>
                </a:spcBef>
                <a:buFontTx/>
                <a:buNone/>
              </a:pPr>
              <a:t>36</a:t>
            </a:fld>
            <a:endParaRPr lang="it-IT" altLang="it-IT" sz="1000">
              <a:solidFill>
                <a:srgbClr val="000066"/>
              </a:solidFill>
              <a:latin typeface="Comic Sans MS" panose="030F0902030302020204" pitchFamily="66" charset="0"/>
            </a:endParaRPr>
          </a:p>
        </p:txBody>
      </p:sp>
      <p:sp>
        <p:nvSpPr>
          <p:cNvPr id="36871" name="Segnaposto data 4">
            <a:extLst>
              <a:ext uri="{FF2B5EF4-FFF2-40B4-BE49-F238E27FC236}">
                <a16:creationId xmlns:a16="http://schemas.microsoft.com/office/drawing/2014/main" xmlns="" id="{FA305816-3EBB-90C7-A586-2EA8305D1102}"/>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a:extLst>
              <a:ext uri="{FF2B5EF4-FFF2-40B4-BE49-F238E27FC236}">
                <a16:creationId xmlns:a16="http://schemas.microsoft.com/office/drawing/2014/main" xmlns="" id="{769D4387-E4BD-AAF2-134B-5063B9C60E05}"/>
              </a:ext>
            </a:extLst>
          </p:cNvPr>
          <p:cNvSpPr txBox="1">
            <a:spLocks noChangeArrowheads="1"/>
          </p:cNvSpPr>
          <p:nvPr/>
        </p:nvSpPr>
        <p:spPr bwMode="auto">
          <a:xfrm>
            <a:off x="1490663" y="1371600"/>
            <a:ext cx="61626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Il terzo tentativo di spiegazione del buco dell’ozono antartico (errato):</a:t>
            </a:r>
          </a:p>
          <a:p>
            <a:pPr algn="ctr" eaLnBrk="1" hangingPunct="1">
              <a:spcBef>
                <a:spcPct val="50000"/>
              </a:spcBef>
              <a:buFontTx/>
              <a:buNone/>
            </a:pPr>
            <a:r>
              <a:rPr lang="it-IT" altLang="it-IT" sz="2400">
                <a:solidFill>
                  <a:srgbClr val="FFFF66"/>
                </a:solidFill>
                <a:latin typeface="Comic Sans MS" panose="030F0902030302020204" pitchFamily="66" charset="0"/>
              </a:rPr>
              <a:t>LA TEORIA DEGLI OSSIDI DI AZOTO</a:t>
            </a:r>
            <a:endParaRPr lang="it-IT" altLang="it-IT" sz="2000">
              <a:latin typeface="Comic Sans MS" panose="030F0902030302020204" pitchFamily="66" charset="0"/>
            </a:endParaRPr>
          </a:p>
        </p:txBody>
      </p:sp>
      <p:sp>
        <p:nvSpPr>
          <p:cNvPr id="37891" name="Rectangle 4">
            <a:extLst>
              <a:ext uri="{FF2B5EF4-FFF2-40B4-BE49-F238E27FC236}">
                <a16:creationId xmlns:a16="http://schemas.microsoft.com/office/drawing/2014/main" xmlns="" id="{2B82AC4C-B52D-AA36-33E3-9D83768E0010}"/>
              </a:ext>
            </a:extLst>
          </p:cNvPr>
          <p:cNvSpPr>
            <a:spLocks noChangeArrowheads="1"/>
          </p:cNvSpPr>
          <p:nvPr/>
        </p:nvSpPr>
        <p:spPr bwMode="auto">
          <a:xfrm>
            <a:off x="781050" y="2895600"/>
            <a:ext cx="75819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it-IT" sz="2000">
                <a:solidFill>
                  <a:srgbClr val="000066"/>
                </a:solidFill>
                <a:latin typeface="Tahoma" panose="020B0604030504040204" pitchFamily="34" charset="0"/>
              </a:rPr>
              <a:t>Callis, L.B. and M. Natarajan. </a:t>
            </a:r>
            <a:r>
              <a:rPr lang="en-US" altLang="it-IT" sz="2000" i="1">
                <a:solidFill>
                  <a:srgbClr val="000066"/>
                </a:solidFill>
                <a:latin typeface="Tahoma" panose="020B0604030504040204" pitchFamily="34" charset="0"/>
              </a:rPr>
              <a:t>The Antarctic ozone minimum: Relationship to odd nitrogen, odd chlorine, the final warming, and the 11-year solar-cycle.</a:t>
            </a:r>
            <a:r>
              <a:rPr lang="en-US" altLang="it-IT" sz="2000">
                <a:solidFill>
                  <a:srgbClr val="000066"/>
                </a:solidFill>
                <a:latin typeface="Tahoma" panose="020B0604030504040204" pitchFamily="34" charset="0"/>
              </a:rPr>
              <a:t> J. Geophys. Res</a:t>
            </a:r>
            <a:r>
              <a:rPr lang="en-US" altLang="it-IT" sz="2000" i="1">
                <a:solidFill>
                  <a:srgbClr val="000066"/>
                </a:solidFill>
                <a:latin typeface="Tahoma" panose="020B0604030504040204" pitchFamily="34" charset="0"/>
              </a:rPr>
              <a:t>.</a:t>
            </a:r>
            <a:r>
              <a:rPr lang="en-US" altLang="it-IT" sz="2000">
                <a:solidFill>
                  <a:srgbClr val="000066"/>
                </a:solidFill>
                <a:latin typeface="Tahoma" panose="020B0604030504040204" pitchFamily="34" charset="0"/>
              </a:rPr>
              <a:t> </a:t>
            </a:r>
            <a:r>
              <a:rPr lang="en-US" altLang="it-IT" sz="2000" b="1">
                <a:solidFill>
                  <a:srgbClr val="000066"/>
                </a:solidFill>
                <a:latin typeface="Tahoma" panose="020B0604030504040204" pitchFamily="34" charset="0"/>
              </a:rPr>
              <a:t>91</a:t>
            </a:r>
            <a:r>
              <a:rPr lang="en-US" altLang="it-IT" sz="2000">
                <a:solidFill>
                  <a:srgbClr val="000066"/>
                </a:solidFill>
                <a:latin typeface="Tahoma" panose="020B0604030504040204" pitchFamily="34" charset="0"/>
              </a:rPr>
              <a:t>:771-796. 1986</a:t>
            </a:r>
          </a:p>
        </p:txBody>
      </p:sp>
      <p:sp>
        <p:nvSpPr>
          <p:cNvPr id="37892" name="Rectangle 5">
            <a:extLst>
              <a:ext uri="{FF2B5EF4-FFF2-40B4-BE49-F238E27FC236}">
                <a16:creationId xmlns:a16="http://schemas.microsoft.com/office/drawing/2014/main" xmlns="" id="{A895EB2D-7251-65E1-1305-815483080AC9}"/>
              </a:ext>
            </a:extLst>
          </p:cNvPr>
          <p:cNvSpPr>
            <a:spLocks noChangeArrowheads="1"/>
          </p:cNvSpPr>
          <p:nvPr/>
        </p:nvSpPr>
        <p:spPr bwMode="auto">
          <a:xfrm>
            <a:off x="600075" y="3962400"/>
            <a:ext cx="79438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it-IT" sz="2000" b="1">
                <a:solidFill>
                  <a:srgbClr val="FF3300"/>
                </a:solidFill>
                <a:latin typeface="Comic Sans MS" panose="030F0902030302020204" pitchFamily="66" charset="0"/>
              </a:rPr>
              <a:t>Ipotesi:</a:t>
            </a:r>
            <a:r>
              <a:rPr lang="it-IT" altLang="it-IT" sz="2000" b="1">
                <a:solidFill>
                  <a:srgbClr val="000066"/>
                </a:solidFill>
                <a:latin typeface="Comic Sans MS" panose="030F0902030302020204" pitchFamily="66" charset="0"/>
              </a:rPr>
              <a:t> la diminuzione di ozono è dovuta ad un incremento di ossidi di azoto prodotti da un’intensa attività solare (sunspot) iniziata nel 1979</a:t>
            </a:r>
          </a:p>
          <a:p>
            <a:pPr algn="just" eaLnBrk="1" hangingPunct="1">
              <a:spcBef>
                <a:spcPct val="0"/>
              </a:spcBef>
              <a:buFontTx/>
              <a:buNone/>
            </a:pPr>
            <a:endParaRPr lang="it-IT" altLang="it-IT" sz="2000" b="1">
              <a:solidFill>
                <a:srgbClr val="000066"/>
              </a:solidFill>
              <a:latin typeface="Comic Sans MS" panose="030F0902030302020204" pitchFamily="66" charset="0"/>
            </a:endParaRPr>
          </a:p>
          <a:p>
            <a:pPr algn="just" eaLnBrk="1" hangingPunct="1">
              <a:spcBef>
                <a:spcPct val="0"/>
              </a:spcBef>
              <a:buFontTx/>
              <a:buNone/>
            </a:pPr>
            <a:r>
              <a:rPr lang="it-IT" altLang="it-IT" sz="2000" i="1">
                <a:solidFill>
                  <a:srgbClr val="000066"/>
                </a:solidFill>
                <a:latin typeface="Comic Sans MS" panose="030F0902030302020204" pitchFamily="66" charset="0"/>
              </a:rPr>
              <a:t>I “sunspot” sono fenomeni periodici (undecennali) dell’attività solare che possono variare</a:t>
            </a:r>
            <a:r>
              <a:rPr lang="it-IT" altLang="it-IT" sz="1800" i="1">
                <a:solidFill>
                  <a:srgbClr val="000066"/>
                </a:solidFill>
                <a:latin typeface="Comic Sans MS" panose="030F0902030302020204" pitchFamily="66" charset="0"/>
              </a:rPr>
              <a:t> la quantità di radiazione UV che raggiunge la stratosfera. Quest’ipotesi non è stata confermata dai dati speri-mentali che non hanno mostrato variazioni significative di NO e NO</a:t>
            </a:r>
            <a:r>
              <a:rPr lang="it-IT" altLang="it-IT" sz="1800" i="1" baseline="-25000">
                <a:solidFill>
                  <a:srgbClr val="000066"/>
                </a:solidFill>
                <a:latin typeface="Comic Sans MS" panose="030F0902030302020204" pitchFamily="66" charset="0"/>
              </a:rPr>
              <a:t>2</a:t>
            </a:r>
            <a:r>
              <a:rPr lang="it-IT" altLang="it-IT" sz="1800" i="1">
                <a:solidFill>
                  <a:srgbClr val="000066"/>
                </a:solidFill>
                <a:latin typeface="Comic Sans MS" panose="030F0902030302020204" pitchFamily="66" charset="0"/>
              </a:rPr>
              <a:t>.</a:t>
            </a:r>
          </a:p>
        </p:txBody>
      </p:sp>
      <p:sp>
        <p:nvSpPr>
          <p:cNvPr id="37893" name="Rectangle 6">
            <a:extLst>
              <a:ext uri="{FF2B5EF4-FFF2-40B4-BE49-F238E27FC236}">
                <a16:creationId xmlns:a16="http://schemas.microsoft.com/office/drawing/2014/main" xmlns="" id="{5CC1A398-627B-D702-A2D8-9CD74ECB7649}"/>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37894" name="Segnaposto numero diapositiva 6">
            <a:extLst>
              <a:ext uri="{FF2B5EF4-FFF2-40B4-BE49-F238E27FC236}">
                <a16:creationId xmlns:a16="http://schemas.microsoft.com/office/drawing/2014/main" xmlns="" id="{A0BE7793-C452-B923-6AC1-952A1108CEB7}"/>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40920604-7AE4-254C-972F-C609D53C8B81}" type="slidenum">
              <a:rPr lang="it-IT" altLang="it-IT" sz="1000">
                <a:solidFill>
                  <a:srgbClr val="000066"/>
                </a:solidFill>
                <a:latin typeface="Comic Sans MS" panose="030F0902030302020204" pitchFamily="66" charset="0"/>
              </a:rPr>
              <a:pPr algn="r" eaLnBrk="1" hangingPunct="1">
                <a:spcBef>
                  <a:spcPct val="50000"/>
                </a:spcBef>
                <a:buFontTx/>
                <a:buNone/>
              </a:pPr>
              <a:t>37</a:t>
            </a:fld>
            <a:endParaRPr lang="it-IT" altLang="it-IT" sz="1000">
              <a:solidFill>
                <a:srgbClr val="000066"/>
              </a:solidFill>
              <a:latin typeface="Comic Sans MS" panose="030F0902030302020204" pitchFamily="66" charset="0"/>
            </a:endParaRPr>
          </a:p>
        </p:txBody>
      </p:sp>
      <p:sp>
        <p:nvSpPr>
          <p:cNvPr id="37895" name="Segnaposto data 4">
            <a:extLst>
              <a:ext uri="{FF2B5EF4-FFF2-40B4-BE49-F238E27FC236}">
                <a16:creationId xmlns:a16="http://schemas.microsoft.com/office/drawing/2014/main" xmlns="" id="{1CE0A813-3484-9D67-8A27-9CF8AAC93674}"/>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a:extLst>
              <a:ext uri="{FF2B5EF4-FFF2-40B4-BE49-F238E27FC236}">
                <a16:creationId xmlns:a16="http://schemas.microsoft.com/office/drawing/2014/main" xmlns="" id="{30E03CA8-3A22-C278-174D-DABB253B1680}"/>
              </a:ext>
            </a:extLst>
          </p:cNvPr>
          <p:cNvSpPr txBox="1">
            <a:spLocks noChangeArrowheads="1"/>
          </p:cNvSpPr>
          <p:nvPr/>
        </p:nvSpPr>
        <p:spPr bwMode="auto">
          <a:xfrm>
            <a:off x="1490663" y="1219200"/>
            <a:ext cx="616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LA TEORIA DEGLI OSSIDI DI AZOTO</a:t>
            </a:r>
            <a:endParaRPr lang="it-IT" altLang="it-IT" sz="2000">
              <a:latin typeface="Comic Sans MS" panose="030F0902030302020204" pitchFamily="66" charset="0"/>
            </a:endParaRPr>
          </a:p>
        </p:txBody>
      </p:sp>
      <p:sp>
        <p:nvSpPr>
          <p:cNvPr id="422917" name="Text Box 5">
            <a:extLst>
              <a:ext uri="{FF2B5EF4-FFF2-40B4-BE49-F238E27FC236}">
                <a16:creationId xmlns:a16="http://schemas.microsoft.com/office/drawing/2014/main" xmlns="" id="{E708BE86-B671-D761-D6F2-1DCB547DE8B7}"/>
              </a:ext>
            </a:extLst>
          </p:cNvPr>
          <p:cNvSpPr txBox="1">
            <a:spLocks noChangeArrowheads="1"/>
          </p:cNvSpPr>
          <p:nvPr/>
        </p:nvSpPr>
        <p:spPr bwMode="auto">
          <a:xfrm>
            <a:off x="6019800" y="2057400"/>
            <a:ext cx="2971800" cy="3802063"/>
          </a:xfrm>
          <a:prstGeom prst="rect">
            <a:avLst/>
          </a:prstGeom>
          <a:noFill/>
          <a:ln w="9525">
            <a:noFill/>
            <a:miter lim="800000"/>
            <a:headEnd/>
            <a:tailEnd/>
          </a:ln>
          <a:effectLst/>
        </p:spPr>
        <p:txBody>
          <a:bodyPr>
            <a:spAutoFit/>
          </a:bodyPr>
          <a:lstStyle/>
          <a:p>
            <a:pPr algn="just">
              <a:defRPr/>
            </a:pPr>
            <a:r>
              <a:rPr lang="it-IT">
                <a:latin typeface="Tahoma" pitchFamily="34" charset="0"/>
              </a:rPr>
              <a:t>Gli ossidi di azoto diminui-scono avvicinandosi al vor-tice polare, contrariamente a ciò che la teoria preve-deva.</a:t>
            </a:r>
          </a:p>
          <a:p>
            <a:pPr algn="just">
              <a:defRPr/>
            </a:pPr>
            <a:r>
              <a:rPr lang="it-IT" b="1" i="1">
                <a:effectLst>
                  <a:outerShdw blurRad="38100" dist="38100" dir="2700000" algn="tl">
                    <a:srgbClr val="000000"/>
                  </a:outerShdw>
                </a:effectLst>
                <a:latin typeface="Tahoma" pitchFamily="34" charset="0"/>
              </a:rPr>
              <a:t>La variazione dell’attivi-tà solare non è in grado di spiegare la formazio-ne del buco di ozono.</a:t>
            </a:r>
          </a:p>
          <a:p>
            <a:pPr algn="just">
              <a:defRPr/>
            </a:pPr>
            <a:endParaRPr lang="it-IT" b="1" i="1">
              <a:effectLst>
                <a:outerShdw blurRad="38100" dist="38100" dir="2700000" algn="tl">
                  <a:srgbClr val="000000"/>
                </a:outerShdw>
              </a:effectLst>
              <a:latin typeface="Tahoma" pitchFamily="34" charset="0"/>
            </a:endParaRPr>
          </a:p>
          <a:p>
            <a:pPr algn="just">
              <a:defRPr/>
            </a:pPr>
            <a:r>
              <a:rPr lang="it-IT">
                <a:latin typeface="Tahoma" pitchFamily="34" charset="0"/>
              </a:rPr>
              <a:t>AAOE = Airborne Antartic Ozone Experiment</a:t>
            </a:r>
          </a:p>
        </p:txBody>
      </p:sp>
      <p:pic>
        <p:nvPicPr>
          <p:cNvPr id="38916" name="Picture 6">
            <a:extLst>
              <a:ext uri="{FF2B5EF4-FFF2-40B4-BE49-F238E27FC236}">
                <a16:creationId xmlns:a16="http://schemas.microsoft.com/office/drawing/2014/main" xmlns="" id="{79E54FC1-2086-E226-A508-AE46B94AD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85938"/>
            <a:ext cx="5867400"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7">
            <a:extLst>
              <a:ext uri="{FF2B5EF4-FFF2-40B4-BE49-F238E27FC236}">
                <a16:creationId xmlns:a16="http://schemas.microsoft.com/office/drawing/2014/main" xmlns="" id="{F6477052-11BC-54B9-84DA-A346AE868837}"/>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38918" name="Segnaposto numero diapositiva 6">
            <a:extLst>
              <a:ext uri="{FF2B5EF4-FFF2-40B4-BE49-F238E27FC236}">
                <a16:creationId xmlns:a16="http://schemas.microsoft.com/office/drawing/2014/main" xmlns="" id="{5CB85DFF-FA3E-8A17-3E05-9C2488862F9E}"/>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1966AB81-D9F9-904C-8B07-A9B152D6A3F9}" type="slidenum">
              <a:rPr lang="it-IT" altLang="it-IT" sz="1000">
                <a:solidFill>
                  <a:srgbClr val="000066"/>
                </a:solidFill>
                <a:latin typeface="Comic Sans MS" panose="030F0902030302020204" pitchFamily="66" charset="0"/>
              </a:rPr>
              <a:pPr algn="r" eaLnBrk="1" hangingPunct="1">
                <a:spcBef>
                  <a:spcPct val="50000"/>
                </a:spcBef>
                <a:buFontTx/>
                <a:buNone/>
              </a:pPr>
              <a:t>38</a:t>
            </a:fld>
            <a:endParaRPr lang="it-IT" altLang="it-IT" sz="1000">
              <a:solidFill>
                <a:srgbClr val="000066"/>
              </a:solidFill>
              <a:latin typeface="Comic Sans MS" panose="030F0902030302020204" pitchFamily="66" charset="0"/>
            </a:endParaRPr>
          </a:p>
        </p:txBody>
      </p:sp>
      <p:sp>
        <p:nvSpPr>
          <p:cNvPr id="38919" name="Segnaposto data 4">
            <a:extLst>
              <a:ext uri="{FF2B5EF4-FFF2-40B4-BE49-F238E27FC236}">
                <a16:creationId xmlns:a16="http://schemas.microsoft.com/office/drawing/2014/main" xmlns="" id="{76237F71-BEFC-FBFC-304A-9D48A7148A9A}"/>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a:extLst>
              <a:ext uri="{FF2B5EF4-FFF2-40B4-BE49-F238E27FC236}">
                <a16:creationId xmlns:a16="http://schemas.microsoft.com/office/drawing/2014/main" xmlns="" id="{73CB9559-2886-59C2-4740-9D36A1B24FF2}"/>
              </a:ext>
            </a:extLst>
          </p:cNvPr>
          <p:cNvSpPr txBox="1">
            <a:spLocks noChangeArrowheads="1"/>
          </p:cNvSpPr>
          <p:nvPr/>
        </p:nvSpPr>
        <p:spPr bwMode="auto">
          <a:xfrm>
            <a:off x="342900" y="1371600"/>
            <a:ext cx="84582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Il quarto tentativo di spiegazione del buco</a:t>
            </a:r>
          </a:p>
          <a:p>
            <a:pPr algn="ctr" eaLnBrk="1" hangingPunct="1">
              <a:spcBef>
                <a:spcPct val="0"/>
              </a:spcBef>
              <a:buFontTx/>
              <a:buNone/>
            </a:pPr>
            <a:r>
              <a:rPr lang="it-IT" altLang="it-IT" sz="2400">
                <a:solidFill>
                  <a:srgbClr val="FFFF66"/>
                </a:solidFill>
                <a:latin typeface="Comic Sans MS" panose="030F0902030302020204" pitchFamily="66" charset="0"/>
              </a:rPr>
              <a:t>dell’ozono antartico (ESATTO, forse!!!):</a:t>
            </a:r>
          </a:p>
          <a:p>
            <a:pPr algn="ctr" eaLnBrk="1" hangingPunct="1">
              <a:spcBef>
                <a:spcPct val="50000"/>
              </a:spcBef>
              <a:buFontTx/>
              <a:buNone/>
            </a:pPr>
            <a:r>
              <a:rPr lang="it-IT" altLang="it-IT" sz="2400">
                <a:solidFill>
                  <a:srgbClr val="FFFF66"/>
                </a:solidFill>
                <a:latin typeface="Comic Sans MS" panose="030F0902030302020204" pitchFamily="66" charset="0"/>
              </a:rPr>
              <a:t>LA TEORIA DELLA CHIMICA IN FASE ETEROGENEA</a:t>
            </a:r>
            <a:endParaRPr lang="it-IT" altLang="it-IT" sz="2000">
              <a:latin typeface="Comic Sans MS" panose="030F0902030302020204" pitchFamily="66" charset="0"/>
            </a:endParaRPr>
          </a:p>
        </p:txBody>
      </p:sp>
      <p:sp>
        <p:nvSpPr>
          <p:cNvPr id="39939" name="Rectangle 4">
            <a:extLst>
              <a:ext uri="{FF2B5EF4-FFF2-40B4-BE49-F238E27FC236}">
                <a16:creationId xmlns:a16="http://schemas.microsoft.com/office/drawing/2014/main" xmlns="" id="{E42A7022-CAD1-0580-515A-EDD8A22833D4}"/>
              </a:ext>
            </a:extLst>
          </p:cNvPr>
          <p:cNvSpPr>
            <a:spLocks noChangeArrowheads="1"/>
          </p:cNvSpPr>
          <p:nvPr/>
        </p:nvSpPr>
        <p:spPr bwMode="auto">
          <a:xfrm>
            <a:off x="619125" y="2819400"/>
            <a:ext cx="79057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it-IT" sz="2000">
                <a:solidFill>
                  <a:srgbClr val="000066"/>
                </a:solidFill>
                <a:latin typeface="Tahoma" panose="020B0604030504040204" pitchFamily="34" charset="0"/>
              </a:rPr>
              <a:t>Crutzen, P.J. and F. Arnold, </a:t>
            </a:r>
            <a:r>
              <a:rPr lang="en-US" altLang="it-IT" sz="2000" i="1">
                <a:solidFill>
                  <a:srgbClr val="000066"/>
                </a:solidFill>
                <a:latin typeface="Tahoma" panose="020B0604030504040204" pitchFamily="34" charset="0"/>
              </a:rPr>
              <a:t>Nitric-acid cloud formation in the cold Antarctic stratosphere: A major cause for the springtime ozone hole</a:t>
            </a:r>
            <a:r>
              <a:rPr lang="en-US" altLang="it-IT" sz="2000">
                <a:solidFill>
                  <a:srgbClr val="000066"/>
                </a:solidFill>
                <a:latin typeface="Tahoma" panose="020B0604030504040204" pitchFamily="34" charset="0"/>
              </a:rPr>
              <a:t>. Nature</a:t>
            </a:r>
            <a:r>
              <a:rPr lang="en-US" altLang="it-IT" sz="2000" i="1">
                <a:solidFill>
                  <a:srgbClr val="000066"/>
                </a:solidFill>
                <a:latin typeface="Tahoma" panose="020B0604030504040204" pitchFamily="34" charset="0"/>
              </a:rPr>
              <a:t>. </a:t>
            </a:r>
            <a:r>
              <a:rPr lang="en-US" altLang="it-IT" sz="2000" b="1">
                <a:solidFill>
                  <a:srgbClr val="000066"/>
                </a:solidFill>
                <a:latin typeface="Tahoma" panose="020B0604030504040204" pitchFamily="34" charset="0"/>
              </a:rPr>
              <a:t>324</a:t>
            </a:r>
            <a:r>
              <a:rPr lang="en-US" altLang="it-IT" sz="2000">
                <a:solidFill>
                  <a:srgbClr val="000066"/>
                </a:solidFill>
                <a:latin typeface="Tahoma" panose="020B0604030504040204" pitchFamily="34" charset="0"/>
              </a:rPr>
              <a:t>: 651-655. 1986</a:t>
            </a:r>
          </a:p>
          <a:p>
            <a:pPr algn="just" eaLnBrk="1" hangingPunct="1">
              <a:spcBef>
                <a:spcPct val="0"/>
              </a:spcBef>
              <a:buFontTx/>
              <a:buNone/>
            </a:pPr>
            <a:r>
              <a:rPr lang="en-US" altLang="it-IT" sz="2000">
                <a:solidFill>
                  <a:srgbClr val="000066"/>
                </a:solidFill>
                <a:latin typeface="Tahoma" panose="020B0604030504040204" pitchFamily="34" charset="0"/>
              </a:rPr>
              <a:t>McElroy, M. B., R.J. Salawitch, and S.C. Wofsy. </a:t>
            </a:r>
            <a:r>
              <a:rPr lang="en-US" altLang="it-IT" sz="2000" i="1">
                <a:solidFill>
                  <a:srgbClr val="000066"/>
                </a:solidFill>
                <a:latin typeface="Tahoma" panose="020B0604030504040204" pitchFamily="34" charset="0"/>
              </a:rPr>
              <a:t>Antarctic O</a:t>
            </a:r>
            <a:r>
              <a:rPr lang="en-US" altLang="it-IT" sz="2000" i="1" baseline="-25000">
                <a:solidFill>
                  <a:srgbClr val="000066"/>
                </a:solidFill>
                <a:latin typeface="Tahoma" panose="020B0604030504040204" pitchFamily="34" charset="0"/>
              </a:rPr>
              <a:t>3</a:t>
            </a:r>
            <a:r>
              <a:rPr lang="en-US" altLang="it-IT" sz="2000" i="1">
                <a:solidFill>
                  <a:srgbClr val="000066"/>
                </a:solidFill>
                <a:latin typeface="Tahoma" panose="020B0604030504040204" pitchFamily="34" charset="0"/>
              </a:rPr>
              <a:t>: Chemical mechanisms for the spring decrease.</a:t>
            </a:r>
            <a:r>
              <a:rPr lang="en-US" altLang="it-IT" sz="2000">
                <a:solidFill>
                  <a:srgbClr val="000066"/>
                </a:solidFill>
                <a:latin typeface="Tahoma" panose="020B0604030504040204" pitchFamily="34" charset="0"/>
              </a:rPr>
              <a:t> Geophys. Res. Lett. </a:t>
            </a:r>
            <a:r>
              <a:rPr lang="en-US" altLang="it-IT" sz="2000" b="1">
                <a:solidFill>
                  <a:srgbClr val="000066"/>
                </a:solidFill>
                <a:latin typeface="Tahoma" panose="020B0604030504040204" pitchFamily="34" charset="0"/>
              </a:rPr>
              <a:t>13</a:t>
            </a:r>
            <a:r>
              <a:rPr lang="en-US" altLang="it-IT" sz="2000">
                <a:solidFill>
                  <a:srgbClr val="000066"/>
                </a:solidFill>
                <a:latin typeface="Tahoma" panose="020B0604030504040204" pitchFamily="34" charset="0"/>
              </a:rPr>
              <a:t>:1296-1299. 1986</a:t>
            </a:r>
          </a:p>
          <a:p>
            <a:pPr algn="just" eaLnBrk="1" hangingPunct="1">
              <a:spcBef>
                <a:spcPct val="0"/>
              </a:spcBef>
              <a:buFontTx/>
              <a:buNone/>
            </a:pPr>
            <a:r>
              <a:rPr lang="en-US" altLang="it-IT" sz="2000">
                <a:solidFill>
                  <a:srgbClr val="000066"/>
                </a:solidFill>
                <a:latin typeface="Tahoma" panose="020B0604030504040204" pitchFamily="34" charset="0"/>
              </a:rPr>
              <a:t>Solomon, S., R.R. Garcia, F.S. Rowland, and D.J. Wuebbles. </a:t>
            </a:r>
            <a:r>
              <a:rPr lang="en-US" altLang="it-IT" sz="2000" i="1">
                <a:solidFill>
                  <a:srgbClr val="000066"/>
                </a:solidFill>
                <a:latin typeface="Tahoma" panose="020B0604030504040204" pitchFamily="34" charset="0"/>
              </a:rPr>
              <a:t>On the depletion of Antarctic ozone.</a:t>
            </a:r>
            <a:r>
              <a:rPr lang="en-US" altLang="it-IT" sz="2000">
                <a:solidFill>
                  <a:srgbClr val="000066"/>
                </a:solidFill>
                <a:latin typeface="Tahoma" panose="020B0604030504040204" pitchFamily="34" charset="0"/>
              </a:rPr>
              <a:t> Nature</a:t>
            </a:r>
            <a:r>
              <a:rPr lang="en-US" altLang="it-IT" sz="2000" i="1">
                <a:solidFill>
                  <a:srgbClr val="000066"/>
                </a:solidFill>
                <a:latin typeface="Tahoma" panose="020B0604030504040204" pitchFamily="34" charset="0"/>
              </a:rPr>
              <a:t>. </a:t>
            </a:r>
            <a:r>
              <a:rPr lang="en-US" altLang="it-IT" sz="2000" b="1">
                <a:solidFill>
                  <a:srgbClr val="000066"/>
                </a:solidFill>
                <a:latin typeface="Tahoma" panose="020B0604030504040204" pitchFamily="34" charset="0"/>
              </a:rPr>
              <a:t>321</a:t>
            </a:r>
            <a:r>
              <a:rPr lang="en-US" altLang="it-IT" sz="2000">
                <a:solidFill>
                  <a:srgbClr val="000066"/>
                </a:solidFill>
                <a:latin typeface="Tahoma" panose="020B0604030504040204" pitchFamily="34" charset="0"/>
              </a:rPr>
              <a:t>:755-758. 1986</a:t>
            </a:r>
          </a:p>
        </p:txBody>
      </p:sp>
      <p:sp>
        <p:nvSpPr>
          <p:cNvPr id="39940" name="Rectangle 5">
            <a:extLst>
              <a:ext uri="{FF2B5EF4-FFF2-40B4-BE49-F238E27FC236}">
                <a16:creationId xmlns:a16="http://schemas.microsoft.com/office/drawing/2014/main" xmlns="" id="{666C9A24-548B-031B-BCAC-81740C780420}"/>
              </a:ext>
            </a:extLst>
          </p:cNvPr>
          <p:cNvSpPr>
            <a:spLocks noChangeArrowheads="1"/>
          </p:cNvSpPr>
          <p:nvPr/>
        </p:nvSpPr>
        <p:spPr bwMode="auto">
          <a:xfrm>
            <a:off x="600075" y="5470525"/>
            <a:ext cx="7943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it-IT" sz="2000" b="1">
                <a:solidFill>
                  <a:srgbClr val="FF3300"/>
                </a:solidFill>
                <a:latin typeface="Comic Sans MS" panose="030F0902030302020204" pitchFamily="66" charset="0"/>
              </a:rPr>
              <a:t>Ipotesi:</a:t>
            </a:r>
            <a:r>
              <a:rPr lang="it-IT" altLang="it-IT" sz="2000" b="1">
                <a:solidFill>
                  <a:srgbClr val="000066"/>
                </a:solidFill>
                <a:latin typeface="Comic Sans MS" panose="030F0902030302020204" pitchFamily="66" charset="0"/>
              </a:rPr>
              <a:t> la diminuzione di ozono è dovuta alla formazione di superfici solide che convertono il cloro da una forma “inattiva” ad una “attiva”, capace di aggredire l’ozono</a:t>
            </a:r>
          </a:p>
        </p:txBody>
      </p:sp>
      <p:sp>
        <p:nvSpPr>
          <p:cNvPr id="39941" name="Rectangle 6">
            <a:extLst>
              <a:ext uri="{FF2B5EF4-FFF2-40B4-BE49-F238E27FC236}">
                <a16:creationId xmlns:a16="http://schemas.microsoft.com/office/drawing/2014/main" xmlns="" id="{E84D711E-99FE-6782-9D14-2FB2FE3B2427}"/>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39942" name="Segnaposto numero diapositiva 6">
            <a:extLst>
              <a:ext uri="{FF2B5EF4-FFF2-40B4-BE49-F238E27FC236}">
                <a16:creationId xmlns:a16="http://schemas.microsoft.com/office/drawing/2014/main" xmlns="" id="{33D78CE8-C6F0-3D6A-0A25-407B9BCE711A}"/>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1CF4190B-C238-304C-AA2D-BC1BD76D0958}" type="slidenum">
              <a:rPr lang="it-IT" altLang="it-IT" sz="1000">
                <a:solidFill>
                  <a:srgbClr val="000066"/>
                </a:solidFill>
                <a:latin typeface="Comic Sans MS" panose="030F0902030302020204" pitchFamily="66" charset="0"/>
              </a:rPr>
              <a:pPr algn="r" eaLnBrk="1" hangingPunct="1">
                <a:spcBef>
                  <a:spcPct val="50000"/>
                </a:spcBef>
                <a:buFontTx/>
                <a:buNone/>
              </a:pPr>
              <a:t>39</a:t>
            </a:fld>
            <a:endParaRPr lang="it-IT" altLang="it-IT" sz="1000">
              <a:solidFill>
                <a:srgbClr val="000066"/>
              </a:solidFill>
              <a:latin typeface="Comic Sans MS" panose="030F0902030302020204" pitchFamily="66" charset="0"/>
            </a:endParaRPr>
          </a:p>
        </p:txBody>
      </p:sp>
      <p:sp>
        <p:nvSpPr>
          <p:cNvPr id="39943" name="Segnaposto data 4">
            <a:extLst>
              <a:ext uri="{FF2B5EF4-FFF2-40B4-BE49-F238E27FC236}">
                <a16:creationId xmlns:a16="http://schemas.microsoft.com/office/drawing/2014/main" xmlns="" id="{4F805F69-D4E7-7852-B06D-9B87D676CC6B}"/>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29">
            <a:extLst>
              <a:ext uri="{FF2B5EF4-FFF2-40B4-BE49-F238E27FC236}">
                <a16:creationId xmlns:a16="http://schemas.microsoft.com/office/drawing/2014/main" xmlns="" id="{9EAF9D4C-451A-4B0A-DDB9-4D838BC127C8}"/>
              </a:ext>
            </a:extLst>
          </p:cNvPr>
          <p:cNvSpPr txBox="1">
            <a:spLocks noChangeArrowheads="1"/>
          </p:cNvSpPr>
          <p:nvPr/>
        </p:nvSpPr>
        <p:spPr bwMode="auto">
          <a:xfrm>
            <a:off x="381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AutoNum type="arabicPeriod"/>
            </a:pPr>
            <a:r>
              <a:rPr lang="it-IT" altLang="it-IT" sz="2400" i="1">
                <a:solidFill>
                  <a:srgbClr val="000066"/>
                </a:solidFill>
                <a:latin typeface="Comic Sans MS" panose="030F0902030302020204" pitchFamily="66" charset="0"/>
              </a:rPr>
              <a:t>Spettrofotometro di Dobson</a:t>
            </a:r>
          </a:p>
        </p:txBody>
      </p:sp>
      <p:sp>
        <p:nvSpPr>
          <p:cNvPr id="5123" name="Text Box 1030">
            <a:extLst>
              <a:ext uri="{FF2B5EF4-FFF2-40B4-BE49-F238E27FC236}">
                <a16:creationId xmlns:a16="http://schemas.microsoft.com/office/drawing/2014/main" xmlns="" id="{676E8E4F-5845-6B2E-A55F-DD972326FE0D}"/>
              </a:ext>
            </a:extLst>
          </p:cNvPr>
          <p:cNvSpPr txBox="1">
            <a:spLocks noChangeArrowheads="1"/>
          </p:cNvSpPr>
          <p:nvPr/>
        </p:nvSpPr>
        <p:spPr bwMode="auto">
          <a:xfrm>
            <a:off x="381000" y="2787650"/>
            <a:ext cx="8382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Simile in principio alla tecnica BUV. Vengono misurate le intensità della radiazione solare a 305 nm (forte assorbimento dell’ozono) e 325 nm (scarso assorbimento) che raggiunge la superficie. Assumendo che l’assorbimento delle nuvole, degli aerosol e degli altri gas atmosferici sia equivalente ad entrambe le lunghezze d’onda, nel rapporto delle intensità si cancellano gli effetti estranei all’assorbimento dell’ozono. La concentrazione viene poi calcolata a partire da tabelle predefinite</a:t>
            </a:r>
          </a:p>
        </p:txBody>
      </p:sp>
      <p:sp>
        <p:nvSpPr>
          <p:cNvPr id="5124" name="Text Box 1031">
            <a:extLst>
              <a:ext uri="{FF2B5EF4-FFF2-40B4-BE49-F238E27FC236}">
                <a16:creationId xmlns:a16="http://schemas.microsoft.com/office/drawing/2014/main" xmlns="" id="{810CB3BF-5B8A-AE1E-2734-F535221F0D8D}"/>
              </a:ext>
            </a:extLst>
          </p:cNvPr>
          <p:cNvSpPr txBox="1">
            <a:spLocks noChangeArrowheads="1"/>
          </p:cNvSpPr>
          <p:nvPr/>
        </p:nvSpPr>
        <p:spPr bwMode="auto">
          <a:xfrm>
            <a:off x="381000" y="4953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AutoNum type="arabicPeriod" startAt="2"/>
            </a:pPr>
            <a:r>
              <a:rPr lang="it-IT" altLang="it-IT" sz="2400" i="1">
                <a:solidFill>
                  <a:srgbClr val="000066"/>
                </a:solidFill>
                <a:latin typeface="Comic Sans MS" panose="030F0902030302020204" pitchFamily="66" charset="0"/>
              </a:rPr>
              <a:t>Spettrofotometro di Brewer</a:t>
            </a:r>
          </a:p>
        </p:txBody>
      </p:sp>
      <p:sp>
        <p:nvSpPr>
          <p:cNvPr id="5125" name="Text Box 1032">
            <a:extLst>
              <a:ext uri="{FF2B5EF4-FFF2-40B4-BE49-F238E27FC236}">
                <a16:creationId xmlns:a16="http://schemas.microsoft.com/office/drawing/2014/main" xmlns="" id="{3BA56834-1F11-FCF5-405F-F38D878852C7}"/>
              </a:ext>
            </a:extLst>
          </p:cNvPr>
          <p:cNvSpPr txBox="1">
            <a:spLocks noChangeArrowheads="1"/>
          </p:cNvSpPr>
          <p:nvPr/>
        </p:nvSpPr>
        <p:spPr bwMode="auto">
          <a:xfrm>
            <a:off x="381000" y="5376863"/>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Molto simile in principio alla spettrofotometro di Dobson, con la differenza che vengono effettuate misure a più lunghezze d’onda contemporaneamente.</a:t>
            </a:r>
          </a:p>
        </p:txBody>
      </p:sp>
      <p:sp>
        <p:nvSpPr>
          <p:cNvPr id="5126" name="Rectangle 1033">
            <a:extLst>
              <a:ext uri="{FF2B5EF4-FFF2-40B4-BE49-F238E27FC236}">
                <a16:creationId xmlns:a16="http://schemas.microsoft.com/office/drawing/2014/main" xmlns="" id="{DC2A8AD6-A8D4-C3A8-DA82-4823D2CEA49E}"/>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5127" name="Text Box 1034">
            <a:extLst>
              <a:ext uri="{FF2B5EF4-FFF2-40B4-BE49-F238E27FC236}">
                <a16:creationId xmlns:a16="http://schemas.microsoft.com/office/drawing/2014/main" xmlns="" id="{CCC4AD93-40C4-1CCB-E7F4-6A86AF6D344D}"/>
              </a:ext>
            </a:extLst>
          </p:cNvPr>
          <p:cNvSpPr txBox="1">
            <a:spLocks noChangeArrowheads="1"/>
          </p:cNvSpPr>
          <p:nvPr/>
        </p:nvSpPr>
        <p:spPr bwMode="auto">
          <a:xfrm>
            <a:off x="2362200" y="1295400"/>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000">
                <a:solidFill>
                  <a:srgbClr val="FFFF66"/>
                </a:solidFill>
                <a:latin typeface="Comic Sans MS" panose="030F0902030302020204" pitchFamily="66" charset="0"/>
              </a:rPr>
              <a:t>Misure di ozono stratosferico locale </a:t>
            </a:r>
          </a:p>
          <a:p>
            <a:pPr algn="ctr" eaLnBrk="1" hangingPunct="1">
              <a:spcBef>
                <a:spcPct val="0"/>
              </a:spcBef>
              <a:buFontTx/>
              <a:buNone/>
            </a:pPr>
            <a:r>
              <a:rPr lang="it-IT" altLang="it-IT" sz="2000">
                <a:solidFill>
                  <a:srgbClr val="FFFF66"/>
                </a:solidFill>
                <a:latin typeface="Comic Sans MS" panose="030F0902030302020204" pitchFamily="66" charset="0"/>
              </a:rPr>
              <a:t>Tecniche passive “ground-based”</a:t>
            </a:r>
            <a:endParaRPr lang="it-IT" altLang="it-IT" sz="2000">
              <a:latin typeface="Comic Sans MS" panose="030F0902030302020204" pitchFamily="66" charset="0"/>
            </a:endParaRPr>
          </a:p>
        </p:txBody>
      </p:sp>
      <p:sp>
        <p:nvSpPr>
          <p:cNvPr id="5128" name="Segnaposto numero diapositiva 6">
            <a:extLst>
              <a:ext uri="{FF2B5EF4-FFF2-40B4-BE49-F238E27FC236}">
                <a16:creationId xmlns:a16="http://schemas.microsoft.com/office/drawing/2014/main" xmlns="" id="{5260C7E4-ED53-E913-DD99-51EC8AEEE590}"/>
              </a:ext>
            </a:extLst>
          </p:cNvPr>
          <p:cNvSpPr txBox="1">
            <a:spLocks noGrp="1"/>
          </p:cNvSpPr>
          <p:nvPr/>
        </p:nvSpPr>
        <p:spPr bwMode="auto">
          <a:xfrm>
            <a:off x="8382000" y="64738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00FBC761-8AC9-F047-B95E-92208C7458F6}" type="slidenum">
              <a:rPr lang="it-IT" altLang="it-IT" sz="1000">
                <a:solidFill>
                  <a:srgbClr val="000066"/>
                </a:solidFill>
                <a:latin typeface="Comic Sans MS" panose="030F0902030302020204" pitchFamily="66" charset="0"/>
              </a:rPr>
              <a:pPr algn="r" eaLnBrk="1" hangingPunct="1">
                <a:spcBef>
                  <a:spcPct val="50000"/>
                </a:spcBef>
                <a:buFontTx/>
                <a:buNone/>
              </a:pPr>
              <a:t>4</a:t>
            </a:fld>
            <a:endParaRPr lang="it-IT" altLang="it-IT" sz="1000">
              <a:solidFill>
                <a:srgbClr val="000066"/>
              </a:solidFill>
              <a:latin typeface="Comic Sans MS" panose="030F0902030302020204" pitchFamily="66" charset="0"/>
            </a:endParaRPr>
          </a:p>
        </p:txBody>
      </p:sp>
      <p:sp>
        <p:nvSpPr>
          <p:cNvPr id="5129" name="Segnaposto data 4">
            <a:extLst>
              <a:ext uri="{FF2B5EF4-FFF2-40B4-BE49-F238E27FC236}">
                <a16:creationId xmlns:a16="http://schemas.microsoft.com/office/drawing/2014/main" xmlns="" id="{D7E49D51-811A-97BD-F0CB-9CACA50A6A5E}"/>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
        <p:nvSpPr>
          <p:cNvPr id="5130" name="Segnaposto piè di pagina 5">
            <a:extLst>
              <a:ext uri="{FF2B5EF4-FFF2-40B4-BE49-F238E27FC236}">
                <a16:creationId xmlns:a16="http://schemas.microsoft.com/office/drawing/2014/main" xmlns="" id="{A5BBE83D-E47E-1227-246C-0DF5948635F9}"/>
              </a:ext>
            </a:extLst>
          </p:cNvPr>
          <p:cNvSpPr txBox="1">
            <a:spLocks noGrp="1"/>
          </p:cNvSpPr>
          <p:nvPr/>
        </p:nvSpPr>
        <p:spPr bwMode="auto">
          <a:xfrm>
            <a:off x="3505200" y="6534150"/>
            <a:ext cx="2895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Dott.ssa Elena Chianese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xmlns="" id="{876755C8-7B6C-C317-F5BA-7BEF45967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85938"/>
            <a:ext cx="45720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4">
            <a:extLst>
              <a:ext uri="{FF2B5EF4-FFF2-40B4-BE49-F238E27FC236}">
                <a16:creationId xmlns:a16="http://schemas.microsoft.com/office/drawing/2014/main" xmlns="" id="{78E930BF-0599-CAE3-E0CE-B99F7973353A}"/>
              </a:ext>
            </a:extLst>
          </p:cNvPr>
          <p:cNvSpPr txBox="1">
            <a:spLocks noChangeArrowheads="1"/>
          </p:cNvSpPr>
          <p:nvPr/>
        </p:nvSpPr>
        <p:spPr bwMode="auto">
          <a:xfrm>
            <a:off x="342900" y="13716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Perché si forma il buco di ozono?</a:t>
            </a:r>
            <a:endParaRPr lang="it-IT" altLang="it-IT" sz="2000">
              <a:latin typeface="Comic Sans MS" panose="030F0902030302020204" pitchFamily="66" charset="0"/>
            </a:endParaRPr>
          </a:p>
        </p:txBody>
      </p:sp>
      <p:sp>
        <p:nvSpPr>
          <p:cNvPr id="40964" name="Text Box 5">
            <a:extLst>
              <a:ext uri="{FF2B5EF4-FFF2-40B4-BE49-F238E27FC236}">
                <a16:creationId xmlns:a16="http://schemas.microsoft.com/office/drawing/2014/main" xmlns="" id="{5723C33C-296A-0132-DCA6-590000C58CA8}"/>
              </a:ext>
            </a:extLst>
          </p:cNvPr>
          <p:cNvSpPr txBox="1">
            <a:spLocks noChangeArrowheads="1"/>
          </p:cNvSpPr>
          <p:nvPr/>
        </p:nvSpPr>
        <p:spPr bwMode="auto">
          <a:xfrm>
            <a:off x="4724400" y="1981200"/>
            <a:ext cx="41148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a:solidFill>
                  <a:srgbClr val="000066"/>
                </a:solidFill>
                <a:latin typeface="Comic Sans MS" panose="030F0902030302020204" pitchFamily="66" charset="0"/>
              </a:rPr>
              <a:t>Nell’emisfero meridionale il vortice polare segna il confine dell’area soggetta alla “notte polare” (assenza di radiazione solare).</a:t>
            </a:r>
          </a:p>
          <a:p>
            <a:pPr algn="just" eaLnBrk="1" hangingPunct="1">
              <a:spcBef>
                <a:spcPct val="50000"/>
              </a:spcBef>
              <a:buFontTx/>
              <a:buNone/>
            </a:pPr>
            <a:r>
              <a:rPr lang="it-IT" altLang="it-IT" sz="2000">
                <a:solidFill>
                  <a:srgbClr val="000066"/>
                </a:solidFill>
                <a:latin typeface="Comic Sans MS" panose="030F0902030302020204" pitchFamily="66" charset="0"/>
              </a:rPr>
              <a:t>Le temperature possono scende-re a valori estremamente bassi (&lt;200 K) e le velocità a valori molto alti (&gt;40 m/s).</a:t>
            </a:r>
          </a:p>
          <a:p>
            <a:pPr algn="just" eaLnBrk="1" hangingPunct="1">
              <a:spcBef>
                <a:spcPct val="50000"/>
              </a:spcBef>
              <a:buFontTx/>
              <a:buNone/>
            </a:pPr>
            <a:r>
              <a:rPr lang="it-IT" altLang="it-IT" sz="2000">
                <a:solidFill>
                  <a:srgbClr val="000066"/>
                </a:solidFill>
                <a:latin typeface="Comic Sans MS" panose="030F0902030302020204" pitchFamily="66" charset="0"/>
              </a:rPr>
              <a:t>La figura a sinistra mostra il vortice polare (temperatura e velocità del vento) a diverse altezze della stratosfera.</a:t>
            </a:r>
          </a:p>
        </p:txBody>
      </p:sp>
      <p:sp>
        <p:nvSpPr>
          <p:cNvPr id="40965" name="Rectangle 6">
            <a:extLst>
              <a:ext uri="{FF2B5EF4-FFF2-40B4-BE49-F238E27FC236}">
                <a16:creationId xmlns:a16="http://schemas.microsoft.com/office/drawing/2014/main" xmlns="" id="{C31F7581-B410-AF72-BF63-658C198A8905}"/>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40966" name="Segnaposto numero diapositiva 6">
            <a:extLst>
              <a:ext uri="{FF2B5EF4-FFF2-40B4-BE49-F238E27FC236}">
                <a16:creationId xmlns:a16="http://schemas.microsoft.com/office/drawing/2014/main" xmlns="" id="{71D35753-2D01-E885-D935-6770398C19B7}"/>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A0E9DC97-44D9-6943-83BD-2D55CC650092}" type="slidenum">
              <a:rPr lang="it-IT" altLang="it-IT" sz="1000">
                <a:solidFill>
                  <a:srgbClr val="000066"/>
                </a:solidFill>
                <a:latin typeface="Comic Sans MS" panose="030F0902030302020204" pitchFamily="66" charset="0"/>
              </a:rPr>
              <a:pPr algn="r" eaLnBrk="1" hangingPunct="1">
                <a:spcBef>
                  <a:spcPct val="50000"/>
                </a:spcBef>
                <a:buFontTx/>
                <a:buNone/>
              </a:pPr>
              <a:t>40</a:t>
            </a:fld>
            <a:endParaRPr lang="it-IT" altLang="it-IT" sz="1000">
              <a:solidFill>
                <a:srgbClr val="000066"/>
              </a:solidFill>
              <a:latin typeface="Comic Sans MS" panose="030F0902030302020204" pitchFamily="66" charset="0"/>
            </a:endParaRPr>
          </a:p>
        </p:txBody>
      </p:sp>
      <p:sp>
        <p:nvSpPr>
          <p:cNvPr id="40967" name="Segnaposto data 4">
            <a:extLst>
              <a:ext uri="{FF2B5EF4-FFF2-40B4-BE49-F238E27FC236}">
                <a16:creationId xmlns:a16="http://schemas.microsoft.com/office/drawing/2014/main" xmlns="" id="{191F8ED3-89E6-D836-E2FD-AD9859472AB2}"/>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xmlns="" id="{BA3A22E9-A58F-1167-6592-1C21E1B37209}"/>
              </a:ext>
            </a:extLst>
          </p:cNvPr>
          <p:cNvSpPr txBox="1">
            <a:spLocks noChangeArrowheads="1"/>
          </p:cNvSpPr>
          <p:nvPr/>
        </p:nvSpPr>
        <p:spPr bwMode="auto">
          <a:xfrm>
            <a:off x="342900" y="1371600"/>
            <a:ext cx="84582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Perché si forma il buco di ozono?</a:t>
            </a:r>
          </a:p>
          <a:p>
            <a:pPr algn="ctr" eaLnBrk="1" hangingPunct="1">
              <a:spcBef>
                <a:spcPct val="10000"/>
              </a:spcBef>
              <a:buFontTx/>
              <a:buNone/>
            </a:pPr>
            <a:r>
              <a:rPr lang="it-IT" altLang="it-IT" sz="2400">
                <a:solidFill>
                  <a:srgbClr val="FFFF66"/>
                </a:solidFill>
                <a:latin typeface="Comic Sans MS" panose="030F0902030302020204" pitchFamily="66" charset="0"/>
              </a:rPr>
              <a:t>Le nubi polari stratosferiche</a:t>
            </a:r>
            <a:endParaRPr lang="it-IT" altLang="it-IT" sz="2000">
              <a:latin typeface="Comic Sans MS" panose="030F0902030302020204" pitchFamily="66" charset="0"/>
            </a:endParaRPr>
          </a:p>
        </p:txBody>
      </p:sp>
      <p:pic>
        <p:nvPicPr>
          <p:cNvPr id="41987" name="Picture 7">
            <a:extLst>
              <a:ext uri="{FF2B5EF4-FFF2-40B4-BE49-F238E27FC236}">
                <a16:creationId xmlns:a16="http://schemas.microsoft.com/office/drawing/2014/main" xmlns="" id="{83DB0F74-53D2-66B6-7D17-1FA7E2C2B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2286000"/>
            <a:ext cx="54387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8">
            <a:extLst>
              <a:ext uri="{FF2B5EF4-FFF2-40B4-BE49-F238E27FC236}">
                <a16:creationId xmlns:a16="http://schemas.microsoft.com/office/drawing/2014/main" xmlns="" id="{449D062D-673C-638D-3825-6F75C8D7F809}"/>
              </a:ext>
            </a:extLst>
          </p:cNvPr>
          <p:cNvSpPr txBox="1">
            <a:spLocks noChangeArrowheads="1"/>
          </p:cNvSpPr>
          <p:nvPr/>
        </p:nvSpPr>
        <p:spPr bwMode="auto">
          <a:xfrm>
            <a:off x="800100" y="6019800"/>
            <a:ext cx="754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solidFill>
                  <a:srgbClr val="000066"/>
                </a:solidFill>
                <a:latin typeface="Tahoma" panose="020B0604030504040204" pitchFamily="34" charset="0"/>
              </a:rPr>
              <a:t>Le nubi polari stratosferiche in artico. 2000</a:t>
            </a:r>
          </a:p>
        </p:txBody>
      </p:sp>
      <p:sp>
        <p:nvSpPr>
          <p:cNvPr id="41989" name="Rectangle 9">
            <a:extLst>
              <a:ext uri="{FF2B5EF4-FFF2-40B4-BE49-F238E27FC236}">
                <a16:creationId xmlns:a16="http://schemas.microsoft.com/office/drawing/2014/main" xmlns="" id="{97BD14BF-8D96-D01B-8765-9F82BEE404DB}"/>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41990" name="Segnaposto numero diapositiva 6">
            <a:extLst>
              <a:ext uri="{FF2B5EF4-FFF2-40B4-BE49-F238E27FC236}">
                <a16:creationId xmlns:a16="http://schemas.microsoft.com/office/drawing/2014/main" xmlns="" id="{82997404-EA7C-951D-8DC1-4A7EC5F334E3}"/>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1E21E42C-1C7D-3945-8733-F1D93668FE3D}" type="slidenum">
              <a:rPr lang="it-IT" altLang="it-IT" sz="1000">
                <a:solidFill>
                  <a:srgbClr val="000066"/>
                </a:solidFill>
                <a:latin typeface="Comic Sans MS" panose="030F0902030302020204" pitchFamily="66" charset="0"/>
              </a:rPr>
              <a:pPr algn="r" eaLnBrk="1" hangingPunct="1">
                <a:spcBef>
                  <a:spcPct val="50000"/>
                </a:spcBef>
                <a:buFontTx/>
                <a:buNone/>
              </a:pPr>
              <a:t>41</a:t>
            </a:fld>
            <a:endParaRPr lang="it-IT" altLang="it-IT" sz="1000">
              <a:solidFill>
                <a:srgbClr val="000066"/>
              </a:solidFill>
              <a:latin typeface="Comic Sans MS" panose="030F0902030302020204" pitchFamily="66" charset="0"/>
            </a:endParaRPr>
          </a:p>
        </p:txBody>
      </p:sp>
      <p:sp>
        <p:nvSpPr>
          <p:cNvPr id="41991" name="Segnaposto data 4">
            <a:extLst>
              <a:ext uri="{FF2B5EF4-FFF2-40B4-BE49-F238E27FC236}">
                <a16:creationId xmlns:a16="http://schemas.microsoft.com/office/drawing/2014/main" xmlns="" id="{C1DBB5E5-0399-422E-64E4-25B150549FF2}"/>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a:extLst>
              <a:ext uri="{FF2B5EF4-FFF2-40B4-BE49-F238E27FC236}">
                <a16:creationId xmlns:a16="http://schemas.microsoft.com/office/drawing/2014/main" xmlns="" id="{22A3BE0A-F342-1246-CEF1-4777F8DE9FA3}"/>
              </a:ext>
            </a:extLst>
          </p:cNvPr>
          <p:cNvSpPr txBox="1">
            <a:spLocks noChangeArrowheads="1"/>
          </p:cNvSpPr>
          <p:nvPr/>
        </p:nvSpPr>
        <p:spPr bwMode="auto">
          <a:xfrm>
            <a:off x="342900" y="1371600"/>
            <a:ext cx="84582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Perché si forma il buco di ozono?</a:t>
            </a:r>
          </a:p>
          <a:p>
            <a:pPr algn="ctr" eaLnBrk="1" hangingPunct="1">
              <a:spcBef>
                <a:spcPct val="10000"/>
              </a:spcBef>
              <a:buFontTx/>
              <a:buNone/>
            </a:pPr>
            <a:r>
              <a:rPr lang="it-IT" altLang="it-IT" sz="2400">
                <a:solidFill>
                  <a:srgbClr val="FFFF66"/>
                </a:solidFill>
                <a:latin typeface="Comic Sans MS" panose="030F0902030302020204" pitchFamily="66" charset="0"/>
              </a:rPr>
              <a:t>Le nubi polari stratosferiche</a:t>
            </a:r>
            <a:endParaRPr lang="it-IT" altLang="it-IT" sz="2000">
              <a:latin typeface="Comic Sans MS" panose="030F0902030302020204" pitchFamily="66" charset="0"/>
            </a:endParaRPr>
          </a:p>
        </p:txBody>
      </p:sp>
      <p:sp>
        <p:nvSpPr>
          <p:cNvPr id="43011" name="Text Box 4">
            <a:extLst>
              <a:ext uri="{FF2B5EF4-FFF2-40B4-BE49-F238E27FC236}">
                <a16:creationId xmlns:a16="http://schemas.microsoft.com/office/drawing/2014/main" xmlns="" id="{453D07DF-9463-3998-A538-3FD1BED57BD0}"/>
              </a:ext>
            </a:extLst>
          </p:cNvPr>
          <p:cNvSpPr txBox="1">
            <a:spLocks noChangeArrowheads="1"/>
          </p:cNvSpPr>
          <p:nvPr/>
        </p:nvSpPr>
        <p:spPr bwMode="auto">
          <a:xfrm>
            <a:off x="457200" y="2057400"/>
            <a:ext cx="8229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a:solidFill>
                  <a:srgbClr val="000066"/>
                </a:solidFill>
                <a:latin typeface="Comic Sans MS" panose="030F0902030302020204" pitchFamily="66" charset="0"/>
              </a:rPr>
              <a:t>PSC I:</a:t>
            </a:r>
          </a:p>
          <a:p>
            <a:pPr algn="just" eaLnBrk="1" hangingPunct="1">
              <a:spcBef>
                <a:spcPct val="50000"/>
              </a:spcBef>
            </a:pPr>
            <a:r>
              <a:rPr lang="it-IT" altLang="it-IT" sz="2000">
                <a:solidFill>
                  <a:srgbClr val="000066"/>
                </a:solidFill>
                <a:latin typeface="Comic Sans MS" panose="030F0902030302020204" pitchFamily="66" charset="0"/>
              </a:rPr>
              <a:t>Acido nitrico triidrato (HNO</a:t>
            </a:r>
            <a:r>
              <a:rPr lang="it-IT" altLang="it-IT" sz="2000" baseline="-25000">
                <a:solidFill>
                  <a:srgbClr val="000066"/>
                </a:solidFill>
                <a:latin typeface="Comic Sans MS" panose="030F0902030302020204" pitchFamily="66" charset="0"/>
              </a:rPr>
              <a:t>3</a:t>
            </a:r>
            <a:r>
              <a:rPr lang="it-IT" altLang="it-IT" sz="2000">
                <a:solidFill>
                  <a:srgbClr val="000066"/>
                </a:solidFill>
                <a:latin typeface="Comic Sans MS" panose="030F0902030302020204" pitchFamily="66" charset="0"/>
              </a:rPr>
              <a:t>•3H</a:t>
            </a:r>
            <a:r>
              <a:rPr lang="it-IT" altLang="it-IT" sz="2000" baseline="-25000">
                <a:solidFill>
                  <a:srgbClr val="000066"/>
                </a:solidFill>
                <a:latin typeface="Comic Sans MS" panose="030F0902030302020204" pitchFamily="66" charset="0"/>
              </a:rPr>
              <a:t>2</a:t>
            </a:r>
            <a:r>
              <a:rPr lang="it-IT" altLang="it-IT" sz="2000">
                <a:solidFill>
                  <a:srgbClr val="000066"/>
                </a:solidFill>
                <a:latin typeface="Comic Sans MS" panose="030F0902030302020204" pitchFamily="66" charset="0"/>
              </a:rPr>
              <a:t>O) e H</a:t>
            </a:r>
            <a:r>
              <a:rPr lang="it-IT" altLang="it-IT" sz="2000" baseline="-25000">
                <a:solidFill>
                  <a:srgbClr val="000066"/>
                </a:solidFill>
                <a:latin typeface="Comic Sans MS" panose="030F0902030302020204" pitchFamily="66" charset="0"/>
              </a:rPr>
              <a:t>2</a:t>
            </a:r>
            <a:r>
              <a:rPr lang="it-IT" altLang="it-IT" sz="2000">
                <a:solidFill>
                  <a:srgbClr val="000066"/>
                </a:solidFill>
                <a:latin typeface="Comic Sans MS" panose="030F0902030302020204" pitchFamily="66" charset="0"/>
              </a:rPr>
              <a:t>SO</a:t>
            </a:r>
            <a:r>
              <a:rPr lang="it-IT" altLang="it-IT" sz="2000" baseline="-25000">
                <a:solidFill>
                  <a:srgbClr val="000066"/>
                </a:solidFill>
                <a:latin typeface="Comic Sans MS" panose="030F0902030302020204" pitchFamily="66" charset="0"/>
              </a:rPr>
              <a:t>4</a:t>
            </a:r>
          </a:p>
          <a:p>
            <a:pPr algn="just" eaLnBrk="1" hangingPunct="1">
              <a:spcBef>
                <a:spcPct val="50000"/>
              </a:spcBef>
            </a:pPr>
            <a:r>
              <a:rPr lang="it-IT" altLang="it-IT" sz="2000">
                <a:solidFill>
                  <a:srgbClr val="000066"/>
                </a:solidFill>
                <a:latin typeface="Comic Sans MS" panose="030F0902030302020204" pitchFamily="66" charset="0"/>
              </a:rPr>
              <a:t>Temperatura di formazione: 195 K</a:t>
            </a:r>
          </a:p>
          <a:p>
            <a:pPr algn="just" eaLnBrk="1" hangingPunct="1">
              <a:spcBef>
                <a:spcPct val="50000"/>
              </a:spcBef>
            </a:pPr>
            <a:r>
              <a:rPr lang="it-IT" altLang="it-IT" sz="2000">
                <a:solidFill>
                  <a:srgbClr val="000066"/>
                </a:solidFill>
                <a:latin typeface="Comic Sans MS" panose="030F0902030302020204" pitchFamily="66" charset="0"/>
              </a:rPr>
              <a:t>Diametro tipico: 1 </a:t>
            </a:r>
            <a:r>
              <a:rPr lang="it-IT" altLang="it-IT" sz="2000">
                <a:solidFill>
                  <a:srgbClr val="000066"/>
                </a:solidFill>
                <a:latin typeface="SymbolPS" pitchFamily="18" charset="2"/>
              </a:rPr>
              <a:t>m</a:t>
            </a:r>
            <a:r>
              <a:rPr lang="it-IT" altLang="it-IT" sz="2000">
                <a:solidFill>
                  <a:srgbClr val="000066"/>
                </a:solidFill>
                <a:latin typeface="Comic Sans MS" panose="030F0902030302020204" pitchFamily="66" charset="0"/>
              </a:rPr>
              <a:t>m</a:t>
            </a:r>
          </a:p>
          <a:p>
            <a:pPr algn="just" eaLnBrk="1" hangingPunct="1">
              <a:spcBef>
                <a:spcPct val="50000"/>
              </a:spcBef>
            </a:pPr>
            <a:r>
              <a:rPr lang="it-IT" altLang="it-IT" sz="2000">
                <a:solidFill>
                  <a:srgbClr val="000066"/>
                </a:solidFill>
                <a:latin typeface="Comic Sans MS" panose="030F0902030302020204" pitchFamily="66" charset="0"/>
              </a:rPr>
              <a:t>Velocità di sedimentazione: 1km/30 giorni</a:t>
            </a:r>
          </a:p>
        </p:txBody>
      </p:sp>
      <p:sp>
        <p:nvSpPr>
          <p:cNvPr id="43012" name="Text Box 5">
            <a:extLst>
              <a:ext uri="{FF2B5EF4-FFF2-40B4-BE49-F238E27FC236}">
                <a16:creationId xmlns:a16="http://schemas.microsoft.com/office/drawing/2014/main" xmlns="" id="{A0BBEFC4-C1F6-29E8-5BCA-BA5FEE7840C7}"/>
              </a:ext>
            </a:extLst>
          </p:cNvPr>
          <p:cNvSpPr txBox="1">
            <a:spLocks noChangeArrowheads="1"/>
          </p:cNvSpPr>
          <p:nvPr/>
        </p:nvSpPr>
        <p:spPr bwMode="auto">
          <a:xfrm>
            <a:off x="457200" y="4343400"/>
            <a:ext cx="8229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a:solidFill>
                  <a:srgbClr val="000066"/>
                </a:solidFill>
                <a:latin typeface="Comic Sans MS" panose="030F0902030302020204" pitchFamily="66" charset="0"/>
              </a:rPr>
              <a:t>PSC II:</a:t>
            </a:r>
          </a:p>
          <a:p>
            <a:pPr algn="just" eaLnBrk="1" hangingPunct="1">
              <a:spcBef>
                <a:spcPct val="50000"/>
              </a:spcBef>
            </a:pPr>
            <a:r>
              <a:rPr lang="it-IT" altLang="it-IT" sz="2000">
                <a:solidFill>
                  <a:srgbClr val="000066"/>
                </a:solidFill>
                <a:latin typeface="Comic Sans MS" panose="030F0902030302020204" pitchFamily="66" charset="0"/>
              </a:rPr>
              <a:t>Acqua ghiacciata</a:t>
            </a:r>
            <a:endParaRPr lang="it-IT" altLang="it-IT" sz="2000" baseline="-25000">
              <a:solidFill>
                <a:srgbClr val="000066"/>
              </a:solidFill>
              <a:latin typeface="Comic Sans MS" panose="030F0902030302020204" pitchFamily="66" charset="0"/>
            </a:endParaRPr>
          </a:p>
          <a:p>
            <a:pPr algn="just" eaLnBrk="1" hangingPunct="1">
              <a:spcBef>
                <a:spcPct val="50000"/>
              </a:spcBef>
            </a:pPr>
            <a:r>
              <a:rPr lang="it-IT" altLang="it-IT" sz="2000">
                <a:solidFill>
                  <a:srgbClr val="000066"/>
                </a:solidFill>
                <a:latin typeface="Comic Sans MS" panose="030F0902030302020204" pitchFamily="66" charset="0"/>
              </a:rPr>
              <a:t>Temperatura di formazione: 188 K</a:t>
            </a:r>
          </a:p>
          <a:p>
            <a:pPr algn="just" eaLnBrk="1" hangingPunct="1">
              <a:spcBef>
                <a:spcPct val="50000"/>
              </a:spcBef>
            </a:pPr>
            <a:r>
              <a:rPr lang="it-IT" altLang="it-IT" sz="2000">
                <a:solidFill>
                  <a:srgbClr val="000066"/>
                </a:solidFill>
                <a:latin typeface="Comic Sans MS" panose="030F0902030302020204" pitchFamily="66" charset="0"/>
              </a:rPr>
              <a:t>Diametro tipico: &gt;10 </a:t>
            </a:r>
            <a:r>
              <a:rPr lang="it-IT" altLang="it-IT" sz="2000">
                <a:solidFill>
                  <a:srgbClr val="000066"/>
                </a:solidFill>
                <a:latin typeface="SymbolPS" pitchFamily="18" charset="2"/>
              </a:rPr>
              <a:t>m</a:t>
            </a:r>
            <a:r>
              <a:rPr lang="it-IT" altLang="it-IT" sz="2000">
                <a:solidFill>
                  <a:srgbClr val="000066"/>
                </a:solidFill>
                <a:latin typeface="Comic Sans MS" panose="030F0902030302020204" pitchFamily="66" charset="0"/>
              </a:rPr>
              <a:t>m</a:t>
            </a:r>
          </a:p>
          <a:p>
            <a:pPr algn="just" eaLnBrk="1" hangingPunct="1">
              <a:spcBef>
                <a:spcPct val="50000"/>
              </a:spcBef>
            </a:pPr>
            <a:r>
              <a:rPr lang="it-IT" altLang="it-IT" sz="2000">
                <a:solidFill>
                  <a:srgbClr val="000066"/>
                </a:solidFill>
                <a:latin typeface="Comic Sans MS" panose="030F0902030302020204" pitchFamily="66" charset="0"/>
              </a:rPr>
              <a:t>Velocità di sedimentazione: &gt;1.5 km/giorno</a:t>
            </a:r>
          </a:p>
        </p:txBody>
      </p:sp>
      <p:sp>
        <p:nvSpPr>
          <p:cNvPr id="43013" name="Rectangle 6">
            <a:extLst>
              <a:ext uri="{FF2B5EF4-FFF2-40B4-BE49-F238E27FC236}">
                <a16:creationId xmlns:a16="http://schemas.microsoft.com/office/drawing/2014/main" xmlns="" id="{48FE9FEF-757A-E484-D2AB-EE9246B10589}"/>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43014" name="Segnaposto numero diapositiva 6">
            <a:extLst>
              <a:ext uri="{FF2B5EF4-FFF2-40B4-BE49-F238E27FC236}">
                <a16:creationId xmlns:a16="http://schemas.microsoft.com/office/drawing/2014/main" xmlns="" id="{626CB104-61D7-EB4B-2969-763C6ABC2B42}"/>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3B6AC1FC-8B1D-D847-B84A-80FA3E532B72}" type="slidenum">
              <a:rPr lang="it-IT" altLang="it-IT" sz="1000">
                <a:solidFill>
                  <a:srgbClr val="000066"/>
                </a:solidFill>
                <a:latin typeface="Comic Sans MS" panose="030F0902030302020204" pitchFamily="66" charset="0"/>
              </a:rPr>
              <a:pPr algn="r" eaLnBrk="1" hangingPunct="1">
                <a:spcBef>
                  <a:spcPct val="50000"/>
                </a:spcBef>
                <a:buFontTx/>
                <a:buNone/>
              </a:pPr>
              <a:t>42</a:t>
            </a:fld>
            <a:endParaRPr lang="it-IT" altLang="it-IT" sz="1000">
              <a:solidFill>
                <a:srgbClr val="000066"/>
              </a:solidFill>
              <a:latin typeface="Comic Sans MS" panose="030F0902030302020204" pitchFamily="66" charset="0"/>
            </a:endParaRPr>
          </a:p>
        </p:txBody>
      </p:sp>
      <p:sp>
        <p:nvSpPr>
          <p:cNvPr id="43015" name="Segnaposto data 4">
            <a:extLst>
              <a:ext uri="{FF2B5EF4-FFF2-40B4-BE49-F238E27FC236}">
                <a16:creationId xmlns:a16="http://schemas.microsoft.com/office/drawing/2014/main" xmlns="" id="{5D466586-E22D-1937-1B5C-FA9B451ABA5E}"/>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66">
            <a:extLst>
              <a:ext uri="{FF2B5EF4-FFF2-40B4-BE49-F238E27FC236}">
                <a16:creationId xmlns:a16="http://schemas.microsoft.com/office/drawing/2014/main" xmlns="" id="{40E2FBC2-1630-B60E-12A7-69E376089523}"/>
              </a:ext>
            </a:extLst>
          </p:cNvPr>
          <p:cNvSpPr txBox="1">
            <a:spLocks noChangeArrowheads="1"/>
          </p:cNvSpPr>
          <p:nvPr/>
        </p:nvSpPr>
        <p:spPr bwMode="auto">
          <a:xfrm>
            <a:off x="381000" y="2193925"/>
            <a:ext cx="83820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All’inizio del periodo invernale (giugno) la temperatura raggiunge valori sufficientemente bassi da permettere la formazione di nubi stratosferiche.</a:t>
            </a:r>
          </a:p>
          <a:p>
            <a:pPr algn="just" eaLnBrk="1" hangingPunct="1">
              <a:spcBef>
                <a:spcPct val="50000"/>
              </a:spcBef>
              <a:buFontTx/>
              <a:buNone/>
            </a:pPr>
            <a:r>
              <a:rPr lang="it-IT" altLang="it-IT" sz="1800">
                <a:solidFill>
                  <a:srgbClr val="000066"/>
                </a:solidFill>
                <a:latin typeface="Comic Sans MS" panose="030F0902030302020204" pitchFamily="66" charset="0"/>
                <a:sym typeface="Symbol" pitchFamily="2" charset="2"/>
              </a:rPr>
              <a:t>La quantità di acido nitrico presente nella stratosfera è sufficiente a formare delle fasi solide HNO</a:t>
            </a:r>
            <a:r>
              <a:rPr lang="it-IT" altLang="it-IT" sz="1800" baseline="-25000">
                <a:solidFill>
                  <a:srgbClr val="000066"/>
                </a:solidFill>
                <a:latin typeface="Comic Sans MS" panose="030F0902030302020204" pitchFamily="66" charset="0"/>
                <a:sym typeface="Symbol" pitchFamily="2" charset="2"/>
              </a:rPr>
              <a:t>3</a:t>
            </a:r>
            <a:r>
              <a:rPr lang="it-IT" altLang="it-IT" sz="2000">
                <a:solidFill>
                  <a:srgbClr val="000066"/>
                </a:solidFill>
                <a:latin typeface="Comic Sans MS" panose="030F0902030302020204" pitchFamily="66" charset="0"/>
              </a:rPr>
              <a:t>•</a:t>
            </a:r>
            <a:r>
              <a:rPr lang="it-IT" altLang="it-IT" sz="1800">
                <a:solidFill>
                  <a:srgbClr val="000066"/>
                </a:solidFill>
                <a:latin typeface="Comic Sans MS" panose="030F0902030302020204" pitchFamily="66" charset="0"/>
                <a:sym typeface="Symbol" pitchFamily="2" charset="2"/>
              </a:rPr>
              <a:t>H</a:t>
            </a:r>
            <a:r>
              <a:rPr lang="it-IT" altLang="it-IT" sz="1800" baseline="-25000">
                <a:solidFill>
                  <a:srgbClr val="000066"/>
                </a:solidFill>
                <a:latin typeface="Comic Sans MS" panose="030F0902030302020204" pitchFamily="66" charset="0"/>
                <a:sym typeface="Symbol" pitchFamily="2" charset="2"/>
              </a:rPr>
              <a:t>2</a:t>
            </a:r>
            <a:r>
              <a:rPr lang="it-IT" altLang="it-IT" sz="1800">
                <a:solidFill>
                  <a:srgbClr val="000066"/>
                </a:solidFill>
                <a:latin typeface="Comic Sans MS" panose="030F0902030302020204" pitchFamily="66" charset="0"/>
                <a:sym typeface="Symbol" pitchFamily="2" charset="2"/>
              </a:rPr>
              <a:t>O che solidificano ad una temperatura superiore, per cui le PSC hanno la possibilità di svilupparsi già quando la temperatura si abbassa a 195  200 K.</a:t>
            </a:r>
          </a:p>
          <a:p>
            <a:pPr algn="just" eaLnBrk="1" hangingPunct="1">
              <a:spcBef>
                <a:spcPct val="50000"/>
              </a:spcBef>
              <a:buFontTx/>
              <a:buNone/>
            </a:pPr>
            <a:r>
              <a:rPr lang="it-IT" altLang="it-IT" sz="1800">
                <a:solidFill>
                  <a:srgbClr val="000066"/>
                </a:solidFill>
                <a:latin typeface="Comic Sans MS" panose="030F0902030302020204" pitchFamily="66" charset="0"/>
              </a:rPr>
              <a:t>Gli studi condotti negli anno ‘90 hanno mostrato che le particelle di PSC si comportano come catalizzatori per la formazione di cloro molecolare e acido ipocloroso, entrambe forme “attive” di cloro, e acido nitrico.</a:t>
            </a:r>
          </a:p>
          <a:p>
            <a:pPr algn="just" eaLnBrk="1" hangingPunct="1">
              <a:spcBef>
                <a:spcPct val="50000"/>
              </a:spcBef>
              <a:buFontTx/>
              <a:buNone/>
            </a:pPr>
            <a:r>
              <a:rPr lang="it-IT" altLang="it-IT" sz="1800">
                <a:solidFill>
                  <a:srgbClr val="000066"/>
                </a:solidFill>
                <a:latin typeface="Comic Sans MS" panose="030F0902030302020204" pitchFamily="66" charset="0"/>
              </a:rPr>
              <a:t>L’acido nitrico viene poi inglobato nelle PSC, le cui particelle sedimentano per gravità, sottraendo acido nitrico al sistema.</a:t>
            </a:r>
          </a:p>
          <a:p>
            <a:pPr algn="just" eaLnBrk="1" hangingPunct="1">
              <a:spcBef>
                <a:spcPct val="50000"/>
              </a:spcBef>
              <a:buFontTx/>
              <a:buNone/>
            </a:pPr>
            <a:r>
              <a:rPr lang="it-IT" altLang="it-IT" sz="1800">
                <a:solidFill>
                  <a:srgbClr val="000066"/>
                </a:solidFill>
                <a:latin typeface="Comic Sans MS" panose="030F0902030302020204" pitchFamily="66" charset="0"/>
              </a:rPr>
              <a:t>La sedimentazione comporta la </a:t>
            </a:r>
            <a:r>
              <a:rPr lang="it-IT" altLang="it-IT" sz="1800" b="1" u="sng">
                <a:solidFill>
                  <a:srgbClr val="000066"/>
                </a:solidFill>
                <a:latin typeface="Comic Sans MS" panose="030F0902030302020204" pitchFamily="66" charset="0"/>
              </a:rPr>
              <a:t>DENITRIFICAZIONE</a:t>
            </a:r>
            <a:r>
              <a:rPr lang="it-IT" altLang="it-IT" sz="1800">
                <a:solidFill>
                  <a:srgbClr val="000066"/>
                </a:solidFill>
                <a:latin typeface="Comic Sans MS" panose="030F0902030302020204" pitchFamily="66" charset="0"/>
              </a:rPr>
              <a:t> e la </a:t>
            </a:r>
            <a:r>
              <a:rPr lang="it-IT" altLang="it-IT" sz="1800" b="1" u="sng">
                <a:solidFill>
                  <a:srgbClr val="000066"/>
                </a:solidFill>
                <a:latin typeface="Comic Sans MS" panose="030F0902030302020204" pitchFamily="66" charset="0"/>
              </a:rPr>
              <a:t>DEIDRA</a:t>
            </a:r>
            <a:r>
              <a:rPr lang="it-IT" altLang="it-IT" sz="1800" b="1">
                <a:solidFill>
                  <a:srgbClr val="000066"/>
                </a:solidFill>
                <a:latin typeface="Comic Sans MS" panose="030F0902030302020204" pitchFamily="66" charset="0"/>
              </a:rPr>
              <a:t>-</a:t>
            </a:r>
            <a:r>
              <a:rPr lang="it-IT" altLang="it-IT" sz="1800" b="1" u="sng">
                <a:solidFill>
                  <a:srgbClr val="000066"/>
                </a:solidFill>
                <a:latin typeface="Comic Sans MS" panose="030F0902030302020204" pitchFamily="66" charset="0"/>
              </a:rPr>
              <a:t>TAZIONE</a:t>
            </a:r>
            <a:r>
              <a:rPr lang="it-IT" altLang="it-IT" sz="1800">
                <a:solidFill>
                  <a:srgbClr val="000066"/>
                </a:solidFill>
                <a:latin typeface="Comic Sans MS" panose="030F0902030302020204" pitchFamily="66" charset="0"/>
              </a:rPr>
              <a:t> del vortice polare</a:t>
            </a:r>
          </a:p>
        </p:txBody>
      </p:sp>
      <p:sp>
        <p:nvSpPr>
          <p:cNvPr id="44035" name="Rectangle 70">
            <a:extLst>
              <a:ext uri="{FF2B5EF4-FFF2-40B4-BE49-F238E27FC236}">
                <a16:creationId xmlns:a16="http://schemas.microsoft.com/office/drawing/2014/main" xmlns="" id="{FEC4D1B7-7A94-59B6-2D9B-0BDCDDF83865}"/>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44036" name="Text Box 71">
            <a:extLst>
              <a:ext uri="{FF2B5EF4-FFF2-40B4-BE49-F238E27FC236}">
                <a16:creationId xmlns:a16="http://schemas.microsoft.com/office/drawing/2014/main" xmlns="" id="{32D61E61-704A-B584-810A-E5CA3F8CFEBB}"/>
              </a:ext>
            </a:extLst>
          </p:cNvPr>
          <p:cNvSpPr txBox="1">
            <a:spLocks noChangeArrowheads="1"/>
          </p:cNvSpPr>
          <p:nvPr/>
        </p:nvSpPr>
        <p:spPr bwMode="auto">
          <a:xfrm>
            <a:off x="342900" y="1371600"/>
            <a:ext cx="84582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Perché si forma il buco di ozono?</a:t>
            </a:r>
          </a:p>
          <a:p>
            <a:pPr algn="ctr" eaLnBrk="1" hangingPunct="1">
              <a:spcBef>
                <a:spcPct val="10000"/>
              </a:spcBef>
              <a:buFontTx/>
              <a:buNone/>
            </a:pPr>
            <a:r>
              <a:rPr lang="it-IT" altLang="it-IT" sz="2400">
                <a:solidFill>
                  <a:srgbClr val="FFFF66"/>
                </a:solidFill>
                <a:latin typeface="Comic Sans MS" panose="030F0902030302020204" pitchFamily="66" charset="0"/>
              </a:rPr>
              <a:t>Le nubi polari stratosferiche</a:t>
            </a:r>
            <a:endParaRPr lang="it-IT" altLang="it-IT" sz="2000">
              <a:latin typeface="Comic Sans MS" panose="030F0902030302020204" pitchFamily="66" charset="0"/>
            </a:endParaRPr>
          </a:p>
        </p:txBody>
      </p:sp>
      <p:sp>
        <p:nvSpPr>
          <p:cNvPr id="44037" name="Segnaposto numero diapositiva 6">
            <a:extLst>
              <a:ext uri="{FF2B5EF4-FFF2-40B4-BE49-F238E27FC236}">
                <a16:creationId xmlns:a16="http://schemas.microsoft.com/office/drawing/2014/main" xmlns="" id="{69AF3B53-6980-8135-5B17-76426229BDC2}"/>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8A2FEB32-561C-594E-98B5-AF63C95AF0A4}" type="slidenum">
              <a:rPr lang="it-IT" altLang="it-IT" sz="1000">
                <a:solidFill>
                  <a:srgbClr val="000066"/>
                </a:solidFill>
                <a:latin typeface="Comic Sans MS" panose="030F0902030302020204" pitchFamily="66" charset="0"/>
              </a:rPr>
              <a:pPr algn="r" eaLnBrk="1" hangingPunct="1">
                <a:spcBef>
                  <a:spcPct val="50000"/>
                </a:spcBef>
                <a:buFontTx/>
                <a:buNone/>
              </a:pPr>
              <a:t>43</a:t>
            </a:fld>
            <a:endParaRPr lang="it-IT" altLang="it-IT" sz="1000">
              <a:solidFill>
                <a:srgbClr val="000066"/>
              </a:solidFill>
              <a:latin typeface="Comic Sans MS" panose="030F0902030302020204" pitchFamily="66" charset="0"/>
            </a:endParaRPr>
          </a:p>
        </p:txBody>
      </p:sp>
      <p:sp>
        <p:nvSpPr>
          <p:cNvPr id="44038" name="Segnaposto data 4">
            <a:extLst>
              <a:ext uri="{FF2B5EF4-FFF2-40B4-BE49-F238E27FC236}">
                <a16:creationId xmlns:a16="http://schemas.microsoft.com/office/drawing/2014/main" xmlns="" id="{55E82E00-F1B9-66BF-9367-77733CD09214}"/>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xmlns="" id="{BE0A194D-EEBB-BF54-E07B-D585E370AFE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1571625"/>
            <a:ext cx="6729413" cy="4859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5059" name="Rectangle 3">
            <a:extLst>
              <a:ext uri="{FF2B5EF4-FFF2-40B4-BE49-F238E27FC236}">
                <a16:creationId xmlns:a16="http://schemas.microsoft.com/office/drawing/2014/main" xmlns="" id="{0F4E760A-91FC-E34B-1470-D23F7EC0E96C}"/>
              </a:ext>
            </a:extLst>
          </p:cNvPr>
          <p:cNvSpPr>
            <a:spLocks noChangeArrowheads="1"/>
          </p:cNvSpPr>
          <p:nvPr/>
        </p:nvSpPr>
        <p:spPr bwMode="auto">
          <a:xfrm>
            <a:off x="1504950" y="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45060" name="Text Box 4">
            <a:extLst>
              <a:ext uri="{FF2B5EF4-FFF2-40B4-BE49-F238E27FC236}">
                <a16:creationId xmlns:a16="http://schemas.microsoft.com/office/drawing/2014/main" xmlns="" id="{4DAE1E7E-FBDF-347E-C600-056596ABE9AD}"/>
              </a:ext>
            </a:extLst>
          </p:cNvPr>
          <p:cNvSpPr txBox="1">
            <a:spLocks noChangeArrowheads="1"/>
          </p:cNvSpPr>
          <p:nvPr/>
        </p:nvSpPr>
        <p:spPr bwMode="auto">
          <a:xfrm>
            <a:off x="342900" y="785813"/>
            <a:ext cx="84582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Perché si forma il buco di ozono?</a:t>
            </a:r>
          </a:p>
          <a:p>
            <a:pPr algn="ctr" eaLnBrk="1" hangingPunct="1">
              <a:spcBef>
                <a:spcPct val="10000"/>
              </a:spcBef>
              <a:buFontTx/>
              <a:buNone/>
            </a:pPr>
            <a:r>
              <a:rPr lang="it-IT" altLang="it-IT" sz="2400">
                <a:solidFill>
                  <a:srgbClr val="FFFF66"/>
                </a:solidFill>
                <a:latin typeface="Comic Sans MS" panose="030F0902030302020204" pitchFamily="66" charset="0"/>
              </a:rPr>
              <a:t>Le nubi polari stratosferiche</a:t>
            </a:r>
            <a:endParaRPr lang="it-IT" altLang="it-IT" sz="2000">
              <a:latin typeface="Comic Sans MS" panose="030F0902030302020204" pitchFamily="66" charset="0"/>
            </a:endParaRPr>
          </a:p>
        </p:txBody>
      </p:sp>
      <p:sp>
        <p:nvSpPr>
          <p:cNvPr id="45061" name="Text Box 5">
            <a:extLst>
              <a:ext uri="{FF2B5EF4-FFF2-40B4-BE49-F238E27FC236}">
                <a16:creationId xmlns:a16="http://schemas.microsoft.com/office/drawing/2014/main" xmlns="" id="{0EEDF5A9-4168-EA13-5B83-21FC41C3E3F8}"/>
              </a:ext>
            </a:extLst>
          </p:cNvPr>
          <p:cNvSpPr txBox="1">
            <a:spLocks noChangeArrowheads="1"/>
          </p:cNvSpPr>
          <p:nvPr/>
        </p:nvSpPr>
        <p:spPr bwMode="auto">
          <a:xfrm>
            <a:off x="6858000" y="2070100"/>
            <a:ext cx="21336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La prima linea orizzontale indi-ca la T di forma-zione delle PSC I; la seconda la T di formazione delle PSC II.</a:t>
            </a:r>
          </a:p>
          <a:p>
            <a:pPr algn="just" eaLnBrk="1" hangingPunct="1">
              <a:spcBef>
                <a:spcPct val="50000"/>
              </a:spcBef>
              <a:buFontTx/>
              <a:buNone/>
            </a:pPr>
            <a:r>
              <a:rPr lang="it-IT" altLang="it-IT" sz="1800">
                <a:solidFill>
                  <a:srgbClr val="000066"/>
                </a:solidFill>
                <a:latin typeface="Comic Sans MS" panose="030F0902030302020204" pitchFamily="66" charset="0"/>
              </a:rPr>
              <a:t>In artico la tem-peratura non rag-giunge valori così bassi da permet-tere la formazio-ne di PSC.</a:t>
            </a:r>
          </a:p>
        </p:txBody>
      </p:sp>
      <p:sp>
        <p:nvSpPr>
          <p:cNvPr id="45062" name="Segnaposto numero diapositiva 6">
            <a:extLst>
              <a:ext uri="{FF2B5EF4-FFF2-40B4-BE49-F238E27FC236}">
                <a16:creationId xmlns:a16="http://schemas.microsoft.com/office/drawing/2014/main" xmlns="" id="{DAA1D79D-7D35-64E5-B511-12E29CDE69F1}"/>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641AC902-1B0D-D84B-8135-31B4E2DBEB8C}" type="slidenum">
              <a:rPr lang="it-IT" altLang="it-IT" sz="1000">
                <a:solidFill>
                  <a:srgbClr val="000066"/>
                </a:solidFill>
                <a:latin typeface="Comic Sans MS" panose="030F0902030302020204" pitchFamily="66" charset="0"/>
              </a:rPr>
              <a:pPr algn="r" eaLnBrk="1" hangingPunct="1">
                <a:spcBef>
                  <a:spcPct val="50000"/>
                </a:spcBef>
                <a:buFontTx/>
                <a:buNone/>
              </a:pPr>
              <a:t>44</a:t>
            </a:fld>
            <a:endParaRPr lang="it-IT" altLang="it-IT" sz="1000">
              <a:solidFill>
                <a:srgbClr val="000066"/>
              </a:solidFill>
              <a:latin typeface="Comic Sans MS" panose="030F0902030302020204" pitchFamily="66" charset="0"/>
            </a:endParaRPr>
          </a:p>
        </p:txBody>
      </p:sp>
      <p:sp>
        <p:nvSpPr>
          <p:cNvPr id="45063" name="Segnaposto data 4">
            <a:extLst>
              <a:ext uri="{FF2B5EF4-FFF2-40B4-BE49-F238E27FC236}">
                <a16:creationId xmlns:a16="http://schemas.microsoft.com/office/drawing/2014/main" xmlns="" id="{FAF2BD61-5FE5-8370-9975-E37ACEA43B33}"/>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numero diapositiva 6">
            <a:extLst>
              <a:ext uri="{FF2B5EF4-FFF2-40B4-BE49-F238E27FC236}">
                <a16:creationId xmlns:a16="http://schemas.microsoft.com/office/drawing/2014/main" xmlns="" id="{1595CA64-47FC-C7ED-8ED3-3803E52856D7}"/>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905F3F88-E819-B948-B657-3A54BD0AA251}" type="slidenum">
              <a:rPr lang="it-IT" altLang="it-IT" sz="1000">
                <a:solidFill>
                  <a:srgbClr val="000066"/>
                </a:solidFill>
                <a:latin typeface="Comic Sans MS" panose="030F0902030302020204" pitchFamily="66" charset="0"/>
              </a:rPr>
              <a:pPr algn="r" eaLnBrk="1" hangingPunct="1">
                <a:spcBef>
                  <a:spcPct val="50000"/>
                </a:spcBef>
                <a:buFontTx/>
                <a:buNone/>
              </a:pPr>
              <a:t>45</a:t>
            </a:fld>
            <a:endParaRPr lang="it-IT" altLang="it-IT" sz="1000">
              <a:solidFill>
                <a:srgbClr val="000066"/>
              </a:solidFill>
              <a:latin typeface="Comic Sans MS" panose="030F0902030302020204" pitchFamily="66" charset="0"/>
            </a:endParaRPr>
          </a:p>
        </p:txBody>
      </p:sp>
      <p:sp>
        <p:nvSpPr>
          <p:cNvPr id="46083" name="Segnaposto data 4">
            <a:extLst>
              <a:ext uri="{FF2B5EF4-FFF2-40B4-BE49-F238E27FC236}">
                <a16:creationId xmlns:a16="http://schemas.microsoft.com/office/drawing/2014/main" xmlns="" id="{4823CB3B-1E33-D8F2-E542-1C699849DBBF}"/>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
        <p:nvSpPr>
          <p:cNvPr id="46085" name="Rectangle 3">
            <a:extLst>
              <a:ext uri="{FF2B5EF4-FFF2-40B4-BE49-F238E27FC236}">
                <a16:creationId xmlns:a16="http://schemas.microsoft.com/office/drawing/2014/main" xmlns="" id="{6C8F3D57-4859-8F54-6189-85E0B13B054C}"/>
              </a:ext>
            </a:extLst>
          </p:cNvPr>
          <p:cNvSpPr>
            <a:spLocks noChangeArrowheads="1"/>
          </p:cNvSpPr>
          <p:nvPr/>
        </p:nvSpPr>
        <p:spPr bwMode="auto">
          <a:xfrm>
            <a:off x="1504950" y="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46086" name="CasellaDiTesto 7">
            <a:extLst>
              <a:ext uri="{FF2B5EF4-FFF2-40B4-BE49-F238E27FC236}">
                <a16:creationId xmlns:a16="http://schemas.microsoft.com/office/drawing/2014/main" xmlns="" id="{F169E0B8-045C-5C9F-9497-6655FB70E540}"/>
              </a:ext>
            </a:extLst>
          </p:cNvPr>
          <p:cNvSpPr txBox="1">
            <a:spLocks noChangeArrowheads="1"/>
          </p:cNvSpPr>
          <p:nvPr/>
        </p:nvSpPr>
        <p:spPr bwMode="auto">
          <a:xfrm>
            <a:off x="1042988" y="1628775"/>
            <a:ext cx="70580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800">
                <a:solidFill>
                  <a:srgbClr val="000066"/>
                </a:solidFill>
              </a:rPr>
              <a:t>ClONO</a:t>
            </a:r>
            <a:r>
              <a:rPr lang="it-IT" altLang="it-IT" sz="1800" baseline="-25000">
                <a:solidFill>
                  <a:srgbClr val="000066"/>
                </a:solidFill>
              </a:rPr>
              <a:t>2</a:t>
            </a:r>
            <a:r>
              <a:rPr lang="it-IT" altLang="it-IT" sz="1800">
                <a:solidFill>
                  <a:srgbClr val="000066"/>
                </a:solidFill>
              </a:rPr>
              <a:t> (g)   +  H</a:t>
            </a:r>
            <a:r>
              <a:rPr lang="it-IT" altLang="it-IT" sz="1800" baseline="-25000">
                <a:solidFill>
                  <a:srgbClr val="000066"/>
                </a:solidFill>
              </a:rPr>
              <a:t>2</a:t>
            </a:r>
            <a:r>
              <a:rPr lang="it-IT" altLang="it-IT" sz="1800">
                <a:solidFill>
                  <a:srgbClr val="000066"/>
                </a:solidFill>
              </a:rPr>
              <a:t>O (aq)              HOCl (aq)  +  HNO</a:t>
            </a:r>
            <a:r>
              <a:rPr lang="it-IT" altLang="it-IT" sz="1800" baseline="-25000">
                <a:solidFill>
                  <a:srgbClr val="000066"/>
                </a:solidFill>
              </a:rPr>
              <a:t>3</a:t>
            </a:r>
            <a:r>
              <a:rPr lang="it-IT" altLang="it-IT" sz="1800">
                <a:solidFill>
                  <a:srgbClr val="000066"/>
                </a:solidFill>
              </a:rPr>
              <a:t> (aq)</a:t>
            </a:r>
          </a:p>
          <a:p>
            <a:pPr algn="ctr" eaLnBrk="1" hangingPunct="1">
              <a:spcBef>
                <a:spcPct val="50000"/>
              </a:spcBef>
              <a:buFontTx/>
              <a:buNone/>
            </a:pPr>
            <a:r>
              <a:rPr lang="it-IT" altLang="it-IT" sz="1800">
                <a:solidFill>
                  <a:srgbClr val="000066"/>
                </a:solidFill>
              </a:rPr>
              <a:t>HCl (g)         H</a:t>
            </a:r>
            <a:r>
              <a:rPr lang="it-IT" altLang="it-IT" sz="1800" baseline="30000">
                <a:solidFill>
                  <a:srgbClr val="000066"/>
                </a:solidFill>
              </a:rPr>
              <a:t>+</a:t>
            </a:r>
            <a:r>
              <a:rPr lang="it-IT" altLang="it-IT" sz="1800">
                <a:solidFill>
                  <a:srgbClr val="000066"/>
                </a:solidFill>
              </a:rPr>
              <a:t> (aq) +  Cl</a:t>
            </a:r>
            <a:r>
              <a:rPr lang="it-IT" altLang="it-IT" sz="1800" baseline="30000">
                <a:solidFill>
                  <a:srgbClr val="000066"/>
                </a:solidFill>
              </a:rPr>
              <a:t>-</a:t>
            </a:r>
            <a:r>
              <a:rPr lang="it-IT" altLang="it-IT" sz="1800">
                <a:solidFill>
                  <a:srgbClr val="000066"/>
                </a:solidFill>
              </a:rPr>
              <a:t> (aq)</a:t>
            </a:r>
          </a:p>
          <a:p>
            <a:pPr algn="ctr" eaLnBrk="1" hangingPunct="1">
              <a:spcBef>
                <a:spcPct val="50000"/>
              </a:spcBef>
              <a:buFontTx/>
              <a:buNone/>
            </a:pPr>
            <a:r>
              <a:rPr lang="it-IT" altLang="it-IT" sz="1800">
                <a:solidFill>
                  <a:srgbClr val="000066"/>
                </a:solidFill>
              </a:rPr>
              <a:t>Cl</a:t>
            </a:r>
            <a:r>
              <a:rPr lang="it-IT" altLang="it-IT" sz="1800" baseline="30000">
                <a:solidFill>
                  <a:srgbClr val="000066"/>
                </a:solidFill>
              </a:rPr>
              <a:t>-</a:t>
            </a:r>
            <a:r>
              <a:rPr lang="it-IT" altLang="it-IT" sz="1800">
                <a:solidFill>
                  <a:srgbClr val="000066"/>
                </a:solidFill>
              </a:rPr>
              <a:t> (aq)  +  HOCl (aq)        Cl</a:t>
            </a:r>
            <a:r>
              <a:rPr lang="it-IT" altLang="it-IT" sz="1800" baseline="-25000">
                <a:solidFill>
                  <a:srgbClr val="000066"/>
                </a:solidFill>
              </a:rPr>
              <a:t>2</a:t>
            </a:r>
            <a:r>
              <a:rPr lang="it-IT" altLang="it-IT" sz="1800">
                <a:solidFill>
                  <a:srgbClr val="000066"/>
                </a:solidFill>
              </a:rPr>
              <a:t>  +OH</a:t>
            </a:r>
            <a:r>
              <a:rPr lang="it-IT" altLang="it-IT" sz="1800" baseline="30000">
                <a:solidFill>
                  <a:srgbClr val="000066"/>
                </a:solidFill>
              </a:rPr>
              <a:t>-</a:t>
            </a:r>
          </a:p>
          <a:p>
            <a:pPr algn="ctr" eaLnBrk="1" hangingPunct="1">
              <a:spcBef>
                <a:spcPct val="50000"/>
              </a:spcBef>
              <a:buFontTx/>
              <a:buNone/>
            </a:pPr>
            <a:endParaRPr lang="it-IT" altLang="it-IT" sz="1800" baseline="30000">
              <a:solidFill>
                <a:srgbClr val="000066"/>
              </a:solidFill>
            </a:endParaRPr>
          </a:p>
          <a:p>
            <a:pPr algn="ctr" eaLnBrk="1" hangingPunct="1">
              <a:spcBef>
                <a:spcPct val="50000"/>
              </a:spcBef>
              <a:buFontTx/>
              <a:buNone/>
            </a:pPr>
            <a:r>
              <a:rPr lang="it-IT" altLang="it-IT" sz="1800">
                <a:solidFill>
                  <a:srgbClr val="000066"/>
                </a:solidFill>
              </a:rPr>
              <a:t>HCl (g)  +  ClONO</a:t>
            </a:r>
            <a:r>
              <a:rPr lang="it-IT" altLang="it-IT" sz="1800" baseline="-25000">
                <a:solidFill>
                  <a:srgbClr val="000066"/>
                </a:solidFill>
              </a:rPr>
              <a:t>2</a:t>
            </a:r>
            <a:r>
              <a:rPr lang="it-IT" altLang="it-IT" sz="1800">
                <a:solidFill>
                  <a:srgbClr val="000066"/>
                </a:solidFill>
              </a:rPr>
              <a:t>(g)       Cl</a:t>
            </a:r>
            <a:r>
              <a:rPr lang="it-IT" altLang="it-IT" sz="1800" baseline="-25000">
                <a:solidFill>
                  <a:srgbClr val="000066"/>
                </a:solidFill>
              </a:rPr>
              <a:t>2</a:t>
            </a:r>
            <a:r>
              <a:rPr lang="it-IT" altLang="it-IT" sz="1800">
                <a:solidFill>
                  <a:srgbClr val="000066"/>
                </a:solidFill>
              </a:rPr>
              <a:t> (g) + HNO</a:t>
            </a:r>
            <a:r>
              <a:rPr lang="it-IT" altLang="it-IT" sz="1800" baseline="-25000">
                <a:solidFill>
                  <a:srgbClr val="000066"/>
                </a:solidFill>
              </a:rPr>
              <a:t>3</a:t>
            </a:r>
            <a:r>
              <a:rPr lang="it-IT" altLang="it-IT" sz="1800">
                <a:solidFill>
                  <a:srgbClr val="000066"/>
                </a:solidFill>
              </a:rPr>
              <a:t> (aq)</a:t>
            </a:r>
          </a:p>
          <a:p>
            <a:pPr algn="ctr" eaLnBrk="1" hangingPunct="1">
              <a:spcBef>
                <a:spcPct val="50000"/>
              </a:spcBef>
              <a:buFontTx/>
              <a:buNone/>
            </a:pPr>
            <a:endParaRPr lang="it-IT" altLang="it-IT" sz="1800">
              <a:solidFill>
                <a:srgbClr val="000066"/>
              </a:solidFill>
            </a:endParaRPr>
          </a:p>
        </p:txBody>
      </p:sp>
      <p:cxnSp>
        <p:nvCxnSpPr>
          <p:cNvPr id="46087" name="Connettore 2 9">
            <a:extLst>
              <a:ext uri="{FF2B5EF4-FFF2-40B4-BE49-F238E27FC236}">
                <a16:creationId xmlns:a16="http://schemas.microsoft.com/office/drawing/2014/main" xmlns="" id="{D7ED5D96-A4E8-8A5D-4F94-0D1EA4FF9DE3}"/>
              </a:ext>
            </a:extLst>
          </p:cNvPr>
          <p:cNvCxnSpPr>
            <a:cxnSpLocks noChangeShapeType="1"/>
          </p:cNvCxnSpPr>
          <p:nvPr/>
        </p:nvCxnSpPr>
        <p:spPr bwMode="auto">
          <a:xfrm>
            <a:off x="4500563" y="1812925"/>
            <a:ext cx="2159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088" name="Connettore 2 11">
            <a:extLst>
              <a:ext uri="{FF2B5EF4-FFF2-40B4-BE49-F238E27FC236}">
                <a16:creationId xmlns:a16="http://schemas.microsoft.com/office/drawing/2014/main" xmlns="" id="{6B9FF9A7-D6C9-106F-D1E0-4AD407CCA86B}"/>
              </a:ext>
            </a:extLst>
          </p:cNvPr>
          <p:cNvCxnSpPr>
            <a:cxnSpLocks noChangeShapeType="1"/>
          </p:cNvCxnSpPr>
          <p:nvPr/>
        </p:nvCxnSpPr>
        <p:spPr bwMode="auto">
          <a:xfrm>
            <a:off x="3995738" y="2205038"/>
            <a:ext cx="2889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089" name="Connettore 2 15">
            <a:extLst>
              <a:ext uri="{FF2B5EF4-FFF2-40B4-BE49-F238E27FC236}">
                <a16:creationId xmlns:a16="http://schemas.microsoft.com/office/drawing/2014/main" xmlns="" id="{B510BB32-1C96-D652-D442-69A79375244B}"/>
              </a:ext>
            </a:extLst>
          </p:cNvPr>
          <p:cNvCxnSpPr>
            <a:cxnSpLocks noChangeShapeType="1"/>
          </p:cNvCxnSpPr>
          <p:nvPr/>
        </p:nvCxnSpPr>
        <p:spPr bwMode="auto">
          <a:xfrm>
            <a:off x="4953000" y="2636838"/>
            <a:ext cx="3397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090" name="Connettore 1 17">
            <a:extLst>
              <a:ext uri="{FF2B5EF4-FFF2-40B4-BE49-F238E27FC236}">
                <a16:creationId xmlns:a16="http://schemas.microsoft.com/office/drawing/2014/main" xmlns="" id="{2465736F-2EF4-7339-91F1-0F6D2F89F36A}"/>
              </a:ext>
            </a:extLst>
          </p:cNvPr>
          <p:cNvCxnSpPr>
            <a:cxnSpLocks noChangeShapeType="1"/>
          </p:cNvCxnSpPr>
          <p:nvPr/>
        </p:nvCxnSpPr>
        <p:spPr bwMode="auto">
          <a:xfrm>
            <a:off x="1692275" y="2997200"/>
            <a:ext cx="59467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6091" name="Connettore 2 19">
            <a:extLst>
              <a:ext uri="{FF2B5EF4-FFF2-40B4-BE49-F238E27FC236}">
                <a16:creationId xmlns:a16="http://schemas.microsoft.com/office/drawing/2014/main" xmlns="" id="{AD829562-3FBD-07A4-BB8E-9035F2A3D4BE}"/>
              </a:ext>
            </a:extLst>
          </p:cNvPr>
          <p:cNvCxnSpPr>
            <a:cxnSpLocks noChangeShapeType="1"/>
          </p:cNvCxnSpPr>
          <p:nvPr/>
        </p:nvCxnSpPr>
        <p:spPr bwMode="auto">
          <a:xfrm>
            <a:off x="4572000" y="3357563"/>
            <a:ext cx="287338"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092" name="CasellaDiTesto 20">
            <a:extLst>
              <a:ext uri="{FF2B5EF4-FFF2-40B4-BE49-F238E27FC236}">
                <a16:creationId xmlns:a16="http://schemas.microsoft.com/office/drawing/2014/main" xmlns="" id="{36148AB7-D65A-54F8-153B-3B5B2CCB81A4}"/>
              </a:ext>
            </a:extLst>
          </p:cNvPr>
          <p:cNvSpPr txBox="1">
            <a:spLocks noChangeArrowheads="1"/>
          </p:cNvSpPr>
          <p:nvPr/>
        </p:nvSpPr>
        <p:spPr bwMode="auto">
          <a:xfrm>
            <a:off x="457200" y="1196975"/>
            <a:ext cx="8218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800">
                <a:solidFill>
                  <a:srgbClr val="000066"/>
                </a:solidFill>
              </a:rPr>
              <a:t>Reazioni che si sviluppano in presenza di acqua:</a:t>
            </a:r>
          </a:p>
        </p:txBody>
      </p:sp>
      <p:sp>
        <p:nvSpPr>
          <p:cNvPr id="46093" name="CasellaDiTesto 21">
            <a:extLst>
              <a:ext uri="{FF2B5EF4-FFF2-40B4-BE49-F238E27FC236}">
                <a16:creationId xmlns:a16="http://schemas.microsoft.com/office/drawing/2014/main" xmlns="" id="{73761E1E-FB0A-9942-C798-6250DD15CCF0}"/>
              </a:ext>
            </a:extLst>
          </p:cNvPr>
          <p:cNvSpPr txBox="1">
            <a:spLocks noChangeArrowheads="1"/>
          </p:cNvSpPr>
          <p:nvPr/>
        </p:nvSpPr>
        <p:spPr bwMode="auto">
          <a:xfrm>
            <a:off x="457200" y="3789363"/>
            <a:ext cx="82184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800">
                <a:solidFill>
                  <a:srgbClr val="000066"/>
                </a:solidFill>
              </a:rPr>
              <a:t>In tal modo, il cloro elementare ha modo di accumularsi durante il periodo invernare, durante il quale non reagisce con l’ozono, essendo una forma inattiva. Al cambio di stagione, la radiazione solare trasforma le forme inattive in forme attive:</a:t>
            </a:r>
          </a:p>
        </p:txBody>
      </p:sp>
      <p:sp>
        <p:nvSpPr>
          <p:cNvPr id="46094" name="CasellaDiTesto 22">
            <a:extLst>
              <a:ext uri="{FF2B5EF4-FFF2-40B4-BE49-F238E27FC236}">
                <a16:creationId xmlns:a16="http://schemas.microsoft.com/office/drawing/2014/main" xmlns="" id="{BF3F4691-07B6-0940-FE38-9FDCE8DC6C3E}"/>
              </a:ext>
            </a:extLst>
          </p:cNvPr>
          <p:cNvSpPr txBox="1">
            <a:spLocks noChangeArrowheads="1"/>
          </p:cNvSpPr>
          <p:nvPr/>
        </p:nvSpPr>
        <p:spPr bwMode="auto">
          <a:xfrm>
            <a:off x="1965325" y="4941888"/>
            <a:ext cx="5400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800">
                <a:solidFill>
                  <a:srgbClr val="000066"/>
                </a:solidFill>
              </a:rPr>
              <a:t>Cl</a:t>
            </a:r>
            <a:r>
              <a:rPr lang="it-IT" altLang="it-IT" sz="1800" baseline="-25000">
                <a:solidFill>
                  <a:srgbClr val="000066"/>
                </a:solidFill>
              </a:rPr>
              <a:t>2</a:t>
            </a:r>
            <a:r>
              <a:rPr lang="it-IT" altLang="it-IT" sz="1800">
                <a:solidFill>
                  <a:srgbClr val="000066"/>
                </a:solidFill>
              </a:rPr>
              <a:t>   +   luce solare           2 Cl</a:t>
            </a:r>
          </a:p>
          <a:p>
            <a:pPr algn="ctr" eaLnBrk="1" hangingPunct="1">
              <a:spcBef>
                <a:spcPct val="50000"/>
              </a:spcBef>
              <a:buFontTx/>
              <a:buNone/>
            </a:pPr>
            <a:r>
              <a:rPr lang="it-IT" altLang="it-IT" sz="1800">
                <a:solidFill>
                  <a:srgbClr val="000066"/>
                </a:solidFill>
              </a:rPr>
              <a:t>HOCl   +   luce solare           Cl  +  OH</a:t>
            </a:r>
          </a:p>
          <a:p>
            <a:pPr algn="ctr" eaLnBrk="1" hangingPunct="1">
              <a:spcBef>
                <a:spcPct val="50000"/>
              </a:spcBef>
              <a:buFontTx/>
              <a:buNone/>
            </a:pPr>
            <a:endParaRPr lang="it-IT" altLang="it-IT" sz="1800">
              <a:solidFill>
                <a:srgbClr val="000066"/>
              </a:solidFill>
            </a:endParaRPr>
          </a:p>
        </p:txBody>
      </p:sp>
      <p:cxnSp>
        <p:nvCxnSpPr>
          <p:cNvPr id="46095" name="Connettore 2 24">
            <a:extLst>
              <a:ext uri="{FF2B5EF4-FFF2-40B4-BE49-F238E27FC236}">
                <a16:creationId xmlns:a16="http://schemas.microsoft.com/office/drawing/2014/main" xmlns="" id="{37197659-2A32-9781-128D-FFA116F9E0CD}"/>
              </a:ext>
            </a:extLst>
          </p:cNvPr>
          <p:cNvCxnSpPr>
            <a:cxnSpLocks noChangeShapeType="1"/>
          </p:cNvCxnSpPr>
          <p:nvPr/>
        </p:nvCxnSpPr>
        <p:spPr bwMode="auto">
          <a:xfrm>
            <a:off x="5122863" y="5126038"/>
            <a:ext cx="528637"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096" name="Connettore 2 25">
            <a:extLst>
              <a:ext uri="{FF2B5EF4-FFF2-40B4-BE49-F238E27FC236}">
                <a16:creationId xmlns:a16="http://schemas.microsoft.com/office/drawing/2014/main" xmlns="" id="{96033548-ECB4-B883-5499-959D756C7630}"/>
              </a:ext>
            </a:extLst>
          </p:cNvPr>
          <p:cNvCxnSpPr>
            <a:cxnSpLocks noChangeShapeType="1"/>
          </p:cNvCxnSpPr>
          <p:nvPr/>
        </p:nvCxnSpPr>
        <p:spPr bwMode="auto">
          <a:xfrm>
            <a:off x="4951413" y="5553075"/>
            <a:ext cx="528637"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48C14D12-A6A9-0EC5-26D3-C925DAD84520}"/>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47107" name="Text Box 3">
            <a:extLst>
              <a:ext uri="{FF2B5EF4-FFF2-40B4-BE49-F238E27FC236}">
                <a16:creationId xmlns:a16="http://schemas.microsoft.com/office/drawing/2014/main" xmlns="" id="{51D533CD-32D7-4FA0-CE97-76AB11C761A9}"/>
              </a:ext>
            </a:extLst>
          </p:cNvPr>
          <p:cNvSpPr txBox="1">
            <a:spLocks noChangeArrowheads="1"/>
          </p:cNvSpPr>
          <p:nvPr/>
        </p:nvSpPr>
        <p:spPr bwMode="auto">
          <a:xfrm>
            <a:off x="342900" y="1198563"/>
            <a:ext cx="84582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Perché si forma il buco di ozono?</a:t>
            </a:r>
          </a:p>
          <a:p>
            <a:pPr algn="ctr" eaLnBrk="1" hangingPunct="1">
              <a:spcBef>
                <a:spcPct val="10000"/>
              </a:spcBef>
              <a:buFontTx/>
              <a:buNone/>
            </a:pPr>
            <a:r>
              <a:rPr lang="it-IT" altLang="it-IT" sz="2400">
                <a:solidFill>
                  <a:srgbClr val="FFFF66"/>
                </a:solidFill>
                <a:latin typeface="Comic Sans MS" panose="030F0902030302020204" pitchFamily="66" charset="0"/>
              </a:rPr>
              <a:t>Le nubi polari stratosferiche</a:t>
            </a:r>
            <a:endParaRPr lang="it-IT" altLang="it-IT" sz="2000">
              <a:latin typeface="Comic Sans MS" panose="030F0902030302020204" pitchFamily="66" charset="0"/>
            </a:endParaRPr>
          </a:p>
        </p:txBody>
      </p:sp>
      <p:sp>
        <p:nvSpPr>
          <p:cNvPr id="47108" name="Text Box 4">
            <a:extLst>
              <a:ext uri="{FF2B5EF4-FFF2-40B4-BE49-F238E27FC236}">
                <a16:creationId xmlns:a16="http://schemas.microsoft.com/office/drawing/2014/main" xmlns="" id="{419C698F-B0DD-6C50-2811-44E51983C6BE}"/>
              </a:ext>
            </a:extLst>
          </p:cNvPr>
          <p:cNvSpPr txBox="1">
            <a:spLocks noChangeArrowheads="1"/>
          </p:cNvSpPr>
          <p:nvPr/>
        </p:nvSpPr>
        <p:spPr bwMode="auto">
          <a:xfrm>
            <a:off x="1104900" y="2101850"/>
            <a:ext cx="6972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800">
                <a:solidFill>
                  <a:srgbClr val="000066"/>
                </a:solidFill>
                <a:latin typeface="Comic Sans MS" panose="030F0902030302020204" pitchFamily="66" charset="0"/>
              </a:rPr>
              <a:t>Il cloro molecolare viene facilmente scisso dalla radiazione solare all’avvento della primavera antartica (settembre)</a:t>
            </a:r>
          </a:p>
        </p:txBody>
      </p:sp>
      <p:graphicFrame>
        <p:nvGraphicFramePr>
          <p:cNvPr id="432143" name="Object 15">
            <a:extLst>
              <a:ext uri="{FF2B5EF4-FFF2-40B4-BE49-F238E27FC236}">
                <a16:creationId xmlns:a16="http://schemas.microsoft.com/office/drawing/2014/main" xmlns="" id="{7A500530-BCC7-9BCA-53D6-965E55EC3007}"/>
              </a:ext>
            </a:extLst>
          </p:cNvPr>
          <p:cNvGraphicFramePr>
            <a:graphicFrameLocks noChangeAspect="1"/>
          </p:cNvGraphicFramePr>
          <p:nvPr/>
        </p:nvGraphicFramePr>
        <p:xfrm>
          <a:off x="304800" y="2971800"/>
          <a:ext cx="3332163" cy="1203325"/>
        </p:xfrm>
        <a:graphic>
          <a:graphicData uri="http://schemas.openxmlformats.org/presentationml/2006/ole">
            <mc:AlternateContent xmlns:mc="http://schemas.openxmlformats.org/markup-compatibility/2006">
              <mc:Choice xmlns:v="urn:schemas-microsoft-com:vml" Requires="v">
                <p:oleObj spid="_x0000_s2068" name="Equation" r:id="rId3" imgW="2387600" imgH="825500" progId="Equation.3">
                  <p:embed/>
                </p:oleObj>
              </mc:Choice>
              <mc:Fallback>
                <p:oleObj name="Equation" r:id="rId3" imgW="2387600" imgH="825500"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71800"/>
                        <a:ext cx="3332163" cy="120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24">
            <a:extLst>
              <a:ext uri="{FF2B5EF4-FFF2-40B4-BE49-F238E27FC236}">
                <a16:creationId xmlns:a16="http://schemas.microsoft.com/office/drawing/2014/main" xmlns="" id="{27557E2D-14B6-0CFB-76EB-7FA14B90242E}"/>
              </a:ext>
            </a:extLst>
          </p:cNvPr>
          <p:cNvGrpSpPr>
            <a:grpSpLocks/>
          </p:cNvGrpSpPr>
          <p:nvPr/>
        </p:nvGrpSpPr>
        <p:grpSpPr bwMode="auto">
          <a:xfrm>
            <a:off x="4114800" y="3733800"/>
            <a:ext cx="4421188" cy="2505075"/>
            <a:chOff x="2592" y="2352"/>
            <a:chExt cx="2785" cy="1578"/>
          </a:xfrm>
        </p:grpSpPr>
        <p:graphicFrame>
          <p:nvGraphicFramePr>
            <p:cNvPr id="47115" name="Object 18">
              <a:extLst>
                <a:ext uri="{FF2B5EF4-FFF2-40B4-BE49-F238E27FC236}">
                  <a16:creationId xmlns:a16="http://schemas.microsoft.com/office/drawing/2014/main" xmlns="" id="{4BEBDD58-6E2B-0625-D672-CBCA32F8C55C}"/>
                </a:ext>
              </a:extLst>
            </p:cNvPr>
            <p:cNvGraphicFramePr>
              <a:graphicFrameLocks noChangeAspect="1"/>
            </p:cNvGraphicFramePr>
            <p:nvPr/>
          </p:nvGraphicFramePr>
          <p:xfrm>
            <a:off x="2647" y="2647"/>
            <a:ext cx="2477" cy="1283"/>
          </p:xfrm>
          <a:graphic>
            <a:graphicData uri="http://schemas.openxmlformats.org/presentationml/2006/ole">
              <mc:AlternateContent xmlns:mc="http://schemas.openxmlformats.org/markup-compatibility/2006">
                <mc:Choice xmlns:v="urn:schemas-microsoft-com:vml" Requires="v">
                  <p:oleObj spid="_x0000_s2069" name="Equation" r:id="rId5" imgW="2832100" imgH="1435100" progId="Equation.3">
                    <p:embed/>
                  </p:oleObj>
                </mc:Choice>
                <mc:Fallback>
                  <p:oleObj name="Equation" r:id="rId5" imgW="2832100" imgH="143510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7" y="2647"/>
                          <a:ext cx="2477" cy="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6" name="Text Box 19">
              <a:extLst>
                <a:ext uri="{FF2B5EF4-FFF2-40B4-BE49-F238E27FC236}">
                  <a16:creationId xmlns:a16="http://schemas.microsoft.com/office/drawing/2014/main" xmlns="" id="{E7595898-1D99-9AE4-1A91-A8927474909F}"/>
                </a:ext>
              </a:extLst>
            </p:cNvPr>
            <p:cNvSpPr txBox="1">
              <a:spLocks noChangeArrowheads="1"/>
            </p:cNvSpPr>
            <p:nvPr/>
          </p:nvSpPr>
          <p:spPr bwMode="auto">
            <a:xfrm>
              <a:off x="2592" y="2352"/>
              <a:ext cx="27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Il ClO può fungere da serbatoio di cloro</a:t>
              </a:r>
              <a:endParaRPr lang="it-IT" altLang="it-IT" sz="1800">
                <a:solidFill>
                  <a:srgbClr val="000066"/>
                </a:solidFill>
                <a:latin typeface="Comic Sans MS" panose="030F0902030302020204" pitchFamily="66" charset="0"/>
                <a:sym typeface="Symbol" pitchFamily="2" charset="2"/>
              </a:endParaRPr>
            </a:p>
          </p:txBody>
        </p:sp>
      </p:grpSp>
      <p:sp>
        <p:nvSpPr>
          <p:cNvPr id="432153" name="Rectangle 25">
            <a:extLst>
              <a:ext uri="{FF2B5EF4-FFF2-40B4-BE49-F238E27FC236}">
                <a16:creationId xmlns:a16="http://schemas.microsoft.com/office/drawing/2014/main" xmlns="" id="{89923D2D-84CD-F5DD-C30F-6141108837F4}"/>
              </a:ext>
            </a:extLst>
          </p:cNvPr>
          <p:cNvSpPr>
            <a:spLocks noChangeArrowheads="1"/>
          </p:cNvSpPr>
          <p:nvPr/>
        </p:nvSpPr>
        <p:spPr bwMode="auto">
          <a:xfrm>
            <a:off x="304800" y="4403725"/>
            <a:ext cx="457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it-IT" sz="2000">
                <a:solidFill>
                  <a:srgbClr val="000066"/>
                </a:solidFill>
                <a:latin typeface="Tahoma" panose="020B0604030504040204" pitchFamily="34" charset="0"/>
              </a:rPr>
              <a:t>Molina, L.T., and M.J. Molina. </a:t>
            </a:r>
            <a:r>
              <a:rPr lang="it-IT" altLang="it-IT" sz="2000" i="1">
                <a:solidFill>
                  <a:srgbClr val="000066"/>
                </a:solidFill>
                <a:latin typeface="Tahoma" panose="020B0604030504040204" pitchFamily="34" charset="0"/>
              </a:rPr>
              <a:t>Production of Cl</a:t>
            </a:r>
            <a:r>
              <a:rPr lang="it-IT" altLang="it-IT" sz="2000" i="1" baseline="-25000">
                <a:solidFill>
                  <a:srgbClr val="000066"/>
                </a:solidFill>
                <a:latin typeface="Tahoma" panose="020B0604030504040204" pitchFamily="34" charset="0"/>
              </a:rPr>
              <a:t>2</a:t>
            </a:r>
            <a:r>
              <a:rPr lang="it-IT" altLang="it-IT" sz="2000" i="1">
                <a:solidFill>
                  <a:srgbClr val="000066"/>
                </a:solidFill>
                <a:latin typeface="Tahoma" panose="020B0604030504040204" pitchFamily="34" charset="0"/>
              </a:rPr>
              <a:t>O</a:t>
            </a:r>
            <a:r>
              <a:rPr lang="it-IT" altLang="it-IT" sz="2000" i="1" baseline="-25000">
                <a:solidFill>
                  <a:srgbClr val="000066"/>
                </a:solidFill>
                <a:latin typeface="Tahoma" panose="020B0604030504040204" pitchFamily="34" charset="0"/>
              </a:rPr>
              <a:t>2</a:t>
            </a:r>
            <a:r>
              <a:rPr lang="it-IT" altLang="it-IT" sz="2000" i="1">
                <a:solidFill>
                  <a:srgbClr val="000066"/>
                </a:solidFill>
                <a:latin typeface="Tahoma" panose="020B0604030504040204" pitchFamily="34" charset="0"/>
              </a:rPr>
              <a:t> from the self-reaction of the ClO radical</a:t>
            </a:r>
            <a:r>
              <a:rPr lang="it-IT" altLang="it-IT" sz="2000">
                <a:solidFill>
                  <a:srgbClr val="000066"/>
                </a:solidFill>
                <a:latin typeface="Tahoma" panose="020B0604030504040204" pitchFamily="34" charset="0"/>
              </a:rPr>
              <a:t>. J. Phys. Chem</a:t>
            </a:r>
            <a:r>
              <a:rPr lang="it-IT" altLang="it-IT" sz="2000" i="1">
                <a:solidFill>
                  <a:srgbClr val="000066"/>
                </a:solidFill>
                <a:latin typeface="Tahoma" panose="020B0604030504040204" pitchFamily="34" charset="0"/>
              </a:rPr>
              <a:t>.</a:t>
            </a:r>
            <a:r>
              <a:rPr lang="it-IT" altLang="it-IT" sz="2000">
                <a:solidFill>
                  <a:srgbClr val="000066"/>
                </a:solidFill>
                <a:latin typeface="Tahoma" panose="020B0604030504040204" pitchFamily="34" charset="0"/>
              </a:rPr>
              <a:t> </a:t>
            </a:r>
            <a:r>
              <a:rPr lang="it-IT" altLang="it-IT" sz="2000" b="1">
                <a:solidFill>
                  <a:srgbClr val="000066"/>
                </a:solidFill>
                <a:latin typeface="Tahoma" panose="020B0604030504040204" pitchFamily="34" charset="0"/>
              </a:rPr>
              <a:t>91</a:t>
            </a:r>
            <a:r>
              <a:rPr lang="it-IT" altLang="it-IT" sz="2000">
                <a:solidFill>
                  <a:srgbClr val="000066"/>
                </a:solidFill>
                <a:latin typeface="Tahoma" panose="020B0604030504040204" pitchFamily="34" charset="0"/>
              </a:rPr>
              <a:t>:433-436. 1987</a:t>
            </a:r>
          </a:p>
        </p:txBody>
      </p:sp>
      <p:sp>
        <p:nvSpPr>
          <p:cNvPr id="47112" name="Segnaposto numero diapositiva 6">
            <a:extLst>
              <a:ext uri="{FF2B5EF4-FFF2-40B4-BE49-F238E27FC236}">
                <a16:creationId xmlns:a16="http://schemas.microsoft.com/office/drawing/2014/main" xmlns="" id="{D790FAFB-9970-8324-F385-530F9B315242}"/>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5EA85E00-A3C8-BC49-ADE1-E51BA4E6F339}" type="slidenum">
              <a:rPr lang="it-IT" altLang="it-IT" sz="1000">
                <a:solidFill>
                  <a:srgbClr val="000066"/>
                </a:solidFill>
                <a:latin typeface="Comic Sans MS" panose="030F0902030302020204" pitchFamily="66" charset="0"/>
              </a:rPr>
              <a:pPr algn="r" eaLnBrk="1" hangingPunct="1">
                <a:spcBef>
                  <a:spcPct val="50000"/>
                </a:spcBef>
                <a:buFontTx/>
                <a:buNone/>
              </a:pPr>
              <a:t>46</a:t>
            </a:fld>
            <a:endParaRPr lang="it-IT" altLang="it-IT" sz="1000">
              <a:solidFill>
                <a:srgbClr val="000066"/>
              </a:solidFill>
              <a:latin typeface="Comic Sans MS" panose="030F0902030302020204" pitchFamily="66" charset="0"/>
            </a:endParaRPr>
          </a:p>
        </p:txBody>
      </p:sp>
      <p:sp>
        <p:nvSpPr>
          <p:cNvPr id="47113" name="Segnaposto data 4">
            <a:extLst>
              <a:ext uri="{FF2B5EF4-FFF2-40B4-BE49-F238E27FC236}">
                <a16:creationId xmlns:a16="http://schemas.microsoft.com/office/drawing/2014/main" xmlns="" id="{F370DD80-5EC9-9A42-46F0-8BB8159D1AB7}"/>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32143"/>
                                        </p:tgtEl>
                                        <p:attrNameLst>
                                          <p:attrName>style.visibility</p:attrName>
                                        </p:attrNameLst>
                                      </p:cBhvr>
                                      <p:to>
                                        <p:strVal val="visible"/>
                                      </p:to>
                                    </p:set>
                                    <p:animEffect transition="in" filter="dissolve">
                                      <p:cBhvr>
                                        <p:cTn id="7" dur="500"/>
                                        <p:tgtEl>
                                          <p:spTgt spid="4321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par>
                          <p:cTn id="13" fill="hold" nodeType="afterGroup">
                            <p:stCondLst>
                              <p:cond delay="500"/>
                            </p:stCondLst>
                            <p:childTnLst>
                              <p:par>
                                <p:cTn id="14" presetID="12" presetClass="entr" presetSubtype="2" fill="hold" nodeType="afterEffect">
                                  <p:stCondLst>
                                    <p:cond delay="0"/>
                                  </p:stCondLst>
                                  <p:childTnLst>
                                    <p:set>
                                      <p:cBhvr>
                                        <p:cTn id="15" dur="1" fill="hold">
                                          <p:stCondLst>
                                            <p:cond delay="0"/>
                                          </p:stCondLst>
                                        </p:cTn>
                                        <p:tgtEl>
                                          <p:spTgt spid="432153"/>
                                        </p:tgtEl>
                                        <p:attrNameLst>
                                          <p:attrName>style.visibility</p:attrName>
                                        </p:attrNameLst>
                                      </p:cBhvr>
                                      <p:to>
                                        <p:strVal val="visible"/>
                                      </p:to>
                                    </p:set>
                                    <p:animEffect transition="in" filter="slide(fromRight)">
                                      <p:cBhvr>
                                        <p:cTn id="16" dur="500"/>
                                        <p:tgtEl>
                                          <p:spTgt spid="432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5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A4EE5746-1AB4-ECED-CD8B-45D9E94E0213}"/>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48131" name="Text Box 3">
            <a:extLst>
              <a:ext uri="{FF2B5EF4-FFF2-40B4-BE49-F238E27FC236}">
                <a16:creationId xmlns:a16="http://schemas.microsoft.com/office/drawing/2014/main" xmlns="" id="{DDC3961E-98F9-DC33-1F6D-71CB644771D8}"/>
              </a:ext>
            </a:extLst>
          </p:cNvPr>
          <p:cNvSpPr txBox="1">
            <a:spLocks noChangeArrowheads="1"/>
          </p:cNvSpPr>
          <p:nvPr/>
        </p:nvSpPr>
        <p:spPr bwMode="auto">
          <a:xfrm>
            <a:off x="342900" y="1198563"/>
            <a:ext cx="84582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Perché si forma il buco di ozono?</a:t>
            </a:r>
          </a:p>
          <a:p>
            <a:pPr algn="ctr" eaLnBrk="1" hangingPunct="1">
              <a:spcBef>
                <a:spcPct val="10000"/>
              </a:spcBef>
              <a:buFontTx/>
              <a:buNone/>
            </a:pPr>
            <a:r>
              <a:rPr lang="it-IT" altLang="it-IT" sz="2400">
                <a:solidFill>
                  <a:srgbClr val="FFFF66"/>
                </a:solidFill>
                <a:latin typeface="Comic Sans MS" panose="030F0902030302020204" pitchFamily="66" charset="0"/>
              </a:rPr>
              <a:t>Le nubi polari stratosferiche</a:t>
            </a:r>
            <a:endParaRPr lang="it-IT" altLang="it-IT" sz="2000">
              <a:latin typeface="Comic Sans MS" panose="030F0902030302020204" pitchFamily="66" charset="0"/>
            </a:endParaRPr>
          </a:p>
        </p:txBody>
      </p:sp>
      <p:sp>
        <p:nvSpPr>
          <p:cNvPr id="48132" name="Text Box 4">
            <a:extLst>
              <a:ext uri="{FF2B5EF4-FFF2-40B4-BE49-F238E27FC236}">
                <a16:creationId xmlns:a16="http://schemas.microsoft.com/office/drawing/2014/main" xmlns="" id="{98D04C0B-9B26-3C9D-54D7-141331F9D29C}"/>
              </a:ext>
            </a:extLst>
          </p:cNvPr>
          <p:cNvSpPr txBox="1">
            <a:spLocks noChangeArrowheads="1"/>
          </p:cNvSpPr>
          <p:nvPr/>
        </p:nvSpPr>
        <p:spPr bwMode="auto">
          <a:xfrm>
            <a:off x="2286000" y="205740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800">
                <a:solidFill>
                  <a:srgbClr val="000066"/>
                </a:solidFill>
                <a:latin typeface="Comic Sans MS" panose="030F0902030302020204" pitchFamily="66" charset="0"/>
              </a:rPr>
              <a:t>L’accumulo di ClO nel vortice polare è stato sperimentalmente documentato!!</a:t>
            </a:r>
          </a:p>
        </p:txBody>
      </p:sp>
      <p:grpSp>
        <p:nvGrpSpPr>
          <p:cNvPr id="48133" name="Group 13">
            <a:extLst>
              <a:ext uri="{FF2B5EF4-FFF2-40B4-BE49-F238E27FC236}">
                <a16:creationId xmlns:a16="http://schemas.microsoft.com/office/drawing/2014/main" xmlns="" id="{ACDEFBC7-2E38-5FFD-24A2-A6FDB8B7455C}"/>
              </a:ext>
            </a:extLst>
          </p:cNvPr>
          <p:cNvGrpSpPr>
            <a:grpSpLocks/>
          </p:cNvGrpSpPr>
          <p:nvPr/>
        </p:nvGrpSpPr>
        <p:grpSpPr bwMode="auto">
          <a:xfrm>
            <a:off x="762000" y="2743200"/>
            <a:ext cx="7620000" cy="3921125"/>
            <a:chOff x="816" y="1728"/>
            <a:chExt cx="4800" cy="2470"/>
          </a:xfrm>
        </p:grpSpPr>
        <p:pic>
          <p:nvPicPr>
            <p:cNvPr id="48137" name="Picture 9" descr="CLO_O3_Chile">
              <a:extLst>
                <a:ext uri="{FF2B5EF4-FFF2-40B4-BE49-F238E27FC236}">
                  <a16:creationId xmlns:a16="http://schemas.microsoft.com/office/drawing/2014/main" xmlns="" id="{1DE299C7-A0CD-4483-EFBD-C1A6BE111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 y="1728"/>
              <a:ext cx="3024" cy="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8" name="Group 12">
              <a:extLst>
                <a:ext uri="{FF2B5EF4-FFF2-40B4-BE49-F238E27FC236}">
                  <a16:creationId xmlns:a16="http://schemas.microsoft.com/office/drawing/2014/main" xmlns="" id="{166E26A4-656E-9A04-C47F-3826538B6A4C}"/>
                </a:ext>
              </a:extLst>
            </p:cNvPr>
            <p:cNvGrpSpPr>
              <a:grpSpLocks/>
            </p:cNvGrpSpPr>
            <p:nvPr/>
          </p:nvGrpSpPr>
          <p:grpSpPr bwMode="auto">
            <a:xfrm>
              <a:off x="816" y="1728"/>
              <a:ext cx="1776" cy="1488"/>
              <a:chOff x="288" y="1776"/>
              <a:chExt cx="1584" cy="1253"/>
            </a:xfrm>
          </p:grpSpPr>
          <p:pic>
            <p:nvPicPr>
              <p:cNvPr id="48139" name="Picture 10" descr="er2">
                <a:extLst>
                  <a:ext uri="{FF2B5EF4-FFF2-40B4-BE49-F238E27FC236}">
                    <a16:creationId xmlns:a16="http://schemas.microsoft.com/office/drawing/2014/main" xmlns="" id="{9D51A582-792A-2402-1298-64AD6EA49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776"/>
                <a:ext cx="1584"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Rectangle 11">
                <a:extLst>
                  <a:ext uri="{FF2B5EF4-FFF2-40B4-BE49-F238E27FC236}">
                    <a16:creationId xmlns:a16="http://schemas.microsoft.com/office/drawing/2014/main" xmlns="" id="{449E0812-630E-3914-8F6D-C5A4AA839DE9}"/>
                  </a:ext>
                </a:extLst>
              </p:cNvPr>
              <p:cNvSpPr>
                <a:spLocks noChangeArrowheads="1"/>
              </p:cNvSpPr>
              <p:nvPr/>
            </p:nvSpPr>
            <p:spPr bwMode="auto">
              <a:xfrm>
                <a:off x="336" y="1849"/>
                <a:ext cx="36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it-IT" sz="1600">
                    <a:solidFill>
                      <a:srgbClr val="FFFF99"/>
                    </a:solidFill>
                    <a:latin typeface="Arial" panose="020B0604020202020204" pitchFamily="34" charset="0"/>
                  </a:rPr>
                  <a:t>ER-2</a:t>
                </a:r>
              </a:p>
            </p:txBody>
          </p:sp>
        </p:grpSp>
      </p:grpSp>
      <p:sp>
        <p:nvSpPr>
          <p:cNvPr id="48134" name="Segnaposto numero diapositiva 6">
            <a:extLst>
              <a:ext uri="{FF2B5EF4-FFF2-40B4-BE49-F238E27FC236}">
                <a16:creationId xmlns:a16="http://schemas.microsoft.com/office/drawing/2014/main" xmlns="" id="{8304D375-91C4-4DC5-C95B-E00E7FA07C39}"/>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638DE242-301C-4742-A046-63FAAE3A1206}" type="slidenum">
              <a:rPr lang="it-IT" altLang="it-IT" sz="1000">
                <a:solidFill>
                  <a:srgbClr val="000066"/>
                </a:solidFill>
                <a:latin typeface="Comic Sans MS" panose="030F0902030302020204" pitchFamily="66" charset="0"/>
              </a:rPr>
              <a:pPr algn="r" eaLnBrk="1" hangingPunct="1">
                <a:spcBef>
                  <a:spcPct val="50000"/>
                </a:spcBef>
                <a:buFontTx/>
                <a:buNone/>
              </a:pPr>
              <a:t>47</a:t>
            </a:fld>
            <a:endParaRPr lang="it-IT" altLang="it-IT" sz="1000">
              <a:solidFill>
                <a:srgbClr val="000066"/>
              </a:solidFill>
              <a:latin typeface="Comic Sans MS" panose="030F0902030302020204" pitchFamily="66" charset="0"/>
            </a:endParaRPr>
          </a:p>
        </p:txBody>
      </p:sp>
      <p:sp>
        <p:nvSpPr>
          <p:cNvPr id="48135" name="Segnaposto data 4">
            <a:extLst>
              <a:ext uri="{FF2B5EF4-FFF2-40B4-BE49-F238E27FC236}">
                <a16:creationId xmlns:a16="http://schemas.microsoft.com/office/drawing/2014/main" xmlns="" id="{62C5D52E-196B-9B60-BC71-242C743F9439}"/>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50">
            <a:extLst>
              <a:ext uri="{FF2B5EF4-FFF2-40B4-BE49-F238E27FC236}">
                <a16:creationId xmlns:a16="http://schemas.microsoft.com/office/drawing/2014/main" xmlns="" id="{FB6BE04E-9138-549A-02C1-58839D1AFD7E}"/>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pic>
        <p:nvPicPr>
          <p:cNvPr id="49155" name="Picture 151">
            <a:extLst>
              <a:ext uri="{FF2B5EF4-FFF2-40B4-BE49-F238E27FC236}">
                <a16:creationId xmlns:a16="http://schemas.microsoft.com/office/drawing/2014/main" xmlns="" id="{864E39F9-A3C7-F78D-EBBC-26F3590D7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133600"/>
            <a:ext cx="58674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152">
            <a:extLst>
              <a:ext uri="{FF2B5EF4-FFF2-40B4-BE49-F238E27FC236}">
                <a16:creationId xmlns:a16="http://schemas.microsoft.com/office/drawing/2014/main" xmlns="" id="{D4E59468-1FD4-0841-871E-E5D5445B9115}"/>
              </a:ext>
            </a:extLst>
          </p:cNvPr>
          <p:cNvSpPr txBox="1">
            <a:spLocks noChangeArrowheads="1"/>
          </p:cNvSpPr>
          <p:nvPr/>
        </p:nvSpPr>
        <p:spPr bwMode="auto">
          <a:xfrm>
            <a:off x="342900" y="1198563"/>
            <a:ext cx="84582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Perché si forma il buco di ozono?</a:t>
            </a:r>
          </a:p>
          <a:p>
            <a:pPr algn="ctr" eaLnBrk="1" hangingPunct="1">
              <a:spcBef>
                <a:spcPct val="10000"/>
              </a:spcBef>
              <a:buFontTx/>
              <a:buNone/>
            </a:pPr>
            <a:r>
              <a:rPr lang="it-IT" altLang="it-IT" sz="2400">
                <a:solidFill>
                  <a:srgbClr val="FFFF66"/>
                </a:solidFill>
                <a:latin typeface="Comic Sans MS" panose="030F0902030302020204" pitchFamily="66" charset="0"/>
              </a:rPr>
              <a:t>L’evoluzione temporale del buco di ozono</a:t>
            </a:r>
            <a:endParaRPr lang="it-IT" altLang="it-IT" sz="2000">
              <a:latin typeface="Comic Sans MS" panose="030F0902030302020204" pitchFamily="66" charset="0"/>
            </a:endParaRPr>
          </a:p>
        </p:txBody>
      </p:sp>
      <p:sp>
        <p:nvSpPr>
          <p:cNvPr id="49157" name="Segnaposto numero diapositiva 6">
            <a:extLst>
              <a:ext uri="{FF2B5EF4-FFF2-40B4-BE49-F238E27FC236}">
                <a16:creationId xmlns:a16="http://schemas.microsoft.com/office/drawing/2014/main" xmlns="" id="{F86EE438-C7A5-823E-8967-0518D1501B83}"/>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8889FCA2-33C1-434A-BE4F-83FD18B21AB3}" type="slidenum">
              <a:rPr lang="it-IT" altLang="it-IT" sz="1000">
                <a:solidFill>
                  <a:srgbClr val="000066"/>
                </a:solidFill>
                <a:latin typeface="Comic Sans MS" panose="030F0902030302020204" pitchFamily="66" charset="0"/>
              </a:rPr>
              <a:pPr algn="r" eaLnBrk="1" hangingPunct="1">
                <a:spcBef>
                  <a:spcPct val="50000"/>
                </a:spcBef>
                <a:buFontTx/>
                <a:buNone/>
              </a:pPr>
              <a:t>48</a:t>
            </a:fld>
            <a:endParaRPr lang="it-IT" altLang="it-IT" sz="1000">
              <a:solidFill>
                <a:srgbClr val="000066"/>
              </a:solidFill>
              <a:latin typeface="Comic Sans MS" panose="030F0902030302020204" pitchFamily="66" charset="0"/>
            </a:endParaRPr>
          </a:p>
        </p:txBody>
      </p:sp>
      <p:sp>
        <p:nvSpPr>
          <p:cNvPr id="49158" name="Segnaposto data 4">
            <a:extLst>
              <a:ext uri="{FF2B5EF4-FFF2-40B4-BE49-F238E27FC236}">
                <a16:creationId xmlns:a16="http://schemas.microsoft.com/office/drawing/2014/main" xmlns="" id="{ED4A9C7E-AA8F-FBC3-6702-D2C2AAD7A9C8}"/>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5">
            <a:extLst>
              <a:ext uri="{FF2B5EF4-FFF2-40B4-BE49-F238E27FC236}">
                <a16:creationId xmlns:a16="http://schemas.microsoft.com/office/drawing/2014/main" xmlns="" id="{86B56C6D-72CC-7A27-A51B-2F869561F87F}"/>
              </a:ext>
            </a:extLst>
          </p:cNvPr>
          <p:cNvSpPr txBox="1">
            <a:spLocks noChangeArrowheads="1"/>
          </p:cNvSpPr>
          <p:nvPr/>
        </p:nvSpPr>
        <p:spPr bwMode="auto">
          <a:xfrm>
            <a:off x="1562100" y="14478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Le nubi polari stratosferiche</a:t>
            </a:r>
            <a:endParaRPr lang="it-IT" altLang="it-IT" sz="2000">
              <a:latin typeface="Comic Sans MS" panose="030F0902030302020204" pitchFamily="66" charset="0"/>
            </a:endParaRPr>
          </a:p>
        </p:txBody>
      </p:sp>
      <p:graphicFrame>
        <p:nvGraphicFramePr>
          <p:cNvPr id="50179" name="Object 47">
            <a:extLst>
              <a:ext uri="{FF2B5EF4-FFF2-40B4-BE49-F238E27FC236}">
                <a16:creationId xmlns:a16="http://schemas.microsoft.com/office/drawing/2014/main" xmlns="" id="{6F311A25-2B1E-C9AD-42F3-BDFE20C53E23}"/>
              </a:ext>
            </a:extLst>
          </p:cNvPr>
          <p:cNvGraphicFramePr>
            <a:graphicFrameLocks noChangeAspect="1"/>
          </p:cNvGraphicFramePr>
          <p:nvPr/>
        </p:nvGraphicFramePr>
        <p:xfrm>
          <a:off x="3136900" y="3200400"/>
          <a:ext cx="2868613" cy="831850"/>
        </p:xfrm>
        <a:graphic>
          <a:graphicData uri="http://schemas.openxmlformats.org/presentationml/2006/ole">
            <mc:AlternateContent xmlns:mc="http://schemas.openxmlformats.org/markup-compatibility/2006">
              <mc:Choice xmlns:v="urn:schemas-microsoft-com:vml" Requires="v">
                <p:oleObj spid="_x0000_s3083" name="Equation" r:id="rId3" imgW="2044700" imgH="558800" progId="Equation.3">
                  <p:embed/>
                </p:oleObj>
              </mc:Choice>
              <mc:Fallback>
                <p:oleObj name="Equation" r:id="rId3" imgW="2044700" imgH="558800" progId="Equation.3">
                  <p:embed/>
                  <p:pic>
                    <p:nvPicPr>
                      <p:cNvPr id="0" name="Object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3200400"/>
                        <a:ext cx="2868613"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0560" name="Text Box 48">
            <a:extLst>
              <a:ext uri="{FF2B5EF4-FFF2-40B4-BE49-F238E27FC236}">
                <a16:creationId xmlns:a16="http://schemas.microsoft.com/office/drawing/2014/main" xmlns="" id="{1B1668F6-3A12-DAC7-6AA8-B52B991AD599}"/>
              </a:ext>
            </a:extLst>
          </p:cNvPr>
          <p:cNvSpPr txBox="1">
            <a:spLocks noChangeArrowheads="1"/>
          </p:cNvSpPr>
          <p:nvPr/>
        </p:nvSpPr>
        <p:spPr bwMode="auto">
          <a:xfrm>
            <a:off x="457200" y="4540250"/>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Ciò non avviene perché all’arrivo della primavera la maggior parte dell’acido nitrico è sedimentato attraverso le particelle di PSC, per cui la sua concentrazione nel periodo primaverile è troppo bassa per indurre la formazione di cloronitrato.</a:t>
            </a:r>
            <a:endParaRPr lang="it-IT" altLang="it-IT" sz="1800">
              <a:solidFill>
                <a:srgbClr val="000066"/>
              </a:solidFill>
              <a:latin typeface="Comic Sans MS" panose="030F0902030302020204" pitchFamily="66" charset="0"/>
              <a:sym typeface="Symbol" pitchFamily="2" charset="2"/>
            </a:endParaRPr>
          </a:p>
        </p:txBody>
      </p:sp>
      <p:sp>
        <p:nvSpPr>
          <p:cNvPr id="50181" name="Text Box 50">
            <a:extLst>
              <a:ext uri="{FF2B5EF4-FFF2-40B4-BE49-F238E27FC236}">
                <a16:creationId xmlns:a16="http://schemas.microsoft.com/office/drawing/2014/main" xmlns="" id="{4F5B1B9B-ECF3-3FF2-6426-ACBD53BC36A9}"/>
              </a:ext>
            </a:extLst>
          </p:cNvPr>
          <p:cNvSpPr txBox="1">
            <a:spLocks noChangeArrowheads="1"/>
          </p:cNvSpPr>
          <p:nvPr/>
        </p:nvSpPr>
        <p:spPr bwMode="auto">
          <a:xfrm>
            <a:off x="457200" y="2178050"/>
            <a:ext cx="8229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Alcuni ricercatori hanno avanzato l’ipotesi che se esistesse sufficiente HNO</a:t>
            </a:r>
            <a:r>
              <a:rPr lang="it-IT" altLang="it-IT" sz="1800" baseline="-25000">
                <a:solidFill>
                  <a:srgbClr val="000066"/>
                </a:solidFill>
                <a:latin typeface="Comic Sans MS" panose="030F0902030302020204" pitchFamily="66" charset="0"/>
              </a:rPr>
              <a:t>3</a:t>
            </a:r>
            <a:r>
              <a:rPr lang="it-IT" altLang="it-IT" sz="1800">
                <a:solidFill>
                  <a:srgbClr val="000066"/>
                </a:solidFill>
                <a:latin typeface="Comic Sans MS" panose="030F0902030302020204" pitchFamily="66" charset="0"/>
              </a:rPr>
              <a:t> questo limiterebbe la deplezione dell’ozono sottraendo cloro al sistema</a:t>
            </a:r>
            <a:endParaRPr lang="it-IT" altLang="it-IT" sz="1800" baseline="-25000">
              <a:solidFill>
                <a:srgbClr val="000066"/>
              </a:solidFill>
              <a:latin typeface="Comic Sans MS" panose="030F0902030302020204" pitchFamily="66" charset="0"/>
              <a:sym typeface="Symbol" pitchFamily="2" charset="2"/>
            </a:endParaRPr>
          </a:p>
        </p:txBody>
      </p:sp>
      <p:sp>
        <p:nvSpPr>
          <p:cNvPr id="50182" name="Rectangle 55">
            <a:extLst>
              <a:ext uri="{FF2B5EF4-FFF2-40B4-BE49-F238E27FC236}">
                <a16:creationId xmlns:a16="http://schemas.microsoft.com/office/drawing/2014/main" xmlns="" id="{92EACEC4-F2C9-5545-D058-AB20D88D1A28}"/>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50183" name="Segnaposto numero diapositiva 6">
            <a:extLst>
              <a:ext uri="{FF2B5EF4-FFF2-40B4-BE49-F238E27FC236}">
                <a16:creationId xmlns:a16="http://schemas.microsoft.com/office/drawing/2014/main" xmlns="" id="{6BCD2429-A34D-246F-D806-0D45C2494D33}"/>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CFB24B4B-01DB-8A49-BEFE-B2C094996816}" type="slidenum">
              <a:rPr lang="it-IT" altLang="it-IT" sz="1000">
                <a:solidFill>
                  <a:srgbClr val="000066"/>
                </a:solidFill>
                <a:latin typeface="Comic Sans MS" panose="030F0902030302020204" pitchFamily="66" charset="0"/>
              </a:rPr>
              <a:pPr algn="r" eaLnBrk="1" hangingPunct="1">
                <a:spcBef>
                  <a:spcPct val="50000"/>
                </a:spcBef>
                <a:buFontTx/>
                <a:buNone/>
              </a:pPr>
              <a:t>49</a:t>
            </a:fld>
            <a:endParaRPr lang="it-IT" altLang="it-IT" sz="1000">
              <a:solidFill>
                <a:srgbClr val="000066"/>
              </a:solidFill>
              <a:latin typeface="Comic Sans MS" panose="030F0902030302020204" pitchFamily="66" charset="0"/>
            </a:endParaRPr>
          </a:p>
        </p:txBody>
      </p:sp>
      <p:sp>
        <p:nvSpPr>
          <p:cNvPr id="50184" name="Segnaposto data 4">
            <a:extLst>
              <a:ext uri="{FF2B5EF4-FFF2-40B4-BE49-F238E27FC236}">
                <a16:creationId xmlns:a16="http://schemas.microsoft.com/office/drawing/2014/main" xmlns="" id="{4E37B876-10DD-5E11-5D33-22E0E926447B}"/>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0560"/>
                                        </p:tgtEl>
                                        <p:attrNameLst>
                                          <p:attrName>style.visibility</p:attrName>
                                        </p:attrNameLst>
                                      </p:cBhvr>
                                      <p:to>
                                        <p:strVal val="visible"/>
                                      </p:to>
                                    </p:set>
                                    <p:anim calcmode="lin" valueType="num">
                                      <p:cBhvr additive="base">
                                        <p:cTn id="7" dur="500" fill="hold"/>
                                        <p:tgtEl>
                                          <p:spTgt spid="320560"/>
                                        </p:tgtEl>
                                        <p:attrNameLst>
                                          <p:attrName>ppt_x</p:attrName>
                                        </p:attrNameLst>
                                      </p:cBhvr>
                                      <p:tavLst>
                                        <p:tav tm="0">
                                          <p:val>
                                            <p:strVal val="#ppt_x"/>
                                          </p:val>
                                        </p:tav>
                                        <p:tav tm="100000">
                                          <p:val>
                                            <p:strVal val="#ppt_x"/>
                                          </p:val>
                                        </p:tav>
                                      </p:tavLst>
                                    </p:anim>
                                    <p:anim calcmode="lin" valueType="num">
                                      <p:cBhvr additive="base">
                                        <p:cTn id="8" dur="500" fill="hold"/>
                                        <p:tgtEl>
                                          <p:spTgt spid="320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6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7DFB9234-0ED9-35AE-D6C7-986F82687CF4}"/>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6147" name="Text Box 3">
            <a:extLst>
              <a:ext uri="{FF2B5EF4-FFF2-40B4-BE49-F238E27FC236}">
                <a16:creationId xmlns:a16="http://schemas.microsoft.com/office/drawing/2014/main" xmlns="" id="{B1494622-636F-DEFD-BFD0-23BC01F55D47}"/>
              </a:ext>
            </a:extLst>
          </p:cNvPr>
          <p:cNvSpPr txBox="1">
            <a:spLocks noChangeArrowheads="1"/>
          </p:cNvSpPr>
          <p:nvPr/>
        </p:nvSpPr>
        <p:spPr bwMode="auto">
          <a:xfrm>
            <a:off x="990600" y="1066800"/>
            <a:ext cx="716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Le osservazioni dell’ozono.</a:t>
            </a:r>
          </a:p>
          <a:p>
            <a:pPr algn="ctr" eaLnBrk="1" hangingPunct="1">
              <a:spcBef>
                <a:spcPct val="0"/>
              </a:spcBef>
              <a:buFontTx/>
              <a:buNone/>
            </a:pPr>
            <a:r>
              <a:rPr lang="it-IT" altLang="it-IT" sz="2400">
                <a:solidFill>
                  <a:srgbClr val="FFFF66"/>
                </a:solidFill>
                <a:latin typeface="Comic Sans MS" panose="030F0902030302020204" pitchFamily="66" charset="0"/>
              </a:rPr>
              <a:t>Tecniche satellitari passive di “remote sensing”</a:t>
            </a:r>
            <a:endParaRPr lang="it-IT" altLang="it-IT" sz="2000">
              <a:latin typeface="Comic Sans MS" panose="030F0902030302020204" pitchFamily="66" charset="0"/>
            </a:endParaRPr>
          </a:p>
        </p:txBody>
      </p:sp>
      <p:pic>
        <p:nvPicPr>
          <p:cNvPr id="6148" name="Picture 8">
            <a:extLst>
              <a:ext uri="{FF2B5EF4-FFF2-40B4-BE49-F238E27FC236}">
                <a16:creationId xmlns:a16="http://schemas.microsoft.com/office/drawing/2014/main" xmlns="" id="{184DF923-A0F6-097D-6498-4E38C8942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51816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9">
            <a:extLst>
              <a:ext uri="{FF2B5EF4-FFF2-40B4-BE49-F238E27FC236}">
                <a16:creationId xmlns:a16="http://schemas.microsoft.com/office/drawing/2014/main" xmlns="" id="{3B94D341-03C5-6EBF-B06D-1401BEC484FA}"/>
              </a:ext>
            </a:extLst>
          </p:cNvPr>
          <p:cNvSpPr txBox="1">
            <a:spLocks noChangeArrowheads="1"/>
          </p:cNvSpPr>
          <p:nvPr/>
        </p:nvSpPr>
        <p:spPr bwMode="auto">
          <a:xfrm>
            <a:off x="5486400" y="1981200"/>
            <a:ext cx="3505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AutoNum type="alphaUcPeriod"/>
            </a:pPr>
            <a:r>
              <a:rPr lang="it-IT" altLang="it-IT" sz="1400">
                <a:solidFill>
                  <a:srgbClr val="000066"/>
                </a:solidFill>
                <a:latin typeface="Comic Sans MS" panose="030F0902030302020204" pitchFamily="66" charset="0"/>
              </a:rPr>
              <a:t>BUV (Backscatter Ultra Violet): misura della radiazione UV scatterata o riflessa dalla superficie e dall’atmosfera. Si usano due lunghezze d’onda, una fortemente assorbita dall’ozono, l’altra non assorbita. In queste misure spesso il satellite è in posizione “nadir” (il satellite misura la radiazione che gli viene dal basso lungo la verticale).</a:t>
            </a:r>
          </a:p>
        </p:txBody>
      </p:sp>
      <p:sp>
        <p:nvSpPr>
          <p:cNvPr id="6150" name="Text Box 10">
            <a:extLst>
              <a:ext uri="{FF2B5EF4-FFF2-40B4-BE49-F238E27FC236}">
                <a16:creationId xmlns:a16="http://schemas.microsoft.com/office/drawing/2014/main" xmlns="" id="{5D55959B-A11E-8EB1-E4AB-4EE5688DBC57}"/>
              </a:ext>
            </a:extLst>
          </p:cNvPr>
          <p:cNvSpPr txBox="1">
            <a:spLocks noChangeArrowheads="1"/>
          </p:cNvSpPr>
          <p:nvPr/>
        </p:nvSpPr>
        <p:spPr bwMode="auto">
          <a:xfrm>
            <a:off x="5486400" y="4419600"/>
            <a:ext cx="3505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400">
                <a:solidFill>
                  <a:srgbClr val="000066"/>
                </a:solidFill>
                <a:latin typeface="Comic Sans MS" panose="030F0902030302020204" pitchFamily="66" charset="0"/>
              </a:rPr>
              <a:t>In questo modo si può ottenere una misura di:</a:t>
            </a:r>
          </a:p>
        </p:txBody>
      </p:sp>
      <p:sp>
        <p:nvSpPr>
          <p:cNvPr id="6151" name="Text Box 11">
            <a:extLst>
              <a:ext uri="{FF2B5EF4-FFF2-40B4-BE49-F238E27FC236}">
                <a16:creationId xmlns:a16="http://schemas.microsoft.com/office/drawing/2014/main" xmlns="" id="{275D4F69-37F7-8682-E82E-B1FC7C208AD2}"/>
              </a:ext>
            </a:extLst>
          </p:cNvPr>
          <p:cNvSpPr txBox="1">
            <a:spLocks noChangeArrowheads="1"/>
          </p:cNvSpPr>
          <p:nvPr/>
        </p:nvSpPr>
        <p:spPr bwMode="auto">
          <a:xfrm>
            <a:off x="5486400" y="4926013"/>
            <a:ext cx="350520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AutoNum type="alphaLcParenR"/>
            </a:pPr>
            <a:r>
              <a:rPr lang="it-IT" altLang="it-IT" sz="1400">
                <a:solidFill>
                  <a:srgbClr val="000066"/>
                </a:solidFill>
                <a:latin typeface="Comic Sans MS" panose="030F0902030302020204" pitchFamily="66" charset="0"/>
              </a:rPr>
              <a:t>Colonna totale di ozono. Si usano le lunghezze d’onda a 312 e 340 nm, che penetrano fin nella troposfera</a:t>
            </a:r>
          </a:p>
          <a:p>
            <a:pPr algn="just" eaLnBrk="1" hangingPunct="1">
              <a:spcBef>
                <a:spcPct val="50000"/>
              </a:spcBef>
              <a:buFontTx/>
              <a:buAutoNum type="alphaLcParenR"/>
            </a:pPr>
            <a:r>
              <a:rPr lang="it-IT" altLang="it-IT" sz="1400">
                <a:solidFill>
                  <a:srgbClr val="000066"/>
                </a:solidFill>
                <a:latin typeface="Comic Sans MS" panose="030F0902030302020204" pitchFamily="66" charset="0"/>
              </a:rPr>
              <a:t>Profilo verticale di ozono misurando la quantità di radiazione scatterata in un ampio intervallo di lunghezze d’onda</a:t>
            </a:r>
          </a:p>
        </p:txBody>
      </p:sp>
      <p:sp>
        <p:nvSpPr>
          <p:cNvPr id="6152" name="Segnaposto numero diapositiva 6">
            <a:extLst>
              <a:ext uri="{FF2B5EF4-FFF2-40B4-BE49-F238E27FC236}">
                <a16:creationId xmlns:a16="http://schemas.microsoft.com/office/drawing/2014/main" xmlns="" id="{7CE5867C-830A-9F4E-F09B-D4F4ABF4FA8D}"/>
              </a:ext>
            </a:extLst>
          </p:cNvPr>
          <p:cNvSpPr txBox="1">
            <a:spLocks noGrp="1"/>
          </p:cNvSpPr>
          <p:nvPr/>
        </p:nvSpPr>
        <p:spPr bwMode="auto">
          <a:xfrm>
            <a:off x="8382000" y="64738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32FC3E0D-DE35-7544-B024-DEEF3CE5FC98}" type="slidenum">
              <a:rPr lang="it-IT" altLang="it-IT" sz="1000">
                <a:solidFill>
                  <a:srgbClr val="000066"/>
                </a:solidFill>
                <a:latin typeface="Comic Sans MS" panose="030F0902030302020204" pitchFamily="66" charset="0"/>
              </a:rPr>
              <a:pPr algn="r" eaLnBrk="1" hangingPunct="1">
                <a:spcBef>
                  <a:spcPct val="50000"/>
                </a:spcBef>
                <a:buFontTx/>
                <a:buNone/>
              </a:pPr>
              <a:t>5</a:t>
            </a:fld>
            <a:endParaRPr lang="it-IT" altLang="it-IT" sz="1000">
              <a:solidFill>
                <a:srgbClr val="000066"/>
              </a:solidFill>
              <a:latin typeface="Comic Sans MS" panose="030F0902030302020204" pitchFamily="66" charset="0"/>
            </a:endParaRPr>
          </a:p>
        </p:txBody>
      </p:sp>
      <p:sp>
        <p:nvSpPr>
          <p:cNvPr id="6153" name="Segnaposto data 4">
            <a:extLst>
              <a:ext uri="{FF2B5EF4-FFF2-40B4-BE49-F238E27FC236}">
                <a16:creationId xmlns:a16="http://schemas.microsoft.com/office/drawing/2014/main" xmlns="" id="{588DFFC5-C479-00F5-46CF-7841B8C03278}"/>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co ozono 2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820025" cy="4400551"/>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numero diapositiva 6">
            <a:extLst>
              <a:ext uri="{FF2B5EF4-FFF2-40B4-BE49-F238E27FC236}">
                <a16:creationId xmlns:a16="http://schemas.microsoft.com/office/drawing/2014/main" xmlns="" id="{64B91F14-FB12-15E7-E05F-D307C911320C}"/>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765EC045-102D-614A-AD60-4C43635A03B1}" type="slidenum">
              <a:rPr lang="it-IT" altLang="it-IT" sz="1000">
                <a:solidFill>
                  <a:srgbClr val="000066"/>
                </a:solidFill>
                <a:latin typeface="Comic Sans MS" panose="030F0902030302020204" pitchFamily="66" charset="0"/>
              </a:rPr>
              <a:pPr algn="r" eaLnBrk="1" hangingPunct="1">
                <a:spcBef>
                  <a:spcPct val="50000"/>
                </a:spcBef>
                <a:buFontTx/>
                <a:buNone/>
              </a:pPr>
              <a:t>50</a:t>
            </a:fld>
            <a:endParaRPr lang="it-IT" altLang="it-IT" sz="1000">
              <a:solidFill>
                <a:srgbClr val="000066"/>
              </a:solidFill>
              <a:latin typeface="Comic Sans MS" panose="030F0902030302020204" pitchFamily="66" charset="0"/>
            </a:endParaRPr>
          </a:p>
        </p:txBody>
      </p:sp>
      <p:sp>
        <p:nvSpPr>
          <p:cNvPr id="7" name="Segnaposto data 4">
            <a:extLst>
              <a:ext uri="{FF2B5EF4-FFF2-40B4-BE49-F238E27FC236}">
                <a16:creationId xmlns:a16="http://schemas.microsoft.com/office/drawing/2014/main" xmlns="" id="{D99EDBCD-F4EE-CA7A-22F7-7198B56AE2B4}"/>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
        <p:nvSpPr>
          <p:cNvPr id="5" name="Rectangle 4"/>
          <p:cNvSpPr/>
          <p:nvPr/>
        </p:nvSpPr>
        <p:spPr>
          <a:xfrm>
            <a:off x="237096" y="4919652"/>
            <a:ext cx="8712968" cy="1708160"/>
          </a:xfrm>
          <a:prstGeom prst="rect">
            <a:avLst/>
          </a:prstGeom>
        </p:spPr>
        <p:txBody>
          <a:bodyPr wrap="square">
            <a:spAutoFit/>
          </a:bodyPr>
          <a:lstStyle/>
          <a:p>
            <a:r>
              <a:rPr lang="it-IT" sz="1500" dirty="0">
                <a:solidFill>
                  <a:schemeClr val="tx1"/>
                </a:solidFill>
                <a:cs typeface="Times New Roman" panose="02020603050405020304" pitchFamily="18" charset="0"/>
              </a:rPr>
              <a:t> l’eruzione del </a:t>
            </a:r>
            <a:r>
              <a:rPr lang="it-IT" sz="1500" b="1" dirty="0">
                <a:solidFill>
                  <a:schemeClr val="tx1"/>
                </a:solidFill>
                <a:cs typeface="Times New Roman" panose="02020603050405020304" pitchFamily="18" charset="0"/>
              </a:rPr>
              <a:t>vulcano </a:t>
            </a:r>
            <a:r>
              <a:rPr lang="it-IT" sz="1500" b="1" dirty="0" err="1">
                <a:solidFill>
                  <a:schemeClr val="tx1"/>
                </a:solidFill>
                <a:cs typeface="Times New Roman" panose="02020603050405020304" pitchFamily="18" charset="0"/>
              </a:rPr>
              <a:t>Hunga</a:t>
            </a:r>
            <a:r>
              <a:rPr lang="it-IT" sz="1500" b="1" dirty="0">
                <a:solidFill>
                  <a:schemeClr val="tx1"/>
                </a:solidFill>
                <a:cs typeface="Times New Roman" panose="02020603050405020304" pitchFamily="18" charset="0"/>
              </a:rPr>
              <a:t> Tonga</a:t>
            </a:r>
            <a:r>
              <a:rPr lang="it-IT" sz="1500" dirty="0">
                <a:solidFill>
                  <a:schemeClr val="tx1"/>
                </a:solidFill>
                <a:cs typeface="Times New Roman" panose="02020603050405020304" pitchFamily="18" charset="0"/>
                <a:hlinkClick r:id="rId3"/>
              </a:rPr>
              <a:t> </a:t>
            </a:r>
            <a:r>
              <a:rPr lang="it-IT" sz="1500" dirty="0">
                <a:solidFill>
                  <a:schemeClr val="tx1"/>
                </a:solidFill>
                <a:cs typeface="Times New Roman" panose="02020603050405020304" pitchFamily="18" charset="0"/>
              </a:rPr>
              <a:t>nel gennaio 2022, che ha iniettato grandi quantità di</a:t>
            </a:r>
            <a:r>
              <a:rPr lang="it-IT" sz="1500" b="1" dirty="0">
                <a:solidFill>
                  <a:schemeClr val="tx1"/>
                </a:solidFill>
                <a:cs typeface="Times New Roman" panose="02020603050405020304" pitchFamily="18" charset="0"/>
              </a:rPr>
              <a:t> vapore acqueo nella stratosfera</a:t>
            </a:r>
            <a:r>
              <a:rPr lang="it-IT" sz="1500" dirty="0">
                <a:solidFill>
                  <a:schemeClr val="tx1"/>
                </a:solidFill>
                <a:cs typeface="Times New Roman" panose="02020603050405020304" pitchFamily="18" charset="0"/>
              </a:rPr>
              <a:t>. Nonostante sia una ipotesi ancora oggetto di studi, il vapore acqueo emesso in atmosfera dall’eruzione dell’</a:t>
            </a:r>
            <a:r>
              <a:rPr lang="it-IT" sz="1500" dirty="0" err="1">
                <a:solidFill>
                  <a:schemeClr val="tx1"/>
                </a:solidFill>
                <a:cs typeface="Times New Roman" panose="02020603050405020304" pitchFamily="18" charset="0"/>
              </a:rPr>
              <a:t>Hunga</a:t>
            </a:r>
            <a:r>
              <a:rPr lang="it-IT" sz="1500" dirty="0">
                <a:solidFill>
                  <a:schemeClr val="tx1"/>
                </a:solidFill>
                <a:cs typeface="Times New Roman" panose="02020603050405020304" pitchFamily="18" charset="0"/>
              </a:rPr>
              <a:t> Tonga potrebbe aver portato all’intensificazione della formazione di</a:t>
            </a:r>
            <a:r>
              <a:rPr lang="it-IT" sz="1500" b="1" dirty="0">
                <a:solidFill>
                  <a:schemeClr val="tx1"/>
                </a:solidFill>
                <a:cs typeface="Times New Roman" panose="02020603050405020304" pitchFamily="18" charset="0"/>
              </a:rPr>
              <a:t> nubi stratosferiche</a:t>
            </a:r>
            <a:r>
              <a:rPr lang="it-IT" sz="1500" dirty="0">
                <a:solidFill>
                  <a:schemeClr val="tx1"/>
                </a:solidFill>
                <a:cs typeface="Times New Roman" panose="02020603050405020304" pitchFamily="18" charset="0"/>
              </a:rPr>
              <a:t> polari, dove i </a:t>
            </a:r>
            <a:r>
              <a:rPr lang="it-IT" sz="1500" b="1" dirty="0">
                <a:solidFill>
                  <a:schemeClr val="tx1"/>
                </a:solidFill>
                <a:cs typeface="Times New Roman" panose="02020603050405020304" pitchFamily="18" charset="0"/>
              </a:rPr>
              <a:t>clorofluorocarburi (CFC) </a:t>
            </a:r>
            <a:r>
              <a:rPr lang="it-IT" sz="1500" dirty="0">
                <a:solidFill>
                  <a:schemeClr val="tx1"/>
                </a:solidFill>
                <a:cs typeface="Times New Roman" panose="02020603050405020304" pitchFamily="18" charset="0"/>
              </a:rPr>
              <a:t>possono reagire e accelerare la riduzione dello strato di ozono. Inoltre la presenza di maggior vapore acqueo può anche contribuire al raffreddamento della stratosfera antartica, migliorando ulteriormente la formazione di queste nubi stratosferiche polari e risultando in un vortice polare più robusto.</a:t>
            </a:r>
          </a:p>
        </p:txBody>
      </p:sp>
    </p:spTree>
    <p:extLst>
      <p:ext uri="{BB962C8B-B14F-4D97-AF65-F5344CB8AC3E}">
        <p14:creationId xmlns:p14="http://schemas.microsoft.com/office/powerpoint/2010/main" val="2461434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xmlns="" id="{FA66A28F-8E2D-8823-B2D0-5321694A083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20"/>
          <a:stretch>
            <a:fillRect/>
          </a:stretch>
        </p:blipFill>
        <p:spPr bwMode="auto">
          <a:xfrm>
            <a:off x="1323975" y="2286000"/>
            <a:ext cx="64960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4">
            <a:extLst>
              <a:ext uri="{FF2B5EF4-FFF2-40B4-BE49-F238E27FC236}">
                <a16:creationId xmlns:a16="http://schemas.microsoft.com/office/drawing/2014/main" xmlns="" id="{C6208BAB-4BDC-13FF-44A3-DE5E65FEAAE6}"/>
              </a:ext>
            </a:extLst>
          </p:cNvPr>
          <p:cNvSpPr txBox="1">
            <a:spLocks noChangeArrowheads="1"/>
          </p:cNvSpPr>
          <p:nvPr/>
        </p:nvSpPr>
        <p:spPr bwMode="auto">
          <a:xfrm>
            <a:off x="457200" y="1143000"/>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solidFill>
                  <a:srgbClr val="000066"/>
                </a:solidFill>
                <a:latin typeface="Comic Sans MS" panose="030F0902030302020204" pitchFamily="66" charset="0"/>
              </a:rPr>
              <a:t>All’inizio della primavera l’HNO</a:t>
            </a:r>
            <a:r>
              <a:rPr lang="it-IT" altLang="it-IT" sz="1800" baseline="-25000">
                <a:solidFill>
                  <a:srgbClr val="000066"/>
                </a:solidFill>
                <a:latin typeface="Comic Sans MS" panose="030F0902030302020204" pitchFamily="66" charset="0"/>
              </a:rPr>
              <a:t>3</a:t>
            </a:r>
            <a:r>
              <a:rPr lang="it-IT" altLang="it-IT" sz="1800">
                <a:solidFill>
                  <a:srgbClr val="000066"/>
                </a:solidFill>
                <a:latin typeface="Comic Sans MS" panose="030F0902030302020204" pitchFamily="66" charset="0"/>
              </a:rPr>
              <a:t> è troppo basso nel vortice polare da fungere da serbatoio di cloro. Nel collare l’HNO</a:t>
            </a:r>
            <a:r>
              <a:rPr lang="it-IT" altLang="it-IT" sz="1800" baseline="-25000">
                <a:solidFill>
                  <a:srgbClr val="000066"/>
                </a:solidFill>
                <a:latin typeface="Comic Sans MS" panose="030F0902030302020204" pitchFamily="66" charset="0"/>
              </a:rPr>
              <a:t>3</a:t>
            </a:r>
            <a:r>
              <a:rPr lang="it-IT" altLang="it-IT" sz="1800">
                <a:solidFill>
                  <a:srgbClr val="000066"/>
                </a:solidFill>
                <a:latin typeface="Comic Sans MS" panose="030F0902030302020204" pitchFamily="66" charset="0"/>
              </a:rPr>
              <a:t> continua ad essere abbondante durante l’inverno perché la temperatura è troppo alta per permettere la formazione delle PSC e quindi la relativa sedimentazione.</a:t>
            </a:r>
            <a:endParaRPr lang="it-IT" altLang="it-IT" sz="1800" baseline="-25000">
              <a:solidFill>
                <a:srgbClr val="000066"/>
              </a:solidFill>
              <a:latin typeface="Comic Sans MS" panose="030F0902030302020204" pitchFamily="66" charset="0"/>
              <a:sym typeface="Symbol" pitchFamily="2" charset="2"/>
            </a:endParaRPr>
          </a:p>
        </p:txBody>
      </p:sp>
      <p:sp>
        <p:nvSpPr>
          <p:cNvPr id="51204" name="Rectangle 5">
            <a:extLst>
              <a:ext uri="{FF2B5EF4-FFF2-40B4-BE49-F238E27FC236}">
                <a16:creationId xmlns:a16="http://schemas.microsoft.com/office/drawing/2014/main" xmlns="" id="{BBB5A936-CDD9-76C2-479F-DA6CF63DAB0E}"/>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51205" name="Segnaposto numero diapositiva 6">
            <a:extLst>
              <a:ext uri="{FF2B5EF4-FFF2-40B4-BE49-F238E27FC236}">
                <a16:creationId xmlns:a16="http://schemas.microsoft.com/office/drawing/2014/main" xmlns="" id="{0E7E416A-9B2C-242F-998C-075765527398}"/>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955136B3-F87C-084E-B4D9-7BCFF83519AB}" type="slidenum">
              <a:rPr lang="it-IT" altLang="it-IT" sz="1000">
                <a:solidFill>
                  <a:srgbClr val="000066"/>
                </a:solidFill>
                <a:latin typeface="Comic Sans MS" panose="030F0902030302020204" pitchFamily="66" charset="0"/>
              </a:rPr>
              <a:pPr algn="r" eaLnBrk="1" hangingPunct="1">
                <a:spcBef>
                  <a:spcPct val="50000"/>
                </a:spcBef>
                <a:buFontTx/>
                <a:buNone/>
              </a:pPr>
              <a:t>51</a:t>
            </a:fld>
            <a:endParaRPr lang="it-IT" altLang="it-IT" sz="1000">
              <a:solidFill>
                <a:srgbClr val="000066"/>
              </a:solidFill>
              <a:latin typeface="Comic Sans MS" panose="030F0902030302020204" pitchFamily="66" charset="0"/>
            </a:endParaRPr>
          </a:p>
        </p:txBody>
      </p:sp>
      <p:sp>
        <p:nvSpPr>
          <p:cNvPr id="51206" name="Segnaposto data 4">
            <a:extLst>
              <a:ext uri="{FF2B5EF4-FFF2-40B4-BE49-F238E27FC236}">
                <a16:creationId xmlns:a16="http://schemas.microsoft.com/office/drawing/2014/main" xmlns="" id="{561AD548-889A-5417-28C3-CB46CE8FF29B}"/>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a:extLst>
              <a:ext uri="{FF2B5EF4-FFF2-40B4-BE49-F238E27FC236}">
                <a16:creationId xmlns:a16="http://schemas.microsoft.com/office/drawing/2014/main" xmlns="" id="{4BB6263D-F08D-C565-932B-55E021505573}"/>
              </a:ext>
            </a:extLst>
          </p:cNvPr>
          <p:cNvSpPr txBox="1">
            <a:spLocks noChangeArrowheads="1"/>
          </p:cNvSpPr>
          <p:nvPr/>
        </p:nvSpPr>
        <p:spPr bwMode="auto">
          <a:xfrm>
            <a:off x="1562100" y="12192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solidFill>
                  <a:srgbClr val="FFFF66"/>
                </a:solidFill>
                <a:latin typeface="Comic Sans MS" panose="030F0902030302020204" pitchFamily="66" charset="0"/>
              </a:rPr>
              <a:t>Esiste un buco di ozono artico?</a:t>
            </a:r>
            <a:endParaRPr lang="it-IT" altLang="it-IT" sz="2000">
              <a:latin typeface="Comic Sans MS" panose="030F0902030302020204" pitchFamily="66" charset="0"/>
            </a:endParaRPr>
          </a:p>
        </p:txBody>
      </p:sp>
      <p:sp>
        <p:nvSpPr>
          <p:cNvPr id="52227" name="Rectangle 5">
            <a:extLst>
              <a:ext uri="{FF2B5EF4-FFF2-40B4-BE49-F238E27FC236}">
                <a16:creationId xmlns:a16="http://schemas.microsoft.com/office/drawing/2014/main" xmlns="" id="{A4DF3699-A0A9-7B83-1B25-CAFD772D4DFF}"/>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pic>
        <p:nvPicPr>
          <p:cNvPr id="52228" name="Picture 6">
            <a:extLst>
              <a:ext uri="{FF2B5EF4-FFF2-40B4-BE49-F238E27FC236}">
                <a16:creationId xmlns:a16="http://schemas.microsoft.com/office/drawing/2014/main" xmlns="" id="{C52BF250-A759-B45B-FBFD-0F6BFB322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676400"/>
            <a:ext cx="6629400"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Segnaposto numero diapositiva 6">
            <a:extLst>
              <a:ext uri="{FF2B5EF4-FFF2-40B4-BE49-F238E27FC236}">
                <a16:creationId xmlns:a16="http://schemas.microsoft.com/office/drawing/2014/main" xmlns="" id="{63C2BA5C-EC87-DB4B-F848-308B8C3717CD}"/>
              </a:ext>
            </a:extLst>
          </p:cNvPr>
          <p:cNvSpPr txBox="1">
            <a:spLocks noGrp="1"/>
          </p:cNvSpPr>
          <p:nvPr/>
        </p:nvSpPr>
        <p:spPr bwMode="auto">
          <a:xfrm>
            <a:off x="8382000" y="6473825"/>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27B9EB48-7B70-8F48-B728-F41ACA933063}" type="slidenum">
              <a:rPr lang="it-IT" altLang="it-IT" sz="1000">
                <a:solidFill>
                  <a:srgbClr val="000066"/>
                </a:solidFill>
                <a:latin typeface="Comic Sans MS" panose="030F0902030302020204" pitchFamily="66" charset="0"/>
              </a:rPr>
              <a:pPr algn="r" eaLnBrk="1" hangingPunct="1">
                <a:spcBef>
                  <a:spcPct val="50000"/>
                </a:spcBef>
                <a:buFontTx/>
                <a:buNone/>
              </a:pPr>
              <a:t>52</a:t>
            </a:fld>
            <a:endParaRPr lang="it-IT" altLang="it-IT" sz="1000">
              <a:solidFill>
                <a:srgbClr val="000066"/>
              </a:solidFill>
              <a:latin typeface="Comic Sans MS" panose="030F0902030302020204" pitchFamily="66" charset="0"/>
            </a:endParaRPr>
          </a:p>
        </p:txBody>
      </p:sp>
      <p:sp>
        <p:nvSpPr>
          <p:cNvPr id="52230" name="Segnaposto data 4">
            <a:extLst>
              <a:ext uri="{FF2B5EF4-FFF2-40B4-BE49-F238E27FC236}">
                <a16:creationId xmlns:a16="http://schemas.microsoft.com/office/drawing/2014/main" xmlns="" id="{D5734D2D-5386-034D-443E-D5E00B7D0A15}"/>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numero diapositiva 3">
            <a:extLst>
              <a:ext uri="{FF2B5EF4-FFF2-40B4-BE49-F238E27FC236}">
                <a16:creationId xmlns:a16="http://schemas.microsoft.com/office/drawing/2014/main" xmlns="" id="{FC50F2CC-084C-CA16-FCC8-FE59614DFC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17F336E4-CB7D-2C4A-849B-AF533271A004}" type="slidenum">
              <a:rPr lang="it-IT" altLang="it-IT" sz="2000">
                <a:latin typeface="Tahoma" panose="020B0604030504040204" pitchFamily="34" charset="0"/>
              </a:rPr>
              <a:pPr algn="r" eaLnBrk="1" hangingPunct="1">
                <a:spcBef>
                  <a:spcPct val="0"/>
                </a:spcBef>
                <a:buFontTx/>
                <a:buNone/>
              </a:pPr>
              <a:t>53</a:t>
            </a:fld>
            <a:endParaRPr lang="it-IT" altLang="it-IT" sz="2000">
              <a:latin typeface="Tahoma" panose="020B0604030504040204" pitchFamily="34" charset="0"/>
            </a:endParaRPr>
          </a:p>
        </p:txBody>
      </p:sp>
      <p:pic>
        <p:nvPicPr>
          <p:cNvPr id="53251" name="Picture 4">
            <a:extLst>
              <a:ext uri="{FF2B5EF4-FFF2-40B4-BE49-F238E27FC236}">
                <a16:creationId xmlns:a16="http://schemas.microsoft.com/office/drawing/2014/main" xmlns="" id="{1F075921-286A-9B6B-9A38-1C0F60CDC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
            <a:ext cx="9144000"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a:extLst>
              <a:ext uri="{FF2B5EF4-FFF2-40B4-BE49-F238E27FC236}">
                <a16:creationId xmlns:a16="http://schemas.microsoft.com/office/drawing/2014/main" xmlns="" id="{D9EC22F4-1E6F-E49A-4993-ACD5CEE9BC1D}"/>
              </a:ext>
            </a:extLst>
          </p:cNvPr>
          <p:cNvSpPr txBox="1">
            <a:spLocks noChangeArrowheads="1"/>
          </p:cNvSpPr>
          <p:nvPr/>
        </p:nvSpPr>
        <p:spPr bwMode="auto">
          <a:xfrm>
            <a:off x="419100" y="2057400"/>
            <a:ext cx="83058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400">
                <a:solidFill>
                  <a:srgbClr val="000066"/>
                </a:solidFill>
                <a:latin typeface="Comic Sans MS" panose="030F0902030302020204" pitchFamily="66" charset="0"/>
              </a:rPr>
              <a:t>Esempi di misure BUV:</a:t>
            </a:r>
          </a:p>
          <a:p>
            <a:pPr algn="just" eaLnBrk="1" hangingPunct="1">
              <a:spcBef>
                <a:spcPct val="50000"/>
              </a:spcBef>
              <a:buFontTx/>
              <a:buAutoNum type="arabicPeriod"/>
            </a:pPr>
            <a:r>
              <a:rPr lang="it-IT" altLang="it-IT" sz="1800">
                <a:solidFill>
                  <a:srgbClr val="000066"/>
                </a:solidFill>
                <a:latin typeface="Comic Sans MS" panose="030F0902030302020204" pitchFamily="66" charset="0"/>
              </a:rPr>
              <a:t>Strumentazione SBUV (Solar Backscatter Ultra Violet) alloggiata sul satellite Nimbus-7 del NOAA. Misure polari dal novembre 1978 a giugno 1990 in posizione Nadir. Le missioni NOAA-11 e NOAA-14 continuano le misure tuttora con una copertura globale.</a:t>
            </a:r>
          </a:p>
          <a:p>
            <a:pPr algn="just" eaLnBrk="1" hangingPunct="1">
              <a:spcBef>
                <a:spcPct val="50000"/>
              </a:spcBef>
              <a:buFontTx/>
              <a:buAutoNum type="arabicPeriod"/>
            </a:pPr>
            <a:r>
              <a:rPr lang="it-IT" altLang="it-IT" sz="1800">
                <a:solidFill>
                  <a:srgbClr val="000066"/>
                </a:solidFill>
                <a:latin typeface="Comic Sans MS" panose="030F0902030302020204" pitchFamily="66" charset="0"/>
              </a:rPr>
              <a:t>Strumentazione TOMS (Total Ozone Mapping Spectrometer), sempre alloggiata sul satellite Nimbus-7 in attività dal 1978. Copertura globale. Misure effettuate a angoli diversi da quelli di Nadir.</a:t>
            </a:r>
          </a:p>
          <a:p>
            <a:pPr algn="just" eaLnBrk="1" hangingPunct="1">
              <a:spcBef>
                <a:spcPct val="50000"/>
              </a:spcBef>
              <a:buFontTx/>
              <a:buAutoNum type="arabicPeriod"/>
            </a:pPr>
            <a:r>
              <a:rPr lang="it-IT" altLang="it-IT" sz="1800">
                <a:solidFill>
                  <a:srgbClr val="000066"/>
                </a:solidFill>
                <a:latin typeface="Comic Sans MS" panose="030F0902030302020204" pitchFamily="66" charset="0"/>
              </a:rPr>
              <a:t>Progetto GOME (Global Ozone Mapping Experiment), per mezzo del satellite ERS-2 dell’Agenzia Spaziale Europea. Effettua misure BUV di ozono, biossido di azoto, vapor acqueo, biossido di zolfo, ClO e BrO. Copertura globale dal 1995.</a:t>
            </a:r>
          </a:p>
        </p:txBody>
      </p:sp>
      <p:sp>
        <p:nvSpPr>
          <p:cNvPr id="7171" name="Text Box 8">
            <a:extLst>
              <a:ext uri="{FF2B5EF4-FFF2-40B4-BE49-F238E27FC236}">
                <a16:creationId xmlns:a16="http://schemas.microsoft.com/office/drawing/2014/main" xmlns="" id="{F70C3301-A308-DCC0-EFB5-4857AFAC104F}"/>
              </a:ext>
            </a:extLst>
          </p:cNvPr>
          <p:cNvSpPr txBox="1">
            <a:spLocks noChangeArrowheads="1"/>
          </p:cNvSpPr>
          <p:nvPr/>
        </p:nvSpPr>
        <p:spPr bwMode="auto">
          <a:xfrm>
            <a:off x="990600" y="1066800"/>
            <a:ext cx="716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Le osservazioni dell’ozono.</a:t>
            </a:r>
          </a:p>
          <a:p>
            <a:pPr algn="ctr" eaLnBrk="1" hangingPunct="1">
              <a:spcBef>
                <a:spcPct val="0"/>
              </a:spcBef>
              <a:buFontTx/>
              <a:buNone/>
            </a:pPr>
            <a:r>
              <a:rPr lang="it-IT" altLang="it-IT" sz="2400">
                <a:solidFill>
                  <a:srgbClr val="FFFF66"/>
                </a:solidFill>
                <a:latin typeface="Comic Sans MS" panose="030F0902030302020204" pitchFamily="66" charset="0"/>
              </a:rPr>
              <a:t>Tecniche satellitari passive di “remote sensing”</a:t>
            </a:r>
            <a:endParaRPr lang="it-IT" altLang="it-IT" sz="2000">
              <a:latin typeface="Comic Sans MS" panose="030F0902030302020204" pitchFamily="66" charset="0"/>
            </a:endParaRPr>
          </a:p>
        </p:txBody>
      </p:sp>
      <p:sp>
        <p:nvSpPr>
          <p:cNvPr id="7172" name="Rectangle 9">
            <a:extLst>
              <a:ext uri="{FF2B5EF4-FFF2-40B4-BE49-F238E27FC236}">
                <a16:creationId xmlns:a16="http://schemas.microsoft.com/office/drawing/2014/main" xmlns="" id="{0E4C5D9E-817A-E23A-ED23-060960402A91}"/>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7173" name="Segnaposto numero diapositiva 6">
            <a:extLst>
              <a:ext uri="{FF2B5EF4-FFF2-40B4-BE49-F238E27FC236}">
                <a16:creationId xmlns:a16="http://schemas.microsoft.com/office/drawing/2014/main" xmlns="" id="{56407919-744B-0E9F-BAC5-8C16A49B7C12}"/>
              </a:ext>
            </a:extLst>
          </p:cNvPr>
          <p:cNvSpPr txBox="1">
            <a:spLocks noGrp="1"/>
          </p:cNvSpPr>
          <p:nvPr/>
        </p:nvSpPr>
        <p:spPr bwMode="auto">
          <a:xfrm>
            <a:off x="8382000" y="64738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0198BEC8-E2E4-774D-B5D0-88CF9764EBE2}" type="slidenum">
              <a:rPr lang="it-IT" altLang="it-IT" sz="1000">
                <a:solidFill>
                  <a:srgbClr val="000066"/>
                </a:solidFill>
                <a:latin typeface="Comic Sans MS" panose="030F0902030302020204" pitchFamily="66" charset="0"/>
              </a:rPr>
              <a:pPr algn="r" eaLnBrk="1" hangingPunct="1">
                <a:spcBef>
                  <a:spcPct val="50000"/>
                </a:spcBef>
                <a:buFontTx/>
                <a:buNone/>
              </a:pPr>
              <a:t>6</a:t>
            </a:fld>
            <a:endParaRPr lang="it-IT" altLang="it-IT" sz="1000">
              <a:solidFill>
                <a:srgbClr val="000066"/>
              </a:solidFill>
              <a:latin typeface="Comic Sans MS" panose="030F0902030302020204" pitchFamily="66" charset="0"/>
            </a:endParaRPr>
          </a:p>
        </p:txBody>
      </p:sp>
      <p:sp>
        <p:nvSpPr>
          <p:cNvPr id="7174" name="Segnaposto data 4">
            <a:extLst>
              <a:ext uri="{FF2B5EF4-FFF2-40B4-BE49-F238E27FC236}">
                <a16:creationId xmlns:a16="http://schemas.microsoft.com/office/drawing/2014/main" xmlns="" id="{34C72A79-CEE0-2436-A705-53562307486E}"/>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8">
            <a:extLst>
              <a:ext uri="{FF2B5EF4-FFF2-40B4-BE49-F238E27FC236}">
                <a16:creationId xmlns:a16="http://schemas.microsoft.com/office/drawing/2014/main" xmlns="" id="{188AC1C6-E8DF-0C50-B8F1-834EA1B54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51816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029">
            <a:extLst>
              <a:ext uri="{FF2B5EF4-FFF2-40B4-BE49-F238E27FC236}">
                <a16:creationId xmlns:a16="http://schemas.microsoft.com/office/drawing/2014/main" xmlns="" id="{E84EBE3D-DF87-BCAB-FBAB-ED0A7C93C234}"/>
              </a:ext>
            </a:extLst>
          </p:cNvPr>
          <p:cNvSpPr txBox="1">
            <a:spLocks noChangeArrowheads="1"/>
          </p:cNvSpPr>
          <p:nvPr/>
        </p:nvSpPr>
        <p:spPr bwMode="auto">
          <a:xfrm>
            <a:off x="5486400" y="1981200"/>
            <a:ext cx="3505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AutoNum type="alphaUcPeriod" startAt="2"/>
            </a:pPr>
            <a:r>
              <a:rPr lang="it-IT" altLang="it-IT" sz="1400">
                <a:solidFill>
                  <a:srgbClr val="000066"/>
                </a:solidFill>
                <a:latin typeface="Comic Sans MS" panose="030F0902030302020204" pitchFamily="66" charset="0"/>
              </a:rPr>
              <a:t>Tecniche di occultazione: misura della radiazione UV assorbita dal passaggio attraverso l’atmosfera.</a:t>
            </a:r>
          </a:p>
        </p:txBody>
      </p:sp>
      <p:sp>
        <p:nvSpPr>
          <p:cNvPr id="8196" name="Text Box 1030">
            <a:extLst>
              <a:ext uri="{FF2B5EF4-FFF2-40B4-BE49-F238E27FC236}">
                <a16:creationId xmlns:a16="http://schemas.microsoft.com/office/drawing/2014/main" xmlns="" id="{CB689035-E344-E95D-3788-C8E1C520F7E0}"/>
              </a:ext>
            </a:extLst>
          </p:cNvPr>
          <p:cNvSpPr txBox="1">
            <a:spLocks noChangeArrowheads="1"/>
          </p:cNvSpPr>
          <p:nvPr/>
        </p:nvSpPr>
        <p:spPr bwMode="auto">
          <a:xfrm>
            <a:off x="5486400" y="2974975"/>
            <a:ext cx="3657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400">
                <a:solidFill>
                  <a:srgbClr val="000066"/>
                </a:solidFill>
                <a:latin typeface="Comic Sans MS" panose="030F0902030302020204" pitchFamily="66" charset="0"/>
              </a:rPr>
              <a:t>Permette una grande risoluzione, ma la ricopertura spaziale è limitata (il satellite deve trovarsi in posizione occultata rispetto alla sorgente, che può essere il sole, la luna o perfino una stella), per cui il satellite impiega molte orbite prima di raggiungere una copertura globale.</a:t>
            </a:r>
          </a:p>
        </p:txBody>
      </p:sp>
      <p:sp>
        <p:nvSpPr>
          <p:cNvPr id="8197" name="Text Box 1032">
            <a:extLst>
              <a:ext uri="{FF2B5EF4-FFF2-40B4-BE49-F238E27FC236}">
                <a16:creationId xmlns:a16="http://schemas.microsoft.com/office/drawing/2014/main" xmlns="" id="{39C7953B-3E71-678F-3632-0B2F85AC5B52}"/>
              </a:ext>
            </a:extLst>
          </p:cNvPr>
          <p:cNvSpPr txBox="1">
            <a:spLocks noChangeArrowheads="1"/>
          </p:cNvSpPr>
          <p:nvPr/>
        </p:nvSpPr>
        <p:spPr bwMode="auto">
          <a:xfrm>
            <a:off x="990600" y="1066800"/>
            <a:ext cx="716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Le osservazioni dell’ozono.</a:t>
            </a:r>
          </a:p>
          <a:p>
            <a:pPr algn="ctr" eaLnBrk="1" hangingPunct="1">
              <a:spcBef>
                <a:spcPct val="0"/>
              </a:spcBef>
              <a:buFontTx/>
              <a:buNone/>
            </a:pPr>
            <a:r>
              <a:rPr lang="it-IT" altLang="it-IT" sz="2400">
                <a:solidFill>
                  <a:srgbClr val="FFFF66"/>
                </a:solidFill>
                <a:latin typeface="Comic Sans MS" panose="030F0902030302020204" pitchFamily="66" charset="0"/>
              </a:rPr>
              <a:t>Tecniche satellitari passive di “remote sensing”</a:t>
            </a:r>
            <a:endParaRPr lang="it-IT" altLang="it-IT" sz="2000">
              <a:latin typeface="Comic Sans MS" panose="030F0902030302020204" pitchFamily="66" charset="0"/>
            </a:endParaRPr>
          </a:p>
        </p:txBody>
      </p:sp>
      <p:sp>
        <p:nvSpPr>
          <p:cNvPr id="8198" name="Rectangle 1033">
            <a:extLst>
              <a:ext uri="{FF2B5EF4-FFF2-40B4-BE49-F238E27FC236}">
                <a16:creationId xmlns:a16="http://schemas.microsoft.com/office/drawing/2014/main" xmlns="" id="{3D36FB54-3B18-BA0E-EB2A-AFFC76F65709}"/>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8199" name="Segnaposto numero diapositiva 6">
            <a:extLst>
              <a:ext uri="{FF2B5EF4-FFF2-40B4-BE49-F238E27FC236}">
                <a16:creationId xmlns:a16="http://schemas.microsoft.com/office/drawing/2014/main" xmlns="" id="{8DB70F1A-FC36-275D-E70F-EE63FFEB33C5}"/>
              </a:ext>
            </a:extLst>
          </p:cNvPr>
          <p:cNvSpPr txBox="1">
            <a:spLocks noGrp="1"/>
          </p:cNvSpPr>
          <p:nvPr/>
        </p:nvSpPr>
        <p:spPr bwMode="auto">
          <a:xfrm>
            <a:off x="8382000" y="64738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7DB52F4A-36B9-EE44-93D1-BE70D4720C9F}" type="slidenum">
              <a:rPr lang="it-IT" altLang="it-IT" sz="1000">
                <a:solidFill>
                  <a:srgbClr val="000066"/>
                </a:solidFill>
                <a:latin typeface="Comic Sans MS" panose="030F0902030302020204" pitchFamily="66" charset="0"/>
              </a:rPr>
              <a:pPr algn="r" eaLnBrk="1" hangingPunct="1">
                <a:spcBef>
                  <a:spcPct val="50000"/>
                </a:spcBef>
                <a:buFontTx/>
                <a:buNone/>
              </a:pPr>
              <a:t>7</a:t>
            </a:fld>
            <a:endParaRPr lang="it-IT" altLang="it-IT" sz="1000">
              <a:solidFill>
                <a:srgbClr val="000066"/>
              </a:solidFill>
              <a:latin typeface="Comic Sans MS" panose="030F0902030302020204" pitchFamily="66" charset="0"/>
            </a:endParaRPr>
          </a:p>
        </p:txBody>
      </p:sp>
      <p:sp>
        <p:nvSpPr>
          <p:cNvPr id="8200" name="Segnaposto data 4">
            <a:extLst>
              <a:ext uri="{FF2B5EF4-FFF2-40B4-BE49-F238E27FC236}">
                <a16:creationId xmlns:a16="http://schemas.microsoft.com/office/drawing/2014/main" xmlns="" id="{DA22660A-38EB-CBEF-0D1E-EBFD3214F682}"/>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a:extLst>
              <a:ext uri="{FF2B5EF4-FFF2-40B4-BE49-F238E27FC236}">
                <a16:creationId xmlns:a16="http://schemas.microsoft.com/office/drawing/2014/main" xmlns="" id="{245FCC44-027F-2242-303B-FAFD4085B4B8}"/>
              </a:ext>
            </a:extLst>
          </p:cNvPr>
          <p:cNvSpPr txBox="1">
            <a:spLocks noChangeArrowheads="1"/>
          </p:cNvSpPr>
          <p:nvPr/>
        </p:nvSpPr>
        <p:spPr bwMode="auto">
          <a:xfrm>
            <a:off x="419100" y="2057400"/>
            <a:ext cx="83058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a:solidFill>
                  <a:srgbClr val="000066"/>
                </a:solidFill>
                <a:latin typeface="Comic Sans MS" panose="030F0902030302020204" pitchFamily="66" charset="0"/>
              </a:rPr>
              <a:t>Esempi di misure per occultamento:</a:t>
            </a:r>
          </a:p>
          <a:p>
            <a:pPr algn="just" eaLnBrk="1" hangingPunct="1">
              <a:spcBef>
                <a:spcPct val="50000"/>
              </a:spcBef>
              <a:buFontTx/>
              <a:buAutoNum type="arabicPeriod"/>
            </a:pPr>
            <a:r>
              <a:rPr lang="it-IT" altLang="it-IT" sz="1600">
                <a:solidFill>
                  <a:srgbClr val="000066"/>
                </a:solidFill>
                <a:latin typeface="Comic Sans MS" panose="030F0902030302020204" pitchFamily="66" charset="0"/>
              </a:rPr>
              <a:t>Missioni SAGE I, II e III sul satellite ERBS in attività dal 1984 per la misura di ozono, NO</a:t>
            </a:r>
            <a:r>
              <a:rPr lang="it-IT" altLang="it-IT" sz="1600" baseline="-25000">
                <a:solidFill>
                  <a:srgbClr val="000066"/>
                </a:solidFill>
                <a:latin typeface="Comic Sans MS" panose="030F0902030302020204" pitchFamily="66" charset="0"/>
              </a:rPr>
              <a:t>2</a:t>
            </a:r>
            <a:r>
              <a:rPr lang="it-IT" altLang="it-IT" sz="1600">
                <a:solidFill>
                  <a:srgbClr val="000066"/>
                </a:solidFill>
                <a:latin typeface="Comic Sans MS" panose="030F0902030302020204" pitchFamily="66" charset="0"/>
              </a:rPr>
              <a:t>, H</a:t>
            </a:r>
            <a:r>
              <a:rPr lang="it-IT" altLang="it-IT" sz="1600" baseline="-25000">
                <a:solidFill>
                  <a:srgbClr val="000066"/>
                </a:solidFill>
                <a:latin typeface="Comic Sans MS" panose="030F0902030302020204" pitchFamily="66" charset="0"/>
              </a:rPr>
              <a:t>2</a:t>
            </a:r>
            <a:r>
              <a:rPr lang="it-IT" altLang="it-IT" sz="1600">
                <a:solidFill>
                  <a:srgbClr val="000066"/>
                </a:solidFill>
                <a:latin typeface="Comic Sans MS" panose="030F0902030302020204" pitchFamily="66" charset="0"/>
              </a:rPr>
              <a:t>O e aerosol stratosferici nell’ultravioletto e nel visibile. SAGE III effettua misura anche nell’infrarosso sfruttando la radiazione lunare.</a:t>
            </a:r>
          </a:p>
          <a:p>
            <a:pPr algn="just" eaLnBrk="1" hangingPunct="1">
              <a:spcBef>
                <a:spcPct val="50000"/>
              </a:spcBef>
              <a:buFontTx/>
              <a:buAutoNum type="arabicPeriod"/>
            </a:pPr>
            <a:r>
              <a:rPr lang="it-IT" altLang="it-IT" sz="1600">
                <a:solidFill>
                  <a:srgbClr val="000066"/>
                </a:solidFill>
                <a:latin typeface="Comic Sans MS" panose="030F0902030302020204" pitchFamily="66" charset="0"/>
              </a:rPr>
              <a:t>Missioni POAM II e III (Polar Ozone Aerosol Measurement), alloggiata sul satellite SPOT-3 e SPOT-4 in attività dal 1978. Copertura globale. Misure effettuate a angoli diversi da quelli di Nadir.</a:t>
            </a:r>
          </a:p>
          <a:p>
            <a:pPr algn="just" eaLnBrk="1" hangingPunct="1">
              <a:spcBef>
                <a:spcPct val="50000"/>
              </a:spcBef>
              <a:buFontTx/>
              <a:buAutoNum type="arabicPeriod"/>
            </a:pPr>
            <a:r>
              <a:rPr lang="it-IT" altLang="it-IT" sz="1600">
                <a:solidFill>
                  <a:srgbClr val="000066"/>
                </a:solidFill>
                <a:latin typeface="Comic Sans MS" panose="030F0902030302020204" pitchFamily="66" charset="0"/>
              </a:rPr>
              <a:t>Progetto ATMOS (Atmospheric Trace MOlecule Spectroscopy) effettuato attraverso tre missioni dello Space Shuttle. Ha permesso la misura ad alta risoluzione di gas in traccia, altrimenti non monitorabili con strumentazioni satellitari.</a:t>
            </a:r>
          </a:p>
          <a:p>
            <a:pPr algn="just" eaLnBrk="1" hangingPunct="1">
              <a:spcBef>
                <a:spcPct val="50000"/>
              </a:spcBef>
              <a:buFontTx/>
              <a:buAutoNum type="arabicPeriod"/>
            </a:pPr>
            <a:r>
              <a:rPr lang="it-IT" altLang="it-IT" sz="1600">
                <a:solidFill>
                  <a:srgbClr val="000066"/>
                </a:solidFill>
                <a:latin typeface="Comic Sans MS" panose="030F0902030302020204" pitchFamily="66" charset="0"/>
              </a:rPr>
              <a:t>Progetto GOMOS (Global Ozone Monitoring by Occultation of Stars) alloggiata sul satellite ENVISAT-1. Usa la radiazione delle stelle per aumentare la copertura spaziale (più episodi di occultamento durante la stessa orbita).</a:t>
            </a:r>
          </a:p>
        </p:txBody>
      </p:sp>
      <p:sp>
        <p:nvSpPr>
          <p:cNvPr id="9219" name="Text Box 5">
            <a:extLst>
              <a:ext uri="{FF2B5EF4-FFF2-40B4-BE49-F238E27FC236}">
                <a16:creationId xmlns:a16="http://schemas.microsoft.com/office/drawing/2014/main" xmlns="" id="{B547F76E-09CB-0D3F-DE39-A87C85FDE44F}"/>
              </a:ext>
            </a:extLst>
          </p:cNvPr>
          <p:cNvSpPr txBox="1">
            <a:spLocks noChangeArrowheads="1"/>
          </p:cNvSpPr>
          <p:nvPr/>
        </p:nvSpPr>
        <p:spPr bwMode="auto">
          <a:xfrm>
            <a:off x="990600" y="1066800"/>
            <a:ext cx="716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Le osservazioni dell’ozono.</a:t>
            </a:r>
          </a:p>
          <a:p>
            <a:pPr algn="ctr" eaLnBrk="1" hangingPunct="1">
              <a:spcBef>
                <a:spcPct val="0"/>
              </a:spcBef>
              <a:buFontTx/>
              <a:buNone/>
            </a:pPr>
            <a:r>
              <a:rPr lang="it-IT" altLang="it-IT" sz="2400">
                <a:solidFill>
                  <a:srgbClr val="FFFF66"/>
                </a:solidFill>
                <a:latin typeface="Comic Sans MS" panose="030F0902030302020204" pitchFamily="66" charset="0"/>
              </a:rPr>
              <a:t>Tecniche satellitari passive di “remote sensing”</a:t>
            </a:r>
            <a:endParaRPr lang="it-IT" altLang="it-IT" sz="2000">
              <a:latin typeface="Comic Sans MS" panose="030F0902030302020204" pitchFamily="66" charset="0"/>
            </a:endParaRPr>
          </a:p>
        </p:txBody>
      </p:sp>
      <p:sp>
        <p:nvSpPr>
          <p:cNvPr id="9220" name="Rectangle 6">
            <a:extLst>
              <a:ext uri="{FF2B5EF4-FFF2-40B4-BE49-F238E27FC236}">
                <a16:creationId xmlns:a16="http://schemas.microsoft.com/office/drawing/2014/main" xmlns="" id="{51B13BD5-20B0-8241-0055-E193C3C5DEF0}"/>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9221" name="Segnaposto numero diapositiva 6">
            <a:extLst>
              <a:ext uri="{FF2B5EF4-FFF2-40B4-BE49-F238E27FC236}">
                <a16:creationId xmlns:a16="http://schemas.microsoft.com/office/drawing/2014/main" xmlns="" id="{D3DFF2B1-75C9-F39A-0D59-9AEBDF80CAB7}"/>
              </a:ext>
            </a:extLst>
          </p:cNvPr>
          <p:cNvSpPr txBox="1">
            <a:spLocks noGrp="1"/>
          </p:cNvSpPr>
          <p:nvPr/>
        </p:nvSpPr>
        <p:spPr bwMode="auto">
          <a:xfrm>
            <a:off x="8382000" y="64738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42D1D9F3-ECF5-FA41-A8C9-FFF9F180C292}" type="slidenum">
              <a:rPr lang="it-IT" altLang="it-IT" sz="1000">
                <a:solidFill>
                  <a:srgbClr val="000066"/>
                </a:solidFill>
                <a:latin typeface="Comic Sans MS" panose="030F0902030302020204" pitchFamily="66" charset="0"/>
              </a:rPr>
              <a:pPr algn="r" eaLnBrk="1" hangingPunct="1">
                <a:spcBef>
                  <a:spcPct val="50000"/>
                </a:spcBef>
                <a:buFontTx/>
                <a:buNone/>
              </a:pPr>
              <a:t>8</a:t>
            </a:fld>
            <a:endParaRPr lang="it-IT" altLang="it-IT" sz="1000">
              <a:solidFill>
                <a:srgbClr val="000066"/>
              </a:solidFill>
              <a:latin typeface="Comic Sans MS" panose="030F0902030302020204" pitchFamily="66" charset="0"/>
            </a:endParaRPr>
          </a:p>
        </p:txBody>
      </p:sp>
      <p:sp>
        <p:nvSpPr>
          <p:cNvPr id="9222" name="Segnaposto data 4">
            <a:extLst>
              <a:ext uri="{FF2B5EF4-FFF2-40B4-BE49-F238E27FC236}">
                <a16:creationId xmlns:a16="http://schemas.microsoft.com/office/drawing/2014/main" xmlns="" id="{DCC9843F-33D8-7801-6D90-5395B01272E2}"/>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28">
            <a:extLst>
              <a:ext uri="{FF2B5EF4-FFF2-40B4-BE49-F238E27FC236}">
                <a16:creationId xmlns:a16="http://schemas.microsoft.com/office/drawing/2014/main" xmlns="" id="{8208D310-BA64-3125-8A76-83E76A9F5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51816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1029">
            <a:extLst>
              <a:ext uri="{FF2B5EF4-FFF2-40B4-BE49-F238E27FC236}">
                <a16:creationId xmlns:a16="http://schemas.microsoft.com/office/drawing/2014/main" xmlns="" id="{2AE37E44-4C6A-6419-2DA9-428EA3441144}"/>
              </a:ext>
            </a:extLst>
          </p:cNvPr>
          <p:cNvSpPr txBox="1">
            <a:spLocks noChangeArrowheads="1"/>
          </p:cNvSpPr>
          <p:nvPr/>
        </p:nvSpPr>
        <p:spPr bwMode="auto">
          <a:xfrm>
            <a:off x="5486400" y="1981200"/>
            <a:ext cx="3505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AutoNum type="alphaUcPeriod" startAt="3"/>
            </a:pPr>
            <a:r>
              <a:rPr lang="it-IT" altLang="it-IT" sz="1400">
                <a:solidFill>
                  <a:srgbClr val="000066"/>
                </a:solidFill>
                <a:latin typeface="Comic Sans MS" panose="030F0902030302020204" pitchFamily="66" charset="0"/>
              </a:rPr>
              <a:t>Teniche Limb: misura della radiazione infrarossa emessa dai gas atmosferi-ci a differenti altitudini.</a:t>
            </a:r>
          </a:p>
        </p:txBody>
      </p:sp>
      <p:sp>
        <p:nvSpPr>
          <p:cNvPr id="10244" name="Text Box 1030">
            <a:extLst>
              <a:ext uri="{FF2B5EF4-FFF2-40B4-BE49-F238E27FC236}">
                <a16:creationId xmlns:a16="http://schemas.microsoft.com/office/drawing/2014/main" xmlns="" id="{17BDCC1E-2CDD-6099-5E81-EEFA30C25449}"/>
              </a:ext>
            </a:extLst>
          </p:cNvPr>
          <p:cNvSpPr txBox="1">
            <a:spLocks noChangeArrowheads="1"/>
          </p:cNvSpPr>
          <p:nvPr/>
        </p:nvSpPr>
        <p:spPr bwMode="auto">
          <a:xfrm>
            <a:off x="5486400" y="2974975"/>
            <a:ext cx="35052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400">
                <a:solidFill>
                  <a:srgbClr val="000066"/>
                </a:solidFill>
                <a:latin typeface="Comic Sans MS" panose="030F0902030302020204" pitchFamily="66" charset="0"/>
              </a:rPr>
              <a:t>Non possono misurare la radiazione proveniente da altitudini minori di 10 km, a causa dell’interferenza delle nuvole, in compenso la risoluzione verticale è molto alta ed è quindi possibile ottenere un profilo ad alta risoluzione dei gas presenti nella colonna atmosferica</a:t>
            </a:r>
          </a:p>
        </p:txBody>
      </p:sp>
      <p:sp>
        <p:nvSpPr>
          <p:cNvPr id="10245" name="Text Box 1031">
            <a:extLst>
              <a:ext uri="{FF2B5EF4-FFF2-40B4-BE49-F238E27FC236}">
                <a16:creationId xmlns:a16="http://schemas.microsoft.com/office/drawing/2014/main" xmlns="" id="{5084988C-C354-DCDE-F751-ECA1B6CBC7FB}"/>
              </a:ext>
            </a:extLst>
          </p:cNvPr>
          <p:cNvSpPr txBox="1">
            <a:spLocks noChangeArrowheads="1"/>
          </p:cNvSpPr>
          <p:nvPr/>
        </p:nvSpPr>
        <p:spPr bwMode="auto">
          <a:xfrm>
            <a:off x="990600" y="1066800"/>
            <a:ext cx="716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solidFill>
                  <a:srgbClr val="FFFF66"/>
                </a:solidFill>
                <a:latin typeface="Comic Sans MS" panose="030F0902030302020204" pitchFamily="66" charset="0"/>
              </a:rPr>
              <a:t>Le osservazioni dell’ozono.</a:t>
            </a:r>
          </a:p>
          <a:p>
            <a:pPr algn="ctr" eaLnBrk="1" hangingPunct="1">
              <a:spcBef>
                <a:spcPct val="0"/>
              </a:spcBef>
              <a:buFontTx/>
              <a:buNone/>
            </a:pPr>
            <a:r>
              <a:rPr lang="it-IT" altLang="it-IT" sz="2400">
                <a:solidFill>
                  <a:srgbClr val="FFFF66"/>
                </a:solidFill>
                <a:latin typeface="Comic Sans MS" panose="030F0902030302020204" pitchFamily="66" charset="0"/>
              </a:rPr>
              <a:t>Tecniche satellitari passive di “remote sensing”</a:t>
            </a:r>
            <a:endParaRPr lang="it-IT" altLang="it-IT" sz="2000">
              <a:latin typeface="Comic Sans MS" panose="030F0902030302020204" pitchFamily="66" charset="0"/>
            </a:endParaRPr>
          </a:p>
        </p:txBody>
      </p:sp>
      <p:sp>
        <p:nvSpPr>
          <p:cNvPr id="10246" name="Rectangle 1032">
            <a:extLst>
              <a:ext uri="{FF2B5EF4-FFF2-40B4-BE49-F238E27FC236}">
                <a16:creationId xmlns:a16="http://schemas.microsoft.com/office/drawing/2014/main" xmlns="" id="{2742388B-A204-3179-AFEF-38B41503C64B}"/>
              </a:ext>
            </a:extLst>
          </p:cNvPr>
          <p:cNvSpPr>
            <a:spLocks noChangeArrowheads="1"/>
          </p:cNvSpPr>
          <p:nvPr/>
        </p:nvSpPr>
        <p:spPr bwMode="auto">
          <a:xfrm>
            <a:off x="1504950" y="228600"/>
            <a:ext cx="61341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a:solidFill>
                  <a:srgbClr val="66FF33"/>
                </a:solidFill>
                <a:latin typeface="Tahoma" panose="020B0604030504040204" pitchFamily="34" charset="0"/>
              </a:rPr>
              <a:t>L’ozono stratosferico</a:t>
            </a:r>
          </a:p>
        </p:txBody>
      </p:sp>
      <p:sp>
        <p:nvSpPr>
          <p:cNvPr id="10247" name="Segnaposto numero diapositiva 6">
            <a:extLst>
              <a:ext uri="{FF2B5EF4-FFF2-40B4-BE49-F238E27FC236}">
                <a16:creationId xmlns:a16="http://schemas.microsoft.com/office/drawing/2014/main" xmlns="" id="{6EFD10BA-613E-EE43-A721-2D5F8DBC3345}"/>
              </a:ext>
            </a:extLst>
          </p:cNvPr>
          <p:cNvSpPr txBox="1">
            <a:spLocks noGrp="1"/>
          </p:cNvSpPr>
          <p:nvPr/>
        </p:nvSpPr>
        <p:spPr bwMode="auto">
          <a:xfrm>
            <a:off x="8382000" y="64738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fld id="{82296439-2FE6-DF4C-A7E0-8287BBD42902}" type="slidenum">
              <a:rPr lang="it-IT" altLang="it-IT" sz="1000">
                <a:solidFill>
                  <a:srgbClr val="000066"/>
                </a:solidFill>
                <a:latin typeface="Comic Sans MS" panose="030F0902030302020204" pitchFamily="66" charset="0"/>
              </a:rPr>
              <a:pPr algn="r" eaLnBrk="1" hangingPunct="1">
                <a:spcBef>
                  <a:spcPct val="50000"/>
                </a:spcBef>
                <a:buFontTx/>
                <a:buNone/>
              </a:pPr>
              <a:t>9</a:t>
            </a:fld>
            <a:endParaRPr lang="it-IT" altLang="it-IT" sz="1000">
              <a:solidFill>
                <a:srgbClr val="000066"/>
              </a:solidFill>
              <a:latin typeface="Comic Sans MS" panose="030F0902030302020204" pitchFamily="66" charset="0"/>
            </a:endParaRPr>
          </a:p>
        </p:txBody>
      </p:sp>
      <p:sp>
        <p:nvSpPr>
          <p:cNvPr id="10248" name="Segnaposto data 4">
            <a:extLst>
              <a:ext uri="{FF2B5EF4-FFF2-40B4-BE49-F238E27FC236}">
                <a16:creationId xmlns:a16="http://schemas.microsoft.com/office/drawing/2014/main" xmlns="" id="{05937036-3A22-BF2B-691E-66A8DC1B030A}"/>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000">
                <a:solidFill>
                  <a:srgbClr val="000066"/>
                </a:solidFill>
                <a:latin typeface="Comic Sans MS" panose="030F0902030302020204" pitchFamily="66" charset="0"/>
              </a:rPr>
              <a:t>Corso di  Chimica dell’ Ambiente </a:t>
            </a:r>
          </a:p>
        </p:txBody>
      </p:sp>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1800" b="0" i="0" u="none" strike="noStrike" cap="none" normalizeH="0" baseline="0" smtClean="0">
            <a:ln>
              <a:noFill/>
            </a:ln>
            <a:solidFill>
              <a:srgbClr val="000066"/>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1800" b="0" i="0" u="none" strike="noStrike" cap="none" normalizeH="0" baseline="0" smtClean="0">
            <a:ln>
              <a:noFill/>
            </a:ln>
            <a:solidFill>
              <a:srgbClr val="000066"/>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13032</TotalTime>
  <Words>4000</Words>
  <Application>Microsoft Office PowerPoint</Application>
  <PresentationFormat>On-screen Show (4:3)</PresentationFormat>
  <Paragraphs>380</Paragraphs>
  <Slides>53</Slides>
  <Notes>1</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3" baseType="lpstr">
      <vt:lpstr>AGaramond</vt:lpstr>
      <vt:lpstr>Arial</vt:lpstr>
      <vt:lpstr>Comic Sans MS</vt:lpstr>
      <vt:lpstr>Symbol</vt:lpstr>
      <vt:lpstr>SymbolPS</vt:lpstr>
      <vt:lpstr>Tahoma</vt:lpstr>
      <vt:lpstr>Times New Roman</vt:lpstr>
      <vt:lpstr>Wingdings 2</vt:lpstr>
      <vt:lpstr>Struttura predefinita</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Ist. Matematica, Fisica ed Applicazioni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Ozono stratosferico</dc:title>
  <dc:creator>Prof. Angelo Riccio</dc:creator>
  <cp:lastModifiedBy>Microsoft account</cp:lastModifiedBy>
  <cp:revision>426</cp:revision>
  <cp:lastPrinted>2002-04-11T18:44:49Z</cp:lastPrinted>
  <dcterms:created xsi:type="dcterms:W3CDTF">2001-03-10T08:12:09Z</dcterms:created>
  <dcterms:modified xsi:type="dcterms:W3CDTF">2024-04-07T13:09:00Z</dcterms:modified>
</cp:coreProperties>
</file>