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364" r:id="rId8"/>
    <p:sldId id="365" r:id="rId9"/>
    <p:sldId id="366" r:id="rId10"/>
    <p:sldId id="262" r:id="rId11"/>
    <p:sldId id="263" r:id="rId12"/>
    <p:sldId id="373" r:id="rId13"/>
    <p:sldId id="264" r:id="rId14"/>
    <p:sldId id="265" r:id="rId15"/>
    <p:sldId id="266" r:id="rId16"/>
    <p:sldId id="336" r:id="rId17"/>
    <p:sldId id="368" r:id="rId18"/>
    <p:sldId id="267" r:id="rId19"/>
    <p:sldId id="269" r:id="rId20"/>
    <p:sldId id="270" r:id="rId21"/>
    <p:sldId id="369" r:id="rId22"/>
    <p:sldId id="271" r:id="rId23"/>
    <p:sldId id="339" r:id="rId24"/>
    <p:sldId id="340" r:id="rId25"/>
    <p:sldId id="341" r:id="rId26"/>
    <p:sldId id="272" r:id="rId27"/>
    <p:sldId id="370" r:id="rId28"/>
    <p:sldId id="337" r:id="rId29"/>
    <p:sldId id="342" r:id="rId30"/>
    <p:sldId id="273" r:id="rId31"/>
    <p:sldId id="274" r:id="rId32"/>
    <p:sldId id="275" r:id="rId33"/>
    <p:sldId id="276" r:id="rId34"/>
    <p:sldId id="282" r:id="rId35"/>
    <p:sldId id="283" r:id="rId36"/>
    <p:sldId id="285" r:id="rId37"/>
    <p:sldId id="372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>
      <p:cViewPr varScale="1">
        <p:scale>
          <a:sx n="98" d="100"/>
          <a:sy n="98" d="100"/>
        </p:scale>
        <p:origin x="127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5T12:24:49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24575,'14'0'0,"7"0"0,5 0 0,8 0 0,3 0 0,-4 0 0,-3 0 0,-9 0 0,-6 0 0,-5 0 0,-1 0 0,3 0 0,5 0 0,6 0 0,4 0 0,1 0 0,-2 0 0,-5 0 0,-5 0 0,-5 0 0,-4 0 0,-1 0 0,0 0 0,4 0 0,4 0 0,4 0 0,0 0 0,-2 0 0,-3 0 0,1 0 0,0 0 0,1 0 0,-1 0 0,-3 0 0,-3 0 0,-2 0 0,-3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5T12:24:53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24575,'23'0'0,"2"0"0,4 0 0,5 0 0,2 0 0,-2 0 0,-3 0 0,-6 0 0,-4 0 0,-3 0 0,-4 0 0,-4 0 0,-2 0 0,0 0 0,4 0 0,4 0 0,9 0 0,3-1 0,3-1 0,-2-1 0,-6 1 0,-6 0 0,-7 2 0,-3 0 0,1 0 0,4 0 0,6 0 0,6 0 0,2 0 0,-1-2 0,-4 0 0,-5-1 0,-4 1 0,-6 2 0,-4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5T12:25:43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5T12:26:03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24575,'51'0'0,"4"0"0,8 0 0,-10 0 0,-16 0 0,-11 0 0,-8 0 0,-2 0 0,0 0 0,6 0 0,9 0 0,3 0 0,-1 0 0,-6 0 0,-9 0 0,-6 0 0,-4 0 0,-2 0 0,2 0 0,7 0 0,10 0 0,8 0 0,1 0 0,-5 0 0,-8 0 0,-8 0 0,-3 0 0,-5 0 0,-1 0 0,2 0 0,3 0 0,5 0 0,3 0 0,-1 0 0,-6 0 0,-4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5A423-82E4-4645-9C9A-2A6DC4E557D6}" type="datetimeFigureOut">
              <a:rPr lang="it-IT" smtClean="0"/>
              <a:t>05/03/23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7EDDC-00F0-554D-B3F5-375766E20E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93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017CAA-2137-DAFF-4F48-CE4640F97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1F1D6-ED89-264B-B60C-8B686F6BD54A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3119EC5F-5A86-4F40-27F7-E7F98D31E8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2513" y="768350"/>
            <a:ext cx="4827587" cy="3411538"/>
          </a:xfrm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355FB4B9-C013-1E9C-D07A-274D992A7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  <a:ln/>
        </p:spPr>
        <p:txBody>
          <a:bodyPr lIns="104687" tIns="52345" rIns="104687" bIns="52345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52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D43508-ED32-14E3-EC09-34B895BDE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37FB7-C7DA-3C47-8F3B-901FBABAB6BD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FAFCFF45-30F0-4286-F4C4-94B7AD570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2513" y="768350"/>
            <a:ext cx="4827587" cy="3411538"/>
          </a:xfrm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647CD2CB-FED3-C0AE-3442-200BA5E98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  <a:ln/>
        </p:spPr>
        <p:txBody>
          <a:bodyPr lIns="104687" tIns="52345" rIns="104687" bIns="52345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937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7B6069-D5E6-835A-5F22-B9126759FE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DAE30-758B-2949-BD6B-EA5D91F4ED24}" type="slidenum">
              <a:rPr lang="it-IT" altLang="it-IT"/>
              <a:pPr/>
              <a:t>37</a:t>
            </a:fld>
            <a:endParaRPr lang="it-IT" altLang="it-IT"/>
          </a:p>
        </p:txBody>
      </p:sp>
      <p:sp>
        <p:nvSpPr>
          <p:cNvPr id="205826" name="Rectangle 1026">
            <a:extLst>
              <a:ext uri="{FF2B5EF4-FFF2-40B4-BE49-F238E27FC236}">
                <a16:creationId xmlns:a16="http://schemas.microsoft.com/office/drawing/2014/main" id="{3320551B-8277-FB09-51F7-D6BA60278C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2513" y="768350"/>
            <a:ext cx="4827587" cy="3411538"/>
          </a:xfrm>
          <a:ln/>
        </p:spPr>
      </p:sp>
      <p:sp>
        <p:nvSpPr>
          <p:cNvPr id="205827" name="Rectangle 1027">
            <a:extLst>
              <a:ext uri="{FF2B5EF4-FFF2-40B4-BE49-F238E27FC236}">
                <a16:creationId xmlns:a16="http://schemas.microsoft.com/office/drawing/2014/main" id="{337A7373-7FA2-A716-E1A3-7E9796B6E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618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18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18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7291" y="2831677"/>
            <a:ext cx="9146540" cy="4338955"/>
          </a:xfrm>
          <a:custGeom>
            <a:avLst/>
            <a:gdLst/>
            <a:ahLst/>
            <a:cxnLst/>
            <a:rect l="l" t="t" r="r" b="b"/>
            <a:pathLst>
              <a:path w="9146540" h="4338955">
                <a:moveTo>
                  <a:pt x="0" y="4338460"/>
                </a:moveTo>
                <a:lnTo>
                  <a:pt x="9146116" y="4338460"/>
                </a:lnTo>
                <a:lnTo>
                  <a:pt x="9146116" y="0"/>
                </a:lnTo>
                <a:lnTo>
                  <a:pt x="0" y="0"/>
                </a:lnTo>
                <a:lnTo>
                  <a:pt x="0" y="4338460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0721" y="6844753"/>
            <a:ext cx="9139555" cy="320675"/>
          </a:xfrm>
          <a:custGeom>
            <a:avLst/>
            <a:gdLst/>
            <a:ahLst/>
            <a:cxnLst/>
            <a:rect l="l" t="t" r="r" b="b"/>
            <a:pathLst>
              <a:path w="9139555" h="320675">
                <a:moveTo>
                  <a:pt x="9139546" y="0"/>
                </a:moveTo>
                <a:lnTo>
                  <a:pt x="0" y="0"/>
                </a:lnTo>
                <a:lnTo>
                  <a:pt x="0" y="320455"/>
                </a:lnTo>
                <a:lnTo>
                  <a:pt x="9139546" y="320455"/>
                </a:lnTo>
                <a:lnTo>
                  <a:pt x="9139546" y="0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0576" y="2733075"/>
            <a:ext cx="9139555" cy="0"/>
          </a:xfrm>
          <a:custGeom>
            <a:avLst/>
            <a:gdLst/>
            <a:ahLst/>
            <a:cxnLst/>
            <a:rect l="l" t="t" r="r" b="b"/>
            <a:pathLst>
              <a:path w="9139555">
                <a:moveTo>
                  <a:pt x="0" y="0"/>
                </a:moveTo>
                <a:lnTo>
                  <a:pt x="9139545" y="1"/>
                </a:lnTo>
              </a:path>
            </a:pathLst>
          </a:custGeom>
          <a:ln w="11832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7291" y="386361"/>
            <a:ext cx="9139555" cy="6777355"/>
          </a:xfrm>
          <a:custGeom>
            <a:avLst/>
            <a:gdLst/>
            <a:ahLst/>
            <a:cxnLst/>
            <a:rect l="l" t="t" r="r" b="b"/>
            <a:pathLst>
              <a:path w="9139555" h="6777355">
                <a:moveTo>
                  <a:pt x="0" y="0"/>
                </a:moveTo>
                <a:lnTo>
                  <a:pt x="9139545" y="0"/>
                </a:lnTo>
                <a:lnTo>
                  <a:pt x="9139545" y="6777201"/>
                </a:lnTo>
                <a:lnTo>
                  <a:pt x="0" y="6777201"/>
                </a:lnTo>
                <a:lnTo>
                  <a:pt x="0" y="0"/>
                </a:lnTo>
                <a:close/>
              </a:path>
            </a:pathLst>
          </a:custGeom>
          <a:ln w="9858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24958" y="2417559"/>
            <a:ext cx="631190" cy="631190"/>
          </a:xfrm>
          <a:custGeom>
            <a:avLst/>
            <a:gdLst/>
            <a:ahLst/>
            <a:cxnLst/>
            <a:rect l="l" t="t" r="r" b="b"/>
            <a:pathLst>
              <a:path w="631189" h="631189">
                <a:moveTo>
                  <a:pt x="630770" y="315518"/>
                </a:moveTo>
                <a:lnTo>
                  <a:pt x="627354" y="268897"/>
                </a:lnTo>
                <a:lnTo>
                  <a:pt x="617410" y="224396"/>
                </a:lnTo>
                <a:lnTo>
                  <a:pt x="601459" y="182511"/>
                </a:lnTo>
                <a:lnTo>
                  <a:pt x="579958" y="143713"/>
                </a:lnTo>
                <a:lnTo>
                  <a:pt x="553415" y="108508"/>
                </a:lnTo>
                <a:lnTo>
                  <a:pt x="522300" y="77393"/>
                </a:lnTo>
                <a:lnTo>
                  <a:pt x="487121" y="50825"/>
                </a:lnTo>
                <a:lnTo>
                  <a:pt x="448348" y="29324"/>
                </a:lnTo>
                <a:lnTo>
                  <a:pt x="406476" y="13360"/>
                </a:lnTo>
                <a:lnTo>
                  <a:pt x="361988" y="3416"/>
                </a:lnTo>
                <a:lnTo>
                  <a:pt x="315391" y="0"/>
                </a:lnTo>
                <a:lnTo>
                  <a:pt x="268782" y="3416"/>
                </a:lnTo>
                <a:lnTo>
                  <a:pt x="224294" y="13360"/>
                </a:lnTo>
                <a:lnTo>
                  <a:pt x="182422" y="29324"/>
                </a:lnTo>
                <a:lnTo>
                  <a:pt x="143649" y="50825"/>
                </a:lnTo>
                <a:lnTo>
                  <a:pt x="108470" y="77393"/>
                </a:lnTo>
                <a:lnTo>
                  <a:pt x="77355" y="108508"/>
                </a:lnTo>
                <a:lnTo>
                  <a:pt x="50812" y="143713"/>
                </a:lnTo>
                <a:lnTo>
                  <a:pt x="29311" y="182511"/>
                </a:lnTo>
                <a:lnTo>
                  <a:pt x="13360" y="224396"/>
                </a:lnTo>
                <a:lnTo>
                  <a:pt x="3416" y="268897"/>
                </a:lnTo>
                <a:lnTo>
                  <a:pt x="0" y="315518"/>
                </a:lnTo>
                <a:lnTo>
                  <a:pt x="3416" y="362153"/>
                </a:lnTo>
                <a:lnTo>
                  <a:pt x="13360" y="406654"/>
                </a:lnTo>
                <a:lnTo>
                  <a:pt x="29311" y="448538"/>
                </a:lnTo>
                <a:lnTo>
                  <a:pt x="50812" y="487324"/>
                </a:lnTo>
                <a:lnTo>
                  <a:pt x="77355" y="522528"/>
                </a:lnTo>
                <a:lnTo>
                  <a:pt x="108470" y="553656"/>
                </a:lnTo>
                <a:lnTo>
                  <a:pt x="143649" y="580212"/>
                </a:lnTo>
                <a:lnTo>
                  <a:pt x="182422" y="601726"/>
                </a:lnTo>
                <a:lnTo>
                  <a:pt x="224294" y="617689"/>
                </a:lnTo>
                <a:lnTo>
                  <a:pt x="268782" y="627621"/>
                </a:lnTo>
                <a:lnTo>
                  <a:pt x="315391" y="631050"/>
                </a:lnTo>
                <a:lnTo>
                  <a:pt x="361988" y="627621"/>
                </a:lnTo>
                <a:lnTo>
                  <a:pt x="406476" y="617689"/>
                </a:lnTo>
                <a:lnTo>
                  <a:pt x="448348" y="601726"/>
                </a:lnTo>
                <a:lnTo>
                  <a:pt x="487121" y="580212"/>
                </a:lnTo>
                <a:lnTo>
                  <a:pt x="522300" y="553656"/>
                </a:lnTo>
                <a:lnTo>
                  <a:pt x="553415" y="522528"/>
                </a:lnTo>
                <a:lnTo>
                  <a:pt x="579958" y="487324"/>
                </a:lnTo>
                <a:lnTo>
                  <a:pt x="601459" y="448538"/>
                </a:lnTo>
                <a:lnTo>
                  <a:pt x="617410" y="406654"/>
                </a:lnTo>
                <a:lnTo>
                  <a:pt x="627354" y="362153"/>
                </a:lnTo>
                <a:lnTo>
                  <a:pt x="630770" y="3155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097275" y="2490222"/>
            <a:ext cx="486409" cy="487680"/>
          </a:xfrm>
          <a:custGeom>
            <a:avLst/>
            <a:gdLst/>
            <a:ahLst/>
            <a:cxnLst/>
            <a:rect l="l" t="t" r="r" b="b"/>
            <a:pathLst>
              <a:path w="486410" h="487680">
                <a:moveTo>
                  <a:pt x="241743" y="0"/>
                </a:moveTo>
                <a:lnTo>
                  <a:pt x="192807" y="5079"/>
                </a:lnTo>
                <a:lnTo>
                  <a:pt x="147234" y="20319"/>
                </a:lnTo>
                <a:lnTo>
                  <a:pt x="106066" y="43179"/>
                </a:lnTo>
                <a:lnTo>
                  <a:pt x="70272" y="72389"/>
                </a:lnTo>
                <a:lnTo>
                  <a:pt x="40793" y="109219"/>
                </a:lnTo>
                <a:lnTo>
                  <a:pt x="18595" y="151129"/>
                </a:lnTo>
                <a:lnTo>
                  <a:pt x="4669" y="196850"/>
                </a:lnTo>
                <a:lnTo>
                  <a:pt x="0" y="245109"/>
                </a:lnTo>
                <a:lnTo>
                  <a:pt x="1384" y="270509"/>
                </a:lnTo>
                <a:lnTo>
                  <a:pt x="11304" y="317500"/>
                </a:lnTo>
                <a:lnTo>
                  <a:pt x="29932" y="361950"/>
                </a:lnTo>
                <a:lnTo>
                  <a:pt x="56278" y="400050"/>
                </a:lnTo>
                <a:lnTo>
                  <a:pt x="89374" y="433069"/>
                </a:lnTo>
                <a:lnTo>
                  <a:pt x="128281" y="459739"/>
                </a:lnTo>
                <a:lnTo>
                  <a:pt x="172029" y="477519"/>
                </a:lnTo>
                <a:lnTo>
                  <a:pt x="219574" y="487679"/>
                </a:lnTo>
                <a:lnTo>
                  <a:pt x="244405" y="487679"/>
                </a:lnTo>
                <a:lnTo>
                  <a:pt x="269223" y="486409"/>
                </a:lnTo>
                <a:lnTo>
                  <a:pt x="293340" y="482600"/>
                </a:lnTo>
                <a:lnTo>
                  <a:pt x="316614" y="477519"/>
                </a:lnTo>
                <a:lnTo>
                  <a:pt x="332542" y="471169"/>
                </a:lnTo>
                <a:lnTo>
                  <a:pt x="243517" y="471169"/>
                </a:lnTo>
                <a:lnTo>
                  <a:pt x="220461" y="469900"/>
                </a:lnTo>
                <a:lnTo>
                  <a:pt x="176406" y="461009"/>
                </a:lnTo>
                <a:lnTo>
                  <a:pt x="135907" y="443229"/>
                </a:lnTo>
                <a:lnTo>
                  <a:pt x="99893" y="419100"/>
                </a:lnTo>
                <a:lnTo>
                  <a:pt x="69267" y="388619"/>
                </a:lnTo>
                <a:lnTo>
                  <a:pt x="44922" y="353059"/>
                </a:lnTo>
                <a:lnTo>
                  <a:pt x="27766" y="312419"/>
                </a:lnTo>
                <a:lnTo>
                  <a:pt x="18707" y="267969"/>
                </a:lnTo>
                <a:lnTo>
                  <a:pt x="17498" y="245109"/>
                </a:lnTo>
                <a:lnTo>
                  <a:pt x="18618" y="220979"/>
                </a:lnTo>
                <a:lnTo>
                  <a:pt x="27509" y="177800"/>
                </a:lnTo>
                <a:lnTo>
                  <a:pt x="44519" y="137159"/>
                </a:lnTo>
                <a:lnTo>
                  <a:pt x="68734" y="100329"/>
                </a:lnTo>
                <a:lnTo>
                  <a:pt x="99247" y="69850"/>
                </a:lnTo>
                <a:lnTo>
                  <a:pt x="135161" y="45719"/>
                </a:lnTo>
                <a:lnTo>
                  <a:pt x="175576" y="27939"/>
                </a:lnTo>
                <a:lnTo>
                  <a:pt x="219577" y="19050"/>
                </a:lnTo>
                <a:lnTo>
                  <a:pt x="242630" y="17779"/>
                </a:lnTo>
                <a:lnTo>
                  <a:pt x="332799" y="17779"/>
                </a:lnTo>
                <a:lnTo>
                  <a:pt x="314119" y="11429"/>
                </a:lnTo>
                <a:lnTo>
                  <a:pt x="290752" y="5079"/>
                </a:lnTo>
                <a:lnTo>
                  <a:pt x="266574" y="1269"/>
                </a:lnTo>
                <a:lnTo>
                  <a:pt x="241743" y="0"/>
                </a:lnTo>
                <a:close/>
              </a:path>
              <a:path w="486410" h="487680">
                <a:moveTo>
                  <a:pt x="332799" y="17779"/>
                </a:moveTo>
                <a:lnTo>
                  <a:pt x="242630" y="17779"/>
                </a:lnTo>
                <a:lnTo>
                  <a:pt x="265686" y="19050"/>
                </a:lnTo>
                <a:lnTo>
                  <a:pt x="288098" y="22859"/>
                </a:lnTo>
                <a:lnTo>
                  <a:pt x="330493" y="35559"/>
                </a:lnTo>
                <a:lnTo>
                  <a:pt x="368865" y="55879"/>
                </a:lnTo>
                <a:lnTo>
                  <a:pt x="402297" y="83819"/>
                </a:lnTo>
                <a:lnTo>
                  <a:pt x="429895" y="116839"/>
                </a:lnTo>
                <a:lnTo>
                  <a:pt x="450758" y="156209"/>
                </a:lnTo>
                <a:lnTo>
                  <a:pt x="463981" y="198119"/>
                </a:lnTo>
                <a:lnTo>
                  <a:pt x="468583" y="242569"/>
                </a:lnTo>
                <a:lnTo>
                  <a:pt x="468588" y="245109"/>
                </a:lnTo>
                <a:lnTo>
                  <a:pt x="467530" y="266700"/>
                </a:lnTo>
                <a:lnTo>
                  <a:pt x="458638" y="311150"/>
                </a:lnTo>
                <a:lnTo>
                  <a:pt x="441628" y="351789"/>
                </a:lnTo>
                <a:lnTo>
                  <a:pt x="417413" y="388619"/>
                </a:lnTo>
                <a:lnTo>
                  <a:pt x="386900" y="419100"/>
                </a:lnTo>
                <a:lnTo>
                  <a:pt x="350987" y="443229"/>
                </a:lnTo>
                <a:lnTo>
                  <a:pt x="310572" y="461009"/>
                </a:lnTo>
                <a:lnTo>
                  <a:pt x="266570" y="469900"/>
                </a:lnTo>
                <a:lnTo>
                  <a:pt x="243517" y="471169"/>
                </a:lnTo>
                <a:lnTo>
                  <a:pt x="332542" y="471169"/>
                </a:lnTo>
                <a:lnTo>
                  <a:pt x="380081" y="445769"/>
                </a:lnTo>
                <a:lnTo>
                  <a:pt x="415875" y="416559"/>
                </a:lnTo>
                <a:lnTo>
                  <a:pt x="445354" y="379729"/>
                </a:lnTo>
                <a:lnTo>
                  <a:pt x="467553" y="337819"/>
                </a:lnTo>
                <a:lnTo>
                  <a:pt x="481478" y="292100"/>
                </a:lnTo>
                <a:lnTo>
                  <a:pt x="486149" y="242569"/>
                </a:lnTo>
                <a:lnTo>
                  <a:pt x="484764" y="218439"/>
                </a:lnTo>
                <a:lnTo>
                  <a:pt x="474844" y="170179"/>
                </a:lnTo>
                <a:lnTo>
                  <a:pt x="456215" y="127000"/>
                </a:lnTo>
                <a:lnTo>
                  <a:pt x="429869" y="87629"/>
                </a:lnTo>
                <a:lnTo>
                  <a:pt x="396773" y="55879"/>
                </a:lnTo>
                <a:lnTo>
                  <a:pt x="357868" y="29209"/>
                </a:lnTo>
                <a:lnTo>
                  <a:pt x="336536" y="19050"/>
                </a:lnTo>
                <a:lnTo>
                  <a:pt x="332799" y="17779"/>
                </a:lnTo>
                <a:close/>
              </a:path>
              <a:path w="486410" h="487680">
                <a:moveTo>
                  <a:pt x="243517" y="35559"/>
                </a:moveTo>
                <a:lnTo>
                  <a:pt x="201565" y="39369"/>
                </a:lnTo>
                <a:lnTo>
                  <a:pt x="162488" y="52069"/>
                </a:lnTo>
                <a:lnTo>
                  <a:pt x="127104" y="71119"/>
                </a:lnTo>
                <a:lnTo>
                  <a:pt x="96249" y="96519"/>
                </a:lnTo>
                <a:lnTo>
                  <a:pt x="70773" y="127000"/>
                </a:lnTo>
                <a:lnTo>
                  <a:pt x="51517" y="162559"/>
                </a:lnTo>
                <a:lnTo>
                  <a:pt x="39314" y="201929"/>
                </a:lnTo>
                <a:lnTo>
                  <a:pt x="35063" y="242569"/>
                </a:lnTo>
                <a:lnTo>
                  <a:pt x="35058" y="245109"/>
                </a:lnTo>
                <a:lnTo>
                  <a:pt x="36028" y="265429"/>
                </a:lnTo>
                <a:lnTo>
                  <a:pt x="44226" y="306069"/>
                </a:lnTo>
                <a:lnTo>
                  <a:pt x="59912" y="344169"/>
                </a:lnTo>
                <a:lnTo>
                  <a:pt x="82255" y="377189"/>
                </a:lnTo>
                <a:lnTo>
                  <a:pt x="110411" y="405129"/>
                </a:lnTo>
                <a:lnTo>
                  <a:pt x="143535" y="427989"/>
                </a:lnTo>
                <a:lnTo>
                  <a:pt x="180785" y="443229"/>
                </a:lnTo>
                <a:lnTo>
                  <a:pt x="221348" y="452119"/>
                </a:lnTo>
                <a:lnTo>
                  <a:pt x="242630" y="453389"/>
                </a:lnTo>
                <a:lnTo>
                  <a:pt x="263916" y="452119"/>
                </a:lnTo>
                <a:lnTo>
                  <a:pt x="284582" y="449579"/>
                </a:lnTo>
                <a:lnTo>
                  <a:pt x="304530" y="444500"/>
                </a:lnTo>
                <a:lnTo>
                  <a:pt x="323659" y="436879"/>
                </a:lnTo>
                <a:lnTo>
                  <a:pt x="326260" y="435609"/>
                </a:lnTo>
                <a:lnTo>
                  <a:pt x="241743" y="435609"/>
                </a:lnTo>
                <a:lnTo>
                  <a:pt x="222236" y="434339"/>
                </a:lnTo>
                <a:lnTo>
                  <a:pt x="167739" y="420369"/>
                </a:lnTo>
                <a:lnTo>
                  <a:pt x="120930" y="391159"/>
                </a:lnTo>
                <a:lnTo>
                  <a:pt x="84354" y="350519"/>
                </a:lnTo>
                <a:lnTo>
                  <a:pt x="60688" y="299719"/>
                </a:lnTo>
                <a:lnTo>
                  <a:pt x="52496" y="242569"/>
                </a:lnTo>
                <a:lnTo>
                  <a:pt x="53616" y="223519"/>
                </a:lnTo>
                <a:lnTo>
                  <a:pt x="67979" y="168909"/>
                </a:lnTo>
                <a:lnTo>
                  <a:pt x="96837" y="121919"/>
                </a:lnTo>
                <a:lnTo>
                  <a:pt x="137622" y="85089"/>
                </a:lnTo>
                <a:lnTo>
                  <a:pt x="187660" y="60959"/>
                </a:lnTo>
                <a:lnTo>
                  <a:pt x="224885" y="53339"/>
                </a:lnTo>
                <a:lnTo>
                  <a:pt x="327046" y="53339"/>
                </a:lnTo>
                <a:lnTo>
                  <a:pt x="324451" y="52069"/>
                </a:lnTo>
                <a:lnTo>
                  <a:pt x="305362" y="44450"/>
                </a:lnTo>
                <a:lnTo>
                  <a:pt x="285445" y="39369"/>
                </a:lnTo>
                <a:lnTo>
                  <a:pt x="264800" y="36829"/>
                </a:lnTo>
                <a:lnTo>
                  <a:pt x="243517" y="35559"/>
                </a:lnTo>
                <a:close/>
              </a:path>
              <a:path w="486410" h="487680">
                <a:moveTo>
                  <a:pt x="327046" y="53339"/>
                </a:moveTo>
                <a:lnTo>
                  <a:pt x="263912" y="53339"/>
                </a:lnTo>
                <a:lnTo>
                  <a:pt x="282792" y="57150"/>
                </a:lnTo>
                <a:lnTo>
                  <a:pt x="300983" y="62229"/>
                </a:lnTo>
                <a:lnTo>
                  <a:pt x="350620" y="86359"/>
                </a:lnTo>
                <a:lnTo>
                  <a:pt x="390904" y="123189"/>
                </a:lnTo>
                <a:lnTo>
                  <a:pt x="419166" y="171450"/>
                </a:lnTo>
                <a:lnTo>
                  <a:pt x="432796" y="226059"/>
                </a:lnTo>
                <a:lnTo>
                  <a:pt x="433651" y="245109"/>
                </a:lnTo>
                <a:lnTo>
                  <a:pt x="432531" y="265429"/>
                </a:lnTo>
                <a:lnTo>
                  <a:pt x="418169" y="320039"/>
                </a:lnTo>
                <a:lnTo>
                  <a:pt x="389310" y="367029"/>
                </a:lnTo>
                <a:lnTo>
                  <a:pt x="348526" y="403859"/>
                </a:lnTo>
                <a:lnTo>
                  <a:pt x="298488" y="427989"/>
                </a:lnTo>
                <a:lnTo>
                  <a:pt x="241743" y="435609"/>
                </a:lnTo>
                <a:lnTo>
                  <a:pt x="326260" y="435609"/>
                </a:lnTo>
                <a:lnTo>
                  <a:pt x="375090" y="406400"/>
                </a:lnTo>
                <a:lnTo>
                  <a:pt x="403362" y="377189"/>
                </a:lnTo>
                <a:lnTo>
                  <a:pt x="425832" y="344169"/>
                </a:lnTo>
                <a:lnTo>
                  <a:pt x="441665" y="307339"/>
                </a:lnTo>
                <a:lnTo>
                  <a:pt x="450030" y="266700"/>
                </a:lnTo>
                <a:lnTo>
                  <a:pt x="451150" y="245109"/>
                </a:lnTo>
                <a:lnTo>
                  <a:pt x="450119" y="223519"/>
                </a:lnTo>
                <a:lnTo>
                  <a:pt x="441921" y="182879"/>
                </a:lnTo>
                <a:lnTo>
                  <a:pt x="426236" y="144779"/>
                </a:lnTo>
                <a:lnTo>
                  <a:pt x="403893" y="111759"/>
                </a:lnTo>
                <a:lnTo>
                  <a:pt x="375737" y="83819"/>
                </a:lnTo>
                <a:lnTo>
                  <a:pt x="342612" y="60959"/>
                </a:lnTo>
                <a:lnTo>
                  <a:pt x="327046" y="53339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18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" y="228599"/>
            <a:ext cx="9461500" cy="6941820"/>
          </a:xfrm>
          <a:custGeom>
            <a:avLst/>
            <a:gdLst/>
            <a:ahLst/>
            <a:cxnLst/>
            <a:rect l="l" t="t" r="r" b="b"/>
            <a:pathLst>
              <a:path w="9461500" h="6941820">
                <a:moveTo>
                  <a:pt x="0" y="6941537"/>
                </a:moveTo>
                <a:lnTo>
                  <a:pt x="9461500" y="6941537"/>
                </a:lnTo>
                <a:lnTo>
                  <a:pt x="9461500" y="0"/>
                </a:lnTo>
                <a:lnTo>
                  <a:pt x="0" y="0"/>
                </a:lnTo>
                <a:lnTo>
                  <a:pt x="0" y="6941537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09600" y="228599"/>
            <a:ext cx="9461500" cy="7099300"/>
          </a:xfrm>
          <a:custGeom>
            <a:avLst/>
            <a:gdLst/>
            <a:ahLst/>
            <a:cxnLst/>
            <a:rect l="l" t="t" r="r" b="b"/>
            <a:pathLst>
              <a:path w="9461500" h="7099300">
                <a:moveTo>
                  <a:pt x="9461500" y="0"/>
                </a:moveTo>
                <a:lnTo>
                  <a:pt x="9303804" y="0"/>
                </a:lnTo>
                <a:lnTo>
                  <a:pt x="157683" y="0"/>
                </a:lnTo>
                <a:lnTo>
                  <a:pt x="0" y="0"/>
                </a:lnTo>
                <a:lnTo>
                  <a:pt x="0" y="1442872"/>
                </a:lnTo>
                <a:lnTo>
                  <a:pt x="0" y="7099300"/>
                </a:lnTo>
                <a:lnTo>
                  <a:pt x="157683" y="7099300"/>
                </a:lnTo>
                <a:lnTo>
                  <a:pt x="157683" y="1442872"/>
                </a:lnTo>
                <a:lnTo>
                  <a:pt x="9303804" y="1442872"/>
                </a:lnTo>
                <a:lnTo>
                  <a:pt x="9303804" y="7099300"/>
                </a:lnTo>
                <a:lnTo>
                  <a:pt x="9461487" y="7099300"/>
                </a:lnTo>
                <a:lnTo>
                  <a:pt x="9461487" y="1442872"/>
                </a:lnTo>
                <a:lnTo>
                  <a:pt x="9461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4006" y="6841466"/>
            <a:ext cx="9139555" cy="320675"/>
          </a:xfrm>
          <a:custGeom>
            <a:avLst/>
            <a:gdLst/>
            <a:ahLst/>
            <a:cxnLst/>
            <a:rect l="l" t="t" r="r" b="b"/>
            <a:pathLst>
              <a:path w="9139555" h="320675">
                <a:moveTo>
                  <a:pt x="9139546" y="0"/>
                </a:moveTo>
                <a:lnTo>
                  <a:pt x="0" y="0"/>
                </a:lnTo>
                <a:lnTo>
                  <a:pt x="0" y="320455"/>
                </a:lnTo>
                <a:lnTo>
                  <a:pt x="9139546" y="320455"/>
                </a:lnTo>
                <a:lnTo>
                  <a:pt x="9139546" y="0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7291" y="389648"/>
            <a:ext cx="9139555" cy="6777355"/>
          </a:xfrm>
          <a:custGeom>
            <a:avLst/>
            <a:gdLst/>
            <a:ahLst/>
            <a:cxnLst/>
            <a:rect l="l" t="t" r="r" b="b"/>
            <a:pathLst>
              <a:path w="9139555" h="6777355">
                <a:moveTo>
                  <a:pt x="0" y="0"/>
                </a:moveTo>
                <a:lnTo>
                  <a:pt x="9139545" y="0"/>
                </a:lnTo>
                <a:lnTo>
                  <a:pt x="9139545" y="6777201"/>
                </a:lnTo>
                <a:lnTo>
                  <a:pt x="0" y="6777201"/>
                </a:lnTo>
                <a:lnTo>
                  <a:pt x="0" y="0"/>
                </a:lnTo>
                <a:close/>
              </a:path>
            </a:pathLst>
          </a:custGeom>
          <a:ln w="9858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67291" y="1549858"/>
            <a:ext cx="9139555" cy="0"/>
          </a:xfrm>
          <a:custGeom>
            <a:avLst/>
            <a:gdLst/>
            <a:ahLst/>
            <a:cxnLst/>
            <a:rect l="l" t="t" r="r" b="b"/>
            <a:pathLst>
              <a:path w="9139555">
                <a:moveTo>
                  <a:pt x="0" y="0"/>
                </a:moveTo>
                <a:lnTo>
                  <a:pt x="9139545" y="1"/>
                </a:lnTo>
              </a:path>
            </a:pathLst>
          </a:custGeom>
          <a:ln w="9860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024958" y="1217904"/>
            <a:ext cx="631190" cy="631190"/>
          </a:xfrm>
          <a:custGeom>
            <a:avLst/>
            <a:gdLst/>
            <a:ahLst/>
            <a:cxnLst/>
            <a:rect l="l" t="t" r="r" b="b"/>
            <a:pathLst>
              <a:path w="631189" h="631189">
                <a:moveTo>
                  <a:pt x="630770" y="315531"/>
                </a:moveTo>
                <a:lnTo>
                  <a:pt x="627354" y="268897"/>
                </a:lnTo>
                <a:lnTo>
                  <a:pt x="617410" y="224396"/>
                </a:lnTo>
                <a:lnTo>
                  <a:pt x="601459" y="182511"/>
                </a:lnTo>
                <a:lnTo>
                  <a:pt x="579958" y="143725"/>
                </a:lnTo>
                <a:lnTo>
                  <a:pt x="553415" y="108521"/>
                </a:lnTo>
                <a:lnTo>
                  <a:pt x="522300" y="77393"/>
                </a:lnTo>
                <a:lnTo>
                  <a:pt x="487121" y="50838"/>
                </a:lnTo>
                <a:lnTo>
                  <a:pt x="448348" y="29324"/>
                </a:lnTo>
                <a:lnTo>
                  <a:pt x="406476" y="13360"/>
                </a:lnTo>
                <a:lnTo>
                  <a:pt x="361988" y="3429"/>
                </a:lnTo>
                <a:lnTo>
                  <a:pt x="315391" y="0"/>
                </a:lnTo>
                <a:lnTo>
                  <a:pt x="268782" y="3429"/>
                </a:lnTo>
                <a:lnTo>
                  <a:pt x="224294" y="13360"/>
                </a:lnTo>
                <a:lnTo>
                  <a:pt x="182422" y="29324"/>
                </a:lnTo>
                <a:lnTo>
                  <a:pt x="143649" y="50838"/>
                </a:lnTo>
                <a:lnTo>
                  <a:pt x="108470" y="77393"/>
                </a:lnTo>
                <a:lnTo>
                  <a:pt x="77355" y="108521"/>
                </a:lnTo>
                <a:lnTo>
                  <a:pt x="50812" y="143725"/>
                </a:lnTo>
                <a:lnTo>
                  <a:pt x="29311" y="182511"/>
                </a:lnTo>
                <a:lnTo>
                  <a:pt x="13360" y="224396"/>
                </a:lnTo>
                <a:lnTo>
                  <a:pt x="3416" y="268897"/>
                </a:lnTo>
                <a:lnTo>
                  <a:pt x="0" y="315531"/>
                </a:lnTo>
                <a:lnTo>
                  <a:pt x="3416" y="362153"/>
                </a:lnTo>
                <a:lnTo>
                  <a:pt x="13360" y="406654"/>
                </a:lnTo>
                <a:lnTo>
                  <a:pt x="29311" y="448538"/>
                </a:lnTo>
                <a:lnTo>
                  <a:pt x="50812" y="487337"/>
                </a:lnTo>
                <a:lnTo>
                  <a:pt x="77355" y="522528"/>
                </a:lnTo>
                <a:lnTo>
                  <a:pt x="108470" y="553656"/>
                </a:lnTo>
                <a:lnTo>
                  <a:pt x="143649" y="580212"/>
                </a:lnTo>
                <a:lnTo>
                  <a:pt x="182422" y="601726"/>
                </a:lnTo>
                <a:lnTo>
                  <a:pt x="224294" y="617689"/>
                </a:lnTo>
                <a:lnTo>
                  <a:pt x="268782" y="627634"/>
                </a:lnTo>
                <a:lnTo>
                  <a:pt x="315391" y="631050"/>
                </a:lnTo>
                <a:lnTo>
                  <a:pt x="361988" y="627634"/>
                </a:lnTo>
                <a:lnTo>
                  <a:pt x="406476" y="617689"/>
                </a:lnTo>
                <a:lnTo>
                  <a:pt x="448348" y="601726"/>
                </a:lnTo>
                <a:lnTo>
                  <a:pt x="487121" y="580212"/>
                </a:lnTo>
                <a:lnTo>
                  <a:pt x="522300" y="553656"/>
                </a:lnTo>
                <a:lnTo>
                  <a:pt x="553415" y="522528"/>
                </a:lnTo>
                <a:lnTo>
                  <a:pt x="579958" y="487337"/>
                </a:lnTo>
                <a:lnTo>
                  <a:pt x="601459" y="448538"/>
                </a:lnTo>
                <a:lnTo>
                  <a:pt x="617410" y="406654"/>
                </a:lnTo>
                <a:lnTo>
                  <a:pt x="627354" y="362153"/>
                </a:lnTo>
                <a:lnTo>
                  <a:pt x="630770" y="3155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097275" y="1290571"/>
            <a:ext cx="486409" cy="487680"/>
          </a:xfrm>
          <a:custGeom>
            <a:avLst/>
            <a:gdLst/>
            <a:ahLst/>
            <a:cxnLst/>
            <a:rect l="l" t="t" r="r" b="b"/>
            <a:pathLst>
              <a:path w="486410" h="487680">
                <a:moveTo>
                  <a:pt x="241743" y="0"/>
                </a:moveTo>
                <a:lnTo>
                  <a:pt x="192807" y="5079"/>
                </a:lnTo>
                <a:lnTo>
                  <a:pt x="147234" y="20319"/>
                </a:lnTo>
                <a:lnTo>
                  <a:pt x="106066" y="43179"/>
                </a:lnTo>
                <a:lnTo>
                  <a:pt x="70272" y="72389"/>
                </a:lnTo>
                <a:lnTo>
                  <a:pt x="40793" y="109219"/>
                </a:lnTo>
                <a:lnTo>
                  <a:pt x="18595" y="151129"/>
                </a:lnTo>
                <a:lnTo>
                  <a:pt x="4669" y="196850"/>
                </a:lnTo>
                <a:lnTo>
                  <a:pt x="0" y="245109"/>
                </a:lnTo>
                <a:lnTo>
                  <a:pt x="1384" y="270509"/>
                </a:lnTo>
                <a:lnTo>
                  <a:pt x="11304" y="317500"/>
                </a:lnTo>
                <a:lnTo>
                  <a:pt x="29932" y="361950"/>
                </a:lnTo>
                <a:lnTo>
                  <a:pt x="56278" y="400050"/>
                </a:lnTo>
                <a:lnTo>
                  <a:pt x="89374" y="433069"/>
                </a:lnTo>
                <a:lnTo>
                  <a:pt x="128281" y="459739"/>
                </a:lnTo>
                <a:lnTo>
                  <a:pt x="172029" y="477519"/>
                </a:lnTo>
                <a:lnTo>
                  <a:pt x="219574" y="487679"/>
                </a:lnTo>
                <a:lnTo>
                  <a:pt x="244405" y="487679"/>
                </a:lnTo>
                <a:lnTo>
                  <a:pt x="269223" y="486409"/>
                </a:lnTo>
                <a:lnTo>
                  <a:pt x="293340" y="482600"/>
                </a:lnTo>
                <a:lnTo>
                  <a:pt x="316614" y="477519"/>
                </a:lnTo>
                <a:lnTo>
                  <a:pt x="332542" y="471169"/>
                </a:lnTo>
                <a:lnTo>
                  <a:pt x="243517" y="471169"/>
                </a:lnTo>
                <a:lnTo>
                  <a:pt x="220461" y="469900"/>
                </a:lnTo>
                <a:lnTo>
                  <a:pt x="176406" y="461009"/>
                </a:lnTo>
                <a:lnTo>
                  <a:pt x="135907" y="443229"/>
                </a:lnTo>
                <a:lnTo>
                  <a:pt x="99893" y="419100"/>
                </a:lnTo>
                <a:lnTo>
                  <a:pt x="69267" y="388619"/>
                </a:lnTo>
                <a:lnTo>
                  <a:pt x="44922" y="353059"/>
                </a:lnTo>
                <a:lnTo>
                  <a:pt x="27766" y="312419"/>
                </a:lnTo>
                <a:lnTo>
                  <a:pt x="18707" y="267969"/>
                </a:lnTo>
                <a:lnTo>
                  <a:pt x="17498" y="245109"/>
                </a:lnTo>
                <a:lnTo>
                  <a:pt x="18618" y="220979"/>
                </a:lnTo>
                <a:lnTo>
                  <a:pt x="27509" y="177800"/>
                </a:lnTo>
                <a:lnTo>
                  <a:pt x="44519" y="137159"/>
                </a:lnTo>
                <a:lnTo>
                  <a:pt x="68734" y="100329"/>
                </a:lnTo>
                <a:lnTo>
                  <a:pt x="99247" y="69850"/>
                </a:lnTo>
                <a:lnTo>
                  <a:pt x="135161" y="45719"/>
                </a:lnTo>
                <a:lnTo>
                  <a:pt x="175576" y="27939"/>
                </a:lnTo>
                <a:lnTo>
                  <a:pt x="219577" y="19050"/>
                </a:lnTo>
                <a:lnTo>
                  <a:pt x="242630" y="17779"/>
                </a:lnTo>
                <a:lnTo>
                  <a:pt x="332799" y="17779"/>
                </a:lnTo>
                <a:lnTo>
                  <a:pt x="314119" y="11429"/>
                </a:lnTo>
                <a:lnTo>
                  <a:pt x="290752" y="5079"/>
                </a:lnTo>
                <a:lnTo>
                  <a:pt x="266574" y="1269"/>
                </a:lnTo>
                <a:lnTo>
                  <a:pt x="241743" y="0"/>
                </a:lnTo>
                <a:close/>
              </a:path>
              <a:path w="486410" h="487680">
                <a:moveTo>
                  <a:pt x="332799" y="17779"/>
                </a:moveTo>
                <a:lnTo>
                  <a:pt x="242630" y="17779"/>
                </a:lnTo>
                <a:lnTo>
                  <a:pt x="265686" y="19050"/>
                </a:lnTo>
                <a:lnTo>
                  <a:pt x="288098" y="22859"/>
                </a:lnTo>
                <a:lnTo>
                  <a:pt x="330493" y="35559"/>
                </a:lnTo>
                <a:lnTo>
                  <a:pt x="368865" y="55879"/>
                </a:lnTo>
                <a:lnTo>
                  <a:pt x="402297" y="83819"/>
                </a:lnTo>
                <a:lnTo>
                  <a:pt x="429895" y="116839"/>
                </a:lnTo>
                <a:lnTo>
                  <a:pt x="450758" y="156209"/>
                </a:lnTo>
                <a:lnTo>
                  <a:pt x="463981" y="198119"/>
                </a:lnTo>
                <a:lnTo>
                  <a:pt x="468583" y="242569"/>
                </a:lnTo>
                <a:lnTo>
                  <a:pt x="468588" y="245109"/>
                </a:lnTo>
                <a:lnTo>
                  <a:pt x="467530" y="266700"/>
                </a:lnTo>
                <a:lnTo>
                  <a:pt x="458638" y="311150"/>
                </a:lnTo>
                <a:lnTo>
                  <a:pt x="441628" y="351789"/>
                </a:lnTo>
                <a:lnTo>
                  <a:pt x="417413" y="388619"/>
                </a:lnTo>
                <a:lnTo>
                  <a:pt x="386900" y="419100"/>
                </a:lnTo>
                <a:lnTo>
                  <a:pt x="350987" y="443229"/>
                </a:lnTo>
                <a:lnTo>
                  <a:pt x="310572" y="461009"/>
                </a:lnTo>
                <a:lnTo>
                  <a:pt x="266570" y="469900"/>
                </a:lnTo>
                <a:lnTo>
                  <a:pt x="243517" y="471169"/>
                </a:lnTo>
                <a:lnTo>
                  <a:pt x="332542" y="471169"/>
                </a:lnTo>
                <a:lnTo>
                  <a:pt x="380081" y="445769"/>
                </a:lnTo>
                <a:lnTo>
                  <a:pt x="415875" y="416559"/>
                </a:lnTo>
                <a:lnTo>
                  <a:pt x="445354" y="379729"/>
                </a:lnTo>
                <a:lnTo>
                  <a:pt x="467553" y="337819"/>
                </a:lnTo>
                <a:lnTo>
                  <a:pt x="481478" y="292100"/>
                </a:lnTo>
                <a:lnTo>
                  <a:pt x="486149" y="242569"/>
                </a:lnTo>
                <a:lnTo>
                  <a:pt x="484764" y="218439"/>
                </a:lnTo>
                <a:lnTo>
                  <a:pt x="474844" y="170179"/>
                </a:lnTo>
                <a:lnTo>
                  <a:pt x="456215" y="127000"/>
                </a:lnTo>
                <a:lnTo>
                  <a:pt x="429869" y="87629"/>
                </a:lnTo>
                <a:lnTo>
                  <a:pt x="396773" y="55879"/>
                </a:lnTo>
                <a:lnTo>
                  <a:pt x="357868" y="29209"/>
                </a:lnTo>
                <a:lnTo>
                  <a:pt x="336536" y="19050"/>
                </a:lnTo>
                <a:lnTo>
                  <a:pt x="332799" y="17779"/>
                </a:lnTo>
                <a:close/>
              </a:path>
              <a:path w="486410" h="487680">
                <a:moveTo>
                  <a:pt x="243517" y="35559"/>
                </a:moveTo>
                <a:lnTo>
                  <a:pt x="201565" y="39369"/>
                </a:lnTo>
                <a:lnTo>
                  <a:pt x="162488" y="52069"/>
                </a:lnTo>
                <a:lnTo>
                  <a:pt x="127104" y="71119"/>
                </a:lnTo>
                <a:lnTo>
                  <a:pt x="96249" y="96519"/>
                </a:lnTo>
                <a:lnTo>
                  <a:pt x="70773" y="127000"/>
                </a:lnTo>
                <a:lnTo>
                  <a:pt x="51517" y="162559"/>
                </a:lnTo>
                <a:lnTo>
                  <a:pt x="39314" y="201929"/>
                </a:lnTo>
                <a:lnTo>
                  <a:pt x="35063" y="242569"/>
                </a:lnTo>
                <a:lnTo>
                  <a:pt x="35058" y="245109"/>
                </a:lnTo>
                <a:lnTo>
                  <a:pt x="36028" y="265429"/>
                </a:lnTo>
                <a:lnTo>
                  <a:pt x="44226" y="306069"/>
                </a:lnTo>
                <a:lnTo>
                  <a:pt x="59912" y="344169"/>
                </a:lnTo>
                <a:lnTo>
                  <a:pt x="82255" y="377189"/>
                </a:lnTo>
                <a:lnTo>
                  <a:pt x="110411" y="405129"/>
                </a:lnTo>
                <a:lnTo>
                  <a:pt x="143535" y="427989"/>
                </a:lnTo>
                <a:lnTo>
                  <a:pt x="180785" y="443229"/>
                </a:lnTo>
                <a:lnTo>
                  <a:pt x="221348" y="452119"/>
                </a:lnTo>
                <a:lnTo>
                  <a:pt x="242630" y="453389"/>
                </a:lnTo>
                <a:lnTo>
                  <a:pt x="263916" y="452119"/>
                </a:lnTo>
                <a:lnTo>
                  <a:pt x="284582" y="449579"/>
                </a:lnTo>
                <a:lnTo>
                  <a:pt x="304530" y="444500"/>
                </a:lnTo>
                <a:lnTo>
                  <a:pt x="323659" y="436879"/>
                </a:lnTo>
                <a:lnTo>
                  <a:pt x="326260" y="435609"/>
                </a:lnTo>
                <a:lnTo>
                  <a:pt x="241743" y="435609"/>
                </a:lnTo>
                <a:lnTo>
                  <a:pt x="222236" y="434339"/>
                </a:lnTo>
                <a:lnTo>
                  <a:pt x="167739" y="420369"/>
                </a:lnTo>
                <a:lnTo>
                  <a:pt x="120930" y="391159"/>
                </a:lnTo>
                <a:lnTo>
                  <a:pt x="84354" y="350519"/>
                </a:lnTo>
                <a:lnTo>
                  <a:pt x="60688" y="299719"/>
                </a:lnTo>
                <a:lnTo>
                  <a:pt x="52496" y="242569"/>
                </a:lnTo>
                <a:lnTo>
                  <a:pt x="53616" y="223519"/>
                </a:lnTo>
                <a:lnTo>
                  <a:pt x="67979" y="168909"/>
                </a:lnTo>
                <a:lnTo>
                  <a:pt x="96837" y="121919"/>
                </a:lnTo>
                <a:lnTo>
                  <a:pt x="137622" y="85089"/>
                </a:lnTo>
                <a:lnTo>
                  <a:pt x="187660" y="60959"/>
                </a:lnTo>
                <a:lnTo>
                  <a:pt x="224885" y="53339"/>
                </a:lnTo>
                <a:lnTo>
                  <a:pt x="327046" y="53339"/>
                </a:lnTo>
                <a:lnTo>
                  <a:pt x="324451" y="52069"/>
                </a:lnTo>
                <a:lnTo>
                  <a:pt x="305362" y="44450"/>
                </a:lnTo>
                <a:lnTo>
                  <a:pt x="285445" y="39369"/>
                </a:lnTo>
                <a:lnTo>
                  <a:pt x="264800" y="36829"/>
                </a:lnTo>
                <a:lnTo>
                  <a:pt x="243517" y="35559"/>
                </a:lnTo>
                <a:close/>
              </a:path>
              <a:path w="486410" h="487680">
                <a:moveTo>
                  <a:pt x="327046" y="53339"/>
                </a:moveTo>
                <a:lnTo>
                  <a:pt x="263912" y="53339"/>
                </a:lnTo>
                <a:lnTo>
                  <a:pt x="282792" y="57150"/>
                </a:lnTo>
                <a:lnTo>
                  <a:pt x="300983" y="62229"/>
                </a:lnTo>
                <a:lnTo>
                  <a:pt x="350620" y="86359"/>
                </a:lnTo>
                <a:lnTo>
                  <a:pt x="390904" y="123189"/>
                </a:lnTo>
                <a:lnTo>
                  <a:pt x="419166" y="171450"/>
                </a:lnTo>
                <a:lnTo>
                  <a:pt x="432796" y="226059"/>
                </a:lnTo>
                <a:lnTo>
                  <a:pt x="433651" y="245109"/>
                </a:lnTo>
                <a:lnTo>
                  <a:pt x="432531" y="265429"/>
                </a:lnTo>
                <a:lnTo>
                  <a:pt x="418169" y="320039"/>
                </a:lnTo>
                <a:lnTo>
                  <a:pt x="389310" y="367029"/>
                </a:lnTo>
                <a:lnTo>
                  <a:pt x="348526" y="403859"/>
                </a:lnTo>
                <a:lnTo>
                  <a:pt x="298488" y="427989"/>
                </a:lnTo>
                <a:lnTo>
                  <a:pt x="241743" y="435609"/>
                </a:lnTo>
                <a:lnTo>
                  <a:pt x="326260" y="435609"/>
                </a:lnTo>
                <a:lnTo>
                  <a:pt x="375090" y="406400"/>
                </a:lnTo>
                <a:lnTo>
                  <a:pt x="403362" y="377189"/>
                </a:lnTo>
                <a:lnTo>
                  <a:pt x="425832" y="344169"/>
                </a:lnTo>
                <a:lnTo>
                  <a:pt x="441665" y="307339"/>
                </a:lnTo>
                <a:lnTo>
                  <a:pt x="450030" y="266700"/>
                </a:lnTo>
                <a:lnTo>
                  <a:pt x="451150" y="245109"/>
                </a:lnTo>
                <a:lnTo>
                  <a:pt x="450119" y="223519"/>
                </a:lnTo>
                <a:lnTo>
                  <a:pt x="441921" y="182879"/>
                </a:lnTo>
                <a:lnTo>
                  <a:pt x="426236" y="144779"/>
                </a:lnTo>
                <a:lnTo>
                  <a:pt x="403893" y="111759"/>
                </a:lnTo>
                <a:lnTo>
                  <a:pt x="375737" y="83819"/>
                </a:lnTo>
                <a:lnTo>
                  <a:pt x="342612" y="60959"/>
                </a:lnTo>
                <a:lnTo>
                  <a:pt x="327046" y="53339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240366" y="6854613"/>
            <a:ext cx="8279130" cy="3810"/>
          </a:xfrm>
          <a:custGeom>
            <a:avLst/>
            <a:gdLst/>
            <a:ahLst/>
            <a:cxnLst/>
            <a:rect l="l" t="t" r="r" b="b"/>
            <a:pathLst>
              <a:path w="8279130" h="3809">
                <a:moveTo>
                  <a:pt x="0" y="0"/>
                </a:moveTo>
                <a:lnTo>
                  <a:pt x="8278812" y="3286"/>
                </a:lnTo>
              </a:path>
            </a:pathLst>
          </a:custGeom>
          <a:ln w="9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598381" y="5863208"/>
            <a:ext cx="413384" cy="1153160"/>
          </a:xfrm>
          <a:custGeom>
            <a:avLst/>
            <a:gdLst/>
            <a:ahLst/>
            <a:cxnLst/>
            <a:rect l="l" t="t" r="r" b="b"/>
            <a:pathLst>
              <a:path w="413384" h="1153159">
                <a:moveTo>
                  <a:pt x="412875" y="21"/>
                </a:moveTo>
                <a:lnTo>
                  <a:pt x="362547" y="27388"/>
                </a:lnTo>
                <a:lnTo>
                  <a:pt x="315094" y="56868"/>
                </a:lnTo>
                <a:lnTo>
                  <a:pt x="270603" y="88336"/>
                </a:lnTo>
                <a:lnTo>
                  <a:pt x="229164" y="121672"/>
                </a:lnTo>
                <a:lnTo>
                  <a:pt x="190865" y="156749"/>
                </a:lnTo>
                <a:lnTo>
                  <a:pt x="155793" y="193447"/>
                </a:lnTo>
                <a:lnTo>
                  <a:pt x="124038" y="231641"/>
                </a:lnTo>
                <a:lnTo>
                  <a:pt x="95689" y="271208"/>
                </a:lnTo>
                <a:lnTo>
                  <a:pt x="70832" y="312025"/>
                </a:lnTo>
                <a:lnTo>
                  <a:pt x="49557" y="353968"/>
                </a:lnTo>
                <a:lnTo>
                  <a:pt x="31952" y="396914"/>
                </a:lnTo>
                <a:lnTo>
                  <a:pt x="18105" y="440741"/>
                </a:lnTo>
                <a:lnTo>
                  <a:pt x="8105" y="485324"/>
                </a:lnTo>
                <a:lnTo>
                  <a:pt x="2041" y="530540"/>
                </a:lnTo>
                <a:lnTo>
                  <a:pt x="0" y="576267"/>
                </a:lnTo>
                <a:lnTo>
                  <a:pt x="2041" y="621998"/>
                </a:lnTo>
                <a:lnTo>
                  <a:pt x="8105" y="667218"/>
                </a:lnTo>
                <a:lnTo>
                  <a:pt x="18105" y="711804"/>
                </a:lnTo>
                <a:lnTo>
                  <a:pt x="31952" y="755634"/>
                </a:lnTo>
                <a:lnTo>
                  <a:pt x="49557" y="798582"/>
                </a:lnTo>
                <a:lnTo>
                  <a:pt x="70832" y="840527"/>
                </a:lnTo>
                <a:lnTo>
                  <a:pt x="95689" y="881345"/>
                </a:lnTo>
                <a:lnTo>
                  <a:pt x="124038" y="920913"/>
                </a:lnTo>
                <a:lnTo>
                  <a:pt x="155793" y="959108"/>
                </a:lnTo>
                <a:lnTo>
                  <a:pt x="190865" y="995806"/>
                </a:lnTo>
                <a:lnTo>
                  <a:pt x="229164" y="1030884"/>
                </a:lnTo>
                <a:lnTo>
                  <a:pt x="270603" y="1064220"/>
                </a:lnTo>
                <a:lnTo>
                  <a:pt x="315094" y="1095689"/>
                </a:lnTo>
                <a:lnTo>
                  <a:pt x="362547" y="1125168"/>
                </a:lnTo>
                <a:lnTo>
                  <a:pt x="412875" y="1152535"/>
                </a:lnTo>
                <a:lnTo>
                  <a:pt x="412875" y="21"/>
                </a:lnTo>
                <a:close/>
              </a:path>
              <a:path w="413384" h="1153159">
                <a:moveTo>
                  <a:pt x="412875" y="0"/>
                </a:moveTo>
                <a:close/>
              </a:path>
            </a:pathLst>
          </a:custGeom>
          <a:solidFill>
            <a:srgbClr val="E19A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622187" y="6227576"/>
            <a:ext cx="315595" cy="1100455"/>
          </a:xfrm>
          <a:custGeom>
            <a:avLst/>
            <a:gdLst/>
            <a:ahLst/>
            <a:cxnLst/>
            <a:rect l="l" t="t" r="r" b="b"/>
            <a:pathLst>
              <a:path w="315595" h="1100454">
                <a:moveTo>
                  <a:pt x="315575" y="21"/>
                </a:moveTo>
                <a:lnTo>
                  <a:pt x="274486" y="29680"/>
                </a:lnTo>
                <a:lnTo>
                  <a:pt x="235912" y="61841"/>
                </a:lnTo>
                <a:lnTo>
                  <a:pt x="199937" y="96347"/>
                </a:lnTo>
                <a:lnTo>
                  <a:pt x="166647" y="133041"/>
                </a:lnTo>
                <a:lnTo>
                  <a:pt x="136126" y="171765"/>
                </a:lnTo>
                <a:lnTo>
                  <a:pt x="108459" y="212363"/>
                </a:lnTo>
                <a:lnTo>
                  <a:pt x="83730" y="254678"/>
                </a:lnTo>
                <a:lnTo>
                  <a:pt x="62023" y="298553"/>
                </a:lnTo>
                <a:lnTo>
                  <a:pt x="43424" y="343831"/>
                </a:lnTo>
                <a:lnTo>
                  <a:pt x="28017" y="390354"/>
                </a:lnTo>
                <a:lnTo>
                  <a:pt x="15886" y="437967"/>
                </a:lnTo>
                <a:lnTo>
                  <a:pt x="7117" y="486512"/>
                </a:lnTo>
                <a:lnTo>
                  <a:pt x="1793" y="535832"/>
                </a:lnTo>
                <a:lnTo>
                  <a:pt x="0" y="585770"/>
                </a:lnTo>
                <a:lnTo>
                  <a:pt x="1793" y="635712"/>
                </a:lnTo>
                <a:lnTo>
                  <a:pt x="7117" y="685036"/>
                </a:lnTo>
                <a:lnTo>
                  <a:pt x="15886" y="733584"/>
                </a:lnTo>
                <a:lnTo>
                  <a:pt x="28017" y="781199"/>
                </a:lnTo>
                <a:lnTo>
                  <a:pt x="43424" y="827725"/>
                </a:lnTo>
                <a:lnTo>
                  <a:pt x="62023" y="873005"/>
                </a:lnTo>
                <a:lnTo>
                  <a:pt x="83730" y="916881"/>
                </a:lnTo>
                <a:lnTo>
                  <a:pt x="108459" y="959197"/>
                </a:lnTo>
                <a:lnTo>
                  <a:pt x="136126" y="999796"/>
                </a:lnTo>
                <a:lnTo>
                  <a:pt x="166647" y="1038520"/>
                </a:lnTo>
                <a:lnTo>
                  <a:pt x="199937" y="1075214"/>
                </a:lnTo>
                <a:lnTo>
                  <a:pt x="226115" y="1100322"/>
                </a:lnTo>
                <a:lnTo>
                  <a:pt x="315575" y="1100322"/>
                </a:lnTo>
                <a:lnTo>
                  <a:pt x="315575" y="21"/>
                </a:lnTo>
                <a:close/>
              </a:path>
              <a:path w="315595" h="1100454">
                <a:moveTo>
                  <a:pt x="315575" y="0"/>
                </a:move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0782" y="376656"/>
            <a:ext cx="8320405" cy="914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61898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6666" y="3066389"/>
            <a:ext cx="8160067" cy="3193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15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9.png"/><Relationship Id="rId4" Type="http://schemas.openxmlformats.org/officeDocument/2006/relationships/customXml" Target="../ink/ink2.xml"/><Relationship Id="rId9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302" y="1444455"/>
            <a:ext cx="648017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solidFill>
                  <a:srgbClr val="005A58"/>
                </a:solidFill>
                <a:latin typeface="Georgia"/>
                <a:cs typeface="Georgia"/>
              </a:rPr>
              <a:t>2.</a:t>
            </a:r>
            <a:r>
              <a:rPr sz="3300" b="1" spc="10" dirty="0">
                <a:solidFill>
                  <a:srgbClr val="005A58"/>
                </a:solidFill>
                <a:latin typeface="Georgia"/>
                <a:cs typeface="Georgia"/>
              </a:rPr>
              <a:t> </a:t>
            </a:r>
            <a:r>
              <a:rPr sz="3300" b="1" dirty="0">
                <a:solidFill>
                  <a:srgbClr val="005A58"/>
                </a:solidFill>
                <a:latin typeface="Georgia"/>
                <a:cs typeface="Georgia"/>
              </a:rPr>
              <a:t>Il</a:t>
            </a:r>
            <a:r>
              <a:rPr sz="3300" b="1" spc="25" dirty="0">
                <a:solidFill>
                  <a:srgbClr val="005A58"/>
                </a:solidFill>
                <a:latin typeface="Georgia"/>
                <a:cs typeface="Georgia"/>
              </a:rPr>
              <a:t> </a:t>
            </a:r>
            <a:r>
              <a:rPr sz="3300" b="1" dirty="0">
                <a:solidFill>
                  <a:srgbClr val="005A58"/>
                </a:solidFill>
                <a:latin typeface="Georgia"/>
                <a:cs typeface="Georgia"/>
              </a:rPr>
              <a:t>modello</a:t>
            </a:r>
            <a:r>
              <a:rPr sz="3300" b="1" spc="40" dirty="0">
                <a:solidFill>
                  <a:srgbClr val="005A58"/>
                </a:solidFill>
                <a:latin typeface="Georgia"/>
                <a:cs typeface="Georgia"/>
              </a:rPr>
              <a:t> </a:t>
            </a:r>
            <a:r>
              <a:rPr sz="3300" b="1" dirty="0">
                <a:solidFill>
                  <a:srgbClr val="005A58"/>
                </a:solidFill>
                <a:latin typeface="Georgia"/>
                <a:cs typeface="Georgia"/>
              </a:rPr>
              <a:t>di</a:t>
            </a:r>
            <a:r>
              <a:rPr sz="3300" b="1" spc="35" dirty="0">
                <a:solidFill>
                  <a:srgbClr val="005A58"/>
                </a:solidFill>
                <a:latin typeface="Georgia"/>
                <a:cs typeface="Georgia"/>
              </a:rPr>
              <a:t> </a:t>
            </a:r>
            <a:r>
              <a:rPr sz="3300" b="1" dirty="0">
                <a:solidFill>
                  <a:srgbClr val="005A58"/>
                </a:solidFill>
                <a:latin typeface="Georgia"/>
                <a:cs typeface="Georgia"/>
              </a:rPr>
              <a:t>pieno</a:t>
            </a:r>
            <a:r>
              <a:rPr sz="3300" b="1" spc="45" dirty="0">
                <a:solidFill>
                  <a:srgbClr val="005A58"/>
                </a:solidFill>
                <a:latin typeface="Georgia"/>
                <a:cs typeface="Georgia"/>
              </a:rPr>
              <a:t> </a:t>
            </a:r>
            <a:r>
              <a:rPr sz="3300" b="1" spc="-10" dirty="0">
                <a:solidFill>
                  <a:srgbClr val="005A58"/>
                </a:solidFill>
                <a:latin typeface="Georgia"/>
                <a:cs typeface="Georgia"/>
              </a:rPr>
              <a:t>impiego</a:t>
            </a:r>
            <a:endParaRPr sz="33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9635" y="376656"/>
            <a:ext cx="166052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dirty="0">
                <a:solidFill>
                  <a:srgbClr val="7B9899"/>
                </a:solidFill>
              </a:rPr>
              <a:t>Il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spc="-10" dirty="0">
                <a:solidFill>
                  <a:srgbClr val="7B9899"/>
                </a:solidFill>
              </a:rPr>
              <a:t>reddito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1137614" y="867962"/>
            <a:ext cx="8206105" cy="49587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37795" algn="ctr">
              <a:lnSpc>
                <a:spcPct val="100000"/>
              </a:lnSpc>
              <a:spcBef>
                <a:spcPts val="114"/>
              </a:spcBef>
            </a:pP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Come</a:t>
            </a:r>
            <a:r>
              <a:rPr sz="2250" spc="2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viene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distribuito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tra</a:t>
            </a:r>
            <a:r>
              <a:rPr sz="2250" spc="3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i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diversi</a:t>
            </a:r>
            <a:r>
              <a:rPr sz="2250" spc="3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spc="-10" dirty="0">
                <a:solidFill>
                  <a:srgbClr val="7B9899"/>
                </a:solidFill>
                <a:latin typeface="Georgia"/>
                <a:cs typeface="Georgia"/>
              </a:rPr>
              <a:t>fattori?</a:t>
            </a:r>
            <a:endParaRPr sz="2250">
              <a:latin typeface="Georgia"/>
              <a:cs typeface="Georgia"/>
            </a:endParaRPr>
          </a:p>
          <a:p>
            <a:pPr marL="240665" algn="ctr">
              <a:lnSpc>
                <a:spcPct val="100000"/>
              </a:lnSpc>
              <a:spcBef>
                <a:spcPts val="1315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7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Verdana"/>
              <a:cs typeface="Verdana"/>
            </a:endParaRPr>
          </a:p>
          <a:p>
            <a:pPr marL="310515" marR="113030" indent="-298450">
              <a:lnSpc>
                <a:spcPct val="104500"/>
              </a:lnSpc>
              <a:spcBef>
                <a:spcPts val="1575"/>
              </a:spcBef>
            </a:pPr>
            <a:r>
              <a:rPr sz="2500" dirty="0">
                <a:latin typeface="Georgia"/>
                <a:cs typeface="Georgia"/>
              </a:rPr>
              <a:t>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prezzi</a:t>
            </a:r>
            <a:r>
              <a:rPr sz="2500" b="1" spc="-5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dei</a:t>
            </a:r>
            <a:r>
              <a:rPr sz="2500" b="1" spc="-5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fattori</a:t>
            </a:r>
            <a:r>
              <a:rPr sz="2500" b="1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rappresentano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la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remunerazione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per </a:t>
            </a:r>
            <a:r>
              <a:rPr sz="2500" dirty="0">
                <a:latin typeface="Georgia"/>
                <a:cs typeface="Georgia"/>
              </a:rPr>
              <a:t>l’uso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una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unità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fattore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685"/>
              </a:spcBef>
              <a:tabLst>
                <a:tab pos="730250" algn="l"/>
              </a:tabLst>
            </a:pPr>
            <a:r>
              <a:rPr sz="1400" spc="350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Il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salario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(</a:t>
            </a:r>
            <a:r>
              <a:rPr sz="2050" b="1" i="1" dirty="0">
                <a:solidFill>
                  <a:srgbClr val="CC0000"/>
                </a:solidFill>
                <a:latin typeface="Georgia"/>
                <a:cs typeface="Georgia"/>
              </a:rPr>
              <a:t>W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)</a:t>
            </a:r>
            <a:r>
              <a:rPr sz="2050" b="1" spc="-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è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il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prezzo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pagato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per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</a:t>
            </a:r>
            <a:r>
              <a:rPr sz="2050" dirty="0">
                <a:latin typeface="Adobe Clean"/>
                <a:cs typeface="Adobe Clean"/>
              </a:rPr>
              <a:t>’</a:t>
            </a:r>
            <a:r>
              <a:rPr sz="2050" dirty="0">
                <a:latin typeface="Georgia"/>
                <a:cs typeface="Georgia"/>
              </a:rPr>
              <a:t>uso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lavoro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spc="-25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050" spc="-25" dirty="0">
                <a:solidFill>
                  <a:srgbClr val="646B86"/>
                </a:solidFill>
                <a:latin typeface="Georgia"/>
                <a:cs typeface="Georgia"/>
              </a:rPr>
              <a:t>.</a:t>
            </a:r>
            <a:endParaRPr sz="2050">
              <a:latin typeface="Georgia"/>
              <a:cs typeface="Georgia"/>
            </a:endParaRPr>
          </a:p>
          <a:p>
            <a:pPr marL="730250" marR="426720" indent="-301625">
              <a:lnSpc>
                <a:spcPct val="107100"/>
              </a:lnSpc>
              <a:spcBef>
                <a:spcPts val="465"/>
              </a:spcBef>
              <a:tabLst>
                <a:tab pos="730250" algn="l"/>
              </a:tabLst>
            </a:pPr>
            <a:r>
              <a:rPr sz="1400" spc="350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La</a:t>
            </a:r>
            <a:r>
              <a:rPr sz="2050" spc="50" dirty="0"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rendita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del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capitale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(</a:t>
            </a:r>
            <a:r>
              <a:rPr sz="2050" b="1" i="1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)</a:t>
            </a:r>
            <a:r>
              <a:rPr sz="2050" b="1" spc="-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è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il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prezzo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pagato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per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</a:t>
            </a:r>
            <a:r>
              <a:rPr sz="2050" dirty="0">
                <a:latin typeface="Adobe Clean"/>
                <a:cs typeface="Adobe Clean"/>
              </a:rPr>
              <a:t>’</a:t>
            </a:r>
            <a:r>
              <a:rPr sz="2050" dirty="0">
                <a:latin typeface="Georgia"/>
                <a:cs typeface="Georgia"/>
              </a:rPr>
              <a:t>uso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25" dirty="0">
                <a:latin typeface="Georgia"/>
                <a:cs typeface="Georgia"/>
              </a:rPr>
              <a:t>del </a:t>
            </a:r>
            <a:r>
              <a:rPr sz="2050" dirty="0">
                <a:latin typeface="Georgia"/>
                <a:cs typeface="Georgia"/>
              </a:rPr>
              <a:t>capitale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b="1" i="1" spc="-25" dirty="0">
                <a:solidFill>
                  <a:srgbClr val="000099"/>
                </a:solidFill>
                <a:latin typeface="Georgia"/>
                <a:cs typeface="Georgia"/>
              </a:rPr>
              <a:t>K</a:t>
            </a:r>
            <a:r>
              <a:rPr sz="2050" spc="-25" dirty="0">
                <a:solidFill>
                  <a:srgbClr val="646B86"/>
                </a:solidFill>
                <a:latin typeface="Georgia"/>
                <a:cs typeface="Georgia"/>
              </a:rPr>
              <a:t>.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3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15"/>
              </a:spcBef>
            </a:pPr>
            <a:r>
              <a:rPr sz="2500" dirty="0">
                <a:latin typeface="Georgia"/>
                <a:cs typeface="Georgia"/>
              </a:rPr>
              <a:t>In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termini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reali</a:t>
            </a:r>
            <a:r>
              <a:rPr sz="2500" b="1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P</a:t>
            </a:r>
            <a:r>
              <a:rPr sz="2500" b="1" i="1" spc="-6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=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prezzo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prodotto)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685"/>
              </a:spcBef>
              <a:tabLst>
                <a:tab pos="730250" algn="l"/>
                <a:tab pos="1464310" algn="l"/>
              </a:tabLst>
            </a:pPr>
            <a:r>
              <a:rPr sz="1400" spc="350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050" b="1" i="1" spc="-25" dirty="0">
                <a:solidFill>
                  <a:srgbClr val="000099"/>
                </a:solidFill>
                <a:latin typeface="Georgia"/>
                <a:cs typeface="Georgia"/>
              </a:rPr>
              <a:t>W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/</a:t>
            </a:r>
            <a:r>
              <a:rPr sz="2050" b="1" i="1" spc="-25" dirty="0">
                <a:solidFill>
                  <a:srgbClr val="000099"/>
                </a:solidFill>
                <a:latin typeface="Georgia"/>
                <a:cs typeface="Georgia"/>
              </a:rPr>
              <a:t>P</a:t>
            </a:r>
            <a:r>
              <a:rPr sz="2050" b="1" i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050" dirty="0">
                <a:latin typeface="Georgia"/>
                <a:cs typeface="Georgia"/>
              </a:rPr>
              <a:t>=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salario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reale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(misurato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unità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prodotto)</a:t>
            </a:r>
            <a:endParaRPr sz="205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640"/>
              </a:spcBef>
              <a:tabLst>
                <a:tab pos="730250" algn="l"/>
                <a:tab pos="1442720" algn="l"/>
              </a:tabLst>
            </a:pPr>
            <a:r>
              <a:rPr sz="1400" spc="350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050" b="1" i="1" spc="-25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/</a:t>
            </a:r>
            <a:r>
              <a:rPr sz="2050" b="1" i="1" spc="-25" dirty="0">
                <a:solidFill>
                  <a:srgbClr val="000099"/>
                </a:solidFill>
                <a:latin typeface="Georgia"/>
                <a:cs typeface="Georgia"/>
              </a:rPr>
              <a:t>P</a:t>
            </a:r>
            <a:r>
              <a:rPr sz="2050" b="1" i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050" dirty="0">
                <a:latin typeface="Georgia"/>
                <a:cs typeface="Georgia"/>
              </a:rPr>
              <a:t>=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rendita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reale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capitale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(misurata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unità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prodotto)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69" y="444895"/>
            <a:ext cx="3630929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dirty="0">
                <a:solidFill>
                  <a:srgbClr val="7B9899"/>
                </a:solidFill>
              </a:rPr>
              <a:t>Il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dirty="0">
                <a:solidFill>
                  <a:srgbClr val="7B9899"/>
                </a:solidFill>
              </a:rPr>
              <a:t>mercato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dirty="0">
                <a:solidFill>
                  <a:srgbClr val="7B9899"/>
                </a:solidFill>
              </a:rPr>
              <a:t>dei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spc="-10" dirty="0">
                <a:solidFill>
                  <a:srgbClr val="7B9899"/>
                </a:solidFill>
              </a:rPr>
              <a:t>fattori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8319295" y="2095893"/>
            <a:ext cx="117030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latin typeface="Georgia"/>
                <a:cs typeface="Georgia"/>
              </a:rPr>
              <a:t>mercato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4904" y="4124421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>
                <a:moveTo>
                  <a:pt x="0" y="0"/>
                </a:moveTo>
                <a:lnTo>
                  <a:pt x="429073" y="0"/>
                </a:lnTo>
              </a:path>
            </a:pathLst>
          </a:custGeom>
          <a:ln w="232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9217" y="412413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939" y="0"/>
                </a:lnTo>
              </a:path>
            </a:pathLst>
          </a:custGeom>
          <a:ln w="232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08941" y="3366995"/>
            <a:ext cx="8281034" cy="245618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500" dirty="0">
                <a:latin typeface="Georgia"/>
                <a:cs typeface="Georgia"/>
              </a:rPr>
              <a:t>L’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offerta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ogni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fattore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fissa,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pari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a:</a:t>
            </a:r>
            <a:endParaRPr sz="2500" dirty="0">
              <a:latin typeface="Georgia"/>
              <a:cs typeface="Georgia"/>
            </a:endParaRPr>
          </a:p>
          <a:p>
            <a:pPr marL="76200" algn="ctr">
              <a:lnSpc>
                <a:spcPct val="100000"/>
              </a:lnSpc>
              <a:spcBef>
                <a:spcPts val="1630"/>
              </a:spcBef>
              <a:tabLst>
                <a:tab pos="1350010" algn="l"/>
              </a:tabLst>
            </a:pPr>
            <a:r>
              <a:rPr sz="4350" i="1" spc="-50" dirty="0">
                <a:latin typeface="Times New Roman"/>
                <a:cs typeface="Times New Roman"/>
              </a:rPr>
              <a:t>K</a:t>
            </a:r>
            <a:r>
              <a:rPr sz="4350" i="1" dirty="0">
                <a:latin typeface="Times New Roman"/>
                <a:cs typeface="Times New Roman"/>
              </a:rPr>
              <a:t>	</a:t>
            </a:r>
            <a:r>
              <a:rPr sz="4400" i="1" spc="680" dirty="0">
                <a:latin typeface="Times New Roman"/>
                <a:cs typeface="Times New Roman"/>
              </a:rPr>
              <a:t>L</a:t>
            </a:r>
            <a:endParaRPr sz="4400" dirty="0">
              <a:latin typeface="Times New Roman"/>
              <a:cs typeface="Times New Roman"/>
            </a:endParaRPr>
          </a:p>
          <a:p>
            <a:pPr marL="311785" marR="5080" indent="-299720">
              <a:lnSpc>
                <a:spcPct val="105600"/>
              </a:lnSpc>
              <a:spcBef>
                <a:spcPts val="1960"/>
              </a:spcBef>
              <a:tabLst>
                <a:tab pos="575310" algn="l"/>
                <a:tab pos="2105025" algn="l"/>
                <a:tab pos="2470150" algn="l"/>
                <a:tab pos="4392930" algn="l"/>
                <a:tab pos="5280660" algn="l"/>
                <a:tab pos="6617334" algn="l"/>
                <a:tab pos="7107555" algn="l"/>
              </a:tabLst>
            </a:pPr>
            <a:r>
              <a:rPr sz="2500" spc="-25" dirty="0">
                <a:latin typeface="Georgia"/>
                <a:cs typeface="Georgia"/>
              </a:rPr>
              <a:t>La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è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determinata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dalle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imprese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in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maniera </a:t>
            </a:r>
            <a:r>
              <a:rPr sz="2500" dirty="0">
                <a:latin typeface="Georgia"/>
                <a:cs typeface="Georgia"/>
              </a:rPr>
              <a:t>ottimale: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allo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scopo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massimizzare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profitti.</a:t>
            </a:r>
            <a:endParaRPr sz="25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8941" y="775777"/>
            <a:ext cx="6831330" cy="2125345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475105" algn="ctr">
              <a:lnSpc>
                <a:spcPct val="100000"/>
              </a:lnSpc>
              <a:spcBef>
                <a:spcPts val="1280"/>
              </a:spcBef>
            </a:pP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Prezzi</a:t>
            </a:r>
            <a:r>
              <a:rPr sz="2250" spc="2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equilibrio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tra</a:t>
            </a:r>
            <a:r>
              <a:rPr sz="2250" spc="3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domanda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e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spc="-10" dirty="0">
                <a:solidFill>
                  <a:srgbClr val="7B9899"/>
                </a:solidFill>
                <a:latin typeface="Georgia"/>
                <a:cs typeface="Georgia"/>
              </a:rPr>
              <a:t>offerta</a:t>
            </a:r>
            <a:endParaRPr sz="2250">
              <a:latin typeface="Georgia"/>
              <a:cs typeface="Georgia"/>
            </a:endParaRPr>
          </a:p>
          <a:p>
            <a:pPr marL="1472565" algn="ctr">
              <a:lnSpc>
                <a:spcPct val="100000"/>
              </a:lnSpc>
              <a:spcBef>
                <a:spcPts val="875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8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900">
              <a:latin typeface="Verdana"/>
              <a:cs typeface="Verdan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sz="2500" spc="-50" dirty="0">
                <a:latin typeface="Georgia"/>
                <a:cs typeface="Georgia"/>
              </a:rPr>
              <a:t>I</a:t>
            </a:r>
            <a:r>
              <a:rPr sz="2500" dirty="0">
                <a:latin typeface="Georgia"/>
                <a:cs typeface="Georgia"/>
              </a:rPr>
              <a:t>		</a:t>
            </a:r>
            <a:r>
              <a:rPr sz="2500" spc="-10" dirty="0">
                <a:latin typeface="Georgia"/>
                <a:cs typeface="Georgia"/>
              </a:rPr>
              <a:t>prezzi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dei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fattori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sono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determinati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sul </a:t>
            </a:r>
            <a:r>
              <a:rPr sz="2500" dirty="0">
                <a:latin typeface="Georgia"/>
                <a:cs typeface="Georgia"/>
              </a:rPr>
              <a:t>concorrenziale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(domanda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=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offerta).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69" y="444895"/>
            <a:ext cx="3630929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dirty="0">
                <a:solidFill>
                  <a:srgbClr val="7B9899"/>
                </a:solidFill>
              </a:rPr>
              <a:t>Il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dirty="0">
                <a:solidFill>
                  <a:srgbClr val="7B9899"/>
                </a:solidFill>
              </a:rPr>
              <a:t>mercato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dirty="0">
                <a:solidFill>
                  <a:srgbClr val="7B9899"/>
                </a:solidFill>
              </a:rPr>
              <a:t>dei</a:t>
            </a:r>
            <a:r>
              <a:rPr sz="3100" spc="15" dirty="0">
                <a:solidFill>
                  <a:srgbClr val="7B9899"/>
                </a:solidFill>
              </a:rPr>
              <a:t> </a:t>
            </a:r>
            <a:r>
              <a:rPr sz="3100" spc="-10" dirty="0">
                <a:solidFill>
                  <a:srgbClr val="7B9899"/>
                </a:solidFill>
              </a:rPr>
              <a:t>fattori</a:t>
            </a:r>
            <a:endParaRPr sz="3100"/>
          </a:p>
        </p:txBody>
      </p:sp>
      <p:sp>
        <p:nvSpPr>
          <p:cNvPr id="7" name="object 7"/>
          <p:cNvSpPr txBox="1"/>
          <p:nvPr/>
        </p:nvSpPr>
        <p:spPr>
          <a:xfrm>
            <a:off x="1208941" y="775777"/>
            <a:ext cx="8633560" cy="5338834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475105" algn="ctr">
              <a:lnSpc>
                <a:spcPct val="100000"/>
              </a:lnSpc>
              <a:spcBef>
                <a:spcPts val="1280"/>
              </a:spcBef>
            </a:pP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Prezzi</a:t>
            </a:r>
            <a:r>
              <a:rPr sz="2250" spc="2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equilibrio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tra</a:t>
            </a:r>
            <a:r>
              <a:rPr sz="2250" spc="3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domanda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dirty="0">
                <a:solidFill>
                  <a:srgbClr val="7B9899"/>
                </a:solidFill>
                <a:latin typeface="Georgia"/>
                <a:cs typeface="Georgia"/>
              </a:rPr>
              <a:t>e</a:t>
            </a:r>
            <a:r>
              <a:rPr sz="2250" spc="2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250" spc="-10" dirty="0">
                <a:solidFill>
                  <a:srgbClr val="7B9899"/>
                </a:solidFill>
                <a:latin typeface="Georgia"/>
                <a:cs typeface="Georgia"/>
              </a:rPr>
              <a:t>offerta</a:t>
            </a:r>
            <a:endParaRPr sz="2250" dirty="0">
              <a:latin typeface="Georgia"/>
              <a:cs typeface="Georgia"/>
            </a:endParaRPr>
          </a:p>
          <a:p>
            <a:pPr marL="1472565" algn="ctr">
              <a:lnSpc>
                <a:spcPct val="100000"/>
              </a:lnSpc>
              <a:spcBef>
                <a:spcPts val="875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8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900" dirty="0">
              <a:latin typeface="Verdana"/>
              <a:cs typeface="Verdan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L’obbiettivo dell’impresa è massimizzare il profitto differenza tra </a:t>
            </a:r>
            <a:r>
              <a:rPr lang="it-IT" sz="2500" spc="-50" dirty="0" err="1">
                <a:latin typeface="Georgia"/>
                <a:cs typeface="Georgia"/>
              </a:rPr>
              <a:t>R</a:t>
            </a:r>
            <a:r>
              <a:rPr lang="it-IT" sz="2500" spc="-50" dirty="0">
                <a:latin typeface="Georgia"/>
                <a:cs typeface="Georgia"/>
              </a:rPr>
              <a:t> – C.</a:t>
            </a: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Ricavi =  </a:t>
            </a:r>
            <a:r>
              <a:rPr lang="it-IT" sz="2500" spc="-50" dirty="0" err="1">
                <a:latin typeface="Georgia"/>
                <a:cs typeface="Georgia"/>
              </a:rPr>
              <a:t>PxY</a:t>
            </a:r>
            <a:endParaRPr lang="it-IT" sz="2500" spc="-50" dirty="0">
              <a:latin typeface="Georgia"/>
              <a:cs typeface="Georgi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Costi = </a:t>
            </a:r>
            <a:r>
              <a:rPr lang="it-IT" sz="2500" spc="-50" dirty="0" err="1">
                <a:latin typeface="Georgia"/>
                <a:cs typeface="Georgia"/>
              </a:rPr>
              <a:t>WxL</a:t>
            </a:r>
            <a:r>
              <a:rPr lang="it-IT" sz="2500" spc="-50" dirty="0">
                <a:latin typeface="Georgia"/>
                <a:cs typeface="Georgia"/>
              </a:rPr>
              <a:t>; </a:t>
            </a:r>
            <a:r>
              <a:rPr lang="it-IT" sz="2500" spc="-50" dirty="0" err="1">
                <a:latin typeface="Georgia"/>
                <a:cs typeface="Georgia"/>
              </a:rPr>
              <a:t>RxK</a:t>
            </a:r>
            <a:endParaRPr lang="it-IT" sz="2500" spc="-50" dirty="0">
              <a:latin typeface="Georgia"/>
              <a:cs typeface="Georgi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Profitto= R-CL-CK= PY-WL-RK</a:t>
            </a: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endParaRPr lang="it-IT" sz="2500" spc="-50" dirty="0">
              <a:latin typeface="Georgia"/>
              <a:cs typeface="Georgi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Il profitto dipende dalla funzione di produzione quindi</a:t>
            </a: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endParaRPr lang="it-IT" sz="2500" spc="-50" dirty="0">
              <a:latin typeface="Georgia"/>
              <a:cs typeface="Georgia"/>
            </a:endParaRP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r>
              <a:rPr lang="it-IT" sz="2500" spc="-50" dirty="0">
                <a:latin typeface="Georgia"/>
                <a:cs typeface="Georgia"/>
              </a:rPr>
              <a:t>Profitto=PF(K,L)- PY-WL-RK</a:t>
            </a:r>
          </a:p>
          <a:p>
            <a:pPr marL="311785" marR="5080" indent="-299720">
              <a:lnSpc>
                <a:spcPct val="104500"/>
              </a:lnSpc>
              <a:tabLst>
                <a:tab pos="440690" algn="l"/>
                <a:tab pos="1582420" algn="l"/>
                <a:tab pos="2313940" algn="l"/>
                <a:tab pos="3491229" algn="l"/>
                <a:tab pos="4461510" algn="l"/>
                <a:tab pos="6409055" algn="l"/>
              </a:tabLst>
            </a:pPr>
            <a:endParaRPr sz="25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4651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6004" rIns="0" bIns="0" rtlCol="0">
            <a:spAutoFit/>
          </a:bodyPr>
          <a:lstStyle/>
          <a:p>
            <a:pPr marL="985519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Produttività</a:t>
            </a:r>
            <a:r>
              <a:rPr spc="-10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marginale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del lavoro </a:t>
            </a:r>
            <a:r>
              <a:rPr spc="-10" dirty="0">
                <a:solidFill>
                  <a:srgbClr val="7B9899"/>
                </a:solidFill>
              </a:rPr>
              <a:t>(</a:t>
            </a:r>
            <a:r>
              <a:rPr i="1" spc="-10" dirty="0">
                <a:solidFill>
                  <a:srgbClr val="7B9899"/>
                </a:solidFill>
                <a:latin typeface="Georgia"/>
                <a:cs typeface="Georgia"/>
              </a:rPr>
              <a:t>PML</a:t>
            </a:r>
            <a:r>
              <a:rPr spc="-10" dirty="0">
                <a:solidFill>
                  <a:srgbClr val="7B9899"/>
                </a:solidFill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531" y="1949450"/>
            <a:ext cx="8256905" cy="48727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1115" algn="ctr">
              <a:lnSpc>
                <a:spcPct val="100000"/>
              </a:lnSpc>
              <a:spcBef>
                <a:spcPts val="114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9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</a:pPr>
            <a:r>
              <a:rPr b="1" spc="-10" dirty="0">
                <a:latin typeface="Georgia"/>
                <a:cs typeface="Georgia"/>
              </a:rPr>
              <a:t>Definizione:</a:t>
            </a:r>
            <a:endParaRPr dirty="0">
              <a:latin typeface="Georgia"/>
              <a:cs typeface="Georgia"/>
            </a:endParaRPr>
          </a:p>
          <a:p>
            <a:pPr marL="335915" marR="30480" indent="-298450">
              <a:lnSpc>
                <a:spcPct val="107100"/>
              </a:lnSpc>
              <a:spcBef>
                <a:spcPts val="465"/>
              </a:spcBef>
            </a:pP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Quantità</a:t>
            </a:r>
            <a:r>
              <a:rPr spc="434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pc="4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prodotto</a:t>
            </a:r>
            <a:r>
              <a:rPr spc="434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ottenibile</a:t>
            </a:r>
            <a:r>
              <a:rPr spc="434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con</a:t>
            </a:r>
            <a:r>
              <a:rPr spc="44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una</a:t>
            </a:r>
            <a:r>
              <a:rPr spc="44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unità</a:t>
            </a:r>
            <a:r>
              <a:rPr spc="44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Georgia"/>
                <a:cs typeface="Georgia"/>
              </a:rPr>
              <a:t>aggiuntiva</a:t>
            </a:r>
            <a:r>
              <a:rPr i="1" spc="4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pc="4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pc="-10" dirty="0">
                <a:solidFill>
                  <a:srgbClr val="000099"/>
                </a:solidFill>
                <a:latin typeface="Georgia"/>
                <a:cs typeface="Georgia"/>
              </a:rPr>
              <a:t>lavoro </a:t>
            </a:r>
            <a:r>
              <a:rPr dirty="0">
                <a:latin typeface="Georgia"/>
                <a:cs typeface="Georgia"/>
              </a:rPr>
              <a:t>(data</a:t>
            </a:r>
            <a:r>
              <a:rPr spc="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la</a:t>
            </a:r>
            <a:r>
              <a:rPr spc="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quantità</a:t>
            </a:r>
            <a:r>
              <a:rPr spc="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di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capitale):</a:t>
            </a:r>
            <a:endParaRPr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  <a:tabLst>
                <a:tab pos="692785" algn="l"/>
                <a:tab pos="990600" algn="l"/>
                <a:tab pos="2363470" algn="l"/>
                <a:tab pos="2661920" algn="l"/>
              </a:tabLst>
            </a:pPr>
            <a:r>
              <a:rPr i="1" spc="-25" dirty="0">
                <a:latin typeface="Georgia"/>
                <a:cs typeface="Georgia"/>
              </a:rPr>
              <a:t>PML</a:t>
            </a:r>
            <a:r>
              <a:rPr i="1" dirty="0">
                <a:latin typeface="Georgia"/>
                <a:cs typeface="Georgia"/>
              </a:rPr>
              <a:t>	</a:t>
            </a:r>
            <a:r>
              <a:rPr i="1" spc="-50" dirty="0">
                <a:latin typeface="Georgia"/>
                <a:cs typeface="Georgia"/>
              </a:rPr>
              <a:t>=</a:t>
            </a:r>
            <a:r>
              <a:rPr i="1" dirty="0">
                <a:latin typeface="Georgia"/>
                <a:cs typeface="Georgia"/>
              </a:rPr>
              <a:t>	F</a:t>
            </a:r>
            <a:r>
              <a:rPr dirty="0">
                <a:latin typeface="Georgia"/>
                <a:cs typeface="Georgia"/>
              </a:rPr>
              <a:t>(</a:t>
            </a:r>
            <a:r>
              <a:rPr i="1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, </a:t>
            </a:r>
            <a:r>
              <a:rPr i="1" dirty="0">
                <a:latin typeface="Georgia"/>
                <a:cs typeface="Georgia"/>
              </a:rPr>
              <a:t>L</a:t>
            </a:r>
            <a:r>
              <a:rPr i="1" spc="25" dirty="0">
                <a:latin typeface="Georgia"/>
                <a:cs typeface="Georgia"/>
              </a:rPr>
              <a:t> </a:t>
            </a:r>
            <a:r>
              <a:rPr i="1" dirty="0">
                <a:latin typeface="Georgia"/>
                <a:cs typeface="Georgia"/>
              </a:rPr>
              <a:t>+</a:t>
            </a:r>
            <a:r>
              <a:rPr i="1" spc="1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1)</a:t>
            </a:r>
            <a:r>
              <a:rPr dirty="0">
                <a:latin typeface="Georgia"/>
                <a:cs typeface="Georgia"/>
              </a:rPr>
              <a:t>	</a:t>
            </a:r>
            <a:r>
              <a:rPr i="1" spc="-50" dirty="0">
                <a:latin typeface="Georgia"/>
                <a:cs typeface="Georgia"/>
              </a:rPr>
              <a:t>–</a:t>
            </a:r>
            <a:r>
              <a:rPr i="1" dirty="0">
                <a:latin typeface="Georgia"/>
                <a:cs typeface="Georgia"/>
              </a:rPr>
              <a:t>	F</a:t>
            </a:r>
            <a:r>
              <a:rPr dirty="0">
                <a:latin typeface="Georgia"/>
                <a:cs typeface="Georgia"/>
              </a:rPr>
              <a:t>(</a:t>
            </a:r>
            <a:r>
              <a:rPr i="1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,</a:t>
            </a:r>
            <a:r>
              <a:rPr spc="5" dirty="0">
                <a:latin typeface="Georgia"/>
                <a:cs typeface="Georgia"/>
              </a:rPr>
              <a:t> </a:t>
            </a:r>
            <a:r>
              <a:rPr i="1" spc="-25" dirty="0">
                <a:latin typeface="Georgia"/>
                <a:cs typeface="Georgia"/>
              </a:rPr>
              <a:t>L</a:t>
            </a:r>
            <a:r>
              <a:rPr spc="-25" dirty="0">
                <a:latin typeface="Georgia"/>
                <a:cs typeface="Georgia"/>
              </a:rPr>
              <a:t>)</a:t>
            </a:r>
            <a:endParaRPr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 dirty="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b="1" spc="-10" dirty="0">
                <a:solidFill>
                  <a:srgbClr val="000099"/>
                </a:solidFill>
                <a:latin typeface="Georgia"/>
                <a:cs typeface="Georgia"/>
              </a:rPr>
              <a:t>Matematicamente</a:t>
            </a:r>
            <a:r>
              <a:rPr b="1" spc="-10" dirty="0">
                <a:solidFill>
                  <a:srgbClr val="003399"/>
                </a:solidFill>
                <a:latin typeface="Georgia"/>
                <a:cs typeface="Georgia"/>
              </a:rPr>
              <a:t>:</a:t>
            </a:r>
            <a:endParaRPr dirty="0">
              <a:latin typeface="Georgia"/>
              <a:cs typeface="Georgia"/>
            </a:endParaRPr>
          </a:p>
          <a:p>
            <a:pPr marL="38100">
              <a:lnSpc>
                <a:spcPts val="2310"/>
              </a:lnSpc>
              <a:spcBef>
                <a:spcPts val="640"/>
              </a:spcBef>
            </a:pPr>
            <a:r>
              <a:rPr dirty="0">
                <a:latin typeface="Georgia"/>
                <a:cs typeface="Georgia"/>
              </a:rPr>
              <a:t>Derivata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(parziale)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della</a:t>
            </a:r>
            <a:r>
              <a:rPr spc="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funzione</a:t>
            </a:r>
            <a:r>
              <a:rPr spc="1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di</a:t>
            </a:r>
            <a:r>
              <a:rPr spc="1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produzione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rispetto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al</a:t>
            </a:r>
            <a:r>
              <a:rPr spc="2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lavoro:</a:t>
            </a:r>
            <a:endParaRPr dirty="0">
              <a:latin typeface="Georgia"/>
              <a:cs typeface="Georgia"/>
            </a:endParaRPr>
          </a:p>
          <a:p>
            <a:pPr marR="28575" algn="ctr">
              <a:lnSpc>
                <a:spcPts val="3150"/>
              </a:lnSpc>
            </a:pPr>
            <a:r>
              <a:rPr sz="2800" i="1" baseline="-38759" dirty="0">
                <a:latin typeface="Times New Roman"/>
                <a:cs typeface="Times New Roman"/>
              </a:rPr>
              <a:t>PML</a:t>
            </a:r>
            <a:r>
              <a:rPr sz="2800" i="1" spc="-150" baseline="-38759" dirty="0">
                <a:latin typeface="Times New Roman"/>
                <a:cs typeface="Times New Roman"/>
              </a:rPr>
              <a:t> </a:t>
            </a:r>
            <a:r>
              <a:rPr sz="2800" baseline="-38759" dirty="0">
                <a:latin typeface="Symbol"/>
                <a:cs typeface="Symbol"/>
              </a:rPr>
              <a:t></a:t>
            </a:r>
            <a:r>
              <a:rPr sz="2800" spc="-75" baseline="-38759" dirty="0">
                <a:latin typeface="Times New Roman"/>
                <a:cs typeface="Times New Roman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i="1" u="sng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sng" spc="-44" baseline="-50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i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r>
              <a:rPr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u="sng" spc="-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i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3600" u="sng" spc="-37" baseline="-50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3600" baseline="-5050" dirty="0">
              <a:latin typeface="Symbol"/>
              <a:cs typeface="Symbol"/>
            </a:endParaRPr>
          </a:p>
          <a:p>
            <a:pPr marL="768985" algn="ctr">
              <a:lnSpc>
                <a:spcPct val="100000"/>
              </a:lnSpc>
              <a:spcBef>
                <a:spcPts val="509"/>
              </a:spcBef>
            </a:pPr>
            <a:r>
              <a:rPr spc="-25" dirty="0">
                <a:latin typeface="Symbol"/>
                <a:cs typeface="Symbol"/>
              </a:rPr>
              <a:t></a:t>
            </a:r>
            <a:r>
              <a:rPr i="1" spc="-25" dirty="0">
                <a:latin typeface="Times New Roman"/>
                <a:cs typeface="Times New Roman"/>
              </a:rPr>
              <a:t>L</a:t>
            </a:r>
            <a:endParaRPr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360"/>
              </a:spcBef>
            </a:pPr>
            <a:r>
              <a:rPr b="1" spc="-10" dirty="0">
                <a:solidFill>
                  <a:srgbClr val="CC0000"/>
                </a:solidFill>
                <a:latin typeface="Georgia"/>
                <a:cs typeface="Georgia"/>
              </a:rPr>
              <a:t>Graficamente:</a:t>
            </a:r>
            <a:endParaRPr dirty="0">
              <a:latin typeface="Georgia"/>
              <a:cs typeface="Georgi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dirty="0">
                <a:latin typeface="Georgia"/>
                <a:cs typeface="Georgia"/>
              </a:rPr>
              <a:t>Pendenza</a:t>
            </a:r>
            <a:r>
              <a:rPr spc="3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puntuale</a:t>
            </a:r>
            <a:r>
              <a:rPr spc="2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della</a:t>
            </a:r>
            <a:r>
              <a:rPr spc="2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funzione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di</a:t>
            </a:r>
            <a:r>
              <a:rPr spc="2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produzione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0B518E-E013-5703-6E8B-F58A6D50D7E8}"/>
              </a:ext>
            </a:extLst>
          </p:cNvPr>
          <p:cNvSpPr txBox="1"/>
          <p:nvPr/>
        </p:nvSpPr>
        <p:spPr>
          <a:xfrm>
            <a:off x="1115585" y="172085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L’impresa assume lavoratori e prende in locazione beni capitali nella quantità che permette di massimizzare il profitto. Secondo quale regola?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1072" rIns="0" bIns="0" rtlCol="0">
            <a:spAutoFit/>
          </a:bodyPr>
          <a:lstStyle/>
          <a:p>
            <a:pPr marL="13258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10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funzione di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Produzione 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la </a:t>
            </a:r>
            <a:r>
              <a:rPr i="1" spc="-25" dirty="0">
                <a:solidFill>
                  <a:srgbClr val="7B9899"/>
                </a:solidFill>
                <a:latin typeface="Georgia"/>
                <a:cs typeface="Georgia"/>
              </a:rPr>
              <a:t>PML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195" y="2513234"/>
            <a:ext cx="1498600" cy="8388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2450" b="1" i="1" spc="-60" dirty="0">
                <a:latin typeface="Tahoma"/>
                <a:cs typeface="Tahoma"/>
              </a:rPr>
              <a:t>Y</a:t>
            </a:r>
            <a:endParaRPr sz="24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2350" spc="-10" dirty="0">
                <a:latin typeface="Tahoma"/>
                <a:cs typeface="Tahoma"/>
              </a:rPr>
              <a:t>Produzione</a:t>
            </a:r>
            <a:endParaRPr sz="235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32115" y="2635967"/>
            <a:ext cx="5002530" cy="3364865"/>
            <a:chOff x="2932115" y="2635967"/>
            <a:chExt cx="5002530" cy="3364865"/>
          </a:xfrm>
        </p:grpSpPr>
        <p:sp>
          <p:nvSpPr>
            <p:cNvPr id="5" name="object 5"/>
            <p:cNvSpPr/>
            <p:nvPr/>
          </p:nvSpPr>
          <p:spPr>
            <a:xfrm>
              <a:off x="2961834" y="2788949"/>
              <a:ext cx="0" cy="3206750"/>
            </a:xfrm>
            <a:custGeom>
              <a:avLst/>
              <a:gdLst/>
              <a:ahLst/>
              <a:cxnLst/>
              <a:rect l="l" t="t" r="r" b="b"/>
              <a:pathLst>
                <a:path h="3206750">
                  <a:moveTo>
                    <a:pt x="0" y="0"/>
                  </a:moveTo>
                  <a:lnTo>
                    <a:pt x="1" y="3206188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61834" y="5995137"/>
              <a:ext cx="4967605" cy="0"/>
            </a:xfrm>
            <a:custGeom>
              <a:avLst/>
              <a:gdLst/>
              <a:ahLst/>
              <a:cxnLst/>
              <a:rect l="l" t="t" r="r" b="b"/>
              <a:pathLst>
                <a:path w="4967605">
                  <a:moveTo>
                    <a:pt x="0" y="0"/>
                  </a:moveTo>
                  <a:lnTo>
                    <a:pt x="4967287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37195" y="2641047"/>
              <a:ext cx="4918075" cy="3354704"/>
            </a:xfrm>
            <a:custGeom>
              <a:avLst/>
              <a:gdLst/>
              <a:ahLst/>
              <a:cxnLst/>
              <a:rect l="l" t="t" r="r" b="b"/>
              <a:pathLst>
                <a:path w="4918075" h="3354704">
                  <a:moveTo>
                    <a:pt x="0" y="3354090"/>
                  </a:moveTo>
                  <a:lnTo>
                    <a:pt x="28747" y="3309125"/>
                  </a:lnTo>
                  <a:lnTo>
                    <a:pt x="57501" y="3264170"/>
                  </a:lnTo>
                  <a:lnTo>
                    <a:pt x="86265" y="3219236"/>
                  </a:lnTo>
                  <a:lnTo>
                    <a:pt x="115042" y="3174331"/>
                  </a:lnTo>
                  <a:lnTo>
                    <a:pt x="143837" y="3129463"/>
                  </a:lnTo>
                  <a:lnTo>
                    <a:pt x="172654" y="3084643"/>
                  </a:lnTo>
                  <a:lnTo>
                    <a:pt x="201496" y="3039878"/>
                  </a:lnTo>
                  <a:lnTo>
                    <a:pt x="230367" y="2995178"/>
                  </a:lnTo>
                  <a:lnTo>
                    <a:pt x="259270" y="2950552"/>
                  </a:lnTo>
                  <a:lnTo>
                    <a:pt x="288211" y="2906008"/>
                  </a:lnTo>
                  <a:lnTo>
                    <a:pt x="317193" y="2861555"/>
                  </a:lnTo>
                  <a:lnTo>
                    <a:pt x="346219" y="2817203"/>
                  </a:lnTo>
                  <a:lnTo>
                    <a:pt x="375293" y="2772960"/>
                  </a:lnTo>
                  <a:lnTo>
                    <a:pt x="404419" y="2728835"/>
                  </a:lnTo>
                  <a:lnTo>
                    <a:pt x="433602" y="2684838"/>
                  </a:lnTo>
                  <a:lnTo>
                    <a:pt x="462844" y="2640976"/>
                  </a:lnTo>
                  <a:lnTo>
                    <a:pt x="492150" y="2597260"/>
                  </a:lnTo>
                  <a:lnTo>
                    <a:pt x="521524" y="2553697"/>
                  </a:lnTo>
                  <a:lnTo>
                    <a:pt x="550969" y="2510297"/>
                  </a:lnTo>
                  <a:lnTo>
                    <a:pt x="580489" y="2467068"/>
                  </a:lnTo>
                  <a:lnTo>
                    <a:pt x="610088" y="2424021"/>
                  </a:lnTo>
                  <a:lnTo>
                    <a:pt x="639770" y="2381162"/>
                  </a:lnTo>
                  <a:lnTo>
                    <a:pt x="669539" y="2338503"/>
                  </a:lnTo>
                  <a:lnTo>
                    <a:pt x="699398" y="2296050"/>
                  </a:lnTo>
                  <a:lnTo>
                    <a:pt x="729352" y="2253814"/>
                  </a:lnTo>
                  <a:lnTo>
                    <a:pt x="759404" y="2211803"/>
                  </a:lnTo>
                  <a:lnTo>
                    <a:pt x="789558" y="2170026"/>
                  </a:lnTo>
                  <a:lnTo>
                    <a:pt x="819818" y="2128493"/>
                  </a:lnTo>
                  <a:lnTo>
                    <a:pt x="850188" y="2087211"/>
                  </a:lnTo>
                  <a:lnTo>
                    <a:pt x="880672" y="2046190"/>
                  </a:lnTo>
                  <a:lnTo>
                    <a:pt x="911272" y="2005438"/>
                  </a:lnTo>
                  <a:lnTo>
                    <a:pt x="941995" y="1964966"/>
                  </a:lnTo>
                  <a:lnTo>
                    <a:pt x="972842" y="1924781"/>
                  </a:lnTo>
                  <a:lnTo>
                    <a:pt x="1003818" y="1884893"/>
                  </a:lnTo>
                  <a:lnTo>
                    <a:pt x="1034927" y="1845310"/>
                  </a:lnTo>
                  <a:lnTo>
                    <a:pt x="1066173" y="1806041"/>
                  </a:lnTo>
                  <a:lnTo>
                    <a:pt x="1097559" y="1767096"/>
                  </a:lnTo>
                  <a:lnTo>
                    <a:pt x="1129090" y="1728483"/>
                  </a:lnTo>
                  <a:lnTo>
                    <a:pt x="1160768" y="1690211"/>
                  </a:lnTo>
                  <a:lnTo>
                    <a:pt x="1192599" y="1652289"/>
                  </a:lnTo>
                  <a:lnTo>
                    <a:pt x="1224586" y="1614726"/>
                  </a:lnTo>
                  <a:lnTo>
                    <a:pt x="1256732" y="1577530"/>
                  </a:lnTo>
                  <a:lnTo>
                    <a:pt x="1289042" y="1540712"/>
                  </a:lnTo>
                  <a:lnTo>
                    <a:pt x="1321519" y="1504279"/>
                  </a:lnTo>
                  <a:lnTo>
                    <a:pt x="1354167" y="1468241"/>
                  </a:lnTo>
                  <a:lnTo>
                    <a:pt x="1386990" y="1432607"/>
                  </a:lnTo>
                  <a:lnTo>
                    <a:pt x="1419993" y="1397385"/>
                  </a:lnTo>
                  <a:lnTo>
                    <a:pt x="1453177" y="1362584"/>
                  </a:lnTo>
                  <a:lnTo>
                    <a:pt x="1486549" y="1328214"/>
                  </a:lnTo>
                  <a:lnTo>
                    <a:pt x="1520111" y="1294282"/>
                  </a:lnTo>
                  <a:lnTo>
                    <a:pt x="1553867" y="1260799"/>
                  </a:lnTo>
                  <a:lnTo>
                    <a:pt x="1587821" y="1227773"/>
                  </a:lnTo>
                  <a:lnTo>
                    <a:pt x="1621977" y="1195213"/>
                  </a:lnTo>
                  <a:lnTo>
                    <a:pt x="1656339" y="1163128"/>
                  </a:lnTo>
                  <a:lnTo>
                    <a:pt x="1690911" y="1131527"/>
                  </a:lnTo>
                  <a:lnTo>
                    <a:pt x="1725696" y="1100418"/>
                  </a:lnTo>
                  <a:lnTo>
                    <a:pt x="1760698" y="1069811"/>
                  </a:lnTo>
                  <a:lnTo>
                    <a:pt x="1795921" y="1039714"/>
                  </a:lnTo>
                  <a:lnTo>
                    <a:pt x="1831370" y="1010137"/>
                  </a:lnTo>
                  <a:lnTo>
                    <a:pt x="1867047" y="981088"/>
                  </a:lnTo>
                  <a:lnTo>
                    <a:pt x="1902956" y="952577"/>
                  </a:lnTo>
                  <a:lnTo>
                    <a:pt x="1939103" y="924612"/>
                  </a:lnTo>
                  <a:lnTo>
                    <a:pt x="1975489" y="897201"/>
                  </a:lnTo>
                  <a:lnTo>
                    <a:pt x="2012120" y="870355"/>
                  </a:lnTo>
                  <a:lnTo>
                    <a:pt x="2048998" y="844082"/>
                  </a:lnTo>
                  <a:lnTo>
                    <a:pt x="2086129" y="818391"/>
                  </a:lnTo>
                  <a:lnTo>
                    <a:pt x="2127966" y="790348"/>
                  </a:lnTo>
                  <a:lnTo>
                    <a:pt x="2170118" y="763032"/>
                  </a:lnTo>
                  <a:lnTo>
                    <a:pt x="2212578" y="736430"/>
                  </a:lnTo>
                  <a:lnTo>
                    <a:pt x="2255343" y="710530"/>
                  </a:lnTo>
                  <a:lnTo>
                    <a:pt x="2298406" y="685318"/>
                  </a:lnTo>
                  <a:lnTo>
                    <a:pt x="2341762" y="660784"/>
                  </a:lnTo>
                  <a:lnTo>
                    <a:pt x="2385406" y="636914"/>
                  </a:lnTo>
                  <a:lnTo>
                    <a:pt x="2429333" y="613695"/>
                  </a:lnTo>
                  <a:lnTo>
                    <a:pt x="2473536" y="591115"/>
                  </a:lnTo>
                  <a:lnTo>
                    <a:pt x="2518010" y="569162"/>
                  </a:lnTo>
                  <a:lnTo>
                    <a:pt x="2562751" y="547823"/>
                  </a:lnTo>
                  <a:lnTo>
                    <a:pt x="2607753" y="527085"/>
                  </a:lnTo>
                  <a:lnTo>
                    <a:pt x="2653010" y="506936"/>
                  </a:lnTo>
                  <a:lnTo>
                    <a:pt x="2698517" y="487364"/>
                  </a:lnTo>
                  <a:lnTo>
                    <a:pt x="2744269" y="468355"/>
                  </a:lnTo>
                  <a:lnTo>
                    <a:pt x="2790260" y="449898"/>
                  </a:lnTo>
                  <a:lnTo>
                    <a:pt x="2836486" y="431980"/>
                  </a:lnTo>
                  <a:lnTo>
                    <a:pt x="2882939" y="414587"/>
                  </a:lnTo>
                  <a:lnTo>
                    <a:pt x="2929616" y="397709"/>
                  </a:lnTo>
                  <a:lnTo>
                    <a:pt x="2976511" y="381332"/>
                  </a:lnTo>
                  <a:lnTo>
                    <a:pt x="3023618" y="365443"/>
                  </a:lnTo>
                  <a:lnTo>
                    <a:pt x="3070932" y="350031"/>
                  </a:lnTo>
                  <a:lnTo>
                    <a:pt x="3118448" y="335083"/>
                  </a:lnTo>
                  <a:lnTo>
                    <a:pt x="3166160" y="320585"/>
                  </a:lnTo>
                  <a:lnTo>
                    <a:pt x="3214064" y="306526"/>
                  </a:lnTo>
                  <a:lnTo>
                    <a:pt x="3262152" y="292893"/>
                  </a:lnTo>
                  <a:lnTo>
                    <a:pt x="3310421" y="279674"/>
                  </a:lnTo>
                  <a:lnTo>
                    <a:pt x="3358865" y="266855"/>
                  </a:lnTo>
                  <a:lnTo>
                    <a:pt x="3407478" y="254425"/>
                  </a:lnTo>
                  <a:lnTo>
                    <a:pt x="3456256" y="242371"/>
                  </a:lnTo>
                  <a:lnTo>
                    <a:pt x="3505192" y="230680"/>
                  </a:lnTo>
                  <a:lnTo>
                    <a:pt x="3554281" y="219340"/>
                  </a:lnTo>
                  <a:lnTo>
                    <a:pt x="3603518" y="208339"/>
                  </a:lnTo>
                  <a:lnTo>
                    <a:pt x="3652898" y="197663"/>
                  </a:lnTo>
                  <a:lnTo>
                    <a:pt x="3702415" y="187300"/>
                  </a:lnTo>
                  <a:lnTo>
                    <a:pt x="3752064" y="177239"/>
                  </a:lnTo>
                  <a:lnTo>
                    <a:pt x="3801839" y="167465"/>
                  </a:lnTo>
                  <a:lnTo>
                    <a:pt x="3851735" y="157967"/>
                  </a:lnTo>
                  <a:lnTo>
                    <a:pt x="3901747" y="148732"/>
                  </a:lnTo>
                  <a:lnTo>
                    <a:pt x="3951870" y="139748"/>
                  </a:lnTo>
                  <a:lnTo>
                    <a:pt x="4002097" y="131002"/>
                  </a:lnTo>
                  <a:lnTo>
                    <a:pt x="4052424" y="122482"/>
                  </a:lnTo>
                  <a:lnTo>
                    <a:pt x="4102845" y="114174"/>
                  </a:lnTo>
                  <a:lnTo>
                    <a:pt x="4153355" y="106067"/>
                  </a:lnTo>
                  <a:lnTo>
                    <a:pt x="4203948" y="98148"/>
                  </a:lnTo>
                  <a:lnTo>
                    <a:pt x="4254620" y="90404"/>
                  </a:lnTo>
                  <a:lnTo>
                    <a:pt x="4305364" y="82824"/>
                  </a:lnTo>
                  <a:lnTo>
                    <a:pt x="4356176" y="75393"/>
                  </a:lnTo>
                  <a:lnTo>
                    <a:pt x="4407049" y="68101"/>
                  </a:lnTo>
                  <a:lnTo>
                    <a:pt x="4457979" y="60933"/>
                  </a:lnTo>
                  <a:lnTo>
                    <a:pt x="4508960" y="53879"/>
                  </a:lnTo>
                  <a:lnTo>
                    <a:pt x="4559987" y="46925"/>
                  </a:lnTo>
                  <a:lnTo>
                    <a:pt x="4611055" y="40058"/>
                  </a:lnTo>
                  <a:lnTo>
                    <a:pt x="4662157" y="33267"/>
                  </a:lnTo>
                  <a:lnTo>
                    <a:pt x="4713290" y="26538"/>
                  </a:lnTo>
                  <a:lnTo>
                    <a:pt x="4764446" y="19860"/>
                  </a:lnTo>
                  <a:lnTo>
                    <a:pt x="4815622" y="13219"/>
                  </a:lnTo>
                  <a:lnTo>
                    <a:pt x="4866811" y="6603"/>
                  </a:lnTo>
                  <a:lnTo>
                    <a:pt x="4918008" y="0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10069" y="4802061"/>
              <a:ext cx="448945" cy="596900"/>
            </a:xfrm>
            <a:custGeom>
              <a:avLst/>
              <a:gdLst/>
              <a:ahLst/>
              <a:cxnLst/>
              <a:rect l="l" t="t" r="r" b="b"/>
              <a:pathLst>
                <a:path w="448945" h="596900">
                  <a:moveTo>
                    <a:pt x="0" y="596537"/>
                  </a:moveTo>
                  <a:lnTo>
                    <a:pt x="448436" y="596537"/>
                  </a:lnTo>
                  <a:lnTo>
                    <a:pt x="448436" y="0"/>
                  </a:lnTo>
                </a:path>
              </a:pathLst>
            </a:custGeom>
            <a:ln w="98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6531" y="3459439"/>
              <a:ext cx="521334" cy="375285"/>
            </a:xfrm>
            <a:custGeom>
              <a:avLst/>
              <a:gdLst/>
              <a:ahLst/>
              <a:cxnLst/>
              <a:rect l="l" t="t" r="r" b="b"/>
              <a:pathLst>
                <a:path w="521335" h="375285">
                  <a:moveTo>
                    <a:pt x="0" y="374685"/>
                  </a:moveTo>
                  <a:lnTo>
                    <a:pt x="520710" y="374685"/>
                  </a:lnTo>
                  <a:lnTo>
                    <a:pt x="520710" y="0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44635" y="2938495"/>
              <a:ext cx="521334" cy="149860"/>
            </a:xfrm>
            <a:custGeom>
              <a:avLst/>
              <a:gdLst/>
              <a:ahLst/>
              <a:cxnLst/>
              <a:rect l="l" t="t" r="r" b="b"/>
              <a:pathLst>
                <a:path w="521335" h="149860">
                  <a:moveTo>
                    <a:pt x="0" y="149544"/>
                  </a:moveTo>
                  <a:lnTo>
                    <a:pt x="520710" y="149544"/>
                  </a:lnTo>
                  <a:lnTo>
                    <a:pt x="520710" y="0"/>
                  </a:lnTo>
                </a:path>
              </a:pathLst>
            </a:custGeom>
            <a:ln w="9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201025" y="5945830"/>
            <a:ext cx="19748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b="1" i="1" spc="-50" dirty="0">
                <a:latin typeface="Tahoma"/>
                <a:cs typeface="Tahoma"/>
              </a:rPr>
              <a:t>L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39761" y="6319306"/>
            <a:ext cx="919480" cy="3867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50" spc="-10" dirty="0">
                <a:latin typeface="Tahoma"/>
                <a:cs typeface="Tahoma"/>
              </a:rPr>
              <a:t>Lavoro</a:t>
            </a:r>
            <a:endParaRPr sz="23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00050" y="5435562"/>
            <a:ext cx="194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spc="10" dirty="0">
                <a:latin typeface="Verdana"/>
                <a:cs typeface="Verdana"/>
              </a:rPr>
              <a:t>1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3165" y="4912740"/>
            <a:ext cx="575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i="1" spc="-25" dirty="0">
                <a:latin typeface="Verdana"/>
                <a:cs typeface="Verdana"/>
              </a:rPr>
              <a:t>PML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82451" y="3197953"/>
            <a:ext cx="194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spc="10" dirty="0">
                <a:latin typeface="Verdana"/>
                <a:cs typeface="Verdana"/>
              </a:rPr>
              <a:t>1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0430" y="3868743"/>
            <a:ext cx="194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spc="10" dirty="0">
                <a:latin typeface="Verdana"/>
                <a:cs typeface="Verdana"/>
              </a:rPr>
              <a:t>1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9627" y="3495533"/>
            <a:ext cx="575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i="1" spc="-25" dirty="0">
                <a:latin typeface="Verdana"/>
                <a:cs typeface="Verdana"/>
              </a:rPr>
              <a:t>PML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36088" y="2900372"/>
            <a:ext cx="575310" cy="3105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b="1" i="1" spc="-25" dirty="0">
                <a:latin typeface="Verdana"/>
                <a:cs typeface="Verdana"/>
              </a:rPr>
              <a:t>PML</a:t>
            </a:r>
            <a:endParaRPr sz="185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49406" y="4504613"/>
            <a:ext cx="4023360" cy="1370965"/>
          </a:xfrm>
          <a:custGeom>
            <a:avLst/>
            <a:gdLst/>
            <a:ahLst/>
            <a:cxnLst/>
            <a:rect l="l" t="t" r="r" b="b"/>
            <a:pathLst>
              <a:path w="4023359" h="1370964">
                <a:moveTo>
                  <a:pt x="0" y="0"/>
                </a:moveTo>
                <a:lnTo>
                  <a:pt x="4022780" y="0"/>
                </a:lnTo>
                <a:lnTo>
                  <a:pt x="4022780" y="1370559"/>
                </a:lnTo>
                <a:lnTo>
                  <a:pt x="0" y="1370559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078897" y="4541196"/>
            <a:ext cx="3772535" cy="12896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1200"/>
              </a:lnSpc>
              <a:spcBef>
                <a:spcPts val="85"/>
              </a:spcBef>
            </a:pP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La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b="1" i="1" dirty="0">
                <a:solidFill>
                  <a:srgbClr val="000099"/>
                </a:solidFill>
                <a:latin typeface="Verdana"/>
                <a:cs typeface="Verdana"/>
              </a:rPr>
              <a:t>pendenza</a:t>
            </a:r>
            <a:r>
              <a:rPr sz="2050" b="1" i="1" spc="3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della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Verdana"/>
                <a:cs typeface="Verdana"/>
              </a:rPr>
              <a:t>funzione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di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produzione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in</a:t>
            </a:r>
            <a:r>
              <a:rPr sz="2050" spc="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ogni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spc="-20" dirty="0">
                <a:solidFill>
                  <a:srgbClr val="000099"/>
                </a:solidFill>
                <a:latin typeface="Verdana"/>
                <a:cs typeface="Verdana"/>
              </a:rPr>
              <a:t>punto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è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la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produttività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Verdana"/>
                <a:cs typeface="Verdana"/>
              </a:rPr>
              <a:t>marginale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del lavoro in quel </a:t>
            </a:r>
            <a:r>
              <a:rPr sz="2050" spc="-10" dirty="0">
                <a:solidFill>
                  <a:srgbClr val="000099"/>
                </a:solidFill>
                <a:latin typeface="Verdana"/>
                <a:cs typeface="Verdana"/>
              </a:rPr>
              <a:t>punto</a:t>
            </a:r>
            <a:endParaRPr sz="205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49962" y="3482445"/>
            <a:ext cx="3799840" cy="736600"/>
          </a:xfrm>
          <a:custGeom>
            <a:avLst/>
            <a:gdLst/>
            <a:ahLst/>
            <a:cxnLst/>
            <a:rect l="l" t="t" r="r" b="b"/>
            <a:pathLst>
              <a:path w="3799840" h="736600">
                <a:moveTo>
                  <a:pt x="0" y="0"/>
                </a:moveTo>
                <a:lnTo>
                  <a:pt x="3799383" y="0"/>
                </a:lnTo>
                <a:lnTo>
                  <a:pt x="3799383" y="736223"/>
                </a:lnTo>
                <a:lnTo>
                  <a:pt x="0" y="736223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05301" y="3518570"/>
            <a:ext cx="3496945" cy="654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14"/>
              </a:spcBef>
            </a:pP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La</a:t>
            </a:r>
            <a:r>
              <a:rPr sz="2050" spc="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i="1" dirty="0">
                <a:solidFill>
                  <a:srgbClr val="000099"/>
                </a:solidFill>
                <a:latin typeface="Verdana"/>
                <a:cs typeface="Verdana"/>
              </a:rPr>
              <a:t>PML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cala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se la</a:t>
            </a:r>
            <a:r>
              <a:rPr sz="2050" spc="10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Verdana"/>
                <a:cs typeface="Verdana"/>
              </a:rPr>
              <a:t>quantità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di</a:t>
            </a:r>
            <a:r>
              <a:rPr sz="2050" spc="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dirty="0">
                <a:solidFill>
                  <a:srgbClr val="000099"/>
                </a:solidFill>
                <a:latin typeface="Verdana"/>
                <a:cs typeface="Verdana"/>
              </a:rPr>
              <a:t>lavoro impiegato</a:t>
            </a:r>
            <a:r>
              <a:rPr sz="2050" spc="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Verdana"/>
                <a:cs typeface="Verdana"/>
              </a:rPr>
              <a:t>cresce</a:t>
            </a:r>
            <a:endParaRPr sz="20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5888" y="6452086"/>
            <a:ext cx="447738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dirty="0">
                <a:latin typeface="Georgia"/>
                <a:cs typeface="Georgia"/>
              </a:rPr>
              <a:t>NB:</a:t>
            </a:r>
            <a:r>
              <a:rPr sz="2500" b="1" spc="-3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il</a:t>
            </a:r>
            <a:r>
              <a:rPr sz="2500" b="1" spc="-2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livello</a:t>
            </a:r>
            <a:r>
              <a:rPr sz="2500" b="1" spc="-2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</a:t>
            </a:r>
            <a:r>
              <a:rPr sz="2500" b="1" spc="-2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K</a:t>
            </a:r>
            <a:r>
              <a:rPr sz="2500" b="1" spc="-2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è</a:t>
            </a:r>
            <a:r>
              <a:rPr sz="2500" b="1" spc="-20" dirty="0">
                <a:latin typeface="Georgia"/>
                <a:cs typeface="Georgia"/>
              </a:rPr>
              <a:t> </a:t>
            </a:r>
            <a:r>
              <a:rPr sz="2500" b="1" spc="-10" dirty="0">
                <a:latin typeface="Georgia"/>
                <a:cs typeface="Georgia"/>
              </a:rPr>
              <a:t>costante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10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7281" rIns="0" bIns="0" rtlCol="0">
            <a:spAutoFit/>
          </a:bodyPr>
          <a:lstStyle/>
          <a:p>
            <a:pPr marL="43307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7B9899"/>
                </a:solidFill>
              </a:rPr>
              <a:t>La</a:t>
            </a:r>
            <a:r>
              <a:rPr sz="2700" spc="-30" dirty="0">
                <a:solidFill>
                  <a:srgbClr val="7B9899"/>
                </a:solidFill>
              </a:rPr>
              <a:t> </a:t>
            </a:r>
            <a:r>
              <a:rPr sz="2700" dirty="0">
                <a:solidFill>
                  <a:srgbClr val="7B9899"/>
                </a:solidFill>
              </a:rPr>
              <a:t>produttività</a:t>
            </a:r>
            <a:r>
              <a:rPr sz="2700" spc="-20" dirty="0">
                <a:solidFill>
                  <a:srgbClr val="7B9899"/>
                </a:solidFill>
              </a:rPr>
              <a:t> </a:t>
            </a:r>
            <a:r>
              <a:rPr sz="2700" dirty="0">
                <a:solidFill>
                  <a:srgbClr val="7B9899"/>
                </a:solidFill>
              </a:rPr>
              <a:t>marginale</a:t>
            </a:r>
            <a:r>
              <a:rPr sz="2700" spc="-15" dirty="0">
                <a:solidFill>
                  <a:srgbClr val="7B9899"/>
                </a:solidFill>
              </a:rPr>
              <a:t> </a:t>
            </a:r>
            <a:r>
              <a:rPr sz="2700" dirty="0">
                <a:solidFill>
                  <a:srgbClr val="7B9899"/>
                </a:solidFill>
              </a:rPr>
              <a:t>del</a:t>
            </a:r>
            <a:r>
              <a:rPr sz="2700" spc="-20" dirty="0">
                <a:solidFill>
                  <a:srgbClr val="7B9899"/>
                </a:solidFill>
              </a:rPr>
              <a:t> </a:t>
            </a:r>
            <a:r>
              <a:rPr sz="2700" dirty="0">
                <a:solidFill>
                  <a:srgbClr val="7B9899"/>
                </a:solidFill>
              </a:rPr>
              <a:t>lavoro</a:t>
            </a:r>
            <a:r>
              <a:rPr sz="2700" spc="-20" dirty="0">
                <a:solidFill>
                  <a:srgbClr val="7B9899"/>
                </a:solidFill>
              </a:rPr>
              <a:t> </a:t>
            </a:r>
            <a:r>
              <a:rPr sz="2700" dirty="0">
                <a:solidFill>
                  <a:srgbClr val="7B9899"/>
                </a:solidFill>
              </a:rPr>
              <a:t>è</a:t>
            </a:r>
            <a:r>
              <a:rPr sz="2700" spc="-15" dirty="0">
                <a:solidFill>
                  <a:srgbClr val="7B9899"/>
                </a:solidFill>
              </a:rPr>
              <a:t> </a:t>
            </a:r>
            <a:r>
              <a:rPr sz="2700" spc="-10" dirty="0">
                <a:solidFill>
                  <a:srgbClr val="7B9899"/>
                </a:solidFill>
              </a:rPr>
              <a:t>decrescente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1323924" y="2194725"/>
            <a:ext cx="8108950" cy="38334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10515" marR="5080" indent="-298450" algn="just">
              <a:lnSpc>
                <a:spcPct val="109500"/>
              </a:lnSpc>
              <a:spcBef>
                <a:spcPts val="80"/>
              </a:spcBef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2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produttività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marginale</a:t>
            </a:r>
            <a:r>
              <a:rPr sz="2500" spc="2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2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un</a:t>
            </a:r>
            <a:r>
              <a:rPr sz="2500" spc="28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fattore</a:t>
            </a:r>
            <a:r>
              <a:rPr sz="2500" spc="2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decresce</a:t>
            </a:r>
            <a:r>
              <a:rPr sz="2500" spc="290" dirty="0">
                <a:latin typeface="Georgia"/>
                <a:cs typeface="Georgia"/>
              </a:rPr>
              <a:t>  </a:t>
            </a:r>
            <a:r>
              <a:rPr sz="2500" spc="-25" dirty="0">
                <a:latin typeface="Georgia"/>
                <a:cs typeface="Georgia"/>
              </a:rPr>
              <a:t>al </a:t>
            </a:r>
            <a:r>
              <a:rPr sz="2500" dirty="0">
                <a:latin typeface="Georgia"/>
                <a:cs typeface="Georgia"/>
              </a:rPr>
              <a:t>crescere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quantità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fattore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utilizzate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(date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tutte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le </a:t>
            </a:r>
            <a:r>
              <a:rPr sz="2500" dirty="0">
                <a:latin typeface="Georgia"/>
                <a:cs typeface="Georgia"/>
              </a:rPr>
              <a:t>altre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variabili).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500" b="1" spc="-10" dirty="0">
                <a:solidFill>
                  <a:srgbClr val="0033CC"/>
                </a:solidFill>
                <a:latin typeface="Georgia"/>
                <a:cs typeface="Georgia"/>
              </a:rPr>
              <a:t>Intuizione: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500" dirty="0">
                <a:latin typeface="Georgia"/>
                <a:cs typeface="Georgia"/>
              </a:rPr>
              <a:t>Se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K</a:t>
            </a:r>
            <a:r>
              <a:rPr sz="2500" b="1" i="1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2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costante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L</a:t>
            </a:r>
            <a:r>
              <a:rPr sz="2500" b="1" i="1" spc="-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cresce:</a:t>
            </a:r>
            <a:endParaRPr sz="2500">
              <a:latin typeface="Georgia"/>
              <a:cs typeface="Georgia"/>
            </a:endParaRPr>
          </a:p>
          <a:p>
            <a:pPr marL="310515">
              <a:lnSpc>
                <a:spcPct val="100000"/>
              </a:lnSpc>
              <a:spcBef>
                <a:spcPts val="1035"/>
              </a:spcBef>
              <a:tabLst>
                <a:tab pos="960755" algn="l"/>
              </a:tabLst>
            </a:pPr>
            <a:r>
              <a:rPr sz="2500" spc="2465" dirty="0">
                <a:latin typeface="Meiryo UI"/>
                <a:cs typeface="Meiryo UI"/>
              </a:rPr>
              <a:t>¢</a:t>
            </a:r>
            <a:r>
              <a:rPr sz="2500" dirty="0">
                <a:latin typeface="Meiryo UI"/>
                <a:cs typeface="Meiryo UI"/>
              </a:rPr>
              <a:t>	</a:t>
            </a:r>
            <a:r>
              <a:rPr sz="2500" dirty="0">
                <a:latin typeface="Georgia"/>
                <a:cs typeface="Georgia"/>
              </a:rPr>
              <a:t>Meno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impianti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disponibili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ogni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lavoratore</a:t>
            </a:r>
            <a:endParaRPr sz="2500">
              <a:latin typeface="Georgia"/>
              <a:cs typeface="Georgia"/>
            </a:endParaRPr>
          </a:p>
          <a:p>
            <a:pPr marL="310515">
              <a:lnSpc>
                <a:spcPct val="100000"/>
              </a:lnSpc>
              <a:spcBef>
                <a:spcPts val="1035"/>
              </a:spcBef>
              <a:tabLst>
                <a:tab pos="960755" algn="l"/>
              </a:tabLst>
            </a:pPr>
            <a:r>
              <a:rPr sz="2500" spc="2465" dirty="0">
                <a:latin typeface="Meiryo UI"/>
                <a:cs typeface="Meiryo UI"/>
              </a:rPr>
              <a:t>¢</a:t>
            </a:r>
            <a:r>
              <a:rPr sz="2500" dirty="0">
                <a:latin typeface="Meiryo UI"/>
                <a:cs typeface="Meiryo UI"/>
              </a:rPr>
              <a:t>	</a:t>
            </a:r>
            <a:r>
              <a:rPr sz="2500" dirty="0">
                <a:latin typeface="Georgia"/>
                <a:cs typeface="Georgia"/>
              </a:rPr>
              <a:t>Minore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produttività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11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DFB5B021-C4B7-47DB-9A0F-15A43B919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363832"/>
            <a:ext cx="9437262" cy="51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sz="2204" b="1" dirty="0">
                <a:solidFill>
                  <a:srgbClr val="CC0000"/>
                </a:solidFill>
              </a:rPr>
              <a:t>Produttività marginali dei fattori </a:t>
            </a:r>
            <a:r>
              <a:rPr lang="it-IT" sz="2204" b="1" i="1" u="sng" dirty="0">
                <a:solidFill>
                  <a:srgbClr val="CC0000"/>
                </a:solidFill>
              </a:rPr>
              <a:t>decrescenti</a:t>
            </a:r>
            <a:r>
              <a:rPr lang="it-IT" sz="2204" b="1" i="1" dirty="0">
                <a:solidFill>
                  <a:srgbClr val="002060"/>
                </a:solidFill>
              </a:rPr>
              <a:t> </a:t>
            </a:r>
            <a:endParaRPr lang="it-IT" sz="2204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sz="2204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sz="2204" b="1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it-IT" sz="2204" dirty="0">
                <a:solidFill>
                  <a:srgbClr val="002060"/>
                </a:solidFill>
              </a:rPr>
              <a:t>Man mano che </a:t>
            </a:r>
            <a:r>
              <a:rPr lang="it-IT" sz="2204" b="1" i="1" dirty="0">
                <a:solidFill>
                  <a:srgbClr val="CC0000"/>
                </a:solidFill>
              </a:rPr>
              <a:t>K</a:t>
            </a:r>
            <a:r>
              <a:rPr lang="it-IT" sz="2204" i="1" dirty="0"/>
              <a:t> </a:t>
            </a:r>
            <a:r>
              <a:rPr lang="it-IT" sz="2204" dirty="0">
                <a:solidFill>
                  <a:srgbClr val="002060"/>
                </a:solidFill>
              </a:rPr>
              <a:t>aumenta,  l’incremento di prodotto </a:t>
            </a:r>
            <a:r>
              <a:rPr lang="it-IT" sz="2204" b="1" dirty="0">
                <a:solidFill>
                  <a:srgbClr val="CC0000"/>
                </a:solidFill>
                <a:sym typeface="Symbol"/>
              </a:rPr>
              <a:t></a:t>
            </a:r>
            <a:r>
              <a:rPr lang="it-IT" sz="2204" b="1" i="1" dirty="0">
                <a:solidFill>
                  <a:srgbClr val="CC0000"/>
                </a:solidFill>
              </a:rPr>
              <a:t>Y</a:t>
            </a:r>
            <a:r>
              <a:rPr lang="it-IT" sz="2204" dirty="0"/>
              <a:t>  </a:t>
            </a:r>
            <a:r>
              <a:rPr lang="it-IT" sz="2204" dirty="0">
                <a:solidFill>
                  <a:srgbClr val="002060"/>
                </a:solidFill>
              </a:rPr>
              <a:t>si riduce </a:t>
            </a:r>
          </a:p>
          <a:p>
            <a:pPr>
              <a:buFontTx/>
              <a:buNone/>
              <a:defRPr/>
            </a:pPr>
            <a:r>
              <a:rPr lang="it-IT" sz="2204" dirty="0">
                <a:solidFill>
                  <a:srgbClr val="002060"/>
                </a:solidFill>
              </a:rPr>
              <a:t>(anche se è &gt; 0) </a:t>
            </a:r>
          </a:p>
          <a:p>
            <a:pPr>
              <a:buFontTx/>
              <a:buNone/>
              <a:defRPr/>
            </a:pPr>
            <a:endParaRPr lang="it-IT" sz="2204" dirty="0"/>
          </a:p>
          <a:p>
            <a:pPr>
              <a:buFontTx/>
              <a:buNone/>
              <a:defRPr/>
            </a:pPr>
            <a:endParaRPr lang="it-IT" sz="2204" dirty="0"/>
          </a:p>
          <a:p>
            <a:pPr>
              <a:buFontTx/>
              <a:buNone/>
              <a:defRPr/>
            </a:pPr>
            <a:r>
              <a:rPr lang="it-IT" sz="2204" dirty="0">
                <a:solidFill>
                  <a:srgbClr val="002060"/>
                </a:solidFill>
              </a:rPr>
              <a:t>Man mano che </a:t>
            </a:r>
            <a:r>
              <a:rPr lang="it-IT" sz="2204" b="1" i="1" dirty="0">
                <a:solidFill>
                  <a:srgbClr val="CC0000"/>
                </a:solidFill>
              </a:rPr>
              <a:t>L</a:t>
            </a:r>
            <a:r>
              <a:rPr lang="it-IT" sz="2204" i="1" dirty="0"/>
              <a:t> </a:t>
            </a:r>
            <a:r>
              <a:rPr lang="it-IT" sz="2204" dirty="0">
                <a:solidFill>
                  <a:srgbClr val="002060"/>
                </a:solidFill>
              </a:rPr>
              <a:t>aumenta,  l’incremento di prodotto </a:t>
            </a:r>
            <a:r>
              <a:rPr lang="it-IT" sz="2204" b="1" dirty="0">
                <a:solidFill>
                  <a:srgbClr val="CC0000"/>
                </a:solidFill>
                <a:sym typeface="Symbol"/>
              </a:rPr>
              <a:t></a:t>
            </a:r>
            <a:r>
              <a:rPr lang="it-IT" sz="2204" b="1" i="1" dirty="0">
                <a:solidFill>
                  <a:srgbClr val="CC0000"/>
                </a:solidFill>
              </a:rPr>
              <a:t>Y</a:t>
            </a:r>
            <a:r>
              <a:rPr lang="it-IT" sz="2204" b="1" i="1" dirty="0"/>
              <a:t> </a:t>
            </a:r>
            <a:r>
              <a:rPr lang="it-IT" sz="2204" dirty="0"/>
              <a:t> </a:t>
            </a:r>
            <a:r>
              <a:rPr lang="it-IT" sz="2204" dirty="0">
                <a:solidFill>
                  <a:srgbClr val="002060"/>
                </a:solidFill>
              </a:rPr>
              <a:t>si riduce </a:t>
            </a:r>
          </a:p>
          <a:p>
            <a:pPr>
              <a:buFontTx/>
              <a:buNone/>
              <a:defRPr/>
            </a:pPr>
            <a:r>
              <a:rPr lang="it-IT" sz="2204" dirty="0">
                <a:solidFill>
                  <a:srgbClr val="002060"/>
                </a:solidFill>
              </a:rPr>
              <a:t>(anche se è &gt; 0)</a:t>
            </a:r>
            <a:r>
              <a:rPr lang="it-IT" sz="2204" dirty="0"/>
              <a:t> </a:t>
            </a:r>
          </a:p>
          <a:p>
            <a:pPr>
              <a:buFontTx/>
              <a:buNone/>
              <a:defRPr/>
            </a:pPr>
            <a:endParaRPr lang="it-IT" sz="2204" dirty="0"/>
          </a:p>
          <a:p>
            <a:pPr>
              <a:buFontTx/>
              <a:buNone/>
              <a:defRPr/>
            </a:pPr>
            <a:endParaRPr lang="it-IT" sz="2204" dirty="0"/>
          </a:p>
          <a:p>
            <a:pPr>
              <a:buFontTx/>
              <a:buNone/>
              <a:defRPr/>
            </a:pPr>
            <a:r>
              <a:rPr lang="it-IT" sz="2204" dirty="0">
                <a:solidFill>
                  <a:srgbClr val="002060"/>
                </a:solidFill>
              </a:rPr>
              <a:t>Tecnicamente, le </a:t>
            </a:r>
            <a:r>
              <a:rPr lang="it-IT" sz="2204" u="sng" dirty="0">
                <a:solidFill>
                  <a:srgbClr val="002060"/>
                </a:solidFill>
              </a:rPr>
              <a:t>derivate seconde </a:t>
            </a:r>
            <a:r>
              <a:rPr lang="it-IT" sz="2204" dirty="0">
                <a:solidFill>
                  <a:srgbClr val="002060"/>
                </a:solidFill>
              </a:rPr>
              <a:t>della </a:t>
            </a:r>
            <a:r>
              <a:rPr lang="it-IT" sz="2204" i="1" dirty="0">
                <a:solidFill>
                  <a:srgbClr val="002060"/>
                </a:solidFill>
              </a:rPr>
              <a:t>F</a:t>
            </a:r>
            <a:r>
              <a:rPr lang="it-IT" sz="2204" dirty="0">
                <a:solidFill>
                  <a:srgbClr val="002060"/>
                </a:solidFill>
              </a:rPr>
              <a:t>(</a:t>
            </a:r>
            <a:r>
              <a:rPr lang="it-IT" sz="2204" i="1" dirty="0">
                <a:solidFill>
                  <a:srgbClr val="002060"/>
                </a:solidFill>
              </a:rPr>
              <a:t>K, L</a:t>
            </a:r>
            <a:r>
              <a:rPr lang="it-IT" sz="2204" dirty="0">
                <a:solidFill>
                  <a:srgbClr val="002060"/>
                </a:solidFill>
              </a:rPr>
              <a:t>) </a:t>
            </a:r>
            <a:r>
              <a:rPr lang="it-IT" sz="2204" i="1" dirty="0">
                <a:solidFill>
                  <a:srgbClr val="002060"/>
                </a:solidFill>
              </a:rPr>
              <a:t> </a:t>
            </a:r>
            <a:r>
              <a:rPr lang="it-IT" sz="2204" dirty="0">
                <a:solidFill>
                  <a:srgbClr val="002060"/>
                </a:solidFill>
              </a:rPr>
              <a:t>nei due fattori sono </a:t>
            </a:r>
            <a:r>
              <a:rPr lang="it-IT" sz="2204" u="sng" dirty="0">
                <a:solidFill>
                  <a:srgbClr val="002060"/>
                </a:solidFill>
              </a:rPr>
              <a:t>negative</a:t>
            </a:r>
            <a:r>
              <a:rPr lang="it-IT" sz="2204" dirty="0">
                <a:solidFill>
                  <a:srgbClr val="002060"/>
                </a:solidFill>
              </a:rPr>
              <a:t>:</a:t>
            </a:r>
            <a:endParaRPr lang="it-IT" sz="2204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sz="2204" dirty="0">
              <a:solidFill>
                <a:srgbClr val="002060"/>
              </a:solidFill>
            </a:endParaRPr>
          </a:p>
        </p:txBody>
      </p:sp>
      <p:graphicFrame>
        <p:nvGraphicFramePr>
          <p:cNvPr id="20483" name="Oggetto 5">
            <a:extLst>
              <a:ext uri="{FF2B5EF4-FFF2-40B4-BE49-F238E27FC236}">
                <a16:creationId xmlns:a16="http://schemas.microsoft.com/office/drawing/2014/main" id="{94314D62-FA09-4B79-A51E-6F33A17BCC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8335" y="5900018"/>
          <a:ext cx="1060009" cy="8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965200" imgH="736600" progId="Equation.3">
                  <p:embed/>
                </p:oleObj>
              </mc:Choice>
              <mc:Fallback>
                <p:oleObj name="Equazione" r:id="rId2" imgW="965200" imgH="736600" progId="Equation.3">
                  <p:embed/>
                  <p:pic>
                    <p:nvPicPr>
                      <p:cNvPr id="20483" name="Oggetto 5">
                        <a:extLst>
                          <a:ext uri="{FF2B5EF4-FFF2-40B4-BE49-F238E27FC236}">
                            <a16:creationId xmlns:a16="http://schemas.microsoft.com/office/drawing/2014/main" id="{94314D62-FA09-4B79-A51E-6F33A17BCC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335" y="5900018"/>
                        <a:ext cx="1060009" cy="808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ggetto 6">
            <a:extLst>
              <a:ext uri="{FF2B5EF4-FFF2-40B4-BE49-F238E27FC236}">
                <a16:creationId xmlns:a16="http://schemas.microsoft.com/office/drawing/2014/main" id="{86134DB1-4F36-4E71-8A1F-6A8B95B7BD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5881" y="5900018"/>
          <a:ext cx="1140472" cy="89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533169" imgH="418918" progId="Equation.3">
                  <p:embed/>
                </p:oleObj>
              </mc:Choice>
              <mc:Fallback>
                <p:oleObj name="Equazione" r:id="rId4" imgW="533169" imgH="418918" progId="Equation.3">
                  <p:embed/>
                  <p:pic>
                    <p:nvPicPr>
                      <p:cNvPr id="20484" name="Oggetto 6">
                        <a:extLst>
                          <a:ext uri="{FF2B5EF4-FFF2-40B4-BE49-F238E27FC236}">
                            <a16:creationId xmlns:a16="http://schemas.microsoft.com/office/drawing/2014/main" id="{86134DB1-4F36-4E71-8A1F-6A8B95B7BD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881" y="5900018"/>
                        <a:ext cx="1140472" cy="89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03ED0E1-2ACC-4445-87F8-64394A33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518860"/>
            <a:ext cx="670560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dirty="0">
                <a:solidFill>
                  <a:srgbClr val="7B9899"/>
                </a:solidFill>
              </a:rPr>
              <a:t>Dal PML alla domanda di lavoro</a:t>
            </a:r>
            <a:endParaRPr spc="-10" dirty="0">
              <a:solidFill>
                <a:srgbClr val="7B9899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9500" y="1492250"/>
            <a:ext cx="8382000" cy="363304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Nel decidere se assumere un lavoratore in più e volendo massimizzare il profitto, un'impresa concorrenziale valuta l'effetto di questa decisione sul profitto. </a:t>
            </a:r>
          </a:p>
          <a:p>
            <a:pPr algn="just"/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Mette a confronto il ricavo addizionale che ottiene dall'aumento di produzione risultante dal lavoro incrementale e la remunerazione aggiuntiva che dovrà a corrispondere al lavoratore.</a:t>
            </a: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PML e </a:t>
            </a:r>
            <a:r>
              <a:rPr lang="it-IT" sz="16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it-IT" sz="16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 ricavo aggiuntivo è pari a </a:t>
            </a:r>
            <a:r>
              <a:rPr lang="it-IT" sz="1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PML x </a:t>
            </a:r>
            <a:r>
              <a:rPr lang="it-IT" sz="16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it-IT" sz="16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 costo aggiuntivo di una unità di salario è pari a </a:t>
            </a:r>
            <a:r>
              <a:rPr lang="it-IT" sz="16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it-IT" sz="16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variazione del profitto data da 1 unità aggiuntiva di </a:t>
            </a:r>
            <a:r>
              <a:rPr lang="it-IT" sz="1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è pari a </a:t>
            </a:r>
          </a:p>
          <a:p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(PML x </a:t>
            </a:r>
            <a:r>
              <a:rPr lang="it-IT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it-IT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it-IT" sz="16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73EDD5-7F67-2083-243A-240A3F80A1E5}"/>
              </a:ext>
            </a:extLst>
          </p:cNvPr>
          <p:cNvSpPr txBox="1"/>
          <p:nvPr/>
        </p:nvSpPr>
        <p:spPr>
          <a:xfrm>
            <a:off x="850900" y="5140110"/>
            <a:ext cx="7620000" cy="152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0985" marR="5080" indent="-233045">
              <a:lnSpc>
                <a:spcPct val="104500"/>
              </a:lnSpc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L’impresa</a:t>
            </a:r>
            <a:r>
              <a:rPr lang="it-IT" sz="1600" b="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domanda</a:t>
            </a:r>
            <a:r>
              <a:rPr lang="it-IT" sz="1600" b="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lavoro</a:t>
            </a:r>
            <a:r>
              <a:rPr lang="it-IT" sz="1600" b="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finché</a:t>
            </a:r>
            <a:r>
              <a:rPr lang="it-IT" sz="1600" b="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it-IT" sz="1600" b="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beneficio</a:t>
            </a:r>
            <a:r>
              <a:rPr lang="it-IT" sz="1600" b="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marginale</a:t>
            </a:r>
            <a:r>
              <a:rPr lang="it-IT" sz="1600" b="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superiore</a:t>
            </a:r>
            <a:r>
              <a:rPr lang="it-IT" sz="1600" b="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it-IT" sz="1600" b="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</a:t>
            </a:r>
            <a:r>
              <a:rPr lang="it-IT" sz="1600" b="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marginale</a:t>
            </a:r>
          </a:p>
          <a:p>
            <a:pPr marL="15875">
              <a:lnSpc>
                <a:spcPct val="100000"/>
              </a:lnSpc>
              <a:spcBef>
                <a:spcPts val="30"/>
              </a:spcBef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>
              <a:lnSpc>
                <a:spcPct val="100000"/>
              </a:lnSpc>
              <a:tabLst>
                <a:tab pos="2872740" algn="l"/>
                <a:tab pos="3821429" algn="l"/>
              </a:tabLst>
            </a:pPr>
            <a:r>
              <a:rPr lang="el-GR" spc="-10" dirty="0">
                <a:solidFill>
                  <a:srgbClr val="00A3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it-IT" spc="-10" dirty="0">
                <a:solidFill>
                  <a:srgbClr val="00A3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profitto=0</a:t>
            </a:r>
            <a:r>
              <a:rPr lang="it-IT" dirty="0">
                <a:solidFill>
                  <a:srgbClr val="00A3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PML</a:t>
            </a:r>
            <a:r>
              <a:rPr lang="it-IT" b="0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b="0" i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0" i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it-IT" b="0" i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b="0" i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it-IT" b="0" i="1" spc="-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5">
              <a:lnSpc>
                <a:spcPct val="100000"/>
              </a:lnSpc>
              <a:spcBef>
                <a:spcPts val="30"/>
              </a:spcBef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8994">
              <a:lnSpc>
                <a:spcPct val="100000"/>
              </a:lnSpc>
            </a:pPr>
            <a:r>
              <a:rPr lang="it-IT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Produttività</a:t>
            </a:r>
            <a:r>
              <a:rPr lang="it-IT" i="1" u="sng" spc="-7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Marginale</a:t>
            </a:r>
            <a:r>
              <a:rPr lang="it-IT" i="1" u="sng" spc="-6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it-IT" i="1" u="sng" spc="-7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u="sng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Salario</a:t>
            </a:r>
            <a:r>
              <a:rPr lang="it-IT" i="1" u="sng" spc="-65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u="sng" spc="-10" dirty="0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</a:p>
        </p:txBody>
      </p:sp>
    </p:spTree>
    <p:extLst>
      <p:ext uri="{BB962C8B-B14F-4D97-AF65-F5344CB8AC3E}">
        <p14:creationId xmlns:p14="http://schemas.microsoft.com/office/powerpoint/2010/main" val="313175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9998" y="518860"/>
            <a:ext cx="314452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Domanda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di</a:t>
            </a:r>
            <a:r>
              <a:rPr spc="10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fattori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6777" y="914240"/>
            <a:ext cx="8145145" cy="5836405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R="125095" algn="ctr">
              <a:lnSpc>
                <a:spcPct val="100000"/>
              </a:lnSpc>
              <a:spcBef>
                <a:spcPts val="489"/>
              </a:spcBef>
            </a:pP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Il</a:t>
            </a:r>
            <a:r>
              <a:rPr sz="2500" spc="-1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7B9899"/>
                </a:solidFill>
                <a:latin typeface="Georgia"/>
                <a:cs typeface="Georgia"/>
              </a:rPr>
              <a:t>lavoro</a:t>
            </a:r>
            <a:endParaRPr sz="2500" dirty="0">
              <a:latin typeface="Georgia"/>
              <a:cs typeface="Georgia"/>
            </a:endParaRPr>
          </a:p>
          <a:p>
            <a:pPr marR="129539" algn="ctr">
              <a:lnSpc>
                <a:spcPct val="100000"/>
              </a:lnSpc>
              <a:spcBef>
                <a:spcPts val="275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12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Verdana"/>
              <a:cs typeface="Verdana"/>
            </a:endParaRPr>
          </a:p>
          <a:p>
            <a:pPr marL="245110" marR="5080" indent="-233045" algn="just">
              <a:lnSpc>
                <a:spcPct val="104500"/>
              </a:lnSpc>
            </a:pPr>
            <a:r>
              <a:rPr sz="2500" b="1" dirty="0">
                <a:solidFill>
                  <a:srgbClr val="00A3D6"/>
                </a:solidFill>
                <a:latin typeface="Georgia"/>
                <a:cs typeface="Georgia"/>
              </a:rPr>
              <a:t>Idea</a:t>
            </a:r>
            <a:r>
              <a:rPr sz="2500" dirty="0">
                <a:latin typeface="Georgia"/>
                <a:cs typeface="Georgia"/>
              </a:rPr>
              <a:t>:</a:t>
            </a:r>
            <a:r>
              <a:rPr sz="2500" spc="1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Una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impresa</a:t>
            </a:r>
            <a:r>
              <a:rPr sz="2500" spc="1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richiede</a:t>
            </a:r>
            <a:r>
              <a:rPr sz="2500" spc="1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unità</a:t>
            </a:r>
            <a:r>
              <a:rPr sz="2500" spc="1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1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lavoro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fino</a:t>
            </a:r>
            <a:r>
              <a:rPr sz="2500" spc="1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punto </a:t>
            </a:r>
            <a:r>
              <a:rPr sz="2500" dirty="0">
                <a:latin typeface="Georgia"/>
                <a:cs typeface="Georgia"/>
              </a:rPr>
              <a:t>in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cui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costo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marginale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pari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beneficio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marginale.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In </a:t>
            </a:r>
            <a:r>
              <a:rPr sz="2500" spc="-10" dirty="0">
                <a:latin typeface="Georgia"/>
                <a:cs typeface="Georgia"/>
              </a:rPr>
              <a:t>particolare:</a:t>
            </a:r>
            <a:endParaRPr sz="2500" dirty="0">
              <a:latin typeface="Georgia"/>
              <a:cs typeface="Georgia"/>
            </a:endParaRPr>
          </a:p>
          <a:p>
            <a:pPr marL="320675" indent="-308610" algn="just">
              <a:lnSpc>
                <a:spcPct val="100000"/>
              </a:lnSpc>
              <a:spcBef>
                <a:spcPts val="1635"/>
              </a:spcBef>
              <a:buClr>
                <a:srgbClr val="D16349"/>
              </a:buClr>
              <a:buSzPct val="84000"/>
              <a:buFont typeface="Wingdings 2"/>
              <a:buChar char="•"/>
              <a:tabLst>
                <a:tab pos="321310" algn="l"/>
              </a:tabLst>
            </a:pPr>
            <a:r>
              <a:rPr sz="2500" dirty="0">
                <a:latin typeface="Georgia"/>
                <a:cs typeface="Georgia"/>
              </a:rPr>
              <a:t>Costo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=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 err="1">
                <a:solidFill>
                  <a:srgbClr val="000099"/>
                </a:solidFill>
                <a:latin typeface="Georgia"/>
                <a:cs typeface="Georgia"/>
              </a:rPr>
              <a:t>salario</a:t>
            </a:r>
            <a:r>
              <a:rPr sz="2500" spc="-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spc="-10" dirty="0" err="1">
                <a:solidFill>
                  <a:srgbClr val="000099"/>
                </a:solidFill>
                <a:latin typeface="Georgia"/>
                <a:cs typeface="Georgia"/>
              </a:rPr>
              <a:t>reale</a:t>
            </a:r>
            <a:r>
              <a:rPr lang="it-IT" sz="2500" spc="-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lang="it-IT" sz="2000" spc="-10" dirty="0">
                <a:solidFill>
                  <a:srgbClr val="000099"/>
                </a:solidFill>
                <a:latin typeface="Georgia"/>
                <a:cs typeface="Georgia"/>
              </a:rPr>
              <a:t>(remunerazione di lavoro misurata in termini di unità di prodotto invece che in </a:t>
            </a:r>
            <a:r>
              <a:rPr lang="it-IT" sz="2000" spc="-10" dirty="0" err="1">
                <a:solidFill>
                  <a:srgbClr val="000099"/>
                </a:solidFill>
                <a:latin typeface="Georgia"/>
                <a:cs typeface="Georgia"/>
              </a:rPr>
              <a:t>temini</a:t>
            </a:r>
            <a:r>
              <a:rPr lang="it-IT" sz="2000" spc="-10" dirty="0">
                <a:solidFill>
                  <a:srgbClr val="000099"/>
                </a:solidFill>
                <a:latin typeface="Georgia"/>
                <a:cs typeface="Georgia"/>
              </a:rPr>
              <a:t> monetari)</a:t>
            </a:r>
            <a:endParaRPr sz="2500" dirty="0">
              <a:latin typeface="Georgia"/>
              <a:cs typeface="Georgia"/>
            </a:endParaRPr>
          </a:p>
          <a:p>
            <a:pPr marL="320675" indent="-308610" algn="just">
              <a:lnSpc>
                <a:spcPct val="100000"/>
              </a:lnSpc>
              <a:spcBef>
                <a:spcPts val="1605"/>
              </a:spcBef>
              <a:buClr>
                <a:srgbClr val="D16349"/>
              </a:buClr>
              <a:buSzPct val="84000"/>
              <a:buFont typeface="Wingdings 2"/>
              <a:buChar char="•"/>
              <a:tabLst>
                <a:tab pos="321310" algn="l"/>
              </a:tabLst>
            </a:pPr>
            <a:r>
              <a:rPr sz="2500" dirty="0">
                <a:latin typeface="Georgia"/>
                <a:cs typeface="Georgia"/>
              </a:rPr>
              <a:t>Beneficio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=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produttività</a:t>
            </a:r>
            <a:r>
              <a:rPr sz="2500" spc="-6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del</a:t>
            </a:r>
            <a:r>
              <a:rPr sz="2500" spc="-6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lavoro</a:t>
            </a:r>
            <a:endParaRPr sz="2500" dirty="0">
              <a:latin typeface="Georgia"/>
              <a:cs typeface="Georgia"/>
            </a:endParaRPr>
          </a:p>
          <a:p>
            <a:pPr marL="245110" marR="5715" indent="-233045" algn="just">
              <a:lnSpc>
                <a:spcPct val="104900"/>
              </a:lnSpc>
              <a:spcBef>
                <a:spcPts val="1485"/>
              </a:spcBef>
            </a:pPr>
            <a:r>
              <a:rPr sz="2500" dirty="0">
                <a:latin typeface="Georgia"/>
                <a:cs typeface="Georgia"/>
              </a:rPr>
              <a:t>Dal</a:t>
            </a:r>
            <a:r>
              <a:rPr sz="2500" spc="2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punto</a:t>
            </a:r>
            <a:r>
              <a:rPr sz="2500" spc="2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2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vista</a:t>
            </a:r>
            <a:r>
              <a:rPr sz="2500" spc="2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2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singola</a:t>
            </a:r>
            <a:r>
              <a:rPr sz="2500" spc="2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impresa</a:t>
            </a:r>
            <a:r>
              <a:rPr sz="2500" spc="2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2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salario</a:t>
            </a:r>
            <a:r>
              <a:rPr sz="2500" spc="2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290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dato </a:t>
            </a:r>
            <a:r>
              <a:rPr sz="2500" dirty="0">
                <a:latin typeface="Georgia"/>
                <a:cs typeface="Georgia"/>
              </a:rPr>
              <a:t>(dipende</a:t>
            </a:r>
            <a:r>
              <a:rPr sz="2500" spc="4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4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mercato),</a:t>
            </a:r>
            <a:r>
              <a:rPr sz="2500" spc="5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ma</a:t>
            </a:r>
            <a:r>
              <a:rPr sz="2500" spc="4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la</a:t>
            </a:r>
            <a:r>
              <a:rPr sz="2500" spc="5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produttività</a:t>
            </a:r>
            <a:r>
              <a:rPr sz="2500" spc="4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45" dirty="0">
                <a:latin typeface="Georgia"/>
                <a:cs typeface="Georgia"/>
              </a:rPr>
              <a:t>  </a:t>
            </a:r>
            <a:r>
              <a:rPr sz="2500" spc="-10" dirty="0">
                <a:latin typeface="Georgia"/>
                <a:cs typeface="Georgia"/>
              </a:rPr>
              <a:t>lavoro </a:t>
            </a:r>
            <a:r>
              <a:rPr sz="2500" dirty="0">
                <a:latin typeface="Georgia"/>
                <a:cs typeface="Georgia"/>
              </a:rPr>
              <a:t>dipende</a:t>
            </a:r>
            <a:r>
              <a:rPr sz="2500" spc="5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</a:t>
            </a:r>
            <a:r>
              <a:rPr sz="2500" spc="5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quanto</a:t>
            </a:r>
            <a:r>
              <a:rPr sz="2500" spc="60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fattore</a:t>
            </a:r>
            <a:r>
              <a:rPr sz="2500" spc="5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si</a:t>
            </a:r>
            <a:r>
              <a:rPr sz="2500" spc="5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sta</a:t>
            </a:r>
            <a:r>
              <a:rPr sz="2500" spc="5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usando</a:t>
            </a:r>
            <a:r>
              <a:rPr sz="2500" spc="600" dirty="0">
                <a:latin typeface="Georgia"/>
                <a:cs typeface="Georgia"/>
              </a:rPr>
              <a:t>  </a:t>
            </a:r>
            <a:r>
              <a:rPr sz="2500" spc="-10" dirty="0">
                <a:latin typeface="Georgia"/>
                <a:cs typeface="Georgia"/>
              </a:rPr>
              <a:t>nella produzione.</a:t>
            </a:r>
            <a:endParaRPr sz="2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47590" y="639288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394" y="0"/>
                </a:lnTo>
              </a:path>
            </a:pathLst>
          </a:custGeom>
          <a:ln w="157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05703" y="6354535"/>
            <a:ext cx="1116330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32130" algn="l"/>
              </a:tabLst>
            </a:pPr>
            <a:r>
              <a:rPr sz="2950" i="1" spc="-25" dirty="0">
                <a:latin typeface="Times New Roman"/>
                <a:cs typeface="Times New Roman"/>
              </a:rPr>
              <a:t>L</a:t>
            </a:r>
            <a:r>
              <a:rPr sz="2625" i="1" spc="-37" baseline="42857" dirty="0">
                <a:latin typeface="Times New Roman"/>
                <a:cs typeface="Times New Roman"/>
              </a:rPr>
              <a:t>O</a:t>
            </a:r>
            <a:r>
              <a:rPr sz="2625" i="1" baseline="42857" dirty="0">
                <a:latin typeface="Times New Roman"/>
                <a:cs typeface="Times New Roman"/>
              </a:rPr>
              <a:t>	</a:t>
            </a:r>
            <a:r>
              <a:rPr sz="2950" spc="95" dirty="0">
                <a:latin typeface="Symbol"/>
                <a:cs typeface="Symbol"/>
              </a:rPr>
              <a:t></a:t>
            </a:r>
            <a:r>
              <a:rPr sz="2950" spc="85" dirty="0">
                <a:latin typeface="Times New Roman"/>
                <a:cs typeface="Times New Roman"/>
              </a:rPr>
              <a:t> </a:t>
            </a:r>
            <a:r>
              <a:rPr sz="2950" i="1" spc="45" dirty="0">
                <a:latin typeface="Times New Roman"/>
                <a:cs typeface="Times New Roman"/>
              </a:rPr>
              <a:t>L</a:t>
            </a:r>
            <a:endParaRPr sz="295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24301" y="3523379"/>
            <a:ext cx="6508750" cy="2853690"/>
            <a:chOff x="3124301" y="3523379"/>
            <a:chExt cx="6508750" cy="2853690"/>
          </a:xfrm>
        </p:grpSpPr>
        <p:sp>
          <p:nvSpPr>
            <p:cNvPr id="5" name="object 5"/>
            <p:cNvSpPr/>
            <p:nvPr/>
          </p:nvSpPr>
          <p:spPr>
            <a:xfrm>
              <a:off x="3129381" y="3528459"/>
              <a:ext cx="0" cy="2833370"/>
            </a:xfrm>
            <a:custGeom>
              <a:avLst/>
              <a:gdLst/>
              <a:ahLst/>
              <a:cxnLst/>
              <a:rect l="l" t="t" r="r" b="b"/>
              <a:pathLst>
                <a:path h="2833370">
                  <a:moveTo>
                    <a:pt x="0" y="0"/>
                  </a:moveTo>
                  <a:lnTo>
                    <a:pt x="1" y="2833146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29381" y="6361606"/>
              <a:ext cx="4967605" cy="0"/>
            </a:xfrm>
            <a:custGeom>
              <a:avLst/>
              <a:gdLst/>
              <a:ahLst/>
              <a:cxnLst/>
              <a:rect l="l" t="t" r="r" b="b"/>
              <a:pathLst>
                <a:path w="4967605">
                  <a:moveTo>
                    <a:pt x="0" y="0"/>
                  </a:moveTo>
                  <a:lnTo>
                    <a:pt x="4967287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5742" y="3648425"/>
              <a:ext cx="4469765" cy="2386330"/>
            </a:xfrm>
            <a:custGeom>
              <a:avLst/>
              <a:gdLst/>
              <a:ahLst/>
              <a:cxnLst/>
              <a:rect l="l" t="t" r="r" b="b"/>
              <a:pathLst>
                <a:path w="4469765" h="2386329">
                  <a:moveTo>
                    <a:pt x="0" y="0"/>
                  </a:moveTo>
                  <a:lnTo>
                    <a:pt x="31615" y="40823"/>
                  </a:lnTo>
                  <a:lnTo>
                    <a:pt x="63242" y="81634"/>
                  </a:lnTo>
                  <a:lnTo>
                    <a:pt x="94887" y="122418"/>
                  </a:lnTo>
                  <a:lnTo>
                    <a:pt x="126557" y="163164"/>
                  </a:lnTo>
                  <a:lnTo>
                    <a:pt x="158260" y="203857"/>
                  </a:lnTo>
                  <a:lnTo>
                    <a:pt x="190004" y="244485"/>
                  </a:lnTo>
                  <a:lnTo>
                    <a:pt x="221795" y="285036"/>
                  </a:lnTo>
                  <a:lnTo>
                    <a:pt x="253641" y="325495"/>
                  </a:lnTo>
                  <a:lnTo>
                    <a:pt x="285549" y="365850"/>
                  </a:lnTo>
                  <a:lnTo>
                    <a:pt x="317527" y="406087"/>
                  </a:lnTo>
                  <a:lnTo>
                    <a:pt x="349582" y="446195"/>
                  </a:lnTo>
                  <a:lnTo>
                    <a:pt x="381721" y="486159"/>
                  </a:lnTo>
                  <a:lnTo>
                    <a:pt x="413952" y="525967"/>
                  </a:lnTo>
                  <a:lnTo>
                    <a:pt x="446282" y="565606"/>
                  </a:lnTo>
                  <a:lnTo>
                    <a:pt x="478718" y="605062"/>
                  </a:lnTo>
                  <a:lnTo>
                    <a:pt x="511269" y="644324"/>
                  </a:lnTo>
                  <a:lnTo>
                    <a:pt x="543940" y="683377"/>
                  </a:lnTo>
                  <a:lnTo>
                    <a:pt x="576739" y="722208"/>
                  </a:lnTo>
                  <a:lnTo>
                    <a:pt x="609675" y="760805"/>
                  </a:lnTo>
                  <a:lnTo>
                    <a:pt x="642753" y="799155"/>
                  </a:lnTo>
                  <a:lnTo>
                    <a:pt x="675982" y="837245"/>
                  </a:lnTo>
                  <a:lnTo>
                    <a:pt x="709369" y="875061"/>
                  </a:lnTo>
                  <a:lnTo>
                    <a:pt x="742921" y="912590"/>
                  </a:lnTo>
                  <a:lnTo>
                    <a:pt x="776646" y="949820"/>
                  </a:lnTo>
                  <a:lnTo>
                    <a:pt x="810550" y="986738"/>
                  </a:lnTo>
                  <a:lnTo>
                    <a:pt x="844642" y="1023330"/>
                  </a:lnTo>
                  <a:lnTo>
                    <a:pt x="878928" y="1059584"/>
                  </a:lnTo>
                  <a:lnTo>
                    <a:pt x="913416" y="1095486"/>
                  </a:lnTo>
                  <a:lnTo>
                    <a:pt x="948113" y="1131023"/>
                  </a:lnTo>
                  <a:lnTo>
                    <a:pt x="983027" y="1166183"/>
                  </a:lnTo>
                  <a:lnTo>
                    <a:pt x="1018165" y="1200952"/>
                  </a:lnTo>
                  <a:lnTo>
                    <a:pt x="1053534" y="1235318"/>
                  </a:lnTo>
                  <a:lnTo>
                    <a:pt x="1089142" y="1269267"/>
                  </a:lnTo>
                  <a:lnTo>
                    <a:pt x="1124996" y="1302787"/>
                  </a:lnTo>
                  <a:lnTo>
                    <a:pt x="1161103" y="1335863"/>
                  </a:lnTo>
                  <a:lnTo>
                    <a:pt x="1197471" y="1368484"/>
                  </a:lnTo>
                  <a:lnTo>
                    <a:pt x="1234107" y="1400637"/>
                  </a:lnTo>
                  <a:lnTo>
                    <a:pt x="1271018" y="1432307"/>
                  </a:lnTo>
                  <a:lnTo>
                    <a:pt x="1308212" y="1463483"/>
                  </a:lnTo>
                  <a:lnTo>
                    <a:pt x="1345697" y="1494151"/>
                  </a:lnTo>
                  <a:lnTo>
                    <a:pt x="1383478" y="1524298"/>
                  </a:lnTo>
                  <a:lnTo>
                    <a:pt x="1421565" y="1553912"/>
                  </a:lnTo>
                  <a:lnTo>
                    <a:pt x="1459963" y="1582978"/>
                  </a:lnTo>
                  <a:lnTo>
                    <a:pt x="1498681" y="1611485"/>
                  </a:lnTo>
                  <a:lnTo>
                    <a:pt x="1537726" y="1639419"/>
                  </a:lnTo>
                  <a:lnTo>
                    <a:pt x="1577105" y="1666767"/>
                  </a:lnTo>
                  <a:lnTo>
                    <a:pt x="1616825" y="1693516"/>
                  </a:lnTo>
                  <a:lnTo>
                    <a:pt x="1656895" y="1719653"/>
                  </a:lnTo>
                  <a:lnTo>
                    <a:pt x="1697321" y="1745165"/>
                  </a:lnTo>
                  <a:lnTo>
                    <a:pt x="1738110" y="1770039"/>
                  </a:lnTo>
                  <a:lnTo>
                    <a:pt x="1779270" y="1794262"/>
                  </a:lnTo>
                  <a:lnTo>
                    <a:pt x="1820808" y="1817821"/>
                  </a:lnTo>
                  <a:lnTo>
                    <a:pt x="1862732" y="1840704"/>
                  </a:lnTo>
                  <a:lnTo>
                    <a:pt x="1905050" y="1862898"/>
                  </a:lnTo>
                  <a:lnTo>
                    <a:pt x="1947761" y="1884413"/>
                  </a:lnTo>
                  <a:lnTo>
                    <a:pt x="1990856" y="1905260"/>
                  </a:lnTo>
                  <a:lnTo>
                    <a:pt x="2034329" y="1925454"/>
                  </a:lnTo>
                  <a:lnTo>
                    <a:pt x="2078171" y="1945006"/>
                  </a:lnTo>
                  <a:lnTo>
                    <a:pt x="2122376" y="1963931"/>
                  </a:lnTo>
                  <a:lnTo>
                    <a:pt x="2166936" y="1982241"/>
                  </a:lnTo>
                  <a:lnTo>
                    <a:pt x="2211842" y="1999949"/>
                  </a:lnTo>
                  <a:lnTo>
                    <a:pt x="2257089" y="2017069"/>
                  </a:lnTo>
                  <a:lnTo>
                    <a:pt x="2302667" y="2033613"/>
                  </a:lnTo>
                  <a:lnTo>
                    <a:pt x="2348570" y="2049594"/>
                  </a:lnTo>
                  <a:lnTo>
                    <a:pt x="2394789" y="2065026"/>
                  </a:lnTo>
                  <a:lnTo>
                    <a:pt x="2441319" y="2079922"/>
                  </a:lnTo>
                  <a:lnTo>
                    <a:pt x="2488150" y="2094295"/>
                  </a:lnTo>
                  <a:lnTo>
                    <a:pt x="2535275" y="2108157"/>
                  </a:lnTo>
                  <a:lnTo>
                    <a:pt x="2582687" y="2121523"/>
                  </a:lnTo>
                  <a:lnTo>
                    <a:pt x="2630379" y="2134404"/>
                  </a:lnTo>
                  <a:lnTo>
                    <a:pt x="2678342" y="2146815"/>
                  </a:lnTo>
                  <a:lnTo>
                    <a:pt x="2726569" y="2158767"/>
                  </a:lnTo>
                  <a:lnTo>
                    <a:pt x="2775053" y="2170275"/>
                  </a:lnTo>
                  <a:lnTo>
                    <a:pt x="2823786" y="2181352"/>
                  </a:lnTo>
                  <a:lnTo>
                    <a:pt x="2872760" y="2192009"/>
                  </a:lnTo>
                  <a:lnTo>
                    <a:pt x="2921968" y="2202262"/>
                  </a:lnTo>
                  <a:lnTo>
                    <a:pt x="2971403" y="2212121"/>
                  </a:lnTo>
                  <a:lnTo>
                    <a:pt x="3021057" y="2221602"/>
                  </a:lnTo>
                  <a:lnTo>
                    <a:pt x="3070922" y="2230716"/>
                  </a:lnTo>
                  <a:lnTo>
                    <a:pt x="3120990" y="2239477"/>
                  </a:lnTo>
                  <a:lnTo>
                    <a:pt x="3171255" y="2247898"/>
                  </a:lnTo>
                  <a:lnTo>
                    <a:pt x="3221709" y="2255992"/>
                  </a:lnTo>
                  <a:lnTo>
                    <a:pt x="3272343" y="2263772"/>
                  </a:lnTo>
                  <a:lnTo>
                    <a:pt x="3323152" y="2271251"/>
                  </a:lnTo>
                  <a:lnTo>
                    <a:pt x="3374126" y="2278443"/>
                  </a:lnTo>
                  <a:lnTo>
                    <a:pt x="3425259" y="2285360"/>
                  </a:lnTo>
                  <a:lnTo>
                    <a:pt x="3476542" y="2292015"/>
                  </a:lnTo>
                  <a:lnTo>
                    <a:pt x="3527969" y="2298421"/>
                  </a:lnTo>
                  <a:lnTo>
                    <a:pt x="3579532" y="2304592"/>
                  </a:lnTo>
                  <a:lnTo>
                    <a:pt x="3631224" y="2310541"/>
                  </a:lnTo>
                  <a:lnTo>
                    <a:pt x="3683036" y="2316281"/>
                  </a:lnTo>
                  <a:lnTo>
                    <a:pt x="3734961" y="2321824"/>
                  </a:lnTo>
                  <a:lnTo>
                    <a:pt x="3786992" y="2327184"/>
                  </a:lnTo>
                  <a:lnTo>
                    <a:pt x="3839120" y="2332374"/>
                  </a:lnTo>
                  <a:lnTo>
                    <a:pt x="3891340" y="2337407"/>
                  </a:lnTo>
                  <a:lnTo>
                    <a:pt x="3943642" y="2342296"/>
                  </a:lnTo>
                  <a:lnTo>
                    <a:pt x="3996020" y="2347055"/>
                  </a:lnTo>
                  <a:lnTo>
                    <a:pt x="4048466" y="2351696"/>
                  </a:lnTo>
                  <a:lnTo>
                    <a:pt x="4100973" y="2356232"/>
                  </a:lnTo>
                  <a:lnTo>
                    <a:pt x="4153532" y="2360676"/>
                  </a:lnTo>
                  <a:lnTo>
                    <a:pt x="4206136" y="2365042"/>
                  </a:lnTo>
                  <a:lnTo>
                    <a:pt x="4258778" y="2369343"/>
                  </a:lnTo>
                  <a:lnTo>
                    <a:pt x="4311450" y="2373591"/>
                  </a:lnTo>
                  <a:lnTo>
                    <a:pt x="4364145" y="2377800"/>
                  </a:lnTo>
                  <a:lnTo>
                    <a:pt x="4416855" y="2381983"/>
                  </a:lnTo>
                  <a:lnTo>
                    <a:pt x="4469573" y="2386153"/>
                  </a:lnTo>
                </a:path>
              </a:pathLst>
            </a:custGeom>
            <a:ln w="2957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7475" y="3678006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0"/>
                  </a:lnTo>
                </a:path>
              </a:pathLst>
            </a:custGeom>
            <a:ln w="2956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98398" y="4915452"/>
              <a:ext cx="3129280" cy="859790"/>
            </a:xfrm>
            <a:custGeom>
              <a:avLst/>
              <a:gdLst/>
              <a:ahLst/>
              <a:cxnLst/>
              <a:rect l="l" t="t" r="r" b="b"/>
              <a:pathLst>
                <a:path w="3129279" h="859789">
                  <a:moveTo>
                    <a:pt x="0" y="0"/>
                  </a:moveTo>
                  <a:lnTo>
                    <a:pt x="3129193" y="0"/>
                  </a:lnTo>
                  <a:lnTo>
                    <a:pt x="3129193" y="859475"/>
                  </a:lnTo>
                  <a:lnTo>
                    <a:pt x="0" y="859475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50353" y="3238511"/>
            <a:ext cx="1058545" cy="77216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35280">
              <a:lnSpc>
                <a:spcPct val="100000"/>
              </a:lnSpc>
              <a:spcBef>
                <a:spcPts val="575"/>
              </a:spcBef>
            </a:pPr>
            <a:r>
              <a:rPr sz="2050" b="1" i="1" spc="-25" dirty="0">
                <a:latin typeface="Verdana"/>
                <a:cs typeface="Verdana"/>
              </a:rPr>
              <a:t>PML</a:t>
            </a:r>
            <a:endParaRPr sz="20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50" b="1" i="1" spc="-10" dirty="0">
                <a:latin typeface="Verdana"/>
                <a:cs typeface="Verdana"/>
              </a:rPr>
              <a:t>Salario</a:t>
            </a:r>
            <a:endParaRPr sz="205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3194" y="4947964"/>
            <a:ext cx="292671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099"/>
              </a:lnSpc>
              <a:spcBef>
                <a:spcPts val="95"/>
              </a:spcBef>
            </a:pP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La</a:t>
            </a:r>
            <a:r>
              <a:rPr sz="1650" b="1" spc="35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condizione</a:t>
            </a:r>
            <a:r>
              <a:rPr sz="1650" b="1" spc="40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i="1" spc="-10" dirty="0">
                <a:solidFill>
                  <a:srgbClr val="004E4C"/>
                </a:solidFill>
                <a:latin typeface="Verdana"/>
                <a:cs typeface="Verdana"/>
              </a:rPr>
              <a:t>PML=W/P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definisce</a:t>
            </a:r>
            <a:r>
              <a:rPr sz="1650" b="1" spc="25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la</a:t>
            </a:r>
            <a:r>
              <a:rPr sz="1650" b="1" spc="30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curva</a:t>
            </a:r>
            <a:r>
              <a:rPr sz="1650" b="1" spc="35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spc="-25" dirty="0">
                <a:solidFill>
                  <a:srgbClr val="004E4C"/>
                </a:solidFill>
                <a:latin typeface="Verdana"/>
                <a:cs typeface="Verdana"/>
              </a:rPr>
              <a:t>di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domanda</a:t>
            </a:r>
            <a:r>
              <a:rPr sz="1650" b="1" spc="35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4E4C"/>
                </a:solidFill>
                <a:latin typeface="Verdana"/>
                <a:cs typeface="Verdana"/>
              </a:rPr>
              <a:t>di</a:t>
            </a:r>
            <a:r>
              <a:rPr sz="1650" b="1" spc="40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004E4C"/>
                </a:solidFill>
                <a:latin typeface="Verdana"/>
                <a:cs typeface="Verdana"/>
              </a:rPr>
              <a:t>lavoro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61493" y="5992929"/>
            <a:ext cx="1379855" cy="734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050" b="1" i="1" dirty="0">
                <a:solidFill>
                  <a:srgbClr val="004E4C"/>
                </a:solidFill>
                <a:latin typeface="Verdana"/>
                <a:cs typeface="Verdana"/>
              </a:rPr>
              <a:t>L</a:t>
            </a:r>
            <a:r>
              <a:rPr sz="2025" b="1" baseline="26748" dirty="0">
                <a:solidFill>
                  <a:srgbClr val="004E4C"/>
                </a:solidFill>
                <a:latin typeface="Verdana"/>
                <a:cs typeface="Verdana"/>
              </a:rPr>
              <a:t>D</a:t>
            </a:r>
            <a:r>
              <a:rPr sz="2025" b="1" spc="37" baseline="26748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2050" b="1" i="1" dirty="0">
                <a:solidFill>
                  <a:srgbClr val="004E4C"/>
                </a:solidFill>
                <a:latin typeface="Verdana"/>
                <a:cs typeface="Verdana"/>
              </a:rPr>
              <a:t>=</a:t>
            </a:r>
            <a:r>
              <a:rPr sz="2050" b="1" i="1" spc="30" dirty="0">
                <a:solidFill>
                  <a:srgbClr val="004E4C"/>
                </a:solidFill>
                <a:latin typeface="Verdana"/>
                <a:cs typeface="Verdana"/>
              </a:rPr>
              <a:t> </a:t>
            </a:r>
            <a:r>
              <a:rPr sz="2050" b="1" i="1" spc="-25" dirty="0">
                <a:solidFill>
                  <a:srgbClr val="004E4C"/>
                </a:solidFill>
                <a:latin typeface="Verdana"/>
                <a:cs typeface="Verdana"/>
              </a:rPr>
              <a:t>PML</a:t>
            </a:r>
            <a:endParaRPr sz="2050">
              <a:latin typeface="Verdana"/>
              <a:cs typeface="Verdana"/>
            </a:endParaRPr>
          </a:p>
          <a:p>
            <a:pPr marL="272415">
              <a:lnSpc>
                <a:spcPct val="100000"/>
              </a:lnSpc>
              <a:spcBef>
                <a:spcPts val="105"/>
              </a:spcBef>
            </a:pPr>
            <a:r>
              <a:rPr sz="2500" b="1" i="1" dirty="0">
                <a:latin typeface="Verdana"/>
                <a:cs typeface="Verdana"/>
              </a:rPr>
              <a:t>L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99662" y="3015583"/>
            <a:ext cx="6042025" cy="2160270"/>
            <a:chOff x="3099662" y="3015583"/>
            <a:chExt cx="6042025" cy="2160270"/>
          </a:xfrm>
        </p:grpSpPr>
        <p:sp>
          <p:nvSpPr>
            <p:cNvPr id="14" name="object 14"/>
            <p:cNvSpPr/>
            <p:nvPr/>
          </p:nvSpPr>
          <p:spPr>
            <a:xfrm>
              <a:off x="3104742" y="5170173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61504" y="3020663"/>
              <a:ext cx="3875404" cy="864869"/>
            </a:xfrm>
            <a:custGeom>
              <a:avLst/>
              <a:gdLst/>
              <a:ahLst/>
              <a:cxnLst/>
              <a:rect l="l" t="t" r="r" b="b"/>
              <a:pathLst>
                <a:path w="3875404" h="864870">
                  <a:moveTo>
                    <a:pt x="0" y="0"/>
                  </a:moveTo>
                  <a:lnTo>
                    <a:pt x="3874944" y="0"/>
                  </a:lnTo>
                  <a:lnTo>
                    <a:pt x="3874944" y="864405"/>
                  </a:lnTo>
                  <a:lnTo>
                    <a:pt x="0" y="864405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09689" y="4903565"/>
            <a:ext cx="833119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W/P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1907" y="3056543"/>
            <a:ext cx="3502025" cy="783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100200"/>
              </a:lnSpc>
              <a:spcBef>
                <a:spcPts val="110"/>
              </a:spcBef>
            </a:pP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L</a:t>
            </a:r>
            <a:r>
              <a:rPr sz="1600" b="1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uguaglianza</a:t>
            </a:r>
            <a:r>
              <a:rPr sz="1650" b="1" spc="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tra</a:t>
            </a:r>
            <a:r>
              <a:rPr sz="1650" b="1" spc="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domanda</a:t>
            </a:r>
            <a:r>
              <a:rPr sz="1650" b="1" spc="6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spc="-50" dirty="0">
                <a:solidFill>
                  <a:srgbClr val="CC0000"/>
                </a:solidFill>
                <a:latin typeface="Verdana"/>
                <a:cs typeface="Verdana"/>
              </a:rPr>
              <a:t>e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offerta</a:t>
            </a:r>
            <a:r>
              <a:rPr sz="1650" b="1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determina</a:t>
            </a:r>
            <a:r>
              <a:rPr sz="1650" b="1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il</a:t>
            </a:r>
            <a:r>
              <a:rPr sz="1650" b="1" spc="3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CC0000"/>
                </a:solidFill>
                <a:latin typeface="Verdana"/>
                <a:cs typeface="Verdana"/>
              </a:rPr>
              <a:t>salario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reale</a:t>
            </a:r>
            <a:r>
              <a:rPr sz="1650" b="1" spc="2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CC0000"/>
                </a:solidFill>
                <a:latin typeface="Verdana"/>
                <a:cs typeface="Verdana"/>
              </a:rPr>
              <a:t>di</a:t>
            </a:r>
            <a:r>
              <a:rPr sz="1650" b="1" spc="30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CC0000"/>
                </a:solidFill>
                <a:latin typeface="Verdana"/>
                <a:cs typeface="Verdana"/>
              </a:rPr>
              <a:t>equilibrio</a:t>
            </a:r>
            <a:endParaRPr sz="165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803209" y="3883205"/>
            <a:ext cx="4607560" cy="1449705"/>
            <a:chOff x="4803209" y="3883205"/>
            <a:chExt cx="4607560" cy="1449705"/>
          </a:xfrm>
        </p:grpSpPr>
        <p:sp>
          <p:nvSpPr>
            <p:cNvPr id="19" name="object 19"/>
            <p:cNvSpPr/>
            <p:nvPr/>
          </p:nvSpPr>
          <p:spPr>
            <a:xfrm>
              <a:off x="4817996" y="5018983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149545"/>
                  </a:moveTo>
                  <a:lnTo>
                    <a:pt x="7620" y="102277"/>
                  </a:lnTo>
                  <a:lnTo>
                    <a:pt x="28840" y="61225"/>
                  </a:lnTo>
                  <a:lnTo>
                    <a:pt x="61198" y="28853"/>
                  </a:lnTo>
                  <a:lnTo>
                    <a:pt x="102231" y="7623"/>
                  </a:lnTo>
                  <a:lnTo>
                    <a:pt x="149478" y="0"/>
                  </a:lnTo>
                  <a:lnTo>
                    <a:pt x="196725" y="7623"/>
                  </a:lnTo>
                  <a:lnTo>
                    <a:pt x="237758" y="28853"/>
                  </a:lnTo>
                  <a:lnTo>
                    <a:pt x="270116" y="61225"/>
                  </a:lnTo>
                  <a:lnTo>
                    <a:pt x="291336" y="102277"/>
                  </a:lnTo>
                  <a:lnTo>
                    <a:pt x="298957" y="149545"/>
                  </a:lnTo>
                  <a:lnTo>
                    <a:pt x="291336" y="196813"/>
                  </a:lnTo>
                  <a:lnTo>
                    <a:pt x="270116" y="237865"/>
                  </a:lnTo>
                  <a:lnTo>
                    <a:pt x="237758" y="270237"/>
                  </a:lnTo>
                  <a:lnTo>
                    <a:pt x="196725" y="291466"/>
                  </a:lnTo>
                  <a:lnTo>
                    <a:pt x="149478" y="299090"/>
                  </a:lnTo>
                  <a:lnTo>
                    <a:pt x="102231" y="291466"/>
                  </a:lnTo>
                  <a:lnTo>
                    <a:pt x="61198" y="270237"/>
                  </a:lnTo>
                  <a:lnTo>
                    <a:pt x="28840" y="237865"/>
                  </a:lnTo>
                  <a:lnTo>
                    <a:pt x="7620" y="196813"/>
                  </a:lnTo>
                  <a:lnTo>
                    <a:pt x="0" y="149545"/>
                  </a:lnTo>
                  <a:close/>
                </a:path>
              </a:pathLst>
            </a:custGeom>
            <a:ln w="29573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19225" y="3883205"/>
              <a:ext cx="252095" cy="1137920"/>
            </a:xfrm>
            <a:custGeom>
              <a:avLst/>
              <a:gdLst/>
              <a:ahLst/>
              <a:cxnLst/>
              <a:rect l="l" t="t" r="r" b="b"/>
              <a:pathLst>
                <a:path w="252095" h="1137920">
                  <a:moveTo>
                    <a:pt x="232600" y="0"/>
                  </a:moveTo>
                  <a:lnTo>
                    <a:pt x="29034" y="1058099"/>
                  </a:lnTo>
                  <a:lnTo>
                    <a:pt x="0" y="1052508"/>
                  </a:lnTo>
                  <a:lnTo>
                    <a:pt x="23809" y="1137422"/>
                  </a:lnTo>
                  <a:lnTo>
                    <a:pt x="77425" y="1067417"/>
                  </a:lnTo>
                  <a:lnTo>
                    <a:pt x="48390" y="1061826"/>
                  </a:lnTo>
                  <a:lnTo>
                    <a:pt x="251956" y="3727"/>
                  </a:lnTo>
                  <a:lnTo>
                    <a:pt x="23260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06454" y="3949158"/>
              <a:ext cx="3799840" cy="864869"/>
            </a:xfrm>
            <a:custGeom>
              <a:avLst/>
              <a:gdLst/>
              <a:ahLst/>
              <a:cxnLst/>
              <a:rect l="l" t="t" r="r" b="b"/>
              <a:pathLst>
                <a:path w="3799840" h="864870">
                  <a:moveTo>
                    <a:pt x="0" y="0"/>
                  </a:moveTo>
                  <a:lnTo>
                    <a:pt x="3799383" y="0"/>
                  </a:lnTo>
                  <a:lnTo>
                    <a:pt x="3799383" y="864405"/>
                  </a:lnTo>
                  <a:lnTo>
                    <a:pt x="0" y="864405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768872" y="3985455"/>
            <a:ext cx="3484879" cy="783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200"/>
              </a:lnSpc>
              <a:spcBef>
                <a:spcPts val="110"/>
              </a:spcBef>
            </a:pP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L</a:t>
            </a:r>
            <a:r>
              <a:rPr sz="1600" b="1" dirty="0">
                <a:solidFill>
                  <a:srgbClr val="003399"/>
                </a:solidFill>
                <a:latin typeface="MS PGothic"/>
                <a:cs typeface="MS PGothic"/>
              </a:rPr>
              <a:t>’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offerta</a:t>
            </a:r>
            <a:r>
              <a:rPr sz="1650" b="1" spc="35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di</a:t>
            </a:r>
            <a:r>
              <a:rPr sz="1650" b="1" spc="40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lavoro</a:t>
            </a:r>
            <a:r>
              <a:rPr sz="1650" b="1" spc="35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è</a:t>
            </a:r>
            <a:r>
              <a:rPr sz="1650" b="1" spc="30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003399"/>
                </a:solidFill>
                <a:latin typeface="Verdana"/>
                <a:cs typeface="Verdana"/>
              </a:rPr>
              <a:t>costante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e</a:t>
            </a:r>
            <a:r>
              <a:rPr sz="1650" b="1" spc="15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pari</a:t>
            </a:r>
            <a:r>
              <a:rPr sz="1650" b="1" spc="20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a</a:t>
            </a:r>
            <a:r>
              <a:rPr sz="1650" b="1" spc="20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tutto</a:t>
            </a:r>
            <a:r>
              <a:rPr sz="1650" b="1" spc="15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il</a:t>
            </a:r>
            <a:r>
              <a:rPr sz="1650" b="1" spc="20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003399"/>
                </a:solidFill>
                <a:latin typeface="Verdana"/>
                <a:cs typeface="Verdana"/>
              </a:rPr>
              <a:t>lavoro </a:t>
            </a:r>
            <a:r>
              <a:rPr sz="1650" b="1" dirty="0">
                <a:solidFill>
                  <a:srgbClr val="003399"/>
                </a:solidFill>
                <a:latin typeface="Verdana"/>
                <a:cs typeface="Verdana"/>
              </a:rPr>
              <a:t>disponibile</a:t>
            </a:r>
            <a:r>
              <a:rPr sz="1650" b="1" spc="65" dirty="0">
                <a:solidFill>
                  <a:srgbClr val="003399"/>
                </a:solidFill>
                <a:latin typeface="Verdana"/>
                <a:cs typeface="Verdana"/>
              </a:rPr>
              <a:t> </a:t>
            </a:r>
            <a:r>
              <a:rPr sz="1650" b="1" spc="-10" dirty="0">
                <a:solidFill>
                  <a:srgbClr val="003399"/>
                </a:solidFill>
                <a:latin typeface="Verdana"/>
                <a:cs typeface="Verdana"/>
              </a:rPr>
              <a:t>nell</a:t>
            </a:r>
            <a:r>
              <a:rPr sz="1600" b="1" spc="-10" dirty="0">
                <a:solidFill>
                  <a:srgbClr val="003399"/>
                </a:solidFill>
                <a:latin typeface="MS PGothic"/>
                <a:cs typeface="MS PGothic"/>
              </a:rPr>
              <a:t>’</a:t>
            </a:r>
            <a:r>
              <a:rPr sz="1650" b="1" spc="-10" dirty="0">
                <a:solidFill>
                  <a:srgbClr val="003399"/>
                </a:solidFill>
                <a:latin typeface="Verdana"/>
                <a:cs typeface="Verdana"/>
              </a:rPr>
              <a:t>economia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32009" y="1872966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259" y="0"/>
                </a:lnTo>
              </a:path>
            </a:pathLst>
          </a:custGeom>
          <a:ln w="162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61105" y="444876"/>
            <a:ext cx="8430895" cy="2631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algn="ctr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solidFill>
                  <a:srgbClr val="7B9899"/>
                </a:solidFill>
                <a:latin typeface="Georgia"/>
                <a:cs typeface="Georgia"/>
              </a:rPr>
              <a:t>Il salario</a:t>
            </a:r>
            <a:r>
              <a:rPr sz="2900" spc="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90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900" spc="1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900" spc="-10" dirty="0">
                <a:solidFill>
                  <a:srgbClr val="7B9899"/>
                </a:solidFill>
                <a:latin typeface="Georgia"/>
                <a:cs typeface="Georgia"/>
              </a:rPr>
              <a:t>equilibrio</a:t>
            </a:r>
            <a:endParaRPr sz="2900" dirty="0">
              <a:latin typeface="Georgia"/>
              <a:cs typeface="Georgia"/>
            </a:endParaRPr>
          </a:p>
          <a:p>
            <a:pPr marL="116839" algn="ctr">
              <a:lnSpc>
                <a:spcPct val="100000"/>
              </a:lnSpc>
              <a:spcBef>
                <a:spcPts val="20"/>
              </a:spcBef>
            </a:pP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Domanda</a:t>
            </a:r>
            <a:r>
              <a:rPr sz="2500" spc="-4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e</a:t>
            </a:r>
            <a:r>
              <a:rPr sz="2500" spc="-3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offerta</a:t>
            </a:r>
            <a:r>
              <a:rPr sz="2500" spc="-4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500" spc="-3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7B9899"/>
                </a:solidFill>
                <a:latin typeface="Georgia"/>
                <a:cs typeface="Georgia"/>
              </a:rPr>
              <a:t>lavoro</a:t>
            </a:r>
            <a:endParaRPr sz="2500" dirty="0">
              <a:latin typeface="Georgia"/>
              <a:cs typeface="Georgia"/>
            </a:endParaRPr>
          </a:p>
          <a:p>
            <a:pPr marL="168275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14</a:t>
            </a:r>
            <a:endParaRPr sz="1650" dirty="0">
              <a:latin typeface="Verdana"/>
              <a:cs typeface="Verdana"/>
            </a:endParaRPr>
          </a:p>
          <a:p>
            <a:pPr marL="244475" indent="-232410">
              <a:lnSpc>
                <a:spcPct val="100000"/>
              </a:lnSpc>
              <a:spcBef>
                <a:spcPts val="1360"/>
              </a:spcBef>
              <a:buClr>
                <a:srgbClr val="D16349"/>
              </a:buClr>
              <a:buSzPct val="84000"/>
              <a:buFont typeface="Arial"/>
              <a:buChar char="•"/>
              <a:tabLst>
                <a:tab pos="244475" algn="l"/>
                <a:tab pos="245745" algn="l"/>
              </a:tabLst>
            </a:pPr>
            <a:r>
              <a:rPr sz="2500" dirty="0">
                <a:latin typeface="Georgia"/>
                <a:cs typeface="Georgia"/>
              </a:rPr>
              <a:t>L’offerta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lavoro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costante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pari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4575" i="1" spc="-75" baseline="-4553" dirty="0">
                <a:latin typeface="Times New Roman"/>
                <a:cs typeface="Times New Roman"/>
              </a:rPr>
              <a:t>L</a:t>
            </a:r>
            <a:endParaRPr sz="4575" baseline="-4553" dirty="0">
              <a:latin typeface="Times New Roman"/>
              <a:cs typeface="Times New Roman"/>
            </a:endParaRPr>
          </a:p>
          <a:p>
            <a:pPr marL="244475" indent="-232410">
              <a:lnSpc>
                <a:spcPct val="100000"/>
              </a:lnSpc>
              <a:spcBef>
                <a:spcPts val="25"/>
              </a:spcBef>
              <a:buClr>
                <a:srgbClr val="D16349"/>
              </a:buClr>
              <a:buSzPct val="84000"/>
              <a:buFont typeface="Arial"/>
              <a:buChar char="•"/>
              <a:tabLst>
                <a:tab pos="244475" algn="l"/>
                <a:tab pos="245745" algn="l"/>
              </a:tabLst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salario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equilibrio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quindi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determinato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 err="1">
                <a:latin typeface="Georgia"/>
                <a:cs typeface="Georgia"/>
              </a:rPr>
              <a:t>dalla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 err="1">
                <a:latin typeface="Georgia"/>
                <a:cs typeface="Georgia"/>
              </a:rPr>
              <a:t>domanda</a:t>
            </a:r>
            <a:endParaRPr lang="it-IT" sz="2500" spc="-10" dirty="0">
              <a:latin typeface="Georgia"/>
              <a:cs typeface="Georgia"/>
            </a:endParaRPr>
          </a:p>
          <a:p>
            <a:pPr marL="244475" indent="-232410">
              <a:lnSpc>
                <a:spcPct val="100000"/>
              </a:lnSpc>
              <a:spcBef>
                <a:spcPts val="25"/>
              </a:spcBef>
              <a:buClr>
                <a:srgbClr val="D16349"/>
              </a:buClr>
              <a:buSzPct val="84000"/>
              <a:buFont typeface="Arial"/>
              <a:buChar char="•"/>
              <a:tabLst>
                <a:tab pos="244475" algn="l"/>
                <a:tab pos="245745" algn="l"/>
              </a:tabLst>
            </a:pPr>
            <a:r>
              <a:rPr lang="it-IT" sz="2500" spc="-10" dirty="0">
                <a:latin typeface="Georgia"/>
                <a:cs typeface="Georgia"/>
              </a:rPr>
              <a:t>PML diminuisce all’aumentare di L</a:t>
            </a:r>
            <a:endParaRPr sz="2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2581" rIns="0" bIns="0" rtlCol="0">
            <a:spAutoFit/>
          </a:bodyPr>
          <a:lstStyle/>
          <a:p>
            <a:pPr marL="100901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Il</a:t>
            </a:r>
            <a:r>
              <a:rPr spc="-10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flusso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circolare della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macroeconomia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9134" y="1765138"/>
            <a:ext cx="8942431" cy="505167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72877" y="1377655"/>
            <a:ext cx="17589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2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5733" rIns="0" bIns="0" rtlCol="0">
            <a:spAutoFit/>
          </a:bodyPr>
          <a:lstStyle/>
          <a:p>
            <a:pPr marL="236347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rendita del </a:t>
            </a:r>
            <a:r>
              <a:rPr spc="-10" dirty="0">
                <a:solidFill>
                  <a:srgbClr val="7B9899"/>
                </a:solidFill>
              </a:rPr>
              <a:t>capitale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3501" y="1294763"/>
            <a:ext cx="7974965" cy="54526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15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Verdana"/>
              <a:cs typeface="Verdana"/>
            </a:endParaRPr>
          </a:p>
          <a:p>
            <a:pPr marL="310515" marR="6985" indent="-298450">
              <a:lnSpc>
                <a:spcPct val="106000"/>
              </a:lnSpc>
              <a:tabLst>
                <a:tab pos="2568575" algn="l"/>
              </a:tabLst>
            </a:pPr>
            <a:r>
              <a:rPr sz="2000" dirty="0">
                <a:latin typeface="Georgia"/>
                <a:cs typeface="Georgia"/>
              </a:rPr>
              <a:t>Per</a:t>
            </a:r>
            <a:r>
              <a:rPr sz="2000" spc="3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</a:t>
            </a:r>
            <a:r>
              <a:rPr sz="2000" spc="3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lavoro: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b="1" i="1" spc="-25" dirty="0">
                <a:latin typeface="Georgia"/>
                <a:cs typeface="Georgia"/>
              </a:rPr>
              <a:t>PML</a:t>
            </a:r>
            <a:r>
              <a:rPr sz="2000" b="1" i="1" dirty="0">
                <a:latin typeface="Georgia"/>
                <a:cs typeface="Georgia"/>
              </a:rPr>
              <a:t>	</a:t>
            </a:r>
            <a:r>
              <a:rPr sz="2000" dirty="0">
                <a:latin typeface="Georgia"/>
                <a:cs typeface="Georgia"/>
              </a:rPr>
              <a:t>=</a:t>
            </a:r>
            <a:r>
              <a:rPr sz="2000" spc="320" dirty="0">
                <a:latin typeface="Georgia"/>
                <a:cs typeface="Georgia"/>
              </a:rPr>
              <a:t> </a:t>
            </a:r>
            <a:r>
              <a:rPr sz="2000" b="1" i="1" dirty="0">
                <a:latin typeface="Georgia"/>
                <a:cs typeface="Georgia"/>
              </a:rPr>
              <a:t>W</a:t>
            </a:r>
            <a:r>
              <a:rPr sz="2000" i="1" dirty="0">
                <a:latin typeface="Georgia"/>
                <a:cs typeface="Georgia"/>
              </a:rPr>
              <a:t>/</a:t>
            </a:r>
            <a:r>
              <a:rPr sz="2000" b="1" i="1" dirty="0">
                <a:latin typeface="Georgia"/>
                <a:cs typeface="Georgia"/>
              </a:rPr>
              <a:t>P.</a:t>
            </a:r>
            <a:r>
              <a:rPr sz="2000" b="1" i="1" spc="3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Ripetiamo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</a:t>
            </a:r>
            <a:r>
              <a:rPr sz="2000" spc="3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stesso</a:t>
            </a:r>
            <a:r>
              <a:rPr sz="2000" spc="3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ragionamento </a:t>
            </a:r>
            <a:r>
              <a:rPr sz="2000" dirty="0">
                <a:latin typeface="Georgia"/>
                <a:cs typeface="Georgia"/>
              </a:rPr>
              <a:t>per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capitale.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Georgia"/>
              <a:cs typeface="Georgia"/>
            </a:endParaRPr>
          </a:p>
          <a:p>
            <a:pPr marL="310515" marR="5080" indent="-298450">
              <a:lnSpc>
                <a:spcPct val="106000"/>
              </a:lnSpc>
              <a:tabLst>
                <a:tab pos="1550035" algn="l"/>
                <a:tab pos="1976755" algn="l"/>
                <a:tab pos="3328670" algn="l"/>
                <a:tab pos="4713605" algn="l"/>
                <a:tab pos="6012815" algn="l"/>
                <a:tab pos="7110730" algn="l"/>
                <a:tab pos="7741920" algn="l"/>
              </a:tabLst>
            </a:pPr>
            <a:r>
              <a:rPr sz="2000" b="1" spc="-10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000" b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000" b="1" spc="-25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00" b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000" b="1" spc="-10" dirty="0">
                <a:solidFill>
                  <a:srgbClr val="000099"/>
                </a:solidFill>
                <a:latin typeface="Georgia"/>
                <a:cs typeface="Georgia"/>
              </a:rPr>
              <a:t>capitale</a:t>
            </a:r>
            <a:r>
              <a:rPr sz="2000" spc="-10" dirty="0">
                <a:solidFill>
                  <a:srgbClr val="000099"/>
                </a:solidFill>
                <a:latin typeface="Georgia"/>
                <a:cs typeface="Georgia"/>
              </a:rPr>
              <a:t>: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spc="-10" dirty="0">
                <a:latin typeface="Adobe Clean"/>
                <a:cs typeface="Adobe Clean"/>
              </a:rPr>
              <a:t>’</a:t>
            </a:r>
            <a:r>
              <a:rPr sz="2000" spc="-10" dirty="0">
                <a:latin typeface="Georgia"/>
                <a:cs typeface="Georgia"/>
              </a:rPr>
              <a:t>impresa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domanda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capitale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20" dirty="0">
                <a:latin typeface="Georgia"/>
                <a:cs typeface="Georgia"/>
              </a:rPr>
              <a:t>fino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25" dirty="0">
                <a:latin typeface="Georgia"/>
                <a:cs typeface="Georgia"/>
              </a:rPr>
              <a:t>al </a:t>
            </a:r>
            <a:r>
              <a:rPr sz="2000" dirty="0">
                <a:latin typeface="Georgia"/>
                <a:cs typeface="Georgia"/>
              </a:rPr>
              <a:t>punto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cui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produttività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costo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marginale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sono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 err="1">
                <a:latin typeface="Georgia"/>
                <a:cs typeface="Georgia"/>
              </a:rPr>
              <a:t>uguali</a:t>
            </a:r>
            <a:r>
              <a:rPr sz="2000" spc="-10" dirty="0">
                <a:latin typeface="Georgia"/>
                <a:cs typeface="Georgia"/>
              </a:rPr>
              <a:t>:</a:t>
            </a:r>
            <a:endParaRPr lang="it-IT" sz="2000" spc="-10" dirty="0">
              <a:latin typeface="Georgia"/>
              <a:cs typeface="Georgia"/>
            </a:endParaRPr>
          </a:p>
          <a:p>
            <a:pPr marL="310515" marR="5080" indent="-298450">
              <a:lnSpc>
                <a:spcPct val="106000"/>
              </a:lnSpc>
              <a:tabLst>
                <a:tab pos="1550035" algn="l"/>
                <a:tab pos="1976755" algn="l"/>
                <a:tab pos="3328670" algn="l"/>
                <a:tab pos="4713605" algn="l"/>
                <a:tab pos="6012815" algn="l"/>
                <a:tab pos="7110730" algn="l"/>
                <a:tab pos="7741920" algn="l"/>
              </a:tabLst>
            </a:pPr>
            <a:r>
              <a:rPr lang="it-IT" sz="2000" spc="-10" dirty="0">
                <a:latin typeface="Georgia"/>
                <a:cs typeface="Georgia"/>
              </a:rPr>
              <a:t>PMK=</a:t>
            </a:r>
            <a:r>
              <a:rPr lang="it-IT" sz="2000" spc="-10" dirty="0" err="1">
                <a:latin typeface="Georgia"/>
                <a:cs typeface="Georgia"/>
              </a:rPr>
              <a:t>F</a:t>
            </a:r>
            <a:r>
              <a:rPr lang="it-IT" sz="2000" spc="-10" dirty="0">
                <a:latin typeface="Georgia"/>
                <a:cs typeface="Georgia"/>
              </a:rPr>
              <a:t>(K+1,L)-</a:t>
            </a:r>
            <a:r>
              <a:rPr lang="it-IT" sz="2000" spc="-10" dirty="0" err="1">
                <a:latin typeface="Georgia"/>
                <a:cs typeface="Georgia"/>
              </a:rPr>
              <a:t>F</a:t>
            </a:r>
            <a:r>
              <a:rPr lang="it-IT" sz="2000" spc="-10" dirty="0">
                <a:latin typeface="Georgia"/>
                <a:cs typeface="Georgia"/>
              </a:rPr>
              <a:t>(K,L)</a:t>
            </a:r>
          </a:p>
          <a:p>
            <a:pPr marL="310515" marR="5080" indent="-298450">
              <a:lnSpc>
                <a:spcPct val="106000"/>
              </a:lnSpc>
              <a:tabLst>
                <a:tab pos="1550035" algn="l"/>
                <a:tab pos="1976755" algn="l"/>
                <a:tab pos="3328670" algn="l"/>
                <a:tab pos="4713605" algn="l"/>
                <a:tab pos="6012815" algn="l"/>
                <a:tab pos="7110730" algn="l"/>
                <a:tab pos="7741920" algn="l"/>
              </a:tabLst>
            </a:pPr>
            <a:r>
              <a:rPr lang="it-IT" sz="2000" dirty="0">
                <a:latin typeface="Georgia"/>
                <a:cs typeface="Georgia"/>
              </a:rPr>
              <a:t>L’incremento di profitto che di </a:t>
            </a:r>
            <a:r>
              <a:rPr lang="it-IT" sz="2000" dirty="0" err="1">
                <a:latin typeface="Georgia"/>
                <a:cs typeface="Georgia"/>
              </a:rPr>
              <a:t>ottine</a:t>
            </a:r>
            <a:r>
              <a:rPr lang="it-IT" sz="2000" dirty="0">
                <a:latin typeface="Georgia"/>
                <a:cs typeface="Georgia"/>
              </a:rPr>
              <a:t> da 1 unità di k è uguale a (PMK x </a:t>
            </a:r>
            <a:r>
              <a:rPr lang="it-IT" sz="2000" dirty="0" err="1">
                <a:latin typeface="Georgia"/>
                <a:cs typeface="Georgia"/>
              </a:rPr>
              <a:t>P</a:t>
            </a:r>
            <a:r>
              <a:rPr lang="it-IT" sz="2000" dirty="0">
                <a:latin typeface="Georgia"/>
                <a:cs typeface="Georgia"/>
              </a:rPr>
              <a:t>) - </a:t>
            </a:r>
            <a:r>
              <a:rPr lang="it-IT" sz="2000" dirty="0" err="1">
                <a:latin typeface="Georgia"/>
                <a:cs typeface="Georgia"/>
              </a:rPr>
              <a:t>R</a:t>
            </a:r>
            <a:endParaRPr sz="2000" dirty="0">
              <a:latin typeface="Georgia"/>
              <a:cs typeface="Georgia"/>
            </a:endParaRPr>
          </a:p>
          <a:p>
            <a:pPr marL="64769" algn="ctr">
              <a:lnSpc>
                <a:spcPct val="100000"/>
              </a:lnSpc>
              <a:spcBef>
                <a:spcPts val="690"/>
              </a:spcBef>
            </a:pPr>
            <a:r>
              <a:rPr sz="2000" b="1" i="1" dirty="0">
                <a:solidFill>
                  <a:srgbClr val="CC0000"/>
                </a:solidFill>
                <a:latin typeface="Georgia"/>
                <a:cs typeface="Georgia"/>
              </a:rPr>
              <a:t>PMK</a:t>
            </a:r>
            <a:r>
              <a:rPr sz="2000" b="1" i="1" spc="23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CC0000"/>
                </a:solidFill>
                <a:latin typeface="Georgia"/>
                <a:cs typeface="Georgia"/>
              </a:rPr>
              <a:t>=</a:t>
            </a:r>
            <a:r>
              <a:rPr sz="2000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00" b="1" i="1" spc="-25" dirty="0">
                <a:solidFill>
                  <a:srgbClr val="CC0000"/>
                </a:solidFill>
                <a:latin typeface="Georgia"/>
                <a:cs typeface="Georgia"/>
              </a:rPr>
              <a:t>R</a:t>
            </a:r>
            <a:r>
              <a:rPr sz="2000" i="1" spc="-25" dirty="0">
                <a:solidFill>
                  <a:srgbClr val="CC0000"/>
                </a:solidFill>
                <a:latin typeface="Georgia"/>
                <a:cs typeface="Georgia"/>
              </a:rPr>
              <a:t>/</a:t>
            </a:r>
            <a:r>
              <a:rPr sz="2000" b="1" i="1" spc="-25" dirty="0">
                <a:solidFill>
                  <a:srgbClr val="CC0000"/>
                </a:solidFill>
                <a:latin typeface="Georgia"/>
                <a:cs typeface="Georgia"/>
              </a:rPr>
              <a:t>P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r>
              <a:rPr lang="it-IT" dirty="0">
                <a:latin typeface="Georgia"/>
                <a:cs typeface="Georgia"/>
              </a:rPr>
              <a:t>PMK = la quantità addizionale di </a:t>
            </a:r>
            <a:r>
              <a:rPr lang="it-IT" dirty="0" err="1">
                <a:latin typeface="Georgia"/>
                <a:cs typeface="Georgia"/>
              </a:rPr>
              <a:t>prodottoche</a:t>
            </a:r>
            <a:r>
              <a:rPr lang="it-IT" dirty="0">
                <a:latin typeface="Georgia"/>
                <a:cs typeface="Georgia"/>
              </a:rPr>
              <a:t> l’impresa </a:t>
            </a:r>
            <a:r>
              <a:rPr lang="it-IT" dirty="0" err="1">
                <a:latin typeface="Georgia"/>
                <a:cs typeface="Georgia"/>
              </a:rPr>
              <a:t>ottine</a:t>
            </a:r>
            <a:r>
              <a:rPr lang="it-IT" dirty="0">
                <a:latin typeface="Georgia"/>
                <a:cs typeface="Georgia"/>
              </a:rPr>
              <a:t> da 1 unità di capitale in più</a:t>
            </a:r>
            <a:endParaRPr sz="3200" dirty="0">
              <a:latin typeface="Georgia"/>
              <a:cs typeface="Georgia"/>
            </a:endParaRPr>
          </a:p>
          <a:p>
            <a:pPr marL="310515" marR="6985" indent="-298450">
              <a:lnSpc>
                <a:spcPct val="107300"/>
              </a:lnSpc>
              <a:spcBef>
                <a:spcPts val="5"/>
              </a:spcBef>
            </a:pPr>
            <a:r>
              <a:rPr sz="2000" dirty="0">
                <a:latin typeface="Georgia"/>
                <a:cs typeface="Georgia"/>
              </a:rPr>
              <a:t>La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curva</a:t>
            </a:r>
            <a:r>
              <a:rPr sz="2000" spc="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della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produttività</a:t>
            </a:r>
            <a:r>
              <a:rPr sz="2000" spc="6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marginale</a:t>
            </a:r>
            <a:r>
              <a:rPr sz="2000" spc="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dell</a:t>
            </a:r>
            <a:r>
              <a:rPr sz="2000" dirty="0">
                <a:solidFill>
                  <a:srgbClr val="000099"/>
                </a:solidFill>
                <a:latin typeface="Adobe Clean"/>
                <a:cs typeface="Adobe Clean"/>
              </a:rPr>
              <a:t>’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impresa</a:t>
            </a:r>
            <a:r>
              <a:rPr sz="2000" spc="6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rappresenta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la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curva</a:t>
            </a:r>
            <a:r>
              <a:rPr sz="200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0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00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0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0099"/>
                </a:solidFill>
                <a:latin typeface="Georgia"/>
                <a:cs typeface="Georgia"/>
              </a:rPr>
              <a:t>capitale</a:t>
            </a:r>
            <a:r>
              <a:rPr sz="2150" spc="-10" dirty="0">
                <a:solidFill>
                  <a:srgbClr val="000099"/>
                </a:solidFill>
                <a:latin typeface="Georgia"/>
                <a:cs typeface="Georgia"/>
              </a:rPr>
              <a:t>.</a:t>
            </a:r>
            <a:endParaRPr sz="21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8028" y="420214"/>
            <a:ext cx="664146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 distribuzione</a:t>
            </a:r>
            <a:r>
              <a:rPr spc="-5" dirty="0"/>
              <a:t> </a:t>
            </a:r>
            <a:r>
              <a:rPr dirty="0"/>
              <a:t>della ricchezza </a:t>
            </a:r>
            <a:r>
              <a:rPr spc="-10" dirty="0"/>
              <a:t>prodotta</a:t>
            </a:r>
          </a:p>
        </p:txBody>
      </p:sp>
      <p:sp>
        <p:nvSpPr>
          <p:cNvPr id="3" name="object 3"/>
          <p:cNvSpPr/>
          <p:nvPr/>
        </p:nvSpPr>
        <p:spPr>
          <a:xfrm>
            <a:off x="6279754" y="2245240"/>
            <a:ext cx="1842770" cy="220979"/>
          </a:xfrm>
          <a:custGeom>
            <a:avLst/>
            <a:gdLst/>
            <a:ahLst/>
            <a:cxnLst/>
            <a:rect l="l" t="t" r="r" b="b"/>
            <a:pathLst>
              <a:path w="1842770" h="220980">
                <a:moveTo>
                  <a:pt x="0" y="220699"/>
                </a:moveTo>
                <a:lnTo>
                  <a:pt x="325639" y="220699"/>
                </a:lnTo>
              </a:path>
              <a:path w="1842770" h="220980">
                <a:moveTo>
                  <a:pt x="371458" y="0"/>
                </a:moveTo>
                <a:lnTo>
                  <a:pt x="556369" y="0"/>
                </a:lnTo>
              </a:path>
              <a:path w="1842770" h="220980">
                <a:moveTo>
                  <a:pt x="1657653" y="0"/>
                </a:moveTo>
                <a:lnTo>
                  <a:pt x="1842564" y="0"/>
                </a:lnTo>
              </a:path>
            </a:pathLst>
          </a:custGeom>
          <a:ln w="132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351755" y="2463348"/>
            <a:ext cx="205104" cy="41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550" i="1" spc="-5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2718" y="2210638"/>
            <a:ext cx="1909445" cy="41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1696085" algn="l"/>
              </a:tabLst>
            </a:pPr>
            <a:r>
              <a:rPr sz="3825" i="1" baseline="34858" dirty="0">
                <a:latin typeface="Times New Roman"/>
                <a:cs typeface="Times New Roman"/>
              </a:rPr>
              <a:t>W</a:t>
            </a:r>
            <a:r>
              <a:rPr sz="3825" i="1" spc="390" baseline="34858" dirty="0">
                <a:latin typeface="Times New Roman"/>
                <a:cs typeface="Times New Roman"/>
              </a:rPr>
              <a:t> </a:t>
            </a:r>
            <a:r>
              <a:rPr sz="2550" i="1" dirty="0">
                <a:latin typeface="Times New Roman"/>
                <a:cs typeface="Times New Roman"/>
              </a:rPr>
              <a:t>L</a:t>
            </a:r>
            <a:r>
              <a:rPr sz="2550" i="1" spc="-8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</a:t>
            </a:r>
            <a:r>
              <a:rPr sz="2550" spc="-35" dirty="0">
                <a:latin typeface="Times New Roman"/>
                <a:cs typeface="Times New Roman"/>
              </a:rPr>
              <a:t> </a:t>
            </a:r>
            <a:r>
              <a:rPr sz="2550" i="1" spc="-25" dirty="0">
                <a:latin typeface="Times New Roman"/>
                <a:cs typeface="Times New Roman"/>
              </a:rPr>
              <a:t>PML</a:t>
            </a:r>
            <a:r>
              <a:rPr lang="it-IT" sz="2550" i="1" spc="-25" dirty="0">
                <a:latin typeface="Times New Roman"/>
                <a:cs typeface="Times New Roman"/>
              </a:rPr>
              <a:t>x</a:t>
            </a:r>
            <a:r>
              <a:rPr sz="2550" i="1" spc="-50" dirty="0">
                <a:latin typeface="Times New Roman"/>
                <a:cs typeface="Times New Roman"/>
              </a:rPr>
              <a:t>L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29008" y="2029719"/>
            <a:ext cx="1948180" cy="846455"/>
          </a:xfrm>
          <a:custGeom>
            <a:avLst/>
            <a:gdLst/>
            <a:ahLst/>
            <a:cxnLst/>
            <a:rect l="l" t="t" r="r" b="b"/>
            <a:pathLst>
              <a:path w="1948179" h="846455">
                <a:moveTo>
                  <a:pt x="0" y="0"/>
                </a:moveTo>
                <a:lnTo>
                  <a:pt x="1948149" y="0"/>
                </a:lnTo>
                <a:lnTo>
                  <a:pt x="1948149" y="846328"/>
                </a:lnTo>
                <a:lnTo>
                  <a:pt x="0" y="846328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78492" y="3227116"/>
            <a:ext cx="1911350" cy="216535"/>
          </a:xfrm>
          <a:custGeom>
            <a:avLst/>
            <a:gdLst/>
            <a:ahLst/>
            <a:cxnLst/>
            <a:rect l="l" t="t" r="r" b="b"/>
            <a:pathLst>
              <a:path w="1911350" h="216535">
                <a:moveTo>
                  <a:pt x="0" y="216363"/>
                </a:moveTo>
                <a:lnTo>
                  <a:pt x="249835" y="216363"/>
                </a:lnTo>
              </a:path>
              <a:path w="1911350" h="216535">
                <a:moveTo>
                  <a:pt x="294392" y="0"/>
                </a:moveTo>
                <a:lnTo>
                  <a:pt x="536271" y="0"/>
                </a:lnTo>
              </a:path>
              <a:path w="1911350" h="216535">
                <a:moveTo>
                  <a:pt x="1669284" y="0"/>
                </a:moveTo>
                <a:lnTo>
                  <a:pt x="1911163" y="0"/>
                </a:lnTo>
              </a:path>
            </a:pathLst>
          </a:custGeom>
          <a:ln w="129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15092" y="3440690"/>
            <a:ext cx="1993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500" i="1" spc="-60" dirty="0">
                <a:latin typeface="Times New Roman"/>
                <a:cs typeface="Times New Roman"/>
              </a:rPr>
              <a:t>P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29008" y="3015733"/>
            <a:ext cx="2022475" cy="829944"/>
          </a:xfrm>
          <a:custGeom>
            <a:avLst/>
            <a:gdLst/>
            <a:ahLst/>
            <a:cxnLst/>
            <a:rect l="l" t="t" r="r" b="b"/>
            <a:pathLst>
              <a:path w="2022475" h="829945">
                <a:moveTo>
                  <a:pt x="0" y="0"/>
                </a:moveTo>
                <a:lnTo>
                  <a:pt x="2022067" y="0"/>
                </a:lnTo>
                <a:lnTo>
                  <a:pt x="2022067" y="829894"/>
                </a:lnTo>
                <a:lnTo>
                  <a:pt x="0" y="829894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39823" y="2297466"/>
            <a:ext cx="460946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reddito</a:t>
            </a:r>
            <a:r>
              <a:rPr sz="2500" spc="-4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totale</a:t>
            </a:r>
            <a:r>
              <a:rPr sz="2500" spc="-5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distribuito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5" dirty="0"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500" b="1" i="1" spc="-7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è: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1220" y="3192416"/>
            <a:ext cx="674243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843780" algn="l"/>
                <a:tab pos="6487160" algn="l"/>
              </a:tabLst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reddito</a:t>
            </a:r>
            <a:r>
              <a:rPr sz="2500" spc="-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totale</a:t>
            </a:r>
            <a:r>
              <a:rPr sz="2500" spc="-5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distribuito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K</a:t>
            </a:r>
            <a:r>
              <a:rPr sz="2500" b="1" i="1" spc="-7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è: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3750" i="1" baseline="34444" dirty="0">
                <a:latin typeface="Times New Roman"/>
                <a:cs typeface="Times New Roman"/>
              </a:rPr>
              <a:t>R</a:t>
            </a:r>
            <a:r>
              <a:rPr sz="3750" i="1" spc="-60" baseline="3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K</a:t>
            </a:r>
            <a:r>
              <a:rPr sz="2500" i="1" spc="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i="1" spc="-25" dirty="0">
                <a:latin typeface="Times New Roman"/>
                <a:cs typeface="Times New Roman"/>
              </a:rPr>
              <a:t>PMK</a:t>
            </a:r>
            <a:r>
              <a:rPr lang="it-IT" sz="2500" i="1" spc="-25" dirty="0">
                <a:latin typeface="Times New Roman"/>
                <a:cs typeface="Times New Roman"/>
              </a:rPr>
              <a:t>x</a:t>
            </a:r>
            <a:r>
              <a:rPr sz="2500" i="1" spc="-50" dirty="0">
                <a:latin typeface="Times New Roman"/>
                <a:cs typeface="Times New Roman"/>
              </a:rPr>
              <a:t>K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6804" y="614505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96" y="0"/>
                </a:lnTo>
              </a:path>
            </a:pathLst>
          </a:custGeom>
          <a:ln w="178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06886" y="6145058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313" y="0"/>
                </a:lnTo>
              </a:path>
            </a:pathLst>
          </a:custGeom>
          <a:ln w="178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880779" y="667625"/>
            <a:ext cx="2915920" cy="98996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5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La</a:t>
            </a:r>
            <a:r>
              <a:rPr sz="2500" spc="-3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teoria</a:t>
            </a:r>
            <a:r>
              <a:rPr sz="2500" spc="-3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neoclassica</a:t>
            </a:r>
            <a:endParaRPr sz="2500">
              <a:latin typeface="Georgia"/>
              <a:cs typeface="Georgia"/>
            </a:endParaRPr>
          </a:p>
          <a:p>
            <a:pPr marL="43815" algn="ctr">
              <a:lnSpc>
                <a:spcPct val="100000"/>
              </a:lnSpc>
              <a:spcBef>
                <a:spcPts val="105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16</a:t>
            </a:r>
            <a:endParaRPr sz="165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3027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8028" y="420214"/>
            <a:ext cx="664146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 distribuzione</a:t>
            </a:r>
            <a:r>
              <a:rPr spc="-5" dirty="0"/>
              <a:t> </a:t>
            </a:r>
            <a:r>
              <a:rPr dirty="0"/>
              <a:t>della ricchezza </a:t>
            </a:r>
            <a:r>
              <a:rPr spc="-10" dirty="0"/>
              <a:t>prodotta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121837" y="1905001"/>
            <a:ext cx="8369934" cy="5105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dirty="0">
                <a:latin typeface="Georgia"/>
                <a:cs typeface="Georgia"/>
              </a:rPr>
              <a:t>Stabilite le quantità di fattori che l’impresa impiega, possiamo spiegare come i mercati dei fattori di produzione distribuiscono il reddito totale.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dirty="0">
                <a:latin typeface="Georgia"/>
                <a:cs typeface="Georgia"/>
              </a:rPr>
              <a:t>Ciascun fattore di produzione è remunerato in misura = al suo PM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endParaRPr lang="it-IT" sz="2000" dirty="0">
              <a:latin typeface="Georgia"/>
              <a:cs typeface="Georgia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dirty="0">
                <a:latin typeface="Georgia"/>
                <a:cs typeface="Georgia"/>
              </a:rPr>
              <a:t>Monte salari reali = </a:t>
            </a:r>
            <a:r>
              <a:rPr lang="it-IT" sz="2000" i="1" spc="-25" dirty="0" err="1">
                <a:latin typeface="Times New Roman"/>
                <a:cs typeface="Times New Roman"/>
              </a:rPr>
              <a:t>PMLx</a:t>
            </a:r>
            <a:r>
              <a:rPr lang="it-IT" sz="2000" i="1" spc="-50" dirty="0" err="1">
                <a:latin typeface="Times New Roman"/>
                <a:cs typeface="Times New Roman"/>
              </a:rPr>
              <a:t>L</a:t>
            </a:r>
            <a:endParaRPr lang="it-IT" sz="2000" i="1" spc="-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spc="-50" dirty="0">
                <a:latin typeface="Georgia" panose="02040502050405020303" pitchFamily="18" charset="0"/>
                <a:cs typeface="Times New Roman"/>
              </a:rPr>
              <a:t>Rendita totale reale = </a:t>
            </a:r>
            <a:r>
              <a:rPr lang="it-IT" sz="2000" i="1" spc="-50" dirty="0" err="1">
                <a:latin typeface="Georgia" panose="02040502050405020303" pitchFamily="18" charset="0"/>
                <a:cs typeface="Times New Roman"/>
              </a:rPr>
              <a:t>PMKxK</a:t>
            </a:r>
            <a:endParaRPr lang="it-IT" sz="2000" i="1" spc="-50" dirty="0">
              <a:latin typeface="Georgia" panose="02040502050405020303" pitchFamily="18" charset="0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endParaRPr lang="it-IT" sz="2000" spc="-50" dirty="0">
              <a:latin typeface="Georgia" panose="02040502050405020303" pitchFamily="18" charset="0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spc="-50" dirty="0">
                <a:latin typeface="Georgia" panose="02040502050405020303" pitchFamily="18" charset="0"/>
                <a:cs typeface="Times New Roman"/>
              </a:rPr>
              <a:t>Profitto economico = </a:t>
            </a:r>
            <a:r>
              <a:rPr lang="it-IT" sz="2000" i="1" dirty="0">
                <a:latin typeface="Times New Roman"/>
                <a:cs typeface="Times New Roman"/>
              </a:rPr>
              <a:t>Y</a:t>
            </a:r>
            <a:r>
              <a:rPr lang="it-IT" sz="2000" i="1" spc="365" dirty="0">
                <a:latin typeface="Times New Roman"/>
                <a:cs typeface="Times New Roman"/>
              </a:rPr>
              <a:t> </a:t>
            </a:r>
            <a:r>
              <a:rPr lang="it-IT" sz="2000" i="1" spc="365" dirty="0">
                <a:latin typeface="Symbol"/>
                <a:cs typeface="Times New Roman"/>
              </a:rPr>
              <a:t>-</a:t>
            </a:r>
            <a:r>
              <a:rPr lang="it-IT" sz="2000" spc="70" dirty="0">
                <a:latin typeface="Times New Roman"/>
                <a:cs typeface="Times New Roman"/>
              </a:rPr>
              <a:t> </a:t>
            </a:r>
            <a:r>
              <a:rPr lang="it-IT" sz="2000" i="1" spc="-25" dirty="0" err="1">
                <a:latin typeface="Times New Roman"/>
                <a:cs typeface="Times New Roman"/>
              </a:rPr>
              <a:t>PMLx</a:t>
            </a:r>
            <a:r>
              <a:rPr lang="it-IT" sz="2000" i="1" dirty="0" err="1">
                <a:latin typeface="Times New Roman"/>
                <a:cs typeface="Times New Roman"/>
              </a:rPr>
              <a:t>L</a:t>
            </a:r>
            <a:r>
              <a:rPr lang="it-IT" sz="2000" i="1" spc="-220" dirty="0">
                <a:latin typeface="Times New Roman"/>
                <a:cs typeface="Times New Roman"/>
              </a:rPr>
              <a:t> </a:t>
            </a:r>
            <a:r>
              <a:rPr lang="it-IT" sz="2000" dirty="0">
                <a:latin typeface="Symbol"/>
                <a:cs typeface="Symbol"/>
              </a:rPr>
              <a:t></a:t>
            </a:r>
            <a:r>
              <a:rPr lang="it-IT" sz="2000" spc="-85" dirty="0">
                <a:latin typeface="Times New Roman"/>
                <a:cs typeface="Times New Roman"/>
              </a:rPr>
              <a:t> </a:t>
            </a:r>
            <a:r>
              <a:rPr lang="it-IT" sz="2000" i="1" spc="-25" dirty="0" err="1">
                <a:latin typeface="Times New Roman"/>
                <a:cs typeface="Times New Roman"/>
              </a:rPr>
              <a:t>PMKx</a:t>
            </a:r>
            <a:r>
              <a:rPr lang="it-IT" sz="2000" i="1" spc="-50" dirty="0" err="1">
                <a:latin typeface="Times New Roman"/>
                <a:cs typeface="Times New Roman"/>
              </a:rPr>
              <a:t>K</a:t>
            </a:r>
            <a:endParaRPr lang="it-IT" sz="2000" i="1" spc="-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spc="-50" dirty="0">
                <a:latin typeface="Times New Roman"/>
                <a:cs typeface="Times New Roman"/>
              </a:rPr>
              <a:t>Analizzando la distribuzione del reddito nazione: </a:t>
            </a:r>
            <a:r>
              <a:rPr lang="it-IT" sz="2000" i="1" dirty="0">
                <a:latin typeface="Times New Roman"/>
                <a:cs typeface="Times New Roman"/>
              </a:rPr>
              <a:t>Y</a:t>
            </a:r>
            <a:r>
              <a:rPr lang="it-IT" sz="2000" i="1" spc="365" dirty="0">
                <a:latin typeface="Times New Roman"/>
                <a:cs typeface="Times New Roman"/>
              </a:rPr>
              <a:t> </a:t>
            </a:r>
            <a:r>
              <a:rPr lang="it-IT" sz="2000" i="1" spc="365" dirty="0">
                <a:latin typeface="Symbol"/>
                <a:cs typeface="Times New Roman"/>
              </a:rPr>
              <a:t>=</a:t>
            </a:r>
            <a:r>
              <a:rPr lang="it-IT" sz="2000" spc="70" dirty="0">
                <a:latin typeface="Times New Roman"/>
                <a:cs typeface="Times New Roman"/>
              </a:rPr>
              <a:t> </a:t>
            </a:r>
            <a:r>
              <a:rPr lang="it-IT" sz="2000" i="1" spc="-25" dirty="0" err="1">
                <a:latin typeface="Times New Roman"/>
                <a:cs typeface="Times New Roman"/>
              </a:rPr>
              <a:t>PMLx</a:t>
            </a:r>
            <a:r>
              <a:rPr lang="it-IT" sz="2000" i="1" dirty="0" err="1">
                <a:latin typeface="Times New Roman"/>
                <a:cs typeface="Times New Roman"/>
              </a:rPr>
              <a:t>L</a:t>
            </a:r>
            <a:r>
              <a:rPr lang="it-IT" sz="2000" i="1" spc="-220" dirty="0">
                <a:latin typeface="Times New Roman"/>
                <a:cs typeface="Times New Roman"/>
              </a:rPr>
              <a:t> </a:t>
            </a:r>
            <a:r>
              <a:rPr lang="it-IT" sz="2000" dirty="0">
                <a:latin typeface="Symbol"/>
                <a:cs typeface="Symbol"/>
              </a:rPr>
              <a:t></a:t>
            </a:r>
            <a:r>
              <a:rPr lang="it-IT" sz="2000" spc="-85" dirty="0">
                <a:latin typeface="Times New Roman"/>
                <a:cs typeface="Times New Roman"/>
              </a:rPr>
              <a:t> </a:t>
            </a:r>
            <a:r>
              <a:rPr lang="it-IT" sz="2000" i="1" spc="-25" dirty="0" err="1">
                <a:latin typeface="Times New Roman"/>
                <a:cs typeface="Times New Roman"/>
              </a:rPr>
              <a:t>PMKx</a:t>
            </a:r>
            <a:r>
              <a:rPr lang="it-IT" sz="2000" i="1" spc="-50" dirty="0" err="1">
                <a:latin typeface="Times New Roman"/>
                <a:cs typeface="Times New Roman"/>
              </a:rPr>
              <a:t>K</a:t>
            </a:r>
            <a:r>
              <a:rPr lang="it-IT" sz="2000" i="1" spc="-50" dirty="0">
                <a:latin typeface="Times New Roman"/>
                <a:cs typeface="Times New Roman"/>
              </a:rPr>
              <a:t> - </a:t>
            </a:r>
            <a:r>
              <a:rPr lang="it-IT" sz="2000" spc="-50" dirty="0">
                <a:latin typeface="Georgia" panose="02040502050405020303" pitchFamily="18" charset="0"/>
                <a:cs typeface="Times New Roman"/>
              </a:rPr>
              <a:t>profitto economico.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spc="-50" dirty="0">
                <a:latin typeface="Georgia" panose="02040502050405020303" pitchFamily="18" charset="0"/>
                <a:cs typeface="Times New Roman"/>
              </a:rPr>
              <a:t>Y si ripartisce tra remunerazione K e L e profitto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spc="-50" dirty="0">
                <a:latin typeface="Georgia" panose="02040502050405020303" pitchFamily="18" charset="0"/>
                <a:cs typeface="Times New Roman"/>
              </a:rPr>
              <a:t>Poiché siamo in concorrenza perfetta profitto=0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endParaRPr lang="it-IT" sz="2000" spc="-50" dirty="0">
              <a:latin typeface="Georgia" panose="02040502050405020303" pitchFamily="18" charset="0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r>
              <a:rPr lang="it-IT" sz="2000" i="1" spc="-50" dirty="0" err="1">
                <a:latin typeface="Georgia" panose="02040502050405020303" pitchFamily="18" charset="0"/>
                <a:cs typeface="Times New Roman"/>
              </a:rPr>
              <a:t>F</a:t>
            </a:r>
            <a:r>
              <a:rPr lang="it-IT" sz="2000" i="1" spc="-50" dirty="0">
                <a:latin typeface="Georgia" panose="02040502050405020303" pitchFamily="18" charset="0"/>
                <a:cs typeface="Times New Roman"/>
              </a:rPr>
              <a:t>(K,L)= (</a:t>
            </a:r>
            <a:r>
              <a:rPr lang="it-IT" sz="2000" i="1" spc="-50" dirty="0" err="1">
                <a:latin typeface="Georgia" panose="02040502050405020303" pitchFamily="18" charset="0"/>
                <a:cs typeface="Times New Roman"/>
              </a:rPr>
              <a:t>PMKxK</a:t>
            </a:r>
            <a:r>
              <a:rPr lang="it-IT" sz="2000" i="1" spc="-50" dirty="0">
                <a:latin typeface="Georgia" panose="02040502050405020303" pitchFamily="18" charset="0"/>
                <a:cs typeface="Times New Roman"/>
              </a:rPr>
              <a:t>)+(</a:t>
            </a:r>
            <a:r>
              <a:rPr lang="it-IT" sz="2000" i="1" spc="-50" dirty="0" err="1">
                <a:latin typeface="Georgia" panose="02040502050405020303" pitchFamily="18" charset="0"/>
                <a:cs typeface="Times New Roman"/>
              </a:rPr>
              <a:t>PMLxL</a:t>
            </a:r>
            <a:r>
              <a:rPr lang="it-IT" sz="2000" i="1" spc="-50" dirty="0">
                <a:latin typeface="Georgia" panose="02040502050405020303" pitchFamily="18" charset="0"/>
                <a:cs typeface="Times New Roman"/>
              </a:rPr>
              <a:t>)</a:t>
            </a: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endParaRPr lang="it-IT" sz="2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700"/>
              </a:lnSpc>
              <a:spcBef>
                <a:spcPts val="110"/>
              </a:spcBef>
              <a:buClr>
                <a:srgbClr val="CC0000"/>
              </a:buClr>
              <a:buSzPct val="82000"/>
              <a:tabLst>
                <a:tab pos="630555" algn="l"/>
              </a:tabLst>
            </a:pPr>
            <a:endParaRPr lang="it-IT" sz="2000" spc="-50" dirty="0">
              <a:latin typeface="Georgia" panose="02040502050405020303" pitchFamily="18" charset="0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80779" y="667625"/>
            <a:ext cx="2915920" cy="98996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5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La</a:t>
            </a:r>
            <a:r>
              <a:rPr sz="2500" spc="-3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teoria</a:t>
            </a:r>
            <a:r>
              <a:rPr sz="2500" spc="-3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neoclassica</a:t>
            </a:r>
            <a:endParaRPr sz="2500">
              <a:latin typeface="Georgia"/>
              <a:cs typeface="Georgia"/>
            </a:endParaRPr>
          </a:p>
          <a:p>
            <a:pPr marL="43815" algn="ctr">
              <a:lnSpc>
                <a:spcPct val="100000"/>
              </a:lnSpc>
              <a:spcBef>
                <a:spcPts val="105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16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CBFA9B-5CDF-477F-AB9E-D34512219CBA}"/>
              </a:ext>
            </a:extLst>
          </p:cNvPr>
          <p:cNvSpPr txBox="1"/>
          <p:nvPr/>
        </p:nvSpPr>
        <p:spPr>
          <a:xfrm>
            <a:off x="574910" y="370829"/>
            <a:ext cx="9657278" cy="68762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Come vengono scelti dunque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K 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e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L  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?	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Decisioni delle imprese:</a:t>
            </a: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b="1" u="sng" dirty="0">
                <a:solidFill>
                  <a:srgbClr val="C00000"/>
                </a:solidFill>
                <a:latin typeface="+mn-lt"/>
              </a:rPr>
              <a:t>Domande dei fattori di produzione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   un’impresa «rappresentativa»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L’impresa sceglie  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L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 e 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K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   in modo da   massimizzare il profitto Π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Memo:  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W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 = 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salario (medio)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;  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R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 = 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rendimento del capitale (suo costo d’uso)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Condizioni per un massimo:			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				       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				o anche: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3555" name="Oggetto 5">
            <a:extLst>
              <a:ext uri="{FF2B5EF4-FFF2-40B4-BE49-F238E27FC236}">
                <a16:creationId xmlns:a16="http://schemas.microsoft.com/office/drawing/2014/main" id="{965839A2-FFC3-4D4F-B3E8-DF9ACE90F7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6552" y="2767218"/>
          <a:ext cx="4400962" cy="694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400" imgH="444500" progId="Equation.DSMT4">
                  <p:embed/>
                </p:oleObj>
              </mc:Choice>
              <mc:Fallback>
                <p:oleObj name="Equation" r:id="rId2" imgW="2819400" imgH="444500" progId="Equation.DSMT4">
                  <p:embed/>
                  <p:pic>
                    <p:nvPicPr>
                      <p:cNvPr id="23555" name="Oggetto 5">
                        <a:extLst>
                          <a:ext uri="{FF2B5EF4-FFF2-40B4-BE49-F238E27FC236}">
                            <a16:creationId xmlns:a16="http://schemas.microsoft.com/office/drawing/2014/main" id="{965839A2-FFC3-4D4F-B3E8-DF9ACE90F7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552" y="2767218"/>
                        <a:ext cx="4400962" cy="694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ggetto 6">
            <a:extLst>
              <a:ext uri="{FF2B5EF4-FFF2-40B4-BE49-F238E27FC236}">
                <a16:creationId xmlns:a16="http://schemas.microsoft.com/office/drawing/2014/main" id="{09B82170-ABFB-4459-92BF-39AA3F284C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7784" y="6241109"/>
          <a:ext cx="3183525" cy="76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01900" imgH="596900" progId="Equation.DSMT4">
                  <p:embed/>
                </p:oleObj>
              </mc:Choice>
              <mc:Fallback>
                <p:oleObj name="Equation" r:id="rId4" imgW="2501900" imgH="596900" progId="Equation.DSMT4">
                  <p:embed/>
                  <p:pic>
                    <p:nvPicPr>
                      <p:cNvPr id="23556" name="Oggetto 6">
                        <a:extLst>
                          <a:ext uri="{FF2B5EF4-FFF2-40B4-BE49-F238E27FC236}">
                            <a16:creationId xmlns:a16="http://schemas.microsoft.com/office/drawing/2014/main" id="{09B82170-ABFB-4459-92BF-39AA3F284C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84" y="6241109"/>
                        <a:ext cx="3183525" cy="762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ggetto 7">
            <a:extLst>
              <a:ext uri="{FF2B5EF4-FFF2-40B4-BE49-F238E27FC236}">
                <a16:creationId xmlns:a16="http://schemas.microsoft.com/office/drawing/2014/main" id="{35FBE7BF-FB14-47E7-B470-917A7B388D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6003" y="5098889"/>
          <a:ext cx="3118805" cy="74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01900" imgH="596900" progId="Equation.DSMT4">
                  <p:embed/>
                </p:oleObj>
              </mc:Choice>
              <mc:Fallback>
                <p:oleObj name="Equation" r:id="rId6" imgW="2501900" imgH="596900" progId="Equation.DSMT4">
                  <p:embed/>
                  <p:pic>
                    <p:nvPicPr>
                      <p:cNvPr id="23557" name="Oggetto 7">
                        <a:extLst>
                          <a:ext uri="{FF2B5EF4-FFF2-40B4-BE49-F238E27FC236}">
                            <a16:creationId xmlns:a16="http://schemas.microsoft.com/office/drawing/2014/main" id="{35FBE7BF-FB14-47E7-B470-917A7B388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003" y="5098889"/>
                        <a:ext cx="3118805" cy="748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Parentesi graffa aperta 8">
            <a:extLst>
              <a:ext uri="{FF2B5EF4-FFF2-40B4-BE49-F238E27FC236}">
                <a16:creationId xmlns:a16="http://schemas.microsoft.com/office/drawing/2014/main" id="{E59CF7EC-C1E2-454F-8580-FE23C27319E5}"/>
              </a:ext>
            </a:extLst>
          </p:cNvPr>
          <p:cNvSpPr>
            <a:spLocks/>
          </p:cNvSpPr>
          <p:nvPr/>
        </p:nvSpPr>
        <p:spPr bwMode="auto">
          <a:xfrm>
            <a:off x="574911" y="4964201"/>
            <a:ext cx="243138" cy="2088533"/>
          </a:xfrm>
          <a:prstGeom prst="leftBrace">
            <a:avLst>
              <a:gd name="adj1" fmla="val 835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983"/>
          </a:p>
        </p:txBody>
      </p:sp>
      <p:graphicFrame>
        <p:nvGraphicFramePr>
          <p:cNvPr id="23559" name="Oggetto 9">
            <a:extLst>
              <a:ext uri="{FF2B5EF4-FFF2-40B4-BE49-F238E27FC236}">
                <a16:creationId xmlns:a16="http://schemas.microsoft.com/office/drawing/2014/main" id="{F8581886-9AE2-4122-A16C-6AF6E11BC6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38759" y="4964201"/>
          <a:ext cx="2595798" cy="74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82800" imgH="596900" progId="Equation.DSMT4">
                  <p:embed/>
                </p:oleObj>
              </mc:Choice>
              <mc:Fallback>
                <p:oleObj name="Equation" r:id="rId8" imgW="2082800" imgH="596900" progId="Equation.DSMT4">
                  <p:embed/>
                  <p:pic>
                    <p:nvPicPr>
                      <p:cNvPr id="23559" name="Oggetto 9">
                        <a:extLst>
                          <a:ext uri="{FF2B5EF4-FFF2-40B4-BE49-F238E27FC236}">
                            <a16:creationId xmlns:a16="http://schemas.microsoft.com/office/drawing/2014/main" id="{F8581886-9AE2-4122-A16C-6AF6E11BC6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759" y="4964201"/>
                        <a:ext cx="2595798" cy="748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ggetto 10">
            <a:extLst>
              <a:ext uri="{FF2B5EF4-FFF2-40B4-BE49-F238E27FC236}">
                <a16:creationId xmlns:a16="http://schemas.microsoft.com/office/drawing/2014/main" id="{763D7EF4-7A79-4961-8946-578EC5454B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96779" y="6106422"/>
          <a:ext cx="2651772" cy="76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82800" imgH="596900" progId="Equation.DSMT4">
                  <p:embed/>
                </p:oleObj>
              </mc:Choice>
              <mc:Fallback>
                <p:oleObj name="Equation" r:id="rId10" imgW="2082800" imgH="596900" progId="Equation.DSMT4">
                  <p:embed/>
                  <p:pic>
                    <p:nvPicPr>
                      <p:cNvPr id="23560" name="Oggetto 10">
                        <a:extLst>
                          <a:ext uri="{FF2B5EF4-FFF2-40B4-BE49-F238E27FC236}">
                            <a16:creationId xmlns:a16="http://schemas.microsoft.com/office/drawing/2014/main" id="{763D7EF4-7A79-4961-8946-578EC5454B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779" y="6106422"/>
                        <a:ext cx="2651772" cy="762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Parentesi graffa aperta 11">
            <a:extLst>
              <a:ext uri="{FF2B5EF4-FFF2-40B4-BE49-F238E27FC236}">
                <a16:creationId xmlns:a16="http://schemas.microsoft.com/office/drawing/2014/main" id="{57B64202-D839-41DC-A4D0-D1A2BF047EC6}"/>
              </a:ext>
            </a:extLst>
          </p:cNvPr>
          <p:cNvSpPr>
            <a:spLocks/>
          </p:cNvSpPr>
          <p:nvPr/>
        </p:nvSpPr>
        <p:spPr bwMode="auto">
          <a:xfrm>
            <a:off x="6394465" y="4964201"/>
            <a:ext cx="244887" cy="2088533"/>
          </a:xfrm>
          <a:prstGeom prst="leftBrace">
            <a:avLst>
              <a:gd name="adj1" fmla="val 829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983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C2F7E60-57B8-4652-AFE7-68349B0B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562C8ED-4AE1-4A03-9CE4-71DB34462F47}"/>
              </a:ext>
            </a:extLst>
          </p:cNvPr>
          <p:cNvSpPr txBox="1"/>
          <p:nvPr/>
        </p:nvSpPr>
        <p:spPr>
          <a:xfrm>
            <a:off x="637881" y="370828"/>
            <a:ext cx="9480609" cy="51802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Ma ricordiamo:	    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le produttività marginali di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L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 e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K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 sono decrescenti</a:t>
            </a: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Quindi le funzioni (aggregate) di domanda delle imprese di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K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e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L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sono decrescenti nei rispettivi </a:t>
            </a:r>
            <a:r>
              <a:rPr lang="it-IT" sz="2204" i="1" u="sng" dirty="0">
                <a:solidFill>
                  <a:srgbClr val="002060"/>
                </a:solidFill>
                <a:latin typeface="+mn-lt"/>
              </a:rPr>
              <a:t>prezzi reali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,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W/P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 e  </a:t>
            </a:r>
            <a:r>
              <a:rPr lang="it-IT" sz="2204" i="1" dirty="0">
                <a:solidFill>
                  <a:srgbClr val="002060"/>
                </a:solidFill>
                <a:latin typeface="+mn-lt"/>
              </a:rPr>
              <a:t>R/P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				e	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4579" name="Oggetto 5">
            <a:extLst>
              <a:ext uri="{FF2B5EF4-FFF2-40B4-BE49-F238E27FC236}">
                <a16:creationId xmlns:a16="http://schemas.microsoft.com/office/drawing/2014/main" id="{4AE540BA-A834-46EA-A9F9-A9A73658D5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9246" y="2036057"/>
          <a:ext cx="3514122" cy="74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400" imgH="596900" progId="Equation.DSMT4">
                  <p:embed/>
                </p:oleObj>
              </mc:Choice>
              <mc:Fallback>
                <p:oleObj name="Equation" r:id="rId2" imgW="2819400" imgH="596900" progId="Equation.DSMT4">
                  <p:embed/>
                  <p:pic>
                    <p:nvPicPr>
                      <p:cNvPr id="24579" name="Oggetto 5">
                        <a:extLst>
                          <a:ext uri="{FF2B5EF4-FFF2-40B4-BE49-F238E27FC236}">
                            <a16:creationId xmlns:a16="http://schemas.microsoft.com/office/drawing/2014/main" id="{4AE540BA-A834-46EA-A9F9-A9A73658D5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246" y="2036057"/>
                        <a:ext cx="3514122" cy="748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ggetto 6">
            <a:extLst>
              <a:ext uri="{FF2B5EF4-FFF2-40B4-BE49-F238E27FC236}">
                <a16:creationId xmlns:a16="http://schemas.microsoft.com/office/drawing/2014/main" id="{18E984FB-01CC-45D2-89A8-9AD996DB0B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7553" y="2100778"/>
          <a:ext cx="3482636" cy="748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4000" imgH="596900" progId="Equation.DSMT4">
                  <p:embed/>
                </p:oleObj>
              </mc:Choice>
              <mc:Fallback>
                <p:oleObj name="Equation" r:id="rId4" imgW="2794000" imgH="596900" progId="Equation.DSMT4">
                  <p:embed/>
                  <p:pic>
                    <p:nvPicPr>
                      <p:cNvPr id="24580" name="Oggetto 6">
                        <a:extLst>
                          <a:ext uri="{FF2B5EF4-FFF2-40B4-BE49-F238E27FC236}">
                            <a16:creationId xmlns:a16="http://schemas.microsoft.com/office/drawing/2014/main" id="{18E984FB-01CC-45D2-89A8-9AD996DB0B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53" y="2100778"/>
                        <a:ext cx="3482636" cy="748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Immagine 7" descr="3.4.png">
            <a:extLst>
              <a:ext uri="{FF2B5EF4-FFF2-40B4-BE49-F238E27FC236}">
                <a16:creationId xmlns:a16="http://schemas.microsoft.com/office/drawing/2014/main" id="{DAE79A46-D0BA-4465-B3EF-CC44BE0C5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2" y="3260490"/>
            <a:ext cx="4656343" cy="380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2" name="Group 4">
            <a:extLst>
              <a:ext uri="{FF2B5EF4-FFF2-40B4-BE49-F238E27FC236}">
                <a16:creationId xmlns:a16="http://schemas.microsoft.com/office/drawing/2014/main" id="{1C8FAFBE-D114-44CA-92C2-FE02B4F49742}"/>
              </a:ext>
            </a:extLst>
          </p:cNvPr>
          <p:cNvGrpSpPr>
            <a:grpSpLocks/>
          </p:cNvGrpSpPr>
          <p:nvPr/>
        </p:nvGrpSpPr>
        <p:grpSpPr bwMode="auto">
          <a:xfrm>
            <a:off x="5274984" y="3260490"/>
            <a:ext cx="4142081" cy="3155240"/>
            <a:chOff x="624" y="804"/>
            <a:chExt cx="4822" cy="2791"/>
          </a:xfrm>
        </p:grpSpPr>
        <p:grpSp>
          <p:nvGrpSpPr>
            <p:cNvPr id="24590" name="Group 5">
              <a:extLst>
                <a:ext uri="{FF2B5EF4-FFF2-40B4-BE49-F238E27FC236}">
                  <a16:creationId xmlns:a16="http://schemas.microsoft.com/office/drawing/2014/main" id="{69F86052-21EF-4985-AF6B-1D73FF4B0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834"/>
              <a:ext cx="3408" cy="2647"/>
              <a:chOff x="1296" y="1200"/>
              <a:chExt cx="2256" cy="2359"/>
            </a:xfrm>
          </p:grpSpPr>
          <p:sp>
            <p:nvSpPr>
              <p:cNvPr id="24593" name="Line 6">
                <a:extLst>
                  <a:ext uri="{FF2B5EF4-FFF2-40B4-BE49-F238E27FC236}">
                    <a16:creationId xmlns:a16="http://schemas.microsoft.com/office/drawing/2014/main" id="{1DAAF58F-D1F4-4F8C-B10E-00A2FE1D7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0" cy="23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594" name="Line 7">
                <a:extLst>
                  <a:ext uri="{FF2B5EF4-FFF2-40B4-BE49-F238E27FC236}">
                    <a16:creationId xmlns:a16="http://schemas.microsoft.com/office/drawing/2014/main" id="{5022EC2B-1D57-4684-B4E6-9B831B7A1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559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4591" name="Text Box 8">
              <a:extLst>
                <a:ext uri="{FF2B5EF4-FFF2-40B4-BE49-F238E27FC236}">
                  <a16:creationId xmlns:a16="http://schemas.microsoft.com/office/drawing/2014/main" id="{D8831E25-2E7E-400E-A4D9-E98A926FA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804"/>
              <a:ext cx="955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102">
                  <a:cs typeface="Arial" panose="020B0604020202020204" pitchFamily="34" charset="0"/>
                </a:rPr>
                <a:t>Unità di prodotto</a:t>
              </a:r>
            </a:p>
          </p:txBody>
        </p:sp>
        <p:sp>
          <p:nvSpPr>
            <p:cNvPr id="24592" name="Text Box 9">
              <a:extLst>
                <a:ext uri="{FF2B5EF4-FFF2-40B4-BE49-F238E27FC236}">
                  <a16:creationId xmlns:a16="http://schemas.microsoft.com/office/drawing/2014/main" id="{D31B6267-5C69-475E-8743-6515431A7C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5" y="3342"/>
              <a:ext cx="85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51911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5191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191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322" b="1" i="1">
                  <a:cs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24583" name="Group 10">
            <a:extLst>
              <a:ext uri="{FF2B5EF4-FFF2-40B4-BE49-F238E27FC236}">
                <a16:creationId xmlns:a16="http://schemas.microsoft.com/office/drawing/2014/main" id="{C6B97F11-D577-4F3C-B366-8B2E1E1BC863}"/>
              </a:ext>
            </a:extLst>
          </p:cNvPr>
          <p:cNvGrpSpPr>
            <a:grpSpLocks/>
          </p:cNvGrpSpPr>
          <p:nvPr/>
        </p:nvGrpSpPr>
        <p:grpSpPr bwMode="auto">
          <a:xfrm>
            <a:off x="6188061" y="3510625"/>
            <a:ext cx="3508875" cy="2385065"/>
            <a:chOff x="1016" y="581"/>
            <a:chExt cx="4510" cy="2491"/>
          </a:xfrm>
        </p:grpSpPr>
        <p:sp>
          <p:nvSpPr>
            <p:cNvPr id="24588" name="Freeform 11">
              <a:extLst>
                <a:ext uri="{FF2B5EF4-FFF2-40B4-BE49-F238E27FC236}">
                  <a16:creationId xmlns:a16="http://schemas.microsoft.com/office/drawing/2014/main" id="{D24E4B06-6B53-4939-95DC-0608B8BFF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581"/>
              <a:ext cx="3210" cy="2421"/>
            </a:xfrm>
            <a:custGeom>
              <a:avLst/>
              <a:gdLst>
                <a:gd name="T0" fmla="*/ 0 w 1440"/>
                <a:gd name="T1" fmla="*/ 0 h 1344"/>
                <a:gd name="T2" fmla="*/ 667441568 w 1440"/>
                <a:gd name="T3" fmla="*/ 1180320 h 1344"/>
                <a:gd name="T4" fmla="*/ 1334994332 w 1440"/>
                <a:gd name="T5" fmla="*/ 1837793 h 1344"/>
                <a:gd name="T6" fmla="*/ 0 60000 65536"/>
                <a:gd name="T7" fmla="*/ 0 60000 65536"/>
                <a:gd name="T8" fmla="*/ 0 60000 65536"/>
                <a:gd name="T9" fmla="*/ 0 w 1440"/>
                <a:gd name="T10" fmla="*/ 0 h 1344"/>
                <a:gd name="T11" fmla="*/ 1440 w 1440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344">
                  <a:moveTo>
                    <a:pt x="0" y="0"/>
                  </a:moveTo>
                  <a:cubicBezTo>
                    <a:pt x="240" y="320"/>
                    <a:pt x="480" y="640"/>
                    <a:pt x="720" y="864"/>
                  </a:cubicBezTo>
                  <a:cubicBezTo>
                    <a:pt x="960" y="1088"/>
                    <a:pt x="1224" y="1232"/>
                    <a:pt x="1440" y="1344"/>
                  </a:cubicBezTo>
                </a:path>
              </a:pathLst>
            </a:custGeom>
            <a:noFill/>
            <a:ln w="28575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9" name="Text Box 12">
              <a:extLst>
                <a:ext uri="{FF2B5EF4-FFF2-40B4-BE49-F238E27FC236}">
                  <a16:creationId xmlns:a16="http://schemas.microsoft.com/office/drawing/2014/main" id="{73465950-00CC-4BCA-A4FF-F73A3D8CC2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7" y="2370"/>
              <a:ext cx="1499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it-IT" altLang="en-US" sz="1322" b="1" i="1">
                  <a:cs typeface="Arial" panose="020B0604020202020204" pitchFamily="34" charset="0"/>
                </a:rPr>
                <a:t>PMK</a:t>
              </a:r>
              <a:r>
                <a:rPr lang="it-IT" altLang="en-US" sz="1322">
                  <a:cs typeface="Arial" panose="020B0604020202020204" pitchFamily="34" charset="0"/>
                </a:rPr>
                <a:t>, domanda di Capitale</a:t>
              </a:r>
            </a:p>
          </p:txBody>
        </p:sp>
      </p:grpSp>
      <p:cxnSp>
        <p:nvCxnSpPr>
          <p:cNvPr id="24584" name="Connettore 1 37">
            <a:extLst>
              <a:ext uri="{FF2B5EF4-FFF2-40B4-BE49-F238E27FC236}">
                <a16:creationId xmlns:a16="http://schemas.microsoft.com/office/drawing/2014/main" id="{A0603D77-3DEA-4F83-A183-EBC0C6D45C9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976408" y="4847006"/>
            <a:ext cx="1287404" cy="349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Connettore diritto 3">
            <a:extLst>
              <a:ext uri="{FF2B5EF4-FFF2-40B4-BE49-F238E27FC236}">
                <a16:creationId xmlns:a16="http://schemas.microsoft.com/office/drawing/2014/main" id="{AA658499-5954-4FA6-B75E-E5A1E26414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63812" y="4847005"/>
            <a:ext cx="0" cy="143958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6" name="Text Box 8">
            <a:extLst>
              <a:ext uri="{FF2B5EF4-FFF2-40B4-BE49-F238E27FC236}">
                <a16:creationId xmlns:a16="http://schemas.microsoft.com/office/drawing/2014/main" id="{58CC1BF9-D632-4400-A27A-2B07A4DDB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577" y="4652845"/>
            <a:ext cx="962054" cy="43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2">
                <a:cs typeface="Arial" panose="020B0604020202020204" pitchFamily="34" charset="0"/>
              </a:rPr>
              <a:t>Rendimento reale di K</a:t>
            </a:r>
          </a:p>
        </p:txBody>
      </p:sp>
      <p:sp>
        <p:nvSpPr>
          <p:cNvPr id="24587" name="Text Box 8">
            <a:extLst>
              <a:ext uri="{FF2B5EF4-FFF2-40B4-BE49-F238E27FC236}">
                <a16:creationId xmlns:a16="http://schemas.microsoft.com/office/drawing/2014/main" id="{4A5A6CA1-851F-41F1-A8AA-6F37BCEA3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90" y="6333817"/>
            <a:ext cx="963803" cy="43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102">
                <a:cs typeface="Arial" panose="020B0604020202020204" pitchFamily="34" charset="0"/>
              </a:rPr>
              <a:t>Stock di K domandato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E01AFAF-FA7D-441F-8379-A600C78E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464A45-0894-4899-835A-638A659CD3A7}"/>
              </a:ext>
            </a:extLst>
          </p:cNvPr>
          <p:cNvSpPr txBox="1"/>
          <p:nvPr/>
        </p:nvSpPr>
        <p:spPr>
          <a:xfrm>
            <a:off x="637881" y="370829"/>
            <a:ext cx="9480609" cy="58586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sz="2204" u="sng" dirty="0">
                <a:solidFill>
                  <a:srgbClr val="C00000"/>
                </a:solidFill>
                <a:latin typeface="+mn-lt"/>
              </a:rPr>
              <a:t>ALTRA IPOTESI</a:t>
            </a:r>
            <a:r>
              <a:rPr lang="it-IT" sz="2204" dirty="0">
                <a:solidFill>
                  <a:srgbClr val="002060"/>
                </a:solidFill>
                <a:latin typeface="+mn-lt"/>
              </a:rPr>
              <a:t>:  				nel lungo periodo…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b="1" dirty="0">
                <a:solidFill>
                  <a:srgbClr val="002060"/>
                </a:solidFill>
                <a:latin typeface="+mn-lt"/>
              </a:rPr>
              <a:t>… le FUNZIONI DI OFFERTA 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L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 e </a:t>
            </a:r>
            <a:r>
              <a:rPr lang="it-IT" sz="2204" b="1" i="1" dirty="0">
                <a:solidFill>
                  <a:srgbClr val="002060"/>
                </a:solidFill>
                <a:latin typeface="+mn-lt"/>
              </a:rPr>
              <a:t>K</a:t>
            </a:r>
            <a:r>
              <a:rPr lang="it-IT" sz="2204" b="1" dirty="0">
                <a:solidFill>
                  <a:srgbClr val="002060"/>
                </a:solidFill>
                <a:latin typeface="+mn-lt"/>
              </a:rPr>
              <a:t> sono COSTANTI    (dati esogeni)</a:t>
            </a: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it-IT" sz="2204" dirty="0">
                <a:solidFill>
                  <a:srgbClr val="002060"/>
                </a:solidFill>
                <a:latin typeface="+mn-lt"/>
              </a:rPr>
              <a:t>Quindi si forma l’equilibrio nei due mercati:</a:t>
            </a: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endParaRPr lang="it-IT" sz="2204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5603" name="Oggetto 5">
            <a:extLst>
              <a:ext uri="{FF2B5EF4-FFF2-40B4-BE49-F238E27FC236}">
                <a16:creationId xmlns:a16="http://schemas.microsoft.com/office/drawing/2014/main" id="{67D3C63C-1F95-487C-A843-CE5A20CE5A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0778" y="1815659"/>
          <a:ext cx="2942137" cy="456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200" imgH="304800" progId="Equation.DSMT4">
                  <p:embed/>
                </p:oleObj>
              </mc:Choice>
              <mc:Fallback>
                <p:oleObj name="Equation" r:id="rId2" imgW="1981200" imgH="304800" progId="Equation.DSMT4">
                  <p:embed/>
                  <p:pic>
                    <p:nvPicPr>
                      <p:cNvPr id="25603" name="Oggetto 5">
                        <a:extLst>
                          <a:ext uri="{FF2B5EF4-FFF2-40B4-BE49-F238E27FC236}">
                            <a16:creationId xmlns:a16="http://schemas.microsoft.com/office/drawing/2014/main" id="{67D3C63C-1F95-487C-A843-CE5A20CE5A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78" y="1815659"/>
                        <a:ext cx="2942137" cy="456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4" name="Group 4">
            <a:extLst>
              <a:ext uri="{FF2B5EF4-FFF2-40B4-BE49-F238E27FC236}">
                <a16:creationId xmlns:a16="http://schemas.microsoft.com/office/drawing/2014/main" id="{571CB8A5-548A-485F-8FBA-2A9E5A9D604D}"/>
              </a:ext>
            </a:extLst>
          </p:cNvPr>
          <p:cNvGrpSpPr>
            <a:grpSpLocks/>
          </p:cNvGrpSpPr>
          <p:nvPr/>
        </p:nvGrpSpPr>
        <p:grpSpPr bwMode="auto">
          <a:xfrm>
            <a:off x="800556" y="3937427"/>
            <a:ext cx="4365978" cy="2390557"/>
            <a:chOff x="624" y="930"/>
            <a:chExt cx="4230" cy="2562"/>
          </a:xfrm>
        </p:grpSpPr>
        <p:grpSp>
          <p:nvGrpSpPr>
            <p:cNvPr id="25627" name="Group 5">
              <a:extLst>
                <a:ext uri="{FF2B5EF4-FFF2-40B4-BE49-F238E27FC236}">
                  <a16:creationId xmlns:a16="http://schemas.microsoft.com/office/drawing/2014/main" id="{F0D8A790-CD3A-438E-BCEE-7AF4045E9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960"/>
              <a:ext cx="3408" cy="2208"/>
              <a:chOff x="1296" y="1200"/>
              <a:chExt cx="2256" cy="1968"/>
            </a:xfrm>
          </p:grpSpPr>
          <p:sp>
            <p:nvSpPr>
              <p:cNvPr id="25630" name="Line 6">
                <a:extLst>
                  <a:ext uri="{FF2B5EF4-FFF2-40B4-BE49-F238E27FC236}">
                    <a16:creationId xmlns:a16="http://schemas.microsoft.com/office/drawing/2014/main" id="{74BD3B04-CA76-4F26-BBA7-FFEF131CF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1" name="Line 7">
                <a:extLst>
                  <a:ext uri="{FF2B5EF4-FFF2-40B4-BE49-F238E27FC236}">
                    <a16:creationId xmlns:a16="http://schemas.microsoft.com/office/drawing/2014/main" id="{6893DCD5-C081-4ADD-938B-FD18DA3C1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168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28" name="Text Box 8">
              <a:extLst>
                <a:ext uri="{FF2B5EF4-FFF2-40B4-BE49-F238E27FC236}">
                  <a16:creationId xmlns:a16="http://schemas.microsoft.com/office/drawing/2014/main" id="{C981AB8C-E94F-4CE0-A774-17BBF76D2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930"/>
              <a:ext cx="76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22">
                  <a:cs typeface="Arial" panose="020B0604020202020204" pitchFamily="34" charset="0"/>
                </a:rPr>
                <a:t>W/P</a:t>
              </a:r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4C8C3908-71BF-4670-9117-337D6ED27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6" y="3186"/>
              <a:ext cx="33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51911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5191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191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322" b="1" i="1"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25605" name="Group 10">
            <a:extLst>
              <a:ext uri="{FF2B5EF4-FFF2-40B4-BE49-F238E27FC236}">
                <a16:creationId xmlns:a16="http://schemas.microsoft.com/office/drawing/2014/main" id="{1ACA7399-4FE6-434E-BB3A-1B462228D3C6}"/>
              </a:ext>
            </a:extLst>
          </p:cNvPr>
          <p:cNvGrpSpPr>
            <a:grpSpLocks/>
          </p:cNvGrpSpPr>
          <p:nvPr/>
        </p:nvGrpSpPr>
        <p:grpSpPr bwMode="auto">
          <a:xfrm>
            <a:off x="1722379" y="4299509"/>
            <a:ext cx="3319962" cy="1523545"/>
            <a:chOff x="1130" y="1635"/>
            <a:chExt cx="2806" cy="1632"/>
          </a:xfrm>
        </p:grpSpPr>
        <p:sp>
          <p:nvSpPr>
            <p:cNvPr id="25625" name="Freeform 11">
              <a:extLst>
                <a:ext uri="{FF2B5EF4-FFF2-40B4-BE49-F238E27FC236}">
                  <a16:creationId xmlns:a16="http://schemas.microsoft.com/office/drawing/2014/main" id="{835460C7-331F-4681-8B01-174C7D004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1635"/>
              <a:ext cx="2304" cy="1632"/>
            </a:xfrm>
            <a:custGeom>
              <a:avLst/>
              <a:gdLst>
                <a:gd name="T0" fmla="*/ 0 w 1440"/>
                <a:gd name="T1" fmla="*/ 0 h 1344"/>
                <a:gd name="T2" fmla="*/ 91259469 w 1440"/>
                <a:gd name="T3" fmla="*/ 110750 h 1344"/>
                <a:gd name="T4" fmla="*/ 182534131 w 1440"/>
                <a:gd name="T5" fmla="*/ 172443 h 1344"/>
                <a:gd name="T6" fmla="*/ 0 60000 65536"/>
                <a:gd name="T7" fmla="*/ 0 60000 65536"/>
                <a:gd name="T8" fmla="*/ 0 60000 65536"/>
                <a:gd name="T9" fmla="*/ 0 w 1440"/>
                <a:gd name="T10" fmla="*/ 0 h 1344"/>
                <a:gd name="T11" fmla="*/ 1440 w 1440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344">
                  <a:moveTo>
                    <a:pt x="0" y="0"/>
                  </a:moveTo>
                  <a:cubicBezTo>
                    <a:pt x="240" y="320"/>
                    <a:pt x="480" y="640"/>
                    <a:pt x="720" y="864"/>
                  </a:cubicBezTo>
                  <a:cubicBezTo>
                    <a:pt x="960" y="1088"/>
                    <a:pt x="1224" y="1232"/>
                    <a:pt x="1440" y="1344"/>
                  </a:cubicBezTo>
                </a:path>
              </a:pathLst>
            </a:custGeom>
            <a:noFill/>
            <a:ln w="28575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6" name="Text Box 12">
              <a:extLst>
                <a:ext uri="{FF2B5EF4-FFF2-40B4-BE49-F238E27FC236}">
                  <a16:creationId xmlns:a16="http://schemas.microsoft.com/office/drawing/2014/main" id="{F6EA90CC-5238-4948-B11E-2930E49AC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489"/>
              <a:ext cx="9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322" b="1" i="1">
                  <a:cs typeface="Arial" panose="020B0604020202020204" pitchFamily="34" charset="0"/>
                </a:rPr>
                <a:t>MPL</a:t>
              </a:r>
              <a:r>
                <a:rPr lang="en-US" altLang="en-US" sz="1322">
                  <a:cs typeface="Arial" panose="020B0604020202020204" pitchFamily="34" charset="0"/>
                </a:rPr>
                <a:t>, domanda lavoro</a:t>
              </a:r>
            </a:p>
          </p:txBody>
        </p:sp>
      </p:grp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267106F-F067-4F66-8177-7A90DF2B5D5A}"/>
              </a:ext>
            </a:extLst>
          </p:cNvPr>
          <p:cNvGrpSpPr>
            <a:grpSpLocks/>
          </p:cNvGrpSpPr>
          <p:nvPr/>
        </p:nvGrpSpPr>
        <p:grpSpPr bwMode="auto">
          <a:xfrm>
            <a:off x="3296650" y="4045877"/>
            <a:ext cx="879843" cy="2270448"/>
            <a:chOff x="2569" y="882"/>
            <a:chExt cx="743" cy="2432"/>
          </a:xfrm>
        </p:grpSpPr>
        <p:sp>
          <p:nvSpPr>
            <p:cNvPr id="25622" name="Line 18">
              <a:extLst>
                <a:ext uri="{FF2B5EF4-FFF2-40B4-BE49-F238E27FC236}">
                  <a16:creationId xmlns:a16="http://schemas.microsoft.com/office/drawing/2014/main" id="{C5605B0B-3BB7-44DE-B85C-6906FC2B3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1090"/>
              <a:ext cx="1" cy="1947"/>
            </a:xfrm>
            <a:prstGeom prst="line">
              <a:avLst/>
            </a:prstGeom>
            <a:noFill/>
            <a:ln w="349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3" name="Text Box 19">
              <a:extLst>
                <a:ext uri="{FF2B5EF4-FFF2-40B4-BE49-F238E27FC236}">
                  <a16:creationId xmlns:a16="http://schemas.microsoft.com/office/drawing/2014/main" id="{E031B0A0-FD98-4330-8769-19A159117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882"/>
              <a:ext cx="672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22">
                  <a:cs typeface="Arial" panose="020B0604020202020204" pitchFamily="34" charset="0"/>
                </a:rPr>
                <a:t>Offerta lavoro</a:t>
              </a:r>
            </a:p>
          </p:txBody>
        </p:sp>
        <p:graphicFrame>
          <p:nvGraphicFramePr>
            <p:cNvPr id="25624" name="Object 2">
              <a:extLst>
                <a:ext uri="{FF2B5EF4-FFF2-40B4-BE49-F238E27FC236}">
                  <a16:creationId xmlns:a16="http://schemas.microsoft.com/office/drawing/2014/main" id="{1FD5E1C3-984F-4096-8077-221F3838F6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9" y="3072"/>
            <a:ext cx="16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639" imgH="203112" progId="Equation.DSMT4">
                    <p:embed/>
                  </p:oleObj>
                </mc:Choice>
                <mc:Fallback>
                  <p:oleObj name="Equation" r:id="rId4" imgW="139639" imgH="203112" progId="Equation.DSMT4">
                    <p:embed/>
                    <p:pic>
                      <p:nvPicPr>
                        <p:cNvPr id="25624" name="Object 2">
                          <a:extLst>
                            <a:ext uri="{FF2B5EF4-FFF2-40B4-BE49-F238E27FC236}">
                              <a16:creationId xmlns:a16="http://schemas.microsoft.com/office/drawing/2014/main" id="{1FD5E1C3-984F-4096-8077-221F3838F6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" y="3072"/>
                          <a:ext cx="167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07" name="Group 4">
            <a:extLst>
              <a:ext uri="{FF2B5EF4-FFF2-40B4-BE49-F238E27FC236}">
                <a16:creationId xmlns:a16="http://schemas.microsoft.com/office/drawing/2014/main" id="{32DB025F-142B-4E06-9D82-5BEDB4A52409}"/>
              </a:ext>
            </a:extLst>
          </p:cNvPr>
          <p:cNvGrpSpPr>
            <a:grpSpLocks/>
          </p:cNvGrpSpPr>
          <p:nvPr/>
        </p:nvGrpSpPr>
        <p:grpSpPr bwMode="auto">
          <a:xfrm>
            <a:off x="5810236" y="3708282"/>
            <a:ext cx="3944422" cy="2472525"/>
            <a:chOff x="768" y="804"/>
            <a:chExt cx="5072" cy="2582"/>
          </a:xfrm>
        </p:grpSpPr>
        <p:grpSp>
          <p:nvGrpSpPr>
            <p:cNvPr id="25617" name="Group 5">
              <a:extLst>
                <a:ext uri="{FF2B5EF4-FFF2-40B4-BE49-F238E27FC236}">
                  <a16:creationId xmlns:a16="http://schemas.microsoft.com/office/drawing/2014/main" id="{1112C3CA-C4B6-423E-9444-F6872FCE2E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834"/>
              <a:ext cx="3408" cy="2208"/>
              <a:chOff x="1296" y="1200"/>
              <a:chExt cx="2256" cy="1968"/>
            </a:xfrm>
          </p:grpSpPr>
          <p:sp>
            <p:nvSpPr>
              <p:cNvPr id="25620" name="Line 6">
                <a:extLst>
                  <a:ext uri="{FF2B5EF4-FFF2-40B4-BE49-F238E27FC236}">
                    <a16:creationId xmlns:a16="http://schemas.microsoft.com/office/drawing/2014/main" id="{28F5E0B0-9281-472B-AAC9-F929179880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1" name="Line 7">
                <a:extLst>
                  <a:ext uri="{FF2B5EF4-FFF2-40B4-BE49-F238E27FC236}">
                    <a16:creationId xmlns:a16="http://schemas.microsoft.com/office/drawing/2014/main" id="{62B78800-20C9-4A58-9562-0C9F37181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168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18" name="Text Box 8">
              <a:extLst>
                <a:ext uri="{FF2B5EF4-FFF2-40B4-BE49-F238E27FC236}">
                  <a16:creationId xmlns:a16="http://schemas.microsoft.com/office/drawing/2014/main" id="{343761D7-D53E-47B0-8108-9E5315D41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804"/>
              <a:ext cx="76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22">
                  <a:cs typeface="Arial" panose="020B0604020202020204" pitchFamily="34" charset="0"/>
                </a:rPr>
                <a:t>R/P</a:t>
              </a:r>
            </a:p>
          </p:txBody>
        </p:sp>
        <p:sp>
          <p:nvSpPr>
            <p:cNvPr id="25619" name="Text Box 9">
              <a:extLst>
                <a:ext uri="{FF2B5EF4-FFF2-40B4-BE49-F238E27FC236}">
                  <a16:creationId xmlns:a16="http://schemas.microsoft.com/office/drawing/2014/main" id="{05A95A87-00AD-4590-B5CF-876490175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3088"/>
              <a:ext cx="150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51911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5191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191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191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322" b="1" i="1">
                  <a:cs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25608" name="Group 10">
            <a:extLst>
              <a:ext uri="{FF2B5EF4-FFF2-40B4-BE49-F238E27FC236}">
                <a16:creationId xmlns:a16="http://schemas.microsoft.com/office/drawing/2014/main" id="{076422FD-C12C-4455-96EB-57A13807E87D}"/>
              </a:ext>
            </a:extLst>
          </p:cNvPr>
          <p:cNvGrpSpPr>
            <a:grpSpLocks/>
          </p:cNvGrpSpPr>
          <p:nvPr/>
        </p:nvGrpSpPr>
        <p:grpSpPr bwMode="auto">
          <a:xfrm>
            <a:off x="6667339" y="4028385"/>
            <a:ext cx="2816196" cy="1764102"/>
            <a:chOff x="1632" y="1122"/>
            <a:chExt cx="3620" cy="1842"/>
          </a:xfrm>
        </p:grpSpPr>
        <p:sp>
          <p:nvSpPr>
            <p:cNvPr id="25615" name="Freeform 11">
              <a:extLst>
                <a:ext uri="{FF2B5EF4-FFF2-40B4-BE49-F238E27FC236}">
                  <a16:creationId xmlns:a16="http://schemas.microsoft.com/office/drawing/2014/main" id="{BE6618E3-878C-416F-8D93-4691EA92D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1122"/>
              <a:ext cx="2304" cy="1632"/>
            </a:xfrm>
            <a:custGeom>
              <a:avLst/>
              <a:gdLst>
                <a:gd name="T0" fmla="*/ 0 w 1440"/>
                <a:gd name="T1" fmla="*/ 0 h 1344"/>
                <a:gd name="T2" fmla="*/ 91259469 w 1440"/>
                <a:gd name="T3" fmla="*/ 110750 h 1344"/>
                <a:gd name="T4" fmla="*/ 182534131 w 1440"/>
                <a:gd name="T5" fmla="*/ 172443 h 1344"/>
                <a:gd name="T6" fmla="*/ 0 60000 65536"/>
                <a:gd name="T7" fmla="*/ 0 60000 65536"/>
                <a:gd name="T8" fmla="*/ 0 60000 65536"/>
                <a:gd name="T9" fmla="*/ 0 w 1440"/>
                <a:gd name="T10" fmla="*/ 0 h 1344"/>
                <a:gd name="T11" fmla="*/ 1440 w 1440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344">
                  <a:moveTo>
                    <a:pt x="0" y="0"/>
                  </a:moveTo>
                  <a:cubicBezTo>
                    <a:pt x="240" y="320"/>
                    <a:pt x="480" y="640"/>
                    <a:pt x="720" y="864"/>
                  </a:cubicBezTo>
                  <a:cubicBezTo>
                    <a:pt x="960" y="1088"/>
                    <a:pt x="1224" y="1232"/>
                    <a:pt x="1440" y="1344"/>
                  </a:cubicBezTo>
                </a:path>
              </a:pathLst>
            </a:custGeom>
            <a:noFill/>
            <a:ln w="28575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6" name="Text Box 12">
              <a:extLst>
                <a:ext uri="{FF2B5EF4-FFF2-40B4-BE49-F238E27FC236}">
                  <a16:creationId xmlns:a16="http://schemas.microsoft.com/office/drawing/2014/main" id="{F86679BC-132E-4315-AA95-407648530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62"/>
              <a:ext cx="1316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322" b="1" i="1">
                  <a:cs typeface="Arial" panose="020B0604020202020204" pitchFamily="34" charset="0"/>
                </a:rPr>
                <a:t>MPK</a:t>
              </a:r>
              <a:r>
                <a:rPr lang="en-US" altLang="en-US" sz="1322">
                  <a:cs typeface="Arial" panose="020B0604020202020204" pitchFamily="34" charset="0"/>
                </a:rPr>
                <a:t>, domanda di K</a:t>
              </a:r>
            </a:p>
          </p:txBody>
        </p:sp>
      </p:grpSp>
      <p:grpSp>
        <p:nvGrpSpPr>
          <p:cNvPr id="25609" name="Group 17">
            <a:extLst>
              <a:ext uri="{FF2B5EF4-FFF2-40B4-BE49-F238E27FC236}">
                <a16:creationId xmlns:a16="http://schemas.microsoft.com/office/drawing/2014/main" id="{931D6A37-865B-497C-BFC1-3A1B38405E98}"/>
              </a:ext>
            </a:extLst>
          </p:cNvPr>
          <p:cNvGrpSpPr>
            <a:grpSpLocks/>
          </p:cNvGrpSpPr>
          <p:nvPr/>
        </p:nvGrpSpPr>
        <p:grpSpPr bwMode="auto">
          <a:xfrm>
            <a:off x="7269061" y="3860463"/>
            <a:ext cx="941064" cy="2282692"/>
            <a:chOff x="2554" y="930"/>
            <a:chExt cx="1210" cy="2384"/>
          </a:xfrm>
        </p:grpSpPr>
        <p:sp>
          <p:nvSpPr>
            <p:cNvPr id="25612" name="Line 18">
              <a:extLst>
                <a:ext uri="{FF2B5EF4-FFF2-40B4-BE49-F238E27FC236}">
                  <a16:creationId xmlns:a16="http://schemas.microsoft.com/office/drawing/2014/main" id="{F786BB9A-0EDB-4C6A-A390-B050E20CA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1090"/>
              <a:ext cx="1" cy="1947"/>
            </a:xfrm>
            <a:prstGeom prst="line">
              <a:avLst/>
            </a:prstGeom>
            <a:noFill/>
            <a:ln w="349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13" name="Text Box 19">
              <a:extLst>
                <a:ext uri="{FF2B5EF4-FFF2-40B4-BE49-F238E27FC236}">
                  <a16:creationId xmlns:a16="http://schemas.microsoft.com/office/drawing/2014/main" id="{CCA06189-FB77-4070-9405-580537FDF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930"/>
              <a:ext cx="1124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322">
                  <a:cs typeface="Arial" panose="020B0604020202020204" pitchFamily="34" charset="0"/>
                </a:rPr>
                <a:t>Offerta di K</a:t>
              </a:r>
            </a:p>
          </p:txBody>
        </p:sp>
        <p:graphicFrame>
          <p:nvGraphicFramePr>
            <p:cNvPr id="25614" name="Object 2">
              <a:extLst>
                <a:ext uri="{FF2B5EF4-FFF2-40B4-BE49-F238E27FC236}">
                  <a16:creationId xmlns:a16="http://schemas.microsoft.com/office/drawing/2014/main" id="{7463A96E-2209-4983-AC91-59831A2A7F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54" y="3072"/>
            <a:ext cx="19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64957" imgH="203024" progId="Equation.DSMT4">
                    <p:embed/>
                  </p:oleObj>
                </mc:Choice>
                <mc:Fallback>
                  <p:oleObj name="Equation" r:id="rId6" imgW="164957" imgH="203024" progId="Equation.DSMT4">
                    <p:embed/>
                    <p:pic>
                      <p:nvPicPr>
                        <p:cNvPr id="25614" name="Object 2">
                          <a:extLst>
                            <a:ext uri="{FF2B5EF4-FFF2-40B4-BE49-F238E27FC236}">
                              <a16:creationId xmlns:a16="http://schemas.microsoft.com/office/drawing/2014/main" id="{7463A96E-2209-4983-AC91-59831A2A7F4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4" y="3072"/>
                          <a:ext cx="198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5610" name="Connettore 1 37">
            <a:extLst>
              <a:ext uri="{FF2B5EF4-FFF2-40B4-BE49-F238E27FC236}">
                <a16:creationId xmlns:a16="http://schemas.microsoft.com/office/drawing/2014/main" id="{605ACAD1-96BF-4222-AFF9-3938EC0CD2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31495" y="4836510"/>
            <a:ext cx="101627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Connettore 1 38">
            <a:extLst>
              <a:ext uri="{FF2B5EF4-FFF2-40B4-BE49-F238E27FC236}">
                <a16:creationId xmlns:a16="http://schemas.microsoft.com/office/drawing/2014/main" id="{C0B76351-8537-4FDE-8473-1E9B618E86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94984" y="5476714"/>
            <a:ext cx="188562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D623DD2-0A72-449D-9FD5-2FCD6A0E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3547" rIns="0" bIns="0" rtlCol="0">
            <a:spAutoFit/>
          </a:bodyPr>
          <a:lstStyle/>
          <a:p>
            <a:pPr marL="521334">
              <a:lnSpc>
                <a:spcPct val="100000"/>
              </a:lnSpc>
              <a:spcBef>
                <a:spcPts val="100"/>
              </a:spcBef>
            </a:pPr>
            <a:r>
              <a:rPr dirty="0"/>
              <a:t>Es.</a:t>
            </a:r>
            <a:r>
              <a:rPr spc="-10" dirty="0"/>
              <a:t> </a:t>
            </a:r>
            <a:r>
              <a:rPr dirty="0"/>
              <a:t>La</a:t>
            </a:r>
            <a:r>
              <a:rPr spc="10" dirty="0"/>
              <a:t> </a:t>
            </a:r>
            <a:r>
              <a:rPr dirty="0"/>
              <a:t>Funzione di</a:t>
            </a:r>
            <a:r>
              <a:rPr spc="15" dirty="0"/>
              <a:t> </a:t>
            </a:r>
            <a:r>
              <a:rPr dirty="0"/>
              <a:t>produzione</a:t>
            </a:r>
            <a:r>
              <a:rPr spc="5" dirty="0"/>
              <a:t> </a:t>
            </a:r>
            <a:r>
              <a:rPr spc="-10" dirty="0"/>
              <a:t>Cobb-Douglas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7644" y="1377655"/>
            <a:ext cx="8380730" cy="539904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5110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17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Verdana"/>
              <a:cs typeface="Verdana"/>
            </a:endParaRPr>
          </a:p>
          <a:p>
            <a:pPr marL="380365" algn="ctr">
              <a:lnSpc>
                <a:spcPct val="100000"/>
              </a:lnSpc>
              <a:spcBef>
                <a:spcPts val="5"/>
              </a:spcBef>
            </a:pPr>
            <a:r>
              <a:rPr sz="2500" i="1" dirty="0">
                <a:solidFill>
                  <a:srgbClr val="000099"/>
                </a:solidFill>
                <a:latin typeface="Georgia"/>
                <a:cs typeface="Georgia"/>
              </a:rPr>
              <a:t>Y</a:t>
            </a:r>
            <a:r>
              <a:rPr sz="2500" i="1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=</a:t>
            </a:r>
            <a:r>
              <a:rPr sz="2500" spc="-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00099"/>
                </a:solidFill>
                <a:latin typeface="Georgia"/>
                <a:cs typeface="Georgia"/>
              </a:rPr>
              <a:t>AK</a:t>
            </a:r>
            <a:r>
              <a:rPr sz="2550" i="1" spc="-15" baseline="24509" dirty="0">
                <a:solidFill>
                  <a:srgbClr val="000099"/>
                </a:solidFill>
                <a:latin typeface="Symbol"/>
                <a:cs typeface="Symbol"/>
              </a:rPr>
              <a:t></a:t>
            </a:r>
            <a:r>
              <a:rPr sz="2500" i="1" spc="-10" dirty="0">
                <a:solidFill>
                  <a:srgbClr val="000099"/>
                </a:solidFill>
                <a:latin typeface="Georgia"/>
                <a:cs typeface="Georgia"/>
              </a:rPr>
              <a:t>L</a:t>
            </a:r>
            <a:r>
              <a:rPr sz="2475" i="1" spc="-15" baseline="25252" dirty="0">
                <a:solidFill>
                  <a:srgbClr val="000099"/>
                </a:solidFill>
                <a:latin typeface="Georgia"/>
                <a:cs typeface="Georgia"/>
              </a:rPr>
              <a:t>1-</a:t>
            </a:r>
            <a:r>
              <a:rPr sz="2550" i="1" spc="-75" baseline="24509" dirty="0">
                <a:solidFill>
                  <a:srgbClr val="000099"/>
                </a:solidFill>
                <a:latin typeface="Symbol"/>
                <a:cs typeface="Symbol"/>
              </a:rPr>
              <a:t></a:t>
            </a:r>
            <a:endParaRPr sz="2550" baseline="24509" dirty="0">
              <a:latin typeface="Symbol"/>
              <a:cs typeface="Symbol"/>
            </a:endParaRPr>
          </a:p>
          <a:p>
            <a:pPr marL="348615" marR="2489200" indent="-298450">
              <a:lnSpc>
                <a:spcPct val="129900"/>
              </a:lnSpc>
              <a:spcBef>
                <a:spcPts val="40"/>
              </a:spcBef>
            </a:pPr>
            <a:r>
              <a:rPr sz="2150" u="sng" dirty="0" err="1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Distribuzione</a:t>
            </a:r>
            <a:r>
              <a:rPr sz="2150" u="sng" spc="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della</a:t>
            </a:r>
            <a:r>
              <a:rPr sz="2150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quota</a:t>
            </a:r>
            <a:r>
              <a:rPr sz="2150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di</a:t>
            </a:r>
            <a:r>
              <a:rPr sz="2150" u="sng" spc="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reddito</a:t>
            </a:r>
            <a:r>
              <a:rPr sz="2150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tra</a:t>
            </a:r>
            <a:r>
              <a:rPr sz="2150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</a:t>
            </a:r>
            <a:r>
              <a:rPr sz="2150" u="sng" spc="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fattori:</a:t>
            </a:r>
            <a:r>
              <a:rPr sz="2150" spc="-1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Reddito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del</a:t>
            </a:r>
            <a:r>
              <a:rPr sz="2150" spc="1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capitale</a:t>
            </a:r>
            <a:r>
              <a:rPr sz="2150" spc="1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=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PMK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262626"/>
                </a:solidFill>
                <a:latin typeface="Georgia"/>
                <a:cs typeface="Georgia"/>
              </a:rPr>
              <a:t>x</a:t>
            </a:r>
            <a:r>
              <a:rPr sz="2050" spc="15" dirty="0">
                <a:solidFill>
                  <a:srgbClr val="262626"/>
                </a:solidFill>
                <a:latin typeface="Georgia"/>
                <a:cs typeface="Georgia"/>
              </a:rPr>
              <a:t> </a:t>
            </a:r>
            <a:r>
              <a:rPr sz="2150" i="1" dirty="0">
                <a:latin typeface="Georgia"/>
                <a:cs typeface="Georgia"/>
              </a:rPr>
              <a:t>K</a:t>
            </a:r>
            <a:r>
              <a:rPr sz="2150" i="1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=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200" i="1" spc="-25" dirty="0">
                <a:latin typeface="Symbol"/>
                <a:cs typeface="Symbol"/>
              </a:rPr>
              <a:t></a:t>
            </a:r>
            <a:r>
              <a:rPr sz="2150" i="1" spc="-25" dirty="0">
                <a:latin typeface="Georgia"/>
                <a:cs typeface="Georgia"/>
              </a:rPr>
              <a:t>Y</a:t>
            </a:r>
            <a:endParaRPr sz="2150" dirty="0">
              <a:latin typeface="Georgia"/>
              <a:cs typeface="Georgia"/>
            </a:endParaRPr>
          </a:p>
          <a:p>
            <a:pPr marL="348615">
              <a:lnSpc>
                <a:spcPct val="100000"/>
              </a:lnSpc>
              <a:spcBef>
                <a:spcPts val="765"/>
              </a:spcBef>
            </a:pPr>
            <a:r>
              <a:rPr sz="2150" dirty="0">
                <a:latin typeface="Georgia"/>
                <a:cs typeface="Georgia"/>
              </a:rPr>
              <a:t>Reddito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del</a:t>
            </a:r>
            <a:r>
              <a:rPr sz="2150" spc="1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lavoro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=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PML</a:t>
            </a:r>
            <a:r>
              <a:rPr sz="2150" spc="15" dirty="0"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262626"/>
                </a:solidFill>
                <a:latin typeface="Georgia"/>
                <a:cs typeface="Georgia"/>
              </a:rPr>
              <a:t>x</a:t>
            </a:r>
            <a:r>
              <a:rPr sz="2050" spc="20" dirty="0">
                <a:solidFill>
                  <a:srgbClr val="262626"/>
                </a:solidFill>
                <a:latin typeface="Georgia"/>
                <a:cs typeface="Georgia"/>
              </a:rPr>
              <a:t> </a:t>
            </a:r>
            <a:r>
              <a:rPr sz="2150" i="1" dirty="0">
                <a:latin typeface="Georgia"/>
                <a:cs typeface="Georgia"/>
              </a:rPr>
              <a:t>L</a:t>
            </a:r>
            <a:r>
              <a:rPr sz="2150" i="1" spc="1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=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150" i="1" dirty="0">
                <a:latin typeface="Georgia"/>
                <a:cs typeface="Georgia"/>
              </a:rPr>
              <a:t>(1-</a:t>
            </a:r>
            <a:r>
              <a:rPr sz="2200" i="1" spc="-25" dirty="0">
                <a:latin typeface="Symbol"/>
                <a:cs typeface="Symbol"/>
              </a:rPr>
              <a:t></a:t>
            </a:r>
            <a:r>
              <a:rPr sz="2150" i="1" spc="-25" dirty="0">
                <a:latin typeface="Georgia"/>
                <a:cs typeface="Georgia"/>
              </a:rPr>
              <a:t>)Y</a:t>
            </a:r>
            <a:endParaRPr lang="it-IT" sz="2150" dirty="0">
              <a:latin typeface="Georgia"/>
              <a:cs typeface="Georgia"/>
            </a:endParaRPr>
          </a:p>
          <a:p>
            <a:pPr marL="50800">
              <a:spcBef>
                <a:spcPts val="775"/>
              </a:spcBef>
            </a:pPr>
            <a:r>
              <a:rPr lang="it-IT"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Produttività</a:t>
            </a:r>
            <a:r>
              <a:rPr lang="it-IT" sz="2150" u="sng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lang="it-IT"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marginale</a:t>
            </a:r>
            <a:r>
              <a:rPr lang="it-IT" sz="2150" u="sng" spc="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lang="it-IT" sz="21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dei</a:t>
            </a:r>
            <a:r>
              <a:rPr lang="it-IT" sz="2150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lang="it-IT" sz="2150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fattori:</a:t>
            </a:r>
            <a:r>
              <a:rPr lang="it-IT" sz="2150" spc="-10" dirty="0">
                <a:latin typeface="Georgia"/>
                <a:cs typeface="Georgia"/>
              </a:rPr>
              <a:t> </a:t>
            </a:r>
          </a:p>
          <a:p>
            <a:pPr marL="50800">
              <a:spcBef>
                <a:spcPts val="775"/>
              </a:spcBef>
            </a:pPr>
            <a:r>
              <a:rPr lang="it-IT" sz="2150" dirty="0">
                <a:latin typeface="Georgia"/>
                <a:cs typeface="Georgia"/>
              </a:rPr>
              <a:t>PMK</a:t>
            </a:r>
            <a:r>
              <a:rPr lang="it-IT" sz="2150" spc="15" dirty="0">
                <a:latin typeface="Georgia"/>
                <a:cs typeface="Georgia"/>
              </a:rPr>
              <a:t> </a:t>
            </a:r>
            <a:r>
              <a:rPr lang="it-IT" sz="2150" dirty="0">
                <a:latin typeface="Georgia"/>
                <a:cs typeface="Georgia"/>
              </a:rPr>
              <a:t>=</a:t>
            </a:r>
            <a:r>
              <a:rPr lang="it-IT" sz="2150" spc="10" dirty="0">
                <a:latin typeface="Georgia"/>
                <a:cs typeface="Georgia"/>
              </a:rPr>
              <a:t> </a:t>
            </a:r>
            <a:r>
              <a:rPr lang="it-IT" sz="2200" i="1" dirty="0">
                <a:latin typeface="Symbol"/>
                <a:cs typeface="Symbol"/>
              </a:rPr>
              <a:t></a:t>
            </a:r>
            <a:r>
              <a:rPr lang="it-IT" sz="2150" i="1" dirty="0">
                <a:latin typeface="Georgia"/>
                <a:cs typeface="Georgia"/>
              </a:rPr>
              <a:t>AK</a:t>
            </a:r>
            <a:r>
              <a:rPr lang="it-IT" sz="2175" i="1" baseline="24904" dirty="0">
                <a:latin typeface="Symbol"/>
                <a:cs typeface="Symbol"/>
              </a:rPr>
              <a:t></a:t>
            </a:r>
            <a:r>
              <a:rPr lang="it-IT" sz="2150" i="1" dirty="0">
                <a:latin typeface="Georgia"/>
                <a:cs typeface="Georgia"/>
              </a:rPr>
              <a:t>L</a:t>
            </a:r>
            <a:r>
              <a:rPr lang="it-IT" sz="2100" i="1" baseline="25793" dirty="0">
                <a:latin typeface="Georgia"/>
                <a:cs typeface="Georgia"/>
              </a:rPr>
              <a:t>1-</a:t>
            </a:r>
            <a:r>
              <a:rPr lang="it-IT" sz="2175" i="1" baseline="24904" dirty="0">
                <a:latin typeface="Symbol"/>
                <a:cs typeface="Symbol"/>
              </a:rPr>
              <a:t></a:t>
            </a:r>
            <a:r>
              <a:rPr lang="it-IT" sz="2175" spc="15" baseline="24904" dirty="0">
                <a:latin typeface="Times New Roman"/>
                <a:cs typeface="Times New Roman"/>
              </a:rPr>
              <a:t> </a:t>
            </a:r>
            <a:r>
              <a:rPr lang="it-IT" sz="2150" dirty="0">
                <a:latin typeface="Georgia"/>
                <a:cs typeface="Georgia"/>
              </a:rPr>
              <a:t>=</a:t>
            </a:r>
            <a:r>
              <a:rPr lang="it-IT" sz="2150" spc="20" dirty="0">
                <a:latin typeface="Georgia"/>
                <a:cs typeface="Georgia"/>
              </a:rPr>
              <a:t> </a:t>
            </a:r>
            <a:r>
              <a:rPr lang="it-IT" sz="2200" i="1" spc="-20" dirty="0">
                <a:latin typeface="Symbol"/>
                <a:cs typeface="Symbol"/>
              </a:rPr>
              <a:t></a:t>
            </a:r>
            <a:r>
              <a:rPr lang="it-IT" sz="2150" i="1" spc="-20" dirty="0">
                <a:latin typeface="Georgia"/>
                <a:cs typeface="Georgia"/>
              </a:rPr>
              <a:t>Y/K </a:t>
            </a:r>
          </a:p>
          <a:p>
            <a:pPr marL="50800">
              <a:spcBef>
                <a:spcPts val="775"/>
              </a:spcBef>
            </a:pPr>
            <a:r>
              <a:rPr lang="it-IT" sz="2150" dirty="0">
                <a:latin typeface="Georgia"/>
                <a:cs typeface="Georgia"/>
              </a:rPr>
              <a:t>PML</a:t>
            </a:r>
            <a:r>
              <a:rPr lang="it-IT" sz="2150" spc="15" dirty="0">
                <a:latin typeface="Georgia"/>
                <a:cs typeface="Georgia"/>
              </a:rPr>
              <a:t> </a:t>
            </a:r>
            <a:r>
              <a:rPr lang="it-IT" sz="2150" dirty="0">
                <a:latin typeface="Georgia"/>
                <a:cs typeface="Georgia"/>
              </a:rPr>
              <a:t>=</a:t>
            </a:r>
            <a:r>
              <a:rPr lang="it-IT" sz="2150" spc="15" dirty="0">
                <a:latin typeface="Georgia"/>
                <a:cs typeface="Georgia"/>
              </a:rPr>
              <a:t> </a:t>
            </a:r>
            <a:r>
              <a:rPr lang="it-IT" sz="2150" i="1" dirty="0">
                <a:latin typeface="Georgia"/>
                <a:cs typeface="Georgia"/>
              </a:rPr>
              <a:t>(1-</a:t>
            </a:r>
            <a:r>
              <a:rPr lang="it-IT" sz="2200" i="1" dirty="0">
                <a:latin typeface="Symbol"/>
                <a:cs typeface="Symbol"/>
              </a:rPr>
              <a:t></a:t>
            </a:r>
            <a:r>
              <a:rPr lang="it-IT" sz="2150" i="1" dirty="0">
                <a:latin typeface="Georgia"/>
                <a:cs typeface="Georgia"/>
              </a:rPr>
              <a:t>)AK</a:t>
            </a:r>
            <a:r>
              <a:rPr lang="it-IT" sz="2175" i="1" baseline="24904" dirty="0">
                <a:latin typeface="Symbol"/>
                <a:cs typeface="Symbol"/>
              </a:rPr>
              <a:t></a:t>
            </a:r>
            <a:r>
              <a:rPr lang="it-IT" sz="2150" i="1" dirty="0">
                <a:latin typeface="Georgia"/>
                <a:cs typeface="Georgia"/>
              </a:rPr>
              <a:t>L</a:t>
            </a:r>
            <a:r>
              <a:rPr lang="it-IT" sz="2100" i="1" baseline="25793" dirty="0">
                <a:latin typeface="Georgia"/>
                <a:cs typeface="Georgia"/>
              </a:rPr>
              <a:t>-</a:t>
            </a:r>
            <a:r>
              <a:rPr lang="it-IT" sz="2175" i="1" baseline="24904" dirty="0">
                <a:latin typeface="Symbol"/>
                <a:cs typeface="Symbol"/>
              </a:rPr>
              <a:t></a:t>
            </a:r>
            <a:r>
              <a:rPr lang="it-IT" sz="2175" spc="22" baseline="24904" dirty="0">
                <a:latin typeface="Times New Roman"/>
                <a:cs typeface="Times New Roman"/>
              </a:rPr>
              <a:t> </a:t>
            </a:r>
            <a:r>
              <a:rPr lang="it-IT" sz="2150" dirty="0">
                <a:latin typeface="Georgia"/>
                <a:cs typeface="Georgia"/>
              </a:rPr>
              <a:t>=</a:t>
            </a:r>
            <a:r>
              <a:rPr lang="it-IT" sz="2150" spc="20" dirty="0">
                <a:latin typeface="Georgia"/>
                <a:cs typeface="Georgia"/>
              </a:rPr>
              <a:t> </a:t>
            </a:r>
            <a:r>
              <a:rPr lang="it-IT" sz="2150" i="1" dirty="0">
                <a:latin typeface="Georgia"/>
                <a:cs typeface="Georgia"/>
              </a:rPr>
              <a:t>(1-</a:t>
            </a:r>
            <a:r>
              <a:rPr lang="it-IT" sz="2200" i="1" spc="-10" dirty="0">
                <a:latin typeface="Symbol"/>
                <a:cs typeface="Symbol"/>
              </a:rPr>
              <a:t></a:t>
            </a:r>
            <a:r>
              <a:rPr lang="it-IT" sz="2150" i="1" spc="-10" dirty="0">
                <a:latin typeface="Georgia"/>
                <a:cs typeface="Georgia"/>
              </a:rPr>
              <a:t>)Y/L</a:t>
            </a:r>
            <a:endParaRPr lang="it-IT" sz="2150" b="1" u="sng" dirty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50800">
              <a:lnSpc>
                <a:spcPct val="100000"/>
              </a:lnSpc>
              <a:spcBef>
                <a:spcPts val="775"/>
              </a:spcBef>
            </a:pPr>
            <a:r>
              <a:rPr sz="2150" b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Nota</a:t>
            </a:r>
            <a:r>
              <a:rPr sz="2150" b="1" u="sng" spc="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150" b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Bene:</a:t>
            </a:r>
            <a:endParaRPr sz="2150" dirty="0">
              <a:latin typeface="Georgia"/>
              <a:cs typeface="Georgia"/>
            </a:endParaRPr>
          </a:p>
          <a:p>
            <a:pPr marL="404495" indent="-354330">
              <a:lnSpc>
                <a:spcPct val="100000"/>
              </a:lnSpc>
              <a:spcBef>
                <a:spcPts val="825"/>
              </a:spcBef>
              <a:buFont typeface="Adobe Clean"/>
              <a:buChar char="✓"/>
              <a:tabLst>
                <a:tab pos="405130" algn="l"/>
              </a:tabLst>
            </a:pPr>
            <a:r>
              <a:rPr sz="1600" dirty="0">
                <a:latin typeface="Georgia"/>
                <a:cs typeface="Georgia"/>
              </a:rPr>
              <a:t>Prod.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Marginale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proporzionali</a:t>
            </a:r>
            <a:r>
              <a:rPr sz="1600" spc="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al</a:t>
            </a:r>
            <a:r>
              <a:rPr sz="1600" spc="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prod.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MEDIO</a:t>
            </a:r>
            <a:endParaRPr sz="1600" dirty="0">
              <a:latin typeface="Georgia"/>
              <a:cs typeface="Georgia"/>
            </a:endParaRPr>
          </a:p>
          <a:p>
            <a:pPr marL="404495" indent="-354330">
              <a:lnSpc>
                <a:spcPct val="100000"/>
              </a:lnSpc>
              <a:spcBef>
                <a:spcPts val="770"/>
              </a:spcBef>
              <a:buSzPct val="97727"/>
              <a:buFont typeface="Adobe Clean"/>
              <a:buChar char="✓"/>
              <a:tabLst>
                <a:tab pos="405130" algn="l"/>
                <a:tab pos="2225040" algn="l"/>
              </a:tabLst>
            </a:pPr>
            <a:r>
              <a:rPr sz="1600" b="1" i="1" spc="-10" dirty="0">
                <a:latin typeface="Symbol"/>
                <a:cs typeface="Symbol"/>
              </a:rPr>
              <a:t></a:t>
            </a:r>
            <a:r>
              <a:rPr sz="1600" b="1" i="1" spc="-10" dirty="0">
                <a:latin typeface="Georgia"/>
                <a:cs typeface="Georgia"/>
              </a:rPr>
              <a:t>+1-</a:t>
            </a:r>
            <a:r>
              <a:rPr sz="1600" b="1" i="1" dirty="0">
                <a:latin typeface="Symbol"/>
                <a:cs typeface="Symbol"/>
              </a:rPr>
              <a:t>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Georgia"/>
                <a:cs typeface="Georgia"/>
              </a:rPr>
              <a:t>=</a:t>
            </a:r>
            <a:r>
              <a:rPr sz="1600" b="1" spc="20" dirty="0">
                <a:latin typeface="Georgia"/>
                <a:cs typeface="Georgia"/>
              </a:rPr>
              <a:t> </a:t>
            </a:r>
            <a:r>
              <a:rPr sz="1600" b="1" i="1" dirty="0">
                <a:latin typeface="Georgia"/>
                <a:cs typeface="Georgia"/>
              </a:rPr>
              <a:t>1</a:t>
            </a:r>
            <a:r>
              <a:rPr sz="1600" b="1" i="1" spc="10" dirty="0">
                <a:latin typeface="Georgia"/>
                <a:cs typeface="Georgia"/>
              </a:rPr>
              <a:t> </a:t>
            </a:r>
            <a:r>
              <a:rPr sz="1600" b="1" spc="100" dirty="0">
                <a:latin typeface="Meiryo UI"/>
                <a:cs typeface="Meiryo UI"/>
              </a:rPr>
              <a:t>➔</a:t>
            </a:r>
            <a:r>
              <a:rPr sz="1600" b="1" dirty="0">
                <a:latin typeface="Meiryo UI"/>
                <a:cs typeface="Meiryo UI"/>
              </a:rPr>
              <a:t>	</a:t>
            </a:r>
            <a:r>
              <a:rPr sz="1600" b="1" dirty="0">
                <a:latin typeface="Georgia"/>
                <a:cs typeface="Georgia"/>
              </a:rPr>
              <a:t>Rendimenti</a:t>
            </a:r>
            <a:r>
              <a:rPr sz="1600" b="1" spc="20" dirty="0">
                <a:latin typeface="Georgia"/>
                <a:cs typeface="Georgia"/>
              </a:rPr>
              <a:t> </a:t>
            </a:r>
            <a:r>
              <a:rPr sz="1600" b="1" dirty="0">
                <a:latin typeface="Georgia"/>
                <a:cs typeface="Georgia"/>
              </a:rPr>
              <a:t>di</a:t>
            </a:r>
            <a:r>
              <a:rPr sz="1600" b="1" spc="20" dirty="0">
                <a:latin typeface="Georgia"/>
                <a:cs typeface="Georgia"/>
              </a:rPr>
              <a:t> </a:t>
            </a:r>
            <a:r>
              <a:rPr sz="1600" b="1" dirty="0">
                <a:latin typeface="Georgia"/>
                <a:cs typeface="Georgia"/>
              </a:rPr>
              <a:t>scala</a:t>
            </a:r>
            <a:r>
              <a:rPr sz="1600" b="1" spc="30" dirty="0">
                <a:latin typeface="Georgia"/>
                <a:cs typeface="Georgia"/>
              </a:rPr>
              <a:t> </a:t>
            </a:r>
            <a:r>
              <a:rPr sz="1600" b="1" spc="-10" dirty="0">
                <a:latin typeface="Georgia"/>
                <a:cs typeface="Georgia"/>
              </a:rPr>
              <a:t>COSTANTI</a:t>
            </a:r>
            <a:endParaRPr sz="1600" b="1" dirty="0">
              <a:latin typeface="Georgia"/>
              <a:cs typeface="Georgia"/>
            </a:endParaRPr>
          </a:p>
          <a:p>
            <a:pPr marL="404495" indent="-354330">
              <a:lnSpc>
                <a:spcPct val="100000"/>
              </a:lnSpc>
              <a:spcBef>
                <a:spcPts val="760"/>
              </a:spcBef>
              <a:buFont typeface="Adobe Clean"/>
              <a:buChar char="✓"/>
              <a:tabLst>
                <a:tab pos="405130" algn="l"/>
              </a:tabLst>
            </a:pPr>
            <a:r>
              <a:rPr sz="1600" dirty="0">
                <a:latin typeface="Georgia"/>
                <a:cs typeface="Georgia"/>
              </a:rPr>
              <a:t>PMK</a:t>
            </a:r>
            <a:r>
              <a:rPr sz="1600" spc="25" dirty="0"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262626"/>
                </a:solidFill>
                <a:latin typeface="Georgia"/>
                <a:cs typeface="Georgia"/>
              </a:rPr>
              <a:t>x</a:t>
            </a:r>
            <a:r>
              <a:rPr sz="1600" spc="25" dirty="0">
                <a:solidFill>
                  <a:srgbClr val="262626"/>
                </a:solidFill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K</a:t>
            </a:r>
            <a:r>
              <a:rPr sz="1600" i="1" spc="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+</a:t>
            </a:r>
            <a:r>
              <a:rPr sz="1600" spc="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PML</a:t>
            </a:r>
            <a:r>
              <a:rPr sz="1600" spc="25" dirty="0"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262626"/>
                </a:solidFill>
                <a:latin typeface="Georgia"/>
                <a:cs typeface="Georgia"/>
              </a:rPr>
              <a:t>x</a:t>
            </a:r>
            <a:r>
              <a:rPr sz="1600" spc="30" dirty="0">
                <a:solidFill>
                  <a:srgbClr val="262626"/>
                </a:solidFill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L</a:t>
            </a:r>
            <a:r>
              <a:rPr sz="1600" i="1" spc="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=</a:t>
            </a:r>
            <a:r>
              <a:rPr sz="1600" spc="3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(1-</a:t>
            </a:r>
            <a:r>
              <a:rPr sz="1600" i="1" dirty="0">
                <a:latin typeface="Symbol"/>
                <a:cs typeface="Symbol"/>
              </a:rPr>
              <a:t></a:t>
            </a:r>
            <a:r>
              <a:rPr sz="1600" i="1" dirty="0">
                <a:latin typeface="Georgia"/>
                <a:cs typeface="Georgia"/>
              </a:rPr>
              <a:t>)Y</a:t>
            </a:r>
            <a:r>
              <a:rPr sz="1600" i="1" spc="2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+</a:t>
            </a:r>
            <a:r>
              <a:rPr sz="1600" i="1" spc="35" dirty="0">
                <a:latin typeface="Georgia"/>
                <a:cs typeface="Georgia"/>
              </a:rPr>
              <a:t> </a:t>
            </a:r>
            <a:r>
              <a:rPr sz="1600" i="1" dirty="0">
                <a:latin typeface="Symbol"/>
                <a:cs typeface="Symbol"/>
              </a:rPr>
              <a:t></a:t>
            </a:r>
            <a:r>
              <a:rPr sz="1600" i="1" dirty="0">
                <a:latin typeface="Georgia"/>
                <a:cs typeface="Georgia"/>
              </a:rPr>
              <a:t>Y</a:t>
            </a:r>
            <a:r>
              <a:rPr sz="1600" i="1" spc="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=</a:t>
            </a:r>
            <a:r>
              <a:rPr sz="1600" spc="3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Y</a:t>
            </a:r>
            <a:r>
              <a:rPr sz="1600" i="1" spc="25" dirty="0">
                <a:latin typeface="Georgia"/>
                <a:cs typeface="Georgia"/>
              </a:rPr>
              <a:t> </a:t>
            </a:r>
            <a:r>
              <a:rPr sz="1600" dirty="0">
                <a:latin typeface="Meiryo UI"/>
                <a:cs typeface="Meiryo UI"/>
              </a:rPr>
              <a:t>➔</a:t>
            </a:r>
            <a:r>
              <a:rPr sz="1600" dirty="0">
                <a:latin typeface="Georgia"/>
                <a:cs typeface="Georgia"/>
              </a:rPr>
              <a:t>Esaustione</a:t>
            </a:r>
            <a:r>
              <a:rPr sz="1600" spc="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del</a:t>
            </a:r>
            <a:r>
              <a:rPr sz="1600" spc="20" dirty="0">
                <a:latin typeface="Georgia"/>
                <a:cs typeface="Georgia"/>
              </a:rPr>
              <a:t> </a:t>
            </a:r>
            <a:r>
              <a:rPr sz="1600" spc="-10" dirty="0" err="1">
                <a:latin typeface="Georgia"/>
                <a:cs typeface="Georgia"/>
              </a:rPr>
              <a:t>Prodotto</a:t>
            </a:r>
            <a:endParaRPr lang="it-IT" sz="1600" spc="-10" dirty="0">
              <a:latin typeface="Georgia"/>
              <a:cs typeface="Georgia"/>
            </a:endParaRPr>
          </a:p>
          <a:p>
            <a:pPr marL="404495" indent="-354330">
              <a:lnSpc>
                <a:spcPct val="100000"/>
              </a:lnSpc>
              <a:spcBef>
                <a:spcPts val="760"/>
              </a:spcBef>
              <a:buFont typeface="Adobe Clean"/>
              <a:buChar char="✓"/>
              <a:tabLst>
                <a:tab pos="405130" algn="l"/>
              </a:tabLst>
            </a:pPr>
            <a:r>
              <a:rPr lang="it-IT" sz="1600" b="1" i="1" dirty="0">
                <a:latin typeface="Symbol"/>
                <a:cs typeface="Symbol"/>
              </a:rPr>
              <a:t></a:t>
            </a:r>
            <a:r>
              <a:rPr lang="it-IT" sz="1600" b="1" i="1" spc="-10" dirty="0">
                <a:latin typeface="Georgia"/>
                <a:cs typeface="Symbol"/>
              </a:rPr>
              <a:t> </a:t>
            </a:r>
            <a:r>
              <a:rPr lang="it-IT" sz="1600" b="1" spc="-10" dirty="0">
                <a:latin typeface="Georgia"/>
                <a:cs typeface="Symbol"/>
              </a:rPr>
              <a:t>varia tra 0 e 1</a:t>
            </a:r>
            <a:endParaRPr sz="1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3547" rIns="0" bIns="0" rtlCol="0">
            <a:spAutoFit/>
          </a:bodyPr>
          <a:lstStyle/>
          <a:p>
            <a:pPr marL="521334">
              <a:lnSpc>
                <a:spcPct val="100000"/>
              </a:lnSpc>
              <a:spcBef>
                <a:spcPts val="100"/>
              </a:spcBef>
            </a:pPr>
            <a:r>
              <a:rPr dirty="0"/>
              <a:t>Es.</a:t>
            </a:r>
            <a:r>
              <a:rPr spc="-10" dirty="0"/>
              <a:t> </a:t>
            </a:r>
            <a:r>
              <a:rPr dirty="0"/>
              <a:t>La</a:t>
            </a:r>
            <a:r>
              <a:rPr spc="10" dirty="0"/>
              <a:t> </a:t>
            </a:r>
            <a:r>
              <a:rPr dirty="0"/>
              <a:t>Funzione di</a:t>
            </a:r>
            <a:r>
              <a:rPr spc="15" dirty="0"/>
              <a:t> </a:t>
            </a:r>
            <a:r>
              <a:rPr dirty="0"/>
              <a:t>produzione</a:t>
            </a:r>
            <a:r>
              <a:rPr spc="5" dirty="0"/>
              <a:t> </a:t>
            </a:r>
            <a:r>
              <a:rPr spc="-10" dirty="0"/>
              <a:t>Cobb-Douglas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7644" y="1377655"/>
            <a:ext cx="8380730" cy="5584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5110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17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7038069-D31B-B8DF-8E20-1825A9FDE445}"/>
              </a:ext>
            </a:extLst>
          </p:cNvPr>
          <p:cNvSpPr txBox="1"/>
          <p:nvPr/>
        </p:nvSpPr>
        <p:spPr>
          <a:xfrm>
            <a:off x="894609" y="22021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effectLst/>
                <a:latin typeface="Helvetica" pitchFamily="2" charset="0"/>
              </a:rPr>
              <a:t>Grazie a queste equazioni, possiamo vedere cosa determini una variazione del PM dei due fattoi: </a:t>
            </a:r>
          </a:p>
          <a:p>
            <a:pPr algn="just"/>
            <a:r>
              <a:rPr lang="it-IT" dirty="0">
                <a:effectLst/>
                <a:latin typeface="Helvetica" pitchFamily="2" charset="0"/>
              </a:rPr>
              <a:t>un aumento della quantità di capitale provoca un aumento di PML e una diminuzione di PMK</a:t>
            </a:r>
            <a:r>
              <a:rPr lang="it-IT" dirty="0">
                <a:latin typeface="Helvetica" pitchFamily="2" charset="0"/>
              </a:rPr>
              <a:t>.</a:t>
            </a:r>
            <a:r>
              <a:rPr lang="it-IT" dirty="0">
                <a:effectLst/>
                <a:latin typeface="Helvetica" pitchFamily="2" charset="0"/>
              </a:rPr>
              <a:t> </a:t>
            </a:r>
          </a:p>
          <a:p>
            <a:pPr algn="just"/>
            <a:r>
              <a:rPr lang="it-IT" dirty="0">
                <a:effectLst/>
                <a:latin typeface="Helvetica" pitchFamily="2" charset="0"/>
              </a:rPr>
              <a:t>un aumento della quantità di lavoro riduce PML e aumenta PMK.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1343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935BB8F8-9003-486B-A8F4-DEBCF736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94" y="322177"/>
            <a:ext cx="9321433" cy="665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it-IT" altLang="it-IT" sz="2204" b="1" dirty="0">
                <a:solidFill>
                  <a:srgbClr val="CC0000"/>
                </a:solidFill>
              </a:rPr>
              <a:t>ESEMPIO – funzione di produzione </a:t>
            </a:r>
            <a:r>
              <a:rPr lang="it-IT" altLang="it-IT" sz="2204" b="1" i="1" u="sng" dirty="0" err="1">
                <a:solidFill>
                  <a:srgbClr val="CC0000"/>
                </a:solidFill>
              </a:rPr>
              <a:t>Cobb</a:t>
            </a:r>
            <a:r>
              <a:rPr lang="it-IT" altLang="it-IT" sz="2204" b="1" i="1" u="sng" dirty="0">
                <a:solidFill>
                  <a:srgbClr val="CC0000"/>
                </a:solidFill>
              </a:rPr>
              <a:t>- Douglas</a:t>
            </a:r>
            <a:r>
              <a:rPr lang="it-IT" altLang="it-IT" sz="2204" dirty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					con   1 &gt; </a:t>
            </a:r>
            <a:r>
              <a:rPr lang="el-GR" altLang="it-IT" sz="2204" i="1" dirty="0">
                <a:solidFill>
                  <a:srgbClr val="002060"/>
                </a:solidFill>
              </a:rPr>
              <a:t>α</a:t>
            </a:r>
            <a:r>
              <a:rPr lang="it-IT" altLang="it-IT" sz="2204" dirty="0">
                <a:solidFill>
                  <a:srgbClr val="002060"/>
                </a:solidFill>
              </a:rPr>
              <a:t> &gt; 0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Rendimenti di scala:  </a:t>
            </a: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… costanti.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Produttività marginali</a:t>
            </a: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… entrambe positive.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E decrescenti !   Infatti le derivate seconde sono: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                                                          ;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</p:txBody>
      </p:sp>
      <p:graphicFrame>
        <p:nvGraphicFramePr>
          <p:cNvPr id="21507" name="Oggetto 5">
            <a:extLst>
              <a:ext uri="{FF2B5EF4-FFF2-40B4-BE49-F238E27FC236}">
                <a16:creationId xmlns:a16="http://schemas.microsoft.com/office/drawing/2014/main" id="{DFBFC693-ECA7-4256-845F-BA29A11BAB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1268" y="1325886"/>
          <a:ext cx="1957344" cy="5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900" imgH="292100" progId="Equation.DSMT4">
                  <p:embed/>
                </p:oleObj>
              </mc:Choice>
              <mc:Fallback>
                <p:oleObj name="Equation" r:id="rId2" imgW="1104900" imgH="292100" progId="Equation.DSMT4">
                  <p:embed/>
                  <p:pic>
                    <p:nvPicPr>
                      <p:cNvPr id="21507" name="Oggetto 5">
                        <a:extLst>
                          <a:ext uri="{FF2B5EF4-FFF2-40B4-BE49-F238E27FC236}">
                            <a16:creationId xmlns:a16="http://schemas.microsoft.com/office/drawing/2014/main" id="{DFBFC693-ECA7-4256-845F-BA29A11BA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268" y="1325886"/>
                        <a:ext cx="1957344" cy="5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ggetto 6">
            <a:extLst>
              <a:ext uri="{FF2B5EF4-FFF2-40B4-BE49-F238E27FC236}">
                <a16:creationId xmlns:a16="http://schemas.microsoft.com/office/drawing/2014/main" id="{BF891D34-B753-4448-B99E-0BB153484F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2096" y="2511837"/>
          <a:ext cx="6739629" cy="52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94200" imgH="342900" progId="Equation.DSMT4">
                  <p:embed/>
                </p:oleObj>
              </mc:Choice>
              <mc:Fallback>
                <p:oleObj name="Equation" r:id="rId4" imgW="4394200" imgH="342900" progId="Equation.DSMT4">
                  <p:embed/>
                  <p:pic>
                    <p:nvPicPr>
                      <p:cNvPr id="21508" name="Oggetto 6">
                        <a:extLst>
                          <a:ext uri="{FF2B5EF4-FFF2-40B4-BE49-F238E27FC236}">
                            <a16:creationId xmlns:a16="http://schemas.microsoft.com/office/drawing/2014/main" id="{BF891D34-B753-4448-B99E-0BB153484F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096" y="2511837"/>
                        <a:ext cx="6739629" cy="52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ggetto 7">
            <a:extLst>
              <a:ext uri="{FF2B5EF4-FFF2-40B4-BE49-F238E27FC236}">
                <a16:creationId xmlns:a16="http://schemas.microsoft.com/office/drawing/2014/main" id="{6B2EBF58-91A6-44A5-923C-A3F30616EB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9691" y="3827228"/>
          <a:ext cx="2795205" cy="745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800" imgH="622300" progId="Equation.DSMT4">
                  <p:embed/>
                </p:oleObj>
              </mc:Choice>
              <mc:Fallback>
                <p:oleObj name="Equation" r:id="rId6" imgW="2336800" imgH="622300" progId="Equation.DSMT4">
                  <p:embed/>
                  <p:pic>
                    <p:nvPicPr>
                      <p:cNvPr id="21509" name="Oggetto 7">
                        <a:extLst>
                          <a:ext uri="{FF2B5EF4-FFF2-40B4-BE49-F238E27FC236}">
                            <a16:creationId xmlns:a16="http://schemas.microsoft.com/office/drawing/2014/main" id="{6B2EBF58-91A6-44A5-923C-A3F30616E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91" y="3827228"/>
                        <a:ext cx="2795205" cy="745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ggetto 8">
            <a:extLst>
              <a:ext uri="{FF2B5EF4-FFF2-40B4-BE49-F238E27FC236}">
                <a16:creationId xmlns:a16="http://schemas.microsoft.com/office/drawing/2014/main" id="{739A9024-5573-47C2-854C-4A1DEB36F2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7279" y="3804489"/>
          <a:ext cx="2508338" cy="745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95500" imgH="622300" progId="Equation.DSMT4">
                  <p:embed/>
                </p:oleObj>
              </mc:Choice>
              <mc:Fallback>
                <p:oleObj name="Equation" r:id="rId8" imgW="2095500" imgH="622300" progId="Equation.DSMT4">
                  <p:embed/>
                  <p:pic>
                    <p:nvPicPr>
                      <p:cNvPr id="21510" name="Oggetto 8">
                        <a:extLst>
                          <a:ext uri="{FF2B5EF4-FFF2-40B4-BE49-F238E27FC236}">
                            <a16:creationId xmlns:a16="http://schemas.microsoft.com/office/drawing/2014/main" id="{739A9024-5573-47C2-854C-4A1DEB36F2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279" y="3804489"/>
                        <a:ext cx="2508338" cy="745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ggetto 9">
            <a:extLst>
              <a:ext uri="{FF2B5EF4-FFF2-40B4-BE49-F238E27FC236}">
                <a16:creationId xmlns:a16="http://schemas.microsoft.com/office/drawing/2014/main" id="{4FF3C6F0-D362-4017-9E06-2EE8C320BF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6794" y="5760083"/>
          <a:ext cx="3951420" cy="77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2000" imgH="647700" progId="Equation.DSMT4">
                  <p:embed/>
                </p:oleObj>
              </mc:Choice>
              <mc:Fallback>
                <p:oleObj name="Equation" r:id="rId10" imgW="3302000" imgH="647700" progId="Equation.DSMT4">
                  <p:embed/>
                  <p:pic>
                    <p:nvPicPr>
                      <p:cNvPr id="21511" name="Oggetto 9">
                        <a:extLst>
                          <a:ext uri="{FF2B5EF4-FFF2-40B4-BE49-F238E27FC236}">
                            <a16:creationId xmlns:a16="http://schemas.microsoft.com/office/drawing/2014/main" id="{4FF3C6F0-D362-4017-9E06-2EE8C320BF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94" y="5760083"/>
                        <a:ext cx="3951420" cy="776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ggetto 10">
            <a:extLst>
              <a:ext uri="{FF2B5EF4-FFF2-40B4-BE49-F238E27FC236}">
                <a16:creationId xmlns:a16="http://schemas.microsoft.com/office/drawing/2014/main" id="{3DE04159-8A16-4B0F-A1E3-442546BF8E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4461" y="5770578"/>
          <a:ext cx="3923433" cy="774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276600" imgH="647700" progId="Equation.DSMT4">
                  <p:embed/>
                </p:oleObj>
              </mc:Choice>
              <mc:Fallback>
                <p:oleObj name="Equation" r:id="rId12" imgW="3276600" imgH="647700" progId="Equation.DSMT4">
                  <p:embed/>
                  <p:pic>
                    <p:nvPicPr>
                      <p:cNvPr id="21512" name="Oggetto 10">
                        <a:extLst>
                          <a:ext uri="{FF2B5EF4-FFF2-40B4-BE49-F238E27FC236}">
                            <a16:creationId xmlns:a16="http://schemas.microsoft.com/office/drawing/2014/main" id="{3DE04159-8A16-4B0F-A1E3-442546BF8E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461" y="5770578"/>
                        <a:ext cx="3923433" cy="774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ttangolo 11">
            <a:extLst>
              <a:ext uri="{FF2B5EF4-FFF2-40B4-BE49-F238E27FC236}">
                <a16:creationId xmlns:a16="http://schemas.microsoft.com/office/drawing/2014/main" id="{EE9D80ED-8476-4016-A9FE-CD164135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948" y="1177205"/>
            <a:ext cx="2733984" cy="900832"/>
          </a:xfrm>
          <a:prstGeom prst="rect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983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F5B92A9-7161-4FBD-A63E-63CC6879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E98E79CC-3CC0-4ECA-9B35-438526419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258880"/>
            <a:ext cx="9524339" cy="665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it-IT" altLang="it-IT" sz="2204" b="1" dirty="0">
                <a:solidFill>
                  <a:srgbClr val="CC0000"/>
                </a:solidFill>
              </a:rPr>
              <a:t>TEORIA NEOCLASSICA DELLA DISTRIBUZIONE DEL REDDITO</a:t>
            </a: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Come si di distribuisce                          ?</a:t>
            </a:r>
          </a:p>
          <a:p>
            <a:pPr marL="0" indent="0">
              <a:buNone/>
              <a:defRPr/>
            </a:pPr>
            <a:r>
              <a:rPr lang="it-IT" altLang="it-IT" sz="1102" dirty="0">
                <a:solidFill>
                  <a:srgbClr val="002060"/>
                </a:solidFill>
              </a:rPr>
              <a:t>					</a:t>
            </a: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Se valgono tutte le ipotesi fatte finora (il modello di mercati dei fattori),</a:t>
            </a: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allora	 </a:t>
            </a:r>
            <a:r>
              <a:rPr lang="it-IT" altLang="it-IT" sz="2204" i="1" u="sng" dirty="0">
                <a:solidFill>
                  <a:srgbClr val="C00000"/>
                </a:solidFill>
              </a:rPr>
              <a:t>il prodotto si distribuisce interamente in salari e «</a:t>
            </a:r>
            <a:r>
              <a:rPr lang="it-IT" altLang="it-IT" sz="2204" u="sng" dirty="0">
                <a:solidFill>
                  <a:srgbClr val="C00000"/>
                </a:solidFill>
              </a:rPr>
              <a:t>profitti</a:t>
            </a:r>
            <a:r>
              <a:rPr lang="it-IT" altLang="it-IT" sz="2204" i="1" u="sng" dirty="0">
                <a:solidFill>
                  <a:srgbClr val="C00000"/>
                </a:solidFill>
              </a:rPr>
              <a:t>»</a:t>
            </a:r>
            <a:r>
              <a:rPr lang="it-IT" altLang="it-IT" sz="2204" dirty="0">
                <a:solidFill>
                  <a:srgbClr val="002060"/>
                </a:solidFill>
              </a:rPr>
              <a:t>, cioè:</a:t>
            </a: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1322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Dimostriamolo   –    Cobb-Douglas:                                 quindi: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Da cui:   		             e		         sostituendo </a:t>
            </a:r>
            <a:r>
              <a:rPr lang="it-IT" altLang="it-IT" sz="2204" i="1" dirty="0">
                <a:solidFill>
                  <a:srgbClr val="002060"/>
                </a:solidFill>
              </a:rPr>
              <a:t>W/P </a:t>
            </a:r>
            <a:r>
              <a:rPr lang="it-IT" altLang="it-IT" sz="2204" dirty="0">
                <a:solidFill>
                  <a:srgbClr val="002060"/>
                </a:solidFill>
              </a:rPr>
              <a:t>e </a:t>
            </a:r>
            <a:r>
              <a:rPr lang="it-IT" altLang="it-IT" sz="2204" i="1" dirty="0">
                <a:solidFill>
                  <a:srgbClr val="002060"/>
                </a:solidFill>
              </a:rPr>
              <a:t>R/P </a:t>
            </a:r>
            <a:r>
              <a:rPr lang="it-IT" altLang="it-IT" sz="2204" dirty="0">
                <a:solidFill>
                  <a:srgbClr val="002060"/>
                </a:solidFill>
              </a:rPr>
              <a:t>:	</a:t>
            </a: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it-IT" altLang="it-IT" sz="2204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204" dirty="0">
                <a:solidFill>
                  <a:srgbClr val="002060"/>
                </a:solidFill>
              </a:rPr>
              <a:t>						       effettivamente è così !</a:t>
            </a:r>
          </a:p>
        </p:txBody>
      </p:sp>
      <p:graphicFrame>
        <p:nvGraphicFramePr>
          <p:cNvPr id="26627" name="Oggetto 5">
            <a:extLst>
              <a:ext uri="{FF2B5EF4-FFF2-40B4-BE49-F238E27FC236}">
                <a16:creationId xmlns:a16="http://schemas.microsoft.com/office/drawing/2014/main" id="{03B9038F-39C6-40D3-AA52-CF54320359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4410" y="913077"/>
          <a:ext cx="1486811" cy="43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342900" progId="Equation.DSMT4">
                  <p:embed/>
                </p:oleObj>
              </mc:Choice>
              <mc:Fallback>
                <p:oleObj name="Equation" r:id="rId2" imgW="1193800" imgH="342900" progId="Equation.DSMT4">
                  <p:embed/>
                  <p:pic>
                    <p:nvPicPr>
                      <p:cNvPr id="26627" name="Oggetto 5">
                        <a:extLst>
                          <a:ext uri="{FF2B5EF4-FFF2-40B4-BE49-F238E27FC236}">
                            <a16:creationId xmlns:a16="http://schemas.microsoft.com/office/drawing/2014/main" id="{03B9038F-39C6-40D3-AA52-CF54320359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410" y="913077"/>
                        <a:ext cx="1486811" cy="430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ggetto 6">
            <a:extLst>
              <a:ext uri="{FF2B5EF4-FFF2-40B4-BE49-F238E27FC236}">
                <a16:creationId xmlns:a16="http://schemas.microsoft.com/office/drawing/2014/main" id="{886CD731-49E4-45F8-9C90-1A43B510C7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6694" y="3256858"/>
          <a:ext cx="1675724" cy="440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900" imgH="292100" progId="Equation.DSMT4">
                  <p:embed/>
                </p:oleObj>
              </mc:Choice>
              <mc:Fallback>
                <p:oleObj name="Equation" r:id="rId4" imgW="1104900" imgH="292100" progId="Equation.DSMT4">
                  <p:embed/>
                  <p:pic>
                    <p:nvPicPr>
                      <p:cNvPr id="26628" name="Oggetto 6">
                        <a:extLst>
                          <a:ext uri="{FF2B5EF4-FFF2-40B4-BE49-F238E27FC236}">
                            <a16:creationId xmlns:a16="http://schemas.microsoft.com/office/drawing/2014/main" id="{886CD731-49E4-45F8-9C90-1A43B510C7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694" y="3256858"/>
                        <a:ext cx="1675724" cy="440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ggetto 7">
            <a:extLst>
              <a:ext uri="{FF2B5EF4-FFF2-40B4-BE49-F238E27FC236}">
                <a16:creationId xmlns:a16="http://schemas.microsoft.com/office/drawing/2014/main" id="{0AB487FD-BE03-47F4-B167-AAB50691D6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571" y="2718241"/>
          <a:ext cx="2196982" cy="391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400" imgH="254000" progId="Equation.DSMT4">
                  <p:embed/>
                </p:oleObj>
              </mc:Choice>
              <mc:Fallback>
                <p:oleObj name="Equation" r:id="rId6" imgW="1422400" imgH="254000" progId="Equation.DSMT4">
                  <p:embed/>
                  <p:pic>
                    <p:nvPicPr>
                      <p:cNvPr id="26629" name="Oggetto 7">
                        <a:extLst>
                          <a:ext uri="{FF2B5EF4-FFF2-40B4-BE49-F238E27FC236}">
                            <a16:creationId xmlns:a16="http://schemas.microsoft.com/office/drawing/2014/main" id="{0AB487FD-BE03-47F4-B167-AAB50691D6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571" y="2718241"/>
                        <a:ext cx="2196982" cy="391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ggetto 8">
            <a:extLst>
              <a:ext uri="{FF2B5EF4-FFF2-40B4-BE49-F238E27FC236}">
                <a16:creationId xmlns:a16="http://schemas.microsoft.com/office/drawing/2014/main" id="{BDA94F3A-3020-4810-89D4-3BA4C760F7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286" y="3961916"/>
          <a:ext cx="3846469" cy="68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35300" imgH="546100" progId="Equation.DSMT4">
                  <p:embed/>
                </p:oleObj>
              </mc:Choice>
              <mc:Fallback>
                <p:oleObj name="Equation" r:id="rId8" imgW="3035300" imgH="546100" progId="Equation.DSMT4">
                  <p:embed/>
                  <p:pic>
                    <p:nvPicPr>
                      <p:cNvPr id="26630" name="Oggetto 8">
                        <a:extLst>
                          <a:ext uri="{FF2B5EF4-FFF2-40B4-BE49-F238E27FC236}">
                            <a16:creationId xmlns:a16="http://schemas.microsoft.com/office/drawing/2014/main" id="{BDA94F3A-3020-4810-89D4-3BA4C760F7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286" y="3961916"/>
                        <a:ext cx="3846469" cy="687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ggetto 9">
            <a:extLst>
              <a:ext uri="{FF2B5EF4-FFF2-40B4-BE49-F238E27FC236}">
                <a16:creationId xmlns:a16="http://schemas.microsoft.com/office/drawing/2014/main" id="{4603096D-DCDC-4C2C-A960-DA9650A1F9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4558" y="3960166"/>
          <a:ext cx="3041842" cy="68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00300" imgH="546100" progId="Equation.DSMT4">
                  <p:embed/>
                </p:oleObj>
              </mc:Choice>
              <mc:Fallback>
                <p:oleObj name="Equation" r:id="rId10" imgW="2400300" imgH="546100" progId="Equation.DSMT4">
                  <p:embed/>
                  <p:pic>
                    <p:nvPicPr>
                      <p:cNvPr id="26631" name="Oggetto 9">
                        <a:extLst>
                          <a:ext uri="{FF2B5EF4-FFF2-40B4-BE49-F238E27FC236}">
                            <a16:creationId xmlns:a16="http://schemas.microsoft.com/office/drawing/2014/main" id="{4603096D-DCDC-4C2C-A960-DA9650A1F9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558" y="3960166"/>
                        <a:ext cx="3041842" cy="687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ggetto 10">
            <a:extLst>
              <a:ext uri="{FF2B5EF4-FFF2-40B4-BE49-F238E27FC236}">
                <a16:creationId xmlns:a16="http://schemas.microsoft.com/office/drawing/2014/main" id="{75A4F559-2409-4F0C-A934-B7D0C3106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16391" y="4769369"/>
          <a:ext cx="1658232" cy="68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07532" imgH="545863" progId="Equation.DSMT4">
                  <p:embed/>
                </p:oleObj>
              </mc:Choice>
              <mc:Fallback>
                <p:oleObj name="Equation" r:id="rId12" imgW="1307532" imgH="545863" progId="Equation.DSMT4">
                  <p:embed/>
                  <p:pic>
                    <p:nvPicPr>
                      <p:cNvPr id="26632" name="Oggetto 10">
                        <a:extLst>
                          <a:ext uri="{FF2B5EF4-FFF2-40B4-BE49-F238E27FC236}">
                            <a16:creationId xmlns:a16="http://schemas.microsoft.com/office/drawing/2014/main" id="{75A4F559-2409-4F0C-A934-B7D0C31066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391" y="4769369"/>
                        <a:ext cx="1658232" cy="687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ggetto 11">
            <a:extLst>
              <a:ext uri="{FF2B5EF4-FFF2-40B4-BE49-F238E27FC236}">
                <a16:creationId xmlns:a16="http://schemas.microsoft.com/office/drawing/2014/main" id="{A5D25AC6-A54C-40AA-A111-0849E784EC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9875" y="4783768"/>
          <a:ext cx="1061759" cy="68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7836" imgH="545863" progId="Equation.DSMT4">
                  <p:embed/>
                </p:oleObj>
              </mc:Choice>
              <mc:Fallback>
                <p:oleObj name="Equation" r:id="rId14" imgW="837836" imgH="545863" progId="Equation.DSMT4">
                  <p:embed/>
                  <p:pic>
                    <p:nvPicPr>
                      <p:cNvPr id="26633" name="Oggetto 11">
                        <a:extLst>
                          <a:ext uri="{FF2B5EF4-FFF2-40B4-BE49-F238E27FC236}">
                            <a16:creationId xmlns:a16="http://schemas.microsoft.com/office/drawing/2014/main" id="{A5D25AC6-A54C-40AA-A111-0849E784EC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875" y="4783768"/>
                        <a:ext cx="1061759" cy="687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ggetto 12">
            <a:extLst>
              <a:ext uri="{FF2B5EF4-FFF2-40B4-BE49-F238E27FC236}">
                <a16:creationId xmlns:a16="http://schemas.microsoft.com/office/drawing/2014/main" id="{38D4C59F-B94C-4E07-B8A0-7BACBEC3D6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2768" y="5996223"/>
          <a:ext cx="5571170" cy="68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394200" imgH="546100" progId="Equation.DSMT4">
                  <p:embed/>
                </p:oleObj>
              </mc:Choice>
              <mc:Fallback>
                <p:oleObj name="Equation" r:id="rId16" imgW="4394200" imgH="546100" progId="Equation.DSMT4">
                  <p:embed/>
                  <p:pic>
                    <p:nvPicPr>
                      <p:cNvPr id="26634" name="Oggetto 12">
                        <a:extLst>
                          <a:ext uri="{FF2B5EF4-FFF2-40B4-BE49-F238E27FC236}">
                            <a16:creationId xmlns:a16="http://schemas.microsoft.com/office/drawing/2014/main" id="{38D4C59F-B94C-4E07-B8A0-7BACBEC3D6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768" y="5996223"/>
                        <a:ext cx="5571170" cy="687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665867F-412A-4580-996E-AC4A8B17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972" y="453095"/>
            <a:ext cx="456628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Il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modello </a:t>
            </a:r>
            <a:r>
              <a:rPr spc="-10" dirty="0">
                <a:solidFill>
                  <a:srgbClr val="7B9899"/>
                </a:solidFill>
              </a:rPr>
              <a:t>macroeconomico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9143" y="749830"/>
            <a:ext cx="7968615" cy="592899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359410" algn="ctr">
              <a:lnSpc>
                <a:spcPct val="100000"/>
              </a:lnSpc>
              <a:spcBef>
                <a:spcPts val="1265"/>
              </a:spcBef>
            </a:pP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Obiettivi</a:t>
            </a:r>
            <a:r>
              <a:rPr sz="2500" spc="-5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e</a:t>
            </a:r>
            <a:r>
              <a:rPr sz="2500" spc="-4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ipotesi</a:t>
            </a:r>
            <a:endParaRPr sz="2500">
              <a:latin typeface="Georgia"/>
              <a:cs typeface="Georgia"/>
            </a:endParaRPr>
          </a:p>
          <a:p>
            <a:pPr marL="394335" algn="ctr">
              <a:lnSpc>
                <a:spcPct val="100000"/>
              </a:lnSpc>
              <a:spcBef>
                <a:spcPts val="795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3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2600" spc="-10" dirty="0">
                <a:solidFill>
                  <a:srgbClr val="000099"/>
                </a:solidFill>
                <a:latin typeface="Georgia"/>
                <a:cs typeface="Georgia"/>
              </a:rPr>
              <a:t>Obiettivo</a:t>
            </a:r>
            <a:r>
              <a:rPr sz="2600" spc="-10" dirty="0">
                <a:latin typeface="Georgia"/>
                <a:cs typeface="Georgia"/>
              </a:rPr>
              <a:t>: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295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Studio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della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i="1" dirty="0">
                <a:latin typeface="Georgia"/>
                <a:cs typeface="Georgia"/>
              </a:rPr>
              <a:t>domanda</a:t>
            </a:r>
            <a:r>
              <a:rPr sz="2150" i="1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o</a:t>
            </a:r>
            <a:r>
              <a:rPr sz="2150" i="1" dirty="0">
                <a:latin typeface="Georgia"/>
                <a:cs typeface="Georgia"/>
              </a:rPr>
              <a:t>fferta</a:t>
            </a:r>
            <a:r>
              <a:rPr sz="2150" i="1" spc="2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di</a:t>
            </a:r>
            <a:r>
              <a:rPr sz="2150" spc="2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beni</a:t>
            </a:r>
            <a:r>
              <a:rPr sz="2150" spc="1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spc="-10" dirty="0">
                <a:latin typeface="Georgia"/>
                <a:cs typeface="Georgia"/>
              </a:rPr>
              <a:t>servizi</a:t>
            </a:r>
            <a:endParaRPr sz="2150">
              <a:latin typeface="Georgia"/>
              <a:cs typeface="Georgia"/>
            </a:endParaRPr>
          </a:p>
          <a:p>
            <a:pPr marL="773430" marR="509270" indent="-344805">
              <a:lnSpc>
                <a:spcPct val="100800"/>
              </a:lnSpc>
              <a:spcBef>
                <a:spcPts val="305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Determinazione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del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prodotto</a:t>
            </a:r>
            <a:r>
              <a:rPr sz="2150" spc="4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totale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delle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spc="-10" dirty="0">
                <a:latin typeface="Georgia"/>
                <a:cs typeface="Georgia"/>
              </a:rPr>
              <a:t>componenti </a:t>
            </a:r>
            <a:r>
              <a:rPr sz="2150" dirty="0">
                <a:latin typeface="Georgia"/>
                <a:cs typeface="Georgia"/>
              </a:rPr>
              <a:t>della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domanda</a:t>
            </a:r>
            <a:r>
              <a:rPr sz="2150" spc="4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aggregata</a:t>
            </a:r>
            <a:r>
              <a:rPr sz="2150" spc="4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(variabili</a:t>
            </a:r>
            <a:r>
              <a:rPr sz="2150" spc="35" dirty="0">
                <a:latin typeface="Georgia"/>
                <a:cs typeface="Georgia"/>
              </a:rPr>
              <a:t> </a:t>
            </a:r>
            <a:r>
              <a:rPr sz="2150" i="1" spc="-10" dirty="0">
                <a:solidFill>
                  <a:srgbClr val="CC0000"/>
                </a:solidFill>
                <a:latin typeface="Georgia"/>
                <a:cs typeface="Georgia"/>
              </a:rPr>
              <a:t>endo</a:t>
            </a:r>
            <a:r>
              <a:rPr sz="2150" i="1" spc="-10" dirty="0">
                <a:latin typeface="Georgia"/>
                <a:cs typeface="Georgia"/>
              </a:rPr>
              <a:t>gene</a:t>
            </a:r>
            <a:r>
              <a:rPr sz="2150" spc="-10" dirty="0">
                <a:latin typeface="Georgia"/>
                <a:cs typeface="Georgia"/>
              </a:rPr>
              <a:t>)</a:t>
            </a:r>
            <a:endParaRPr sz="21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600" spc="-10" dirty="0">
                <a:solidFill>
                  <a:srgbClr val="000099"/>
                </a:solidFill>
                <a:latin typeface="Georgia"/>
                <a:cs typeface="Georgia"/>
              </a:rPr>
              <a:t>Ipotesi</a:t>
            </a:r>
            <a:r>
              <a:rPr sz="2600" spc="-10" dirty="0">
                <a:latin typeface="Georgia"/>
                <a:cs typeface="Georgia"/>
              </a:rPr>
              <a:t>: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00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Market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clearing:</a:t>
            </a:r>
            <a:r>
              <a:rPr sz="2150" spc="3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mercati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sempre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in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spc="-10" dirty="0">
                <a:latin typeface="Georgia"/>
                <a:cs typeface="Georgia"/>
              </a:rPr>
              <a:t>equilibrio</a:t>
            </a:r>
            <a:endParaRPr sz="21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285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Economia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chiusa</a:t>
            </a:r>
            <a:r>
              <a:rPr sz="2150" spc="4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(</a:t>
            </a:r>
            <a:r>
              <a:rPr sz="2150" i="1" dirty="0">
                <a:latin typeface="Georgia"/>
                <a:cs typeface="Georgia"/>
              </a:rPr>
              <a:t>NX</a:t>
            </a:r>
            <a:r>
              <a:rPr sz="2150" i="1" spc="35" dirty="0">
                <a:latin typeface="Georgia"/>
                <a:cs typeface="Georgia"/>
              </a:rPr>
              <a:t> </a:t>
            </a:r>
            <a:r>
              <a:rPr sz="2150" i="1" dirty="0">
                <a:latin typeface="Georgia"/>
                <a:cs typeface="Georgia"/>
              </a:rPr>
              <a:t>=</a:t>
            </a:r>
            <a:r>
              <a:rPr sz="2150" i="1" spc="40" dirty="0">
                <a:latin typeface="Georgia"/>
                <a:cs typeface="Georgia"/>
              </a:rPr>
              <a:t> </a:t>
            </a:r>
            <a:r>
              <a:rPr sz="2150" spc="-25" dirty="0">
                <a:latin typeface="Georgia"/>
                <a:cs typeface="Georgia"/>
              </a:rPr>
              <a:t>0)</a:t>
            </a:r>
            <a:endParaRPr sz="21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Elementi</a:t>
            </a:r>
            <a:r>
              <a:rPr sz="2600" spc="-4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CC0000"/>
                </a:solidFill>
                <a:latin typeface="Georgia"/>
                <a:cs typeface="Georgia"/>
              </a:rPr>
              <a:t>eso</a:t>
            </a:r>
            <a:r>
              <a:rPr sz="2600" spc="-10" dirty="0">
                <a:solidFill>
                  <a:srgbClr val="000099"/>
                </a:solidFill>
                <a:latin typeface="Georgia"/>
                <a:cs typeface="Georgia"/>
              </a:rPr>
              <a:t>geni</a:t>
            </a:r>
            <a:r>
              <a:rPr sz="2150" spc="-10" dirty="0">
                <a:solidFill>
                  <a:srgbClr val="000099"/>
                </a:solidFill>
                <a:latin typeface="Georgia"/>
                <a:cs typeface="Georgia"/>
              </a:rPr>
              <a:t>:</a:t>
            </a:r>
            <a:endParaRPr sz="21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00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Tecnologia</a:t>
            </a:r>
            <a:r>
              <a:rPr sz="2150" spc="3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(funzione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di</a:t>
            </a:r>
            <a:r>
              <a:rPr sz="2150" spc="35" dirty="0">
                <a:latin typeface="Georgia"/>
                <a:cs typeface="Georgia"/>
              </a:rPr>
              <a:t> </a:t>
            </a:r>
            <a:r>
              <a:rPr sz="2150" spc="-10" dirty="0">
                <a:latin typeface="Georgia"/>
                <a:cs typeface="Georgia"/>
              </a:rPr>
              <a:t>produzione)</a:t>
            </a:r>
            <a:endParaRPr sz="21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20"/>
              </a:spcBef>
              <a:tabLst>
                <a:tab pos="773430" algn="l"/>
              </a:tabLst>
            </a:pPr>
            <a:r>
              <a:rPr sz="1500" spc="375" dirty="0">
                <a:solidFill>
                  <a:srgbClr val="646B86"/>
                </a:solidFill>
                <a:latin typeface="Meiryo UI"/>
                <a:cs typeface="Meiryo UI"/>
              </a:rPr>
              <a:t>0</a:t>
            </a:r>
            <a:r>
              <a:rPr sz="1500" dirty="0">
                <a:solidFill>
                  <a:srgbClr val="646B86"/>
                </a:solidFill>
                <a:latin typeface="Meiryo UI"/>
                <a:cs typeface="Meiryo UI"/>
              </a:rPr>
              <a:t>	</a:t>
            </a:r>
            <a:r>
              <a:rPr sz="2150" dirty="0">
                <a:latin typeface="Georgia"/>
                <a:cs typeface="Georgia"/>
              </a:rPr>
              <a:t>Disponibilità</a:t>
            </a:r>
            <a:r>
              <a:rPr sz="2150" spc="3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totale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dei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fattori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produttivi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(capitale</a:t>
            </a:r>
            <a:r>
              <a:rPr sz="2150" spc="30" dirty="0">
                <a:latin typeface="Georgia"/>
                <a:cs typeface="Georgia"/>
              </a:rPr>
              <a:t> </a:t>
            </a:r>
            <a:r>
              <a:rPr sz="2150" dirty="0">
                <a:latin typeface="Georgia"/>
                <a:cs typeface="Georgia"/>
              </a:rPr>
              <a:t>e</a:t>
            </a:r>
            <a:r>
              <a:rPr sz="2150" spc="25" dirty="0">
                <a:latin typeface="Georgia"/>
                <a:cs typeface="Georgia"/>
              </a:rPr>
              <a:t> </a:t>
            </a:r>
            <a:r>
              <a:rPr sz="2150" spc="-10" dirty="0">
                <a:latin typeface="Georgia"/>
                <a:cs typeface="Georgia"/>
              </a:rPr>
              <a:t>lavoro)</a:t>
            </a:r>
            <a:endParaRPr sz="21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972" y="453095"/>
            <a:ext cx="456628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Il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modello </a:t>
            </a:r>
            <a:r>
              <a:rPr spc="-10" dirty="0">
                <a:solidFill>
                  <a:srgbClr val="7B9899"/>
                </a:solidFill>
              </a:rPr>
              <a:t>macroeconomico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6979" y="749830"/>
            <a:ext cx="6043295" cy="542861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R="1153160" algn="r">
              <a:lnSpc>
                <a:spcPct val="100000"/>
              </a:lnSpc>
              <a:spcBef>
                <a:spcPts val="1265"/>
              </a:spcBef>
            </a:pP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Componenti</a:t>
            </a:r>
            <a:endParaRPr sz="2500">
              <a:latin typeface="Georgia"/>
              <a:cs typeface="Georgia"/>
            </a:endParaRPr>
          </a:p>
          <a:p>
            <a:pPr marL="3883660">
              <a:lnSpc>
                <a:spcPct val="100000"/>
              </a:lnSpc>
              <a:spcBef>
                <a:spcPts val="795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18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Verdana"/>
              <a:cs typeface="Verdana"/>
            </a:endParaRPr>
          </a:p>
          <a:p>
            <a:pPr marR="1210310" algn="r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La</a:t>
            </a:r>
            <a:r>
              <a:rPr sz="2600" spc="-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produzione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600" spc="-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beni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A0A5B8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La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tecnologia</a:t>
            </a:r>
            <a:r>
              <a:rPr sz="2050" spc="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(la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funzione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produzione)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Domanda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offerta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fattori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produttivi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Prezzi</a:t>
            </a:r>
            <a:r>
              <a:rPr sz="2050" spc="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fattori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distribuzione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del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reddito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La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domanda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di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beni</a:t>
            </a:r>
            <a:r>
              <a:rPr sz="2600" spc="-1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5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Le</a:t>
            </a:r>
            <a:r>
              <a:rPr sz="2050" spc="-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componenti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spesa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aggregata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</a:t>
            </a:r>
            <a:r>
              <a:rPr sz="2050" i="1" dirty="0">
                <a:latin typeface="Georgia"/>
                <a:cs typeface="Georgia"/>
              </a:rPr>
              <a:t>C,</a:t>
            </a:r>
            <a:r>
              <a:rPr sz="2050" i="1" spc="10" dirty="0">
                <a:latin typeface="Georgia"/>
                <a:cs typeface="Georgia"/>
              </a:rPr>
              <a:t> </a:t>
            </a:r>
            <a:r>
              <a:rPr sz="2050" i="1" dirty="0">
                <a:latin typeface="Georgia"/>
                <a:cs typeface="Georgia"/>
              </a:rPr>
              <a:t>I,</a:t>
            </a:r>
            <a:r>
              <a:rPr sz="2050" i="1" spc="10" dirty="0">
                <a:latin typeface="Georgia"/>
                <a:cs typeface="Georgia"/>
              </a:rPr>
              <a:t> </a:t>
            </a:r>
            <a:r>
              <a:rPr sz="2050" i="1" spc="-25" dirty="0">
                <a:latin typeface="Georgia"/>
                <a:cs typeface="Georgia"/>
              </a:rPr>
              <a:t>G</a:t>
            </a:r>
            <a:r>
              <a:rPr sz="2050" spc="-25" dirty="0">
                <a:latin typeface="Georgia"/>
                <a:cs typeface="Georgia"/>
              </a:rPr>
              <a:t>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capitali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50">
              <a:latin typeface="Georgia"/>
              <a:cs typeface="Georgia"/>
            </a:endParaRPr>
          </a:p>
          <a:p>
            <a:pPr marL="12700">
              <a:lnSpc>
                <a:spcPts val="312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29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Determinazione</a:t>
            </a:r>
            <a:r>
              <a:rPr sz="2600" spc="-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A0A5B8"/>
                </a:solidFill>
                <a:latin typeface="Georgia"/>
                <a:cs typeface="Georgia"/>
              </a:rPr>
              <a:t>dell</a:t>
            </a:r>
            <a:r>
              <a:rPr sz="2600" spc="-10" dirty="0">
                <a:solidFill>
                  <a:srgbClr val="A0A5B8"/>
                </a:solidFill>
                <a:latin typeface="Adobe Clean"/>
                <a:cs typeface="Adobe Clean"/>
              </a:rPr>
              <a:t>’</a:t>
            </a:r>
            <a:r>
              <a:rPr sz="2600" spc="-10" dirty="0">
                <a:solidFill>
                  <a:srgbClr val="A0A5B8"/>
                </a:solidFill>
                <a:latin typeface="Georgia"/>
                <a:cs typeface="Georgia"/>
              </a:rPr>
              <a:t>equilibrio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Mercati di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fattori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produttivi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050" spc="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produzione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Mercato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finanziario: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i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capitali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4785" rIns="0" bIns="0" rtlCol="0">
            <a:spAutoFit/>
          </a:bodyPr>
          <a:lstStyle/>
          <a:p>
            <a:pPr marL="208915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Domanda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di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beni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servizi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2282" y="1377655"/>
            <a:ext cx="7919720" cy="53315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56210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19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Le</a:t>
            </a:r>
            <a:r>
              <a:rPr sz="2500" spc="-80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componenti</a:t>
            </a:r>
            <a:r>
              <a:rPr sz="2500" b="1" spc="-7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della</a:t>
            </a:r>
            <a:r>
              <a:rPr sz="2500" b="1" spc="-7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500" b="1" spc="-7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 err="1">
                <a:solidFill>
                  <a:srgbClr val="000099"/>
                </a:solidFill>
                <a:latin typeface="Georgia"/>
                <a:cs typeface="Georgia"/>
              </a:rPr>
              <a:t>aggregata</a:t>
            </a:r>
            <a:r>
              <a:rPr sz="2500" b="1" spc="-114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lang="it-IT" sz="2500" b="1" spc="-114" dirty="0">
                <a:solidFill>
                  <a:srgbClr val="000099"/>
                </a:solidFill>
                <a:latin typeface="Georgia"/>
                <a:cs typeface="Georgia"/>
              </a:rPr>
              <a:t>PIL </a:t>
            </a:r>
            <a:r>
              <a:rPr sz="2500" spc="-10" dirty="0" err="1">
                <a:latin typeface="Georgia"/>
                <a:cs typeface="Georgia"/>
              </a:rPr>
              <a:t>sono</a:t>
            </a:r>
            <a:r>
              <a:rPr sz="2500" spc="-10" dirty="0">
                <a:latin typeface="Georgia"/>
                <a:cs typeface="Georgia"/>
              </a:rPr>
              <a:t>:</a:t>
            </a:r>
            <a:endParaRPr sz="2500" dirty="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1285"/>
              </a:spcBef>
              <a:tabLst>
                <a:tab pos="774065" algn="l"/>
                <a:tab pos="1098550" algn="l"/>
              </a:tabLst>
            </a:pPr>
            <a:r>
              <a:rPr sz="2250" b="1" i="1" spc="-50" dirty="0">
                <a:latin typeface="Georgia"/>
                <a:cs typeface="Georgia"/>
              </a:rPr>
              <a:t>C</a:t>
            </a:r>
            <a:r>
              <a:rPr sz="2250" b="1" i="1" dirty="0">
                <a:latin typeface="Georgia"/>
                <a:cs typeface="Georgia"/>
              </a:rPr>
              <a:t>	</a:t>
            </a:r>
            <a:r>
              <a:rPr sz="2250" spc="-50" dirty="0">
                <a:latin typeface="Georgia"/>
                <a:cs typeface="Georgia"/>
              </a:rPr>
              <a:t>=</a:t>
            </a:r>
            <a:r>
              <a:rPr sz="2250" dirty="0">
                <a:latin typeface="Georgia"/>
                <a:cs typeface="Georgia"/>
              </a:rPr>
              <a:t>	Domanda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per</a:t>
            </a:r>
            <a:r>
              <a:rPr sz="2250" spc="2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consumo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di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beni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e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spc="-10" dirty="0">
                <a:latin typeface="Georgia"/>
                <a:cs typeface="Georgia"/>
              </a:rPr>
              <a:t>servizi</a:t>
            </a:r>
            <a:endParaRPr sz="2250" dirty="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1270"/>
              </a:spcBef>
              <a:tabLst>
                <a:tab pos="696595" algn="l"/>
                <a:tab pos="1021080" algn="l"/>
              </a:tabLst>
            </a:pPr>
            <a:r>
              <a:rPr sz="2250" b="1" i="1" spc="-50" dirty="0">
                <a:latin typeface="Georgia"/>
                <a:cs typeface="Georgia"/>
              </a:rPr>
              <a:t>I</a:t>
            </a:r>
            <a:r>
              <a:rPr sz="2250" b="1" i="1" dirty="0">
                <a:latin typeface="Georgia"/>
                <a:cs typeface="Georgia"/>
              </a:rPr>
              <a:t>	</a:t>
            </a:r>
            <a:r>
              <a:rPr sz="2250" spc="-50" dirty="0">
                <a:latin typeface="Georgia"/>
                <a:cs typeface="Georgia"/>
              </a:rPr>
              <a:t>=</a:t>
            </a:r>
            <a:r>
              <a:rPr sz="2250" dirty="0">
                <a:latin typeface="Georgia"/>
                <a:cs typeface="Georgia"/>
              </a:rPr>
              <a:t>	Domanda</a:t>
            </a:r>
            <a:r>
              <a:rPr sz="2250" spc="2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di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beni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di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spc="-10" dirty="0">
                <a:latin typeface="Georgia"/>
                <a:cs typeface="Georgia"/>
              </a:rPr>
              <a:t>investimento</a:t>
            </a:r>
            <a:endParaRPr sz="2250" dirty="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1270"/>
              </a:spcBef>
              <a:tabLst>
                <a:tab pos="1056005" algn="l"/>
              </a:tabLst>
            </a:pPr>
            <a:r>
              <a:rPr sz="2250" b="1" i="1" dirty="0">
                <a:latin typeface="Georgia"/>
                <a:cs typeface="Georgia"/>
              </a:rPr>
              <a:t>G</a:t>
            </a:r>
            <a:r>
              <a:rPr sz="2250" b="1" i="1" spc="-20" dirty="0">
                <a:latin typeface="Georgia"/>
                <a:cs typeface="Georgia"/>
              </a:rPr>
              <a:t> </a:t>
            </a:r>
            <a:r>
              <a:rPr sz="2250" spc="-50" dirty="0">
                <a:latin typeface="Georgia"/>
                <a:cs typeface="Georgia"/>
              </a:rPr>
              <a:t>=</a:t>
            </a:r>
            <a:r>
              <a:rPr sz="2250" dirty="0">
                <a:latin typeface="Georgia"/>
                <a:cs typeface="Georgia"/>
              </a:rPr>
              <a:t>	Domanda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di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beni</a:t>
            </a:r>
            <a:r>
              <a:rPr sz="2250" spc="3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e</a:t>
            </a:r>
            <a:r>
              <a:rPr sz="2250" spc="20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servizi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dirty="0">
                <a:latin typeface="Georgia"/>
                <a:cs typeface="Georgia"/>
              </a:rPr>
              <a:t>dello</a:t>
            </a:r>
            <a:r>
              <a:rPr sz="2250" spc="25" dirty="0">
                <a:latin typeface="Georgia"/>
                <a:cs typeface="Georgia"/>
              </a:rPr>
              <a:t> </a:t>
            </a:r>
            <a:r>
              <a:rPr sz="2250" spc="-10" dirty="0">
                <a:latin typeface="Georgia"/>
                <a:cs typeface="Georgia"/>
              </a:rPr>
              <a:t>Stato</a:t>
            </a:r>
            <a:endParaRPr sz="225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600" dirty="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  <a:spcBef>
                <a:spcPts val="2280"/>
              </a:spcBef>
            </a:pPr>
            <a:r>
              <a:rPr sz="2250" i="1" dirty="0">
                <a:latin typeface="Georgia"/>
                <a:cs typeface="Georgia"/>
              </a:rPr>
              <a:t>N.B.</a:t>
            </a:r>
            <a:r>
              <a:rPr sz="2250" i="1" spc="20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In</a:t>
            </a:r>
            <a:r>
              <a:rPr sz="2250" i="1" spc="35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una</a:t>
            </a:r>
            <a:r>
              <a:rPr sz="2250" i="1" spc="30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economia</a:t>
            </a:r>
            <a:r>
              <a:rPr sz="2250" i="1" spc="35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chiusa:</a:t>
            </a:r>
            <a:r>
              <a:rPr sz="2250" i="1" spc="30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le</a:t>
            </a:r>
            <a:r>
              <a:rPr sz="2250" i="1" spc="25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esportazioni</a:t>
            </a:r>
            <a:r>
              <a:rPr sz="2250" i="1" spc="25" dirty="0">
                <a:latin typeface="Georgia"/>
                <a:cs typeface="Georgia"/>
              </a:rPr>
              <a:t> </a:t>
            </a:r>
            <a:r>
              <a:rPr sz="2250" i="1" dirty="0">
                <a:latin typeface="Georgia"/>
                <a:cs typeface="Georgia"/>
              </a:rPr>
              <a:t>nette</a:t>
            </a:r>
            <a:r>
              <a:rPr sz="2250" i="1" spc="25" dirty="0">
                <a:latin typeface="Georgia"/>
                <a:cs typeface="Georgia"/>
              </a:rPr>
              <a:t> </a:t>
            </a:r>
            <a:r>
              <a:rPr sz="2250" i="1" spc="-10" dirty="0">
                <a:latin typeface="Georgia"/>
                <a:cs typeface="Georgia"/>
              </a:rPr>
              <a:t>nulle:</a:t>
            </a:r>
            <a:endParaRPr sz="2250" dirty="0">
              <a:latin typeface="Georgia"/>
              <a:cs typeface="Georgia"/>
            </a:endParaRPr>
          </a:p>
          <a:p>
            <a:pPr marL="548005" algn="ctr">
              <a:lnSpc>
                <a:spcPct val="100000"/>
              </a:lnSpc>
              <a:spcBef>
                <a:spcPts val="1705"/>
              </a:spcBef>
            </a:pPr>
            <a:r>
              <a:rPr sz="2250" b="1" i="1" dirty="0">
                <a:latin typeface="Georgia"/>
                <a:cs typeface="Georgia"/>
              </a:rPr>
              <a:t>NX</a:t>
            </a:r>
            <a:r>
              <a:rPr sz="2250" b="1" i="1" spc="25" dirty="0">
                <a:latin typeface="Georgia"/>
                <a:cs typeface="Georgia"/>
              </a:rPr>
              <a:t> </a:t>
            </a:r>
            <a:r>
              <a:rPr sz="2250" b="1" i="1" dirty="0">
                <a:latin typeface="Georgia"/>
                <a:cs typeface="Georgia"/>
              </a:rPr>
              <a:t>=</a:t>
            </a:r>
            <a:r>
              <a:rPr sz="2250" b="1" i="1" spc="25" dirty="0">
                <a:latin typeface="Georgia"/>
                <a:cs typeface="Georgia"/>
              </a:rPr>
              <a:t> </a:t>
            </a:r>
            <a:r>
              <a:rPr sz="2250" b="1" i="1" spc="-50" dirty="0">
                <a:latin typeface="Georgia"/>
                <a:cs typeface="Georgia"/>
              </a:rPr>
              <a:t>0</a:t>
            </a:r>
            <a:endParaRPr lang="it-IT" sz="2250" b="1" i="1" spc="-50" dirty="0">
              <a:latin typeface="Georgia"/>
              <a:cs typeface="Georgia"/>
            </a:endParaRPr>
          </a:p>
          <a:p>
            <a:pPr marL="548005" algn="ctr">
              <a:lnSpc>
                <a:spcPct val="100000"/>
              </a:lnSpc>
              <a:spcBef>
                <a:spcPts val="1705"/>
              </a:spcBef>
            </a:pPr>
            <a:r>
              <a:rPr lang="it-IT" sz="2250" b="1" i="1" spc="-50" dirty="0">
                <a:latin typeface="Georgia"/>
                <a:cs typeface="Georgia"/>
              </a:rPr>
              <a:t>Y=C+I+G</a:t>
            </a:r>
            <a:endParaRPr sz="22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9767" y="822958"/>
            <a:ext cx="19989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Consumo,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i="1" spc="-50" dirty="0">
                <a:solidFill>
                  <a:srgbClr val="7B9899"/>
                </a:solidFill>
                <a:latin typeface="Georgia"/>
                <a:cs typeface="Georgia"/>
              </a:rPr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3789" y="1246234"/>
            <a:ext cx="8471535" cy="5407025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21590" algn="ctr">
              <a:lnSpc>
                <a:spcPct val="100000"/>
              </a:lnSpc>
              <a:spcBef>
                <a:spcPts val="115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20</a:t>
            </a:r>
            <a:endParaRPr sz="1650">
              <a:latin typeface="Verdana"/>
              <a:cs typeface="Verdana"/>
            </a:endParaRPr>
          </a:p>
          <a:p>
            <a:pPr marL="361315" marR="55880" indent="-298450" algn="just">
              <a:lnSpc>
                <a:spcPct val="100000"/>
              </a:lnSpc>
              <a:spcBef>
                <a:spcPts val="1560"/>
              </a:spcBef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3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consumo</a:t>
            </a:r>
            <a:r>
              <a:rPr sz="2500" spc="40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3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famiglie</a:t>
            </a:r>
            <a:r>
              <a:rPr sz="2500" spc="3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dipende</a:t>
            </a:r>
            <a:r>
              <a:rPr sz="2500" spc="3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4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reddito</a:t>
            </a:r>
            <a:r>
              <a:rPr sz="2500" spc="40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disponibile </a:t>
            </a:r>
            <a:r>
              <a:rPr sz="2500" dirty="0">
                <a:latin typeface="Georgia"/>
                <a:cs typeface="Georgia"/>
              </a:rPr>
              <a:t>(dopo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pagamento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governo):</a:t>
            </a:r>
            <a:endParaRPr sz="25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470"/>
              </a:spcBef>
            </a:pPr>
            <a:r>
              <a:rPr sz="2500" b="1" i="1" dirty="0">
                <a:latin typeface="Georgia"/>
                <a:cs typeface="Georgia"/>
              </a:rPr>
              <a:t>Y</a:t>
            </a:r>
            <a:r>
              <a:rPr sz="2475" b="1" i="1" baseline="25252" dirty="0">
                <a:latin typeface="Georgia"/>
                <a:cs typeface="Georgia"/>
              </a:rPr>
              <a:t>d</a:t>
            </a:r>
            <a:r>
              <a:rPr sz="2475" b="1" i="1" spc="307" baseline="25252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=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Y</a:t>
            </a:r>
            <a:r>
              <a:rPr sz="2500" b="1" i="1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–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b="1" i="1" spc="-50" dirty="0">
                <a:latin typeface="Georgia"/>
                <a:cs typeface="Georgia"/>
              </a:rPr>
              <a:t>T</a:t>
            </a:r>
            <a:endParaRPr sz="2500">
              <a:latin typeface="Georgia"/>
              <a:cs typeface="Georgia"/>
            </a:endParaRPr>
          </a:p>
          <a:p>
            <a:pPr marL="361315" marR="55880" indent="-298450" algn="just">
              <a:lnSpc>
                <a:spcPts val="2970"/>
              </a:lnSpc>
              <a:spcBef>
                <a:spcPts val="1925"/>
              </a:spcBef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90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funzione</a:t>
            </a:r>
            <a:r>
              <a:rPr sz="2500" b="1" spc="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b="1" spc="6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consumo</a:t>
            </a:r>
            <a:r>
              <a:rPr sz="2500" b="1" spc="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indica</a:t>
            </a:r>
            <a:r>
              <a:rPr sz="2500" spc="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quanta</a:t>
            </a:r>
            <a:r>
              <a:rPr sz="2500" spc="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parte</a:t>
            </a:r>
            <a:r>
              <a:rPr sz="2500" spc="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9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reddito </a:t>
            </a:r>
            <a:r>
              <a:rPr sz="2500" dirty="0">
                <a:latin typeface="Georgia"/>
                <a:cs typeface="Georgia"/>
              </a:rPr>
              <a:t>disponibile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viene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destinata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consumo:</a:t>
            </a:r>
            <a:endParaRPr sz="25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705"/>
              </a:spcBef>
            </a:pPr>
            <a:r>
              <a:rPr sz="2500" b="1" i="1" dirty="0">
                <a:latin typeface="Georgia"/>
                <a:cs typeface="Georgia"/>
              </a:rPr>
              <a:t>C</a:t>
            </a:r>
            <a:r>
              <a:rPr sz="2500" b="1" i="1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=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f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b="1" i="1" dirty="0">
                <a:latin typeface="Georgia"/>
                <a:cs typeface="Georgia"/>
              </a:rPr>
              <a:t>Y</a:t>
            </a:r>
            <a:r>
              <a:rPr sz="2475" b="1" i="1" baseline="25252" dirty="0">
                <a:latin typeface="Georgia"/>
                <a:cs typeface="Georgia"/>
              </a:rPr>
              <a:t>d</a:t>
            </a:r>
            <a:r>
              <a:rPr sz="2475" b="1" i="1" spc="307" baseline="25252" dirty="0">
                <a:latin typeface="Georgia"/>
                <a:cs typeface="Georgia"/>
              </a:rPr>
              <a:t> </a:t>
            </a:r>
            <a:r>
              <a:rPr sz="2500" spc="-50" dirty="0">
                <a:latin typeface="Georgia"/>
                <a:cs typeface="Georgia"/>
              </a:rPr>
              <a:t>)</a:t>
            </a:r>
            <a:endParaRPr sz="2500">
              <a:latin typeface="Georgia"/>
              <a:cs typeface="Georgia"/>
            </a:endParaRPr>
          </a:p>
          <a:p>
            <a:pPr marL="63500">
              <a:lnSpc>
                <a:spcPct val="100000"/>
              </a:lnSpc>
              <a:spcBef>
                <a:spcPts val="1550"/>
              </a:spcBef>
            </a:pPr>
            <a:r>
              <a:rPr sz="2050" dirty="0">
                <a:latin typeface="Georgia"/>
                <a:cs typeface="Georgia"/>
              </a:rPr>
              <a:t>Esempio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(forma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lineare):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C</a:t>
            </a:r>
            <a:r>
              <a:rPr sz="2050" b="1" i="1" spc="-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=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C</a:t>
            </a:r>
            <a:r>
              <a:rPr sz="3075" b="1" i="1" baseline="1355" dirty="0">
                <a:latin typeface="Arno Pro"/>
                <a:cs typeface="Arno Pro"/>
              </a:rPr>
              <a:t>°</a:t>
            </a:r>
            <a:r>
              <a:rPr sz="3075" b="1" i="1" spc="225" baseline="1355" dirty="0">
                <a:latin typeface="Arno Pro"/>
                <a:cs typeface="Arno Pro"/>
              </a:rPr>
              <a:t> </a:t>
            </a:r>
            <a:r>
              <a:rPr sz="2050" b="1" i="1" dirty="0">
                <a:latin typeface="Georgia"/>
                <a:cs typeface="Georgia"/>
              </a:rPr>
              <a:t>+</a:t>
            </a:r>
            <a:r>
              <a:rPr sz="2050" b="1" i="1" spc="25" dirty="0">
                <a:latin typeface="Georgia"/>
                <a:cs typeface="Georgia"/>
              </a:rPr>
              <a:t> </a:t>
            </a:r>
            <a:r>
              <a:rPr sz="2050" b="1" i="1" spc="-25" dirty="0">
                <a:latin typeface="Georgia"/>
                <a:cs typeface="Georgia"/>
              </a:rPr>
              <a:t>cY</a:t>
            </a:r>
            <a:r>
              <a:rPr sz="2025" b="1" i="1" spc="-37" baseline="26748" dirty="0">
                <a:latin typeface="Georgia"/>
                <a:cs typeface="Georgia"/>
              </a:rPr>
              <a:t>d</a:t>
            </a:r>
            <a:endParaRPr sz="2025" baseline="26748">
              <a:latin typeface="Georgia"/>
              <a:cs typeface="Georgia"/>
            </a:endParaRPr>
          </a:p>
          <a:p>
            <a:pPr marL="361315" marR="55880" indent="-298450" algn="just">
              <a:lnSpc>
                <a:spcPct val="100000"/>
              </a:lnSpc>
              <a:spcBef>
                <a:spcPts val="1725"/>
              </a:spcBef>
              <a:tabLst>
                <a:tab pos="3362325" algn="l"/>
              </a:tabLst>
            </a:pPr>
            <a:r>
              <a:rPr sz="2500" dirty="0">
                <a:latin typeface="Georgia"/>
                <a:cs typeface="Georgia"/>
              </a:rPr>
              <a:t>Per</a:t>
            </a:r>
            <a:r>
              <a:rPr sz="2500" spc="215" dirty="0"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propensione</a:t>
            </a:r>
            <a:r>
              <a:rPr sz="2500" b="1" spc="18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marginale</a:t>
            </a:r>
            <a:r>
              <a:rPr sz="2500" b="1" spc="18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al</a:t>
            </a:r>
            <a:r>
              <a:rPr sz="2500" b="1" spc="18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consumo</a:t>
            </a:r>
            <a:r>
              <a:rPr sz="2500" b="1" spc="18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si</a:t>
            </a:r>
            <a:r>
              <a:rPr sz="2500" spc="215" dirty="0">
                <a:latin typeface="Georgia"/>
                <a:cs typeface="Georgia"/>
              </a:rPr>
              <a:t>  </a:t>
            </a:r>
            <a:r>
              <a:rPr sz="2500" spc="-10" dirty="0">
                <a:latin typeface="Georgia"/>
                <a:cs typeface="Georgia"/>
              </a:rPr>
              <a:t>indica </a:t>
            </a:r>
            <a:r>
              <a:rPr sz="2500" dirty="0">
                <a:latin typeface="Georgia"/>
                <a:cs typeface="Georgia"/>
              </a:rPr>
              <a:t>l</a:t>
            </a:r>
            <a:r>
              <a:rPr sz="2500" dirty="0">
                <a:latin typeface="Adobe Clean"/>
                <a:cs typeface="Adobe Clean"/>
              </a:rPr>
              <a:t>’</a:t>
            </a:r>
            <a:r>
              <a:rPr sz="2500" dirty="0">
                <a:latin typeface="Georgia"/>
                <a:cs typeface="Georgia"/>
              </a:rPr>
              <a:t>aumento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C</a:t>
            </a:r>
            <a:r>
              <a:rPr sz="2500" b="1" i="1" spc="-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indotto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aumento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unitario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reddito disponibile: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i="1" dirty="0">
                <a:latin typeface="Georgia"/>
                <a:cs typeface="Georgia"/>
              </a:rPr>
              <a:t>c</a:t>
            </a:r>
            <a:r>
              <a:rPr sz="2500" b="1" i="1" spc="-1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=</a:t>
            </a:r>
            <a:r>
              <a:rPr sz="2500" b="1" i="1" spc="-10" dirty="0">
                <a:latin typeface="Georgia"/>
                <a:cs typeface="Georgia"/>
              </a:rPr>
              <a:t> ΔC/ΔY</a:t>
            </a:r>
            <a:r>
              <a:rPr sz="2475" b="1" i="1" spc="-15" baseline="25252" dirty="0">
                <a:latin typeface="Georgia"/>
                <a:cs typeface="Georgia"/>
              </a:rPr>
              <a:t>d</a:t>
            </a:r>
            <a:endParaRPr sz="2475" baseline="25252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5869" rIns="0" bIns="0" rtlCol="0">
            <a:spAutoFit/>
          </a:bodyPr>
          <a:lstStyle/>
          <a:p>
            <a:pPr marL="22479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funzione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di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consumo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67757" y="3102679"/>
            <a:ext cx="4808855" cy="2991485"/>
            <a:chOff x="1967757" y="3102679"/>
            <a:chExt cx="4808855" cy="2991485"/>
          </a:xfrm>
        </p:grpSpPr>
        <p:sp>
          <p:nvSpPr>
            <p:cNvPr id="4" name="object 4"/>
            <p:cNvSpPr/>
            <p:nvPr/>
          </p:nvSpPr>
          <p:spPr>
            <a:xfrm>
              <a:off x="1987759" y="3413424"/>
              <a:ext cx="4768850" cy="1863725"/>
            </a:xfrm>
            <a:custGeom>
              <a:avLst/>
              <a:gdLst/>
              <a:ahLst/>
              <a:cxnLst/>
              <a:rect l="l" t="t" r="r" b="b"/>
              <a:pathLst>
                <a:path w="4768850" h="1863725">
                  <a:moveTo>
                    <a:pt x="0" y="1863566"/>
                  </a:moveTo>
                  <a:lnTo>
                    <a:pt x="4768529" y="0"/>
                  </a:lnTo>
                </a:path>
              </a:pathLst>
            </a:custGeom>
            <a:ln w="39438">
              <a:solidFill>
                <a:srgbClr val="00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7759" y="3107759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29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82058" y="1899596"/>
            <a:ext cx="7166609" cy="165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5080" indent="8763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Si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suppone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che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aumento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reddito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disponibile </a:t>
            </a:r>
            <a:r>
              <a:rPr sz="2500" dirty="0">
                <a:latin typeface="Georgia"/>
                <a:cs typeface="Georgia"/>
              </a:rPr>
              <a:t>porti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un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aumento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consumi: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spc="130" dirty="0">
                <a:latin typeface="Symbol"/>
                <a:cs typeface="Symbol"/>
              </a:rPr>
              <a:t></a:t>
            </a:r>
            <a:r>
              <a:rPr sz="2500" spc="130" dirty="0">
                <a:latin typeface="Georgia"/>
                <a:cs typeface="Georgia"/>
              </a:rPr>
              <a:t>(</a:t>
            </a:r>
            <a:r>
              <a:rPr sz="2500" b="1" i="1" spc="130" dirty="0">
                <a:latin typeface="Georgia"/>
                <a:cs typeface="Georgia"/>
              </a:rPr>
              <a:t>Y</a:t>
            </a:r>
            <a:r>
              <a:rPr sz="2500" b="1" i="1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–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T</a:t>
            </a:r>
            <a:r>
              <a:rPr sz="2500" b="1" i="1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)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Symbol"/>
                <a:cs typeface="Symbol"/>
              </a:rPr>
              <a:t>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spc="175" dirty="0">
                <a:latin typeface="Symbol"/>
                <a:cs typeface="Symbol"/>
              </a:rPr>
              <a:t></a:t>
            </a:r>
            <a:r>
              <a:rPr sz="2500" b="1" i="1" spc="175" dirty="0">
                <a:latin typeface="Georgia"/>
                <a:cs typeface="Georgia"/>
              </a:rPr>
              <a:t>C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50" b="1" i="1" spc="10" dirty="0">
                <a:latin typeface="Verdana"/>
                <a:cs typeface="Verdana"/>
              </a:rPr>
              <a:t>C</a:t>
            </a:r>
            <a:endParaRPr sz="20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93457" y="6045658"/>
            <a:ext cx="392430" cy="340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075" b="1" i="1" spc="-37" baseline="-17615" dirty="0">
                <a:latin typeface="Verdana"/>
                <a:cs typeface="Verdana"/>
              </a:rPr>
              <a:t>Y</a:t>
            </a:r>
            <a:r>
              <a:rPr sz="1350" b="1" i="1" spc="-25" dirty="0">
                <a:latin typeface="Verdana"/>
                <a:cs typeface="Verdana"/>
              </a:rPr>
              <a:t>d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24410" y="4075698"/>
            <a:ext cx="1118870" cy="448945"/>
          </a:xfrm>
          <a:custGeom>
            <a:avLst/>
            <a:gdLst/>
            <a:ahLst/>
            <a:cxnLst/>
            <a:rect l="l" t="t" r="r" b="b"/>
            <a:pathLst>
              <a:path w="1118870" h="448945">
                <a:moveTo>
                  <a:pt x="0" y="448635"/>
                </a:moveTo>
                <a:lnTo>
                  <a:pt x="1118625" y="448635"/>
                </a:lnTo>
                <a:lnTo>
                  <a:pt x="1118625" y="0"/>
                </a:lnTo>
              </a:path>
            </a:pathLst>
          </a:custGeom>
          <a:ln w="9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98868" y="4149901"/>
            <a:ext cx="658495" cy="340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b="1" i="1" spc="-25" dirty="0">
                <a:latin typeface="Verdana"/>
                <a:cs typeface="Verdana"/>
              </a:rPr>
              <a:t>PMC</a:t>
            </a:r>
            <a:endParaRPr sz="205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60019" y="3901502"/>
            <a:ext cx="3651885" cy="2006600"/>
          </a:xfrm>
          <a:custGeom>
            <a:avLst/>
            <a:gdLst/>
            <a:ahLst/>
            <a:cxnLst/>
            <a:rect l="l" t="t" r="r" b="b"/>
            <a:pathLst>
              <a:path w="3651884" h="2006600">
                <a:moveTo>
                  <a:pt x="0" y="0"/>
                </a:moveTo>
                <a:lnTo>
                  <a:pt x="3651546" y="0"/>
                </a:lnTo>
                <a:lnTo>
                  <a:pt x="3651546" y="2006537"/>
                </a:lnTo>
                <a:lnTo>
                  <a:pt x="0" y="2006537"/>
                </a:lnTo>
                <a:lnTo>
                  <a:pt x="0" y="0"/>
                </a:lnTo>
                <a:close/>
              </a:path>
            </a:pathLst>
          </a:custGeom>
          <a:ln w="29577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16673" y="3929315"/>
            <a:ext cx="3345179" cy="192468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ctr">
              <a:lnSpc>
                <a:spcPct val="101400"/>
              </a:lnSpc>
              <a:spcBef>
                <a:spcPts val="80"/>
              </a:spcBef>
            </a:pP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spc="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propensione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marginale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al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consumo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indica</a:t>
            </a:r>
            <a:r>
              <a:rPr sz="2050" spc="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quanto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aumenta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il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consumo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aggregato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in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seguito a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un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aumento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unitario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reddito disponibile</a:t>
            </a:r>
            <a:endParaRPr sz="205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63746" y="4510445"/>
            <a:ext cx="603250" cy="255904"/>
          </a:xfrm>
          <a:custGeom>
            <a:avLst/>
            <a:gdLst/>
            <a:ahLst/>
            <a:cxnLst/>
            <a:rect l="l" t="t" r="r" b="b"/>
            <a:pathLst>
              <a:path w="603250" h="255904">
                <a:moveTo>
                  <a:pt x="131497" y="0"/>
                </a:moveTo>
                <a:lnTo>
                  <a:pt x="0" y="13887"/>
                </a:lnTo>
                <a:lnTo>
                  <a:pt x="90003" y="110799"/>
                </a:lnTo>
                <a:lnTo>
                  <a:pt x="103835" y="73867"/>
                </a:lnTo>
                <a:lnTo>
                  <a:pt x="589356" y="255851"/>
                </a:lnTo>
                <a:lnTo>
                  <a:pt x="603187" y="218917"/>
                </a:lnTo>
                <a:lnTo>
                  <a:pt x="117666" y="36932"/>
                </a:lnTo>
                <a:lnTo>
                  <a:pt x="131497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21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7620" rIns="0" bIns="0" rtlCol="0">
            <a:spAutoFit/>
          </a:bodyPr>
          <a:lstStyle/>
          <a:p>
            <a:pPr marL="3004185">
              <a:lnSpc>
                <a:spcPct val="100000"/>
              </a:lnSpc>
              <a:spcBef>
                <a:spcPts val="90"/>
              </a:spcBef>
            </a:pPr>
            <a:r>
              <a:rPr dirty="0">
                <a:solidFill>
                  <a:srgbClr val="7B9899"/>
                </a:solidFill>
              </a:rPr>
              <a:t>Investimenti,</a:t>
            </a:r>
            <a:r>
              <a:rPr spc="-45" dirty="0">
                <a:solidFill>
                  <a:srgbClr val="7B9899"/>
                </a:solidFill>
              </a:rPr>
              <a:t> </a:t>
            </a:r>
            <a:r>
              <a:rPr sz="3000" i="1" spc="-50" dirty="0">
                <a:solidFill>
                  <a:srgbClr val="7B9899"/>
                </a:solidFill>
                <a:latin typeface="Tahoma"/>
                <a:cs typeface="Tahoma"/>
              </a:rPr>
              <a:t>I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5744" y="1828900"/>
            <a:ext cx="8527415" cy="4658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marR="5715" indent="-298450" algn="just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Gli</a:t>
            </a:r>
            <a:r>
              <a:rPr sz="2500" spc="1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investimenti</a:t>
            </a:r>
            <a:r>
              <a:rPr sz="2500" spc="1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1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imprese</a:t>
            </a:r>
            <a:r>
              <a:rPr sz="2500" spc="1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i="1" dirty="0">
                <a:latin typeface="Georgia"/>
                <a:cs typeface="Georgia"/>
              </a:rPr>
              <a:t>I</a:t>
            </a:r>
            <a:r>
              <a:rPr sz="2500" i="1" spc="135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=</a:t>
            </a:r>
            <a:r>
              <a:rPr sz="2500" i="1" spc="13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ΔK</a:t>
            </a:r>
            <a:r>
              <a:rPr sz="2500" dirty="0">
                <a:latin typeface="Georgia"/>
                <a:cs typeface="Georgia"/>
              </a:rPr>
              <a:t>)</a:t>
            </a:r>
            <a:r>
              <a:rPr sz="2500" spc="1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dipendono</a:t>
            </a:r>
            <a:r>
              <a:rPr sz="2500" spc="1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1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costo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15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prendere</a:t>
            </a:r>
            <a:r>
              <a:rPr sz="2500" spc="16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16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prestito</a:t>
            </a:r>
            <a:r>
              <a:rPr sz="2500" spc="16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i</a:t>
            </a:r>
            <a:r>
              <a:rPr sz="2500" spc="15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capitali</a:t>
            </a:r>
            <a:r>
              <a:rPr sz="2500" spc="15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necessari,</a:t>
            </a:r>
            <a:r>
              <a:rPr sz="2500" spc="16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15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160" dirty="0">
                <a:latin typeface="Georgia"/>
                <a:cs typeface="Georgia"/>
              </a:rPr>
              <a:t>  </a:t>
            </a:r>
            <a:r>
              <a:rPr sz="2500" spc="-20" dirty="0">
                <a:latin typeface="Georgia"/>
                <a:cs typeface="Georgia"/>
              </a:rPr>
              <a:t>loro </a:t>
            </a:r>
            <a:r>
              <a:rPr sz="2500" dirty="0">
                <a:latin typeface="Georgia"/>
                <a:cs typeface="Georgia"/>
              </a:rPr>
              <a:t>rendimento</a:t>
            </a:r>
            <a:r>
              <a:rPr sz="2500" spc="-10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atteso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Georgia"/>
              <a:cs typeface="Georgia"/>
            </a:endParaRPr>
          </a:p>
          <a:p>
            <a:pPr marL="310515" marR="5080" indent="-298450" algn="just">
              <a:lnSpc>
                <a:spcPts val="2970"/>
              </a:lnSpc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costo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prendere</a:t>
            </a:r>
            <a:r>
              <a:rPr sz="2500" spc="30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prestito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30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dato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Tasso</a:t>
            </a:r>
            <a:r>
              <a:rPr sz="2500" b="1" spc="260" dirty="0">
                <a:solidFill>
                  <a:srgbClr val="000099"/>
                </a:solidFill>
                <a:latin typeface="Georgia"/>
                <a:cs typeface="Georgia"/>
              </a:rPr>
              <a:t>  </a:t>
            </a:r>
            <a:r>
              <a:rPr sz="2500" b="1" spc="-25" dirty="0">
                <a:solidFill>
                  <a:srgbClr val="000099"/>
                </a:solidFill>
                <a:latin typeface="Georgia"/>
                <a:cs typeface="Georgia"/>
              </a:rPr>
              <a:t>di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interesse</a:t>
            </a:r>
            <a:r>
              <a:rPr sz="2500" b="1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reale: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r>
              <a:rPr sz="2500" b="1" i="1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3399"/>
                </a:solidFill>
                <a:latin typeface="Georgia"/>
                <a:cs typeface="Georgia"/>
              </a:rPr>
              <a:t>=</a:t>
            </a:r>
            <a:r>
              <a:rPr sz="2500" b="1" i="1" spc="-2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3399"/>
                </a:solidFill>
                <a:latin typeface="Georgia"/>
                <a:cs typeface="Georgia"/>
              </a:rPr>
              <a:t>i</a:t>
            </a:r>
            <a:r>
              <a:rPr sz="2500" b="1" i="1" spc="-3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3399"/>
                </a:solidFill>
                <a:latin typeface="Georgia"/>
                <a:cs typeface="Georgia"/>
              </a:rPr>
              <a:t>–</a:t>
            </a:r>
            <a:r>
              <a:rPr sz="2500" b="1" i="1" spc="-2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500" b="1" i="1" spc="-50" dirty="0">
                <a:solidFill>
                  <a:srgbClr val="003399"/>
                </a:solidFill>
                <a:latin typeface="Georgia"/>
                <a:cs typeface="Georgia"/>
              </a:rPr>
              <a:t>π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Georgia"/>
              <a:cs typeface="Georgia"/>
            </a:endParaRPr>
          </a:p>
          <a:p>
            <a:pPr marL="310515" marR="5080" indent="-298450" algn="just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300" dirty="0"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funzione</a:t>
            </a:r>
            <a:r>
              <a:rPr sz="2500" b="1" spc="27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di</a:t>
            </a:r>
            <a:r>
              <a:rPr sz="2500" b="1" spc="27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investimento</a:t>
            </a:r>
            <a:r>
              <a:rPr sz="2500" b="1" spc="27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mette</a:t>
            </a:r>
            <a:r>
              <a:rPr sz="2500" spc="30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in</a:t>
            </a:r>
            <a:r>
              <a:rPr sz="2500" spc="2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relazione</a:t>
            </a:r>
            <a:r>
              <a:rPr sz="2500" spc="300" dirty="0">
                <a:latin typeface="Georgia"/>
                <a:cs typeface="Georgia"/>
              </a:rPr>
              <a:t>  </a:t>
            </a:r>
            <a:r>
              <a:rPr sz="2500" spc="-25" dirty="0">
                <a:latin typeface="Georgia"/>
                <a:cs typeface="Georgia"/>
              </a:rPr>
              <a:t>la </a:t>
            </a:r>
            <a:r>
              <a:rPr sz="2500" dirty="0">
                <a:latin typeface="Georgia"/>
                <a:cs typeface="Georgia"/>
              </a:rPr>
              <a:t>quantità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investimenti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interesse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reale: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Georgia"/>
              <a:cs typeface="Georgia"/>
            </a:endParaRPr>
          </a:p>
          <a:p>
            <a:pPr marL="75565" algn="ctr">
              <a:lnSpc>
                <a:spcPct val="100000"/>
              </a:lnSpc>
            </a:pP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I</a:t>
            </a:r>
            <a:r>
              <a:rPr sz="2500" b="1" i="1" spc="-4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=</a:t>
            </a:r>
            <a:r>
              <a:rPr sz="2500" spc="-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i="1" spc="-20" dirty="0">
                <a:solidFill>
                  <a:srgbClr val="CC0000"/>
                </a:solidFill>
                <a:latin typeface="Georgia"/>
                <a:cs typeface="Georgia"/>
              </a:rPr>
              <a:t>I</a:t>
            </a:r>
            <a:r>
              <a:rPr sz="2500" spc="-20" dirty="0">
                <a:solidFill>
                  <a:srgbClr val="CC0000"/>
                </a:solidFill>
                <a:latin typeface="Georgia"/>
                <a:cs typeface="Georgia"/>
              </a:rPr>
              <a:t>(</a:t>
            </a:r>
            <a:r>
              <a:rPr sz="2500" b="1" i="1" spc="-20" dirty="0">
                <a:solidFill>
                  <a:srgbClr val="CC0000"/>
                </a:solidFill>
                <a:latin typeface="Georgia"/>
                <a:cs typeface="Georgia"/>
              </a:rPr>
              <a:t>r</a:t>
            </a:r>
            <a:r>
              <a:rPr sz="2500" spc="-20" dirty="0">
                <a:solidFill>
                  <a:srgbClr val="CC0000"/>
                </a:solidFill>
                <a:latin typeface="Georgia"/>
                <a:cs typeface="Georgia"/>
              </a:rPr>
              <a:t>)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27</a:t>
            </a:r>
            <a:endParaRPr sz="165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1174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2606" y="722847"/>
            <a:ext cx="2421890" cy="4813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solidFill>
                  <a:srgbClr val="7B9899"/>
                </a:solidFill>
              </a:rPr>
              <a:t>Investimenti,</a:t>
            </a:r>
            <a:r>
              <a:rPr spc="-45" dirty="0">
                <a:solidFill>
                  <a:srgbClr val="7B9899"/>
                </a:solidFill>
              </a:rPr>
              <a:t> </a:t>
            </a:r>
            <a:r>
              <a:rPr sz="3000" i="1" spc="-50" dirty="0">
                <a:solidFill>
                  <a:srgbClr val="7B9899"/>
                </a:solidFill>
                <a:latin typeface="Tahoma"/>
                <a:cs typeface="Tahoma"/>
              </a:rPr>
              <a:t>I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5744" y="1289201"/>
            <a:ext cx="8526780" cy="53251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22225" algn="ctr">
              <a:lnSpc>
                <a:spcPct val="100000"/>
              </a:lnSpc>
              <a:spcBef>
                <a:spcPts val="81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28</a:t>
            </a:r>
            <a:endParaRPr sz="16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interesse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reale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misura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100" spc="560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costo</a:t>
            </a:r>
            <a:r>
              <a:rPr sz="2500" b="1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reale</a:t>
            </a:r>
            <a:r>
              <a:rPr sz="2500" b="1" spc="-7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prendere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prestito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fondi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mutuabili</a:t>
            </a:r>
            <a:endParaRPr sz="2500">
              <a:latin typeface="Georgia"/>
              <a:cs typeface="Georgia"/>
            </a:endParaRPr>
          </a:p>
          <a:p>
            <a:pPr marL="310515" marR="5080" indent="-298450">
              <a:lnSpc>
                <a:spcPts val="2700"/>
              </a:lnSpc>
              <a:spcBef>
                <a:spcPts val="605"/>
              </a:spcBef>
              <a:tabLst>
                <a:tab pos="685800" algn="l"/>
                <a:tab pos="3816985" algn="l"/>
                <a:tab pos="4282440" algn="l"/>
                <a:tab pos="5761990" algn="l"/>
                <a:tab pos="6046470" algn="l"/>
                <a:tab pos="7124700" algn="l"/>
                <a:tab pos="8049259" algn="l"/>
              </a:tabLst>
            </a:pPr>
            <a:r>
              <a:rPr sz="2100" spc="560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500" spc="-35" dirty="0">
                <a:latin typeface="Georgia"/>
                <a:cs typeface="Georgia"/>
              </a:rPr>
              <a:t>il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spc="-10" dirty="0">
                <a:solidFill>
                  <a:srgbClr val="CC0000"/>
                </a:solidFill>
                <a:latin typeface="Georgia"/>
                <a:cs typeface="Georgia"/>
              </a:rPr>
              <a:t>costo-opportunità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utilizzare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propri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fondi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per </a:t>
            </a:r>
            <a:r>
              <a:rPr sz="2500" dirty="0">
                <a:latin typeface="Georgia"/>
                <a:cs typeface="Georgia"/>
              </a:rPr>
              <a:t>consumo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darli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prestito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Georgia"/>
              <a:cs typeface="Georgia"/>
            </a:endParaRPr>
          </a:p>
          <a:p>
            <a:pPr marL="310515" marR="5080" indent="-298450">
              <a:lnSpc>
                <a:spcPts val="2670"/>
              </a:lnSpc>
            </a:pPr>
            <a:r>
              <a:rPr sz="2500" dirty="0">
                <a:latin typeface="Georgia"/>
                <a:cs typeface="Georgia"/>
              </a:rPr>
              <a:t>Maggiore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tasso</a:t>
            </a:r>
            <a:r>
              <a:rPr sz="2500" spc="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interesse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reale</a:t>
            </a:r>
            <a:r>
              <a:rPr sz="2500" spc="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minore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numero</a:t>
            </a:r>
            <a:r>
              <a:rPr sz="2500" spc="6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di </a:t>
            </a:r>
            <a:r>
              <a:rPr sz="2500" dirty="0">
                <a:latin typeface="Georgia"/>
                <a:cs typeface="Georgia"/>
              </a:rPr>
              <a:t>investimenti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profittevoli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(redditività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non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inferiore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costo)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Se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interesse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cresce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gli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investimenti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totali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calano: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Georgia"/>
              <a:cs typeface="Georgia"/>
            </a:endParaRPr>
          </a:p>
          <a:p>
            <a:pPr marL="76200" algn="ctr">
              <a:lnSpc>
                <a:spcPct val="100000"/>
              </a:lnSpc>
            </a:pP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Δ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I/Δ</a:t>
            </a:r>
            <a:r>
              <a:rPr sz="2500" b="1" i="1" spc="-5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r</a:t>
            </a:r>
            <a:r>
              <a:rPr sz="2500" b="1" i="1" spc="-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&lt;</a:t>
            </a:r>
            <a:r>
              <a:rPr sz="2500" b="1" i="1" spc="-1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i="1" spc="-60" dirty="0">
                <a:solidFill>
                  <a:srgbClr val="CC0000"/>
                </a:solidFill>
                <a:latin typeface="Georgia"/>
                <a:cs typeface="Georgia"/>
              </a:rPr>
              <a:t>0</a:t>
            </a:r>
            <a:endParaRPr sz="25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65820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15282" y="2933566"/>
            <a:ext cx="7321550" cy="2991485"/>
            <a:chOff x="1815282" y="2933566"/>
            <a:chExt cx="7321550" cy="2991485"/>
          </a:xfrm>
        </p:grpSpPr>
        <p:sp>
          <p:nvSpPr>
            <p:cNvPr id="3" name="object 3"/>
            <p:cNvSpPr/>
            <p:nvPr/>
          </p:nvSpPr>
          <p:spPr>
            <a:xfrm>
              <a:off x="1820212" y="2938495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29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17526" y="3012446"/>
              <a:ext cx="4321810" cy="2536190"/>
            </a:xfrm>
            <a:custGeom>
              <a:avLst/>
              <a:gdLst/>
              <a:ahLst/>
              <a:cxnLst/>
              <a:rect l="l" t="t" r="r" b="b"/>
              <a:pathLst>
                <a:path w="4321810" h="2536190">
                  <a:moveTo>
                    <a:pt x="0" y="0"/>
                  </a:moveTo>
                  <a:lnTo>
                    <a:pt x="15667" y="45572"/>
                  </a:lnTo>
                  <a:lnTo>
                    <a:pt x="31371" y="91128"/>
                  </a:lnTo>
                  <a:lnTo>
                    <a:pt x="47143" y="136649"/>
                  </a:lnTo>
                  <a:lnTo>
                    <a:pt x="63016" y="182119"/>
                  </a:lnTo>
                  <a:lnTo>
                    <a:pt x="79021" y="227520"/>
                  </a:lnTo>
                  <a:lnTo>
                    <a:pt x="95190" y="272835"/>
                  </a:lnTo>
                  <a:lnTo>
                    <a:pt x="111554" y="318046"/>
                  </a:lnTo>
                  <a:lnTo>
                    <a:pt x="128146" y="363137"/>
                  </a:lnTo>
                  <a:lnTo>
                    <a:pt x="144997" y="408091"/>
                  </a:lnTo>
                  <a:lnTo>
                    <a:pt x="162139" y="452890"/>
                  </a:lnTo>
                  <a:lnTo>
                    <a:pt x="179604" y="497516"/>
                  </a:lnTo>
                  <a:lnTo>
                    <a:pt x="197424" y="541954"/>
                  </a:lnTo>
                  <a:lnTo>
                    <a:pt x="215630" y="586185"/>
                  </a:lnTo>
                  <a:lnTo>
                    <a:pt x="234254" y="630192"/>
                  </a:lnTo>
                  <a:lnTo>
                    <a:pt x="253328" y="673958"/>
                  </a:lnTo>
                  <a:lnTo>
                    <a:pt x="272884" y="717467"/>
                  </a:lnTo>
                  <a:lnTo>
                    <a:pt x="292954" y="760700"/>
                  </a:lnTo>
                  <a:lnTo>
                    <a:pt x="313569" y="803640"/>
                  </a:lnTo>
                  <a:lnTo>
                    <a:pt x="334762" y="846271"/>
                  </a:lnTo>
                  <a:lnTo>
                    <a:pt x="356563" y="888575"/>
                  </a:lnTo>
                  <a:lnTo>
                    <a:pt x="379006" y="930535"/>
                  </a:lnTo>
                  <a:lnTo>
                    <a:pt x="402121" y="972134"/>
                  </a:lnTo>
                  <a:lnTo>
                    <a:pt x="425940" y="1013354"/>
                  </a:lnTo>
                  <a:lnTo>
                    <a:pt x="450495" y="1054178"/>
                  </a:lnTo>
                  <a:lnTo>
                    <a:pt x="475819" y="1094590"/>
                  </a:lnTo>
                  <a:lnTo>
                    <a:pt x="501942" y="1134571"/>
                  </a:lnTo>
                  <a:lnTo>
                    <a:pt x="528897" y="1174105"/>
                  </a:lnTo>
                  <a:lnTo>
                    <a:pt x="556716" y="1213175"/>
                  </a:lnTo>
                  <a:lnTo>
                    <a:pt x="585429" y="1251763"/>
                  </a:lnTo>
                  <a:lnTo>
                    <a:pt x="615070" y="1289852"/>
                  </a:lnTo>
                  <a:lnTo>
                    <a:pt x="645669" y="1327425"/>
                  </a:lnTo>
                  <a:lnTo>
                    <a:pt x="677259" y="1364464"/>
                  </a:lnTo>
                  <a:lnTo>
                    <a:pt x="709872" y="1400953"/>
                  </a:lnTo>
                  <a:lnTo>
                    <a:pt x="743539" y="1436874"/>
                  </a:lnTo>
                  <a:lnTo>
                    <a:pt x="778291" y="1472210"/>
                  </a:lnTo>
                  <a:lnTo>
                    <a:pt x="814162" y="1506944"/>
                  </a:lnTo>
                  <a:lnTo>
                    <a:pt x="851182" y="1541059"/>
                  </a:lnTo>
                  <a:lnTo>
                    <a:pt x="889383" y="1574537"/>
                  </a:lnTo>
                  <a:lnTo>
                    <a:pt x="928798" y="1607362"/>
                  </a:lnTo>
                  <a:lnTo>
                    <a:pt x="969457" y="1639515"/>
                  </a:lnTo>
                  <a:lnTo>
                    <a:pt x="1011393" y="1670980"/>
                  </a:lnTo>
                  <a:lnTo>
                    <a:pt x="1054638" y="1701740"/>
                  </a:lnTo>
                  <a:lnTo>
                    <a:pt x="1099224" y="1731777"/>
                  </a:lnTo>
                  <a:lnTo>
                    <a:pt x="1145181" y="1761075"/>
                  </a:lnTo>
                  <a:lnTo>
                    <a:pt x="1192543" y="1789615"/>
                  </a:lnTo>
                  <a:lnTo>
                    <a:pt x="1226697" y="1809222"/>
                  </a:lnTo>
                  <a:lnTo>
                    <a:pt x="1261547" y="1828452"/>
                  </a:lnTo>
                  <a:lnTo>
                    <a:pt x="1297083" y="1847312"/>
                  </a:lnTo>
                  <a:lnTo>
                    <a:pt x="1333292" y="1865806"/>
                  </a:lnTo>
                  <a:lnTo>
                    <a:pt x="1370166" y="1883942"/>
                  </a:lnTo>
                  <a:lnTo>
                    <a:pt x="1407691" y="1901726"/>
                  </a:lnTo>
                  <a:lnTo>
                    <a:pt x="1445857" y="1919163"/>
                  </a:lnTo>
                  <a:lnTo>
                    <a:pt x="1484654" y="1936259"/>
                  </a:lnTo>
                  <a:lnTo>
                    <a:pt x="1524069" y="1953020"/>
                  </a:lnTo>
                  <a:lnTo>
                    <a:pt x="1564092" y="1969453"/>
                  </a:lnTo>
                  <a:lnTo>
                    <a:pt x="1604712" y="1985564"/>
                  </a:lnTo>
                  <a:lnTo>
                    <a:pt x="1645918" y="2001357"/>
                  </a:lnTo>
                  <a:lnTo>
                    <a:pt x="1687699" y="2016841"/>
                  </a:lnTo>
                  <a:lnTo>
                    <a:pt x="1730044" y="2032020"/>
                  </a:lnTo>
                  <a:lnTo>
                    <a:pt x="1772941" y="2046900"/>
                  </a:lnTo>
                  <a:lnTo>
                    <a:pt x="1816380" y="2061488"/>
                  </a:lnTo>
                  <a:lnTo>
                    <a:pt x="1860349" y="2075789"/>
                  </a:lnTo>
                  <a:lnTo>
                    <a:pt x="1904838" y="2089810"/>
                  </a:lnTo>
                  <a:lnTo>
                    <a:pt x="1949835" y="2103556"/>
                  </a:lnTo>
                  <a:lnTo>
                    <a:pt x="1995330" y="2117034"/>
                  </a:lnTo>
                  <a:lnTo>
                    <a:pt x="2041311" y="2130250"/>
                  </a:lnTo>
                  <a:lnTo>
                    <a:pt x="2087768" y="2143209"/>
                  </a:lnTo>
                  <a:lnTo>
                    <a:pt x="2134688" y="2155918"/>
                  </a:lnTo>
                  <a:lnTo>
                    <a:pt x="2182062" y="2168383"/>
                  </a:lnTo>
                  <a:lnTo>
                    <a:pt x="2229878" y="2180609"/>
                  </a:lnTo>
                  <a:lnTo>
                    <a:pt x="2278125" y="2192603"/>
                  </a:lnTo>
                  <a:lnTo>
                    <a:pt x="2326792" y="2204371"/>
                  </a:lnTo>
                  <a:lnTo>
                    <a:pt x="2375868" y="2215918"/>
                  </a:lnTo>
                  <a:lnTo>
                    <a:pt x="2425342" y="2227251"/>
                  </a:lnTo>
                  <a:lnTo>
                    <a:pt x="2475203" y="2238376"/>
                  </a:lnTo>
                  <a:lnTo>
                    <a:pt x="2525439" y="2249299"/>
                  </a:lnTo>
                  <a:lnTo>
                    <a:pt x="2576041" y="2260025"/>
                  </a:lnTo>
                  <a:lnTo>
                    <a:pt x="2626996" y="2270562"/>
                  </a:lnTo>
                  <a:lnTo>
                    <a:pt x="2678294" y="2280914"/>
                  </a:lnTo>
                  <a:lnTo>
                    <a:pt x="2729923" y="2291088"/>
                  </a:lnTo>
                  <a:lnTo>
                    <a:pt x="2781873" y="2301090"/>
                  </a:lnTo>
                  <a:lnTo>
                    <a:pt x="2834132" y="2310926"/>
                  </a:lnTo>
                  <a:lnTo>
                    <a:pt x="2886690" y="2320602"/>
                  </a:lnTo>
                  <a:lnTo>
                    <a:pt x="2939536" y="2330124"/>
                  </a:lnTo>
                  <a:lnTo>
                    <a:pt x="2992657" y="2339497"/>
                  </a:lnTo>
                  <a:lnTo>
                    <a:pt x="3046044" y="2348729"/>
                  </a:lnTo>
                  <a:lnTo>
                    <a:pt x="3099685" y="2357824"/>
                  </a:lnTo>
                  <a:lnTo>
                    <a:pt x="3153569" y="2366790"/>
                  </a:lnTo>
                  <a:lnTo>
                    <a:pt x="3207686" y="2375632"/>
                  </a:lnTo>
                  <a:lnTo>
                    <a:pt x="3262023" y="2384356"/>
                  </a:lnTo>
                  <a:lnTo>
                    <a:pt x="3316571" y="2392967"/>
                  </a:lnTo>
                  <a:lnTo>
                    <a:pt x="3371317" y="2401473"/>
                  </a:lnTo>
                  <a:lnTo>
                    <a:pt x="3426251" y="2409879"/>
                  </a:lnTo>
                  <a:lnTo>
                    <a:pt x="3481363" y="2418191"/>
                  </a:lnTo>
                  <a:lnTo>
                    <a:pt x="3536640" y="2426415"/>
                  </a:lnTo>
                  <a:lnTo>
                    <a:pt x="3592071" y="2434558"/>
                  </a:lnTo>
                  <a:lnTo>
                    <a:pt x="3647647" y="2442624"/>
                  </a:lnTo>
                  <a:lnTo>
                    <a:pt x="3703355" y="2450621"/>
                  </a:lnTo>
                  <a:lnTo>
                    <a:pt x="3759185" y="2458554"/>
                  </a:lnTo>
                  <a:lnTo>
                    <a:pt x="3815125" y="2466429"/>
                  </a:lnTo>
                  <a:lnTo>
                    <a:pt x="3871165" y="2474253"/>
                  </a:lnTo>
                  <a:lnTo>
                    <a:pt x="3927293" y="2482030"/>
                  </a:lnTo>
                  <a:lnTo>
                    <a:pt x="3983498" y="2489768"/>
                  </a:lnTo>
                  <a:lnTo>
                    <a:pt x="4039770" y="2497473"/>
                  </a:lnTo>
                  <a:lnTo>
                    <a:pt x="4096097" y="2505149"/>
                  </a:lnTo>
                  <a:lnTo>
                    <a:pt x="4152468" y="2512804"/>
                  </a:lnTo>
                  <a:lnTo>
                    <a:pt x="4208873" y="2520443"/>
                  </a:lnTo>
                  <a:lnTo>
                    <a:pt x="4265299" y="2528073"/>
                  </a:lnTo>
                  <a:lnTo>
                    <a:pt x="4321737" y="2535699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97241" y="3258949"/>
              <a:ext cx="4024629" cy="1370965"/>
            </a:xfrm>
            <a:custGeom>
              <a:avLst/>
              <a:gdLst/>
              <a:ahLst/>
              <a:cxnLst/>
              <a:rect l="l" t="t" r="r" b="b"/>
              <a:pathLst>
                <a:path w="4024629" h="1370964">
                  <a:moveTo>
                    <a:pt x="0" y="0"/>
                  </a:moveTo>
                  <a:lnTo>
                    <a:pt x="4024422" y="0"/>
                  </a:lnTo>
                  <a:lnTo>
                    <a:pt x="4024422" y="1370559"/>
                  </a:lnTo>
                  <a:lnTo>
                    <a:pt x="0" y="1370559"/>
                  </a:lnTo>
                  <a:lnTo>
                    <a:pt x="0" y="0"/>
                  </a:lnTo>
                  <a:close/>
                </a:path>
              </a:pathLst>
            </a:custGeom>
            <a:ln w="29579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00971" y="4504614"/>
              <a:ext cx="596265" cy="596900"/>
            </a:xfrm>
            <a:custGeom>
              <a:avLst/>
              <a:gdLst/>
              <a:ahLst/>
              <a:cxnLst/>
              <a:rect l="l" t="t" r="r" b="b"/>
              <a:pathLst>
                <a:path w="596264" h="596900">
                  <a:moveTo>
                    <a:pt x="0" y="596538"/>
                  </a:moveTo>
                  <a:lnTo>
                    <a:pt x="596271" y="0"/>
                  </a:lnTo>
                </a:path>
              </a:pathLst>
            </a:custGeom>
            <a:ln w="29573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455502" y="2746554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94231" y="3286475"/>
            <a:ext cx="3637915" cy="30727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065" marR="5080" algn="ctr">
              <a:lnSpc>
                <a:spcPct val="101200"/>
              </a:lnSpc>
              <a:spcBef>
                <a:spcPts val="85"/>
              </a:spcBef>
            </a:pP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La</a:t>
            </a:r>
            <a:r>
              <a:rPr sz="2050" spc="2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funzione</a:t>
            </a:r>
            <a:r>
              <a:rPr sz="2050" spc="10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degli</a:t>
            </a:r>
            <a:r>
              <a:rPr sz="2050" spc="20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3C3B"/>
                </a:solidFill>
                <a:latin typeface="Georgia"/>
                <a:cs typeface="Georgia"/>
              </a:rPr>
              <a:t>investimenti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esprime</a:t>
            </a:r>
            <a:r>
              <a:rPr sz="2050" spc="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una</a:t>
            </a:r>
            <a:r>
              <a:rPr sz="2050" spc="20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relazione</a:t>
            </a:r>
            <a:r>
              <a:rPr sz="2050" spc="1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3C3B"/>
                </a:solidFill>
                <a:latin typeface="Georgia"/>
                <a:cs typeface="Georgia"/>
              </a:rPr>
              <a:t>negativa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tra</a:t>
            </a:r>
            <a:r>
              <a:rPr sz="2050" spc="1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tasso</a:t>
            </a:r>
            <a:r>
              <a:rPr sz="2050" spc="1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di</a:t>
            </a:r>
            <a:r>
              <a:rPr sz="2050" spc="10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intesse</a:t>
            </a:r>
            <a:r>
              <a:rPr sz="2050" spc="10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reale</a:t>
            </a:r>
            <a:r>
              <a:rPr sz="2050" spc="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spc="-50" dirty="0">
                <a:solidFill>
                  <a:srgbClr val="003C3B"/>
                </a:solidFill>
                <a:latin typeface="Georgia"/>
                <a:cs typeface="Georgia"/>
              </a:rPr>
              <a:t>e </a:t>
            </a:r>
            <a:r>
              <a:rPr sz="2050" dirty="0">
                <a:solidFill>
                  <a:srgbClr val="003C3B"/>
                </a:solidFill>
                <a:latin typeface="Georgia"/>
                <a:cs typeface="Georgia"/>
              </a:rPr>
              <a:t>investimenti</a:t>
            </a:r>
            <a:r>
              <a:rPr sz="2050" spc="5" dirty="0">
                <a:solidFill>
                  <a:srgbClr val="003C3B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3C3B"/>
                </a:solidFill>
                <a:latin typeface="Georgia"/>
                <a:cs typeface="Georgia"/>
              </a:rPr>
              <a:t>totali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3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Georgia"/>
              <a:cs typeface="Georgia"/>
            </a:endParaRPr>
          </a:p>
          <a:p>
            <a:pPr marL="1485265">
              <a:lnSpc>
                <a:spcPct val="100000"/>
              </a:lnSpc>
              <a:spcBef>
                <a:spcPts val="5"/>
              </a:spcBef>
            </a:pPr>
            <a:r>
              <a:rPr sz="29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9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9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900" b="1" i="1" spc="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9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9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9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900" b="1" spc="-20" dirty="0">
                <a:solidFill>
                  <a:srgbClr val="000099"/>
                </a:solidFill>
                <a:latin typeface="Verdana"/>
                <a:cs typeface="Verdana"/>
              </a:rPr>
              <a:t>)</a:t>
            </a:r>
            <a:endParaRPr sz="2900">
              <a:latin typeface="Verdana"/>
              <a:cs typeface="Verdana"/>
            </a:endParaRPr>
          </a:p>
          <a:p>
            <a:pPr marL="1356995">
              <a:lnSpc>
                <a:spcPct val="100000"/>
              </a:lnSpc>
              <a:spcBef>
                <a:spcPts val="1800"/>
              </a:spcBef>
            </a:pPr>
            <a:r>
              <a:rPr sz="2500" b="1" i="1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5056" rIns="0" bIns="0" rtlCol="0">
            <a:spAutoFit/>
          </a:bodyPr>
          <a:lstStyle/>
          <a:p>
            <a:pPr marL="173863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funzione</a:t>
            </a:r>
            <a:r>
              <a:rPr spc="-10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degli</a:t>
            </a:r>
            <a:r>
              <a:rPr spc="5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investimenti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30</a:t>
            </a:r>
            <a:endParaRPr sz="165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147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886E9431-9428-01C8-9B95-3ADE311563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7200" y="6351588"/>
            <a:ext cx="49133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4E4C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it-IT" altLang="it-IT"/>
              <a:t>Capitolo 3: Il reddito nazionale: da dove viene e dove va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316403B8-17E3-FF4E-A140-DA5333BBE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758" y="1715956"/>
            <a:ext cx="8964598" cy="4090415"/>
          </a:xfrm>
        </p:spPr>
        <p:txBody>
          <a:bodyPr/>
          <a:lstStyle/>
          <a:p>
            <a:pPr marL="316618" indent="-316618">
              <a:lnSpc>
                <a:spcPct val="90000"/>
              </a:lnSpc>
            </a:pPr>
            <a:r>
              <a:rPr lang="it-IT" altLang="it-IT" sz="2645"/>
              <a:t>L’intervento del governo non è spiegato dal modello. </a:t>
            </a:r>
          </a:p>
          <a:p>
            <a:pPr marL="316618" indent="-316618">
              <a:lnSpc>
                <a:spcPct val="90000"/>
              </a:lnSpc>
            </a:pPr>
            <a:endParaRPr lang="it-IT" altLang="it-IT" sz="2645"/>
          </a:p>
          <a:p>
            <a:pPr marL="316618" indent="-316618">
              <a:lnSpc>
                <a:spcPct val="90000"/>
              </a:lnSpc>
            </a:pPr>
            <a:r>
              <a:rPr lang="it-IT" altLang="it-IT" sz="2645"/>
              <a:t>Sia la </a:t>
            </a:r>
            <a:r>
              <a:rPr lang="it-IT" altLang="it-IT" sz="2645">
                <a:solidFill>
                  <a:srgbClr val="CC0000"/>
                </a:solidFill>
              </a:rPr>
              <a:t>spesa pubblica</a:t>
            </a:r>
            <a:r>
              <a:rPr lang="it-IT" altLang="it-IT" sz="2645">
                <a:solidFill>
                  <a:srgbClr val="000099"/>
                </a:solidFill>
              </a:rPr>
              <a:t> </a:t>
            </a:r>
            <a:r>
              <a:rPr lang="it-IT" altLang="it-IT" sz="2645" i="1">
                <a:solidFill>
                  <a:srgbClr val="CC0000"/>
                </a:solidFill>
              </a:rPr>
              <a:t>G</a:t>
            </a:r>
            <a:r>
              <a:rPr lang="it-IT" altLang="it-IT" sz="2645"/>
              <a:t> sia le </a:t>
            </a:r>
            <a:r>
              <a:rPr lang="it-IT" altLang="it-IT" sz="2645">
                <a:solidFill>
                  <a:srgbClr val="000099"/>
                </a:solidFill>
              </a:rPr>
              <a:t>tasse </a:t>
            </a:r>
            <a:r>
              <a:rPr lang="it-IT" altLang="it-IT" sz="2645" i="1">
                <a:solidFill>
                  <a:srgbClr val="000099"/>
                </a:solidFill>
              </a:rPr>
              <a:t>T</a:t>
            </a:r>
            <a:r>
              <a:rPr lang="it-IT" altLang="it-IT" sz="2645"/>
              <a:t> sono variabili </a:t>
            </a:r>
            <a:r>
              <a:rPr lang="it-IT" altLang="it-IT" sz="2865">
                <a:solidFill>
                  <a:srgbClr val="004E4C"/>
                </a:solidFill>
              </a:rPr>
              <a:t>eso</a:t>
            </a:r>
            <a:r>
              <a:rPr lang="it-IT" altLang="it-IT" sz="2645"/>
              <a:t>gene al modello (e sono considerate costanti).</a:t>
            </a:r>
          </a:p>
          <a:p>
            <a:pPr marL="316618" indent="-316618">
              <a:lnSpc>
                <a:spcPct val="90000"/>
              </a:lnSpc>
            </a:pPr>
            <a:endParaRPr lang="it-IT" altLang="it-IT" sz="2645"/>
          </a:p>
          <a:p>
            <a:pPr marL="316618" indent="-316618">
              <a:lnSpc>
                <a:spcPct val="90000"/>
              </a:lnSpc>
            </a:pPr>
            <a:r>
              <a:rPr lang="it-IT" altLang="it-IT" sz="2645"/>
              <a:t>Il modello permette di studiare come le </a:t>
            </a:r>
            <a:r>
              <a:rPr lang="it-IT" altLang="it-IT" sz="2865">
                <a:solidFill>
                  <a:srgbClr val="004E4C"/>
                </a:solidFill>
              </a:rPr>
              <a:t>endo</a:t>
            </a:r>
            <a:r>
              <a:rPr lang="it-IT" altLang="it-IT" sz="2645"/>
              <a:t>gene (</a:t>
            </a:r>
            <a:r>
              <a:rPr lang="it-IT" altLang="it-IT" sz="2645" i="1"/>
              <a:t>C, I, r</a:t>
            </a:r>
            <a:r>
              <a:rPr lang="it-IT" altLang="it-IT" sz="2645"/>
              <a:t>) variano in equilibrio in risposta al cambiamento delle esogene (</a:t>
            </a:r>
            <a:r>
              <a:rPr lang="it-IT" altLang="it-IT" sz="2645" i="1"/>
              <a:t>G</a:t>
            </a:r>
            <a:r>
              <a:rPr lang="it-IT" altLang="it-IT" sz="2645"/>
              <a:t> e </a:t>
            </a:r>
            <a:r>
              <a:rPr lang="it-IT" altLang="it-IT" sz="2645" i="1"/>
              <a:t>T</a:t>
            </a:r>
            <a:r>
              <a:rPr lang="it-IT" altLang="it-IT" sz="2645"/>
              <a:t>).</a:t>
            </a:r>
            <a:endParaRPr lang="it-IT" altLang="it-IT" sz="771"/>
          </a:p>
          <a:p>
            <a:pPr marL="316618" indent="-316618">
              <a:lnSpc>
                <a:spcPct val="90000"/>
              </a:lnSpc>
            </a:pPr>
            <a:endParaRPr lang="it-IT" altLang="it-IT" sz="2645"/>
          </a:p>
          <a:p>
            <a:pPr marL="316618" indent="-316618">
              <a:lnSpc>
                <a:spcPct val="90000"/>
              </a:lnSpc>
            </a:pPr>
            <a:endParaRPr lang="en-US" altLang="it-IT" sz="2645"/>
          </a:p>
        </p:txBody>
      </p:sp>
      <p:sp>
        <p:nvSpPr>
          <p:cNvPr id="204806" name="Rectangle 6">
            <a:extLst>
              <a:ext uri="{FF2B5EF4-FFF2-40B4-BE49-F238E27FC236}">
                <a16:creationId xmlns:a16="http://schemas.microsoft.com/office/drawing/2014/main" id="{33FBD6AF-A4B3-9473-E55C-374AB0688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758" y="749554"/>
            <a:ext cx="8058517" cy="474745"/>
          </a:xfrm>
          <a:noFill/>
          <a:ln/>
        </p:spPr>
        <p:txBody>
          <a:bodyPr/>
          <a:lstStyle/>
          <a:p>
            <a:r>
              <a:rPr lang="it-IT" altLang="it-IT" sz="3085" dirty="0"/>
              <a:t>La spesa pubblica </a:t>
            </a:r>
            <a:r>
              <a:rPr lang="it-IT" altLang="it-IT" sz="3085" b="1" i="1" dirty="0"/>
              <a:t>G</a:t>
            </a:r>
            <a:r>
              <a:rPr lang="it-IT" altLang="it-IT" sz="3085" dirty="0"/>
              <a:t> e le</a:t>
            </a:r>
            <a:r>
              <a:rPr lang="it-IT" altLang="it-IT" sz="2645" dirty="0"/>
              <a:t> </a:t>
            </a:r>
            <a:r>
              <a:rPr lang="it-IT" altLang="it-IT" sz="3085" dirty="0"/>
              <a:t>tasse </a:t>
            </a:r>
            <a:r>
              <a:rPr lang="it-IT" altLang="it-IT" sz="3085" b="1" i="1" dirty="0"/>
              <a:t>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4476" rIns="0" bIns="0" rtlCol="0">
            <a:spAutoFit/>
          </a:bodyPr>
          <a:lstStyle/>
          <a:p>
            <a:pPr marL="162433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spesa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pubblica </a:t>
            </a:r>
            <a:r>
              <a:rPr b="1" i="1" dirty="0">
                <a:solidFill>
                  <a:srgbClr val="7B9899"/>
                </a:solidFill>
                <a:latin typeface="Georgia"/>
                <a:cs typeface="Georgia"/>
              </a:rPr>
              <a:t>G</a:t>
            </a:r>
            <a:r>
              <a:rPr b="1" i="1" spc="-4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dirty="0">
                <a:solidFill>
                  <a:srgbClr val="7B9899"/>
                </a:solidFill>
              </a:rPr>
              <a:t>e le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tasse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b="1" i="1" spc="-50" dirty="0">
                <a:solidFill>
                  <a:srgbClr val="7B9899"/>
                </a:solidFill>
                <a:latin typeface="Georgia"/>
                <a:cs typeface="Georgia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2282" y="1938723"/>
            <a:ext cx="8132445" cy="212090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10515" marR="5080" indent="-298450">
              <a:lnSpc>
                <a:spcPts val="2730"/>
              </a:lnSpc>
              <a:spcBef>
                <a:spcPts val="415"/>
              </a:spcBef>
              <a:tabLst>
                <a:tab pos="503555" algn="l"/>
                <a:tab pos="1542415" algn="l"/>
                <a:tab pos="3088640" algn="l"/>
                <a:tab pos="3484245" algn="l"/>
                <a:tab pos="4652010" algn="l"/>
                <a:tab pos="5452110" algn="l"/>
                <a:tab pos="5836285" algn="l"/>
                <a:tab pos="6737350" algn="l"/>
              </a:tabLst>
            </a:pPr>
            <a:r>
              <a:rPr sz="2500" spc="-25" dirty="0">
                <a:latin typeface="Georgia"/>
                <a:cs typeface="Georgia"/>
              </a:rPr>
              <a:t>La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spesa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b="1" spc="-10" dirty="0">
                <a:solidFill>
                  <a:srgbClr val="000099"/>
                </a:solidFill>
                <a:latin typeface="Georgia"/>
                <a:cs typeface="Georgia"/>
              </a:rPr>
              <a:t>pubblica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b="1" i="1" spc="-50" dirty="0">
                <a:solidFill>
                  <a:srgbClr val="000099"/>
                </a:solidFill>
                <a:latin typeface="Georgia"/>
                <a:cs typeface="Georgia"/>
              </a:rPr>
              <a:t>G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include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tutte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le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spese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pubbliche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</a:t>
            </a:r>
            <a:r>
              <a:rPr sz="2500" dirty="0">
                <a:latin typeface="Adobe Clean"/>
                <a:cs typeface="Adobe Clean"/>
              </a:rPr>
              <a:t>’</a:t>
            </a:r>
            <a:r>
              <a:rPr sz="2500" dirty="0">
                <a:latin typeface="Georgia"/>
                <a:cs typeface="Georgia"/>
              </a:rPr>
              <a:t>acquisto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beni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servizi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(eccetto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trasferimenti)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500" dirty="0">
                <a:latin typeface="Georgia"/>
                <a:cs typeface="Georgia"/>
              </a:rPr>
              <a:t>Le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tasse</a:t>
            </a:r>
            <a:r>
              <a:rPr sz="2500" b="1" spc="-3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T</a:t>
            </a:r>
            <a:r>
              <a:rPr sz="2500" b="1" i="1" spc="-4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rappresentano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entrate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governo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A3D6"/>
                </a:solidFill>
                <a:latin typeface="Georgia"/>
                <a:cs typeface="Georgia"/>
              </a:rPr>
              <a:t>bilancio</a:t>
            </a:r>
            <a:r>
              <a:rPr sz="2500" b="1" spc="-30" dirty="0">
                <a:solidFill>
                  <a:srgbClr val="00A3D6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A3D6"/>
                </a:solidFill>
                <a:latin typeface="Georgia"/>
                <a:cs typeface="Georgia"/>
              </a:rPr>
              <a:t>pubblico</a:t>
            </a:r>
            <a:r>
              <a:rPr sz="2500" b="1" spc="-35" dirty="0">
                <a:solidFill>
                  <a:srgbClr val="00A3D6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dato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A3D6"/>
                </a:solidFill>
                <a:latin typeface="Georgia"/>
                <a:cs typeface="Georgia"/>
              </a:rPr>
              <a:t>(</a:t>
            </a:r>
            <a:r>
              <a:rPr sz="2500" b="1" i="1" dirty="0">
                <a:solidFill>
                  <a:srgbClr val="00A3D6"/>
                </a:solidFill>
                <a:latin typeface="Georgia"/>
                <a:cs typeface="Georgia"/>
              </a:rPr>
              <a:t>G</a:t>
            </a:r>
            <a:r>
              <a:rPr sz="2500" b="1" i="1" spc="-30" dirty="0">
                <a:solidFill>
                  <a:srgbClr val="00A3D6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A3D6"/>
                </a:solidFill>
                <a:latin typeface="Georgia"/>
                <a:cs typeface="Georgia"/>
              </a:rPr>
              <a:t>–</a:t>
            </a:r>
            <a:r>
              <a:rPr sz="2500" b="1" i="1" spc="-30" dirty="0">
                <a:solidFill>
                  <a:srgbClr val="00A3D6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A3D6"/>
                </a:solidFill>
                <a:latin typeface="Georgia"/>
                <a:cs typeface="Georgia"/>
              </a:rPr>
              <a:t>T</a:t>
            </a:r>
            <a:r>
              <a:rPr sz="2500" b="1" dirty="0">
                <a:solidFill>
                  <a:srgbClr val="00A3D6"/>
                </a:solidFill>
                <a:latin typeface="Georgia"/>
                <a:cs typeface="Georgia"/>
              </a:rPr>
              <a:t>)</a:t>
            </a:r>
            <a:r>
              <a:rPr sz="2500" b="1" spc="-25" dirty="0">
                <a:solidFill>
                  <a:srgbClr val="00A3D6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ed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è: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464" y="4037923"/>
            <a:ext cx="3777615" cy="138938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94335" indent="-381635">
              <a:lnSpc>
                <a:spcPct val="100000"/>
              </a:lnSpc>
              <a:spcBef>
                <a:spcPts val="665"/>
              </a:spcBef>
              <a:buClr>
                <a:srgbClr val="00A3D6"/>
              </a:buClr>
              <a:buSzPct val="68000"/>
              <a:buFont typeface="Meiryo UI"/>
              <a:buChar char="■"/>
              <a:tabLst>
                <a:tab pos="394335" algn="l"/>
                <a:tab pos="394970" algn="l"/>
              </a:tabLst>
            </a:pPr>
            <a:r>
              <a:rPr sz="2500" dirty="0">
                <a:latin typeface="Georgia"/>
                <a:cs typeface="Georgia"/>
              </a:rPr>
              <a:t>In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pareggio</a:t>
            </a:r>
            <a:r>
              <a:rPr sz="2500" i="1" spc="-4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se</a:t>
            </a:r>
            <a:endParaRPr sz="2500">
              <a:latin typeface="Georgia"/>
              <a:cs typeface="Georgia"/>
            </a:endParaRPr>
          </a:p>
          <a:p>
            <a:pPr marL="394335" indent="-381635">
              <a:lnSpc>
                <a:spcPct val="100000"/>
              </a:lnSpc>
              <a:spcBef>
                <a:spcPts val="570"/>
              </a:spcBef>
              <a:buClr>
                <a:srgbClr val="00A3D6"/>
              </a:buClr>
              <a:buSzPct val="68000"/>
              <a:buFont typeface="Meiryo UI"/>
              <a:buChar char="■"/>
              <a:tabLst>
                <a:tab pos="394335" algn="l"/>
                <a:tab pos="394970" algn="l"/>
              </a:tabLst>
            </a:pPr>
            <a:r>
              <a:rPr sz="2500" dirty="0">
                <a:latin typeface="Georgia"/>
                <a:cs typeface="Georgia"/>
              </a:rPr>
              <a:t>In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avanzo</a:t>
            </a:r>
            <a:r>
              <a:rPr sz="2500" i="1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(surplus)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se</a:t>
            </a:r>
            <a:endParaRPr sz="2500">
              <a:latin typeface="Georgia"/>
              <a:cs typeface="Georgia"/>
            </a:endParaRPr>
          </a:p>
          <a:p>
            <a:pPr marL="389890" indent="-377825">
              <a:lnSpc>
                <a:spcPct val="100000"/>
              </a:lnSpc>
              <a:spcBef>
                <a:spcPts val="600"/>
              </a:spcBef>
              <a:buClr>
                <a:srgbClr val="00A3D6"/>
              </a:buClr>
              <a:buSzPct val="68000"/>
              <a:buFont typeface="Meiryo UI"/>
              <a:buChar char="■"/>
              <a:tabLst>
                <a:tab pos="389890" algn="l"/>
                <a:tab pos="390525" algn="l"/>
              </a:tabLst>
            </a:pPr>
            <a:r>
              <a:rPr sz="2500" dirty="0">
                <a:latin typeface="Georgia"/>
                <a:cs typeface="Georgia"/>
              </a:rPr>
              <a:t>In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disavanzo</a:t>
            </a:r>
            <a:r>
              <a:rPr sz="2500" i="1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(deficit)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se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1882" y="4037923"/>
            <a:ext cx="881380" cy="13893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19500"/>
              </a:lnSpc>
              <a:spcBef>
                <a:spcPts val="80"/>
              </a:spcBef>
            </a:pPr>
            <a:r>
              <a:rPr sz="2500" b="1" i="1" dirty="0">
                <a:latin typeface="Georgia"/>
                <a:cs typeface="Georgia"/>
              </a:rPr>
              <a:t>G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=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spc="-60" dirty="0">
                <a:latin typeface="Georgia"/>
                <a:cs typeface="Georgia"/>
              </a:rPr>
              <a:t>T </a:t>
            </a:r>
            <a:r>
              <a:rPr sz="2500" b="1" i="1" dirty="0">
                <a:latin typeface="Georgia"/>
                <a:cs typeface="Georgia"/>
              </a:rPr>
              <a:t>G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&lt;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spc="-60" dirty="0">
                <a:latin typeface="Georgia"/>
                <a:cs typeface="Georgia"/>
              </a:rPr>
              <a:t>T </a:t>
            </a:r>
            <a:r>
              <a:rPr sz="2500" b="1" i="1" dirty="0">
                <a:latin typeface="Georgia"/>
                <a:cs typeface="Georgia"/>
              </a:rPr>
              <a:t>G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&gt;</a:t>
            </a:r>
            <a:r>
              <a:rPr sz="2500" b="1" i="1" spc="-10" dirty="0">
                <a:latin typeface="Georgia"/>
                <a:cs typeface="Georgia"/>
              </a:rPr>
              <a:t> </a:t>
            </a:r>
            <a:r>
              <a:rPr sz="2500" b="1" i="1" spc="-60" dirty="0">
                <a:latin typeface="Georgia"/>
                <a:cs typeface="Georgia"/>
              </a:rPr>
              <a:t>T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2282" y="5702482"/>
            <a:ext cx="8133080" cy="108902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10515" marR="5080" indent="-298450" algn="just">
              <a:lnSpc>
                <a:spcPct val="89500"/>
              </a:lnSpc>
              <a:spcBef>
                <a:spcPts val="415"/>
              </a:spcBef>
            </a:pPr>
            <a:r>
              <a:rPr sz="2500" i="1" dirty="0">
                <a:solidFill>
                  <a:srgbClr val="CC0000"/>
                </a:solidFill>
                <a:latin typeface="Georgia"/>
                <a:cs typeface="Georgia"/>
              </a:rPr>
              <a:t>G</a:t>
            </a:r>
            <a:r>
              <a:rPr sz="2500" i="1" spc="484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495" dirty="0"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00099"/>
                </a:solidFill>
                <a:latin typeface="Georgia"/>
                <a:cs typeface="Georgia"/>
              </a:rPr>
              <a:t>T</a:t>
            </a:r>
            <a:r>
              <a:rPr sz="2500" i="1" spc="49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sono</a:t>
            </a:r>
            <a:r>
              <a:rPr sz="2500" spc="49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4E4C"/>
                </a:solidFill>
                <a:latin typeface="Georgia"/>
                <a:cs typeface="Georgia"/>
              </a:rPr>
              <a:t>eso</a:t>
            </a:r>
            <a:r>
              <a:rPr sz="2500" dirty="0">
                <a:latin typeface="Georgia"/>
                <a:cs typeface="Georgia"/>
              </a:rPr>
              <a:t>gene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4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modello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(e</a:t>
            </a:r>
            <a:r>
              <a:rPr sz="2500" spc="4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costanti).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modello </a:t>
            </a:r>
            <a:r>
              <a:rPr sz="2500" dirty="0">
                <a:latin typeface="Georgia"/>
                <a:cs typeface="Georgia"/>
              </a:rPr>
              <a:t>studia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come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4E4C"/>
                </a:solidFill>
                <a:latin typeface="Georgia"/>
                <a:cs typeface="Georgia"/>
              </a:rPr>
              <a:t>endo</a:t>
            </a:r>
            <a:r>
              <a:rPr sz="2500" dirty="0">
                <a:latin typeface="Georgia"/>
                <a:cs typeface="Georgia"/>
              </a:rPr>
              <a:t>gene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i="1" dirty="0">
                <a:latin typeface="Georgia"/>
                <a:cs typeface="Georgia"/>
              </a:rPr>
              <a:t>C,</a:t>
            </a:r>
            <a:r>
              <a:rPr sz="2500" i="1" spc="-35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I,</a:t>
            </a:r>
            <a:r>
              <a:rPr sz="2500" i="1" spc="-35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r</a:t>
            </a:r>
            <a:r>
              <a:rPr sz="2500" dirty="0">
                <a:latin typeface="Georgia"/>
                <a:cs typeface="Georgia"/>
              </a:rPr>
              <a:t>)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variano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equilibrio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in </a:t>
            </a:r>
            <a:r>
              <a:rPr sz="2500" dirty="0">
                <a:latin typeface="Georgia"/>
                <a:cs typeface="Georgia"/>
              </a:rPr>
              <a:t>risposta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cambiamento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esogene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i="1" dirty="0">
                <a:latin typeface="Georgia"/>
                <a:cs typeface="Georgia"/>
              </a:rPr>
              <a:t>G</a:t>
            </a:r>
            <a:r>
              <a:rPr sz="2500" i="1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i="1" spc="-25" dirty="0">
                <a:latin typeface="Georgia"/>
                <a:cs typeface="Georgia"/>
              </a:rPr>
              <a:t>T</a:t>
            </a:r>
            <a:r>
              <a:rPr sz="2500" spc="-25" dirty="0">
                <a:latin typeface="Georgia"/>
                <a:cs typeface="Georgia"/>
              </a:rPr>
              <a:t>).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31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972" y="453095"/>
            <a:ext cx="456628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Il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modello </a:t>
            </a:r>
            <a:r>
              <a:rPr spc="-10" dirty="0">
                <a:solidFill>
                  <a:srgbClr val="7B9899"/>
                </a:solidFill>
              </a:rPr>
              <a:t>macroeconomico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6979" y="749830"/>
            <a:ext cx="6043295" cy="542861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R="1153160" algn="r">
              <a:lnSpc>
                <a:spcPct val="100000"/>
              </a:lnSpc>
              <a:spcBef>
                <a:spcPts val="1265"/>
              </a:spcBef>
            </a:pP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Componenti</a:t>
            </a:r>
            <a:endParaRPr sz="2500">
              <a:latin typeface="Georgia"/>
              <a:cs typeface="Georgia"/>
            </a:endParaRPr>
          </a:p>
          <a:p>
            <a:pPr marL="3883660">
              <a:lnSpc>
                <a:spcPct val="100000"/>
              </a:lnSpc>
              <a:spcBef>
                <a:spcPts val="795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32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Verdana"/>
              <a:cs typeface="Verdana"/>
            </a:endParaRPr>
          </a:p>
          <a:p>
            <a:pPr marR="1210310" algn="r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La</a:t>
            </a:r>
            <a:r>
              <a:rPr sz="2600" spc="-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produzione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600" spc="-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beni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A0A5B8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La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tecnologia</a:t>
            </a:r>
            <a:r>
              <a:rPr sz="2050" spc="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(la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funzione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produzione)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Domanda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offerta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fattori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produttivi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Prezzi</a:t>
            </a:r>
            <a:r>
              <a:rPr sz="2050" spc="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fattori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distribuzione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del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reddito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La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domanda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beni</a:t>
            </a:r>
            <a:r>
              <a:rPr sz="2600" spc="-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A0A5B8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A0A5B8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5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Le</a:t>
            </a:r>
            <a:r>
              <a:rPr sz="2050" spc="-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componenti</a:t>
            </a:r>
            <a:r>
              <a:rPr sz="2050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della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spesa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aggregata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(</a:t>
            </a:r>
            <a:r>
              <a:rPr sz="2050" i="1" dirty="0">
                <a:solidFill>
                  <a:srgbClr val="A0A5B8"/>
                </a:solidFill>
                <a:latin typeface="Georgia"/>
                <a:cs typeface="Georgia"/>
              </a:rPr>
              <a:t>C,</a:t>
            </a:r>
            <a:r>
              <a:rPr sz="2050" i="1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A0A5B8"/>
                </a:solidFill>
                <a:latin typeface="Georgia"/>
                <a:cs typeface="Georgia"/>
              </a:rPr>
              <a:t>I,</a:t>
            </a:r>
            <a:r>
              <a:rPr sz="2050" i="1" spc="1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i="1" spc="-25" dirty="0">
                <a:solidFill>
                  <a:srgbClr val="A0A5B8"/>
                </a:solidFill>
                <a:latin typeface="Georgia"/>
                <a:cs typeface="Georgia"/>
              </a:rPr>
              <a:t>G</a:t>
            </a:r>
            <a:r>
              <a:rPr sz="2050" spc="-25" dirty="0">
                <a:solidFill>
                  <a:srgbClr val="A0A5B8"/>
                </a:solidFill>
                <a:latin typeface="Georgia"/>
                <a:cs typeface="Georgia"/>
              </a:rPr>
              <a:t>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Domanda</a:t>
            </a:r>
            <a:r>
              <a:rPr sz="2050" spc="1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050" spc="25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capitali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A0A5B8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A0A5B8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A0A5B8"/>
                </a:solidFill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50">
              <a:latin typeface="Georgia"/>
              <a:cs typeface="Georgia"/>
            </a:endParaRPr>
          </a:p>
          <a:p>
            <a:pPr marL="12700">
              <a:lnSpc>
                <a:spcPts val="312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29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Determinazione</a:t>
            </a:r>
            <a:r>
              <a:rPr sz="2600" spc="-2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dell</a:t>
            </a:r>
            <a:r>
              <a:rPr sz="2600" spc="-10" dirty="0">
                <a:solidFill>
                  <a:srgbClr val="003399"/>
                </a:solidFill>
                <a:latin typeface="Adobe Clean"/>
                <a:cs typeface="Adobe Clean"/>
              </a:rPr>
              <a:t>’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equilibrio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Mercati di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fattori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produttivi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produzione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Mercato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finanziario: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capitali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9972" y="453095"/>
            <a:ext cx="456628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Il</a:t>
            </a:r>
            <a:r>
              <a:rPr spc="-15" dirty="0">
                <a:solidFill>
                  <a:srgbClr val="7B9899"/>
                </a:solidFill>
              </a:rPr>
              <a:t> </a:t>
            </a:r>
            <a:r>
              <a:rPr dirty="0">
                <a:solidFill>
                  <a:srgbClr val="7B9899"/>
                </a:solidFill>
              </a:rPr>
              <a:t>modello </a:t>
            </a:r>
            <a:r>
              <a:rPr spc="-10" dirty="0">
                <a:solidFill>
                  <a:srgbClr val="7B9899"/>
                </a:solidFill>
              </a:rPr>
              <a:t>macroeconomico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6979" y="749830"/>
            <a:ext cx="6043295" cy="542861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R="1153160" algn="r">
              <a:lnSpc>
                <a:spcPct val="100000"/>
              </a:lnSpc>
              <a:spcBef>
                <a:spcPts val="1265"/>
              </a:spcBef>
            </a:pP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Componenti</a:t>
            </a:r>
            <a:endParaRPr sz="2500">
              <a:latin typeface="Georgia"/>
              <a:cs typeface="Georgia"/>
            </a:endParaRPr>
          </a:p>
          <a:p>
            <a:pPr marL="3958590">
              <a:lnSpc>
                <a:spcPct val="100000"/>
              </a:lnSpc>
              <a:spcBef>
                <a:spcPts val="795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4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Verdana"/>
              <a:cs typeface="Verdana"/>
            </a:endParaRPr>
          </a:p>
          <a:p>
            <a:pPr marR="1210310" algn="r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600" spc="-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produzione</a:t>
            </a:r>
            <a:r>
              <a:rPr sz="2600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600" spc="-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beni</a:t>
            </a:r>
            <a:r>
              <a:rPr sz="2600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0099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000099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La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tecnologia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(la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funzione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produzione)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offerta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fattori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produttivi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Prezzi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fattori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distribuzione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reddito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40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La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domanda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di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beni</a:t>
            </a:r>
            <a:r>
              <a:rPr sz="2600" spc="-1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e</a:t>
            </a:r>
            <a:r>
              <a:rPr sz="2600" spc="-20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servizi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35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Le</a:t>
            </a:r>
            <a:r>
              <a:rPr sz="2050" spc="-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componenti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spesa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aggregata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(</a:t>
            </a:r>
            <a:r>
              <a:rPr sz="2050" i="1" dirty="0">
                <a:latin typeface="Georgia"/>
                <a:cs typeface="Georgia"/>
              </a:rPr>
              <a:t>C,</a:t>
            </a:r>
            <a:r>
              <a:rPr sz="2050" i="1" spc="10" dirty="0">
                <a:latin typeface="Georgia"/>
                <a:cs typeface="Georgia"/>
              </a:rPr>
              <a:t> </a:t>
            </a:r>
            <a:r>
              <a:rPr sz="2050" i="1" dirty="0">
                <a:latin typeface="Georgia"/>
                <a:cs typeface="Georgia"/>
              </a:rPr>
              <a:t>I,</a:t>
            </a:r>
            <a:r>
              <a:rPr sz="2050" i="1" spc="10" dirty="0">
                <a:latin typeface="Georgia"/>
                <a:cs typeface="Georgia"/>
              </a:rPr>
              <a:t> </a:t>
            </a:r>
            <a:r>
              <a:rPr sz="2050" i="1" spc="-25" dirty="0">
                <a:latin typeface="Georgia"/>
                <a:cs typeface="Georgia"/>
              </a:rPr>
              <a:t>G</a:t>
            </a:r>
            <a:r>
              <a:rPr sz="2050" spc="-25" dirty="0">
                <a:latin typeface="Georgia"/>
                <a:cs typeface="Georgia"/>
              </a:rPr>
              <a:t>)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capitali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750">
              <a:latin typeface="Georgia"/>
              <a:cs typeface="Georgia"/>
            </a:endParaRPr>
          </a:p>
          <a:p>
            <a:pPr marL="12700">
              <a:lnSpc>
                <a:spcPts val="3120"/>
              </a:lnSpc>
            </a:pPr>
            <a:r>
              <a:rPr sz="2200" spc="585" dirty="0">
                <a:solidFill>
                  <a:srgbClr val="D16349"/>
                </a:solidFill>
                <a:latin typeface="Meiryo UI"/>
                <a:cs typeface="Meiryo UI"/>
              </a:rPr>
              <a:t>0</a:t>
            </a:r>
            <a:r>
              <a:rPr sz="2200" spc="229" dirty="0">
                <a:solidFill>
                  <a:srgbClr val="D16349"/>
                </a:solidFill>
                <a:latin typeface="Meiryo UI"/>
                <a:cs typeface="Meiryo UI"/>
              </a:rPr>
              <a:t> </a:t>
            </a:r>
            <a:r>
              <a:rPr sz="2600" dirty="0">
                <a:solidFill>
                  <a:srgbClr val="003399"/>
                </a:solidFill>
                <a:latin typeface="Georgia"/>
                <a:cs typeface="Georgia"/>
              </a:rPr>
              <a:t>Determinazione</a:t>
            </a:r>
            <a:r>
              <a:rPr sz="2600" spc="-25" dirty="0">
                <a:solidFill>
                  <a:srgbClr val="003399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dell</a:t>
            </a:r>
            <a:r>
              <a:rPr sz="2600" spc="-10" dirty="0">
                <a:solidFill>
                  <a:srgbClr val="003399"/>
                </a:solidFill>
                <a:latin typeface="Adobe Clean"/>
                <a:cs typeface="Adobe Clean"/>
              </a:rPr>
              <a:t>’</a:t>
            </a:r>
            <a:r>
              <a:rPr sz="2600" spc="-10" dirty="0">
                <a:solidFill>
                  <a:srgbClr val="003399"/>
                </a:solidFill>
                <a:latin typeface="Georgia"/>
                <a:cs typeface="Georgia"/>
              </a:rPr>
              <a:t>equilibrio</a:t>
            </a:r>
            <a:endParaRPr sz="260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Mercati di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fattori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produttivi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produzione</a:t>
            </a:r>
            <a:endParaRPr sz="2050">
              <a:latin typeface="Georgia"/>
              <a:cs typeface="Georgia"/>
            </a:endParaRPr>
          </a:p>
          <a:p>
            <a:pPr marL="429259">
              <a:lnSpc>
                <a:spcPct val="100000"/>
              </a:lnSpc>
              <a:spcBef>
                <a:spcPts val="40"/>
              </a:spcBef>
              <a:tabLst>
                <a:tab pos="773430" algn="l"/>
              </a:tabLst>
            </a:pPr>
            <a:r>
              <a:rPr sz="1400" spc="350" dirty="0">
                <a:solidFill>
                  <a:srgbClr val="00A3D6"/>
                </a:solidFill>
                <a:latin typeface="Meiryo UI"/>
                <a:cs typeface="Meiryo UI"/>
              </a:rPr>
              <a:t>0</a:t>
            </a:r>
            <a:r>
              <a:rPr sz="1400" dirty="0">
                <a:solidFill>
                  <a:srgbClr val="00A3D6"/>
                </a:solidFill>
                <a:latin typeface="Meiryo UI"/>
                <a:cs typeface="Meiryo UI"/>
              </a:rPr>
              <a:t>	</a:t>
            </a:r>
            <a:r>
              <a:rPr sz="2050" dirty="0">
                <a:latin typeface="Georgia"/>
                <a:cs typeface="Georgia"/>
              </a:rPr>
              <a:t>Mercato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finanziario: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capitali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prestito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5056" rIns="0" bIns="0" rtlCol="0">
            <a:spAutoFit/>
          </a:bodyPr>
          <a:lstStyle/>
          <a:p>
            <a:pPr marL="1080770">
              <a:lnSpc>
                <a:spcPct val="100000"/>
              </a:lnSpc>
              <a:spcBef>
                <a:spcPts val="100"/>
              </a:spcBef>
            </a:pPr>
            <a:r>
              <a:rPr dirty="0"/>
              <a:t>Equilibrio</a:t>
            </a:r>
            <a:r>
              <a:rPr spc="-5" dirty="0"/>
              <a:t> </a:t>
            </a:r>
            <a:r>
              <a:rPr dirty="0"/>
              <a:t>nel</a:t>
            </a:r>
            <a:r>
              <a:rPr spc="-5" dirty="0"/>
              <a:t> </a:t>
            </a:r>
            <a:r>
              <a:rPr dirty="0"/>
              <a:t>mercato di</a:t>
            </a:r>
            <a:r>
              <a:rPr spc="-5" dirty="0"/>
              <a:t> </a:t>
            </a:r>
            <a:r>
              <a:rPr dirty="0"/>
              <a:t>beni e</a:t>
            </a:r>
            <a:r>
              <a:rPr spc="-10" dirty="0"/>
              <a:t> servizi</a:t>
            </a:r>
          </a:p>
        </p:txBody>
      </p:sp>
      <p:sp>
        <p:nvSpPr>
          <p:cNvPr id="3" name="object 3"/>
          <p:cNvSpPr/>
          <p:nvPr/>
        </p:nvSpPr>
        <p:spPr>
          <a:xfrm>
            <a:off x="5571813" y="3628569"/>
            <a:ext cx="327025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594" y="0"/>
                </a:lnTo>
              </a:path>
            </a:pathLst>
          </a:custGeom>
          <a:ln w="13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490" y="415576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696" y="0"/>
                </a:lnTo>
              </a:path>
            </a:pathLst>
          </a:custGeom>
          <a:ln w="13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3435" y="1719039"/>
            <a:ext cx="8131809" cy="4121785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236220" indent="-224154">
              <a:lnSpc>
                <a:spcPct val="100000"/>
              </a:lnSpc>
              <a:spcBef>
                <a:spcPts val="1235"/>
              </a:spcBef>
              <a:buClr>
                <a:srgbClr val="D16349"/>
              </a:buClr>
              <a:buSzPct val="84000"/>
              <a:buFont typeface="Wingdings 2"/>
              <a:buChar char="•"/>
              <a:tabLst>
                <a:tab pos="236854" algn="l"/>
              </a:tabLst>
            </a:pPr>
            <a:r>
              <a:rPr sz="2500" dirty="0">
                <a:latin typeface="Georgia"/>
                <a:cs typeface="Georgia"/>
              </a:rPr>
              <a:t>Le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componenti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domanda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aggregata:</a:t>
            </a:r>
            <a:endParaRPr sz="2500">
              <a:latin typeface="Georgia"/>
              <a:cs typeface="Georgia"/>
            </a:endParaRPr>
          </a:p>
          <a:p>
            <a:pPr marL="3208655">
              <a:lnSpc>
                <a:spcPct val="100000"/>
              </a:lnSpc>
              <a:spcBef>
                <a:spcPts val="1235"/>
              </a:spcBef>
            </a:pPr>
            <a:r>
              <a:rPr sz="2600" i="1" spc="170" dirty="0">
                <a:latin typeface="Times New Roman"/>
                <a:cs typeface="Times New Roman"/>
              </a:rPr>
              <a:t>C</a:t>
            </a:r>
            <a:r>
              <a:rPr sz="2600" i="1" spc="17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Symbol"/>
                <a:cs typeface="Symbol"/>
              </a:rPr>
              <a:t>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i="1" spc="160" dirty="0">
                <a:latin typeface="Times New Roman"/>
                <a:cs typeface="Times New Roman"/>
              </a:rPr>
              <a:t>C</a:t>
            </a:r>
            <a:r>
              <a:rPr sz="2600" spc="160" dirty="0">
                <a:latin typeface="Times New Roman"/>
                <a:cs typeface="Times New Roman"/>
              </a:rPr>
              <a:t>(</a:t>
            </a:r>
            <a:r>
              <a:rPr sz="2600" i="1" spc="160" dirty="0">
                <a:latin typeface="Times New Roman"/>
                <a:cs typeface="Times New Roman"/>
              </a:rPr>
              <a:t>Y</a:t>
            </a:r>
            <a:r>
              <a:rPr sz="2600" i="1" spc="180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Symbol"/>
                <a:cs typeface="Symbol"/>
              </a:rPr>
              <a:t></a:t>
            </a:r>
            <a:r>
              <a:rPr sz="2600" spc="-340" dirty="0">
                <a:latin typeface="Times New Roman"/>
                <a:cs typeface="Times New Roman"/>
              </a:rPr>
              <a:t> </a:t>
            </a:r>
            <a:r>
              <a:rPr sz="2600" i="1" spc="140" dirty="0">
                <a:latin typeface="Times New Roman"/>
                <a:cs typeface="Times New Roman"/>
              </a:rPr>
              <a:t>T</a:t>
            </a:r>
            <a:r>
              <a:rPr sz="2600" i="1" spc="-27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marL="3522345" marR="3161030" indent="-173355">
              <a:lnSpc>
                <a:spcPct val="146300"/>
              </a:lnSpc>
              <a:spcBef>
                <a:spcPts val="130"/>
              </a:spcBef>
              <a:tabLst>
                <a:tab pos="3700779" algn="l"/>
                <a:tab pos="3888104" algn="l"/>
                <a:tab pos="4125595" algn="l"/>
              </a:tabLst>
            </a:pPr>
            <a:r>
              <a:rPr sz="2600" i="1" spc="450" dirty="0">
                <a:latin typeface="Times New Roman"/>
                <a:cs typeface="Times New Roman"/>
              </a:rPr>
              <a:t>I</a:t>
            </a:r>
            <a:r>
              <a:rPr sz="2600" i="1" dirty="0">
                <a:latin typeface="Times New Roman"/>
                <a:cs typeface="Times New Roman"/>
              </a:rPr>
              <a:t>		</a:t>
            </a:r>
            <a:r>
              <a:rPr sz="2600" spc="775" dirty="0">
                <a:latin typeface="Symbol"/>
                <a:cs typeface="Symbol"/>
              </a:rPr>
              <a:t>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i="1" spc="500" dirty="0">
                <a:latin typeface="Times New Roman"/>
                <a:cs typeface="Times New Roman"/>
              </a:rPr>
              <a:t>I</a:t>
            </a:r>
            <a:r>
              <a:rPr sz="2600" i="1" spc="-160" dirty="0">
                <a:latin typeface="Times New Roman"/>
                <a:cs typeface="Times New Roman"/>
              </a:rPr>
              <a:t> </a:t>
            </a:r>
            <a:r>
              <a:rPr sz="2600" spc="625" dirty="0">
                <a:latin typeface="Times New Roman"/>
                <a:cs typeface="Times New Roman"/>
              </a:rPr>
              <a:t>(</a:t>
            </a:r>
            <a:r>
              <a:rPr sz="2600" i="1" spc="625" dirty="0">
                <a:latin typeface="Times New Roman"/>
                <a:cs typeface="Times New Roman"/>
              </a:rPr>
              <a:t>r</a:t>
            </a:r>
            <a:r>
              <a:rPr sz="2600" spc="625" dirty="0">
                <a:latin typeface="Times New Roman"/>
                <a:cs typeface="Times New Roman"/>
              </a:rPr>
              <a:t>) </a:t>
            </a:r>
            <a:r>
              <a:rPr sz="2450" i="1" spc="830" dirty="0">
                <a:latin typeface="Times New Roman"/>
                <a:cs typeface="Times New Roman"/>
              </a:rPr>
              <a:t>G</a:t>
            </a:r>
            <a:r>
              <a:rPr sz="2450" i="1" spc="330" dirty="0">
                <a:latin typeface="Times New Roman"/>
                <a:cs typeface="Times New Roman"/>
              </a:rPr>
              <a:t> </a:t>
            </a:r>
            <a:r>
              <a:rPr sz="2450" spc="630" dirty="0">
                <a:latin typeface="Symbol"/>
                <a:cs typeface="Symbol"/>
              </a:rPr>
              <a:t></a:t>
            </a:r>
            <a:r>
              <a:rPr sz="2450" spc="110" dirty="0">
                <a:latin typeface="Times New Roman"/>
                <a:cs typeface="Times New Roman"/>
              </a:rPr>
              <a:t> </a:t>
            </a:r>
            <a:r>
              <a:rPr sz="2450" i="1" spc="780" dirty="0">
                <a:latin typeface="Times New Roman"/>
                <a:cs typeface="Times New Roman"/>
              </a:rPr>
              <a:t>G </a:t>
            </a:r>
            <a:r>
              <a:rPr sz="2600" i="1" spc="265" dirty="0">
                <a:latin typeface="Times New Roman"/>
                <a:cs typeface="Times New Roman"/>
              </a:rPr>
              <a:t>T</a:t>
            </a:r>
            <a:r>
              <a:rPr sz="2600" i="1" dirty="0">
                <a:latin typeface="Times New Roman"/>
                <a:cs typeface="Times New Roman"/>
              </a:rPr>
              <a:t>	</a:t>
            </a:r>
            <a:r>
              <a:rPr sz="2600" spc="310" dirty="0">
                <a:latin typeface="Symbol"/>
                <a:cs typeface="Symbol"/>
              </a:rPr>
              <a:t>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i="1" spc="254" dirty="0">
                <a:latin typeface="Times New Roman"/>
                <a:cs typeface="Times New Roman"/>
              </a:rPr>
              <a:t>T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 marR="5080" indent="224154">
              <a:lnSpc>
                <a:spcPct val="100000"/>
              </a:lnSpc>
              <a:spcBef>
                <a:spcPts val="5"/>
              </a:spcBef>
              <a:buClr>
                <a:srgbClr val="D16349"/>
              </a:buClr>
              <a:buSzPct val="84000"/>
              <a:buFont typeface="Wingdings 2"/>
              <a:buChar char="•"/>
              <a:tabLst>
                <a:tab pos="236854" algn="l"/>
                <a:tab pos="599440" algn="l"/>
                <a:tab pos="1893570" algn="l"/>
                <a:tab pos="2315845" algn="l"/>
                <a:tab pos="3074670" algn="l"/>
                <a:tab pos="3377565" algn="l"/>
                <a:tab pos="4427220" algn="l"/>
                <a:tab pos="4730115" algn="l"/>
                <a:tab pos="5157470" algn="l"/>
                <a:tab pos="6663690" algn="l"/>
                <a:tab pos="7868284" algn="l"/>
              </a:tabLst>
            </a:pPr>
            <a:r>
              <a:rPr sz="2500" spc="-25" dirty="0">
                <a:latin typeface="Georgia"/>
                <a:cs typeface="Georgia"/>
              </a:rPr>
              <a:t>Il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mercato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beni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servizi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è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in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equilibrio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quando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la </a:t>
            </a:r>
            <a:r>
              <a:rPr sz="2500" dirty="0">
                <a:latin typeface="Georgia"/>
                <a:cs typeface="Georgia"/>
              </a:rPr>
              <a:t>domanda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totale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uguale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alla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produzione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totale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(offerta):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5739" y="5993193"/>
            <a:ext cx="4554703" cy="551433"/>
          </a:xfrm>
          <a:prstGeom prst="rect">
            <a:avLst/>
          </a:prstGeom>
          <a:solidFill>
            <a:srgbClr val="C5D1D7"/>
          </a:solidFill>
          <a:ln w="9859">
            <a:solidFill>
              <a:srgbClr val="CC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165">
              <a:lnSpc>
                <a:spcPts val="4310"/>
              </a:lnSpc>
            </a:pPr>
            <a:r>
              <a:rPr lang="it-IT" sz="3800" i="1" spc="125" dirty="0">
                <a:latin typeface="Times New Roman"/>
                <a:cs typeface="Times New Roman"/>
              </a:rPr>
              <a:t>D</a:t>
            </a:r>
            <a:r>
              <a:rPr sz="3800" i="1" spc="459" dirty="0">
                <a:latin typeface="Times New Roman"/>
                <a:cs typeface="Times New Roman"/>
              </a:rPr>
              <a:t> </a:t>
            </a:r>
            <a:r>
              <a:rPr sz="3800" spc="125" dirty="0">
                <a:latin typeface="Symbol"/>
                <a:cs typeface="Symbol"/>
              </a:rPr>
              <a:t></a:t>
            </a:r>
            <a:r>
              <a:rPr sz="3800" spc="-140" dirty="0">
                <a:latin typeface="Times New Roman"/>
                <a:cs typeface="Times New Roman"/>
              </a:rPr>
              <a:t> </a:t>
            </a:r>
            <a:r>
              <a:rPr sz="3800" i="1" spc="150" dirty="0">
                <a:latin typeface="Times New Roman"/>
                <a:cs typeface="Times New Roman"/>
              </a:rPr>
              <a:t>C</a:t>
            </a:r>
            <a:r>
              <a:rPr lang="it-IT" sz="3800" i="1" spc="150" dirty="0">
                <a:latin typeface="Times New Roman"/>
                <a:cs typeface="Times New Roman"/>
              </a:rPr>
              <a:t>(Y-T)</a:t>
            </a:r>
            <a:r>
              <a:rPr sz="3800" i="1" spc="-50" dirty="0">
                <a:latin typeface="Times New Roman"/>
                <a:cs typeface="Times New Roman"/>
              </a:rPr>
              <a:t> </a:t>
            </a:r>
            <a:r>
              <a:rPr sz="3800" spc="125" dirty="0">
                <a:latin typeface="Symbol"/>
                <a:cs typeface="Symbol"/>
              </a:rPr>
              <a:t></a:t>
            </a:r>
            <a:r>
              <a:rPr sz="3800" spc="-75" dirty="0">
                <a:latin typeface="Times New Roman"/>
                <a:cs typeface="Times New Roman"/>
              </a:rPr>
              <a:t> </a:t>
            </a:r>
            <a:r>
              <a:rPr sz="3800" i="1" spc="75" dirty="0">
                <a:latin typeface="Times New Roman"/>
                <a:cs typeface="Times New Roman"/>
              </a:rPr>
              <a:t>I</a:t>
            </a:r>
            <a:r>
              <a:rPr sz="3800" i="1" spc="165" dirty="0">
                <a:latin typeface="Times New Roman"/>
                <a:cs typeface="Times New Roman"/>
              </a:rPr>
              <a:t> </a:t>
            </a:r>
            <a:r>
              <a:rPr lang="it-IT" sz="3800" i="1" spc="165" dirty="0">
                <a:latin typeface="Times New Roman"/>
                <a:cs typeface="Times New Roman"/>
              </a:rPr>
              <a:t>(</a:t>
            </a:r>
            <a:r>
              <a:rPr lang="it-IT" sz="3800" i="1" spc="165" dirty="0" err="1">
                <a:latin typeface="Times New Roman"/>
                <a:cs typeface="Times New Roman"/>
              </a:rPr>
              <a:t>r</a:t>
            </a:r>
            <a:r>
              <a:rPr lang="it-IT" sz="3800" i="1" spc="165" dirty="0">
                <a:latin typeface="Times New Roman"/>
                <a:cs typeface="Times New Roman"/>
              </a:rPr>
              <a:t>)</a:t>
            </a:r>
            <a:r>
              <a:rPr sz="3800" spc="125" dirty="0">
                <a:latin typeface="Symbol"/>
                <a:cs typeface="Symbol"/>
              </a:rPr>
              <a:t></a:t>
            </a:r>
            <a:r>
              <a:rPr sz="3800" spc="-325" dirty="0">
                <a:latin typeface="Times New Roman"/>
                <a:cs typeface="Times New Roman"/>
              </a:rPr>
              <a:t> </a:t>
            </a:r>
            <a:r>
              <a:rPr sz="3800" i="1" spc="110" dirty="0">
                <a:latin typeface="Times New Roman"/>
                <a:cs typeface="Times New Roman"/>
              </a:rPr>
              <a:t>G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33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6322" y="439943"/>
            <a:ext cx="629856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Equilibrio</a:t>
            </a:r>
            <a:r>
              <a:rPr spc="-5" dirty="0"/>
              <a:t> </a:t>
            </a:r>
            <a:r>
              <a:rPr dirty="0"/>
              <a:t>nel</a:t>
            </a:r>
            <a:r>
              <a:rPr spc="-5" dirty="0"/>
              <a:t> </a:t>
            </a:r>
            <a:r>
              <a:rPr dirty="0"/>
              <a:t>mercato di</a:t>
            </a:r>
            <a:r>
              <a:rPr spc="-5" dirty="0"/>
              <a:t> </a:t>
            </a:r>
            <a:r>
              <a:rPr dirty="0"/>
              <a:t>beni e</a:t>
            </a:r>
            <a:r>
              <a:rPr spc="-10" dirty="0"/>
              <a:t> servizi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3724" y="2210033"/>
            <a:ext cx="305181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produzione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data: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41150" y="3641414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>
                <a:moveTo>
                  <a:pt x="0" y="0"/>
                </a:moveTo>
                <a:lnTo>
                  <a:pt x="219997" y="0"/>
                </a:lnTo>
              </a:path>
            </a:pathLst>
          </a:custGeom>
          <a:ln w="13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39928" y="3641414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59825" y="0"/>
                </a:lnTo>
              </a:path>
            </a:pathLst>
          </a:custGeom>
          <a:ln w="13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23724" y="2873188"/>
            <a:ext cx="8422640" cy="3522759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450"/>
              </a:spcBef>
            </a:pPr>
            <a:r>
              <a:rPr sz="2500" dirty="0">
                <a:latin typeface="Georgia"/>
                <a:cs typeface="Georgia"/>
              </a:rPr>
              <a:t>Riscriviamo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condizione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equilibrio:</a:t>
            </a:r>
            <a:endParaRPr sz="2500" dirty="0">
              <a:latin typeface="Georgia"/>
              <a:cs typeface="Georgia"/>
            </a:endParaRPr>
          </a:p>
          <a:p>
            <a:pPr marR="73025" algn="ctr">
              <a:lnSpc>
                <a:spcPct val="100000"/>
              </a:lnSpc>
              <a:spcBef>
                <a:spcPts val="1455"/>
              </a:spcBef>
              <a:tabLst>
                <a:tab pos="329565" algn="l"/>
              </a:tabLst>
            </a:pPr>
            <a:r>
              <a:rPr sz="2600" i="1" spc="90" dirty="0">
                <a:latin typeface="Times New Roman"/>
                <a:cs typeface="Times New Roman"/>
              </a:rPr>
              <a:t>Y</a:t>
            </a:r>
            <a:r>
              <a:rPr sz="2600" i="1" dirty="0">
                <a:latin typeface="Times New Roman"/>
                <a:cs typeface="Times New Roman"/>
              </a:rPr>
              <a:t>	</a:t>
            </a:r>
            <a:r>
              <a:rPr sz="2600" spc="140" dirty="0">
                <a:latin typeface="Symbol"/>
                <a:cs typeface="Symbol"/>
              </a:rPr>
              <a:t>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i="1" spc="160" dirty="0">
                <a:latin typeface="Times New Roman"/>
                <a:cs typeface="Times New Roman"/>
              </a:rPr>
              <a:t>C</a:t>
            </a:r>
            <a:r>
              <a:rPr sz="2600" spc="160" dirty="0">
                <a:latin typeface="Times New Roman"/>
                <a:cs typeface="Times New Roman"/>
              </a:rPr>
              <a:t>(</a:t>
            </a:r>
            <a:r>
              <a:rPr sz="2600" i="1" spc="160" dirty="0">
                <a:latin typeface="Times New Roman"/>
                <a:cs typeface="Times New Roman"/>
              </a:rPr>
              <a:t>Y</a:t>
            </a:r>
            <a:r>
              <a:rPr sz="2600" i="1" spc="180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Symbol"/>
                <a:cs typeface="Symbol"/>
              </a:rPr>
              <a:t></a:t>
            </a:r>
            <a:r>
              <a:rPr sz="2600" spc="-345" dirty="0">
                <a:latin typeface="Times New Roman"/>
                <a:cs typeface="Times New Roman"/>
              </a:rPr>
              <a:t> </a:t>
            </a:r>
            <a:r>
              <a:rPr sz="2600" i="1" spc="140" dirty="0">
                <a:latin typeface="Times New Roman"/>
                <a:cs typeface="Times New Roman"/>
              </a:rPr>
              <a:t>T</a:t>
            </a:r>
            <a:r>
              <a:rPr sz="2600" i="1" spc="-27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)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Symbol"/>
                <a:cs typeface="Symbol"/>
              </a:rPr>
              <a:t>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i="1" spc="85" dirty="0">
                <a:latin typeface="Times New Roman"/>
                <a:cs typeface="Times New Roman"/>
              </a:rPr>
              <a:t>I</a:t>
            </a:r>
            <a:r>
              <a:rPr sz="2600" i="1" spc="-305" dirty="0">
                <a:latin typeface="Times New Roman"/>
                <a:cs typeface="Times New Roman"/>
              </a:rPr>
              <a:t> </a:t>
            </a:r>
            <a:r>
              <a:rPr sz="2600" spc="175" dirty="0">
                <a:latin typeface="Times New Roman"/>
                <a:cs typeface="Times New Roman"/>
              </a:rPr>
              <a:t>(</a:t>
            </a:r>
            <a:r>
              <a:rPr sz="2600" i="1" spc="175" dirty="0">
                <a:latin typeface="Times New Roman"/>
                <a:cs typeface="Times New Roman"/>
              </a:rPr>
              <a:t>r</a:t>
            </a:r>
            <a:r>
              <a:rPr sz="2600" spc="175" dirty="0">
                <a:latin typeface="Times New Roman"/>
                <a:cs typeface="Times New Roman"/>
              </a:rPr>
              <a:t>)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140" dirty="0">
                <a:latin typeface="Symbol"/>
                <a:cs typeface="Symbol"/>
              </a:rPr>
              <a:t></a:t>
            </a:r>
            <a:r>
              <a:rPr sz="2600" spc="-204" dirty="0">
                <a:latin typeface="Times New Roman"/>
                <a:cs typeface="Times New Roman"/>
              </a:rPr>
              <a:t> </a:t>
            </a:r>
            <a:r>
              <a:rPr sz="2600" i="1" spc="135" dirty="0">
                <a:latin typeface="Times New Roman"/>
                <a:cs typeface="Times New Roman"/>
              </a:rPr>
              <a:t>G</a:t>
            </a:r>
            <a:endParaRPr sz="2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970"/>
              </a:lnSpc>
              <a:spcBef>
                <a:spcPts val="2750"/>
              </a:spcBef>
            </a:pPr>
            <a:r>
              <a:rPr sz="2000" dirty="0">
                <a:latin typeface="Georgia"/>
                <a:cs typeface="Georgia"/>
              </a:rPr>
              <a:t>L</a:t>
            </a:r>
            <a:r>
              <a:rPr sz="2000" dirty="0">
                <a:latin typeface="MS PGothic"/>
                <a:cs typeface="MS PGothic"/>
              </a:rPr>
              <a:t>’</a:t>
            </a:r>
            <a:r>
              <a:rPr sz="2000" dirty="0">
                <a:latin typeface="Georgia"/>
                <a:cs typeface="Georgia"/>
              </a:rPr>
              <a:t>unica</a:t>
            </a:r>
            <a:r>
              <a:rPr sz="2000" spc="50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variabile</a:t>
            </a:r>
            <a:r>
              <a:rPr sz="2000" spc="50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endogena</a:t>
            </a:r>
            <a:r>
              <a:rPr sz="2000" spc="50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che</a:t>
            </a:r>
            <a:r>
              <a:rPr sz="2000" spc="50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può</a:t>
            </a:r>
            <a:r>
              <a:rPr sz="2000" spc="5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uguagliare</a:t>
            </a:r>
            <a:r>
              <a:rPr sz="2000" spc="5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5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due</a:t>
            </a:r>
            <a:r>
              <a:rPr sz="2000" spc="51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lati </a:t>
            </a:r>
            <a:r>
              <a:rPr sz="2000" dirty="0">
                <a:latin typeface="Georgia"/>
                <a:cs typeface="Georgia"/>
              </a:rPr>
              <a:t>dell</a:t>
            </a:r>
            <a:r>
              <a:rPr sz="2000" dirty="0">
                <a:latin typeface="MS PGothic"/>
                <a:cs typeface="MS PGothic"/>
              </a:rPr>
              <a:t>’</a:t>
            </a:r>
            <a:r>
              <a:rPr sz="2000" dirty="0">
                <a:latin typeface="Georgia"/>
                <a:cs typeface="Georgia"/>
              </a:rPr>
              <a:t>equazione</a:t>
            </a:r>
            <a:r>
              <a:rPr sz="2000" spc="-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è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il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tasso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di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interesse: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b="1" i="1" spc="-50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endParaRPr sz="2000" dirty="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 err="1">
                <a:latin typeface="Georgia"/>
                <a:cs typeface="Georgia"/>
              </a:rPr>
              <a:t>Variazioni</a:t>
            </a:r>
            <a:r>
              <a:rPr sz="2000" spc="3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del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tasso</a:t>
            </a:r>
            <a:r>
              <a:rPr sz="2000" spc="39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di</a:t>
            </a:r>
            <a:r>
              <a:rPr sz="2000" spc="38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interesse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inducono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variazioni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degli </a:t>
            </a:r>
            <a:r>
              <a:rPr sz="2000" dirty="0">
                <a:latin typeface="Georgia"/>
                <a:cs typeface="Georgia"/>
              </a:rPr>
              <a:t>investimenti</a:t>
            </a:r>
            <a:r>
              <a:rPr sz="2000" spc="415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fino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quando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domanda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totale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420" dirty="0">
                <a:latin typeface="Georgia"/>
                <a:cs typeface="Georgia"/>
              </a:rPr>
              <a:t>  </a:t>
            </a:r>
            <a:r>
              <a:rPr sz="2000" spc="-25" dirty="0">
                <a:latin typeface="Georgia"/>
                <a:cs typeface="Georgia"/>
              </a:rPr>
              <a:t>la </a:t>
            </a:r>
            <a:r>
              <a:rPr sz="2000" dirty="0">
                <a:latin typeface="Georgia"/>
                <a:cs typeface="Georgia"/>
              </a:rPr>
              <a:t>produzione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 err="1">
                <a:latin typeface="Georgia"/>
                <a:cs typeface="Georgia"/>
              </a:rPr>
              <a:t>sono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10" dirty="0" err="1">
                <a:latin typeface="Georgia"/>
                <a:cs typeface="Georgia"/>
              </a:rPr>
              <a:t>uguali</a:t>
            </a:r>
            <a:r>
              <a:rPr lang="it-IT" sz="2000" spc="-10" dirty="0">
                <a:latin typeface="Georgia"/>
                <a:cs typeface="Georgia"/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endParaRPr lang="it-IT" sz="2000" spc="-10" dirty="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spc="-10" dirty="0">
                <a:latin typeface="Georgia"/>
                <a:cs typeface="Georgia"/>
              </a:rPr>
              <a:t>Alto </a:t>
            </a:r>
            <a:r>
              <a:rPr lang="it-IT" sz="2000" spc="-10" dirty="0" err="1">
                <a:latin typeface="Georgia"/>
                <a:cs typeface="Georgia"/>
              </a:rPr>
              <a:t>r</a:t>
            </a:r>
            <a:r>
              <a:rPr lang="it-IT" sz="2000" spc="-10" dirty="0">
                <a:latin typeface="Georgia"/>
                <a:cs typeface="Georgia"/>
              </a:rPr>
              <a:t>, minore I, minore domanda beni</a:t>
            </a:r>
          </a:p>
        </p:txBody>
      </p:sp>
      <p:sp>
        <p:nvSpPr>
          <p:cNvPr id="7" name="object 7"/>
          <p:cNvSpPr/>
          <p:nvPr/>
        </p:nvSpPr>
        <p:spPr>
          <a:xfrm>
            <a:off x="5962890" y="2229958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0" y="0"/>
                </a:moveTo>
                <a:lnTo>
                  <a:pt x="178229" y="0"/>
                </a:lnTo>
              </a:path>
            </a:pathLst>
          </a:custGeom>
          <a:ln w="1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56258" y="2229958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39741" y="0"/>
                </a:lnTo>
              </a:path>
            </a:pathLst>
          </a:custGeom>
          <a:ln w="136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04784" y="2195017"/>
            <a:ext cx="2375516" cy="40972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i="1" dirty="0">
                <a:latin typeface="Times New Roman"/>
                <a:cs typeface="Times New Roman"/>
              </a:rPr>
              <a:t>Y</a:t>
            </a:r>
            <a:r>
              <a:rPr sz="2550" i="1" spc="75" dirty="0">
                <a:latin typeface="Times New Roman"/>
                <a:cs typeface="Times New Roman"/>
              </a:rPr>
              <a:t> </a:t>
            </a:r>
            <a:r>
              <a:rPr sz="2550" dirty="0">
                <a:latin typeface="Symbol"/>
                <a:cs typeface="Symbol"/>
              </a:rPr>
              <a:t></a:t>
            </a:r>
            <a:r>
              <a:rPr sz="2550" spc="-55" dirty="0">
                <a:latin typeface="Times New Roman"/>
                <a:cs typeface="Times New Roman"/>
              </a:rPr>
              <a:t> </a:t>
            </a:r>
            <a:r>
              <a:rPr sz="2550" i="1" spc="-114" dirty="0">
                <a:latin typeface="Times New Roman"/>
                <a:cs typeface="Times New Roman"/>
              </a:rPr>
              <a:t>F</a:t>
            </a:r>
            <a:r>
              <a:rPr sz="2550" i="1" spc="-385" dirty="0">
                <a:latin typeface="Times New Roman"/>
                <a:cs typeface="Times New Roman"/>
              </a:rPr>
              <a:t> </a:t>
            </a:r>
            <a:r>
              <a:rPr sz="2550" spc="-25" dirty="0">
                <a:latin typeface="Times New Roman"/>
                <a:cs typeface="Times New Roman"/>
              </a:rPr>
              <a:t>(</a:t>
            </a:r>
            <a:r>
              <a:rPr sz="2550" i="1" spc="-25" dirty="0">
                <a:latin typeface="Times New Roman"/>
                <a:cs typeface="Times New Roman"/>
              </a:rPr>
              <a:t>L</a:t>
            </a:r>
            <a:r>
              <a:rPr sz="2550" spc="-25" dirty="0">
                <a:latin typeface="Times New Roman"/>
                <a:cs typeface="Times New Roman"/>
              </a:rPr>
              <a:t>,</a:t>
            </a:r>
            <a:r>
              <a:rPr sz="2550" spc="-265" dirty="0">
                <a:latin typeface="Times New Roman"/>
                <a:cs typeface="Times New Roman"/>
              </a:rPr>
              <a:t> </a:t>
            </a:r>
            <a:r>
              <a:rPr sz="2550" i="1" spc="-125" dirty="0">
                <a:latin typeface="Times New Roman"/>
                <a:cs typeface="Times New Roman"/>
              </a:rPr>
              <a:t>K</a:t>
            </a:r>
            <a:r>
              <a:rPr sz="2550" i="1" spc="-370" dirty="0">
                <a:latin typeface="Times New Roman"/>
                <a:cs typeface="Times New Roman"/>
              </a:rPr>
              <a:t> </a:t>
            </a:r>
            <a:r>
              <a:rPr sz="2550" spc="-50" dirty="0">
                <a:latin typeface="Times New Roman"/>
                <a:cs typeface="Times New Roman"/>
              </a:rPr>
              <a:t>)</a:t>
            </a:r>
            <a:r>
              <a:rPr lang="it-IT" sz="2550" spc="-50" dirty="0">
                <a:latin typeface="Times New Roman"/>
                <a:cs typeface="Times New Roman"/>
              </a:rPr>
              <a:t> = Y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3724" y="716949"/>
            <a:ext cx="7276465" cy="148082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R="29209" algn="r">
              <a:lnSpc>
                <a:spcPct val="100000"/>
              </a:lnSpc>
              <a:spcBef>
                <a:spcPts val="142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Il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tasso</a:t>
            </a:r>
            <a:r>
              <a:rPr sz="2500" spc="-4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interesse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come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variabile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endogena</a:t>
            </a:r>
            <a:endParaRPr sz="2500">
              <a:latin typeface="Georgia"/>
              <a:cs typeface="Georgia"/>
            </a:endParaRPr>
          </a:p>
          <a:p>
            <a:pPr marL="996950" algn="ctr">
              <a:lnSpc>
                <a:spcPct val="100000"/>
              </a:lnSpc>
              <a:spcBef>
                <a:spcPts val="90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34</a:t>
            </a:r>
            <a:endParaRPr sz="165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1255"/>
              </a:spcBef>
            </a:pP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Quale</a:t>
            </a:r>
            <a:r>
              <a:rPr sz="2500" spc="-65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prezzo</a:t>
            </a:r>
            <a:r>
              <a:rPr sz="2500" spc="-40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mette</a:t>
            </a:r>
            <a:r>
              <a:rPr sz="2500" spc="-50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in</a:t>
            </a:r>
            <a:r>
              <a:rPr sz="2500" spc="-60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equilibrio</a:t>
            </a:r>
            <a:r>
              <a:rPr sz="2500" spc="-45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domanda</a:t>
            </a:r>
            <a:r>
              <a:rPr sz="2500" spc="-50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33CC"/>
                </a:solidFill>
                <a:latin typeface="Georgia"/>
                <a:cs typeface="Georgia"/>
              </a:rPr>
              <a:t>e</a:t>
            </a:r>
            <a:r>
              <a:rPr sz="2500" spc="-45" dirty="0">
                <a:solidFill>
                  <a:srgbClr val="0033CC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033CC"/>
                </a:solidFill>
                <a:latin typeface="Georgia"/>
                <a:cs typeface="Georgia"/>
              </a:rPr>
              <a:t>offerta?</a:t>
            </a:r>
            <a:endParaRPr sz="2500">
              <a:latin typeface="Georgia"/>
              <a:cs typeface="Georgi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3A84BD87-B42C-1695-20E8-87912418EB85}"/>
                  </a:ext>
                </a:extLst>
              </p14:cNvPr>
              <p14:cNvContentPartPr/>
              <p14:nvPr/>
            </p14:nvContentPartPr>
            <p14:xfrm>
              <a:off x="3726309" y="3618411"/>
              <a:ext cx="225720" cy="36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3A84BD87-B42C-1695-20E8-87912418EB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7669" y="3609771"/>
                <a:ext cx="2433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2B97A9AC-AA70-B454-2D1E-28B51AE4C618}"/>
                  </a:ext>
                </a:extLst>
              </p14:cNvPr>
              <p14:cNvContentPartPr/>
              <p14:nvPr/>
            </p14:nvContentPartPr>
            <p14:xfrm>
              <a:off x="4745469" y="3596451"/>
              <a:ext cx="246600" cy="7200"/>
            </p14:xfrm>
          </p:contentPart>
        </mc:Choice>
        <mc:Fallback xmlns=""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2B97A9AC-AA70-B454-2D1E-28B51AE4C61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36829" y="3587811"/>
                <a:ext cx="2642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put penna 12">
                <a:extLst>
                  <a:ext uri="{FF2B5EF4-FFF2-40B4-BE49-F238E27FC236}">
                    <a16:creationId xmlns:a16="http://schemas.microsoft.com/office/drawing/2014/main" id="{1EE93321-D8B0-4392-004D-79A104EC1351}"/>
                  </a:ext>
                </a:extLst>
              </p14:cNvPr>
              <p14:cNvContentPartPr/>
              <p14:nvPr/>
            </p14:nvContentPartPr>
            <p14:xfrm>
              <a:off x="6679749" y="2582691"/>
              <a:ext cx="360" cy="360"/>
            </p14:xfrm>
          </p:contentPart>
        </mc:Choice>
        <mc:Fallback xmlns="">
          <p:pic>
            <p:nvPicPr>
              <p:cNvPr id="13" name="Input penna 12">
                <a:extLst>
                  <a:ext uri="{FF2B5EF4-FFF2-40B4-BE49-F238E27FC236}">
                    <a16:creationId xmlns:a16="http://schemas.microsoft.com/office/drawing/2014/main" id="{1EE93321-D8B0-4392-004D-79A104EC135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71109" y="257405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788C0A69-DBAA-BD0A-960B-3CDC6AE012FF}"/>
                  </a:ext>
                </a:extLst>
              </p14:cNvPr>
              <p14:cNvContentPartPr/>
              <p14:nvPr/>
            </p14:nvContentPartPr>
            <p14:xfrm>
              <a:off x="6929589" y="2174091"/>
              <a:ext cx="289080" cy="36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788C0A69-DBAA-BD0A-960B-3CDC6AE012F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20949" y="2165451"/>
                <a:ext cx="30672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5056" rIns="0" bIns="0" rtlCol="0">
            <a:spAutoFit/>
          </a:bodyPr>
          <a:lstStyle/>
          <a:p>
            <a:pPr marL="2441575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dirty="0"/>
              <a:t>mercato </a:t>
            </a:r>
            <a:r>
              <a:rPr spc="-10" dirty="0"/>
              <a:t>finanziario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3724" y="1986733"/>
            <a:ext cx="8194675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Consideriamo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mercato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4E4C"/>
                </a:solidFill>
                <a:latin typeface="Georgia"/>
                <a:cs typeface="Georgia"/>
              </a:rPr>
              <a:t>fondi</a:t>
            </a:r>
            <a:r>
              <a:rPr sz="2500" b="1" spc="-5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500" b="1" spc="-10" dirty="0">
                <a:solidFill>
                  <a:srgbClr val="004E4C"/>
                </a:solidFill>
                <a:latin typeface="Georgia"/>
                <a:cs typeface="Georgia"/>
              </a:rPr>
              <a:t>mutuabili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prezzo</a:t>
            </a:r>
            <a:r>
              <a:rPr sz="2500" spc="-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questo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mercato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tasso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interesse</a:t>
            </a:r>
            <a:r>
              <a:rPr sz="2500" spc="-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reale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spc="-25" dirty="0">
                <a:solidFill>
                  <a:srgbClr val="000099"/>
                </a:solidFill>
                <a:latin typeface="Georgia"/>
                <a:cs typeface="Georgia"/>
              </a:rPr>
              <a:t>r:</a:t>
            </a:r>
            <a:endParaRPr sz="2500">
              <a:latin typeface="Georgia"/>
              <a:cs typeface="Georgia"/>
            </a:endParaRPr>
          </a:p>
          <a:p>
            <a:pPr marL="182245" indent="-170180">
              <a:lnSpc>
                <a:spcPct val="100000"/>
              </a:lnSpc>
              <a:spcBef>
                <a:spcPts val="605"/>
              </a:spcBef>
              <a:buClr>
                <a:srgbClr val="D16349"/>
              </a:buClr>
              <a:buSzPct val="84000"/>
              <a:buFont typeface="Arial"/>
              <a:buChar char="•"/>
              <a:tabLst>
                <a:tab pos="182880" algn="l"/>
              </a:tabLst>
            </a:pPr>
            <a:r>
              <a:rPr sz="2500" dirty="0">
                <a:latin typeface="Georgia"/>
                <a:cs typeface="Georgia"/>
              </a:rPr>
              <a:t>remunerazione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coloro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che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danno</a:t>
            </a:r>
            <a:r>
              <a:rPr sz="2500" i="1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prestito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capitali</a:t>
            </a:r>
            <a:endParaRPr sz="2500">
              <a:latin typeface="Georgia"/>
              <a:cs typeface="Georgia"/>
            </a:endParaRPr>
          </a:p>
          <a:p>
            <a:pPr marL="182245" indent="-170180">
              <a:lnSpc>
                <a:spcPct val="100000"/>
              </a:lnSpc>
              <a:spcBef>
                <a:spcPts val="565"/>
              </a:spcBef>
              <a:buClr>
                <a:srgbClr val="D16349"/>
              </a:buClr>
              <a:buSzPct val="84000"/>
              <a:buFont typeface="Arial"/>
              <a:buChar char="•"/>
              <a:tabLst>
                <a:tab pos="182880" algn="l"/>
              </a:tabLst>
            </a:pPr>
            <a:r>
              <a:rPr sz="2500" dirty="0">
                <a:latin typeface="Georgia"/>
                <a:cs typeface="Georgia"/>
              </a:rPr>
              <a:t>costo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pagare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chi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prende</a:t>
            </a:r>
            <a:r>
              <a:rPr sz="2500" i="1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prestito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capitali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6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A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livello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macroeconomico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aggregato:</a:t>
            </a:r>
            <a:endParaRPr sz="2500">
              <a:latin typeface="Georgia"/>
              <a:cs typeface="Georgia"/>
            </a:endParaRPr>
          </a:p>
          <a:p>
            <a:pPr marL="170180" indent="-158115">
              <a:lnSpc>
                <a:spcPct val="100000"/>
              </a:lnSpc>
              <a:spcBef>
                <a:spcPts val="600"/>
              </a:spcBef>
              <a:buClr>
                <a:srgbClr val="646B86"/>
              </a:buClr>
              <a:buSzPct val="68000"/>
              <a:buFont typeface="Arial"/>
              <a:buChar char="•"/>
              <a:tabLst>
                <a:tab pos="170815" algn="l"/>
              </a:tabLst>
            </a:pP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L’offerta</a:t>
            </a:r>
            <a:r>
              <a:rPr sz="2500" b="1" spc="-10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totale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capitali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data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dal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risparmio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nazionale</a:t>
            </a:r>
            <a:endParaRPr sz="2500">
              <a:latin typeface="Georgia"/>
              <a:cs typeface="Georgia"/>
            </a:endParaRPr>
          </a:p>
          <a:p>
            <a:pPr marL="170180" indent="-158115">
              <a:lnSpc>
                <a:spcPct val="100000"/>
              </a:lnSpc>
              <a:spcBef>
                <a:spcPts val="570"/>
              </a:spcBef>
              <a:buClr>
                <a:srgbClr val="646B86"/>
              </a:buClr>
              <a:buSzPct val="68000"/>
              <a:buFont typeface="Arial"/>
              <a:buChar char="•"/>
              <a:tabLst>
                <a:tab pos="170815" algn="l"/>
              </a:tabLst>
            </a:pP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La</a:t>
            </a:r>
            <a:r>
              <a:rPr sz="2500" b="1" spc="-6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CC0000"/>
                </a:solidFill>
                <a:latin typeface="Georgia"/>
                <a:cs typeface="Georgia"/>
              </a:rPr>
              <a:t>domanda</a:t>
            </a:r>
            <a:r>
              <a:rPr sz="2500" b="1" spc="-9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totale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capitali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deriva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dagli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investimenti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35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589" y="420214"/>
            <a:ext cx="8422640" cy="635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5720" algn="ctr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solidFill>
                  <a:srgbClr val="61898A"/>
                </a:solidFill>
                <a:latin typeface="Georgia"/>
                <a:cs typeface="Georgia"/>
              </a:rPr>
              <a:t>Il</a:t>
            </a:r>
            <a:r>
              <a:rPr sz="2900" spc="-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900" dirty="0">
                <a:solidFill>
                  <a:srgbClr val="61898A"/>
                </a:solidFill>
                <a:latin typeface="Georgia"/>
                <a:cs typeface="Georgia"/>
              </a:rPr>
              <a:t>mercato </a:t>
            </a:r>
            <a:r>
              <a:rPr sz="2900" spc="-10" dirty="0">
                <a:solidFill>
                  <a:srgbClr val="61898A"/>
                </a:solidFill>
                <a:latin typeface="Georgia"/>
                <a:cs typeface="Georgia"/>
              </a:rPr>
              <a:t>finanziario</a:t>
            </a:r>
            <a:endParaRPr sz="2900">
              <a:latin typeface="Georgia"/>
              <a:cs typeface="Georgia"/>
            </a:endParaRPr>
          </a:p>
          <a:p>
            <a:pPr marR="43815" algn="ctr">
              <a:lnSpc>
                <a:spcPct val="100000"/>
              </a:lnSpc>
              <a:spcBef>
                <a:spcPts val="55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L</a:t>
            </a:r>
            <a:r>
              <a:rPr sz="2500" dirty="0">
                <a:solidFill>
                  <a:srgbClr val="61898A"/>
                </a:solidFill>
                <a:latin typeface="Adobe Clean"/>
                <a:cs typeface="Adobe Clean"/>
              </a:rPr>
              <a:t>’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offerta</a:t>
            </a:r>
            <a:r>
              <a:rPr sz="2500" spc="-1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2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fondi</a:t>
            </a:r>
            <a:r>
              <a:rPr sz="2500" spc="-2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mutuabili</a:t>
            </a:r>
            <a:endParaRPr sz="2500">
              <a:latin typeface="Georgia"/>
              <a:cs typeface="Georgia"/>
            </a:endParaRPr>
          </a:p>
          <a:p>
            <a:pPr marR="22225" algn="ctr">
              <a:lnSpc>
                <a:spcPct val="100000"/>
              </a:lnSpc>
              <a:spcBef>
                <a:spcPts val="1019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36</a:t>
            </a:r>
            <a:endParaRPr sz="165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1220"/>
              </a:spcBef>
            </a:pP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I</a:t>
            </a:r>
            <a:r>
              <a:rPr sz="2500" spc="3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capitali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disponibili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per</a:t>
            </a:r>
            <a:r>
              <a:rPr sz="2500" spc="3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il</a:t>
            </a:r>
            <a:r>
              <a:rPr sz="2500" spc="3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prestito</a:t>
            </a:r>
            <a:r>
              <a:rPr sz="2500" spc="33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derivano</a:t>
            </a:r>
            <a:r>
              <a:rPr sz="2500" spc="3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dal</a:t>
            </a:r>
            <a:r>
              <a:rPr sz="2500" spc="33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risparmio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nazionale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ovvero</a:t>
            </a:r>
            <a:r>
              <a:rPr sz="2500" spc="33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dal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risparmio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delle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famiglie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e</a:t>
            </a:r>
            <a:r>
              <a:rPr sz="2500" spc="325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della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pubblica</a:t>
            </a:r>
            <a:r>
              <a:rPr sz="2500" spc="-6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CC0000"/>
                </a:solidFill>
                <a:latin typeface="Georgia"/>
                <a:cs typeface="Georgia"/>
              </a:rPr>
              <a:t>amministrazione.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risparmio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nazionale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b="1" i="1" dirty="0">
                <a:latin typeface="Georgia"/>
                <a:cs typeface="Georgia"/>
              </a:rPr>
              <a:t>S</a:t>
            </a:r>
            <a:r>
              <a:rPr sz="2500" b="1" i="1" spc="-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dato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da:</a:t>
            </a:r>
            <a:endParaRPr sz="2500">
              <a:latin typeface="Georgia"/>
              <a:cs typeface="Georgia"/>
            </a:endParaRPr>
          </a:p>
          <a:p>
            <a:pPr marR="261620" algn="ctr">
              <a:lnSpc>
                <a:spcPct val="100000"/>
              </a:lnSpc>
              <a:spcBef>
                <a:spcPts val="620"/>
              </a:spcBef>
            </a:pPr>
            <a:r>
              <a:rPr sz="3000" i="1" spc="120" dirty="0">
                <a:latin typeface="Times New Roman"/>
                <a:cs typeface="Times New Roman"/>
              </a:rPr>
              <a:t>S</a:t>
            </a:r>
            <a:r>
              <a:rPr sz="3000" i="1" spc="265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</a:t>
            </a:r>
            <a:r>
              <a:rPr sz="3000" spc="-200" dirty="0">
                <a:latin typeface="Times New Roman"/>
                <a:cs typeface="Times New Roman"/>
              </a:rPr>
              <a:t> </a:t>
            </a:r>
            <a:r>
              <a:rPr sz="3000" i="1" spc="130" dirty="0">
                <a:latin typeface="Times New Roman"/>
                <a:cs typeface="Times New Roman"/>
              </a:rPr>
              <a:t>Y</a:t>
            </a:r>
            <a:r>
              <a:rPr sz="3000" i="1" spc="190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300" dirty="0">
                <a:latin typeface="Times New Roman"/>
                <a:cs typeface="Times New Roman"/>
              </a:rPr>
              <a:t> </a:t>
            </a:r>
            <a:r>
              <a:rPr sz="3000" i="1" spc="160" dirty="0">
                <a:latin typeface="Times New Roman"/>
                <a:cs typeface="Times New Roman"/>
              </a:rPr>
              <a:t>C</a:t>
            </a:r>
            <a:r>
              <a:rPr sz="3000" i="1" spc="-25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300" dirty="0">
                <a:latin typeface="Times New Roman"/>
                <a:cs typeface="Times New Roman"/>
              </a:rPr>
              <a:t> </a:t>
            </a:r>
            <a:r>
              <a:rPr sz="3000" i="1" spc="120" dirty="0">
                <a:latin typeface="Times New Roman"/>
                <a:cs typeface="Times New Roman"/>
              </a:rPr>
              <a:t>G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risparmio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totale:</a:t>
            </a:r>
            <a:endParaRPr sz="25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2500" dirty="0">
                <a:latin typeface="Georgia"/>
                <a:cs typeface="Georgia"/>
              </a:rPr>
              <a:t>R.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Privato,</a:t>
            </a:r>
            <a:r>
              <a:rPr sz="2500" spc="-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(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Y</a:t>
            </a:r>
            <a:r>
              <a:rPr sz="2500" b="1" i="1" spc="-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–</a:t>
            </a:r>
            <a:r>
              <a:rPr sz="2500" b="1" spc="-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T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)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–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C,</a:t>
            </a:r>
            <a:r>
              <a:rPr sz="2500" b="1" i="1" spc="-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+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R.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Pubblico</a:t>
            </a:r>
            <a:r>
              <a:rPr sz="2500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T</a:t>
            </a:r>
            <a:r>
              <a:rPr sz="2500" b="1" i="1" spc="-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0099"/>
                </a:solidFill>
                <a:latin typeface="Georgia"/>
                <a:cs typeface="Georgia"/>
              </a:rPr>
              <a:t>–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spc="-50" dirty="0">
                <a:solidFill>
                  <a:srgbClr val="000099"/>
                </a:solidFill>
                <a:latin typeface="Georgia"/>
                <a:cs typeface="Georgia"/>
              </a:rPr>
              <a:t>G</a:t>
            </a:r>
            <a:endParaRPr sz="2500">
              <a:latin typeface="Georgia"/>
              <a:cs typeface="Georgia"/>
            </a:endParaRPr>
          </a:p>
          <a:p>
            <a:pPr marR="71755" algn="ctr">
              <a:lnSpc>
                <a:spcPct val="100000"/>
              </a:lnSpc>
              <a:spcBef>
                <a:spcPts val="420"/>
              </a:spcBef>
            </a:pPr>
            <a:r>
              <a:rPr sz="3000" i="1" spc="120" dirty="0">
                <a:latin typeface="Times New Roman"/>
                <a:cs typeface="Times New Roman"/>
              </a:rPr>
              <a:t>S</a:t>
            </a:r>
            <a:r>
              <a:rPr sz="3000" i="1" spc="280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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(</a:t>
            </a:r>
            <a:r>
              <a:rPr sz="3000" i="1" dirty="0">
                <a:latin typeface="Times New Roman"/>
                <a:cs typeface="Times New Roman"/>
              </a:rPr>
              <a:t>Y</a:t>
            </a:r>
            <a:r>
              <a:rPr sz="3000" i="1" spc="200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395" dirty="0">
                <a:latin typeface="Times New Roman"/>
                <a:cs typeface="Times New Roman"/>
              </a:rPr>
              <a:t> </a:t>
            </a:r>
            <a:r>
              <a:rPr sz="3000" i="1" spc="130" dirty="0">
                <a:latin typeface="Times New Roman"/>
                <a:cs typeface="Times New Roman"/>
              </a:rPr>
              <a:t>T</a:t>
            </a:r>
            <a:r>
              <a:rPr sz="3000" i="1" spc="-320" dirty="0">
                <a:latin typeface="Times New Roman"/>
                <a:cs typeface="Times New Roman"/>
              </a:rPr>
              <a:t> </a:t>
            </a:r>
            <a:r>
              <a:rPr sz="3000" spc="75" dirty="0">
                <a:latin typeface="Times New Roman"/>
                <a:cs typeface="Times New Roman"/>
              </a:rPr>
              <a:t>)</a:t>
            </a:r>
            <a:r>
              <a:rPr sz="3000" spc="-200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290" dirty="0">
                <a:latin typeface="Times New Roman"/>
                <a:cs typeface="Times New Roman"/>
              </a:rPr>
              <a:t> </a:t>
            </a:r>
            <a:r>
              <a:rPr sz="3000" i="1" spc="160" dirty="0">
                <a:latin typeface="Times New Roman"/>
                <a:cs typeface="Times New Roman"/>
              </a:rPr>
              <a:t>C</a:t>
            </a:r>
            <a:r>
              <a:rPr sz="3000" i="1" spc="-15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</a:t>
            </a:r>
            <a:r>
              <a:rPr sz="3000" spc="-345" dirty="0">
                <a:latin typeface="Times New Roman"/>
                <a:cs typeface="Times New Roman"/>
              </a:rPr>
              <a:t> </a:t>
            </a:r>
            <a:r>
              <a:rPr sz="3000" i="1" spc="130" dirty="0">
                <a:latin typeface="Times New Roman"/>
                <a:cs typeface="Times New Roman"/>
              </a:rPr>
              <a:t>T</a:t>
            </a:r>
            <a:r>
              <a:rPr sz="3000" i="1" spc="200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295" dirty="0">
                <a:latin typeface="Times New Roman"/>
                <a:cs typeface="Times New Roman"/>
              </a:rPr>
              <a:t> </a:t>
            </a:r>
            <a:r>
              <a:rPr sz="3000" i="1" spc="170" dirty="0">
                <a:latin typeface="Times New Roman"/>
                <a:cs typeface="Times New Roman"/>
              </a:rPr>
              <a:t>G</a:t>
            </a:r>
            <a:r>
              <a:rPr sz="3000" i="1" spc="120" dirty="0">
                <a:latin typeface="Times New Roman"/>
                <a:cs typeface="Times New Roman"/>
              </a:rPr>
              <a:t> </a:t>
            </a:r>
            <a:r>
              <a:rPr sz="3000" spc="80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  <a:p>
            <a:pPr marL="2428240">
              <a:lnSpc>
                <a:spcPct val="100000"/>
              </a:lnSpc>
              <a:spcBef>
                <a:spcPts val="919"/>
              </a:spcBef>
            </a:pPr>
            <a:r>
              <a:rPr sz="3000" spc="130" dirty="0">
                <a:latin typeface="Symbol"/>
                <a:cs typeface="Symbol"/>
              </a:rPr>
              <a:t></a:t>
            </a:r>
            <a:r>
              <a:rPr sz="3000" spc="-200" dirty="0">
                <a:latin typeface="Times New Roman"/>
                <a:cs typeface="Times New Roman"/>
              </a:rPr>
              <a:t> </a:t>
            </a:r>
            <a:r>
              <a:rPr sz="3000" i="1" spc="130" dirty="0">
                <a:latin typeface="Times New Roman"/>
                <a:cs typeface="Times New Roman"/>
              </a:rPr>
              <a:t>Y</a:t>
            </a:r>
            <a:r>
              <a:rPr sz="3000" i="1" spc="185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295" dirty="0">
                <a:latin typeface="Times New Roman"/>
                <a:cs typeface="Times New Roman"/>
              </a:rPr>
              <a:t> </a:t>
            </a:r>
            <a:r>
              <a:rPr sz="3000" i="1" spc="160" dirty="0">
                <a:latin typeface="Times New Roman"/>
                <a:cs typeface="Times New Roman"/>
              </a:rPr>
              <a:t>C</a:t>
            </a:r>
            <a:r>
              <a:rPr sz="3000" i="1" spc="-25" dirty="0">
                <a:latin typeface="Times New Roman"/>
                <a:cs typeface="Times New Roman"/>
              </a:rPr>
              <a:t> </a:t>
            </a:r>
            <a:r>
              <a:rPr sz="3000" spc="130" dirty="0">
                <a:latin typeface="Symbol"/>
                <a:cs typeface="Symbol"/>
              </a:rPr>
              <a:t></a:t>
            </a:r>
            <a:r>
              <a:rPr sz="3000" spc="-300" dirty="0">
                <a:latin typeface="Times New Roman"/>
                <a:cs typeface="Times New Roman"/>
              </a:rPr>
              <a:t> </a:t>
            </a:r>
            <a:r>
              <a:rPr sz="3000" i="1" spc="110" dirty="0">
                <a:latin typeface="Times New Roman"/>
                <a:cs typeface="Times New Roman"/>
              </a:rPr>
              <a:t>G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0871" y="3765059"/>
            <a:ext cx="8422005" cy="15653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5"/>
              </a:spcBef>
              <a:tabLst>
                <a:tab pos="763270" algn="l"/>
                <a:tab pos="1172210" algn="l"/>
                <a:tab pos="1478280" algn="l"/>
                <a:tab pos="1847850" algn="l"/>
                <a:tab pos="2183765" algn="l"/>
                <a:tab pos="2543175" algn="l"/>
                <a:tab pos="2849245" algn="l"/>
                <a:tab pos="4217670" algn="l"/>
                <a:tab pos="4715510" algn="l"/>
                <a:tab pos="5996305" algn="l"/>
                <a:tab pos="6490970" algn="l"/>
                <a:tab pos="6876415" algn="l"/>
                <a:tab pos="7252334" algn="l"/>
                <a:tab pos="7621270" algn="l"/>
                <a:tab pos="8255634" algn="l"/>
              </a:tabLst>
            </a:pPr>
            <a:r>
              <a:rPr sz="2500" spc="-20" dirty="0">
                <a:latin typeface="Georgia"/>
                <a:cs typeface="Georgia"/>
              </a:rPr>
              <a:t>Dati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G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T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il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S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è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spc="-10" dirty="0">
                <a:solidFill>
                  <a:srgbClr val="004E4C"/>
                </a:solidFill>
                <a:latin typeface="Georgia"/>
                <a:cs typeface="Georgia"/>
              </a:rPr>
              <a:t>eso</a:t>
            </a:r>
            <a:r>
              <a:rPr sz="2500" spc="-10" dirty="0">
                <a:latin typeface="Georgia"/>
                <a:cs typeface="Georgia"/>
              </a:rPr>
              <a:t>geno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(</a:t>
            </a:r>
            <a:r>
              <a:rPr sz="2500" b="1" i="1" spc="-25" dirty="0">
                <a:latin typeface="Georgia"/>
                <a:cs typeface="Georgia"/>
              </a:rPr>
              <a:t>C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dipende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Y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–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b="1" i="1" spc="-50" dirty="0">
                <a:latin typeface="Georgia"/>
                <a:cs typeface="Georgia"/>
              </a:rPr>
              <a:t>T</a:t>
            </a:r>
            <a:r>
              <a:rPr sz="2500" b="1" i="1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che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è </a:t>
            </a:r>
            <a:r>
              <a:rPr sz="2500" dirty="0">
                <a:latin typeface="Georgia"/>
                <a:cs typeface="Georgia"/>
              </a:rPr>
              <a:t>costante):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</a:t>
            </a:r>
            <a:r>
              <a:rPr sz="2500" dirty="0">
                <a:latin typeface="MS PGothic"/>
                <a:cs typeface="MS PGothic"/>
              </a:rPr>
              <a:t>’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offerta</a:t>
            </a:r>
            <a:r>
              <a:rPr sz="2500" spc="-5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fondi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mutabili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 err="1">
                <a:latin typeface="Georgia"/>
                <a:cs typeface="Georgia"/>
              </a:rPr>
              <a:t>costante</a:t>
            </a:r>
            <a:r>
              <a:rPr sz="2500" spc="-10" dirty="0">
                <a:latin typeface="Georgia"/>
                <a:cs typeface="Georgia"/>
              </a:rPr>
              <a:t>.</a:t>
            </a:r>
            <a:endParaRPr lang="it-IT" sz="2500" spc="-10" dirty="0">
              <a:latin typeface="Georgia"/>
              <a:cs typeface="Georgia"/>
            </a:endParaRPr>
          </a:p>
          <a:p>
            <a:pPr marL="12700" marR="5080" algn="ctr">
              <a:lnSpc>
                <a:spcPct val="101200"/>
              </a:lnSpc>
              <a:spcBef>
                <a:spcPts val="65"/>
              </a:spcBef>
              <a:tabLst>
                <a:tab pos="763270" algn="l"/>
                <a:tab pos="1172210" algn="l"/>
                <a:tab pos="1478280" algn="l"/>
                <a:tab pos="1847850" algn="l"/>
                <a:tab pos="2183765" algn="l"/>
                <a:tab pos="2543175" algn="l"/>
                <a:tab pos="2849245" algn="l"/>
                <a:tab pos="4217670" algn="l"/>
                <a:tab pos="4715510" algn="l"/>
                <a:tab pos="5996305" algn="l"/>
                <a:tab pos="6490970" algn="l"/>
                <a:tab pos="6876415" algn="l"/>
                <a:tab pos="7252334" algn="l"/>
                <a:tab pos="7621270" algn="l"/>
                <a:tab pos="8255634" algn="l"/>
              </a:tabLst>
            </a:pPr>
            <a:r>
              <a:rPr lang="it-IT" sz="2500" spc="-10" dirty="0">
                <a:latin typeface="Georgia"/>
                <a:cs typeface="Georgia"/>
              </a:rPr>
              <a:t>Y-C(Y-T)-G=I(</a:t>
            </a:r>
            <a:r>
              <a:rPr lang="it-IT" sz="2500" spc="-10" dirty="0" err="1">
                <a:latin typeface="Georgia"/>
                <a:cs typeface="Georgia"/>
              </a:rPr>
              <a:t>r</a:t>
            </a:r>
            <a:r>
              <a:rPr lang="it-IT" sz="2500" spc="-10" dirty="0">
                <a:latin typeface="Georgia"/>
                <a:cs typeface="Georgia"/>
              </a:rPr>
              <a:t>)</a:t>
            </a:r>
          </a:p>
          <a:p>
            <a:pPr marL="12700" marR="5080" algn="ctr">
              <a:lnSpc>
                <a:spcPct val="101200"/>
              </a:lnSpc>
              <a:spcBef>
                <a:spcPts val="65"/>
              </a:spcBef>
              <a:tabLst>
                <a:tab pos="763270" algn="l"/>
                <a:tab pos="1172210" algn="l"/>
                <a:tab pos="1478280" algn="l"/>
                <a:tab pos="1847850" algn="l"/>
                <a:tab pos="2183765" algn="l"/>
                <a:tab pos="2543175" algn="l"/>
                <a:tab pos="2849245" algn="l"/>
                <a:tab pos="4217670" algn="l"/>
                <a:tab pos="4715510" algn="l"/>
                <a:tab pos="5996305" algn="l"/>
                <a:tab pos="6490970" algn="l"/>
                <a:tab pos="6876415" algn="l"/>
                <a:tab pos="7252334" algn="l"/>
                <a:tab pos="7621270" algn="l"/>
                <a:tab pos="8255634" algn="l"/>
              </a:tabLst>
            </a:pPr>
            <a:r>
              <a:rPr lang="it-IT" sz="2500" spc="-10" dirty="0" err="1">
                <a:latin typeface="Georgia"/>
                <a:cs typeface="Georgia"/>
              </a:rPr>
              <a:t>S</a:t>
            </a:r>
            <a:r>
              <a:rPr lang="it-IT" sz="2500" spc="-10" dirty="0">
                <a:latin typeface="Georgia"/>
                <a:cs typeface="Georgia"/>
              </a:rPr>
              <a:t>=I(</a:t>
            </a:r>
            <a:r>
              <a:rPr lang="it-IT" sz="2500" spc="-10" dirty="0" err="1">
                <a:latin typeface="Georgia"/>
                <a:cs typeface="Georgia"/>
              </a:rPr>
              <a:t>r</a:t>
            </a:r>
            <a:r>
              <a:rPr lang="it-IT" sz="2500" spc="-10" dirty="0">
                <a:latin typeface="Georgia"/>
                <a:cs typeface="Georgia"/>
              </a:rPr>
              <a:t>)</a:t>
            </a:r>
            <a:endParaRPr sz="25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0871" y="5514254"/>
            <a:ext cx="8422005" cy="11652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14"/>
              </a:spcBef>
            </a:pPr>
            <a:r>
              <a:rPr sz="2500" dirty="0">
                <a:latin typeface="Georgia"/>
                <a:cs typeface="Georgia"/>
              </a:rPr>
              <a:t>L</a:t>
            </a:r>
            <a:r>
              <a:rPr sz="2500" dirty="0">
                <a:latin typeface="MS PGothic"/>
                <a:cs typeface="MS PGothic"/>
              </a:rPr>
              <a:t>’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equilibrio</a:t>
            </a:r>
            <a:r>
              <a:rPr sz="2500" spc="90" dirty="0">
                <a:solidFill>
                  <a:srgbClr val="CC0000"/>
                </a:solidFill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determinato</a:t>
            </a:r>
            <a:r>
              <a:rPr sz="2500" spc="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da</a:t>
            </a:r>
            <a:r>
              <a:rPr sz="2500" spc="9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variazioni</a:t>
            </a:r>
            <a:r>
              <a:rPr sz="2500" spc="9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90" dirty="0">
                <a:latin typeface="Georgia"/>
                <a:cs typeface="Georgia"/>
              </a:rPr>
              <a:t>  </a:t>
            </a:r>
            <a:r>
              <a:rPr sz="2500" spc="-10" dirty="0">
                <a:latin typeface="Georgia"/>
                <a:cs typeface="Georgia"/>
              </a:rPr>
              <a:t>domanda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investimenti</a:t>
            </a:r>
            <a:r>
              <a:rPr sz="2500" dirty="0">
                <a:latin typeface="Georgia"/>
                <a:cs typeface="Georgia"/>
              </a:rPr>
              <a:t>)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prezzo</a:t>
            </a:r>
            <a:r>
              <a:rPr sz="2500" spc="2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(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tasso</a:t>
            </a:r>
            <a:r>
              <a:rPr sz="2500" spc="15" dirty="0">
                <a:solidFill>
                  <a:srgbClr val="000099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spc="15" dirty="0">
                <a:solidFill>
                  <a:srgbClr val="000099"/>
                </a:solidFill>
                <a:latin typeface="Georgia"/>
                <a:cs typeface="Georgia"/>
              </a:rPr>
              <a:t> 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interesse</a:t>
            </a:r>
            <a:r>
              <a:rPr sz="2500" dirty="0">
                <a:latin typeface="Georgia"/>
                <a:cs typeface="Georgia"/>
              </a:rPr>
              <a:t>)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si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spc="-10" dirty="0">
                <a:latin typeface="Georgia"/>
                <a:cs typeface="Georgia"/>
              </a:rPr>
              <a:t>aggiusta </a:t>
            </a:r>
            <a:r>
              <a:rPr sz="2500" b="1" spc="-10" dirty="0">
                <a:solidFill>
                  <a:srgbClr val="004E4C"/>
                </a:solidFill>
                <a:latin typeface="Georgia"/>
                <a:cs typeface="Georgia"/>
              </a:rPr>
              <a:t>endo</a:t>
            </a:r>
            <a:r>
              <a:rPr sz="2500" spc="-10" dirty="0">
                <a:latin typeface="Georgia"/>
                <a:cs typeface="Georgia"/>
              </a:rPr>
              <a:t>genamente.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73507" y="420214"/>
            <a:ext cx="355092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dirty="0"/>
              <a:t>mercato </a:t>
            </a:r>
            <a:r>
              <a:rPr spc="-10" dirty="0"/>
              <a:t>finanziario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90871" y="678166"/>
            <a:ext cx="8402320" cy="2129790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R="76200" algn="ctr">
              <a:lnSpc>
                <a:spcPct val="100000"/>
              </a:lnSpc>
              <a:spcBef>
                <a:spcPts val="1605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L</a:t>
            </a:r>
            <a:r>
              <a:rPr sz="2500" dirty="0">
                <a:solidFill>
                  <a:srgbClr val="61898A"/>
                </a:solidFill>
                <a:latin typeface="Adobe Clean"/>
                <a:cs typeface="Adobe Clean"/>
              </a:rPr>
              <a:t>’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offerta</a:t>
            </a:r>
            <a:r>
              <a:rPr sz="2500" spc="-1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2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fondi</a:t>
            </a:r>
            <a:r>
              <a:rPr sz="2500" spc="-2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mutuabili</a:t>
            </a:r>
            <a:endParaRPr sz="2500" dirty="0">
              <a:latin typeface="Georgia"/>
              <a:cs typeface="Georgia"/>
            </a:endParaRPr>
          </a:p>
          <a:p>
            <a:pPr marR="55244" algn="ctr">
              <a:lnSpc>
                <a:spcPct val="100000"/>
              </a:lnSpc>
              <a:spcBef>
                <a:spcPts val="1019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37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domanda</a:t>
            </a:r>
            <a:r>
              <a:rPr sz="2500" spc="-5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fondi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dipende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dalla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quantità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investimenti:</a:t>
            </a:r>
            <a:endParaRPr sz="2500" dirty="0">
              <a:latin typeface="Georgia"/>
              <a:cs typeface="Georgia"/>
            </a:endParaRPr>
          </a:p>
          <a:p>
            <a:pPr marL="19050" algn="ctr">
              <a:lnSpc>
                <a:spcPct val="100000"/>
              </a:lnSpc>
              <a:spcBef>
                <a:spcPts val="600"/>
              </a:spcBef>
            </a:pP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I =</a:t>
            </a:r>
            <a:r>
              <a:rPr sz="2500" b="1" i="1" spc="-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Georgia"/>
                <a:cs typeface="Georgi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Georgia"/>
                <a:cs typeface="Georgia"/>
              </a:rPr>
              <a:t>)</a:t>
            </a:r>
            <a:endParaRPr sz="2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6471" y="3301675"/>
            <a:ext cx="4768850" cy="2981325"/>
          </a:xfrm>
          <a:custGeom>
            <a:avLst/>
            <a:gdLst/>
            <a:ahLst/>
            <a:cxnLst/>
            <a:rect l="l" t="t" r="r" b="b"/>
            <a:pathLst>
              <a:path w="4768850" h="2981325">
                <a:moveTo>
                  <a:pt x="0" y="0"/>
                </a:moveTo>
                <a:lnTo>
                  <a:pt x="0" y="2981048"/>
                </a:lnTo>
                <a:lnTo>
                  <a:pt x="4768530" y="2981048"/>
                </a:lnTo>
              </a:path>
            </a:pathLst>
          </a:custGeom>
          <a:ln w="98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41761" y="3109897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8437" y="1806221"/>
            <a:ext cx="5756275" cy="1210588"/>
          </a:xfrm>
          <a:prstGeom prst="rect">
            <a:avLst/>
          </a:prstGeom>
          <a:solidFill>
            <a:srgbClr val="C5D1D7"/>
          </a:solidFill>
          <a:ln w="9859">
            <a:solidFill>
              <a:srgbClr val="004E4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360"/>
              </a:spcBef>
            </a:pPr>
            <a:r>
              <a:rPr sz="2050" b="1" dirty="0">
                <a:solidFill>
                  <a:srgbClr val="004E4C"/>
                </a:solidFill>
                <a:latin typeface="Georgia"/>
                <a:cs typeface="Georgia"/>
              </a:rPr>
              <a:t>L</a:t>
            </a:r>
            <a:r>
              <a:rPr sz="3000" b="1" baseline="1388" dirty="0">
                <a:solidFill>
                  <a:srgbClr val="004E4C"/>
                </a:solidFill>
                <a:latin typeface="MS PGothic"/>
                <a:cs typeface="MS PGothic"/>
              </a:rPr>
              <a:t>’</a:t>
            </a:r>
            <a:r>
              <a:rPr sz="2050" b="1" dirty="0">
                <a:solidFill>
                  <a:srgbClr val="004E4C"/>
                </a:solidFill>
                <a:latin typeface="Georgia"/>
                <a:cs typeface="Georgia"/>
              </a:rPr>
              <a:t>offerta</a:t>
            </a:r>
            <a:r>
              <a:rPr sz="2050" b="1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4E4C"/>
                </a:solidFill>
                <a:latin typeface="Georgia"/>
                <a:cs typeface="Georgia"/>
              </a:rPr>
              <a:t>di</a:t>
            </a:r>
            <a:r>
              <a:rPr sz="2050" b="1" spc="25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b="1" dirty="0" err="1">
                <a:solidFill>
                  <a:srgbClr val="004E4C"/>
                </a:solidFill>
                <a:latin typeface="Georgia"/>
                <a:cs typeface="Georgia"/>
              </a:rPr>
              <a:t>capitali</a:t>
            </a:r>
            <a:r>
              <a:rPr sz="2050" b="1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lang="it-IT" sz="2050" b="1" spc="20" dirty="0">
                <a:solidFill>
                  <a:srgbClr val="004E4C"/>
                </a:solidFill>
                <a:latin typeface="Georgia"/>
                <a:cs typeface="Georgia"/>
              </a:rPr>
              <a:t>(fondi mutuabili)</a:t>
            </a:r>
          </a:p>
          <a:p>
            <a:pPr marL="12065" algn="ctr">
              <a:lnSpc>
                <a:spcPct val="100000"/>
              </a:lnSpc>
              <a:spcBef>
                <a:spcPts val="360"/>
              </a:spcBef>
            </a:pPr>
            <a:r>
              <a:rPr sz="2050" dirty="0" err="1">
                <a:solidFill>
                  <a:srgbClr val="004E4C"/>
                </a:solidFill>
                <a:latin typeface="Georgia"/>
                <a:cs typeface="Georgia"/>
              </a:rPr>
              <a:t>è</a:t>
            </a:r>
            <a:r>
              <a:rPr sz="2050" spc="15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data</a:t>
            </a:r>
            <a:r>
              <a:rPr sz="2050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4E4C"/>
                </a:solidFill>
                <a:latin typeface="Georgia"/>
                <a:cs typeface="Georgia"/>
              </a:rPr>
              <a:t>da</a:t>
            </a:r>
            <a:r>
              <a:rPr lang="it-IT" sz="2050" spc="-25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4E4C"/>
                </a:solidFill>
                <a:latin typeface="Georgia"/>
                <a:cs typeface="Georgia"/>
              </a:rPr>
              <a:t>S =</a:t>
            </a:r>
            <a:r>
              <a:rPr sz="2050" i="1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4E4C"/>
                </a:solidFill>
                <a:latin typeface="Georgia"/>
                <a:cs typeface="Georgia"/>
              </a:rPr>
              <a:t>Y</a:t>
            </a:r>
            <a:r>
              <a:rPr sz="2050" i="1" spc="1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4E4C"/>
                </a:solidFill>
                <a:latin typeface="Georgia"/>
                <a:cs typeface="Georgia"/>
              </a:rPr>
              <a:t>–</a:t>
            </a:r>
            <a:r>
              <a:rPr sz="2050" i="1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4E4C"/>
                </a:solidFill>
                <a:latin typeface="Georgia"/>
                <a:cs typeface="Georgia"/>
              </a:rPr>
              <a:t>C</a:t>
            </a:r>
            <a:r>
              <a:rPr sz="2050" i="1" spc="1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4E4C"/>
                </a:solidFill>
                <a:latin typeface="Georgia"/>
                <a:cs typeface="Georgia"/>
              </a:rPr>
              <a:t>–</a:t>
            </a:r>
            <a:r>
              <a:rPr sz="2050" i="1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i="1" spc="-50" dirty="0">
                <a:solidFill>
                  <a:srgbClr val="004E4C"/>
                </a:solidFill>
                <a:latin typeface="Georgia"/>
                <a:cs typeface="Georgia"/>
              </a:rPr>
              <a:t>G</a:t>
            </a:r>
            <a:endParaRPr sz="2050" dirty="0">
              <a:latin typeface="Georgia"/>
              <a:cs typeface="Georgia"/>
            </a:endParaRPr>
          </a:p>
          <a:p>
            <a:pPr marL="12700" algn="ctr">
              <a:lnSpc>
                <a:spcPct val="100000"/>
              </a:lnSpc>
              <a:spcBef>
                <a:spcPts val="1275"/>
              </a:spcBef>
            </a:pP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non dipende</a:t>
            </a:r>
            <a:r>
              <a:rPr sz="2050" spc="1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dal</a:t>
            </a:r>
            <a:r>
              <a:rPr sz="2050" spc="1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tasso</a:t>
            </a:r>
            <a:r>
              <a:rPr sz="2050" spc="15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4E4C"/>
                </a:solidFill>
                <a:latin typeface="Georgia"/>
                <a:cs typeface="Georgia"/>
              </a:rPr>
              <a:t>interesse</a:t>
            </a:r>
            <a:r>
              <a:rPr sz="2050" spc="5" dirty="0">
                <a:solidFill>
                  <a:srgbClr val="004E4C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4E4C"/>
                </a:solidFill>
                <a:latin typeface="Georgia"/>
                <a:cs typeface="Georgia"/>
              </a:rPr>
              <a:t>reale</a:t>
            </a:r>
            <a:endParaRPr sz="2050" dirty="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54282" y="3164018"/>
            <a:ext cx="6485890" cy="3135630"/>
            <a:chOff x="3354282" y="3164018"/>
            <a:chExt cx="6485890" cy="3135630"/>
          </a:xfrm>
        </p:grpSpPr>
        <p:sp>
          <p:nvSpPr>
            <p:cNvPr id="6" name="object 6"/>
            <p:cNvSpPr/>
            <p:nvPr/>
          </p:nvSpPr>
          <p:spPr>
            <a:xfrm>
              <a:off x="3369204" y="3600767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1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48049" y="3164018"/>
              <a:ext cx="384810" cy="456565"/>
            </a:xfrm>
            <a:custGeom>
              <a:avLst/>
              <a:gdLst/>
              <a:ahLst/>
              <a:cxnLst/>
              <a:rect l="l" t="t" r="r" b="b"/>
              <a:pathLst>
                <a:path w="384810" h="456564">
                  <a:moveTo>
                    <a:pt x="361525" y="0"/>
                  </a:moveTo>
                  <a:lnTo>
                    <a:pt x="45485" y="378861"/>
                  </a:lnTo>
                  <a:lnTo>
                    <a:pt x="22783" y="359907"/>
                  </a:lnTo>
                  <a:lnTo>
                    <a:pt x="0" y="456469"/>
                  </a:lnTo>
                  <a:lnTo>
                    <a:pt x="90885" y="416768"/>
                  </a:lnTo>
                  <a:lnTo>
                    <a:pt x="68185" y="397814"/>
                  </a:lnTo>
                  <a:lnTo>
                    <a:pt x="384225" y="18953"/>
                  </a:lnTo>
                  <a:lnTo>
                    <a:pt x="361525" y="0"/>
                  </a:lnTo>
                  <a:close/>
                </a:path>
              </a:pathLst>
            </a:custGeom>
            <a:solidFill>
              <a:srgbClr val="004E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82657" y="4379718"/>
              <a:ext cx="4652010" cy="1370965"/>
            </a:xfrm>
            <a:custGeom>
              <a:avLst/>
              <a:gdLst/>
              <a:ahLst/>
              <a:cxnLst/>
              <a:rect l="l" t="t" r="r" b="b"/>
              <a:pathLst>
                <a:path w="4652009" h="1370964">
                  <a:moveTo>
                    <a:pt x="0" y="0"/>
                  </a:moveTo>
                  <a:lnTo>
                    <a:pt x="4651903" y="0"/>
                  </a:lnTo>
                  <a:lnTo>
                    <a:pt x="4651903" y="1370559"/>
                  </a:lnTo>
                  <a:lnTo>
                    <a:pt x="0" y="1370559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84985" y="4407745"/>
            <a:ext cx="4457065" cy="12896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635" algn="ctr">
              <a:lnSpc>
                <a:spcPct val="101200"/>
              </a:lnSpc>
              <a:spcBef>
                <a:spcPts val="85"/>
              </a:spcBef>
            </a:pP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b="1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capitali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è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20" dirty="0">
                <a:solidFill>
                  <a:srgbClr val="000099"/>
                </a:solidFill>
                <a:latin typeface="Georgia"/>
                <a:cs typeface="Georgia"/>
              </a:rPr>
              <a:t>data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dalla funzione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degli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investimenti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ed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è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negativamente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correlata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al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tasso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interesse</a:t>
            </a:r>
            <a:endParaRPr sz="2050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73507" y="420214"/>
            <a:ext cx="355092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dirty="0"/>
              <a:t>mercato </a:t>
            </a:r>
            <a:r>
              <a:rPr spc="-10" dirty="0"/>
              <a:t>finanziario</a:t>
            </a:r>
          </a:p>
        </p:txBody>
      </p:sp>
      <p:sp>
        <p:nvSpPr>
          <p:cNvPr id="11" name="object 11"/>
          <p:cNvSpPr/>
          <p:nvPr/>
        </p:nvSpPr>
        <p:spPr>
          <a:xfrm>
            <a:off x="2027182" y="3525173"/>
            <a:ext cx="4098925" cy="2386330"/>
          </a:xfrm>
          <a:custGeom>
            <a:avLst/>
            <a:gdLst/>
            <a:ahLst/>
            <a:cxnLst/>
            <a:rect l="l" t="t" r="r" b="b"/>
            <a:pathLst>
              <a:path w="4098925" h="2386329">
                <a:moveTo>
                  <a:pt x="0" y="0"/>
                </a:moveTo>
                <a:lnTo>
                  <a:pt x="15919" y="45947"/>
                </a:lnTo>
                <a:lnTo>
                  <a:pt x="31881" y="91876"/>
                </a:lnTo>
                <a:lnTo>
                  <a:pt x="47923" y="137764"/>
                </a:lnTo>
                <a:lnTo>
                  <a:pt x="64081" y="183592"/>
                </a:lnTo>
                <a:lnTo>
                  <a:pt x="80393" y="229341"/>
                </a:lnTo>
                <a:lnTo>
                  <a:pt x="96896" y="274990"/>
                </a:lnTo>
                <a:lnTo>
                  <a:pt x="113626" y="320520"/>
                </a:lnTo>
                <a:lnTo>
                  <a:pt x="130621" y="365911"/>
                </a:lnTo>
                <a:lnTo>
                  <a:pt x="147919" y="411142"/>
                </a:lnTo>
                <a:lnTo>
                  <a:pt x="165555" y="456194"/>
                </a:lnTo>
                <a:lnTo>
                  <a:pt x="183568" y="501046"/>
                </a:lnTo>
                <a:lnTo>
                  <a:pt x="201993" y="545680"/>
                </a:lnTo>
                <a:lnTo>
                  <a:pt x="220870" y="590075"/>
                </a:lnTo>
                <a:lnTo>
                  <a:pt x="240233" y="634211"/>
                </a:lnTo>
                <a:lnTo>
                  <a:pt x="260121" y="678068"/>
                </a:lnTo>
                <a:lnTo>
                  <a:pt x="280571" y="721626"/>
                </a:lnTo>
                <a:lnTo>
                  <a:pt x="301620" y="764866"/>
                </a:lnTo>
                <a:lnTo>
                  <a:pt x="323304" y="807768"/>
                </a:lnTo>
                <a:lnTo>
                  <a:pt x="345661" y="850311"/>
                </a:lnTo>
                <a:lnTo>
                  <a:pt x="368729" y="892475"/>
                </a:lnTo>
                <a:lnTo>
                  <a:pt x="392543" y="934241"/>
                </a:lnTo>
                <a:lnTo>
                  <a:pt x="417141" y="975589"/>
                </a:lnTo>
                <a:lnTo>
                  <a:pt x="442561" y="1016499"/>
                </a:lnTo>
                <a:lnTo>
                  <a:pt x="468839" y="1056952"/>
                </a:lnTo>
                <a:lnTo>
                  <a:pt x="496012" y="1096926"/>
                </a:lnTo>
                <a:lnTo>
                  <a:pt x="524118" y="1136402"/>
                </a:lnTo>
                <a:lnTo>
                  <a:pt x="553194" y="1175360"/>
                </a:lnTo>
                <a:lnTo>
                  <a:pt x="583276" y="1213781"/>
                </a:lnTo>
                <a:lnTo>
                  <a:pt x="614402" y="1251645"/>
                </a:lnTo>
                <a:lnTo>
                  <a:pt x="646609" y="1288931"/>
                </a:lnTo>
                <a:lnTo>
                  <a:pt x="679934" y="1325619"/>
                </a:lnTo>
                <a:lnTo>
                  <a:pt x="714413" y="1361690"/>
                </a:lnTo>
                <a:lnTo>
                  <a:pt x="750085" y="1397124"/>
                </a:lnTo>
                <a:lnTo>
                  <a:pt x="786986" y="1431901"/>
                </a:lnTo>
                <a:lnTo>
                  <a:pt x="825154" y="1466001"/>
                </a:lnTo>
                <a:lnTo>
                  <a:pt x="864625" y="1499404"/>
                </a:lnTo>
                <a:lnTo>
                  <a:pt x="905436" y="1532090"/>
                </a:lnTo>
                <a:lnTo>
                  <a:pt x="947625" y="1564039"/>
                </a:lnTo>
                <a:lnTo>
                  <a:pt x="991229" y="1595231"/>
                </a:lnTo>
                <a:lnTo>
                  <a:pt x="1036284" y="1625647"/>
                </a:lnTo>
                <a:lnTo>
                  <a:pt x="1082828" y="1655267"/>
                </a:lnTo>
                <a:lnTo>
                  <a:pt x="1130898" y="1684070"/>
                </a:lnTo>
                <a:lnTo>
                  <a:pt x="1164897" y="1703419"/>
                </a:lnTo>
                <a:lnTo>
                  <a:pt x="1199621" y="1722377"/>
                </a:lnTo>
                <a:lnTo>
                  <a:pt x="1235060" y="1740953"/>
                </a:lnTo>
                <a:lnTo>
                  <a:pt x="1271202" y="1759152"/>
                </a:lnTo>
                <a:lnTo>
                  <a:pt x="1308033" y="1776980"/>
                </a:lnTo>
                <a:lnTo>
                  <a:pt x="1345542" y="1794445"/>
                </a:lnTo>
                <a:lnTo>
                  <a:pt x="1383717" y="1811552"/>
                </a:lnTo>
                <a:lnTo>
                  <a:pt x="1422546" y="1828308"/>
                </a:lnTo>
                <a:lnTo>
                  <a:pt x="1462016" y="1844721"/>
                </a:lnTo>
                <a:lnTo>
                  <a:pt x="1502116" y="1860796"/>
                </a:lnTo>
                <a:lnTo>
                  <a:pt x="1542833" y="1876540"/>
                </a:lnTo>
                <a:lnTo>
                  <a:pt x="1584156" y="1891959"/>
                </a:lnTo>
                <a:lnTo>
                  <a:pt x="1626071" y="1907060"/>
                </a:lnTo>
                <a:lnTo>
                  <a:pt x="1668568" y="1921850"/>
                </a:lnTo>
                <a:lnTo>
                  <a:pt x="1711634" y="1936335"/>
                </a:lnTo>
                <a:lnTo>
                  <a:pt x="1755257" y="1950521"/>
                </a:lnTo>
                <a:lnTo>
                  <a:pt x="1799424" y="1964416"/>
                </a:lnTo>
                <a:lnTo>
                  <a:pt x="1844124" y="1978025"/>
                </a:lnTo>
                <a:lnTo>
                  <a:pt x="1889345" y="1991356"/>
                </a:lnTo>
                <a:lnTo>
                  <a:pt x="1935074" y="2004414"/>
                </a:lnTo>
                <a:lnTo>
                  <a:pt x="1981299" y="2017207"/>
                </a:lnTo>
                <a:lnTo>
                  <a:pt x="2028009" y="2029740"/>
                </a:lnTo>
                <a:lnTo>
                  <a:pt x="2075191" y="2042022"/>
                </a:lnTo>
                <a:lnTo>
                  <a:pt x="2122832" y="2054056"/>
                </a:lnTo>
                <a:lnTo>
                  <a:pt x="2170922" y="2065852"/>
                </a:lnTo>
                <a:lnTo>
                  <a:pt x="2219448" y="2077414"/>
                </a:lnTo>
                <a:lnTo>
                  <a:pt x="2268397" y="2088750"/>
                </a:lnTo>
                <a:lnTo>
                  <a:pt x="2317758" y="2099867"/>
                </a:lnTo>
                <a:lnTo>
                  <a:pt x="2367518" y="2110769"/>
                </a:lnTo>
                <a:lnTo>
                  <a:pt x="2417666" y="2121466"/>
                </a:lnTo>
                <a:lnTo>
                  <a:pt x="2468189" y="2131961"/>
                </a:lnTo>
                <a:lnTo>
                  <a:pt x="2519075" y="2142263"/>
                </a:lnTo>
                <a:lnTo>
                  <a:pt x="2570312" y="2152378"/>
                </a:lnTo>
                <a:lnTo>
                  <a:pt x="2621888" y="2162312"/>
                </a:lnTo>
                <a:lnTo>
                  <a:pt x="2673792" y="2172073"/>
                </a:lnTo>
                <a:lnTo>
                  <a:pt x="2726009" y="2181665"/>
                </a:lnTo>
                <a:lnTo>
                  <a:pt x="2778530" y="2191097"/>
                </a:lnTo>
                <a:lnTo>
                  <a:pt x="2831341" y="2200374"/>
                </a:lnTo>
                <a:lnTo>
                  <a:pt x="2884430" y="2209503"/>
                </a:lnTo>
                <a:lnTo>
                  <a:pt x="2937786" y="2218490"/>
                </a:lnTo>
                <a:lnTo>
                  <a:pt x="2991396" y="2227343"/>
                </a:lnTo>
                <a:lnTo>
                  <a:pt x="3045248" y="2236068"/>
                </a:lnTo>
                <a:lnTo>
                  <a:pt x="3099330" y="2244671"/>
                </a:lnTo>
                <a:lnTo>
                  <a:pt x="3153630" y="2253158"/>
                </a:lnTo>
                <a:lnTo>
                  <a:pt x="3208136" y="2261537"/>
                </a:lnTo>
                <a:lnTo>
                  <a:pt x="3262836" y="2269814"/>
                </a:lnTo>
                <a:lnTo>
                  <a:pt x="3317717" y="2277995"/>
                </a:lnTo>
                <a:lnTo>
                  <a:pt x="3372767" y="2286087"/>
                </a:lnTo>
                <a:lnTo>
                  <a:pt x="3427975" y="2294096"/>
                </a:lnTo>
                <a:lnTo>
                  <a:pt x="3483328" y="2302030"/>
                </a:lnTo>
                <a:lnTo>
                  <a:pt x="3538815" y="2309894"/>
                </a:lnTo>
                <a:lnTo>
                  <a:pt x="3594422" y="2317695"/>
                </a:lnTo>
                <a:lnTo>
                  <a:pt x="3650139" y="2325440"/>
                </a:lnTo>
                <a:lnTo>
                  <a:pt x="3705952" y="2333134"/>
                </a:lnTo>
                <a:lnTo>
                  <a:pt x="3761850" y="2340786"/>
                </a:lnTo>
                <a:lnTo>
                  <a:pt x="3817821" y="2348401"/>
                </a:lnTo>
                <a:lnTo>
                  <a:pt x="3873852" y="2355986"/>
                </a:lnTo>
                <a:lnTo>
                  <a:pt x="3929931" y="2363547"/>
                </a:lnTo>
                <a:lnTo>
                  <a:pt x="3986047" y="2371090"/>
                </a:lnTo>
                <a:lnTo>
                  <a:pt x="4042187" y="2378624"/>
                </a:lnTo>
                <a:lnTo>
                  <a:pt x="4098340" y="2386153"/>
                </a:lnTo>
              </a:path>
            </a:pathLst>
          </a:custGeom>
          <a:ln w="39436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48350" y="5631638"/>
            <a:ext cx="136398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marR="5080" indent="-177165">
              <a:lnSpc>
                <a:spcPct val="139800"/>
              </a:lnSpc>
              <a:spcBef>
                <a:spcPts val="100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63834" y="3226081"/>
            <a:ext cx="4321810" cy="1052195"/>
          </a:xfrm>
          <a:custGeom>
            <a:avLst/>
            <a:gdLst/>
            <a:ahLst/>
            <a:cxnLst/>
            <a:rect l="l" t="t" r="r" b="b"/>
            <a:pathLst>
              <a:path w="4321809" h="1052195">
                <a:moveTo>
                  <a:pt x="0" y="0"/>
                </a:moveTo>
                <a:lnTo>
                  <a:pt x="4321737" y="0"/>
                </a:lnTo>
                <a:lnTo>
                  <a:pt x="4321737" y="1051748"/>
                </a:lnTo>
                <a:lnTo>
                  <a:pt x="0" y="1051748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29543" y="3257810"/>
            <a:ext cx="4000500" cy="971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8745" marR="5080" indent="-106680">
              <a:lnSpc>
                <a:spcPct val="101000"/>
              </a:lnSpc>
              <a:spcBef>
                <a:spcPts val="90"/>
              </a:spcBef>
            </a:pP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3000" b="1" baseline="1388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uguaglianza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tra</a:t>
            </a:r>
            <a:r>
              <a:rPr sz="2050" b="1" spc="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domanda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50" dirty="0">
                <a:solidFill>
                  <a:srgbClr val="CC0000"/>
                </a:solidFill>
                <a:latin typeface="Georgia"/>
                <a:cs typeface="Georgia"/>
              </a:rPr>
              <a:t>e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offerta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determina</a:t>
            </a:r>
            <a:r>
              <a:rPr sz="2050" b="1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il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tasso</a:t>
            </a:r>
            <a:r>
              <a:rPr sz="2050" b="1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25" dirty="0">
                <a:solidFill>
                  <a:srgbClr val="CC0000"/>
                </a:solidFill>
                <a:latin typeface="Georgia"/>
                <a:cs typeface="Georgia"/>
              </a:rPr>
              <a:t>di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interesse</a:t>
            </a:r>
            <a:r>
              <a:rPr sz="2050" b="1" spc="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reale di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CC0000"/>
                </a:solidFill>
                <a:latin typeface="Georgia"/>
                <a:cs typeface="Georgia"/>
              </a:rPr>
              <a:t>equilibrio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506471" y="4268701"/>
            <a:ext cx="2576830" cy="1240155"/>
            <a:chOff x="1506471" y="4268701"/>
            <a:chExt cx="2576830" cy="1240155"/>
          </a:xfrm>
        </p:grpSpPr>
        <p:sp>
          <p:nvSpPr>
            <p:cNvPr id="16" name="object 16"/>
            <p:cNvSpPr/>
            <p:nvPr/>
          </p:nvSpPr>
          <p:spPr>
            <a:xfrm>
              <a:off x="3517040" y="4268701"/>
              <a:ext cx="566420" cy="929640"/>
            </a:xfrm>
            <a:custGeom>
              <a:avLst/>
              <a:gdLst/>
              <a:ahLst/>
              <a:cxnLst/>
              <a:rect l="l" t="t" r="r" b="b"/>
              <a:pathLst>
                <a:path w="566420" h="929639">
                  <a:moveTo>
                    <a:pt x="557563" y="0"/>
                  </a:moveTo>
                  <a:lnTo>
                    <a:pt x="36667" y="859403"/>
                  </a:lnTo>
                  <a:lnTo>
                    <a:pt x="7171" y="841509"/>
                  </a:lnTo>
                  <a:lnTo>
                    <a:pt x="0" y="929408"/>
                  </a:lnTo>
                  <a:lnTo>
                    <a:pt x="74590" y="882409"/>
                  </a:lnTo>
                  <a:lnTo>
                    <a:pt x="45095" y="864515"/>
                  </a:lnTo>
                  <a:lnTo>
                    <a:pt x="565990" y="5111"/>
                  </a:lnTo>
                  <a:lnTo>
                    <a:pt x="557563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19725" y="5194823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149545"/>
                  </a:moveTo>
                  <a:lnTo>
                    <a:pt x="7620" y="102277"/>
                  </a:lnTo>
                  <a:lnTo>
                    <a:pt x="28840" y="61225"/>
                  </a:lnTo>
                  <a:lnTo>
                    <a:pt x="61198" y="28853"/>
                  </a:lnTo>
                  <a:lnTo>
                    <a:pt x="102231" y="7623"/>
                  </a:lnTo>
                  <a:lnTo>
                    <a:pt x="149478" y="0"/>
                  </a:lnTo>
                  <a:lnTo>
                    <a:pt x="196725" y="7623"/>
                  </a:lnTo>
                  <a:lnTo>
                    <a:pt x="237758" y="28853"/>
                  </a:lnTo>
                  <a:lnTo>
                    <a:pt x="270116" y="61225"/>
                  </a:lnTo>
                  <a:lnTo>
                    <a:pt x="291336" y="102277"/>
                  </a:lnTo>
                  <a:lnTo>
                    <a:pt x="298957" y="149545"/>
                  </a:lnTo>
                  <a:lnTo>
                    <a:pt x="291336" y="196813"/>
                  </a:lnTo>
                  <a:lnTo>
                    <a:pt x="270116" y="237865"/>
                  </a:lnTo>
                  <a:lnTo>
                    <a:pt x="237758" y="270237"/>
                  </a:lnTo>
                  <a:lnTo>
                    <a:pt x="196725" y="291466"/>
                  </a:lnTo>
                  <a:lnTo>
                    <a:pt x="149478" y="299090"/>
                  </a:lnTo>
                  <a:lnTo>
                    <a:pt x="102231" y="291466"/>
                  </a:lnTo>
                  <a:lnTo>
                    <a:pt x="61198" y="270237"/>
                  </a:lnTo>
                  <a:lnTo>
                    <a:pt x="28840" y="237865"/>
                  </a:lnTo>
                  <a:lnTo>
                    <a:pt x="7620" y="196813"/>
                  </a:lnTo>
                  <a:lnTo>
                    <a:pt x="0" y="149545"/>
                  </a:lnTo>
                  <a:close/>
                </a:path>
              </a:pathLst>
            </a:custGeom>
            <a:ln w="29573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06471" y="5336151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157074" y="5053176"/>
            <a:ext cx="18351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0201" y="667625"/>
            <a:ext cx="6918959" cy="98996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5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Equilibrio</a:t>
            </a:r>
            <a:r>
              <a:rPr sz="2500" spc="-6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e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determinazione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del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tasso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Interesse</a:t>
            </a:r>
            <a:endParaRPr sz="2500">
              <a:latin typeface="Georgia"/>
              <a:cs typeface="Georgia"/>
            </a:endParaRPr>
          </a:p>
          <a:p>
            <a:pPr marL="21590" algn="ctr">
              <a:lnSpc>
                <a:spcPct val="100000"/>
              </a:lnSpc>
              <a:spcBef>
                <a:spcPts val="105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38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0C90B8B-AC6E-7E86-053E-07C3973C113B}"/>
              </a:ext>
            </a:extLst>
          </p:cNvPr>
          <p:cNvSpPr txBox="1"/>
          <p:nvPr/>
        </p:nvSpPr>
        <p:spPr>
          <a:xfrm>
            <a:off x="1119700" y="6514459"/>
            <a:ext cx="771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 tasso di interesse di equilibrio la somma che gli individui desiderano risparmiare è uguale alla somma che le imprese desiderano investire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0537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4934" y="729281"/>
            <a:ext cx="7857490" cy="592469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32740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6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comparata</a:t>
            </a:r>
            <a:endParaRPr sz="2500" dirty="0">
              <a:latin typeface="Georgia"/>
              <a:cs typeface="Georgia"/>
            </a:endParaRPr>
          </a:p>
          <a:p>
            <a:pPr marL="353695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39</a:t>
            </a:r>
            <a:endParaRPr lang="it-IT"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it-IT" sz="2900" dirty="0">
              <a:latin typeface="Verdana"/>
              <a:cs typeface="Verdana"/>
            </a:endParaRPr>
          </a:p>
          <a:p>
            <a:pPr marL="12700" algn="l">
              <a:spcBef>
                <a:spcPts val="5"/>
              </a:spcBef>
            </a:pPr>
            <a:r>
              <a:rPr lang="it-IT" sz="2500" b="1" dirty="0">
                <a:solidFill>
                  <a:srgbClr val="004E4B"/>
                </a:solidFill>
                <a:latin typeface="Georgia"/>
                <a:cs typeface="Georgia"/>
              </a:rPr>
              <a:t>L</a:t>
            </a:r>
            <a:r>
              <a:rPr lang="it-IT" sz="3600" b="1" baseline="1157" dirty="0">
                <a:solidFill>
                  <a:srgbClr val="004E4B"/>
                </a:solidFill>
                <a:latin typeface="Adobe Clean"/>
                <a:cs typeface="Adobe Clean"/>
              </a:rPr>
              <a:t>’</a:t>
            </a:r>
            <a:r>
              <a:rPr lang="it-IT" sz="2500" b="1" dirty="0">
                <a:solidFill>
                  <a:srgbClr val="004E4B"/>
                </a:solidFill>
                <a:latin typeface="Georgia"/>
                <a:cs typeface="Georgia"/>
              </a:rPr>
              <a:t>offerta</a:t>
            </a:r>
            <a:r>
              <a:rPr lang="it-IT" sz="2500" b="1" spc="-55" dirty="0">
                <a:solidFill>
                  <a:srgbClr val="004E4B"/>
                </a:solidFill>
                <a:latin typeface="Georgia"/>
                <a:cs typeface="Georgia"/>
              </a:rPr>
              <a:t> </a:t>
            </a:r>
            <a:r>
              <a:rPr lang="it-IT" sz="2500" b="1" dirty="0">
                <a:solidFill>
                  <a:srgbClr val="004E4B"/>
                </a:solidFill>
                <a:latin typeface="Georgia"/>
                <a:cs typeface="Georgia"/>
              </a:rPr>
              <a:t>di</a:t>
            </a:r>
            <a:r>
              <a:rPr lang="it-IT" sz="2500" b="1" spc="-40" dirty="0">
                <a:solidFill>
                  <a:srgbClr val="004E4B"/>
                </a:solidFill>
                <a:latin typeface="Georgia"/>
                <a:cs typeface="Georgia"/>
              </a:rPr>
              <a:t> </a:t>
            </a:r>
            <a:r>
              <a:rPr lang="it-IT" sz="2500" b="1" dirty="0">
                <a:solidFill>
                  <a:srgbClr val="004E4B"/>
                </a:solidFill>
                <a:latin typeface="Georgia"/>
                <a:cs typeface="Georgia"/>
              </a:rPr>
              <a:t>risparmi</a:t>
            </a:r>
            <a:r>
              <a:rPr lang="it-IT" sz="2500" b="1" spc="-80" dirty="0">
                <a:solidFill>
                  <a:srgbClr val="004E4B"/>
                </a:solidFill>
                <a:latin typeface="Georgia"/>
                <a:cs typeface="Georgia"/>
              </a:rPr>
              <a:t> </a:t>
            </a:r>
            <a:r>
              <a:rPr lang="it-IT" sz="2500" b="1" spc="-80" dirty="0" err="1">
                <a:solidFill>
                  <a:srgbClr val="004E4B"/>
                </a:solidFill>
                <a:latin typeface="Georgia"/>
                <a:cs typeface="Georgia"/>
              </a:rPr>
              <a:t>S</a:t>
            </a:r>
            <a:r>
              <a:rPr lang="it-IT" sz="2500" b="1" spc="-80" dirty="0">
                <a:solidFill>
                  <a:srgbClr val="004E4B"/>
                </a:solidFill>
                <a:latin typeface="Georgia"/>
                <a:cs typeface="Georgia"/>
              </a:rPr>
              <a:t> = Y – C – G </a:t>
            </a:r>
            <a:r>
              <a:rPr sz="2500" dirty="0">
                <a:latin typeface="Georgia"/>
                <a:cs typeface="Georgia"/>
              </a:rPr>
              <a:t>cambia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seguito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a:</a:t>
            </a:r>
            <a:endParaRPr sz="2500" dirty="0">
              <a:latin typeface="Georgia"/>
              <a:cs typeface="Georgia"/>
            </a:endParaRPr>
          </a:p>
          <a:p>
            <a:pPr marL="236220" indent="-224154">
              <a:lnSpc>
                <a:spcPct val="100000"/>
              </a:lnSpc>
              <a:spcBef>
                <a:spcPts val="234"/>
              </a:spcBef>
              <a:buClr>
                <a:srgbClr val="00A3D6"/>
              </a:buClr>
              <a:buSzPct val="84000"/>
              <a:buFont typeface="Wingdings 2"/>
              <a:buChar char="•"/>
              <a:tabLst>
                <a:tab pos="236854" algn="l"/>
              </a:tabLst>
            </a:pPr>
            <a:r>
              <a:rPr sz="2500" dirty="0">
                <a:latin typeface="Georgia"/>
                <a:cs typeface="Georgia"/>
              </a:rPr>
              <a:t>variazioni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spesa</a:t>
            </a:r>
            <a:r>
              <a:rPr sz="2500" spc="-5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pubblica</a:t>
            </a:r>
            <a:r>
              <a:rPr sz="2500" spc="-4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nelle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tasse</a:t>
            </a:r>
            <a:endParaRPr sz="2500" dirty="0">
              <a:latin typeface="Georgia"/>
              <a:cs typeface="Georgia"/>
            </a:endParaRPr>
          </a:p>
          <a:p>
            <a:pPr marL="236220" indent="-224154">
              <a:lnSpc>
                <a:spcPct val="100000"/>
              </a:lnSpc>
              <a:spcBef>
                <a:spcPts val="265"/>
              </a:spcBef>
              <a:buClr>
                <a:srgbClr val="00A3D6"/>
              </a:buClr>
              <a:buSzPct val="84000"/>
              <a:buFont typeface="Wingdings 2"/>
              <a:buChar char="•"/>
              <a:tabLst>
                <a:tab pos="236854" algn="l"/>
              </a:tabLst>
            </a:pPr>
            <a:r>
              <a:rPr sz="2500" dirty="0">
                <a:latin typeface="Georgia"/>
                <a:cs typeface="Georgia"/>
              </a:rPr>
              <a:t>cambiamenti</a:t>
            </a:r>
            <a:r>
              <a:rPr sz="2500" spc="-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funzione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consumo</a:t>
            </a:r>
            <a:endParaRPr sz="2500" dirty="0">
              <a:latin typeface="Georgia"/>
              <a:cs typeface="Georgia"/>
            </a:endParaRPr>
          </a:p>
          <a:p>
            <a:pPr marL="269240">
              <a:lnSpc>
                <a:spcPct val="100000"/>
              </a:lnSpc>
              <a:spcBef>
                <a:spcPts val="285"/>
              </a:spcBef>
            </a:pPr>
            <a:r>
              <a:rPr sz="2050" dirty="0">
                <a:latin typeface="Georgia"/>
                <a:cs typeface="Georgia"/>
              </a:rPr>
              <a:t>(es.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variazioni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propensione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risparmio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famiglie)</a:t>
            </a:r>
            <a:endParaRPr sz="205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3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500" b="1" dirty="0">
                <a:solidFill>
                  <a:srgbClr val="0070C0"/>
                </a:solidFill>
                <a:latin typeface="Georgia"/>
                <a:cs typeface="Georgia"/>
              </a:rPr>
              <a:t>La</a:t>
            </a:r>
            <a:r>
              <a:rPr sz="2500" b="1" spc="-75" dirty="0">
                <a:solidFill>
                  <a:srgbClr val="0070C0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70C0"/>
                </a:solidFill>
                <a:latin typeface="Georgia"/>
                <a:cs typeface="Georgia"/>
              </a:rPr>
              <a:t>domanda</a:t>
            </a:r>
            <a:r>
              <a:rPr sz="2500" b="1" spc="-60" dirty="0">
                <a:solidFill>
                  <a:srgbClr val="0070C0"/>
                </a:solidFill>
                <a:latin typeface="Georgia"/>
                <a:cs typeface="Georgia"/>
              </a:rPr>
              <a:t> </a:t>
            </a:r>
            <a:r>
              <a:rPr sz="2500" b="1" dirty="0">
                <a:solidFill>
                  <a:srgbClr val="0070C0"/>
                </a:solidFill>
                <a:latin typeface="Georgia"/>
                <a:cs typeface="Georgia"/>
              </a:rPr>
              <a:t>di</a:t>
            </a:r>
            <a:r>
              <a:rPr sz="2500" b="1" spc="-50" dirty="0">
                <a:solidFill>
                  <a:srgbClr val="0070C0"/>
                </a:solidFill>
                <a:latin typeface="Georgia"/>
                <a:cs typeface="Georgia"/>
              </a:rPr>
              <a:t> </a:t>
            </a:r>
            <a:r>
              <a:rPr sz="2500" b="1" dirty="0" err="1">
                <a:solidFill>
                  <a:srgbClr val="0070C0"/>
                </a:solidFill>
                <a:latin typeface="Georgia"/>
                <a:cs typeface="Georgia"/>
              </a:rPr>
              <a:t>investimenti</a:t>
            </a:r>
            <a:r>
              <a:rPr sz="2500" b="1" spc="-85" dirty="0">
                <a:solidFill>
                  <a:srgbClr val="0070C0"/>
                </a:solidFill>
                <a:latin typeface="Georgia"/>
                <a:cs typeface="Georgia"/>
              </a:rPr>
              <a:t> </a:t>
            </a:r>
            <a:r>
              <a:rPr lang="it-IT" sz="2500" b="1" spc="-80" dirty="0">
                <a:solidFill>
                  <a:srgbClr val="0070C0"/>
                </a:solidFill>
                <a:latin typeface="Georgia"/>
                <a:cs typeface="Georgia"/>
              </a:rPr>
              <a:t>I(</a:t>
            </a:r>
            <a:r>
              <a:rPr lang="it-IT" sz="2500" b="1" spc="-80" dirty="0" err="1">
                <a:solidFill>
                  <a:srgbClr val="0070C0"/>
                </a:solidFill>
                <a:latin typeface="Georgia"/>
                <a:cs typeface="Georgia"/>
              </a:rPr>
              <a:t>r</a:t>
            </a:r>
            <a:r>
              <a:rPr lang="it-IT" sz="2500" b="1" spc="-80" dirty="0">
                <a:solidFill>
                  <a:srgbClr val="0070C0"/>
                </a:solidFill>
                <a:latin typeface="Georgia"/>
                <a:cs typeface="Georgia"/>
              </a:rPr>
              <a:t>)</a:t>
            </a:r>
            <a:r>
              <a:rPr lang="it-IT" sz="2500" b="1" spc="-80" dirty="0">
                <a:solidFill>
                  <a:srgbClr val="004E4B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cambia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seguito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a:</a:t>
            </a:r>
            <a:endParaRPr sz="2500" dirty="0">
              <a:latin typeface="Georgia"/>
              <a:cs typeface="Georgia"/>
            </a:endParaRPr>
          </a:p>
          <a:p>
            <a:pPr marL="236220" indent="-224154">
              <a:lnSpc>
                <a:spcPct val="100000"/>
              </a:lnSpc>
              <a:spcBef>
                <a:spcPts val="300"/>
              </a:spcBef>
              <a:buClr>
                <a:srgbClr val="00A3D6"/>
              </a:buClr>
              <a:buSzPct val="84000"/>
              <a:buFont typeface="Wingdings 2"/>
              <a:buChar char="•"/>
              <a:tabLst>
                <a:tab pos="236854" algn="l"/>
              </a:tabLst>
            </a:pPr>
            <a:r>
              <a:rPr sz="2500" dirty="0">
                <a:latin typeface="Georgia"/>
                <a:cs typeface="Georgia"/>
              </a:rPr>
              <a:t>cambiamenti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tassazione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profitti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imprese</a:t>
            </a:r>
            <a:endParaRPr sz="2500" dirty="0">
              <a:latin typeface="Georgia"/>
              <a:cs typeface="Georgia"/>
            </a:endParaRPr>
          </a:p>
          <a:p>
            <a:pPr marL="236220" indent="-224154">
              <a:lnSpc>
                <a:spcPct val="100000"/>
              </a:lnSpc>
              <a:spcBef>
                <a:spcPts val="270"/>
              </a:spcBef>
              <a:buClr>
                <a:srgbClr val="00A3D6"/>
              </a:buClr>
              <a:buSzPct val="84000"/>
              <a:buFont typeface="Wingdings 2"/>
              <a:buChar char="•"/>
              <a:tabLst>
                <a:tab pos="236854" algn="l"/>
              </a:tabLst>
            </a:pPr>
            <a:r>
              <a:rPr sz="2500" dirty="0">
                <a:latin typeface="Georgia"/>
                <a:cs typeface="Georgia"/>
              </a:rPr>
              <a:t>innovazioni</a:t>
            </a:r>
            <a:r>
              <a:rPr sz="2500" spc="-114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tecnologiche</a:t>
            </a:r>
            <a:endParaRPr sz="2500" dirty="0">
              <a:latin typeface="Georgia"/>
              <a:cs typeface="Georgia"/>
            </a:endParaRPr>
          </a:p>
          <a:p>
            <a:pPr marL="239395">
              <a:lnSpc>
                <a:spcPct val="100000"/>
              </a:lnSpc>
              <a:spcBef>
                <a:spcPts val="750"/>
              </a:spcBef>
            </a:pPr>
            <a:r>
              <a:rPr sz="2050" dirty="0">
                <a:latin typeface="Georgia"/>
                <a:cs typeface="Georgia"/>
              </a:rPr>
              <a:t>(stimolano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nuovi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macchinari)</a:t>
            </a:r>
            <a:endParaRPr sz="20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158" y="2672120"/>
            <a:ext cx="7684770" cy="2991485"/>
            <a:chOff x="2132158" y="2672120"/>
            <a:chExt cx="7684770" cy="2991485"/>
          </a:xfrm>
        </p:grpSpPr>
        <p:sp>
          <p:nvSpPr>
            <p:cNvPr id="3" name="object 3"/>
            <p:cNvSpPr/>
            <p:nvPr/>
          </p:nvSpPr>
          <p:spPr>
            <a:xfrm>
              <a:off x="2137238" y="2677200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51892" y="2678845"/>
              <a:ext cx="5259705" cy="1763395"/>
            </a:xfrm>
            <a:custGeom>
              <a:avLst/>
              <a:gdLst/>
              <a:ahLst/>
              <a:cxnLst/>
              <a:rect l="l" t="t" r="r" b="b"/>
              <a:pathLst>
                <a:path w="5259705" h="1763395">
                  <a:moveTo>
                    <a:pt x="0" y="0"/>
                  </a:moveTo>
                  <a:lnTo>
                    <a:pt x="5259673" y="0"/>
                  </a:lnTo>
                  <a:lnTo>
                    <a:pt x="5259673" y="1763320"/>
                  </a:lnTo>
                  <a:lnTo>
                    <a:pt x="0" y="1763320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36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72528" y="2485142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7098" y="2642601"/>
            <a:ext cx="3641090" cy="6286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66700" marR="5080" indent="-254635">
              <a:lnSpc>
                <a:spcPts val="2270"/>
              </a:lnSpc>
              <a:spcBef>
                <a:spcPts val="350"/>
              </a:spcBef>
            </a:pP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La</a:t>
            </a:r>
            <a:r>
              <a:rPr sz="2050" b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produzione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non</a:t>
            </a:r>
            <a:r>
              <a:rPr sz="2050" b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3635"/>
                </a:solidFill>
                <a:latin typeface="Georgia"/>
                <a:cs typeface="Georgia"/>
              </a:rPr>
              <a:t>cambia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(dipende</a:t>
            </a:r>
            <a:r>
              <a:rPr sz="2050" b="1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solo</a:t>
            </a:r>
            <a:r>
              <a:rPr sz="2050" b="1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da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K</a:t>
            </a:r>
            <a:r>
              <a:rPr sz="2050" b="1" i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e</a:t>
            </a:r>
            <a:r>
              <a:rPr sz="2050" b="1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spc="-25" dirty="0">
                <a:solidFill>
                  <a:srgbClr val="003635"/>
                </a:solidFill>
                <a:latin typeface="Georgia"/>
                <a:cs typeface="Georgia"/>
              </a:rPr>
              <a:t>L</a:t>
            </a:r>
            <a:r>
              <a:rPr sz="2050" b="1" spc="-25" dirty="0">
                <a:solidFill>
                  <a:srgbClr val="003635"/>
                </a:solidFill>
                <a:latin typeface="Georgia"/>
                <a:cs typeface="Georgia"/>
              </a:rPr>
              <a:t>)</a:t>
            </a:r>
            <a:endParaRPr sz="205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9369" y="3498163"/>
            <a:ext cx="4956810" cy="87884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065" marR="5080" algn="ctr">
              <a:lnSpc>
                <a:spcPts val="2000"/>
              </a:lnSpc>
              <a:spcBef>
                <a:spcPts val="565"/>
              </a:spcBef>
            </a:pP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Quindi,</a:t>
            </a:r>
            <a:r>
              <a:rPr sz="2050" b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il</a:t>
            </a:r>
            <a:r>
              <a:rPr sz="2050" b="1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reddito</a:t>
            </a:r>
            <a:r>
              <a:rPr sz="2050" b="1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disponibile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(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Y</a:t>
            </a:r>
            <a:r>
              <a:rPr sz="2050" b="1" i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–</a:t>
            </a:r>
            <a:r>
              <a:rPr sz="2050" b="1" i="1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spc="-25" dirty="0">
                <a:solidFill>
                  <a:srgbClr val="003635"/>
                </a:solidFill>
                <a:latin typeface="Georgia"/>
                <a:cs typeface="Georgia"/>
              </a:rPr>
              <a:t>T</a:t>
            </a:r>
            <a:r>
              <a:rPr sz="2050" b="1" spc="-25" dirty="0">
                <a:solidFill>
                  <a:srgbClr val="003635"/>
                </a:solidFill>
                <a:latin typeface="Georgia"/>
                <a:cs typeface="Georgia"/>
              </a:rPr>
              <a:t>)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non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cambia</a:t>
            </a:r>
            <a:r>
              <a:rPr sz="2050" b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e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il</a:t>
            </a:r>
            <a:r>
              <a:rPr sz="2050" b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risparmio</a:t>
            </a:r>
            <a:r>
              <a:rPr sz="2050" b="1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3635"/>
                </a:solidFill>
                <a:latin typeface="Georgia"/>
                <a:cs typeface="Georgia"/>
              </a:rPr>
              <a:t>privato</a:t>
            </a:r>
            <a:endParaRPr sz="2050">
              <a:latin typeface="Georgia"/>
              <a:cs typeface="Georgia"/>
            </a:endParaRPr>
          </a:p>
          <a:p>
            <a:pPr algn="ctr">
              <a:lnSpc>
                <a:spcPts val="2245"/>
              </a:lnSpc>
            </a:pP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(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Y</a:t>
            </a:r>
            <a:r>
              <a:rPr sz="2050" b="1" i="1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–</a:t>
            </a:r>
            <a:r>
              <a:rPr sz="2050" b="1" i="1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T</a:t>
            </a:r>
            <a:r>
              <a:rPr sz="2050" b="1" i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–</a:t>
            </a:r>
            <a:r>
              <a:rPr sz="2050" b="1" i="1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3635"/>
                </a:solidFill>
                <a:latin typeface="Georgia"/>
                <a:cs typeface="Georgia"/>
              </a:rPr>
              <a:t>C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)</a:t>
            </a:r>
            <a:r>
              <a:rPr sz="2050" b="1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3635"/>
                </a:solidFill>
                <a:latin typeface="Georgia"/>
                <a:cs typeface="Georgia"/>
              </a:rPr>
              <a:t>non</a:t>
            </a:r>
            <a:r>
              <a:rPr sz="2050" b="1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3635"/>
                </a:solidFill>
                <a:latin typeface="Georgia"/>
                <a:cs typeface="Georgia"/>
              </a:rPr>
              <a:t>varia.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37238" y="2880979"/>
            <a:ext cx="4639310" cy="2779395"/>
            <a:chOff x="2137238" y="2880979"/>
            <a:chExt cx="4639310" cy="2779395"/>
          </a:xfrm>
        </p:grpSpPr>
        <p:sp>
          <p:nvSpPr>
            <p:cNvPr id="9" name="object 9"/>
            <p:cNvSpPr/>
            <p:nvPr/>
          </p:nvSpPr>
          <p:spPr>
            <a:xfrm>
              <a:off x="3999970" y="2976292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1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57949" y="2900697"/>
              <a:ext cx="4098925" cy="2386330"/>
            </a:xfrm>
            <a:custGeom>
              <a:avLst/>
              <a:gdLst/>
              <a:ahLst/>
              <a:cxnLst/>
              <a:rect l="l" t="t" r="r" b="b"/>
              <a:pathLst>
                <a:path w="4098925" h="2386329">
                  <a:moveTo>
                    <a:pt x="0" y="0"/>
                  </a:moveTo>
                  <a:lnTo>
                    <a:pt x="15919" y="45947"/>
                  </a:lnTo>
                  <a:lnTo>
                    <a:pt x="31881" y="91876"/>
                  </a:lnTo>
                  <a:lnTo>
                    <a:pt x="47923" y="137764"/>
                  </a:lnTo>
                  <a:lnTo>
                    <a:pt x="64081" y="183592"/>
                  </a:lnTo>
                  <a:lnTo>
                    <a:pt x="80393" y="229341"/>
                  </a:lnTo>
                  <a:lnTo>
                    <a:pt x="96896" y="274990"/>
                  </a:lnTo>
                  <a:lnTo>
                    <a:pt x="113626" y="320520"/>
                  </a:lnTo>
                  <a:lnTo>
                    <a:pt x="130621" y="365911"/>
                  </a:lnTo>
                  <a:lnTo>
                    <a:pt x="147919" y="411142"/>
                  </a:lnTo>
                  <a:lnTo>
                    <a:pt x="165555" y="456194"/>
                  </a:lnTo>
                  <a:lnTo>
                    <a:pt x="183568" y="501047"/>
                  </a:lnTo>
                  <a:lnTo>
                    <a:pt x="201993" y="545680"/>
                  </a:lnTo>
                  <a:lnTo>
                    <a:pt x="220870" y="590075"/>
                  </a:lnTo>
                  <a:lnTo>
                    <a:pt x="240233" y="634211"/>
                  </a:lnTo>
                  <a:lnTo>
                    <a:pt x="260121" y="678068"/>
                  </a:lnTo>
                  <a:lnTo>
                    <a:pt x="280571" y="721627"/>
                  </a:lnTo>
                  <a:lnTo>
                    <a:pt x="301620" y="764866"/>
                  </a:lnTo>
                  <a:lnTo>
                    <a:pt x="323304" y="807768"/>
                  </a:lnTo>
                  <a:lnTo>
                    <a:pt x="345661" y="850311"/>
                  </a:lnTo>
                  <a:lnTo>
                    <a:pt x="368729" y="892475"/>
                  </a:lnTo>
                  <a:lnTo>
                    <a:pt x="392543" y="934242"/>
                  </a:lnTo>
                  <a:lnTo>
                    <a:pt x="417141" y="975590"/>
                  </a:lnTo>
                  <a:lnTo>
                    <a:pt x="442561" y="1016500"/>
                  </a:lnTo>
                  <a:lnTo>
                    <a:pt x="468839" y="1056952"/>
                  </a:lnTo>
                  <a:lnTo>
                    <a:pt x="496012" y="1096926"/>
                  </a:lnTo>
                  <a:lnTo>
                    <a:pt x="524118" y="1136402"/>
                  </a:lnTo>
                  <a:lnTo>
                    <a:pt x="553194" y="1175361"/>
                  </a:lnTo>
                  <a:lnTo>
                    <a:pt x="583276" y="1213782"/>
                  </a:lnTo>
                  <a:lnTo>
                    <a:pt x="614402" y="1251645"/>
                  </a:lnTo>
                  <a:lnTo>
                    <a:pt x="646609" y="1288931"/>
                  </a:lnTo>
                  <a:lnTo>
                    <a:pt x="679934" y="1325620"/>
                  </a:lnTo>
                  <a:lnTo>
                    <a:pt x="714413" y="1361691"/>
                  </a:lnTo>
                  <a:lnTo>
                    <a:pt x="750085" y="1397125"/>
                  </a:lnTo>
                  <a:lnTo>
                    <a:pt x="786986" y="1431902"/>
                  </a:lnTo>
                  <a:lnTo>
                    <a:pt x="825154" y="1466002"/>
                  </a:lnTo>
                  <a:lnTo>
                    <a:pt x="864625" y="1499404"/>
                  </a:lnTo>
                  <a:lnTo>
                    <a:pt x="905436" y="1532090"/>
                  </a:lnTo>
                  <a:lnTo>
                    <a:pt x="947625" y="1564040"/>
                  </a:lnTo>
                  <a:lnTo>
                    <a:pt x="991229" y="1595232"/>
                  </a:lnTo>
                  <a:lnTo>
                    <a:pt x="1036284" y="1625648"/>
                  </a:lnTo>
                  <a:lnTo>
                    <a:pt x="1082828" y="1655268"/>
                  </a:lnTo>
                  <a:lnTo>
                    <a:pt x="1130898" y="1684071"/>
                  </a:lnTo>
                  <a:lnTo>
                    <a:pt x="1164897" y="1703420"/>
                  </a:lnTo>
                  <a:lnTo>
                    <a:pt x="1199621" y="1722378"/>
                  </a:lnTo>
                  <a:lnTo>
                    <a:pt x="1235060" y="1740954"/>
                  </a:lnTo>
                  <a:lnTo>
                    <a:pt x="1271202" y="1759152"/>
                  </a:lnTo>
                  <a:lnTo>
                    <a:pt x="1308033" y="1776981"/>
                  </a:lnTo>
                  <a:lnTo>
                    <a:pt x="1345542" y="1794445"/>
                  </a:lnTo>
                  <a:lnTo>
                    <a:pt x="1383717" y="1811553"/>
                  </a:lnTo>
                  <a:lnTo>
                    <a:pt x="1422546" y="1828309"/>
                  </a:lnTo>
                  <a:lnTo>
                    <a:pt x="1462016" y="1844722"/>
                  </a:lnTo>
                  <a:lnTo>
                    <a:pt x="1502116" y="1860796"/>
                  </a:lnTo>
                  <a:lnTo>
                    <a:pt x="1542833" y="1876540"/>
                  </a:lnTo>
                  <a:lnTo>
                    <a:pt x="1584156" y="1891959"/>
                  </a:lnTo>
                  <a:lnTo>
                    <a:pt x="1626071" y="1907060"/>
                  </a:lnTo>
                  <a:lnTo>
                    <a:pt x="1668568" y="1921850"/>
                  </a:lnTo>
                  <a:lnTo>
                    <a:pt x="1711634" y="1936335"/>
                  </a:lnTo>
                  <a:lnTo>
                    <a:pt x="1755257" y="1950522"/>
                  </a:lnTo>
                  <a:lnTo>
                    <a:pt x="1799424" y="1964416"/>
                  </a:lnTo>
                  <a:lnTo>
                    <a:pt x="1844124" y="1978026"/>
                  </a:lnTo>
                  <a:lnTo>
                    <a:pt x="1889345" y="1991356"/>
                  </a:lnTo>
                  <a:lnTo>
                    <a:pt x="1935074" y="2004414"/>
                  </a:lnTo>
                  <a:lnTo>
                    <a:pt x="1981299" y="2017207"/>
                  </a:lnTo>
                  <a:lnTo>
                    <a:pt x="2028009" y="2029741"/>
                  </a:lnTo>
                  <a:lnTo>
                    <a:pt x="2075191" y="2042022"/>
                  </a:lnTo>
                  <a:lnTo>
                    <a:pt x="2122832" y="2054057"/>
                  </a:lnTo>
                  <a:lnTo>
                    <a:pt x="2170922" y="2065852"/>
                  </a:lnTo>
                  <a:lnTo>
                    <a:pt x="2219448" y="2077415"/>
                  </a:lnTo>
                  <a:lnTo>
                    <a:pt x="2268397" y="2088751"/>
                  </a:lnTo>
                  <a:lnTo>
                    <a:pt x="2317758" y="2099867"/>
                  </a:lnTo>
                  <a:lnTo>
                    <a:pt x="2367518" y="2110770"/>
                  </a:lnTo>
                  <a:lnTo>
                    <a:pt x="2417666" y="2121466"/>
                  </a:lnTo>
                  <a:lnTo>
                    <a:pt x="2468189" y="2131961"/>
                  </a:lnTo>
                  <a:lnTo>
                    <a:pt x="2519075" y="2142263"/>
                  </a:lnTo>
                  <a:lnTo>
                    <a:pt x="2570312" y="2152378"/>
                  </a:lnTo>
                  <a:lnTo>
                    <a:pt x="2621888" y="2162312"/>
                  </a:lnTo>
                  <a:lnTo>
                    <a:pt x="2673792" y="2172073"/>
                  </a:lnTo>
                  <a:lnTo>
                    <a:pt x="2726009" y="2181665"/>
                  </a:lnTo>
                  <a:lnTo>
                    <a:pt x="2778530" y="2191097"/>
                  </a:lnTo>
                  <a:lnTo>
                    <a:pt x="2831341" y="2200374"/>
                  </a:lnTo>
                  <a:lnTo>
                    <a:pt x="2884430" y="2209503"/>
                  </a:lnTo>
                  <a:lnTo>
                    <a:pt x="2937786" y="2218491"/>
                  </a:lnTo>
                  <a:lnTo>
                    <a:pt x="2991396" y="2227343"/>
                  </a:lnTo>
                  <a:lnTo>
                    <a:pt x="3045248" y="2236068"/>
                  </a:lnTo>
                  <a:lnTo>
                    <a:pt x="3099330" y="2244671"/>
                  </a:lnTo>
                  <a:lnTo>
                    <a:pt x="3153630" y="2253158"/>
                  </a:lnTo>
                  <a:lnTo>
                    <a:pt x="3208136" y="2261537"/>
                  </a:lnTo>
                  <a:lnTo>
                    <a:pt x="3262836" y="2269814"/>
                  </a:lnTo>
                  <a:lnTo>
                    <a:pt x="3317717" y="2277995"/>
                  </a:lnTo>
                  <a:lnTo>
                    <a:pt x="3372767" y="2286087"/>
                  </a:lnTo>
                  <a:lnTo>
                    <a:pt x="3427975" y="2294096"/>
                  </a:lnTo>
                  <a:lnTo>
                    <a:pt x="3483328" y="2302030"/>
                  </a:lnTo>
                  <a:lnTo>
                    <a:pt x="3538815" y="2309894"/>
                  </a:lnTo>
                  <a:lnTo>
                    <a:pt x="3594422" y="2317695"/>
                  </a:lnTo>
                  <a:lnTo>
                    <a:pt x="3650139" y="2325440"/>
                  </a:lnTo>
                  <a:lnTo>
                    <a:pt x="3705952" y="2333134"/>
                  </a:lnTo>
                  <a:lnTo>
                    <a:pt x="3761850" y="2340786"/>
                  </a:lnTo>
                  <a:lnTo>
                    <a:pt x="3817821" y="2348401"/>
                  </a:lnTo>
                  <a:lnTo>
                    <a:pt x="3873852" y="2355986"/>
                  </a:lnTo>
                  <a:lnTo>
                    <a:pt x="3929931" y="2363547"/>
                  </a:lnTo>
                  <a:lnTo>
                    <a:pt x="3986047" y="2371090"/>
                  </a:lnTo>
                  <a:lnTo>
                    <a:pt x="4042187" y="2378624"/>
                  </a:lnTo>
                  <a:lnTo>
                    <a:pt x="4098340" y="2386153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7238" y="4690313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007441" y="4954271"/>
            <a:ext cx="1363980" cy="92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5080" indent="-172085">
              <a:lnSpc>
                <a:spcPct val="117400"/>
              </a:lnSpc>
              <a:spcBef>
                <a:spcPts val="95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4737" y="4423490"/>
            <a:ext cx="3835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i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43435" y="729281"/>
            <a:ext cx="7541895" cy="15233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71830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comparata: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aumento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spesa</a:t>
            </a:r>
            <a:r>
              <a:rPr sz="2500" spc="-4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pubblica</a:t>
            </a:r>
            <a:endParaRPr sz="2500" dirty="0">
              <a:latin typeface="Georgia"/>
              <a:cs typeface="Georgia"/>
            </a:endParaRPr>
          </a:p>
          <a:p>
            <a:pPr marL="692150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40</a:t>
            </a:r>
            <a:endParaRPr sz="16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latin typeface="Georgia"/>
                <a:cs typeface="Georgia"/>
              </a:rPr>
              <a:t>Aumento 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G,</a:t>
            </a:r>
            <a:r>
              <a:rPr sz="2050" b="1" i="1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tasse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T</a:t>
            </a:r>
            <a:r>
              <a:rPr sz="2050" b="1" i="1" spc="-20" dirty="0">
                <a:latin typeface="Georgia"/>
                <a:cs typeface="Georgia"/>
              </a:rPr>
              <a:t> </a:t>
            </a:r>
            <a:r>
              <a:rPr sz="205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inalterate</a:t>
            </a:r>
            <a:r>
              <a:rPr sz="2050" spc="-10" dirty="0">
                <a:latin typeface="Georgia"/>
                <a:cs typeface="Georgia"/>
              </a:rPr>
              <a:t>.</a:t>
            </a:r>
            <a:endParaRPr sz="2050" dirty="0">
              <a:latin typeface="Georgia"/>
              <a:cs typeface="Georgia"/>
            </a:endParaRP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029F9C2E-882E-AC50-66C4-04448413D266}"/>
              </a:ext>
            </a:extLst>
          </p:cNvPr>
          <p:cNvSpPr txBox="1"/>
          <p:nvPr/>
        </p:nvSpPr>
        <p:spPr>
          <a:xfrm>
            <a:off x="839088" y="5345048"/>
            <a:ext cx="9056019" cy="139781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50" dirty="0" err="1">
                <a:latin typeface="Georgia"/>
                <a:cs typeface="Georgia"/>
              </a:rPr>
              <a:t>Aument</a:t>
            </a:r>
            <a:r>
              <a:rPr lang="it-IT" sz="2050" dirty="0">
                <a:latin typeface="Georgia"/>
                <a:cs typeface="Georgia"/>
              </a:rPr>
              <a:t>a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G,</a:t>
            </a:r>
            <a:r>
              <a:rPr sz="2050" b="1" i="1" spc="20" dirty="0">
                <a:latin typeface="Georgia"/>
                <a:cs typeface="Georgia"/>
              </a:rPr>
              <a:t> </a:t>
            </a:r>
            <a:r>
              <a:rPr lang="it-IT" sz="2050" dirty="0">
                <a:latin typeface="Georgia"/>
                <a:cs typeface="Georgia"/>
              </a:rPr>
              <a:t>aumenta domanda, aumento G compensato da diminuzione altre componenti domanda, in particolare dagli investimenti, ma ciò implica aumento </a:t>
            </a:r>
            <a:r>
              <a:rPr lang="it-IT" sz="2050" dirty="0" err="1">
                <a:latin typeface="Georgia"/>
                <a:cs typeface="Georgia"/>
              </a:rPr>
              <a:t>r</a:t>
            </a:r>
            <a:r>
              <a:rPr lang="it-IT" sz="2050" dirty="0">
                <a:latin typeface="Georgia"/>
                <a:cs typeface="Georgia"/>
              </a:rPr>
              <a:t>. (Effetto spiazzamento)</a:t>
            </a:r>
            <a:endParaRPr sz="205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309" y="2672271"/>
            <a:ext cx="7234555" cy="2991485"/>
            <a:chOff x="2132309" y="2672271"/>
            <a:chExt cx="7234555" cy="2991485"/>
          </a:xfrm>
        </p:grpSpPr>
        <p:sp>
          <p:nvSpPr>
            <p:cNvPr id="3" name="object 3"/>
            <p:cNvSpPr/>
            <p:nvPr/>
          </p:nvSpPr>
          <p:spPr>
            <a:xfrm>
              <a:off x="2137238" y="2677200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99970" y="2976291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1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36508" y="2905627"/>
              <a:ext cx="5125085" cy="1125855"/>
            </a:xfrm>
            <a:custGeom>
              <a:avLst/>
              <a:gdLst/>
              <a:ahLst/>
              <a:cxnLst/>
              <a:rect l="l" t="t" r="r" b="b"/>
              <a:pathLst>
                <a:path w="5125084" h="1125854">
                  <a:moveTo>
                    <a:pt x="0" y="0"/>
                  </a:moveTo>
                  <a:lnTo>
                    <a:pt x="5124978" y="0"/>
                  </a:lnTo>
                  <a:lnTo>
                    <a:pt x="5124978" y="1125698"/>
                  </a:lnTo>
                  <a:lnTo>
                    <a:pt x="0" y="1125698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57950" y="2900697"/>
              <a:ext cx="4098925" cy="2386330"/>
            </a:xfrm>
            <a:custGeom>
              <a:avLst/>
              <a:gdLst/>
              <a:ahLst/>
              <a:cxnLst/>
              <a:rect l="l" t="t" r="r" b="b"/>
              <a:pathLst>
                <a:path w="4098925" h="2386329">
                  <a:moveTo>
                    <a:pt x="0" y="0"/>
                  </a:moveTo>
                  <a:lnTo>
                    <a:pt x="15919" y="45947"/>
                  </a:lnTo>
                  <a:lnTo>
                    <a:pt x="31881" y="91876"/>
                  </a:lnTo>
                  <a:lnTo>
                    <a:pt x="47923" y="137764"/>
                  </a:lnTo>
                  <a:lnTo>
                    <a:pt x="64081" y="183592"/>
                  </a:lnTo>
                  <a:lnTo>
                    <a:pt x="80393" y="229341"/>
                  </a:lnTo>
                  <a:lnTo>
                    <a:pt x="96896" y="274990"/>
                  </a:lnTo>
                  <a:lnTo>
                    <a:pt x="113626" y="320520"/>
                  </a:lnTo>
                  <a:lnTo>
                    <a:pt x="130621" y="365911"/>
                  </a:lnTo>
                  <a:lnTo>
                    <a:pt x="147919" y="411142"/>
                  </a:lnTo>
                  <a:lnTo>
                    <a:pt x="165555" y="456194"/>
                  </a:lnTo>
                  <a:lnTo>
                    <a:pt x="183568" y="501047"/>
                  </a:lnTo>
                  <a:lnTo>
                    <a:pt x="201993" y="545680"/>
                  </a:lnTo>
                  <a:lnTo>
                    <a:pt x="220870" y="590075"/>
                  </a:lnTo>
                  <a:lnTo>
                    <a:pt x="240233" y="634211"/>
                  </a:lnTo>
                  <a:lnTo>
                    <a:pt x="260121" y="678068"/>
                  </a:lnTo>
                  <a:lnTo>
                    <a:pt x="280571" y="721627"/>
                  </a:lnTo>
                  <a:lnTo>
                    <a:pt x="301620" y="764866"/>
                  </a:lnTo>
                  <a:lnTo>
                    <a:pt x="323304" y="807768"/>
                  </a:lnTo>
                  <a:lnTo>
                    <a:pt x="345661" y="850311"/>
                  </a:lnTo>
                  <a:lnTo>
                    <a:pt x="368729" y="892475"/>
                  </a:lnTo>
                  <a:lnTo>
                    <a:pt x="392543" y="934242"/>
                  </a:lnTo>
                  <a:lnTo>
                    <a:pt x="417141" y="975590"/>
                  </a:lnTo>
                  <a:lnTo>
                    <a:pt x="442561" y="1016500"/>
                  </a:lnTo>
                  <a:lnTo>
                    <a:pt x="468839" y="1056952"/>
                  </a:lnTo>
                  <a:lnTo>
                    <a:pt x="496012" y="1096926"/>
                  </a:lnTo>
                  <a:lnTo>
                    <a:pt x="524118" y="1136402"/>
                  </a:lnTo>
                  <a:lnTo>
                    <a:pt x="553194" y="1175361"/>
                  </a:lnTo>
                  <a:lnTo>
                    <a:pt x="583276" y="1213782"/>
                  </a:lnTo>
                  <a:lnTo>
                    <a:pt x="614402" y="1251645"/>
                  </a:lnTo>
                  <a:lnTo>
                    <a:pt x="646609" y="1288931"/>
                  </a:lnTo>
                  <a:lnTo>
                    <a:pt x="679934" y="1325620"/>
                  </a:lnTo>
                  <a:lnTo>
                    <a:pt x="714413" y="1361691"/>
                  </a:lnTo>
                  <a:lnTo>
                    <a:pt x="750085" y="1397125"/>
                  </a:lnTo>
                  <a:lnTo>
                    <a:pt x="786986" y="1431902"/>
                  </a:lnTo>
                  <a:lnTo>
                    <a:pt x="825154" y="1466002"/>
                  </a:lnTo>
                  <a:lnTo>
                    <a:pt x="864625" y="1499404"/>
                  </a:lnTo>
                  <a:lnTo>
                    <a:pt x="905436" y="1532090"/>
                  </a:lnTo>
                  <a:lnTo>
                    <a:pt x="947625" y="1564040"/>
                  </a:lnTo>
                  <a:lnTo>
                    <a:pt x="991229" y="1595232"/>
                  </a:lnTo>
                  <a:lnTo>
                    <a:pt x="1036284" y="1625648"/>
                  </a:lnTo>
                  <a:lnTo>
                    <a:pt x="1082828" y="1655268"/>
                  </a:lnTo>
                  <a:lnTo>
                    <a:pt x="1130898" y="1684071"/>
                  </a:lnTo>
                  <a:lnTo>
                    <a:pt x="1164897" y="1703420"/>
                  </a:lnTo>
                  <a:lnTo>
                    <a:pt x="1199621" y="1722378"/>
                  </a:lnTo>
                  <a:lnTo>
                    <a:pt x="1235060" y="1740954"/>
                  </a:lnTo>
                  <a:lnTo>
                    <a:pt x="1271202" y="1759152"/>
                  </a:lnTo>
                  <a:lnTo>
                    <a:pt x="1308033" y="1776981"/>
                  </a:lnTo>
                  <a:lnTo>
                    <a:pt x="1345542" y="1794445"/>
                  </a:lnTo>
                  <a:lnTo>
                    <a:pt x="1383717" y="1811553"/>
                  </a:lnTo>
                  <a:lnTo>
                    <a:pt x="1422546" y="1828309"/>
                  </a:lnTo>
                  <a:lnTo>
                    <a:pt x="1462016" y="1844722"/>
                  </a:lnTo>
                  <a:lnTo>
                    <a:pt x="1502116" y="1860796"/>
                  </a:lnTo>
                  <a:lnTo>
                    <a:pt x="1542833" y="1876540"/>
                  </a:lnTo>
                  <a:lnTo>
                    <a:pt x="1584156" y="1891959"/>
                  </a:lnTo>
                  <a:lnTo>
                    <a:pt x="1626071" y="1907060"/>
                  </a:lnTo>
                  <a:lnTo>
                    <a:pt x="1668568" y="1921850"/>
                  </a:lnTo>
                  <a:lnTo>
                    <a:pt x="1711634" y="1936335"/>
                  </a:lnTo>
                  <a:lnTo>
                    <a:pt x="1755257" y="1950522"/>
                  </a:lnTo>
                  <a:lnTo>
                    <a:pt x="1799424" y="1964416"/>
                  </a:lnTo>
                  <a:lnTo>
                    <a:pt x="1844124" y="1978026"/>
                  </a:lnTo>
                  <a:lnTo>
                    <a:pt x="1889345" y="1991356"/>
                  </a:lnTo>
                  <a:lnTo>
                    <a:pt x="1935074" y="2004414"/>
                  </a:lnTo>
                  <a:lnTo>
                    <a:pt x="1981299" y="2017207"/>
                  </a:lnTo>
                  <a:lnTo>
                    <a:pt x="2028009" y="2029741"/>
                  </a:lnTo>
                  <a:lnTo>
                    <a:pt x="2075191" y="2042022"/>
                  </a:lnTo>
                  <a:lnTo>
                    <a:pt x="2122832" y="2054057"/>
                  </a:lnTo>
                  <a:lnTo>
                    <a:pt x="2170922" y="2065852"/>
                  </a:lnTo>
                  <a:lnTo>
                    <a:pt x="2219448" y="2077415"/>
                  </a:lnTo>
                  <a:lnTo>
                    <a:pt x="2268397" y="2088751"/>
                  </a:lnTo>
                  <a:lnTo>
                    <a:pt x="2317758" y="2099867"/>
                  </a:lnTo>
                  <a:lnTo>
                    <a:pt x="2367518" y="2110770"/>
                  </a:lnTo>
                  <a:lnTo>
                    <a:pt x="2417666" y="2121466"/>
                  </a:lnTo>
                  <a:lnTo>
                    <a:pt x="2468189" y="2131961"/>
                  </a:lnTo>
                  <a:lnTo>
                    <a:pt x="2519075" y="2142263"/>
                  </a:lnTo>
                  <a:lnTo>
                    <a:pt x="2570312" y="2152378"/>
                  </a:lnTo>
                  <a:lnTo>
                    <a:pt x="2621888" y="2162312"/>
                  </a:lnTo>
                  <a:lnTo>
                    <a:pt x="2673792" y="2172073"/>
                  </a:lnTo>
                  <a:lnTo>
                    <a:pt x="2726009" y="2181665"/>
                  </a:lnTo>
                  <a:lnTo>
                    <a:pt x="2778530" y="2191097"/>
                  </a:lnTo>
                  <a:lnTo>
                    <a:pt x="2831341" y="2200374"/>
                  </a:lnTo>
                  <a:lnTo>
                    <a:pt x="2884430" y="2209503"/>
                  </a:lnTo>
                  <a:lnTo>
                    <a:pt x="2937786" y="2218491"/>
                  </a:lnTo>
                  <a:lnTo>
                    <a:pt x="2991396" y="2227343"/>
                  </a:lnTo>
                  <a:lnTo>
                    <a:pt x="3045248" y="2236068"/>
                  </a:lnTo>
                  <a:lnTo>
                    <a:pt x="3099330" y="2244671"/>
                  </a:lnTo>
                  <a:lnTo>
                    <a:pt x="3153630" y="2253158"/>
                  </a:lnTo>
                  <a:lnTo>
                    <a:pt x="3208136" y="2261537"/>
                  </a:lnTo>
                  <a:lnTo>
                    <a:pt x="3262836" y="2269814"/>
                  </a:lnTo>
                  <a:lnTo>
                    <a:pt x="3317717" y="2277995"/>
                  </a:lnTo>
                  <a:lnTo>
                    <a:pt x="3372767" y="2286087"/>
                  </a:lnTo>
                  <a:lnTo>
                    <a:pt x="3427975" y="2294096"/>
                  </a:lnTo>
                  <a:lnTo>
                    <a:pt x="3483328" y="2302030"/>
                  </a:lnTo>
                  <a:lnTo>
                    <a:pt x="3538815" y="2309894"/>
                  </a:lnTo>
                  <a:lnTo>
                    <a:pt x="3594422" y="2317695"/>
                  </a:lnTo>
                  <a:lnTo>
                    <a:pt x="3650139" y="2325440"/>
                  </a:lnTo>
                  <a:lnTo>
                    <a:pt x="3705952" y="2333134"/>
                  </a:lnTo>
                  <a:lnTo>
                    <a:pt x="3761850" y="2340786"/>
                  </a:lnTo>
                  <a:lnTo>
                    <a:pt x="3817821" y="2348401"/>
                  </a:lnTo>
                  <a:lnTo>
                    <a:pt x="3873852" y="2355986"/>
                  </a:lnTo>
                  <a:lnTo>
                    <a:pt x="3929931" y="2363547"/>
                  </a:lnTo>
                  <a:lnTo>
                    <a:pt x="3986047" y="2371090"/>
                  </a:lnTo>
                  <a:lnTo>
                    <a:pt x="4042187" y="2378624"/>
                  </a:lnTo>
                  <a:lnTo>
                    <a:pt x="4098340" y="2386153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7238" y="4690313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04742" y="2974648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0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04742" y="3456152"/>
              <a:ext cx="895350" cy="79375"/>
            </a:xfrm>
            <a:custGeom>
              <a:avLst/>
              <a:gdLst/>
              <a:ahLst/>
              <a:cxnLst/>
              <a:rect l="l" t="t" r="r" b="b"/>
              <a:pathLst>
                <a:path w="895350" h="79375">
                  <a:moveTo>
                    <a:pt x="78845" y="0"/>
                  </a:moveTo>
                  <a:lnTo>
                    <a:pt x="0" y="39441"/>
                  </a:lnTo>
                  <a:lnTo>
                    <a:pt x="78846" y="78880"/>
                  </a:lnTo>
                  <a:lnTo>
                    <a:pt x="78846" y="44371"/>
                  </a:lnTo>
                  <a:lnTo>
                    <a:pt x="895228" y="44369"/>
                  </a:lnTo>
                  <a:lnTo>
                    <a:pt x="895228" y="34509"/>
                  </a:lnTo>
                  <a:lnTo>
                    <a:pt x="78846" y="34510"/>
                  </a:lnTo>
                  <a:lnTo>
                    <a:pt x="78845" y="0"/>
                  </a:lnTo>
                  <a:close/>
                </a:path>
              </a:pathLst>
            </a:custGeom>
            <a:solidFill>
              <a:srgbClr val="646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18035" y="729281"/>
            <a:ext cx="8079740" cy="51454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85420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comparata: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aumento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spesa</a:t>
            </a:r>
            <a:r>
              <a:rPr sz="2500" spc="-4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pubblica</a:t>
            </a:r>
            <a:endParaRPr sz="2500">
              <a:latin typeface="Georgia"/>
              <a:cs typeface="Georgia"/>
            </a:endParaRPr>
          </a:p>
          <a:p>
            <a:pPr marL="205104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41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</a:pPr>
            <a:r>
              <a:rPr sz="2050" dirty="0">
                <a:latin typeface="Georgia"/>
                <a:cs typeface="Georgia"/>
              </a:rPr>
              <a:t>Aumento 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G,</a:t>
            </a:r>
            <a:r>
              <a:rPr sz="2050" b="1" i="1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tasse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T</a:t>
            </a:r>
            <a:r>
              <a:rPr sz="2050" b="1" i="1" spc="-20" dirty="0">
                <a:latin typeface="Georgia"/>
                <a:cs typeface="Georgia"/>
              </a:rPr>
              <a:t> </a:t>
            </a:r>
            <a:r>
              <a:rPr sz="2050" i="1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inalterate</a:t>
            </a:r>
            <a:r>
              <a:rPr sz="2050" spc="-10" dirty="0">
                <a:latin typeface="Georgia"/>
                <a:cs typeface="Georgia"/>
              </a:rPr>
              <a:t>.</a:t>
            </a:r>
            <a:endParaRPr sz="2050">
              <a:latin typeface="Georgia"/>
              <a:cs typeface="Georgia"/>
            </a:endParaRPr>
          </a:p>
          <a:p>
            <a:pPr marL="567055">
              <a:lnSpc>
                <a:spcPts val="3260"/>
              </a:lnSpc>
              <a:spcBef>
                <a:spcPts val="204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  <a:p>
            <a:pPr marL="3130550" marR="30480" algn="ctr">
              <a:lnSpc>
                <a:spcPts val="2000"/>
              </a:lnSpc>
              <a:spcBef>
                <a:spcPts val="229"/>
              </a:spcBef>
            </a:pP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Un</a:t>
            </a:r>
            <a:r>
              <a:rPr sz="2050" b="1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aumento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0099"/>
                </a:solidFill>
                <a:latin typeface="Georgia"/>
                <a:cs typeface="Georgia"/>
              </a:rPr>
              <a:t>G</a:t>
            </a:r>
            <a:r>
              <a:rPr sz="2050" b="1" i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riduce</a:t>
            </a:r>
            <a:r>
              <a:rPr sz="2050" b="1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il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0099"/>
                </a:solidFill>
                <a:latin typeface="Georgia"/>
                <a:cs typeface="Georgia"/>
              </a:rPr>
              <a:t>risparmio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pubblico</a:t>
            </a:r>
            <a:r>
              <a:rPr sz="2050" b="1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(e</a:t>
            </a:r>
            <a:r>
              <a:rPr sz="2050" b="1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quindi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quello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0099"/>
                </a:solidFill>
                <a:latin typeface="Georgia"/>
                <a:cs typeface="Georgia"/>
              </a:rPr>
              <a:t>nazionale)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e</a:t>
            </a:r>
            <a:r>
              <a:rPr sz="2050" b="1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b="1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curva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offerta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capitali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spc="-25" dirty="0">
                <a:solidFill>
                  <a:srgbClr val="000099"/>
                </a:solidFill>
                <a:latin typeface="Georgia"/>
                <a:cs typeface="Georgia"/>
              </a:rPr>
              <a:t>si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sposta</a:t>
            </a:r>
            <a:r>
              <a:rPr sz="2050" b="1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000099"/>
                </a:solidFill>
                <a:latin typeface="Georgia"/>
                <a:cs typeface="Georgia"/>
              </a:rPr>
              <a:t>verso</a:t>
            </a:r>
            <a:r>
              <a:rPr sz="2050" b="1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000099"/>
                </a:solidFill>
                <a:latin typeface="Georgia"/>
                <a:cs typeface="Georgia"/>
              </a:rPr>
              <a:t>sinistra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Georgia"/>
              <a:cs typeface="Georgia"/>
            </a:endParaRPr>
          </a:p>
          <a:p>
            <a:pPr marL="572770">
              <a:lnSpc>
                <a:spcPct val="100000"/>
              </a:lnSpc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i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  <a:p>
            <a:pPr marL="5973445" marR="930910" indent="-172085">
              <a:lnSpc>
                <a:spcPct val="117400"/>
              </a:lnSpc>
              <a:spcBef>
                <a:spcPts val="1175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158" y="2675407"/>
            <a:ext cx="6761480" cy="2993390"/>
            <a:chOff x="2132158" y="2675407"/>
            <a:chExt cx="6761480" cy="2993390"/>
          </a:xfrm>
        </p:grpSpPr>
        <p:sp>
          <p:nvSpPr>
            <p:cNvPr id="3" name="object 3"/>
            <p:cNvSpPr/>
            <p:nvPr/>
          </p:nvSpPr>
          <p:spPr>
            <a:xfrm>
              <a:off x="2137238" y="2682132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57950" y="2905627"/>
              <a:ext cx="4098925" cy="2386330"/>
            </a:xfrm>
            <a:custGeom>
              <a:avLst/>
              <a:gdLst/>
              <a:ahLst/>
              <a:cxnLst/>
              <a:rect l="l" t="t" r="r" b="b"/>
              <a:pathLst>
                <a:path w="4098925" h="2386329">
                  <a:moveTo>
                    <a:pt x="0" y="0"/>
                  </a:moveTo>
                  <a:lnTo>
                    <a:pt x="15919" y="45947"/>
                  </a:lnTo>
                  <a:lnTo>
                    <a:pt x="31881" y="91876"/>
                  </a:lnTo>
                  <a:lnTo>
                    <a:pt x="47923" y="137764"/>
                  </a:lnTo>
                  <a:lnTo>
                    <a:pt x="64081" y="183592"/>
                  </a:lnTo>
                  <a:lnTo>
                    <a:pt x="80393" y="229341"/>
                  </a:lnTo>
                  <a:lnTo>
                    <a:pt x="96896" y="274990"/>
                  </a:lnTo>
                  <a:lnTo>
                    <a:pt x="113626" y="320520"/>
                  </a:lnTo>
                  <a:lnTo>
                    <a:pt x="130621" y="365911"/>
                  </a:lnTo>
                  <a:lnTo>
                    <a:pt x="147919" y="411142"/>
                  </a:lnTo>
                  <a:lnTo>
                    <a:pt x="165555" y="456194"/>
                  </a:lnTo>
                  <a:lnTo>
                    <a:pt x="183568" y="501046"/>
                  </a:lnTo>
                  <a:lnTo>
                    <a:pt x="201993" y="545680"/>
                  </a:lnTo>
                  <a:lnTo>
                    <a:pt x="220870" y="590075"/>
                  </a:lnTo>
                  <a:lnTo>
                    <a:pt x="240233" y="634211"/>
                  </a:lnTo>
                  <a:lnTo>
                    <a:pt x="260121" y="678068"/>
                  </a:lnTo>
                  <a:lnTo>
                    <a:pt x="280571" y="721627"/>
                  </a:lnTo>
                  <a:lnTo>
                    <a:pt x="301620" y="764866"/>
                  </a:lnTo>
                  <a:lnTo>
                    <a:pt x="323304" y="807768"/>
                  </a:lnTo>
                  <a:lnTo>
                    <a:pt x="345661" y="850311"/>
                  </a:lnTo>
                  <a:lnTo>
                    <a:pt x="368729" y="892475"/>
                  </a:lnTo>
                  <a:lnTo>
                    <a:pt x="392543" y="934241"/>
                  </a:lnTo>
                  <a:lnTo>
                    <a:pt x="417141" y="975590"/>
                  </a:lnTo>
                  <a:lnTo>
                    <a:pt x="442561" y="1016500"/>
                  </a:lnTo>
                  <a:lnTo>
                    <a:pt x="468839" y="1056952"/>
                  </a:lnTo>
                  <a:lnTo>
                    <a:pt x="496012" y="1096926"/>
                  </a:lnTo>
                  <a:lnTo>
                    <a:pt x="524118" y="1136402"/>
                  </a:lnTo>
                  <a:lnTo>
                    <a:pt x="553194" y="1175361"/>
                  </a:lnTo>
                  <a:lnTo>
                    <a:pt x="583276" y="1213782"/>
                  </a:lnTo>
                  <a:lnTo>
                    <a:pt x="614402" y="1251645"/>
                  </a:lnTo>
                  <a:lnTo>
                    <a:pt x="646609" y="1288931"/>
                  </a:lnTo>
                  <a:lnTo>
                    <a:pt x="679934" y="1325620"/>
                  </a:lnTo>
                  <a:lnTo>
                    <a:pt x="714413" y="1361691"/>
                  </a:lnTo>
                  <a:lnTo>
                    <a:pt x="750085" y="1397125"/>
                  </a:lnTo>
                  <a:lnTo>
                    <a:pt x="786986" y="1431902"/>
                  </a:lnTo>
                  <a:lnTo>
                    <a:pt x="825154" y="1466002"/>
                  </a:lnTo>
                  <a:lnTo>
                    <a:pt x="864625" y="1499404"/>
                  </a:lnTo>
                  <a:lnTo>
                    <a:pt x="905436" y="1532090"/>
                  </a:lnTo>
                  <a:lnTo>
                    <a:pt x="947625" y="1564040"/>
                  </a:lnTo>
                  <a:lnTo>
                    <a:pt x="991229" y="1595232"/>
                  </a:lnTo>
                  <a:lnTo>
                    <a:pt x="1036284" y="1625648"/>
                  </a:lnTo>
                  <a:lnTo>
                    <a:pt x="1082828" y="1655268"/>
                  </a:lnTo>
                  <a:lnTo>
                    <a:pt x="1130898" y="1684071"/>
                  </a:lnTo>
                  <a:lnTo>
                    <a:pt x="1164897" y="1703420"/>
                  </a:lnTo>
                  <a:lnTo>
                    <a:pt x="1199621" y="1722378"/>
                  </a:lnTo>
                  <a:lnTo>
                    <a:pt x="1235060" y="1740954"/>
                  </a:lnTo>
                  <a:lnTo>
                    <a:pt x="1271202" y="1759152"/>
                  </a:lnTo>
                  <a:lnTo>
                    <a:pt x="1308033" y="1776981"/>
                  </a:lnTo>
                  <a:lnTo>
                    <a:pt x="1345542" y="1794445"/>
                  </a:lnTo>
                  <a:lnTo>
                    <a:pt x="1383717" y="1811552"/>
                  </a:lnTo>
                  <a:lnTo>
                    <a:pt x="1422546" y="1828309"/>
                  </a:lnTo>
                  <a:lnTo>
                    <a:pt x="1462016" y="1844721"/>
                  </a:lnTo>
                  <a:lnTo>
                    <a:pt x="1502116" y="1860796"/>
                  </a:lnTo>
                  <a:lnTo>
                    <a:pt x="1542833" y="1876540"/>
                  </a:lnTo>
                  <a:lnTo>
                    <a:pt x="1584156" y="1891959"/>
                  </a:lnTo>
                  <a:lnTo>
                    <a:pt x="1626071" y="1907060"/>
                  </a:lnTo>
                  <a:lnTo>
                    <a:pt x="1668568" y="1921850"/>
                  </a:lnTo>
                  <a:lnTo>
                    <a:pt x="1711634" y="1936335"/>
                  </a:lnTo>
                  <a:lnTo>
                    <a:pt x="1755257" y="1950521"/>
                  </a:lnTo>
                  <a:lnTo>
                    <a:pt x="1799424" y="1964416"/>
                  </a:lnTo>
                  <a:lnTo>
                    <a:pt x="1844124" y="1978025"/>
                  </a:lnTo>
                  <a:lnTo>
                    <a:pt x="1889345" y="1991356"/>
                  </a:lnTo>
                  <a:lnTo>
                    <a:pt x="1935074" y="2004414"/>
                  </a:lnTo>
                  <a:lnTo>
                    <a:pt x="1981299" y="2017207"/>
                  </a:lnTo>
                  <a:lnTo>
                    <a:pt x="2028009" y="2029740"/>
                  </a:lnTo>
                  <a:lnTo>
                    <a:pt x="2075191" y="2042021"/>
                  </a:lnTo>
                  <a:lnTo>
                    <a:pt x="2122832" y="2054056"/>
                  </a:lnTo>
                  <a:lnTo>
                    <a:pt x="2170922" y="2065852"/>
                  </a:lnTo>
                  <a:lnTo>
                    <a:pt x="2219448" y="2077414"/>
                  </a:lnTo>
                  <a:lnTo>
                    <a:pt x="2268397" y="2088750"/>
                  </a:lnTo>
                  <a:lnTo>
                    <a:pt x="2317758" y="2099866"/>
                  </a:lnTo>
                  <a:lnTo>
                    <a:pt x="2367518" y="2110769"/>
                  </a:lnTo>
                  <a:lnTo>
                    <a:pt x="2417666" y="2121465"/>
                  </a:lnTo>
                  <a:lnTo>
                    <a:pt x="2468189" y="2131961"/>
                  </a:lnTo>
                  <a:lnTo>
                    <a:pt x="2519075" y="2142263"/>
                  </a:lnTo>
                  <a:lnTo>
                    <a:pt x="2570312" y="2152378"/>
                  </a:lnTo>
                  <a:lnTo>
                    <a:pt x="2621888" y="2162312"/>
                  </a:lnTo>
                  <a:lnTo>
                    <a:pt x="2673792" y="2172072"/>
                  </a:lnTo>
                  <a:lnTo>
                    <a:pt x="2726009" y="2181665"/>
                  </a:lnTo>
                  <a:lnTo>
                    <a:pt x="2778530" y="2191096"/>
                  </a:lnTo>
                  <a:lnTo>
                    <a:pt x="2831341" y="2200373"/>
                  </a:lnTo>
                  <a:lnTo>
                    <a:pt x="2884430" y="2209503"/>
                  </a:lnTo>
                  <a:lnTo>
                    <a:pt x="2937786" y="2218490"/>
                  </a:lnTo>
                  <a:lnTo>
                    <a:pt x="2991396" y="2227343"/>
                  </a:lnTo>
                  <a:lnTo>
                    <a:pt x="3045248" y="2236068"/>
                  </a:lnTo>
                  <a:lnTo>
                    <a:pt x="3099330" y="2244670"/>
                  </a:lnTo>
                  <a:lnTo>
                    <a:pt x="3153630" y="2253158"/>
                  </a:lnTo>
                  <a:lnTo>
                    <a:pt x="3208136" y="2261537"/>
                  </a:lnTo>
                  <a:lnTo>
                    <a:pt x="3262836" y="2269814"/>
                  </a:lnTo>
                  <a:lnTo>
                    <a:pt x="3317717" y="2277995"/>
                  </a:lnTo>
                  <a:lnTo>
                    <a:pt x="3372767" y="2286087"/>
                  </a:lnTo>
                  <a:lnTo>
                    <a:pt x="3427975" y="2294096"/>
                  </a:lnTo>
                  <a:lnTo>
                    <a:pt x="3483328" y="2302030"/>
                  </a:lnTo>
                  <a:lnTo>
                    <a:pt x="3538815" y="2309894"/>
                  </a:lnTo>
                  <a:lnTo>
                    <a:pt x="3594422" y="2317695"/>
                  </a:lnTo>
                  <a:lnTo>
                    <a:pt x="3650139" y="2325439"/>
                  </a:lnTo>
                  <a:lnTo>
                    <a:pt x="3705952" y="2333134"/>
                  </a:lnTo>
                  <a:lnTo>
                    <a:pt x="3761850" y="2340786"/>
                  </a:lnTo>
                  <a:lnTo>
                    <a:pt x="3817821" y="2348401"/>
                  </a:lnTo>
                  <a:lnTo>
                    <a:pt x="3873852" y="2355986"/>
                  </a:lnTo>
                  <a:lnTo>
                    <a:pt x="3929931" y="2363547"/>
                  </a:lnTo>
                  <a:lnTo>
                    <a:pt x="3986047" y="2371090"/>
                  </a:lnTo>
                  <a:lnTo>
                    <a:pt x="4042187" y="2378624"/>
                  </a:lnTo>
                  <a:lnTo>
                    <a:pt x="4098340" y="2386153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97286" y="2680487"/>
              <a:ext cx="4591685" cy="1052195"/>
            </a:xfrm>
            <a:custGeom>
              <a:avLst/>
              <a:gdLst/>
              <a:ahLst/>
              <a:cxnLst/>
              <a:rect l="l" t="t" r="r" b="b"/>
              <a:pathLst>
                <a:path w="4591684" h="1052195">
                  <a:moveTo>
                    <a:pt x="0" y="0"/>
                  </a:moveTo>
                  <a:lnTo>
                    <a:pt x="4591126" y="0"/>
                  </a:lnTo>
                  <a:lnTo>
                    <a:pt x="4591126" y="1051748"/>
                  </a:lnTo>
                  <a:lnTo>
                    <a:pt x="0" y="1051748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72528" y="2490075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6075" y="2711971"/>
            <a:ext cx="4362450" cy="971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1270" algn="ctr">
              <a:lnSpc>
                <a:spcPct val="101000"/>
              </a:lnSpc>
              <a:spcBef>
                <a:spcPts val="90"/>
              </a:spcBef>
            </a:pP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3000" b="1" baseline="1388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uguaglianza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tra</a:t>
            </a:r>
            <a:r>
              <a:rPr sz="2050" b="1" spc="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domanda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50" dirty="0">
                <a:solidFill>
                  <a:srgbClr val="CC0000"/>
                </a:solidFill>
                <a:latin typeface="Georgia"/>
                <a:cs typeface="Georgia"/>
              </a:rPr>
              <a:t>e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offerta</a:t>
            </a:r>
            <a:r>
              <a:rPr sz="2050" b="1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determina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il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nuovo</a:t>
            </a:r>
            <a:r>
              <a:rPr sz="2050" b="1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CC0000"/>
                </a:solidFill>
                <a:latin typeface="Georgia"/>
                <a:cs typeface="Georgia"/>
              </a:rPr>
              <a:t>tasso </a:t>
            </a:r>
            <a:r>
              <a:rPr sz="2050" b="1" i="1" dirty="0">
                <a:solidFill>
                  <a:srgbClr val="CC0000"/>
                </a:solidFill>
                <a:latin typeface="Georgia"/>
                <a:cs typeface="Georgia"/>
              </a:rPr>
              <a:t>r</a:t>
            </a:r>
            <a:r>
              <a:rPr sz="2050" b="1" i="1" spc="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dirty="0">
                <a:solidFill>
                  <a:srgbClr val="CC0000"/>
                </a:solidFill>
                <a:latin typeface="Georgia"/>
                <a:cs typeface="Georgia"/>
              </a:rPr>
              <a:t>di</a:t>
            </a:r>
            <a:r>
              <a:rPr sz="2050" b="1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b="1" spc="-10" dirty="0">
                <a:solidFill>
                  <a:srgbClr val="CC0000"/>
                </a:solidFill>
                <a:latin typeface="Georgia"/>
                <a:cs typeface="Georgia"/>
              </a:rPr>
              <a:t>equilibrio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32158" y="2964656"/>
            <a:ext cx="2166620" cy="2713990"/>
            <a:chOff x="2132158" y="2964656"/>
            <a:chExt cx="2166620" cy="2713990"/>
          </a:xfrm>
        </p:grpSpPr>
        <p:sp>
          <p:nvSpPr>
            <p:cNvPr id="9" name="object 9"/>
            <p:cNvSpPr/>
            <p:nvPr/>
          </p:nvSpPr>
          <p:spPr>
            <a:xfrm>
              <a:off x="3254221" y="3720842"/>
              <a:ext cx="1044575" cy="250825"/>
            </a:xfrm>
            <a:custGeom>
              <a:avLst/>
              <a:gdLst/>
              <a:ahLst/>
              <a:cxnLst/>
              <a:rect l="l" t="t" r="r" b="b"/>
              <a:pathLst>
                <a:path w="1044575" h="250825">
                  <a:moveTo>
                    <a:pt x="1042032" y="0"/>
                  </a:moveTo>
                  <a:lnTo>
                    <a:pt x="76065" y="206976"/>
                  </a:lnTo>
                  <a:lnTo>
                    <a:pt x="68840" y="173231"/>
                  </a:lnTo>
                  <a:lnTo>
                    <a:pt x="0" y="228316"/>
                  </a:lnTo>
                  <a:lnTo>
                    <a:pt x="85352" y="250362"/>
                  </a:lnTo>
                  <a:lnTo>
                    <a:pt x="78129" y="216617"/>
                  </a:lnTo>
                  <a:lnTo>
                    <a:pt x="1044096" y="9640"/>
                  </a:lnTo>
                  <a:lnTo>
                    <a:pt x="1042032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37238" y="4695243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4742" y="2979578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1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56906" y="3797970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149545"/>
                  </a:moveTo>
                  <a:lnTo>
                    <a:pt x="7620" y="102277"/>
                  </a:lnTo>
                  <a:lnTo>
                    <a:pt x="28840" y="61225"/>
                  </a:lnTo>
                  <a:lnTo>
                    <a:pt x="61198" y="28853"/>
                  </a:lnTo>
                  <a:lnTo>
                    <a:pt x="102231" y="7623"/>
                  </a:lnTo>
                  <a:lnTo>
                    <a:pt x="149478" y="0"/>
                  </a:lnTo>
                  <a:lnTo>
                    <a:pt x="196725" y="7623"/>
                  </a:lnTo>
                  <a:lnTo>
                    <a:pt x="237758" y="28853"/>
                  </a:lnTo>
                  <a:lnTo>
                    <a:pt x="270116" y="61225"/>
                  </a:lnTo>
                  <a:lnTo>
                    <a:pt x="291336" y="102277"/>
                  </a:lnTo>
                  <a:lnTo>
                    <a:pt x="298957" y="149545"/>
                  </a:lnTo>
                  <a:lnTo>
                    <a:pt x="291336" y="196813"/>
                  </a:lnTo>
                  <a:lnTo>
                    <a:pt x="270116" y="237865"/>
                  </a:lnTo>
                  <a:lnTo>
                    <a:pt x="237758" y="270237"/>
                  </a:lnTo>
                  <a:lnTo>
                    <a:pt x="196725" y="291466"/>
                  </a:lnTo>
                  <a:lnTo>
                    <a:pt x="149478" y="299090"/>
                  </a:lnTo>
                  <a:lnTo>
                    <a:pt x="102231" y="291466"/>
                  </a:lnTo>
                  <a:lnTo>
                    <a:pt x="61198" y="270237"/>
                  </a:lnTo>
                  <a:lnTo>
                    <a:pt x="28840" y="237865"/>
                  </a:lnTo>
                  <a:lnTo>
                    <a:pt x="7620" y="196813"/>
                  </a:lnTo>
                  <a:lnTo>
                    <a:pt x="0" y="149545"/>
                  </a:lnTo>
                  <a:close/>
                </a:path>
              </a:pathLst>
            </a:custGeom>
            <a:ln w="29573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37238" y="3949158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39">
                  <a:moveTo>
                    <a:pt x="0" y="0"/>
                  </a:moveTo>
                  <a:lnTo>
                    <a:pt x="967504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53238" y="3682004"/>
            <a:ext cx="38354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i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endParaRPr sz="2475" baseline="-20202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2875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i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9500" y="4593254"/>
            <a:ext cx="8210550" cy="25902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48045" marR="1087120" indent="-172085">
              <a:lnSpc>
                <a:spcPct val="117400"/>
              </a:lnSpc>
              <a:spcBef>
                <a:spcPts val="95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 dirty="0">
              <a:latin typeface="Verdana"/>
              <a:cs typeface="Verdana"/>
            </a:endParaRPr>
          </a:p>
          <a:p>
            <a:pPr marL="12700" marR="5080">
              <a:lnSpc>
                <a:spcPct val="101699"/>
              </a:lnSpc>
              <a:spcBef>
                <a:spcPts val="1590"/>
              </a:spcBef>
            </a:pPr>
            <a:r>
              <a:rPr sz="2050" dirty="0">
                <a:latin typeface="Georgia"/>
                <a:cs typeface="Georgia"/>
              </a:rPr>
              <a:t>Quindi</a:t>
            </a:r>
            <a:r>
              <a:rPr sz="2050" spc="8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la</a:t>
            </a:r>
            <a:r>
              <a:rPr sz="2050" spc="8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spesa</a:t>
            </a:r>
            <a:r>
              <a:rPr sz="2050" spc="8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pubblica</a:t>
            </a:r>
            <a:r>
              <a:rPr sz="2050" spc="80" dirty="0">
                <a:latin typeface="Georgia"/>
                <a:cs typeface="Georgia"/>
              </a:rPr>
              <a:t> </a:t>
            </a:r>
            <a:r>
              <a:rPr sz="2050" b="1" i="1" dirty="0">
                <a:solidFill>
                  <a:srgbClr val="000099"/>
                </a:solidFill>
                <a:latin typeface="Georgia"/>
                <a:cs typeface="Georgia"/>
              </a:rPr>
              <a:t>spiazza</a:t>
            </a:r>
            <a:r>
              <a:rPr sz="2050" b="1" i="1" spc="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gli</a:t>
            </a:r>
            <a:r>
              <a:rPr sz="2050" spc="7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investimenti</a:t>
            </a:r>
            <a:r>
              <a:rPr sz="2050" spc="8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privati</a:t>
            </a:r>
            <a:r>
              <a:rPr sz="2050" spc="7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7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porta</a:t>
            </a:r>
            <a:r>
              <a:rPr sz="2050" spc="8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</a:t>
            </a:r>
            <a:r>
              <a:rPr sz="2050" spc="85" dirty="0">
                <a:latin typeface="Georgia"/>
                <a:cs typeface="Georgia"/>
              </a:rPr>
              <a:t> </a:t>
            </a:r>
            <a:r>
              <a:rPr sz="2050" spc="-25" dirty="0">
                <a:latin typeface="Georgia"/>
                <a:cs typeface="Georgia"/>
              </a:rPr>
              <a:t>un </a:t>
            </a:r>
            <a:r>
              <a:rPr sz="2050" dirty="0">
                <a:latin typeface="Georgia"/>
                <a:cs typeface="Georgia"/>
              </a:rPr>
              <a:t>aumento del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tasso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interesse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spc="-10" dirty="0" err="1">
                <a:latin typeface="Georgia"/>
                <a:cs typeface="Georgia"/>
              </a:rPr>
              <a:t>reale</a:t>
            </a:r>
            <a:r>
              <a:rPr lang="it-IT" sz="2050" spc="-10" dirty="0">
                <a:latin typeface="Georgia"/>
                <a:cs typeface="Georgia"/>
              </a:rPr>
              <a:t>.</a:t>
            </a:r>
          </a:p>
          <a:p>
            <a:pPr marL="12700" marR="5080">
              <a:lnSpc>
                <a:spcPct val="101699"/>
              </a:lnSpc>
              <a:spcBef>
                <a:spcPts val="1590"/>
              </a:spcBef>
            </a:pPr>
            <a:r>
              <a:rPr lang="it-IT" sz="2050" spc="-10" dirty="0">
                <a:latin typeface="Georgia"/>
                <a:cs typeface="Georgia"/>
              </a:rPr>
              <a:t>Lo Stato per aumentare G (e non T) si indebita sui mercati finanziari (riduce risparmio pubblico e quindi quello nazionale)</a:t>
            </a:r>
            <a:endParaRPr sz="2050" dirty="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99970" y="2981222"/>
            <a:ext cx="0" cy="2684145"/>
          </a:xfrm>
          <a:custGeom>
            <a:avLst/>
            <a:gdLst/>
            <a:ahLst/>
            <a:cxnLst/>
            <a:rect l="l" t="t" r="r" b="b"/>
            <a:pathLst>
              <a:path h="2684145">
                <a:moveTo>
                  <a:pt x="0" y="0"/>
                </a:moveTo>
                <a:lnTo>
                  <a:pt x="1" y="2683600"/>
                </a:lnTo>
              </a:path>
            </a:pathLst>
          </a:custGeom>
          <a:ln w="13140">
            <a:solidFill>
              <a:srgbClr val="004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243435" y="729281"/>
            <a:ext cx="7541895" cy="15233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671830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comparata: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aumento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spesa</a:t>
            </a:r>
            <a:r>
              <a:rPr sz="2500" spc="-4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pubblica</a:t>
            </a:r>
            <a:endParaRPr sz="2500">
              <a:latin typeface="Georgia"/>
              <a:cs typeface="Georgia"/>
            </a:endParaRPr>
          </a:p>
          <a:p>
            <a:pPr marL="692150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42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50" dirty="0">
                <a:latin typeface="Georgia"/>
                <a:cs typeface="Georgia"/>
              </a:rPr>
              <a:t>Aumento di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G,</a:t>
            </a:r>
            <a:r>
              <a:rPr sz="2050" b="1" i="1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tasse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T</a:t>
            </a:r>
            <a:r>
              <a:rPr sz="2050" b="1" i="1" spc="-20" dirty="0">
                <a:latin typeface="Georgia"/>
                <a:cs typeface="Georgia"/>
              </a:rPr>
              <a:t> </a:t>
            </a:r>
            <a:r>
              <a:rPr sz="2050" i="1" u="dash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inalterate</a:t>
            </a:r>
            <a:r>
              <a:rPr sz="2050" spc="-10" dirty="0">
                <a:latin typeface="Georgia"/>
                <a:cs typeface="Georgia"/>
              </a:rPr>
              <a:t>.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4348" y="444876"/>
            <a:ext cx="230124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7B9899"/>
                </a:solidFill>
              </a:rPr>
              <a:t>La</a:t>
            </a:r>
            <a:r>
              <a:rPr spc="-5" dirty="0">
                <a:solidFill>
                  <a:srgbClr val="7B9899"/>
                </a:solidFill>
              </a:rPr>
              <a:t> </a:t>
            </a:r>
            <a:r>
              <a:rPr spc="-10" dirty="0">
                <a:solidFill>
                  <a:srgbClr val="7B9899"/>
                </a:solidFill>
              </a:rPr>
              <a:t>Tecnologia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6321" y="729281"/>
            <a:ext cx="7877809" cy="53314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98780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Fattori</a:t>
            </a:r>
            <a:r>
              <a:rPr sz="2500" spc="-6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500" spc="-50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produzione</a:t>
            </a:r>
            <a:r>
              <a:rPr sz="2500" spc="-4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e</a:t>
            </a:r>
            <a:r>
              <a:rPr sz="2500" spc="-4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funzione</a:t>
            </a:r>
            <a:r>
              <a:rPr sz="2500" spc="-4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di</a:t>
            </a:r>
            <a:r>
              <a:rPr sz="2500" spc="-4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7B9899"/>
                </a:solidFill>
                <a:latin typeface="Georgia"/>
                <a:cs typeface="Georgia"/>
              </a:rPr>
              <a:t>produzione</a:t>
            </a:r>
            <a:endParaRPr sz="2500">
              <a:latin typeface="Georgia"/>
              <a:cs typeface="Georgia"/>
            </a:endParaRPr>
          </a:p>
          <a:p>
            <a:pPr marL="451484" algn="ctr">
              <a:lnSpc>
                <a:spcPct val="100000"/>
              </a:lnSpc>
              <a:spcBef>
                <a:spcPts val="860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5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dirty="0">
                <a:latin typeface="Georgia"/>
                <a:cs typeface="Georgia"/>
              </a:rPr>
              <a:t>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fattori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produzione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(input):</a:t>
            </a:r>
            <a:endParaRPr sz="2500">
              <a:latin typeface="Georgia"/>
              <a:cs typeface="Georgia"/>
            </a:endParaRPr>
          </a:p>
          <a:p>
            <a:pPr marL="956310" marR="5080" indent="-944244">
              <a:lnSpc>
                <a:spcPts val="2970"/>
              </a:lnSpc>
              <a:spcBef>
                <a:spcPts val="1625"/>
              </a:spcBef>
              <a:tabLst>
                <a:tab pos="422275" algn="l"/>
              </a:tabLst>
            </a:pPr>
            <a:r>
              <a:rPr sz="2500" b="1" i="1" spc="-50" dirty="0">
                <a:solidFill>
                  <a:srgbClr val="000099"/>
                </a:solidFill>
                <a:latin typeface="Georgia"/>
                <a:cs typeface="Georgia"/>
              </a:rPr>
              <a:t>K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=</a:t>
            </a:r>
            <a:r>
              <a:rPr sz="2500" spc="-8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capitale</a:t>
            </a:r>
            <a:r>
              <a:rPr sz="2500" spc="-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(strumenti,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macchinari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impianti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utilizzati </a:t>
            </a:r>
            <a:r>
              <a:rPr sz="2500" dirty="0">
                <a:latin typeface="Georgia"/>
                <a:cs typeface="Georgia"/>
              </a:rPr>
              <a:t>nella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produzione)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381000" algn="l"/>
              </a:tabLst>
            </a:pPr>
            <a:r>
              <a:rPr sz="2500" b="1" i="1" spc="-50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500" b="1" i="1" dirty="0">
                <a:solidFill>
                  <a:srgbClr val="CC0000"/>
                </a:solidFill>
                <a:latin typeface="Georgia"/>
                <a:cs typeface="Georgia"/>
              </a:rPr>
              <a:t>	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=</a:t>
            </a:r>
            <a:r>
              <a:rPr sz="2500" spc="-6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lavoro</a:t>
            </a:r>
            <a:r>
              <a:rPr sz="2500" spc="-4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(impegno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fisico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mentale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dei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lavoratori)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Georgia"/>
                <a:cs typeface="Georgia"/>
              </a:rPr>
              <a:t>La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funzione</a:t>
            </a:r>
            <a:r>
              <a:rPr sz="2500" spc="-5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spc="-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produzione</a:t>
            </a:r>
            <a:r>
              <a:rPr sz="2500" spc="-6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viene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indicata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con</a:t>
            </a:r>
            <a:endParaRPr sz="2500">
              <a:latin typeface="Georgia"/>
              <a:cs typeface="Georgia"/>
            </a:endParaRPr>
          </a:p>
          <a:p>
            <a:pPr marL="584835" algn="ctr">
              <a:lnSpc>
                <a:spcPct val="100000"/>
              </a:lnSpc>
              <a:spcBef>
                <a:spcPts val="1205"/>
              </a:spcBef>
            </a:pP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Y</a:t>
            </a:r>
            <a:r>
              <a:rPr sz="2500" b="1" i="1" spc="-5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=</a:t>
            </a:r>
            <a:r>
              <a:rPr sz="2500" spc="-3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F</a:t>
            </a:r>
            <a:r>
              <a:rPr sz="2500" i="1" dirty="0">
                <a:solidFill>
                  <a:srgbClr val="000099"/>
                </a:solidFill>
                <a:latin typeface="Georgia"/>
                <a:cs typeface="Georgia"/>
              </a:rPr>
              <a:t>(</a:t>
            </a:r>
            <a:r>
              <a:rPr sz="2500" b="1" i="1" dirty="0">
                <a:solidFill>
                  <a:srgbClr val="000099"/>
                </a:solidFill>
                <a:latin typeface="Georgia"/>
                <a:cs typeface="Georgia"/>
              </a:rPr>
              <a:t>K</a:t>
            </a:r>
            <a:r>
              <a:rPr sz="2500" i="1" dirty="0">
                <a:solidFill>
                  <a:srgbClr val="000099"/>
                </a:solidFill>
                <a:latin typeface="Georgia"/>
                <a:cs typeface="Georgia"/>
              </a:rPr>
              <a:t>,</a:t>
            </a:r>
            <a:r>
              <a:rPr sz="2500" i="1" spc="-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b="1" i="1" spc="-25" dirty="0">
                <a:solidFill>
                  <a:srgbClr val="000099"/>
                </a:solidFill>
                <a:latin typeface="Georgia"/>
                <a:cs typeface="Georgia"/>
              </a:rPr>
              <a:t>L</a:t>
            </a:r>
            <a:r>
              <a:rPr sz="2500" i="1" spc="-25" dirty="0">
                <a:solidFill>
                  <a:srgbClr val="000099"/>
                </a:solidFill>
                <a:latin typeface="Georgia"/>
                <a:cs typeface="Georgia"/>
              </a:rPr>
              <a:t>)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158" y="2512716"/>
            <a:ext cx="6525259" cy="3215005"/>
            <a:chOff x="2132158" y="2512716"/>
            <a:chExt cx="6525259" cy="3215005"/>
          </a:xfrm>
        </p:grpSpPr>
        <p:sp>
          <p:nvSpPr>
            <p:cNvPr id="3" name="object 3"/>
            <p:cNvSpPr/>
            <p:nvPr/>
          </p:nvSpPr>
          <p:spPr>
            <a:xfrm>
              <a:off x="2137238" y="2741292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06941" y="2517796"/>
              <a:ext cx="4445000" cy="1125855"/>
            </a:xfrm>
            <a:custGeom>
              <a:avLst/>
              <a:gdLst/>
              <a:ahLst/>
              <a:cxnLst/>
              <a:rect l="l" t="t" r="r" b="b"/>
              <a:pathLst>
                <a:path w="4445000" h="1125854">
                  <a:moveTo>
                    <a:pt x="0" y="0"/>
                  </a:moveTo>
                  <a:lnTo>
                    <a:pt x="4444933" y="0"/>
                  </a:lnTo>
                  <a:lnTo>
                    <a:pt x="4444933" y="1125698"/>
                  </a:lnTo>
                  <a:lnTo>
                    <a:pt x="0" y="1125698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72528" y="2547619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8836" y="2481480"/>
            <a:ext cx="3910329" cy="110299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indent="-635" algn="ctr">
              <a:lnSpc>
                <a:spcPct val="81300"/>
              </a:lnSpc>
              <a:spcBef>
                <a:spcPts val="575"/>
              </a:spcBef>
            </a:pP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Se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domanda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investimenti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aumenta,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curva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0099"/>
                </a:solidFill>
                <a:latin typeface="Georgia"/>
                <a:cs typeface="Georgia"/>
              </a:rPr>
              <a:t>I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(</a:t>
            </a:r>
            <a:r>
              <a:rPr sz="2050" i="1" dirty="0">
                <a:solidFill>
                  <a:srgbClr val="000099"/>
                </a:solidFill>
                <a:latin typeface="Georgia"/>
                <a:cs typeface="Georgia"/>
              </a:rPr>
              <a:t>r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)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si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sposta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verso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l</a:t>
            </a:r>
            <a:r>
              <a:rPr sz="2050" dirty="0">
                <a:solidFill>
                  <a:srgbClr val="000099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alto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mentre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la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curva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0099"/>
                </a:solidFill>
                <a:latin typeface="Georgia"/>
                <a:cs typeface="Georgia"/>
              </a:rPr>
              <a:t>di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offerta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capitali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resta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inalterata.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37238" y="2621329"/>
            <a:ext cx="4639310" cy="3103245"/>
            <a:chOff x="2137238" y="2621329"/>
            <a:chExt cx="4639310" cy="3103245"/>
          </a:xfrm>
        </p:grpSpPr>
        <p:sp>
          <p:nvSpPr>
            <p:cNvPr id="8" name="object 8"/>
            <p:cNvSpPr/>
            <p:nvPr/>
          </p:nvSpPr>
          <p:spPr>
            <a:xfrm>
              <a:off x="3999970" y="3040383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0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84030" y="3262236"/>
              <a:ext cx="4172585" cy="2089150"/>
            </a:xfrm>
            <a:custGeom>
              <a:avLst/>
              <a:gdLst/>
              <a:ahLst/>
              <a:cxnLst/>
              <a:rect l="l" t="t" r="r" b="b"/>
              <a:pathLst>
                <a:path w="4172584" h="2089150">
                  <a:moveTo>
                    <a:pt x="0" y="0"/>
                  </a:moveTo>
                  <a:lnTo>
                    <a:pt x="17454" y="43313"/>
                  </a:lnTo>
                  <a:lnTo>
                    <a:pt x="34963" y="86605"/>
                  </a:lnTo>
                  <a:lnTo>
                    <a:pt x="52571" y="129853"/>
                  </a:lnTo>
                  <a:lnTo>
                    <a:pt x="70328" y="173037"/>
                  </a:lnTo>
                  <a:lnTo>
                    <a:pt x="88280" y="216132"/>
                  </a:lnTo>
                  <a:lnTo>
                    <a:pt x="106473" y="259120"/>
                  </a:lnTo>
                  <a:lnTo>
                    <a:pt x="124956" y="301976"/>
                  </a:lnTo>
                  <a:lnTo>
                    <a:pt x="143775" y="344680"/>
                  </a:lnTo>
                  <a:lnTo>
                    <a:pt x="162977" y="387210"/>
                  </a:lnTo>
                  <a:lnTo>
                    <a:pt x="182611" y="429544"/>
                  </a:lnTo>
                  <a:lnTo>
                    <a:pt x="202722" y="471661"/>
                  </a:lnTo>
                  <a:lnTo>
                    <a:pt x="223358" y="513537"/>
                  </a:lnTo>
                  <a:lnTo>
                    <a:pt x="244566" y="555153"/>
                  </a:lnTo>
                  <a:lnTo>
                    <a:pt x="266394" y="596486"/>
                  </a:lnTo>
                  <a:lnTo>
                    <a:pt x="288888" y="637513"/>
                  </a:lnTo>
                  <a:lnTo>
                    <a:pt x="312095" y="678215"/>
                  </a:lnTo>
                  <a:lnTo>
                    <a:pt x="336064" y="718568"/>
                  </a:lnTo>
                  <a:lnTo>
                    <a:pt x="360840" y="758550"/>
                  </a:lnTo>
                  <a:lnTo>
                    <a:pt x="386472" y="798141"/>
                  </a:lnTo>
                  <a:lnTo>
                    <a:pt x="413005" y="837319"/>
                  </a:lnTo>
                  <a:lnTo>
                    <a:pt x="440489" y="876060"/>
                  </a:lnTo>
                  <a:lnTo>
                    <a:pt x="468968" y="914345"/>
                  </a:lnTo>
                  <a:lnTo>
                    <a:pt x="498492" y="952151"/>
                  </a:lnTo>
                  <a:lnTo>
                    <a:pt x="529106" y="989456"/>
                  </a:lnTo>
                  <a:lnTo>
                    <a:pt x="560859" y="1026239"/>
                  </a:lnTo>
                  <a:lnTo>
                    <a:pt x="593796" y="1062477"/>
                  </a:lnTo>
                  <a:lnTo>
                    <a:pt x="627966" y="1098149"/>
                  </a:lnTo>
                  <a:lnTo>
                    <a:pt x="663416" y="1133234"/>
                  </a:lnTo>
                  <a:lnTo>
                    <a:pt x="700192" y="1167709"/>
                  </a:lnTo>
                  <a:lnTo>
                    <a:pt x="738342" y="1201552"/>
                  </a:lnTo>
                  <a:lnTo>
                    <a:pt x="777913" y="1234742"/>
                  </a:lnTo>
                  <a:lnTo>
                    <a:pt x="818952" y="1267258"/>
                  </a:lnTo>
                  <a:lnTo>
                    <a:pt x="861506" y="1299077"/>
                  </a:lnTo>
                  <a:lnTo>
                    <a:pt x="905623" y="1330177"/>
                  </a:lnTo>
                  <a:lnTo>
                    <a:pt x="951350" y="1360538"/>
                  </a:lnTo>
                  <a:lnTo>
                    <a:pt x="998733" y="1390136"/>
                  </a:lnTo>
                  <a:lnTo>
                    <a:pt x="1047821" y="1418951"/>
                  </a:lnTo>
                  <a:lnTo>
                    <a:pt x="1098659" y="1446960"/>
                  </a:lnTo>
                  <a:lnTo>
                    <a:pt x="1151296" y="1474141"/>
                  </a:lnTo>
                  <a:lnTo>
                    <a:pt x="1185907" y="1491078"/>
                  </a:lnTo>
                  <a:lnTo>
                    <a:pt x="1221258" y="1507674"/>
                  </a:lnTo>
                  <a:lnTo>
                    <a:pt x="1257337" y="1523934"/>
                  </a:lnTo>
                  <a:lnTo>
                    <a:pt x="1294130" y="1539864"/>
                  </a:lnTo>
                  <a:lnTo>
                    <a:pt x="1331625" y="1555470"/>
                  </a:lnTo>
                  <a:lnTo>
                    <a:pt x="1369811" y="1570757"/>
                  </a:lnTo>
                  <a:lnTo>
                    <a:pt x="1408674" y="1585732"/>
                  </a:lnTo>
                  <a:lnTo>
                    <a:pt x="1448203" y="1600400"/>
                  </a:lnTo>
                  <a:lnTo>
                    <a:pt x="1488386" y="1614766"/>
                  </a:lnTo>
                  <a:lnTo>
                    <a:pt x="1529209" y="1628837"/>
                  </a:lnTo>
                  <a:lnTo>
                    <a:pt x="1570660" y="1642619"/>
                  </a:lnTo>
                  <a:lnTo>
                    <a:pt x="1612728" y="1656116"/>
                  </a:lnTo>
                  <a:lnTo>
                    <a:pt x="1655400" y="1669335"/>
                  </a:lnTo>
                  <a:lnTo>
                    <a:pt x="1698663" y="1682281"/>
                  </a:lnTo>
                  <a:lnTo>
                    <a:pt x="1742506" y="1694960"/>
                  </a:lnTo>
                  <a:lnTo>
                    <a:pt x="1786915" y="1707378"/>
                  </a:lnTo>
                  <a:lnTo>
                    <a:pt x="1831879" y="1719541"/>
                  </a:lnTo>
                  <a:lnTo>
                    <a:pt x="1877385" y="1731454"/>
                  </a:lnTo>
                  <a:lnTo>
                    <a:pt x="1923422" y="1743122"/>
                  </a:lnTo>
                  <a:lnTo>
                    <a:pt x="1969975" y="1754553"/>
                  </a:lnTo>
                  <a:lnTo>
                    <a:pt x="2017035" y="1765751"/>
                  </a:lnTo>
                  <a:lnTo>
                    <a:pt x="2064587" y="1776722"/>
                  </a:lnTo>
                  <a:lnTo>
                    <a:pt x="2112619" y="1787472"/>
                  </a:lnTo>
                  <a:lnTo>
                    <a:pt x="2161120" y="1798007"/>
                  </a:lnTo>
                  <a:lnTo>
                    <a:pt x="2210078" y="1808332"/>
                  </a:lnTo>
                  <a:lnTo>
                    <a:pt x="2259478" y="1818453"/>
                  </a:lnTo>
                  <a:lnTo>
                    <a:pt x="2309310" y="1828376"/>
                  </a:lnTo>
                  <a:lnTo>
                    <a:pt x="2359561" y="1838107"/>
                  </a:lnTo>
                  <a:lnTo>
                    <a:pt x="2410219" y="1847651"/>
                  </a:lnTo>
                  <a:lnTo>
                    <a:pt x="2461271" y="1857013"/>
                  </a:lnTo>
                  <a:lnTo>
                    <a:pt x="2512706" y="1866201"/>
                  </a:lnTo>
                  <a:lnTo>
                    <a:pt x="2564510" y="1875219"/>
                  </a:lnTo>
                  <a:lnTo>
                    <a:pt x="2616671" y="1884073"/>
                  </a:lnTo>
                  <a:lnTo>
                    <a:pt x="2669177" y="1892768"/>
                  </a:lnTo>
                  <a:lnTo>
                    <a:pt x="2722017" y="1901312"/>
                  </a:lnTo>
                  <a:lnTo>
                    <a:pt x="2775176" y="1909709"/>
                  </a:lnTo>
                  <a:lnTo>
                    <a:pt x="2828644" y="1917964"/>
                  </a:lnTo>
                  <a:lnTo>
                    <a:pt x="2882407" y="1926085"/>
                  </a:lnTo>
                  <a:lnTo>
                    <a:pt x="2936454" y="1934076"/>
                  </a:lnTo>
                  <a:lnTo>
                    <a:pt x="2990773" y="1941944"/>
                  </a:lnTo>
                  <a:lnTo>
                    <a:pt x="3045349" y="1949693"/>
                  </a:lnTo>
                  <a:lnTo>
                    <a:pt x="3100173" y="1957330"/>
                  </a:lnTo>
                  <a:lnTo>
                    <a:pt x="3155230" y="1964860"/>
                  </a:lnTo>
                  <a:lnTo>
                    <a:pt x="3210510" y="1972290"/>
                  </a:lnTo>
                  <a:lnTo>
                    <a:pt x="3265999" y="1979624"/>
                  </a:lnTo>
                  <a:lnTo>
                    <a:pt x="3321685" y="1986869"/>
                  </a:lnTo>
                  <a:lnTo>
                    <a:pt x="3377556" y="1994030"/>
                  </a:lnTo>
                  <a:lnTo>
                    <a:pt x="3433599" y="2001114"/>
                  </a:lnTo>
                  <a:lnTo>
                    <a:pt x="3489803" y="2008125"/>
                  </a:lnTo>
                  <a:lnTo>
                    <a:pt x="3546154" y="2015069"/>
                  </a:lnTo>
                  <a:lnTo>
                    <a:pt x="3602642" y="2021953"/>
                  </a:lnTo>
                  <a:lnTo>
                    <a:pt x="3659252" y="2028782"/>
                  </a:lnTo>
                  <a:lnTo>
                    <a:pt x="3715973" y="2035561"/>
                  </a:lnTo>
                  <a:lnTo>
                    <a:pt x="3772793" y="2042297"/>
                  </a:lnTo>
                  <a:lnTo>
                    <a:pt x="3829699" y="2048994"/>
                  </a:lnTo>
                  <a:lnTo>
                    <a:pt x="3886680" y="2055660"/>
                  </a:lnTo>
                  <a:lnTo>
                    <a:pt x="3943721" y="2062299"/>
                  </a:lnTo>
                  <a:lnTo>
                    <a:pt x="4000812" y="2068918"/>
                  </a:lnTo>
                  <a:lnTo>
                    <a:pt x="4057940" y="2075521"/>
                  </a:lnTo>
                  <a:lnTo>
                    <a:pt x="4115093" y="2082115"/>
                  </a:lnTo>
                  <a:lnTo>
                    <a:pt x="4172258" y="2088706"/>
                  </a:lnTo>
                </a:path>
              </a:pathLst>
            </a:custGeom>
            <a:ln w="3943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37238" y="4828355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69916" y="4678809"/>
              <a:ext cx="88900" cy="448945"/>
            </a:xfrm>
            <a:custGeom>
              <a:avLst/>
              <a:gdLst/>
              <a:ahLst/>
              <a:cxnLst/>
              <a:rect l="l" t="t" r="r" b="b"/>
              <a:pathLst>
                <a:path w="88900" h="448945">
                  <a:moveTo>
                    <a:pt x="44350" y="0"/>
                  </a:moveTo>
                  <a:lnTo>
                    <a:pt x="0" y="88741"/>
                  </a:lnTo>
                  <a:lnTo>
                    <a:pt x="29566" y="88741"/>
                  </a:lnTo>
                  <a:lnTo>
                    <a:pt x="29568" y="448636"/>
                  </a:lnTo>
                  <a:lnTo>
                    <a:pt x="59135" y="448636"/>
                  </a:lnTo>
                  <a:lnTo>
                    <a:pt x="59135" y="88741"/>
                  </a:lnTo>
                  <a:lnTo>
                    <a:pt x="88701" y="88741"/>
                  </a:lnTo>
                  <a:lnTo>
                    <a:pt x="44350" y="0"/>
                  </a:lnTo>
                  <a:close/>
                </a:path>
              </a:pathLst>
            </a:custGeom>
            <a:solidFill>
              <a:srgbClr val="0000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07427" y="2641047"/>
              <a:ext cx="3873500" cy="2162810"/>
            </a:xfrm>
            <a:custGeom>
              <a:avLst/>
              <a:gdLst/>
              <a:ahLst/>
              <a:cxnLst/>
              <a:rect l="l" t="t" r="r" b="b"/>
              <a:pathLst>
                <a:path w="3873500" h="2162810">
                  <a:moveTo>
                    <a:pt x="0" y="0"/>
                  </a:moveTo>
                  <a:lnTo>
                    <a:pt x="16204" y="44847"/>
                  </a:lnTo>
                  <a:lnTo>
                    <a:pt x="32457" y="89671"/>
                  </a:lnTo>
                  <a:lnTo>
                    <a:pt x="48805" y="134451"/>
                  </a:lnTo>
                  <a:lnTo>
                    <a:pt x="65289" y="179163"/>
                  </a:lnTo>
                  <a:lnTo>
                    <a:pt x="81954" y="223785"/>
                  </a:lnTo>
                  <a:lnTo>
                    <a:pt x="98844" y="268294"/>
                  </a:lnTo>
                  <a:lnTo>
                    <a:pt x="116002" y="312668"/>
                  </a:lnTo>
                  <a:lnTo>
                    <a:pt x="133473" y="356884"/>
                  </a:lnTo>
                  <a:lnTo>
                    <a:pt x="151299" y="400919"/>
                  </a:lnTo>
                  <a:lnTo>
                    <a:pt x="169526" y="444752"/>
                  </a:lnTo>
                  <a:lnTo>
                    <a:pt x="188196" y="488360"/>
                  </a:lnTo>
                  <a:lnTo>
                    <a:pt x="207353" y="531719"/>
                  </a:lnTo>
                  <a:lnTo>
                    <a:pt x="227042" y="574808"/>
                  </a:lnTo>
                  <a:lnTo>
                    <a:pt x="247306" y="617604"/>
                  </a:lnTo>
                  <a:lnTo>
                    <a:pt x="268188" y="660084"/>
                  </a:lnTo>
                  <a:lnTo>
                    <a:pt x="289733" y="702227"/>
                  </a:lnTo>
                  <a:lnTo>
                    <a:pt x="311984" y="744008"/>
                  </a:lnTo>
                  <a:lnTo>
                    <a:pt x="334985" y="785407"/>
                  </a:lnTo>
                  <a:lnTo>
                    <a:pt x="358780" y="826399"/>
                  </a:lnTo>
                  <a:lnTo>
                    <a:pt x="383412" y="866964"/>
                  </a:lnTo>
                  <a:lnTo>
                    <a:pt x="408926" y="907077"/>
                  </a:lnTo>
                  <a:lnTo>
                    <a:pt x="435365" y="946717"/>
                  </a:lnTo>
                  <a:lnTo>
                    <a:pt x="462773" y="985862"/>
                  </a:lnTo>
                  <a:lnTo>
                    <a:pt x="491194" y="1024487"/>
                  </a:lnTo>
                  <a:lnTo>
                    <a:pt x="520671" y="1062572"/>
                  </a:lnTo>
                  <a:lnTo>
                    <a:pt x="551249" y="1100094"/>
                  </a:lnTo>
                  <a:lnTo>
                    <a:pt x="582970" y="1137029"/>
                  </a:lnTo>
                  <a:lnTo>
                    <a:pt x="615880" y="1173356"/>
                  </a:lnTo>
                  <a:lnTo>
                    <a:pt x="650021" y="1209051"/>
                  </a:lnTo>
                  <a:lnTo>
                    <a:pt x="685437" y="1244093"/>
                  </a:lnTo>
                  <a:lnTo>
                    <a:pt x="722173" y="1278458"/>
                  </a:lnTo>
                  <a:lnTo>
                    <a:pt x="760271" y="1312125"/>
                  </a:lnTo>
                  <a:lnTo>
                    <a:pt x="799776" y="1345071"/>
                  </a:lnTo>
                  <a:lnTo>
                    <a:pt x="840732" y="1377272"/>
                  </a:lnTo>
                  <a:lnTo>
                    <a:pt x="883182" y="1408707"/>
                  </a:lnTo>
                  <a:lnTo>
                    <a:pt x="927171" y="1439354"/>
                  </a:lnTo>
                  <a:lnTo>
                    <a:pt x="972741" y="1469188"/>
                  </a:lnTo>
                  <a:lnTo>
                    <a:pt x="1019936" y="1498189"/>
                  </a:lnTo>
                  <a:lnTo>
                    <a:pt x="1068801" y="1526333"/>
                  </a:lnTo>
                  <a:lnTo>
                    <a:pt x="1103214" y="1545087"/>
                  </a:lnTo>
                  <a:lnTo>
                    <a:pt x="1138411" y="1563437"/>
                  </a:lnTo>
                  <a:lnTo>
                    <a:pt x="1174380" y="1581389"/>
                  </a:lnTo>
                  <a:lnTo>
                    <a:pt x="1211106" y="1598952"/>
                  </a:lnTo>
                  <a:lnTo>
                    <a:pt x="1248576" y="1616132"/>
                  </a:lnTo>
                  <a:lnTo>
                    <a:pt x="1286774" y="1632937"/>
                  </a:lnTo>
                  <a:lnTo>
                    <a:pt x="1325688" y="1649374"/>
                  </a:lnTo>
                  <a:lnTo>
                    <a:pt x="1365303" y="1665451"/>
                  </a:lnTo>
                  <a:lnTo>
                    <a:pt x="1405605" y="1681174"/>
                  </a:lnTo>
                  <a:lnTo>
                    <a:pt x="1446580" y="1696551"/>
                  </a:lnTo>
                  <a:lnTo>
                    <a:pt x="1488214" y="1711589"/>
                  </a:lnTo>
                  <a:lnTo>
                    <a:pt x="1530493" y="1726295"/>
                  </a:lnTo>
                  <a:lnTo>
                    <a:pt x="1573403" y="1740677"/>
                  </a:lnTo>
                  <a:lnTo>
                    <a:pt x="1616931" y="1754742"/>
                  </a:lnTo>
                  <a:lnTo>
                    <a:pt x="1661061" y="1768497"/>
                  </a:lnTo>
                  <a:lnTo>
                    <a:pt x="1705780" y="1781949"/>
                  </a:lnTo>
                  <a:lnTo>
                    <a:pt x="1751074" y="1795107"/>
                  </a:lnTo>
                  <a:lnTo>
                    <a:pt x="1796929" y="1807976"/>
                  </a:lnTo>
                  <a:lnTo>
                    <a:pt x="1843331" y="1820564"/>
                  </a:lnTo>
                  <a:lnTo>
                    <a:pt x="1890265" y="1832879"/>
                  </a:lnTo>
                  <a:lnTo>
                    <a:pt x="1937719" y="1844928"/>
                  </a:lnTo>
                  <a:lnTo>
                    <a:pt x="1985677" y="1856717"/>
                  </a:lnTo>
                  <a:lnTo>
                    <a:pt x="2034127" y="1868255"/>
                  </a:lnTo>
                  <a:lnTo>
                    <a:pt x="2083053" y="1879549"/>
                  </a:lnTo>
                  <a:lnTo>
                    <a:pt x="2132441" y="1890605"/>
                  </a:lnTo>
                  <a:lnTo>
                    <a:pt x="2182279" y="1901432"/>
                  </a:lnTo>
                  <a:lnTo>
                    <a:pt x="2232551" y="1912035"/>
                  </a:lnTo>
                  <a:lnTo>
                    <a:pt x="2283244" y="1922424"/>
                  </a:lnTo>
                  <a:lnTo>
                    <a:pt x="2334343" y="1932604"/>
                  </a:lnTo>
                  <a:lnTo>
                    <a:pt x="2385835" y="1942583"/>
                  </a:lnTo>
                  <a:lnTo>
                    <a:pt x="2437706" y="1952369"/>
                  </a:lnTo>
                  <a:lnTo>
                    <a:pt x="2489941" y="1961969"/>
                  </a:lnTo>
                  <a:lnTo>
                    <a:pt x="2542527" y="1971389"/>
                  </a:lnTo>
                  <a:lnTo>
                    <a:pt x="2595450" y="1980638"/>
                  </a:lnTo>
                  <a:lnTo>
                    <a:pt x="2648695" y="1989722"/>
                  </a:lnTo>
                  <a:lnTo>
                    <a:pt x="2702248" y="1998649"/>
                  </a:lnTo>
                  <a:lnTo>
                    <a:pt x="2756096" y="2007426"/>
                  </a:lnTo>
                  <a:lnTo>
                    <a:pt x="2810225" y="2016060"/>
                  </a:lnTo>
                  <a:lnTo>
                    <a:pt x="2864620" y="2024559"/>
                  </a:lnTo>
                  <a:lnTo>
                    <a:pt x="2919267" y="2032930"/>
                  </a:lnTo>
                  <a:lnTo>
                    <a:pt x="2974152" y="2041179"/>
                  </a:lnTo>
                  <a:lnTo>
                    <a:pt x="3029262" y="2049315"/>
                  </a:lnTo>
                  <a:lnTo>
                    <a:pt x="3084583" y="2057345"/>
                  </a:lnTo>
                  <a:lnTo>
                    <a:pt x="3140099" y="2065276"/>
                  </a:lnTo>
                  <a:lnTo>
                    <a:pt x="3195798" y="2073114"/>
                  </a:lnTo>
                  <a:lnTo>
                    <a:pt x="3251666" y="2080868"/>
                  </a:lnTo>
                  <a:lnTo>
                    <a:pt x="3307687" y="2088545"/>
                  </a:lnTo>
                  <a:lnTo>
                    <a:pt x="3363849" y="2096151"/>
                  </a:lnTo>
                  <a:lnTo>
                    <a:pt x="3420137" y="2103695"/>
                  </a:lnTo>
                  <a:lnTo>
                    <a:pt x="3476537" y="2111183"/>
                  </a:lnTo>
                  <a:lnTo>
                    <a:pt x="3533035" y="2118623"/>
                  </a:lnTo>
                  <a:lnTo>
                    <a:pt x="3589618" y="2126022"/>
                  </a:lnTo>
                  <a:lnTo>
                    <a:pt x="3646270" y="2133388"/>
                  </a:lnTo>
                  <a:lnTo>
                    <a:pt x="3702979" y="2140726"/>
                  </a:lnTo>
                  <a:lnTo>
                    <a:pt x="3759729" y="2148046"/>
                  </a:lnTo>
                  <a:lnTo>
                    <a:pt x="3816508" y="2155354"/>
                  </a:lnTo>
                  <a:lnTo>
                    <a:pt x="3873301" y="2162656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007441" y="4995374"/>
            <a:ext cx="1363980" cy="94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2085">
              <a:lnSpc>
                <a:spcPct val="120400"/>
              </a:lnSpc>
              <a:spcBef>
                <a:spcPts val="100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7534" y="4487609"/>
            <a:ext cx="3835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95560" y="729281"/>
            <a:ext cx="8705850" cy="14579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7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comparata: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</a:t>
            </a:r>
            <a:r>
              <a:rPr sz="2500" spc="-7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aumento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della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domanda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investimenti</a:t>
            </a:r>
            <a:endParaRPr sz="2500">
              <a:latin typeface="Georgia"/>
              <a:cs typeface="Georgia"/>
            </a:endParaRPr>
          </a:p>
          <a:p>
            <a:pPr marL="24130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43</a:t>
            </a:r>
            <a:endParaRPr sz="1650">
              <a:latin typeface="Verdana"/>
              <a:cs typeface="Verdana"/>
            </a:endParaRPr>
          </a:p>
          <a:p>
            <a:pPr marL="266700">
              <a:lnSpc>
                <a:spcPct val="100000"/>
              </a:lnSpc>
              <a:spcBef>
                <a:spcPts val="1710"/>
              </a:spcBef>
            </a:pPr>
            <a:r>
              <a:rPr sz="2050" dirty="0">
                <a:latin typeface="Georgia"/>
                <a:cs typeface="Georgia"/>
              </a:rPr>
              <a:t>Aumento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investimenti,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dati</a:t>
            </a:r>
            <a:r>
              <a:rPr sz="2050" i="1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</a:t>
            </a:r>
            <a:r>
              <a:rPr sz="2050" b="1" i="1" spc="-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spc="-25" dirty="0">
                <a:latin typeface="Georgia"/>
                <a:cs typeface="Georgia"/>
              </a:rPr>
              <a:t>T</a:t>
            </a:r>
            <a:r>
              <a:rPr sz="2050" spc="-25" dirty="0">
                <a:latin typeface="Georgia"/>
                <a:cs typeface="Georgia"/>
              </a:rPr>
              <a:t>: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158" y="2432190"/>
            <a:ext cx="7313295" cy="3302000"/>
            <a:chOff x="2132158" y="2432190"/>
            <a:chExt cx="7313295" cy="3302000"/>
          </a:xfrm>
        </p:grpSpPr>
        <p:sp>
          <p:nvSpPr>
            <p:cNvPr id="3" name="object 3"/>
            <p:cNvSpPr/>
            <p:nvPr/>
          </p:nvSpPr>
          <p:spPr>
            <a:xfrm>
              <a:off x="2137238" y="2736362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99970" y="3035452"/>
              <a:ext cx="0" cy="2684145"/>
            </a:xfrm>
            <a:custGeom>
              <a:avLst/>
              <a:gdLst/>
              <a:ahLst/>
              <a:cxnLst/>
              <a:rect l="l" t="t" r="r" b="b"/>
              <a:pathLst>
                <a:path h="2684145">
                  <a:moveTo>
                    <a:pt x="0" y="0"/>
                  </a:moveTo>
                  <a:lnTo>
                    <a:pt x="1" y="2683601"/>
                  </a:lnTo>
                </a:path>
              </a:pathLst>
            </a:custGeom>
            <a:ln w="29567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84030" y="3257306"/>
              <a:ext cx="4172585" cy="2089150"/>
            </a:xfrm>
            <a:custGeom>
              <a:avLst/>
              <a:gdLst/>
              <a:ahLst/>
              <a:cxnLst/>
              <a:rect l="l" t="t" r="r" b="b"/>
              <a:pathLst>
                <a:path w="4172584" h="2089150">
                  <a:moveTo>
                    <a:pt x="0" y="0"/>
                  </a:moveTo>
                  <a:lnTo>
                    <a:pt x="17454" y="43313"/>
                  </a:lnTo>
                  <a:lnTo>
                    <a:pt x="34963" y="86605"/>
                  </a:lnTo>
                  <a:lnTo>
                    <a:pt x="52571" y="129853"/>
                  </a:lnTo>
                  <a:lnTo>
                    <a:pt x="70328" y="173036"/>
                  </a:lnTo>
                  <a:lnTo>
                    <a:pt x="88280" y="216132"/>
                  </a:lnTo>
                  <a:lnTo>
                    <a:pt x="106473" y="259119"/>
                  </a:lnTo>
                  <a:lnTo>
                    <a:pt x="124956" y="301976"/>
                  </a:lnTo>
                  <a:lnTo>
                    <a:pt x="143775" y="344680"/>
                  </a:lnTo>
                  <a:lnTo>
                    <a:pt x="162977" y="387210"/>
                  </a:lnTo>
                  <a:lnTo>
                    <a:pt x="182611" y="429544"/>
                  </a:lnTo>
                  <a:lnTo>
                    <a:pt x="202722" y="471660"/>
                  </a:lnTo>
                  <a:lnTo>
                    <a:pt x="223358" y="513537"/>
                  </a:lnTo>
                  <a:lnTo>
                    <a:pt x="244566" y="555153"/>
                  </a:lnTo>
                  <a:lnTo>
                    <a:pt x="266394" y="596485"/>
                  </a:lnTo>
                  <a:lnTo>
                    <a:pt x="288888" y="637513"/>
                  </a:lnTo>
                  <a:lnTo>
                    <a:pt x="312095" y="678214"/>
                  </a:lnTo>
                  <a:lnTo>
                    <a:pt x="336064" y="718567"/>
                  </a:lnTo>
                  <a:lnTo>
                    <a:pt x="360840" y="758550"/>
                  </a:lnTo>
                  <a:lnTo>
                    <a:pt x="386472" y="798141"/>
                  </a:lnTo>
                  <a:lnTo>
                    <a:pt x="413005" y="837318"/>
                  </a:lnTo>
                  <a:lnTo>
                    <a:pt x="440489" y="876060"/>
                  </a:lnTo>
                  <a:lnTo>
                    <a:pt x="468968" y="914345"/>
                  </a:lnTo>
                  <a:lnTo>
                    <a:pt x="498492" y="952150"/>
                  </a:lnTo>
                  <a:lnTo>
                    <a:pt x="529106" y="989455"/>
                  </a:lnTo>
                  <a:lnTo>
                    <a:pt x="560859" y="1026238"/>
                  </a:lnTo>
                  <a:lnTo>
                    <a:pt x="593796" y="1062476"/>
                  </a:lnTo>
                  <a:lnTo>
                    <a:pt x="627966" y="1098148"/>
                  </a:lnTo>
                  <a:lnTo>
                    <a:pt x="663416" y="1133233"/>
                  </a:lnTo>
                  <a:lnTo>
                    <a:pt x="700192" y="1167708"/>
                  </a:lnTo>
                  <a:lnTo>
                    <a:pt x="738342" y="1201551"/>
                  </a:lnTo>
                  <a:lnTo>
                    <a:pt x="777913" y="1234742"/>
                  </a:lnTo>
                  <a:lnTo>
                    <a:pt x="818952" y="1267257"/>
                  </a:lnTo>
                  <a:lnTo>
                    <a:pt x="861506" y="1299076"/>
                  </a:lnTo>
                  <a:lnTo>
                    <a:pt x="905623" y="1330176"/>
                  </a:lnTo>
                  <a:lnTo>
                    <a:pt x="951350" y="1360537"/>
                  </a:lnTo>
                  <a:lnTo>
                    <a:pt x="998733" y="1390135"/>
                  </a:lnTo>
                  <a:lnTo>
                    <a:pt x="1047821" y="1418950"/>
                  </a:lnTo>
                  <a:lnTo>
                    <a:pt x="1098659" y="1446959"/>
                  </a:lnTo>
                  <a:lnTo>
                    <a:pt x="1151296" y="1474140"/>
                  </a:lnTo>
                  <a:lnTo>
                    <a:pt x="1185907" y="1491077"/>
                  </a:lnTo>
                  <a:lnTo>
                    <a:pt x="1221258" y="1507673"/>
                  </a:lnTo>
                  <a:lnTo>
                    <a:pt x="1257337" y="1523933"/>
                  </a:lnTo>
                  <a:lnTo>
                    <a:pt x="1294130" y="1539863"/>
                  </a:lnTo>
                  <a:lnTo>
                    <a:pt x="1331625" y="1555469"/>
                  </a:lnTo>
                  <a:lnTo>
                    <a:pt x="1369811" y="1570756"/>
                  </a:lnTo>
                  <a:lnTo>
                    <a:pt x="1408674" y="1585731"/>
                  </a:lnTo>
                  <a:lnTo>
                    <a:pt x="1448203" y="1600399"/>
                  </a:lnTo>
                  <a:lnTo>
                    <a:pt x="1488386" y="1614765"/>
                  </a:lnTo>
                  <a:lnTo>
                    <a:pt x="1529209" y="1628836"/>
                  </a:lnTo>
                  <a:lnTo>
                    <a:pt x="1570660" y="1642618"/>
                  </a:lnTo>
                  <a:lnTo>
                    <a:pt x="1612728" y="1656115"/>
                  </a:lnTo>
                  <a:lnTo>
                    <a:pt x="1655400" y="1669334"/>
                  </a:lnTo>
                  <a:lnTo>
                    <a:pt x="1698663" y="1682280"/>
                  </a:lnTo>
                  <a:lnTo>
                    <a:pt x="1742506" y="1694959"/>
                  </a:lnTo>
                  <a:lnTo>
                    <a:pt x="1786915" y="1707377"/>
                  </a:lnTo>
                  <a:lnTo>
                    <a:pt x="1831879" y="1719540"/>
                  </a:lnTo>
                  <a:lnTo>
                    <a:pt x="1877385" y="1731452"/>
                  </a:lnTo>
                  <a:lnTo>
                    <a:pt x="1923422" y="1743121"/>
                  </a:lnTo>
                  <a:lnTo>
                    <a:pt x="1969975" y="1754552"/>
                  </a:lnTo>
                  <a:lnTo>
                    <a:pt x="2017035" y="1765750"/>
                  </a:lnTo>
                  <a:lnTo>
                    <a:pt x="2064587" y="1776721"/>
                  </a:lnTo>
                  <a:lnTo>
                    <a:pt x="2112619" y="1787471"/>
                  </a:lnTo>
                  <a:lnTo>
                    <a:pt x="2161120" y="1798006"/>
                  </a:lnTo>
                  <a:lnTo>
                    <a:pt x="2210078" y="1808331"/>
                  </a:lnTo>
                  <a:lnTo>
                    <a:pt x="2259478" y="1818452"/>
                  </a:lnTo>
                  <a:lnTo>
                    <a:pt x="2309310" y="1828375"/>
                  </a:lnTo>
                  <a:lnTo>
                    <a:pt x="2359561" y="1838106"/>
                  </a:lnTo>
                  <a:lnTo>
                    <a:pt x="2410219" y="1847650"/>
                  </a:lnTo>
                  <a:lnTo>
                    <a:pt x="2461271" y="1857012"/>
                  </a:lnTo>
                  <a:lnTo>
                    <a:pt x="2512706" y="1866200"/>
                  </a:lnTo>
                  <a:lnTo>
                    <a:pt x="2564510" y="1875218"/>
                  </a:lnTo>
                  <a:lnTo>
                    <a:pt x="2616671" y="1884071"/>
                  </a:lnTo>
                  <a:lnTo>
                    <a:pt x="2669177" y="1892767"/>
                  </a:lnTo>
                  <a:lnTo>
                    <a:pt x="2722017" y="1901311"/>
                  </a:lnTo>
                  <a:lnTo>
                    <a:pt x="2775176" y="1909708"/>
                  </a:lnTo>
                  <a:lnTo>
                    <a:pt x="2828644" y="1917963"/>
                  </a:lnTo>
                  <a:lnTo>
                    <a:pt x="2882407" y="1926084"/>
                  </a:lnTo>
                  <a:lnTo>
                    <a:pt x="2936454" y="1934075"/>
                  </a:lnTo>
                  <a:lnTo>
                    <a:pt x="2990773" y="1941943"/>
                  </a:lnTo>
                  <a:lnTo>
                    <a:pt x="3045349" y="1949692"/>
                  </a:lnTo>
                  <a:lnTo>
                    <a:pt x="3100173" y="1957329"/>
                  </a:lnTo>
                  <a:lnTo>
                    <a:pt x="3155230" y="1964859"/>
                  </a:lnTo>
                  <a:lnTo>
                    <a:pt x="3210510" y="1972289"/>
                  </a:lnTo>
                  <a:lnTo>
                    <a:pt x="3265999" y="1979623"/>
                  </a:lnTo>
                  <a:lnTo>
                    <a:pt x="3321685" y="1986868"/>
                  </a:lnTo>
                  <a:lnTo>
                    <a:pt x="3377556" y="1994029"/>
                  </a:lnTo>
                  <a:lnTo>
                    <a:pt x="3433599" y="2001113"/>
                  </a:lnTo>
                  <a:lnTo>
                    <a:pt x="3489803" y="2008124"/>
                  </a:lnTo>
                  <a:lnTo>
                    <a:pt x="3546154" y="2015068"/>
                  </a:lnTo>
                  <a:lnTo>
                    <a:pt x="3602642" y="2021952"/>
                  </a:lnTo>
                  <a:lnTo>
                    <a:pt x="3659252" y="2028781"/>
                  </a:lnTo>
                  <a:lnTo>
                    <a:pt x="3715973" y="2035560"/>
                  </a:lnTo>
                  <a:lnTo>
                    <a:pt x="3772793" y="2042296"/>
                  </a:lnTo>
                  <a:lnTo>
                    <a:pt x="3829699" y="2048993"/>
                  </a:lnTo>
                  <a:lnTo>
                    <a:pt x="3886680" y="2055659"/>
                  </a:lnTo>
                  <a:lnTo>
                    <a:pt x="3943721" y="2062298"/>
                  </a:lnTo>
                  <a:lnTo>
                    <a:pt x="4000812" y="2068917"/>
                  </a:lnTo>
                  <a:lnTo>
                    <a:pt x="4057940" y="2075520"/>
                  </a:lnTo>
                  <a:lnTo>
                    <a:pt x="4115093" y="2082114"/>
                  </a:lnTo>
                  <a:lnTo>
                    <a:pt x="4172258" y="2088705"/>
                  </a:lnTo>
                </a:path>
              </a:pathLst>
            </a:custGeom>
            <a:ln w="3943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7238" y="4823424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88429" y="2437270"/>
              <a:ext cx="4652010" cy="1370965"/>
            </a:xfrm>
            <a:custGeom>
              <a:avLst/>
              <a:gdLst/>
              <a:ahLst/>
              <a:cxnLst/>
              <a:rect l="l" t="t" r="r" b="b"/>
              <a:pathLst>
                <a:path w="4652009" h="1370964">
                  <a:moveTo>
                    <a:pt x="0" y="0"/>
                  </a:moveTo>
                  <a:lnTo>
                    <a:pt x="4651903" y="0"/>
                  </a:lnTo>
                  <a:lnTo>
                    <a:pt x="4651903" y="1370559"/>
                  </a:lnTo>
                  <a:lnTo>
                    <a:pt x="0" y="1370559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72528" y="2544329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8891" y="2468646"/>
            <a:ext cx="4020820" cy="1285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95"/>
              </a:spcBef>
            </a:pP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Poiché</a:t>
            </a:r>
            <a:r>
              <a:rPr sz="2050" spc="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050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offerta</a:t>
            </a:r>
            <a:r>
              <a:rPr sz="2050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fondi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mutuabili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non</a:t>
            </a:r>
            <a:r>
              <a:rPr sz="2050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aumenta,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il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tasso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interesse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cambia,</a:t>
            </a:r>
            <a:r>
              <a:rPr sz="2050" spc="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ma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gli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investimenti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CC0000"/>
                </a:solidFill>
                <a:latin typeface="Georgia"/>
                <a:cs typeface="Georgia"/>
              </a:rPr>
              <a:t>di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equilibrio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restano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inalterati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137238" y="2621329"/>
            <a:ext cx="4563745" cy="2202180"/>
            <a:chOff x="2137238" y="2621329"/>
            <a:chExt cx="4563745" cy="2202180"/>
          </a:xfrm>
        </p:grpSpPr>
        <p:sp>
          <p:nvSpPr>
            <p:cNvPr id="11" name="object 11"/>
            <p:cNvSpPr/>
            <p:nvPr/>
          </p:nvSpPr>
          <p:spPr>
            <a:xfrm>
              <a:off x="4236507" y="3675636"/>
              <a:ext cx="554990" cy="398780"/>
            </a:xfrm>
            <a:custGeom>
              <a:avLst/>
              <a:gdLst/>
              <a:ahLst/>
              <a:cxnLst/>
              <a:rect l="l" t="t" r="r" b="b"/>
              <a:pathLst>
                <a:path w="554989" h="398779">
                  <a:moveTo>
                    <a:pt x="549056" y="0"/>
                  </a:moveTo>
                  <a:lnTo>
                    <a:pt x="61295" y="348556"/>
                  </a:lnTo>
                  <a:lnTo>
                    <a:pt x="41245" y="320474"/>
                  </a:lnTo>
                  <a:lnTo>
                    <a:pt x="0" y="398418"/>
                  </a:lnTo>
                  <a:lnTo>
                    <a:pt x="87073" y="384662"/>
                  </a:lnTo>
                  <a:lnTo>
                    <a:pt x="67024" y="356580"/>
                  </a:lnTo>
                  <a:lnTo>
                    <a:pt x="554785" y="8023"/>
                  </a:lnTo>
                  <a:lnTo>
                    <a:pt x="549056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37238" y="4238390"/>
              <a:ext cx="1863089" cy="0"/>
            </a:xfrm>
            <a:custGeom>
              <a:avLst/>
              <a:gdLst/>
              <a:ahLst/>
              <a:cxnLst/>
              <a:rect l="l" t="t" r="r" b="b"/>
              <a:pathLst>
                <a:path w="1863089">
                  <a:moveTo>
                    <a:pt x="0" y="0"/>
                  </a:moveTo>
                  <a:lnTo>
                    <a:pt x="1862732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07427" y="2641047"/>
              <a:ext cx="3873500" cy="2162810"/>
            </a:xfrm>
            <a:custGeom>
              <a:avLst/>
              <a:gdLst/>
              <a:ahLst/>
              <a:cxnLst/>
              <a:rect l="l" t="t" r="r" b="b"/>
              <a:pathLst>
                <a:path w="3873500" h="2162810">
                  <a:moveTo>
                    <a:pt x="0" y="0"/>
                  </a:moveTo>
                  <a:lnTo>
                    <a:pt x="16204" y="44847"/>
                  </a:lnTo>
                  <a:lnTo>
                    <a:pt x="32457" y="89671"/>
                  </a:lnTo>
                  <a:lnTo>
                    <a:pt x="48805" y="134451"/>
                  </a:lnTo>
                  <a:lnTo>
                    <a:pt x="65289" y="179163"/>
                  </a:lnTo>
                  <a:lnTo>
                    <a:pt x="81954" y="223785"/>
                  </a:lnTo>
                  <a:lnTo>
                    <a:pt x="98844" y="268294"/>
                  </a:lnTo>
                  <a:lnTo>
                    <a:pt x="116002" y="312668"/>
                  </a:lnTo>
                  <a:lnTo>
                    <a:pt x="133473" y="356884"/>
                  </a:lnTo>
                  <a:lnTo>
                    <a:pt x="151299" y="400919"/>
                  </a:lnTo>
                  <a:lnTo>
                    <a:pt x="169526" y="444752"/>
                  </a:lnTo>
                  <a:lnTo>
                    <a:pt x="188196" y="488360"/>
                  </a:lnTo>
                  <a:lnTo>
                    <a:pt x="207353" y="531719"/>
                  </a:lnTo>
                  <a:lnTo>
                    <a:pt x="227042" y="574808"/>
                  </a:lnTo>
                  <a:lnTo>
                    <a:pt x="247306" y="617604"/>
                  </a:lnTo>
                  <a:lnTo>
                    <a:pt x="268188" y="660084"/>
                  </a:lnTo>
                  <a:lnTo>
                    <a:pt x="289733" y="702227"/>
                  </a:lnTo>
                  <a:lnTo>
                    <a:pt x="311984" y="744008"/>
                  </a:lnTo>
                  <a:lnTo>
                    <a:pt x="334985" y="785407"/>
                  </a:lnTo>
                  <a:lnTo>
                    <a:pt x="358780" y="826399"/>
                  </a:lnTo>
                  <a:lnTo>
                    <a:pt x="383412" y="866964"/>
                  </a:lnTo>
                  <a:lnTo>
                    <a:pt x="408926" y="907077"/>
                  </a:lnTo>
                  <a:lnTo>
                    <a:pt x="435365" y="946717"/>
                  </a:lnTo>
                  <a:lnTo>
                    <a:pt x="462773" y="985862"/>
                  </a:lnTo>
                  <a:lnTo>
                    <a:pt x="491194" y="1024487"/>
                  </a:lnTo>
                  <a:lnTo>
                    <a:pt x="520671" y="1062572"/>
                  </a:lnTo>
                  <a:lnTo>
                    <a:pt x="551249" y="1100094"/>
                  </a:lnTo>
                  <a:lnTo>
                    <a:pt x="582970" y="1137029"/>
                  </a:lnTo>
                  <a:lnTo>
                    <a:pt x="615880" y="1173356"/>
                  </a:lnTo>
                  <a:lnTo>
                    <a:pt x="650021" y="1209051"/>
                  </a:lnTo>
                  <a:lnTo>
                    <a:pt x="685437" y="1244093"/>
                  </a:lnTo>
                  <a:lnTo>
                    <a:pt x="722173" y="1278458"/>
                  </a:lnTo>
                  <a:lnTo>
                    <a:pt x="760271" y="1312125"/>
                  </a:lnTo>
                  <a:lnTo>
                    <a:pt x="799776" y="1345071"/>
                  </a:lnTo>
                  <a:lnTo>
                    <a:pt x="840732" y="1377272"/>
                  </a:lnTo>
                  <a:lnTo>
                    <a:pt x="883182" y="1408707"/>
                  </a:lnTo>
                  <a:lnTo>
                    <a:pt x="927171" y="1439354"/>
                  </a:lnTo>
                  <a:lnTo>
                    <a:pt x="972741" y="1469188"/>
                  </a:lnTo>
                  <a:lnTo>
                    <a:pt x="1019936" y="1498189"/>
                  </a:lnTo>
                  <a:lnTo>
                    <a:pt x="1068801" y="1526333"/>
                  </a:lnTo>
                  <a:lnTo>
                    <a:pt x="1103214" y="1545087"/>
                  </a:lnTo>
                  <a:lnTo>
                    <a:pt x="1138411" y="1563437"/>
                  </a:lnTo>
                  <a:lnTo>
                    <a:pt x="1174380" y="1581389"/>
                  </a:lnTo>
                  <a:lnTo>
                    <a:pt x="1211106" y="1598952"/>
                  </a:lnTo>
                  <a:lnTo>
                    <a:pt x="1248576" y="1616132"/>
                  </a:lnTo>
                  <a:lnTo>
                    <a:pt x="1286774" y="1632937"/>
                  </a:lnTo>
                  <a:lnTo>
                    <a:pt x="1325688" y="1649374"/>
                  </a:lnTo>
                  <a:lnTo>
                    <a:pt x="1365303" y="1665451"/>
                  </a:lnTo>
                  <a:lnTo>
                    <a:pt x="1405605" y="1681174"/>
                  </a:lnTo>
                  <a:lnTo>
                    <a:pt x="1446580" y="1696551"/>
                  </a:lnTo>
                  <a:lnTo>
                    <a:pt x="1488214" y="1711589"/>
                  </a:lnTo>
                  <a:lnTo>
                    <a:pt x="1530493" y="1726295"/>
                  </a:lnTo>
                  <a:lnTo>
                    <a:pt x="1573403" y="1740677"/>
                  </a:lnTo>
                  <a:lnTo>
                    <a:pt x="1616931" y="1754742"/>
                  </a:lnTo>
                  <a:lnTo>
                    <a:pt x="1661061" y="1768497"/>
                  </a:lnTo>
                  <a:lnTo>
                    <a:pt x="1705780" y="1781949"/>
                  </a:lnTo>
                  <a:lnTo>
                    <a:pt x="1751074" y="1795107"/>
                  </a:lnTo>
                  <a:lnTo>
                    <a:pt x="1796929" y="1807976"/>
                  </a:lnTo>
                  <a:lnTo>
                    <a:pt x="1843331" y="1820564"/>
                  </a:lnTo>
                  <a:lnTo>
                    <a:pt x="1890265" y="1832879"/>
                  </a:lnTo>
                  <a:lnTo>
                    <a:pt x="1937719" y="1844928"/>
                  </a:lnTo>
                  <a:lnTo>
                    <a:pt x="1985677" y="1856717"/>
                  </a:lnTo>
                  <a:lnTo>
                    <a:pt x="2034127" y="1868255"/>
                  </a:lnTo>
                  <a:lnTo>
                    <a:pt x="2083053" y="1879549"/>
                  </a:lnTo>
                  <a:lnTo>
                    <a:pt x="2132441" y="1890605"/>
                  </a:lnTo>
                  <a:lnTo>
                    <a:pt x="2182279" y="1901432"/>
                  </a:lnTo>
                  <a:lnTo>
                    <a:pt x="2232551" y="1912035"/>
                  </a:lnTo>
                  <a:lnTo>
                    <a:pt x="2283244" y="1922424"/>
                  </a:lnTo>
                  <a:lnTo>
                    <a:pt x="2334343" y="1932604"/>
                  </a:lnTo>
                  <a:lnTo>
                    <a:pt x="2385835" y="1942583"/>
                  </a:lnTo>
                  <a:lnTo>
                    <a:pt x="2437706" y="1952369"/>
                  </a:lnTo>
                  <a:lnTo>
                    <a:pt x="2489941" y="1961969"/>
                  </a:lnTo>
                  <a:lnTo>
                    <a:pt x="2542527" y="1971389"/>
                  </a:lnTo>
                  <a:lnTo>
                    <a:pt x="2595450" y="1980638"/>
                  </a:lnTo>
                  <a:lnTo>
                    <a:pt x="2648695" y="1989722"/>
                  </a:lnTo>
                  <a:lnTo>
                    <a:pt x="2702248" y="1998649"/>
                  </a:lnTo>
                  <a:lnTo>
                    <a:pt x="2756096" y="2007426"/>
                  </a:lnTo>
                  <a:lnTo>
                    <a:pt x="2810225" y="2016060"/>
                  </a:lnTo>
                  <a:lnTo>
                    <a:pt x="2864620" y="2024559"/>
                  </a:lnTo>
                  <a:lnTo>
                    <a:pt x="2919267" y="2032930"/>
                  </a:lnTo>
                  <a:lnTo>
                    <a:pt x="2974152" y="2041179"/>
                  </a:lnTo>
                  <a:lnTo>
                    <a:pt x="3029262" y="2049315"/>
                  </a:lnTo>
                  <a:lnTo>
                    <a:pt x="3084583" y="2057345"/>
                  </a:lnTo>
                  <a:lnTo>
                    <a:pt x="3140099" y="2065276"/>
                  </a:lnTo>
                  <a:lnTo>
                    <a:pt x="3195798" y="2073114"/>
                  </a:lnTo>
                  <a:lnTo>
                    <a:pt x="3251666" y="2080868"/>
                  </a:lnTo>
                  <a:lnTo>
                    <a:pt x="3307687" y="2088545"/>
                  </a:lnTo>
                  <a:lnTo>
                    <a:pt x="3363849" y="2096151"/>
                  </a:lnTo>
                  <a:lnTo>
                    <a:pt x="3420137" y="2103695"/>
                  </a:lnTo>
                  <a:lnTo>
                    <a:pt x="3476537" y="2111183"/>
                  </a:lnTo>
                  <a:lnTo>
                    <a:pt x="3533035" y="2118623"/>
                  </a:lnTo>
                  <a:lnTo>
                    <a:pt x="3589618" y="2126022"/>
                  </a:lnTo>
                  <a:lnTo>
                    <a:pt x="3646270" y="2133388"/>
                  </a:lnTo>
                  <a:lnTo>
                    <a:pt x="3702979" y="2140726"/>
                  </a:lnTo>
                  <a:lnTo>
                    <a:pt x="3759729" y="2148046"/>
                  </a:lnTo>
                  <a:lnTo>
                    <a:pt x="3816508" y="2155354"/>
                  </a:lnTo>
                  <a:lnTo>
                    <a:pt x="3873301" y="2162656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48849" y="4088844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149545"/>
                  </a:moveTo>
                  <a:lnTo>
                    <a:pt x="7620" y="102277"/>
                  </a:lnTo>
                  <a:lnTo>
                    <a:pt x="28840" y="61225"/>
                  </a:lnTo>
                  <a:lnTo>
                    <a:pt x="61198" y="28853"/>
                  </a:lnTo>
                  <a:lnTo>
                    <a:pt x="102231" y="7623"/>
                  </a:lnTo>
                  <a:lnTo>
                    <a:pt x="149478" y="0"/>
                  </a:lnTo>
                  <a:lnTo>
                    <a:pt x="196725" y="7623"/>
                  </a:lnTo>
                  <a:lnTo>
                    <a:pt x="237758" y="28853"/>
                  </a:lnTo>
                  <a:lnTo>
                    <a:pt x="270116" y="61225"/>
                  </a:lnTo>
                  <a:lnTo>
                    <a:pt x="291336" y="102277"/>
                  </a:lnTo>
                  <a:lnTo>
                    <a:pt x="298957" y="149545"/>
                  </a:lnTo>
                  <a:lnTo>
                    <a:pt x="291336" y="196813"/>
                  </a:lnTo>
                  <a:lnTo>
                    <a:pt x="270116" y="237865"/>
                  </a:lnTo>
                  <a:lnTo>
                    <a:pt x="237758" y="270237"/>
                  </a:lnTo>
                  <a:lnTo>
                    <a:pt x="196725" y="291466"/>
                  </a:lnTo>
                  <a:lnTo>
                    <a:pt x="149478" y="299090"/>
                  </a:lnTo>
                  <a:lnTo>
                    <a:pt x="102231" y="291466"/>
                  </a:lnTo>
                  <a:lnTo>
                    <a:pt x="61198" y="270237"/>
                  </a:lnTo>
                  <a:lnTo>
                    <a:pt x="28840" y="237865"/>
                  </a:lnTo>
                  <a:lnTo>
                    <a:pt x="7620" y="196813"/>
                  </a:lnTo>
                  <a:lnTo>
                    <a:pt x="0" y="149545"/>
                  </a:lnTo>
                  <a:close/>
                </a:path>
              </a:pathLst>
            </a:custGeom>
            <a:ln w="29573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87534" y="3791899"/>
            <a:ext cx="383540" cy="109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407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2 </a:t>
            </a: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1993" y="5046341"/>
            <a:ext cx="8111490" cy="17106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9620" marR="1087120" indent="-172085">
              <a:lnSpc>
                <a:spcPct val="113100"/>
              </a:lnSpc>
              <a:spcBef>
                <a:spcPts val="95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 </a:t>
            </a:r>
            <a:r>
              <a:rPr sz="2500" b="1" i="1" spc="-50" dirty="0">
                <a:latin typeface="Verdana"/>
                <a:cs typeface="Verdana"/>
              </a:rPr>
              <a:t>I</a:t>
            </a:r>
            <a:endParaRPr sz="2500">
              <a:latin typeface="Verdana"/>
              <a:cs typeface="Verdana"/>
            </a:endParaRPr>
          </a:p>
          <a:p>
            <a:pPr marL="12700" marR="5080" indent="490220">
              <a:lnSpc>
                <a:spcPct val="103000"/>
              </a:lnSpc>
              <a:spcBef>
                <a:spcPts val="1415"/>
              </a:spcBef>
              <a:buSzPct val="90243"/>
              <a:buFont typeface="Meiryo UI"/>
              <a:buChar char="➔"/>
              <a:tabLst>
                <a:tab pos="502920" algn="l"/>
                <a:tab pos="503555" algn="l"/>
              </a:tabLst>
            </a:pPr>
            <a:r>
              <a:rPr sz="2050" dirty="0">
                <a:latin typeface="Georgia"/>
                <a:cs typeface="Georgia"/>
              </a:rPr>
              <a:t>La</a:t>
            </a:r>
            <a:r>
              <a:rPr sz="2050" spc="33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maggiore</a:t>
            </a:r>
            <a:r>
              <a:rPr sz="2050" spc="33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34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34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investimenti</a:t>
            </a:r>
            <a:r>
              <a:rPr sz="2050" spc="34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non</a:t>
            </a:r>
            <a:r>
              <a:rPr sz="2050" spc="34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viene</a:t>
            </a:r>
            <a:r>
              <a:rPr sz="2050" spc="33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soddisfatta</a:t>
            </a:r>
            <a:r>
              <a:rPr sz="2050" spc="345" dirty="0">
                <a:latin typeface="Georgia"/>
                <a:cs typeface="Georgia"/>
              </a:rPr>
              <a:t> </a:t>
            </a:r>
            <a:r>
              <a:rPr sz="2050" spc="-25" dirty="0">
                <a:latin typeface="Georgia"/>
                <a:cs typeface="Georgia"/>
              </a:rPr>
              <a:t>in </a:t>
            </a:r>
            <a:r>
              <a:rPr sz="2050" dirty="0">
                <a:latin typeface="Georgia"/>
                <a:cs typeface="Georgia"/>
              </a:rPr>
              <a:t>equilibrio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quanto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l</a:t>
            </a:r>
            <a:r>
              <a:rPr sz="2050" dirty="0">
                <a:latin typeface="MS PGothic"/>
                <a:cs typeface="MS PGothic"/>
              </a:rPr>
              <a:t>’</a:t>
            </a:r>
            <a:r>
              <a:rPr sz="2050" dirty="0">
                <a:latin typeface="Georgia"/>
                <a:cs typeface="Georgia"/>
              </a:rPr>
              <a:t>offerta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è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anelastica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al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tasso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interesse</a:t>
            </a:r>
            <a:endParaRPr sz="2050">
              <a:latin typeface="Georgia"/>
              <a:cs typeface="Georgi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95560" y="729281"/>
            <a:ext cx="8705850" cy="145796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Statica</a:t>
            </a:r>
            <a:r>
              <a:rPr sz="2500" spc="-7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comparata: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</a:t>
            </a:r>
            <a:r>
              <a:rPr sz="2500" spc="-7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aumento</a:t>
            </a:r>
            <a:r>
              <a:rPr sz="2500" spc="-5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della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domanda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6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investimenti</a:t>
            </a:r>
            <a:endParaRPr sz="2500">
              <a:latin typeface="Georgia"/>
              <a:cs typeface="Georgia"/>
            </a:endParaRPr>
          </a:p>
          <a:p>
            <a:pPr marL="24130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44</a:t>
            </a:r>
            <a:endParaRPr sz="1650">
              <a:latin typeface="Verdana"/>
              <a:cs typeface="Verdana"/>
            </a:endParaRPr>
          </a:p>
          <a:p>
            <a:pPr marL="266700">
              <a:lnSpc>
                <a:spcPct val="100000"/>
              </a:lnSpc>
              <a:spcBef>
                <a:spcPts val="1710"/>
              </a:spcBef>
            </a:pPr>
            <a:r>
              <a:rPr sz="2050" dirty="0">
                <a:latin typeface="Georgia"/>
                <a:cs typeface="Georgia"/>
              </a:rPr>
              <a:t>Aumento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di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investimenti,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i="1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dati</a:t>
            </a:r>
            <a:r>
              <a:rPr sz="2050" i="1" spc="20" dirty="0">
                <a:latin typeface="Georgia"/>
                <a:cs typeface="Georgia"/>
              </a:rPr>
              <a:t> </a:t>
            </a:r>
            <a:r>
              <a:rPr sz="2050" b="1" i="1" dirty="0">
                <a:latin typeface="Georgia"/>
                <a:cs typeface="Georgia"/>
              </a:rPr>
              <a:t>G</a:t>
            </a:r>
            <a:r>
              <a:rPr sz="2050" b="1" i="1" spc="-1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b="1" i="1" spc="-25" dirty="0">
                <a:latin typeface="Georgia"/>
                <a:cs typeface="Georgia"/>
              </a:rPr>
              <a:t>T</a:t>
            </a:r>
            <a:r>
              <a:rPr sz="2050" spc="-25" dirty="0">
                <a:latin typeface="Georgia"/>
                <a:cs typeface="Georgia"/>
              </a:rPr>
              <a:t>: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6120" y="3204719"/>
            <a:ext cx="4494530" cy="1370965"/>
          </a:xfrm>
          <a:custGeom>
            <a:avLst/>
            <a:gdLst/>
            <a:ahLst/>
            <a:cxnLst/>
            <a:rect l="l" t="t" r="r" b="b"/>
            <a:pathLst>
              <a:path w="4494530" h="1370964">
                <a:moveTo>
                  <a:pt x="0" y="0"/>
                </a:moveTo>
                <a:lnTo>
                  <a:pt x="4494212" y="0"/>
                </a:lnTo>
                <a:lnTo>
                  <a:pt x="4494212" y="1370559"/>
                </a:lnTo>
                <a:lnTo>
                  <a:pt x="0" y="1370559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004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3141" y="3232220"/>
            <a:ext cx="4249420" cy="12896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1200"/>
              </a:lnSpc>
              <a:spcBef>
                <a:spcPts val="85"/>
              </a:spcBef>
            </a:pP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Se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i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risparmi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crescono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con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il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tasso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3635"/>
                </a:solidFill>
                <a:latin typeface="Georgia"/>
                <a:cs typeface="Georgia"/>
              </a:rPr>
              <a:t>di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interesse</a:t>
            </a:r>
            <a:r>
              <a:rPr sz="2050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(la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remunerazione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3635"/>
                </a:solidFill>
                <a:latin typeface="Georgia"/>
                <a:cs typeface="Georgia"/>
              </a:rPr>
              <a:t>dei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fondi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mutuabili),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la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curva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3635"/>
                </a:solidFill>
                <a:latin typeface="Georgia"/>
                <a:cs typeface="Georgia"/>
              </a:rPr>
              <a:t>offerta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ha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pendenza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positiva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32309" y="3089684"/>
            <a:ext cx="4779010" cy="2991485"/>
            <a:chOff x="2132309" y="3089684"/>
            <a:chExt cx="4779010" cy="2991485"/>
          </a:xfrm>
        </p:grpSpPr>
        <p:sp>
          <p:nvSpPr>
            <p:cNvPr id="5" name="object 5"/>
            <p:cNvSpPr/>
            <p:nvPr/>
          </p:nvSpPr>
          <p:spPr>
            <a:xfrm>
              <a:off x="2137238" y="3094614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08471" y="3840697"/>
              <a:ext cx="3949065" cy="1863725"/>
            </a:xfrm>
            <a:custGeom>
              <a:avLst/>
              <a:gdLst/>
              <a:ahLst/>
              <a:cxnLst/>
              <a:rect l="l" t="t" r="r" b="b"/>
              <a:pathLst>
                <a:path w="3949065" h="1863725">
                  <a:moveTo>
                    <a:pt x="0" y="0"/>
                  </a:moveTo>
                  <a:lnTo>
                    <a:pt x="17898" y="41864"/>
                  </a:lnTo>
                  <a:lnTo>
                    <a:pt x="35860" y="83704"/>
                  </a:lnTo>
                  <a:lnTo>
                    <a:pt x="53943" y="125495"/>
                  </a:lnTo>
                  <a:lnTo>
                    <a:pt x="72203" y="167211"/>
                  </a:lnTo>
                  <a:lnTo>
                    <a:pt x="90697" y="208829"/>
                  </a:lnTo>
                  <a:lnTo>
                    <a:pt x="109482" y="250324"/>
                  </a:lnTo>
                  <a:lnTo>
                    <a:pt x="128614" y="291670"/>
                  </a:lnTo>
                  <a:lnTo>
                    <a:pt x="148150" y="332843"/>
                  </a:lnTo>
                  <a:lnTo>
                    <a:pt x="168147" y="373819"/>
                  </a:lnTo>
                  <a:lnTo>
                    <a:pt x="188662" y="414572"/>
                  </a:lnTo>
                  <a:lnTo>
                    <a:pt x="209751" y="455078"/>
                  </a:lnTo>
                  <a:lnTo>
                    <a:pt x="231471" y="495313"/>
                  </a:lnTo>
                  <a:lnTo>
                    <a:pt x="253880" y="535252"/>
                  </a:lnTo>
                  <a:lnTo>
                    <a:pt x="277032" y="574869"/>
                  </a:lnTo>
                  <a:lnTo>
                    <a:pt x="300987" y="614141"/>
                  </a:lnTo>
                  <a:lnTo>
                    <a:pt x="325799" y="653042"/>
                  </a:lnTo>
                  <a:lnTo>
                    <a:pt x="351527" y="691548"/>
                  </a:lnTo>
                  <a:lnTo>
                    <a:pt x="378226" y="729635"/>
                  </a:lnTo>
                  <a:lnTo>
                    <a:pt x="405953" y="767276"/>
                  </a:lnTo>
                  <a:lnTo>
                    <a:pt x="434766" y="804449"/>
                  </a:lnTo>
                  <a:lnTo>
                    <a:pt x="464720" y="841128"/>
                  </a:lnTo>
                  <a:lnTo>
                    <a:pt x="495873" y="877288"/>
                  </a:lnTo>
                  <a:lnTo>
                    <a:pt x="528282" y="912904"/>
                  </a:lnTo>
                  <a:lnTo>
                    <a:pt x="562002" y="947953"/>
                  </a:lnTo>
                  <a:lnTo>
                    <a:pt x="597092" y="982409"/>
                  </a:lnTo>
                  <a:lnTo>
                    <a:pt x="633607" y="1016248"/>
                  </a:lnTo>
                  <a:lnTo>
                    <a:pt x="671604" y="1049444"/>
                  </a:lnTo>
                  <a:lnTo>
                    <a:pt x="711141" y="1081974"/>
                  </a:lnTo>
                  <a:lnTo>
                    <a:pt x="752273" y="1113812"/>
                  </a:lnTo>
                  <a:lnTo>
                    <a:pt x="795058" y="1144934"/>
                  </a:lnTo>
                  <a:lnTo>
                    <a:pt x="839553" y="1175316"/>
                  </a:lnTo>
                  <a:lnTo>
                    <a:pt x="885813" y="1204931"/>
                  </a:lnTo>
                  <a:lnTo>
                    <a:pt x="933896" y="1233757"/>
                  </a:lnTo>
                  <a:lnTo>
                    <a:pt x="983859" y="1261767"/>
                  </a:lnTo>
                  <a:lnTo>
                    <a:pt x="1035759" y="1288938"/>
                  </a:lnTo>
                  <a:lnTo>
                    <a:pt x="1089651" y="1315245"/>
                  </a:lnTo>
                  <a:lnTo>
                    <a:pt x="1159368" y="1346677"/>
                  </a:lnTo>
                  <a:lnTo>
                    <a:pt x="1195374" y="1361895"/>
                  </a:lnTo>
                  <a:lnTo>
                    <a:pt x="1232125" y="1376787"/>
                  </a:lnTo>
                  <a:lnTo>
                    <a:pt x="1269610" y="1391361"/>
                  </a:lnTo>
                  <a:lnTo>
                    <a:pt x="1307814" y="1405622"/>
                  </a:lnTo>
                  <a:lnTo>
                    <a:pt x="1346723" y="1419577"/>
                  </a:lnTo>
                  <a:lnTo>
                    <a:pt x="1386324" y="1433230"/>
                  </a:lnTo>
                  <a:lnTo>
                    <a:pt x="1426604" y="1446588"/>
                  </a:lnTo>
                  <a:lnTo>
                    <a:pt x="1467549" y="1459658"/>
                  </a:lnTo>
                  <a:lnTo>
                    <a:pt x="1509145" y="1472444"/>
                  </a:lnTo>
                  <a:lnTo>
                    <a:pt x="1551378" y="1484953"/>
                  </a:lnTo>
                  <a:lnTo>
                    <a:pt x="1594236" y="1497191"/>
                  </a:lnTo>
                  <a:lnTo>
                    <a:pt x="1637705" y="1509164"/>
                  </a:lnTo>
                  <a:lnTo>
                    <a:pt x="1681771" y="1520877"/>
                  </a:lnTo>
                  <a:lnTo>
                    <a:pt x="1726420" y="1532337"/>
                  </a:lnTo>
                  <a:lnTo>
                    <a:pt x="1771639" y="1543550"/>
                  </a:lnTo>
                  <a:lnTo>
                    <a:pt x="1817414" y="1554521"/>
                  </a:lnTo>
                  <a:lnTo>
                    <a:pt x="1863733" y="1565257"/>
                  </a:lnTo>
                  <a:lnTo>
                    <a:pt x="1910580" y="1575762"/>
                  </a:lnTo>
                  <a:lnTo>
                    <a:pt x="1957943" y="1586045"/>
                  </a:lnTo>
                  <a:lnTo>
                    <a:pt x="2005808" y="1596109"/>
                  </a:lnTo>
                  <a:lnTo>
                    <a:pt x="2054162" y="1605962"/>
                  </a:lnTo>
                  <a:lnTo>
                    <a:pt x="2102990" y="1615609"/>
                  </a:lnTo>
                  <a:lnTo>
                    <a:pt x="2152280" y="1625056"/>
                  </a:lnTo>
                  <a:lnTo>
                    <a:pt x="2202018" y="1634309"/>
                  </a:lnTo>
                  <a:lnTo>
                    <a:pt x="2252190" y="1643374"/>
                  </a:lnTo>
                  <a:lnTo>
                    <a:pt x="2302783" y="1652258"/>
                  </a:lnTo>
                  <a:lnTo>
                    <a:pt x="2353782" y="1660965"/>
                  </a:lnTo>
                  <a:lnTo>
                    <a:pt x="2405176" y="1669501"/>
                  </a:lnTo>
                  <a:lnTo>
                    <a:pt x="2456949" y="1677874"/>
                  </a:lnTo>
                  <a:lnTo>
                    <a:pt x="2509088" y="1686088"/>
                  </a:lnTo>
                  <a:lnTo>
                    <a:pt x="2561581" y="1694150"/>
                  </a:lnTo>
                  <a:lnTo>
                    <a:pt x="2614412" y="1702065"/>
                  </a:lnTo>
                  <a:lnTo>
                    <a:pt x="2667570" y="1709841"/>
                  </a:lnTo>
                  <a:lnTo>
                    <a:pt x="2721039" y="1717481"/>
                  </a:lnTo>
                  <a:lnTo>
                    <a:pt x="2774807" y="1724993"/>
                  </a:lnTo>
                  <a:lnTo>
                    <a:pt x="2828860" y="1732382"/>
                  </a:lnTo>
                  <a:lnTo>
                    <a:pt x="2883184" y="1739655"/>
                  </a:lnTo>
                  <a:lnTo>
                    <a:pt x="2937766" y="1746817"/>
                  </a:lnTo>
                  <a:lnTo>
                    <a:pt x="2992592" y="1753874"/>
                  </a:lnTo>
                  <a:lnTo>
                    <a:pt x="3047649" y="1760832"/>
                  </a:lnTo>
                  <a:lnTo>
                    <a:pt x="3102923" y="1767697"/>
                  </a:lnTo>
                  <a:lnTo>
                    <a:pt x="3158401" y="1774475"/>
                  </a:lnTo>
                  <a:lnTo>
                    <a:pt x="3214069" y="1781173"/>
                  </a:lnTo>
                  <a:lnTo>
                    <a:pt x="3269913" y="1787795"/>
                  </a:lnTo>
                  <a:lnTo>
                    <a:pt x="3325920" y="1794348"/>
                  </a:lnTo>
                  <a:lnTo>
                    <a:pt x="3382076" y="1800837"/>
                  </a:lnTo>
                  <a:lnTo>
                    <a:pt x="3438368" y="1807270"/>
                  </a:lnTo>
                  <a:lnTo>
                    <a:pt x="3494782" y="1813651"/>
                  </a:lnTo>
                  <a:lnTo>
                    <a:pt x="3551304" y="1819987"/>
                  </a:lnTo>
                  <a:lnTo>
                    <a:pt x="3607922" y="1826283"/>
                  </a:lnTo>
                  <a:lnTo>
                    <a:pt x="3664621" y="1832546"/>
                  </a:lnTo>
                  <a:lnTo>
                    <a:pt x="3721387" y="1838781"/>
                  </a:lnTo>
                  <a:lnTo>
                    <a:pt x="3778208" y="1844995"/>
                  </a:lnTo>
                  <a:lnTo>
                    <a:pt x="3835070" y="1851193"/>
                  </a:lnTo>
                  <a:lnTo>
                    <a:pt x="3891959" y="1857381"/>
                  </a:lnTo>
                  <a:lnTo>
                    <a:pt x="3948861" y="1863566"/>
                  </a:lnTo>
                </a:path>
              </a:pathLst>
            </a:custGeom>
            <a:ln w="3943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7238" y="5257270"/>
              <a:ext cx="1713864" cy="0"/>
            </a:xfrm>
            <a:custGeom>
              <a:avLst/>
              <a:gdLst/>
              <a:ahLst/>
              <a:cxnLst/>
              <a:rect l="l" t="t" r="r" b="b"/>
              <a:pathLst>
                <a:path w="1713864">
                  <a:moveTo>
                    <a:pt x="0" y="0"/>
                  </a:moveTo>
                  <a:lnTo>
                    <a:pt x="1713254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5074" y="3990243"/>
              <a:ext cx="2608580" cy="1714500"/>
            </a:xfrm>
            <a:custGeom>
              <a:avLst/>
              <a:gdLst/>
              <a:ahLst/>
              <a:cxnLst/>
              <a:rect l="l" t="t" r="r" b="b"/>
              <a:pathLst>
                <a:path w="2608579" h="1714500">
                  <a:moveTo>
                    <a:pt x="0" y="1714020"/>
                  </a:moveTo>
                  <a:lnTo>
                    <a:pt x="52157" y="1702695"/>
                  </a:lnTo>
                  <a:lnTo>
                    <a:pt x="104291" y="1691352"/>
                  </a:lnTo>
                  <a:lnTo>
                    <a:pt x="156377" y="1679964"/>
                  </a:lnTo>
                  <a:lnTo>
                    <a:pt x="208391" y="1668510"/>
                  </a:lnTo>
                  <a:lnTo>
                    <a:pt x="260310" y="1656963"/>
                  </a:lnTo>
                  <a:lnTo>
                    <a:pt x="312109" y="1645300"/>
                  </a:lnTo>
                  <a:lnTo>
                    <a:pt x="363765" y="1633496"/>
                  </a:lnTo>
                  <a:lnTo>
                    <a:pt x="415254" y="1621527"/>
                  </a:lnTo>
                  <a:lnTo>
                    <a:pt x="466552" y="1609369"/>
                  </a:lnTo>
                  <a:lnTo>
                    <a:pt x="517635" y="1596998"/>
                  </a:lnTo>
                  <a:lnTo>
                    <a:pt x="568480" y="1584389"/>
                  </a:lnTo>
                  <a:lnTo>
                    <a:pt x="619061" y="1571517"/>
                  </a:lnTo>
                  <a:lnTo>
                    <a:pt x="669356" y="1558360"/>
                  </a:lnTo>
                  <a:lnTo>
                    <a:pt x="719341" y="1544891"/>
                  </a:lnTo>
                  <a:lnTo>
                    <a:pt x="768991" y="1531088"/>
                  </a:lnTo>
                  <a:lnTo>
                    <a:pt x="818283" y="1516925"/>
                  </a:lnTo>
                  <a:lnTo>
                    <a:pt x="867194" y="1502378"/>
                  </a:lnTo>
                  <a:lnTo>
                    <a:pt x="915698" y="1487424"/>
                  </a:lnTo>
                  <a:lnTo>
                    <a:pt x="963772" y="1472038"/>
                  </a:lnTo>
                  <a:lnTo>
                    <a:pt x="1011393" y="1456195"/>
                  </a:lnTo>
                  <a:lnTo>
                    <a:pt x="1058536" y="1439871"/>
                  </a:lnTo>
                  <a:lnTo>
                    <a:pt x="1105178" y="1423042"/>
                  </a:lnTo>
                  <a:lnTo>
                    <a:pt x="1151294" y="1405684"/>
                  </a:lnTo>
                  <a:lnTo>
                    <a:pt x="1196861" y="1387772"/>
                  </a:lnTo>
                  <a:lnTo>
                    <a:pt x="1241856" y="1369282"/>
                  </a:lnTo>
                  <a:lnTo>
                    <a:pt x="1286253" y="1350190"/>
                  </a:lnTo>
                  <a:lnTo>
                    <a:pt x="1330029" y="1330471"/>
                  </a:lnTo>
                  <a:lnTo>
                    <a:pt x="1373161" y="1310102"/>
                  </a:lnTo>
                  <a:lnTo>
                    <a:pt x="1415624" y="1289057"/>
                  </a:lnTo>
                  <a:lnTo>
                    <a:pt x="1457395" y="1267313"/>
                  </a:lnTo>
                  <a:lnTo>
                    <a:pt x="1498449" y="1244845"/>
                  </a:lnTo>
                  <a:lnTo>
                    <a:pt x="1538763" y="1221628"/>
                  </a:lnTo>
                  <a:lnTo>
                    <a:pt x="1578313" y="1197640"/>
                  </a:lnTo>
                  <a:lnTo>
                    <a:pt x="1617075" y="1172855"/>
                  </a:lnTo>
                  <a:lnTo>
                    <a:pt x="1658664" y="1144737"/>
                  </a:lnTo>
                  <a:lnTo>
                    <a:pt x="1699308" y="1115663"/>
                  </a:lnTo>
                  <a:lnTo>
                    <a:pt x="1739039" y="1085666"/>
                  </a:lnTo>
                  <a:lnTo>
                    <a:pt x="1777887" y="1054777"/>
                  </a:lnTo>
                  <a:lnTo>
                    <a:pt x="1815885" y="1023027"/>
                  </a:lnTo>
                  <a:lnTo>
                    <a:pt x="1853064" y="990449"/>
                  </a:lnTo>
                  <a:lnTo>
                    <a:pt x="1889456" y="957075"/>
                  </a:lnTo>
                  <a:lnTo>
                    <a:pt x="1925091" y="922936"/>
                  </a:lnTo>
                  <a:lnTo>
                    <a:pt x="1960002" y="888065"/>
                  </a:lnTo>
                  <a:lnTo>
                    <a:pt x="1994219" y="852493"/>
                  </a:lnTo>
                  <a:lnTo>
                    <a:pt x="2027775" y="816252"/>
                  </a:lnTo>
                  <a:lnTo>
                    <a:pt x="2060701" y="779373"/>
                  </a:lnTo>
                  <a:lnTo>
                    <a:pt x="2093029" y="741890"/>
                  </a:lnTo>
                  <a:lnTo>
                    <a:pt x="2124789" y="703832"/>
                  </a:lnTo>
                  <a:lnTo>
                    <a:pt x="2156014" y="665234"/>
                  </a:lnTo>
                  <a:lnTo>
                    <a:pt x="2186735" y="626126"/>
                  </a:lnTo>
                  <a:lnTo>
                    <a:pt x="2216983" y="586539"/>
                  </a:lnTo>
                  <a:lnTo>
                    <a:pt x="2246790" y="546507"/>
                  </a:lnTo>
                  <a:lnTo>
                    <a:pt x="2276188" y="506061"/>
                  </a:lnTo>
                  <a:lnTo>
                    <a:pt x="2305207" y="465233"/>
                  </a:lnTo>
                  <a:lnTo>
                    <a:pt x="2333880" y="424054"/>
                  </a:lnTo>
                  <a:lnTo>
                    <a:pt x="2362238" y="382556"/>
                  </a:lnTo>
                  <a:lnTo>
                    <a:pt x="2390313" y="340772"/>
                  </a:lnTo>
                  <a:lnTo>
                    <a:pt x="2418135" y="298733"/>
                  </a:lnTo>
                  <a:lnTo>
                    <a:pt x="2445737" y="256471"/>
                  </a:lnTo>
                  <a:lnTo>
                    <a:pt x="2473150" y="214018"/>
                  </a:lnTo>
                  <a:lnTo>
                    <a:pt x="2500406" y="171405"/>
                  </a:lnTo>
                  <a:lnTo>
                    <a:pt x="2527535" y="128665"/>
                  </a:lnTo>
                  <a:lnTo>
                    <a:pt x="2554570" y="85830"/>
                  </a:lnTo>
                  <a:lnTo>
                    <a:pt x="2581542" y="42931"/>
                  </a:lnTo>
                  <a:lnTo>
                    <a:pt x="2608482" y="0"/>
                  </a:lnTo>
                </a:path>
              </a:pathLst>
            </a:custGeom>
            <a:ln w="29576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74931" y="5257270"/>
              <a:ext cx="0" cy="820419"/>
            </a:xfrm>
            <a:custGeom>
              <a:avLst/>
              <a:gdLst/>
              <a:ahLst/>
              <a:cxnLst/>
              <a:rect l="l" t="t" r="r" b="b"/>
              <a:pathLst>
                <a:path h="820420">
                  <a:moveTo>
                    <a:pt x="0" y="0"/>
                  </a:moveTo>
                  <a:lnTo>
                    <a:pt x="1" y="820035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07441" y="5437894"/>
            <a:ext cx="136398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7534" y="4841089"/>
            <a:ext cx="3835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0736" y="6074158"/>
            <a:ext cx="40005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I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22282" y="729281"/>
            <a:ext cx="6971665" cy="264160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083945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Il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caso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offerta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risparmi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crescente</a:t>
            </a:r>
            <a:endParaRPr sz="2500">
              <a:latin typeface="Georgia"/>
              <a:cs typeface="Georgia"/>
            </a:endParaRPr>
          </a:p>
          <a:p>
            <a:pPr marL="1104265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45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Verdana"/>
              <a:cs typeface="Verdana"/>
            </a:endParaRPr>
          </a:p>
          <a:p>
            <a:pPr marL="200025" indent="-187960">
              <a:lnSpc>
                <a:spcPct val="100000"/>
              </a:lnSpc>
              <a:buClr>
                <a:srgbClr val="00A3D6"/>
              </a:buClr>
              <a:buSzPct val="85365"/>
              <a:buFont typeface="Wingdings 2"/>
              <a:buChar char="•"/>
              <a:tabLst>
                <a:tab pos="200660" algn="l"/>
              </a:tabLst>
            </a:pPr>
            <a:r>
              <a:rPr sz="2050" dirty="0">
                <a:latin typeface="Georgia"/>
                <a:cs typeface="Georgia"/>
              </a:rPr>
              <a:t>Scelta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consumo-risparmio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implica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offerta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crescente: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3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Georgia"/>
              <a:cs typeface="Georgia"/>
            </a:endParaRPr>
          </a:p>
          <a:p>
            <a:pPr marL="462915">
              <a:lnSpc>
                <a:spcPct val="100000"/>
              </a:lnSpc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23766" y="3028878"/>
            <a:ext cx="5410835" cy="871219"/>
          </a:xfrm>
          <a:custGeom>
            <a:avLst/>
            <a:gdLst/>
            <a:ahLst/>
            <a:cxnLst/>
            <a:rect l="l" t="t" r="r" b="b"/>
            <a:pathLst>
              <a:path w="5410834" h="871220">
                <a:moveTo>
                  <a:pt x="0" y="0"/>
                </a:moveTo>
                <a:lnTo>
                  <a:pt x="5410795" y="0"/>
                </a:lnTo>
                <a:lnTo>
                  <a:pt x="5410795" y="870978"/>
                </a:lnTo>
                <a:lnTo>
                  <a:pt x="0" y="870978"/>
                </a:lnTo>
                <a:lnTo>
                  <a:pt x="0" y="0"/>
                </a:lnTo>
                <a:close/>
              </a:path>
            </a:pathLst>
          </a:custGeom>
          <a:ln w="9860">
            <a:solidFill>
              <a:srgbClr val="0036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79199" y="2992792"/>
            <a:ext cx="4911090" cy="848994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indent="92075" algn="just">
              <a:lnSpc>
                <a:spcPct val="81300"/>
              </a:lnSpc>
              <a:spcBef>
                <a:spcPts val="575"/>
              </a:spcBef>
            </a:pP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La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domanda</a:t>
            </a:r>
            <a:r>
              <a:rPr sz="2050" spc="2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di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investimenti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aumenta,</a:t>
            </a:r>
            <a:r>
              <a:rPr sz="2050" spc="2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3635"/>
                </a:solidFill>
                <a:latin typeface="Georgia"/>
                <a:cs typeface="Georgia"/>
              </a:rPr>
              <a:t>la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curva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003635"/>
                </a:solidFill>
                <a:latin typeface="Georgia"/>
                <a:cs typeface="Georgia"/>
              </a:rPr>
              <a:t>I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(</a:t>
            </a:r>
            <a:r>
              <a:rPr sz="2050" i="1" dirty="0">
                <a:solidFill>
                  <a:srgbClr val="003635"/>
                </a:solidFill>
                <a:latin typeface="Georgia"/>
                <a:cs typeface="Georgia"/>
              </a:rPr>
              <a:t>r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)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si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sposta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verso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l</a:t>
            </a:r>
            <a:r>
              <a:rPr sz="2050" dirty="0">
                <a:solidFill>
                  <a:srgbClr val="003635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alto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mentre</a:t>
            </a:r>
            <a:r>
              <a:rPr sz="2050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003635"/>
                </a:solidFill>
                <a:latin typeface="Georgia"/>
                <a:cs typeface="Georgia"/>
              </a:rPr>
              <a:t>la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curva</a:t>
            </a:r>
            <a:r>
              <a:rPr sz="2050" spc="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offerta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di</a:t>
            </a:r>
            <a:r>
              <a:rPr sz="2050" spc="10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capitali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3635"/>
                </a:solidFill>
                <a:latin typeface="Georgia"/>
                <a:cs typeface="Georgia"/>
              </a:rPr>
              <a:t>resta</a:t>
            </a:r>
            <a:r>
              <a:rPr sz="2050" spc="15" dirty="0">
                <a:solidFill>
                  <a:srgbClr val="003635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3635"/>
                </a:solidFill>
                <a:latin typeface="Georgia"/>
                <a:cs typeface="Georgia"/>
              </a:rPr>
              <a:t>inalterata.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32309" y="3089684"/>
            <a:ext cx="4779010" cy="2991485"/>
            <a:chOff x="2132309" y="3089684"/>
            <a:chExt cx="4779010" cy="2991485"/>
          </a:xfrm>
        </p:grpSpPr>
        <p:sp>
          <p:nvSpPr>
            <p:cNvPr id="5" name="object 5"/>
            <p:cNvSpPr/>
            <p:nvPr/>
          </p:nvSpPr>
          <p:spPr>
            <a:xfrm>
              <a:off x="5138307" y="5064998"/>
              <a:ext cx="88900" cy="448945"/>
            </a:xfrm>
            <a:custGeom>
              <a:avLst/>
              <a:gdLst/>
              <a:ahLst/>
              <a:cxnLst/>
              <a:rect l="l" t="t" r="r" b="b"/>
              <a:pathLst>
                <a:path w="88900" h="448945">
                  <a:moveTo>
                    <a:pt x="44350" y="0"/>
                  </a:moveTo>
                  <a:lnTo>
                    <a:pt x="0" y="88741"/>
                  </a:lnTo>
                  <a:lnTo>
                    <a:pt x="29566" y="88741"/>
                  </a:lnTo>
                  <a:lnTo>
                    <a:pt x="29568" y="448636"/>
                  </a:lnTo>
                  <a:lnTo>
                    <a:pt x="59135" y="448635"/>
                  </a:lnTo>
                  <a:lnTo>
                    <a:pt x="59133" y="88741"/>
                  </a:lnTo>
                  <a:lnTo>
                    <a:pt x="88701" y="88741"/>
                  </a:lnTo>
                  <a:lnTo>
                    <a:pt x="4435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7238" y="3094614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08471" y="3840697"/>
              <a:ext cx="3949065" cy="1863725"/>
            </a:xfrm>
            <a:custGeom>
              <a:avLst/>
              <a:gdLst/>
              <a:ahLst/>
              <a:cxnLst/>
              <a:rect l="l" t="t" r="r" b="b"/>
              <a:pathLst>
                <a:path w="3949065" h="1863725">
                  <a:moveTo>
                    <a:pt x="0" y="0"/>
                  </a:moveTo>
                  <a:lnTo>
                    <a:pt x="17898" y="41864"/>
                  </a:lnTo>
                  <a:lnTo>
                    <a:pt x="35860" y="83704"/>
                  </a:lnTo>
                  <a:lnTo>
                    <a:pt x="53943" y="125495"/>
                  </a:lnTo>
                  <a:lnTo>
                    <a:pt x="72203" y="167211"/>
                  </a:lnTo>
                  <a:lnTo>
                    <a:pt x="90697" y="208829"/>
                  </a:lnTo>
                  <a:lnTo>
                    <a:pt x="109482" y="250324"/>
                  </a:lnTo>
                  <a:lnTo>
                    <a:pt x="128614" y="291670"/>
                  </a:lnTo>
                  <a:lnTo>
                    <a:pt x="148150" y="332843"/>
                  </a:lnTo>
                  <a:lnTo>
                    <a:pt x="168147" y="373819"/>
                  </a:lnTo>
                  <a:lnTo>
                    <a:pt x="188662" y="414572"/>
                  </a:lnTo>
                  <a:lnTo>
                    <a:pt x="209751" y="455078"/>
                  </a:lnTo>
                  <a:lnTo>
                    <a:pt x="231471" y="495313"/>
                  </a:lnTo>
                  <a:lnTo>
                    <a:pt x="253880" y="535252"/>
                  </a:lnTo>
                  <a:lnTo>
                    <a:pt x="277032" y="574869"/>
                  </a:lnTo>
                  <a:lnTo>
                    <a:pt x="300987" y="614141"/>
                  </a:lnTo>
                  <a:lnTo>
                    <a:pt x="325799" y="653042"/>
                  </a:lnTo>
                  <a:lnTo>
                    <a:pt x="351527" y="691548"/>
                  </a:lnTo>
                  <a:lnTo>
                    <a:pt x="378226" y="729635"/>
                  </a:lnTo>
                  <a:lnTo>
                    <a:pt x="405953" y="767276"/>
                  </a:lnTo>
                  <a:lnTo>
                    <a:pt x="434766" y="804449"/>
                  </a:lnTo>
                  <a:lnTo>
                    <a:pt x="464720" y="841128"/>
                  </a:lnTo>
                  <a:lnTo>
                    <a:pt x="495873" y="877288"/>
                  </a:lnTo>
                  <a:lnTo>
                    <a:pt x="528282" y="912904"/>
                  </a:lnTo>
                  <a:lnTo>
                    <a:pt x="562002" y="947953"/>
                  </a:lnTo>
                  <a:lnTo>
                    <a:pt x="597092" y="982409"/>
                  </a:lnTo>
                  <a:lnTo>
                    <a:pt x="633607" y="1016248"/>
                  </a:lnTo>
                  <a:lnTo>
                    <a:pt x="671604" y="1049444"/>
                  </a:lnTo>
                  <a:lnTo>
                    <a:pt x="711141" y="1081974"/>
                  </a:lnTo>
                  <a:lnTo>
                    <a:pt x="752273" y="1113812"/>
                  </a:lnTo>
                  <a:lnTo>
                    <a:pt x="795058" y="1144934"/>
                  </a:lnTo>
                  <a:lnTo>
                    <a:pt x="839553" y="1175316"/>
                  </a:lnTo>
                  <a:lnTo>
                    <a:pt x="885813" y="1204931"/>
                  </a:lnTo>
                  <a:lnTo>
                    <a:pt x="933896" y="1233757"/>
                  </a:lnTo>
                  <a:lnTo>
                    <a:pt x="983859" y="1261767"/>
                  </a:lnTo>
                  <a:lnTo>
                    <a:pt x="1035759" y="1288938"/>
                  </a:lnTo>
                  <a:lnTo>
                    <a:pt x="1089651" y="1315245"/>
                  </a:lnTo>
                  <a:lnTo>
                    <a:pt x="1159368" y="1346677"/>
                  </a:lnTo>
                  <a:lnTo>
                    <a:pt x="1195374" y="1361895"/>
                  </a:lnTo>
                  <a:lnTo>
                    <a:pt x="1232125" y="1376787"/>
                  </a:lnTo>
                  <a:lnTo>
                    <a:pt x="1269610" y="1391361"/>
                  </a:lnTo>
                  <a:lnTo>
                    <a:pt x="1307814" y="1405622"/>
                  </a:lnTo>
                  <a:lnTo>
                    <a:pt x="1346723" y="1419577"/>
                  </a:lnTo>
                  <a:lnTo>
                    <a:pt x="1386324" y="1433230"/>
                  </a:lnTo>
                  <a:lnTo>
                    <a:pt x="1426604" y="1446588"/>
                  </a:lnTo>
                  <a:lnTo>
                    <a:pt x="1467549" y="1459658"/>
                  </a:lnTo>
                  <a:lnTo>
                    <a:pt x="1509145" y="1472444"/>
                  </a:lnTo>
                  <a:lnTo>
                    <a:pt x="1551378" y="1484953"/>
                  </a:lnTo>
                  <a:lnTo>
                    <a:pt x="1594236" y="1497191"/>
                  </a:lnTo>
                  <a:lnTo>
                    <a:pt x="1637705" y="1509164"/>
                  </a:lnTo>
                  <a:lnTo>
                    <a:pt x="1681771" y="1520877"/>
                  </a:lnTo>
                  <a:lnTo>
                    <a:pt x="1726420" y="1532337"/>
                  </a:lnTo>
                  <a:lnTo>
                    <a:pt x="1771639" y="1543550"/>
                  </a:lnTo>
                  <a:lnTo>
                    <a:pt x="1817414" y="1554521"/>
                  </a:lnTo>
                  <a:lnTo>
                    <a:pt x="1863733" y="1565257"/>
                  </a:lnTo>
                  <a:lnTo>
                    <a:pt x="1910580" y="1575762"/>
                  </a:lnTo>
                  <a:lnTo>
                    <a:pt x="1957943" y="1586045"/>
                  </a:lnTo>
                  <a:lnTo>
                    <a:pt x="2005808" y="1596109"/>
                  </a:lnTo>
                  <a:lnTo>
                    <a:pt x="2054162" y="1605962"/>
                  </a:lnTo>
                  <a:lnTo>
                    <a:pt x="2102990" y="1615609"/>
                  </a:lnTo>
                  <a:lnTo>
                    <a:pt x="2152280" y="1625056"/>
                  </a:lnTo>
                  <a:lnTo>
                    <a:pt x="2202018" y="1634309"/>
                  </a:lnTo>
                  <a:lnTo>
                    <a:pt x="2252190" y="1643374"/>
                  </a:lnTo>
                  <a:lnTo>
                    <a:pt x="2302783" y="1652258"/>
                  </a:lnTo>
                  <a:lnTo>
                    <a:pt x="2353782" y="1660965"/>
                  </a:lnTo>
                  <a:lnTo>
                    <a:pt x="2405176" y="1669501"/>
                  </a:lnTo>
                  <a:lnTo>
                    <a:pt x="2456949" y="1677874"/>
                  </a:lnTo>
                  <a:lnTo>
                    <a:pt x="2509088" y="1686088"/>
                  </a:lnTo>
                  <a:lnTo>
                    <a:pt x="2561581" y="1694150"/>
                  </a:lnTo>
                  <a:lnTo>
                    <a:pt x="2614412" y="1702065"/>
                  </a:lnTo>
                  <a:lnTo>
                    <a:pt x="2667570" y="1709841"/>
                  </a:lnTo>
                  <a:lnTo>
                    <a:pt x="2721039" y="1717481"/>
                  </a:lnTo>
                  <a:lnTo>
                    <a:pt x="2774807" y="1724993"/>
                  </a:lnTo>
                  <a:lnTo>
                    <a:pt x="2828860" y="1732382"/>
                  </a:lnTo>
                  <a:lnTo>
                    <a:pt x="2883184" y="1739655"/>
                  </a:lnTo>
                  <a:lnTo>
                    <a:pt x="2937766" y="1746817"/>
                  </a:lnTo>
                  <a:lnTo>
                    <a:pt x="2992592" y="1753874"/>
                  </a:lnTo>
                  <a:lnTo>
                    <a:pt x="3047649" y="1760832"/>
                  </a:lnTo>
                  <a:lnTo>
                    <a:pt x="3102923" y="1767697"/>
                  </a:lnTo>
                  <a:lnTo>
                    <a:pt x="3158401" y="1774475"/>
                  </a:lnTo>
                  <a:lnTo>
                    <a:pt x="3214069" y="1781173"/>
                  </a:lnTo>
                  <a:lnTo>
                    <a:pt x="3269913" y="1787795"/>
                  </a:lnTo>
                  <a:lnTo>
                    <a:pt x="3325920" y="1794348"/>
                  </a:lnTo>
                  <a:lnTo>
                    <a:pt x="3382076" y="1800837"/>
                  </a:lnTo>
                  <a:lnTo>
                    <a:pt x="3438368" y="1807270"/>
                  </a:lnTo>
                  <a:lnTo>
                    <a:pt x="3494782" y="1813651"/>
                  </a:lnTo>
                  <a:lnTo>
                    <a:pt x="3551304" y="1819987"/>
                  </a:lnTo>
                  <a:lnTo>
                    <a:pt x="3607922" y="1826283"/>
                  </a:lnTo>
                  <a:lnTo>
                    <a:pt x="3664621" y="1832546"/>
                  </a:lnTo>
                  <a:lnTo>
                    <a:pt x="3721387" y="1838781"/>
                  </a:lnTo>
                  <a:lnTo>
                    <a:pt x="3778208" y="1844995"/>
                  </a:lnTo>
                  <a:lnTo>
                    <a:pt x="3835070" y="1851193"/>
                  </a:lnTo>
                  <a:lnTo>
                    <a:pt x="3891959" y="1857381"/>
                  </a:lnTo>
                  <a:lnTo>
                    <a:pt x="3948861" y="1863566"/>
                  </a:lnTo>
                </a:path>
              </a:pathLst>
            </a:custGeom>
            <a:ln w="3943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37238" y="5257270"/>
              <a:ext cx="1713864" cy="0"/>
            </a:xfrm>
            <a:custGeom>
              <a:avLst/>
              <a:gdLst/>
              <a:ahLst/>
              <a:cxnLst/>
              <a:rect l="l" t="t" r="r" b="b"/>
              <a:pathLst>
                <a:path w="1713864">
                  <a:moveTo>
                    <a:pt x="0" y="0"/>
                  </a:moveTo>
                  <a:lnTo>
                    <a:pt x="1713254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07427" y="3170208"/>
              <a:ext cx="3649979" cy="2013585"/>
            </a:xfrm>
            <a:custGeom>
              <a:avLst/>
              <a:gdLst/>
              <a:ahLst/>
              <a:cxnLst/>
              <a:rect l="l" t="t" r="r" b="b"/>
              <a:pathLst>
                <a:path w="3649979" h="2013585">
                  <a:moveTo>
                    <a:pt x="0" y="0"/>
                  </a:moveTo>
                  <a:lnTo>
                    <a:pt x="16543" y="45224"/>
                  </a:lnTo>
                  <a:lnTo>
                    <a:pt x="33146" y="90421"/>
                  </a:lnTo>
                  <a:lnTo>
                    <a:pt x="49859" y="135566"/>
                  </a:lnTo>
                  <a:lnTo>
                    <a:pt x="66737" y="180630"/>
                  </a:lnTo>
                  <a:lnTo>
                    <a:pt x="83831" y="225587"/>
                  </a:lnTo>
                  <a:lnTo>
                    <a:pt x="101193" y="270411"/>
                  </a:lnTo>
                  <a:lnTo>
                    <a:pt x="118877" y="315075"/>
                  </a:lnTo>
                  <a:lnTo>
                    <a:pt x="136934" y="359553"/>
                  </a:lnTo>
                  <a:lnTo>
                    <a:pt x="155417" y="403817"/>
                  </a:lnTo>
                  <a:lnTo>
                    <a:pt x="174379" y="447840"/>
                  </a:lnTo>
                  <a:lnTo>
                    <a:pt x="193871" y="491597"/>
                  </a:lnTo>
                  <a:lnTo>
                    <a:pt x="213947" y="535061"/>
                  </a:lnTo>
                  <a:lnTo>
                    <a:pt x="234659" y="578204"/>
                  </a:lnTo>
                  <a:lnTo>
                    <a:pt x="256059" y="621001"/>
                  </a:lnTo>
                  <a:lnTo>
                    <a:pt x="278200" y="663424"/>
                  </a:lnTo>
                  <a:lnTo>
                    <a:pt x="301134" y="705447"/>
                  </a:lnTo>
                  <a:lnTo>
                    <a:pt x="324914" y="747043"/>
                  </a:lnTo>
                  <a:lnTo>
                    <a:pt x="349591" y="788186"/>
                  </a:lnTo>
                  <a:lnTo>
                    <a:pt x="375220" y="828848"/>
                  </a:lnTo>
                  <a:lnTo>
                    <a:pt x="401851" y="869004"/>
                  </a:lnTo>
                  <a:lnTo>
                    <a:pt x="429537" y="908626"/>
                  </a:lnTo>
                  <a:lnTo>
                    <a:pt x="458332" y="947688"/>
                  </a:lnTo>
                  <a:lnTo>
                    <a:pt x="488287" y="986163"/>
                  </a:lnTo>
                  <a:lnTo>
                    <a:pt x="519455" y="1024024"/>
                  </a:lnTo>
                  <a:lnTo>
                    <a:pt x="551888" y="1061245"/>
                  </a:lnTo>
                  <a:lnTo>
                    <a:pt x="585638" y="1097799"/>
                  </a:lnTo>
                  <a:lnTo>
                    <a:pt x="620759" y="1133660"/>
                  </a:lnTo>
                  <a:lnTo>
                    <a:pt x="657302" y="1168800"/>
                  </a:lnTo>
                  <a:lnTo>
                    <a:pt x="695321" y="1203193"/>
                  </a:lnTo>
                  <a:lnTo>
                    <a:pt x="734867" y="1236813"/>
                  </a:lnTo>
                  <a:lnTo>
                    <a:pt x="775993" y="1269632"/>
                  </a:lnTo>
                  <a:lnTo>
                    <a:pt x="818751" y="1301624"/>
                  </a:lnTo>
                  <a:lnTo>
                    <a:pt x="863194" y="1332763"/>
                  </a:lnTo>
                  <a:lnTo>
                    <a:pt x="909374" y="1363021"/>
                  </a:lnTo>
                  <a:lnTo>
                    <a:pt x="957344" y="1392372"/>
                  </a:lnTo>
                  <a:lnTo>
                    <a:pt x="1007157" y="1420790"/>
                  </a:lnTo>
                  <a:lnTo>
                    <a:pt x="1041408" y="1439206"/>
                  </a:lnTo>
                  <a:lnTo>
                    <a:pt x="1076482" y="1457203"/>
                  </a:lnTo>
                  <a:lnTo>
                    <a:pt x="1112365" y="1474789"/>
                  </a:lnTo>
                  <a:lnTo>
                    <a:pt x="1149041" y="1491971"/>
                  </a:lnTo>
                  <a:lnTo>
                    <a:pt x="1186493" y="1508759"/>
                  </a:lnTo>
                  <a:lnTo>
                    <a:pt x="1224707" y="1525160"/>
                  </a:lnTo>
                  <a:lnTo>
                    <a:pt x="1263667" y="1541182"/>
                  </a:lnTo>
                  <a:lnTo>
                    <a:pt x="1303357" y="1556833"/>
                  </a:lnTo>
                  <a:lnTo>
                    <a:pt x="1343762" y="1572120"/>
                  </a:lnTo>
                  <a:lnTo>
                    <a:pt x="1384867" y="1587052"/>
                  </a:lnTo>
                  <a:lnTo>
                    <a:pt x="1426655" y="1601637"/>
                  </a:lnTo>
                  <a:lnTo>
                    <a:pt x="1469112" y="1615882"/>
                  </a:lnTo>
                  <a:lnTo>
                    <a:pt x="1512221" y="1629796"/>
                  </a:lnTo>
                  <a:lnTo>
                    <a:pt x="1555968" y="1643387"/>
                  </a:lnTo>
                  <a:lnTo>
                    <a:pt x="1600336" y="1656662"/>
                  </a:lnTo>
                  <a:lnTo>
                    <a:pt x="1645310" y="1669630"/>
                  </a:lnTo>
                  <a:lnTo>
                    <a:pt x="1690875" y="1682298"/>
                  </a:lnTo>
                  <a:lnTo>
                    <a:pt x="1737015" y="1694674"/>
                  </a:lnTo>
                  <a:lnTo>
                    <a:pt x="1783714" y="1706767"/>
                  </a:lnTo>
                  <a:lnTo>
                    <a:pt x="1830957" y="1718584"/>
                  </a:lnTo>
                  <a:lnTo>
                    <a:pt x="1878729" y="1730134"/>
                  </a:lnTo>
                  <a:lnTo>
                    <a:pt x="1927013" y="1741423"/>
                  </a:lnTo>
                  <a:lnTo>
                    <a:pt x="1975795" y="1752461"/>
                  </a:lnTo>
                  <a:lnTo>
                    <a:pt x="2025059" y="1763255"/>
                  </a:lnTo>
                  <a:lnTo>
                    <a:pt x="2074788" y="1773813"/>
                  </a:lnTo>
                  <a:lnTo>
                    <a:pt x="2124969" y="1784143"/>
                  </a:lnTo>
                  <a:lnTo>
                    <a:pt x="2175584" y="1794252"/>
                  </a:lnTo>
                  <a:lnTo>
                    <a:pt x="2226620" y="1804150"/>
                  </a:lnTo>
                  <a:lnTo>
                    <a:pt x="2278059" y="1813844"/>
                  </a:lnTo>
                  <a:lnTo>
                    <a:pt x="2329887" y="1823341"/>
                  </a:lnTo>
                  <a:lnTo>
                    <a:pt x="2382087" y="1832651"/>
                  </a:lnTo>
                  <a:lnTo>
                    <a:pt x="2434646" y="1841780"/>
                  </a:lnTo>
                  <a:lnTo>
                    <a:pt x="2487546" y="1850736"/>
                  </a:lnTo>
                  <a:lnTo>
                    <a:pt x="2540772" y="1859529"/>
                  </a:lnTo>
                  <a:lnTo>
                    <a:pt x="2594310" y="1868165"/>
                  </a:lnTo>
                  <a:lnTo>
                    <a:pt x="2648142" y="1876652"/>
                  </a:lnTo>
                  <a:lnTo>
                    <a:pt x="2702254" y="1884999"/>
                  </a:lnTo>
                  <a:lnTo>
                    <a:pt x="2756631" y="1893214"/>
                  </a:lnTo>
                  <a:lnTo>
                    <a:pt x="2811256" y="1901304"/>
                  </a:lnTo>
                  <a:lnTo>
                    <a:pt x="2866114" y="1909277"/>
                  </a:lnTo>
                  <a:lnTo>
                    <a:pt x="2921190" y="1917142"/>
                  </a:lnTo>
                  <a:lnTo>
                    <a:pt x="2976468" y="1924905"/>
                  </a:lnTo>
                  <a:lnTo>
                    <a:pt x="3031933" y="1932577"/>
                  </a:lnTo>
                  <a:lnTo>
                    <a:pt x="3087568" y="1940163"/>
                  </a:lnTo>
                  <a:lnTo>
                    <a:pt x="3143359" y="1947672"/>
                  </a:lnTo>
                  <a:lnTo>
                    <a:pt x="3199289" y="1955113"/>
                  </a:lnTo>
                  <a:lnTo>
                    <a:pt x="3255344" y="1962493"/>
                  </a:lnTo>
                  <a:lnTo>
                    <a:pt x="3311508" y="1969819"/>
                  </a:lnTo>
                  <a:lnTo>
                    <a:pt x="3367765" y="1977101"/>
                  </a:lnTo>
                  <a:lnTo>
                    <a:pt x="3424099" y="1984345"/>
                  </a:lnTo>
                  <a:lnTo>
                    <a:pt x="3480496" y="1991561"/>
                  </a:lnTo>
                  <a:lnTo>
                    <a:pt x="3536940" y="1998755"/>
                  </a:lnTo>
                  <a:lnTo>
                    <a:pt x="3593414" y="2005936"/>
                  </a:lnTo>
                  <a:lnTo>
                    <a:pt x="3649904" y="2013112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85074" y="3990243"/>
              <a:ext cx="2608580" cy="1714500"/>
            </a:xfrm>
            <a:custGeom>
              <a:avLst/>
              <a:gdLst/>
              <a:ahLst/>
              <a:cxnLst/>
              <a:rect l="l" t="t" r="r" b="b"/>
              <a:pathLst>
                <a:path w="2608579" h="1714500">
                  <a:moveTo>
                    <a:pt x="0" y="1714020"/>
                  </a:moveTo>
                  <a:lnTo>
                    <a:pt x="52157" y="1702695"/>
                  </a:lnTo>
                  <a:lnTo>
                    <a:pt x="104291" y="1691352"/>
                  </a:lnTo>
                  <a:lnTo>
                    <a:pt x="156377" y="1679964"/>
                  </a:lnTo>
                  <a:lnTo>
                    <a:pt x="208391" y="1668510"/>
                  </a:lnTo>
                  <a:lnTo>
                    <a:pt x="260310" y="1656963"/>
                  </a:lnTo>
                  <a:lnTo>
                    <a:pt x="312109" y="1645300"/>
                  </a:lnTo>
                  <a:lnTo>
                    <a:pt x="363765" y="1633496"/>
                  </a:lnTo>
                  <a:lnTo>
                    <a:pt x="415254" y="1621527"/>
                  </a:lnTo>
                  <a:lnTo>
                    <a:pt x="466552" y="1609369"/>
                  </a:lnTo>
                  <a:lnTo>
                    <a:pt x="517635" y="1596998"/>
                  </a:lnTo>
                  <a:lnTo>
                    <a:pt x="568480" y="1584389"/>
                  </a:lnTo>
                  <a:lnTo>
                    <a:pt x="619061" y="1571517"/>
                  </a:lnTo>
                  <a:lnTo>
                    <a:pt x="669356" y="1558360"/>
                  </a:lnTo>
                  <a:lnTo>
                    <a:pt x="719341" y="1544891"/>
                  </a:lnTo>
                  <a:lnTo>
                    <a:pt x="768991" y="1531088"/>
                  </a:lnTo>
                  <a:lnTo>
                    <a:pt x="818283" y="1516925"/>
                  </a:lnTo>
                  <a:lnTo>
                    <a:pt x="867194" y="1502378"/>
                  </a:lnTo>
                  <a:lnTo>
                    <a:pt x="915698" y="1487424"/>
                  </a:lnTo>
                  <a:lnTo>
                    <a:pt x="963772" y="1472038"/>
                  </a:lnTo>
                  <a:lnTo>
                    <a:pt x="1011393" y="1456195"/>
                  </a:lnTo>
                  <a:lnTo>
                    <a:pt x="1058536" y="1439871"/>
                  </a:lnTo>
                  <a:lnTo>
                    <a:pt x="1105178" y="1423042"/>
                  </a:lnTo>
                  <a:lnTo>
                    <a:pt x="1151294" y="1405684"/>
                  </a:lnTo>
                  <a:lnTo>
                    <a:pt x="1196861" y="1387772"/>
                  </a:lnTo>
                  <a:lnTo>
                    <a:pt x="1241856" y="1369282"/>
                  </a:lnTo>
                  <a:lnTo>
                    <a:pt x="1286253" y="1350190"/>
                  </a:lnTo>
                  <a:lnTo>
                    <a:pt x="1330029" y="1330471"/>
                  </a:lnTo>
                  <a:lnTo>
                    <a:pt x="1373161" y="1310102"/>
                  </a:lnTo>
                  <a:lnTo>
                    <a:pt x="1415624" y="1289057"/>
                  </a:lnTo>
                  <a:lnTo>
                    <a:pt x="1457395" y="1267313"/>
                  </a:lnTo>
                  <a:lnTo>
                    <a:pt x="1498449" y="1244845"/>
                  </a:lnTo>
                  <a:lnTo>
                    <a:pt x="1538763" y="1221628"/>
                  </a:lnTo>
                  <a:lnTo>
                    <a:pt x="1578313" y="1197640"/>
                  </a:lnTo>
                  <a:lnTo>
                    <a:pt x="1617075" y="1172855"/>
                  </a:lnTo>
                  <a:lnTo>
                    <a:pt x="1658664" y="1144737"/>
                  </a:lnTo>
                  <a:lnTo>
                    <a:pt x="1699308" y="1115663"/>
                  </a:lnTo>
                  <a:lnTo>
                    <a:pt x="1739039" y="1085666"/>
                  </a:lnTo>
                  <a:lnTo>
                    <a:pt x="1777887" y="1054777"/>
                  </a:lnTo>
                  <a:lnTo>
                    <a:pt x="1815885" y="1023027"/>
                  </a:lnTo>
                  <a:lnTo>
                    <a:pt x="1853064" y="990449"/>
                  </a:lnTo>
                  <a:lnTo>
                    <a:pt x="1889456" y="957075"/>
                  </a:lnTo>
                  <a:lnTo>
                    <a:pt x="1925091" y="922936"/>
                  </a:lnTo>
                  <a:lnTo>
                    <a:pt x="1960002" y="888065"/>
                  </a:lnTo>
                  <a:lnTo>
                    <a:pt x="1994219" y="852493"/>
                  </a:lnTo>
                  <a:lnTo>
                    <a:pt x="2027775" y="816252"/>
                  </a:lnTo>
                  <a:lnTo>
                    <a:pt x="2060701" y="779373"/>
                  </a:lnTo>
                  <a:lnTo>
                    <a:pt x="2093029" y="741890"/>
                  </a:lnTo>
                  <a:lnTo>
                    <a:pt x="2124789" y="703832"/>
                  </a:lnTo>
                  <a:lnTo>
                    <a:pt x="2156014" y="665234"/>
                  </a:lnTo>
                  <a:lnTo>
                    <a:pt x="2186735" y="626126"/>
                  </a:lnTo>
                  <a:lnTo>
                    <a:pt x="2216983" y="586539"/>
                  </a:lnTo>
                  <a:lnTo>
                    <a:pt x="2246790" y="546507"/>
                  </a:lnTo>
                  <a:lnTo>
                    <a:pt x="2276188" y="506061"/>
                  </a:lnTo>
                  <a:lnTo>
                    <a:pt x="2305207" y="465233"/>
                  </a:lnTo>
                  <a:lnTo>
                    <a:pt x="2333880" y="424054"/>
                  </a:lnTo>
                  <a:lnTo>
                    <a:pt x="2362238" y="382556"/>
                  </a:lnTo>
                  <a:lnTo>
                    <a:pt x="2390313" y="340772"/>
                  </a:lnTo>
                  <a:lnTo>
                    <a:pt x="2418135" y="298733"/>
                  </a:lnTo>
                  <a:lnTo>
                    <a:pt x="2445737" y="256471"/>
                  </a:lnTo>
                  <a:lnTo>
                    <a:pt x="2473150" y="214018"/>
                  </a:lnTo>
                  <a:lnTo>
                    <a:pt x="2500406" y="171405"/>
                  </a:lnTo>
                  <a:lnTo>
                    <a:pt x="2527535" y="128665"/>
                  </a:lnTo>
                  <a:lnTo>
                    <a:pt x="2554570" y="85830"/>
                  </a:lnTo>
                  <a:lnTo>
                    <a:pt x="2581542" y="42931"/>
                  </a:lnTo>
                  <a:lnTo>
                    <a:pt x="2608482" y="0"/>
                  </a:lnTo>
                </a:path>
              </a:pathLst>
            </a:custGeom>
            <a:ln w="29576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74931" y="5257270"/>
              <a:ext cx="0" cy="820419"/>
            </a:xfrm>
            <a:custGeom>
              <a:avLst/>
              <a:gdLst/>
              <a:ahLst/>
              <a:cxnLst/>
              <a:rect l="l" t="t" r="r" b="b"/>
              <a:pathLst>
                <a:path h="820420">
                  <a:moveTo>
                    <a:pt x="0" y="0"/>
                  </a:moveTo>
                  <a:lnTo>
                    <a:pt x="1" y="820035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772528" y="2902742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7441" y="5437894"/>
            <a:ext cx="136398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7534" y="4841089"/>
            <a:ext cx="3835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30736" y="6074158"/>
            <a:ext cx="40005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I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322282" y="729281"/>
            <a:ext cx="6971665" cy="17926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083945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Il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caso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offerta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risparmi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crescente</a:t>
            </a:r>
            <a:endParaRPr sz="2500">
              <a:latin typeface="Georgia"/>
              <a:cs typeface="Georgia"/>
            </a:endParaRPr>
          </a:p>
          <a:p>
            <a:pPr marL="1104265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46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Verdana"/>
              <a:cs typeface="Verdana"/>
            </a:endParaRPr>
          </a:p>
          <a:p>
            <a:pPr marL="200025" indent="-187960">
              <a:lnSpc>
                <a:spcPct val="100000"/>
              </a:lnSpc>
              <a:buClr>
                <a:srgbClr val="00A3D6"/>
              </a:buClr>
              <a:buSzPct val="85365"/>
              <a:buFont typeface="Wingdings 2"/>
              <a:buChar char="•"/>
              <a:tabLst>
                <a:tab pos="200660" algn="l"/>
              </a:tabLst>
            </a:pPr>
            <a:r>
              <a:rPr sz="2050" dirty="0">
                <a:latin typeface="Georgia"/>
                <a:cs typeface="Georgia"/>
              </a:rPr>
              <a:t>Scelta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consumo-risparmio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implica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offerta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crescente.</a:t>
            </a:r>
            <a:endParaRPr sz="205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spcBef>
                <a:spcPts val="10"/>
              </a:spcBef>
              <a:buClr>
                <a:srgbClr val="00A3D6"/>
              </a:buClr>
              <a:buSzPct val="85365"/>
              <a:buFont typeface="Wingdings 2"/>
              <a:buChar char="•"/>
              <a:tabLst>
                <a:tab pos="200660" algn="l"/>
              </a:tabLst>
            </a:pPr>
            <a:r>
              <a:rPr sz="2050" dirty="0">
                <a:latin typeface="Georgia"/>
                <a:cs typeface="Georgia"/>
              </a:rPr>
              <a:t>Un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aumento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è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parzialmente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soddisfatto: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2158" y="2747716"/>
            <a:ext cx="5894070" cy="3333115"/>
            <a:chOff x="2132158" y="2747716"/>
            <a:chExt cx="5894070" cy="3333115"/>
          </a:xfrm>
        </p:grpSpPr>
        <p:sp>
          <p:nvSpPr>
            <p:cNvPr id="3" name="object 3"/>
            <p:cNvSpPr/>
            <p:nvPr/>
          </p:nvSpPr>
          <p:spPr>
            <a:xfrm>
              <a:off x="2137238" y="3094614"/>
              <a:ext cx="4768850" cy="2981325"/>
            </a:xfrm>
            <a:custGeom>
              <a:avLst/>
              <a:gdLst/>
              <a:ahLst/>
              <a:cxnLst/>
              <a:rect l="l" t="t" r="r" b="b"/>
              <a:pathLst>
                <a:path w="4768850" h="2981325">
                  <a:moveTo>
                    <a:pt x="0" y="0"/>
                  </a:moveTo>
                  <a:lnTo>
                    <a:pt x="0" y="2981048"/>
                  </a:lnTo>
                  <a:lnTo>
                    <a:pt x="4768530" y="2981048"/>
                  </a:lnTo>
                </a:path>
              </a:pathLst>
            </a:custGeom>
            <a:ln w="98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98127" y="2752796"/>
              <a:ext cx="4123054" cy="616585"/>
            </a:xfrm>
            <a:custGeom>
              <a:avLst/>
              <a:gdLst/>
              <a:ahLst/>
              <a:cxnLst/>
              <a:rect l="l" t="t" r="r" b="b"/>
              <a:pathLst>
                <a:path w="4123054" h="616585">
                  <a:moveTo>
                    <a:pt x="0" y="0"/>
                  </a:moveTo>
                  <a:lnTo>
                    <a:pt x="4122979" y="0"/>
                  </a:lnTo>
                  <a:lnTo>
                    <a:pt x="4122979" y="616259"/>
                  </a:lnTo>
                  <a:lnTo>
                    <a:pt x="0" y="616259"/>
                  </a:lnTo>
                  <a:lnTo>
                    <a:pt x="0" y="0"/>
                  </a:lnTo>
                  <a:close/>
                </a:path>
              </a:pathLst>
            </a:custGeom>
            <a:ln w="9860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72528" y="2902742"/>
            <a:ext cx="20891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i="1" dirty="0">
                <a:latin typeface="Verdana"/>
                <a:cs typeface="Verdana"/>
              </a:rPr>
              <a:t>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1612" y="2720801"/>
            <a:ext cx="3844925" cy="59055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37795" marR="5080" indent="-125730">
              <a:lnSpc>
                <a:spcPct val="80000"/>
              </a:lnSpc>
              <a:spcBef>
                <a:spcPts val="610"/>
              </a:spcBef>
            </a:pP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Poiché l</a:t>
            </a:r>
            <a:r>
              <a:rPr sz="2050" dirty="0">
                <a:solidFill>
                  <a:srgbClr val="000099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offerta</a:t>
            </a:r>
            <a:r>
              <a:rPr sz="2050" spc="2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capitali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000099"/>
                </a:solidFill>
                <a:latin typeface="Georgia"/>
                <a:cs typeface="Georgia"/>
              </a:rPr>
              <a:t>cresce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se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cresce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il</a:t>
            </a:r>
            <a:r>
              <a:rPr sz="2050" spc="2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tasso</a:t>
            </a:r>
            <a:r>
              <a:rPr sz="2050" spc="1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000099"/>
                </a:solidFill>
                <a:latin typeface="Georgia"/>
                <a:cs typeface="Georgia"/>
              </a:rPr>
              <a:t>interesse</a:t>
            </a:r>
            <a:r>
              <a:rPr sz="2050" spc="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050" spc="-50" dirty="0">
                <a:solidFill>
                  <a:srgbClr val="000099"/>
                </a:solidFill>
                <a:latin typeface="Georgia"/>
                <a:cs typeface="Georgia"/>
              </a:rPr>
              <a:t>…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488468" y="3600617"/>
            <a:ext cx="7272655" cy="2124075"/>
            <a:chOff x="2488468" y="3600617"/>
            <a:chExt cx="7272655" cy="2124075"/>
          </a:xfrm>
        </p:grpSpPr>
        <p:sp>
          <p:nvSpPr>
            <p:cNvPr id="8" name="object 8"/>
            <p:cNvSpPr/>
            <p:nvPr/>
          </p:nvSpPr>
          <p:spPr>
            <a:xfrm>
              <a:off x="2508470" y="3840697"/>
              <a:ext cx="3949065" cy="1863725"/>
            </a:xfrm>
            <a:custGeom>
              <a:avLst/>
              <a:gdLst/>
              <a:ahLst/>
              <a:cxnLst/>
              <a:rect l="l" t="t" r="r" b="b"/>
              <a:pathLst>
                <a:path w="3949065" h="1863725">
                  <a:moveTo>
                    <a:pt x="0" y="0"/>
                  </a:moveTo>
                  <a:lnTo>
                    <a:pt x="17898" y="41864"/>
                  </a:lnTo>
                  <a:lnTo>
                    <a:pt x="35860" y="83704"/>
                  </a:lnTo>
                  <a:lnTo>
                    <a:pt x="53943" y="125495"/>
                  </a:lnTo>
                  <a:lnTo>
                    <a:pt x="72203" y="167211"/>
                  </a:lnTo>
                  <a:lnTo>
                    <a:pt x="90697" y="208829"/>
                  </a:lnTo>
                  <a:lnTo>
                    <a:pt x="109482" y="250324"/>
                  </a:lnTo>
                  <a:lnTo>
                    <a:pt x="128614" y="291670"/>
                  </a:lnTo>
                  <a:lnTo>
                    <a:pt x="148150" y="332843"/>
                  </a:lnTo>
                  <a:lnTo>
                    <a:pt x="168147" y="373819"/>
                  </a:lnTo>
                  <a:lnTo>
                    <a:pt x="188662" y="414572"/>
                  </a:lnTo>
                  <a:lnTo>
                    <a:pt x="209751" y="455078"/>
                  </a:lnTo>
                  <a:lnTo>
                    <a:pt x="231471" y="495313"/>
                  </a:lnTo>
                  <a:lnTo>
                    <a:pt x="253880" y="535252"/>
                  </a:lnTo>
                  <a:lnTo>
                    <a:pt x="277032" y="574869"/>
                  </a:lnTo>
                  <a:lnTo>
                    <a:pt x="300987" y="614141"/>
                  </a:lnTo>
                  <a:lnTo>
                    <a:pt x="325799" y="653042"/>
                  </a:lnTo>
                  <a:lnTo>
                    <a:pt x="351527" y="691548"/>
                  </a:lnTo>
                  <a:lnTo>
                    <a:pt x="378226" y="729635"/>
                  </a:lnTo>
                  <a:lnTo>
                    <a:pt x="405953" y="767276"/>
                  </a:lnTo>
                  <a:lnTo>
                    <a:pt x="434766" y="804449"/>
                  </a:lnTo>
                  <a:lnTo>
                    <a:pt x="464720" y="841128"/>
                  </a:lnTo>
                  <a:lnTo>
                    <a:pt x="495873" y="877288"/>
                  </a:lnTo>
                  <a:lnTo>
                    <a:pt x="528282" y="912904"/>
                  </a:lnTo>
                  <a:lnTo>
                    <a:pt x="562002" y="947953"/>
                  </a:lnTo>
                  <a:lnTo>
                    <a:pt x="597092" y="982409"/>
                  </a:lnTo>
                  <a:lnTo>
                    <a:pt x="633607" y="1016248"/>
                  </a:lnTo>
                  <a:lnTo>
                    <a:pt x="671604" y="1049444"/>
                  </a:lnTo>
                  <a:lnTo>
                    <a:pt x="711141" y="1081974"/>
                  </a:lnTo>
                  <a:lnTo>
                    <a:pt x="752273" y="1113812"/>
                  </a:lnTo>
                  <a:lnTo>
                    <a:pt x="795058" y="1144934"/>
                  </a:lnTo>
                  <a:lnTo>
                    <a:pt x="839553" y="1175316"/>
                  </a:lnTo>
                  <a:lnTo>
                    <a:pt x="885813" y="1204931"/>
                  </a:lnTo>
                  <a:lnTo>
                    <a:pt x="933896" y="1233757"/>
                  </a:lnTo>
                  <a:lnTo>
                    <a:pt x="983859" y="1261767"/>
                  </a:lnTo>
                  <a:lnTo>
                    <a:pt x="1035759" y="1288938"/>
                  </a:lnTo>
                  <a:lnTo>
                    <a:pt x="1089651" y="1315245"/>
                  </a:lnTo>
                  <a:lnTo>
                    <a:pt x="1159368" y="1346677"/>
                  </a:lnTo>
                  <a:lnTo>
                    <a:pt x="1195374" y="1361895"/>
                  </a:lnTo>
                  <a:lnTo>
                    <a:pt x="1232125" y="1376787"/>
                  </a:lnTo>
                  <a:lnTo>
                    <a:pt x="1269610" y="1391361"/>
                  </a:lnTo>
                  <a:lnTo>
                    <a:pt x="1307814" y="1405622"/>
                  </a:lnTo>
                  <a:lnTo>
                    <a:pt x="1346723" y="1419577"/>
                  </a:lnTo>
                  <a:lnTo>
                    <a:pt x="1386324" y="1433230"/>
                  </a:lnTo>
                  <a:lnTo>
                    <a:pt x="1426604" y="1446588"/>
                  </a:lnTo>
                  <a:lnTo>
                    <a:pt x="1467549" y="1459658"/>
                  </a:lnTo>
                  <a:lnTo>
                    <a:pt x="1509145" y="1472444"/>
                  </a:lnTo>
                  <a:lnTo>
                    <a:pt x="1551378" y="1484953"/>
                  </a:lnTo>
                  <a:lnTo>
                    <a:pt x="1594236" y="1497191"/>
                  </a:lnTo>
                  <a:lnTo>
                    <a:pt x="1637705" y="1509164"/>
                  </a:lnTo>
                  <a:lnTo>
                    <a:pt x="1681771" y="1520877"/>
                  </a:lnTo>
                  <a:lnTo>
                    <a:pt x="1726420" y="1532337"/>
                  </a:lnTo>
                  <a:lnTo>
                    <a:pt x="1771639" y="1543550"/>
                  </a:lnTo>
                  <a:lnTo>
                    <a:pt x="1817414" y="1554521"/>
                  </a:lnTo>
                  <a:lnTo>
                    <a:pt x="1863733" y="1565257"/>
                  </a:lnTo>
                  <a:lnTo>
                    <a:pt x="1910580" y="1575762"/>
                  </a:lnTo>
                  <a:lnTo>
                    <a:pt x="1957943" y="1586045"/>
                  </a:lnTo>
                  <a:lnTo>
                    <a:pt x="2005808" y="1596109"/>
                  </a:lnTo>
                  <a:lnTo>
                    <a:pt x="2054162" y="1605962"/>
                  </a:lnTo>
                  <a:lnTo>
                    <a:pt x="2102990" y="1615609"/>
                  </a:lnTo>
                  <a:lnTo>
                    <a:pt x="2152280" y="1625056"/>
                  </a:lnTo>
                  <a:lnTo>
                    <a:pt x="2202018" y="1634309"/>
                  </a:lnTo>
                  <a:lnTo>
                    <a:pt x="2252190" y="1643374"/>
                  </a:lnTo>
                  <a:lnTo>
                    <a:pt x="2302783" y="1652258"/>
                  </a:lnTo>
                  <a:lnTo>
                    <a:pt x="2353782" y="1660965"/>
                  </a:lnTo>
                  <a:lnTo>
                    <a:pt x="2405176" y="1669501"/>
                  </a:lnTo>
                  <a:lnTo>
                    <a:pt x="2456949" y="1677874"/>
                  </a:lnTo>
                  <a:lnTo>
                    <a:pt x="2509088" y="1686088"/>
                  </a:lnTo>
                  <a:lnTo>
                    <a:pt x="2561581" y="1694150"/>
                  </a:lnTo>
                  <a:lnTo>
                    <a:pt x="2614412" y="1702065"/>
                  </a:lnTo>
                  <a:lnTo>
                    <a:pt x="2667570" y="1709841"/>
                  </a:lnTo>
                  <a:lnTo>
                    <a:pt x="2721039" y="1717481"/>
                  </a:lnTo>
                  <a:lnTo>
                    <a:pt x="2774807" y="1724993"/>
                  </a:lnTo>
                  <a:lnTo>
                    <a:pt x="2828860" y="1732382"/>
                  </a:lnTo>
                  <a:lnTo>
                    <a:pt x="2883184" y="1739655"/>
                  </a:lnTo>
                  <a:lnTo>
                    <a:pt x="2937766" y="1746817"/>
                  </a:lnTo>
                  <a:lnTo>
                    <a:pt x="2992592" y="1753874"/>
                  </a:lnTo>
                  <a:lnTo>
                    <a:pt x="3047649" y="1760832"/>
                  </a:lnTo>
                  <a:lnTo>
                    <a:pt x="3102923" y="1767697"/>
                  </a:lnTo>
                  <a:lnTo>
                    <a:pt x="3158401" y="1774475"/>
                  </a:lnTo>
                  <a:lnTo>
                    <a:pt x="3214069" y="1781173"/>
                  </a:lnTo>
                  <a:lnTo>
                    <a:pt x="3269913" y="1787795"/>
                  </a:lnTo>
                  <a:lnTo>
                    <a:pt x="3325920" y="1794348"/>
                  </a:lnTo>
                  <a:lnTo>
                    <a:pt x="3382076" y="1800837"/>
                  </a:lnTo>
                  <a:lnTo>
                    <a:pt x="3438368" y="1807270"/>
                  </a:lnTo>
                  <a:lnTo>
                    <a:pt x="3494782" y="1813651"/>
                  </a:lnTo>
                  <a:lnTo>
                    <a:pt x="3551304" y="1819987"/>
                  </a:lnTo>
                  <a:lnTo>
                    <a:pt x="3607922" y="1826283"/>
                  </a:lnTo>
                  <a:lnTo>
                    <a:pt x="3664621" y="1832546"/>
                  </a:lnTo>
                  <a:lnTo>
                    <a:pt x="3721387" y="1838781"/>
                  </a:lnTo>
                  <a:lnTo>
                    <a:pt x="3778208" y="1844995"/>
                  </a:lnTo>
                  <a:lnTo>
                    <a:pt x="3835070" y="1851193"/>
                  </a:lnTo>
                  <a:lnTo>
                    <a:pt x="3891959" y="1857381"/>
                  </a:lnTo>
                  <a:lnTo>
                    <a:pt x="3948861" y="1863566"/>
                  </a:lnTo>
                </a:path>
              </a:pathLst>
            </a:custGeom>
            <a:ln w="39437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14269" y="3605697"/>
              <a:ext cx="4341495" cy="1370965"/>
            </a:xfrm>
            <a:custGeom>
              <a:avLst/>
              <a:gdLst/>
              <a:ahLst/>
              <a:cxnLst/>
              <a:rect l="l" t="t" r="r" b="b"/>
              <a:pathLst>
                <a:path w="4341495" h="1370964">
                  <a:moveTo>
                    <a:pt x="0" y="0"/>
                  </a:moveTo>
                  <a:lnTo>
                    <a:pt x="4341447" y="0"/>
                  </a:lnTo>
                  <a:lnTo>
                    <a:pt x="4341447" y="1370559"/>
                  </a:lnTo>
                  <a:lnTo>
                    <a:pt x="0" y="1370559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007441" y="5437894"/>
            <a:ext cx="136398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i="1" spc="-1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dirty="0">
                <a:solidFill>
                  <a:srgbClr val="000099"/>
                </a:solidFill>
                <a:latin typeface="Verdana"/>
                <a:cs typeface="Verdana"/>
              </a:rPr>
              <a:t>=</a:t>
            </a:r>
            <a:r>
              <a:rPr sz="2500" b="1" i="1" spc="-5" dirty="0">
                <a:solidFill>
                  <a:srgbClr val="000099"/>
                </a:solidFill>
                <a:latin typeface="Verdana"/>
                <a:cs typeface="Verdana"/>
              </a:rPr>
              <a:t> 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I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(</a:t>
            </a:r>
            <a:r>
              <a:rPr sz="2500" b="1" i="1" spc="-20" dirty="0">
                <a:solidFill>
                  <a:srgbClr val="000099"/>
                </a:solidFill>
                <a:latin typeface="Verdana"/>
                <a:cs typeface="Verdana"/>
              </a:rPr>
              <a:t>r</a:t>
            </a:r>
            <a:r>
              <a:rPr sz="2500" b="1" spc="-20" dirty="0">
                <a:solidFill>
                  <a:srgbClr val="000099"/>
                </a:solidFill>
                <a:latin typeface="Verdana"/>
                <a:cs typeface="Verdana"/>
              </a:rPr>
              <a:t>)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6473" y="3637595"/>
            <a:ext cx="4126229" cy="12896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1200"/>
              </a:lnSpc>
              <a:spcBef>
                <a:spcPts val="85"/>
              </a:spcBef>
            </a:pP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050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uguaglianza</a:t>
            </a:r>
            <a:r>
              <a:rPr sz="2050" spc="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tra</a:t>
            </a:r>
            <a:r>
              <a:rPr sz="2050" spc="3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domanda</a:t>
            </a:r>
            <a:r>
              <a:rPr sz="2050" spc="3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50" dirty="0">
                <a:solidFill>
                  <a:srgbClr val="CC0000"/>
                </a:solidFill>
                <a:latin typeface="Georgia"/>
                <a:cs typeface="Georgia"/>
              </a:rPr>
              <a:t>e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offerta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determina</a:t>
            </a:r>
            <a:r>
              <a:rPr sz="2050" spc="2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l</a:t>
            </a:r>
            <a:r>
              <a:rPr sz="2050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equilibrio: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25" dirty="0">
                <a:solidFill>
                  <a:srgbClr val="CC0000"/>
                </a:solidFill>
                <a:latin typeface="Georgia"/>
                <a:cs typeface="Georgia"/>
              </a:rPr>
              <a:t>il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tasso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CC0000"/>
                </a:solidFill>
                <a:latin typeface="Georgia"/>
                <a:cs typeface="Georgia"/>
              </a:rPr>
              <a:t>r</a:t>
            </a:r>
            <a:r>
              <a:rPr sz="2050" i="1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cresce,</a:t>
            </a:r>
            <a:r>
              <a:rPr sz="2050" spc="1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ma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meno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di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prima,</a:t>
            </a:r>
            <a:r>
              <a:rPr sz="2050" spc="1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50" dirty="0">
                <a:solidFill>
                  <a:srgbClr val="CC0000"/>
                </a:solidFill>
                <a:latin typeface="Georgia"/>
                <a:cs typeface="Georgia"/>
              </a:rPr>
              <a:t>e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il</a:t>
            </a:r>
            <a:r>
              <a:rPr sz="2050" spc="2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volume</a:t>
            </a:r>
            <a:r>
              <a:rPr sz="2050" spc="1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i="1" dirty="0">
                <a:solidFill>
                  <a:srgbClr val="CC0000"/>
                </a:solidFill>
                <a:latin typeface="Georgia"/>
                <a:cs typeface="Georgia"/>
              </a:rPr>
              <a:t>I</a:t>
            </a:r>
            <a:r>
              <a:rPr sz="2050" i="1" spc="1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dirty="0">
                <a:solidFill>
                  <a:srgbClr val="CC0000"/>
                </a:solidFill>
                <a:latin typeface="Georgia"/>
                <a:cs typeface="Georgia"/>
              </a:rPr>
              <a:t>cresce</a:t>
            </a:r>
            <a:r>
              <a:rPr sz="2050" spc="5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anch</a:t>
            </a:r>
            <a:r>
              <a:rPr sz="2050" spc="-10" dirty="0">
                <a:solidFill>
                  <a:srgbClr val="CC0000"/>
                </a:solidFill>
                <a:latin typeface="MS PGothic"/>
                <a:cs typeface="MS PGothic"/>
              </a:rPr>
              <a:t>’</a:t>
            </a:r>
            <a:r>
              <a:rPr sz="2050" spc="-10" dirty="0">
                <a:solidFill>
                  <a:srgbClr val="CC0000"/>
                </a:solidFill>
                <a:latin typeface="Georgia"/>
                <a:cs typeface="Georgia"/>
              </a:rPr>
              <a:t>esso</a:t>
            </a:r>
            <a:endParaRPr sz="205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132158" y="3150205"/>
            <a:ext cx="4345305" cy="2932430"/>
            <a:chOff x="2132158" y="3150205"/>
            <a:chExt cx="4345305" cy="2932430"/>
          </a:xfrm>
        </p:grpSpPr>
        <p:sp>
          <p:nvSpPr>
            <p:cNvPr id="13" name="object 13"/>
            <p:cNvSpPr/>
            <p:nvPr/>
          </p:nvSpPr>
          <p:spPr>
            <a:xfrm>
              <a:off x="4446764" y="4562203"/>
              <a:ext cx="973455" cy="198120"/>
            </a:xfrm>
            <a:custGeom>
              <a:avLst/>
              <a:gdLst/>
              <a:ahLst/>
              <a:cxnLst/>
              <a:rect l="l" t="t" r="r" b="b"/>
              <a:pathLst>
                <a:path w="973454" h="198120">
                  <a:moveTo>
                    <a:pt x="971595" y="0"/>
                  </a:moveTo>
                  <a:lnTo>
                    <a:pt x="76864" y="154228"/>
                  </a:lnTo>
                  <a:lnTo>
                    <a:pt x="71006" y="120219"/>
                  </a:lnTo>
                  <a:lnTo>
                    <a:pt x="0" y="172479"/>
                  </a:lnTo>
                  <a:lnTo>
                    <a:pt x="84395" y="197954"/>
                  </a:lnTo>
                  <a:lnTo>
                    <a:pt x="78538" y="163945"/>
                  </a:lnTo>
                  <a:lnTo>
                    <a:pt x="973268" y="9716"/>
                  </a:lnTo>
                  <a:lnTo>
                    <a:pt x="971595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37238" y="5257270"/>
              <a:ext cx="1713864" cy="0"/>
            </a:xfrm>
            <a:custGeom>
              <a:avLst/>
              <a:gdLst/>
              <a:ahLst/>
              <a:cxnLst/>
              <a:rect l="l" t="t" r="r" b="b"/>
              <a:pathLst>
                <a:path w="1713864">
                  <a:moveTo>
                    <a:pt x="0" y="0"/>
                  </a:moveTo>
                  <a:lnTo>
                    <a:pt x="1713254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47807" y="4659088"/>
              <a:ext cx="299085" cy="299085"/>
            </a:xfrm>
            <a:custGeom>
              <a:avLst/>
              <a:gdLst/>
              <a:ahLst/>
              <a:cxnLst/>
              <a:rect l="l" t="t" r="r" b="b"/>
              <a:pathLst>
                <a:path w="299085" h="299085">
                  <a:moveTo>
                    <a:pt x="0" y="149545"/>
                  </a:moveTo>
                  <a:lnTo>
                    <a:pt x="7620" y="102277"/>
                  </a:lnTo>
                  <a:lnTo>
                    <a:pt x="28840" y="61225"/>
                  </a:lnTo>
                  <a:lnTo>
                    <a:pt x="61198" y="28853"/>
                  </a:lnTo>
                  <a:lnTo>
                    <a:pt x="102231" y="7623"/>
                  </a:lnTo>
                  <a:lnTo>
                    <a:pt x="149478" y="0"/>
                  </a:lnTo>
                  <a:lnTo>
                    <a:pt x="196725" y="7623"/>
                  </a:lnTo>
                  <a:lnTo>
                    <a:pt x="237758" y="28853"/>
                  </a:lnTo>
                  <a:lnTo>
                    <a:pt x="270116" y="61225"/>
                  </a:lnTo>
                  <a:lnTo>
                    <a:pt x="291336" y="102277"/>
                  </a:lnTo>
                  <a:lnTo>
                    <a:pt x="298957" y="149545"/>
                  </a:lnTo>
                  <a:lnTo>
                    <a:pt x="291336" y="196813"/>
                  </a:lnTo>
                  <a:lnTo>
                    <a:pt x="270116" y="237865"/>
                  </a:lnTo>
                  <a:lnTo>
                    <a:pt x="237758" y="270237"/>
                  </a:lnTo>
                  <a:lnTo>
                    <a:pt x="196725" y="291466"/>
                  </a:lnTo>
                  <a:lnTo>
                    <a:pt x="149478" y="299090"/>
                  </a:lnTo>
                  <a:lnTo>
                    <a:pt x="102231" y="291466"/>
                  </a:lnTo>
                  <a:lnTo>
                    <a:pt x="61198" y="270237"/>
                  </a:lnTo>
                  <a:lnTo>
                    <a:pt x="28840" y="237865"/>
                  </a:lnTo>
                  <a:lnTo>
                    <a:pt x="7620" y="196813"/>
                  </a:lnTo>
                  <a:lnTo>
                    <a:pt x="0" y="149545"/>
                  </a:lnTo>
                  <a:close/>
                </a:path>
              </a:pathLst>
            </a:custGeom>
            <a:ln w="29573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37238" y="4810277"/>
              <a:ext cx="2160270" cy="0"/>
            </a:xfrm>
            <a:custGeom>
              <a:avLst/>
              <a:gdLst/>
              <a:ahLst/>
              <a:cxnLst/>
              <a:rect l="l" t="t" r="r" b="b"/>
              <a:pathLst>
                <a:path w="2160270">
                  <a:moveTo>
                    <a:pt x="0" y="0"/>
                  </a:moveTo>
                  <a:lnTo>
                    <a:pt x="2160047" y="1"/>
                  </a:lnTo>
                </a:path>
              </a:pathLst>
            </a:custGeom>
            <a:ln w="9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07427" y="3170208"/>
              <a:ext cx="3649979" cy="2013585"/>
            </a:xfrm>
            <a:custGeom>
              <a:avLst/>
              <a:gdLst/>
              <a:ahLst/>
              <a:cxnLst/>
              <a:rect l="l" t="t" r="r" b="b"/>
              <a:pathLst>
                <a:path w="3649979" h="2013585">
                  <a:moveTo>
                    <a:pt x="0" y="0"/>
                  </a:moveTo>
                  <a:lnTo>
                    <a:pt x="16543" y="45224"/>
                  </a:lnTo>
                  <a:lnTo>
                    <a:pt x="33146" y="90421"/>
                  </a:lnTo>
                  <a:lnTo>
                    <a:pt x="49859" y="135566"/>
                  </a:lnTo>
                  <a:lnTo>
                    <a:pt x="66737" y="180630"/>
                  </a:lnTo>
                  <a:lnTo>
                    <a:pt x="83831" y="225587"/>
                  </a:lnTo>
                  <a:lnTo>
                    <a:pt x="101193" y="270411"/>
                  </a:lnTo>
                  <a:lnTo>
                    <a:pt x="118877" y="315075"/>
                  </a:lnTo>
                  <a:lnTo>
                    <a:pt x="136934" y="359553"/>
                  </a:lnTo>
                  <a:lnTo>
                    <a:pt x="155417" y="403817"/>
                  </a:lnTo>
                  <a:lnTo>
                    <a:pt x="174379" y="447840"/>
                  </a:lnTo>
                  <a:lnTo>
                    <a:pt x="193871" y="491597"/>
                  </a:lnTo>
                  <a:lnTo>
                    <a:pt x="213947" y="535061"/>
                  </a:lnTo>
                  <a:lnTo>
                    <a:pt x="234659" y="578204"/>
                  </a:lnTo>
                  <a:lnTo>
                    <a:pt x="256059" y="621001"/>
                  </a:lnTo>
                  <a:lnTo>
                    <a:pt x="278200" y="663424"/>
                  </a:lnTo>
                  <a:lnTo>
                    <a:pt x="301134" y="705447"/>
                  </a:lnTo>
                  <a:lnTo>
                    <a:pt x="324914" y="747043"/>
                  </a:lnTo>
                  <a:lnTo>
                    <a:pt x="349591" y="788186"/>
                  </a:lnTo>
                  <a:lnTo>
                    <a:pt x="375220" y="828848"/>
                  </a:lnTo>
                  <a:lnTo>
                    <a:pt x="401851" y="869004"/>
                  </a:lnTo>
                  <a:lnTo>
                    <a:pt x="429537" y="908626"/>
                  </a:lnTo>
                  <a:lnTo>
                    <a:pt x="458332" y="947688"/>
                  </a:lnTo>
                  <a:lnTo>
                    <a:pt x="488287" y="986163"/>
                  </a:lnTo>
                  <a:lnTo>
                    <a:pt x="519455" y="1024024"/>
                  </a:lnTo>
                  <a:lnTo>
                    <a:pt x="551888" y="1061245"/>
                  </a:lnTo>
                  <a:lnTo>
                    <a:pt x="585638" y="1097799"/>
                  </a:lnTo>
                  <a:lnTo>
                    <a:pt x="620759" y="1133660"/>
                  </a:lnTo>
                  <a:lnTo>
                    <a:pt x="657302" y="1168800"/>
                  </a:lnTo>
                  <a:lnTo>
                    <a:pt x="695321" y="1203193"/>
                  </a:lnTo>
                  <a:lnTo>
                    <a:pt x="734867" y="1236813"/>
                  </a:lnTo>
                  <a:lnTo>
                    <a:pt x="775993" y="1269632"/>
                  </a:lnTo>
                  <a:lnTo>
                    <a:pt x="818751" y="1301624"/>
                  </a:lnTo>
                  <a:lnTo>
                    <a:pt x="863194" y="1332763"/>
                  </a:lnTo>
                  <a:lnTo>
                    <a:pt x="909374" y="1363021"/>
                  </a:lnTo>
                  <a:lnTo>
                    <a:pt x="957344" y="1392372"/>
                  </a:lnTo>
                  <a:lnTo>
                    <a:pt x="1007157" y="1420790"/>
                  </a:lnTo>
                  <a:lnTo>
                    <a:pt x="1041408" y="1439206"/>
                  </a:lnTo>
                  <a:lnTo>
                    <a:pt x="1076482" y="1457203"/>
                  </a:lnTo>
                  <a:lnTo>
                    <a:pt x="1112365" y="1474789"/>
                  </a:lnTo>
                  <a:lnTo>
                    <a:pt x="1149041" y="1491971"/>
                  </a:lnTo>
                  <a:lnTo>
                    <a:pt x="1186493" y="1508759"/>
                  </a:lnTo>
                  <a:lnTo>
                    <a:pt x="1224707" y="1525160"/>
                  </a:lnTo>
                  <a:lnTo>
                    <a:pt x="1263667" y="1541182"/>
                  </a:lnTo>
                  <a:lnTo>
                    <a:pt x="1303357" y="1556833"/>
                  </a:lnTo>
                  <a:lnTo>
                    <a:pt x="1343762" y="1572120"/>
                  </a:lnTo>
                  <a:lnTo>
                    <a:pt x="1384867" y="1587052"/>
                  </a:lnTo>
                  <a:lnTo>
                    <a:pt x="1426655" y="1601637"/>
                  </a:lnTo>
                  <a:lnTo>
                    <a:pt x="1469112" y="1615882"/>
                  </a:lnTo>
                  <a:lnTo>
                    <a:pt x="1512221" y="1629796"/>
                  </a:lnTo>
                  <a:lnTo>
                    <a:pt x="1555968" y="1643387"/>
                  </a:lnTo>
                  <a:lnTo>
                    <a:pt x="1600336" y="1656662"/>
                  </a:lnTo>
                  <a:lnTo>
                    <a:pt x="1645310" y="1669630"/>
                  </a:lnTo>
                  <a:lnTo>
                    <a:pt x="1690875" y="1682298"/>
                  </a:lnTo>
                  <a:lnTo>
                    <a:pt x="1737015" y="1694674"/>
                  </a:lnTo>
                  <a:lnTo>
                    <a:pt x="1783714" y="1706767"/>
                  </a:lnTo>
                  <a:lnTo>
                    <a:pt x="1830957" y="1718584"/>
                  </a:lnTo>
                  <a:lnTo>
                    <a:pt x="1878729" y="1730134"/>
                  </a:lnTo>
                  <a:lnTo>
                    <a:pt x="1927013" y="1741423"/>
                  </a:lnTo>
                  <a:lnTo>
                    <a:pt x="1975795" y="1752461"/>
                  </a:lnTo>
                  <a:lnTo>
                    <a:pt x="2025059" y="1763255"/>
                  </a:lnTo>
                  <a:lnTo>
                    <a:pt x="2074788" y="1773813"/>
                  </a:lnTo>
                  <a:lnTo>
                    <a:pt x="2124969" y="1784143"/>
                  </a:lnTo>
                  <a:lnTo>
                    <a:pt x="2175584" y="1794252"/>
                  </a:lnTo>
                  <a:lnTo>
                    <a:pt x="2226620" y="1804150"/>
                  </a:lnTo>
                  <a:lnTo>
                    <a:pt x="2278059" y="1813844"/>
                  </a:lnTo>
                  <a:lnTo>
                    <a:pt x="2329887" y="1823341"/>
                  </a:lnTo>
                  <a:lnTo>
                    <a:pt x="2382087" y="1832651"/>
                  </a:lnTo>
                  <a:lnTo>
                    <a:pt x="2434646" y="1841780"/>
                  </a:lnTo>
                  <a:lnTo>
                    <a:pt x="2487546" y="1850736"/>
                  </a:lnTo>
                  <a:lnTo>
                    <a:pt x="2540772" y="1859529"/>
                  </a:lnTo>
                  <a:lnTo>
                    <a:pt x="2594310" y="1868165"/>
                  </a:lnTo>
                  <a:lnTo>
                    <a:pt x="2648142" y="1876652"/>
                  </a:lnTo>
                  <a:lnTo>
                    <a:pt x="2702254" y="1884999"/>
                  </a:lnTo>
                  <a:lnTo>
                    <a:pt x="2756631" y="1893214"/>
                  </a:lnTo>
                  <a:lnTo>
                    <a:pt x="2811256" y="1901304"/>
                  </a:lnTo>
                  <a:lnTo>
                    <a:pt x="2866114" y="1909277"/>
                  </a:lnTo>
                  <a:lnTo>
                    <a:pt x="2921190" y="1917142"/>
                  </a:lnTo>
                  <a:lnTo>
                    <a:pt x="2976468" y="1924905"/>
                  </a:lnTo>
                  <a:lnTo>
                    <a:pt x="3031933" y="1932577"/>
                  </a:lnTo>
                  <a:lnTo>
                    <a:pt x="3087568" y="1940163"/>
                  </a:lnTo>
                  <a:lnTo>
                    <a:pt x="3143359" y="1947672"/>
                  </a:lnTo>
                  <a:lnTo>
                    <a:pt x="3199289" y="1955113"/>
                  </a:lnTo>
                  <a:lnTo>
                    <a:pt x="3255344" y="1962493"/>
                  </a:lnTo>
                  <a:lnTo>
                    <a:pt x="3311508" y="1969819"/>
                  </a:lnTo>
                  <a:lnTo>
                    <a:pt x="3367765" y="1977101"/>
                  </a:lnTo>
                  <a:lnTo>
                    <a:pt x="3424099" y="1984345"/>
                  </a:lnTo>
                  <a:lnTo>
                    <a:pt x="3480496" y="1991561"/>
                  </a:lnTo>
                  <a:lnTo>
                    <a:pt x="3536940" y="1998755"/>
                  </a:lnTo>
                  <a:lnTo>
                    <a:pt x="3593414" y="2005936"/>
                  </a:lnTo>
                  <a:lnTo>
                    <a:pt x="3649904" y="2013112"/>
                  </a:lnTo>
                </a:path>
              </a:pathLst>
            </a:custGeom>
            <a:ln w="39436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85074" y="3990243"/>
              <a:ext cx="2608580" cy="1714500"/>
            </a:xfrm>
            <a:custGeom>
              <a:avLst/>
              <a:gdLst/>
              <a:ahLst/>
              <a:cxnLst/>
              <a:rect l="l" t="t" r="r" b="b"/>
              <a:pathLst>
                <a:path w="2608579" h="1714500">
                  <a:moveTo>
                    <a:pt x="0" y="1714020"/>
                  </a:moveTo>
                  <a:lnTo>
                    <a:pt x="52157" y="1702695"/>
                  </a:lnTo>
                  <a:lnTo>
                    <a:pt x="104291" y="1691352"/>
                  </a:lnTo>
                  <a:lnTo>
                    <a:pt x="156377" y="1679964"/>
                  </a:lnTo>
                  <a:lnTo>
                    <a:pt x="208391" y="1668510"/>
                  </a:lnTo>
                  <a:lnTo>
                    <a:pt x="260310" y="1656963"/>
                  </a:lnTo>
                  <a:lnTo>
                    <a:pt x="312109" y="1645300"/>
                  </a:lnTo>
                  <a:lnTo>
                    <a:pt x="363765" y="1633496"/>
                  </a:lnTo>
                  <a:lnTo>
                    <a:pt x="415254" y="1621527"/>
                  </a:lnTo>
                  <a:lnTo>
                    <a:pt x="466552" y="1609369"/>
                  </a:lnTo>
                  <a:lnTo>
                    <a:pt x="517635" y="1596998"/>
                  </a:lnTo>
                  <a:lnTo>
                    <a:pt x="568480" y="1584389"/>
                  </a:lnTo>
                  <a:lnTo>
                    <a:pt x="619061" y="1571517"/>
                  </a:lnTo>
                  <a:lnTo>
                    <a:pt x="669356" y="1558360"/>
                  </a:lnTo>
                  <a:lnTo>
                    <a:pt x="719341" y="1544891"/>
                  </a:lnTo>
                  <a:lnTo>
                    <a:pt x="768991" y="1531088"/>
                  </a:lnTo>
                  <a:lnTo>
                    <a:pt x="818283" y="1516925"/>
                  </a:lnTo>
                  <a:lnTo>
                    <a:pt x="867194" y="1502378"/>
                  </a:lnTo>
                  <a:lnTo>
                    <a:pt x="915698" y="1487424"/>
                  </a:lnTo>
                  <a:lnTo>
                    <a:pt x="963772" y="1472038"/>
                  </a:lnTo>
                  <a:lnTo>
                    <a:pt x="1011393" y="1456195"/>
                  </a:lnTo>
                  <a:lnTo>
                    <a:pt x="1058536" y="1439871"/>
                  </a:lnTo>
                  <a:lnTo>
                    <a:pt x="1105178" y="1423042"/>
                  </a:lnTo>
                  <a:lnTo>
                    <a:pt x="1151294" y="1405684"/>
                  </a:lnTo>
                  <a:lnTo>
                    <a:pt x="1196861" y="1387772"/>
                  </a:lnTo>
                  <a:lnTo>
                    <a:pt x="1241856" y="1369282"/>
                  </a:lnTo>
                  <a:lnTo>
                    <a:pt x="1286253" y="1350190"/>
                  </a:lnTo>
                  <a:lnTo>
                    <a:pt x="1330029" y="1330471"/>
                  </a:lnTo>
                  <a:lnTo>
                    <a:pt x="1373161" y="1310102"/>
                  </a:lnTo>
                  <a:lnTo>
                    <a:pt x="1415624" y="1289057"/>
                  </a:lnTo>
                  <a:lnTo>
                    <a:pt x="1457395" y="1267313"/>
                  </a:lnTo>
                  <a:lnTo>
                    <a:pt x="1498449" y="1244845"/>
                  </a:lnTo>
                  <a:lnTo>
                    <a:pt x="1538763" y="1221628"/>
                  </a:lnTo>
                  <a:lnTo>
                    <a:pt x="1578313" y="1197640"/>
                  </a:lnTo>
                  <a:lnTo>
                    <a:pt x="1617075" y="1172855"/>
                  </a:lnTo>
                  <a:lnTo>
                    <a:pt x="1658664" y="1144737"/>
                  </a:lnTo>
                  <a:lnTo>
                    <a:pt x="1699308" y="1115663"/>
                  </a:lnTo>
                  <a:lnTo>
                    <a:pt x="1739039" y="1085666"/>
                  </a:lnTo>
                  <a:lnTo>
                    <a:pt x="1777887" y="1054777"/>
                  </a:lnTo>
                  <a:lnTo>
                    <a:pt x="1815885" y="1023027"/>
                  </a:lnTo>
                  <a:lnTo>
                    <a:pt x="1853064" y="990449"/>
                  </a:lnTo>
                  <a:lnTo>
                    <a:pt x="1889456" y="957075"/>
                  </a:lnTo>
                  <a:lnTo>
                    <a:pt x="1925091" y="922936"/>
                  </a:lnTo>
                  <a:lnTo>
                    <a:pt x="1960002" y="888065"/>
                  </a:lnTo>
                  <a:lnTo>
                    <a:pt x="1994219" y="852493"/>
                  </a:lnTo>
                  <a:lnTo>
                    <a:pt x="2027775" y="816252"/>
                  </a:lnTo>
                  <a:lnTo>
                    <a:pt x="2060701" y="779373"/>
                  </a:lnTo>
                  <a:lnTo>
                    <a:pt x="2093029" y="741890"/>
                  </a:lnTo>
                  <a:lnTo>
                    <a:pt x="2124789" y="703832"/>
                  </a:lnTo>
                  <a:lnTo>
                    <a:pt x="2156014" y="665234"/>
                  </a:lnTo>
                  <a:lnTo>
                    <a:pt x="2186735" y="626126"/>
                  </a:lnTo>
                  <a:lnTo>
                    <a:pt x="2216983" y="586539"/>
                  </a:lnTo>
                  <a:lnTo>
                    <a:pt x="2246790" y="546507"/>
                  </a:lnTo>
                  <a:lnTo>
                    <a:pt x="2276188" y="506061"/>
                  </a:lnTo>
                  <a:lnTo>
                    <a:pt x="2305207" y="465233"/>
                  </a:lnTo>
                  <a:lnTo>
                    <a:pt x="2333880" y="424054"/>
                  </a:lnTo>
                  <a:lnTo>
                    <a:pt x="2362238" y="382556"/>
                  </a:lnTo>
                  <a:lnTo>
                    <a:pt x="2390313" y="340772"/>
                  </a:lnTo>
                  <a:lnTo>
                    <a:pt x="2418135" y="298733"/>
                  </a:lnTo>
                  <a:lnTo>
                    <a:pt x="2445737" y="256471"/>
                  </a:lnTo>
                  <a:lnTo>
                    <a:pt x="2473150" y="214018"/>
                  </a:lnTo>
                  <a:lnTo>
                    <a:pt x="2500406" y="171405"/>
                  </a:lnTo>
                  <a:lnTo>
                    <a:pt x="2527535" y="128665"/>
                  </a:lnTo>
                  <a:lnTo>
                    <a:pt x="2554570" y="85830"/>
                  </a:lnTo>
                  <a:lnTo>
                    <a:pt x="2581542" y="42931"/>
                  </a:lnTo>
                  <a:lnTo>
                    <a:pt x="2608482" y="0"/>
                  </a:lnTo>
                </a:path>
              </a:pathLst>
            </a:custGeom>
            <a:ln w="29576">
              <a:solidFill>
                <a:srgbClr val="004E4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74931" y="5257270"/>
              <a:ext cx="0" cy="820419"/>
            </a:xfrm>
            <a:custGeom>
              <a:avLst/>
              <a:gdLst/>
              <a:ahLst/>
              <a:cxnLst/>
              <a:rect l="l" t="t" r="r" b="b"/>
              <a:pathLst>
                <a:path h="820420">
                  <a:moveTo>
                    <a:pt x="0" y="0"/>
                  </a:moveTo>
                  <a:lnTo>
                    <a:pt x="1" y="820035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97286" y="4808635"/>
              <a:ext cx="0" cy="1268730"/>
            </a:xfrm>
            <a:custGeom>
              <a:avLst/>
              <a:gdLst/>
              <a:ahLst/>
              <a:cxnLst/>
              <a:rect l="l" t="t" r="r" b="b"/>
              <a:pathLst>
                <a:path h="1268729">
                  <a:moveTo>
                    <a:pt x="0" y="0"/>
                  </a:moveTo>
                  <a:lnTo>
                    <a:pt x="1" y="1268671"/>
                  </a:lnTo>
                </a:path>
              </a:pathLst>
            </a:custGeom>
            <a:ln w="98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687534" y="4841089"/>
            <a:ext cx="3835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12934" y="4443219"/>
            <a:ext cx="18351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i="1" dirty="0">
                <a:solidFill>
                  <a:srgbClr val="CC0000"/>
                </a:solidFill>
                <a:latin typeface="Verdana"/>
                <a:cs typeface="Verdana"/>
              </a:rPr>
              <a:t>r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69332" y="4625324"/>
            <a:ext cx="17589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10" dirty="0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18036" y="6074158"/>
            <a:ext cx="91122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536575" algn="l"/>
              </a:tabLst>
            </a:pP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I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1</a:t>
            </a:r>
            <a:r>
              <a:rPr sz="2475" b="1" baseline="-20202" dirty="0">
                <a:solidFill>
                  <a:srgbClr val="CC0000"/>
                </a:solidFill>
                <a:latin typeface="Verdana"/>
                <a:cs typeface="Verdana"/>
              </a:rPr>
              <a:t>	</a:t>
            </a:r>
            <a:r>
              <a:rPr sz="2500" b="1" i="1" spc="-25" dirty="0">
                <a:solidFill>
                  <a:srgbClr val="CC0000"/>
                </a:solidFill>
                <a:latin typeface="Verdana"/>
                <a:cs typeface="Verdana"/>
              </a:rPr>
              <a:t>I</a:t>
            </a:r>
            <a:r>
              <a:rPr sz="2475" b="1" spc="-37" baseline="-20202" dirty="0">
                <a:solidFill>
                  <a:srgbClr val="CC0000"/>
                </a:solidFill>
                <a:latin typeface="Verdana"/>
                <a:cs typeface="Verdana"/>
              </a:rPr>
              <a:t>2</a:t>
            </a:r>
            <a:endParaRPr sz="2475" baseline="-20202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63433" y="3382201"/>
            <a:ext cx="0" cy="2684145"/>
          </a:xfrm>
          <a:custGeom>
            <a:avLst/>
            <a:gdLst/>
            <a:ahLst/>
            <a:cxnLst/>
            <a:rect l="l" t="t" r="r" b="b"/>
            <a:pathLst>
              <a:path h="2684145">
                <a:moveTo>
                  <a:pt x="0" y="0"/>
                </a:moveTo>
                <a:lnTo>
                  <a:pt x="1" y="2683600"/>
                </a:lnTo>
              </a:path>
            </a:pathLst>
          </a:custGeom>
          <a:ln w="13140">
            <a:solidFill>
              <a:srgbClr val="004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2950570" y="453374"/>
            <a:ext cx="479869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</a:t>
            </a:r>
            <a:r>
              <a:rPr dirty="0">
                <a:latin typeface="Adobe Clean"/>
                <a:cs typeface="Adobe Clean"/>
              </a:rPr>
              <a:t>’</a:t>
            </a:r>
            <a:r>
              <a:rPr dirty="0"/>
              <a:t>equilibrio</a:t>
            </a:r>
            <a:r>
              <a:rPr spc="90" dirty="0"/>
              <a:t> </a:t>
            </a:r>
            <a:r>
              <a:rPr spc="-10" dirty="0"/>
              <a:t>macroeconomico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322282" y="729281"/>
            <a:ext cx="6971665" cy="17926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083945" algn="ctr">
              <a:lnSpc>
                <a:spcPct val="100000"/>
              </a:lnSpc>
              <a:spcBef>
                <a:spcPts val="1360"/>
              </a:spcBef>
            </a:pP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Il</a:t>
            </a:r>
            <a:r>
              <a:rPr sz="2500" spc="-5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caso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una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offerta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di</a:t>
            </a:r>
            <a:r>
              <a:rPr sz="2500" spc="-40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1898A"/>
                </a:solidFill>
                <a:latin typeface="Georgia"/>
                <a:cs typeface="Georgia"/>
              </a:rPr>
              <a:t>risparmi</a:t>
            </a:r>
            <a:r>
              <a:rPr sz="2500" spc="-35" dirty="0">
                <a:solidFill>
                  <a:srgbClr val="61898A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1898A"/>
                </a:solidFill>
                <a:latin typeface="Georgia"/>
                <a:cs typeface="Georgia"/>
              </a:rPr>
              <a:t>crescente</a:t>
            </a:r>
            <a:endParaRPr sz="2500">
              <a:latin typeface="Georgia"/>
              <a:cs typeface="Georgia"/>
            </a:endParaRPr>
          </a:p>
          <a:p>
            <a:pPr marL="1104265" algn="ctr">
              <a:lnSpc>
                <a:spcPct val="100000"/>
              </a:lnSpc>
              <a:spcBef>
                <a:spcPts val="860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47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Verdana"/>
              <a:cs typeface="Verdana"/>
            </a:endParaRPr>
          </a:p>
          <a:p>
            <a:pPr marL="200025" indent="-187960">
              <a:lnSpc>
                <a:spcPct val="100000"/>
              </a:lnSpc>
              <a:buClr>
                <a:srgbClr val="00A3D6"/>
              </a:buClr>
              <a:buSzPct val="85365"/>
              <a:buFont typeface="Wingdings 2"/>
              <a:buChar char="•"/>
              <a:tabLst>
                <a:tab pos="200660" algn="l"/>
              </a:tabLst>
            </a:pPr>
            <a:r>
              <a:rPr sz="2050" dirty="0">
                <a:latin typeface="Georgia"/>
                <a:cs typeface="Georgia"/>
              </a:rPr>
              <a:t>Scelta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consumo-risparmio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implica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offerta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crescente.</a:t>
            </a:r>
            <a:endParaRPr sz="2050">
              <a:latin typeface="Georgia"/>
              <a:cs typeface="Georgia"/>
            </a:endParaRPr>
          </a:p>
          <a:p>
            <a:pPr marL="200025" indent="-187960">
              <a:lnSpc>
                <a:spcPct val="100000"/>
              </a:lnSpc>
              <a:spcBef>
                <a:spcPts val="10"/>
              </a:spcBef>
              <a:buClr>
                <a:srgbClr val="00A3D6"/>
              </a:buClr>
              <a:buSzPct val="85365"/>
              <a:buFont typeface="Wingdings 2"/>
              <a:buChar char="•"/>
              <a:tabLst>
                <a:tab pos="200660" algn="l"/>
              </a:tabLst>
            </a:pPr>
            <a:r>
              <a:rPr sz="2050" dirty="0">
                <a:latin typeface="Georgia"/>
                <a:cs typeface="Georgia"/>
              </a:rPr>
              <a:t>Un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aumento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della</a:t>
            </a:r>
            <a:r>
              <a:rPr sz="2050" spc="3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domanda</a:t>
            </a:r>
            <a:r>
              <a:rPr sz="2050" spc="25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è</a:t>
            </a:r>
            <a:r>
              <a:rPr sz="2050" spc="20" dirty="0">
                <a:latin typeface="Georgia"/>
                <a:cs typeface="Georgia"/>
              </a:rPr>
              <a:t> </a:t>
            </a:r>
            <a:r>
              <a:rPr sz="2050" dirty="0">
                <a:latin typeface="Georgia"/>
                <a:cs typeface="Georgia"/>
              </a:rPr>
              <a:t>parzialmente</a:t>
            </a:r>
            <a:r>
              <a:rPr sz="2050" spc="1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soddisfatto:</a:t>
            </a:r>
            <a:endParaRPr sz="2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174" rIns="0" bIns="0" rtlCol="0">
            <a:spAutoFit/>
          </a:bodyPr>
          <a:lstStyle/>
          <a:p>
            <a:pPr marL="3444240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-10" dirty="0"/>
              <a:t> sintesi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2282" y="1377655"/>
            <a:ext cx="8131175" cy="5118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48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Modello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funzionamento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</a:t>
            </a:r>
            <a:r>
              <a:rPr sz="2500" dirty="0">
                <a:latin typeface="Adobe Clean"/>
                <a:cs typeface="Adobe Clean"/>
              </a:rPr>
              <a:t>’</a:t>
            </a:r>
            <a:r>
              <a:rPr sz="2500" dirty="0">
                <a:latin typeface="Georgia"/>
                <a:cs typeface="Georgia"/>
              </a:rPr>
              <a:t>economia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chiusa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Ipotesi:</a:t>
            </a:r>
            <a:r>
              <a:rPr sz="2500" spc="-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fattori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produzione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interv.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pubblico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esogeni</a:t>
            </a:r>
            <a:endParaRPr sz="2500">
              <a:latin typeface="Georgia"/>
              <a:cs typeface="Georgia"/>
            </a:endParaRPr>
          </a:p>
          <a:p>
            <a:pPr marL="310515" marR="5080" indent="-298450">
              <a:lnSpc>
                <a:spcPct val="100000"/>
              </a:lnSpc>
              <a:spcBef>
                <a:spcPts val="570"/>
              </a:spcBef>
              <a:tabLst>
                <a:tab pos="1875789" algn="l"/>
                <a:tab pos="2341245" algn="l"/>
                <a:tab pos="3491865" algn="l"/>
                <a:tab pos="5354955" algn="l"/>
                <a:tab pos="6958330" algn="l"/>
                <a:tab pos="7303770" algn="l"/>
              </a:tabLst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spc="-10" dirty="0">
                <a:latin typeface="Georgia"/>
                <a:cs typeface="Georgia"/>
              </a:rPr>
              <a:t>Domanda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fattori,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produttività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marginale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teoria </a:t>
            </a:r>
            <a:r>
              <a:rPr sz="2500" spc="-10" dirty="0">
                <a:latin typeface="Georgia"/>
                <a:cs typeface="Georgia"/>
              </a:rPr>
              <a:t>neo-</a:t>
            </a:r>
            <a:r>
              <a:rPr sz="2500" dirty="0">
                <a:latin typeface="Georgia"/>
                <a:cs typeface="Georgia"/>
              </a:rPr>
              <a:t>classica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distribuzione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Mercato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dei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beni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605"/>
              </a:spcBef>
            </a:pPr>
            <a:r>
              <a:rPr sz="1700" spc="484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1700" spc="25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spc="-10" dirty="0">
                <a:solidFill>
                  <a:srgbClr val="646B86"/>
                </a:solidFill>
                <a:latin typeface="Georgia"/>
                <a:cs typeface="Georgia"/>
              </a:rPr>
              <a:t>Consumo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600"/>
              </a:spcBef>
            </a:pPr>
            <a:r>
              <a:rPr sz="1700" spc="484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1700" spc="25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spc="-10" dirty="0">
                <a:solidFill>
                  <a:srgbClr val="646B86"/>
                </a:solidFill>
                <a:latin typeface="Georgia"/>
                <a:cs typeface="Georgia"/>
              </a:rPr>
              <a:t>Investimenti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570"/>
              </a:spcBef>
            </a:pPr>
            <a:r>
              <a:rPr sz="1700" spc="484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1700" spc="235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Spesa</a:t>
            </a:r>
            <a:r>
              <a:rPr sz="2500" spc="-20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46B86"/>
                </a:solidFill>
                <a:latin typeface="Georgia"/>
                <a:cs typeface="Georgia"/>
              </a:rPr>
              <a:t>pubblica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Mercato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finanziario</a:t>
            </a:r>
            <a:endParaRPr sz="2500">
              <a:latin typeface="Georgia"/>
              <a:cs typeface="Georgia"/>
            </a:endParaRPr>
          </a:p>
          <a:p>
            <a:pPr marL="428625">
              <a:lnSpc>
                <a:spcPct val="100000"/>
              </a:lnSpc>
              <a:spcBef>
                <a:spcPts val="570"/>
              </a:spcBef>
            </a:pPr>
            <a:r>
              <a:rPr sz="1700" spc="484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1700" spc="215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Domanda</a:t>
            </a:r>
            <a:r>
              <a:rPr sz="2500" spc="-35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e</a:t>
            </a:r>
            <a:r>
              <a:rPr sz="2500" spc="-30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offerta</a:t>
            </a:r>
            <a:r>
              <a:rPr sz="2500" spc="-35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di</a:t>
            </a:r>
            <a:r>
              <a:rPr sz="2500" spc="-35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fondi:</a:t>
            </a:r>
            <a:r>
              <a:rPr sz="2500" spc="-40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tasso</a:t>
            </a:r>
            <a:r>
              <a:rPr sz="2500" spc="-30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646B86"/>
                </a:solidFill>
                <a:latin typeface="Georgia"/>
                <a:cs typeface="Georgia"/>
              </a:rPr>
              <a:t>di</a:t>
            </a:r>
            <a:r>
              <a:rPr sz="2500" spc="-35" dirty="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646B86"/>
                </a:solidFill>
                <a:latin typeface="Georgia"/>
                <a:cs typeface="Georgia"/>
              </a:rPr>
              <a:t>interesse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8557" y="2223481"/>
            <a:ext cx="296545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905" algn="l"/>
                <a:tab pos="1704339" algn="l"/>
                <a:tab pos="2679065" algn="l"/>
              </a:tabLst>
            </a:pPr>
            <a:r>
              <a:rPr sz="2500" spc="-10" dirty="0">
                <a:latin typeface="Georgia"/>
                <a:cs typeface="Georgia"/>
              </a:rPr>
              <a:t>ruolo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del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tasso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2282" y="2223481"/>
            <a:ext cx="5037455" cy="7924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10515" marR="5080" indent="-298450">
              <a:lnSpc>
                <a:spcPct val="101200"/>
              </a:lnSpc>
              <a:spcBef>
                <a:spcPts val="65"/>
              </a:spcBef>
              <a:tabLst>
                <a:tab pos="1981835" algn="l"/>
                <a:tab pos="4733925" algn="l"/>
              </a:tabLst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spc="-10" dirty="0">
                <a:latin typeface="Georgia"/>
                <a:cs typeface="Georgia"/>
              </a:rPr>
              <a:t>Equilibrio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macroeconomico: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il </a:t>
            </a:r>
            <a:r>
              <a:rPr sz="2500" dirty="0">
                <a:latin typeface="Georgia"/>
                <a:cs typeface="Georgia"/>
              </a:rPr>
              <a:t>interesse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ottenere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l</a:t>
            </a:r>
            <a:r>
              <a:rPr sz="2500" spc="-10" dirty="0">
                <a:latin typeface="Adobe Clean"/>
                <a:cs typeface="Adobe Clean"/>
              </a:rPr>
              <a:t>’</a:t>
            </a:r>
            <a:r>
              <a:rPr sz="2500" spc="-10" dirty="0">
                <a:latin typeface="Georgia"/>
                <a:cs typeface="Georgia"/>
              </a:rPr>
              <a:t>equilibrio.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2282" y="3515217"/>
            <a:ext cx="8132445" cy="169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Variazione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risparmio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Georgia"/>
              <a:cs typeface="Georgia"/>
            </a:endParaRPr>
          </a:p>
          <a:p>
            <a:pPr marL="310515" marR="5080" indent="-298450">
              <a:lnSpc>
                <a:spcPct val="100000"/>
              </a:lnSpc>
              <a:tabLst>
                <a:tab pos="782955" algn="l"/>
                <a:tab pos="1016635" algn="l"/>
                <a:tab pos="2357755" algn="l"/>
                <a:tab pos="3495675" algn="l"/>
                <a:tab pos="3819525" algn="l"/>
                <a:tab pos="4673600" algn="l"/>
                <a:tab pos="5088255" algn="l"/>
                <a:tab pos="6479540" algn="l"/>
                <a:tab pos="7480300" algn="l"/>
                <a:tab pos="7774305" algn="l"/>
              </a:tabLst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spc="-35" dirty="0">
                <a:latin typeface="Georgia"/>
                <a:cs typeface="Georgia"/>
              </a:rPr>
              <a:t>Se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risparmi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calano,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il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tasso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interesse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cresce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gli </a:t>
            </a:r>
            <a:r>
              <a:rPr sz="2500" dirty="0">
                <a:latin typeface="Georgia"/>
                <a:cs typeface="Georgia"/>
              </a:rPr>
              <a:t>investimenti</a:t>
            </a:r>
            <a:r>
              <a:rPr sz="2500" spc="-1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calano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174" rIns="0" bIns="0" rtlCol="0">
            <a:spAutoFit/>
          </a:bodyPr>
          <a:lstStyle/>
          <a:p>
            <a:pPr marL="3444240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-10" dirty="0"/>
              <a:t> sintesi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97971" y="1377655"/>
            <a:ext cx="32512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49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174" rIns="0" bIns="0" rtlCol="0">
            <a:spAutoFit/>
          </a:bodyPr>
          <a:lstStyle/>
          <a:p>
            <a:pPr marL="3444240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-10" dirty="0"/>
              <a:t> sintesi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0639" y="1377655"/>
            <a:ext cx="7611109" cy="50133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68630" algn="ctr">
              <a:lnSpc>
                <a:spcPct val="100000"/>
              </a:lnSpc>
              <a:spcBef>
                <a:spcPts val="114"/>
              </a:spcBef>
            </a:pPr>
            <a:r>
              <a:rPr sz="1650" b="1" spc="-25" dirty="0">
                <a:solidFill>
                  <a:srgbClr val="7B9899"/>
                </a:solidFill>
                <a:latin typeface="Verdana"/>
                <a:cs typeface="Verdana"/>
              </a:rPr>
              <a:t>50</a:t>
            </a:r>
            <a:endParaRPr sz="16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Variazione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spesa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pubblica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100" spc="560" dirty="0">
                <a:solidFill>
                  <a:srgbClr val="006666"/>
                </a:solidFill>
                <a:latin typeface="Meiryo UI"/>
                <a:cs typeface="Meiryo UI"/>
              </a:rPr>
              <a:t>0</a:t>
            </a:r>
            <a:r>
              <a:rPr sz="2100" spc="-240" dirty="0">
                <a:solidFill>
                  <a:srgbClr val="006666"/>
                </a:solidFill>
                <a:latin typeface="Meiryo UI"/>
                <a:cs typeface="Meiryo UI"/>
              </a:rPr>
              <a:t> </a:t>
            </a:r>
            <a:r>
              <a:rPr sz="2500" dirty="0">
                <a:latin typeface="Georgia"/>
                <a:cs typeface="Georgia"/>
              </a:rPr>
              <a:t>Variazione</a:t>
            </a:r>
            <a:r>
              <a:rPr sz="2500" spc="-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domanda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investimenti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Georgia"/>
              <a:cs typeface="Georgia"/>
            </a:endParaRPr>
          </a:p>
          <a:p>
            <a:pPr marL="310515" marR="5080" indent="-298450">
              <a:lnSpc>
                <a:spcPct val="105000"/>
              </a:lnSpc>
              <a:spcBef>
                <a:spcPts val="1970"/>
              </a:spcBef>
            </a:pPr>
            <a:r>
              <a:rPr sz="2500" b="1" dirty="0">
                <a:latin typeface="Georgia"/>
                <a:cs typeface="Georgia"/>
              </a:rPr>
              <a:t>Se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l</a:t>
            </a:r>
            <a:r>
              <a:rPr sz="3600" b="1" baseline="1157" dirty="0">
                <a:latin typeface="Adobe Clean"/>
                <a:cs typeface="Adobe Clean"/>
              </a:rPr>
              <a:t>’</a:t>
            </a:r>
            <a:r>
              <a:rPr sz="2500" b="1" dirty="0">
                <a:latin typeface="Georgia"/>
                <a:cs typeface="Georgia"/>
              </a:rPr>
              <a:t>offerta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risparmio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è</a:t>
            </a:r>
            <a:r>
              <a:rPr sz="2500" b="1" spc="-3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fissa,</a:t>
            </a:r>
            <a:r>
              <a:rPr sz="2500" b="1" spc="-3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una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spc="-10" dirty="0">
                <a:latin typeface="Georgia"/>
                <a:cs typeface="Georgia"/>
              </a:rPr>
              <a:t>maggiore </a:t>
            </a:r>
            <a:r>
              <a:rPr sz="2500" b="1" dirty="0">
                <a:latin typeface="Georgia"/>
                <a:cs typeface="Georgia"/>
              </a:rPr>
              <a:t>domanda</a:t>
            </a:r>
            <a:r>
              <a:rPr sz="2500" b="1" spc="-10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</a:t>
            </a:r>
            <a:r>
              <a:rPr sz="2500" b="1" spc="-7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investimenti</a:t>
            </a:r>
            <a:r>
              <a:rPr sz="2500" b="1" spc="-7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aumenta</a:t>
            </a:r>
            <a:r>
              <a:rPr sz="2500" b="1" spc="-8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soltanto</a:t>
            </a:r>
            <a:r>
              <a:rPr sz="2500" b="1" spc="-80" dirty="0">
                <a:latin typeface="Georgia"/>
                <a:cs typeface="Georgia"/>
              </a:rPr>
              <a:t> </a:t>
            </a:r>
            <a:r>
              <a:rPr sz="2500" b="1" spc="-25" dirty="0">
                <a:latin typeface="Georgia"/>
                <a:cs typeface="Georgia"/>
              </a:rPr>
              <a:t>il </a:t>
            </a:r>
            <a:r>
              <a:rPr sz="2500" b="1" dirty="0">
                <a:latin typeface="Georgia"/>
                <a:cs typeface="Georgia"/>
              </a:rPr>
              <a:t>tasso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spc="-10" dirty="0">
                <a:latin typeface="Georgia"/>
                <a:cs typeface="Georgia"/>
              </a:rPr>
              <a:t>interesse.</a:t>
            </a:r>
            <a:endParaRPr sz="2500">
              <a:latin typeface="Georgia"/>
              <a:cs typeface="Georgia"/>
            </a:endParaRPr>
          </a:p>
          <a:p>
            <a:pPr marL="310515" marR="392430" indent="-298450">
              <a:lnSpc>
                <a:spcPct val="105600"/>
              </a:lnSpc>
              <a:spcBef>
                <a:spcPts val="1735"/>
              </a:spcBef>
            </a:pPr>
            <a:r>
              <a:rPr sz="2500" b="1" dirty="0">
                <a:latin typeface="Georgia"/>
                <a:cs typeface="Georgia"/>
              </a:rPr>
              <a:t>Questo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non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è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vero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se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il</a:t>
            </a:r>
            <a:r>
              <a:rPr sz="2500" b="1" spc="-3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consumo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dipende</a:t>
            </a:r>
            <a:r>
              <a:rPr sz="2500" b="1" spc="-35" dirty="0">
                <a:latin typeface="Georgia"/>
                <a:cs typeface="Georgia"/>
              </a:rPr>
              <a:t> </a:t>
            </a:r>
            <a:r>
              <a:rPr sz="2500" b="1" spc="-25" dirty="0">
                <a:latin typeface="Georgia"/>
                <a:cs typeface="Georgia"/>
              </a:rPr>
              <a:t>dal </a:t>
            </a:r>
            <a:r>
              <a:rPr sz="2500" b="1" dirty="0">
                <a:latin typeface="Georgia"/>
                <a:cs typeface="Georgia"/>
              </a:rPr>
              <a:t>tasso</a:t>
            </a:r>
            <a:r>
              <a:rPr sz="2500" b="1" spc="-45" dirty="0">
                <a:latin typeface="Georgia"/>
                <a:cs typeface="Georgia"/>
              </a:rPr>
              <a:t> </a:t>
            </a:r>
            <a:r>
              <a:rPr sz="2500" b="1" dirty="0">
                <a:latin typeface="Georgia"/>
                <a:cs typeface="Georgia"/>
              </a:rPr>
              <a:t>di</a:t>
            </a:r>
            <a:r>
              <a:rPr sz="2500" b="1" spc="-40" dirty="0">
                <a:latin typeface="Georgia"/>
                <a:cs typeface="Georgia"/>
              </a:rPr>
              <a:t> </a:t>
            </a:r>
            <a:r>
              <a:rPr sz="2500" b="1" spc="-10" dirty="0">
                <a:latin typeface="Georgia"/>
                <a:cs typeface="Georgia"/>
              </a:rPr>
              <a:t>interesse.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669" y="2377870"/>
            <a:ext cx="1767839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9285" algn="l"/>
              </a:tabLst>
            </a:pPr>
            <a:r>
              <a:rPr sz="2500" spc="-25" dirty="0">
                <a:latin typeface="Georgia"/>
                <a:cs typeface="Georgia"/>
              </a:rPr>
              <a:t>le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imprese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989" y="1810369"/>
            <a:ext cx="6264910" cy="184658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506095" indent="-494030">
              <a:lnSpc>
                <a:spcPct val="100000"/>
              </a:lnSpc>
              <a:spcBef>
                <a:spcPts val="835"/>
              </a:spcBef>
              <a:buClr>
                <a:srgbClr val="D16349"/>
              </a:buClr>
              <a:buSzPct val="88000"/>
              <a:buAutoNum type="arabicPeriod"/>
              <a:tabLst>
                <a:tab pos="506095" algn="l"/>
                <a:tab pos="506730" algn="l"/>
              </a:tabLst>
            </a:pPr>
            <a:r>
              <a:rPr sz="2500" dirty="0">
                <a:latin typeface="Georgia"/>
                <a:cs typeface="Georgia"/>
              </a:rPr>
              <a:t>Il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livello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della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tecnologia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è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fisso</a:t>
            </a:r>
            <a:r>
              <a:rPr sz="2500" spc="-10" dirty="0">
                <a:latin typeface="Georgia"/>
                <a:cs typeface="Georgia"/>
              </a:rPr>
              <a:t>.</a:t>
            </a:r>
            <a:endParaRPr sz="2500">
              <a:latin typeface="Georgia"/>
              <a:cs typeface="Georgia"/>
            </a:endParaRPr>
          </a:p>
          <a:p>
            <a:pPr marL="506095" marR="261620" indent="-494030">
              <a:lnSpc>
                <a:spcPct val="104500"/>
              </a:lnSpc>
              <a:spcBef>
                <a:spcPts val="600"/>
              </a:spcBef>
              <a:buClr>
                <a:srgbClr val="D16349"/>
              </a:buClr>
              <a:buSzPct val="88000"/>
              <a:buAutoNum type="arabicPeriod"/>
              <a:tabLst>
                <a:tab pos="506095" algn="l"/>
                <a:tab pos="506730" algn="l"/>
                <a:tab pos="1003300" algn="l"/>
                <a:tab pos="2441575" algn="l"/>
                <a:tab pos="3480435" algn="l"/>
                <a:tab pos="5842635" algn="l"/>
              </a:tabLst>
            </a:pPr>
            <a:r>
              <a:rPr sz="2500" spc="-50" dirty="0">
                <a:latin typeface="Georgia"/>
                <a:cs typeface="Georgia"/>
              </a:rPr>
              <a:t>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mercati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sono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concorrenziali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50" dirty="0">
                <a:latin typeface="Georgia"/>
                <a:cs typeface="Georgia"/>
              </a:rPr>
              <a:t>e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massimizzano</a:t>
            </a:r>
            <a:r>
              <a:rPr sz="2500" spc="-7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il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profitto</a:t>
            </a:r>
            <a:endParaRPr sz="2500">
              <a:latin typeface="Georgia"/>
              <a:cs typeface="Georgia"/>
            </a:endParaRPr>
          </a:p>
          <a:p>
            <a:pPr marL="506095" indent="-494030">
              <a:lnSpc>
                <a:spcPct val="100000"/>
              </a:lnSpc>
              <a:spcBef>
                <a:spcPts val="735"/>
              </a:spcBef>
              <a:buClr>
                <a:srgbClr val="D16349"/>
              </a:buClr>
              <a:buSzPct val="88000"/>
              <a:buAutoNum type="arabicPeriod"/>
              <a:tabLst>
                <a:tab pos="506095" algn="l"/>
                <a:tab pos="506730" algn="l"/>
                <a:tab pos="994410" algn="l"/>
                <a:tab pos="2125345" algn="l"/>
                <a:tab pos="2763520" algn="l"/>
                <a:tab pos="4217035" algn="l"/>
                <a:tab pos="4735195" algn="l"/>
                <a:tab pos="5373370" algn="l"/>
              </a:tabLst>
            </a:pPr>
            <a:r>
              <a:rPr sz="2500" spc="-50" dirty="0">
                <a:latin typeface="Georgia"/>
                <a:cs typeface="Georgia"/>
              </a:rPr>
              <a:t>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livelli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capitale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50" dirty="0">
                <a:solidFill>
                  <a:srgbClr val="000099"/>
                </a:solidFill>
                <a:latin typeface="Georgia"/>
                <a:cs typeface="Georgia"/>
              </a:rPr>
              <a:t>e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25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lavoro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9930" y="3250327"/>
            <a:ext cx="151955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latin typeface="Georgia"/>
                <a:cs typeface="Georgia"/>
              </a:rPr>
              <a:t>disponibili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4989" y="5545820"/>
            <a:ext cx="8124190" cy="80518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06095" marR="5080" indent="-494030">
              <a:lnSpc>
                <a:spcPts val="3130"/>
              </a:lnSpc>
              <a:spcBef>
                <a:spcPts val="75"/>
              </a:spcBef>
              <a:tabLst>
                <a:tab pos="506095" algn="l"/>
                <a:tab pos="1044575" algn="l"/>
                <a:tab pos="2444115" algn="l"/>
                <a:tab pos="2905125" algn="l"/>
                <a:tab pos="4679315" algn="l"/>
                <a:tab pos="5211445" algn="l"/>
                <a:tab pos="6959600" algn="l"/>
                <a:tab pos="7420609" algn="l"/>
              </a:tabLst>
            </a:pPr>
            <a:r>
              <a:rPr sz="2200" spc="-25" dirty="0">
                <a:solidFill>
                  <a:srgbClr val="D16349"/>
                </a:solidFill>
                <a:latin typeface="Georgia"/>
                <a:cs typeface="Georgia"/>
              </a:rPr>
              <a:t>4.</a:t>
            </a:r>
            <a:r>
              <a:rPr sz="2200" dirty="0">
                <a:solidFill>
                  <a:srgbClr val="D16349"/>
                </a:solidFill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La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funzione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di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produzione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ha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rendimenti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25" dirty="0">
                <a:solidFill>
                  <a:srgbClr val="000099"/>
                </a:solidFill>
                <a:latin typeface="Georgia"/>
                <a:cs typeface="Georgia"/>
              </a:rPr>
              <a:t>di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	</a:t>
            </a:r>
            <a:r>
              <a:rPr sz="2500" spc="-20" dirty="0">
                <a:solidFill>
                  <a:srgbClr val="000099"/>
                </a:solidFill>
                <a:latin typeface="Georgia"/>
                <a:cs typeface="Georgia"/>
              </a:rPr>
              <a:t>scala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costanti</a:t>
            </a:r>
            <a:r>
              <a:rPr sz="2500" dirty="0">
                <a:latin typeface="Georgia"/>
                <a:cs typeface="Georgia"/>
              </a:rPr>
              <a:t>: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F(zK,</a:t>
            </a:r>
            <a:r>
              <a:rPr sz="2500" i="1" spc="-40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zL)</a:t>
            </a:r>
            <a:r>
              <a:rPr sz="2500" i="1" spc="-45" dirty="0">
                <a:latin typeface="Georgia"/>
                <a:cs typeface="Georgia"/>
              </a:rPr>
              <a:t> </a:t>
            </a:r>
            <a:r>
              <a:rPr sz="2500" i="1" dirty="0">
                <a:latin typeface="Georgia"/>
                <a:cs typeface="Georgia"/>
              </a:rPr>
              <a:t>=</a:t>
            </a:r>
            <a:r>
              <a:rPr sz="2500" i="1" spc="-50" dirty="0">
                <a:latin typeface="Georgia"/>
                <a:cs typeface="Georgia"/>
              </a:rPr>
              <a:t> </a:t>
            </a:r>
            <a:r>
              <a:rPr sz="2500" i="1" spc="-25" dirty="0">
                <a:latin typeface="Georgia"/>
                <a:cs typeface="Georgia"/>
              </a:rPr>
              <a:t>zY</a:t>
            </a:r>
            <a:r>
              <a:rPr sz="2500" spc="-25" dirty="0">
                <a:latin typeface="Georgia"/>
                <a:cs typeface="Georgia"/>
              </a:rPr>
              <a:t>.</a:t>
            </a:r>
            <a:endParaRPr sz="25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68359" y="4134858"/>
            <a:ext cx="1286510" cy="541020"/>
            <a:chOff x="3768359" y="4134858"/>
            <a:chExt cx="1286510" cy="541020"/>
          </a:xfrm>
        </p:grpSpPr>
        <p:sp>
          <p:nvSpPr>
            <p:cNvPr id="7" name="object 7"/>
            <p:cNvSpPr/>
            <p:nvPr/>
          </p:nvSpPr>
          <p:spPr>
            <a:xfrm>
              <a:off x="4627796" y="4236112"/>
              <a:ext cx="343535" cy="0"/>
            </a:xfrm>
            <a:custGeom>
              <a:avLst/>
              <a:gdLst/>
              <a:ahLst/>
              <a:cxnLst/>
              <a:rect l="l" t="t" r="r" b="b"/>
              <a:pathLst>
                <a:path w="343535">
                  <a:moveTo>
                    <a:pt x="0" y="0"/>
                  </a:moveTo>
                  <a:lnTo>
                    <a:pt x="343447" y="0"/>
                  </a:lnTo>
                </a:path>
              </a:pathLst>
            </a:custGeom>
            <a:ln w="162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73289" y="4139788"/>
              <a:ext cx="1276350" cy="530860"/>
            </a:xfrm>
            <a:custGeom>
              <a:avLst/>
              <a:gdLst/>
              <a:ahLst/>
              <a:cxnLst/>
              <a:rect l="l" t="t" r="r" b="b"/>
              <a:pathLst>
                <a:path w="1276350" h="530860">
                  <a:moveTo>
                    <a:pt x="0" y="0"/>
                  </a:moveTo>
                  <a:lnTo>
                    <a:pt x="1276316" y="0"/>
                  </a:lnTo>
                  <a:lnTo>
                    <a:pt x="1276316" y="530803"/>
                  </a:lnTo>
                  <a:lnTo>
                    <a:pt x="0" y="530803"/>
                  </a:lnTo>
                  <a:lnTo>
                    <a:pt x="0" y="0"/>
                  </a:lnTo>
                  <a:close/>
                </a:path>
              </a:pathLst>
            </a:custGeom>
            <a:ln w="9859">
              <a:solidFill>
                <a:srgbClr val="00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6810075" y="4234757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7835" y="0"/>
                </a:lnTo>
              </a:path>
            </a:pathLst>
          </a:custGeom>
          <a:ln w="162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58878" y="3513523"/>
            <a:ext cx="7429500" cy="117729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500" dirty="0">
                <a:latin typeface="Georgia"/>
                <a:cs typeface="Georgia"/>
              </a:rPr>
              <a:t>nell</a:t>
            </a:r>
            <a:r>
              <a:rPr sz="2500" dirty="0">
                <a:latin typeface="Adobe Clean"/>
                <a:cs typeface="Adobe Clean"/>
              </a:rPr>
              <a:t>’</a:t>
            </a:r>
            <a:r>
              <a:rPr sz="2500" dirty="0">
                <a:latin typeface="Georgia"/>
                <a:cs typeface="Georgia"/>
              </a:rPr>
              <a:t>economia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sono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fissi</a:t>
            </a:r>
            <a:r>
              <a:rPr sz="2500" spc="-40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sono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00099"/>
                </a:solidFill>
                <a:latin typeface="Georgia"/>
                <a:cs typeface="Georgia"/>
              </a:rPr>
              <a:t>pienamente</a:t>
            </a:r>
            <a:r>
              <a:rPr sz="2500" spc="-35" dirty="0">
                <a:solidFill>
                  <a:srgbClr val="0000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00099"/>
                </a:solidFill>
                <a:latin typeface="Georgia"/>
                <a:cs typeface="Georgia"/>
              </a:rPr>
              <a:t>utilizzati</a:t>
            </a:r>
            <a:r>
              <a:rPr sz="2500" spc="-10" dirty="0">
                <a:latin typeface="Georgia"/>
                <a:cs typeface="Georgia"/>
              </a:rPr>
              <a:t>:</a:t>
            </a:r>
            <a:endParaRPr sz="2500" dirty="0">
              <a:latin typeface="Georgia"/>
              <a:cs typeface="Georgia"/>
            </a:endParaRPr>
          </a:p>
          <a:p>
            <a:pPr marR="172085" algn="ctr">
              <a:lnSpc>
                <a:spcPct val="100000"/>
              </a:lnSpc>
              <a:spcBef>
                <a:spcPts val="1340"/>
              </a:spcBef>
              <a:tabLst>
                <a:tab pos="2156460" algn="l"/>
              </a:tabLst>
            </a:pPr>
            <a:r>
              <a:rPr sz="3050" i="1" spc="220" dirty="0">
                <a:latin typeface="Times New Roman"/>
                <a:cs typeface="Times New Roman"/>
              </a:rPr>
              <a:t>K</a:t>
            </a:r>
            <a:r>
              <a:rPr sz="3050" i="1" spc="380" dirty="0">
                <a:latin typeface="Times New Roman"/>
                <a:cs typeface="Times New Roman"/>
              </a:rPr>
              <a:t> </a:t>
            </a:r>
            <a:r>
              <a:rPr sz="3050" spc="180" dirty="0">
                <a:latin typeface="Symbol"/>
                <a:cs typeface="Symbol"/>
              </a:rPr>
              <a:t></a:t>
            </a:r>
            <a:r>
              <a:rPr sz="3050" spc="135" dirty="0">
                <a:latin typeface="Times New Roman"/>
                <a:cs typeface="Times New Roman"/>
              </a:rPr>
              <a:t> </a:t>
            </a:r>
            <a:r>
              <a:rPr sz="3050" i="1" spc="170" dirty="0">
                <a:latin typeface="Times New Roman"/>
                <a:cs typeface="Times New Roman"/>
              </a:rPr>
              <a:t>K</a:t>
            </a:r>
            <a:r>
              <a:rPr sz="3050" i="1" dirty="0">
                <a:latin typeface="Times New Roman"/>
                <a:cs typeface="Times New Roman"/>
              </a:rPr>
              <a:t>	</a:t>
            </a:r>
            <a:r>
              <a:rPr sz="3050" i="1" spc="505" dirty="0">
                <a:latin typeface="Times New Roman"/>
                <a:cs typeface="Times New Roman"/>
              </a:rPr>
              <a:t>L</a:t>
            </a:r>
            <a:r>
              <a:rPr sz="3050" i="1" spc="195" dirty="0">
                <a:latin typeface="Times New Roman"/>
                <a:cs typeface="Times New Roman"/>
              </a:rPr>
              <a:t> </a:t>
            </a:r>
            <a:r>
              <a:rPr sz="3050" spc="500" dirty="0">
                <a:latin typeface="Symbol"/>
                <a:cs typeface="Symbol"/>
              </a:rPr>
              <a:t></a:t>
            </a:r>
            <a:r>
              <a:rPr sz="3050" spc="290" dirty="0">
                <a:latin typeface="Times New Roman"/>
                <a:cs typeface="Times New Roman"/>
              </a:rPr>
              <a:t> </a:t>
            </a:r>
            <a:r>
              <a:rPr sz="3050" i="1" spc="455" dirty="0">
                <a:latin typeface="Times New Roman"/>
                <a:cs typeface="Times New Roman"/>
              </a:rPr>
              <a:t>L</a:t>
            </a:r>
            <a:endParaRPr sz="30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6910" y="4138145"/>
            <a:ext cx="1276350" cy="532765"/>
          </a:xfrm>
          <a:custGeom>
            <a:avLst/>
            <a:gdLst/>
            <a:ahLst/>
            <a:cxnLst/>
            <a:rect l="l" t="t" r="r" b="b"/>
            <a:pathLst>
              <a:path w="1276350" h="532764">
                <a:moveTo>
                  <a:pt x="0" y="0"/>
                </a:moveTo>
                <a:lnTo>
                  <a:pt x="1276317" y="0"/>
                </a:lnTo>
                <a:lnTo>
                  <a:pt x="1276317" y="532447"/>
                </a:lnTo>
                <a:lnTo>
                  <a:pt x="0" y="532447"/>
                </a:lnTo>
                <a:lnTo>
                  <a:pt x="0" y="0"/>
                </a:lnTo>
                <a:close/>
              </a:path>
            </a:pathLst>
          </a:custGeom>
          <a:ln w="9859">
            <a:solidFill>
              <a:srgbClr val="00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35823" y="4972833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5">
                <a:moveTo>
                  <a:pt x="0" y="0"/>
                </a:moveTo>
                <a:lnTo>
                  <a:pt x="259647" y="0"/>
                </a:lnTo>
              </a:path>
            </a:pathLst>
          </a:custGeom>
          <a:ln w="15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21237" y="4972833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>
                <a:moveTo>
                  <a:pt x="0" y="0"/>
                </a:moveTo>
                <a:lnTo>
                  <a:pt x="210963" y="0"/>
                </a:lnTo>
              </a:path>
            </a:pathLst>
          </a:custGeom>
          <a:ln w="15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31451" y="4928599"/>
            <a:ext cx="1892300" cy="481965"/>
          </a:xfrm>
          <a:prstGeom prst="rect">
            <a:avLst/>
          </a:prstGeom>
          <a:ln w="9859">
            <a:solidFill>
              <a:srgbClr val="006666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60"/>
              </a:spcBef>
            </a:pPr>
            <a:r>
              <a:rPr sz="2950" i="1" dirty="0">
                <a:latin typeface="Times New Roman"/>
                <a:cs typeface="Times New Roman"/>
              </a:rPr>
              <a:t>Y</a:t>
            </a:r>
            <a:r>
              <a:rPr sz="2950" i="1" spc="290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Symbol"/>
                <a:cs typeface="Symbol"/>
              </a:rPr>
              <a:t></a:t>
            </a:r>
            <a:r>
              <a:rPr sz="2950" spc="40" dirty="0">
                <a:latin typeface="Times New Roman"/>
                <a:cs typeface="Times New Roman"/>
              </a:rPr>
              <a:t> </a:t>
            </a:r>
            <a:r>
              <a:rPr sz="2950" i="1" spc="50" dirty="0">
                <a:latin typeface="Times New Roman"/>
                <a:cs typeface="Times New Roman"/>
              </a:rPr>
              <a:t>F</a:t>
            </a:r>
            <a:r>
              <a:rPr sz="2950" i="1" spc="-459" dirty="0">
                <a:latin typeface="Times New Roman"/>
                <a:cs typeface="Times New Roman"/>
              </a:rPr>
              <a:t> </a:t>
            </a:r>
            <a:r>
              <a:rPr sz="2950" spc="110" dirty="0">
                <a:latin typeface="Times New Roman"/>
                <a:cs typeface="Times New Roman"/>
              </a:rPr>
              <a:t>(</a:t>
            </a:r>
            <a:r>
              <a:rPr sz="2950" i="1" spc="110" dirty="0">
                <a:latin typeface="Times New Roman"/>
                <a:cs typeface="Times New Roman"/>
              </a:rPr>
              <a:t>K</a:t>
            </a:r>
            <a:r>
              <a:rPr sz="2950" spc="110" dirty="0">
                <a:latin typeface="Times New Roman"/>
                <a:cs typeface="Times New Roman"/>
              </a:rPr>
              <a:t>,</a:t>
            </a:r>
            <a:r>
              <a:rPr sz="2950" i="1" spc="110" dirty="0">
                <a:latin typeface="Times New Roman"/>
                <a:cs typeface="Times New Roman"/>
              </a:rPr>
              <a:t>L</a:t>
            </a:r>
            <a:r>
              <a:rPr sz="2950" spc="110" dirty="0">
                <a:latin typeface="Times New Roman"/>
                <a:cs typeface="Times New Roman"/>
              </a:rPr>
              <a:t>)</a:t>
            </a:r>
            <a:endParaRPr sz="295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7813" y="4940171"/>
            <a:ext cx="441198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Quindi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produzione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è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data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da: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0601" y="444876"/>
            <a:ext cx="2704465" cy="1212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solidFill>
                  <a:srgbClr val="7B9899"/>
                </a:solidFill>
                <a:latin typeface="Georgia"/>
                <a:cs typeface="Georgia"/>
              </a:rPr>
              <a:t>La</a:t>
            </a:r>
            <a:r>
              <a:rPr sz="2900" spc="-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900" spc="-10" dirty="0">
                <a:solidFill>
                  <a:srgbClr val="7B9899"/>
                </a:solidFill>
                <a:latin typeface="Georgia"/>
                <a:cs typeface="Georgia"/>
              </a:rPr>
              <a:t>Tecnologia</a:t>
            </a:r>
            <a:endParaRPr sz="29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500" dirty="0">
                <a:solidFill>
                  <a:srgbClr val="CC0000"/>
                </a:solidFill>
                <a:latin typeface="Georgia"/>
                <a:cs typeface="Georgia"/>
              </a:rPr>
              <a:t>Ipotesi</a:t>
            </a:r>
            <a:r>
              <a:rPr sz="2500" spc="-40" dirty="0">
                <a:solidFill>
                  <a:srgbClr val="CC0000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7B9899"/>
                </a:solidFill>
                <a:latin typeface="Georgia"/>
                <a:cs typeface="Georgia"/>
              </a:rPr>
              <a:t>del</a:t>
            </a:r>
            <a:r>
              <a:rPr sz="2500" spc="-35" dirty="0">
                <a:solidFill>
                  <a:srgbClr val="7B9899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7B9899"/>
                </a:solidFill>
                <a:latin typeface="Georgia"/>
                <a:cs typeface="Georgia"/>
              </a:rPr>
              <a:t>modello</a:t>
            </a:r>
            <a:endParaRPr sz="25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650" b="1" spc="10" dirty="0">
                <a:solidFill>
                  <a:srgbClr val="7B9899"/>
                </a:solidFill>
                <a:latin typeface="Verdana"/>
                <a:cs typeface="Verdana"/>
              </a:rPr>
              <a:t>6</a:t>
            </a:r>
            <a:endParaRPr sz="16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CA9115A9-542E-60FE-6E9B-BF4CC6E3FE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7200" y="6351588"/>
            <a:ext cx="49133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4E4C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it-IT" altLang="it-IT"/>
              <a:t>Capitolo 3: Il reddito nazionale: da dove viene e dove va</a:t>
            </a:r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542790C4-0A6A-46BC-795F-88CE38CB7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6762" y="274624"/>
            <a:ext cx="7470790" cy="474745"/>
          </a:xfrm>
        </p:spPr>
        <p:txBody>
          <a:bodyPr/>
          <a:lstStyle/>
          <a:p>
            <a:r>
              <a:rPr lang="it-IT" altLang="it-IT" sz="3085"/>
              <a:t>I rendimenti di scala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7D52BC13-A82E-5481-AFE4-406BB3E8B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6763" y="1788559"/>
            <a:ext cx="8793338" cy="4559582"/>
          </a:xfrm>
          <a:noFill/>
          <a:ln/>
        </p:spPr>
        <p:txBody>
          <a:bodyPr/>
          <a:lstStyle/>
          <a:p>
            <a:pPr marL="316618" indent="-316618">
              <a:lnSpc>
                <a:spcPct val="110000"/>
              </a:lnSpc>
            </a:pPr>
            <a:r>
              <a:rPr lang="it-IT" altLang="it-IT" sz="2755" b="0" dirty="0"/>
              <a:t>I rendimenti di scala indicano quale è l’effetto sulla produzione totale di un aumento </a:t>
            </a:r>
            <a:r>
              <a:rPr lang="it-IT" altLang="it-IT" sz="2755" b="0" dirty="0" err="1"/>
              <a:t>equiproporzionale</a:t>
            </a:r>
            <a:r>
              <a:rPr lang="it-IT" altLang="it-IT" sz="2755" b="0" dirty="0"/>
              <a:t> di tutti i fattori produttivi.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755" b="0" dirty="0"/>
              <a:t>Consideriamo un livello di capitale iniziale </a:t>
            </a:r>
            <a:r>
              <a:rPr lang="it-IT" altLang="it-IT" sz="2755" b="0" i="1" dirty="0"/>
              <a:t>K</a:t>
            </a:r>
            <a:r>
              <a:rPr lang="it-IT" altLang="it-IT" sz="2755" b="0" baseline="-25000" dirty="0"/>
              <a:t>1</a:t>
            </a:r>
            <a:r>
              <a:rPr lang="it-IT" altLang="it-IT" sz="2755" b="0" i="1" baseline="-25000" dirty="0"/>
              <a:t> </a:t>
            </a:r>
            <a:r>
              <a:rPr lang="it-IT" altLang="it-IT" sz="2755" b="0" dirty="0"/>
              <a:t> e un livello di lavoro </a:t>
            </a:r>
            <a:r>
              <a:rPr lang="it-IT" altLang="it-IT" sz="2755" b="0" i="1" dirty="0"/>
              <a:t>L</a:t>
            </a:r>
            <a:r>
              <a:rPr lang="it-IT" altLang="it-IT" sz="2755" b="0" baseline="-25000" dirty="0"/>
              <a:t>1</a:t>
            </a:r>
            <a:r>
              <a:rPr lang="it-IT" altLang="it-IT" sz="2755" b="0" dirty="0"/>
              <a:t>  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755" b="0" dirty="0"/>
              <a:t>La produzione è data da: </a:t>
            </a:r>
            <a:r>
              <a:rPr lang="it-IT" altLang="it-IT" sz="2755" b="0" i="1" dirty="0"/>
              <a:t>Y</a:t>
            </a:r>
            <a:r>
              <a:rPr lang="it-IT" altLang="it-IT" sz="2755" b="0" baseline="-25000" dirty="0"/>
              <a:t>1</a:t>
            </a:r>
            <a:r>
              <a:rPr lang="it-IT" altLang="it-IT" sz="2755" b="0" dirty="0"/>
              <a:t> </a:t>
            </a:r>
            <a:r>
              <a:rPr lang="it-IT" altLang="it-IT" sz="1102" b="0" dirty="0"/>
              <a:t> </a:t>
            </a:r>
            <a:r>
              <a:rPr lang="it-IT" altLang="it-IT" sz="2755" b="0" dirty="0"/>
              <a:t>= </a:t>
            </a:r>
            <a:r>
              <a:rPr lang="it-IT" altLang="it-IT" sz="2755" b="0" i="1" dirty="0" err="1"/>
              <a:t>F</a:t>
            </a:r>
            <a:r>
              <a:rPr lang="it-IT" altLang="it-IT" sz="2755" b="0" dirty="0"/>
              <a:t>(</a:t>
            </a:r>
            <a:r>
              <a:rPr lang="it-IT" altLang="it-IT" sz="2755" b="0" i="1" dirty="0"/>
              <a:t>K</a:t>
            </a:r>
            <a:r>
              <a:rPr lang="it-IT" altLang="it-IT" sz="2755" b="0" baseline="-25000" dirty="0"/>
              <a:t>1</a:t>
            </a:r>
            <a:r>
              <a:rPr lang="it-IT" altLang="it-IT" sz="1322" b="0" baseline="-25000" dirty="0"/>
              <a:t> </a:t>
            </a:r>
            <a:r>
              <a:rPr lang="it-IT" altLang="it-IT" sz="2755" b="0" dirty="0"/>
              <a:t>,</a:t>
            </a:r>
            <a:r>
              <a:rPr lang="it-IT" altLang="it-IT" sz="1102" b="0" dirty="0"/>
              <a:t> </a:t>
            </a:r>
            <a:r>
              <a:rPr lang="it-IT" altLang="it-IT" sz="2755" b="0" i="1" dirty="0"/>
              <a:t>L</a:t>
            </a:r>
            <a:r>
              <a:rPr lang="it-IT" altLang="it-IT" sz="2755" b="0" baseline="-25000" dirty="0"/>
              <a:t>1</a:t>
            </a:r>
            <a:r>
              <a:rPr lang="it-IT" altLang="it-IT" sz="2755" b="0" dirty="0"/>
              <a:t>)  </a:t>
            </a:r>
          </a:p>
          <a:p>
            <a:pPr marL="316618" indent="-316618">
              <a:lnSpc>
                <a:spcPct val="110000"/>
              </a:lnSpc>
            </a:pPr>
            <a:endParaRPr lang="it-IT" altLang="it-IT" sz="2755" b="0" dirty="0"/>
          </a:p>
          <a:p>
            <a:pPr marL="316618" indent="-316618">
              <a:lnSpc>
                <a:spcPct val="110000"/>
              </a:lnSpc>
            </a:pPr>
            <a:r>
              <a:rPr lang="it-IT" altLang="it-IT" sz="2755" b="0" dirty="0"/>
              <a:t>Moltiplichiamo tutti i fattori per un numero </a:t>
            </a:r>
            <a:r>
              <a:rPr lang="it-IT" altLang="it-IT" sz="2755" b="0" i="1" dirty="0"/>
              <a:t>x:</a:t>
            </a:r>
            <a:endParaRPr lang="it-IT" altLang="it-IT" sz="2755" b="0" dirty="0"/>
          </a:p>
          <a:p>
            <a:pPr marL="316618" indent="-316618">
              <a:lnSpc>
                <a:spcPct val="110000"/>
              </a:lnSpc>
            </a:pPr>
            <a:r>
              <a:rPr lang="it-IT" altLang="it-IT" sz="2755" b="0" dirty="0"/>
              <a:t>  Ovvero </a:t>
            </a:r>
            <a:r>
              <a:rPr lang="it-IT" altLang="it-IT" sz="2755" b="0" i="1" dirty="0"/>
              <a:t>K</a:t>
            </a:r>
            <a:r>
              <a:rPr lang="it-IT" altLang="it-IT" sz="2755" b="0" baseline="-25000" dirty="0"/>
              <a:t>2</a:t>
            </a:r>
            <a:r>
              <a:rPr lang="it-IT" altLang="it-IT" sz="2755" b="0" i="1" baseline="-25000" dirty="0"/>
              <a:t>  </a:t>
            </a:r>
            <a:r>
              <a:rPr lang="it-IT" altLang="it-IT" sz="2755" b="0" dirty="0"/>
              <a:t>= </a:t>
            </a:r>
            <a:r>
              <a:rPr lang="it-IT" altLang="it-IT" sz="2755" b="0" i="1" dirty="0"/>
              <a:t>xK</a:t>
            </a:r>
            <a:r>
              <a:rPr lang="it-IT" altLang="it-IT" sz="2755" b="0" baseline="-25000" dirty="0"/>
              <a:t>1</a:t>
            </a:r>
            <a:r>
              <a:rPr lang="it-IT" altLang="it-IT" sz="2755" b="0" i="1" baseline="-25000" dirty="0"/>
              <a:t>    </a:t>
            </a:r>
            <a:r>
              <a:rPr lang="it-IT" altLang="it-IT" sz="2755" b="0" dirty="0"/>
              <a:t>e  </a:t>
            </a:r>
            <a:r>
              <a:rPr lang="it-IT" altLang="it-IT" sz="2755" b="0" i="1" dirty="0"/>
              <a:t>L</a:t>
            </a:r>
            <a:r>
              <a:rPr lang="it-IT" altLang="it-IT" sz="2755" b="0" baseline="-25000" dirty="0"/>
              <a:t>2</a:t>
            </a:r>
            <a:r>
              <a:rPr lang="it-IT" altLang="it-IT" sz="2755" b="0" i="1" baseline="-25000" dirty="0"/>
              <a:t>  </a:t>
            </a:r>
            <a:r>
              <a:rPr lang="it-IT" altLang="it-IT" sz="2755" b="0" dirty="0"/>
              <a:t>= </a:t>
            </a:r>
            <a:r>
              <a:rPr lang="it-IT" altLang="it-IT" sz="2755" b="0" i="1" dirty="0"/>
              <a:t>xL</a:t>
            </a:r>
            <a:r>
              <a:rPr lang="it-IT" altLang="it-IT" sz="2755" b="0" baseline="-25000" dirty="0"/>
              <a:t>1</a:t>
            </a:r>
            <a:r>
              <a:rPr lang="it-IT" altLang="it-IT" sz="2755" b="0" i="1" baseline="-25000" dirty="0"/>
              <a:t>  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314" b="0" dirty="0"/>
              <a:t>	(se </a:t>
            </a:r>
            <a:r>
              <a:rPr lang="it-IT" altLang="it-IT" sz="2314" b="0" i="1" dirty="0"/>
              <a:t>x</a:t>
            </a:r>
            <a:r>
              <a:rPr lang="it-IT" altLang="it-IT" sz="2314" b="0" dirty="0"/>
              <a:t> = 1,5 allora tutti i fattori sono aumentati del 50%)</a:t>
            </a:r>
          </a:p>
        </p:txBody>
      </p:sp>
    </p:spTree>
    <p:extLst>
      <p:ext uri="{BB962C8B-B14F-4D97-AF65-F5344CB8AC3E}">
        <p14:creationId xmlns:p14="http://schemas.microsoft.com/office/powerpoint/2010/main" val="1059691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0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charRg st="0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140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charRg st="140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219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charRg st="219" end="2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265" end="3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charRg st="265" end="3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313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6611">
                                            <p:txEl>
                                              <p:charRg st="313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charRg st="350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6611">
                                            <p:txEl>
                                              <p:charRg st="350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3">
            <a:extLst>
              <a:ext uri="{FF2B5EF4-FFF2-40B4-BE49-F238E27FC236}">
                <a16:creationId xmlns:a16="http://schemas.microsoft.com/office/drawing/2014/main" id="{52B321B5-F3E3-60F0-63BA-4B1DCF31A8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457200" y="6351588"/>
            <a:ext cx="49133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4E4C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it-IT" altLang="it-IT"/>
              <a:t>Capitolo 3: Il reddito nazionale: da dove viene e dove va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FF34CF46-8F9B-FD75-056D-493ACA88B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868" y="1782891"/>
            <a:ext cx="9204237" cy="4376006"/>
          </a:xfrm>
          <a:noFill/>
          <a:ln/>
        </p:spPr>
        <p:txBody>
          <a:bodyPr/>
          <a:lstStyle/>
          <a:p>
            <a:pPr marL="316618" indent="-316618">
              <a:lnSpc>
                <a:spcPct val="110000"/>
              </a:lnSpc>
            </a:pPr>
            <a:r>
              <a:rPr lang="it-IT" altLang="it-IT" sz="2400" dirty="0"/>
              <a:t>Di quanto aumenta la produzione totale rispetto all’aumento dei fattori?</a:t>
            </a:r>
          </a:p>
          <a:p>
            <a:pPr marL="316618" indent="-316618" algn="ctr">
              <a:lnSpc>
                <a:spcPct val="110000"/>
              </a:lnSpc>
            </a:pPr>
            <a:r>
              <a:rPr lang="it-IT" altLang="it-IT" sz="2000" dirty="0"/>
              <a:t>(ovvero aumenta di più o di meno del 50%?)</a:t>
            </a:r>
          </a:p>
          <a:p>
            <a:pPr marL="316618" indent="-316618" algn="ctr">
              <a:lnSpc>
                <a:spcPct val="110000"/>
              </a:lnSpc>
            </a:pPr>
            <a:endParaRPr lang="it-IT" altLang="it-IT" sz="661" dirty="0"/>
          </a:p>
          <a:p>
            <a:pPr marL="316618" indent="-316618">
              <a:lnSpc>
                <a:spcPct val="110000"/>
              </a:lnSpc>
            </a:pPr>
            <a:r>
              <a:rPr lang="it-IT" altLang="it-IT" sz="2755" dirty="0"/>
              <a:t>I rendimenti di scala sono: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755" dirty="0">
                <a:solidFill>
                  <a:srgbClr val="000099"/>
                </a:solidFill>
              </a:rPr>
              <a:t>costanti</a:t>
            </a:r>
            <a:r>
              <a:rPr lang="it-IT" altLang="it-IT" sz="2755" dirty="0"/>
              <a:t> 			se 		</a:t>
            </a:r>
            <a:r>
              <a:rPr lang="it-IT" altLang="it-IT" sz="2755" i="1" dirty="0"/>
              <a:t>Y</a:t>
            </a:r>
            <a:r>
              <a:rPr lang="it-IT" altLang="it-IT" sz="2755" baseline="-25000" dirty="0"/>
              <a:t>2</a:t>
            </a:r>
            <a:r>
              <a:rPr lang="it-IT" altLang="it-IT" sz="2755" dirty="0"/>
              <a:t> = </a:t>
            </a:r>
            <a:r>
              <a:rPr lang="it-IT" altLang="it-IT" sz="2755" i="1" dirty="0"/>
              <a:t>zY</a:t>
            </a:r>
            <a:r>
              <a:rPr lang="it-IT" altLang="it-IT" sz="2755" baseline="-25000" dirty="0"/>
              <a:t>1</a:t>
            </a:r>
            <a:r>
              <a:rPr lang="it-IT" altLang="it-IT" sz="2755" dirty="0"/>
              <a:t> 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755" dirty="0">
                <a:solidFill>
                  <a:srgbClr val="000099"/>
                </a:solidFill>
              </a:rPr>
              <a:t>crescenti</a:t>
            </a:r>
            <a:r>
              <a:rPr lang="it-IT" altLang="it-IT" sz="2755" dirty="0"/>
              <a:t> 			se 		</a:t>
            </a:r>
            <a:r>
              <a:rPr lang="it-IT" altLang="it-IT" sz="2755" i="1" dirty="0"/>
              <a:t>Y</a:t>
            </a:r>
            <a:r>
              <a:rPr lang="it-IT" altLang="it-IT" sz="2755" baseline="-25000" dirty="0"/>
              <a:t>2</a:t>
            </a:r>
            <a:r>
              <a:rPr lang="it-IT" altLang="it-IT" sz="2755" dirty="0"/>
              <a:t> &gt; </a:t>
            </a:r>
            <a:r>
              <a:rPr lang="it-IT" altLang="it-IT" sz="2755" i="1" dirty="0"/>
              <a:t>zY</a:t>
            </a:r>
            <a:r>
              <a:rPr lang="it-IT" altLang="it-IT" sz="2755" baseline="-25000" dirty="0"/>
              <a:t>1</a:t>
            </a:r>
            <a:r>
              <a:rPr lang="it-IT" altLang="it-IT" sz="2755" dirty="0"/>
              <a:t> 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755" dirty="0">
                <a:solidFill>
                  <a:srgbClr val="000099"/>
                </a:solidFill>
              </a:rPr>
              <a:t>decrescenti</a:t>
            </a:r>
            <a:r>
              <a:rPr lang="it-IT" altLang="it-IT" sz="2755" dirty="0"/>
              <a:t> 		se 		</a:t>
            </a:r>
            <a:r>
              <a:rPr lang="it-IT" altLang="it-IT" sz="2755" i="1" dirty="0"/>
              <a:t>Y</a:t>
            </a:r>
            <a:r>
              <a:rPr lang="it-IT" altLang="it-IT" sz="2755" baseline="-25000" dirty="0"/>
              <a:t>2</a:t>
            </a:r>
            <a:r>
              <a:rPr lang="it-IT" altLang="it-IT" sz="2755" dirty="0"/>
              <a:t> &lt; </a:t>
            </a:r>
            <a:r>
              <a:rPr lang="it-IT" altLang="it-IT" sz="2755" i="1" dirty="0"/>
              <a:t>zY</a:t>
            </a:r>
            <a:r>
              <a:rPr lang="it-IT" altLang="it-IT" sz="2755" baseline="-25000" dirty="0"/>
              <a:t>1</a:t>
            </a:r>
            <a:r>
              <a:rPr lang="it-IT" altLang="it-IT" sz="2755" dirty="0"/>
              <a:t> </a:t>
            </a:r>
          </a:p>
          <a:p>
            <a:pPr marL="316618" indent="-316618">
              <a:lnSpc>
                <a:spcPct val="110000"/>
              </a:lnSpc>
            </a:pPr>
            <a:r>
              <a:rPr lang="it-IT" altLang="it-IT" sz="2314" dirty="0"/>
              <a:t>Ovvero sono costanti se l’aumento della produzione è uguale a quello dei fattori </a:t>
            </a:r>
          </a:p>
          <a:p>
            <a:pPr marL="316618" indent="-316618" algn="ctr">
              <a:lnSpc>
                <a:spcPct val="110000"/>
              </a:lnSpc>
            </a:pPr>
            <a:r>
              <a:rPr lang="it-IT" altLang="it-IT" sz="2094" dirty="0"/>
              <a:t>(crescenti e decrescenti se invece è superiore o inferiore)</a:t>
            </a:r>
          </a:p>
        </p:txBody>
      </p:sp>
      <p:sp>
        <p:nvSpPr>
          <p:cNvPr id="19866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2F1E015-CA40-5DB1-9A6F-05DE9DFF8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46" y="5999721"/>
            <a:ext cx="477528" cy="318353"/>
          </a:xfrm>
          <a:prstGeom prst="actionButtonBackPrevious">
            <a:avLst/>
          </a:prstGeom>
          <a:solidFill>
            <a:srgbClr val="FF3300"/>
          </a:solidFill>
          <a:ln w="25400">
            <a:solidFill>
              <a:srgbClr val="C4A8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8665" name="Rectangle 9">
            <a:extLst>
              <a:ext uri="{FF2B5EF4-FFF2-40B4-BE49-F238E27FC236}">
                <a16:creationId xmlns:a16="http://schemas.microsoft.com/office/drawing/2014/main" id="{EDB2536C-B933-53F0-8026-DD61CB89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6762" y="274624"/>
            <a:ext cx="7470790" cy="474745"/>
          </a:xfrm>
          <a:noFill/>
          <a:ln/>
        </p:spPr>
        <p:txBody>
          <a:bodyPr/>
          <a:lstStyle/>
          <a:p>
            <a:r>
              <a:rPr lang="it-IT" altLang="it-IT" sz="3085"/>
              <a:t>I rendimenti di scala</a:t>
            </a:r>
          </a:p>
        </p:txBody>
      </p:sp>
    </p:spTree>
    <p:extLst>
      <p:ext uri="{BB962C8B-B14F-4D97-AF65-F5344CB8AC3E}">
        <p14:creationId xmlns:p14="http://schemas.microsoft.com/office/powerpoint/2010/main" val="2521496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9A811B6A-2630-BC31-ABCA-36F25DA69308}"/>
              </a:ext>
            </a:extLst>
          </p:cNvPr>
          <p:cNvSpPr txBox="1"/>
          <p:nvPr/>
        </p:nvSpPr>
        <p:spPr>
          <a:xfrm>
            <a:off x="1003300" y="654050"/>
            <a:ext cx="80860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7B9899"/>
                </a:solidFill>
              </a:rPr>
              <a:t>Le decisioni di una impresa concorrenziale</a:t>
            </a:r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CC565F4-A94A-6A58-853A-07B8DEFB171A}"/>
              </a:ext>
            </a:extLst>
          </p:cNvPr>
          <p:cNvSpPr txBox="1"/>
          <p:nvPr/>
        </p:nvSpPr>
        <p:spPr>
          <a:xfrm>
            <a:off x="1316990" y="271145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Un’impresa concorrenziale è piccola rispetto ai mercati in cui opera, al punto che le sue decisioni non sono in grado di influenzare i prezzi del mercato.</a:t>
            </a:r>
          </a:p>
          <a:p>
            <a:pPr algn="just"/>
            <a:r>
              <a:rPr lang="it-IT" dirty="0"/>
              <a:t>Le imprese che producono il bene sono numerose quindi l’impresa può vendere qualunque quantità senza provocare variazioni del prezzo.</a:t>
            </a:r>
          </a:p>
        </p:txBody>
      </p:sp>
    </p:spTree>
    <p:extLst>
      <p:ext uri="{BB962C8B-B14F-4D97-AF65-F5344CB8AC3E}">
        <p14:creationId xmlns:p14="http://schemas.microsoft.com/office/powerpoint/2010/main" val="191055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4276</Words>
  <Application>Microsoft Macintosh PowerPoint</Application>
  <PresentationFormat>Personalizzato</PresentationFormat>
  <Paragraphs>665</Paragraphs>
  <Slides>57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57</vt:i4>
      </vt:variant>
    </vt:vector>
  </HeadingPairs>
  <TitlesOfParts>
    <vt:vector size="73" baseType="lpstr">
      <vt:lpstr>Meiryo UI</vt:lpstr>
      <vt:lpstr>MS PGothic</vt:lpstr>
      <vt:lpstr>Adobe Clean</vt:lpstr>
      <vt:lpstr>Arial</vt:lpstr>
      <vt:lpstr>Arno Pro</vt:lpstr>
      <vt:lpstr>Calibri</vt:lpstr>
      <vt:lpstr>Georgia</vt:lpstr>
      <vt:lpstr>Helvetica</vt:lpstr>
      <vt:lpstr>Symbol</vt:lpstr>
      <vt:lpstr>Tahoma</vt:lpstr>
      <vt:lpstr>Times New Roman</vt:lpstr>
      <vt:lpstr>Verdana</vt:lpstr>
      <vt:lpstr>Wingdings 2</vt:lpstr>
      <vt:lpstr>Office Theme</vt:lpstr>
      <vt:lpstr>Equazione</vt:lpstr>
      <vt:lpstr>Equation</vt:lpstr>
      <vt:lpstr>2. Il modello di pieno impiego</vt:lpstr>
      <vt:lpstr>Il flusso circolare della macroeconomia</vt:lpstr>
      <vt:lpstr>Il modello macroeconomico</vt:lpstr>
      <vt:lpstr>Il modello macroeconomico</vt:lpstr>
      <vt:lpstr>La Tecnologia</vt:lpstr>
      <vt:lpstr>Presentazione standard di PowerPoint</vt:lpstr>
      <vt:lpstr>I rendimenti di scala</vt:lpstr>
      <vt:lpstr>I rendimenti di scala</vt:lpstr>
      <vt:lpstr>Presentazione standard di PowerPoint</vt:lpstr>
      <vt:lpstr>Il reddito</vt:lpstr>
      <vt:lpstr>Il mercato dei fattori</vt:lpstr>
      <vt:lpstr>Il mercato dei fattori</vt:lpstr>
      <vt:lpstr>Produttività marginale del lavoro (PML)</vt:lpstr>
      <vt:lpstr>La funzione di Produzione e la PML</vt:lpstr>
      <vt:lpstr>La produttività marginale del lavoro è decrescente</vt:lpstr>
      <vt:lpstr>Presentazione standard di PowerPoint</vt:lpstr>
      <vt:lpstr>Dal PML alla domanda di lavoro</vt:lpstr>
      <vt:lpstr>Domanda di fattori</vt:lpstr>
      <vt:lpstr>Presentazione standard di PowerPoint</vt:lpstr>
      <vt:lpstr>La rendita del capitale</vt:lpstr>
      <vt:lpstr>La distribuzione della ricchezza prodotta</vt:lpstr>
      <vt:lpstr>La distribuzione della ricchezza prodotta</vt:lpstr>
      <vt:lpstr>Presentazione standard di PowerPoint</vt:lpstr>
      <vt:lpstr>Presentazione standard di PowerPoint</vt:lpstr>
      <vt:lpstr>Presentazione standard di PowerPoint</vt:lpstr>
      <vt:lpstr>Es. La Funzione di produzione Cobb-Douglas</vt:lpstr>
      <vt:lpstr>Es. La Funzione di produzione Cobb-Douglas</vt:lpstr>
      <vt:lpstr>Presentazione standard di PowerPoint</vt:lpstr>
      <vt:lpstr>Presentazione standard di PowerPoint</vt:lpstr>
      <vt:lpstr>Il modello macroeconomico</vt:lpstr>
      <vt:lpstr>Domanda di beni e servizi</vt:lpstr>
      <vt:lpstr>Consumo, C</vt:lpstr>
      <vt:lpstr>La funzione di consumo</vt:lpstr>
      <vt:lpstr>Investimenti, I</vt:lpstr>
      <vt:lpstr>Investimenti, I</vt:lpstr>
      <vt:lpstr>La funzione degli investimenti</vt:lpstr>
      <vt:lpstr>La spesa pubblica G e le tasse T</vt:lpstr>
      <vt:lpstr>La spesa pubblica G e le tasse T</vt:lpstr>
      <vt:lpstr>Il modello macroeconomico</vt:lpstr>
      <vt:lpstr>Equilibrio nel mercato di beni e servizi</vt:lpstr>
      <vt:lpstr>Equilibrio nel mercato di beni e servizi</vt:lpstr>
      <vt:lpstr>Il mercato finanziario</vt:lpstr>
      <vt:lpstr>Presentazione standard di PowerPoint</vt:lpstr>
      <vt:lpstr>Il mercato finanziario</vt:lpstr>
      <vt:lpstr>Il mercato finanziario</vt:lpstr>
      <vt:lpstr>L’equilibrio macroeconomico</vt:lpstr>
      <vt:lpstr>L’equilibrio macroeconomico</vt:lpstr>
      <vt:lpstr>L’equilibrio macroeconomico</vt:lpstr>
      <vt:lpstr>L’equilibrio macroeconomico</vt:lpstr>
      <vt:lpstr>L’equilibrio macroeconomico</vt:lpstr>
      <vt:lpstr>L’equilibrio macroeconomico</vt:lpstr>
      <vt:lpstr>L’equilibrio macroeconomico</vt:lpstr>
      <vt:lpstr>L’equilibrio macroeconomico</vt:lpstr>
      <vt:lpstr>L’equilibrio macroeconomico</vt:lpstr>
      <vt:lpstr>In sintesi</vt:lpstr>
      <vt:lpstr>In sintesi</vt:lpstr>
      <vt:lpstr>In sintesi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Il modello di pieno impiego</dc:title>
  <cp:lastModifiedBy>Aniello Ferraro</cp:lastModifiedBy>
  <cp:revision>7</cp:revision>
  <dcterms:created xsi:type="dcterms:W3CDTF">2023-03-05T09:23:00Z</dcterms:created>
  <dcterms:modified xsi:type="dcterms:W3CDTF">2023-03-05T13:16:11Z</dcterms:modified>
</cp:coreProperties>
</file>