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5143500" cx="9144000"/>
  <p:notesSz cx="6858000" cy="9144000"/>
  <p:embeddedFontLs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Roboto-regular.fntdata"/><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Roboto-italic.fntdata"/><Relationship Id="rId21" Type="http://schemas.openxmlformats.org/officeDocument/2006/relationships/slide" Target="slides/slide17.xml"/><Relationship Id="rId43" Type="http://schemas.openxmlformats.org/officeDocument/2006/relationships/font" Target="fonts/Roboto-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65f9b0326_0_104: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169" name="Google Shape;169;g965f9b0326_0_104: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170" name="Google Shape;170;g965f9b0326_0_104: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65f9b0326_0_110: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177" name="Google Shape;177;g965f9b0326_0_110: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178" name="Google Shape;178;g965f9b0326_0_110: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65f9b0326_0_116: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186" name="Google Shape;186;g965f9b0326_0_116: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187" name="Google Shape;187;g965f9b0326_0_116: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965f9b0326_0_122: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194" name="Google Shape;194;g965f9b0326_0_122: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195" name="Google Shape;195;g965f9b0326_0_122: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965f9b0326_0_131: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04" name="Google Shape;204;g965f9b0326_0_131: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05" name="Google Shape;205;g965f9b0326_0_131: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2832118da_2_10: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12" name="Google Shape;212;ga2832118da_2_10: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13" name="Google Shape;213;ga2832118da_2_10: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65f9b0326_0_137: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20" name="Google Shape;220;g965f9b0326_0_137: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21" name="Google Shape;221;g965f9b0326_0_137: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65f9b0326_0_144: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28" name="Google Shape;228;g965f9b0326_0_144: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29" name="Google Shape;229;g965f9b0326_0_144: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2832118da_2_20: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38" name="Google Shape;238;ga2832118da_2_20: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39" name="Google Shape;239;ga2832118da_2_20: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65f9b0326_0_152: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59" name="Google Shape;259;g965f9b0326_0_152: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60" name="Google Shape;260;g965f9b0326_0_152: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111f74d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111f74d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965f9b0326_0_158: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66" name="Google Shape;266;g965f9b0326_0_158: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67" name="Google Shape;267;g965f9b0326_0_158: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965f9b0326_0_164: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74" name="Google Shape;274;g965f9b0326_0_164: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75" name="Google Shape;275;g965f9b0326_0_164: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965f9b0326_0_171: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83" name="Google Shape;283;g965f9b0326_0_171: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84" name="Google Shape;284;g965f9b0326_0_171: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65f9b0326_0_177: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90" name="Google Shape;290;g965f9b0326_0_177: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91" name="Google Shape;291;g965f9b0326_0_177: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965f9b0326_0_183: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297" name="Google Shape;297;g965f9b0326_0_183: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298" name="Google Shape;298;g965f9b0326_0_183: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965f9b0326_0_189: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04" name="Google Shape;304;g965f9b0326_0_189: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05" name="Google Shape;305;g965f9b0326_0_189: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965f9b0326_0_196: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11" name="Google Shape;311;g965f9b0326_0_196: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12" name="Google Shape;312;g965f9b0326_0_196: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965f9b0326_0_201: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18" name="Google Shape;318;g965f9b0326_0_201: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19" name="Google Shape;319;g965f9b0326_0_201: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965f9b0326_0_207: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25" name="Google Shape;325;g965f9b0326_0_207: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26" name="Google Shape;326;g965f9b0326_0_207: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65f9b0326_0_212: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32" name="Google Shape;332;g965f9b0326_0_212: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33" name="Google Shape;333;g965f9b0326_0_212: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10e3af47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10e3af47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965f9b0326_0_217: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39" name="Google Shape;339;g965f9b0326_0_217: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40" name="Google Shape;340;g965f9b0326_0_217: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65f9b0326_0_222: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46" name="Google Shape;346;g965f9b0326_0_222: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47" name="Google Shape;347;g965f9b0326_0_222: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965f9b0326_0_227: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53" name="Google Shape;353;g965f9b0326_0_227: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54" name="Google Shape;354;g965f9b0326_0_227: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965f9b0326_0_232: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60" name="Google Shape;360;g965f9b0326_0_232: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61" name="Google Shape;361;g965f9b0326_0_232: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965f9b0326_0_237:notes"/>
          <p:cNvSpPr/>
          <p:nvPr/>
        </p:nvSpPr>
        <p:spPr>
          <a:xfrm>
            <a:off x="1508852" y="1041929"/>
            <a:ext cx="1809594" cy="514182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67" name="Google Shape;367;g965f9b0326_0_237: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68" name="Google Shape;368;g965f9b0326_0_237: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a2832118da_2_50:notes"/>
          <p:cNvSpPr/>
          <p:nvPr/>
        </p:nvSpPr>
        <p:spPr>
          <a:xfrm>
            <a:off x="1508852" y="1041929"/>
            <a:ext cx="1809594" cy="514182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375" name="Google Shape;375;ga2832118da_2_50: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376" name="Google Shape;376;ga2832118da_2_50: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24006bf3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24006bf3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2832118da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a2832118da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65f9b0326_0_0: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74" name="Google Shape;74;g965f9b0326_0_0:notes"/>
          <p:cNvSpPr txBox="1"/>
          <p:nvPr>
            <p:ph idx="1" type="body"/>
          </p:nvPr>
        </p:nvSpPr>
        <p:spPr>
          <a:xfrm>
            <a:off x="928486" y="4367897"/>
            <a:ext cx="5036100" cy="3124800"/>
          </a:xfrm>
          <a:prstGeom prst="rect">
            <a:avLst/>
          </a:prstGeom>
          <a:noFill/>
          <a:ln>
            <a:noFill/>
          </a:ln>
        </p:spPr>
        <p:txBody>
          <a:bodyPr anchorCtr="0" anchor="t" bIns="44275" lIns="90350" spcFirstLastPara="1" rIns="90350" wrap="square" tIns="44275">
            <a:noAutofit/>
          </a:bodyPr>
          <a:lstStyle/>
          <a:p>
            <a:pPr indent="0" lvl="0" marL="0" rtl="0" algn="l">
              <a:lnSpc>
                <a:spcPct val="100000"/>
              </a:lnSpc>
              <a:spcBef>
                <a:spcPts val="0"/>
              </a:spcBef>
              <a:spcAft>
                <a:spcPts val="0"/>
              </a:spcAft>
              <a:buNone/>
            </a:pPr>
            <a:r>
              <a:rPr b="0" lang="en" sz="1200" strike="noStrike">
                <a:solidFill>
                  <a:srgbClr val="000000"/>
                </a:solidFill>
                <a:latin typeface="Arial"/>
                <a:ea typeface="Arial"/>
                <a:cs typeface="Arial"/>
                <a:sym typeface="Arial"/>
              </a:rPr>
              <a:t>DA Bus.pdf POLIMI</a:t>
            </a:r>
            <a:endParaRPr b="0" sz="1200" strike="noStrike">
              <a:solidFill>
                <a:srgbClr val="000000"/>
              </a:solidFill>
              <a:latin typeface="Times New Roman"/>
              <a:ea typeface="Times New Roman"/>
              <a:cs typeface="Times New Roman"/>
              <a:sym typeface="Times New Roman"/>
            </a:endParaRPr>
          </a:p>
          <a:p>
            <a:pPr indent="0" lvl="0" marL="0" rtl="0" algn="l">
              <a:lnSpc>
                <a:spcPct val="100000"/>
              </a:lnSpc>
              <a:spcBef>
                <a:spcPts val="448"/>
              </a:spcBef>
              <a:spcAft>
                <a:spcPts val="0"/>
              </a:spcAft>
              <a:buNone/>
            </a:pPr>
            <a:r>
              <a:rPr b="0" lang="en" sz="1200" strike="noStrike">
                <a:solidFill>
                  <a:srgbClr val="000000"/>
                </a:solidFill>
                <a:latin typeface="Arial"/>
                <a:ea typeface="Arial"/>
                <a:cs typeface="Arial"/>
                <a:sym typeface="Arial"/>
              </a:rPr>
              <a:t>aggiornata</a:t>
            </a:r>
            <a:endParaRPr b="0" sz="1200" strike="noStrike">
              <a:solidFill>
                <a:srgbClr val="000000"/>
              </a:solidFill>
              <a:latin typeface="Times New Roman"/>
              <a:ea typeface="Times New Roman"/>
              <a:cs typeface="Times New Roman"/>
              <a:sym typeface="Times New Roman"/>
            </a:endParaRPr>
          </a:p>
        </p:txBody>
      </p:sp>
      <p:sp>
        <p:nvSpPr>
          <p:cNvPr id="75" name="Google Shape;75;g965f9b0326_0_0: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65f9b0326_0_6: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81" name="Google Shape;81;g965f9b0326_0_6: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82" name="Google Shape;82;g965f9b0326_0_6: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a2832118d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a2832118d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65f9b0326_0_94: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132" name="Google Shape;132;g965f9b0326_0_94: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133" name="Google Shape;133;g965f9b0326_0_94: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2832118da_1_26: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140" name="Google Shape;140;ga2832118da_1_26: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141" name="Google Shape;141;ga2832118da_1_26: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65f9b0326_0_99:notes"/>
          <p:cNvSpPr/>
          <p:nvPr/>
        </p:nvSpPr>
        <p:spPr>
          <a:xfrm>
            <a:off x="2340653" y="800732"/>
            <a:ext cx="2175714" cy="3197556"/>
          </a:xfrm>
          <a:custGeom>
            <a:rect b="b" l="l" r="r" t="t"/>
            <a:pathLst>
              <a:path extrusionOk="0" h="21600" w="21600">
                <a:moveTo>
                  <a:pt x="0" y="0"/>
                </a:moveTo>
                <a:lnTo>
                  <a:pt x="21600" y="0"/>
                </a:lnTo>
                <a:lnTo>
                  <a:pt x="21600" y="21600"/>
                </a:lnTo>
                <a:lnTo>
                  <a:pt x="0" y="21600"/>
                </a:lnTo>
                <a:lnTo>
                  <a:pt x="0" y="0"/>
                </a:lnTo>
                <a:close/>
              </a:path>
            </a:pathLst>
          </a:custGeom>
          <a:solidFill>
            <a:srgbClr val="FFFFFF"/>
          </a:solidFill>
          <a:ln cap="flat" cmpd="sng" w="9525">
            <a:solidFill>
              <a:srgbClr val="000000"/>
            </a:solidFill>
            <a:prstDash val="solid"/>
            <a:miter lim="8000"/>
            <a:headEnd len="sm" w="sm" type="none"/>
            <a:tailEnd len="sm" w="sm" type="none"/>
          </a:ln>
        </p:spPr>
      </p:sp>
      <p:sp>
        <p:nvSpPr>
          <p:cNvPr id="162" name="Google Shape;162;g965f9b0326_0_99:notes"/>
          <p:cNvSpPr txBox="1"/>
          <p:nvPr>
            <p:ph idx="1" type="body"/>
          </p:nvPr>
        </p:nvSpPr>
        <p:spPr>
          <a:xfrm>
            <a:off x="928237" y="4368385"/>
            <a:ext cx="5032800" cy="3239100"/>
          </a:xfrm>
          <a:prstGeom prst="rect">
            <a:avLst/>
          </a:prstGeom>
          <a:noFill/>
          <a:ln>
            <a:noFill/>
          </a:ln>
        </p:spPr>
        <p:txBody>
          <a:bodyPr anchorCtr="0" anchor="t" bIns="44275" lIns="90350" spcFirstLastPara="1" rIns="90350" wrap="square" tIns="44275">
            <a:noAutofit/>
          </a:bodyPr>
          <a:lstStyle/>
          <a:p>
            <a:pPr indent="0" lvl="0" marL="0" rtl="0" algn="l">
              <a:spcBef>
                <a:spcPts val="0"/>
              </a:spcBef>
              <a:spcAft>
                <a:spcPts val="0"/>
              </a:spcAft>
              <a:buNone/>
            </a:pPr>
            <a:r>
              <a:t/>
            </a:r>
            <a:endParaRPr b="0" sz="1200" strike="noStrike">
              <a:solidFill>
                <a:srgbClr val="000000"/>
              </a:solidFill>
              <a:latin typeface="Times New Roman"/>
              <a:ea typeface="Times New Roman"/>
              <a:cs typeface="Times New Roman"/>
              <a:sym typeface="Times New Roman"/>
            </a:endParaRPr>
          </a:p>
        </p:txBody>
      </p:sp>
      <p:sp>
        <p:nvSpPr>
          <p:cNvPr id="163" name="Google Shape;163;g965f9b0326_0_99:notes"/>
          <p:cNvSpPr/>
          <p:nvPr>
            <p:ph idx="2" type="sldImg"/>
          </p:nvPr>
        </p:nvSpPr>
        <p:spPr>
          <a:xfrm>
            <a:off x="1978564" y="800732"/>
            <a:ext cx="2896800" cy="3191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228600" y="171180"/>
            <a:ext cx="8758200" cy="682800"/>
          </a:xfrm>
          <a:prstGeom prst="rect">
            <a:avLst/>
          </a:prstGeom>
          <a:noFill/>
          <a:ln>
            <a:noFill/>
          </a:ln>
        </p:spPr>
        <p:txBody>
          <a:bodyPr anchorCtr="0" anchor="ctr" bIns="46800" lIns="90000" spcFirstLastPara="1" rIns="90000" wrap="square" tIns="468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body"/>
          </p:nvPr>
        </p:nvSpPr>
        <p:spPr>
          <a:xfrm>
            <a:off x="131400" y="1185840"/>
            <a:ext cx="8854800" cy="3049800"/>
          </a:xfrm>
          <a:prstGeom prst="rect">
            <a:avLst/>
          </a:prstGeom>
          <a:noFill/>
          <a:ln>
            <a:noFill/>
          </a:ln>
        </p:spPr>
        <p:txBody>
          <a:bodyPr anchorCtr="0" anchor="t" bIns="44275" lIns="90350" spcFirstLastPara="1" rIns="90350" wrap="square" tIns="44275">
            <a:noAutofit/>
          </a:bodyPr>
          <a:lstStyle>
            <a:lvl1pPr indent="-228600" lvl="0" marL="457200" rtl="0" algn="l">
              <a:spcBef>
                <a:spcPts val="0"/>
              </a:spcBef>
              <a:spcAft>
                <a:spcPts val="0"/>
              </a:spcAft>
              <a:buSzPts val="1800"/>
              <a:buNone/>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raffaelemontella.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4"/>
          <p:cNvSpPr txBox="1"/>
          <p:nvPr>
            <p:ph type="ctrTitle"/>
          </p:nvPr>
        </p:nvSpPr>
        <p:spPr>
          <a:xfrm>
            <a:off x="0" y="592175"/>
            <a:ext cx="9144000" cy="2052600"/>
          </a:xfrm>
          <a:prstGeom prst="rect">
            <a:avLst/>
          </a:prstGeom>
          <a:solidFill>
            <a:srgbClr val="38761D"/>
          </a:solidFill>
          <a:ln cap="flat" cmpd="sng" w="9525">
            <a:solidFill>
              <a:srgbClr val="1C4587"/>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FFFFFF"/>
                </a:solidFill>
              </a:rPr>
              <a:t>Architettura dei Calcolatori:</a:t>
            </a:r>
            <a:br>
              <a:rPr b="1" lang="en">
                <a:solidFill>
                  <a:srgbClr val="FFFFFF"/>
                </a:solidFill>
              </a:rPr>
            </a:br>
            <a:r>
              <a:rPr b="1" lang="en">
                <a:solidFill>
                  <a:srgbClr val="FFFFFF"/>
                </a:solidFill>
              </a:rPr>
              <a:t>Memoria Permanente</a:t>
            </a:r>
            <a:endParaRPr b="1">
              <a:solidFill>
                <a:srgbClr val="FFFFFF"/>
              </a:solidFill>
            </a:endParaRPr>
          </a:p>
        </p:txBody>
      </p:sp>
      <p:sp>
        <p:nvSpPr>
          <p:cNvPr id="58" name="Google Shape;58;p14"/>
          <p:cNvSpPr txBox="1"/>
          <p:nvPr/>
        </p:nvSpPr>
        <p:spPr>
          <a:xfrm>
            <a:off x="0" y="4453500"/>
            <a:ext cx="9144000" cy="6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i="1" lang="en" sz="1800">
                <a:solidFill>
                  <a:srgbClr val="595959"/>
                </a:solidFill>
              </a:rPr>
              <a:t>Raffaele Montella, PhD</a:t>
            </a:r>
            <a:endParaRPr i="1" sz="1800">
              <a:solidFill>
                <a:srgbClr val="595959"/>
              </a:solidFill>
            </a:endParaRPr>
          </a:p>
          <a:p>
            <a:pPr indent="0" lvl="0" marL="0" rtl="0" algn="ctr">
              <a:spcBef>
                <a:spcPts val="0"/>
              </a:spcBef>
              <a:spcAft>
                <a:spcPts val="0"/>
              </a:spcAft>
              <a:buClr>
                <a:srgbClr val="000000"/>
              </a:buClr>
              <a:buSzPts val="1100"/>
              <a:buFont typeface="Arial"/>
              <a:buNone/>
            </a:pPr>
            <a:r>
              <a:rPr i="1" lang="en" sz="1800" u="sng">
                <a:solidFill>
                  <a:srgbClr val="0097A7"/>
                </a:solidFill>
                <a:hlinkClick r:id="rId3">
                  <a:extLst>
                    <a:ext uri="{A12FA001-AC4F-418D-AE19-62706E023703}">
                      <ahyp:hlinkClr val="tx"/>
                    </a:ext>
                  </a:extLst>
                </a:hlinkClick>
              </a:rPr>
              <a:t>http://raffaelemontella.it</a:t>
            </a:r>
            <a:r>
              <a:rPr i="1" lang="en" sz="1800">
                <a:solidFill>
                  <a:srgbClr val="595959"/>
                </a:solidFill>
              </a:rPr>
              <a:t> raffaele.montella@uniparthenope.it</a:t>
            </a:r>
            <a:endParaRPr sz="1800"/>
          </a:p>
        </p:txBody>
      </p:sp>
      <p:sp>
        <p:nvSpPr>
          <p:cNvPr id="59" name="Google Shape;59;p14"/>
          <p:cNvSpPr txBox="1"/>
          <p:nvPr/>
        </p:nvSpPr>
        <p:spPr>
          <a:xfrm>
            <a:off x="0" y="3215125"/>
            <a:ext cx="9144000" cy="9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333333"/>
                </a:solidFill>
                <a:highlight>
                  <a:srgbClr val="FFFFFF"/>
                </a:highlight>
                <a:latin typeface="Roboto"/>
                <a:ea typeface="Roboto"/>
                <a:cs typeface="Roboto"/>
                <a:sym typeface="Roboto"/>
              </a:rPr>
              <a:t>“...un dato non esiste se non è salvato…”</a:t>
            </a:r>
            <a:endParaRPr sz="2400">
              <a:solidFill>
                <a:srgbClr val="333333"/>
              </a:solidFill>
              <a:highlight>
                <a:srgbClr val="FFFFFF"/>
              </a:highlight>
              <a:latin typeface="Roboto"/>
              <a:ea typeface="Roboto"/>
              <a:cs typeface="Roboto"/>
              <a:sym typeface="Roboto"/>
            </a:endParaRPr>
          </a:p>
          <a:p>
            <a:pPr indent="0" lvl="0" marL="0" rtl="0" algn="ctr">
              <a:spcBef>
                <a:spcPts val="0"/>
              </a:spcBef>
              <a:spcAft>
                <a:spcPts val="0"/>
              </a:spcAft>
              <a:buNone/>
            </a:pPr>
            <a:r>
              <a:rPr lang="en" sz="1000">
                <a:solidFill>
                  <a:srgbClr val="333333"/>
                </a:solidFill>
                <a:highlight>
                  <a:srgbClr val="FFFFFF"/>
                </a:highlight>
              </a:rPr>
              <a:t>(cit. Prof. Almerico Murli, ‘90)</a:t>
            </a:r>
            <a:endParaRPr sz="28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3"/>
          <p:cNvSpPr txBox="1"/>
          <p:nvPr/>
        </p:nvSpPr>
        <p:spPr>
          <a:xfrm>
            <a:off x="12600" y="666350"/>
            <a:ext cx="9144000" cy="3588900"/>
          </a:xfrm>
          <a:prstGeom prst="rect">
            <a:avLst/>
          </a:prstGeom>
          <a:noFill/>
          <a:ln>
            <a:noFill/>
          </a:ln>
        </p:spPr>
        <p:txBody>
          <a:bodyPr anchorCtr="0" anchor="t" bIns="44275" lIns="90350" spcFirstLastPara="1" rIns="90350" wrap="square" tIns="44275">
            <a:noAutofit/>
          </a:bodyPr>
          <a:lstStyle/>
          <a:p>
            <a:pPr indent="-355600" lvl="0" marL="457200" marR="0" rtl="0" algn="l">
              <a:lnSpc>
                <a:spcPct val="100000"/>
              </a:lnSpc>
              <a:spcBef>
                <a:spcPts val="0"/>
              </a:spcBef>
              <a:spcAft>
                <a:spcPts val="0"/>
              </a:spcAft>
              <a:buSzPts val="2000"/>
              <a:buChar char="●"/>
            </a:pPr>
            <a:r>
              <a:rPr b="1" i="0" lang="en" sz="2000" u="none" cap="none" strike="noStrike"/>
              <a:t>ROM (Read </a:t>
            </a:r>
            <a:r>
              <a:rPr b="1" lang="en" sz="2000"/>
              <a:t>O</a:t>
            </a:r>
            <a:r>
              <a:rPr b="1" i="0" lang="en" sz="2000" u="none" cap="none" strike="noStrike"/>
              <a:t>nly </a:t>
            </a:r>
            <a:r>
              <a:rPr b="1" lang="en" sz="2000"/>
              <a:t>Memory)</a:t>
            </a:r>
            <a:r>
              <a:rPr b="1" i="0" lang="en" sz="2000" u="none" cap="none" strike="noStrike"/>
              <a:t>:</a:t>
            </a:r>
            <a:br>
              <a:rPr lang="en" sz="2000"/>
            </a:br>
            <a:r>
              <a:rPr i="0" lang="en" sz="2000" u="none" cap="none" strike="noStrike"/>
              <a:t>memoria a sola lettura, non volatile, atta a contenere informazioni</a:t>
            </a:r>
            <a:r>
              <a:rPr lang="en" sz="2000"/>
              <a:t> </a:t>
            </a:r>
            <a:r>
              <a:rPr i="0" lang="en" sz="2000" u="none" cap="none" strike="noStrike"/>
              <a:t>memorizzate dal costruttore del dispositivo (BIOS del PC, programmi per il controllo di periferiche, cartucce per i giochi, programmi applicativi). </a:t>
            </a:r>
            <a:endParaRPr i="0" sz="2000" u="none" cap="none" strike="noStrike"/>
          </a:p>
          <a:p>
            <a:pPr indent="0" lvl="0" marL="457200" marR="0" rtl="0" algn="l">
              <a:lnSpc>
                <a:spcPct val="100000"/>
              </a:lnSpc>
              <a:spcBef>
                <a:spcPts val="598"/>
              </a:spcBef>
              <a:spcAft>
                <a:spcPts val="0"/>
              </a:spcAft>
              <a:buNone/>
            </a:pPr>
            <a:r>
              <a:rPr i="0" lang="en" sz="2000" u="none" cap="none" strike="noStrike"/>
              <a:t>   </a:t>
            </a:r>
            <a:endParaRPr i="0" sz="2000" u="none" cap="none" strike="noStrike"/>
          </a:p>
          <a:p>
            <a:pPr indent="-355600" lvl="0" marL="457200" marR="0" rtl="0" algn="l">
              <a:lnSpc>
                <a:spcPct val="100000"/>
              </a:lnSpc>
              <a:spcBef>
                <a:spcPts val="598"/>
              </a:spcBef>
              <a:spcAft>
                <a:spcPts val="0"/>
              </a:spcAft>
              <a:buSzPts val="2000"/>
              <a:buChar char="●"/>
            </a:pPr>
            <a:r>
              <a:rPr b="1" i="0" lang="en" sz="2000" u="none" cap="none" strike="noStrike"/>
              <a:t>PROM (Programmable ROM):</a:t>
            </a:r>
            <a:br>
              <a:rPr lang="en" sz="2000"/>
            </a:br>
            <a:r>
              <a:rPr i="0" lang="en" sz="2000" u="none" cap="none" strike="noStrike"/>
              <a:t>l’utente aggiorna il contenuto della ROM sostituendo quest’ultima con la ROM ottenuta programmando (una sola volta) una PROM. </a:t>
            </a:r>
            <a:endParaRPr i="0" sz="2000" u="none" cap="none" strike="noStrike"/>
          </a:p>
          <a:p>
            <a:pPr indent="0" lvl="0" marL="457200" marR="0" rtl="0" algn="just">
              <a:lnSpc>
                <a:spcPct val="100000"/>
              </a:lnSpc>
              <a:spcBef>
                <a:spcPts val="598"/>
              </a:spcBef>
              <a:spcAft>
                <a:spcPts val="0"/>
              </a:spcAft>
              <a:buNone/>
            </a:pPr>
            <a:r>
              <a:t/>
            </a:r>
            <a:endParaRPr i="0" sz="2000" u="none" cap="none" strike="noStrike"/>
          </a:p>
          <a:p>
            <a:pPr indent="-355600" lvl="0" marL="457200" marR="0" rtl="0" algn="l">
              <a:lnSpc>
                <a:spcPct val="100000"/>
              </a:lnSpc>
              <a:spcBef>
                <a:spcPts val="598"/>
              </a:spcBef>
              <a:spcAft>
                <a:spcPts val="0"/>
              </a:spcAft>
              <a:buSzPts val="2000"/>
              <a:buChar char="●"/>
            </a:pPr>
            <a:r>
              <a:rPr i="0" lang="en" sz="2000" u="none" cap="none" strike="noStrike"/>
              <a:t>Tempo di accesso dell’ordine dei nanosecondi ( 1ns=10 </a:t>
            </a:r>
            <a:r>
              <a:rPr baseline="30000" i="0" lang="en" sz="2000" u="none" cap="none" strike="noStrike"/>
              <a:t>–9</a:t>
            </a:r>
            <a:r>
              <a:rPr i="0" lang="en" sz="2000" u="none" cap="none" strike="noStrike"/>
              <a:t> sec)</a:t>
            </a:r>
            <a:endParaRPr i="0" sz="2000" u="none" cap="none" strike="noStrike"/>
          </a:p>
        </p:txBody>
      </p:sp>
      <p:sp>
        <p:nvSpPr>
          <p:cNvPr id="173" name="Google Shape;173;p23"/>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ROM &amp; PROM</a:t>
            </a:r>
            <a:endParaRPr b="1">
              <a:solidFill>
                <a:srgbClr val="FFFFFF"/>
              </a:solidFill>
            </a:endParaRPr>
          </a:p>
        </p:txBody>
      </p:sp>
      <p:sp>
        <p:nvSpPr>
          <p:cNvPr id="174" name="Google Shape;174;p23"/>
          <p:cNvSpPr txBox="1"/>
          <p:nvPr/>
        </p:nvSpPr>
        <p:spPr>
          <a:xfrm>
            <a:off x="0" y="4487700"/>
            <a:ext cx="9144000" cy="655800"/>
          </a:xfrm>
          <a:prstGeom prst="rect">
            <a:avLst/>
          </a:prstGeom>
          <a:solidFill>
            <a:srgbClr val="FF99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980000"/>
                </a:solidFill>
              </a:rPr>
              <a:t>NON VOLATILE</a:t>
            </a:r>
            <a:endParaRPr b="1" sz="2400">
              <a:solidFill>
                <a:srgbClr val="98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4"/>
          <p:cNvPicPr preferRelativeResize="0"/>
          <p:nvPr/>
        </p:nvPicPr>
        <p:blipFill>
          <a:blip r:embed="rId3">
            <a:alphaModFix/>
          </a:blip>
          <a:stretch>
            <a:fillRect/>
          </a:stretch>
        </p:blipFill>
        <p:spPr>
          <a:xfrm>
            <a:off x="5708500" y="1708000"/>
            <a:ext cx="3435500" cy="3435500"/>
          </a:xfrm>
          <a:prstGeom prst="rect">
            <a:avLst/>
          </a:prstGeom>
          <a:noFill/>
          <a:ln>
            <a:noFill/>
          </a:ln>
        </p:spPr>
      </p:pic>
      <p:sp>
        <p:nvSpPr>
          <p:cNvPr id="181" name="Google Shape;181;p24"/>
          <p:cNvSpPr txBox="1"/>
          <p:nvPr/>
        </p:nvSpPr>
        <p:spPr>
          <a:xfrm>
            <a:off x="0" y="572700"/>
            <a:ext cx="9144000" cy="2335800"/>
          </a:xfrm>
          <a:prstGeom prst="rect">
            <a:avLst/>
          </a:prstGeom>
          <a:noFill/>
          <a:ln>
            <a:noFill/>
          </a:ln>
        </p:spPr>
        <p:txBody>
          <a:bodyPr anchorCtr="0" anchor="t" bIns="44275" lIns="90350" spcFirstLastPara="1" rIns="90350" wrap="square" tIns="44275">
            <a:noAutofit/>
          </a:bodyPr>
          <a:lstStyle/>
          <a:p>
            <a:pPr indent="-355600" lvl="0" marL="457200" marR="0" rtl="0" algn="l">
              <a:lnSpc>
                <a:spcPct val="100000"/>
              </a:lnSpc>
              <a:spcBef>
                <a:spcPts val="0"/>
              </a:spcBef>
              <a:spcAft>
                <a:spcPts val="0"/>
              </a:spcAft>
              <a:buSzPts val="2000"/>
              <a:buChar char="●"/>
            </a:pPr>
            <a:r>
              <a:rPr b="1" i="0" lang="en" sz="2000" u="none" cap="none" strike="noStrike"/>
              <a:t>EPROM ( Erasable PROM):</a:t>
            </a:r>
            <a:br>
              <a:rPr lang="en" sz="2000"/>
            </a:br>
            <a:r>
              <a:rPr i="0" lang="en" sz="2000" u="none" cap="none" strike="noStrike"/>
              <a:t>può essere non solo programmata dall’utente ma anche cancellata. </a:t>
            </a:r>
            <a:br>
              <a:rPr lang="en" sz="2000"/>
            </a:br>
            <a:endParaRPr i="0" sz="2000" u="none" cap="none" strike="noStrike"/>
          </a:p>
          <a:p>
            <a:pPr indent="-355600" lvl="0" marL="457200" marR="0" rtl="0" algn="l">
              <a:lnSpc>
                <a:spcPct val="100000"/>
              </a:lnSpc>
              <a:spcBef>
                <a:spcPts val="0"/>
              </a:spcBef>
              <a:spcAft>
                <a:spcPts val="0"/>
              </a:spcAft>
              <a:buSzPts val="2000"/>
              <a:buChar char="●"/>
            </a:pPr>
            <a:r>
              <a:rPr i="0" lang="en" sz="2000" u="none" cap="none" strike="noStrike"/>
              <a:t>Le EPROM hanno una finestra di quarzo a contatto con il chip</a:t>
            </a:r>
            <a:r>
              <a:rPr lang="en" sz="2000"/>
              <a:t>.</a:t>
            </a:r>
            <a:endParaRPr sz="2000"/>
          </a:p>
          <a:p>
            <a:pPr indent="-355600" lvl="0" marL="457200" marR="0" rtl="0" algn="l">
              <a:lnSpc>
                <a:spcPct val="100000"/>
              </a:lnSpc>
              <a:spcBef>
                <a:spcPts val="0"/>
              </a:spcBef>
              <a:spcAft>
                <a:spcPts val="0"/>
              </a:spcAft>
              <a:buSzPts val="2000"/>
              <a:buChar char="●"/>
            </a:pPr>
            <a:r>
              <a:rPr lang="en" sz="2000"/>
              <a:t>S</a:t>
            </a:r>
            <a:r>
              <a:rPr i="0" lang="en" sz="2000" u="none" cap="none" strike="noStrike"/>
              <a:t>e la finestra viene esposta ad una forte luce </a:t>
            </a:r>
            <a:r>
              <a:rPr i="0" lang="en" sz="2000" u="sng" cap="none" strike="noStrike"/>
              <a:t>ultravioletta</a:t>
            </a:r>
            <a:r>
              <a:rPr i="0" lang="en" sz="2000" u="none" cap="none" strike="noStrike"/>
              <a:t> per 15 minuti tutti i bit sono messi a 1.</a:t>
            </a:r>
            <a:endParaRPr sz="2000"/>
          </a:p>
          <a:p>
            <a:pPr indent="-355600" lvl="0" marL="457200" marR="0" rtl="0" algn="l">
              <a:lnSpc>
                <a:spcPct val="100000"/>
              </a:lnSpc>
              <a:spcBef>
                <a:spcPts val="0"/>
              </a:spcBef>
              <a:spcAft>
                <a:spcPts val="0"/>
              </a:spcAft>
              <a:buSzPts val="2000"/>
              <a:buChar char="●"/>
            </a:pPr>
            <a:r>
              <a:rPr i="0" lang="en" sz="2000" u="none" cap="none" strike="noStrike"/>
              <a:t>Questi tipi di memorie si possono riutilizzare.</a:t>
            </a:r>
            <a:endParaRPr i="0" sz="2000" u="none" cap="none" strike="noStrike"/>
          </a:p>
        </p:txBody>
      </p:sp>
      <p:sp>
        <p:nvSpPr>
          <p:cNvPr id="182" name="Google Shape;182;p24"/>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Dalla PROM alla EPROM</a:t>
            </a:r>
            <a:endParaRPr b="1">
              <a:solidFill>
                <a:srgbClr val="FFFFFF"/>
              </a:solidFill>
            </a:endParaRPr>
          </a:p>
        </p:txBody>
      </p:sp>
      <p:sp>
        <p:nvSpPr>
          <p:cNvPr id="183" name="Google Shape;183;p24"/>
          <p:cNvSpPr txBox="1"/>
          <p:nvPr/>
        </p:nvSpPr>
        <p:spPr>
          <a:xfrm>
            <a:off x="0" y="4487700"/>
            <a:ext cx="9144000" cy="655800"/>
          </a:xfrm>
          <a:prstGeom prst="rect">
            <a:avLst/>
          </a:prstGeom>
          <a:solidFill>
            <a:srgbClr val="FF99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980000"/>
                </a:solidFill>
              </a:rPr>
              <a:t>NON VOLATILE</a:t>
            </a:r>
            <a:endParaRPr b="1" sz="2400">
              <a:solidFill>
                <a:srgbClr val="98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nvSpPr>
        <p:spPr>
          <a:xfrm>
            <a:off x="0" y="733325"/>
            <a:ext cx="9144000" cy="3754500"/>
          </a:xfrm>
          <a:prstGeom prst="rect">
            <a:avLst/>
          </a:prstGeom>
          <a:noFill/>
          <a:ln>
            <a:noFill/>
          </a:ln>
        </p:spPr>
        <p:txBody>
          <a:bodyPr anchorCtr="0" anchor="t" bIns="44275" lIns="90350" spcFirstLastPara="1" rIns="90350" wrap="square" tIns="44275">
            <a:noAutofit/>
          </a:bodyPr>
          <a:lstStyle/>
          <a:p>
            <a:pPr indent="-355600" lvl="0" marL="457200" marR="0" rtl="0" algn="l">
              <a:lnSpc>
                <a:spcPct val="100000"/>
              </a:lnSpc>
              <a:spcBef>
                <a:spcPts val="0"/>
              </a:spcBef>
              <a:spcAft>
                <a:spcPts val="0"/>
              </a:spcAft>
              <a:buSzPts val="2000"/>
              <a:buChar char="●"/>
            </a:pPr>
            <a:r>
              <a:rPr b="1" i="0" lang="en" sz="2000" u="none" cap="none" strike="noStrike"/>
              <a:t>EEPROM (Elettrically Erasable PROM):</a:t>
            </a:r>
            <a:br>
              <a:rPr lang="en" sz="2000"/>
            </a:br>
            <a:r>
              <a:rPr i="0" lang="en" sz="2000" u="none" cap="none" strike="noStrike"/>
              <a:t>Si può cancellare (un byte alla volta) tramite impulsi elettrici e si può riprogrammare  sul posto senza estrarla. </a:t>
            </a:r>
            <a:endParaRPr i="0" sz="2000" u="none" cap="none" strike="noStrike"/>
          </a:p>
          <a:p>
            <a:pPr indent="0" lvl="0" marL="457200" marR="0" rtl="0" algn="l">
              <a:lnSpc>
                <a:spcPct val="100000"/>
              </a:lnSpc>
              <a:spcBef>
                <a:spcPts val="147"/>
              </a:spcBef>
              <a:spcAft>
                <a:spcPts val="0"/>
              </a:spcAft>
              <a:buNone/>
            </a:pPr>
            <a:r>
              <a:t/>
            </a:r>
            <a:endParaRPr i="0" sz="2000" u="none" cap="none" strike="noStrike"/>
          </a:p>
          <a:p>
            <a:pPr indent="-355600" lvl="0" marL="457200" marR="0" rtl="0" algn="l">
              <a:lnSpc>
                <a:spcPct val="90000"/>
              </a:lnSpc>
              <a:spcBef>
                <a:spcPts val="697"/>
              </a:spcBef>
              <a:spcAft>
                <a:spcPts val="0"/>
              </a:spcAft>
              <a:buSzPts val="2000"/>
              <a:buChar char="●"/>
            </a:pPr>
            <a:r>
              <a:rPr i="0" lang="en" sz="2000" u="none" cap="none" strike="noStrike"/>
              <a:t>Svantaggi:</a:t>
            </a:r>
            <a:br>
              <a:rPr lang="en" sz="2000"/>
            </a:br>
            <a:r>
              <a:rPr i="0" lang="en" sz="2000" u="none" cap="none" strike="noStrike"/>
              <a:t>più costose delle RAM e meno veloci delle RAM.</a:t>
            </a:r>
            <a:endParaRPr i="0" sz="2000" u="none" cap="none" strike="noStrike"/>
          </a:p>
          <a:p>
            <a:pPr indent="0" lvl="0" marL="457200" marR="0" rtl="0" algn="l">
              <a:lnSpc>
                <a:spcPct val="90000"/>
              </a:lnSpc>
              <a:spcBef>
                <a:spcPts val="697"/>
              </a:spcBef>
              <a:spcAft>
                <a:spcPts val="0"/>
              </a:spcAft>
              <a:buNone/>
            </a:pPr>
            <a:r>
              <a:t/>
            </a:r>
            <a:endParaRPr i="0" sz="2000" u="none" cap="none" strike="noStrike"/>
          </a:p>
          <a:p>
            <a:pPr indent="-355600" lvl="0" marL="457200" marR="0" rtl="0" algn="l">
              <a:lnSpc>
                <a:spcPct val="90000"/>
              </a:lnSpc>
              <a:spcBef>
                <a:spcPts val="697"/>
              </a:spcBef>
              <a:spcAft>
                <a:spcPts val="0"/>
              </a:spcAft>
              <a:buSzPts val="2000"/>
              <a:buChar char="●"/>
            </a:pPr>
            <a:r>
              <a:rPr i="0" lang="en" sz="2000" u="none" cap="none" strike="noStrike"/>
              <a:t>Le EEPROM pi</a:t>
            </a:r>
            <a:r>
              <a:rPr lang="en" sz="2000"/>
              <a:t>ù</a:t>
            </a:r>
            <a:r>
              <a:rPr i="0" lang="en" sz="2000" u="none" cap="none" strike="noStrike"/>
              <a:t> recenti si chiamano FLASH (si cancellano per blocchi di byte ) </a:t>
            </a:r>
            <a:endParaRPr i="0" sz="2000" u="none" cap="none" strike="noStrike"/>
          </a:p>
          <a:p>
            <a:pPr indent="0" lvl="0" marL="457200" marR="0" rtl="0" algn="l">
              <a:lnSpc>
                <a:spcPct val="90000"/>
              </a:lnSpc>
              <a:spcBef>
                <a:spcPts val="499"/>
              </a:spcBef>
              <a:spcAft>
                <a:spcPts val="0"/>
              </a:spcAft>
              <a:buNone/>
            </a:pPr>
            <a:r>
              <a:t/>
            </a:r>
            <a:endParaRPr i="0" sz="2000" u="none" cap="none" strike="noStrike"/>
          </a:p>
          <a:p>
            <a:pPr indent="-355600" lvl="0" marL="457200" marR="0" rtl="0" algn="l">
              <a:lnSpc>
                <a:spcPct val="90000"/>
              </a:lnSpc>
              <a:spcBef>
                <a:spcPts val="499"/>
              </a:spcBef>
              <a:spcAft>
                <a:spcPts val="0"/>
              </a:spcAft>
              <a:buSzPts val="2000"/>
              <a:buChar char="●"/>
            </a:pPr>
            <a:r>
              <a:rPr i="0" lang="en" sz="2000" u="none" cap="none" strike="noStrike"/>
              <a:t>Le  EEPROM sono usate anche come memorie portatili (USB key).</a:t>
            </a:r>
            <a:endParaRPr i="0" sz="2000" u="none" cap="none" strike="noStrike"/>
          </a:p>
        </p:txBody>
      </p:sp>
      <p:sp>
        <p:nvSpPr>
          <p:cNvPr id="190" name="Google Shape;190;p25"/>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Dalla EPROM alla EEPROM</a:t>
            </a:r>
            <a:endParaRPr b="1">
              <a:solidFill>
                <a:srgbClr val="FFFFFF"/>
              </a:solidFill>
            </a:endParaRPr>
          </a:p>
        </p:txBody>
      </p:sp>
      <p:sp>
        <p:nvSpPr>
          <p:cNvPr id="191" name="Google Shape;191;p25"/>
          <p:cNvSpPr txBox="1"/>
          <p:nvPr/>
        </p:nvSpPr>
        <p:spPr>
          <a:xfrm>
            <a:off x="0" y="4487700"/>
            <a:ext cx="9144000" cy="655800"/>
          </a:xfrm>
          <a:prstGeom prst="rect">
            <a:avLst/>
          </a:prstGeom>
          <a:solidFill>
            <a:srgbClr val="FF99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980000"/>
                </a:solidFill>
              </a:rPr>
              <a:t>NON VOLATILE</a:t>
            </a:r>
            <a:endParaRPr b="1" sz="2400">
              <a:solidFill>
                <a:srgbClr val="98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p:nvPr/>
        </p:nvSpPr>
        <p:spPr>
          <a:xfrm>
            <a:off x="1041480" y="1009530"/>
            <a:ext cx="7251498" cy="38718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198" name="Google Shape;198;p26"/>
          <p:cNvSpPr/>
          <p:nvPr/>
        </p:nvSpPr>
        <p:spPr>
          <a:xfrm>
            <a:off x="558720" y="857250"/>
            <a:ext cx="8217018" cy="38691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199" name="Google Shape;199;p26"/>
          <p:cNvSpPr/>
          <p:nvPr/>
        </p:nvSpPr>
        <p:spPr>
          <a:xfrm>
            <a:off x="876240" y="857250"/>
            <a:ext cx="7416738" cy="386910"/>
          </a:xfrm>
          <a:custGeom>
            <a:rect b="b" l="l" r="r" t="t"/>
            <a:pathLst>
              <a:path extrusionOk="0" h="21600" w="21600">
                <a:moveTo>
                  <a:pt x="0" y="0"/>
                </a:moveTo>
                <a:lnTo>
                  <a:pt x="21600" y="0"/>
                </a:lnTo>
                <a:lnTo>
                  <a:pt x="21600" y="21600"/>
                </a:lnTo>
                <a:lnTo>
                  <a:pt x="0" y="21600"/>
                </a:lnTo>
                <a:lnTo>
                  <a:pt x="0" y="0"/>
                </a:lnTo>
                <a:close/>
              </a:path>
            </a:pathLst>
          </a:custGeom>
          <a:noFill/>
          <a:ln>
            <a:noFill/>
          </a:ln>
        </p:spPr>
      </p:sp>
      <p:pic>
        <p:nvPicPr>
          <p:cNvPr id="200" name="Google Shape;200;p26"/>
          <p:cNvPicPr preferRelativeResize="0"/>
          <p:nvPr/>
        </p:nvPicPr>
        <p:blipFill rotWithShape="1">
          <a:blip r:embed="rId3">
            <a:alphaModFix/>
          </a:blip>
          <a:srcRect b="0" l="0" r="0" t="6959"/>
          <a:stretch/>
        </p:blipFill>
        <p:spPr>
          <a:xfrm>
            <a:off x="1012700" y="959650"/>
            <a:ext cx="6264150" cy="3783425"/>
          </a:xfrm>
          <a:prstGeom prst="rect">
            <a:avLst/>
          </a:prstGeom>
          <a:noFill/>
          <a:ln>
            <a:noFill/>
          </a:ln>
        </p:spPr>
      </p:pic>
      <p:sp>
        <p:nvSpPr>
          <p:cNvPr id="201" name="Google Shape;201;p26"/>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Struttura di una memoria centrale</a:t>
            </a:r>
            <a:endParaRPr b="1">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7"/>
          <p:cNvSpPr/>
          <p:nvPr/>
        </p:nvSpPr>
        <p:spPr>
          <a:xfrm>
            <a:off x="195200" y="800325"/>
            <a:ext cx="8624700" cy="1766400"/>
          </a:xfrm>
          <a:prstGeom prst="rect">
            <a:avLst/>
          </a:prstGeom>
          <a:noFill/>
          <a:ln>
            <a:noFill/>
          </a:ln>
        </p:spPr>
        <p:txBody>
          <a:bodyPr anchorCtr="0" anchor="t" bIns="46800" lIns="90000" spcFirstLastPara="1" rIns="90000" wrap="square" tIns="46800">
            <a:noAutofit/>
          </a:bodyPr>
          <a:lstStyle/>
          <a:p>
            <a:pPr indent="-355600" lvl="0" marL="457200" marR="0" rtl="0" algn="l">
              <a:spcBef>
                <a:spcPts val="0"/>
              </a:spcBef>
              <a:spcAft>
                <a:spcPts val="0"/>
              </a:spcAft>
              <a:buSzPts val="2000"/>
              <a:buChar char="●"/>
            </a:pPr>
            <a:r>
              <a:rPr i="0" lang="en" sz="2000" u="none" cap="none" strike="noStrike"/>
              <a:t>Durante i cicli di clock necessari per effettuare un</a:t>
            </a:r>
            <a:r>
              <a:rPr lang="en" sz="2000"/>
              <a:t>’</a:t>
            </a:r>
            <a:r>
              <a:rPr i="0" lang="en" sz="2000" u="none" cap="none" strike="noStrike"/>
              <a:t>operazione di lettura o scrittura in memoria la CPU passa in uno stato di attesa che mantiene sino al completamento dell’operazione</a:t>
            </a:r>
            <a:r>
              <a:rPr lang="en" sz="2000"/>
              <a:t>.</a:t>
            </a:r>
            <a:br>
              <a:rPr lang="en" sz="2000"/>
            </a:br>
            <a:endParaRPr sz="2000"/>
          </a:p>
          <a:p>
            <a:pPr indent="-355600" lvl="0" marL="457200" marR="0" rtl="0" algn="l">
              <a:spcBef>
                <a:spcPts val="0"/>
              </a:spcBef>
              <a:spcAft>
                <a:spcPts val="0"/>
              </a:spcAft>
              <a:buSzPts val="2000"/>
              <a:buChar char="●"/>
            </a:pPr>
            <a:r>
              <a:rPr i="0" lang="en" sz="2000" u="none" cap="none" strike="noStrike"/>
              <a:t>Più la memoria </a:t>
            </a:r>
            <a:r>
              <a:rPr lang="en" sz="2000"/>
              <a:t>è</a:t>
            </a:r>
            <a:r>
              <a:rPr i="0" lang="en" sz="2000" u="none" cap="none" strike="noStrike"/>
              <a:t> lenta, più cicli dovrà aspettare la CPU.</a:t>
            </a:r>
            <a:endParaRPr i="0" sz="2000" u="none" cap="none" strike="noStrike"/>
          </a:p>
        </p:txBody>
      </p:sp>
      <p:sp>
        <p:nvSpPr>
          <p:cNvPr id="208" name="Google Shape;208;p27"/>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Memoria </a:t>
            </a:r>
            <a:r>
              <a:rPr b="1" lang="en">
                <a:solidFill>
                  <a:srgbClr val="FFFFFF"/>
                </a:solidFill>
              </a:rPr>
              <a:t>cache</a:t>
            </a:r>
            <a:endParaRPr b="1">
              <a:solidFill>
                <a:srgbClr val="FFFFFF"/>
              </a:solidFill>
            </a:endParaRPr>
          </a:p>
        </p:txBody>
      </p:sp>
      <p:sp>
        <p:nvSpPr>
          <p:cNvPr id="209" name="Google Shape;209;p27"/>
          <p:cNvSpPr txBox="1"/>
          <p:nvPr/>
        </p:nvSpPr>
        <p:spPr>
          <a:xfrm>
            <a:off x="0" y="2879200"/>
            <a:ext cx="9144000" cy="1347000"/>
          </a:xfrm>
          <a:prstGeom prst="rect">
            <a:avLst/>
          </a:prstGeom>
          <a:solidFill>
            <a:srgbClr val="0000FF"/>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rPr>
              <a:t>PERCHÉ NON COSTRUIRE MEMORIE VELOCI QUANTO I REGISTRI DELLA CPU?</a:t>
            </a:r>
            <a:endParaRPr b="1" sz="1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8"/>
          <p:cNvSpPr/>
          <p:nvPr/>
        </p:nvSpPr>
        <p:spPr>
          <a:xfrm>
            <a:off x="-19525" y="3376950"/>
            <a:ext cx="9163500" cy="1766700"/>
          </a:xfrm>
          <a:prstGeom prst="rect">
            <a:avLst/>
          </a:prstGeom>
          <a:solidFill>
            <a:srgbClr val="FFF2CC"/>
          </a:solidFill>
          <a:ln cap="flat" cmpd="sng" w="9525">
            <a:solidFill>
              <a:srgbClr val="7F6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8"/>
          <p:cNvSpPr/>
          <p:nvPr/>
        </p:nvSpPr>
        <p:spPr>
          <a:xfrm>
            <a:off x="195200" y="800325"/>
            <a:ext cx="8624700" cy="4099200"/>
          </a:xfrm>
          <a:prstGeom prst="rect">
            <a:avLst/>
          </a:prstGeom>
          <a:noFill/>
          <a:ln>
            <a:noFill/>
          </a:ln>
        </p:spPr>
        <p:txBody>
          <a:bodyPr anchorCtr="0" anchor="t" bIns="46800" lIns="90000" spcFirstLastPara="1" rIns="90000" wrap="square" tIns="46800">
            <a:noAutofit/>
          </a:bodyPr>
          <a:lstStyle/>
          <a:p>
            <a:pPr indent="-355600" lvl="0" marL="457200" marR="0" rtl="0" algn="l">
              <a:spcBef>
                <a:spcPts val="0"/>
              </a:spcBef>
              <a:spcAft>
                <a:spcPts val="0"/>
              </a:spcAft>
              <a:buSzPts val="2000"/>
              <a:buChar char="●"/>
            </a:pPr>
            <a:r>
              <a:rPr i="0" lang="en" sz="2000" cap="none" strike="noStrike"/>
              <a:t>Per eliminare stati di attesa le memorie dovrebbero trovarsi  sullo stesso CHIP della CPU</a:t>
            </a:r>
            <a:r>
              <a:rPr lang="en" sz="2000"/>
              <a:t>.</a:t>
            </a:r>
            <a:endParaRPr sz="2000"/>
          </a:p>
          <a:p>
            <a:pPr indent="0" lvl="0" marL="457200" marR="0" rtl="0" algn="l">
              <a:spcBef>
                <a:spcPts val="0"/>
              </a:spcBef>
              <a:spcAft>
                <a:spcPts val="0"/>
              </a:spcAft>
              <a:buNone/>
            </a:pPr>
            <a:r>
              <a:t/>
            </a:r>
            <a:endParaRPr sz="2000"/>
          </a:p>
          <a:p>
            <a:pPr indent="-355600" lvl="0" marL="457200" marR="0" rtl="0" algn="l">
              <a:spcBef>
                <a:spcPts val="0"/>
              </a:spcBef>
              <a:spcAft>
                <a:spcPts val="0"/>
              </a:spcAft>
              <a:buSzPts val="2000"/>
              <a:buChar char="●"/>
            </a:pPr>
            <a:r>
              <a:rPr lang="en" sz="2000"/>
              <a:t>L</a:t>
            </a:r>
            <a:r>
              <a:rPr i="0" lang="en" sz="2000" cap="none" strike="noStrike"/>
              <a:t>a connessione via bus è più lenta.</a:t>
            </a:r>
            <a:endParaRPr i="0" sz="2000" cap="none" strike="noStrike"/>
          </a:p>
          <a:p>
            <a:pPr indent="0" lvl="0" marL="457200" marR="0" rtl="0" algn="l">
              <a:spcBef>
                <a:spcPts val="0"/>
              </a:spcBef>
              <a:spcAft>
                <a:spcPts val="0"/>
              </a:spcAft>
              <a:buNone/>
            </a:pPr>
            <a:r>
              <a:t/>
            </a:r>
            <a:endParaRPr sz="2000"/>
          </a:p>
          <a:p>
            <a:pPr indent="-355600" lvl="0" marL="457200" marR="0" rtl="0" algn="l">
              <a:spcBef>
                <a:spcPts val="0"/>
              </a:spcBef>
              <a:spcAft>
                <a:spcPts val="0"/>
              </a:spcAft>
              <a:buSzPts val="2000"/>
              <a:buChar char="●"/>
            </a:pPr>
            <a:r>
              <a:rPr i="0" lang="en" sz="2000" cap="none" strike="noStrike"/>
              <a:t>Tale soluzione non consentirebbe memorie particolarmente capaci.</a:t>
            </a:r>
            <a:endParaRPr i="0" sz="2000" cap="none" strike="noStrike"/>
          </a:p>
          <a:p>
            <a:pPr indent="-355600" lvl="0" marL="457200" marR="0" rtl="0" algn="l">
              <a:spcBef>
                <a:spcPts val="0"/>
              </a:spcBef>
              <a:spcAft>
                <a:spcPts val="0"/>
              </a:spcAft>
              <a:buSzPts val="2000"/>
              <a:buChar char="●"/>
            </a:pPr>
            <a:r>
              <a:rPr lang="en" sz="2000"/>
              <a:t>F</a:t>
            </a:r>
            <a:r>
              <a:rPr i="0" lang="en" sz="2000" cap="none" strike="noStrike"/>
              <a:t>arebbe notevolmente aumentare volume e costo del chip (CPU + memori</a:t>
            </a:r>
            <a:r>
              <a:rPr lang="en" sz="2000"/>
              <a:t>a</a:t>
            </a:r>
            <a:r>
              <a:rPr i="0" lang="en" sz="2000" cap="none" strike="noStrike"/>
              <a:t>).  </a:t>
            </a:r>
            <a:endParaRPr i="0" sz="2000" cap="none" strike="noStrike"/>
          </a:p>
          <a:p>
            <a:pPr indent="0" lvl="0" marL="457200" marR="0" rtl="0" algn="l">
              <a:spcBef>
                <a:spcPts val="0"/>
              </a:spcBef>
              <a:spcAft>
                <a:spcPts val="0"/>
              </a:spcAft>
              <a:buNone/>
            </a:pPr>
            <a:r>
              <a:t/>
            </a:r>
            <a:endParaRPr i="0" sz="2000" cap="none" strike="noStrike"/>
          </a:p>
          <a:p>
            <a:pPr indent="-355600" lvl="0" marL="457200" marR="0" rtl="0" algn="l">
              <a:spcBef>
                <a:spcPts val="0"/>
              </a:spcBef>
              <a:spcAft>
                <a:spcPts val="0"/>
              </a:spcAft>
              <a:buSzPts val="2000"/>
              <a:buChar char="●"/>
            </a:pPr>
            <a:r>
              <a:rPr b="1" i="0" lang="en" sz="2000" cap="none" strike="noStrike"/>
              <a:t>Soluzione-compromesso:</a:t>
            </a:r>
            <a:br>
              <a:rPr lang="en" sz="2000"/>
            </a:br>
            <a:r>
              <a:rPr i="0" lang="en" sz="2000" cap="none" strike="noStrike"/>
              <a:t>presenza di una piccola memoria (veloce) nello stesso CHIP che contiene la CPU, e una o più memorie esterne (meno veloci) collegate alla CPU tramite bus. </a:t>
            </a:r>
            <a:endParaRPr i="0" sz="2000" cap="none" strike="noStrike"/>
          </a:p>
        </p:txBody>
      </p:sp>
      <p:sp>
        <p:nvSpPr>
          <p:cNvPr id="217" name="Google Shape;217;p28"/>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Memoria cache</a:t>
            </a:r>
            <a:endParaRPr b="1">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9"/>
          <p:cNvSpPr/>
          <p:nvPr/>
        </p:nvSpPr>
        <p:spPr>
          <a:xfrm>
            <a:off x="0" y="2210125"/>
            <a:ext cx="9144000" cy="2933400"/>
          </a:xfrm>
          <a:prstGeom prst="rect">
            <a:avLst/>
          </a:prstGeom>
          <a:noFill/>
          <a:ln>
            <a:noFill/>
          </a:ln>
        </p:spPr>
        <p:txBody>
          <a:bodyPr anchorCtr="0" anchor="t" bIns="46800" lIns="90000" spcFirstLastPara="1" rIns="90000" wrap="square" tIns="46800">
            <a:noAutofit/>
          </a:bodyPr>
          <a:lstStyle/>
          <a:p>
            <a:pPr indent="-355600" lvl="0" marL="457200" marR="0" rtl="0" algn="l">
              <a:spcBef>
                <a:spcPts val="0"/>
              </a:spcBef>
              <a:spcAft>
                <a:spcPts val="0"/>
              </a:spcAft>
              <a:buSzPts val="2000"/>
              <a:buChar char="●"/>
            </a:pPr>
            <a:r>
              <a:rPr b="1" i="0" lang="en" sz="2000" u="none" cap="none" strike="noStrike"/>
              <a:t>Memoria cache</a:t>
            </a:r>
            <a:r>
              <a:rPr i="0" lang="en" sz="2000" u="none" cap="none" strike="noStrike"/>
              <a:t> (dal francese cacher - nascosto)</a:t>
            </a:r>
            <a:r>
              <a:rPr b="1" i="0" lang="en" sz="2000" u="none" cap="none" strike="noStrike"/>
              <a:t>:</a:t>
            </a:r>
            <a:br>
              <a:rPr lang="en" sz="2000"/>
            </a:br>
            <a:r>
              <a:rPr i="0" lang="en" sz="2000" u="none" cap="none" strike="noStrike"/>
              <a:t>memoria poco capace ma veloce, interposta tra RAM e CPU al fine di ridurre gli intervalli di attesa della CPU.</a:t>
            </a:r>
            <a:br>
              <a:rPr i="0" lang="en" sz="2000" u="none" cap="none" strike="noStrike"/>
            </a:br>
            <a:endParaRPr sz="2000"/>
          </a:p>
          <a:p>
            <a:pPr indent="-355600" lvl="0" marL="457200" marR="0" rtl="0" algn="l">
              <a:spcBef>
                <a:spcPts val="0"/>
              </a:spcBef>
              <a:spcAft>
                <a:spcPts val="0"/>
              </a:spcAft>
              <a:buSzPts val="2000"/>
              <a:buChar char="●"/>
            </a:pPr>
            <a:r>
              <a:rPr lang="en" sz="2000" strike="noStrike"/>
              <a:t>La CPU invece di accedere alla RAM, accede alla Cache</a:t>
            </a:r>
            <a:r>
              <a:rPr lang="en" sz="2000"/>
              <a:t>.</a:t>
            </a:r>
            <a:endParaRPr sz="2000"/>
          </a:p>
          <a:p>
            <a:pPr indent="-355600" lvl="0" marL="457200" marR="0" rtl="0" algn="just">
              <a:spcBef>
                <a:spcPts val="0"/>
              </a:spcBef>
              <a:spcAft>
                <a:spcPts val="0"/>
              </a:spcAft>
              <a:buSzPts val="2000"/>
              <a:buChar char="●"/>
            </a:pPr>
            <a:r>
              <a:rPr lang="en" sz="2000" strike="noStrike"/>
              <a:t>Se il contenuto dell’indirizzo di memoria richiesto non è presente in cache (cache miss), si effettua la copia dalla RAM alla Cache</a:t>
            </a:r>
            <a:r>
              <a:rPr lang="en" sz="2000"/>
              <a:t>.</a:t>
            </a:r>
            <a:endParaRPr sz="2000"/>
          </a:p>
          <a:p>
            <a:pPr indent="-355600" lvl="0" marL="457200" marR="0" rtl="0" algn="just">
              <a:spcBef>
                <a:spcPts val="0"/>
              </a:spcBef>
              <a:spcAft>
                <a:spcPts val="0"/>
              </a:spcAft>
              <a:buSzPts val="2000"/>
              <a:buChar char="●"/>
            </a:pPr>
            <a:r>
              <a:rPr lang="en" sz="2000"/>
              <a:t>Copia</a:t>
            </a:r>
            <a:r>
              <a:rPr lang="en" sz="2000" strike="noStrike"/>
              <a:t> di un prefissato numero di locazioni contigue, in cui è contenuto anche l’indirizzo di memoria richiesto. </a:t>
            </a:r>
            <a:endParaRPr sz="2000" strike="noStrike"/>
          </a:p>
        </p:txBody>
      </p:sp>
      <p:pic>
        <p:nvPicPr>
          <p:cNvPr id="224" name="Google Shape;224;p29"/>
          <p:cNvPicPr preferRelativeResize="0"/>
          <p:nvPr/>
        </p:nvPicPr>
        <p:blipFill rotWithShape="1">
          <a:blip r:embed="rId3">
            <a:alphaModFix/>
          </a:blip>
          <a:srcRect b="0" l="0" r="0" t="0"/>
          <a:stretch/>
        </p:blipFill>
        <p:spPr>
          <a:xfrm>
            <a:off x="2288725" y="572700"/>
            <a:ext cx="4566550" cy="1637425"/>
          </a:xfrm>
          <a:prstGeom prst="rect">
            <a:avLst/>
          </a:prstGeom>
          <a:noFill/>
          <a:ln>
            <a:noFill/>
          </a:ln>
        </p:spPr>
      </p:pic>
      <p:sp>
        <p:nvSpPr>
          <p:cNvPr id="225" name="Google Shape;225;p29"/>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Memoria cache I</a:t>
            </a:r>
            <a:endParaRPr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0"/>
          <p:cNvSpPr/>
          <p:nvPr/>
        </p:nvSpPr>
        <p:spPr>
          <a:xfrm>
            <a:off x="0" y="1485810"/>
            <a:ext cx="9144000" cy="14427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None/>
            </a:pPr>
            <a:r>
              <a:t/>
            </a:r>
            <a:endParaRPr b="0" sz="2400" strike="noStrike">
              <a:solidFill>
                <a:srgbClr val="009999"/>
              </a:solidFill>
              <a:latin typeface="Times New Roman"/>
              <a:ea typeface="Times New Roman"/>
              <a:cs typeface="Times New Roman"/>
              <a:sym typeface="Times New Roman"/>
            </a:endParaRPr>
          </a:p>
          <a:p>
            <a:pPr indent="0" lvl="0" marL="0" marR="0" rtl="0" algn="l">
              <a:spcBef>
                <a:spcPts val="0"/>
              </a:spcBef>
              <a:spcAft>
                <a:spcPts val="0"/>
              </a:spcAft>
              <a:buNone/>
            </a:pPr>
            <a:br>
              <a:rPr lang="en" sz="1800">
                <a:latin typeface="Arial"/>
                <a:ea typeface="Arial"/>
                <a:cs typeface="Arial"/>
                <a:sym typeface="Arial"/>
              </a:rPr>
            </a:br>
            <a:r>
              <a:rPr b="1" lang="en" sz="2000" strike="noStrike">
                <a:solidFill>
                  <a:srgbClr val="0000FF"/>
                </a:solidFill>
                <a:latin typeface="Times New Roman"/>
                <a:ea typeface="Times New Roman"/>
                <a:cs typeface="Times New Roman"/>
                <a:sym typeface="Times New Roman"/>
              </a:rPr>
              <a:t> </a:t>
            </a:r>
            <a:endParaRPr b="0" sz="2000" strike="noStrike">
              <a:solidFill>
                <a:srgbClr val="009999"/>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0" sz="2000" strike="noStrike">
              <a:solidFill>
                <a:srgbClr val="009999"/>
              </a:solidFill>
              <a:latin typeface="Times New Roman"/>
              <a:ea typeface="Times New Roman"/>
              <a:cs typeface="Times New Roman"/>
              <a:sym typeface="Times New Roman"/>
            </a:endParaRPr>
          </a:p>
          <a:p>
            <a:pPr indent="0" lvl="0" marL="0" marR="0" rtl="0" algn="l">
              <a:spcBef>
                <a:spcPts val="0"/>
              </a:spcBef>
              <a:spcAft>
                <a:spcPts val="0"/>
              </a:spcAft>
              <a:buNone/>
            </a:pPr>
            <a:r>
              <a:rPr b="0" lang="en" sz="2000" strike="noStrike">
                <a:solidFill>
                  <a:srgbClr val="0000FF"/>
                </a:solidFill>
                <a:latin typeface="Times New Roman"/>
                <a:ea typeface="Times New Roman"/>
                <a:cs typeface="Times New Roman"/>
                <a:sym typeface="Times New Roman"/>
              </a:rPr>
              <a:t>				</a:t>
            </a:r>
            <a:br>
              <a:rPr lang="en" sz="1800">
                <a:latin typeface="Arial"/>
                <a:ea typeface="Arial"/>
                <a:cs typeface="Arial"/>
                <a:sym typeface="Arial"/>
              </a:rPr>
            </a:br>
            <a:endParaRPr b="0" sz="2000" strike="noStrike">
              <a:solidFill>
                <a:srgbClr val="009999"/>
              </a:solidFill>
              <a:latin typeface="Times New Roman"/>
              <a:ea typeface="Times New Roman"/>
              <a:cs typeface="Times New Roman"/>
              <a:sym typeface="Times New Roman"/>
            </a:endParaRPr>
          </a:p>
        </p:txBody>
      </p:sp>
      <p:sp>
        <p:nvSpPr>
          <p:cNvPr id="232" name="Google Shape;232;p30"/>
          <p:cNvSpPr/>
          <p:nvPr/>
        </p:nvSpPr>
        <p:spPr>
          <a:xfrm>
            <a:off x="0" y="485727"/>
            <a:ext cx="9144000" cy="2588700"/>
          </a:xfrm>
          <a:prstGeom prst="rect">
            <a:avLst/>
          </a:prstGeom>
          <a:noFill/>
          <a:ln>
            <a:noFill/>
          </a:ln>
        </p:spPr>
        <p:txBody>
          <a:bodyPr anchorCtr="0" anchor="t" bIns="46800" lIns="90000" spcFirstLastPara="1" rIns="90000" wrap="square" tIns="46800">
            <a:noAutofit/>
          </a:bodyPr>
          <a:lstStyle/>
          <a:p>
            <a:pPr indent="-355600" lvl="0" marL="457200" marR="0" rtl="0" algn="l">
              <a:spcBef>
                <a:spcPts val="0"/>
              </a:spcBef>
              <a:spcAft>
                <a:spcPts val="0"/>
              </a:spcAft>
              <a:buSzPts val="2000"/>
              <a:buChar char="●"/>
            </a:pPr>
            <a:r>
              <a:rPr b="1" lang="en" sz="2000" strike="noStrike"/>
              <a:t>Cache di primo livello o interna (32-64 KB):</a:t>
            </a:r>
            <a:br>
              <a:rPr lang="en" sz="2000"/>
            </a:br>
            <a:r>
              <a:rPr lang="en" sz="2000" strike="noStrike"/>
              <a:t>garantisce un flusso continuo all’interno del processore;</a:t>
            </a:r>
            <a:endParaRPr sz="2000" strike="noStrike"/>
          </a:p>
          <a:p>
            <a:pPr indent="0" lvl="0" marL="457200" marR="0" rtl="0" algn="l">
              <a:spcBef>
                <a:spcPts val="0"/>
              </a:spcBef>
              <a:spcAft>
                <a:spcPts val="0"/>
              </a:spcAft>
              <a:buNone/>
            </a:pPr>
            <a:r>
              <a:t/>
            </a:r>
            <a:endParaRPr sz="2000" strike="noStrike"/>
          </a:p>
          <a:p>
            <a:pPr indent="-355600" lvl="0" marL="457200" marR="0" rtl="0" algn="l">
              <a:spcBef>
                <a:spcPts val="0"/>
              </a:spcBef>
              <a:spcAft>
                <a:spcPts val="0"/>
              </a:spcAft>
              <a:buSzPts val="2000"/>
              <a:buChar char="●"/>
            </a:pPr>
            <a:r>
              <a:rPr b="1" lang="en" sz="2000" strike="noStrike"/>
              <a:t>Cache di secondo livello o esterna (28K- 2MB):</a:t>
            </a:r>
            <a:br>
              <a:rPr lang="en" sz="2000"/>
            </a:br>
            <a:r>
              <a:rPr lang="en" sz="2000" strike="noStrike"/>
              <a:t>limita il degrado delle prestazioni dovute alla lentezza della memoria centrale.</a:t>
            </a:r>
            <a:endParaRPr sz="2000" strike="noStrike"/>
          </a:p>
          <a:p>
            <a:pPr indent="-355600" lvl="0" marL="457200" marR="0" rtl="0" algn="l">
              <a:lnSpc>
                <a:spcPct val="100000"/>
              </a:lnSpc>
              <a:spcBef>
                <a:spcPts val="0"/>
              </a:spcBef>
              <a:spcAft>
                <a:spcPts val="0"/>
              </a:spcAft>
              <a:buSzPts val="2000"/>
              <a:buChar char="●"/>
            </a:pPr>
            <a:r>
              <a:rPr lang="en" sz="2000" strike="noStrike"/>
              <a:t>La cache di 2</a:t>
            </a:r>
            <a:r>
              <a:rPr baseline="30000" lang="en" sz="2000" strike="noStrike"/>
              <a:t>o</a:t>
            </a:r>
            <a:r>
              <a:rPr lang="en" sz="2000" strike="noStrike"/>
              <a:t> livello e’ detta anche </a:t>
            </a:r>
            <a:r>
              <a:rPr b="1" lang="en" sz="2000" strike="noStrike"/>
              <a:t>RAM STATICA</a:t>
            </a:r>
            <a:r>
              <a:rPr lang="en" sz="2000" strike="noStrike"/>
              <a:t> (SRAM)</a:t>
            </a:r>
            <a:endParaRPr sz="2000" strike="noStrike"/>
          </a:p>
        </p:txBody>
      </p:sp>
      <p:sp>
        <p:nvSpPr>
          <p:cNvPr id="233" name="Google Shape;233;p30"/>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Tipologia di memoria cache</a:t>
            </a:r>
            <a:endParaRPr b="1">
              <a:solidFill>
                <a:srgbClr val="FFFFFF"/>
              </a:solidFill>
            </a:endParaRPr>
          </a:p>
        </p:txBody>
      </p:sp>
      <p:sp>
        <p:nvSpPr>
          <p:cNvPr id="234" name="Google Shape;234;p30"/>
          <p:cNvSpPr txBox="1"/>
          <p:nvPr/>
        </p:nvSpPr>
        <p:spPr>
          <a:xfrm>
            <a:off x="0" y="2928500"/>
            <a:ext cx="4557900" cy="2214900"/>
          </a:xfrm>
          <a:prstGeom prst="rect">
            <a:avLst/>
          </a:prstGeom>
          <a:solidFill>
            <a:srgbClr val="A4C2F4"/>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rPr>
              <a:t>Configurazione tipo di un PC-2002:</a:t>
            </a:r>
            <a:endParaRPr b="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CPU 1 core. Registri 16,32,64 bit</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Cache L1 64 KB</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Cache L2 512 KB</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Ram  256MB</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HD  40GB </a:t>
            </a:r>
            <a:endParaRPr sz="1600">
              <a:solidFill>
                <a:schemeClr val="dk1"/>
              </a:solidFill>
            </a:endParaRPr>
          </a:p>
          <a:p>
            <a:pPr indent="0" lvl="0" marL="0" rtl="0" algn="l">
              <a:spcBef>
                <a:spcPts val="0"/>
              </a:spcBef>
              <a:spcAft>
                <a:spcPts val="0"/>
              </a:spcAft>
              <a:buNone/>
            </a:pPr>
            <a:r>
              <a:t/>
            </a:r>
            <a:endParaRPr sz="1600"/>
          </a:p>
        </p:txBody>
      </p:sp>
      <p:sp>
        <p:nvSpPr>
          <p:cNvPr id="235" name="Google Shape;235;p30"/>
          <p:cNvSpPr txBox="1"/>
          <p:nvPr/>
        </p:nvSpPr>
        <p:spPr>
          <a:xfrm>
            <a:off x="4586100" y="2928500"/>
            <a:ext cx="4557900" cy="2214900"/>
          </a:xfrm>
          <a:prstGeom prst="rect">
            <a:avLst/>
          </a:prstGeom>
          <a:solidFill>
            <a:srgbClr val="6FA8DC"/>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rPr>
              <a:t>Configurazione tipo di un PC-2020:</a:t>
            </a:r>
            <a:endParaRPr b="1"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CPU 4 core.</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Registri 16,32,64 bit</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Cache L1 64 KB</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Cache L2 512 KB</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Cache L3 8MB</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Ram 16GB</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HD 1TB+1TB RAID 1 (Mirrow) </a:t>
            </a:r>
            <a:endParaRPr sz="1600">
              <a:solidFill>
                <a:schemeClr val="dk1"/>
              </a:solidFill>
            </a:endParaRPr>
          </a:p>
          <a:p>
            <a:pPr indent="0" lvl="0" marL="0" rtl="0" algn="l">
              <a:spcBef>
                <a:spcPts val="0"/>
              </a:spcBef>
              <a:spcAft>
                <a:spcPts val="0"/>
              </a:spcAft>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nvSpPr>
        <p:spPr>
          <a:xfrm>
            <a:off x="-24150" y="1346875"/>
            <a:ext cx="9192300" cy="3796500"/>
          </a:xfrm>
          <a:prstGeom prst="rect">
            <a:avLst/>
          </a:prstGeom>
          <a:solidFill>
            <a:srgbClr val="073763"/>
          </a:solidFill>
          <a:ln cap="flat" cmpd="sng" w="1905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CPU</a:t>
            </a:r>
            <a:r>
              <a:rPr b="1" lang="en">
                <a:solidFill>
                  <a:srgbClr val="FFFFFF"/>
                </a:solidFill>
              </a:rPr>
              <a:t> </a:t>
            </a:r>
            <a:r>
              <a:rPr b="1" i="1" lang="en">
                <a:solidFill>
                  <a:srgbClr val="FFFFFF"/>
                </a:solidFill>
              </a:rPr>
              <a:t>m</a:t>
            </a:r>
            <a:endParaRPr b="1" i="1">
              <a:solidFill>
                <a:srgbClr val="FFFFFF"/>
              </a:solidFill>
            </a:endParaRPr>
          </a:p>
        </p:txBody>
      </p:sp>
      <p:sp>
        <p:nvSpPr>
          <p:cNvPr id="242" name="Google Shape;242;p31"/>
          <p:cNvSpPr/>
          <p:nvPr/>
        </p:nvSpPr>
        <p:spPr>
          <a:xfrm>
            <a:off x="-24150" y="495476"/>
            <a:ext cx="9144000" cy="851400"/>
          </a:xfrm>
          <a:prstGeom prst="rect">
            <a:avLst/>
          </a:prstGeom>
          <a:noFill/>
          <a:ln>
            <a:noFill/>
          </a:ln>
        </p:spPr>
        <p:txBody>
          <a:bodyPr anchorCtr="0" anchor="t" bIns="46800" lIns="90000" spcFirstLastPara="1" rIns="90000" wrap="square" tIns="46800">
            <a:noAutofit/>
          </a:bodyPr>
          <a:lstStyle/>
          <a:p>
            <a:pPr indent="-355600" lvl="0" marL="457200" marR="0" rtl="0" algn="l">
              <a:spcBef>
                <a:spcPts val="0"/>
              </a:spcBef>
              <a:spcAft>
                <a:spcPts val="0"/>
              </a:spcAft>
              <a:buSzPts val="2000"/>
              <a:buChar char="●"/>
            </a:pPr>
            <a:r>
              <a:rPr b="1" lang="en" sz="2000" strike="noStrike"/>
              <a:t>Cache di </a:t>
            </a:r>
            <a:r>
              <a:rPr b="1" lang="en" sz="2000"/>
              <a:t>terzo</a:t>
            </a:r>
            <a:r>
              <a:rPr b="1" lang="en" sz="2000" strike="noStrike"/>
              <a:t> </a:t>
            </a:r>
            <a:r>
              <a:rPr b="1" lang="en" sz="2000"/>
              <a:t>livello</a:t>
            </a:r>
            <a:r>
              <a:rPr b="1" lang="en" sz="2000" strike="noStrike"/>
              <a:t> (</a:t>
            </a:r>
            <a:r>
              <a:rPr b="1" lang="en" sz="2000"/>
              <a:t>8</a:t>
            </a:r>
            <a:r>
              <a:rPr b="1" lang="en" sz="2000" strike="noStrike"/>
              <a:t>MB, 32MB):</a:t>
            </a:r>
            <a:br>
              <a:rPr lang="en" sz="2000"/>
            </a:br>
            <a:r>
              <a:rPr lang="en" sz="2000"/>
              <a:t>Condivisa da più core della stessa CPU.</a:t>
            </a:r>
            <a:endParaRPr sz="2000" strike="noStrike"/>
          </a:p>
        </p:txBody>
      </p:sp>
      <p:sp>
        <p:nvSpPr>
          <p:cNvPr id="243" name="Google Shape;243;p31"/>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Tipologia di memoria cache</a:t>
            </a:r>
            <a:endParaRPr b="1">
              <a:solidFill>
                <a:srgbClr val="FFFFFF"/>
              </a:solidFill>
            </a:endParaRPr>
          </a:p>
        </p:txBody>
      </p:sp>
      <p:sp>
        <p:nvSpPr>
          <p:cNvPr id="244" name="Google Shape;244;p31"/>
          <p:cNvSpPr txBox="1"/>
          <p:nvPr/>
        </p:nvSpPr>
        <p:spPr>
          <a:xfrm>
            <a:off x="-24150" y="1707350"/>
            <a:ext cx="2235000" cy="1259100"/>
          </a:xfrm>
          <a:prstGeom prst="rect">
            <a:avLst/>
          </a:prstGeom>
          <a:solidFill>
            <a:srgbClr val="3C78D8"/>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CORE 0</a:t>
            </a:r>
            <a:endParaRPr b="1">
              <a:solidFill>
                <a:srgbClr val="FFFFFF"/>
              </a:solidFill>
            </a:endParaRPr>
          </a:p>
        </p:txBody>
      </p:sp>
      <p:sp>
        <p:nvSpPr>
          <p:cNvPr id="245" name="Google Shape;245;p31"/>
          <p:cNvSpPr txBox="1"/>
          <p:nvPr/>
        </p:nvSpPr>
        <p:spPr>
          <a:xfrm>
            <a:off x="-24150" y="2966450"/>
            <a:ext cx="2235000" cy="527100"/>
          </a:xfrm>
          <a:prstGeom prst="rect">
            <a:avLst/>
          </a:prstGeom>
          <a:solidFill>
            <a:srgbClr val="F4CCCC"/>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L1</a:t>
            </a:r>
            <a:endParaRPr b="1">
              <a:solidFill>
                <a:srgbClr val="FFFFFF"/>
              </a:solidFill>
            </a:endParaRPr>
          </a:p>
        </p:txBody>
      </p:sp>
      <p:sp>
        <p:nvSpPr>
          <p:cNvPr id="246" name="Google Shape;246;p31"/>
          <p:cNvSpPr txBox="1"/>
          <p:nvPr/>
        </p:nvSpPr>
        <p:spPr>
          <a:xfrm>
            <a:off x="-24150" y="3493550"/>
            <a:ext cx="2235000" cy="527100"/>
          </a:xfrm>
          <a:prstGeom prst="rect">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L2</a:t>
            </a:r>
            <a:endParaRPr b="1">
              <a:solidFill>
                <a:srgbClr val="FFFFFF"/>
              </a:solidFill>
            </a:endParaRPr>
          </a:p>
        </p:txBody>
      </p:sp>
      <p:sp>
        <p:nvSpPr>
          <p:cNvPr id="247" name="Google Shape;247;p31"/>
          <p:cNvSpPr txBox="1"/>
          <p:nvPr/>
        </p:nvSpPr>
        <p:spPr>
          <a:xfrm>
            <a:off x="2294950" y="1707350"/>
            <a:ext cx="2235000" cy="1259100"/>
          </a:xfrm>
          <a:prstGeom prst="rect">
            <a:avLst/>
          </a:prstGeom>
          <a:solidFill>
            <a:srgbClr val="3C78D8"/>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CORE 1</a:t>
            </a:r>
            <a:endParaRPr b="1">
              <a:solidFill>
                <a:srgbClr val="FFFFFF"/>
              </a:solidFill>
            </a:endParaRPr>
          </a:p>
        </p:txBody>
      </p:sp>
      <p:sp>
        <p:nvSpPr>
          <p:cNvPr id="248" name="Google Shape;248;p31"/>
          <p:cNvSpPr txBox="1"/>
          <p:nvPr/>
        </p:nvSpPr>
        <p:spPr>
          <a:xfrm>
            <a:off x="2294950" y="2966450"/>
            <a:ext cx="2235000" cy="527100"/>
          </a:xfrm>
          <a:prstGeom prst="rect">
            <a:avLst/>
          </a:prstGeom>
          <a:solidFill>
            <a:srgbClr val="F4CCCC"/>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L1</a:t>
            </a:r>
            <a:endParaRPr b="1">
              <a:solidFill>
                <a:srgbClr val="FFFFFF"/>
              </a:solidFill>
            </a:endParaRPr>
          </a:p>
        </p:txBody>
      </p:sp>
      <p:sp>
        <p:nvSpPr>
          <p:cNvPr id="249" name="Google Shape;249;p31"/>
          <p:cNvSpPr txBox="1"/>
          <p:nvPr/>
        </p:nvSpPr>
        <p:spPr>
          <a:xfrm>
            <a:off x="2294950" y="3493550"/>
            <a:ext cx="2235000" cy="527100"/>
          </a:xfrm>
          <a:prstGeom prst="rect">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L2</a:t>
            </a:r>
            <a:endParaRPr b="1">
              <a:solidFill>
                <a:srgbClr val="FFFFFF"/>
              </a:solidFill>
            </a:endParaRPr>
          </a:p>
        </p:txBody>
      </p:sp>
      <p:sp>
        <p:nvSpPr>
          <p:cNvPr id="250" name="Google Shape;250;p31"/>
          <p:cNvSpPr txBox="1"/>
          <p:nvPr/>
        </p:nvSpPr>
        <p:spPr>
          <a:xfrm>
            <a:off x="4614050" y="1707350"/>
            <a:ext cx="2235000" cy="1259100"/>
          </a:xfrm>
          <a:prstGeom prst="rect">
            <a:avLst/>
          </a:prstGeom>
          <a:solidFill>
            <a:srgbClr val="3C78D8"/>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CORE ...</a:t>
            </a:r>
            <a:endParaRPr b="1">
              <a:solidFill>
                <a:srgbClr val="FFFFFF"/>
              </a:solidFill>
            </a:endParaRPr>
          </a:p>
        </p:txBody>
      </p:sp>
      <p:sp>
        <p:nvSpPr>
          <p:cNvPr id="251" name="Google Shape;251;p31"/>
          <p:cNvSpPr txBox="1"/>
          <p:nvPr/>
        </p:nvSpPr>
        <p:spPr>
          <a:xfrm>
            <a:off x="4614050" y="2966450"/>
            <a:ext cx="2235000" cy="527100"/>
          </a:xfrm>
          <a:prstGeom prst="rect">
            <a:avLst/>
          </a:prstGeom>
          <a:solidFill>
            <a:srgbClr val="F4CCCC"/>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L1</a:t>
            </a:r>
            <a:endParaRPr b="1">
              <a:solidFill>
                <a:srgbClr val="FFFFFF"/>
              </a:solidFill>
            </a:endParaRPr>
          </a:p>
        </p:txBody>
      </p:sp>
      <p:sp>
        <p:nvSpPr>
          <p:cNvPr id="252" name="Google Shape;252;p31"/>
          <p:cNvSpPr txBox="1"/>
          <p:nvPr/>
        </p:nvSpPr>
        <p:spPr>
          <a:xfrm>
            <a:off x="4614050" y="3493550"/>
            <a:ext cx="2235000" cy="527100"/>
          </a:xfrm>
          <a:prstGeom prst="rect">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L2</a:t>
            </a:r>
            <a:endParaRPr b="1">
              <a:solidFill>
                <a:srgbClr val="FFFFFF"/>
              </a:solidFill>
            </a:endParaRPr>
          </a:p>
        </p:txBody>
      </p:sp>
      <p:sp>
        <p:nvSpPr>
          <p:cNvPr id="253" name="Google Shape;253;p31"/>
          <p:cNvSpPr txBox="1"/>
          <p:nvPr/>
        </p:nvSpPr>
        <p:spPr>
          <a:xfrm>
            <a:off x="6933150" y="1707350"/>
            <a:ext cx="2235000" cy="1259100"/>
          </a:xfrm>
          <a:prstGeom prst="rect">
            <a:avLst/>
          </a:prstGeom>
          <a:solidFill>
            <a:srgbClr val="3C78D8"/>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CORE </a:t>
            </a:r>
            <a:r>
              <a:rPr b="1" i="1" lang="en">
                <a:solidFill>
                  <a:srgbClr val="FFFFFF"/>
                </a:solidFill>
              </a:rPr>
              <a:t>n</a:t>
            </a:r>
            <a:endParaRPr b="1" i="1">
              <a:solidFill>
                <a:srgbClr val="FFFFFF"/>
              </a:solidFill>
            </a:endParaRPr>
          </a:p>
        </p:txBody>
      </p:sp>
      <p:sp>
        <p:nvSpPr>
          <p:cNvPr id="254" name="Google Shape;254;p31"/>
          <p:cNvSpPr txBox="1"/>
          <p:nvPr/>
        </p:nvSpPr>
        <p:spPr>
          <a:xfrm>
            <a:off x="6933150" y="2966450"/>
            <a:ext cx="2235000" cy="527100"/>
          </a:xfrm>
          <a:prstGeom prst="rect">
            <a:avLst/>
          </a:prstGeom>
          <a:solidFill>
            <a:srgbClr val="F4CCCC"/>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L1</a:t>
            </a:r>
            <a:endParaRPr b="1">
              <a:solidFill>
                <a:srgbClr val="FFFFFF"/>
              </a:solidFill>
            </a:endParaRPr>
          </a:p>
        </p:txBody>
      </p:sp>
      <p:sp>
        <p:nvSpPr>
          <p:cNvPr id="255" name="Google Shape;255;p31"/>
          <p:cNvSpPr txBox="1"/>
          <p:nvPr/>
        </p:nvSpPr>
        <p:spPr>
          <a:xfrm>
            <a:off x="6933150" y="3493550"/>
            <a:ext cx="2235000" cy="527100"/>
          </a:xfrm>
          <a:prstGeom prst="rect">
            <a:avLst/>
          </a:prstGeom>
          <a:solidFill>
            <a:srgbClr val="E0666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L2</a:t>
            </a:r>
            <a:endParaRPr b="1">
              <a:solidFill>
                <a:srgbClr val="FFFFFF"/>
              </a:solidFill>
            </a:endParaRPr>
          </a:p>
        </p:txBody>
      </p:sp>
      <p:sp>
        <p:nvSpPr>
          <p:cNvPr id="256" name="Google Shape;256;p31"/>
          <p:cNvSpPr txBox="1"/>
          <p:nvPr/>
        </p:nvSpPr>
        <p:spPr>
          <a:xfrm>
            <a:off x="-24150" y="4101100"/>
            <a:ext cx="9192300" cy="896100"/>
          </a:xfrm>
          <a:prstGeom prst="rect">
            <a:avLst/>
          </a:prstGeom>
          <a:solidFill>
            <a:srgbClr val="990000"/>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Cache L3</a:t>
            </a:r>
            <a:endParaRPr b="1">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2"/>
          <p:cNvSpPr txBox="1"/>
          <p:nvPr/>
        </p:nvSpPr>
        <p:spPr>
          <a:xfrm>
            <a:off x="139320" y="945270"/>
            <a:ext cx="8859900" cy="3644700"/>
          </a:xfrm>
          <a:prstGeom prst="rect">
            <a:avLst/>
          </a:prstGeom>
          <a:noFill/>
          <a:ln>
            <a:noFill/>
          </a:ln>
        </p:spPr>
        <p:txBody>
          <a:bodyPr anchorCtr="0" anchor="t" bIns="44275" lIns="90350" spcFirstLastPara="1" rIns="90350" wrap="square" tIns="44275">
            <a:noAutofit/>
          </a:bodyPr>
          <a:lstStyle/>
          <a:p>
            <a:pPr indent="-381000" lvl="0" marL="457200" marR="0" rtl="0" algn="l">
              <a:lnSpc>
                <a:spcPct val="100000"/>
              </a:lnSpc>
              <a:spcBef>
                <a:spcPts val="0"/>
              </a:spcBef>
              <a:spcAft>
                <a:spcPts val="0"/>
              </a:spcAft>
              <a:buClr>
                <a:srgbClr val="000000"/>
              </a:buClr>
              <a:buSzPts val="2400"/>
              <a:buChar char="●"/>
            </a:pPr>
            <a:r>
              <a:rPr lang="en" sz="2400" strike="noStrike">
                <a:solidFill>
                  <a:srgbClr val="000000"/>
                </a:solidFill>
              </a:rPr>
              <a:t>Nel caso della memoria di massa solo alcuni supporti consentono l'accesso diretto</a:t>
            </a:r>
            <a:endParaRPr sz="2400"/>
          </a:p>
          <a:p>
            <a:pPr indent="-381000" lvl="0" marL="457200" marR="0" rtl="0" algn="l">
              <a:lnSpc>
                <a:spcPct val="100000"/>
              </a:lnSpc>
              <a:spcBef>
                <a:spcPts val="0"/>
              </a:spcBef>
              <a:spcAft>
                <a:spcPts val="0"/>
              </a:spcAft>
              <a:buClr>
                <a:srgbClr val="000000"/>
              </a:buClr>
              <a:buSzPts val="2400"/>
              <a:buChar char="●"/>
            </a:pPr>
            <a:r>
              <a:rPr lang="en" sz="2400"/>
              <a:t>A</a:t>
            </a:r>
            <a:r>
              <a:rPr lang="en" sz="2400" strike="noStrike">
                <a:solidFill>
                  <a:srgbClr val="000000"/>
                </a:solidFill>
              </a:rPr>
              <a:t>ltri supporti permettono solo l'accesso sequenziale.</a:t>
            </a:r>
            <a:endParaRPr sz="2400" strike="noStrike">
              <a:solidFill>
                <a:srgbClr val="009999"/>
              </a:solidFill>
            </a:endParaRPr>
          </a:p>
          <a:p>
            <a:pPr indent="0" lvl="0" marL="457200" marR="0" rtl="0" algn="l">
              <a:lnSpc>
                <a:spcPct val="100000"/>
              </a:lnSpc>
              <a:spcBef>
                <a:spcPts val="0"/>
              </a:spcBef>
              <a:spcAft>
                <a:spcPts val="0"/>
              </a:spcAft>
              <a:buNone/>
            </a:pPr>
            <a:r>
              <a:t/>
            </a:r>
            <a:endParaRPr sz="2400" strike="noStrike">
              <a:solidFill>
                <a:srgbClr val="009999"/>
              </a:solidFill>
            </a:endParaRPr>
          </a:p>
          <a:p>
            <a:pPr indent="-381000" lvl="0" marL="457200" marR="0" rtl="0" algn="l">
              <a:lnSpc>
                <a:spcPct val="100000"/>
              </a:lnSpc>
              <a:spcBef>
                <a:spcPts val="0"/>
              </a:spcBef>
              <a:spcAft>
                <a:spcPts val="0"/>
              </a:spcAft>
              <a:buClr>
                <a:srgbClr val="000000"/>
              </a:buClr>
              <a:buSzPts val="2400"/>
              <a:buChar char="●"/>
            </a:pPr>
            <a:r>
              <a:rPr lang="en" sz="2400"/>
              <a:t>L</a:t>
            </a:r>
            <a:r>
              <a:rPr lang="en" sz="2400" strike="noStrike">
                <a:solidFill>
                  <a:srgbClr val="000000"/>
                </a:solidFill>
              </a:rPr>
              <a:t>a memoria principale che consente di indirizzare il singolo byte</a:t>
            </a:r>
            <a:r>
              <a:rPr lang="en" sz="2400"/>
              <a:t>.</a:t>
            </a:r>
            <a:br>
              <a:rPr lang="en" sz="2400"/>
            </a:br>
            <a:endParaRPr sz="2400"/>
          </a:p>
          <a:p>
            <a:pPr indent="-381000" lvl="0" marL="457200" marR="0" rtl="0" algn="l">
              <a:lnSpc>
                <a:spcPct val="100000"/>
              </a:lnSpc>
              <a:spcBef>
                <a:spcPts val="0"/>
              </a:spcBef>
              <a:spcAft>
                <a:spcPts val="0"/>
              </a:spcAft>
              <a:buClr>
                <a:srgbClr val="000000"/>
              </a:buClr>
              <a:buSzPts val="2400"/>
              <a:buChar char="●"/>
            </a:pPr>
            <a:r>
              <a:rPr lang="en" sz="2400"/>
              <a:t>Le </a:t>
            </a:r>
            <a:r>
              <a:rPr lang="en" sz="2400" strike="noStrike">
                <a:solidFill>
                  <a:srgbClr val="000000"/>
                </a:solidFill>
              </a:rPr>
              <a:t>memorie di massa le informazioni sono organizzate in blocchi (di solito da 1 KByte in su).</a:t>
            </a:r>
            <a:endParaRPr sz="2400" strike="noStrike">
              <a:solidFill>
                <a:srgbClr val="009999"/>
              </a:solidFill>
            </a:endParaRPr>
          </a:p>
        </p:txBody>
      </p:sp>
      <p:sp>
        <p:nvSpPr>
          <p:cNvPr id="263" name="Google Shape;263;p32"/>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Memoria secondaria (di massa)</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5"/>
          <p:cNvSpPr txBox="1"/>
          <p:nvPr>
            <p:ph type="title"/>
          </p:nvPr>
        </p:nvSpPr>
        <p:spPr>
          <a:xfrm>
            <a:off x="0" y="0"/>
            <a:ext cx="9144000" cy="572700"/>
          </a:xfrm>
          <a:prstGeom prst="rect">
            <a:avLst/>
          </a:prstGeom>
          <a:solidFill>
            <a:srgbClr val="FF0000"/>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Privacy</a:t>
            </a:r>
            <a:endParaRPr b="1">
              <a:solidFill>
                <a:srgbClr val="FFFFFF"/>
              </a:solidFill>
            </a:endParaRPr>
          </a:p>
        </p:txBody>
      </p:sp>
      <p:sp>
        <p:nvSpPr>
          <p:cNvPr id="65" name="Google Shape;6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t>Non è consentita alcuna registrazione audio o video con qualsiasi mezzo analogico o digitale senza l’espressa autorizzazione del docente.</a:t>
            </a:r>
            <a:endParaRPr b="1" sz="3000"/>
          </a:p>
          <a:p>
            <a:pPr indent="0" lvl="0" marL="0" rtl="0" algn="ctr">
              <a:spcBef>
                <a:spcPts val="1600"/>
              </a:spcBef>
              <a:spcAft>
                <a:spcPts val="1600"/>
              </a:spcAft>
              <a:buNone/>
            </a:pPr>
            <a:r>
              <a:rPr b="1" lang="en" sz="3000"/>
              <a:t>Allo stesso modo non è consentita la pubblicazione di immagini/video/audio su social network</a:t>
            </a:r>
            <a:endParaRPr b="1"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3"/>
          <p:cNvSpPr/>
          <p:nvPr/>
        </p:nvSpPr>
        <p:spPr>
          <a:xfrm>
            <a:off x="-19525" y="3376950"/>
            <a:ext cx="9163500" cy="1766700"/>
          </a:xfrm>
          <a:prstGeom prst="rect">
            <a:avLst/>
          </a:prstGeom>
          <a:solidFill>
            <a:srgbClr val="FFD966"/>
          </a:solidFill>
          <a:ln cap="flat" cmpd="sng" w="9525">
            <a:solidFill>
              <a:srgbClr val="7F6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3"/>
          <p:cNvSpPr txBox="1"/>
          <p:nvPr/>
        </p:nvSpPr>
        <p:spPr>
          <a:xfrm>
            <a:off x="131400" y="699840"/>
            <a:ext cx="8859900" cy="4158000"/>
          </a:xfrm>
          <a:prstGeom prst="rect">
            <a:avLst/>
          </a:prstGeom>
          <a:noFill/>
          <a:ln>
            <a:noFill/>
          </a:ln>
        </p:spPr>
        <p:txBody>
          <a:bodyPr anchorCtr="0" anchor="t" bIns="44275" lIns="90350" spcFirstLastPara="1" rIns="90350" wrap="square" tIns="44275">
            <a:noAutofit/>
          </a:bodyPr>
          <a:lstStyle/>
          <a:p>
            <a:pPr indent="-381000" lvl="0" marL="457200" marR="0" rtl="0" algn="l">
              <a:lnSpc>
                <a:spcPct val="90000"/>
              </a:lnSpc>
              <a:spcBef>
                <a:spcPts val="0"/>
              </a:spcBef>
              <a:spcAft>
                <a:spcPts val="0"/>
              </a:spcAft>
              <a:buClr>
                <a:srgbClr val="000000"/>
              </a:buClr>
              <a:buSzPts val="2400"/>
              <a:buChar char="●"/>
            </a:pPr>
            <a:r>
              <a:rPr lang="en" sz="2400" strike="noStrike">
                <a:solidFill>
                  <a:srgbClr val="000000"/>
                </a:solidFill>
              </a:rPr>
              <a:t>Supporti di plastica o vinile su cui è depositato del materiale magnetizzabile</a:t>
            </a:r>
            <a:r>
              <a:rPr lang="en" sz="2400"/>
              <a:t>.</a:t>
            </a:r>
            <a:br>
              <a:rPr lang="en" sz="2400"/>
            </a:br>
            <a:endParaRPr sz="2400"/>
          </a:p>
          <a:p>
            <a:pPr indent="-381000" lvl="0" marL="457200" marR="0" rtl="0" algn="l">
              <a:lnSpc>
                <a:spcPct val="90000"/>
              </a:lnSpc>
              <a:spcBef>
                <a:spcPts val="0"/>
              </a:spcBef>
              <a:spcAft>
                <a:spcPts val="0"/>
              </a:spcAft>
              <a:buClr>
                <a:srgbClr val="000000"/>
              </a:buClr>
              <a:buSzPts val="2400"/>
              <a:buChar char="●"/>
            </a:pPr>
            <a:r>
              <a:rPr lang="en" sz="2400"/>
              <a:t>I</a:t>
            </a:r>
            <a:r>
              <a:rPr lang="en" sz="2400" strike="noStrike">
                <a:solidFill>
                  <a:srgbClr val="000000"/>
                </a:solidFill>
              </a:rPr>
              <a:t> dischi magnetici sono i dispositivi di memoria di massa più diffusi.</a:t>
            </a:r>
            <a:endParaRPr sz="2400" strike="noStrike">
              <a:solidFill>
                <a:srgbClr val="009999"/>
              </a:solidFill>
            </a:endParaRPr>
          </a:p>
          <a:p>
            <a:pPr indent="0" lvl="0" marL="457200" marR="0" rtl="0" algn="l">
              <a:lnSpc>
                <a:spcPct val="90000"/>
              </a:lnSpc>
              <a:spcBef>
                <a:spcPts val="697"/>
              </a:spcBef>
              <a:spcAft>
                <a:spcPts val="0"/>
              </a:spcAft>
              <a:buNone/>
            </a:pPr>
            <a:br>
              <a:rPr lang="en" sz="2400">
                <a:solidFill>
                  <a:srgbClr val="009999"/>
                </a:solidFill>
              </a:rPr>
            </a:br>
            <a:br>
              <a:rPr lang="en" sz="2400">
                <a:solidFill>
                  <a:srgbClr val="009999"/>
                </a:solidFill>
              </a:rPr>
            </a:br>
            <a:endParaRPr sz="2400" strike="noStrike">
              <a:solidFill>
                <a:srgbClr val="009999"/>
              </a:solidFill>
            </a:endParaRPr>
          </a:p>
          <a:p>
            <a:pPr indent="-381000" lvl="0" marL="457200" marR="0" rtl="0" algn="l">
              <a:lnSpc>
                <a:spcPct val="90000"/>
              </a:lnSpc>
              <a:spcBef>
                <a:spcPts val="697"/>
              </a:spcBef>
              <a:spcAft>
                <a:spcPts val="0"/>
              </a:spcAft>
              <a:buClr>
                <a:srgbClr val="000000"/>
              </a:buClr>
              <a:buSzPts val="2400"/>
              <a:buChar char="●"/>
            </a:pPr>
            <a:r>
              <a:rPr lang="en" sz="2400" strike="noStrike">
                <a:solidFill>
                  <a:srgbClr val="000000"/>
                </a:solidFill>
              </a:rPr>
              <a:t>Nel corso delle operazioni i dischi vengono mantenuti in rotazione a velocità costante e le informazioni vengono lette e scritte da testine del tutto simili a quelle utilizzate nelle cassette audio/video</a:t>
            </a:r>
            <a:r>
              <a:rPr lang="en" sz="2400"/>
              <a:t>.</a:t>
            </a:r>
            <a:endParaRPr sz="2400" strike="noStrike">
              <a:solidFill>
                <a:srgbClr val="009999"/>
              </a:solidFill>
            </a:endParaRPr>
          </a:p>
        </p:txBody>
      </p:sp>
      <p:sp>
        <p:nvSpPr>
          <p:cNvPr id="271" name="Google Shape;271;p33"/>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Dischi magnetici (</a:t>
            </a:r>
            <a:r>
              <a:rPr b="1" lang="en">
                <a:solidFill>
                  <a:srgbClr val="FFFFFF"/>
                </a:solidFill>
              </a:rPr>
              <a:t>1/4</a:t>
            </a:r>
            <a:r>
              <a:rPr b="1" lang="en">
                <a:solidFill>
                  <a:srgbClr val="FFFFFF"/>
                </a:solidFill>
              </a:rPr>
              <a:t>)</a:t>
            </a:r>
            <a:endParaRPr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txBox="1"/>
          <p:nvPr/>
        </p:nvSpPr>
        <p:spPr>
          <a:xfrm>
            <a:off x="0" y="890370"/>
            <a:ext cx="9144000" cy="1218300"/>
          </a:xfrm>
          <a:prstGeom prst="rect">
            <a:avLst/>
          </a:prstGeom>
          <a:noFill/>
          <a:ln>
            <a:noFill/>
          </a:ln>
        </p:spPr>
        <p:txBody>
          <a:bodyPr anchorCtr="0" anchor="t" bIns="44275" lIns="90350" spcFirstLastPara="1" rIns="90350" wrap="square" tIns="44275">
            <a:noAutofit/>
          </a:bodyPr>
          <a:lstStyle/>
          <a:p>
            <a:pPr indent="-342719" lvl="0" marL="342719" marR="0" rtl="0" algn="l">
              <a:lnSpc>
                <a:spcPct val="105000"/>
              </a:lnSpc>
              <a:spcBef>
                <a:spcPts val="0"/>
              </a:spcBef>
              <a:spcAft>
                <a:spcPts val="0"/>
              </a:spcAft>
              <a:buNone/>
            </a:pPr>
            <a:r>
              <a:rPr lang="en" sz="2400" strike="noStrike"/>
              <a:t>I dischi sono suddivisi in </a:t>
            </a:r>
            <a:r>
              <a:rPr lang="en" sz="2400" strike="noStrike">
                <a:solidFill>
                  <a:srgbClr val="FF0000"/>
                </a:solidFill>
              </a:rPr>
              <a:t>tracce</a:t>
            </a:r>
            <a:r>
              <a:rPr lang="en" sz="2400" strike="noStrike"/>
              <a:t> concentriche e </a:t>
            </a:r>
            <a:r>
              <a:rPr lang="en" sz="2400" strike="noStrike">
                <a:solidFill>
                  <a:srgbClr val="FF0000"/>
                </a:solidFill>
              </a:rPr>
              <a:t>settori</a:t>
            </a:r>
            <a:r>
              <a:rPr lang="en" sz="2400" strike="noStrike"/>
              <a:t>, ogni settore è una fetta di disco. I settori suddividono ogni traccia in porzioni di circonferenza dette </a:t>
            </a:r>
            <a:r>
              <a:rPr lang="en" sz="2400" strike="noStrike">
                <a:solidFill>
                  <a:srgbClr val="FF0000"/>
                </a:solidFill>
              </a:rPr>
              <a:t>blocchi</a:t>
            </a:r>
            <a:r>
              <a:rPr lang="en" sz="2400" strike="noStrike"/>
              <a:t> (o record fisici). Piu’ settori rappresentano </a:t>
            </a:r>
            <a:r>
              <a:rPr b="0" lang="en" sz="2400" strike="noStrike">
                <a:solidFill>
                  <a:srgbClr val="009999"/>
                </a:solidFill>
                <a:latin typeface="Times New Roman"/>
                <a:ea typeface="Times New Roman"/>
                <a:cs typeface="Times New Roman"/>
                <a:sym typeface="Times New Roman"/>
              </a:rPr>
              <a:t>un </a:t>
            </a:r>
            <a:r>
              <a:rPr b="0" lang="en" sz="2400" strike="noStrike">
                <a:solidFill>
                  <a:srgbClr val="0000CC"/>
                </a:solidFill>
                <a:latin typeface="Times New Roman"/>
                <a:ea typeface="Times New Roman"/>
                <a:cs typeface="Times New Roman"/>
                <a:sym typeface="Times New Roman"/>
              </a:rPr>
              <a:t>cluster</a:t>
            </a:r>
            <a:r>
              <a:rPr b="0" lang="en" sz="2400" strike="noStrike">
                <a:solidFill>
                  <a:srgbClr val="009999"/>
                </a:solidFill>
                <a:latin typeface="Times New Roman"/>
                <a:ea typeface="Times New Roman"/>
                <a:cs typeface="Times New Roman"/>
                <a:sym typeface="Times New Roman"/>
              </a:rPr>
              <a:t>. </a:t>
            </a:r>
            <a:endParaRPr b="0" sz="2400" strike="noStrike">
              <a:solidFill>
                <a:srgbClr val="009999"/>
              </a:solidFill>
              <a:latin typeface="Arial"/>
              <a:ea typeface="Arial"/>
              <a:cs typeface="Arial"/>
              <a:sym typeface="Arial"/>
            </a:endParaRPr>
          </a:p>
        </p:txBody>
      </p:sp>
      <p:sp>
        <p:nvSpPr>
          <p:cNvPr id="278" name="Google Shape;278;p34"/>
          <p:cNvSpPr/>
          <p:nvPr/>
        </p:nvSpPr>
        <p:spPr>
          <a:xfrm>
            <a:off x="6054840" y="2590920"/>
            <a:ext cx="180600" cy="29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9" name="Google Shape;279;p34"/>
          <p:cNvPicPr preferRelativeResize="0"/>
          <p:nvPr/>
        </p:nvPicPr>
        <p:blipFill rotWithShape="1">
          <a:blip r:embed="rId3">
            <a:alphaModFix/>
          </a:blip>
          <a:srcRect b="0" l="0" r="0" t="0"/>
          <a:stretch/>
        </p:blipFill>
        <p:spPr>
          <a:xfrm>
            <a:off x="1567225" y="2520525"/>
            <a:ext cx="5415874" cy="2491800"/>
          </a:xfrm>
          <a:prstGeom prst="rect">
            <a:avLst/>
          </a:prstGeom>
          <a:noFill/>
          <a:ln>
            <a:noFill/>
          </a:ln>
        </p:spPr>
      </p:pic>
      <p:sp>
        <p:nvSpPr>
          <p:cNvPr id="280" name="Google Shape;280;p34"/>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Dischi magnetici (2/4)</a:t>
            </a:r>
            <a:endParaRPr b="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5"/>
          <p:cNvSpPr txBox="1"/>
          <p:nvPr/>
        </p:nvSpPr>
        <p:spPr>
          <a:xfrm>
            <a:off x="-350" y="752551"/>
            <a:ext cx="8859900" cy="3476700"/>
          </a:xfrm>
          <a:prstGeom prst="rect">
            <a:avLst/>
          </a:prstGeom>
          <a:noFill/>
          <a:ln>
            <a:noFill/>
          </a:ln>
        </p:spPr>
        <p:txBody>
          <a:bodyPr anchorCtr="0" anchor="t" bIns="44275" lIns="90350" spcFirstLastPara="1" rIns="90350" wrap="square" tIns="44275">
            <a:noAutofit/>
          </a:bodyPr>
          <a:lstStyle/>
          <a:p>
            <a:pPr indent="-355600" lvl="0" marL="457200" marR="0" rtl="0" algn="l">
              <a:lnSpc>
                <a:spcPct val="105000"/>
              </a:lnSpc>
              <a:spcBef>
                <a:spcPts val="0"/>
              </a:spcBef>
              <a:spcAft>
                <a:spcPts val="0"/>
              </a:spcAft>
              <a:buSzPts val="2000"/>
              <a:buChar char="●"/>
            </a:pPr>
            <a:r>
              <a:rPr b="1" lang="en" sz="2000" strike="noStrike"/>
              <a:t>Formattazione</a:t>
            </a:r>
            <a:r>
              <a:rPr lang="en" sz="2000" strike="noStrike"/>
              <a:t>:</a:t>
            </a:r>
            <a:br>
              <a:rPr lang="en" sz="2000"/>
            </a:br>
            <a:r>
              <a:rPr lang="en" sz="2000" strike="noStrike"/>
              <a:t>suddivisione della superficie di un disco in tracce e settori</a:t>
            </a:r>
            <a:endParaRPr sz="2000" strike="noStrike"/>
          </a:p>
          <a:p>
            <a:pPr indent="0" lvl="0" marL="457200" marR="0" rtl="0" algn="l">
              <a:lnSpc>
                <a:spcPct val="105000"/>
              </a:lnSpc>
              <a:spcBef>
                <a:spcPts val="697"/>
              </a:spcBef>
              <a:spcAft>
                <a:spcPts val="0"/>
              </a:spcAft>
              <a:buNone/>
            </a:pPr>
            <a:r>
              <a:t/>
            </a:r>
            <a:endParaRPr sz="2000" strike="noStrike"/>
          </a:p>
          <a:p>
            <a:pPr indent="-355600" lvl="0" marL="457200" marR="0" rtl="0" algn="l">
              <a:lnSpc>
                <a:spcPct val="105000"/>
              </a:lnSpc>
              <a:spcBef>
                <a:spcPts val="697"/>
              </a:spcBef>
              <a:spcAft>
                <a:spcPts val="0"/>
              </a:spcAft>
              <a:buSzPts val="2000"/>
              <a:buChar char="●"/>
            </a:pPr>
            <a:r>
              <a:rPr b="1" lang="en" sz="2000" strike="noStrike"/>
              <a:t>Blocco</a:t>
            </a:r>
            <a:r>
              <a:rPr lang="en" sz="2000" strike="noStrike"/>
              <a:t>:</a:t>
            </a:r>
            <a:br>
              <a:rPr lang="en" sz="2000"/>
            </a:br>
            <a:r>
              <a:rPr lang="en" sz="2000" strike="noStrike"/>
              <a:t>minima unità indirizzabile in un disco magnetico e il suo indirizzo è dato da una coppia di numeri che rappresentano il numero della traccia e il numero del settore.</a:t>
            </a:r>
            <a:br>
              <a:rPr lang="en" sz="2000" strike="noStrike"/>
            </a:br>
            <a:endParaRPr sz="2000"/>
          </a:p>
          <a:p>
            <a:pPr indent="-355600" lvl="0" marL="457200" marR="0" rtl="0" algn="l">
              <a:lnSpc>
                <a:spcPct val="105000"/>
              </a:lnSpc>
              <a:spcBef>
                <a:spcPts val="0"/>
              </a:spcBef>
              <a:spcAft>
                <a:spcPts val="0"/>
              </a:spcAft>
              <a:buSzPts val="2000"/>
              <a:buChar char="●"/>
            </a:pPr>
            <a:r>
              <a:rPr b="1" lang="en" sz="2000" strike="noStrike"/>
              <a:t>Accesso diretto:</a:t>
            </a:r>
            <a:br>
              <a:rPr b="1" lang="en" sz="2000"/>
            </a:br>
            <a:r>
              <a:rPr lang="en" sz="2000" strike="noStrike"/>
              <a:t>è possibile posizionare la testina su un qualunque blocco senza passare su tutti quelli precedenti</a:t>
            </a:r>
            <a:endParaRPr sz="2000" strike="noStrike"/>
          </a:p>
        </p:txBody>
      </p:sp>
      <p:sp>
        <p:nvSpPr>
          <p:cNvPr id="287" name="Google Shape;287;p35"/>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Dischi magnetici (3/4)</a:t>
            </a:r>
            <a:endParaRPr b="1">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6"/>
          <p:cNvSpPr txBox="1"/>
          <p:nvPr/>
        </p:nvSpPr>
        <p:spPr>
          <a:xfrm>
            <a:off x="-27000" y="572700"/>
            <a:ext cx="9144000" cy="4422300"/>
          </a:xfrm>
          <a:prstGeom prst="rect">
            <a:avLst/>
          </a:prstGeom>
          <a:noFill/>
          <a:ln>
            <a:noFill/>
          </a:ln>
        </p:spPr>
        <p:txBody>
          <a:bodyPr anchorCtr="0" anchor="t" bIns="44275" lIns="90350" spcFirstLastPara="1" rIns="90350" wrap="square" tIns="44275">
            <a:noAutofit/>
          </a:bodyPr>
          <a:lstStyle/>
          <a:p>
            <a:pPr indent="0" lvl="0" marL="0" marR="0" rtl="0" algn="l">
              <a:spcBef>
                <a:spcPts val="0"/>
              </a:spcBef>
              <a:spcAft>
                <a:spcPts val="0"/>
              </a:spcAft>
              <a:buNone/>
            </a:pPr>
            <a:r>
              <a:rPr b="0" lang="en" sz="2000" strike="noStrike">
                <a:latin typeface="Arial"/>
                <a:ea typeface="Arial"/>
                <a:cs typeface="Arial"/>
                <a:sym typeface="Arial"/>
              </a:rPr>
              <a:t>Per effettuare la lettura (scrittura) di un blocco è necessario spostare la testina in modo da posizionarla </a:t>
            </a:r>
            <a:r>
              <a:rPr lang="en" sz="2000"/>
              <a:t>all'indirizzo</a:t>
            </a:r>
            <a:r>
              <a:rPr b="0" lang="en" sz="2000" strike="noStrike">
                <a:latin typeface="Arial"/>
                <a:ea typeface="Arial"/>
                <a:cs typeface="Arial"/>
                <a:sym typeface="Arial"/>
              </a:rPr>
              <a:t> desiderato (durante la lettura/scrittura la testina è ferma mentre il disco si muove).</a:t>
            </a:r>
            <a:endParaRPr b="0" sz="2000" strike="noStrike">
              <a:latin typeface="Arial"/>
              <a:ea typeface="Arial"/>
              <a:cs typeface="Arial"/>
              <a:sym typeface="Arial"/>
            </a:endParaRPr>
          </a:p>
          <a:p>
            <a:pPr indent="0" lvl="0" marL="0" marR="0" rtl="0" algn="l">
              <a:spcBef>
                <a:spcPts val="598"/>
              </a:spcBef>
              <a:spcAft>
                <a:spcPts val="0"/>
              </a:spcAft>
              <a:buNone/>
            </a:pPr>
            <a:r>
              <a:rPr b="0" lang="en" sz="2000" strike="noStrike">
                <a:latin typeface="Arial"/>
                <a:ea typeface="Arial"/>
                <a:cs typeface="Arial"/>
                <a:sym typeface="Arial"/>
              </a:rPr>
              <a:t>Tempo di accesso:</a:t>
            </a:r>
            <a:endParaRPr b="0" sz="2000" strike="noStrike">
              <a:latin typeface="Arial"/>
              <a:ea typeface="Arial"/>
              <a:cs typeface="Arial"/>
              <a:sym typeface="Arial"/>
            </a:endParaRPr>
          </a:p>
          <a:p>
            <a:pPr indent="0" lvl="0" marL="0" marR="0" rtl="0" algn="l">
              <a:spcBef>
                <a:spcPts val="0"/>
              </a:spcBef>
              <a:spcAft>
                <a:spcPts val="0"/>
              </a:spcAft>
              <a:buNone/>
            </a:pPr>
            <a:r>
              <a:t/>
            </a:r>
            <a:endParaRPr b="0" sz="2000" strike="noStrike">
              <a:latin typeface="Arial"/>
              <a:ea typeface="Arial"/>
              <a:cs typeface="Arial"/>
              <a:sym typeface="Arial"/>
            </a:endParaRPr>
          </a:p>
          <a:p>
            <a:pPr indent="-255399" lvl="1" marL="737999" marR="0" rtl="0" algn="l">
              <a:lnSpc>
                <a:spcPct val="87000"/>
              </a:lnSpc>
              <a:spcBef>
                <a:spcPts val="598"/>
              </a:spcBef>
              <a:spcAft>
                <a:spcPts val="0"/>
              </a:spcAft>
              <a:buSzPts val="1400"/>
              <a:buFont typeface="Arial"/>
              <a:buChar char="●"/>
            </a:pPr>
            <a:r>
              <a:rPr b="1" i="0" lang="en" sz="2000" u="none" cap="none" strike="noStrike"/>
              <a:t>Tempo di posizionamento </a:t>
            </a:r>
            <a:r>
              <a:rPr b="0" i="0" lang="en" sz="2000" u="none" cap="none" strike="noStrike">
                <a:latin typeface="Arial"/>
                <a:ea typeface="Arial"/>
                <a:cs typeface="Arial"/>
                <a:sym typeface="Arial"/>
              </a:rPr>
              <a:t>(seek time): tempo per spostare la testina in senso radiale fino a raggiungere il cilindro e quindi la traccia interessata;</a:t>
            </a:r>
            <a:endParaRPr b="0" i="0" sz="2000" u="none" cap="none" strike="noStrike">
              <a:latin typeface="Arial"/>
              <a:ea typeface="Arial"/>
              <a:cs typeface="Arial"/>
              <a:sym typeface="Arial"/>
            </a:endParaRPr>
          </a:p>
          <a:p>
            <a:pPr indent="-338039" lvl="0" marL="338039" marR="0" rtl="0" algn="l">
              <a:lnSpc>
                <a:spcPct val="100000"/>
              </a:lnSpc>
              <a:spcBef>
                <a:spcPts val="298"/>
              </a:spcBef>
              <a:spcAft>
                <a:spcPts val="0"/>
              </a:spcAft>
              <a:buNone/>
            </a:pPr>
            <a:r>
              <a:t/>
            </a:r>
            <a:endParaRPr b="0" sz="2000" strike="noStrike">
              <a:latin typeface="Arial"/>
              <a:ea typeface="Arial"/>
              <a:cs typeface="Arial"/>
              <a:sym typeface="Arial"/>
            </a:endParaRPr>
          </a:p>
          <a:p>
            <a:pPr indent="-280799" lvl="1" marL="737999" marR="0" rtl="0" algn="l">
              <a:lnSpc>
                <a:spcPct val="87000"/>
              </a:lnSpc>
              <a:spcBef>
                <a:spcPts val="598"/>
              </a:spcBef>
              <a:spcAft>
                <a:spcPts val="0"/>
              </a:spcAft>
              <a:buSzPts val="1800"/>
              <a:buFont typeface="Arial"/>
              <a:buChar char="●"/>
            </a:pPr>
            <a:r>
              <a:rPr b="1" i="0" lang="en" sz="2000" u="none" cap="none" strike="noStrike"/>
              <a:t>Tempo di latenza</a:t>
            </a:r>
            <a:r>
              <a:rPr b="0" i="0" lang="en" sz="2000" u="none" cap="none" strike="noStrike">
                <a:latin typeface="Arial"/>
                <a:ea typeface="Arial"/>
                <a:cs typeface="Arial"/>
                <a:sym typeface="Arial"/>
              </a:rPr>
              <a:t>: tempo che bisogna attendere perché il settore desiderato passi sotto la testina</a:t>
            </a:r>
            <a:br>
              <a:rPr b="0" i="0" lang="en" u="none" cap="none" strike="noStrike"/>
            </a:br>
            <a:r>
              <a:rPr b="0" i="0" lang="en" sz="2000" u="none" cap="none" strike="noStrike">
                <a:latin typeface="Arial"/>
                <a:ea typeface="Arial"/>
                <a:cs typeface="Arial"/>
                <a:sym typeface="Arial"/>
              </a:rPr>
              <a:t> </a:t>
            </a:r>
            <a:endParaRPr b="0" i="0" sz="2000" u="none" cap="none" strike="noStrike">
              <a:latin typeface="Arial"/>
              <a:ea typeface="Arial"/>
              <a:cs typeface="Arial"/>
              <a:sym typeface="Arial"/>
            </a:endParaRPr>
          </a:p>
          <a:p>
            <a:pPr indent="-255399" lvl="1" marL="737999" marR="0" rtl="0" algn="l">
              <a:lnSpc>
                <a:spcPct val="87000"/>
              </a:lnSpc>
              <a:spcBef>
                <a:spcPts val="598"/>
              </a:spcBef>
              <a:spcAft>
                <a:spcPts val="0"/>
              </a:spcAft>
              <a:buSzPts val="1400"/>
              <a:buFont typeface="Arial"/>
              <a:buChar char="●"/>
            </a:pPr>
            <a:r>
              <a:rPr b="1" i="0" lang="en" sz="2000" u="none" cap="none" strike="noStrike"/>
              <a:t>Tempo di trasmissione</a:t>
            </a:r>
            <a:r>
              <a:rPr b="0" i="0" lang="en" sz="2000" u="none" cap="none" strike="noStrike">
                <a:latin typeface="Arial"/>
                <a:ea typeface="Arial"/>
                <a:cs typeface="Arial"/>
                <a:sym typeface="Arial"/>
              </a:rPr>
              <a:t>: tempo perché il blocco da (leggere) (scrivere) transiti sotto la testina</a:t>
            </a:r>
            <a:endParaRPr b="0" i="0" sz="2000" u="none" cap="none" strike="noStrike">
              <a:latin typeface="Arial"/>
              <a:ea typeface="Arial"/>
              <a:cs typeface="Arial"/>
              <a:sym typeface="Arial"/>
            </a:endParaRPr>
          </a:p>
          <a:p>
            <a:pPr indent="-338039" lvl="0" marL="338039" marR="0" rtl="0" algn="l">
              <a:lnSpc>
                <a:spcPct val="87000"/>
              </a:lnSpc>
              <a:spcBef>
                <a:spcPts val="198"/>
              </a:spcBef>
              <a:spcAft>
                <a:spcPts val="0"/>
              </a:spcAft>
              <a:buNone/>
            </a:pPr>
            <a:r>
              <a:t/>
            </a:r>
            <a:endParaRPr b="0" sz="2000" strike="noStrike">
              <a:latin typeface="Arial"/>
              <a:ea typeface="Arial"/>
              <a:cs typeface="Arial"/>
              <a:sym typeface="Arial"/>
            </a:endParaRPr>
          </a:p>
        </p:txBody>
      </p:sp>
      <p:sp>
        <p:nvSpPr>
          <p:cNvPr id="294" name="Google Shape;294;p36"/>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Dischi magnetici (4/4)</a:t>
            </a:r>
            <a:endParaRPr b="1">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7"/>
          <p:cNvSpPr txBox="1"/>
          <p:nvPr/>
        </p:nvSpPr>
        <p:spPr>
          <a:xfrm>
            <a:off x="131400" y="685530"/>
            <a:ext cx="8859900" cy="3890400"/>
          </a:xfrm>
          <a:prstGeom prst="rect">
            <a:avLst/>
          </a:prstGeom>
          <a:noFill/>
          <a:ln>
            <a:noFill/>
          </a:ln>
        </p:spPr>
        <p:txBody>
          <a:bodyPr anchorCtr="0" anchor="t" bIns="44275" lIns="90350" spcFirstLastPara="1" rIns="90350" wrap="square" tIns="44275">
            <a:noAutofit/>
          </a:bodyPr>
          <a:lstStyle/>
          <a:p>
            <a:pPr indent="-387350" lvl="0" marL="457200" marR="0" rtl="0" algn="l">
              <a:lnSpc>
                <a:spcPct val="100000"/>
              </a:lnSpc>
              <a:spcBef>
                <a:spcPts val="0"/>
              </a:spcBef>
              <a:spcAft>
                <a:spcPts val="0"/>
              </a:spcAft>
              <a:buSzPts val="2500"/>
              <a:buChar char="●"/>
            </a:pPr>
            <a:r>
              <a:rPr b="1" lang="en" sz="2500" strike="noStrike"/>
              <a:t>Hard disk:</a:t>
            </a:r>
            <a:br>
              <a:rPr lang="en" sz="2500"/>
            </a:br>
            <a:r>
              <a:rPr lang="en" sz="2500" strike="noStrike"/>
              <a:t>dischi utilizzati come supporto di memoria secondaria fisso all'interno dell'elaboratore</a:t>
            </a:r>
            <a:r>
              <a:rPr lang="en" sz="2500"/>
              <a:t>.</a:t>
            </a:r>
            <a:br>
              <a:rPr lang="en" sz="2500"/>
            </a:br>
            <a:endParaRPr sz="2500" strike="noStrike"/>
          </a:p>
          <a:p>
            <a:pPr indent="-387350" lvl="0" marL="457200" marR="0" rtl="0" algn="l">
              <a:lnSpc>
                <a:spcPct val="100000"/>
              </a:lnSpc>
              <a:spcBef>
                <a:spcPts val="0"/>
              </a:spcBef>
              <a:spcAft>
                <a:spcPts val="0"/>
              </a:spcAft>
              <a:buSzPts val="2500"/>
              <a:buChar char="●"/>
            </a:pPr>
            <a:r>
              <a:rPr lang="en" sz="2500" strike="noStrike"/>
              <a:t>Racchiusi in contenitori sigillati in modo da evitare qualunque contatto con la polvere</a:t>
            </a:r>
            <a:r>
              <a:rPr lang="en" sz="2500"/>
              <a:t>.</a:t>
            </a:r>
            <a:br>
              <a:rPr lang="en" sz="2500"/>
            </a:br>
            <a:endParaRPr sz="2500"/>
          </a:p>
          <a:p>
            <a:pPr indent="-387350" lvl="0" marL="457200" marR="0" rtl="0" algn="l">
              <a:lnSpc>
                <a:spcPct val="100000"/>
              </a:lnSpc>
              <a:spcBef>
                <a:spcPts val="0"/>
              </a:spcBef>
              <a:spcAft>
                <a:spcPts val="0"/>
              </a:spcAft>
              <a:buSzPts val="2500"/>
              <a:buChar char="●"/>
            </a:pPr>
            <a:r>
              <a:rPr lang="en" sz="2500"/>
              <a:t>H</a:t>
            </a:r>
            <a:r>
              <a:rPr lang="en" sz="2500" strike="noStrike"/>
              <a:t>anno capacità dell’ordine di decine di </a:t>
            </a:r>
            <a:r>
              <a:rPr lang="en" sz="2500"/>
              <a:t>GB/TB</a:t>
            </a:r>
            <a:br>
              <a:rPr lang="en" sz="2500"/>
            </a:br>
            <a:endParaRPr sz="2500" strike="noStrike"/>
          </a:p>
          <a:p>
            <a:pPr indent="-387350" lvl="0" marL="457200" marR="0" rtl="0" algn="l">
              <a:lnSpc>
                <a:spcPct val="100000"/>
              </a:lnSpc>
              <a:spcBef>
                <a:spcPts val="0"/>
              </a:spcBef>
              <a:spcAft>
                <a:spcPts val="0"/>
              </a:spcAft>
              <a:buSzPts val="2500"/>
              <a:buChar char="●"/>
            </a:pPr>
            <a:r>
              <a:rPr b="1" lang="en" sz="2500"/>
              <a:t>T</a:t>
            </a:r>
            <a:r>
              <a:rPr b="1" lang="en" sz="2500" strike="noStrike"/>
              <a:t>empo di accesso dell’ordine dei millisecondi (10</a:t>
            </a:r>
            <a:r>
              <a:rPr b="1" baseline="30000" lang="en" sz="2500" strike="noStrike"/>
              <a:t>-3</a:t>
            </a:r>
            <a:r>
              <a:rPr b="1" lang="en" sz="2500" strike="noStrike"/>
              <a:t>).</a:t>
            </a:r>
            <a:r>
              <a:rPr lang="en" sz="2500" strike="noStrike"/>
              <a:t> </a:t>
            </a:r>
            <a:endParaRPr sz="2500" strike="noStrike"/>
          </a:p>
        </p:txBody>
      </p:sp>
      <p:sp>
        <p:nvSpPr>
          <p:cNvPr id="301" name="Google Shape;301;p37"/>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Hard Disk</a:t>
            </a:r>
            <a:endParaRPr b="1">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8"/>
          <p:cNvSpPr/>
          <p:nvPr/>
        </p:nvSpPr>
        <p:spPr>
          <a:xfrm>
            <a:off x="38150" y="662775"/>
            <a:ext cx="9105858" cy="4453704"/>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4275" lIns="90350" spcFirstLastPara="1" rIns="90350" wrap="square" tIns="44275">
            <a:noAutofit/>
          </a:bodyPr>
          <a:lstStyle/>
          <a:p>
            <a:pPr indent="-425450" lvl="0" marL="457200" marR="0" rtl="0" algn="just">
              <a:spcBef>
                <a:spcPts val="0"/>
              </a:spcBef>
              <a:spcAft>
                <a:spcPts val="0"/>
              </a:spcAft>
              <a:buClr>
                <a:srgbClr val="FF9966"/>
              </a:buClr>
              <a:buSzPts val="700"/>
              <a:buFont typeface="Arial"/>
              <a:buChar char="●"/>
            </a:pPr>
            <a:r>
              <a:rPr b="1" i="1" lang="en" sz="1900" strike="noStrike">
                <a:solidFill>
                  <a:srgbClr val="FF0000"/>
                </a:solidFill>
              </a:rPr>
              <a:t>Non volatilità</a:t>
            </a:r>
            <a:r>
              <a:rPr lang="en" sz="1900" strike="noStrike"/>
              <a:t>: i dati memorizzati non vengono persi se si spegne il calcolatore (i dati sono memorizzati in forma magnetica o ottica e non elettronica)</a:t>
            </a:r>
            <a:endParaRPr sz="1900" strike="noStrike"/>
          </a:p>
          <a:p>
            <a:pPr indent="-425450" lvl="0" marL="457200" marR="0" rtl="0" algn="l">
              <a:spcBef>
                <a:spcPts val="1500"/>
              </a:spcBef>
              <a:spcAft>
                <a:spcPts val="0"/>
              </a:spcAft>
              <a:buClr>
                <a:srgbClr val="FF9966"/>
              </a:buClr>
              <a:buSzPts val="700"/>
              <a:buFont typeface="Arial"/>
              <a:buChar char="●"/>
            </a:pPr>
            <a:r>
              <a:rPr b="1" i="1" lang="en" sz="1900" strike="noStrike">
                <a:solidFill>
                  <a:srgbClr val="FF0000"/>
                </a:solidFill>
              </a:rPr>
              <a:t>Grande capacità</a:t>
            </a:r>
            <a:r>
              <a:rPr lang="en" sz="1900" strike="noStrike"/>
              <a:t>: le memorie secondarie hanno capacità maggiore (anche di diversi ordini di grandezza) rispetto a quelle centrali</a:t>
            </a:r>
            <a:endParaRPr sz="1900" strike="noStrike"/>
          </a:p>
          <a:p>
            <a:pPr indent="-425450" lvl="0" marL="457200" marR="0" rtl="0" algn="l">
              <a:spcBef>
                <a:spcPts val="1500"/>
              </a:spcBef>
              <a:spcAft>
                <a:spcPts val="0"/>
              </a:spcAft>
              <a:buClr>
                <a:srgbClr val="FF9966"/>
              </a:buClr>
              <a:buSzPts val="700"/>
              <a:buFont typeface="Arial"/>
              <a:buChar char="●"/>
            </a:pPr>
            <a:r>
              <a:rPr b="1" i="1" lang="en" sz="1900" strike="noStrike">
                <a:solidFill>
                  <a:srgbClr val="FF0000"/>
                </a:solidFill>
              </a:rPr>
              <a:t>Bassi costi</a:t>
            </a:r>
            <a:r>
              <a:rPr lang="en" sz="1900" strike="noStrike"/>
              <a:t>:  il costo per bit di una memoria secondaria è minore (di diversi ordini di grandezza) rispetto alla memoria centrale</a:t>
            </a:r>
            <a:endParaRPr sz="1900" strike="noStrike"/>
          </a:p>
          <a:p>
            <a:pPr indent="-425450" lvl="0" marL="457200" marR="0" rtl="0" algn="l">
              <a:spcBef>
                <a:spcPts val="1500"/>
              </a:spcBef>
              <a:spcAft>
                <a:spcPts val="0"/>
              </a:spcAft>
              <a:buClr>
                <a:srgbClr val="FF9966"/>
              </a:buClr>
              <a:buSzPts val="700"/>
              <a:buFont typeface="Arial"/>
              <a:buChar char="●"/>
            </a:pPr>
            <a:r>
              <a:rPr b="1" i="1" lang="en" sz="1900" strike="noStrike">
                <a:solidFill>
                  <a:srgbClr val="FF0000"/>
                </a:solidFill>
              </a:rPr>
              <a:t>Minore velocit</a:t>
            </a:r>
            <a:r>
              <a:rPr b="1" i="1" lang="en" sz="1900">
                <a:solidFill>
                  <a:srgbClr val="FF0000"/>
                </a:solidFill>
              </a:rPr>
              <a:t>à</a:t>
            </a:r>
            <a:r>
              <a:rPr b="1" i="1" lang="en" sz="1900" strike="noStrike">
                <a:solidFill>
                  <a:srgbClr val="FF0000"/>
                </a:solidFill>
              </a:rPr>
              <a:t> di accesso</a:t>
            </a:r>
            <a:r>
              <a:rPr lang="en" sz="1900" strike="noStrike"/>
              <a:t>: I tempi di accesso a una memoria secondaria sono maggiori (di qualche ordine di grandezza) rispetto alla memoria principa</a:t>
            </a:r>
            <a:endParaRPr sz="1900" strike="noStrike"/>
          </a:p>
          <a:p>
            <a:pPr indent="0" lvl="0" marL="0" marR="0" rtl="0" algn="l">
              <a:spcBef>
                <a:spcPts val="0"/>
              </a:spcBef>
              <a:spcAft>
                <a:spcPts val="0"/>
              </a:spcAft>
              <a:buNone/>
            </a:pPr>
            <a:r>
              <a:t/>
            </a:r>
            <a:endParaRPr sz="1900" strike="noStrike">
              <a:solidFill>
                <a:srgbClr val="009999"/>
              </a:solidFill>
            </a:endParaRPr>
          </a:p>
          <a:p>
            <a:pPr indent="0" lvl="0" marL="0" marR="0" rtl="0" algn="l">
              <a:spcBef>
                <a:spcPts val="0"/>
              </a:spcBef>
              <a:spcAft>
                <a:spcPts val="0"/>
              </a:spcAft>
              <a:buNone/>
            </a:pPr>
            <a:r>
              <a:rPr i="1" lang="en" sz="1900" strike="noStrike"/>
              <a:t>Mentre la memoria </a:t>
            </a:r>
            <a:r>
              <a:rPr b="1" i="1" lang="en" sz="1900" strike="noStrike"/>
              <a:t>secondaria</a:t>
            </a:r>
            <a:r>
              <a:rPr i="1" lang="en" sz="1900" strike="noStrike"/>
              <a:t> memorizza e conserva tutti i programmi e i dati del calcolatore, la memoria </a:t>
            </a:r>
            <a:r>
              <a:rPr b="1" i="1" lang="en" sz="1900" strike="noStrike"/>
              <a:t>centrale</a:t>
            </a:r>
            <a:r>
              <a:rPr i="1" lang="en" sz="1900" strike="noStrike"/>
              <a:t> memorizza i programmi in esecuzione e i dati necessari per la loro esecuzione.</a:t>
            </a:r>
            <a:endParaRPr sz="1900" strike="noStrike"/>
          </a:p>
        </p:txBody>
      </p:sp>
      <p:sp>
        <p:nvSpPr>
          <p:cNvPr id="308" name="Google Shape;308;p38"/>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Caratteristiche delle memorie secondarie</a:t>
            </a:r>
            <a:endParaRPr b="1">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9"/>
          <p:cNvSpPr txBox="1"/>
          <p:nvPr/>
        </p:nvSpPr>
        <p:spPr>
          <a:xfrm>
            <a:off x="38100" y="792599"/>
            <a:ext cx="9067800" cy="4350900"/>
          </a:xfrm>
          <a:prstGeom prst="rect">
            <a:avLst/>
          </a:prstGeom>
          <a:noFill/>
          <a:ln>
            <a:noFill/>
          </a:ln>
        </p:spPr>
        <p:txBody>
          <a:bodyPr anchorCtr="0" anchor="t" bIns="44275" lIns="90350" spcFirstLastPara="1" rIns="90350" wrap="square" tIns="44275">
            <a:noAutofit/>
          </a:bodyPr>
          <a:lstStyle/>
          <a:p>
            <a:pPr indent="0" lvl="0" marL="0" marR="0" rtl="0" algn="l">
              <a:lnSpc>
                <a:spcPct val="100000"/>
              </a:lnSpc>
              <a:spcBef>
                <a:spcPts val="0"/>
              </a:spcBef>
              <a:spcAft>
                <a:spcPts val="0"/>
              </a:spcAft>
              <a:buNone/>
            </a:pPr>
            <a:r>
              <a:rPr b="1" i="1" lang="en" sz="1900" strike="noStrike"/>
              <a:t>Disco ottico</a:t>
            </a:r>
            <a:r>
              <a:rPr lang="en" sz="1900" strike="noStrike"/>
              <a:t>: piatto rigido su cui viene proiettato un raggio laser (la cui potenza, ordine dei milliwatt, dipende dalla operazione -lettura, scrittura, cancellazione per riscrittura-) la cui riflessione cambia quando incontra le depressioni (PIT) rispetto alla superficie (LAND).</a:t>
            </a:r>
            <a:endParaRPr sz="1900" strike="noStrike"/>
          </a:p>
          <a:p>
            <a:pPr indent="-342719" lvl="0" marL="342719" marR="0" rtl="0" algn="l">
              <a:lnSpc>
                <a:spcPct val="100000"/>
              </a:lnSpc>
              <a:spcBef>
                <a:spcPts val="349"/>
              </a:spcBef>
              <a:spcAft>
                <a:spcPts val="0"/>
              </a:spcAft>
              <a:buNone/>
            </a:pPr>
            <a:r>
              <a:t/>
            </a:r>
            <a:endParaRPr sz="1900" strike="noStrike"/>
          </a:p>
          <a:p>
            <a:pPr indent="-342719" lvl="0" marL="342719" marR="0" rtl="0" algn="l">
              <a:lnSpc>
                <a:spcPct val="100000"/>
              </a:lnSpc>
              <a:spcBef>
                <a:spcPts val="697"/>
              </a:spcBef>
              <a:spcAft>
                <a:spcPts val="0"/>
              </a:spcAft>
              <a:buNone/>
            </a:pPr>
            <a:r>
              <a:rPr i="1" lang="en" sz="1900" strike="noStrike"/>
              <a:t>0 e 1 non vanno identificati con PIT e LAND:  </a:t>
            </a:r>
            <a:endParaRPr sz="1900" strike="noStrike"/>
          </a:p>
          <a:p>
            <a:pPr indent="-342719" lvl="0" marL="342719" marR="0" rtl="0" algn="l">
              <a:lnSpc>
                <a:spcPct val="100000"/>
              </a:lnSpc>
              <a:spcBef>
                <a:spcPts val="697"/>
              </a:spcBef>
              <a:spcAft>
                <a:spcPts val="0"/>
              </a:spcAft>
              <a:buNone/>
            </a:pPr>
            <a:r>
              <a:rPr b="1" lang="en" sz="1900" strike="noStrike"/>
              <a:t>1</a:t>
            </a:r>
            <a:r>
              <a:rPr i="1" lang="en" sz="1900" strike="noStrike"/>
              <a:t> variazione tra PIT e LAND  oppure tra LAND e PIT</a:t>
            </a:r>
            <a:endParaRPr sz="1900" strike="noStrike"/>
          </a:p>
          <a:p>
            <a:pPr indent="-342719" lvl="0" marL="342719" marR="0" rtl="0" algn="l">
              <a:lnSpc>
                <a:spcPct val="100000"/>
              </a:lnSpc>
              <a:spcBef>
                <a:spcPts val="697"/>
              </a:spcBef>
              <a:spcAft>
                <a:spcPts val="0"/>
              </a:spcAft>
              <a:buNone/>
            </a:pPr>
            <a:r>
              <a:rPr b="1" lang="en" sz="1900" strike="noStrike"/>
              <a:t>0</a:t>
            </a:r>
            <a:r>
              <a:rPr i="1" lang="en" sz="1900" strike="noStrike"/>
              <a:t> nessuna variazione.</a:t>
            </a:r>
            <a:endParaRPr sz="1900" strike="noStrike"/>
          </a:p>
          <a:p>
            <a:pPr indent="-342719" lvl="0" marL="342719" marR="0" rtl="0" algn="l">
              <a:lnSpc>
                <a:spcPct val="102000"/>
              </a:lnSpc>
              <a:spcBef>
                <a:spcPts val="349"/>
              </a:spcBef>
              <a:spcAft>
                <a:spcPts val="0"/>
              </a:spcAft>
              <a:buNone/>
            </a:pPr>
            <a:r>
              <a:t/>
            </a:r>
            <a:endParaRPr sz="1900" strike="noStrike"/>
          </a:p>
          <a:p>
            <a:pPr indent="0" lvl="0" marL="0" marR="0" rtl="0" algn="l">
              <a:lnSpc>
                <a:spcPct val="102000"/>
              </a:lnSpc>
              <a:spcBef>
                <a:spcPts val="697"/>
              </a:spcBef>
              <a:spcAft>
                <a:spcPts val="0"/>
              </a:spcAft>
              <a:buNone/>
            </a:pPr>
            <a:r>
              <a:rPr lang="en" sz="1900" strike="noStrike"/>
              <a:t>Scritti (in genere) una sola volta, perché le modifiche fisiche prodotte</a:t>
            </a:r>
            <a:r>
              <a:rPr lang="en" sz="1900"/>
              <a:t> </a:t>
            </a:r>
            <a:r>
              <a:rPr lang="en" sz="1900" strike="noStrike"/>
              <a:t>durante la scrittura sono irreversibili,  sono solitamente usati per la distribuzione dei programmi e come archivi che non devono essere modificati (capacità dai 500 MByte a uno o più GByte)</a:t>
            </a:r>
            <a:endParaRPr sz="1900" strike="noStrike"/>
          </a:p>
        </p:txBody>
      </p:sp>
      <p:sp>
        <p:nvSpPr>
          <p:cNvPr id="315" name="Google Shape;315;p39"/>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Dischi Ottici</a:t>
            </a:r>
            <a:endParaRPr b="1">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40"/>
          <p:cNvPicPr preferRelativeResize="0"/>
          <p:nvPr/>
        </p:nvPicPr>
        <p:blipFill rotWithShape="1">
          <a:blip r:embed="rId3">
            <a:alphaModFix/>
          </a:blip>
          <a:srcRect b="0" l="1429" r="0" t="0"/>
          <a:stretch/>
        </p:blipFill>
        <p:spPr>
          <a:xfrm>
            <a:off x="1380800" y="842300"/>
            <a:ext cx="5938549" cy="3859376"/>
          </a:xfrm>
          <a:prstGeom prst="rect">
            <a:avLst/>
          </a:prstGeom>
          <a:noFill/>
          <a:ln>
            <a:noFill/>
          </a:ln>
        </p:spPr>
      </p:pic>
      <p:sp>
        <p:nvSpPr>
          <p:cNvPr id="322" name="Google Shape;322;p40"/>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rPr>
              <a:t>Dischi Ottici</a:t>
            </a:r>
            <a:endParaRPr b="1">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41"/>
          <p:cNvPicPr preferRelativeResize="0"/>
          <p:nvPr/>
        </p:nvPicPr>
        <p:blipFill rotWithShape="1">
          <a:blip r:embed="rId3">
            <a:alphaModFix/>
          </a:blip>
          <a:srcRect b="0" l="0" r="0" t="11229"/>
          <a:stretch/>
        </p:blipFill>
        <p:spPr>
          <a:xfrm>
            <a:off x="531625" y="793975"/>
            <a:ext cx="8205050" cy="4202300"/>
          </a:xfrm>
          <a:prstGeom prst="rect">
            <a:avLst/>
          </a:prstGeom>
          <a:noFill/>
          <a:ln>
            <a:noFill/>
          </a:ln>
        </p:spPr>
      </p:pic>
      <p:sp>
        <p:nvSpPr>
          <p:cNvPr id="329" name="Google Shape;329;p41"/>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rPr>
              <a:t>Dischi Ottici</a:t>
            </a:r>
            <a:endParaRPr b="1">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2"/>
          <p:cNvSpPr txBox="1"/>
          <p:nvPr/>
        </p:nvSpPr>
        <p:spPr>
          <a:xfrm>
            <a:off x="93600" y="741424"/>
            <a:ext cx="9050400" cy="4376700"/>
          </a:xfrm>
          <a:prstGeom prst="rect">
            <a:avLst/>
          </a:prstGeom>
          <a:noFill/>
          <a:ln>
            <a:noFill/>
          </a:ln>
        </p:spPr>
        <p:txBody>
          <a:bodyPr anchorCtr="0" anchor="t" bIns="44275" lIns="90350" spcFirstLastPara="1" rIns="90350" wrap="square" tIns="44275">
            <a:noAutofit/>
          </a:bodyPr>
          <a:lstStyle/>
          <a:p>
            <a:pPr indent="-342719" lvl="0" marL="342719" marR="0" rtl="0" algn="l">
              <a:lnSpc>
                <a:spcPct val="80000"/>
              </a:lnSpc>
              <a:spcBef>
                <a:spcPts val="0"/>
              </a:spcBef>
              <a:spcAft>
                <a:spcPts val="0"/>
              </a:spcAft>
              <a:buNone/>
            </a:pPr>
            <a:r>
              <a:rPr b="1" lang="en" sz="2000" strike="noStrike"/>
              <a:t>CD (Compact Disc)</a:t>
            </a:r>
            <a:r>
              <a:rPr lang="en" sz="2000" strike="noStrike"/>
              <a:t>: l’informazione è memorizzata in un’unica traccia a spirale, lungo la quale la densità di scrittura è costante (1,66/micron pari a 42 kbit/pollice). La distanza tra 2 giri successivi della spirale (</a:t>
            </a:r>
            <a:r>
              <a:rPr i="1" lang="en" sz="2000" strike="noStrike"/>
              <a:t>track pitch</a:t>
            </a:r>
            <a:r>
              <a:rPr lang="en" sz="2000" strike="noStrike"/>
              <a:t>) è di 1,6 micron.</a:t>
            </a:r>
            <a:endParaRPr sz="2000" strike="noStrike"/>
          </a:p>
          <a:p>
            <a:pPr indent="-342719" lvl="0" marL="342719" marR="0" rtl="0" algn="l">
              <a:lnSpc>
                <a:spcPct val="80000"/>
              </a:lnSpc>
              <a:spcBef>
                <a:spcPts val="697"/>
              </a:spcBef>
              <a:spcAft>
                <a:spcPts val="0"/>
              </a:spcAft>
              <a:buNone/>
            </a:pPr>
            <a:br>
              <a:rPr lang="en" sz="2000"/>
            </a:br>
            <a:r>
              <a:rPr b="1" lang="en" sz="2000" strike="noStrike"/>
              <a:t>CLV </a:t>
            </a:r>
            <a:r>
              <a:rPr i="1" lang="en" sz="2000" strike="noStrike"/>
              <a:t>(velocità lineare costante)</a:t>
            </a:r>
            <a:r>
              <a:rPr lang="en" sz="2000" strike="noStrike"/>
              <a:t>: il disco ruota a velocità lineare costante. La velocità di rotazione varia da 200 a 500 giri al minuto (1 x velocità di base 1,2 m/s), a seconda della posizione dei dati. Tale velocità è determinata dal </a:t>
            </a:r>
            <a:r>
              <a:rPr i="1" lang="en" sz="2000" u="sng" strike="noStrike"/>
              <a:t>bit rate</a:t>
            </a:r>
            <a:r>
              <a:rPr i="1" lang="en" sz="2000" strike="noStrike"/>
              <a:t> necessario per la riproduzione dei brani musicali (~150KB/s). Poiché per applicazioni digitali tale velocit</a:t>
            </a:r>
            <a:r>
              <a:rPr i="1" lang="en" sz="2000"/>
              <a:t>à</a:t>
            </a:r>
            <a:r>
              <a:rPr i="1" lang="en" sz="2000" strike="noStrike"/>
              <a:t> risulta troppo bassa, da molti anni sono oramai presenti dispositivi con velocità multipla (2X, 4X,..  30X..40X..)</a:t>
            </a:r>
            <a:endParaRPr sz="2000" strike="noStrike"/>
          </a:p>
          <a:p>
            <a:pPr indent="-342719" lvl="0" marL="342719" marR="0" rtl="0" algn="l">
              <a:lnSpc>
                <a:spcPct val="80000"/>
              </a:lnSpc>
              <a:spcBef>
                <a:spcPts val="224"/>
              </a:spcBef>
              <a:spcAft>
                <a:spcPts val="0"/>
              </a:spcAft>
              <a:buNone/>
            </a:pPr>
            <a:r>
              <a:t/>
            </a:r>
            <a:endParaRPr sz="2000" strike="noStrike"/>
          </a:p>
          <a:p>
            <a:pPr indent="-342719" lvl="0" marL="342719" marR="0" rtl="0" algn="l">
              <a:lnSpc>
                <a:spcPct val="80000"/>
              </a:lnSpc>
              <a:spcBef>
                <a:spcPts val="697"/>
              </a:spcBef>
              <a:spcAft>
                <a:spcPts val="0"/>
              </a:spcAft>
              <a:buNone/>
            </a:pPr>
            <a:r>
              <a:rPr b="1" lang="en" sz="2000" strike="noStrike"/>
              <a:t>CAV</a:t>
            </a:r>
            <a:r>
              <a:rPr lang="en" sz="2000" strike="noStrike"/>
              <a:t>  velocità angolare costante: il numero di bit per settore è costante, quindi la densità di scrittura è maggiore in corrispondenza del centro del disco (naturalmente la superficie esterna risulta sotto utilizzata).</a:t>
            </a:r>
            <a:endParaRPr sz="2000" strike="noStrike"/>
          </a:p>
        </p:txBody>
      </p:sp>
      <p:sp>
        <p:nvSpPr>
          <p:cNvPr id="336" name="Google Shape;336;p42"/>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Clr>
                <a:schemeClr val="dk1"/>
              </a:buClr>
              <a:buSzPts val="1100"/>
              <a:buFont typeface="Arial"/>
              <a:buNone/>
            </a:pPr>
            <a:r>
              <a:rPr b="1" lang="en">
                <a:solidFill>
                  <a:schemeClr val="lt1"/>
                </a:solidFill>
              </a:rPr>
              <a:t>Dischi Ottici</a:t>
            </a:r>
            <a:endParaRPr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Sommario</a:t>
            </a:r>
            <a:endParaRPr b="1">
              <a:solidFill>
                <a:srgbClr val="FFFFFF"/>
              </a:solidFill>
            </a:endParaRPr>
          </a:p>
        </p:txBody>
      </p:sp>
      <p:sp>
        <p:nvSpPr>
          <p:cNvPr id="71" name="Google Shape;71;p16"/>
          <p:cNvSpPr txBox="1"/>
          <p:nvPr>
            <p:ph idx="1" type="body"/>
          </p:nvPr>
        </p:nvSpPr>
        <p:spPr>
          <a:xfrm>
            <a:off x="484875" y="808125"/>
            <a:ext cx="8157300" cy="4050000"/>
          </a:xfrm>
          <a:prstGeom prst="rect">
            <a:avLst/>
          </a:prstGeom>
        </p:spPr>
        <p:txBody>
          <a:bodyPr anchorCtr="0" anchor="t" bIns="91425" lIns="91425" spcFirstLastPara="1" rIns="91425" wrap="square" tIns="91425">
            <a:noAutofit/>
          </a:bodyPr>
          <a:lstStyle/>
          <a:p>
            <a:pPr indent="-381000" lvl="0" marL="457200" rtl="0" algn="l">
              <a:lnSpc>
                <a:spcPct val="80000"/>
              </a:lnSpc>
              <a:spcBef>
                <a:spcPts val="592"/>
              </a:spcBef>
              <a:spcAft>
                <a:spcPts val="0"/>
              </a:spcAft>
              <a:buClr>
                <a:schemeClr val="dk1"/>
              </a:buClr>
              <a:buSzPts val="2400"/>
              <a:buChar char="●"/>
            </a:pPr>
            <a:r>
              <a:rPr lang="en" sz="2400">
                <a:solidFill>
                  <a:schemeClr val="dk1"/>
                </a:solidFill>
              </a:rPr>
              <a:t>I componenti di un computer</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Le memorie non volatili</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Le memorie permanenti</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Memorie magnetiche</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Memorie ottiche</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Conclusioni</a:t>
            </a:r>
            <a:endParaRPr sz="24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3"/>
          <p:cNvSpPr txBox="1"/>
          <p:nvPr/>
        </p:nvSpPr>
        <p:spPr>
          <a:xfrm>
            <a:off x="76325" y="980373"/>
            <a:ext cx="9067800" cy="4163400"/>
          </a:xfrm>
          <a:prstGeom prst="rect">
            <a:avLst/>
          </a:prstGeom>
          <a:noFill/>
          <a:ln>
            <a:noFill/>
          </a:ln>
        </p:spPr>
        <p:txBody>
          <a:bodyPr anchorCtr="0" anchor="ctr" bIns="44275" lIns="90350" spcFirstLastPara="1" rIns="90350" wrap="square" tIns="44275">
            <a:noAutofit/>
          </a:bodyPr>
          <a:lstStyle/>
          <a:p>
            <a:pPr indent="0" lvl="0" marL="0" marR="0" rtl="0" algn="l">
              <a:lnSpc>
                <a:spcPct val="68000"/>
              </a:lnSpc>
              <a:spcBef>
                <a:spcPts val="0"/>
              </a:spcBef>
              <a:spcAft>
                <a:spcPts val="0"/>
              </a:spcAft>
              <a:buNone/>
            </a:pPr>
            <a:r>
              <a:rPr b="1" i="1" lang="en" sz="2400" strike="noStrike"/>
              <a:t>CD-Recordable </a:t>
            </a:r>
            <a:r>
              <a:rPr lang="en" sz="2400" strike="noStrike"/>
              <a:t>(registrabili solo una volta): due strati di policarbonato racchiudono un sottilissimo foglio dorato ricoperto di pittura traslucida che si comporta come parte LAND. La registrazione consiste nel bruciare punti nello strato di pittura. E’ possibile effettuare registrazioni in piu’ sessioni, anche se le sessioni sono separate da spazi detti GAP, che sprecano tuttavia una grande quantità di spazio.</a:t>
            </a:r>
            <a:br>
              <a:rPr lang="en" sz="2400"/>
            </a:br>
            <a:br>
              <a:rPr lang="en" sz="2400"/>
            </a:br>
            <a:br>
              <a:rPr lang="en" sz="2400"/>
            </a:br>
            <a:r>
              <a:rPr b="1" i="1" lang="en" sz="2400" strike="noStrike"/>
              <a:t>CD-RW </a:t>
            </a:r>
            <a:r>
              <a:rPr lang="en" sz="2400" strike="noStrike"/>
              <a:t>(</a:t>
            </a:r>
            <a:r>
              <a:rPr b="1" i="1" lang="en" sz="2400" strike="noStrike"/>
              <a:t>rewritable</a:t>
            </a:r>
            <a:r>
              <a:rPr lang="en" sz="2400" strike="noStrike"/>
              <a:t>): CD cancellabili e riscrivibili. Usano la tecnologia del phase change (con potenze laser differenti  8  o 18 milliwatt  si trasforma una zona da cristallina ad amorfa e viceversa). La lettura avviene proiettando un raggio laser di bassa potenza che viene riflesso in modo diverso a seconda che il punto si trovi in uno stato cristallino o amorfo.</a:t>
            </a:r>
            <a:endParaRPr b="1" sz="2400" strike="noStrike"/>
          </a:p>
        </p:txBody>
      </p:sp>
      <p:sp>
        <p:nvSpPr>
          <p:cNvPr id="343" name="Google Shape;343;p43"/>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Clr>
                <a:schemeClr val="dk1"/>
              </a:buClr>
              <a:buSzPts val="1100"/>
              <a:buFont typeface="Arial"/>
              <a:buNone/>
            </a:pPr>
            <a:r>
              <a:rPr b="1" lang="en">
                <a:solidFill>
                  <a:schemeClr val="lt1"/>
                </a:solidFill>
              </a:rPr>
              <a:t>Dischi Ottici</a:t>
            </a:r>
            <a:endParaRPr b="1">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4"/>
          <p:cNvSpPr txBox="1"/>
          <p:nvPr/>
        </p:nvSpPr>
        <p:spPr>
          <a:xfrm>
            <a:off x="131750" y="1042500"/>
            <a:ext cx="9012300" cy="4101000"/>
          </a:xfrm>
          <a:prstGeom prst="rect">
            <a:avLst/>
          </a:prstGeom>
          <a:noFill/>
          <a:ln>
            <a:noFill/>
          </a:ln>
        </p:spPr>
        <p:txBody>
          <a:bodyPr anchorCtr="0" anchor="t" bIns="44275" lIns="90350" spcFirstLastPara="1" rIns="90350" wrap="square" tIns="44275">
            <a:noAutofit/>
          </a:bodyPr>
          <a:lstStyle/>
          <a:p>
            <a:pPr indent="-299939" lvl="0" marL="338039" marR="0" rtl="0" algn="l">
              <a:lnSpc>
                <a:spcPct val="100000"/>
              </a:lnSpc>
              <a:spcBef>
                <a:spcPts val="0"/>
              </a:spcBef>
              <a:spcAft>
                <a:spcPts val="0"/>
              </a:spcAft>
              <a:buClr>
                <a:srgbClr val="FF9966"/>
              </a:buClr>
              <a:buSzPts val="800"/>
              <a:buChar char="●"/>
            </a:pPr>
            <a:r>
              <a:rPr lang="en" sz="2200" strike="noStrike">
                <a:solidFill>
                  <a:srgbClr val="FF3300"/>
                </a:solidFill>
              </a:rPr>
              <a:t>DVD</a:t>
            </a:r>
            <a:r>
              <a:rPr lang="en" sz="2200" strike="noStrike">
                <a:solidFill>
                  <a:srgbClr val="009999"/>
                </a:solidFill>
              </a:rPr>
              <a:t> </a:t>
            </a:r>
            <a:r>
              <a:rPr lang="en" sz="2200" strike="noStrike"/>
              <a:t>(Digital Versatile Disk) o (Digital Video Disk)</a:t>
            </a:r>
            <a:endParaRPr sz="2200" strike="noStrike"/>
          </a:p>
          <a:p>
            <a:pPr indent="-368300" lvl="0" marL="457200" marR="0" rtl="0" algn="l">
              <a:lnSpc>
                <a:spcPct val="100000"/>
              </a:lnSpc>
              <a:spcBef>
                <a:spcPts val="0"/>
              </a:spcBef>
              <a:spcAft>
                <a:spcPts val="0"/>
              </a:spcAft>
              <a:buSzPts val="2200"/>
              <a:buChar char="●"/>
            </a:pPr>
            <a:r>
              <a:rPr i="0" lang="en" sz="2200" u="none" cap="none" strike="noStrike"/>
              <a:t>Capacità attuale di ~5GB </a:t>
            </a:r>
            <a:endParaRPr i="0" sz="2200" u="none" cap="none" strike="noStrike"/>
          </a:p>
          <a:p>
            <a:pPr indent="-368300" lvl="0" marL="457200" marR="0" rtl="0" algn="l">
              <a:lnSpc>
                <a:spcPct val="100000"/>
              </a:lnSpc>
              <a:spcBef>
                <a:spcPts val="0"/>
              </a:spcBef>
              <a:spcAft>
                <a:spcPts val="0"/>
              </a:spcAft>
              <a:buSzPts val="2200"/>
              <a:buChar char="●"/>
            </a:pPr>
            <a:r>
              <a:rPr i="0" lang="en" sz="2200" u="none" cap="none" strike="noStrike"/>
              <a:t>I PIT sono piu’ piccoli ( 0.4m)</a:t>
            </a:r>
            <a:endParaRPr i="0" sz="2200" u="none" cap="none" strike="noStrike"/>
          </a:p>
          <a:p>
            <a:pPr indent="-368300" lvl="0" marL="457200" marR="0" rtl="0" algn="l">
              <a:lnSpc>
                <a:spcPct val="100000"/>
              </a:lnSpc>
              <a:spcBef>
                <a:spcPts val="0"/>
              </a:spcBef>
              <a:spcAft>
                <a:spcPts val="0"/>
              </a:spcAft>
              <a:buSzPts val="2200"/>
              <a:buChar char="●"/>
            </a:pPr>
            <a:r>
              <a:rPr i="0" lang="en" sz="2200" u="none" cap="none" strike="noStrike"/>
              <a:t>Possono essere a due strati e a due facce.</a:t>
            </a:r>
            <a:endParaRPr i="0" sz="2200" u="none" cap="none" strike="noStrike"/>
          </a:p>
          <a:p>
            <a:pPr indent="-338039" lvl="0" marL="338039" marR="0" rtl="0" algn="l">
              <a:lnSpc>
                <a:spcPct val="100000"/>
              </a:lnSpc>
              <a:spcBef>
                <a:spcPts val="697"/>
              </a:spcBef>
              <a:spcAft>
                <a:spcPts val="0"/>
              </a:spcAft>
              <a:buNone/>
            </a:pPr>
            <a:r>
              <a:t/>
            </a:r>
            <a:endParaRPr sz="2200" strike="noStrike">
              <a:solidFill>
                <a:srgbClr val="009999"/>
              </a:solidFill>
            </a:endParaRPr>
          </a:p>
          <a:p>
            <a:pPr indent="-299939" lvl="0" marL="338039" marR="0" rtl="0" algn="l">
              <a:lnSpc>
                <a:spcPct val="100000"/>
              </a:lnSpc>
              <a:spcBef>
                <a:spcPts val="697"/>
              </a:spcBef>
              <a:spcAft>
                <a:spcPts val="0"/>
              </a:spcAft>
              <a:buClr>
                <a:srgbClr val="FF9966"/>
              </a:buClr>
              <a:buSzPts val="800"/>
              <a:buChar char="●"/>
            </a:pPr>
            <a:r>
              <a:rPr lang="en" sz="2200" strike="noStrike">
                <a:solidFill>
                  <a:srgbClr val="FF3300"/>
                </a:solidFill>
              </a:rPr>
              <a:t>DVD-R</a:t>
            </a:r>
            <a:r>
              <a:rPr lang="en" sz="2200" strike="noStrike">
                <a:solidFill>
                  <a:srgbClr val="009999"/>
                </a:solidFill>
              </a:rPr>
              <a:t> </a:t>
            </a:r>
            <a:r>
              <a:rPr lang="en" sz="2200" strike="noStrike"/>
              <a:t>scrivibili solo una volta</a:t>
            </a:r>
            <a:endParaRPr sz="2200" strike="noStrike"/>
          </a:p>
          <a:p>
            <a:pPr indent="-338039" lvl="0" marL="338039" marR="0" rtl="0" algn="l">
              <a:lnSpc>
                <a:spcPct val="100000"/>
              </a:lnSpc>
              <a:spcBef>
                <a:spcPts val="697"/>
              </a:spcBef>
              <a:spcAft>
                <a:spcPts val="0"/>
              </a:spcAft>
              <a:buNone/>
            </a:pPr>
            <a:r>
              <a:t/>
            </a:r>
            <a:endParaRPr sz="2200" strike="noStrike"/>
          </a:p>
          <a:p>
            <a:pPr indent="-299939" lvl="0" marL="338039" marR="0" rtl="0" algn="l">
              <a:lnSpc>
                <a:spcPct val="100000"/>
              </a:lnSpc>
              <a:spcBef>
                <a:spcPts val="697"/>
              </a:spcBef>
              <a:spcAft>
                <a:spcPts val="0"/>
              </a:spcAft>
              <a:buClr>
                <a:srgbClr val="FF9966"/>
              </a:buClr>
              <a:buSzPts val="800"/>
              <a:buChar char="●"/>
            </a:pPr>
            <a:r>
              <a:rPr lang="en" sz="2200" strike="noStrike">
                <a:solidFill>
                  <a:srgbClr val="FF3300"/>
                </a:solidFill>
              </a:rPr>
              <a:t>DVD-RAM</a:t>
            </a:r>
            <a:r>
              <a:rPr lang="en" sz="2200" strike="noStrike">
                <a:solidFill>
                  <a:srgbClr val="009999"/>
                </a:solidFill>
              </a:rPr>
              <a:t> </a:t>
            </a:r>
            <a:r>
              <a:rPr lang="en" sz="2200" strike="noStrike"/>
              <a:t>leggibili e scrivibili ( vanno inseriti in un supporto)</a:t>
            </a:r>
            <a:endParaRPr sz="2200" strike="noStrike"/>
          </a:p>
          <a:p>
            <a:pPr indent="-338039" lvl="0" marL="338039" marR="0" rtl="0" algn="l">
              <a:lnSpc>
                <a:spcPct val="100000"/>
              </a:lnSpc>
              <a:spcBef>
                <a:spcPts val="697"/>
              </a:spcBef>
              <a:spcAft>
                <a:spcPts val="0"/>
              </a:spcAft>
              <a:buNone/>
            </a:pPr>
            <a:r>
              <a:t/>
            </a:r>
            <a:endParaRPr sz="2200" strike="noStrike">
              <a:solidFill>
                <a:srgbClr val="009999"/>
              </a:solidFill>
            </a:endParaRPr>
          </a:p>
          <a:p>
            <a:pPr indent="-338039" lvl="0" marL="338039" marR="0" rtl="0" algn="l">
              <a:lnSpc>
                <a:spcPct val="100000"/>
              </a:lnSpc>
              <a:spcBef>
                <a:spcPts val="697"/>
              </a:spcBef>
              <a:spcAft>
                <a:spcPts val="0"/>
              </a:spcAft>
              <a:buNone/>
            </a:pPr>
            <a:r>
              <a:rPr lang="en" sz="2200" strike="noStrike"/>
              <a:t>Possono essere sia CAV che CLV </a:t>
            </a:r>
            <a:endParaRPr sz="2200" strike="noStrike"/>
          </a:p>
        </p:txBody>
      </p:sp>
      <p:sp>
        <p:nvSpPr>
          <p:cNvPr id="350" name="Google Shape;350;p44"/>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Clr>
                <a:schemeClr val="dk1"/>
              </a:buClr>
              <a:buSzPts val="1100"/>
              <a:buFont typeface="Arial"/>
              <a:buNone/>
            </a:pPr>
            <a:r>
              <a:rPr b="1" lang="en">
                <a:solidFill>
                  <a:schemeClr val="lt1"/>
                </a:solidFill>
              </a:rPr>
              <a:t>Dischi Ottici</a:t>
            </a:r>
            <a:endParaRPr b="1">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5"/>
          <p:cNvPicPr preferRelativeResize="0"/>
          <p:nvPr/>
        </p:nvPicPr>
        <p:blipFill rotWithShape="1">
          <a:blip r:embed="rId3">
            <a:alphaModFix/>
          </a:blip>
          <a:srcRect b="0" l="0" r="0" t="0"/>
          <a:stretch/>
        </p:blipFill>
        <p:spPr>
          <a:xfrm>
            <a:off x="1684575" y="949899"/>
            <a:ext cx="5325300" cy="3992300"/>
          </a:xfrm>
          <a:prstGeom prst="rect">
            <a:avLst/>
          </a:prstGeom>
          <a:noFill/>
          <a:ln>
            <a:noFill/>
          </a:ln>
        </p:spPr>
      </p:pic>
      <p:sp>
        <p:nvSpPr>
          <p:cNvPr id="357" name="Google Shape;357;p45"/>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DVD Drive</a:t>
            </a:r>
            <a:endParaRPr b="1">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p:nvPr/>
        </p:nvSpPr>
        <p:spPr>
          <a:xfrm>
            <a:off x="0" y="1028700"/>
            <a:ext cx="9143982" cy="408645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4275" lIns="90350" spcFirstLastPara="1" rIns="90350" wrap="square" tIns="44275">
            <a:noAutofit/>
          </a:bodyPr>
          <a:lstStyle/>
          <a:p>
            <a:pPr indent="0" lvl="0" marL="0" marR="0" rtl="0" algn="l">
              <a:spcBef>
                <a:spcPts val="0"/>
              </a:spcBef>
              <a:spcAft>
                <a:spcPts val="0"/>
              </a:spcAft>
              <a:buNone/>
            </a:pPr>
            <a:r>
              <a:rPr b="1" lang="en" sz="2800" strike="noStrike">
                <a:solidFill>
                  <a:srgbClr val="009999"/>
                </a:solidFill>
                <a:latin typeface="Times New Roman"/>
                <a:ea typeface="Times New Roman"/>
                <a:cs typeface="Times New Roman"/>
                <a:sym typeface="Times New Roman"/>
              </a:rPr>
              <a:t>			   	                </a:t>
            </a:r>
            <a:r>
              <a:rPr b="1" lang="en" sz="2800" strike="noStrike">
                <a:latin typeface="Times New Roman"/>
                <a:ea typeface="Times New Roman"/>
                <a:cs typeface="Times New Roman"/>
                <a:sym typeface="Times New Roman"/>
              </a:rPr>
              <a:t>DVD 				               CD</a:t>
            </a:r>
            <a:endParaRPr b="0" sz="28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Diametro del disco 	   	120 mm 			            120 mm</a:t>
            </a:r>
            <a:endParaRPr b="0" sz="24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Spessore del disco 	   	1.2 mm (0.6 mm x 2) 		1.2 mm</a:t>
            </a:r>
            <a:endParaRPr b="0" sz="24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Numero di superfici 	   	1 or 2 				            1</a:t>
            </a:r>
            <a:endParaRPr b="0" sz="24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Numero di strati 	   	      1 or 2 				            1</a:t>
            </a:r>
            <a:endParaRPr b="0" sz="24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Dimensione min PIT    	0.4 micron 			      0.834 micron</a:t>
            </a:r>
            <a:endParaRPr b="0" sz="24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Larghezza traccia 	   	      0.74 micron 			      3.058 micron</a:t>
            </a:r>
            <a:endParaRPr b="0" sz="24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Vel. media di trasf. 	   	4.7 Mbyte/s 			      0.15 Mbyte/s</a:t>
            </a:r>
            <a:endParaRPr b="0" sz="24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Capacità (1 strato,1 sup.) 	5 Gbyte 			            0.682 Gbyte</a:t>
            </a:r>
            <a:endParaRPr b="0" sz="2400" strike="noStrike">
              <a:latin typeface="Times New Roman"/>
              <a:ea typeface="Times New Roman"/>
              <a:cs typeface="Times New Roman"/>
              <a:sym typeface="Times New Roman"/>
            </a:endParaRPr>
          </a:p>
          <a:p>
            <a:pPr indent="0" lvl="0" marL="0" marR="0" rtl="0" algn="l">
              <a:spcBef>
                <a:spcPts val="0"/>
              </a:spcBef>
              <a:spcAft>
                <a:spcPts val="0"/>
              </a:spcAft>
              <a:buNone/>
            </a:pPr>
            <a:r>
              <a:rPr b="0" lang="en" sz="2400" strike="noStrike">
                <a:latin typeface="Times New Roman"/>
                <a:ea typeface="Times New Roman"/>
                <a:cs typeface="Times New Roman"/>
                <a:sym typeface="Times New Roman"/>
              </a:rPr>
              <a:t>Capacità (2 strati, 2 sup.) 	17 Gbyte</a:t>
            </a:r>
            <a:endParaRPr b="0" sz="2400" strike="noStrike">
              <a:latin typeface="Times New Roman"/>
              <a:ea typeface="Times New Roman"/>
              <a:cs typeface="Times New Roman"/>
              <a:sym typeface="Times New Roman"/>
            </a:endParaRPr>
          </a:p>
        </p:txBody>
      </p:sp>
      <p:sp>
        <p:nvSpPr>
          <p:cNvPr id="364" name="Google Shape;364;p46"/>
          <p:cNvSpPr txBox="1"/>
          <p:nvPr>
            <p:ph idx="4294967295"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Confronto tra DVD e CD</a:t>
            </a:r>
            <a:endParaRPr b="1">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p:nvPr/>
        </p:nvSpPr>
        <p:spPr>
          <a:xfrm>
            <a:off x="0" y="1177470"/>
            <a:ext cx="9144000" cy="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1" name="Google Shape;371;p47"/>
          <p:cNvPicPr preferRelativeResize="0"/>
          <p:nvPr/>
        </p:nvPicPr>
        <p:blipFill rotWithShape="1">
          <a:blip r:embed="rId3">
            <a:alphaModFix/>
          </a:blip>
          <a:srcRect b="0" l="0" r="0" t="0"/>
          <a:stretch/>
        </p:blipFill>
        <p:spPr>
          <a:xfrm>
            <a:off x="835400" y="817050"/>
            <a:ext cx="7273725" cy="3967000"/>
          </a:xfrm>
          <a:prstGeom prst="rect">
            <a:avLst/>
          </a:prstGeom>
          <a:noFill/>
          <a:ln>
            <a:noFill/>
          </a:ln>
        </p:spPr>
      </p:pic>
      <p:sp>
        <p:nvSpPr>
          <p:cNvPr id="372" name="Google Shape;372;p47"/>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BUS (P)ATA (Advanced Technology </a:t>
            </a:r>
            <a:r>
              <a:rPr b="1" lang="en">
                <a:solidFill>
                  <a:srgbClr val="FFFFFF"/>
                </a:solidFill>
              </a:rPr>
              <a:t>Attachment</a:t>
            </a:r>
            <a:r>
              <a:rPr b="1" lang="en">
                <a:solidFill>
                  <a:srgbClr val="FFFFFF"/>
                </a:solidFill>
              </a:rPr>
              <a:t>)</a:t>
            </a:r>
            <a:endParaRPr b="1">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48"/>
          <p:cNvPicPr preferRelativeResize="0"/>
          <p:nvPr/>
        </p:nvPicPr>
        <p:blipFill>
          <a:blip r:embed="rId3">
            <a:alphaModFix/>
          </a:blip>
          <a:stretch>
            <a:fillRect/>
          </a:stretch>
        </p:blipFill>
        <p:spPr>
          <a:xfrm>
            <a:off x="0" y="549875"/>
            <a:ext cx="9144000" cy="3695700"/>
          </a:xfrm>
          <a:prstGeom prst="rect">
            <a:avLst/>
          </a:prstGeom>
          <a:noFill/>
          <a:ln>
            <a:noFill/>
          </a:ln>
        </p:spPr>
      </p:pic>
      <p:sp>
        <p:nvSpPr>
          <p:cNvPr id="379" name="Google Shape;379;p48"/>
          <p:cNvSpPr/>
          <p:nvPr/>
        </p:nvSpPr>
        <p:spPr>
          <a:xfrm>
            <a:off x="0" y="1177470"/>
            <a:ext cx="9144000" cy="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8"/>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Memorie permanenti a più livelli</a:t>
            </a:r>
            <a:endParaRPr b="1">
              <a:solidFill>
                <a:srgbClr val="FFFFFF"/>
              </a:solidFill>
            </a:endParaRPr>
          </a:p>
        </p:txBody>
      </p:sp>
      <p:sp>
        <p:nvSpPr>
          <p:cNvPr id="381" name="Google Shape;381;p48"/>
          <p:cNvSpPr/>
          <p:nvPr/>
        </p:nvSpPr>
        <p:spPr>
          <a:xfrm>
            <a:off x="3879000" y="1177475"/>
            <a:ext cx="1386000" cy="488100"/>
          </a:xfrm>
          <a:prstGeom prst="trapezoid">
            <a:avLst>
              <a:gd fmla="val 25000"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RAM Disk</a:t>
            </a:r>
            <a:endParaRPr b="1"/>
          </a:p>
        </p:txBody>
      </p:sp>
      <p:sp>
        <p:nvSpPr>
          <p:cNvPr id="382" name="Google Shape;382;p48"/>
          <p:cNvSpPr/>
          <p:nvPr/>
        </p:nvSpPr>
        <p:spPr>
          <a:xfrm>
            <a:off x="3747825" y="1665575"/>
            <a:ext cx="1649400" cy="488100"/>
          </a:xfrm>
          <a:prstGeom prst="trapezoid">
            <a:avLst>
              <a:gd fmla="val 25000"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Solid State Drive</a:t>
            </a:r>
            <a:endParaRPr b="1"/>
          </a:p>
        </p:txBody>
      </p:sp>
      <p:sp>
        <p:nvSpPr>
          <p:cNvPr id="383" name="Google Shape;383;p48"/>
          <p:cNvSpPr/>
          <p:nvPr/>
        </p:nvSpPr>
        <p:spPr>
          <a:xfrm>
            <a:off x="3630700" y="2153675"/>
            <a:ext cx="1883700" cy="488100"/>
          </a:xfrm>
          <a:prstGeom prst="trapezoid">
            <a:avLst>
              <a:gd fmla="val 25000"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Hybrid </a:t>
            </a:r>
            <a:r>
              <a:rPr b="1" lang="en"/>
              <a:t>Solid State Drive</a:t>
            </a:r>
            <a:endParaRPr b="1"/>
          </a:p>
        </p:txBody>
      </p:sp>
      <p:sp>
        <p:nvSpPr>
          <p:cNvPr id="384" name="Google Shape;384;p48"/>
          <p:cNvSpPr/>
          <p:nvPr/>
        </p:nvSpPr>
        <p:spPr>
          <a:xfrm>
            <a:off x="3494075" y="2640575"/>
            <a:ext cx="2166600" cy="488100"/>
          </a:xfrm>
          <a:prstGeom prst="trapezoid">
            <a:avLst>
              <a:gd fmla="val 25000"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Hard Disk Drive</a:t>
            </a:r>
            <a:endParaRPr b="1"/>
          </a:p>
        </p:txBody>
      </p:sp>
      <p:sp>
        <p:nvSpPr>
          <p:cNvPr id="385" name="Google Shape;385;p48"/>
          <p:cNvSpPr/>
          <p:nvPr/>
        </p:nvSpPr>
        <p:spPr>
          <a:xfrm>
            <a:off x="3367175" y="3129875"/>
            <a:ext cx="2459400" cy="488100"/>
          </a:xfrm>
          <a:prstGeom prst="trapezoid">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Robotized </a:t>
            </a:r>
            <a:r>
              <a:rPr b="1" lang="en"/>
              <a:t>Hard Disk Drive</a:t>
            </a:r>
            <a:endParaRPr b="1"/>
          </a:p>
        </p:txBody>
      </p:sp>
      <p:sp>
        <p:nvSpPr>
          <p:cNvPr id="386" name="Google Shape;386;p48"/>
          <p:cNvSpPr/>
          <p:nvPr/>
        </p:nvSpPr>
        <p:spPr>
          <a:xfrm>
            <a:off x="3181750" y="3615575"/>
            <a:ext cx="2820600" cy="488100"/>
          </a:xfrm>
          <a:prstGeom prst="trapezoid">
            <a:avLst>
              <a:gd fmla="val 25000" name="adj"/>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Robotized Tape</a:t>
            </a:r>
            <a:endParaRPr b="1"/>
          </a:p>
        </p:txBody>
      </p:sp>
      <p:sp>
        <p:nvSpPr>
          <p:cNvPr id="387" name="Google Shape;387;p48"/>
          <p:cNvSpPr/>
          <p:nvPr/>
        </p:nvSpPr>
        <p:spPr>
          <a:xfrm>
            <a:off x="2943750" y="4106075"/>
            <a:ext cx="3302700" cy="488100"/>
          </a:xfrm>
          <a:prstGeom prst="trapezoid">
            <a:avLst>
              <a:gd fmla="val 25000" name="adj"/>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Tape Library</a:t>
            </a:r>
            <a:endParaRPr b="1"/>
          </a:p>
        </p:txBody>
      </p:sp>
      <p:sp>
        <p:nvSpPr>
          <p:cNvPr id="388" name="Google Shape;388;p48"/>
          <p:cNvSpPr txBox="1"/>
          <p:nvPr/>
        </p:nvSpPr>
        <p:spPr>
          <a:xfrm>
            <a:off x="0" y="4850700"/>
            <a:ext cx="9144000" cy="29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https://www.youtube.com/watch?v=sbO2rVQAy6I</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9"/>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Conclusioni</a:t>
            </a:r>
            <a:endParaRPr b="1">
              <a:solidFill>
                <a:srgbClr val="FFFFFF"/>
              </a:solidFill>
            </a:endParaRPr>
          </a:p>
        </p:txBody>
      </p:sp>
      <p:sp>
        <p:nvSpPr>
          <p:cNvPr id="394" name="Google Shape;394;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80000"/>
              </a:lnSpc>
              <a:spcBef>
                <a:spcPts val="0"/>
              </a:spcBef>
              <a:spcAft>
                <a:spcPts val="0"/>
              </a:spcAft>
              <a:buClr>
                <a:schemeClr val="dk1"/>
              </a:buClr>
              <a:buSzPts val="2400"/>
              <a:buChar char="●"/>
            </a:pPr>
            <a:r>
              <a:rPr lang="en" sz="2400">
                <a:solidFill>
                  <a:schemeClr val="dk1"/>
                </a:solidFill>
              </a:rPr>
              <a:t>Dal punto di vista architetturale, una scheda madre di una macchina del 2002 presenta molte analogie con quella di una macchina del 2020.</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Le memorie non volatili sono utilizzate solitamente per mantenere il software di base delle macchine (firmware).</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La memoria cache consente di migliorare le prestazioni di calcolo spostando il contenuto della memoria centrale in posizione prossimale alla CPU.</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0"/>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Conclusioni</a:t>
            </a:r>
            <a:endParaRPr b="1">
              <a:solidFill>
                <a:srgbClr val="FFFFFF"/>
              </a:solidFill>
            </a:endParaRPr>
          </a:p>
        </p:txBody>
      </p:sp>
      <p:sp>
        <p:nvSpPr>
          <p:cNvPr id="400" name="Google Shape;400;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lnSpc>
                <a:spcPct val="80000"/>
              </a:lnSpc>
              <a:spcBef>
                <a:spcPts val="0"/>
              </a:spcBef>
              <a:spcAft>
                <a:spcPts val="0"/>
              </a:spcAft>
              <a:buClr>
                <a:schemeClr val="dk1"/>
              </a:buClr>
              <a:buSzPts val="2400"/>
              <a:buChar char="●"/>
            </a:pPr>
            <a:r>
              <a:rPr lang="en" sz="2400">
                <a:solidFill>
                  <a:schemeClr val="dk1"/>
                </a:solidFill>
              </a:rPr>
              <a:t>La memoria cache è utilizzata anche nei sistemi di memorizzazione magnetica.</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Le memorie permanenti possono essere di tipo non volatile (FLASH), magnetico ed ottico.</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Un moderno sistema di calcolo ha più livelli di memoria permanente spesso gestiti automaticamente.</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nvSpPr>
        <p:spPr>
          <a:xfrm>
            <a:off x="131710" y="640415"/>
            <a:ext cx="9012300" cy="3957900"/>
          </a:xfrm>
          <a:prstGeom prst="rect">
            <a:avLst/>
          </a:prstGeom>
          <a:noFill/>
          <a:ln>
            <a:noFill/>
          </a:ln>
        </p:spPr>
        <p:txBody>
          <a:bodyPr anchorCtr="0" anchor="t" bIns="44275" lIns="90350" spcFirstLastPara="1" rIns="90350" wrap="square" tIns="44275">
            <a:noAutofit/>
          </a:bodyPr>
          <a:lstStyle/>
          <a:p>
            <a:pPr indent="0" lvl="0" marL="0" marR="0" rtl="0" algn="l">
              <a:lnSpc>
                <a:spcPct val="100000"/>
              </a:lnSpc>
              <a:spcBef>
                <a:spcPts val="0"/>
              </a:spcBef>
              <a:spcAft>
                <a:spcPts val="0"/>
              </a:spcAft>
              <a:buNone/>
            </a:pPr>
            <a:r>
              <a:rPr i="0" lang="en" sz="2400" u="none" cap="none" strike="noStrike"/>
              <a:t>In un computer possiamo distinguere le seguenti unità funzionali:</a:t>
            </a:r>
            <a:endParaRPr i="0" sz="2400" u="none" cap="none" strike="noStrike"/>
          </a:p>
          <a:p>
            <a:pPr indent="-338039" lvl="0" marL="338039" marR="0" rtl="0" algn="l">
              <a:lnSpc>
                <a:spcPct val="100000"/>
              </a:lnSpc>
              <a:spcBef>
                <a:spcPts val="799"/>
              </a:spcBef>
              <a:spcAft>
                <a:spcPts val="0"/>
              </a:spcAft>
              <a:buNone/>
            </a:pPr>
            <a:r>
              <a:t/>
            </a:r>
            <a:endParaRPr i="0" sz="2400" u="none" cap="none" strike="noStrike"/>
          </a:p>
          <a:p>
            <a:pPr indent="-280799" lvl="1" marL="737999" marR="0" rtl="0" algn="l">
              <a:lnSpc>
                <a:spcPct val="100000"/>
              </a:lnSpc>
              <a:spcBef>
                <a:spcPts val="799"/>
              </a:spcBef>
              <a:spcAft>
                <a:spcPts val="0"/>
              </a:spcAft>
              <a:buClr>
                <a:srgbClr val="999999"/>
              </a:buClr>
              <a:buSzPts val="2400"/>
              <a:buFont typeface="Arial"/>
              <a:buChar char="●"/>
            </a:pPr>
            <a:r>
              <a:rPr i="0" lang="en" sz="2400" u="none" cap="none" strike="noStrike">
                <a:solidFill>
                  <a:srgbClr val="999999"/>
                </a:solidFill>
              </a:rPr>
              <a:t>processore</a:t>
            </a:r>
            <a:endParaRPr i="0" sz="2400" u="none" cap="none" strike="noStrike">
              <a:solidFill>
                <a:srgbClr val="999999"/>
              </a:solidFill>
            </a:endParaRPr>
          </a:p>
          <a:p>
            <a:pPr indent="-280799" lvl="1" marL="737999" marR="0" rtl="0" algn="l">
              <a:lnSpc>
                <a:spcPct val="100000"/>
              </a:lnSpc>
              <a:spcBef>
                <a:spcPts val="799"/>
              </a:spcBef>
              <a:spcAft>
                <a:spcPts val="0"/>
              </a:spcAft>
              <a:buSzPts val="2400"/>
              <a:buFont typeface="Arial"/>
              <a:buChar char="●"/>
            </a:pPr>
            <a:r>
              <a:rPr i="0" lang="en" sz="2400" u="none" cap="none" strike="noStrike"/>
              <a:t>memoria principale</a:t>
            </a:r>
            <a:endParaRPr i="0" sz="2400" u="none" cap="none" strike="noStrike"/>
          </a:p>
          <a:p>
            <a:pPr indent="-280799" lvl="1" marL="737999" marR="0" rtl="0" algn="l">
              <a:lnSpc>
                <a:spcPct val="100000"/>
              </a:lnSpc>
              <a:spcBef>
                <a:spcPts val="799"/>
              </a:spcBef>
              <a:spcAft>
                <a:spcPts val="0"/>
              </a:spcAft>
              <a:buSzPts val="2400"/>
              <a:buFont typeface="Arial"/>
              <a:buChar char="●"/>
            </a:pPr>
            <a:r>
              <a:rPr b="1" i="0" lang="en" sz="2400" u="none" cap="none" strike="noStrike"/>
              <a:t>memoria secondaria</a:t>
            </a:r>
            <a:endParaRPr i="0" sz="2400" u="none" cap="none" strike="noStrike"/>
          </a:p>
          <a:p>
            <a:pPr indent="-280799" lvl="1" marL="737999" marR="0" rtl="0" algn="l">
              <a:lnSpc>
                <a:spcPct val="100000"/>
              </a:lnSpc>
              <a:spcBef>
                <a:spcPts val="799"/>
              </a:spcBef>
              <a:spcAft>
                <a:spcPts val="0"/>
              </a:spcAft>
              <a:buClr>
                <a:srgbClr val="999999"/>
              </a:buClr>
              <a:buSzPts val="2400"/>
              <a:buFont typeface="Arial"/>
              <a:buChar char="●"/>
            </a:pPr>
            <a:r>
              <a:rPr i="0" lang="en" sz="2400" u="none" cap="none" strike="noStrike">
                <a:solidFill>
                  <a:srgbClr val="999999"/>
                </a:solidFill>
              </a:rPr>
              <a:t>dispositivi di input/output</a:t>
            </a:r>
            <a:endParaRPr i="0" sz="2400" u="none" cap="none" strike="noStrike">
              <a:solidFill>
                <a:srgbClr val="999999"/>
              </a:solidFill>
            </a:endParaRPr>
          </a:p>
          <a:p>
            <a:pPr indent="-280799" lvl="1" marL="737999" marR="0" rtl="0" algn="l">
              <a:lnSpc>
                <a:spcPct val="100000"/>
              </a:lnSpc>
              <a:spcBef>
                <a:spcPts val="799"/>
              </a:spcBef>
              <a:spcAft>
                <a:spcPts val="0"/>
              </a:spcAft>
              <a:buClr>
                <a:srgbClr val="666666"/>
              </a:buClr>
              <a:buSzPts val="2400"/>
              <a:buFont typeface="Arial"/>
              <a:buChar char="●"/>
            </a:pPr>
            <a:r>
              <a:rPr i="0" lang="en" sz="2400" u="none" cap="none" strike="noStrike">
                <a:solidFill>
                  <a:srgbClr val="666666"/>
                </a:solidFill>
              </a:rPr>
              <a:t>linee di comunicazione (BUS)</a:t>
            </a:r>
            <a:endParaRPr i="0" sz="2400" u="none" cap="none" strike="noStrike">
              <a:solidFill>
                <a:srgbClr val="666666"/>
              </a:solidFill>
            </a:endParaRPr>
          </a:p>
        </p:txBody>
      </p:sp>
      <p:sp>
        <p:nvSpPr>
          <p:cNvPr id="78" name="Google Shape;78;p17"/>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ctr" bIns="46800" lIns="90000" spcFirstLastPara="1" rIns="90000" wrap="square" tIns="46800">
            <a:noAutofit/>
          </a:bodyPr>
          <a:lstStyle/>
          <a:p>
            <a:pPr indent="0" lvl="0" marL="0" rtl="0" algn="l">
              <a:spcBef>
                <a:spcPts val="0"/>
              </a:spcBef>
              <a:spcAft>
                <a:spcPts val="0"/>
              </a:spcAft>
              <a:buNone/>
            </a:pPr>
            <a:r>
              <a:rPr b="1" lang="en">
                <a:solidFill>
                  <a:srgbClr val="FFFFFF"/>
                </a:solidFill>
              </a:rPr>
              <a:t>Architettura dei computer</a:t>
            </a:r>
            <a:endParaRPr b="1">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Componenti principali di un computer</a:t>
            </a:r>
            <a:endParaRPr b="1">
              <a:solidFill>
                <a:srgbClr val="FFFFFF"/>
              </a:solidFill>
            </a:endParaRPr>
          </a:p>
        </p:txBody>
      </p:sp>
      <p:sp>
        <p:nvSpPr>
          <p:cNvPr id="85" name="Google Shape;85;p18"/>
          <p:cNvSpPr/>
          <p:nvPr/>
        </p:nvSpPr>
        <p:spPr>
          <a:xfrm>
            <a:off x="3668075" y="676225"/>
            <a:ext cx="4405800" cy="1311600"/>
          </a:xfrm>
          <a:prstGeom prst="rect">
            <a:avLst/>
          </a:prstGeom>
          <a:solidFill>
            <a:srgbClr val="E06666"/>
          </a:solidFill>
          <a:ln cap="flat" cmpd="sng" w="952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a:off x="1127075" y="881150"/>
            <a:ext cx="2028600" cy="983700"/>
          </a:xfrm>
          <a:prstGeom prst="rect">
            <a:avLst/>
          </a:prstGeom>
          <a:solidFill>
            <a:srgbClr val="6D9EEB"/>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Processore</a:t>
            </a:r>
            <a:endParaRPr/>
          </a:p>
        </p:txBody>
      </p:sp>
      <p:sp>
        <p:nvSpPr>
          <p:cNvPr id="87" name="Google Shape;87;p18"/>
          <p:cNvSpPr/>
          <p:nvPr/>
        </p:nvSpPr>
        <p:spPr>
          <a:xfrm>
            <a:off x="3738525" y="1536900"/>
            <a:ext cx="2028600" cy="327900"/>
          </a:xfrm>
          <a:prstGeom prst="rect">
            <a:avLst/>
          </a:prstGeom>
          <a:solidFill>
            <a:srgbClr val="EA9999"/>
          </a:solidFill>
          <a:ln cap="flat" cmpd="sng" w="952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Memoria</a:t>
            </a:r>
            <a:endParaRPr/>
          </a:p>
        </p:txBody>
      </p:sp>
      <p:sp>
        <p:nvSpPr>
          <p:cNvPr id="88" name="Google Shape;88;p18"/>
          <p:cNvSpPr/>
          <p:nvPr/>
        </p:nvSpPr>
        <p:spPr>
          <a:xfrm>
            <a:off x="3738525" y="1156525"/>
            <a:ext cx="2028600" cy="327900"/>
          </a:xfrm>
          <a:prstGeom prst="rect">
            <a:avLst/>
          </a:prstGeom>
          <a:solidFill>
            <a:srgbClr val="EA9999"/>
          </a:solidFill>
          <a:ln cap="flat" cmpd="sng" w="952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Memoria</a:t>
            </a:r>
            <a:endParaRPr/>
          </a:p>
        </p:txBody>
      </p:sp>
      <p:sp>
        <p:nvSpPr>
          <p:cNvPr id="89" name="Google Shape;89;p18"/>
          <p:cNvSpPr/>
          <p:nvPr/>
        </p:nvSpPr>
        <p:spPr>
          <a:xfrm>
            <a:off x="3738525" y="776150"/>
            <a:ext cx="2028600" cy="327900"/>
          </a:xfrm>
          <a:prstGeom prst="rect">
            <a:avLst/>
          </a:prstGeom>
          <a:solidFill>
            <a:srgbClr val="EA9999"/>
          </a:solidFill>
          <a:ln cap="flat" cmpd="sng" w="952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Memoria</a:t>
            </a:r>
            <a:endParaRPr/>
          </a:p>
        </p:txBody>
      </p:sp>
      <p:sp>
        <p:nvSpPr>
          <p:cNvPr id="90" name="Google Shape;90;p18"/>
          <p:cNvSpPr/>
          <p:nvPr/>
        </p:nvSpPr>
        <p:spPr>
          <a:xfrm>
            <a:off x="5940125" y="1536900"/>
            <a:ext cx="2028600" cy="327900"/>
          </a:xfrm>
          <a:prstGeom prst="rect">
            <a:avLst/>
          </a:prstGeom>
          <a:solidFill>
            <a:srgbClr val="EA9999"/>
          </a:solidFill>
          <a:ln cap="flat" cmpd="sng" w="952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Memoria</a:t>
            </a:r>
            <a:endParaRPr/>
          </a:p>
        </p:txBody>
      </p:sp>
      <p:sp>
        <p:nvSpPr>
          <p:cNvPr id="91" name="Google Shape;91;p18"/>
          <p:cNvSpPr/>
          <p:nvPr/>
        </p:nvSpPr>
        <p:spPr>
          <a:xfrm>
            <a:off x="5940125" y="1156525"/>
            <a:ext cx="2028600" cy="327900"/>
          </a:xfrm>
          <a:prstGeom prst="rect">
            <a:avLst/>
          </a:prstGeom>
          <a:solidFill>
            <a:srgbClr val="EA9999"/>
          </a:solidFill>
          <a:ln cap="flat" cmpd="sng" w="952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Memoria</a:t>
            </a:r>
            <a:endParaRPr/>
          </a:p>
        </p:txBody>
      </p:sp>
      <p:sp>
        <p:nvSpPr>
          <p:cNvPr id="92" name="Google Shape;92;p18"/>
          <p:cNvSpPr/>
          <p:nvPr/>
        </p:nvSpPr>
        <p:spPr>
          <a:xfrm>
            <a:off x="5940125" y="776150"/>
            <a:ext cx="2028600" cy="327900"/>
          </a:xfrm>
          <a:prstGeom prst="rect">
            <a:avLst/>
          </a:prstGeom>
          <a:solidFill>
            <a:srgbClr val="EA9999"/>
          </a:solidFill>
          <a:ln cap="flat" cmpd="sng" w="9525">
            <a:solidFill>
              <a:srgbClr val="66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Memoria</a:t>
            </a:r>
            <a:endParaRPr/>
          </a:p>
        </p:txBody>
      </p:sp>
      <p:cxnSp>
        <p:nvCxnSpPr>
          <p:cNvPr id="93" name="Google Shape;93;p18"/>
          <p:cNvCxnSpPr/>
          <p:nvPr/>
        </p:nvCxnSpPr>
        <p:spPr>
          <a:xfrm>
            <a:off x="358600" y="2961100"/>
            <a:ext cx="8412000" cy="51300"/>
          </a:xfrm>
          <a:prstGeom prst="straightConnector1">
            <a:avLst/>
          </a:prstGeom>
          <a:noFill/>
          <a:ln cap="flat" cmpd="sng" w="152400">
            <a:solidFill>
              <a:srgbClr val="000000"/>
            </a:solidFill>
            <a:prstDash val="solid"/>
            <a:round/>
            <a:headEnd len="med" w="med" type="none"/>
            <a:tailEnd len="med" w="med" type="none"/>
          </a:ln>
        </p:spPr>
      </p:cxnSp>
      <p:cxnSp>
        <p:nvCxnSpPr>
          <p:cNvPr id="94" name="Google Shape;94;p18"/>
          <p:cNvCxnSpPr/>
          <p:nvPr/>
        </p:nvCxnSpPr>
        <p:spPr>
          <a:xfrm>
            <a:off x="366000" y="2387325"/>
            <a:ext cx="8412000" cy="51300"/>
          </a:xfrm>
          <a:prstGeom prst="straightConnector1">
            <a:avLst/>
          </a:prstGeom>
          <a:noFill/>
          <a:ln cap="flat" cmpd="sng" w="38100">
            <a:solidFill>
              <a:srgbClr val="595959"/>
            </a:solidFill>
            <a:prstDash val="solid"/>
            <a:round/>
            <a:headEnd len="med" w="med" type="none"/>
            <a:tailEnd len="med" w="med" type="none"/>
          </a:ln>
        </p:spPr>
      </p:cxnSp>
      <p:cxnSp>
        <p:nvCxnSpPr>
          <p:cNvPr id="95" name="Google Shape;95;p18"/>
          <p:cNvCxnSpPr/>
          <p:nvPr/>
        </p:nvCxnSpPr>
        <p:spPr>
          <a:xfrm>
            <a:off x="1598375" y="1854525"/>
            <a:ext cx="0" cy="1075800"/>
          </a:xfrm>
          <a:prstGeom prst="straightConnector1">
            <a:avLst/>
          </a:prstGeom>
          <a:noFill/>
          <a:ln cap="flat" cmpd="sng" w="152400">
            <a:solidFill>
              <a:srgbClr val="000000"/>
            </a:solidFill>
            <a:prstDash val="solid"/>
            <a:round/>
            <a:headEnd len="med" w="med" type="none"/>
            <a:tailEnd len="med" w="med" type="none"/>
          </a:ln>
        </p:spPr>
      </p:cxnSp>
      <p:cxnSp>
        <p:nvCxnSpPr>
          <p:cNvPr id="96" name="Google Shape;96;p18"/>
          <p:cNvCxnSpPr/>
          <p:nvPr/>
        </p:nvCxnSpPr>
        <p:spPr>
          <a:xfrm>
            <a:off x="4752975" y="1990725"/>
            <a:ext cx="0" cy="1002300"/>
          </a:xfrm>
          <a:prstGeom prst="straightConnector1">
            <a:avLst/>
          </a:prstGeom>
          <a:noFill/>
          <a:ln cap="flat" cmpd="sng" w="152400">
            <a:solidFill>
              <a:srgbClr val="595959"/>
            </a:solidFill>
            <a:prstDash val="solid"/>
            <a:round/>
            <a:headEnd len="med" w="med" type="none"/>
            <a:tailEnd len="med" w="med" type="none"/>
          </a:ln>
        </p:spPr>
      </p:cxnSp>
      <p:cxnSp>
        <p:nvCxnSpPr>
          <p:cNvPr id="97" name="Google Shape;97;p18"/>
          <p:cNvCxnSpPr/>
          <p:nvPr/>
        </p:nvCxnSpPr>
        <p:spPr>
          <a:xfrm>
            <a:off x="2745925" y="1875025"/>
            <a:ext cx="0" cy="543000"/>
          </a:xfrm>
          <a:prstGeom prst="straightConnector1">
            <a:avLst/>
          </a:prstGeom>
          <a:noFill/>
          <a:ln cap="flat" cmpd="sng" w="38100">
            <a:solidFill>
              <a:srgbClr val="595959"/>
            </a:solidFill>
            <a:prstDash val="solid"/>
            <a:round/>
            <a:headEnd len="med" w="med" type="none"/>
            <a:tailEnd len="med" w="med" type="none"/>
          </a:ln>
        </p:spPr>
      </p:cxnSp>
      <p:cxnSp>
        <p:nvCxnSpPr>
          <p:cNvPr id="98" name="Google Shape;98;p18"/>
          <p:cNvCxnSpPr/>
          <p:nvPr/>
        </p:nvCxnSpPr>
        <p:spPr>
          <a:xfrm>
            <a:off x="7096579" y="1987825"/>
            <a:ext cx="2700" cy="440400"/>
          </a:xfrm>
          <a:prstGeom prst="straightConnector1">
            <a:avLst/>
          </a:prstGeom>
          <a:noFill/>
          <a:ln cap="flat" cmpd="sng" w="38100">
            <a:solidFill>
              <a:srgbClr val="595959"/>
            </a:solidFill>
            <a:prstDash val="solid"/>
            <a:round/>
            <a:headEnd len="med" w="med" type="none"/>
            <a:tailEnd len="med" w="med" type="none"/>
          </a:ln>
        </p:spPr>
      </p:cxnSp>
      <p:cxnSp>
        <p:nvCxnSpPr>
          <p:cNvPr id="99" name="Google Shape;99;p18"/>
          <p:cNvCxnSpPr>
            <a:stCxn id="100" idx="2"/>
            <a:endCxn id="101" idx="0"/>
          </p:cNvCxnSpPr>
          <p:nvPr/>
        </p:nvCxnSpPr>
        <p:spPr>
          <a:xfrm>
            <a:off x="1380300" y="3953750"/>
            <a:ext cx="0" cy="398400"/>
          </a:xfrm>
          <a:prstGeom prst="straightConnector1">
            <a:avLst/>
          </a:prstGeom>
          <a:noFill/>
          <a:ln cap="flat" cmpd="sng" w="9525">
            <a:solidFill>
              <a:srgbClr val="595959"/>
            </a:solidFill>
            <a:prstDash val="dot"/>
            <a:round/>
            <a:headEnd len="med" w="med" type="none"/>
            <a:tailEnd len="med" w="med" type="none"/>
          </a:ln>
        </p:spPr>
      </p:cxnSp>
      <p:sp>
        <p:nvSpPr>
          <p:cNvPr id="102" name="Google Shape;102;p18"/>
          <p:cNvSpPr/>
          <p:nvPr/>
        </p:nvSpPr>
        <p:spPr>
          <a:xfrm>
            <a:off x="2495900" y="3410775"/>
            <a:ext cx="2028600" cy="543000"/>
          </a:xfrm>
          <a:prstGeom prst="rect">
            <a:avLst/>
          </a:prstGeom>
          <a:solidFill>
            <a:srgbClr val="B6D7A8"/>
          </a:solid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Scheda Video</a:t>
            </a:r>
            <a:endParaRPr/>
          </a:p>
        </p:txBody>
      </p:sp>
      <p:sp>
        <p:nvSpPr>
          <p:cNvPr id="103" name="Google Shape;103;p18"/>
          <p:cNvSpPr/>
          <p:nvPr/>
        </p:nvSpPr>
        <p:spPr>
          <a:xfrm>
            <a:off x="2495900" y="4352125"/>
            <a:ext cx="2028600" cy="543000"/>
          </a:xfrm>
          <a:prstGeom prst="rect">
            <a:avLst/>
          </a:prstGeom>
          <a:solidFill>
            <a:srgbClr val="D9EAD3"/>
          </a:solidFill>
          <a:ln cap="flat" cmpd="sng" w="952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Monitor</a:t>
            </a:r>
            <a:endParaRPr/>
          </a:p>
        </p:txBody>
      </p:sp>
      <p:cxnSp>
        <p:nvCxnSpPr>
          <p:cNvPr id="104" name="Google Shape;104;p18"/>
          <p:cNvCxnSpPr>
            <a:stCxn id="102" idx="2"/>
            <a:endCxn id="103" idx="0"/>
          </p:cNvCxnSpPr>
          <p:nvPr/>
        </p:nvCxnSpPr>
        <p:spPr>
          <a:xfrm>
            <a:off x="3510200" y="3953775"/>
            <a:ext cx="0" cy="398400"/>
          </a:xfrm>
          <a:prstGeom prst="straightConnector1">
            <a:avLst/>
          </a:prstGeom>
          <a:noFill/>
          <a:ln cap="flat" cmpd="sng" w="9525">
            <a:solidFill>
              <a:srgbClr val="595959"/>
            </a:solidFill>
            <a:prstDash val="dot"/>
            <a:round/>
            <a:headEnd len="med" w="med" type="none"/>
            <a:tailEnd len="med" w="med" type="none"/>
          </a:ln>
        </p:spPr>
      </p:cxnSp>
      <p:cxnSp>
        <p:nvCxnSpPr>
          <p:cNvPr id="105" name="Google Shape;105;p18"/>
          <p:cNvCxnSpPr/>
          <p:nvPr/>
        </p:nvCxnSpPr>
        <p:spPr>
          <a:xfrm>
            <a:off x="4105316" y="3012400"/>
            <a:ext cx="1200" cy="399600"/>
          </a:xfrm>
          <a:prstGeom prst="straightConnector1">
            <a:avLst/>
          </a:prstGeom>
          <a:noFill/>
          <a:ln cap="flat" cmpd="sng" w="152400">
            <a:solidFill>
              <a:srgbClr val="000000"/>
            </a:solidFill>
            <a:prstDash val="solid"/>
            <a:round/>
            <a:headEnd len="med" w="med" type="none"/>
            <a:tailEnd len="med" w="med" type="none"/>
          </a:ln>
        </p:spPr>
      </p:cxnSp>
      <p:cxnSp>
        <p:nvCxnSpPr>
          <p:cNvPr id="106" name="Google Shape;106;p18"/>
          <p:cNvCxnSpPr/>
          <p:nvPr/>
        </p:nvCxnSpPr>
        <p:spPr>
          <a:xfrm>
            <a:off x="2752616" y="2387325"/>
            <a:ext cx="1500" cy="1024500"/>
          </a:xfrm>
          <a:prstGeom prst="straightConnector1">
            <a:avLst/>
          </a:prstGeom>
          <a:noFill/>
          <a:ln cap="flat" cmpd="sng" w="38100">
            <a:solidFill>
              <a:srgbClr val="595959"/>
            </a:solidFill>
            <a:prstDash val="solid"/>
            <a:round/>
            <a:headEnd len="med" w="med" type="none"/>
            <a:tailEnd len="med" w="med" type="none"/>
          </a:ln>
        </p:spPr>
      </p:cxnSp>
      <p:sp>
        <p:nvSpPr>
          <p:cNvPr id="107" name="Google Shape;107;p18"/>
          <p:cNvSpPr/>
          <p:nvPr/>
        </p:nvSpPr>
        <p:spPr>
          <a:xfrm>
            <a:off x="4705700" y="3410775"/>
            <a:ext cx="2028600" cy="543000"/>
          </a:xfrm>
          <a:prstGeom prst="rect">
            <a:avLst/>
          </a:prstGeom>
          <a:solidFill>
            <a:srgbClr val="6FA8DC"/>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USB</a:t>
            </a:r>
            <a:endParaRPr/>
          </a:p>
        </p:txBody>
      </p:sp>
      <p:sp>
        <p:nvSpPr>
          <p:cNvPr id="108" name="Google Shape;108;p18"/>
          <p:cNvSpPr/>
          <p:nvPr/>
        </p:nvSpPr>
        <p:spPr>
          <a:xfrm>
            <a:off x="4705700" y="4352125"/>
            <a:ext cx="827100" cy="543000"/>
          </a:xfrm>
          <a:prstGeom prst="rect">
            <a:avLst/>
          </a:prstGeom>
          <a:solidFill>
            <a:srgbClr val="C9DAF8"/>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Mouse</a:t>
            </a:r>
            <a:endParaRPr/>
          </a:p>
        </p:txBody>
      </p:sp>
      <p:sp>
        <p:nvSpPr>
          <p:cNvPr id="109" name="Google Shape;109;p18"/>
          <p:cNvSpPr/>
          <p:nvPr/>
        </p:nvSpPr>
        <p:spPr>
          <a:xfrm>
            <a:off x="5636775" y="4352150"/>
            <a:ext cx="910500" cy="543000"/>
          </a:xfrm>
          <a:prstGeom prst="rect">
            <a:avLst/>
          </a:prstGeom>
          <a:solidFill>
            <a:srgbClr val="C9DAF8"/>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Tastiera</a:t>
            </a:r>
            <a:endParaRPr/>
          </a:p>
        </p:txBody>
      </p:sp>
      <p:sp>
        <p:nvSpPr>
          <p:cNvPr id="110" name="Google Shape;110;p18"/>
          <p:cNvSpPr/>
          <p:nvPr/>
        </p:nvSpPr>
        <p:spPr>
          <a:xfrm>
            <a:off x="6608875" y="4352150"/>
            <a:ext cx="1126800" cy="543000"/>
          </a:xfrm>
          <a:prstGeom prst="rect">
            <a:avLst/>
          </a:prstGeom>
          <a:solidFill>
            <a:srgbClr val="C9DAF8"/>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Stampante</a:t>
            </a:r>
            <a:endParaRPr/>
          </a:p>
        </p:txBody>
      </p:sp>
      <p:sp>
        <p:nvSpPr>
          <p:cNvPr id="111" name="Google Shape;111;p18"/>
          <p:cNvSpPr/>
          <p:nvPr/>
        </p:nvSpPr>
        <p:spPr>
          <a:xfrm>
            <a:off x="6915500" y="3410775"/>
            <a:ext cx="2028600" cy="543000"/>
          </a:xfrm>
          <a:prstGeom prst="rect">
            <a:avLst/>
          </a:prstGeom>
          <a:solidFill>
            <a:srgbClr val="FFD966"/>
          </a:solidFill>
          <a:ln cap="flat" cmpd="sng" w="952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Storage</a:t>
            </a:r>
            <a:endParaRPr/>
          </a:p>
        </p:txBody>
      </p:sp>
      <p:cxnSp>
        <p:nvCxnSpPr>
          <p:cNvPr id="112" name="Google Shape;112;p18"/>
          <p:cNvCxnSpPr/>
          <p:nvPr/>
        </p:nvCxnSpPr>
        <p:spPr>
          <a:xfrm>
            <a:off x="6467516" y="3012400"/>
            <a:ext cx="1200" cy="399600"/>
          </a:xfrm>
          <a:prstGeom prst="straightConnector1">
            <a:avLst/>
          </a:prstGeom>
          <a:noFill/>
          <a:ln cap="flat" cmpd="sng" w="152400">
            <a:solidFill>
              <a:srgbClr val="000000"/>
            </a:solidFill>
            <a:prstDash val="solid"/>
            <a:round/>
            <a:headEnd len="med" w="med" type="none"/>
            <a:tailEnd len="med" w="med" type="none"/>
          </a:ln>
        </p:spPr>
      </p:cxnSp>
      <p:cxnSp>
        <p:nvCxnSpPr>
          <p:cNvPr id="113" name="Google Shape;113;p18"/>
          <p:cNvCxnSpPr/>
          <p:nvPr/>
        </p:nvCxnSpPr>
        <p:spPr>
          <a:xfrm>
            <a:off x="5114816" y="2387325"/>
            <a:ext cx="1500" cy="1024500"/>
          </a:xfrm>
          <a:prstGeom prst="straightConnector1">
            <a:avLst/>
          </a:prstGeom>
          <a:noFill/>
          <a:ln cap="flat" cmpd="sng" w="38100">
            <a:solidFill>
              <a:srgbClr val="595959"/>
            </a:solidFill>
            <a:prstDash val="solid"/>
            <a:round/>
            <a:headEnd len="med" w="med" type="none"/>
            <a:tailEnd len="med" w="med" type="none"/>
          </a:ln>
        </p:spPr>
      </p:cxnSp>
      <p:cxnSp>
        <p:nvCxnSpPr>
          <p:cNvPr id="114" name="Google Shape;114;p18"/>
          <p:cNvCxnSpPr/>
          <p:nvPr/>
        </p:nvCxnSpPr>
        <p:spPr>
          <a:xfrm>
            <a:off x="8448716" y="3012400"/>
            <a:ext cx="1200" cy="399600"/>
          </a:xfrm>
          <a:prstGeom prst="straightConnector1">
            <a:avLst/>
          </a:prstGeom>
          <a:noFill/>
          <a:ln cap="flat" cmpd="sng" w="152400">
            <a:solidFill>
              <a:srgbClr val="000000"/>
            </a:solidFill>
            <a:prstDash val="solid"/>
            <a:round/>
            <a:headEnd len="med" w="med" type="none"/>
            <a:tailEnd len="med" w="med" type="none"/>
          </a:ln>
        </p:spPr>
      </p:cxnSp>
      <p:cxnSp>
        <p:nvCxnSpPr>
          <p:cNvPr id="115" name="Google Shape;115;p18"/>
          <p:cNvCxnSpPr/>
          <p:nvPr/>
        </p:nvCxnSpPr>
        <p:spPr>
          <a:xfrm>
            <a:off x="7096016" y="2387325"/>
            <a:ext cx="1500" cy="1024500"/>
          </a:xfrm>
          <a:prstGeom prst="straightConnector1">
            <a:avLst/>
          </a:prstGeom>
          <a:noFill/>
          <a:ln cap="flat" cmpd="sng" w="38100">
            <a:solidFill>
              <a:srgbClr val="595959"/>
            </a:solidFill>
            <a:prstDash val="solid"/>
            <a:round/>
            <a:headEnd len="med" w="med" type="none"/>
            <a:tailEnd len="med" w="med" type="none"/>
          </a:ln>
        </p:spPr>
      </p:cxnSp>
      <p:sp>
        <p:nvSpPr>
          <p:cNvPr id="116" name="Google Shape;116;p18"/>
          <p:cNvSpPr txBox="1"/>
          <p:nvPr/>
        </p:nvSpPr>
        <p:spPr>
          <a:xfrm>
            <a:off x="7485222" y="2064225"/>
            <a:ext cx="1285500" cy="39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t>Bus Dati</a:t>
            </a:r>
            <a:endParaRPr/>
          </a:p>
        </p:txBody>
      </p:sp>
      <p:sp>
        <p:nvSpPr>
          <p:cNvPr id="117" name="Google Shape;117;p18"/>
          <p:cNvSpPr txBox="1"/>
          <p:nvPr/>
        </p:nvSpPr>
        <p:spPr>
          <a:xfrm>
            <a:off x="7389942" y="2539050"/>
            <a:ext cx="1389900" cy="398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t>Bus Indirizzi</a:t>
            </a:r>
            <a:endParaRPr/>
          </a:p>
        </p:txBody>
      </p:sp>
      <p:cxnSp>
        <p:nvCxnSpPr>
          <p:cNvPr id="118" name="Google Shape;118;p18"/>
          <p:cNvCxnSpPr>
            <a:stCxn id="107" idx="2"/>
            <a:endCxn id="108" idx="0"/>
          </p:cNvCxnSpPr>
          <p:nvPr/>
        </p:nvCxnSpPr>
        <p:spPr>
          <a:xfrm rot="5400000">
            <a:off x="5220500" y="3852675"/>
            <a:ext cx="398400" cy="600600"/>
          </a:xfrm>
          <a:prstGeom prst="bentConnector3">
            <a:avLst>
              <a:gd fmla="val 49994" name="adj1"/>
            </a:avLst>
          </a:prstGeom>
          <a:noFill/>
          <a:ln cap="flat" cmpd="sng" w="9525">
            <a:solidFill>
              <a:srgbClr val="595959"/>
            </a:solidFill>
            <a:prstDash val="dot"/>
            <a:round/>
            <a:headEnd len="med" w="med" type="none"/>
            <a:tailEnd len="med" w="med" type="none"/>
          </a:ln>
        </p:spPr>
      </p:cxnSp>
      <p:cxnSp>
        <p:nvCxnSpPr>
          <p:cNvPr id="119" name="Google Shape;119;p18"/>
          <p:cNvCxnSpPr>
            <a:stCxn id="107" idx="2"/>
            <a:endCxn id="110" idx="0"/>
          </p:cNvCxnSpPr>
          <p:nvPr/>
        </p:nvCxnSpPr>
        <p:spPr>
          <a:xfrm flipH="1" rot="-5400000">
            <a:off x="6246950" y="3426825"/>
            <a:ext cx="398400" cy="1452300"/>
          </a:xfrm>
          <a:prstGeom prst="bentConnector3">
            <a:avLst>
              <a:gd fmla="val 49997" name="adj1"/>
            </a:avLst>
          </a:prstGeom>
          <a:noFill/>
          <a:ln cap="flat" cmpd="sng" w="9525">
            <a:solidFill>
              <a:srgbClr val="595959"/>
            </a:solidFill>
            <a:prstDash val="dot"/>
            <a:round/>
            <a:headEnd len="med" w="med" type="none"/>
            <a:tailEnd len="med" w="med" type="none"/>
          </a:ln>
        </p:spPr>
      </p:cxnSp>
      <p:cxnSp>
        <p:nvCxnSpPr>
          <p:cNvPr id="120" name="Google Shape;120;p18"/>
          <p:cNvCxnSpPr>
            <a:stCxn id="107" idx="2"/>
            <a:endCxn id="109" idx="0"/>
          </p:cNvCxnSpPr>
          <p:nvPr/>
        </p:nvCxnSpPr>
        <p:spPr>
          <a:xfrm flipH="1" rot="-5400000">
            <a:off x="5706800" y="3966975"/>
            <a:ext cx="398400" cy="372000"/>
          </a:xfrm>
          <a:prstGeom prst="bentConnector3">
            <a:avLst>
              <a:gd fmla="val 49997" name="adj1"/>
            </a:avLst>
          </a:prstGeom>
          <a:noFill/>
          <a:ln cap="flat" cmpd="sng" w="9525">
            <a:solidFill>
              <a:srgbClr val="595959"/>
            </a:solidFill>
            <a:prstDash val="dot"/>
            <a:round/>
            <a:headEnd len="med" w="med" type="none"/>
            <a:tailEnd len="med" w="med" type="none"/>
          </a:ln>
        </p:spPr>
      </p:cxnSp>
      <p:sp>
        <p:nvSpPr>
          <p:cNvPr id="121" name="Google Shape;121;p18"/>
          <p:cNvSpPr/>
          <p:nvPr/>
        </p:nvSpPr>
        <p:spPr>
          <a:xfrm>
            <a:off x="8053375" y="4211125"/>
            <a:ext cx="827100" cy="829800"/>
          </a:xfrm>
          <a:prstGeom prst="can">
            <a:avLst>
              <a:gd fmla="val 25000" name="adj"/>
            </a:avLst>
          </a:prstGeom>
          <a:solidFill>
            <a:srgbClr val="FFF2CC"/>
          </a:solidFill>
          <a:ln cap="flat" cmpd="sng" w="9525">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2" name="Google Shape;122;p18"/>
          <p:cNvCxnSpPr>
            <a:stCxn id="111" idx="2"/>
            <a:endCxn id="121" idx="1"/>
          </p:cNvCxnSpPr>
          <p:nvPr/>
        </p:nvCxnSpPr>
        <p:spPr>
          <a:xfrm flipH="1" rot="-5400000">
            <a:off x="8069600" y="3813975"/>
            <a:ext cx="257400" cy="537000"/>
          </a:xfrm>
          <a:prstGeom prst="bentConnector3">
            <a:avLst>
              <a:gd fmla="val 49990" name="adj1"/>
            </a:avLst>
          </a:prstGeom>
          <a:noFill/>
          <a:ln cap="flat" cmpd="sng" w="9525">
            <a:solidFill>
              <a:srgbClr val="595959"/>
            </a:solidFill>
            <a:prstDash val="dot"/>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lt1"/>
                </a:solidFill>
              </a:rPr>
              <a:t>Componenti principali di un computer</a:t>
            </a:r>
            <a:endParaRPr b="1">
              <a:solidFill>
                <a:srgbClr val="FFFFFF"/>
              </a:solidFill>
            </a:endParaRPr>
          </a:p>
        </p:txBody>
      </p:sp>
      <p:pic>
        <p:nvPicPr>
          <p:cNvPr id="128" name="Google Shape;128;p19"/>
          <p:cNvPicPr preferRelativeResize="0"/>
          <p:nvPr/>
        </p:nvPicPr>
        <p:blipFill rotWithShape="1">
          <a:blip r:embed="rId3">
            <a:alphaModFix/>
          </a:blip>
          <a:srcRect b="0" l="0" r="0" t="0"/>
          <a:stretch/>
        </p:blipFill>
        <p:spPr>
          <a:xfrm>
            <a:off x="2415277" y="572700"/>
            <a:ext cx="6728724" cy="4570800"/>
          </a:xfrm>
          <a:prstGeom prst="rect">
            <a:avLst/>
          </a:prstGeom>
          <a:noFill/>
          <a:ln>
            <a:noFill/>
          </a:ln>
        </p:spPr>
      </p:pic>
      <p:sp>
        <p:nvSpPr>
          <p:cNvPr id="129" name="Google Shape;129;p19"/>
          <p:cNvSpPr txBox="1"/>
          <p:nvPr>
            <p:ph idx="1" type="body"/>
          </p:nvPr>
        </p:nvSpPr>
        <p:spPr>
          <a:xfrm>
            <a:off x="0" y="847175"/>
            <a:ext cx="3347700" cy="4050000"/>
          </a:xfrm>
          <a:prstGeom prst="rect">
            <a:avLst/>
          </a:prstGeom>
        </p:spPr>
        <p:txBody>
          <a:bodyPr anchorCtr="0" anchor="t" bIns="91425" lIns="91425" spcFirstLastPara="1" rIns="91425" wrap="square" tIns="91425">
            <a:noAutofit/>
          </a:bodyPr>
          <a:lstStyle/>
          <a:p>
            <a:pPr indent="-381000" lvl="0" marL="457200" rtl="0" algn="l">
              <a:lnSpc>
                <a:spcPct val="80000"/>
              </a:lnSpc>
              <a:spcBef>
                <a:spcPts val="592"/>
              </a:spcBef>
              <a:spcAft>
                <a:spcPts val="0"/>
              </a:spcAft>
              <a:buClr>
                <a:schemeClr val="dk1"/>
              </a:buClr>
              <a:buSzPts val="2400"/>
              <a:buChar char="●"/>
            </a:pPr>
            <a:r>
              <a:rPr lang="en" sz="2400">
                <a:solidFill>
                  <a:schemeClr val="dk1"/>
                </a:solidFill>
              </a:rPr>
              <a:t>Scheda madre</a:t>
            </a: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Personal computer </a:t>
            </a: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Workstation</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2YK.</a:t>
            </a:r>
            <a:endParaRPr sz="24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0"/>
          <p:cNvPicPr preferRelativeResize="0"/>
          <p:nvPr/>
        </p:nvPicPr>
        <p:blipFill>
          <a:blip r:embed="rId3">
            <a:alphaModFix/>
          </a:blip>
          <a:stretch>
            <a:fillRect/>
          </a:stretch>
        </p:blipFill>
        <p:spPr>
          <a:xfrm>
            <a:off x="4919025" y="678175"/>
            <a:ext cx="3853161" cy="4265999"/>
          </a:xfrm>
          <a:prstGeom prst="rect">
            <a:avLst/>
          </a:prstGeom>
          <a:noFill/>
          <a:ln>
            <a:noFill/>
          </a:ln>
        </p:spPr>
      </p:pic>
      <p:sp>
        <p:nvSpPr>
          <p:cNvPr id="136" name="Google Shape;136;p20"/>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Componenti principali di un computer</a:t>
            </a:r>
            <a:endParaRPr b="1">
              <a:solidFill>
                <a:srgbClr val="FFFFFF"/>
              </a:solidFill>
            </a:endParaRPr>
          </a:p>
        </p:txBody>
      </p:sp>
      <p:sp>
        <p:nvSpPr>
          <p:cNvPr id="137" name="Google Shape;137;p20"/>
          <p:cNvSpPr txBox="1"/>
          <p:nvPr>
            <p:ph idx="4294967295" type="body"/>
          </p:nvPr>
        </p:nvSpPr>
        <p:spPr>
          <a:xfrm>
            <a:off x="0" y="847175"/>
            <a:ext cx="3347700" cy="4050000"/>
          </a:xfrm>
          <a:prstGeom prst="rect">
            <a:avLst/>
          </a:prstGeom>
        </p:spPr>
        <p:txBody>
          <a:bodyPr anchorCtr="0" anchor="t" bIns="91425" lIns="91425" spcFirstLastPara="1" rIns="91425" wrap="square" tIns="91425">
            <a:noAutofit/>
          </a:bodyPr>
          <a:lstStyle/>
          <a:p>
            <a:pPr indent="-381000" lvl="0" marL="457200" rtl="0" algn="l">
              <a:lnSpc>
                <a:spcPct val="80000"/>
              </a:lnSpc>
              <a:spcBef>
                <a:spcPts val="592"/>
              </a:spcBef>
              <a:spcAft>
                <a:spcPts val="0"/>
              </a:spcAft>
              <a:buClr>
                <a:schemeClr val="dk1"/>
              </a:buClr>
              <a:buSzPts val="2400"/>
              <a:buChar char="●"/>
            </a:pPr>
            <a:r>
              <a:rPr lang="en" sz="2400">
                <a:solidFill>
                  <a:schemeClr val="dk1"/>
                </a:solidFill>
              </a:rPr>
              <a:t>Scheda madre</a:t>
            </a: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Workstation</a:t>
            </a:r>
            <a:br>
              <a:rPr lang="en" sz="2400">
                <a:solidFill>
                  <a:schemeClr val="dk1"/>
                </a:solidFill>
              </a:rPr>
            </a:br>
            <a:endParaRPr sz="2400">
              <a:solidFill>
                <a:schemeClr val="dk1"/>
              </a:solidFill>
            </a:endParaRPr>
          </a:p>
          <a:p>
            <a:pPr indent="-381000" lvl="0" marL="457200" rtl="0" algn="l">
              <a:lnSpc>
                <a:spcPct val="80000"/>
              </a:lnSpc>
              <a:spcBef>
                <a:spcPts val="0"/>
              </a:spcBef>
              <a:spcAft>
                <a:spcPts val="0"/>
              </a:spcAft>
              <a:buClr>
                <a:schemeClr val="dk1"/>
              </a:buClr>
              <a:buSzPts val="2400"/>
              <a:buChar char="●"/>
            </a:pPr>
            <a:r>
              <a:rPr lang="en" sz="2400">
                <a:solidFill>
                  <a:schemeClr val="dk1"/>
                </a:solidFill>
              </a:rPr>
              <a:t>2YK20.</a:t>
            </a:r>
            <a:endParaRPr sz="2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1"/>
          <p:cNvPicPr preferRelativeResize="0"/>
          <p:nvPr/>
        </p:nvPicPr>
        <p:blipFill>
          <a:blip r:embed="rId3">
            <a:alphaModFix/>
          </a:blip>
          <a:stretch>
            <a:fillRect/>
          </a:stretch>
        </p:blipFill>
        <p:spPr>
          <a:xfrm>
            <a:off x="0" y="561050"/>
            <a:ext cx="3853161" cy="4265999"/>
          </a:xfrm>
          <a:prstGeom prst="rect">
            <a:avLst/>
          </a:prstGeom>
          <a:noFill/>
          <a:ln>
            <a:noFill/>
          </a:ln>
        </p:spPr>
      </p:pic>
      <p:sp>
        <p:nvSpPr>
          <p:cNvPr id="144" name="Google Shape;144;p21"/>
          <p:cNvSpPr txBox="1"/>
          <p:nvPr/>
        </p:nvSpPr>
        <p:spPr>
          <a:xfrm rot="-5400000">
            <a:off x="1005350" y="2045400"/>
            <a:ext cx="3679500" cy="1766700"/>
          </a:xfrm>
          <a:prstGeom prst="rect">
            <a:avLst/>
          </a:prstGeom>
          <a:solidFill>
            <a:srgbClr val="BF9000"/>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FFFFFF"/>
                </a:solidFill>
              </a:rPr>
              <a:t>BUS</a:t>
            </a:r>
            <a:endParaRPr b="1">
              <a:solidFill>
                <a:srgbClr val="FFFFFF"/>
              </a:solidFill>
            </a:endParaRPr>
          </a:p>
        </p:txBody>
      </p:sp>
      <p:sp>
        <p:nvSpPr>
          <p:cNvPr id="145" name="Google Shape;145;p21"/>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Componenti principali di un computer</a:t>
            </a:r>
            <a:endParaRPr b="1">
              <a:solidFill>
                <a:srgbClr val="FFFFFF"/>
              </a:solidFill>
            </a:endParaRPr>
          </a:p>
        </p:txBody>
      </p:sp>
      <p:pic>
        <p:nvPicPr>
          <p:cNvPr id="146" name="Google Shape;146;p21"/>
          <p:cNvPicPr preferRelativeResize="0"/>
          <p:nvPr/>
        </p:nvPicPr>
        <p:blipFill>
          <a:blip r:embed="rId4">
            <a:alphaModFix/>
          </a:blip>
          <a:stretch>
            <a:fillRect/>
          </a:stretch>
        </p:blipFill>
        <p:spPr>
          <a:xfrm>
            <a:off x="5902425" y="561050"/>
            <a:ext cx="3241575" cy="4266000"/>
          </a:xfrm>
          <a:prstGeom prst="rect">
            <a:avLst/>
          </a:prstGeom>
          <a:noFill/>
          <a:ln>
            <a:noFill/>
          </a:ln>
        </p:spPr>
      </p:pic>
      <p:sp>
        <p:nvSpPr>
          <p:cNvPr id="147" name="Google Shape;147;p21"/>
          <p:cNvSpPr txBox="1"/>
          <p:nvPr/>
        </p:nvSpPr>
        <p:spPr>
          <a:xfrm>
            <a:off x="2186225" y="1713625"/>
            <a:ext cx="832200" cy="644100"/>
          </a:xfrm>
          <a:prstGeom prst="rect">
            <a:avLst/>
          </a:prstGeom>
          <a:solidFill>
            <a:srgbClr val="1155CC"/>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CPU</a:t>
            </a:r>
            <a:endParaRPr b="1">
              <a:solidFill>
                <a:srgbClr val="FFFFFF"/>
              </a:solidFill>
            </a:endParaRPr>
          </a:p>
        </p:txBody>
      </p:sp>
      <p:sp>
        <p:nvSpPr>
          <p:cNvPr id="148" name="Google Shape;148;p21"/>
          <p:cNvSpPr txBox="1"/>
          <p:nvPr/>
        </p:nvSpPr>
        <p:spPr>
          <a:xfrm>
            <a:off x="2186225" y="3564275"/>
            <a:ext cx="832200" cy="644100"/>
          </a:xfrm>
          <a:prstGeom prst="rect">
            <a:avLst/>
          </a:prstGeom>
          <a:solidFill>
            <a:srgbClr val="1155CC"/>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CPU</a:t>
            </a:r>
            <a:endParaRPr b="1">
              <a:solidFill>
                <a:srgbClr val="FFFFFF"/>
              </a:solidFill>
            </a:endParaRPr>
          </a:p>
        </p:txBody>
      </p:sp>
      <p:sp>
        <p:nvSpPr>
          <p:cNvPr id="149" name="Google Shape;149;p21"/>
          <p:cNvSpPr txBox="1"/>
          <p:nvPr/>
        </p:nvSpPr>
        <p:spPr>
          <a:xfrm>
            <a:off x="2186225" y="1186600"/>
            <a:ext cx="1228500" cy="243900"/>
          </a:xfrm>
          <a:prstGeom prst="rect">
            <a:avLst/>
          </a:prstGeom>
          <a:solidFill>
            <a:srgbClr val="980000"/>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RAM</a:t>
            </a:r>
            <a:endParaRPr b="1">
              <a:solidFill>
                <a:srgbClr val="FFFFFF"/>
              </a:solidFill>
            </a:endParaRPr>
          </a:p>
        </p:txBody>
      </p:sp>
      <p:sp>
        <p:nvSpPr>
          <p:cNvPr id="150" name="Google Shape;150;p21"/>
          <p:cNvSpPr txBox="1"/>
          <p:nvPr/>
        </p:nvSpPr>
        <p:spPr>
          <a:xfrm>
            <a:off x="2186225" y="2839050"/>
            <a:ext cx="1228500" cy="243900"/>
          </a:xfrm>
          <a:prstGeom prst="rect">
            <a:avLst/>
          </a:prstGeom>
          <a:solidFill>
            <a:srgbClr val="980000"/>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RAM</a:t>
            </a:r>
            <a:endParaRPr b="1">
              <a:solidFill>
                <a:srgbClr val="FFFFFF"/>
              </a:solidFill>
            </a:endParaRPr>
          </a:p>
        </p:txBody>
      </p:sp>
      <p:sp>
        <p:nvSpPr>
          <p:cNvPr id="151" name="Google Shape;151;p21"/>
          <p:cNvSpPr txBox="1"/>
          <p:nvPr/>
        </p:nvSpPr>
        <p:spPr>
          <a:xfrm>
            <a:off x="2186225" y="4491500"/>
            <a:ext cx="1228500" cy="243900"/>
          </a:xfrm>
          <a:prstGeom prst="rect">
            <a:avLst/>
          </a:prstGeom>
          <a:solidFill>
            <a:srgbClr val="980000"/>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RAM</a:t>
            </a:r>
            <a:endParaRPr b="1">
              <a:solidFill>
                <a:srgbClr val="FFFFFF"/>
              </a:solidFill>
            </a:endParaRPr>
          </a:p>
        </p:txBody>
      </p:sp>
      <p:sp>
        <p:nvSpPr>
          <p:cNvPr id="152" name="Google Shape;152;p21"/>
          <p:cNvSpPr txBox="1"/>
          <p:nvPr/>
        </p:nvSpPr>
        <p:spPr>
          <a:xfrm>
            <a:off x="220725" y="4399700"/>
            <a:ext cx="1228500" cy="335700"/>
          </a:xfrm>
          <a:prstGeom prst="rect">
            <a:avLst/>
          </a:prstGeom>
          <a:solidFill>
            <a:srgbClr val="A64D79"/>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Serial ATA</a:t>
            </a:r>
            <a:endParaRPr b="1">
              <a:solidFill>
                <a:srgbClr val="FFFFFF"/>
              </a:solidFill>
            </a:endParaRPr>
          </a:p>
        </p:txBody>
      </p:sp>
      <p:sp>
        <p:nvSpPr>
          <p:cNvPr id="153" name="Google Shape;153;p21"/>
          <p:cNvSpPr txBox="1"/>
          <p:nvPr/>
        </p:nvSpPr>
        <p:spPr>
          <a:xfrm>
            <a:off x="0" y="4827050"/>
            <a:ext cx="91440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https://www.asus.com/Commercial-Servers-Workstations/WS-C621E-SAGE/</a:t>
            </a:r>
            <a:endParaRPr/>
          </a:p>
        </p:txBody>
      </p:sp>
      <p:sp>
        <p:nvSpPr>
          <p:cNvPr id="154" name="Google Shape;154;p21"/>
          <p:cNvSpPr txBox="1"/>
          <p:nvPr/>
        </p:nvSpPr>
        <p:spPr>
          <a:xfrm>
            <a:off x="464700" y="3519425"/>
            <a:ext cx="1076100" cy="733800"/>
          </a:xfrm>
          <a:prstGeom prst="rect">
            <a:avLst/>
          </a:prstGeom>
          <a:solidFill>
            <a:srgbClr val="9FC5E8"/>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Chipset</a:t>
            </a:r>
            <a:endParaRPr b="1"/>
          </a:p>
        </p:txBody>
      </p:sp>
      <p:sp>
        <p:nvSpPr>
          <p:cNvPr id="155" name="Google Shape;155;p21"/>
          <p:cNvSpPr txBox="1"/>
          <p:nvPr/>
        </p:nvSpPr>
        <p:spPr>
          <a:xfrm>
            <a:off x="0" y="1089000"/>
            <a:ext cx="1961700" cy="1766700"/>
          </a:xfrm>
          <a:prstGeom prst="rect">
            <a:avLst/>
          </a:prstGeom>
          <a:solidFill>
            <a:srgbClr val="F1C232"/>
          </a:solidFill>
          <a:ln cap="flat" cmpd="sng" w="1905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a:t>PCIe BUS + SLI|CTX</a:t>
            </a:r>
            <a:endParaRPr b="1"/>
          </a:p>
        </p:txBody>
      </p:sp>
      <p:sp>
        <p:nvSpPr>
          <p:cNvPr id="156" name="Google Shape;156;p21"/>
          <p:cNvSpPr txBox="1"/>
          <p:nvPr/>
        </p:nvSpPr>
        <p:spPr>
          <a:xfrm>
            <a:off x="4294400" y="714375"/>
            <a:ext cx="1400400" cy="243900"/>
          </a:xfrm>
          <a:prstGeom prst="rect">
            <a:avLst/>
          </a:prstGeom>
          <a:solidFill>
            <a:srgbClr val="B4A7D6"/>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USB</a:t>
            </a:r>
            <a:endParaRPr b="1">
              <a:solidFill>
                <a:srgbClr val="FFFFFF"/>
              </a:solidFill>
            </a:endParaRPr>
          </a:p>
        </p:txBody>
      </p:sp>
      <p:sp>
        <p:nvSpPr>
          <p:cNvPr id="157" name="Google Shape;157;p21"/>
          <p:cNvSpPr txBox="1"/>
          <p:nvPr/>
        </p:nvSpPr>
        <p:spPr>
          <a:xfrm>
            <a:off x="4343175" y="1667100"/>
            <a:ext cx="1351500" cy="243900"/>
          </a:xfrm>
          <a:prstGeom prst="rect">
            <a:avLst/>
          </a:prstGeom>
          <a:solidFill>
            <a:srgbClr val="674EA7"/>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Ethernet</a:t>
            </a:r>
            <a:endParaRPr b="1">
              <a:solidFill>
                <a:srgbClr val="FFFFFF"/>
              </a:solidFill>
            </a:endParaRPr>
          </a:p>
        </p:txBody>
      </p:sp>
      <p:sp>
        <p:nvSpPr>
          <p:cNvPr id="158" name="Google Shape;158;p21"/>
          <p:cNvSpPr txBox="1"/>
          <p:nvPr/>
        </p:nvSpPr>
        <p:spPr>
          <a:xfrm>
            <a:off x="4294375" y="997950"/>
            <a:ext cx="1400400" cy="243900"/>
          </a:xfrm>
          <a:prstGeom prst="rect">
            <a:avLst/>
          </a:prstGeom>
          <a:solidFill>
            <a:srgbClr val="8E7CC3"/>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BIOS FLASH</a:t>
            </a:r>
            <a:endParaRPr b="1">
              <a:solidFill>
                <a:srgbClr val="FFFFFF"/>
              </a:solidFill>
            </a:endParaRPr>
          </a:p>
        </p:txBody>
      </p:sp>
      <p:sp>
        <p:nvSpPr>
          <p:cNvPr id="159" name="Google Shape;159;p21"/>
          <p:cNvSpPr txBox="1"/>
          <p:nvPr/>
        </p:nvSpPr>
        <p:spPr>
          <a:xfrm>
            <a:off x="4343175" y="2336250"/>
            <a:ext cx="1351500" cy="243900"/>
          </a:xfrm>
          <a:prstGeom prst="rect">
            <a:avLst/>
          </a:prstGeom>
          <a:solidFill>
            <a:srgbClr val="351C75"/>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Audio 7+1</a:t>
            </a:r>
            <a:endParaRPr b="1">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2"/>
          <p:cNvSpPr/>
          <p:nvPr/>
        </p:nvSpPr>
        <p:spPr>
          <a:xfrm>
            <a:off x="25" y="572700"/>
            <a:ext cx="9143982" cy="443016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44275" lIns="90350" spcFirstLastPara="1" rIns="90350" wrap="square" tIns="44275">
            <a:noAutofit/>
          </a:bodyPr>
          <a:lstStyle/>
          <a:p>
            <a:pPr indent="0" lvl="0" marL="0" marR="0" rtl="0" algn="just">
              <a:spcBef>
                <a:spcPts val="0"/>
              </a:spcBef>
              <a:spcAft>
                <a:spcPts val="0"/>
              </a:spcAft>
              <a:buNone/>
            </a:pPr>
            <a:r>
              <a:rPr b="1" i="1" lang="en" sz="2000" u="none" cap="none" strike="noStrike"/>
              <a:t>BIOS</a:t>
            </a:r>
            <a:r>
              <a:rPr i="0" lang="en" sz="2000" u="none" cap="none" strike="noStrike"/>
              <a:t>: chip ROM specifico di una data scheda madre.</a:t>
            </a:r>
            <a:br>
              <a:rPr lang="en" sz="2000"/>
            </a:br>
            <a:r>
              <a:rPr i="0" lang="en" sz="2000" u="none" cap="none" strike="noStrike"/>
              <a:t>Le istruzioni (e dati) in esso contenute</a:t>
            </a:r>
            <a:r>
              <a:rPr lang="en" sz="2000"/>
              <a:t> </a:t>
            </a:r>
            <a:r>
              <a:rPr i="0" lang="en" sz="2000" u="none" cap="none" strike="noStrike"/>
              <a:t>possono essere divise in:</a:t>
            </a:r>
            <a:endParaRPr i="0" sz="2000" u="none" cap="none" strike="noStrike"/>
          </a:p>
          <a:p>
            <a:pPr indent="-355600" lvl="0" marL="457200" marR="0" rtl="0" algn="just">
              <a:spcBef>
                <a:spcPts val="1624"/>
              </a:spcBef>
              <a:spcAft>
                <a:spcPts val="0"/>
              </a:spcAft>
              <a:buSzPts val="2000"/>
              <a:buChar char="●"/>
            </a:pPr>
            <a:r>
              <a:rPr b="1" i="1" lang="en" sz="2000" u="none" cap="none" strike="noStrike"/>
              <a:t>POST</a:t>
            </a:r>
            <a:r>
              <a:rPr i="0" lang="en" sz="2000" u="none" cap="none" strike="noStrike"/>
              <a:t> (Power On Self Test) = Istruzioni per il controllo del funzionamento elettronico dei dispositivi all’accensione del PC</a:t>
            </a:r>
            <a:endParaRPr i="0" sz="2000" u="none" cap="none" strike="noStrike"/>
          </a:p>
          <a:p>
            <a:pPr indent="-355600" lvl="0" marL="457200" marR="0" rtl="0" algn="just">
              <a:spcBef>
                <a:spcPts val="0"/>
              </a:spcBef>
              <a:spcAft>
                <a:spcPts val="0"/>
              </a:spcAft>
              <a:buSzPts val="2000"/>
              <a:buChar char="●"/>
            </a:pPr>
            <a:r>
              <a:rPr b="1" i="1" lang="en" sz="2000" u="none" cap="none" strike="noStrike"/>
              <a:t>SETUP</a:t>
            </a:r>
            <a:r>
              <a:rPr i="0" lang="en" sz="2000" u="none" cap="none" strike="noStrike"/>
              <a:t>: Istruzioni per la configurazione dei dispositivi dopo l’accensione e il post</a:t>
            </a:r>
            <a:endParaRPr i="0" sz="2000" u="none" cap="none" strike="noStrike"/>
          </a:p>
          <a:p>
            <a:pPr indent="-355600" lvl="0" marL="457200" marR="0" rtl="0" algn="just">
              <a:spcBef>
                <a:spcPts val="0"/>
              </a:spcBef>
              <a:spcAft>
                <a:spcPts val="0"/>
              </a:spcAft>
              <a:buSzPts val="2000"/>
              <a:buChar char="●"/>
            </a:pPr>
            <a:r>
              <a:rPr b="1" i="1" lang="en" sz="2000" u="none" cap="none" strike="noStrike"/>
              <a:t>BOOT</a:t>
            </a:r>
            <a:r>
              <a:rPr i="0" lang="en" sz="2000" u="none" cap="none" strike="noStrike"/>
              <a:t> : Istruzioni per la partenza del Sistema Operativo</a:t>
            </a:r>
            <a:endParaRPr i="0" sz="2000" u="none" cap="none" strike="noStrike"/>
          </a:p>
          <a:p>
            <a:pPr indent="-355600" lvl="0" marL="457200" marR="0" rtl="0" algn="just">
              <a:spcBef>
                <a:spcPts val="0"/>
              </a:spcBef>
              <a:spcAft>
                <a:spcPts val="0"/>
              </a:spcAft>
              <a:buSzPts val="2000"/>
              <a:buChar char="●"/>
            </a:pPr>
            <a:r>
              <a:rPr b="1" i="1" lang="en" sz="2000" u="none" cap="none" strike="noStrike"/>
              <a:t>DRIVERS</a:t>
            </a:r>
            <a:r>
              <a:rPr i="0" lang="en" sz="2000" u="none" cap="none" strike="noStrike"/>
              <a:t>: software a basso livello,  (funzioni di base) che il sistema operativo sfrutta per interagire con alcune periferiche di base. Tastiera, Hd e ad altri dispositivi di Input/output. </a:t>
            </a:r>
            <a:br>
              <a:rPr i="0" lang="en" sz="2000" u="none" cap="none" strike="noStrike"/>
            </a:br>
            <a:endParaRPr i="0" sz="2000" u="none" cap="none" strike="noStrike"/>
          </a:p>
          <a:p>
            <a:pPr indent="0" lvl="0" marL="0" rtl="0" algn="just">
              <a:spcBef>
                <a:spcPts val="0"/>
              </a:spcBef>
              <a:spcAft>
                <a:spcPts val="0"/>
              </a:spcAft>
              <a:buClr>
                <a:schemeClr val="dk1"/>
              </a:buClr>
              <a:buFont typeface="Arial"/>
              <a:buNone/>
            </a:pPr>
            <a:r>
              <a:rPr lang="en" sz="2100">
                <a:solidFill>
                  <a:schemeClr val="dk1"/>
                </a:solidFill>
              </a:rPr>
              <a:t>Sono utilizzate dalla CPU all'accensione restano fisse per tutto il ciclo di vita della macchina.</a:t>
            </a:r>
            <a:endParaRPr sz="2000"/>
          </a:p>
        </p:txBody>
      </p:sp>
      <p:sp>
        <p:nvSpPr>
          <p:cNvPr id="166" name="Google Shape;166;p22"/>
          <p:cNvSpPr txBox="1"/>
          <p:nvPr>
            <p:ph type="title"/>
          </p:nvPr>
        </p:nvSpPr>
        <p:spPr>
          <a:xfrm>
            <a:off x="0" y="0"/>
            <a:ext cx="9144000" cy="572700"/>
          </a:xfrm>
          <a:prstGeom prst="rect">
            <a:avLst/>
          </a:prstGeom>
          <a:solidFill>
            <a:srgbClr val="38761D"/>
          </a:solidFill>
          <a:ln cap="flat" cmpd="sng" w="9525">
            <a:solidFill>
              <a:srgbClr val="1C458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Definizioni</a:t>
            </a:r>
            <a:endParaRPr b="1">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