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80B90D0-D0DB-4484-9FA1-028F0C3BE55D}" type="datetimeFigureOut">
              <a:rPr lang="it-IT" smtClean="0"/>
              <a:t>10/03/2022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DD65F4-D972-4ABC-BD7C-F57390B39477}" type="slidenum">
              <a:rPr lang="it-IT" smtClean="0"/>
              <a:t>‹N›</a:t>
            </a:fld>
            <a:endParaRPr lang="it-IT"/>
          </a:p>
        </p:txBody>
      </p:sp>
    </p:spTree>
    <p:extLst>
      <p:ext uri="{BB962C8B-B14F-4D97-AF65-F5344CB8AC3E}">
        <p14:creationId xmlns:p14="http://schemas.microsoft.com/office/powerpoint/2010/main" val="935078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80B90D0-D0DB-4484-9FA1-028F0C3BE55D}" type="datetimeFigureOut">
              <a:rPr lang="it-IT" smtClean="0"/>
              <a:t>10/03/2022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DD65F4-D972-4ABC-BD7C-F57390B39477}" type="slidenum">
              <a:rPr lang="it-IT" smtClean="0"/>
              <a:t>‹N›</a:t>
            </a:fld>
            <a:endParaRPr lang="it-IT"/>
          </a:p>
        </p:txBody>
      </p:sp>
    </p:spTree>
    <p:extLst>
      <p:ext uri="{BB962C8B-B14F-4D97-AF65-F5344CB8AC3E}">
        <p14:creationId xmlns:p14="http://schemas.microsoft.com/office/powerpoint/2010/main" val="154455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80B90D0-D0DB-4484-9FA1-028F0C3BE55D}" type="datetimeFigureOut">
              <a:rPr lang="it-IT" smtClean="0"/>
              <a:t>10/03/2022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DD65F4-D972-4ABC-BD7C-F57390B39477}" type="slidenum">
              <a:rPr lang="it-IT" smtClean="0"/>
              <a:t>‹N›</a:t>
            </a:fld>
            <a:endParaRPr lang="it-IT"/>
          </a:p>
        </p:txBody>
      </p:sp>
    </p:spTree>
    <p:extLst>
      <p:ext uri="{BB962C8B-B14F-4D97-AF65-F5344CB8AC3E}">
        <p14:creationId xmlns:p14="http://schemas.microsoft.com/office/powerpoint/2010/main" val="3198127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80B90D0-D0DB-4484-9FA1-028F0C3BE55D}" type="datetimeFigureOut">
              <a:rPr lang="it-IT" smtClean="0"/>
              <a:t>10/03/2022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DD65F4-D972-4ABC-BD7C-F57390B39477}" type="slidenum">
              <a:rPr lang="it-IT" smtClean="0"/>
              <a:t>‹N›</a:t>
            </a:fld>
            <a:endParaRPr lang="it-IT"/>
          </a:p>
        </p:txBody>
      </p:sp>
    </p:spTree>
    <p:extLst>
      <p:ext uri="{BB962C8B-B14F-4D97-AF65-F5344CB8AC3E}">
        <p14:creationId xmlns:p14="http://schemas.microsoft.com/office/powerpoint/2010/main" val="873100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80B90D0-D0DB-4484-9FA1-028F0C3BE55D}" type="datetimeFigureOut">
              <a:rPr lang="it-IT" smtClean="0"/>
              <a:t>10/03/2022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DD65F4-D972-4ABC-BD7C-F57390B39477}" type="slidenum">
              <a:rPr lang="it-IT" smtClean="0"/>
              <a:t>‹N›</a:t>
            </a:fld>
            <a:endParaRPr lang="it-IT"/>
          </a:p>
        </p:txBody>
      </p:sp>
    </p:spTree>
    <p:extLst>
      <p:ext uri="{BB962C8B-B14F-4D97-AF65-F5344CB8AC3E}">
        <p14:creationId xmlns:p14="http://schemas.microsoft.com/office/powerpoint/2010/main" val="8158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80B90D0-D0DB-4484-9FA1-028F0C3BE55D}" type="datetimeFigureOut">
              <a:rPr lang="it-IT" smtClean="0"/>
              <a:t>10/03/2022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DD65F4-D972-4ABC-BD7C-F57390B39477}" type="slidenum">
              <a:rPr lang="it-IT" smtClean="0"/>
              <a:t>‹N›</a:t>
            </a:fld>
            <a:endParaRPr lang="it-IT"/>
          </a:p>
        </p:txBody>
      </p:sp>
    </p:spTree>
    <p:extLst>
      <p:ext uri="{BB962C8B-B14F-4D97-AF65-F5344CB8AC3E}">
        <p14:creationId xmlns:p14="http://schemas.microsoft.com/office/powerpoint/2010/main" val="304733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80B90D0-D0DB-4484-9FA1-028F0C3BE55D}" type="datetimeFigureOut">
              <a:rPr lang="it-IT" smtClean="0"/>
              <a:t>10/03/2022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EDD65F4-D972-4ABC-BD7C-F57390B39477}" type="slidenum">
              <a:rPr lang="it-IT" smtClean="0"/>
              <a:t>‹N›</a:t>
            </a:fld>
            <a:endParaRPr lang="it-IT"/>
          </a:p>
        </p:txBody>
      </p:sp>
    </p:spTree>
    <p:extLst>
      <p:ext uri="{BB962C8B-B14F-4D97-AF65-F5344CB8AC3E}">
        <p14:creationId xmlns:p14="http://schemas.microsoft.com/office/powerpoint/2010/main" val="149316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80B90D0-D0DB-4484-9FA1-028F0C3BE55D}" type="datetimeFigureOut">
              <a:rPr lang="it-IT" smtClean="0"/>
              <a:t>10/03/2022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EDD65F4-D972-4ABC-BD7C-F57390B39477}" type="slidenum">
              <a:rPr lang="it-IT" smtClean="0"/>
              <a:t>‹N›</a:t>
            </a:fld>
            <a:endParaRPr lang="it-IT"/>
          </a:p>
        </p:txBody>
      </p:sp>
    </p:spTree>
    <p:extLst>
      <p:ext uri="{BB962C8B-B14F-4D97-AF65-F5344CB8AC3E}">
        <p14:creationId xmlns:p14="http://schemas.microsoft.com/office/powerpoint/2010/main" val="1432290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0B90D0-D0DB-4484-9FA1-028F0C3BE55D}" type="datetimeFigureOut">
              <a:rPr lang="it-IT" smtClean="0"/>
              <a:t>10/03/2022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EDD65F4-D972-4ABC-BD7C-F57390B39477}" type="slidenum">
              <a:rPr lang="it-IT" smtClean="0"/>
              <a:t>‹N›</a:t>
            </a:fld>
            <a:endParaRPr lang="it-IT"/>
          </a:p>
        </p:txBody>
      </p:sp>
    </p:spTree>
    <p:extLst>
      <p:ext uri="{BB962C8B-B14F-4D97-AF65-F5344CB8AC3E}">
        <p14:creationId xmlns:p14="http://schemas.microsoft.com/office/powerpoint/2010/main" val="2823210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80B90D0-D0DB-4484-9FA1-028F0C3BE55D}" type="datetimeFigureOut">
              <a:rPr lang="it-IT" smtClean="0"/>
              <a:t>10/03/2022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DD65F4-D972-4ABC-BD7C-F57390B39477}" type="slidenum">
              <a:rPr lang="it-IT" smtClean="0"/>
              <a:t>‹N›</a:t>
            </a:fld>
            <a:endParaRPr lang="it-IT"/>
          </a:p>
        </p:txBody>
      </p:sp>
    </p:spTree>
    <p:extLst>
      <p:ext uri="{BB962C8B-B14F-4D97-AF65-F5344CB8AC3E}">
        <p14:creationId xmlns:p14="http://schemas.microsoft.com/office/powerpoint/2010/main" val="312010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80B90D0-D0DB-4484-9FA1-028F0C3BE55D}" type="datetimeFigureOut">
              <a:rPr lang="it-IT" smtClean="0"/>
              <a:t>10/03/2022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DD65F4-D972-4ABC-BD7C-F57390B39477}" type="slidenum">
              <a:rPr lang="it-IT" smtClean="0"/>
              <a:t>‹N›</a:t>
            </a:fld>
            <a:endParaRPr lang="it-IT"/>
          </a:p>
        </p:txBody>
      </p:sp>
    </p:spTree>
    <p:extLst>
      <p:ext uri="{BB962C8B-B14F-4D97-AF65-F5344CB8AC3E}">
        <p14:creationId xmlns:p14="http://schemas.microsoft.com/office/powerpoint/2010/main" val="3647506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B90D0-D0DB-4484-9FA1-028F0C3BE55D}" type="datetimeFigureOut">
              <a:rPr lang="it-IT" smtClean="0"/>
              <a:t>10/03/2022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D65F4-D972-4ABC-BD7C-F57390B39477}" type="slidenum">
              <a:rPr lang="it-IT" smtClean="0"/>
              <a:t>‹N›</a:t>
            </a:fld>
            <a:endParaRPr lang="it-IT"/>
          </a:p>
        </p:txBody>
      </p:sp>
    </p:spTree>
    <p:extLst>
      <p:ext uri="{BB962C8B-B14F-4D97-AF65-F5344CB8AC3E}">
        <p14:creationId xmlns:p14="http://schemas.microsoft.com/office/powerpoint/2010/main" val="2906881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1052736"/>
            <a:ext cx="7772400" cy="1470025"/>
          </a:xfrm>
        </p:spPr>
        <p:txBody>
          <a:bodyPr/>
          <a:lstStyle/>
          <a:p>
            <a:pPr eaLnBrk="1" hangingPunct="1"/>
            <a:r>
              <a:rPr lang="it-IT" altLang="it-IT" b="1" dirty="0"/>
              <a:t>Inquinamento e protezione ambientale</a:t>
            </a:r>
          </a:p>
        </p:txBody>
      </p:sp>
      <p:sp>
        <p:nvSpPr>
          <p:cNvPr id="2051" name="Rectangle 3"/>
          <p:cNvSpPr>
            <a:spLocks noGrp="1" noChangeArrowheads="1"/>
          </p:cNvSpPr>
          <p:nvPr>
            <p:ph type="subTitle" idx="1"/>
          </p:nvPr>
        </p:nvSpPr>
        <p:spPr>
          <a:xfrm>
            <a:off x="1403648" y="3284984"/>
            <a:ext cx="6400800" cy="1752600"/>
          </a:xfrm>
        </p:spPr>
        <p:txBody>
          <a:bodyPr>
            <a:normAutofit fontScale="92500" lnSpcReduction="20000"/>
          </a:bodyPr>
          <a:lstStyle/>
          <a:p>
            <a:pPr eaLnBrk="1" hangingPunct="1"/>
            <a:r>
              <a:rPr lang="it-IT" altLang="it-IT" sz="2800" dirty="0">
                <a:solidFill>
                  <a:schemeClr val="tx1"/>
                </a:solidFill>
              </a:rPr>
              <a:t>Stefano </a:t>
            </a:r>
            <a:r>
              <a:rPr lang="it-IT" altLang="it-IT" sz="2800" dirty="0" err="1">
                <a:solidFill>
                  <a:schemeClr val="tx1"/>
                </a:solidFill>
              </a:rPr>
              <a:t>Dumontet</a:t>
            </a:r>
            <a:r>
              <a:rPr lang="it-IT" altLang="it-IT" sz="2800" dirty="0">
                <a:solidFill>
                  <a:schemeClr val="tx1"/>
                </a:solidFill>
              </a:rPr>
              <a:t>/Vincenzo Pasquale</a:t>
            </a:r>
          </a:p>
          <a:p>
            <a:pPr eaLnBrk="1" hangingPunct="1"/>
            <a:endParaRPr lang="it-IT" altLang="it-IT" sz="2800" dirty="0">
              <a:solidFill>
                <a:schemeClr val="tx1"/>
              </a:solidFill>
            </a:endParaRPr>
          </a:p>
          <a:p>
            <a:pPr eaLnBrk="1" hangingPunct="1"/>
            <a:r>
              <a:rPr lang="it-IT" altLang="it-IT" sz="2800" dirty="0">
                <a:solidFill>
                  <a:schemeClr val="tx1"/>
                </a:solidFill>
              </a:rPr>
              <a:t>1° gruppo di lezioni</a:t>
            </a:r>
          </a:p>
          <a:p>
            <a:pPr eaLnBrk="1" hangingPunct="1"/>
            <a:r>
              <a:rPr lang="it-IT" altLang="it-IT" sz="2800" dirty="0">
                <a:solidFill>
                  <a:schemeClr val="tx1"/>
                </a:solidFill>
              </a:rPr>
              <a:t>AA 2021/2022</a:t>
            </a:r>
          </a:p>
          <a:p>
            <a:pPr eaLnBrk="1" hangingPunct="1">
              <a:lnSpc>
                <a:spcPct val="80000"/>
              </a:lnSpc>
            </a:pPr>
            <a:endParaRPr lang="it-IT" altLang="it-IT" sz="2800" dirty="0">
              <a:solidFill>
                <a:schemeClr val="tx1"/>
              </a:solidFill>
            </a:endParaRPr>
          </a:p>
        </p:txBody>
      </p:sp>
    </p:spTree>
    <p:extLst>
      <p:ext uri="{BB962C8B-B14F-4D97-AF65-F5344CB8AC3E}">
        <p14:creationId xmlns:p14="http://schemas.microsoft.com/office/powerpoint/2010/main" val="3064788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it-IT" altLang="it-IT" b="1" dirty="0"/>
              <a:t>INQUINAMENTO</a:t>
            </a:r>
          </a:p>
        </p:txBody>
      </p:sp>
      <p:sp>
        <p:nvSpPr>
          <p:cNvPr id="27651" name="Rectangle 3"/>
          <p:cNvSpPr>
            <a:spLocks noGrp="1" noChangeArrowheads="1"/>
          </p:cNvSpPr>
          <p:nvPr>
            <p:ph type="body" idx="1"/>
          </p:nvPr>
        </p:nvSpPr>
        <p:spPr/>
        <p:txBody>
          <a:bodyPr/>
          <a:lstStyle/>
          <a:p>
            <a:pPr eaLnBrk="1" hangingPunct="1"/>
            <a:r>
              <a:rPr lang="it-IT" altLang="it-IT" dirty="0"/>
              <a:t>Benché possano esistere cause naturali che possono provocare alterazioni ambientali sfavorevoli alla vita, </a:t>
            </a:r>
            <a:r>
              <a:rPr lang="it-IT" altLang="it-IT" b="1" dirty="0"/>
              <a:t>il termine "inquinamento" si riferisce in genere alle attività antropiche </a:t>
            </a:r>
          </a:p>
        </p:txBody>
      </p:sp>
    </p:spTree>
    <p:extLst>
      <p:ext uri="{BB962C8B-B14F-4D97-AF65-F5344CB8AC3E}">
        <p14:creationId xmlns:p14="http://schemas.microsoft.com/office/powerpoint/2010/main" val="4103014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it-IT" altLang="it-IT" b="1" dirty="0"/>
              <a:t>INQUINAMENTO</a:t>
            </a:r>
          </a:p>
        </p:txBody>
      </p:sp>
      <p:sp>
        <p:nvSpPr>
          <p:cNvPr id="28675" name="Rectangle 3"/>
          <p:cNvSpPr>
            <a:spLocks noGrp="1" noChangeArrowheads="1"/>
          </p:cNvSpPr>
          <p:nvPr>
            <p:ph type="body" idx="1"/>
          </p:nvPr>
        </p:nvSpPr>
        <p:spPr/>
        <p:txBody>
          <a:bodyPr/>
          <a:lstStyle/>
          <a:p>
            <a:pPr eaLnBrk="1" hangingPunct="1"/>
            <a:r>
              <a:rPr lang="it-IT" altLang="it-IT" dirty="0"/>
              <a:t>Generalmente si parla di inquinamento quando </a:t>
            </a:r>
            <a:r>
              <a:rPr lang="it-IT" altLang="it-IT" b="1" dirty="0"/>
              <a:t>l'alterazione ambientale</a:t>
            </a:r>
            <a:r>
              <a:rPr lang="it-IT" altLang="it-IT" dirty="0"/>
              <a:t> compromette l'ecosistema danneggiando una o più forme di vita. Allo stesso modo si considerano </a:t>
            </a:r>
            <a:r>
              <a:rPr lang="it-IT" altLang="it-IT" b="1" dirty="0"/>
              <a:t>atti di inquinamento quelli commessi dall'uomo</a:t>
            </a:r>
            <a:r>
              <a:rPr lang="it-IT" altLang="it-IT" dirty="0"/>
              <a:t> ma non quelli naturali (emissioni gassose naturali, ceneri vulcaniche, aumento della salinità).</a:t>
            </a:r>
          </a:p>
        </p:txBody>
      </p:sp>
    </p:spTree>
    <p:extLst>
      <p:ext uri="{BB962C8B-B14F-4D97-AF65-F5344CB8AC3E}">
        <p14:creationId xmlns:p14="http://schemas.microsoft.com/office/powerpoint/2010/main" val="1655720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it-IT" altLang="it-IT" b="1" dirty="0"/>
              <a:t>INQUINAMENTO</a:t>
            </a:r>
          </a:p>
        </p:txBody>
      </p:sp>
      <p:sp>
        <p:nvSpPr>
          <p:cNvPr id="29699" name="Rectangle 3"/>
          <p:cNvSpPr>
            <a:spLocks noGrp="1" noChangeArrowheads="1"/>
          </p:cNvSpPr>
          <p:nvPr>
            <p:ph type="body" idx="1"/>
          </p:nvPr>
        </p:nvSpPr>
        <p:spPr/>
        <p:txBody>
          <a:bodyPr>
            <a:noAutofit/>
          </a:bodyPr>
          <a:lstStyle/>
          <a:p>
            <a:pPr eaLnBrk="1" hangingPunct="1">
              <a:lnSpc>
                <a:spcPct val="90000"/>
              </a:lnSpc>
            </a:pPr>
            <a:r>
              <a:rPr lang="it-IT" altLang="it-IT" sz="2800" dirty="0"/>
              <a:t>Quando si parla di sostanze inquinanti solitamente ci si riferisce a prodotti della lavorazione industriale (o dell'agricoltura industriale), ma è bene ricordare che anche sostanze apparentemente innocue possono compromettere seriamente un ecosistema: per esempio del latte o del sale versati in uno stagno. Inoltre gli inquinanti possono essere sostanze presenti in natura e non frutto dell'azione umana. Infine ciò che è velenoso per una specie può essere vitale per un'altra: le prime forme di vita immisero nell'atmosfera grandi quantità di ossigeno come prodotto di scarto per esse velenoso.</a:t>
            </a:r>
          </a:p>
        </p:txBody>
      </p:sp>
    </p:spTree>
    <p:extLst>
      <p:ext uri="{BB962C8B-B14F-4D97-AF65-F5344CB8AC3E}">
        <p14:creationId xmlns:p14="http://schemas.microsoft.com/office/powerpoint/2010/main" val="1506566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it-IT" altLang="it-IT" b="1" dirty="0"/>
              <a:t>INQUINAMENTO</a:t>
            </a:r>
          </a:p>
        </p:txBody>
      </p:sp>
      <p:sp>
        <p:nvSpPr>
          <p:cNvPr id="30723" name="Rectangle 3"/>
          <p:cNvSpPr>
            <a:spLocks noGrp="1" noChangeArrowheads="1"/>
          </p:cNvSpPr>
          <p:nvPr>
            <p:ph type="body" idx="1"/>
          </p:nvPr>
        </p:nvSpPr>
        <p:spPr/>
        <p:txBody>
          <a:bodyPr/>
          <a:lstStyle/>
          <a:p>
            <a:pPr eaLnBrk="1" hangingPunct="1"/>
            <a:r>
              <a:rPr lang="it-IT" altLang="it-IT" dirty="0"/>
              <a:t>Una forte presa di coscienza sui problemi causati dall'inquinamento industriale (ed in particolare dagli inquinanti cancerogeni) è avvenuta nel mondo occidentale a partire dagli anni settanta. Già negli anni precedenti tuttavia si erano manifestati i pericoli per la salute legati allo sviluppo industriale</a:t>
            </a:r>
            <a:r>
              <a:rPr lang="it-IT" altLang="it-IT" dirty="0">
                <a:solidFill>
                  <a:srgbClr val="FFFF00"/>
                </a:solidFill>
              </a:rPr>
              <a:t>. </a:t>
            </a:r>
          </a:p>
        </p:txBody>
      </p:sp>
    </p:spTree>
    <p:extLst>
      <p:ext uri="{BB962C8B-B14F-4D97-AF65-F5344CB8AC3E}">
        <p14:creationId xmlns:p14="http://schemas.microsoft.com/office/powerpoint/2010/main" val="3686205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it-IT" altLang="it-IT" b="1" dirty="0"/>
              <a:t>INQUINAMENTO</a:t>
            </a:r>
          </a:p>
        </p:txBody>
      </p:sp>
      <p:sp>
        <p:nvSpPr>
          <p:cNvPr id="33795" name="Rectangle 3"/>
          <p:cNvSpPr>
            <a:spLocks noGrp="1" noChangeArrowheads="1"/>
          </p:cNvSpPr>
          <p:nvPr>
            <p:ph type="body" idx="1"/>
          </p:nvPr>
        </p:nvSpPr>
        <p:spPr/>
        <p:txBody>
          <a:bodyPr/>
          <a:lstStyle/>
          <a:p>
            <a:pPr eaLnBrk="1" hangingPunct="1"/>
            <a:r>
              <a:rPr lang="it-IT" altLang="it-IT" dirty="0"/>
              <a:t>Lo sviluppo massiccio di alghe e la conseguente eutrofizzazione di laghi e zone costiere è considerata inquinamento quando è alimentata da sostanze nutrienti provenienti da scarichi industriali, agricoli o residenziali </a:t>
            </a:r>
          </a:p>
        </p:txBody>
      </p:sp>
    </p:spTree>
    <p:extLst>
      <p:ext uri="{BB962C8B-B14F-4D97-AF65-F5344CB8AC3E}">
        <p14:creationId xmlns:p14="http://schemas.microsoft.com/office/powerpoint/2010/main" val="351354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it-IT" altLang="it-IT" b="1" dirty="0"/>
              <a:t>INQUINAMENTO</a:t>
            </a:r>
          </a:p>
        </p:txBody>
      </p:sp>
      <p:sp>
        <p:nvSpPr>
          <p:cNvPr id="34819" name="Rectangle 3"/>
          <p:cNvSpPr>
            <a:spLocks noGrp="1" noChangeArrowheads="1"/>
          </p:cNvSpPr>
          <p:nvPr>
            <p:ph type="body" idx="1"/>
          </p:nvPr>
        </p:nvSpPr>
        <p:spPr/>
        <p:txBody>
          <a:bodyPr/>
          <a:lstStyle/>
          <a:p>
            <a:pPr eaLnBrk="1" hangingPunct="1"/>
            <a:r>
              <a:rPr lang="it-IT" altLang="it-IT" dirty="0"/>
              <a:t>Sebbene l'ossido d'azoto prodotto dall'industria non sia di per sé dannoso, esso è spesso considerato inquinante, in quanto in seguito all'azione dell’ energia solare viene trasformato in smog. </a:t>
            </a:r>
          </a:p>
        </p:txBody>
      </p:sp>
    </p:spTree>
    <p:extLst>
      <p:ext uri="{BB962C8B-B14F-4D97-AF65-F5344CB8AC3E}">
        <p14:creationId xmlns:p14="http://schemas.microsoft.com/office/powerpoint/2010/main" val="2948342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it-IT" altLang="it-IT" b="1" dirty="0"/>
              <a:t>INQUINAMENTO</a:t>
            </a:r>
          </a:p>
        </p:txBody>
      </p:sp>
      <p:sp>
        <p:nvSpPr>
          <p:cNvPr id="35843" name="Rectangle 3"/>
          <p:cNvSpPr>
            <a:spLocks noGrp="1" noChangeArrowheads="1"/>
          </p:cNvSpPr>
          <p:nvPr>
            <p:ph type="body" idx="1"/>
          </p:nvPr>
        </p:nvSpPr>
        <p:spPr/>
        <p:txBody>
          <a:bodyPr/>
          <a:lstStyle/>
          <a:p>
            <a:pPr eaLnBrk="1" hangingPunct="1"/>
            <a:r>
              <a:rPr lang="it-IT" altLang="it-IT" dirty="0"/>
              <a:t>Le emissioni di biossido di carbonio sono talvolta considerate inquinanti, sulla base del fatto che hanno portato a un cambiamento climatico globale determinato dal fenomeno dell'effetto serra. In ambienti politici di alcuni paesi occidentali (come gli Stati Uniti), si preferisce invece riferirsi al biossido di carbonio con il termine di </a:t>
            </a:r>
            <a:r>
              <a:rPr lang="it-IT" altLang="it-IT" i="1" dirty="0"/>
              <a:t>emissioni</a:t>
            </a:r>
            <a:r>
              <a:rPr lang="it-IT" altLang="it-IT" dirty="0"/>
              <a:t>. </a:t>
            </a:r>
          </a:p>
        </p:txBody>
      </p:sp>
    </p:spTree>
    <p:extLst>
      <p:ext uri="{BB962C8B-B14F-4D97-AF65-F5344CB8AC3E}">
        <p14:creationId xmlns:p14="http://schemas.microsoft.com/office/powerpoint/2010/main" val="586014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it-IT" altLang="it-IT" b="1" dirty="0"/>
              <a:t>INQUINAMENTO</a:t>
            </a:r>
          </a:p>
        </p:txBody>
      </p:sp>
      <p:sp>
        <p:nvSpPr>
          <p:cNvPr id="37891" name="Rectangle 3"/>
          <p:cNvSpPr>
            <a:spLocks noGrp="1" noChangeArrowheads="1"/>
          </p:cNvSpPr>
          <p:nvPr>
            <p:ph type="body" idx="1"/>
          </p:nvPr>
        </p:nvSpPr>
        <p:spPr/>
        <p:txBody>
          <a:bodyPr/>
          <a:lstStyle/>
          <a:p>
            <a:pPr eaLnBrk="1" hangingPunct="1"/>
            <a:r>
              <a:rPr lang="it-IT" altLang="it-IT" sz="2800" dirty="0"/>
              <a:t>La combustione del carbone produce un fumo che in concentrazioni sufficienti può essere un pericolo per la salute Si può definire l'inquinamento atmosferico come la presenza nell'atmosfera di sostanze che causano un effetto misurabile sull'essere umano, sugli animali, sulla vegetazione o sui diversi materiali; queste sostanze di solito </a:t>
            </a:r>
            <a:r>
              <a:rPr lang="it-IT" altLang="it-IT" sz="2800" b="1" dirty="0"/>
              <a:t>non</a:t>
            </a:r>
            <a:r>
              <a:rPr lang="it-IT" altLang="it-IT" sz="2800" dirty="0"/>
              <a:t> sono presenti nella normale composizione dell'aria, oppure lo sono ad un livello di concentrazione inferiore.</a:t>
            </a:r>
          </a:p>
        </p:txBody>
      </p:sp>
    </p:spTree>
    <p:extLst>
      <p:ext uri="{BB962C8B-B14F-4D97-AF65-F5344CB8AC3E}">
        <p14:creationId xmlns:p14="http://schemas.microsoft.com/office/powerpoint/2010/main" val="2480672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7544" y="188640"/>
            <a:ext cx="8229600" cy="1143000"/>
          </a:xfrm>
        </p:spPr>
        <p:txBody>
          <a:bodyPr/>
          <a:lstStyle/>
          <a:p>
            <a:pPr eaLnBrk="1" hangingPunct="1"/>
            <a:r>
              <a:rPr lang="it-IT" altLang="it-IT" b="1" dirty="0"/>
              <a:t>INQUINAMENTO</a:t>
            </a:r>
          </a:p>
        </p:txBody>
      </p:sp>
      <p:sp>
        <p:nvSpPr>
          <p:cNvPr id="38915" name="Rectangle 3"/>
          <p:cNvSpPr>
            <a:spLocks noGrp="1" noChangeArrowheads="1"/>
          </p:cNvSpPr>
          <p:nvPr>
            <p:ph type="body" idx="1"/>
          </p:nvPr>
        </p:nvSpPr>
        <p:spPr/>
        <p:txBody>
          <a:bodyPr/>
          <a:lstStyle/>
          <a:p>
            <a:pPr eaLnBrk="1" hangingPunct="1"/>
            <a:r>
              <a:rPr lang="it-IT" altLang="it-IT" dirty="0"/>
              <a:t>In tutti i casi di inquinamento possiamo individuare delle </a:t>
            </a:r>
            <a:r>
              <a:rPr lang="it-IT" altLang="it-IT" b="1" dirty="0"/>
              <a:t>sorgenti (i </a:t>
            </a:r>
            <a:r>
              <a:rPr lang="it-IT" altLang="it-IT" b="1" i="1" dirty="0"/>
              <a:t>produttori</a:t>
            </a:r>
            <a:r>
              <a:rPr lang="it-IT" altLang="it-IT" b="1" dirty="0"/>
              <a:t>) e dei recettori</a:t>
            </a:r>
            <a:r>
              <a:rPr lang="it-IT" altLang="it-IT" dirty="0"/>
              <a:t>. Gli </a:t>
            </a:r>
            <a:r>
              <a:rPr lang="it-IT" altLang="it-IT" b="1" dirty="0"/>
              <a:t>effetti</a:t>
            </a:r>
            <a:r>
              <a:rPr lang="it-IT" altLang="it-IT" dirty="0"/>
              <a:t> sui recettori sono </a:t>
            </a:r>
            <a:r>
              <a:rPr lang="it-IT" altLang="it-IT" b="1" dirty="0"/>
              <a:t>differenti a seconda dei tempi di esposizione</a:t>
            </a:r>
            <a:r>
              <a:rPr lang="it-IT" altLang="it-IT" dirty="0"/>
              <a:t>, brevi (secondi-minuti), medi (ore-giorni) o lunghi (mesi-anni).</a:t>
            </a:r>
          </a:p>
        </p:txBody>
      </p:sp>
    </p:spTree>
    <p:extLst>
      <p:ext uri="{BB962C8B-B14F-4D97-AF65-F5344CB8AC3E}">
        <p14:creationId xmlns:p14="http://schemas.microsoft.com/office/powerpoint/2010/main" val="1567721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it-IT" altLang="it-IT" b="1" dirty="0"/>
              <a:t>INQUINAMENTO</a:t>
            </a:r>
          </a:p>
        </p:txBody>
      </p:sp>
      <p:sp>
        <p:nvSpPr>
          <p:cNvPr id="39939" name="Rectangle 3"/>
          <p:cNvSpPr>
            <a:spLocks noGrp="1" noChangeArrowheads="1"/>
          </p:cNvSpPr>
          <p:nvPr>
            <p:ph type="body" idx="1"/>
          </p:nvPr>
        </p:nvSpPr>
        <p:spPr/>
        <p:txBody>
          <a:bodyPr/>
          <a:lstStyle/>
          <a:p>
            <a:pPr eaLnBrk="1" hangingPunct="1"/>
            <a:r>
              <a:rPr lang="it-IT" altLang="it-IT" dirty="0"/>
              <a:t>Per quanto riguarda la </a:t>
            </a:r>
            <a:r>
              <a:rPr lang="it-IT" altLang="it-IT" b="1" dirty="0"/>
              <a:t>tossicità sull'uomo</a:t>
            </a:r>
            <a:r>
              <a:rPr lang="it-IT" altLang="it-IT" dirty="0"/>
              <a:t>, uno dei parametri più utilizzati è la cosiddetta </a:t>
            </a:r>
            <a:r>
              <a:rPr lang="it-IT" altLang="it-IT" b="1" dirty="0"/>
              <a:t>DL50</a:t>
            </a:r>
            <a:r>
              <a:rPr lang="it-IT" altLang="it-IT" dirty="0"/>
              <a:t>, ovvero la dose che uccide il 50% di individui sottoposti a tale dose. Le </a:t>
            </a:r>
            <a:r>
              <a:rPr lang="it-IT" altLang="it-IT" b="1" dirty="0"/>
              <a:t>unità di misura</a:t>
            </a:r>
            <a:r>
              <a:rPr lang="it-IT" altLang="it-IT" dirty="0"/>
              <a:t> dei DL50 sono </a:t>
            </a:r>
            <a:r>
              <a:rPr lang="it-IT" altLang="it-IT" b="1" dirty="0"/>
              <a:t>milligrammi di sostanza per chilogrammo di peso dell'individuo</a:t>
            </a:r>
            <a:r>
              <a:rPr lang="it-IT" altLang="it-IT" dirty="0"/>
              <a:t>: si tratta di una misura della tossicità acuta</a:t>
            </a:r>
            <a:r>
              <a:rPr lang="it-IT" altLang="it-IT" dirty="0">
                <a:solidFill>
                  <a:srgbClr val="FFFF00"/>
                </a:solidFill>
              </a:rPr>
              <a:t>.</a:t>
            </a:r>
          </a:p>
        </p:txBody>
      </p:sp>
    </p:spTree>
    <p:extLst>
      <p:ext uri="{BB962C8B-B14F-4D97-AF65-F5344CB8AC3E}">
        <p14:creationId xmlns:p14="http://schemas.microsoft.com/office/powerpoint/2010/main" val="199842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ctrTitle"/>
          </p:nvPr>
        </p:nvSpPr>
        <p:spPr>
          <a:xfrm>
            <a:off x="539750" y="620713"/>
            <a:ext cx="7772400" cy="1470025"/>
          </a:xfrm>
        </p:spPr>
        <p:txBody>
          <a:bodyPr/>
          <a:lstStyle/>
          <a:p>
            <a:pPr eaLnBrk="1" hangingPunct="1"/>
            <a:r>
              <a:rPr lang="it-IT" altLang="it-IT" dirty="0"/>
              <a:t>Avvertenza</a:t>
            </a:r>
          </a:p>
        </p:txBody>
      </p:sp>
      <p:sp>
        <p:nvSpPr>
          <p:cNvPr id="3" name="Sottotitolo 2"/>
          <p:cNvSpPr>
            <a:spLocks noGrp="1"/>
          </p:cNvSpPr>
          <p:nvPr>
            <p:ph type="subTitle" idx="1"/>
          </p:nvPr>
        </p:nvSpPr>
        <p:spPr>
          <a:xfrm>
            <a:off x="1476375" y="2420938"/>
            <a:ext cx="6400800" cy="1752600"/>
          </a:xfrm>
        </p:spPr>
        <p:txBody>
          <a:bodyPr rtlCol="0">
            <a:normAutofit fontScale="62500" lnSpcReduction="20000"/>
          </a:bodyPr>
          <a:lstStyle/>
          <a:p>
            <a:pPr eaLnBrk="1" fontAlgn="auto" hangingPunct="1">
              <a:spcAft>
                <a:spcPts val="0"/>
              </a:spcAft>
              <a:buFont typeface="Arial" pitchFamily="34" charset="0"/>
              <a:buNone/>
              <a:defRPr/>
            </a:pPr>
            <a:r>
              <a:rPr lang="it-IT" dirty="0">
                <a:solidFill>
                  <a:schemeClr val="tx1"/>
                </a:solidFill>
              </a:rPr>
              <a:t>I materiali presenti in queste diapositive sono frutto sia di lavoro personale che di ricerche effettuate sul web, su libri e su articoli scientifici e divulgativi.</a:t>
            </a:r>
          </a:p>
          <a:p>
            <a:pPr eaLnBrk="1" fontAlgn="auto" hangingPunct="1">
              <a:spcAft>
                <a:spcPts val="0"/>
              </a:spcAft>
              <a:buFont typeface="Arial" pitchFamily="34" charset="0"/>
              <a:buNone/>
              <a:defRPr/>
            </a:pPr>
            <a:endParaRPr lang="it-IT" dirty="0">
              <a:solidFill>
                <a:schemeClr val="tx1"/>
              </a:solidFill>
            </a:endParaRPr>
          </a:p>
          <a:p>
            <a:pPr eaLnBrk="1" fontAlgn="auto" hangingPunct="1">
              <a:spcAft>
                <a:spcPts val="0"/>
              </a:spcAft>
              <a:buFont typeface="Arial" pitchFamily="34" charset="0"/>
              <a:buNone/>
              <a:defRPr/>
            </a:pPr>
            <a:r>
              <a:rPr lang="it-IT" dirty="0">
                <a:solidFill>
                  <a:schemeClr val="tx1"/>
                </a:solidFill>
              </a:rPr>
              <a:t>Ove possibile, sono state riportate le fonti da cui si è desunto il materiale.</a:t>
            </a:r>
          </a:p>
        </p:txBody>
      </p:sp>
    </p:spTree>
    <p:extLst>
      <p:ext uri="{BB962C8B-B14F-4D97-AF65-F5344CB8AC3E}">
        <p14:creationId xmlns:p14="http://schemas.microsoft.com/office/powerpoint/2010/main" val="3081722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it-IT" altLang="it-IT" b="1" dirty="0"/>
              <a:t>INQUINAMENTO</a:t>
            </a:r>
          </a:p>
        </p:txBody>
      </p:sp>
      <p:sp>
        <p:nvSpPr>
          <p:cNvPr id="40963" name="Rectangle 3"/>
          <p:cNvSpPr>
            <a:spLocks noGrp="1" noChangeArrowheads="1"/>
          </p:cNvSpPr>
          <p:nvPr>
            <p:ph type="body" idx="1"/>
          </p:nvPr>
        </p:nvSpPr>
        <p:spPr/>
        <p:txBody>
          <a:bodyPr/>
          <a:lstStyle/>
          <a:p>
            <a:pPr eaLnBrk="1" hangingPunct="1"/>
            <a:r>
              <a:rPr lang="it-IT" altLang="it-IT" dirty="0"/>
              <a:t> </a:t>
            </a:r>
            <a:r>
              <a:rPr lang="it-IT" altLang="it-IT" b="1" dirty="0"/>
              <a:t>scarsamente tossiche</a:t>
            </a:r>
            <a:r>
              <a:rPr lang="it-IT" altLang="it-IT" dirty="0"/>
              <a:t> (ad esempio l'alcool etilico): DL50 = 10.000 mg/kg; </a:t>
            </a:r>
            <a:endParaRPr lang="it-IT" altLang="it-IT" b="1" dirty="0"/>
          </a:p>
          <a:p>
            <a:pPr eaLnBrk="1" hangingPunct="1"/>
            <a:r>
              <a:rPr lang="it-IT" altLang="it-IT" b="1" dirty="0"/>
              <a:t>moderatamente tossiche</a:t>
            </a:r>
            <a:r>
              <a:rPr lang="it-IT" altLang="it-IT" dirty="0"/>
              <a:t> (ad esempio il sale da cucina): DL50 = 4000 mg/kg; </a:t>
            </a:r>
            <a:endParaRPr lang="it-IT" altLang="it-IT" b="1" dirty="0"/>
          </a:p>
          <a:p>
            <a:pPr eaLnBrk="1" hangingPunct="1"/>
            <a:r>
              <a:rPr lang="it-IT" altLang="it-IT" b="1" dirty="0"/>
              <a:t>molto tossiche</a:t>
            </a:r>
            <a:r>
              <a:rPr lang="it-IT" altLang="it-IT" dirty="0"/>
              <a:t> (ad esempio DDT): DL50 = 100 mg/kg; </a:t>
            </a:r>
            <a:endParaRPr lang="it-IT" altLang="it-IT" b="1" dirty="0"/>
          </a:p>
          <a:p>
            <a:pPr eaLnBrk="1" hangingPunct="1"/>
            <a:r>
              <a:rPr lang="it-IT" altLang="it-IT" b="1" dirty="0"/>
              <a:t>super tossiche</a:t>
            </a:r>
            <a:r>
              <a:rPr lang="it-IT" altLang="it-IT" dirty="0"/>
              <a:t> (ad esempio tossina del botulino): DL50 = 0,00001 mg/kg. </a:t>
            </a:r>
          </a:p>
        </p:txBody>
      </p:sp>
    </p:spTree>
    <p:extLst>
      <p:ext uri="{BB962C8B-B14F-4D97-AF65-F5344CB8AC3E}">
        <p14:creationId xmlns:p14="http://schemas.microsoft.com/office/powerpoint/2010/main" val="3124122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it-IT" altLang="it-IT" b="1" dirty="0"/>
              <a:t>INQUINAMENTO</a:t>
            </a:r>
          </a:p>
        </p:txBody>
      </p:sp>
      <p:sp>
        <p:nvSpPr>
          <p:cNvPr id="41987" name="Rectangle 3"/>
          <p:cNvSpPr>
            <a:spLocks noGrp="1" noChangeArrowheads="1"/>
          </p:cNvSpPr>
          <p:nvPr>
            <p:ph type="body" idx="1"/>
          </p:nvPr>
        </p:nvSpPr>
        <p:spPr>
          <a:xfrm>
            <a:off x="107504" y="1600200"/>
            <a:ext cx="8579296" cy="4525963"/>
          </a:xfrm>
        </p:spPr>
        <p:txBody>
          <a:bodyPr/>
          <a:lstStyle/>
          <a:p>
            <a:pPr eaLnBrk="1" hangingPunct="1">
              <a:buFontTx/>
              <a:buNone/>
            </a:pPr>
            <a:r>
              <a:rPr lang="it-IT" altLang="it-IT" dirty="0"/>
              <a:t>(per ingestione) </a:t>
            </a:r>
          </a:p>
          <a:p>
            <a:pPr eaLnBrk="1" hangingPunct="1"/>
            <a:r>
              <a:rPr lang="it-IT" altLang="it-IT" dirty="0"/>
              <a:t>- SELENIO: dose letale media 5 mg/kg; </a:t>
            </a:r>
          </a:p>
          <a:p>
            <a:pPr eaLnBrk="1" hangingPunct="1"/>
            <a:r>
              <a:rPr lang="it-IT" altLang="it-IT" dirty="0"/>
              <a:t>- CIANURO: dose letale media 10 mg/kg; </a:t>
            </a:r>
          </a:p>
          <a:p>
            <a:pPr eaLnBrk="1" hangingPunct="1"/>
            <a:r>
              <a:rPr lang="it-IT" altLang="it-IT" dirty="0"/>
              <a:t>- MERCURIO: dose letale media 23 mg/kg; </a:t>
            </a:r>
          </a:p>
          <a:p>
            <a:pPr eaLnBrk="1" hangingPunct="1"/>
            <a:r>
              <a:rPr lang="it-IT" altLang="it-IT" dirty="0"/>
              <a:t>- ARSENICO: dose letale media 45 mg/kg; </a:t>
            </a:r>
          </a:p>
          <a:p>
            <a:pPr eaLnBrk="1" hangingPunct="1"/>
            <a:r>
              <a:rPr lang="it-IT" altLang="it-IT" dirty="0"/>
              <a:t>- BARIO: dose letale media 250 mg/kg. </a:t>
            </a:r>
          </a:p>
        </p:txBody>
      </p:sp>
    </p:spTree>
    <p:extLst>
      <p:ext uri="{BB962C8B-B14F-4D97-AF65-F5344CB8AC3E}">
        <p14:creationId xmlns:p14="http://schemas.microsoft.com/office/powerpoint/2010/main" val="1458577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it-IT" altLang="it-IT" b="1" dirty="0"/>
              <a:t>INQUINAMENTO</a:t>
            </a:r>
          </a:p>
        </p:txBody>
      </p:sp>
      <p:sp>
        <p:nvSpPr>
          <p:cNvPr id="43011" name="Rectangle 3"/>
          <p:cNvSpPr>
            <a:spLocks noGrp="1" noChangeArrowheads="1"/>
          </p:cNvSpPr>
          <p:nvPr>
            <p:ph type="body" idx="1"/>
          </p:nvPr>
        </p:nvSpPr>
        <p:spPr/>
        <p:txBody>
          <a:bodyPr/>
          <a:lstStyle/>
          <a:p>
            <a:pPr eaLnBrk="1" hangingPunct="1">
              <a:buFontTx/>
              <a:buNone/>
            </a:pPr>
            <a:r>
              <a:rPr lang="it-IT" altLang="it-IT" sz="2800" dirty="0"/>
              <a:t>Riguardo alla </a:t>
            </a:r>
            <a:r>
              <a:rPr lang="it-IT" altLang="it-IT" sz="2800" b="1" dirty="0"/>
              <a:t>tossicità cronica</a:t>
            </a:r>
            <a:r>
              <a:rPr lang="it-IT" altLang="it-IT" sz="2800" dirty="0"/>
              <a:t>, le sostanze possono essere suddivise in:</a:t>
            </a:r>
          </a:p>
          <a:p>
            <a:pPr eaLnBrk="1" hangingPunct="1"/>
            <a:r>
              <a:rPr lang="it-IT" altLang="it-IT" sz="2800" dirty="0"/>
              <a:t>sostanze </a:t>
            </a:r>
            <a:r>
              <a:rPr lang="it-IT" altLang="it-IT" sz="2800" b="1" dirty="0"/>
              <a:t>cancerogene</a:t>
            </a:r>
            <a:r>
              <a:rPr lang="it-IT" altLang="it-IT" sz="2800" dirty="0"/>
              <a:t>: in grado di provocare il cancro; sono molte le sostanze scientificamente dimostrate essere cancerogene, tra esse ricordiamo fibre di amianto, composti del cromo esavalente, cloruro di vinile, benzopirene (un tipo di diossina), catrame nel fumo di sigarette, raggi X e raggi UV; </a:t>
            </a:r>
          </a:p>
        </p:txBody>
      </p:sp>
    </p:spTree>
    <p:extLst>
      <p:ext uri="{BB962C8B-B14F-4D97-AF65-F5344CB8AC3E}">
        <p14:creationId xmlns:p14="http://schemas.microsoft.com/office/powerpoint/2010/main" val="1640122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it-IT" altLang="it-IT" b="1" dirty="0"/>
              <a:t>INQUINAMENTO</a:t>
            </a:r>
          </a:p>
        </p:txBody>
      </p:sp>
      <p:sp>
        <p:nvSpPr>
          <p:cNvPr id="44035" name="Rectangle 3"/>
          <p:cNvSpPr>
            <a:spLocks noGrp="1" noChangeArrowheads="1"/>
          </p:cNvSpPr>
          <p:nvPr>
            <p:ph type="body" idx="1"/>
          </p:nvPr>
        </p:nvSpPr>
        <p:spPr/>
        <p:txBody>
          <a:bodyPr/>
          <a:lstStyle/>
          <a:p>
            <a:pPr eaLnBrk="1" hangingPunct="1"/>
            <a:r>
              <a:rPr lang="it-IT" altLang="it-IT" dirty="0"/>
              <a:t>sostanze</a:t>
            </a:r>
            <a:r>
              <a:rPr lang="it-IT" altLang="it-IT" b="1" dirty="0"/>
              <a:t> teratogene</a:t>
            </a:r>
            <a:r>
              <a:rPr lang="it-IT" altLang="it-IT" dirty="0"/>
              <a:t>: in grado di provocare malformazione nei feti; tra queste: mercurio metile, composti del piombo, alcool etilico, </a:t>
            </a:r>
            <a:r>
              <a:rPr lang="it-IT" altLang="it-IT" dirty="0" err="1"/>
              <a:t>dietilstilbestrolo</a:t>
            </a:r>
            <a:r>
              <a:rPr lang="it-IT" altLang="it-IT" dirty="0"/>
              <a:t> (DES), </a:t>
            </a:r>
            <a:r>
              <a:rPr lang="it-IT" altLang="it-IT" dirty="0" err="1"/>
              <a:t>talidomide</a:t>
            </a:r>
            <a:r>
              <a:rPr lang="it-IT" altLang="it-IT" dirty="0"/>
              <a:t>, raggi X; </a:t>
            </a:r>
          </a:p>
          <a:p>
            <a:pPr eaLnBrk="1" hangingPunct="1">
              <a:buFontTx/>
              <a:buNone/>
            </a:pPr>
            <a:endParaRPr lang="it-IT" altLang="it-IT" dirty="0"/>
          </a:p>
        </p:txBody>
      </p:sp>
    </p:spTree>
    <p:extLst>
      <p:ext uri="{BB962C8B-B14F-4D97-AF65-F5344CB8AC3E}">
        <p14:creationId xmlns:p14="http://schemas.microsoft.com/office/powerpoint/2010/main" val="2125186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it-IT" altLang="it-IT" b="1" dirty="0"/>
              <a:t>INQUINAMENTO</a:t>
            </a:r>
          </a:p>
        </p:txBody>
      </p:sp>
      <p:sp>
        <p:nvSpPr>
          <p:cNvPr id="45059" name="Rectangle 3"/>
          <p:cNvSpPr>
            <a:spLocks noGrp="1" noChangeArrowheads="1"/>
          </p:cNvSpPr>
          <p:nvPr>
            <p:ph type="body" idx="1"/>
          </p:nvPr>
        </p:nvSpPr>
        <p:spPr/>
        <p:txBody>
          <a:bodyPr/>
          <a:lstStyle/>
          <a:p>
            <a:pPr eaLnBrk="1" hangingPunct="1"/>
            <a:r>
              <a:rPr lang="it-IT" altLang="it-IT" dirty="0"/>
              <a:t>sostanze mutagene: in grado di innescare delle mutazioni che possono portare al cancro; tra queste: composti di piombo e mercurio, benzopirene, gas nervino, raggi X e UV. </a:t>
            </a:r>
          </a:p>
        </p:txBody>
      </p:sp>
    </p:spTree>
    <p:extLst>
      <p:ext uri="{BB962C8B-B14F-4D97-AF65-F5344CB8AC3E}">
        <p14:creationId xmlns:p14="http://schemas.microsoft.com/office/powerpoint/2010/main" val="1556684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8229600" cy="1143000"/>
          </a:xfrm>
        </p:spPr>
        <p:txBody>
          <a:bodyPr/>
          <a:lstStyle/>
          <a:p>
            <a:pPr eaLnBrk="1" hangingPunct="1"/>
            <a:r>
              <a:rPr lang="it-IT" altLang="it-IT" b="1" dirty="0"/>
              <a:t>INQUINAMENTO</a:t>
            </a:r>
          </a:p>
        </p:txBody>
      </p:sp>
      <p:sp>
        <p:nvSpPr>
          <p:cNvPr id="46083" name="Rectangle 3"/>
          <p:cNvSpPr>
            <a:spLocks noGrp="1" noChangeArrowheads="1"/>
          </p:cNvSpPr>
          <p:nvPr>
            <p:ph type="body" idx="1"/>
          </p:nvPr>
        </p:nvSpPr>
        <p:spPr/>
        <p:txBody>
          <a:bodyPr/>
          <a:lstStyle/>
          <a:p>
            <a:pPr eaLnBrk="1" hangingPunct="1">
              <a:lnSpc>
                <a:spcPct val="80000"/>
              </a:lnSpc>
            </a:pPr>
            <a:r>
              <a:rPr lang="it-IT" altLang="it-IT" sz="2800" dirty="0"/>
              <a:t>Le principali sostanze tossiche che si possono avere </a:t>
            </a:r>
            <a:r>
              <a:rPr lang="it-IT" altLang="it-IT" sz="2800" b="1" dirty="0"/>
              <a:t>nell'atmosfera </a:t>
            </a:r>
            <a:r>
              <a:rPr lang="it-IT" altLang="it-IT" sz="2800" dirty="0"/>
              <a:t>sono: arsenico, amianto, benzene, cadmio, tetracloruro di carbonio, cromo, diossano, </a:t>
            </a:r>
            <a:r>
              <a:rPr lang="it-IT" altLang="it-IT" sz="2800" dirty="0" err="1"/>
              <a:t>dibromuro</a:t>
            </a:r>
            <a:r>
              <a:rPr lang="it-IT" altLang="it-IT" sz="2800" dirty="0"/>
              <a:t> e dicloruro di etilene, piombo, nichel, </a:t>
            </a:r>
            <a:r>
              <a:rPr lang="it-IT" altLang="it-IT" sz="2800" dirty="0" err="1"/>
              <a:t>nitrosoammine</a:t>
            </a:r>
            <a:r>
              <a:rPr lang="it-IT" altLang="it-IT" sz="2800" dirty="0"/>
              <a:t>, </a:t>
            </a:r>
            <a:r>
              <a:rPr lang="it-IT" altLang="it-IT" sz="2800" dirty="0" err="1"/>
              <a:t>percloroetilene</a:t>
            </a:r>
            <a:r>
              <a:rPr lang="it-IT" altLang="it-IT" sz="2800" dirty="0"/>
              <a:t>, idrocarburi policiclici aromatici (IPA), cloruro di vinile, clorofluorocarburi (CFC). Inoltre uno dei maggiori agenti inquinanti presenti nell'aria è il particolato prodotto dalle combustioni, che viene classificato in base al diametro medio delle particelle solide (in micron).</a:t>
            </a:r>
          </a:p>
        </p:txBody>
      </p:sp>
    </p:spTree>
    <p:extLst>
      <p:ext uri="{BB962C8B-B14F-4D97-AF65-F5344CB8AC3E}">
        <p14:creationId xmlns:p14="http://schemas.microsoft.com/office/powerpoint/2010/main" val="1235272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b="1" dirty="0"/>
              <a:t>INQUINAMENTO</a:t>
            </a:r>
            <a:endParaRPr lang="it-IT" dirty="0"/>
          </a:p>
        </p:txBody>
      </p:sp>
      <p:sp>
        <p:nvSpPr>
          <p:cNvPr id="3" name="Segnaposto contenuto 2"/>
          <p:cNvSpPr>
            <a:spLocks noGrp="1"/>
          </p:cNvSpPr>
          <p:nvPr>
            <p:ph idx="1"/>
          </p:nvPr>
        </p:nvSpPr>
        <p:spPr>
          <a:xfrm>
            <a:off x="467544" y="1340768"/>
            <a:ext cx="8229600" cy="4525963"/>
          </a:xfrm>
        </p:spPr>
        <p:txBody>
          <a:bodyPr/>
          <a:lstStyle/>
          <a:p>
            <a:endParaRPr lang="it-IT" dirty="0"/>
          </a:p>
          <a:p>
            <a:pPr marL="0" indent="0" algn="ctr">
              <a:buNone/>
            </a:pPr>
            <a:r>
              <a:rPr lang="it-IT" sz="3600" b="1" dirty="0"/>
              <a:t>Sostanze inquinanti biodegradabili</a:t>
            </a:r>
          </a:p>
          <a:p>
            <a:pPr marL="0" indent="0" algn="just">
              <a:buNone/>
            </a:pPr>
            <a:r>
              <a:rPr lang="it-IT" dirty="0"/>
              <a:t> Gli inquinanti biodegradabili sono un substrato per l'attività dei microrganismi ed entrano nei cicli biogeochimici. Esempi di tali inquinanti sono la frazione organica dei rifiuti domestici, le acque reflue, i residui agricoli , la carta, il legno, la stoffa, ecc.</a:t>
            </a:r>
          </a:p>
          <a:p>
            <a:endParaRPr lang="it-IT" dirty="0">
              <a:solidFill>
                <a:srgbClr val="FFFF00"/>
              </a:solidFill>
            </a:endParaRPr>
          </a:p>
        </p:txBody>
      </p:sp>
    </p:spTree>
    <p:extLst>
      <p:ext uri="{BB962C8B-B14F-4D97-AF65-F5344CB8AC3E}">
        <p14:creationId xmlns:p14="http://schemas.microsoft.com/office/powerpoint/2010/main" val="3595906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b="1" dirty="0"/>
              <a:t>INQUINAMENTO</a:t>
            </a:r>
            <a:endParaRPr lang="it-IT" dirty="0"/>
          </a:p>
        </p:txBody>
      </p:sp>
      <p:sp>
        <p:nvSpPr>
          <p:cNvPr id="3" name="Segnaposto contenuto 2"/>
          <p:cNvSpPr>
            <a:spLocks noGrp="1"/>
          </p:cNvSpPr>
          <p:nvPr>
            <p:ph idx="1"/>
          </p:nvPr>
        </p:nvSpPr>
        <p:spPr/>
        <p:txBody>
          <a:bodyPr/>
          <a:lstStyle/>
          <a:p>
            <a:pPr marL="0" indent="0" algn="ctr">
              <a:buNone/>
            </a:pPr>
            <a:r>
              <a:rPr lang="it-IT" sz="3600" b="1" dirty="0"/>
              <a:t>Inquinanti non biodegradabili </a:t>
            </a:r>
          </a:p>
          <a:p>
            <a:endParaRPr lang="it-IT" dirty="0"/>
          </a:p>
          <a:p>
            <a:pPr marL="0" indent="0">
              <a:buNone/>
            </a:pPr>
            <a:r>
              <a:rPr lang="it-IT" dirty="0"/>
              <a:t> Gli inquinanti non biodegradabili hanno legami chimici più stabili e non possono essere ridotti biologicamente in prodotti più semplici e innocui . Questi includono vari insetticidi, erbicidi, mercurio, piombo, arsenico, alluminio, plastica, rifiuti radioattivi , ecc. </a:t>
            </a:r>
          </a:p>
        </p:txBody>
      </p:sp>
    </p:spTree>
    <p:extLst>
      <p:ext uri="{BB962C8B-B14F-4D97-AF65-F5344CB8AC3E}">
        <p14:creationId xmlns:p14="http://schemas.microsoft.com/office/powerpoint/2010/main" val="1792943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dirty="0"/>
              <a:t>Introduzione e definizione di inquinamento ambientale </a:t>
            </a:r>
          </a:p>
        </p:txBody>
      </p:sp>
      <p:sp>
        <p:nvSpPr>
          <p:cNvPr id="3" name="Segnaposto contenuto 2"/>
          <p:cNvSpPr>
            <a:spLocks noGrp="1"/>
          </p:cNvSpPr>
          <p:nvPr>
            <p:ph idx="1"/>
          </p:nvPr>
        </p:nvSpPr>
        <p:spPr>
          <a:xfrm>
            <a:off x="107504" y="1600200"/>
            <a:ext cx="8928992" cy="5141168"/>
          </a:xfrm>
        </p:spPr>
        <p:txBody>
          <a:bodyPr/>
          <a:lstStyle/>
          <a:p>
            <a:pPr marL="0" indent="0">
              <a:buNone/>
            </a:pPr>
            <a:r>
              <a:rPr lang="it-IT" sz="2800" dirty="0"/>
              <a:t>Un organismo vivente non può vivere da solo . Gli organismi interagiscono tra di loro e con l’ambiente fisico. </a:t>
            </a:r>
          </a:p>
          <a:p>
            <a:pPr marL="0" indent="0">
              <a:buNone/>
            </a:pPr>
            <a:r>
              <a:rPr lang="it-IT" sz="2800" dirty="0"/>
              <a:t>Tutte le componenti dell'ambiente sono dipendenti l'una dall'altra.</a:t>
            </a:r>
          </a:p>
          <a:p>
            <a:pPr marL="0" indent="0">
              <a:buNone/>
            </a:pPr>
            <a:r>
              <a:rPr lang="it-IT" sz="2800" dirty="0"/>
              <a:t>Poiché siamo gli unici organismi a tentare di modificare l'ambiente per soddisfare le nostre esigenze è nostra responsabilità adottare le misure necessarie per controllare gli squilibri ambientali</a:t>
            </a:r>
          </a:p>
          <a:p>
            <a:pPr marL="0" indent="0">
              <a:buNone/>
            </a:pPr>
            <a:endParaRPr lang="it-IT" sz="2800" dirty="0"/>
          </a:p>
          <a:p>
            <a:pPr marL="0" indent="0" algn="ctr">
              <a:buNone/>
            </a:pPr>
            <a:r>
              <a:rPr lang="it-IT" sz="1800" dirty="0"/>
              <a:t>https://saferenvironment.wordpress.com/2009/09/01/environmental-pollution-problems-and-control-measures-%E2%80%93-overview/</a:t>
            </a:r>
          </a:p>
        </p:txBody>
      </p:sp>
    </p:spTree>
    <p:extLst>
      <p:ext uri="{BB962C8B-B14F-4D97-AF65-F5344CB8AC3E}">
        <p14:creationId xmlns:p14="http://schemas.microsoft.com/office/powerpoint/2010/main" val="3462296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Introduzione e definizione di inquinamento ambientale </a:t>
            </a:r>
            <a:endParaRPr lang="it-IT" dirty="0"/>
          </a:p>
        </p:txBody>
      </p:sp>
      <p:sp>
        <p:nvSpPr>
          <p:cNvPr id="3" name="Segnaposto contenuto 2"/>
          <p:cNvSpPr>
            <a:spLocks noGrp="1"/>
          </p:cNvSpPr>
          <p:nvPr>
            <p:ph idx="1"/>
          </p:nvPr>
        </p:nvSpPr>
        <p:spPr/>
        <p:txBody>
          <a:bodyPr/>
          <a:lstStyle/>
          <a:p>
            <a:r>
              <a:rPr lang="it-IT" dirty="0"/>
              <a:t>Gli squilibri ambientale sono causati da inquinamento, erosione del suolo, desertificazione, frane, estinzione di specie vegetali e animali, degrado di  ecosistemi vulnerabili, esaurimento delle risorse naturali, accumulo di rifiuti, deforestazione, assottigliamento dello strato di ozono e riscaldamento globale . </a:t>
            </a:r>
          </a:p>
        </p:txBody>
      </p:sp>
    </p:spTree>
    <p:extLst>
      <p:ext uri="{BB962C8B-B14F-4D97-AF65-F5344CB8AC3E}">
        <p14:creationId xmlns:p14="http://schemas.microsoft.com/office/powerpoint/2010/main" val="2461400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Introduzione e definizione di inquinamento ambientale </a:t>
            </a:r>
            <a:endParaRPr lang="it-IT" dirty="0"/>
          </a:p>
        </p:txBody>
      </p:sp>
      <p:sp>
        <p:nvSpPr>
          <p:cNvPr id="3" name="Segnaposto contenuto 2"/>
          <p:cNvSpPr>
            <a:spLocks noGrp="1"/>
          </p:cNvSpPr>
          <p:nvPr>
            <p:ph idx="1"/>
          </p:nvPr>
        </p:nvSpPr>
        <p:spPr>
          <a:xfrm>
            <a:off x="179512" y="1628800"/>
            <a:ext cx="8507288" cy="4525963"/>
          </a:xfrm>
        </p:spPr>
        <p:txBody>
          <a:bodyPr/>
          <a:lstStyle/>
          <a:p>
            <a:r>
              <a:rPr lang="it-IT" dirty="0"/>
              <a:t>I problemi ambientali determinati da inquinamento, la crescita della popolazione, l'industrializzazione, l'urbanizzazione non pianificata, come la rapida migrazione e l’aumento della popolazione nelle aree urbane. Tutto ciò determina la congestione del traffico, la scarsità d'acqua, i rifiuti solidi, l’inquinamento acustico, dell'aria e dell'acqua.</a:t>
            </a:r>
          </a:p>
        </p:txBody>
      </p:sp>
    </p:spTree>
    <p:extLst>
      <p:ext uri="{BB962C8B-B14F-4D97-AF65-F5344CB8AC3E}">
        <p14:creationId xmlns:p14="http://schemas.microsoft.com/office/powerpoint/2010/main" val="252237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Introduzione e definizione di inquinamento ambientale </a:t>
            </a:r>
            <a:endParaRPr lang="it-IT" dirty="0"/>
          </a:p>
        </p:txBody>
      </p:sp>
      <p:sp>
        <p:nvSpPr>
          <p:cNvPr id="3" name="Segnaposto contenuto 2"/>
          <p:cNvSpPr>
            <a:spLocks noGrp="1"/>
          </p:cNvSpPr>
          <p:nvPr>
            <p:ph idx="1"/>
          </p:nvPr>
        </p:nvSpPr>
        <p:spPr>
          <a:xfrm>
            <a:off x="107504" y="1772816"/>
            <a:ext cx="9036496" cy="4525963"/>
          </a:xfrm>
        </p:spPr>
        <p:txBody>
          <a:bodyPr/>
          <a:lstStyle/>
          <a:p>
            <a:r>
              <a:rPr lang="it-IT" dirty="0"/>
              <a:t>L'inquinamento ambientale è definito come una variazione indesiderabile delle caratteristiche fisiche, chimiche e biologiche dell’aria, del suolo e dell’acqua risultante dalla sovrappopolazione, dall’industrializzazione e  da altre attività umane come l'agricoltura, il turismo, la pesca, la deforestazione, ecc. </a:t>
            </a:r>
          </a:p>
        </p:txBody>
      </p:sp>
    </p:spTree>
    <p:extLst>
      <p:ext uri="{BB962C8B-B14F-4D97-AF65-F5344CB8AC3E}">
        <p14:creationId xmlns:p14="http://schemas.microsoft.com/office/powerpoint/2010/main" val="943091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it-IT" altLang="it-IT" b="1" dirty="0"/>
              <a:t>INQUINAMENTO</a:t>
            </a:r>
          </a:p>
        </p:txBody>
      </p:sp>
      <p:sp>
        <p:nvSpPr>
          <p:cNvPr id="24579" name="Rectangle 3"/>
          <p:cNvSpPr>
            <a:spLocks noGrp="1" noChangeArrowheads="1"/>
          </p:cNvSpPr>
          <p:nvPr>
            <p:ph type="body" idx="1"/>
          </p:nvPr>
        </p:nvSpPr>
        <p:spPr/>
        <p:txBody>
          <a:bodyPr/>
          <a:lstStyle/>
          <a:p>
            <a:pPr eaLnBrk="1" hangingPunct="1"/>
            <a:r>
              <a:rPr lang="it-IT" altLang="it-IT" dirty="0"/>
              <a:t>L'</a:t>
            </a:r>
            <a:r>
              <a:rPr lang="it-IT" altLang="it-IT" b="1" dirty="0"/>
              <a:t>inquinamento</a:t>
            </a:r>
            <a:r>
              <a:rPr lang="it-IT" altLang="it-IT" dirty="0"/>
              <a:t> è un'alterazione dell'ambiente, di origine antropica o naturale, che produce disagi o danni permanenti per la vita di una zona e che non è in equilibrio con i cicli naturali esistenti </a:t>
            </a:r>
          </a:p>
        </p:txBody>
      </p:sp>
    </p:spTree>
    <p:extLst>
      <p:ext uri="{BB962C8B-B14F-4D97-AF65-F5344CB8AC3E}">
        <p14:creationId xmlns:p14="http://schemas.microsoft.com/office/powerpoint/2010/main" val="2546895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536" y="0"/>
            <a:ext cx="8229600" cy="1143000"/>
          </a:xfrm>
        </p:spPr>
        <p:txBody>
          <a:bodyPr/>
          <a:lstStyle/>
          <a:p>
            <a:pPr eaLnBrk="1" hangingPunct="1"/>
            <a:r>
              <a:rPr lang="it-IT" altLang="it-IT" b="1" dirty="0"/>
              <a:t>INQUINAMENTO</a:t>
            </a:r>
          </a:p>
        </p:txBody>
      </p:sp>
      <p:sp>
        <p:nvSpPr>
          <p:cNvPr id="25603" name="Rectangle 3"/>
          <p:cNvSpPr>
            <a:spLocks noGrp="1" noChangeArrowheads="1"/>
          </p:cNvSpPr>
          <p:nvPr>
            <p:ph type="body" idx="1"/>
          </p:nvPr>
        </p:nvSpPr>
        <p:spPr>
          <a:xfrm>
            <a:off x="395536" y="1124744"/>
            <a:ext cx="8229600" cy="4525963"/>
          </a:xfrm>
        </p:spPr>
        <p:txBody>
          <a:bodyPr>
            <a:normAutofit lnSpcReduction="10000"/>
          </a:bodyPr>
          <a:lstStyle/>
          <a:p>
            <a:pPr eaLnBrk="1" hangingPunct="1">
              <a:lnSpc>
                <a:spcPct val="90000"/>
              </a:lnSpc>
            </a:pPr>
            <a:r>
              <a:rPr lang="it-IT" altLang="it-IT" sz="2800" dirty="0"/>
              <a:t>Non esiste una sostanza di per sé inquinante. E’ la concentrazione di una sostanza e l’effetto sinergico con altre sostanze che può determinare l’inquinamento. E’ inquinamento tutto ciò che è </a:t>
            </a:r>
            <a:r>
              <a:rPr lang="it-IT" altLang="it-IT" sz="2800" b="1" dirty="0"/>
              <a:t>nocivo</a:t>
            </a:r>
            <a:r>
              <a:rPr lang="it-IT" altLang="it-IT" sz="2800" dirty="0"/>
              <a:t> per la vita o </a:t>
            </a:r>
            <a:r>
              <a:rPr lang="it-IT" altLang="it-IT" sz="2800" b="1" dirty="0"/>
              <a:t>altera</a:t>
            </a:r>
            <a:r>
              <a:rPr lang="it-IT" altLang="it-IT" sz="2800" dirty="0"/>
              <a:t> in maniera significativa le caratteristiche fisico-chimiche e biologiche dell'acqua, del suolo o dell'aria, in modo da cambiare la struttura e la diversità delle associazioni dei viventi o dei flussi di energia.</a:t>
            </a:r>
          </a:p>
          <a:p>
            <a:pPr eaLnBrk="1" hangingPunct="1">
              <a:lnSpc>
                <a:spcPct val="90000"/>
              </a:lnSpc>
            </a:pPr>
            <a:r>
              <a:rPr lang="it-IT" altLang="it-IT" sz="2800" dirty="0"/>
              <a:t>E’ inquinante c</a:t>
            </a:r>
            <a:r>
              <a:rPr lang="it-IT" altLang="it-IT" sz="2800" b="1" dirty="0"/>
              <a:t>iò che non viene compensato</a:t>
            </a:r>
            <a:r>
              <a:rPr lang="it-IT" altLang="it-IT" sz="2800" dirty="0"/>
              <a:t> da una reazione naturale, o eventualmente antropica, adeguata che ne annulli gli effetti negativi totali.</a:t>
            </a:r>
          </a:p>
        </p:txBody>
      </p:sp>
    </p:spTree>
    <p:extLst>
      <p:ext uri="{BB962C8B-B14F-4D97-AF65-F5344CB8AC3E}">
        <p14:creationId xmlns:p14="http://schemas.microsoft.com/office/powerpoint/2010/main" val="4213827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it-IT" altLang="it-IT" b="1" dirty="0"/>
              <a:t>INQUINAMENTO</a:t>
            </a:r>
          </a:p>
        </p:txBody>
      </p:sp>
      <p:sp>
        <p:nvSpPr>
          <p:cNvPr id="26627" name="Rectangle 3"/>
          <p:cNvSpPr>
            <a:spLocks noGrp="1" noChangeArrowheads="1"/>
          </p:cNvSpPr>
          <p:nvPr>
            <p:ph type="body" idx="1"/>
          </p:nvPr>
        </p:nvSpPr>
        <p:spPr/>
        <p:txBody>
          <a:bodyPr/>
          <a:lstStyle/>
          <a:p>
            <a:pPr eaLnBrk="1" hangingPunct="1">
              <a:lnSpc>
                <a:spcPct val="90000"/>
              </a:lnSpc>
            </a:pPr>
            <a:r>
              <a:rPr lang="it-IT" altLang="it-IT" dirty="0"/>
              <a:t>Esistono molti tipi di inquinamento, suddivisi in inquinamento dell'aria, dell’acqua, del suolo, chimico, acustico, elettromagnetico, luminoso, termico, genetico, nucleare, ecc.,  o in relazione alla </a:t>
            </a:r>
            <a:r>
              <a:rPr lang="it-IT" altLang="it-IT" b="1" dirty="0"/>
              <a:t>causa dell'inquinamento</a:t>
            </a:r>
            <a:r>
              <a:rPr lang="it-IT" altLang="it-IT" dirty="0"/>
              <a:t> (ad esempio inquinamento, domestico, architettonico, urbano, agricolo, industriale o biologico).</a:t>
            </a:r>
          </a:p>
        </p:txBody>
      </p:sp>
    </p:spTree>
    <p:extLst>
      <p:ext uri="{BB962C8B-B14F-4D97-AF65-F5344CB8AC3E}">
        <p14:creationId xmlns:p14="http://schemas.microsoft.com/office/powerpoint/2010/main" val="8899399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1452</Words>
  <Application>Microsoft Office PowerPoint</Application>
  <PresentationFormat>Presentazione su schermo (4:3)</PresentationFormat>
  <Paragraphs>77</Paragraphs>
  <Slides>27</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27</vt:i4>
      </vt:variant>
    </vt:vector>
  </HeadingPairs>
  <TitlesOfParts>
    <vt:vector size="30" baseType="lpstr">
      <vt:lpstr>Arial</vt:lpstr>
      <vt:lpstr>Calibri</vt:lpstr>
      <vt:lpstr>Tema di Office</vt:lpstr>
      <vt:lpstr>Inquinamento e protezione ambientale</vt:lpstr>
      <vt:lpstr>Avvertenza</vt:lpstr>
      <vt:lpstr>Introduzione e definizione di inquinamento ambientale </vt:lpstr>
      <vt:lpstr>Introduzione e definizione di inquinamento ambientale </vt:lpstr>
      <vt:lpstr>Introduzione e definizione di inquinamento ambientale </vt:lpstr>
      <vt:lpstr>Introduzione e definizione di inquinamento ambientale </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lpstr>INQUINAMENTO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Inquinamento e protezione ambientale</dc:title>
  <dc:creator>Giorgio</dc:creator>
  <cp:lastModifiedBy>Vincenzo PASQUALE</cp:lastModifiedBy>
  <cp:revision>6</cp:revision>
  <dcterms:created xsi:type="dcterms:W3CDTF">2016-03-08T23:16:43Z</dcterms:created>
  <dcterms:modified xsi:type="dcterms:W3CDTF">2022-03-10T11:10:43Z</dcterms:modified>
</cp:coreProperties>
</file>