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0"/>
  </p:notesMasterIdLst>
  <p:sldIdLst>
    <p:sldId id="269" r:id="rId2"/>
    <p:sldId id="336" r:id="rId3"/>
    <p:sldId id="345" r:id="rId4"/>
    <p:sldId id="364" r:id="rId5"/>
    <p:sldId id="270" r:id="rId6"/>
    <p:sldId id="337" r:id="rId7"/>
    <p:sldId id="338" r:id="rId8"/>
    <p:sldId id="324" r:id="rId9"/>
    <p:sldId id="271" r:id="rId10"/>
    <p:sldId id="339" r:id="rId11"/>
    <p:sldId id="350" r:id="rId12"/>
    <p:sldId id="351" r:id="rId13"/>
    <p:sldId id="352" r:id="rId14"/>
    <p:sldId id="353" r:id="rId15"/>
    <p:sldId id="354" r:id="rId16"/>
    <p:sldId id="272" r:id="rId17"/>
    <p:sldId id="273" r:id="rId18"/>
    <p:sldId id="356" r:id="rId19"/>
    <p:sldId id="357" r:id="rId20"/>
    <p:sldId id="358" r:id="rId21"/>
    <p:sldId id="359" r:id="rId22"/>
    <p:sldId id="276" r:id="rId23"/>
    <p:sldId id="325" r:id="rId24"/>
    <p:sldId id="342" r:id="rId25"/>
    <p:sldId id="360" r:id="rId26"/>
    <p:sldId id="344" r:id="rId27"/>
    <p:sldId id="333" r:id="rId28"/>
    <p:sldId id="363" r:id="rId29"/>
  </p:sldIdLst>
  <p:sldSz cx="9144000" cy="6858000" type="screen4x3"/>
  <p:notesSz cx="6734175" cy="98663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584308"/>
    <a:srgbClr val="094457"/>
    <a:srgbClr val="0B550D"/>
    <a:srgbClr val="153075"/>
    <a:srgbClr val="5600AC"/>
    <a:srgbClr val="99CCFF"/>
    <a:srgbClr val="3D1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Stile scuro 1 - Color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655" autoAdjust="0"/>
  </p:normalViewPr>
  <p:slideViewPr>
    <p:cSldViewPr>
      <p:cViewPr varScale="1">
        <p:scale>
          <a:sx n="82" d="100"/>
          <a:sy n="82" d="100"/>
        </p:scale>
        <p:origin x="136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8426553-4AA0-B27E-6B57-5CAF28D6F1BD}"/>
              </a:ext>
            </a:extLst>
          </p:cNvPr>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it-IT"/>
          </a:p>
        </p:txBody>
      </p:sp>
      <p:sp>
        <p:nvSpPr>
          <p:cNvPr id="61443" name="Rectangle 3">
            <a:extLst>
              <a:ext uri="{FF2B5EF4-FFF2-40B4-BE49-F238E27FC236}">
                <a16:creationId xmlns:a16="http://schemas.microsoft.com/office/drawing/2014/main" id="{489C81BB-F8C5-681F-00CC-817A7D338EA7}"/>
              </a:ext>
            </a:extLst>
          </p:cNvPr>
          <p:cNvSpPr>
            <a:spLocks noGrp="1" noChangeArrowheads="1"/>
          </p:cNvSpPr>
          <p:nvPr>
            <p:ph type="dt" idx="1"/>
          </p:nvPr>
        </p:nvSpPr>
        <p:spPr bwMode="auto">
          <a:xfrm>
            <a:off x="3814763"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3076" name="Rectangle 4">
            <a:extLst>
              <a:ext uri="{FF2B5EF4-FFF2-40B4-BE49-F238E27FC236}">
                <a16:creationId xmlns:a16="http://schemas.microsoft.com/office/drawing/2014/main" id="{B2243D11-C3B7-7146-0002-F3A10EA4DF9A}"/>
              </a:ext>
            </a:extLst>
          </p:cNvPr>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a:extLst>
              <a:ext uri="{FF2B5EF4-FFF2-40B4-BE49-F238E27FC236}">
                <a16:creationId xmlns:a16="http://schemas.microsoft.com/office/drawing/2014/main" id="{2AC22F75-4660-3B33-DA64-5CA65C63C2DA}"/>
              </a:ext>
            </a:extLst>
          </p:cNvPr>
          <p:cNvSpPr>
            <a:spLocks noGrp="1" noChangeArrowheads="1"/>
          </p:cNvSpPr>
          <p:nvPr>
            <p:ph type="body" sz="quarter" idx="3"/>
          </p:nvPr>
        </p:nvSpPr>
        <p:spPr bwMode="auto">
          <a:xfrm>
            <a:off x="673100" y="4686300"/>
            <a:ext cx="5387975"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1446" name="Rectangle 6">
            <a:extLst>
              <a:ext uri="{FF2B5EF4-FFF2-40B4-BE49-F238E27FC236}">
                <a16:creationId xmlns:a16="http://schemas.microsoft.com/office/drawing/2014/main" id="{0876C478-D1D8-DDCF-8DB5-E5BB6390A740}"/>
              </a:ext>
            </a:extLst>
          </p:cNvPr>
          <p:cNvSpPr>
            <a:spLocks noGrp="1" noChangeArrowheads="1"/>
          </p:cNvSpPr>
          <p:nvPr>
            <p:ph type="ftr" sz="quarter" idx="4"/>
          </p:nvPr>
        </p:nvSpPr>
        <p:spPr bwMode="auto">
          <a:xfrm>
            <a:off x="0" y="937101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61447" name="Rectangle 7">
            <a:extLst>
              <a:ext uri="{FF2B5EF4-FFF2-40B4-BE49-F238E27FC236}">
                <a16:creationId xmlns:a16="http://schemas.microsoft.com/office/drawing/2014/main" id="{D40DD406-9297-ACFF-3049-A4AFFEC06170}"/>
              </a:ext>
            </a:extLst>
          </p:cNvPr>
          <p:cNvSpPr>
            <a:spLocks noGrp="1" noChangeArrowheads="1"/>
          </p:cNvSpPr>
          <p:nvPr>
            <p:ph type="sldNum" sz="quarter" idx="5"/>
          </p:nvPr>
        </p:nvSpPr>
        <p:spPr bwMode="auto">
          <a:xfrm>
            <a:off x="3814763" y="9371013"/>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BC6BFBE-0F5D-4C42-9A95-742750A309C7}"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079E0D7C-EE9C-6F1C-8F31-1E5434E8782D}"/>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3" name="Group 8">
            <a:extLst>
              <a:ext uri="{FF2B5EF4-FFF2-40B4-BE49-F238E27FC236}">
                <a16:creationId xmlns:a16="http://schemas.microsoft.com/office/drawing/2014/main" id="{C3AABD2D-552C-BB51-B36A-3BC98831FE77}"/>
              </a:ext>
            </a:extLst>
          </p:cNvPr>
          <p:cNvGrpSpPr>
            <a:grpSpLocks/>
          </p:cNvGrpSpPr>
          <p:nvPr/>
        </p:nvGrpSpPr>
        <p:grpSpPr bwMode="auto">
          <a:xfrm>
            <a:off x="7493000" y="2992438"/>
            <a:ext cx="1338263" cy="2189162"/>
            <a:chOff x="4704" y="1885"/>
            <a:chExt cx="843" cy="1379"/>
          </a:xfrm>
        </p:grpSpPr>
        <p:sp>
          <p:nvSpPr>
            <p:cNvPr id="4" name="Oval 9">
              <a:extLst>
                <a:ext uri="{FF2B5EF4-FFF2-40B4-BE49-F238E27FC236}">
                  <a16:creationId xmlns:a16="http://schemas.microsoft.com/office/drawing/2014/main" id="{EEC2D713-62B1-5D2A-4389-BAA2C653DB6D}"/>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5" name="Oval 10">
              <a:extLst>
                <a:ext uri="{FF2B5EF4-FFF2-40B4-BE49-F238E27FC236}">
                  <a16:creationId xmlns:a16="http://schemas.microsoft.com/office/drawing/2014/main" id="{54D9AC53-0DCD-0B08-433F-CAAC06DE694F}"/>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6" name="Oval 11">
              <a:extLst>
                <a:ext uri="{FF2B5EF4-FFF2-40B4-BE49-F238E27FC236}">
                  <a16:creationId xmlns:a16="http://schemas.microsoft.com/office/drawing/2014/main" id="{F3D5DA54-8C6B-EE38-3E5B-19E2AAEC43D0}"/>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7" name="Oval 12">
              <a:extLst>
                <a:ext uri="{FF2B5EF4-FFF2-40B4-BE49-F238E27FC236}">
                  <a16:creationId xmlns:a16="http://schemas.microsoft.com/office/drawing/2014/main" id="{6F04A7D4-D89D-D0B7-FC00-45D068F02E97}"/>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8" name="Oval 13">
              <a:extLst>
                <a:ext uri="{FF2B5EF4-FFF2-40B4-BE49-F238E27FC236}">
                  <a16:creationId xmlns:a16="http://schemas.microsoft.com/office/drawing/2014/main" id="{2245F138-A271-05C3-9629-F4361F8ACD14}"/>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9" name="Oval 14">
              <a:extLst>
                <a:ext uri="{FF2B5EF4-FFF2-40B4-BE49-F238E27FC236}">
                  <a16:creationId xmlns:a16="http://schemas.microsoft.com/office/drawing/2014/main" id="{A89AAB33-C559-3FE7-09C3-E330ECEF9AE5}"/>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 name="Oval 15">
              <a:extLst>
                <a:ext uri="{FF2B5EF4-FFF2-40B4-BE49-F238E27FC236}">
                  <a16:creationId xmlns:a16="http://schemas.microsoft.com/office/drawing/2014/main" id="{CDF9DABD-4AD2-FB5A-5F87-F1E870C923E8}"/>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1" name="Oval 16">
              <a:extLst>
                <a:ext uri="{FF2B5EF4-FFF2-40B4-BE49-F238E27FC236}">
                  <a16:creationId xmlns:a16="http://schemas.microsoft.com/office/drawing/2014/main" id="{A51E557A-5586-4730-9107-9E015C85EA2F}"/>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2" name="Oval 17">
              <a:extLst>
                <a:ext uri="{FF2B5EF4-FFF2-40B4-BE49-F238E27FC236}">
                  <a16:creationId xmlns:a16="http://schemas.microsoft.com/office/drawing/2014/main" id="{19B481CA-3D37-BB01-DDD1-131D09CF13EA}"/>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3" name="Oval 18">
              <a:extLst>
                <a:ext uri="{FF2B5EF4-FFF2-40B4-BE49-F238E27FC236}">
                  <a16:creationId xmlns:a16="http://schemas.microsoft.com/office/drawing/2014/main" id="{F7A2359E-B9B8-762F-CF1E-B6D679C98B38}"/>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4" name="Oval 19">
              <a:extLst>
                <a:ext uri="{FF2B5EF4-FFF2-40B4-BE49-F238E27FC236}">
                  <a16:creationId xmlns:a16="http://schemas.microsoft.com/office/drawing/2014/main" id="{5B4CA557-2704-A559-F73A-8C04A8541E1B}"/>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5" name="Oval 20">
              <a:extLst>
                <a:ext uri="{FF2B5EF4-FFF2-40B4-BE49-F238E27FC236}">
                  <a16:creationId xmlns:a16="http://schemas.microsoft.com/office/drawing/2014/main" id="{CDEC3906-56CA-F350-EC57-0E9F5ADC9F04}"/>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6" name="Oval 21">
              <a:extLst>
                <a:ext uri="{FF2B5EF4-FFF2-40B4-BE49-F238E27FC236}">
                  <a16:creationId xmlns:a16="http://schemas.microsoft.com/office/drawing/2014/main" id="{89B8C85E-1C8F-01EA-BC98-641E3D28D707}"/>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7" name="Oval 22">
              <a:extLst>
                <a:ext uri="{FF2B5EF4-FFF2-40B4-BE49-F238E27FC236}">
                  <a16:creationId xmlns:a16="http://schemas.microsoft.com/office/drawing/2014/main" id="{25BA77F2-E622-5CAC-7617-1F3113FD87FE}"/>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8" name="Oval 23">
              <a:extLst>
                <a:ext uri="{FF2B5EF4-FFF2-40B4-BE49-F238E27FC236}">
                  <a16:creationId xmlns:a16="http://schemas.microsoft.com/office/drawing/2014/main" id="{F2C9F95B-02C4-F09D-A59D-9212D03A9415}"/>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9" name="Oval 24">
              <a:extLst>
                <a:ext uri="{FF2B5EF4-FFF2-40B4-BE49-F238E27FC236}">
                  <a16:creationId xmlns:a16="http://schemas.microsoft.com/office/drawing/2014/main" id="{57F86127-EB76-2411-2AE2-DD0530E03570}"/>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0" name="Oval 25">
              <a:extLst>
                <a:ext uri="{FF2B5EF4-FFF2-40B4-BE49-F238E27FC236}">
                  <a16:creationId xmlns:a16="http://schemas.microsoft.com/office/drawing/2014/main" id="{5D9C999E-9B54-739E-5033-02BDF1D55C3F}"/>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1" name="Oval 26">
              <a:extLst>
                <a:ext uri="{FF2B5EF4-FFF2-40B4-BE49-F238E27FC236}">
                  <a16:creationId xmlns:a16="http://schemas.microsoft.com/office/drawing/2014/main" id="{8C8DE6FF-009C-C8EE-7301-7C12DDD958EF}"/>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2" name="Oval 27">
              <a:extLst>
                <a:ext uri="{FF2B5EF4-FFF2-40B4-BE49-F238E27FC236}">
                  <a16:creationId xmlns:a16="http://schemas.microsoft.com/office/drawing/2014/main" id="{A9706CD0-BDC3-E073-76D5-499C2433BB97}"/>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3" name="Oval 28">
              <a:extLst>
                <a:ext uri="{FF2B5EF4-FFF2-40B4-BE49-F238E27FC236}">
                  <a16:creationId xmlns:a16="http://schemas.microsoft.com/office/drawing/2014/main" id="{9737B78D-77CD-B41A-A96F-C5BF7FD11C0B}"/>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4" name="Oval 29">
              <a:extLst>
                <a:ext uri="{FF2B5EF4-FFF2-40B4-BE49-F238E27FC236}">
                  <a16:creationId xmlns:a16="http://schemas.microsoft.com/office/drawing/2014/main" id="{8DC019BC-FB34-817B-ACB8-7AFD56E6053A}"/>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5" name="Oval 30">
              <a:extLst>
                <a:ext uri="{FF2B5EF4-FFF2-40B4-BE49-F238E27FC236}">
                  <a16:creationId xmlns:a16="http://schemas.microsoft.com/office/drawing/2014/main" id="{1AC46E2C-D202-9278-4699-624462760BEB}"/>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6" name="Oval 31">
              <a:extLst>
                <a:ext uri="{FF2B5EF4-FFF2-40B4-BE49-F238E27FC236}">
                  <a16:creationId xmlns:a16="http://schemas.microsoft.com/office/drawing/2014/main" id="{F5C73AB7-2ED6-8E3F-6454-25C5A6C81D06}"/>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7" name="Oval 32">
              <a:extLst>
                <a:ext uri="{FF2B5EF4-FFF2-40B4-BE49-F238E27FC236}">
                  <a16:creationId xmlns:a16="http://schemas.microsoft.com/office/drawing/2014/main" id="{FE7FECD3-845C-E635-1A04-A6696CC46D66}"/>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8" name="Oval 33">
              <a:extLst>
                <a:ext uri="{FF2B5EF4-FFF2-40B4-BE49-F238E27FC236}">
                  <a16:creationId xmlns:a16="http://schemas.microsoft.com/office/drawing/2014/main" id="{78075185-F82E-5D7E-D606-DAAD1FB9D416}"/>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29" name="Oval 34">
              <a:extLst>
                <a:ext uri="{FF2B5EF4-FFF2-40B4-BE49-F238E27FC236}">
                  <a16:creationId xmlns:a16="http://schemas.microsoft.com/office/drawing/2014/main" id="{E0A42D0F-2A6E-AE02-8F16-BC33C471D986}"/>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30" name="Oval 35">
              <a:extLst>
                <a:ext uri="{FF2B5EF4-FFF2-40B4-BE49-F238E27FC236}">
                  <a16:creationId xmlns:a16="http://schemas.microsoft.com/office/drawing/2014/main" id="{A0C7DA52-6E65-4E6A-571D-FE7AC0A68A33}"/>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31" name="Oval 36">
              <a:extLst>
                <a:ext uri="{FF2B5EF4-FFF2-40B4-BE49-F238E27FC236}">
                  <a16:creationId xmlns:a16="http://schemas.microsoft.com/office/drawing/2014/main" id="{06F3457D-F445-968C-2670-0684D51BCEE0}"/>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32" name="Oval 37">
              <a:extLst>
                <a:ext uri="{FF2B5EF4-FFF2-40B4-BE49-F238E27FC236}">
                  <a16:creationId xmlns:a16="http://schemas.microsoft.com/office/drawing/2014/main" id="{D2ECF01C-37B9-9A8D-97DC-A2C288E7C0CF}"/>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33" name="Oval 38">
              <a:extLst>
                <a:ext uri="{FF2B5EF4-FFF2-40B4-BE49-F238E27FC236}">
                  <a16:creationId xmlns:a16="http://schemas.microsoft.com/office/drawing/2014/main" id="{80E88A53-E500-14B6-4070-C3A8EF4AD31A}"/>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34" name="Oval 39">
              <a:extLst>
                <a:ext uri="{FF2B5EF4-FFF2-40B4-BE49-F238E27FC236}">
                  <a16:creationId xmlns:a16="http://schemas.microsoft.com/office/drawing/2014/main" id="{D094E3C0-BD8B-83CC-3CA0-1F043D9E07EF}"/>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grpSp>
      <p:sp>
        <p:nvSpPr>
          <p:cNvPr id="35" name="Line 40">
            <a:extLst>
              <a:ext uri="{FF2B5EF4-FFF2-40B4-BE49-F238E27FC236}">
                <a16:creationId xmlns:a16="http://schemas.microsoft.com/office/drawing/2014/main" id="{6DF1E77A-113D-C6E7-50D5-D87EC2666022}"/>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4515" name="Rectangle 3"/>
          <p:cNvSpPr>
            <a:spLocks noGrp="1" noChangeArrowheads="1"/>
          </p:cNvSpPr>
          <p:nvPr>
            <p:ph type="ctrTitle"/>
          </p:nvPr>
        </p:nvSpPr>
        <p:spPr>
          <a:xfrm>
            <a:off x="315913" y="466725"/>
            <a:ext cx="6781800" cy="2133600"/>
          </a:xfrm>
        </p:spPr>
        <p:txBody>
          <a:bodyPr/>
          <a:lstStyle>
            <a:lvl1pPr algn="r">
              <a:defRPr sz="4800"/>
            </a:lvl1pPr>
          </a:lstStyle>
          <a:p>
            <a:r>
              <a:rPr lang="it-IT" altLang="en-US"/>
              <a:t>Fare clic per modificare lo stile del titolo</a:t>
            </a:r>
          </a:p>
        </p:txBody>
      </p:sp>
      <p:sp>
        <p:nvSpPr>
          <p:cNvPr id="6451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it-IT" altLang="en-US"/>
              <a:t>Fare clic per modificare lo stile del sottotitolo dello schema</a:t>
            </a:r>
          </a:p>
        </p:txBody>
      </p:sp>
      <p:sp>
        <p:nvSpPr>
          <p:cNvPr id="36" name="Rectangle 5">
            <a:extLst>
              <a:ext uri="{FF2B5EF4-FFF2-40B4-BE49-F238E27FC236}">
                <a16:creationId xmlns:a16="http://schemas.microsoft.com/office/drawing/2014/main" id="{FE530519-3465-7404-0AE5-5EADD1DD1394}"/>
              </a:ext>
            </a:extLst>
          </p:cNvPr>
          <p:cNvSpPr>
            <a:spLocks noGrp="1" noChangeArrowheads="1"/>
          </p:cNvSpPr>
          <p:nvPr>
            <p:ph type="dt" sz="half" idx="10"/>
          </p:nvPr>
        </p:nvSpPr>
        <p:spPr/>
        <p:txBody>
          <a:bodyPr/>
          <a:lstStyle>
            <a:lvl1pPr>
              <a:defRPr/>
            </a:lvl1pPr>
          </a:lstStyle>
          <a:p>
            <a:pPr>
              <a:defRPr/>
            </a:pPr>
            <a:endParaRPr lang="it-IT" altLang="en-US"/>
          </a:p>
        </p:txBody>
      </p:sp>
      <p:sp>
        <p:nvSpPr>
          <p:cNvPr id="37" name="Rectangle 6">
            <a:extLst>
              <a:ext uri="{FF2B5EF4-FFF2-40B4-BE49-F238E27FC236}">
                <a16:creationId xmlns:a16="http://schemas.microsoft.com/office/drawing/2014/main" id="{94A74C81-3577-FDFF-66E5-5B3482CA4CF8}"/>
              </a:ext>
            </a:extLst>
          </p:cNvPr>
          <p:cNvSpPr>
            <a:spLocks noGrp="1" noChangeArrowheads="1"/>
          </p:cNvSpPr>
          <p:nvPr>
            <p:ph type="ftr" sz="quarter" idx="11"/>
          </p:nvPr>
        </p:nvSpPr>
        <p:spPr/>
        <p:txBody>
          <a:bodyPr/>
          <a:lstStyle>
            <a:lvl1pPr>
              <a:defRPr/>
            </a:lvl1pPr>
          </a:lstStyle>
          <a:p>
            <a:pPr>
              <a:defRPr/>
            </a:pPr>
            <a:endParaRPr lang="it-IT" altLang="en-US"/>
          </a:p>
        </p:txBody>
      </p:sp>
      <p:sp>
        <p:nvSpPr>
          <p:cNvPr id="38" name="Rectangle 7">
            <a:extLst>
              <a:ext uri="{FF2B5EF4-FFF2-40B4-BE49-F238E27FC236}">
                <a16:creationId xmlns:a16="http://schemas.microsoft.com/office/drawing/2014/main" id="{5CE137FA-579A-2E0C-90E9-7C5F7468B512}"/>
              </a:ext>
            </a:extLst>
          </p:cNvPr>
          <p:cNvSpPr>
            <a:spLocks noGrp="1" noChangeArrowheads="1"/>
          </p:cNvSpPr>
          <p:nvPr>
            <p:ph type="sldNum" sz="quarter" idx="12"/>
          </p:nvPr>
        </p:nvSpPr>
        <p:spPr/>
        <p:txBody>
          <a:bodyPr/>
          <a:lstStyle>
            <a:lvl1pPr>
              <a:defRPr/>
            </a:lvl1pPr>
          </a:lstStyle>
          <a:p>
            <a:fld id="{DF7734DF-04EE-4AF6-8FDD-98E565CB5205}" type="slidenum">
              <a:rPr lang="it-IT" altLang="en-US"/>
              <a:pPr/>
              <a:t>‹N›</a:t>
            </a:fld>
            <a:endParaRPr lang="it-IT" altLang="en-US"/>
          </a:p>
        </p:txBody>
      </p:sp>
    </p:spTree>
    <p:extLst>
      <p:ext uri="{BB962C8B-B14F-4D97-AF65-F5344CB8AC3E}">
        <p14:creationId xmlns:p14="http://schemas.microsoft.com/office/powerpoint/2010/main" val="277392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792A7B02-C2A2-7171-8291-A74E32558793}"/>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A37605EE-7FF4-23F2-24E0-57C9AB844EB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7">
            <a:extLst>
              <a:ext uri="{FF2B5EF4-FFF2-40B4-BE49-F238E27FC236}">
                <a16:creationId xmlns:a16="http://schemas.microsoft.com/office/drawing/2014/main" id="{4E54D2B8-6383-B176-E9DF-4D814C301CD5}"/>
              </a:ext>
            </a:extLst>
          </p:cNvPr>
          <p:cNvSpPr>
            <a:spLocks noGrp="1" noChangeArrowheads="1"/>
          </p:cNvSpPr>
          <p:nvPr>
            <p:ph type="sldNum" sz="quarter" idx="12"/>
          </p:nvPr>
        </p:nvSpPr>
        <p:spPr>
          <a:ln/>
        </p:spPr>
        <p:txBody>
          <a:bodyPr/>
          <a:lstStyle>
            <a:lvl1pPr>
              <a:defRPr/>
            </a:lvl1pPr>
          </a:lstStyle>
          <a:p>
            <a:fld id="{6EE4D3C4-98A4-48F1-B8BB-5E453A26A138}" type="slidenum">
              <a:rPr lang="it-IT" altLang="en-US"/>
              <a:pPr/>
              <a:t>‹N›</a:t>
            </a:fld>
            <a:endParaRPr lang="it-IT" altLang="en-US"/>
          </a:p>
        </p:txBody>
      </p:sp>
    </p:spTree>
    <p:extLst>
      <p:ext uri="{BB962C8B-B14F-4D97-AF65-F5344CB8AC3E}">
        <p14:creationId xmlns:p14="http://schemas.microsoft.com/office/powerpoint/2010/main" val="242396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2238"/>
            <a:ext cx="2057400" cy="60086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22238"/>
            <a:ext cx="6019800" cy="60086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D382482D-4CD7-2FB7-EF5A-C7433E7F0506}"/>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18046E85-5DF2-CAFD-1916-AED8E0CB3CFB}"/>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7">
            <a:extLst>
              <a:ext uri="{FF2B5EF4-FFF2-40B4-BE49-F238E27FC236}">
                <a16:creationId xmlns:a16="http://schemas.microsoft.com/office/drawing/2014/main" id="{68019E0E-FA84-9D88-B6C8-7D0CC4AD12FD}"/>
              </a:ext>
            </a:extLst>
          </p:cNvPr>
          <p:cNvSpPr>
            <a:spLocks noGrp="1" noChangeArrowheads="1"/>
          </p:cNvSpPr>
          <p:nvPr>
            <p:ph type="sldNum" sz="quarter" idx="12"/>
          </p:nvPr>
        </p:nvSpPr>
        <p:spPr>
          <a:ln/>
        </p:spPr>
        <p:txBody>
          <a:bodyPr/>
          <a:lstStyle>
            <a:lvl1pPr>
              <a:defRPr/>
            </a:lvl1pPr>
          </a:lstStyle>
          <a:p>
            <a:fld id="{5353DB23-0FF3-4BE2-8120-38AA0D107610}" type="slidenum">
              <a:rPr lang="it-IT" altLang="en-US"/>
              <a:pPr/>
              <a:t>‹N›</a:t>
            </a:fld>
            <a:endParaRPr lang="it-IT" altLang="en-US"/>
          </a:p>
        </p:txBody>
      </p:sp>
    </p:spTree>
    <p:extLst>
      <p:ext uri="{BB962C8B-B14F-4D97-AF65-F5344CB8AC3E}">
        <p14:creationId xmlns:p14="http://schemas.microsoft.com/office/powerpoint/2010/main" val="161392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98FADD52-4EC2-4181-1EC1-EC0BB2C58D2A}"/>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A52ECD52-0C70-E767-4C4E-08A3046846E1}"/>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7">
            <a:extLst>
              <a:ext uri="{FF2B5EF4-FFF2-40B4-BE49-F238E27FC236}">
                <a16:creationId xmlns:a16="http://schemas.microsoft.com/office/drawing/2014/main" id="{165BDC41-52DE-C6D3-6861-CDA3ED6FE1B3}"/>
              </a:ext>
            </a:extLst>
          </p:cNvPr>
          <p:cNvSpPr>
            <a:spLocks noGrp="1" noChangeArrowheads="1"/>
          </p:cNvSpPr>
          <p:nvPr>
            <p:ph type="sldNum" sz="quarter" idx="12"/>
          </p:nvPr>
        </p:nvSpPr>
        <p:spPr>
          <a:ln/>
        </p:spPr>
        <p:txBody>
          <a:bodyPr/>
          <a:lstStyle>
            <a:lvl1pPr>
              <a:defRPr/>
            </a:lvl1pPr>
          </a:lstStyle>
          <a:p>
            <a:fld id="{67C15F91-97D7-4FA3-B06E-477028EB5FCC}" type="slidenum">
              <a:rPr lang="it-IT" altLang="en-US"/>
              <a:pPr/>
              <a:t>‹N›</a:t>
            </a:fld>
            <a:endParaRPr lang="it-IT" altLang="en-US"/>
          </a:p>
        </p:txBody>
      </p:sp>
    </p:spTree>
    <p:extLst>
      <p:ext uri="{BB962C8B-B14F-4D97-AF65-F5344CB8AC3E}">
        <p14:creationId xmlns:p14="http://schemas.microsoft.com/office/powerpoint/2010/main" val="428362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a:extLst>
              <a:ext uri="{FF2B5EF4-FFF2-40B4-BE49-F238E27FC236}">
                <a16:creationId xmlns:a16="http://schemas.microsoft.com/office/drawing/2014/main" id="{66F410B6-C298-9B7B-0639-E1705D583ABC}"/>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D41BE72D-F14D-A824-3B94-6656AC4DFB40}"/>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7">
            <a:extLst>
              <a:ext uri="{FF2B5EF4-FFF2-40B4-BE49-F238E27FC236}">
                <a16:creationId xmlns:a16="http://schemas.microsoft.com/office/drawing/2014/main" id="{9B6D6577-EEF9-01F0-FEBE-86B4C1255589}"/>
              </a:ext>
            </a:extLst>
          </p:cNvPr>
          <p:cNvSpPr>
            <a:spLocks noGrp="1" noChangeArrowheads="1"/>
          </p:cNvSpPr>
          <p:nvPr>
            <p:ph type="sldNum" sz="quarter" idx="12"/>
          </p:nvPr>
        </p:nvSpPr>
        <p:spPr>
          <a:ln/>
        </p:spPr>
        <p:txBody>
          <a:bodyPr/>
          <a:lstStyle>
            <a:lvl1pPr>
              <a:defRPr/>
            </a:lvl1pPr>
          </a:lstStyle>
          <a:p>
            <a:fld id="{73DDAC8D-025E-496E-940E-61894F1367AA}" type="slidenum">
              <a:rPr lang="it-IT" altLang="en-US"/>
              <a:pPr/>
              <a:t>‹N›</a:t>
            </a:fld>
            <a:endParaRPr lang="it-IT" altLang="en-US"/>
          </a:p>
        </p:txBody>
      </p:sp>
    </p:spTree>
    <p:extLst>
      <p:ext uri="{BB962C8B-B14F-4D97-AF65-F5344CB8AC3E}">
        <p14:creationId xmlns:p14="http://schemas.microsoft.com/office/powerpoint/2010/main" val="151568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3F827A3C-8133-BF94-CBF6-6E58D197AA83}"/>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974E4EB3-F1F5-67A1-4F7D-03B7DBB7E991}"/>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7">
            <a:extLst>
              <a:ext uri="{FF2B5EF4-FFF2-40B4-BE49-F238E27FC236}">
                <a16:creationId xmlns:a16="http://schemas.microsoft.com/office/drawing/2014/main" id="{A410F6ED-C8C6-61BD-5E71-7C782E907247}"/>
              </a:ext>
            </a:extLst>
          </p:cNvPr>
          <p:cNvSpPr>
            <a:spLocks noGrp="1" noChangeArrowheads="1"/>
          </p:cNvSpPr>
          <p:nvPr>
            <p:ph type="sldNum" sz="quarter" idx="12"/>
          </p:nvPr>
        </p:nvSpPr>
        <p:spPr>
          <a:ln/>
        </p:spPr>
        <p:txBody>
          <a:bodyPr/>
          <a:lstStyle>
            <a:lvl1pPr>
              <a:defRPr/>
            </a:lvl1pPr>
          </a:lstStyle>
          <a:p>
            <a:fld id="{DA2178DF-0521-46F5-B89D-53C3D01A1268}" type="slidenum">
              <a:rPr lang="it-IT" altLang="en-US"/>
              <a:pPr/>
              <a:t>‹N›</a:t>
            </a:fld>
            <a:endParaRPr lang="it-IT" altLang="en-US"/>
          </a:p>
        </p:txBody>
      </p:sp>
    </p:spTree>
    <p:extLst>
      <p:ext uri="{BB962C8B-B14F-4D97-AF65-F5344CB8AC3E}">
        <p14:creationId xmlns:p14="http://schemas.microsoft.com/office/powerpoint/2010/main" val="8005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4ADD4D89-07CB-9992-5151-6C532C7E9C6E}"/>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6">
            <a:extLst>
              <a:ext uri="{FF2B5EF4-FFF2-40B4-BE49-F238E27FC236}">
                <a16:creationId xmlns:a16="http://schemas.microsoft.com/office/drawing/2014/main" id="{1C1A73A2-CB01-0D37-04DB-4C66ABC4946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7">
            <a:extLst>
              <a:ext uri="{FF2B5EF4-FFF2-40B4-BE49-F238E27FC236}">
                <a16:creationId xmlns:a16="http://schemas.microsoft.com/office/drawing/2014/main" id="{0F0B3E8F-DDF1-9505-1EF3-A67E97986D37}"/>
              </a:ext>
            </a:extLst>
          </p:cNvPr>
          <p:cNvSpPr>
            <a:spLocks noGrp="1" noChangeArrowheads="1"/>
          </p:cNvSpPr>
          <p:nvPr>
            <p:ph type="sldNum" sz="quarter" idx="12"/>
          </p:nvPr>
        </p:nvSpPr>
        <p:spPr>
          <a:ln/>
        </p:spPr>
        <p:txBody>
          <a:bodyPr/>
          <a:lstStyle>
            <a:lvl1pPr>
              <a:defRPr/>
            </a:lvl1pPr>
          </a:lstStyle>
          <a:p>
            <a:fld id="{033FECBC-DBD7-41D6-A32C-50D46F07ACB7}" type="slidenum">
              <a:rPr lang="it-IT" altLang="en-US"/>
              <a:pPr/>
              <a:t>‹N›</a:t>
            </a:fld>
            <a:endParaRPr lang="it-IT" altLang="en-US"/>
          </a:p>
        </p:txBody>
      </p:sp>
    </p:spTree>
    <p:extLst>
      <p:ext uri="{BB962C8B-B14F-4D97-AF65-F5344CB8AC3E}">
        <p14:creationId xmlns:p14="http://schemas.microsoft.com/office/powerpoint/2010/main" val="104938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a:extLst>
              <a:ext uri="{FF2B5EF4-FFF2-40B4-BE49-F238E27FC236}">
                <a16:creationId xmlns:a16="http://schemas.microsoft.com/office/drawing/2014/main" id="{CBD75ED1-3A6A-3B1F-AC69-B5AD42A7B30A}"/>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6">
            <a:extLst>
              <a:ext uri="{FF2B5EF4-FFF2-40B4-BE49-F238E27FC236}">
                <a16:creationId xmlns:a16="http://schemas.microsoft.com/office/drawing/2014/main" id="{476BD485-53F5-199C-11CA-0806CA1E9C5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7">
            <a:extLst>
              <a:ext uri="{FF2B5EF4-FFF2-40B4-BE49-F238E27FC236}">
                <a16:creationId xmlns:a16="http://schemas.microsoft.com/office/drawing/2014/main" id="{31C614F1-2078-B27A-5F5B-DB248F29C97F}"/>
              </a:ext>
            </a:extLst>
          </p:cNvPr>
          <p:cNvSpPr>
            <a:spLocks noGrp="1" noChangeArrowheads="1"/>
          </p:cNvSpPr>
          <p:nvPr>
            <p:ph type="sldNum" sz="quarter" idx="12"/>
          </p:nvPr>
        </p:nvSpPr>
        <p:spPr>
          <a:ln/>
        </p:spPr>
        <p:txBody>
          <a:bodyPr/>
          <a:lstStyle>
            <a:lvl1pPr>
              <a:defRPr/>
            </a:lvl1pPr>
          </a:lstStyle>
          <a:p>
            <a:fld id="{8B2E596F-B870-4F7C-9D3B-6CC1CA4406A5}" type="slidenum">
              <a:rPr lang="it-IT" altLang="en-US"/>
              <a:pPr/>
              <a:t>‹N›</a:t>
            </a:fld>
            <a:endParaRPr lang="it-IT" altLang="en-US"/>
          </a:p>
        </p:txBody>
      </p:sp>
    </p:spTree>
    <p:extLst>
      <p:ext uri="{BB962C8B-B14F-4D97-AF65-F5344CB8AC3E}">
        <p14:creationId xmlns:p14="http://schemas.microsoft.com/office/powerpoint/2010/main" val="312529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9B77A37-D65E-0C8E-1E8B-2E6419FBE0F4}"/>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6">
            <a:extLst>
              <a:ext uri="{FF2B5EF4-FFF2-40B4-BE49-F238E27FC236}">
                <a16:creationId xmlns:a16="http://schemas.microsoft.com/office/drawing/2014/main" id="{977BFD20-276D-8BBD-6477-169EEDFE92DF}"/>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7">
            <a:extLst>
              <a:ext uri="{FF2B5EF4-FFF2-40B4-BE49-F238E27FC236}">
                <a16:creationId xmlns:a16="http://schemas.microsoft.com/office/drawing/2014/main" id="{469C973B-57B2-B018-211A-CD0B3835EEFB}"/>
              </a:ext>
            </a:extLst>
          </p:cNvPr>
          <p:cNvSpPr>
            <a:spLocks noGrp="1" noChangeArrowheads="1"/>
          </p:cNvSpPr>
          <p:nvPr>
            <p:ph type="sldNum" sz="quarter" idx="12"/>
          </p:nvPr>
        </p:nvSpPr>
        <p:spPr>
          <a:ln/>
        </p:spPr>
        <p:txBody>
          <a:bodyPr/>
          <a:lstStyle>
            <a:lvl1pPr>
              <a:defRPr/>
            </a:lvl1pPr>
          </a:lstStyle>
          <a:p>
            <a:fld id="{136ABBFC-F37E-40CD-B16B-FE370D7801A0}" type="slidenum">
              <a:rPr lang="it-IT" altLang="en-US"/>
              <a:pPr/>
              <a:t>‹N›</a:t>
            </a:fld>
            <a:endParaRPr lang="it-IT" altLang="en-US"/>
          </a:p>
        </p:txBody>
      </p:sp>
    </p:spTree>
    <p:extLst>
      <p:ext uri="{BB962C8B-B14F-4D97-AF65-F5344CB8AC3E}">
        <p14:creationId xmlns:p14="http://schemas.microsoft.com/office/powerpoint/2010/main" val="398526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BF48D43F-59F4-DD6D-9A0D-47E44A143575}"/>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2EE0C6CB-F432-C768-A091-91CF5F06AF18}"/>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7">
            <a:extLst>
              <a:ext uri="{FF2B5EF4-FFF2-40B4-BE49-F238E27FC236}">
                <a16:creationId xmlns:a16="http://schemas.microsoft.com/office/drawing/2014/main" id="{9F4C99D7-0D52-CE5E-1552-ECF0DC7B2AF7}"/>
              </a:ext>
            </a:extLst>
          </p:cNvPr>
          <p:cNvSpPr>
            <a:spLocks noGrp="1" noChangeArrowheads="1"/>
          </p:cNvSpPr>
          <p:nvPr>
            <p:ph type="sldNum" sz="quarter" idx="12"/>
          </p:nvPr>
        </p:nvSpPr>
        <p:spPr>
          <a:ln/>
        </p:spPr>
        <p:txBody>
          <a:bodyPr/>
          <a:lstStyle>
            <a:lvl1pPr>
              <a:defRPr/>
            </a:lvl1pPr>
          </a:lstStyle>
          <a:p>
            <a:fld id="{69AE60CA-2398-4147-9434-F30809CAF3A6}" type="slidenum">
              <a:rPr lang="it-IT" altLang="en-US"/>
              <a:pPr/>
              <a:t>‹N›</a:t>
            </a:fld>
            <a:endParaRPr lang="it-IT" altLang="en-US"/>
          </a:p>
        </p:txBody>
      </p:sp>
    </p:spTree>
    <p:extLst>
      <p:ext uri="{BB962C8B-B14F-4D97-AF65-F5344CB8AC3E}">
        <p14:creationId xmlns:p14="http://schemas.microsoft.com/office/powerpoint/2010/main" val="76114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C92977C9-937A-31C9-8287-207E2745B45B}"/>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39449379-9FF7-4F08-24A3-4B6DAE3CF5D9}"/>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7">
            <a:extLst>
              <a:ext uri="{FF2B5EF4-FFF2-40B4-BE49-F238E27FC236}">
                <a16:creationId xmlns:a16="http://schemas.microsoft.com/office/drawing/2014/main" id="{98DC2356-21E3-FC4B-90D8-7ECB4C962FC8}"/>
              </a:ext>
            </a:extLst>
          </p:cNvPr>
          <p:cNvSpPr>
            <a:spLocks noGrp="1" noChangeArrowheads="1"/>
          </p:cNvSpPr>
          <p:nvPr>
            <p:ph type="sldNum" sz="quarter" idx="12"/>
          </p:nvPr>
        </p:nvSpPr>
        <p:spPr>
          <a:ln/>
        </p:spPr>
        <p:txBody>
          <a:bodyPr/>
          <a:lstStyle>
            <a:lvl1pPr>
              <a:defRPr/>
            </a:lvl1pPr>
          </a:lstStyle>
          <a:p>
            <a:fld id="{AEC94B62-6CDF-4B8F-8196-7D287A9B6292}" type="slidenum">
              <a:rPr lang="it-IT" altLang="en-US"/>
              <a:pPr/>
              <a:t>‹N›</a:t>
            </a:fld>
            <a:endParaRPr lang="it-IT" altLang="en-US"/>
          </a:p>
        </p:txBody>
      </p:sp>
    </p:spTree>
    <p:extLst>
      <p:ext uri="{BB962C8B-B14F-4D97-AF65-F5344CB8AC3E}">
        <p14:creationId xmlns:p14="http://schemas.microsoft.com/office/powerpoint/2010/main" val="346015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8017F38E-5805-CADE-33BD-A36BA96E0DF4}"/>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7" name="Rectangle 3">
            <a:extLst>
              <a:ext uri="{FF2B5EF4-FFF2-40B4-BE49-F238E27FC236}">
                <a16:creationId xmlns:a16="http://schemas.microsoft.com/office/drawing/2014/main" id="{7EAEF29D-A36D-F0F7-FE30-30C9399E0BC7}"/>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en-US"/>
              <a:t>Fare clic per modificare lo stile del titolo</a:t>
            </a:r>
          </a:p>
        </p:txBody>
      </p:sp>
      <p:sp>
        <p:nvSpPr>
          <p:cNvPr id="1028" name="Rectangle 4">
            <a:extLst>
              <a:ext uri="{FF2B5EF4-FFF2-40B4-BE49-F238E27FC236}">
                <a16:creationId xmlns:a16="http://schemas.microsoft.com/office/drawing/2014/main" id="{F670D924-D505-1283-70A0-DC38CB68CB50}"/>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63493" name="Rectangle 5">
            <a:extLst>
              <a:ext uri="{FF2B5EF4-FFF2-40B4-BE49-F238E27FC236}">
                <a16:creationId xmlns:a16="http://schemas.microsoft.com/office/drawing/2014/main" id="{ABA7005F-C0B1-6451-ADF7-6BEF83E6923F}"/>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it-IT" altLang="en-US"/>
          </a:p>
        </p:txBody>
      </p:sp>
      <p:sp>
        <p:nvSpPr>
          <p:cNvPr id="63494" name="Rectangle 6">
            <a:extLst>
              <a:ext uri="{FF2B5EF4-FFF2-40B4-BE49-F238E27FC236}">
                <a16:creationId xmlns:a16="http://schemas.microsoft.com/office/drawing/2014/main" id="{4C7655C4-45B9-AD65-22C8-98A648A1E9D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it-IT" altLang="en-US"/>
          </a:p>
        </p:txBody>
      </p:sp>
      <p:sp>
        <p:nvSpPr>
          <p:cNvPr id="63495" name="Rectangle 7">
            <a:extLst>
              <a:ext uri="{FF2B5EF4-FFF2-40B4-BE49-F238E27FC236}">
                <a16:creationId xmlns:a16="http://schemas.microsoft.com/office/drawing/2014/main" id="{D031DB02-CBCD-5E9C-B9AC-3C7823E9C49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219C38D5-5F4B-4F95-B783-38144F6FE884}" type="slidenum">
              <a:rPr lang="it-IT" altLang="en-US"/>
              <a:pPr/>
              <a:t>‹N›</a:t>
            </a:fld>
            <a:endParaRPr lang="it-IT" altLang="en-US"/>
          </a:p>
        </p:txBody>
      </p:sp>
      <p:grpSp>
        <p:nvGrpSpPr>
          <p:cNvPr id="1032" name="Group 8">
            <a:extLst>
              <a:ext uri="{FF2B5EF4-FFF2-40B4-BE49-F238E27FC236}">
                <a16:creationId xmlns:a16="http://schemas.microsoft.com/office/drawing/2014/main" id="{46A7094F-9485-FE6D-221D-3CFCB09CDD90}"/>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A2F78DD7-35A0-93F1-11B0-A32234548B9A}"/>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34" name="Oval 10">
              <a:extLst>
                <a:ext uri="{FF2B5EF4-FFF2-40B4-BE49-F238E27FC236}">
                  <a16:creationId xmlns:a16="http://schemas.microsoft.com/office/drawing/2014/main" id="{2F851406-89C2-FB49-7EF7-075ECCF4F87A}"/>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35" name="Oval 11">
              <a:extLst>
                <a:ext uri="{FF2B5EF4-FFF2-40B4-BE49-F238E27FC236}">
                  <a16:creationId xmlns:a16="http://schemas.microsoft.com/office/drawing/2014/main" id="{91CF5BD2-EDE9-4A7F-F704-EF2A9C1FF376}"/>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36" name="Oval 12">
              <a:extLst>
                <a:ext uri="{FF2B5EF4-FFF2-40B4-BE49-F238E27FC236}">
                  <a16:creationId xmlns:a16="http://schemas.microsoft.com/office/drawing/2014/main" id="{4764DC79-532B-6F54-9D53-92A910D67D20}"/>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37" name="Oval 13">
              <a:extLst>
                <a:ext uri="{FF2B5EF4-FFF2-40B4-BE49-F238E27FC236}">
                  <a16:creationId xmlns:a16="http://schemas.microsoft.com/office/drawing/2014/main" id="{F0DAC0C4-FD23-F732-B604-070FB36F5F21}"/>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38" name="Oval 14">
              <a:extLst>
                <a:ext uri="{FF2B5EF4-FFF2-40B4-BE49-F238E27FC236}">
                  <a16:creationId xmlns:a16="http://schemas.microsoft.com/office/drawing/2014/main" id="{787CF809-F613-878B-81DC-A12D0DEF129D}"/>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39" name="Oval 15">
              <a:extLst>
                <a:ext uri="{FF2B5EF4-FFF2-40B4-BE49-F238E27FC236}">
                  <a16:creationId xmlns:a16="http://schemas.microsoft.com/office/drawing/2014/main" id="{10264607-21CA-8FA7-25CB-76C6DDE78020}"/>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0" name="Oval 16">
              <a:extLst>
                <a:ext uri="{FF2B5EF4-FFF2-40B4-BE49-F238E27FC236}">
                  <a16:creationId xmlns:a16="http://schemas.microsoft.com/office/drawing/2014/main" id="{DAFE5537-4AA0-28FC-ED46-D969D2CD7CC6}"/>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1" name="Oval 17">
              <a:extLst>
                <a:ext uri="{FF2B5EF4-FFF2-40B4-BE49-F238E27FC236}">
                  <a16:creationId xmlns:a16="http://schemas.microsoft.com/office/drawing/2014/main" id="{435EB2DD-6B23-0129-CAC6-8231F7A05CAE}"/>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2" name="Oval 18">
              <a:extLst>
                <a:ext uri="{FF2B5EF4-FFF2-40B4-BE49-F238E27FC236}">
                  <a16:creationId xmlns:a16="http://schemas.microsoft.com/office/drawing/2014/main" id="{CF26C034-AD09-C4B0-CA55-063AB7682257}"/>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3" name="Oval 19">
              <a:extLst>
                <a:ext uri="{FF2B5EF4-FFF2-40B4-BE49-F238E27FC236}">
                  <a16:creationId xmlns:a16="http://schemas.microsoft.com/office/drawing/2014/main" id="{53DF8C38-CE8C-D6FD-71D1-CFFEA45D216C}"/>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4" name="Oval 20">
              <a:extLst>
                <a:ext uri="{FF2B5EF4-FFF2-40B4-BE49-F238E27FC236}">
                  <a16:creationId xmlns:a16="http://schemas.microsoft.com/office/drawing/2014/main" id="{27832FFD-46D5-5A3A-6201-FD2EAFD47E28}"/>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5" name="Oval 21">
              <a:extLst>
                <a:ext uri="{FF2B5EF4-FFF2-40B4-BE49-F238E27FC236}">
                  <a16:creationId xmlns:a16="http://schemas.microsoft.com/office/drawing/2014/main" id="{1F4E6830-9911-9A7D-D2CB-244628183971}"/>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6" name="Oval 22">
              <a:extLst>
                <a:ext uri="{FF2B5EF4-FFF2-40B4-BE49-F238E27FC236}">
                  <a16:creationId xmlns:a16="http://schemas.microsoft.com/office/drawing/2014/main" id="{F6F0147E-BD6A-660F-9B84-E6FE3EEAE9E7}"/>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7" name="Oval 23">
              <a:extLst>
                <a:ext uri="{FF2B5EF4-FFF2-40B4-BE49-F238E27FC236}">
                  <a16:creationId xmlns:a16="http://schemas.microsoft.com/office/drawing/2014/main" id="{A3DF43D1-F596-2A2A-71F9-9B9DEAC93BA2}"/>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8" name="Oval 24">
              <a:extLst>
                <a:ext uri="{FF2B5EF4-FFF2-40B4-BE49-F238E27FC236}">
                  <a16:creationId xmlns:a16="http://schemas.microsoft.com/office/drawing/2014/main" id="{26B0FDDE-E81F-98A8-40AC-721664BF852C}"/>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49" name="Oval 25">
              <a:extLst>
                <a:ext uri="{FF2B5EF4-FFF2-40B4-BE49-F238E27FC236}">
                  <a16:creationId xmlns:a16="http://schemas.microsoft.com/office/drawing/2014/main" id="{4F48D6E1-018D-17FB-1A70-60B6E9483A0F}"/>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0" name="Oval 26">
              <a:extLst>
                <a:ext uri="{FF2B5EF4-FFF2-40B4-BE49-F238E27FC236}">
                  <a16:creationId xmlns:a16="http://schemas.microsoft.com/office/drawing/2014/main" id="{CEA00BDF-D34D-A4AE-EB88-3087473CF1D7}"/>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1" name="Oval 27">
              <a:extLst>
                <a:ext uri="{FF2B5EF4-FFF2-40B4-BE49-F238E27FC236}">
                  <a16:creationId xmlns:a16="http://schemas.microsoft.com/office/drawing/2014/main" id="{9A9B7F13-3A5F-021F-FFB8-B79032E39AB5}"/>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2" name="Oval 28">
              <a:extLst>
                <a:ext uri="{FF2B5EF4-FFF2-40B4-BE49-F238E27FC236}">
                  <a16:creationId xmlns:a16="http://schemas.microsoft.com/office/drawing/2014/main" id="{7F6C4562-57E2-624E-A530-BF6DA075A399}"/>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3" name="Oval 29">
              <a:extLst>
                <a:ext uri="{FF2B5EF4-FFF2-40B4-BE49-F238E27FC236}">
                  <a16:creationId xmlns:a16="http://schemas.microsoft.com/office/drawing/2014/main" id="{B0B1B06C-03C0-FAF9-C5A8-F443A539CE65}"/>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4" name="Oval 30">
              <a:extLst>
                <a:ext uri="{FF2B5EF4-FFF2-40B4-BE49-F238E27FC236}">
                  <a16:creationId xmlns:a16="http://schemas.microsoft.com/office/drawing/2014/main" id="{86339C33-E173-A7E7-3012-84703BA27514}"/>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5" name="Oval 31">
              <a:extLst>
                <a:ext uri="{FF2B5EF4-FFF2-40B4-BE49-F238E27FC236}">
                  <a16:creationId xmlns:a16="http://schemas.microsoft.com/office/drawing/2014/main" id="{559ACE18-263D-7FE5-02E6-9DC36BDDE502}"/>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6" name="Oval 32">
              <a:extLst>
                <a:ext uri="{FF2B5EF4-FFF2-40B4-BE49-F238E27FC236}">
                  <a16:creationId xmlns:a16="http://schemas.microsoft.com/office/drawing/2014/main" id="{918BCB1B-448D-4BBB-AD04-F0027A145624}"/>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7" name="Oval 33">
              <a:extLst>
                <a:ext uri="{FF2B5EF4-FFF2-40B4-BE49-F238E27FC236}">
                  <a16:creationId xmlns:a16="http://schemas.microsoft.com/office/drawing/2014/main" id="{3DFC3996-2FAA-7336-BB86-979B712058F9}"/>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8" name="Oval 34">
              <a:extLst>
                <a:ext uri="{FF2B5EF4-FFF2-40B4-BE49-F238E27FC236}">
                  <a16:creationId xmlns:a16="http://schemas.microsoft.com/office/drawing/2014/main" id="{71393C1C-3CA0-E645-BD7A-FEB1B01A3BB8}"/>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59" name="Oval 35">
              <a:extLst>
                <a:ext uri="{FF2B5EF4-FFF2-40B4-BE49-F238E27FC236}">
                  <a16:creationId xmlns:a16="http://schemas.microsoft.com/office/drawing/2014/main" id="{47D9500E-0652-37C9-05E7-22DC9FD3E0CF}"/>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60" name="Oval 36">
              <a:extLst>
                <a:ext uri="{FF2B5EF4-FFF2-40B4-BE49-F238E27FC236}">
                  <a16:creationId xmlns:a16="http://schemas.microsoft.com/office/drawing/2014/main" id="{9DC23E0B-5453-AE4F-082B-BB657305C580}"/>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61" name="Oval 37">
              <a:extLst>
                <a:ext uri="{FF2B5EF4-FFF2-40B4-BE49-F238E27FC236}">
                  <a16:creationId xmlns:a16="http://schemas.microsoft.com/office/drawing/2014/main" id="{E44A087B-F77E-4A96-6088-42039AE912B3}"/>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62" name="Oval 38">
              <a:extLst>
                <a:ext uri="{FF2B5EF4-FFF2-40B4-BE49-F238E27FC236}">
                  <a16:creationId xmlns:a16="http://schemas.microsoft.com/office/drawing/2014/main" id="{687676AB-6F16-8BE4-47BA-43FF11D993BD}"/>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1063" name="Oval 39">
              <a:extLst>
                <a:ext uri="{FF2B5EF4-FFF2-40B4-BE49-F238E27FC236}">
                  <a16:creationId xmlns:a16="http://schemas.microsoft.com/office/drawing/2014/main" id="{C20251F5-4DFB-1E16-D6F6-CFE5246762E0}"/>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grpSp>
    </p:spTree>
  </p:cSld>
  <p:clrMap bg1="lt1" tx1="dk1" bg2="lt2" tx2="dk2" accent1="accent1" accent2="accent2" accent3="accent3" accent4="accent4" accent5="accent5" accent6="accent6" hlink="hlink" folHlink="folHlink"/>
  <p:sldLayoutIdLst>
    <p:sldLayoutId id="2147484830"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ttangolo 1">
            <a:extLst>
              <a:ext uri="{FF2B5EF4-FFF2-40B4-BE49-F238E27FC236}">
                <a16:creationId xmlns:a16="http://schemas.microsoft.com/office/drawing/2014/main" id="{FE72CE51-B270-F1C4-FB44-5152BFF81CE3}"/>
              </a:ext>
            </a:extLst>
          </p:cNvPr>
          <p:cNvSpPr>
            <a:spLocks noChangeArrowheads="1"/>
          </p:cNvSpPr>
          <p:nvPr/>
        </p:nvSpPr>
        <p:spPr bwMode="auto">
          <a:xfrm>
            <a:off x="2916238" y="2349500"/>
            <a:ext cx="3541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40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8">
            <a:extLst>
              <a:ext uri="{FF2B5EF4-FFF2-40B4-BE49-F238E27FC236}">
                <a16:creationId xmlns:a16="http://schemas.microsoft.com/office/drawing/2014/main" id="{57DE6E09-9876-2989-466D-9BAA8F4714E4}"/>
              </a:ext>
            </a:extLst>
          </p:cNvPr>
          <p:cNvSpPr>
            <a:spLocks noGrp="1" noChangeArrowheads="1"/>
          </p:cNvSpPr>
          <p:nvPr>
            <p:ph type="body" idx="1"/>
          </p:nvPr>
        </p:nvSpPr>
        <p:spPr>
          <a:xfrm>
            <a:off x="323850" y="1557338"/>
            <a:ext cx="8397875" cy="4032250"/>
          </a:xfrm>
        </p:spPr>
        <p:txBody>
          <a:bodyPr/>
          <a:lstStyle/>
          <a:p>
            <a:pPr marL="0" indent="0" algn="just">
              <a:lnSpc>
                <a:spcPct val="130000"/>
              </a:lnSpc>
              <a:spcBef>
                <a:spcPct val="0"/>
              </a:spcBef>
              <a:spcAft>
                <a:spcPts val="600"/>
              </a:spcAft>
              <a:buFont typeface="Wingdings" panose="05000000000000000000" pitchFamily="2" charset="2"/>
              <a:buNone/>
              <a:defRPr/>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In riferimento all’esempio.</a:t>
            </a:r>
          </a:p>
          <a:p>
            <a:pPr algn="just">
              <a:lnSpc>
                <a:spcPct val="130000"/>
              </a:lnSpc>
              <a:spcBef>
                <a:spcPct val="0"/>
              </a:spcBef>
              <a:spcAft>
                <a:spcPts val="600"/>
              </a:spcAft>
              <a:buFont typeface="Wingdings" panose="05000000000000000000" pitchFamily="2" charset="2"/>
              <a:buChar char="Ø"/>
              <a:defRPr/>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Se si accetta 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l</a:t>
            </a:r>
            <a:r>
              <a:rPr lang="it-IT" altLang="it-IT" sz="2000" dirty="0">
                <a:solidFill>
                  <a:srgbClr val="002060"/>
                </a:solidFill>
                <a:latin typeface="Verdana" panose="020B0604030504040204" pitchFamily="34" charset="0"/>
              </a:rPr>
              <a:t>’azienda conclude che il prodotto è conforme alle specifiche tecniche richieste e, quindi, può essere immesso sul mercato.</a:t>
            </a:r>
          </a:p>
          <a:p>
            <a:pPr algn="just">
              <a:lnSpc>
                <a:spcPct val="130000"/>
              </a:lnSpc>
              <a:spcBef>
                <a:spcPct val="0"/>
              </a:spcBef>
              <a:spcAft>
                <a:spcPts val="600"/>
              </a:spcAft>
              <a:buFont typeface="Wingdings" panose="05000000000000000000" pitchFamily="2" charset="2"/>
              <a:buChar char="Ø"/>
              <a:defRPr/>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Se si rigetta 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l</a:t>
            </a:r>
            <a:r>
              <a:rPr lang="it-IT" altLang="it-IT" sz="2000" dirty="0">
                <a:solidFill>
                  <a:srgbClr val="002060"/>
                </a:solidFill>
                <a:latin typeface="Verdana" panose="020B0604030504040204" pitchFamily="34" charset="0"/>
              </a:rPr>
              <a:t>’azienda conclude che la lunghezza media delle scatole è significativamente diversa (maggiore o minore) da 10 cm. Di conseguenza il processo produttivo dovrebbe essere interrotto e dovrebbero essere intraprese le azioni necessarie per risolvere il problema.</a:t>
            </a:r>
          </a:p>
        </p:txBody>
      </p:sp>
      <p:sp>
        <p:nvSpPr>
          <p:cNvPr id="16387" name="Rettangolo 1">
            <a:extLst>
              <a:ext uri="{FF2B5EF4-FFF2-40B4-BE49-F238E27FC236}">
                <a16:creationId xmlns:a16="http://schemas.microsoft.com/office/drawing/2014/main" id="{04342CFF-EC62-C733-1562-D0C3C42B4113}"/>
              </a:ext>
            </a:extLst>
          </p:cNvPr>
          <p:cNvSpPr>
            <a:spLocks noChangeArrowheads="1"/>
          </p:cNvSpPr>
          <p:nvPr/>
        </p:nvSpPr>
        <p:spPr bwMode="auto">
          <a:xfrm>
            <a:off x="2771775" y="6921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8">
            <a:extLst>
              <a:ext uri="{FF2B5EF4-FFF2-40B4-BE49-F238E27FC236}">
                <a16:creationId xmlns:a16="http://schemas.microsoft.com/office/drawing/2014/main" id="{85C884C7-E113-94BF-8E67-3B05CE9A39A1}"/>
              </a:ext>
            </a:extLst>
          </p:cNvPr>
          <p:cNvSpPr>
            <a:spLocks noGrp="1" noRot="1" noChangeAspect="1" noMove="1" noResize="1" noEditPoints="1" noAdjustHandles="1" noChangeArrowheads="1" noChangeShapeType="1" noTextEdit="1"/>
          </p:cNvSpPr>
          <p:nvPr>
            <p:ph type="body" idx="1"/>
          </p:nvPr>
        </p:nvSpPr>
        <p:spPr>
          <a:xfrm>
            <a:off x="395536" y="1484784"/>
            <a:ext cx="8397875" cy="3173047"/>
          </a:xfrm>
          <a:blipFill>
            <a:blip r:embed="rId2"/>
            <a:stretch>
              <a:fillRect l="-799" r="-726"/>
            </a:stretch>
          </a:blipFill>
        </p:spPr>
        <p:txBody>
          <a:bodyPr/>
          <a:lstStyle/>
          <a:p>
            <a:r>
              <a:rPr lang="it-IT">
                <a:noFill/>
              </a:rPr>
              <a:t> </a:t>
            </a:r>
          </a:p>
        </p:txBody>
      </p:sp>
      <p:sp>
        <p:nvSpPr>
          <p:cNvPr id="17411" name="Rettangolo 1">
            <a:extLst>
              <a:ext uri="{FF2B5EF4-FFF2-40B4-BE49-F238E27FC236}">
                <a16:creationId xmlns:a16="http://schemas.microsoft.com/office/drawing/2014/main" id="{4D93E591-FE94-D490-F5ED-1F2251558B04}"/>
              </a:ext>
            </a:extLst>
          </p:cNvPr>
          <p:cNvSpPr>
            <a:spLocks noChangeArrowheads="1"/>
          </p:cNvSpPr>
          <p:nvPr/>
        </p:nvSpPr>
        <p:spPr bwMode="auto">
          <a:xfrm>
            <a:off x="2771775" y="6921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
        <p:nvSpPr>
          <p:cNvPr id="17412" name="Rettangolo 1">
            <a:extLst>
              <a:ext uri="{FF2B5EF4-FFF2-40B4-BE49-F238E27FC236}">
                <a16:creationId xmlns:a16="http://schemas.microsoft.com/office/drawing/2014/main" id="{FF932465-AAAD-226D-492C-04B95D5CAA05}"/>
              </a:ext>
            </a:extLst>
          </p:cNvPr>
          <p:cNvSpPr>
            <a:spLocks noChangeArrowheads="1"/>
          </p:cNvSpPr>
          <p:nvPr/>
        </p:nvSpPr>
        <p:spPr bwMode="auto">
          <a:xfrm>
            <a:off x="1331913" y="3933825"/>
            <a:ext cx="225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a:solidFill>
                  <a:srgbClr val="00B050"/>
                </a:solidFill>
                <a:latin typeface="Verdana" panose="020B0604030504040204" pitchFamily="34" charset="0"/>
                <a:ea typeface="Verdana" panose="020B0604030504040204" pitchFamily="34" charset="0"/>
                <a:cs typeface="Verdana" panose="020B0604030504040204" pitchFamily="34" charset="0"/>
              </a:rPr>
              <a:t>Sistema di ipotesi</a:t>
            </a:r>
          </a:p>
        </p:txBody>
      </p:sp>
      <p:sp>
        <p:nvSpPr>
          <p:cNvPr id="3" name="Parentesi graffa aperta 2">
            <a:extLst>
              <a:ext uri="{FF2B5EF4-FFF2-40B4-BE49-F238E27FC236}">
                <a16:creationId xmlns:a16="http://schemas.microsoft.com/office/drawing/2014/main" id="{DB1142ED-9D84-123C-1C33-9530B47D4CF8}"/>
              </a:ext>
            </a:extLst>
          </p:cNvPr>
          <p:cNvSpPr/>
          <p:nvPr/>
        </p:nvSpPr>
        <p:spPr>
          <a:xfrm>
            <a:off x="3595688" y="3716338"/>
            <a:ext cx="400050" cy="9413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4" name="Rettangolo 3">
            <a:extLst>
              <a:ext uri="{FF2B5EF4-FFF2-40B4-BE49-F238E27FC236}">
                <a16:creationId xmlns:a16="http://schemas.microsoft.com/office/drawing/2014/main" id="{3E6873B6-DE1C-EB7A-73F4-0B1D2F65A05D}"/>
              </a:ext>
            </a:extLst>
          </p:cNvPr>
          <p:cNvSpPr/>
          <p:nvPr/>
        </p:nvSpPr>
        <p:spPr>
          <a:xfrm>
            <a:off x="5292080" y="4187825"/>
            <a:ext cx="3888928" cy="369332"/>
          </a:xfrm>
          <a:prstGeom prst="rect">
            <a:avLst/>
          </a:prstGeom>
        </p:spPr>
        <p:txBody>
          <a:bodyPr wrap="square">
            <a:spAutoFit/>
          </a:bodyPr>
          <a:lstStyle/>
          <a:p>
            <a:pPr>
              <a:defRPr/>
            </a:pPr>
            <a:r>
              <a:rPr lang="it-IT" dirty="0">
                <a:solidFill>
                  <a:schemeClr val="tx2">
                    <a:lumMod val="60000"/>
                    <a:lumOff val="40000"/>
                  </a:schemeClr>
                </a:solidFill>
                <a:latin typeface="Verdana" panose="020B0604030504040204" pitchFamily="34" charset="0"/>
                <a:ea typeface="Verdana" panose="020B0604030504040204" pitchFamily="34" charset="0"/>
              </a:rPr>
              <a:t>Ipotesi </a:t>
            </a:r>
            <a:r>
              <a:rPr lang="it-IT" dirty="0" smtClean="0">
                <a:solidFill>
                  <a:schemeClr val="tx2">
                    <a:lumMod val="60000"/>
                    <a:lumOff val="40000"/>
                  </a:schemeClr>
                </a:solidFill>
                <a:latin typeface="Verdana" panose="020B0604030504040204" pitchFamily="34" charset="0"/>
                <a:ea typeface="Verdana" panose="020B0604030504040204" pitchFamily="34" charset="0"/>
              </a:rPr>
              <a:t>alternativa bidirezionale</a:t>
            </a:r>
            <a:endParaRPr lang="it-IT" dirty="0">
              <a:solidFill>
                <a:schemeClr val="tx2">
                  <a:lumMod val="60000"/>
                  <a:lumOff val="40000"/>
                </a:schemeClr>
              </a:solidFill>
              <a:latin typeface="Verdana" panose="020B0604030504040204" pitchFamily="34" charset="0"/>
              <a:ea typeface="Verdana" panose="020B0604030504040204" pitchFamily="34" charset="0"/>
            </a:endParaRPr>
          </a:p>
        </p:txBody>
      </p:sp>
      <p:pic>
        <p:nvPicPr>
          <p:cNvPr id="7" name="Immagine 6"/>
          <p:cNvPicPr/>
          <p:nvPr/>
        </p:nvPicPr>
        <p:blipFill rotWithShape="1">
          <a:blip r:embed="rId3"/>
          <a:srcRect l="34231" t="26340" r="46758" b="45384"/>
          <a:stretch/>
        </p:blipFill>
        <p:spPr bwMode="auto">
          <a:xfrm>
            <a:off x="2456639" y="4774129"/>
            <a:ext cx="3500998" cy="1582315"/>
          </a:xfrm>
          <a:prstGeom prst="rect">
            <a:avLst/>
          </a:prstGeom>
          <a:ln>
            <a:noFill/>
          </a:ln>
          <a:extLst>
            <a:ext uri="{53640926-AAD7-44D8-BBD7-CCE9431645EC}">
              <a14:shadowObscured xmlns:a14="http://schemas.microsoft.com/office/drawing/2010/main"/>
            </a:ext>
          </a:extLst>
        </p:spPr>
      </p:pic>
      <p:cxnSp>
        <p:nvCxnSpPr>
          <p:cNvPr id="5" name="Connettore diritto 4"/>
          <p:cNvCxnSpPr>
            <a:stCxn id="7" idx="0"/>
            <a:endCxn id="7" idx="2"/>
          </p:cNvCxnSpPr>
          <p:nvPr/>
        </p:nvCxnSpPr>
        <p:spPr>
          <a:xfrm>
            <a:off x="4207138" y="4774129"/>
            <a:ext cx="0" cy="158231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3923928" y="6356444"/>
            <a:ext cx="801823" cy="369332"/>
          </a:xfrm>
          <a:prstGeom prst="rect">
            <a:avLst/>
          </a:prstGeom>
        </p:spPr>
        <p:txBody>
          <a:bodyPr wrap="none">
            <a:spAutoFit/>
          </a:bodyPr>
          <a:lstStyle/>
          <a:p>
            <a:r>
              <a:rPr lang="it-IT" dirty="0" smtClean="0">
                <a:solidFill>
                  <a:schemeClr val="tx2">
                    <a:lumMod val="60000"/>
                    <a:lumOff val="40000"/>
                  </a:schemeClr>
                </a:solidFill>
                <a:latin typeface="Symbol" panose="05050102010706020507" pitchFamily="18" charset="2"/>
                <a:ea typeface="Verdana" panose="020B0604030504040204" pitchFamily="34" charset="0"/>
              </a:rPr>
              <a:t>m</a:t>
            </a:r>
            <a:r>
              <a:rPr lang="it-IT" dirty="0" smtClean="0">
                <a:solidFill>
                  <a:schemeClr val="tx2">
                    <a:lumMod val="60000"/>
                    <a:lumOff val="40000"/>
                  </a:schemeClr>
                </a:solidFill>
                <a:latin typeface="Verdana" panose="020B0604030504040204" pitchFamily="34" charset="0"/>
                <a:ea typeface="Verdana" panose="020B0604030504040204" pitchFamily="34" charset="0"/>
              </a:rPr>
              <a:t>=30</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8">
            <a:extLst>
              <a:ext uri="{FF2B5EF4-FFF2-40B4-BE49-F238E27FC236}">
                <a16:creationId xmlns:a16="http://schemas.microsoft.com/office/drawing/2014/main" id="{2B33CD94-0843-C436-EA82-1619BEE4E19B}"/>
              </a:ext>
            </a:extLst>
          </p:cNvPr>
          <p:cNvSpPr>
            <a:spLocks noGrp="1" noChangeArrowheads="1"/>
          </p:cNvSpPr>
          <p:nvPr>
            <p:ph type="body" idx="1"/>
          </p:nvPr>
        </p:nvSpPr>
        <p:spPr>
          <a:xfrm>
            <a:off x="153878" y="1090916"/>
            <a:ext cx="8397875" cy="2665412"/>
          </a:xfrm>
        </p:spPr>
        <p:txBody>
          <a:bodyPr/>
          <a:lstStyle/>
          <a:p>
            <a:pPr marL="0" indent="0" algn="just">
              <a:lnSpc>
                <a:spcPct val="130000"/>
              </a:lnSpc>
              <a:spcBef>
                <a:spcPct val="0"/>
              </a:spcBef>
              <a:spcAft>
                <a:spcPts val="60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Esempio 2</a:t>
            </a:r>
          </a:p>
          <a:p>
            <a:pPr marL="0" indent="0" algn="just">
              <a:lnSpc>
                <a:spcPct val="130000"/>
              </a:lnSpc>
              <a:spcBef>
                <a:spcPct val="0"/>
              </a:spcBef>
              <a:spcAft>
                <a:spcPts val="60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Un’industria automobilistica acquista un lotto di batterie per autovetture della durata media  di 4000 ore, secondo quanto ha dichiarato il costruttore. Sulla base di un campione, l’industria acquirente vuole verificare che le batterie abbiano una durata media di </a:t>
            </a:r>
            <a:r>
              <a:rPr lang="it-IT" altLang="it-IT" sz="1800" u="sng" dirty="0">
                <a:solidFill>
                  <a:srgbClr val="002060"/>
                </a:solidFill>
                <a:latin typeface="Verdana" panose="020B0604030504040204" pitchFamily="34" charset="0"/>
                <a:ea typeface="Verdana" panose="020B0604030504040204" pitchFamily="34" charset="0"/>
                <a:cs typeface="Verdana" panose="020B0604030504040204" pitchFamily="34" charset="0"/>
              </a:rPr>
              <a:t>almeno 4000 ore</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
        <p:nvSpPr>
          <p:cNvPr id="18435" name="Rettangolo 1">
            <a:extLst>
              <a:ext uri="{FF2B5EF4-FFF2-40B4-BE49-F238E27FC236}">
                <a16:creationId xmlns:a16="http://schemas.microsoft.com/office/drawing/2014/main" id="{C0D31CB9-EE80-0953-A4AD-DF1D99D631D8}"/>
              </a:ext>
            </a:extLst>
          </p:cNvPr>
          <p:cNvSpPr>
            <a:spLocks noChangeArrowheads="1"/>
          </p:cNvSpPr>
          <p:nvPr/>
        </p:nvSpPr>
        <p:spPr bwMode="auto">
          <a:xfrm>
            <a:off x="2752616" y="381794"/>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
        <p:nvSpPr>
          <p:cNvPr id="18436" name="Rettangolo 1">
            <a:extLst>
              <a:ext uri="{FF2B5EF4-FFF2-40B4-BE49-F238E27FC236}">
                <a16:creationId xmlns:a16="http://schemas.microsoft.com/office/drawing/2014/main" id="{6B5DA320-4F5B-F85D-619E-FC5560010EEA}"/>
              </a:ext>
            </a:extLst>
          </p:cNvPr>
          <p:cNvSpPr>
            <a:spLocks noChangeArrowheads="1"/>
          </p:cNvSpPr>
          <p:nvPr/>
        </p:nvSpPr>
        <p:spPr bwMode="auto">
          <a:xfrm>
            <a:off x="153878" y="3928242"/>
            <a:ext cx="225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dirty="0">
                <a:solidFill>
                  <a:srgbClr val="00B050"/>
                </a:solidFill>
                <a:latin typeface="Verdana" panose="020B0604030504040204" pitchFamily="34" charset="0"/>
                <a:ea typeface="Verdana" panose="020B0604030504040204" pitchFamily="34" charset="0"/>
                <a:cs typeface="Verdana" panose="020B0604030504040204" pitchFamily="34" charset="0"/>
              </a:rPr>
              <a:t>Sistema di ipotesi</a:t>
            </a:r>
          </a:p>
        </p:txBody>
      </p:sp>
      <p:sp>
        <p:nvSpPr>
          <p:cNvPr id="4" name="Rettangolo 3">
            <a:extLst>
              <a:ext uri="{FF2B5EF4-FFF2-40B4-BE49-F238E27FC236}">
                <a16:creationId xmlns:a16="http://schemas.microsoft.com/office/drawing/2014/main" id="{3FBDC234-97E8-BC38-82D3-43A992AD07EF}"/>
              </a:ext>
            </a:extLst>
          </p:cNvPr>
          <p:cNvSpPr/>
          <p:nvPr/>
        </p:nvSpPr>
        <p:spPr>
          <a:xfrm>
            <a:off x="1192701" y="4845657"/>
            <a:ext cx="4073525" cy="368300"/>
          </a:xfrm>
          <a:prstGeom prst="rect">
            <a:avLst/>
          </a:prstGeom>
        </p:spPr>
        <p:txBody>
          <a:bodyPr>
            <a:spAutoFit/>
          </a:bodyPr>
          <a:lstStyle/>
          <a:p>
            <a:pPr>
              <a:defRPr/>
            </a:pPr>
            <a:r>
              <a:rPr lang="it-IT" dirty="0">
                <a:solidFill>
                  <a:schemeClr val="tx2">
                    <a:lumMod val="60000"/>
                    <a:lumOff val="40000"/>
                  </a:schemeClr>
                </a:solidFill>
                <a:latin typeface="Verdana" panose="020B0604030504040204" pitchFamily="34" charset="0"/>
                <a:ea typeface="Verdana" panose="020B0604030504040204" pitchFamily="34" charset="0"/>
              </a:rPr>
              <a:t>Ipotesi alternativa unidirezionale</a:t>
            </a:r>
          </a:p>
        </p:txBody>
      </p:sp>
      <p:sp>
        <p:nvSpPr>
          <p:cNvPr id="18440" name="Rettangolo 5">
            <a:extLst>
              <a:ext uri="{FF2B5EF4-FFF2-40B4-BE49-F238E27FC236}">
                <a16:creationId xmlns:a16="http://schemas.microsoft.com/office/drawing/2014/main" id="{7B417151-971C-EF52-35BC-F5C0626DC062}"/>
              </a:ext>
            </a:extLst>
          </p:cNvPr>
          <p:cNvSpPr>
            <a:spLocks noChangeArrowheads="1"/>
          </p:cNvSpPr>
          <p:nvPr/>
        </p:nvSpPr>
        <p:spPr bwMode="auto">
          <a:xfrm>
            <a:off x="323850" y="5708650"/>
            <a:ext cx="82804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spcAft>
                <a:spcPts val="600"/>
              </a:spcAft>
            </a:pPr>
            <a:r>
              <a:rPr lang="it-IT" altLang="it-IT" sz="2000" dirty="0">
                <a:solidFill>
                  <a:srgbClr val="0070C0"/>
                </a:solidFill>
                <a:latin typeface="Verdana" panose="020B0604030504040204" pitchFamily="34" charset="0"/>
                <a:ea typeface="Verdana" panose="020B0604030504040204" pitchFamily="34" charset="0"/>
                <a:cs typeface="Verdana" panose="020B0604030504040204" pitchFamily="34" charset="0"/>
              </a:rPr>
              <a:t>C’è un danno per l’industria automobilistica se la durata delle batterie è inferiore a quella dichiarata.</a:t>
            </a:r>
          </a:p>
        </p:txBody>
      </p:sp>
      <p:pic>
        <p:nvPicPr>
          <p:cNvPr id="9" name="Immagine 8"/>
          <p:cNvPicPr/>
          <p:nvPr/>
        </p:nvPicPr>
        <p:blipFill rotWithShape="1">
          <a:blip r:embed="rId2"/>
          <a:srcRect l="34231" t="26340" r="46758" b="45384"/>
          <a:stretch/>
        </p:blipFill>
        <p:spPr bwMode="auto">
          <a:xfrm>
            <a:off x="5454660" y="3166346"/>
            <a:ext cx="3500998" cy="1582315"/>
          </a:xfrm>
          <a:prstGeom prst="rect">
            <a:avLst/>
          </a:prstGeom>
          <a:ln>
            <a:noFill/>
          </a:ln>
          <a:extLst>
            <a:ext uri="{53640926-AAD7-44D8-BBD7-CCE9431645EC}">
              <a14:shadowObscured xmlns:a14="http://schemas.microsoft.com/office/drawing/2010/main"/>
            </a:ext>
          </a:extLst>
        </p:spPr>
      </p:pic>
      <p:cxnSp>
        <p:nvCxnSpPr>
          <p:cNvPr id="10" name="Connettore diritto 9"/>
          <p:cNvCxnSpPr>
            <a:stCxn id="9" idx="0"/>
            <a:endCxn id="9" idx="2"/>
          </p:cNvCxnSpPr>
          <p:nvPr/>
        </p:nvCxnSpPr>
        <p:spPr>
          <a:xfrm>
            <a:off x="7205159" y="3166346"/>
            <a:ext cx="0" cy="1582315"/>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6804247" y="4716317"/>
            <a:ext cx="1096775" cy="369332"/>
          </a:xfrm>
          <a:prstGeom prst="rect">
            <a:avLst/>
          </a:prstGeom>
        </p:spPr>
        <p:txBody>
          <a:bodyPr wrap="none">
            <a:spAutoFit/>
          </a:bodyPr>
          <a:lstStyle/>
          <a:p>
            <a:r>
              <a:rPr lang="it-IT" dirty="0" smtClean="0">
                <a:solidFill>
                  <a:schemeClr val="tx2">
                    <a:lumMod val="60000"/>
                    <a:lumOff val="40000"/>
                  </a:schemeClr>
                </a:solidFill>
                <a:latin typeface="Symbol" panose="05050102010706020507" pitchFamily="18" charset="2"/>
                <a:ea typeface="Verdana" panose="020B0604030504040204" pitchFamily="34" charset="0"/>
              </a:rPr>
              <a:t>m</a:t>
            </a:r>
            <a:r>
              <a:rPr lang="it-IT" dirty="0" smtClean="0">
                <a:solidFill>
                  <a:schemeClr val="tx2">
                    <a:lumMod val="60000"/>
                    <a:lumOff val="40000"/>
                  </a:schemeClr>
                </a:solidFill>
                <a:latin typeface="Verdana" panose="020B0604030504040204" pitchFamily="34" charset="0"/>
                <a:ea typeface="Verdana" panose="020B0604030504040204" pitchFamily="34" charset="0"/>
              </a:rPr>
              <a:t>=4000</a:t>
            </a:r>
            <a:endParaRPr lang="it-IT" dirty="0"/>
          </a:p>
        </p:txBody>
      </p:sp>
      <mc:AlternateContent xmlns:mc="http://schemas.openxmlformats.org/markup-compatibility/2006">
        <mc:Choice xmlns:a14="http://schemas.microsoft.com/office/drawing/2010/main" Requires="a14">
          <p:sp>
            <p:nvSpPr>
              <p:cNvPr id="2" name="Rettangolo 1"/>
              <p:cNvSpPr/>
              <p:nvPr/>
            </p:nvSpPr>
            <p:spPr>
              <a:xfrm>
                <a:off x="2317900" y="3740653"/>
                <a:ext cx="1823128" cy="71019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it-IT" altLang="it-IT" i="1" smtClean="0">
                              <a:solidFill>
                                <a:srgbClr val="002060"/>
                              </a:solidFill>
                              <a:latin typeface="Cambria Math" panose="02040503050406030204" pitchFamily="18" charset="0"/>
                              <a:ea typeface="Verdana" panose="020B0604030504040204" pitchFamily="34" charset="0"/>
                            </a:rPr>
                          </m:ctrlPr>
                        </m:dPr>
                        <m:e>
                          <m:eqArr>
                            <m:eqArrPr>
                              <m:ctrlPr>
                                <a:rPr lang="it-IT" altLang="it-IT" i="1">
                                  <a:solidFill>
                                    <a:srgbClr val="002060"/>
                                  </a:solidFill>
                                  <a:latin typeface="Cambria Math" panose="02040503050406030204" pitchFamily="18" charset="0"/>
                                  <a:ea typeface="Verdana" panose="020B0604030504040204" pitchFamily="34" charset="0"/>
                                </a:rPr>
                              </m:ctrlPr>
                            </m:eqArrPr>
                            <m:e>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𝐻</m:t>
                                  </m:r>
                                </m:e>
                                <m:sub>
                                  <m:r>
                                    <a:rPr lang="it-IT" altLang="it-IT" i="1">
                                      <a:solidFill>
                                        <a:srgbClr val="002060"/>
                                      </a:solidFill>
                                      <a:latin typeface="Cambria Math" panose="02040503050406030204" pitchFamily="18" charset="0"/>
                                      <a:ea typeface="Verdana" panose="020B0604030504040204" pitchFamily="34" charset="0"/>
                                    </a:rPr>
                                    <m:t>0</m:t>
                                  </m:r>
                                </m:sub>
                              </m:sSub>
                              <m:r>
                                <a:rPr lang="it-IT" altLang="it-IT" i="1">
                                  <a:solidFill>
                                    <a:srgbClr val="002060"/>
                                  </a:solidFill>
                                  <a:latin typeface="Cambria Math" panose="02040503050406030204" pitchFamily="18" charset="0"/>
                                  <a:ea typeface="Verdana" panose="020B0604030504040204" pitchFamily="34" charset="0"/>
                                </a:rPr>
                                <m:t> : </m:t>
                              </m:r>
                              <m:r>
                                <a:rPr lang="it-IT" altLang="it-IT" i="1">
                                  <a:solidFill>
                                    <a:srgbClr val="002060"/>
                                  </a:solidFill>
                                  <a:latin typeface="Cambria Math" panose="02040503050406030204" pitchFamily="18" charset="0"/>
                                  <a:ea typeface="Cambria Math" panose="02040503050406030204" pitchFamily="18" charset="0"/>
                                </a:rPr>
                                <m:t>𝜇</m:t>
                              </m:r>
                              <m:r>
                                <a:rPr lang="it-IT" altLang="it-IT" i="1">
                                  <a:solidFill>
                                    <a:srgbClr val="002060"/>
                                  </a:solidFill>
                                  <a:latin typeface="Cambria Math" panose="02040503050406030204" pitchFamily="18" charset="0"/>
                                  <a:ea typeface="Cambria Math" panose="02040503050406030204" pitchFamily="18" charset="0"/>
                                </a:rPr>
                                <m:t>≥</m:t>
                              </m:r>
                              <m:r>
                                <a:rPr lang="it-IT" altLang="it-IT" b="0" i="1" smtClean="0">
                                  <a:solidFill>
                                    <a:srgbClr val="002060"/>
                                  </a:solidFill>
                                  <a:latin typeface="Cambria Math" panose="02040503050406030204" pitchFamily="18" charset="0"/>
                                  <a:ea typeface="Cambria Math" panose="02040503050406030204" pitchFamily="18" charset="0"/>
                                </a:rPr>
                                <m:t>4000</m:t>
                              </m:r>
                            </m:e>
                            <m:e>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𝐻</m:t>
                                  </m:r>
                                </m:e>
                                <m:sub>
                                  <m:r>
                                    <a:rPr lang="it-IT" altLang="it-IT" i="1">
                                      <a:solidFill>
                                        <a:srgbClr val="002060"/>
                                      </a:solidFill>
                                      <a:latin typeface="Cambria Math" panose="02040503050406030204" pitchFamily="18" charset="0"/>
                                      <a:ea typeface="Verdana" panose="020B0604030504040204" pitchFamily="34" charset="0"/>
                                    </a:rPr>
                                    <m:t>1</m:t>
                                  </m:r>
                                </m:sub>
                              </m:sSub>
                              <m:r>
                                <a:rPr lang="it-IT" altLang="it-IT" i="1">
                                  <a:solidFill>
                                    <a:srgbClr val="002060"/>
                                  </a:solidFill>
                                  <a:latin typeface="Cambria Math" panose="02040503050406030204" pitchFamily="18" charset="0"/>
                                  <a:ea typeface="Verdana" panose="020B0604030504040204" pitchFamily="34" charset="0"/>
                                </a:rPr>
                                <m:t> : </m:t>
                              </m:r>
                              <m:r>
                                <a:rPr lang="it-IT" altLang="it-IT" i="1">
                                  <a:solidFill>
                                    <a:srgbClr val="002060"/>
                                  </a:solidFill>
                                  <a:latin typeface="Cambria Math" panose="02040503050406030204" pitchFamily="18" charset="0"/>
                                  <a:ea typeface="Cambria Math" panose="02040503050406030204" pitchFamily="18" charset="0"/>
                                </a:rPr>
                                <m:t>𝜇</m:t>
                              </m:r>
                              <m:r>
                                <a:rPr lang="it-IT" altLang="it-IT" i="1">
                                  <a:solidFill>
                                    <a:srgbClr val="002060"/>
                                  </a:solidFill>
                                  <a:latin typeface="Cambria Math" panose="02040503050406030204" pitchFamily="18" charset="0"/>
                                  <a:ea typeface="Cambria Math" panose="02040503050406030204" pitchFamily="18" charset="0"/>
                                </a:rPr>
                                <m:t>&lt;</m:t>
                              </m:r>
                              <m:r>
                                <a:rPr lang="it-IT" altLang="it-IT" b="0" i="1" smtClean="0">
                                  <a:solidFill>
                                    <a:srgbClr val="002060"/>
                                  </a:solidFill>
                                  <a:latin typeface="Cambria Math" panose="02040503050406030204" pitchFamily="18" charset="0"/>
                                  <a:ea typeface="Cambria Math" panose="02040503050406030204" pitchFamily="18" charset="0"/>
                                </a:rPr>
                                <m:t>4000</m:t>
                              </m:r>
                            </m:e>
                          </m:eqArr>
                        </m:e>
                      </m:d>
                    </m:oMath>
                  </m:oMathPara>
                </a14:m>
                <a:endParaRPr lang="it-IT" dirty="0"/>
              </a:p>
            </p:txBody>
          </p:sp>
        </mc:Choice>
        <mc:Fallback>
          <p:sp>
            <p:nvSpPr>
              <p:cNvPr id="2" name="Rettangolo 1"/>
              <p:cNvSpPr>
                <a:spLocks noRot="1" noChangeAspect="1" noMove="1" noResize="1" noEditPoints="1" noAdjustHandles="1" noChangeArrowheads="1" noChangeShapeType="1" noTextEdit="1"/>
              </p:cNvSpPr>
              <p:nvPr/>
            </p:nvSpPr>
            <p:spPr>
              <a:xfrm>
                <a:off x="2317900" y="3740653"/>
                <a:ext cx="1823128" cy="710194"/>
              </a:xfrm>
              <a:prstGeom prst="rect">
                <a:avLst/>
              </a:prstGeom>
              <a:blipFill>
                <a:blip r:embed="rId3"/>
                <a:stretch>
                  <a:fillRect/>
                </a:stretch>
              </a:blipFill>
            </p:spPr>
            <p:txBody>
              <a:bodyPr/>
              <a:lstStyle/>
              <a:p>
                <a:r>
                  <a:rPr lang="it-IT">
                    <a:noFill/>
                  </a:rPr>
                  <a:t> </a:t>
                </a:r>
              </a:p>
            </p:txBody>
          </p:sp>
        </mc:Fallback>
      </mc:AlternateContent>
      <p:cxnSp>
        <p:nvCxnSpPr>
          <p:cNvPr id="7" name="Connettore 2 6"/>
          <p:cNvCxnSpPr/>
          <p:nvPr/>
        </p:nvCxnSpPr>
        <p:spPr>
          <a:xfrm flipH="1" flipV="1">
            <a:off x="2752616" y="4343850"/>
            <a:ext cx="235208" cy="474596"/>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a:extLst>
              <a:ext uri="{FF2B5EF4-FFF2-40B4-BE49-F238E27FC236}">
                <a16:creationId xmlns:a16="http://schemas.microsoft.com/office/drawing/2014/main" id="{18957D0F-0E4B-613D-490B-C54232A619D9}"/>
              </a:ext>
            </a:extLst>
          </p:cNvPr>
          <p:cNvSpPr>
            <a:spLocks noGrp="1" noChangeArrowheads="1"/>
          </p:cNvSpPr>
          <p:nvPr>
            <p:ph type="body" idx="1"/>
          </p:nvPr>
        </p:nvSpPr>
        <p:spPr>
          <a:xfrm>
            <a:off x="365673" y="1015208"/>
            <a:ext cx="8397875" cy="2665412"/>
          </a:xfrm>
        </p:spPr>
        <p:txBody>
          <a:bodyPr/>
          <a:lstStyle/>
          <a:p>
            <a:pPr marL="0" indent="0" algn="just">
              <a:lnSpc>
                <a:spcPct val="130000"/>
              </a:lnSpc>
              <a:spcBef>
                <a:spcPct val="0"/>
              </a:spcBef>
              <a:spcAft>
                <a:spcPts val="60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Esempio 3</a:t>
            </a:r>
          </a:p>
          <a:p>
            <a:pPr marL="0" indent="0" algn="just">
              <a:lnSpc>
                <a:spcPct val="130000"/>
              </a:lnSpc>
              <a:spcBef>
                <a:spcPct val="0"/>
              </a:spcBef>
              <a:spcAft>
                <a:spcPts val="60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Un produttore di vernici assicura che il tempo medio di asciugatura non è superiore a 15 minuti.</a:t>
            </a:r>
          </a:p>
          <a:p>
            <a:pPr marL="0" indent="0" algn="just">
              <a:lnSpc>
                <a:spcPct val="130000"/>
              </a:lnSpc>
              <a:spcBef>
                <a:spcPct val="0"/>
              </a:spcBef>
              <a:spcAft>
                <a:spcPts val="60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La ditta acquirente, prima di acquistare il prodotto, fa alcune prove su un campione di barattoli per verificare se l’affermazione del produttore trova riscontro oppure no.</a:t>
            </a:r>
          </a:p>
        </p:txBody>
      </p:sp>
      <p:sp>
        <p:nvSpPr>
          <p:cNvPr id="19459" name="Rettangolo 1">
            <a:extLst>
              <a:ext uri="{FF2B5EF4-FFF2-40B4-BE49-F238E27FC236}">
                <a16:creationId xmlns:a16="http://schemas.microsoft.com/office/drawing/2014/main" id="{18AC5D19-4446-D9A8-D20D-AC0D80E0F697}"/>
              </a:ext>
            </a:extLst>
          </p:cNvPr>
          <p:cNvSpPr>
            <a:spLocks noChangeArrowheads="1"/>
          </p:cNvSpPr>
          <p:nvPr/>
        </p:nvSpPr>
        <p:spPr bwMode="auto">
          <a:xfrm>
            <a:off x="2996089" y="268288"/>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
        <p:nvSpPr>
          <p:cNvPr id="19460" name="Rettangolo 1">
            <a:extLst>
              <a:ext uri="{FF2B5EF4-FFF2-40B4-BE49-F238E27FC236}">
                <a16:creationId xmlns:a16="http://schemas.microsoft.com/office/drawing/2014/main" id="{02574973-B6E2-AEFF-9E83-242CD51DE35F}"/>
              </a:ext>
            </a:extLst>
          </p:cNvPr>
          <p:cNvSpPr>
            <a:spLocks noChangeArrowheads="1"/>
          </p:cNvSpPr>
          <p:nvPr/>
        </p:nvSpPr>
        <p:spPr bwMode="auto">
          <a:xfrm>
            <a:off x="179512" y="3739228"/>
            <a:ext cx="225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a:solidFill>
                  <a:srgbClr val="00B050"/>
                </a:solidFill>
                <a:latin typeface="Verdana" panose="020B0604030504040204" pitchFamily="34" charset="0"/>
                <a:ea typeface="Verdana" panose="020B0604030504040204" pitchFamily="34" charset="0"/>
                <a:cs typeface="Verdana" panose="020B0604030504040204" pitchFamily="34" charset="0"/>
              </a:rPr>
              <a:t>Sistema di ipotesi</a:t>
            </a:r>
          </a:p>
        </p:txBody>
      </p:sp>
      <p:sp>
        <p:nvSpPr>
          <p:cNvPr id="4" name="Rettangolo 3">
            <a:extLst>
              <a:ext uri="{FF2B5EF4-FFF2-40B4-BE49-F238E27FC236}">
                <a16:creationId xmlns:a16="http://schemas.microsoft.com/office/drawing/2014/main" id="{F164332A-423B-A3BB-FF36-BDF4FFBBC18B}"/>
              </a:ext>
            </a:extLst>
          </p:cNvPr>
          <p:cNvSpPr/>
          <p:nvPr/>
        </p:nvSpPr>
        <p:spPr>
          <a:xfrm>
            <a:off x="1403648" y="4386124"/>
            <a:ext cx="4073525" cy="368300"/>
          </a:xfrm>
          <a:prstGeom prst="rect">
            <a:avLst/>
          </a:prstGeom>
        </p:spPr>
        <p:txBody>
          <a:bodyPr>
            <a:spAutoFit/>
          </a:bodyPr>
          <a:lstStyle/>
          <a:p>
            <a:pPr>
              <a:defRPr/>
            </a:pPr>
            <a:r>
              <a:rPr lang="it-IT" dirty="0">
                <a:solidFill>
                  <a:schemeClr val="tx2">
                    <a:lumMod val="60000"/>
                    <a:lumOff val="40000"/>
                  </a:schemeClr>
                </a:solidFill>
                <a:latin typeface="Verdana" panose="020B0604030504040204" pitchFamily="34" charset="0"/>
                <a:ea typeface="Verdana" panose="020B0604030504040204" pitchFamily="34" charset="0"/>
              </a:rPr>
              <a:t>Ipotesi alternativa unidirezionale</a:t>
            </a:r>
          </a:p>
        </p:txBody>
      </p:sp>
      <p:sp>
        <p:nvSpPr>
          <p:cNvPr id="19464" name="Rettangolo 5">
            <a:extLst>
              <a:ext uri="{FF2B5EF4-FFF2-40B4-BE49-F238E27FC236}">
                <a16:creationId xmlns:a16="http://schemas.microsoft.com/office/drawing/2014/main" id="{F9D3295D-EC1F-4436-3EF0-721BECB079B6}"/>
              </a:ext>
            </a:extLst>
          </p:cNvPr>
          <p:cNvSpPr>
            <a:spLocks noChangeArrowheads="1"/>
          </p:cNvSpPr>
          <p:nvPr/>
        </p:nvSpPr>
        <p:spPr bwMode="auto">
          <a:xfrm>
            <a:off x="323850" y="5708650"/>
            <a:ext cx="8280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spcAft>
                <a:spcPts val="600"/>
              </a:spcAft>
            </a:pPr>
            <a:r>
              <a:rPr lang="it-IT" altLang="it-IT" sz="2000">
                <a:solidFill>
                  <a:srgbClr val="0070C0"/>
                </a:solidFill>
                <a:latin typeface="Verdana" panose="020B0604030504040204" pitchFamily="34" charset="0"/>
                <a:ea typeface="Verdana" panose="020B0604030504040204" pitchFamily="34" charset="0"/>
                <a:cs typeface="Verdana" panose="020B0604030504040204" pitchFamily="34" charset="0"/>
              </a:rPr>
              <a:t>C’è un danno per la ditta che acquista se i tempi di asciugatura sono superiori a quanto garantito.</a:t>
            </a:r>
          </a:p>
        </p:txBody>
      </p:sp>
      <mc:AlternateContent xmlns:mc="http://schemas.openxmlformats.org/markup-compatibility/2006">
        <mc:Choice xmlns:a14="http://schemas.microsoft.com/office/drawing/2010/main" Requires="a14">
          <p:sp>
            <p:nvSpPr>
              <p:cNvPr id="2" name="Rettangolo 1"/>
              <p:cNvSpPr/>
              <p:nvPr/>
            </p:nvSpPr>
            <p:spPr>
              <a:xfrm>
                <a:off x="2339752" y="3458304"/>
                <a:ext cx="1566647" cy="71019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it-IT" altLang="it-IT" i="1" smtClean="0">
                              <a:solidFill>
                                <a:srgbClr val="002060"/>
                              </a:solidFill>
                              <a:latin typeface="Cambria Math" panose="02040503050406030204" pitchFamily="18" charset="0"/>
                              <a:ea typeface="Verdana" panose="020B0604030504040204" pitchFamily="34" charset="0"/>
                            </a:rPr>
                          </m:ctrlPr>
                        </m:dPr>
                        <m:e>
                          <m:eqArr>
                            <m:eqArrPr>
                              <m:ctrlPr>
                                <a:rPr lang="it-IT" altLang="it-IT" i="1">
                                  <a:solidFill>
                                    <a:srgbClr val="002060"/>
                                  </a:solidFill>
                                  <a:latin typeface="Cambria Math" panose="02040503050406030204" pitchFamily="18" charset="0"/>
                                  <a:ea typeface="Verdana" panose="020B0604030504040204" pitchFamily="34" charset="0"/>
                                </a:rPr>
                              </m:ctrlPr>
                            </m:eqArrPr>
                            <m:e>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𝐻</m:t>
                                  </m:r>
                                </m:e>
                                <m:sub>
                                  <m:r>
                                    <a:rPr lang="it-IT" altLang="it-IT" i="1">
                                      <a:solidFill>
                                        <a:srgbClr val="002060"/>
                                      </a:solidFill>
                                      <a:latin typeface="Cambria Math" panose="02040503050406030204" pitchFamily="18" charset="0"/>
                                      <a:ea typeface="Verdana" panose="020B0604030504040204" pitchFamily="34" charset="0"/>
                                    </a:rPr>
                                    <m:t>0</m:t>
                                  </m:r>
                                </m:sub>
                              </m:sSub>
                              <m:r>
                                <a:rPr lang="it-IT" altLang="it-IT" i="1">
                                  <a:solidFill>
                                    <a:srgbClr val="002060"/>
                                  </a:solidFill>
                                  <a:latin typeface="Cambria Math" panose="02040503050406030204" pitchFamily="18" charset="0"/>
                                  <a:ea typeface="Verdana" panose="020B0604030504040204" pitchFamily="34" charset="0"/>
                                </a:rPr>
                                <m:t> : </m:t>
                              </m:r>
                              <m:r>
                                <a:rPr lang="it-IT" altLang="it-IT" i="1">
                                  <a:solidFill>
                                    <a:srgbClr val="002060"/>
                                  </a:solidFill>
                                  <a:latin typeface="Cambria Math" panose="02040503050406030204" pitchFamily="18" charset="0"/>
                                  <a:ea typeface="Cambria Math" panose="02040503050406030204" pitchFamily="18" charset="0"/>
                                </a:rPr>
                                <m:t>𝜇</m:t>
                              </m:r>
                              <m:r>
                                <a:rPr lang="it-IT" altLang="it-IT" i="1" smtClean="0">
                                  <a:solidFill>
                                    <a:srgbClr val="002060"/>
                                  </a:solidFill>
                                  <a:latin typeface="Cambria Math" panose="02040503050406030204" pitchFamily="18" charset="0"/>
                                  <a:ea typeface="Cambria Math" panose="02040503050406030204" pitchFamily="18" charset="0"/>
                                </a:rPr>
                                <m:t>≤</m:t>
                              </m:r>
                              <m:r>
                                <a:rPr lang="it-IT" altLang="it-IT" b="0" i="1" smtClean="0">
                                  <a:solidFill>
                                    <a:srgbClr val="002060"/>
                                  </a:solidFill>
                                  <a:latin typeface="Cambria Math" panose="02040503050406030204" pitchFamily="18" charset="0"/>
                                  <a:ea typeface="Cambria Math" panose="02040503050406030204" pitchFamily="18" charset="0"/>
                                </a:rPr>
                                <m:t>15</m:t>
                              </m:r>
                            </m:e>
                            <m:e>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𝐻</m:t>
                                  </m:r>
                                </m:e>
                                <m:sub>
                                  <m:r>
                                    <a:rPr lang="it-IT" altLang="it-IT" i="1">
                                      <a:solidFill>
                                        <a:srgbClr val="002060"/>
                                      </a:solidFill>
                                      <a:latin typeface="Cambria Math" panose="02040503050406030204" pitchFamily="18" charset="0"/>
                                      <a:ea typeface="Verdana" panose="020B0604030504040204" pitchFamily="34" charset="0"/>
                                    </a:rPr>
                                    <m:t>1</m:t>
                                  </m:r>
                                </m:sub>
                              </m:sSub>
                              <m:r>
                                <a:rPr lang="it-IT" altLang="it-IT" i="1">
                                  <a:solidFill>
                                    <a:srgbClr val="002060"/>
                                  </a:solidFill>
                                  <a:latin typeface="Cambria Math" panose="02040503050406030204" pitchFamily="18" charset="0"/>
                                  <a:ea typeface="Verdana" panose="020B0604030504040204" pitchFamily="34" charset="0"/>
                                </a:rPr>
                                <m:t> : </m:t>
                              </m:r>
                              <m:r>
                                <a:rPr lang="it-IT" altLang="it-IT" i="1">
                                  <a:solidFill>
                                    <a:srgbClr val="002060"/>
                                  </a:solidFill>
                                  <a:latin typeface="Cambria Math" panose="02040503050406030204" pitchFamily="18" charset="0"/>
                                  <a:ea typeface="Cambria Math" panose="02040503050406030204" pitchFamily="18" charset="0"/>
                                </a:rPr>
                                <m:t>𝜇</m:t>
                              </m:r>
                              <m:r>
                                <a:rPr lang="it-IT" altLang="it-IT" i="1" smtClean="0">
                                  <a:solidFill>
                                    <a:srgbClr val="002060"/>
                                  </a:solidFill>
                                  <a:latin typeface="Cambria Math" panose="02040503050406030204" pitchFamily="18" charset="0"/>
                                  <a:ea typeface="Cambria Math" panose="02040503050406030204" pitchFamily="18" charset="0"/>
                                </a:rPr>
                                <m:t>&gt;</m:t>
                              </m:r>
                              <m:r>
                                <a:rPr lang="it-IT" altLang="it-IT" b="0" i="1" smtClean="0">
                                  <a:solidFill>
                                    <a:srgbClr val="002060"/>
                                  </a:solidFill>
                                  <a:latin typeface="Cambria Math" panose="02040503050406030204" pitchFamily="18" charset="0"/>
                                  <a:ea typeface="Cambria Math" panose="02040503050406030204" pitchFamily="18" charset="0"/>
                                </a:rPr>
                                <m:t>15</m:t>
                              </m:r>
                            </m:e>
                          </m:eqArr>
                        </m:e>
                      </m:d>
                    </m:oMath>
                  </m:oMathPara>
                </a14:m>
                <a:endParaRPr lang="it-IT" dirty="0"/>
              </a:p>
            </p:txBody>
          </p:sp>
        </mc:Choice>
        <mc:Fallback>
          <p:sp>
            <p:nvSpPr>
              <p:cNvPr id="2" name="Rettangolo 1"/>
              <p:cNvSpPr>
                <a:spLocks noRot="1" noChangeAspect="1" noMove="1" noResize="1" noEditPoints="1" noAdjustHandles="1" noChangeArrowheads="1" noChangeShapeType="1" noTextEdit="1"/>
              </p:cNvSpPr>
              <p:nvPr/>
            </p:nvSpPr>
            <p:spPr>
              <a:xfrm>
                <a:off x="2339752" y="3458304"/>
                <a:ext cx="1566647" cy="710194"/>
              </a:xfrm>
              <a:prstGeom prst="rect">
                <a:avLst/>
              </a:prstGeom>
              <a:blipFill>
                <a:blip r:embed="rId2"/>
                <a:stretch>
                  <a:fillRect/>
                </a:stretch>
              </a:blipFill>
            </p:spPr>
            <p:txBody>
              <a:bodyPr/>
              <a:lstStyle/>
              <a:p>
                <a:r>
                  <a:rPr lang="it-IT">
                    <a:noFill/>
                  </a:rPr>
                  <a:t> </a:t>
                </a:r>
              </a:p>
            </p:txBody>
          </p:sp>
        </mc:Fallback>
      </mc:AlternateContent>
      <p:cxnSp>
        <p:nvCxnSpPr>
          <p:cNvPr id="7" name="Connettore 2 6"/>
          <p:cNvCxnSpPr>
            <a:stCxn id="4" idx="0"/>
          </p:cNvCxnSpPr>
          <p:nvPr/>
        </p:nvCxnSpPr>
        <p:spPr>
          <a:xfrm flipH="1" flipV="1">
            <a:off x="3123075" y="4014833"/>
            <a:ext cx="317336" cy="371291"/>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Immagine 11"/>
          <p:cNvPicPr/>
          <p:nvPr/>
        </p:nvPicPr>
        <p:blipFill rotWithShape="1">
          <a:blip r:embed="rId3"/>
          <a:srcRect l="34231" t="26340" r="46758" b="45384"/>
          <a:stretch/>
        </p:blipFill>
        <p:spPr bwMode="auto">
          <a:xfrm>
            <a:off x="5454660" y="3166346"/>
            <a:ext cx="3500998" cy="1582315"/>
          </a:xfrm>
          <a:prstGeom prst="rect">
            <a:avLst/>
          </a:prstGeom>
          <a:ln>
            <a:noFill/>
          </a:ln>
          <a:extLst>
            <a:ext uri="{53640926-AAD7-44D8-BBD7-CCE9431645EC}">
              <a14:shadowObscured xmlns:a14="http://schemas.microsoft.com/office/drawing/2010/main"/>
            </a:ext>
          </a:extLst>
        </p:spPr>
      </p:pic>
      <p:cxnSp>
        <p:nvCxnSpPr>
          <p:cNvPr id="13" name="Connettore diritto 12"/>
          <p:cNvCxnSpPr>
            <a:stCxn id="12" idx="0"/>
            <a:endCxn id="12" idx="2"/>
          </p:cNvCxnSpPr>
          <p:nvPr/>
        </p:nvCxnSpPr>
        <p:spPr>
          <a:xfrm>
            <a:off x="7205159" y="3166346"/>
            <a:ext cx="0" cy="158231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6804247" y="4716317"/>
            <a:ext cx="801823" cy="369332"/>
          </a:xfrm>
          <a:prstGeom prst="rect">
            <a:avLst/>
          </a:prstGeom>
        </p:spPr>
        <p:txBody>
          <a:bodyPr wrap="none">
            <a:spAutoFit/>
          </a:bodyPr>
          <a:lstStyle/>
          <a:p>
            <a:r>
              <a:rPr lang="it-IT" dirty="0" smtClean="0">
                <a:solidFill>
                  <a:schemeClr val="tx2">
                    <a:lumMod val="60000"/>
                    <a:lumOff val="40000"/>
                  </a:schemeClr>
                </a:solidFill>
                <a:latin typeface="Symbol" panose="05050102010706020507" pitchFamily="18" charset="2"/>
                <a:ea typeface="Verdana" panose="020B0604030504040204" pitchFamily="34" charset="0"/>
              </a:rPr>
              <a:t>m</a:t>
            </a:r>
            <a:r>
              <a:rPr lang="it-IT" dirty="0" smtClean="0">
                <a:solidFill>
                  <a:schemeClr val="tx2">
                    <a:lumMod val="60000"/>
                    <a:lumOff val="40000"/>
                  </a:schemeClr>
                </a:solidFill>
                <a:latin typeface="Verdana" panose="020B0604030504040204" pitchFamily="34" charset="0"/>
                <a:ea typeface="Verdana" panose="020B0604030504040204" pitchFamily="34" charset="0"/>
              </a:rPr>
              <a:t>=15</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8">
            <a:extLst>
              <a:ext uri="{FF2B5EF4-FFF2-40B4-BE49-F238E27FC236}">
                <a16:creationId xmlns:a16="http://schemas.microsoft.com/office/drawing/2014/main" id="{F9BC1938-AD1B-E818-C7AE-6C9EBCA8F88B}"/>
              </a:ext>
            </a:extLst>
          </p:cNvPr>
          <p:cNvSpPr>
            <a:spLocks noGrp="1" noChangeArrowheads="1"/>
          </p:cNvSpPr>
          <p:nvPr>
            <p:ph type="body" idx="1"/>
          </p:nvPr>
        </p:nvSpPr>
        <p:spPr>
          <a:xfrm>
            <a:off x="395288" y="1484312"/>
            <a:ext cx="8397875" cy="4392959"/>
          </a:xfrm>
        </p:spPr>
        <p:txBody>
          <a:bodyPr/>
          <a:lstStyle/>
          <a:p>
            <a:pPr marL="0" indent="0" algn="just">
              <a:lnSpc>
                <a:spcPct val="130000"/>
              </a:lnSpc>
              <a:spcBef>
                <a:spcPct val="0"/>
              </a:spcBef>
              <a:spcAft>
                <a:spcPts val="600"/>
              </a:spcAft>
              <a:buFont typeface="Wingdings" panose="05000000000000000000" pitchFamily="2" charset="2"/>
              <a:buNone/>
            </a:pPr>
            <a:r>
              <a:rPr lang="it-IT" altLang="it-IT" sz="20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Come si prende la decisione di un test statistico?</a:t>
            </a:r>
            <a:endParaRPr lang="it-IT" altLang="it-IT"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600"/>
              </a:spcAft>
              <a:buFont typeface="Wingdings" panose="05000000000000000000" pitchFamily="2" charset="2"/>
              <a:buNone/>
            </a:pP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Quale delle due ipotesi è vera?</a:t>
            </a:r>
          </a:p>
          <a:p>
            <a:pPr marL="0" indent="0" algn="just">
              <a:lnSpc>
                <a:spcPct val="130000"/>
              </a:lnSpc>
              <a:spcBef>
                <a:spcPct val="0"/>
              </a:spcBef>
              <a:spcAft>
                <a:spcPts val="600"/>
              </a:spcAft>
              <a:buNone/>
            </a:pP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È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vera 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oppure è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vera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a:t>
            </a:r>
            <a:r>
              <a:rPr lang="it-IT" altLang="it-IT" sz="2000" baseline="-25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600"/>
              </a:spcAft>
              <a:buFont typeface="Wingdings" panose="05000000000000000000" pitchFamily="2" charset="2"/>
              <a:buChar char="Ø"/>
            </a:pP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se le stime campionarie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“abbastanza vicini”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 parametro della popolazione si accetta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 </a:t>
            </a:r>
          </a:p>
          <a:p>
            <a:pPr marL="0" indent="0" algn="just">
              <a:lnSpc>
                <a:spcPct val="130000"/>
              </a:lnSpc>
              <a:spcBef>
                <a:spcPct val="0"/>
              </a:spcBef>
              <a:spcAft>
                <a:spcPts val="600"/>
              </a:spcAft>
              <a:buFont typeface="Wingdings" panose="05000000000000000000" pitchFamily="2" charset="2"/>
              <a:buChar char="Ø"/>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se le stime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campionarie sono “molto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distanti”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dal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parametro della popolazione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si rifiuta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e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si</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accetta H</a:t>
            </a:r>
            <a:r>
              <a:rPr lang="it-IT" altLang="it-IT" sz="2000" baseline="-25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0483" name="Rettangolo 1">
            <a:extLst>
              <a:ext uri="{FF2B5EF4-FFF2-40B4-BE49-F238E27FC236}">
                <a16:creationId xmlns:a16="http://schemas.microsoft.com/office/drawing/2014/main" id="{BB7B468B-76C8-2440-17C2-A05B63486990}"/>
              </a:ext>
            </a:extLst>
          </p:cNvPr>
          <p:cNvSpPr>
            <a:spLocks noChangeArrowheads="1"/>
          </p:cNvSpPr>
          <p:nvPr/>
        </p:nvSpPr>
        <p:spPr bwMode="auto">
          <a:xfrm>
            <a:off x="2700338" y="268288"/>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8">
            <a:extLst>
              <a:ext uri="{FF2B5EF4-FFF2-40B4-BE49-F238E27FC236}">
                <a16:creationId xmlns:a16="http://schemas.microsoft.com/office/drawing/2014/main" id="{037A8334-F94A-8E82-4EB0-38AEB9897EE5}"/>
              </a:ext>
            </a:extLst>
          </p:cNvPr>
          <p:cNvSpPr>
            <a:spLocks noGrp="1" noChangeArrowheads="1"/>
          </p:cNvSpPr>
          <p:nvPr>
            <p:ph type="body" idx="1"/>
          </p:nvPr>
        </p:nvSpPr>
        <p:spPr>
          <a:xfrm>
            <a:off x="107504" y="1562472"/>
            <a:ext cx="6592390" cy="2154560"/>
          </a:xfrm>
          <a:ln>
            <a:solidFill>
              <a:schemeClr val="tx2">
                <a:lumMod val="60000"/>
                <a:lumOff val="40000"/>
              </a:schemeClr>
            </a:solidFill>
          </a:ln>
        </p:spPr>
        <p:txBody>
          <a:bodyPr/>
          <a:lstStyle/>
          <a:p>
            <a:pPr marL="0" indent="0" algn="just">
              <a:lnSpc>
                <a:spcPct val="130000"/>
              </a:lnSpc>
              <a:spcBef>
                <a:spcPct val="0"/>
              </a:spcBef>
              <a:spcAft>
                <a:spcPts val="60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Riferiti all’esempio dei cioccolatini, se nel campione di scatole si osserva una lunghezza media pari a 9,9 si può concludere che la lunghezza media di tutte le scatole sia pari a 10 (è molto probabile ottenere una media campionaria pari a 9,9 se si estrae un campione da una popolazione con media 10). </a:t>
            </a:r>
            <a:endPar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1507" name="Rettangolo 1">
            <a:extLst>
              <a:ext uri="{FF2B5EF4-FFF2-40B4-BE49-F238E27FC236}">
                <a16:creationId xmlns:a16="http://schemas.microsoft.com/office/drawing/2014/main" id="{F33FAE11-A9CA-3BEF-AF98-17D1141D2F94}"/>
              </a:ext>
            </a:extLst>
          </p:cNvPr>
          <p:cNvSpPr>
            <a:spLocks noChangeArrowheads="1"/>
          </p:cNvSpPr>
          <p:nvPr/>
        </p:nvSpPr>
        <p:spPr bwMode="auto">
          <a:xfrm>
            <a:off x="2700338" y="268288"/>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
        <p:nvSpPr>
          <p:cNvPr id="3" name="Rettangolo 2"/>
          <p:cNvSpPr/>
          <p:nvPr/>
        </p:nvSpPr>
        <p:spPr>
          <a:xfrm>
            <a:off x="6948264" y="2305524"/>
            <a:ext cx="1677062" cy="452432"/>
          </a:xfrm>
          <a:prstGeom prst="rect">
            <a:avLst/>
          </a:prstGeom>
        </p:spPr>
        <p:txBody>
          <a:bodyPr wrap="none">
            <a:spAutoFit/>
          </a:bodyPr>
          <a:lstStyle/>
          <a:p>
            <a:pPr algn="just">
              <a:lnSpc>
                <a:spcPct val="130000"/>
              </a:lnSpc>
              <a:spcAft>
                <a:spcPts val="600"/>
              </a:spcAft>
            </a:pPr>
            <a:r>
              <a:rPr lang="it-IT" altLang="it-IT" dirty="0">
                <a:solidFill>
                  <a:srgbClr val="002060"/>
                </a:solidFill>
                <a:latin typeface="Verdana" panose="020B0604030504040204" pitchFamily="34" charset="0"/>
                <a:ea typeface="Verdana" panose="020B0604030504040204" pitchFamily="34" charset="0"/>
                <a:cs typeface="Verdana" panose="020B0604030504040204" pitchFamily="34" charset="0"/>
              </a:rPr>
              <a:t>Si accetta H</a:t>
            </a:r>
            <a:r>
              <a:rPr lang="it-IT" altLang="it-IT"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endParaRPr lang="it-IT" altLang="it-IT" baseline="-25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ttangolo 3"/>
          <p:cNvSpPr/>
          <p:nvPr/>
        </p:nvSpPr>
        <p:spPr>
          <a:xfrm>
            <a:off x="179512" y="4365104"/>
            <a:ext cx="6520382" cy="1892826"/>
          </a:xfrm>
          <a:prstGeom prst="rect">
            <a:avLst/>
          </a:prstGeom>
          <a:ln>
            <a:solidFill>
              <a:schemeClr val="accent1">
                <a:lumMod val="50000"/>
              </a:schemeClr>
            </a:solidFill>
          </a:ln>
        </p:spPr>
        <p:txBody>
          <a:bodyPr wrap="square">
            <a:spAutoFit/>
          </a:bodyPr>
          <a:lstStyle/>
          <a:p>
            <a:pPr algn="just">
              <a:lnSpc>
                <a:spcPct val="130000"/>
              </a:lnSpc>
              <a:spcAft>
                <a:spcPts val="600"/>
              </a:spcAft>
            </a:pPr>
            <a:r>
              <a:rPr lang="it-IT" altLang="it-IT" dirty="0">
                <a:solidFill>
                  <a:srgbClr val="002060"/>
                </a:solidFill>
                <a:latin typeface="Verdana" panose="020B0604030504040204" pitchFamily="34" charset="0"/>
                <a:ea typeface="Verdana" panose="020B0604030504040204" pitchFamily="34" charset="0"/>
                <a:cs typeface="Verdana" panose="020B0604030504040204" pitchFamily="34" charset="0"/>
              </a:rPr>
              <a:t>Se, invece, il campione fornisce una media pari a 8,2 (oppure a 12,3), si conclude che la lunghezza media di tutte le scatole non è 10 (è poco probabile ottenere una media campionaria pari a 8,2 o 12,3 estraendo un campione da una popolazione con media 10).                </a:t>
            </a:r>
          </a:p>
        </p:txBody>
      </p:sp>
      <p:sp>
        <p:nvSpPr>
          <p:cNvPr id="6" name="Rettangolo 5"/>
          <p:cNvSpPr/>
          <p:nvPr/>
        </p:nvSpPr>
        <p:spPr>
          <a:xfrm>
            <a:off x="6948264" y="5265350"/>
            <a:ext cx="1686680" cy="452432"/>
          </a:xfrm>
          <a:prstGeom prst="rect">
            <a:avLst/>
          </a:prstGeom>
        </p:spPr>
        <p:txBody>
          <a:bodyPr wrap="none">
            <a:spAutoFit/>
          </a:bodyPr>
          <a:lstStyle/>
          <a:p>
            <a:pPr algn="just">
              <a:lnSpc>
                <a:spcPct val="130000"/>
              </a:lnSpc>
              <a:spcAft>
                <a:spcPts val="600"/>
              </a:spcAft>
            </a:pPr>
            <a:r>
              <a:rPr lang="it-IT" altLang="it-IT" dirty="0">
                <a:solidFill>
                  <a:srgbClr val="002060"/>
                </a:solidFill>
                <a:latin typeface="Verdana" panose="020B0604030504040204" pitchFamily="34" charset="0"/>
                <a:ea typeface="Verdana" panose="020B0604030504040204" pitchFamily="34" charset="0"/>
                <a:cs typeface="Verdana" panose="020B0604030504040204" pitchFamily="34" charset="0"/>
              </a:rPr>
              <a:t> Si rigetta H</a:t>
            </a:r>
            <a:r>
              <a:rPr lang="it-IT" altLang="it-IT"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endParaRPr lang="it-IT" altLang="it-IT" baseline="-25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8">
            <a:extLst>
              <a:ext uri="{FF2B5EF4-FFF2-40B4-BE49-F238E27FC236}">
                <a16:creationId xmlns:a16="http://schemas.microsoft.com/office/drawing/2014/main" id="{F2C5A3C3-E48E-1598-B2C4-B48AF8035840}"/>
              </a:ext>
            </a:extLst>
          </p:cNvPr>
          <p:cNvSpPr>
            <a:spLocks noGrp="1" noChangeArrowheads="1"/>
          </p:cNvSpPr>
          <p:nvPr>
            <p:ph type="body" idx="1"/>
          </p:nvPr>
        </p:nvSpPr>
        <p:spPr>
          <a:xfrm>
            <a:off x="30424" y="1334601"/>
            <a:ext cx="8709025" cy="792088"/>
          </a:xfrm>
        </p:spPr>
        <p:txBody>
          <a:bodyPr/>
          <a:lstStyle/>
          <a:p>
            <a:pPr marL="0" indent="0" algn="just">
              <a:lnSpc>
                <a:spcPct val="130000"/>
              </a:lnSpc>
              <a:spcBef>
                <a:spcPct val="0"/>
              </a:spcBef>
              <a:spcAft>
                <a:spcPts val="450"/>
              </a:spcAft>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Le affermazioni “abbastanza vicino” e “molto distante”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misurano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di quanto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il valore campionario si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è avvicinato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all’ipotesi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nulla</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2531" name="Rettangolo 1">
            <a:extLst>
              <a:ext uri="{FF2B5EF4-FFF2-40B4-BE49-F238E27FC236}">
                <a16:creationId xmlns:a16="http://schemas.microsoft.com/office/drawing/2014/main" id="{8869D7EB-8892-A22B-06AA-58C764003870}"/>
              </a:ext>
            </a:extLst>
          </p:cNvPr>
          <p:cNvSpPr>
            <a:spLocks noChangeArrowheads="1"/>
          </p:cNvSpPr>
          <p:nvPr/>
        </p:nvSpPr>
        <p:spPr bwMode="auto">
          <a:xfrm>
            <a:off x="107950" y="333375"/>
            <a:ext cx="819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Regione di accettazione e di rifiuto</a:t>
            </a:r>
          </a:p>
        </p:txBody>
      </p:sp>
      <p:sp>
        <p:nvSpPr>
          <p:cNvPr id="6" name="Rettangolo 3">
            <a:extLst>
              <a:ext uri="{FF2B5EF4-FFF2-40B4-BE49-F238E27FC236}">
                <a16:creationId xmlns:a16="http://schemas.microsoft.com/office/drawing/2014/main" id="{8733E6EF-F89C-307A-6E0A-0F876208B9CF}"/>
              </a:ext>
            </a:extLst>
          </p:cNvPr>
          <p:cNvSpPr>
            <a:spLocks noChangeArrowheads="1"/>
          </p:cNvSpPr>
          <p:nvPr/>
        </p:nvSpPr>
        <p:spPr bwMode="auto">
          <a:xfrm>
            <a:off x="251520" y="4899753"/>
            <a:ext cx="8784530" cy="182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spcAft>
                <a:spcPts val="450"/>
              </a:spcAft>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Dalla figura si può vedere che i valori critici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delimitano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la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regione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di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accettazione e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la regione di rifiuto dell’ipotesi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nulla.</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lnSpc>
                <a:spcPct val="130000"/>
              </a:lnSpc>
              <a:spcAft>
                <a:spcPts val="450"/>
              </a:spcAft>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Essi dipendono dal livello di significatività </a:t>
            </a:r>
            <a:r>
              <a:rPr lang="it-IT" altLang="it-IT" sz="2000" dirty="0">
                <a:solidFill>
                  <a:srgbClr val="002060"/>
                </a:solidFill>
                <a:latin typeface="Symbol" panose="05050102010706020507" pitchFamily="18" charset="2"/>
                <a:ea typeface="Verdana" panose="020B0604030504040204" pitchFamily="34" charset="0"/>
                <a:cs typeface="Verdana" panose="020B0604030504040204" pitchFamily="34" charset="0"/>
              </a:rPr>
              <a:t>a</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maggiore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è </a:t>
            </a:r>
            <a:r>
              <a:rPr lang="it-IT" altLang="it-IT" sz="2000" dirty="0">
                <a:solidFill>
                  <a:srgbClr val="002060"/>
                </a:solidFill>
                <a:latin typeface="Symbol" panose="05050102010706020507" pitchFamily="18" charset="2"/>
                <a:ea typeface="Verdana" panose="020B0604030504040204" pitchFamily="34" charset="0"/>
                <a:cs typeface="Verdana" panose="020B0604030504040204" pitchFamily="34" charset="0"/>
              </a:rPr>
              <a:t>a</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più ampia sarà la regione di rifiuto.</a:t>
            </a:r>
            <a:endParaRPr lang="it-IT" altLang="it-IT" sz="2000" dirty="0"/>
          </a:p>
        </p:txBody>
      </p:sp>
      <p:grpSp>
        <p:nvGrpSpPr>
          <p:cNvPr id="20" name="Gruppo 19"/>
          <p:cNvGrpSpPr/>
          <p:nvPr/>
        </p:nvGrpSpPr>
        <p:grpSpPr>
          <a:xfrm>
            <a:off x="2707670" y="2200997"/>
            <a:ext cx="3872230" cy="2362200"/>
            <a:chOff x="2707670" y="2200997"/>
            <a:chExt cx="3872230" cy="2362200"/>
          </a:xfrm>
        </p:grpSpPr>
        <p:grpSp>
          <p:nvGrpSpPr>
            <p:cNvPr id="13" name="Gruppo 12"/>
            <p:cNvGrpSpPr/>
            <p:nvPr/>
          </p:nvGrpSpPr>
          <p:grpSpPr>
            <a:xfrm>
              <a:off x="2707670" y="2200997"/>
              <a:ext cx="3872230" cy="2362200"/>
              <a:chOff x="2271554" y="2339072"/>
              <a:chExt cx="3872230" cy="2362200"/>
            </a:xfrm>
          </p:grpSpPr>
          <p:pic>
            <p:nvPicPr>
              <p:cNvPr id="7" name="Immagine 6"/>
              <p:cNvPicPr/>
              <p:nvPr/>
            </p:nvPicPr>
            <p:blipFill rotWithShape="1">
              <a:blip r:embed="rId2"/>
              <a:srcRect l="27765" t="58102" r="59784" b="18270"/>
              <a:stretch/>
            </p:blipFill>
            <p:spPr bwMode="auto">
              <a:xfrm>
                <a:off x="2271554" y="2339072"/>
                <a:ext cx="3872230" cy="2362200"/>
              </a:xfrm>
              <a:prstGeom prst="rect">
                <a:avLst/>
              </a:prstGeom>
              <a:ln>
                <a:noFill/>
              </a:ln>
              <a:extLst>
                <a:ext uri="{53640926-AAD7-44D8-BBD7-CCE9431645EC}">
                  <a14:shadowObscured xmlns:a14="http://schemas.microsoft.com/office/drawing/2010/main"/>
                </a:ext>
              </a:extLst>
            </p:spPr>
          </p:pic>
          <p:sp>
            <p:nvSpPr>
              <p:cNvPr id="2" name="Rettangolo 1"/>
              <p:cNvSpPr/>
              <p:nvPr/>
            </p:nvSpPr>
            <p:spPr>
              <a:xfrm>
                <a:off x="3709473" y="2884740"/>
                <a:ext cx="979755" cy="646331"/>
              </a:xfrm>
              <a:prstGeom prst="rect">
                <a:avLst/>
              </a:prstGeom>
              <a:ln>
                <a:noFill/>
              </a:ln>
            </p:spPr>
            <p:txBody>
              <a:bodyPr wrap="none">
                <a:spAutoFit/>
              </a:bodyPr>
              <a:lstStyle/>
              <a:p>
                <a:r>
                  <a:rPr lang="it-IT" altLang="it-IT"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a:t>
                </a:r>
                <a:r>
                  <a:rPr lang="it-IT" altLang="it-IT" sz="3600" dirty="0" smtClean="0">
                    <a:solidFill>
                      <a:srgbClr val="002060"/>
                    </a:solidFill>
                    <a:latin typeface="Symbol" panose="05050102010706020507" pitchFamily="18" charset="2"/>
                    <a:ea typeface="Verdana" panose="020B0604030504040204" pitchFamily="34" charset="0"/>
                    <a:cs typeface="Verdana" panose="020B0604030504040204" pitchFamily="34" charset="0"/>
                  </a:rPr>
                  <a:t>a</a:t>
                </a:r>
                <a:endParaRPr lang="it-IT" sz="3600" dirty="0">
                  <a:latin typeface="Symbol" panose="05050102010706020507" pitchFamily="18" charset="2"/>
                </a:endParaRPr>
              </a:p>
            </p:txBody>
          </p:sp>
          <p:sp>
            <p:nvSpPr>
              <p:cNvPr id="9" name="Rettangolo 8"/>
              <p:cNvSpPr/>
              <p:nvPr/>
            </p:nvSpPr>
            <p:spPr>
              <a:xfrm>
                <a:off x="5341762" y="2988457"/>
                <a:ext cx="689612" cy="523220"/>
              </a:xfrm>
              <a:prstGeom prst="rect">
                <a:avLst/>
              </a:prstGeom>
              <a:ln>
                <a:noFill/>
              </a:ln>
            </p:spPr>
            <p:txBody>
              <a:bodyPr wrap="none">
                <a:spAutoFit/>
              </a:bodyPr>
              <a:lstStyle/>
              <a:p>
                <a:r>
                  <a:rPr lang="it-IT" altLang="it-IT" sz="2800" dirty="0" smtClean="0">
                    <a:solidFill>
                      <a:srgbClr val="002060"/>
                    </a:solidFill>
                    <a:latin typeface="Symbol" panose="05050102010706020507" pitchFamily="18" charset="2"/>
                    <a:ea typeface="Verdana" panose="020B0604030504040204" pitchFamily="34" charset="0"/>
                    <a:cs typeface="Verdana" panose="020B0604030504040204" pitchFamily="34" charset="0"/>
                  </a:rPr>
                  <a:t>a/2</a:t>
                </a:r>
                <a:endParaRPr lang="it-IT" sz="2800" dirty="0">
                  <a:latin typeface="Symbol" panose="05050102010706020507" pitchFamily="18" charset="2"/>
                </a:endParaRPr>
              </a:p>
            </p:txBody>
          </p:sp>
          <p:sp>
            <p:nvSpPr>
              <p:cNvPr id="10" name="Rettangolo 9"/>
              <p:cNvSpPr/>
              <p:nvPr/>
            </p:nvSpPr>
            <p:spPr>
              <a:xfrm>
                <a:off x="2393695" y="2996952"/>
                <a:ext cx="689612" cy="523220"/>
              </a:xfrm>
              <a:prstGeom prst="rect">
                <a:avLst/>
              </a:prstGeom>
              <a:ln>
                <a:noFill/>
              </a:ln>
            </p:spPr>
            <p:txBody>
              <a:bodyPr wrap="none">
                <a:spAutoFit/>
              </a:bodyPr>
              <a:lstStyle/>
              <a:p>
                <a:r>
                  <a:rPr lang="it-IT" altLang="it-IT" sz="2800" dirty="0" smtClean="0">
                    <a:solidFill>
                      <a:srgbClr val="002060"/>
                    </a:solidFill>
                    <a:latin typeface="Symbol" panose="05050102010706020507" pitchFamily="18" charset="2"/>
                    <a:ea typeface="Verdana" panose="020B0604030504040204" pitchFamily="34" charset="0"/>
                    <a:cs typeface="Verdana" panose="020B0604030504040204" pitchFamily="34" charset="0"/>
                  </a:rPr>
                  <a:t>a/2</a:t>
                </a:r>
                <a:endParaRPr lang="it-IT" sz="2800" dirty="0">
                  <a:latin typeface="Symbol" panose="05050102010706020507" pitchFamily="18" charset="2"/>
                </a:endParaRPr>
              </a:p>
            </p:txBody>
          </p:sp>
          <p:cxnSp>
            <p:nvCxnSpPr>
              <p:cNvPr id="8" name="Connettore 2 7"/>
              <p:cNvCxnSpPr/>
              <p:nvPr/>
            </p:nvCxnSpPr>
            <p:spPr>
              <a:xfrm>
                <a:off x="2738501" y="3429000"/>
                <a:ext cx="177315" cy="15920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5420642" y="3356992"/>
                <a:ext cx="159470" cy="288032"/>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grpSp>
        <p:cxnSp>
          <p:nvCxnSpPr>
            <p:cNvPr id="17" name="Connettore 2 16"/>
            <p:cNvCxnSpPr/>
            <p:nvPr/>
          </p:nvCxnSpPr>
          <p:spPr>
            <a:xfrm flipH="1">
              <a:off x="5868144" y="3284984"/>
              <a:ext cx="14401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3263274" y="3218917"/>
              <a:ext cx="240346" cy="231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8">
            <a:extLst>
              <a:ext uri="{FF2B5EF4-FFF2-40B4-BE49-F238E27FC236}">
                <a16:creationId xmlns:a16="http://schemas.microsoft.com/office/drawing/2014/main" id="{4C0ADCA3-CF28-96F9-1F66-BACC5D610FF9}"/>
              </a:ext>
            </a:extLst>
          </p:cNvPr>
          <p:cNvSpPr>
            <a:spLocks noGrp="1" noChangeArrowheads="1"/>
          </p:cNvSpPr>
          <p:nvPr>
            <p:ph type="body" idx="1"/>
          </p:nvPr>
        </p:nvSpPr>
        <p:spPr>
          <a:xfrm>
            <a:off x="323528" y="4297381"/>
            <a:ext cx="8750175" cy="2232372"/>
          </a:xfrm>
        </p:spPr>
        <p:txBody>
          <a:bodyPr/>
          <a:lstStyle/>
          <a:p>
            <a:pPr marL="0" indent="0" algn="just">
              <a:lnSpc>
                <a:spcPct val="130000"/>
              </a:lnSpc>
              <a:spcBef>
                <a:spcPct val="0"/>
              </a:spcBef>
              <a:spcAft>
                <a:spcPts val="45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Se il valore campionario cade nella regione </a:t>
            </a:r>
            <a:r>
              <a:rPr lang="it-IT" altLang="it-IT"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 accettazione, </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si accetta H</a:t>
            </a:r>
            <a:r>
              <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45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Se il valore campionario cade nella regione </a:t>
            </a:r>
            <a:r>
              <a:rPr lang="it-IT" altLang="it-IT" sz="1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 rifiuto, </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si rifiuta H</a:t>
            </a:r>
            <a:r>
              <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 a favore di H</a:t>
            </a:r>
            <a:r>
              <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1</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450"/>
              </a:spcAft>
              <a:buFont typeface="Wingdings" panose="05000000000000000000" pitchFamily="2" charset="2"/>
              <a:buNone/>
            </a:pP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La regione di rifiuto comprende valori della statistica test che hanno una probabilità molto bassa di verificarsi se H</a:t>
            </a:r>
            <a:r>
              <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 è vera (sono quei valori che ci aspetteremmo di osservare nel caso in cui H</a:t>
            </a:r>
            <a:r>
              <a:rPr lang="it-IT" altLang="it-IT" sz="18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1800" dirty="0">
                <a:solidFill>
                  <a:srgbClr val="002060"/>
                </a:solidFill>
                <a:latin typeface="Verdana" panose="020B0604030504040204" pitchFamily="34" charset="0"/>
                <a:ea typeface="Verdana" panose="020B0604030504040204" pitchFamily="34" charset="0"/>
                <a:cs typeface="Verdana" panose="020B0604030504040204" pitchFamily="34" charset="0"/>
              </a:rPr>
              <a:t> fosse falsa).</a:t>
            </a:r>
          </a:p>
        </p:txBody>
      </p:sp>
      <p:sp>
        <p:nvSpPr>
          <p:cNvPr id="24579" name="Segnaposto numero diapositiva 5">
            <a:extLst>
              <a:ext uri="{FF2B5EF4-FFF2-40B4-BE49-F238E27FC236}">
                <a16:creationId xmlns:a16="http://schemas.microsoft.com/office/drawing/2014/main" id="{EF0B92AA-F9AD-C044-635A-B216D2AAD895}"/>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7F87AC40-3F15-4BEA-973A-229F023E509F}" type="slidenum">
              <a:rPr lang="it-IT" altLang="it-IT" sz="900">
                <a:latin typeface="Verdana" panose="020B0604030504040204" pitchFamily="34" charset="0"/>
                <a:cs typeface="Arial" panose="020B0604020202020204" pitchFamily="34" charset="0"/>
              </a:rPr>
              <a:pPr algn="r">
                <a:spcBef>
                  <a:spcPct val="0"/>
                </a:spcBef>
                <a:buClrTx/>
                <a:buSzTx/>
                <a:buFontTx/>
                <a:buNone/>
              </a:pPr>
              <a:t>17</a:t>
            </a:fld>
            <a:endParaRPr lang="it-IT" altLang="it-IT" sz="900">
              <a:latin typeface="Verdana" panose="020B0604030504040204" pitchFamily="34" charset="0"/>
              <a:cs typeface="Arial" panose="020B0604020202020204" pitchFamily="34" charset="0"/>
            </a:endParaRPr>
          </a:p>
        </p:txBody>
      </p:sp>
      <p:sp>
        <p:nvSpPr>
          <p:cNvPr id="24581" name="Rettangolo 1">
            <a:extLst>
              <a:ext uri="{FF2B5EF4-FFF2-40B4-BE49-F238E27FC236}">
                <a16:creationId xmlns:a16="http://schemas.microsoft.com/office/drawing/2014/main" id="{8E49F532-4AB2-8DDB-4651-CB9898573823}"/>
              </a:ext>
            </a:extLst>
          </p:cNvPr>
          <p:cNvSpPr>
            <a:spLocks noChangeArrowheads="1"/>
          </p:cNvSpPr>
          <p:nvPr/>
        </p:nvSpPr>
        <p:spPr bwMode="auto">
          <a:xfrm>
            <a:off x="107950" y="333375"/>
            <a:ext cx="819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Regione di accettazione e di rifiuto</a:t>
            </a:r>
          </a:p>
        </p:txBody>
      </p:sp>
      <p:grpSp>
        <p:nvGrpSpPr>
          <p:cNvPr id="6" name="Gruppo 5"/>
          <p:cNvGrpSpPr/>
          <p:nvPr/>
        </p:nvGrpSpPr>
        <p:grpSpPr>
          <a:xfrm>
            <a:off x="2555776" y="1340768"/>
            <a:ext cx="3872230" cy="2362200"/>
            <a:chOff x="2707670" y="2200997"/>
            <a:chExt cx="3872230" cy="2362200"/>
          </a:xfrm>
        </p:grpSpPr>
        <p:grpSp>
          <p:nvGrpSpPr>
            <p:cNvPr id="7" name="Gruppo 6"/>
            <p:cNvGrpSpPr/>
            <p:nvPr/>
          </p:nvGrpSpPr>
          <p:grpSpPr>
            <a:xfrm>
              <a:off x="2707670" y="2200997"/>
              <a:ext cx="3872230" cy="2362200"/>
              <a:chOff x="2271554" y="2339072"/>
              <a:chExt cx="3872230" cy="2362200"/>
            </a:xfrm>
          </p:grpSpPr>
          <p:pic>
            <p:nvPicPr>
              <p:cNvPr id="10" name="Immagine 9"/>
              <p:cNvPicPr/>
              <p:nvPr/>
            </p:nvPicPr>
            <p:blipFill rotWithShape="1">
              <a:blip r:embed="rId2"/>
              <a:srcRect l="27765" t="58102" r="59784" b="18270"/>
              <a:stretch/>
            </p:blipFill>
            <p:spPr bwMode="auto">
              <a:xfrm>
                <a:off x="2271554" y="2339072"/>
                <a:ext cx="3872230" cy="2362200"/>
              </a:xfrm>
              <a:prstGeom prst="rect">
                <a:avLst/>
              </a:prstGeom>
              <a:ln>
                <a:noFill/>
              </a:ln>
              <a:extLst>
                <a:ext uri="{53640926-AAD7-44D8-BBD7-CCE9431645EC}">
                  <a14:shadowObscured xmlns:a14="http://schemas.microsoft.com/office/drawing/2010/main"/>
                </a:ext>
              </a:extLst>
            </p:spPr>
          </p:pic>
          <p:sp>
            <p:nvSpPr>
              <p:cNvPr id="11" name="Rettangolo 10"/>
              <p:cNvSpPr/>
              <p:nvPr/>
            </p:nvSpPr>
            <p:spPr>
              <a:xfrm>
                <a:off x="3709473" y="2884740"/>
                <a:ext cx="979755" cy="646331"/>
              </a:xfrm>
              <a:prstGeom prst="rect">
                <a:avLst/>
              </a:prstGeom>
              <a:ln>
                <a:noFill/>
              </a:ln>
            </p:spPr>
            <p:txBody>
              <a:bodyPr wrap="none">
                <a:spAutoFit/>
              </a:bodyPr>
              <a:lstStyle/>
              <a:p>
                <a:r>
                  <a:rPr lang="it-IT" altLang="it-IT"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a:t>
                </a:r>
                <a:r>
                  <a:rPr lang="it-IT" altLang="it-IT" sz="3600" dirty="0" smtClean="0">
                    <a:solidFill>
                      <a:srgbClr val="002060"/>
                    </a:solidFill>
                    <a:latin typeface="Symbol" panose="05050102010706020507" pitchFamily="18" charset="2"/>
                    <a:ea typeface="Verdana" panose="020B0604030504040204" pitchFamily="34" charset="0"/>
                    <a:cs typeface="Verdana" panose="020B0604030504040204" pitchFamily="34" charset="0"/>
                  </a:rPr>
                  <a:t>a</a:t>
                </a:r>
                <a:endParaRPr lang="it-IT" sz="3600" dirty="0">
                  <a:latin typeface="Symbol" panose="05050102010706020507" pitchFamily="18" charset="2"/>
                </a:endParaRPr>
              </a:p>
            </p:txBody>
          </p:sp>
          <p:sp>
            <p:nvSpPr>
              <p:cNvPr id="12" name="Rettangolo 11"/>
              <p:cNvSpPr/>
              <p:nvPr/>
            </p:nvSpPr>
            <p:spPr>
              <a:xfrm>
                <a:off x="5341762" y="2988457"/>
                <a:ext cx="689612" cy="523220"/>
              </a:xfrm>
              <a:prstGeom prst="rect">
                <a:avLst/>
              </a:prstGeom>
              <a:ln>
                <a:noFill/>
              </a:ln>
            </p:spPr>
            <p:txBody>
              <a:bodyPr wrap="none">
                <a:spAutoFit/>
              </a:bodyPr>
              <a:lstStyle/>
              <a:p>
                <a:r>
                  <a:rPr lang="it-IT" altLang="it-IT" sz="2800" dirty="0" smtClean="0">
                    <a:solidFill>
                      <a:srgbClr val="002060"/>
                    </a:solidFill>
                    <a:latin typeface="Symbol" panose="05050102010706020507" pitchFamily="18" charset="2"/>
                    <a:ea typeface="Verdana" panose="020B0604030504040204" pitchFamily="34" charset="0"/>
                    <a:cs typeface="Verdana" panose="020B0604030504040204" pitchFamily="34" charset="0"/>
                  </a:rPr>
                  <a:t>a/2</a:t>
                </a:r>
                <a:endParaRPr lang="it-IT" sz="2800" dirty="0">
                  <a:latin typeface="Symbol" panose="05050102010706020507" pitchFamily="18" charset="2"/>
                </a:endParaRPr>
              </a:p>
            </p:txBody>
          </p:sp>
          <p:sp>
            <p:nvSpPr>
              <p:cNvPr id="13" name="Rettangolo 12"/>
              <p:cNvSpPr/>
              <p:nvPr/>
            </p:nvSpPr>
            <p:spPr>
              <a:xfrm>
                <a:off x="2393695" y="2996952"/>
                <a:ext cx="689612" cy="523220"/>
              </a:xfrm>
              <a:prstGeom prst="rect">
                <a:avLst/>
              </a:prstGeom>
              <a:ln>
                <a:noFill/>
              </a:ln>
            </p:spPr>
            <p:txBody>
              <a:bodyPr wrap="none">
                <a:spAutoFit/>
              </a:bodyPr>
              <a:lstStyle/>
              <a:p>
                <a:r>
                  <a:rPr lang="it-IT" altLang="it-IT" sz="2800" dirty="0" smtClean="0">
                    <a:solidFill>
                      <a:srgbClr val="002060"/>
                    </a:solidFill>
                    <a:latin typeface="Symbol" panose="05050102010706020507" pitchFamily="18" charset="2"/>
                    <a:ea typeface="Verdana" panose="020B0604030504040204" pitchFamily="34" charset="0"/>
                    <a:cs typeface="Verdana" panose="020B0604030504040204" pitchFamily="34" charset="0"/>
                  </a:rPr>
                  <a:t>a/2</a:t>
                </a:r>
                <a:endParaRPr lang="it-IT" sz="2800" dirty="0">
                  <a:latin typeface="Symbol" panose="05050102010706020507" pitchFamily="18" charset="2"/>
                </a:endParaRPr>
              </a:p>
            </p:txBody>
          </p:sp>
          <p:cxnSp>
            <p:nvCxnSpPr>
              <p:cNvPr id="14" name="Connettore 2 13"/>
              <p:cNvCxnSpPr/>
              <p:nvPr/>
            </p:nvCxnSpPr>
            <p:spPr>
              <a:xfrm>
                <a:off x="2738501" y="3429000"/>
                <a:ext cx="177315" cy="15920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5420642" y="3356992"/>
                <a:ext cx="159470" cy="288032"/>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grpSp>
        <p:cxnSp>
          <p:nvCxnSpPr>
            <p:cNvPr id="8" name="Connettore 2 7"/>
            <p:cNvCxnSpPr/>
            <p:nvPr/>
          </p:nvCxnSpPr>
          <p:spPr>
            <a:xfrm flipH="1">
              <a:off x="5868144" y="3284984"/>
              <a:ext cx="14401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3263274" y="3218917"/>
              <a:ext cx="240346" cy="231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8">
            <a:extLst>
              <a:ext uri="{FF2B5EF4-FFF2-40B4-BE49-F238E27FC236}">
                <a16:creationId xmlns:a16="http://schemas.microsoft.com/office/drawing/2014/main" id="{5AD796EC-977A-09FB-D8EB-4E4F886851B4}"/>
              </a:ext>
            </a:extLst>
          </p:cNvPr>
          <p:cNvSpPr>
            <a:spLocks noGrp="1" noRot="1" noChangeAspect="1" noMove="1" noResize="1" noEditPoints="1" noAdjustHandles="1" noChangeArrowheads="1" noChangeShapeType="1" noTextEdit="1"/>
          </p:cNvSpPr>
          <p:nvPr>
            <p:ph type="body" idx="1"/>
          </p:nvPr>
        </p:nvSpPr>
        <p:spPr>
          <a:xfrm>
            <a:off x="251520" y="1700808"/>
            <a:ext cx="8348663" cy="3024336"/>
          </a:xfrm>
          <a:blipFill>
            <a:blip r:embed="rId2"/>
            <a:stretch>
              <a:fillRect l="-730" r="-730"/>
            </a:stretch>
          </a:blipFill>
        </p:spPr>
        <p:txBody>
          <a:bodyPr/>
          <a:lstStyle/>
          <a:p>
            <a:r>
              <a:rPr lang="it-IT">
                <a:noFill/>
              </a:rPr>
              <a:t> </a:t>
            </a:r>
          </a:p>
        </p:txBody>
      </p:sp>
      <p:sp>
        <p:nvSpPr>
          <p:cNvPr id="25603" name="Segnaposto numero diapositiva 5">
            <a:extLst>
              <a:ext uri="{FF2B5EF4-FFF2-40B4-BE49-F238E27FC236}">
                <a16:creationId xmlns:a16="http://schemas.microsoft.com/office/drawing/2014/main" id="{D0D97C62-DE3D-65EE-2571-989157B9904E}"/>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11C78C24-4812-4A04-B974-E11F5063F4D6}" type="slidenum">
              <a:rPr lang="it-IT" altLang="it-IT" sz="900">
                <a:latin typeface="Verdana" panose="020B0604030504040204" pitchFamily="34" charset="0"/>
                <a:cs typeface="Arial" panose="020B0604020202020204" pitchFamily="34" charset="0"/>
              </a:rPr>
              <a:pPr algn="r">
                <a:spcBef>
                  <a:spcPct val="0"/>
                </a:spcBef>
                <a:buClrTx/>
                <a:buSzTx/>
                <a:buFontTx/>
                <a:buNone/>
              </a:pPr>
              <a:t>18</a:t>
            </a:fld>
            <a:endParaRPr lang="it-IT" altLang="it-IT" sz="900">
              <a:latin typeface="Verdana" panose="020B0604030504040204" pitchFamily="34" charset="0"/>
              <a:cs typeface="Arial" panose="020B0604020202020204" pitchFamily="34" charset="0"/>
            </a:endParaRPr>
          </a:p>
        </p:txBody>
      </p:sp>
      <p:sp>
        <p:nvSpPr>
          <p:cNvPr id="25604" name="Rettangolo 1">
            <a:extLst>
              <a:ext uri="{FF2B5EF4-FFF2-40B4-BE49-F238E27FC236}">
                <a16:creationId xmlns:a16="http://schemas.microsoft.com/office/drawing/2014/main" id="{1D0ED405-D896-9FCC-111B-F79DCE22553A}"/>
              </a:ext>
            </a:extLst>
          </p:cNvPr>
          <p:cNvSpPr>
            <a:spLocks noChangeArrowheads="1"/>
          </p:cNvSpPr>
          <p:nvPr/>
        </p:nvSpPr>
        <p:spPr bwMode="auto">
          <a:xfrm>
            <a:off x="107950" y="333375"/>
            <a:ext cx="819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Regione di accettazione e di rifiuto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egnaposto numero diapositiva 5">
            <a:extLst>
              <a:ext uri="{FF2B5EF4-FFF2-40B4-BE49-F238E27FC236}">
                <a16:creationId xmlns:a16="http://schemas.microsoft.com/office/drawing/2014/main" id="{D0D97C62-DE3D-65EE-2571-989157B9904E}"/>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11C78C24-4812-4A04-B974-E11F5063F4D6}" type="slidenum">
              <a:rPr lang="it-IT" altLang="it-IT" sz="900">
                <a:latin typeface="Verdana" panose="020B0604030504040204" pitchFamily="34" charset="0"/>
                <a:cs typeface="Arial" panose="020B0604020202020204" pitchFamily="34" charset="0"/>
              </a:rPr>
              <a:pPr algn="r">
                <a:spcBef>
                  <a:spcPct val="0"/>
                </a:spcBef>
                <a:buClrTx/>
                <a:buSzTx/>
                <a:buFontTx/>
                <a:buNone/>
              </a:pPr>
              <a:t>19</a:t>
            </a:fld>
            <a:endParaRPr lang="it-IT" altLang="it-IT" sz="900">
              <a:latin typeface="Verdana" panose="020B0604030504040204" pitchFamily="34" charset="0"/>
              <a:cs typeface="Arial" panose="020B0604020202020204" pitchFamily="34" charset="0"/>
            </a:endParaRPr>
          </a:p>
        </p:txBody>
      </p:sp>
      <p:sp>
        <p:nvSpPr>
          <p:cNvPr id="25604" name="Rettangolo 1">
            <a:extLst>
              <a:ext uri="{FF2B5EF4-FFF2-40B4-BE49-F238E27FC236}">
                <a16:creationId xmlns:a16="http://schemas.microsoft.com/office/drawing/2014/main" id="{1D0ED405-D896-9FCC-111B-F79DCE22553A}"/>
              </a:ext>
            </a:extLst>
          </p:cNvPr>
          <p:cNvSpPr>
            <a:spLocks noChangeArrowheads="1"/>
          </p:cNvSpPr>
          <p:nvPr/>
        </p:nvSpPr>
        <p:spPr bwMode="auto">
          <a:xfrm>
            <a:off x="107950" y="333375"/>
            <a:ext cx="819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Regione di accettazione e di rifiuto</a:t>
            </a:r>
          </a:p>
        </p:txBody>
      </p:sp>
      <p:pic>
        <p:nvPicPr>
          <p:cNvPr id="4" name="Immagine 3">
            <a:extLst>
              <a:ext uri="{FF2B5EF4-FFF2-40B4-BE49-F238E27FC236}">
                <a16:creationId xmlns:a16="http://schemas.microsoft.com/office/drawing/2014/main" id="{9ECA265B-3939-21D1-33B9-3865D7ECC907}"/>
              </a:ext>
            </a:extLst>
          </p:cNvPr>
          <p:cNvPicPr>
            <a:picLocks noChangeAspect="1"/>
          </p:cNvPicPr>
          <p:nvPr/>
        </p:nvPicPr>
        <p:blipFill rotWithShape="1">
          <a:blip r:embed="rId2"/>
          <a:srcRect l="79925" t="47613" r="6688" b="33289"/>
          <a:stretch/>
        </p:blipFill>
        <p:spPr>
          <a:xfrm>
            <a:off x="539552" y="1877258"/>
            <a:ext cx="3825425" cy="1800200"/>
          </a:xfrm>
          <a:prstGeom prst="rect">
            <a:avLst/>
          </a:prstGeom>
        </p:spPr>
      </p:pic>
      <p:sp>
        <p:nvSpPr>
          <p:cNvPr id="6" name="CasellaDiTesto 5">
            <a:extLst>
              <a:ext uri="{FF2B5EF4-FFF2-40B4-BE49-F238E27FC236}">
                <a16:creationId xmlns:a16="http://schemas.microsoft.com/office/drawing/2014/main" id="{708E9643-E2E0-3740-7C69-8534800A0125}"/>
              </a:ext>
            </a:extLst>
          </p:cNvPr>
          <p:cNvSpPr txBox="1"/>
          <p:nvPr/>
        </p:nvSpPr>
        <p:spPr>
          <a:xfrm>
            <a:off x="323528" y="4223991"/>
            <a:ext cx="8352928" cy="1134285"/>
          </a:xfrm>
          <a:prstGeom prst="rect">
            <a:avLst/>
          </a:prstGeom>
          <a:noFill/>
        </p:spPr>
        <p:txBody>
          <a:bodyPr wrap="square">
            <a:spAutoFit/>
          </a:bodyPr>
          <a:lstStyle/>
          <a:p>
            <a:pPr algn="just">
              <a:lnSpc>
                <a:spcPct val="130000"/>
              </a:lnSpc>
              <a:spcAft>
                <a:spcPts val="600"/>
              </a:spcAft>
            </a:pPr>
            <a:r>
              <a:rPr lang="it-IT" b="0" i="0" u="none" strike="noStrike" baseline="0" dirty="0">
                <a:solidFill>
                  <a:srgbClr val="002060"/>
                </a:solidFill>
                <a:latin typeface="Verdana" panose="020B0604030504040204" pitchFamily="34" charset="0"/>
              </a:rPr>
              <a:t>La regione di rifiuto comprende valori molto più piccoli di 30 e valori molto più grandi di 30 (è la somma delle due aree colorate sulle code).</a:t>
            </a:r>
            <a:endParaRPr lang="it-IT" dirty="0">
              <a:solidFill>
                <a:srgbClr val="002060"/>
              </a:solidFill>
            </a:endParaRPr>
          </a:p>
        </p:txBody>
      </p:sp>
      <p:sp>
        <p:nvSpPr>
          <p:cNvPr id="8" name="CasellaDiTesto 7">
            <a:extLst>
              <a:ext uri="{FF2B5EF4-FFF2-40B4-BE49-F238E27FC236}">
                <a16:creationId xmlns:a16="http://schemas.microsoft.com/office/drawing/2014/main" id="{3B2908B9-16D8-281F-782A-9F9D2B2863DE}"/>
              </a:ext>
            </a:extLst>
          </p:cNvPr>
          <p:cNvSpPr txBox="1"/>
          <p:nvPr/>
        </p:nvSpPr>
        <p:spPr>
          <a:xfrm>
            <a:off x="5076056" y="2034621"/>
            <a:ext cx="3740578" cy="1658659"/>
          </a:xfrm>
          <a:prstGeom prst="rect">
            <a:avLst/>
          </a:prstGeom>
          <a:noFill/>
        </p:spPr>
        <p:txBody>
          <a:bodyPr wrap="square">
            <a:spAutoFit/>
          </a:bodyPr>
          <a:lstStyle/>
          <a:p>
            <a:pPr algn="ctr">
              <a:lnSpc>
                <a:spcPct val="130000"/>
              </a:lnSpc>
              <a:spcAft>
                <a:spcPts val="600"/>
              </a:spcAft>
            </a:pPr>
            <a:r>
              <a:rPr lang="it-IT" sz="1600" b="0" i="0" u="none" strike="noStrike" baseline="0" dirty="0">
                <a:solidFill>
                  <a:schemeClr val="accent1">
                    <a:lumMod val="50000"/>
                  </a:schemeClr>
                </a:solidFill>
                <a:latin typeface="Verdana" panose="020B0604030504040204" pitchFamily="34" charset="0"/>
              </a:rPr>
              <a:t>Stabilire se il tempo medio di attesa dei clienti allo sportello è cambiato nell’ultimo anno rispetto al precedente, quando era di 30 minuti.</a:t>
            </a:r>
            <a:endParaRPr lang="it-IT" sz="1600" dirty="0">
              <a:solidFill>
                <a:schemeClr val="accent1">
                  <a:lumMod val="50000"/>
                </a:schemeClr>
              </a:solidFill>
            </a:endParaRPr>
          </a:p>
        </p:txBody>
      </p:sp>
    </p:spTree>
    <p:extLst>
      <p:ext uri="{BB962C8B-B14F-4D97-AF65-F5344CB8AC3E}">
        <p14:creationId xmlns:p14="http://schemas.microsoft.com/office/powerpoint/2010/main" val="309565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a:extLst>
              <a:ext uri="{FF2B5EF4-FFF2-40B4-BE49-F238E27FC236}">
                <a16:creationId xmlns:a16="http://schemas.microsoft.com/office/drawing/2014/main" id="{C203423F-0A26-C6FE-DCB4-67849A9389D5}"/>
              </a:ext>
            </a:extLst>
          </p:cNvPr>
          <p:cNvSpPr>
            <a:spLocks noGrp="1" noChangeArrowheads="1"/>
          </p:cNvSpPr>
          <p:nvPr>
            <p:ph type="body" idx="1"/>
          </p:nvPr>
        </p:nvSpPr>
        <p:spPr>
          <a:xfrm>
            <a:off x="152400" y="1700213"/>
            <a:ext cx="8839200" cy="3816350"/>
          </a:xfrm>
        </p:spPr>
        <p:txBody>
          <a:bodyPr/>
          <a:lstStyle/>
          <a:p>
            <a:pPr marL="0" indent="0" algn="just">
              <a:lnSpc>
                <a:spcPct val="130000"/>
              </a:lnSpc>
              <a:spcBef>
                <a:spcPct val="0"/>
              </a:spcBef>
              <a:spcAft>
                <a:spcPts val="600"/>
              </a:spcAft>
              <a:buFontTx/>
              <a:buNone/>
            </a:pPr>
            <a:r>
              <a:rPr lang="it-IT" altLang="it-IT" sz="2200" dirty="0">
                <a:solidFill>
                  <a:srgbClr val="002060"/>
                </a:solidFill>
                <a:latin typeface="Verdana" panose="020B0604030504040204" pitchFamily="34" charset="0"/>
              </a:rPr>
              <a:t>Un’azienda produce scatole di cioccolatini. Per essere conforme la scatola deve essere lunga 10 cm. </a:t>
            </a:r>
          </a:p>
          <a:p>
            <a:pPr marL="0" indent="0" algn="just">
              <a:lnSpc>
                <a:spcPct val="130000"/>
              </a:lnSpc>
              <a:spcBef>
                <a:spcPct val="0"/>
              </a:spcBef>
              <a:spcAft>
                <a:spcPts val="600"/>
              </a:spcAft>
              <a:buFontTx/>
              <a:buNone/>
            </a:pPr>
            <a:r>
              <a:rPr lang="it-IT" altLang="it-IT" sz="2200" dirty="0">
                <a:solidFill>
                  <a:srgbClr val="993300"/>
                </a:solidFill>
                <a:latin typeface="Verdana" panose="020B0604030504040204" pitchFamily="34" charset="0"/>
              </a:rPr>
              <a:t>Come fa l’azienda a stabilire se la lunghezza delle scatole prodotte è pari a 10 cm?</a:t>
            </a:r>
            <a:r>
              <a:rPr lang="it-IT" altLang="it-IT" sz="2200" dirty="0">
                <a:solidFill>
                  <a:srgbClr val="002060"/>
                </a:solidFill>
                <a:latin typeface="Verdana" panose="020B0604030504040204" pitchFamily="34" charset="0"/>
              </a:rPr>
              <a:t> </a:t>
            </a:r>
          </a:p>
          <a:p>
            <a:pPr marL="0" indent="0" algn="just">
              <a:lnSpc>
                <a:spcPct val="130000"/>
              </a:lnSpc>
              <a:spcBef>
                <a:spcPct val="0"/>
              </a:spcBef>
              <a:spcAft>
                <a:spcPts val="600"/>
              </a:spcAft>
              <a:buFontTx/>
              <a:buNone/>
            </a:pPr>
            <a:r>
              <a:rPr lang="it-IT" altLang="it-IT" sz="2200" dirty="0" smtClean="0">
                <a:solidFill>
                  <a:srgbClr val="002060"/>
                </a:solidFill>
                <a:latin typeface="Verdana" panose="020B0604030504040204" pitchFamily="34" charset="0"/>
              </a:rPr>
              <a:t>Potrà prelevare </a:t>
            </a:r>
            <a:r>
              <a:rPr lang="it-IT" altLang="it-IT" sz="2200" dirty="0">
                <a:solidFill>
                  <a:srgbClr val="002060"/>
                </a:solidFill>
                <a:latin typeface="Verdana" panose="020B0604030504040204" pitchFamily="34" charset="0"/>
              </a:rPr>
              <a:t>un campione di n scatole di cioccolatini e </a:t>
            </a:r>
            <a:r>
              <a:rPr lang="it-IT" altLang="it-IT" sz="2200" dirty="0" smtClean="0">
                <a:solidFill>
                  <a:srgbClr val="002060"/>
                </a:solidFill>
                <a:latin typeface="Verdana" panose="020B0604030504040204" pitchFamily="34" charset="0"/>
              </a:rPr>
              <a:t>osservare </a:t>
            </a:r>
            <a:r>
              <a:rPr lang="it-IT" altLang="it-IT" sz="2200" dirty="0">
                <a:solidFill>
                  <a:srgbClr val="002060"/>
                </a:solidFill>
                <a:latin typeface="Verdana" panose="020B0604030504040204" pitchFamily="34" charset="0"/>
              </a:rPr>
              <a:t>la lunghezza delle scatole. </a:t>
            </a:r>
          </a:p>
          <a:p>
            <a:pPr marL="0" indent="0" algn="just">
              <a:lnSpc>
                <a:spcPct val="130000"/>
              </a:lnSpc>
              <a:spcBef>
                <a:spcPct val="0"/>
              </a:spcBef>
              <a:spcAft>
                <a:spcPts val="600"/>
              </a:spcAft>
              <a:buFontTx/>
              <a:buNone/>
            </a:pPr>
            <a:r>
              <a:rPr lang="it-IT" altLang="it-IT" sz="2200" dirty="0">
                <a:solidFill>
                  <a:srgbClr val="993300"/>
                </a:solidFill>
                <a:latin typeface="Verdana" panose="020B0604030504040204" pitchFamily="34" charset="0"/>
              </a:rPr>
              <a:t>Le scatole prodotte </a:t>
            </a:r>
            <a:r>
              <a:rPr lang="it-IT" altLang="it-IT" sz="2200" dirty="0" smtClean="0">
                <a:solidFill>
                  <a:srgbClr val="993300"/>
                </a:solidFill>
                <a:latin typeface="Verdana" panose="020B0604030504040204" pitchFamily="34" charset="0"/>
              </a:rPr>
              <a:t>avranno una </a:t>
            </a:r>
            <a:r>
              <a:rPr lang="it-IT" altLang="it-IT" sz="2200" dirty="0">
                <a:solidFill>
                  <a:srgbClr val="993300"/>
                </a:solidFill>
                <a:latin typeface="Verdana" panose="020B0604030504040204" pitchFamily="34" charset="0"/>
              </a:rPr>
              <a:t>lunghezza media pari a 10 cm? </a:t>
            </a:r>
            <a:endParaRPr lang="it-IT" altLang="it-IT" sz="2200" i="1" dirty="0">
              <a:solidFill>
                <a:srgbClr val="993300"/>
              </a:solidFill>
              <a:latin typeface="Verdana" panose="020B0604030504040204" pitchFamily="34" charset="0"/>
            </a:endParaRPr>
          </a:p>
        </p:txBody>
      </p:sp>
      <p:sp>
        <p:nvSpPr>
          <p:cNvPr id="7171" name="Rettangolo 1">
            <a:extLst>
              <a:ext uri="{FF2B5EF4-FFF2-40B4-BE49-F238E27FC236}">
                <a16:creationId xmlns:a16="http://schemas.microsoft.com/office/drawing/2014/main" id="{5BE37909-E970-0FDC-A0FD-66AD282E8DD8}"/>
              </a:ext>
            </a:extLst>
          </p:cNvPr>
          <p:cNvSpPr>
            <a:spLocks noChangeArrowheads="1"/>
          </p:cNvSpPr>
          <p:nvPr/>
        </p:nvSpPr>
        <p:spPr bwMode="auto">
          <a:xfrm>
            <a:off x="2771775" y="6921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egnaposto numero diapositiva 5">
            <a:extLst>
              <a:ext uri="{FF2B5EF4-FFF2-40B4-BE49-F238E27FC236}">
                <a16:creationId xmlns:a16="http://schemas.microsoft.com/office/drawing/2014/main" id="{D0D97C62-DE3D-65EE-2571-989157B9904E}"/>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11C78C24-4812-4A04-B974-E11F5063F4D6}" type="slidenum">
              <a:rPr lang="it-IT" altLang="it-IT" sz="900">
                <a:latin typeface="Verdana" panose="020B0604030504040204" pitchFamily="34" charset="0"/>
                <a:cs typeface="Arial" panose="020B0604020202020204" pitchFamily="34" charset="0"/>
              </a:rPr>
              <a:pPr algn="r">
                <a:spcBef>
                  <a:spcPct val="0"/>
                </a:spcBef>
                <a:buClrTx/>
                <a:buSzTx/>
                <a:buFontTx/>
                <a:buNone/>
              </a:pPr>
              <a:t>20</a:t>
            </a:fld>
            <a:endParaRPr lang="it-IT" altLang="it-IT" sz="900">
              <a:latin typeface="Verdana" panose="020B0604030504040204" pitchFamily="34" charset="0"/>
              <a:cs typeface="Arial" panose="020B0604020202020204" pitchFamily="34" charset="0"/>
            </a:endParaRPr>
          </a:p>
        </p:txBody>
      </p:sp>
      <p:sp>
        <p:nvSpPr>
          <p:cNvPr id="25604" name="Rettangolo 1">
            <a:extLst>
              <a:ext uri="{FF2B5EF4-FFF2-40B4-BE49-F238E27FC236}">
                <a16:creationId xmlns:a16="http://schemas.microsoft.com/office/drawing/2014/main" id="{1D0ED405-D896-9FCC-111B-F79DCE22553A}"/>
              </a:ext>
            </a:extLst>
          </p:cNvPr>
          <p:cNvSpPr>
            <a:spLocks noChangeArrowheads="1"/>
          </p:cNvSpPr>
          <p:nvPr/>
        </p:nvSpPr>
        <p:spPr bwMode="auto">
          <a:xfrm>
            <a:off x="107950" y="333375"/>
            <a:ext cx="819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Regione di accettazione e di rifiuto</a:t>
            </a:r>
          </a:p>
        </p:txBody>
      </p:sp>
      <p:sp>
        <p:nvSpPr>
          <p:cNvPr id="6" name="CasellaDiTesto 5">
            <a:extLst>
              <a:ext uri="{FF2B5EF4-FFF2-40B4-BE49-F238E27FC236}">
                <a16:creationId xmlns:a16="http://schemas.microsoft.com/office/drawing/2014/main" id="{708E9643-E2E0-3740-7C69-8534800A0125}"/>
              </a:ext>
            </a:extLst>
          </p:cNvPr>
          <p:cNvSpPr txBox="1"/>
          <p:nvPr/>
        </p:nvSpPr>
        <p:spPr>
          <a:xfrm>
            <a:off x="323528" y="4223991"/>
            <a:ext cx="8352928" cy="774186"/>
          </a:xfrm>
          <a:prstGeom prst="rect">
            <a:avLst/>
          </a:prstGeom>
          <a:noFill/>
        </p:spPr>
        <p:txBody>
          <a:bodyPr wrap="square">
            <a:spAutoFit/>
          </a:bodyPr>
          <a:lstStyle/>
          <a:p>
            <a:pPr algn="just">
              <a:lnSpc>
                <a:spcPct val="130000"/>
              </a:lnSpc>
              <a:spcAft>
                <a:spcPts val="600"/>
              </a:spcAft>
            </a:pPr>
            <a:r>
              <a:rPr lang="it-IT" b="0" i="0" u="none" strike="noStrike" baseline="0" dirty="0">
                <a:solidFill>
                  <a:srgbClr val="002060"/>
                </a:solidFill>
                <a:latin typeface="Verdana" panose="020B0604030504040204" pitchFamily="34" charset="0"/>
              </a:rPr>
              <a:t>La regione di rifiuto comprende valori molto più piccoli di 4.000 (è l’area colorata sulla coda sinistra).</a:t>
            </a:r>
            <a:endParaRPr lang="it-IT" dirty="0">
              <a:solidFill>
                <a:srgbClr val="002060"/>
              </a:solidFill>
            </a:endParaRPr>
          </a:p>
        </p:txBody>
      </p:sp>
      <p:sp>
        <p:nvSpPr>
          <p:cNvPr id="8" name="CasellaDiTesto 7">
            <a:extLst>
              <a:ext uri="{FF2B5EF4-FFF2-40B4-BE49-F238E27FC236}">
                <a16:creationId xmlns:a16="http://schemas.microsoft.com/office/drawing/2014/main" id="{3B2908B9-16D8-281F-782A-9F9D2B2863DE}"/>
              </a:ext>
            </a:extLst>
          </p:cNvPr>
          <p:cNvSpPr txBox="1"/>
          <p:nvPr/>
        </p:nvSpPr>
        <p:spPr>
          <a:xfrm>
            <a:off x="5076056" y="2034621"/>
            <a:ext cx="3740578" cy="1134285"/>
          </a:xfrm>
          <a:prstGeom prst="rect">
            <a:avLst/>
          </a:prstGeom>
          <a:noFill/>
        </p:spPr>
        <p:txBody>
          <a:bodyPr wrap="square">
            <a:spAutoFit/>
          </a:bodyPr>
          <a:lstStyle/>
          <a:p>
            <a:pPr algn="ctr">
              <a:lnSpc>
                <a:spcPct val="130000"/>
              </a:lnSpc>
              <a:spcAft>
                <a:spcPts val="600"/>
              </a:spcAft>
            </a:pPr>
            <a:r>
              <a:rPr lang="it-IT" sz="1800" b="0" i="0" u="none" strike="noStrike" baseline="0" dirty="0">
                <a:solidFill>
                  <a:schemeClr val="accent1">
                    <a:lumMod val="50000"/>
                  </a:schemeClr>
                </a:solidFill>
                <a:latin typeface="Verdana" panose="020B0604030504040204" pitchFamily="34" charset="0"/>
              </a:rPr>
              <a:t>Verificare che le batterie abbiano una durata media di almeno 4000 ore.</a:t>
            </a:r>
            <a:endParaRPr lang="it-IT" sz="1600" dirty="0">
              <a:solidFill>
                <a:schemeClr val="accent1">
                  <a:lumMod val="50000"/>
                </a:schemeClr>
              </a:solidFill>
            </a:endParaRPr>
          </a:p>
        </p:txBody>
      </p:sp>
      <p:pic>
        <p:nvPicPr>
          <p:cNvPr id="3" name="Immagine 2">
            <a:extLst>
              <a:ext uri="{FF2B5EF4-FFF2-40B4-BE49-F238E27FC236}">
                <a16:creationId xmlns:a16="http://schemas.microsoft.com/office/drawing/2014/main" id="{7AE6E820-4AEE-EFAC-2B74-BB330A840ED5}"/>
              </a:ext>
            </a:extLst>
          </p:cNvPr>
          <p:cNvPicPr>
            <a:picLocks noChangeAspect="1"/>
          </p:cNvPicPr>
          <p:nvPr/>
        </p:nvPicPr>
        <p:blipFill rotWithShape="1">
          <a:blip r:embed="rId2"/>
          <a:srcRect l="64174" t="58623" r="22439" b="18967"/>
          <a:stretch/>
        </p:blipFill>
        <p:spPr>
          <a:xfrm>
            <a:off x="539551" y="1696568"/>
            <a:ext cx="4180283" cy="2308496"/>
          </a:xfrm>
          <a:prstGeom prst="rect">
            <a:avLst/>
          </a:prstGeom>
        </p:spPr>
      </p:pic>
    </p:spTree>
    <p:extLst>
      <p:ext uri="{BB962C8B-B14F-4D97-AF65-F5344CB8AC3E}">
        <p14:creationId xmlns:p14="http://schemas.microsoft.com/office/powerpoint/2010/main" val="166610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egnaposto numero diapositiva 5">
            <a:extLst>
              <a:ext uri="{FF2B5EF4-FFF2-40B4-BE49-F238E27FC236}">
                <a16:creationId xmlns:a16="http://schemas.microsoft.com/office/drawing/2014/main" id="{D0D97C62-DE3D-65EE-2571-989157B9904E}"/>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11C78C24-4812-4A04-B974-E11F5063F4D6}" type="slidenum">
              <a:rPr lang="it-IT" altLang="it-IT" sz="900">
                <a:latin typeface="Verdana" panose="020B0604030504040204" pitchFamily="34" charset="0"/>
                <a:cs typeface="Arial" panose="020B0604020202020204" pitchFamily="34" charset="0"/>
              </a:rPr>
              <a:pPr algn="r">
                <a:spcBef>
                  <a:spcPct val="0"/>
                </a:spcBef>
                <a:buClrTx/>
                <a:buSzTx/>
                <a:buFontTx/>
                <a:buNone/>
              </a:pPr>
              <a:t>21</a:t>
            </a:fld>
            <a:endParaRPr lang="it-IT" altLang="it-IT" sz="900">
              <a:latin typeface="Verdana" panose="020B0604030504040204" pitchFamily="34" charset="0"/>
              <a:cs typeface="Arial" panose="020B0604020202020204" pitchFamily="34" charset="0"/>
            </a:endParaRPr>
          </a:p>
        </p:txBody>
      </p:sp>
      <p:sp>
        <p:nvSpPr>
          <p:cNvPr id="25604" name="Rettangolo 1">
            <a:extLst>
              <a:ext uri="{FF2B5EF4-FFF2-40B4-BE49-F238E27FC236}">
                <a16:creationId xmlns:a16="http://schemas.microsoft.com/office/drawing/2014/main" id="{1D0ED405-D896-9FCC-111B-F79DCE22553A}"/>
              </a:ext>
            </a:extLst>
          </p:cNvPr>
          <p:cNvSpPr>
            <a:spLocks noChangeArrowheads="1"/>
          </p:cNvSpPr>
          <p:nvPr/>
        </p:nvSpPr>
        <p:spPr bwMode="auto">
          <a:xfrm>
            <a:off x="107950" y="333375"/>
            <a:ext cx="819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Regione di accettazione e di rifiuto</a:t>
            </a:r>
          </a:p>
        </p:txBody>
      </p:sp>
      <p:sp>
        <p:nvSpPr>
          <p:cNvPr id="8" name="CasellaDiTesto 7">
            <a:extLst>
              <a:ext uri="{FF2B5EF4-FFF2-40B4-BE49-F238E27FC236}">
                <a16:creationId xmlns:a16="http://schemas.microsoft.com/office/drawing/2014/main" id="{3B2908B9-16D8-281F-782A-9F9D2B2863DE}"/>
              </a:ext>
            </a:extLst>
          </p:cNvPr>
          <p:cNvSpPr txBox="1"/>
          <p:nvPr/>
        </p:nvSpPr>
        <p:spPr>
          <a:xfrm>
            <a:off x="5076056" y="2034621"/>
            <a:ext cx="3740578" cy="1134285"/>
          </a:xfrm>
          <a:prstGeom prst="rect">
            <a:avLst/>
          </a:prstGeom>
          <a:noFill/>
        </p:spPr>
        <p:txBody>
          <a:bodyPr wrap="square">
            <a:spAutoFit/>
          </a:bodyPr>
          <a:lstStyle/>
          <a:p>
            <a:pPr algn="ctr">
              <a:lnSpc>
                <a:spcPct val="130000"/>
              </a:lnSpc>
              <a:spcAft>
                <a:spcPts val="600"/>
              </a:spcAft>
            </a:pPr>
            <a:r>
              <a:rPr lang="it-IT" sz="1800" b="0" i="0" u="none" strike="noStrike" baseline="0" dirty="0">
                <a:solidFill>
                  <a:schemeClr val="accent1">
                    <a:lumMod val="50000"/>
                  </a:schemeClr>
                </a:solidFill>
                <a:latin typeface="Verdana" panose="020B0604030504040204" pitchFamily="34" charset="0"/>
              </a:rPr>
              <a:t>Verificare se il tempo medio di asciugatura delle vernici non è superiore a 15 minuti.</a:t>
            </a:r>
            <a:endParaRPr lang="it-IT" sz="1600" dirty="0">
              <a:solidFill>
                <a:schemeClr val="accent1">
                  <a:lumMod val="50000"/>
                </a:schemeClr>
              </a:solidFill>
            </a:endParaRPr>
          </a:p>
        </p:txBody>
      </p:sp>
      <p:pic>
        <p:nvPicPr>
          <p:cNvPr id="3" name="Immagine 2">
            <a:extLst>
              <a:ext uri="{FF2B5EF4-FFF2-40B4-BE49-F238E27FC236}">
                <a16:creationId xmlns:a16="http://schemas.microsoft.com/office/drawing/2014/main" id="{38F9C031-28E6-6119-7B5B-7F1C697D42AE}"/>
              </a:ext>
            </a:extLst>
          </p:cNvPr>
          <p:cNvPicPr>
            <a:picLocks noChangeAspect="1"/>
          </p:cNvPicPr>
          <p:nvPr/>
        </p:nvPicPr>
        <p:blipFill rotWithShape="1">
          <a:blip r:embed="rId2"/>
          <a:srcRect l="81302" t="58623" r="5901" b="18967"/>
          <a:stretch/>
        </p:blipFill>
        <p:spPr>
          <a:xfrm>
            <a:off x="467544" y="1587723"/>
            <a:ext cx="3740578" cy="2160911"/>
          </a:xfrm>
          <a:prstGeom prst="rect">
            <a:avLst/>
          </a:prstGeom>
        </p:spPr>
      </p:pic>
      <p:sp>
        <p:nvSpPr>
          <p:cNvPr id="4" name="CasellaDiTesto 3">
            <a:extLst>
              <a:ext uri="{FF2B5EF4-FFF2-40B4-BE49-F238E27FC236}">
                <a16:creationId xmlns:a16="http://schemas.microsoft.com/office/drawing/2014/main" id="{7782BA30-0A22-59B9-3DF9-B7EE0A1D1FDB}"/>
              </a:ext>
            </a:extLst>
          </p:cNvPr>
          <p:cNvSpPr txBox="1"/>
          <p:nvPr/>
        </p:nvSpPr>
        <p:spPr>
          <a:xfrm>
            <a:off x="323528" y="4223991"/>
            <a:ext cx="8352928" cy="774186"/>
          </a:xfrm>
          <a:prstGeom prst="rect">
            <a:avLst/>
          </a:prstGeom>
          <a:noFill/>
        </p:spPr>
        <p:txBody>
          <a:bodyPr wrap="square">
            <a:spAutoFit/>
          </a:bodyPr>
          <a:lstStyle/>
          <a:p>
            <a:pPr algn="just">
              <a:lnSpc>
                <a:spcPct val="130000"/>
              </a:lnSpc>
              <a:spcAft>
                <a:spcPts val="600"/>
              </a:spcAft>
            </a:pPr>
            <a:r>
              <a:rPr lang="it-IT" b="0" i="0" u="none" strike="noStrike" baseline="0" dirty="0">
                <a:solidFill>
                  <a:srgbClr val="002060"/>
                </a:solidFill>
                <a:latin typeface="Verdana" panose="020B0604030504040204" pitchFamily="34" charset="0"/>
              </a:rPr>
              <a:t>La regione di rifiuto comprende valori molto più grandi di 15 (è l’area colorata sulla coda destra)</a:t>
            </a:r>
            <a:endParaRPr lang="it-IT" dirty="0">
              <a:solidFill>
                <a:srgbClr val="002060"/>
              </a:solidFill>
            </a:endParaRPr>
          </a:p>
        </p:txBody>
      </p:sp>
    </p:spTree>
    <p:extLst>
      <p:ext uri="{BB962C8B-B14F-4D97-AF65-F5344CB8AC3E}">
        <p14:creationId xmlns:p14="http://schemas.microsoft.com/office/powerpoint/2010/main" val="264510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5">
            <a:extLst>
              <a:ext uri="{FF2B5EF4-FFF2-40B4-BE49-F238E27FC236}">
                <a16:creationId xmlns:a16="http://schemas.microsoft.com/office/drawing/2014/main" id="{A67910A2-D888-CC83-24EE-D1D3641EE3EF}"/>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ACFF05C4-2169-4B96-9A68-9FEB6E24E30E}" type="slidenum">
              <a:rPr lang="it-IT" altLang="it-IT" sz="900">
                <a:latin typeface="Verdana" panose="020B0604030504040204" pitchFamily="34" charset="0"/>
                <a:cs typeface="Arial" panose="020B0604020202020204" pitchFamily="34" charset="0"/>
              </a:rPr>
              <a:pPr algn="r" eaLnBrk="1" hangingPunct="1">
                <a:spcBef>
                  <a:spcPct val="0"/>
                </a:spcBef>
                <a:buClrTx/>
                <a:buSzTx/>
                <a:buFontTx/>
                <a:buNone/>
              </a:pPr>
              <a:t>22</a:t>
            </a:fld>
            <a:endParaRPr lang="it-IT" altLang="it-IT" sz="900">
              <a:latin typeface="Verdana" panose="020B0604030504040204" pitchFamily="34" charset="0"/>
              <a:cs typeface="Arial" panose="020B0604020202020204" pitchFamily="34" charset="0"/>
            </a:endParaRPr>
          </a:p>
        </p:txBody>
      </p:sp>
      <p:sp>
        <p:nvSpPr>
          <p:cNvPr id="27651" name="Text Box 11">
            <a:extLst>
              <a:ext uri="{FF2B5EF4-FFF2-40B4-BE49-F238E27FC236}">
                <a16:creationId xmlns:a16="http://schemas.microsoft.com/office/drawing/2014/main" id="{C99C6EA6-EEE6-B3CE-F364-511D2B0490D1}"/>
              </a:ext>
            </a:extLst>
          </p:cNvPr>
          <p:cNvSpPr txBox="1">
            <a:spLocks noChangeArrowheads="1"/>
          </p:cNvSpPr>
          <p:nvPr/>
        </p:nvSpPr>
        <p:spPr bwMode="auto">
          <a:xfrm>
            <a:off x="3923928" y="4670787"/>
            <a:ext cx="504056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30000"/>
              </a:lnSpc>
              <a:spcBef>
                <a:spcPct val="0"/>
              </a:spcBef>
              <a:spcAft>
                <a:spcPts val="450"/>
              </a:spcAft>
              <a:buClrTx/>
              <a:buSzTx/>
              <a:buFont typeface="Wingdings 2" panose="05020102010507070707" pitchFamily="18" charset="2"/>
              <a:buNone/>
            </a:pPr>
            <a:r>
              <a:rPr lang="it-IT" altLang="it-IT" sz="1600"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In un test unilaterale c’è un unico valore soglia che lascia alla sua destra o alla sua sinistra un’area pari a </a:t>
            </a:r>
            <a:r>
              <a:rPr lang="it-IT" altLang="it-IT" sz="1600" dirty="0" err="1">
                <a:solidFill>
                  <a:srgbClr val="00B0F0"/>
                </a:solidFill>
                <a:latin typeface="Symbol" panose="05050102010706020507" pitchFamily="18" charset="2"/>
                <a:ea typeface="Verdana" panose="020B0604030504040204" pitchFamily="34" charset="0"/>
                <a:cs typeface="Times New Roman" panose="02020603050405020304" pitchFamily="18" charset="0"/>
              </a:rPr>
              <a:t>a</a:t>
            </a:r>
            <a:r>
              <a:rPr lang="it-IT" altLang="it-IT" sz="1600" dirty="0">
                <a:solidFill>
                  <a:srgbClr val="00B0F0"/>
                </a:solidFill>
                <a:latin typeface="Verdana" panose="020B0604030504040204" pitchFamily="34" charset="0"/>
                <a:ea typeface="Verdana" panose="020B0604030504040204" pitchFamily="34" charset="0"/>
                <a:cs typeface="Times New Roman" panose="02020603050405020304" pitchFamily="18" charset="0"/>
              </a:rPr>
              <a:t> </a:t>
            </a:r>
            <a:r>
              <a:rPr lang="it-IT" altLang="it-IT" sz="1600"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(livello di significatività</a:t>
            </a:r>
            <a:r>
              <a:rPr lang="it-IT" altLang="it-IT" sz="1600"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a:t>
            </a:r>
            <a:endParaRPr lang="el-GR" altLang="it-IT" sz="1600"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7652" name="Rettangolo 16">
            <a:extLst>
              <a:ext uri="{FF2B5EF4-FFF2-40B4-BE49-F238E27FC236}">
                <a16:creationId xmlns:a16="http://schemas.microsoft.com/office/drawing/2014/main" id="{EE47B901-875F-2045-BA64-380D15BFC8D3}"/>
              </a:ext>
            </a:extLst>
          </p:cNvPr>
          <p:cNvSpPr>
            <a:spLocks noChangeArrowheads="1"/>
          </p:cNvSpPr>
          <p:nvPr/>
        </p:nvSpPr>
        <p:spPr bwMode="auto">
          <a:xfrm>
            <a:off x="2609850" y="4635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
        <p:nvSpPr>
          <p:cNvPr id="27654" name="CasellaDiTesto 16">
            <a:extLst>
              <a:ext uri="{FF2B5EF4-FFF2-40B4-BE49-F238E27FC236}">
                <a16:creationId xmlns:a16="http://schemas.microsoft.com/office/drawing/2014/main" id="{B011952D-ECD1-8591-D60A-79A89A7C9F55}"/>
              </a:ext>
            </a:extLst>
          </p:cNvPr>
          <p:cNvSpPr txBox="1">
            <a:spLocks noChangeArrowheads="1"/>
          </p:cNvSpPr>
          <p:nvPr/>
        </p:nvSpPr>
        <p:spPr bwMode="auto">
          <a:xfrm>
            <a:off x="6660232" y="1902998"/>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dirty="0">
                <a:solidFill>
                  <a:srgbClr val="002060"/>
                </a:solidFill>
                <a:latin typeface="Verdana" panose="020B0604030504040204" pitchFamily="34" charset="0"/>
                <a:ea typeface="Verdana" panose="020B0604030504040204" pitchFamily="34" charset="0"/>
                <a:cs typeface="Times New Roman" panose="02020603050405020304" pitchFamily="18" charset="0"/>
              </a:rPr>
              <a:t>a destra </a:t>
            </a:r>
            <a:endParaRPr lang="it-IT" altLang="it-IT" dirty="0">
              <a:ea typeface="Verdana" panose="020B0604030504040204" pitchFamily="34" charset="0"/>
              <a:cs typeface="Times New Roman" panose="02020603050405020304" pitchFamily="18" charset="0"/>
            </a:endParaRPr>
          </a:p>
        </p:txBody>
      </p:sp>
      <p:sp>
        <p:nvSpPr>
          <p:cNvPr id="27656" name="CasellaDiTesto 18">
            <a:extLst>
              <a:ext uri="{FF2B5EF4-FFF2-40B4-BE49-F238E27FC236}">
                <a16:creationId xmlns:a16="http://schemas.microsoft.com/office/drawing/2014/main" id="{32244D89-158E-1ED2-7CB0-9CD5D2191049}"/>
              </a:ext>
            </a:extLst>
          </p:cNvPr>
          <p:cNvSpPr txBox="1">
            <a:spLocks noChangeArrowheads="1"/>
          </p:cNvSpPr>
          <p:nvPr/>
        </p:nvSpPr>
        <p:spPr bwMode="auto">
          <a:xfrm>
            <a:off x="4210050" y="1906711"/>
            <a:ext cx="1250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a:solidFill>
                  <a:srgbClr val="002060"/>
                </a:solidFill>
                <a:latin typeface="Verdana" panose="020B0604030504040204" pitchFamily="34" charset="0"/>
                <a:ea typeface="Verdana" panose="020B0604030504040204" pitchFamily="34" charset="0"/>
                <a:cs typeface="Times New Roman" panose="02020603050405020304" pitchFamily="18" charset="0"/>
              </a:rPr>
              <a:t>a sinistra </a:t>
            </a:r>
            <a:endParaRPr lang="it-IT" altLang="it-IT">
              <a:ea typeface="Verdana" panose="020B0604030504040204" pitchFamily="34" charset="0"/>
              <a:cs typeface="Times New Roman" panose="02020603050405020304" pitchFamily="18" charset="0"/>
            </a:endParaRPr>
          </a:p>
        </p:txBody>
      </p:sp>
      <p:sp>
        <p:nvSpPr>
          <p:cNvPr id="27658" name="CasellaDiTesto 20">
            <a:extLst>
              <a:ext uri="{FF2B5EF4-FFF2-40B4-BE49-F238E27FC236}">
                <a16:creationId xmlns:a16="http://schemas.microsoft.com/office/drawing/2014/main" id="{D7FD82D6-34FE-EABE-30E3-5768309EFF46}"/>
              </a:ext>
            </a:extLst>
          </p:cNvPr>
          <p:cNvSpPr txBox="1">
            <a:spLocks noChangeArrowheads="1"/>
          </p:cNvSpPr>
          <p:nvPr/>
        </p:nvSpPr>
        <p:spPr bwMode="auto">
          <a:xfrm>
            <a:off x="900113" y="1881188"/>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a:solidFill>
                  <a:srgbClr val="002060"/>
                </a:solidFill>
                <a:latin typeface="Verdana" panose="020B0604030504040204" pitchFamily="34" charset="0"/>
                <a:ea typeface="Verdana" panose="020B0604030504040204" pitchFamily="34" charset="0"/>
                <a:cs typeface="Times New Roman" panose="02020603050405020304" pitchFamily="18" charset="0"/>
              </a:rPr>
              <a:t>Test bilaterale</a:t>
            </a:r>
            <a:endParaRPr lang="it-IT" altLang="it-IT">
              <a:ea typeface="Verdana" panose="020B0604030504040204" pitchFamily="34" charset="0"/>
              <a:cs typeface="Times New Roman" panose="02020603050405020304" pitchFamily="18" charset="0"/>
            </a:endParaRPr>
          </a:p>
        </p:txBody>
      </p:sp>
      <p:sp>
        <p:nvSpPr>
          <p:cNvPr id="27659" name="CasellaDiTesto 21">
            <a:extLst>
              <a:ext uri="{FF2B5EF4-FFF2-40B4-BE49-F238E27FC236}">
                <a16:creationId xmlns:a16="http://schemas.microsoft.com/office/drawing/2014/main" id="{6304E9C0-8361-58D5-B3FC-ADEC51F3B3C8}"/>
              </a:ext>
            </a:extLst>
          </p:cNvPr>
          <p:cNvSpPr txBox="1">
            <a:spLocks noChangeArrowheads="1"/>
          </p:cNvSpPr>
          <p:nvPr/>
        </p:nvSpPr>
        <p:spPr bwMode="auto">
          <a:xfrm>
            <a:off x="5292080" y="1493193"/>
            <a:ext cx="250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a:solidFill>
                  <a:srgbClr val="002060"/>
                </a:solidFill>
                <a:latin typeface="Verdana" panose="020B0604030504040204" pitchFamily="34" charset="0"/>
                <a:ea typeface="Verdana" panose="020B0604030504040204" pitchFamily="34" charset="0"/>
                <a:cs typeface="Times New Roman" panose="02020603050405020304" pitchFamily="18" charset="0"/>
              </a:rPr>
              <a:t>Test unilaterale</a:t>
            </a:r>
            <a:endParaRPr lang="it-IT" altLang="it-IT">
              <a:ea typeface="Verdana" panose="020B0604030504040204" pitchFamily="34" charset="0"/>
              <a:cs typeface="Times New Roman" panose="02020603050405020304" pitchFamily="18" charset="0"/>
            </a:endParaRPr>
          </a:p>
        </p:txBody>
      </p:sp>
      <p:sp>
        <p:nvSpPr>
          <p:cNvPr id="2" name="Text Box 11">
            <a:extLst>
              <a:ext uri="{FF2B5EF4-FFF2-40B4-BE49-F238E27FC236}">
                <a16:creationId xmlns:a16="http://schemas.microsoft.com/office/drawing/2014/main" id="{830DA351-BCFA-027A-20F9-8EB66630D3FB}"/>
              </a:ext>
            </a:extLst>
          </p:cNvPr>
          <p:cNvSpPr txBox="1">
            <a:spLocks noChangeArrowheads="1"/>
          </p:cNvSpPr>
          <p:nvPr/>
        </p:nvSpPr>
        <p:spPr bwMode="auto">
          <a:xfrm>
            <a:off x="107504" y="4556197"/>
            <a:ext cx="335376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30000"/>
              </a:lnSpc>
              <a:spcBef>
                <a:spcPct val="0"/>
              </a:spcBef>
              <a:spcAft>
                <a:spcPts val="450"/>
              </a:spcAft>
              <a:buClrTx/>
              <a:buSzTx/>
              <a:buFont typeface="Wingdings 2" panose="05020102010507070707" pitchFamily="18" charset="2"/>
              <a:buNone/>
            </a:pPr>
            <a:r>
              <a:rPr lang="it-IT" altLang="it-IT" sz="1600"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In un test bilaterale ci sono 2 valori soglia che lasciano a destra e a sinistra un’area pari a </a:t>
            </a:r>
            <a:r>
              <a:rPr lang="it-IT" altLang="it-IT" sz="1600" dirty="0">
                <a:solidFill>
                  <a:srgbClr val="00B0F0"/>
                </a:solidFill>
                <a:latin typeface="Symbol" panose="05050102010706020507" pitchFamily="18" charset="2"/>
                <a:ea typeface="Verdana" panose="020B0604030504040204" pitchFamily="34" charset="0"/>
                <a:cs typeface="Times New Roman" panose="02020603050405020304" pitchFamily="18" charset="0"/>
              </a:rPr>
              <a:t>a/2</a:t>
            </a:r>
            <a:r>
              <a:rPr lang="it-IT" altLang="it-IT" sz="1600"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 (livello di significatività</a:t>
            </a:r>
            <a:r>
              <a:rPr lang="it-IT" altLang="it-IT" sz="1600" dirty="0" smtClean="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a:t>
            </a:r>
            <a:endParaRPr lang="el-GR" altLang="it-IT" sz="1600"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17" name="Immagine 16"/>
          <p:cNvPicPr/>
          <p:nvPr/>
        </p:nvPicPr>
        <p:blipFill rotWithShape="1">
          <a:blip r:embed="rId2"/>
          <a:srcRect l="13198" t="64005" r="56921" b="15178"/>
          <a:stretch/>
        </p:blipFill>
        <p:spPr bwMode="auto">
          <a:xfrm>
            <a:off x="395536" y="2583122"/>
            <a:ext cx="8129077" cy="1895961"/>
          </a:xfrm>
          <a:prstGeom prst="rect">
            <a:avLst/>
          </a:prstGeom>
          <a:ln>
            <a:solidFill>
              <a:schemeClr val="tx1"/>
            </a:solid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8">
            <a:extLst>
              <a:ext uri="{FF2B5EF4-FFF2-40B4-BE49-F238E27FC236}">
                <a16:creationId xmlns:a16="http://schemas.microsoft.com/office/drawing/2014/main" id="{275A6184-61F6-3B2B-45F0-9E227BCBABEF}"/>
              </a:ext>
            </a:extLst>
          </p:cNvPr>
          <p:cNvSpPr>
            <a:spLocks noGrp="1" noChangeArrowheads="1"/>
          </p:cNvSpPr>
          <p:nvPr>
            <p:ph type="body" idx="1"/>
          </p:nvPr>
        </p:nvSpPr>
        <p:spPr>
          <a:xfrm>
            <a:off x="250825" y="1196752"/>
            <a:ext cx="8642350" cy="2153460"/>
          </a:xfrm>
        </p:spPr>
        <p:txBody>
          <a:bodyPr/>
          <a:lstStyle/>
          <a:p>
            <a:pPr marL="0" indent="0" algn="just">
              <a:lnSpc>
                <a:spcPct val="130000"/>
              </a:lnSpc>
              <a:spcBef>
                <a:spcPct val="0"/>
              </a:spcBef>
              <a:spcAft>
                <a:spcPts val="450"/>
              </a:spcAft>
              <a:buFont typeface="Wingdings" panose="05000000000000000000" pitchFamily="2" charset="2"/>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Gli errori possono essere di 2 tipi:</a:t>
            </a:r>
          </a:p>
          <a:p>
            <a:pPr marL="0" indent="0" algn="just">
              <a:lnSpc>
                <a:spcPct val="130000"/>
              </a:lnSpc>
              <a:spcBef>
                <a:spcPct val="0"/>
              </a:spcBef>
              <a:spcAft>
                <a:spcPts val="450"/>
              </a:spcAft>
              <a:buFont typeface="Wingdings" panose="05000000000000000000" pitchFamily="2" charset="2"/>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a) ERRORE DEL PRIMO TIPO, ovvero rifiutare l’ipotesi 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quando essa è vera </a:t>
            </a:r>
          </a:p>
          <a:p>
            <a:pPr marL="0" indent="0" algn="just">
              <a:lnSpc>
                <a:spcPct val="130000"/>
              </a:lnSpc>
              <a:spcBef>
                <a:spcPct val="0"/>
              </a:spcBef>
              <a:spcAft>
                <a:spcPts val="450"/>
              </a:spcAft>
              <a:buFont typeface="Wingdings" panose="05000000000000000000" pitchFamily="2" charset="2"/>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b) ERRORE DEL SECONDO TIPO, ovvero non rifiutare l’ipotesi 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quando essa è falsa.</a:t>
            </a:r>
          </a:p>
        </p:txBody>
      </p:sp>
      <p:sp>
        <p:nvSpPr>
          <p:cNvPr id="29699" name="Segnaposto numero diapositiva 5">
            <a:extLst>
              <a:ext uri="{FF2B5EF4-FFF2-40B4-BE49-F238E27FC236}">
                <a16:creationId xmlns:a16="http://schemas.microsoft.com/office/drawing/2014/main" id="{129A6C83-4968-C24C-D5D2-88D6ECF9771B}"/>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440F9ED1-5453-4A5B-BCE1-DA5D73F28A12}" type="slidenum">
              <a:rPr lang="it-IT" altLang="it-IT" sz="900">
                <a:latin typeface="Verdana" panose="020B0604030504040204" pitchFamily="34" charset="0"/>
                <a:cs typeface="Arial" panose="020B0604020202020204" pitchFamily="34" charset="0"/>
              </a:rPr>
              <a:pPr algn="r">
                <a:spcBef>
                  <a:spcPct val="0"/>
                </a:spcBef>
                <a:buClrTx/>
                <a:buSzTx/>
                <a:buFontTx/>
                <a:buNone/>
              </a:pPr>
              <a:t>23</a:t>
            </a:fld>
            <a:endParaRPr lang="it-IT" altLang="it-IT" sz="900">
              <a:latin typeface="Verdana" panose="020B060403050404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EEC3DCF8-DD5A-997D-4B91-C02420FCA64C}"/>
              </a:ext>
            </a:extLst>
          </p:cNvPr>
          <p:cNvSpPr>
            <a:spLocks noChangeArrowheads="1"/>
          </p:cNvSpPr>
          <p:nvPr/>
        </p:nvSpPr>
        <p:spPr bwMode="auto">
          <a:xfrm>
            <a:off x="2843808" y="332656"/>
            <a:ext cx="2887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dirty="0">
                <a:solidFill>
                  <a:srgbClr val="7030A0"/>
                </a:solidFill>
                <a:latin typeface="Verdana" panose="020B0604030504040204" pitchFamily="34" charset="0"/>
                <a:ea typeface="Verdana" panose="020B0604030504040204" pitchFamily="34" charset="0"/>
                <a:cs typeface="Verdana" panose="020B0604030504040204" pitchFamily="34" charset="0"/>
              </a:rPr>
              <a:t>Valori critici</a:t>
            </a:r>
          </a:p>
        </p:txBody>
      </p:sp>
      <p:graphicFrame>
        <p:nvGraphicFramePr>
          <p:cNvPr id="3" name="Tabella 3">
            <a:extLst>
              <a:ext uri="{FF2B5EF4-FFF2-40B4-BE49-F238E27FC236}">
                <a16:creationId xmlns:a16="http://schemas.microsoft.com/office/drawing/2014/main" id="{60D150CD-468F-195A-6FAE-266DBBA88B14}"/>
              </a:ext>
            </a:extLst>
          </p:cNvPr>
          <p:cNvGraphicFramePr>
            <a:graphicFrameLocks noGrp="1"/>
          </p:cNvGraphicFramePr>
          <p:nvPr>
            <p:extLst>
              <p:ext uri="{D42A27DB-BD31-4B8C-83A1-F6EECF244321}">
                <p14:modId xmlns:p14="http://schemas.microsoft.com/office/powerpoint/2010/main" val="2874934972"/>
              </p:ext>
            </p:extLst>
          </p:nvPr>
        </p:nvGraphicFramePr>
        <p:xfrm>
          <a:off x="611560" y="3688850"/>
          <a:ext cx="7486633" cy="17780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73692365"/>
                    </a:ext>
                  </a:extLst>
                </a:gridCol>
                <a:gridCol w="1078230">
                  <a:extLst>
                    <a:ext uri="{9D8B030D-6E8A-4147-A177-3AD203B41FA5}">
                      <a16:colId xmlns:a16="http://schemas.microsoft.com/office/drawing/2014/main" val="838573425"/>
                    </a:ext>
                  </a:extLst>
                </a:gridCol>
                <a:gridCol w="2552891">
                  <a:extLst>
                    <a:ext uri="{9D8B030D-6E8A-4147-A177-3AD203B41FA5}">
                      <a16:colId xmlns:a16="http://schemas.microsoft.com/office/drawing/2014/main" val="2601756052"/>
                    </a:ext>
                  </a:extLst>
                </a:gridCol>
                <a:gridCol w="2559368">
                  <a:extLst>
                    <a:ext uri="{9D8B030D-6E8A-4147-A177-3AD203B41FA5}">
                      <a16:colId xmlns:a16="http://schemas.microsoft.com/office/drawing/2014/main" val="2561821639"/>
                    </a:ext>
                  </a:extLst>
                </a:gridCol>
              </a:tblGrid>
              <a:tr h="370840">
                <a:tc rowSpan="2" gridSpan="2">
                  <a:txBody>
                    <a:bodyPr/>
                    <a:lstStyle/>
                    <a:p>
                      <a:endParaRPr lang="it-IT" sz="1400" b="0" dirty="0">
                        <a:latin typeface="Verdana" panose="020B0604030504040204" pitchFamily="34" charset="0"/>
                        <a:ea typeface="Verdana" panose="020B0604030504040204" pitchFamily="34" charset="0"/>
                      </a:endParaRPr>
                    </a:p>
                  </a:txBody>
                  <a:tcPr>
                    <a:noFill/>
                  </a:tcPr>
                </a:tc>
                <a:tc rowSpan="2" hMerge="1">
                  <a:txBody>
                    <a:bodyPr/>
                    <a:lstStyle/>
                    <a:p>
                      <a:endParaRPr lang="it-IT" sz="1600" dirty="0">
                        <a:latin typeface="Verdana" panose="020B0604030504040204" pitchFamily="34" charset="0"/>
                        <a:ea typeface="Verdana" panose="020B0604030504040204" pitchFamily="34" charset="0"/>
                      </a:endParaRPr>
                    </a:p>
                  </a:txBody>
                  <a:tcPr/>
                </a:tc>
                <a:tc gridSpan="2">
                  <a:txBody>
                    <a:bodyPr/>
                    <a:lstStyle/>
                    <a:p>
                      <a:pPr algn="ctr"/>
                      <a:r>
                        <a:rPr lang="it-IT" sz="1400" b="0" dirty="0">
                          <a:solidFill>
                            <a:schemeClr val="tx2">
                              <a:lumMod val="60000"/>
                              <a:lumOff val="40000"/>
                            </a:schemeClr>
                          </a:solidFill>
                          <a:latin typeface="Verdana" panose="020B0604030504040204" pitchFamily="34" charset="0"/>
                          <a:ea typeface="Verdana" panose="020B0604030504040204" pitchFamily="34" charset="0"/>
                        </a:rPr>
                        <a:t>DECISIONE</a:t>
                      </a:r>
                    </a:p>
                  </a:txBody>
                  <a:tcPr/>
                </a:tc>
                <a:tc hMerge="1">
                  <a:txBody>
                    <a:bodyPr/>
                    <a:lstStyle/>
                    <a:p>
                      <a:endParaRPr lang="it-IT"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48645182"/>
                  </a:ext>
                </a:extLst>
              </a:tr>
              <a:tr h="370840">
                <a:tc gridSpan="2" vMerge="1">
                  <a:txBody>
                    <a:bodyPr/>
                    <a:lstStyle/>
                    <a:p>
                      <a:endParaRPr lang="it-IT" sz="1600" dirty="0">
                        <a:latin typeface="Verdana" panose="020B0604030504040204" pitchFamily="34" charset="0"/>
                        <a:ea typeface="Verdana" panose="020B0604030504040204" pitchFamily="34" charset="0"/>
                      </a:endParaRPr>
                    </a:p>
                  </a:txBody>
                  <a:tcPr/>
                </a:tc>
                <a:tc hMerge="1" vMerge="1">
                  <a:txBody>
                    <a:bodyPr/>
                    <a:lstStyle/>
                    <a:p>
                      <a:endParaRPr lang="it-IT" sz="1600" dirty="0">
                        <a:latin typeface="Verdana" panose="020B0604030504040204" pitchFamily="34" charset="0"/>
                        <a:ea typeface="Verdana" panose="020B0604030504040204" pitchFamily="34" charset="0"/>
                      </a:endParaRPr>
                    </a:p>
                  </a:txBody>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altLang="it-IT" sz="1400" b="0" i="0" u="none" strike="noStrike" kern="1200"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Accetto </a:t>
                      </a:r>
                      <a:r>
                        <a:rPr kumimoji="0" lang="it-IT" altLang="en-US" sz="1400" b="0" i="0" u="none" strike="noStrike" kern="1200"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H</a:t>
                      </a:r>
                      <a:r>
                        <a:rPr lang="it-IT" altLang="en-US" sz="1400" b="0" baseline="-25000" dirty="0">
                          <a:solidFill>
                            <a:srgbClr val="002060"/>
                          </a:solidFill>
                          <a:latin typeface="Verdana" panose="020B0604030504040204" pitchFamily="34" charset="0"/>
                          <a:ea typeface="Verdana" panose="020B0604030504040204" pitchFamily="34" charset="0"/>
                        </a:rPr>
                        <a:t>0</a:t>
                      </a:r>
                      <a:endParaRPr kumimoji="0" lang="it-IT" altLang="it-IT" sz="1400" b="0" i="0" u="none" strike="noStrike"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altLang="it-IT" sz="1400" b="0" i="0" u="none" strike="noStrike" kern="1200"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Rifiuto </a:t>
                      </a:r>
                      <a:r>
                        <a:rPr kumimoji="0" lang="it-IT" altLang="en-US" sz="1400" b="0" i="0" u="none" strike="noStrike" kern="1200"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H</a:t>
                      </a:r>
                      <a:r>
                        <a:rPr lang="it-IT" altLang="en-US" sz="1400" b="0" baseline="-25000" dirty="0">
                          <a:solidFill>
                            <a:srgbClr val="002060"/>
                          </a:solidFill>
                          <a:latin typeface="Verdana" panose="020B0604030504040204" pitchFamily="34" charset="0"/>
                          <a:ea typeface="Verdana" panose="020B0604030504040204" pitchFamily="34" charset="0"/>
                        </a:rPr>
                        <a:t>0</a:t>
                      </a:r>
                      <a:endParaRPr kumimoji="0" lang="it-IT" altLang="it-IT" sz="1400" b="0" i="0" u="none" strike="noStrike"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a:tc>
                <a:extLst>
                  <a:ext uri="{0D108BD9-81ED-4DB2-BD59-A6C34878D82A}">
                    <a16:rowId xmlns:a16="http://schemas.microsoft.com/office/drawing/2014/main" val="921163298"/>
                  </a:ext>
                </a:extLst>
              </a:tr>
              <a:tr h="370840">
                <a:tc rowSpan="2">
                  <a:txBody>
                    <a:bodyPr/>
                    <a:lstStyle/>
                    <a:p>
                      <a:r>
                        <a:rPr lang="it-IT" sz="1400" b="0" dirty="0">
                          <a:solidFill>
                            <a:srgbClr val="002060"/>
                          </a:solidFill>
                          <a:latin typeface="Verdana" panose="020B0604030504040204" pitchFamily="34" charset="0"/>
                          <a:ea typeface="Verdana" panose="020B0604030504040204" pitchFamily="34" charset="0"/>
                        </a:rPr>
                        <a:t>Situazione effettiva</a:t>
                      </a:r>
                    </a:p>
                  </a:txBody>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it-IT" altLang="en-US" sz="1400" b="0" i="0" u="none" strike="noStrike" kern="1200"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H</a:t>
                      </a:r>
                      <a:r>
                        <a:rPr lang="it-IT" altLang="en-US" sz="1400" b="0" baseline="-25000" dirty="0">
                          <a:solidFill>
                            <a:srgbClr val="002060"/>
                          </a:solidFill>
                          <a:latin typeface="Verdana" panose="020B0604030504040204" pitchFamily="34" charset="0"/>
                          <a:ea typeface="Verdana" panose="020B0604030504040204" pitchFamily="34" charset="0"/>
                        </a:rPr>
                        <a:t>0 </a:t>
                      </a:r>
                      <a:r>
                        <a:rPr lang="it-IT" sz="1400" b="0" dirty="0">
                          <a:solidFill>
                            <a:srgbClr val="002060"/>
                          </a:solidFill>
                          <a:latin typeface="Verdana" panose="020B0604030504040204" pitchFamily="34" charset="0"/>
                          <a:ea typeface="Verdana" panose="020B0604030504040204" pitchFamily="34" charset="0"/>
                        </a:rPr>
                        <a:t>è vera</a:t>
                      </a:r>
                    </a:p>
                  </a:txBody>
                  <a:tcPr/>
                </a:tc>
                <a:tc>
                  <a:txBody>
                    <a:bodyPr/>
                    <a:lstStyle/>
                    <a:p>
                      <a:r>
                        <a:rPr lang="it-IT" sz="1400" b="0" dirty="0">
                          <a:solidFill>
                            <a:schemeClr val="tx2">
                              <a:lumMod val="60000"/>
                              <a:lumOff val="40000"/>
                            </a:schemeClr>
                          </a:solidFill>
                          <a:latin typeface="Verdana" panose="020B0604030504040204" pitchFamily="34" charset="0"/>
                          <a:ea typeface="Verdana" panose="020B0604030504040204" pitchFamily="34" charset="0"/>
                        </a:rPr>
                        <a:t>Decisione corretta </a:t>
                      </a:r>
                    </a:p>
                    <a:p>
                      <a:r>
                        <a:rPr lang="it-IT" sz="1400" b="0" dirty="0">
                          <a:solidFill>
                            <a:schemeClr val="tx2">
                              <a:lumMod val="60000"/>
                              <a:lumOff val="40000"/>
                            </a:schemeClr>
                          </a:solidFill>
                          <a:latin typeface="Verdana" panose="020B0604030504040204" pitchFamily="34" charset="0"/>
                          <a:ea typeface="Verdana" panose="020B0604030504040204" pitchFamily="34" charset="0"/>
                        </a:rPr>
                        <a:t>P(decisione corretta)=1-</a:t>
                      </a:r>
                      <a:r>
                        <a:rPr lang="it-IT" sz="1400" b="0" dirty="0">
                          <a:solidFill>
                            <a:schemeClr val="tx2">
                              <a:lumMod val="60000"/>
                              <a:lumOff val="40000"/>
                            </a:schemeClr>
                          </a:solidFill>
                          <a:latin typeface="Symbol" panose="05050102010706020507" pitchFamily="18" charset="2"/>
                          <a:ea typeface="Verdana" panose="020B0604030504040204" pitchFamily="34" charset="0"/>
                        </a:rPr>
                        <a:t>a</a:t>
                      </a:r>
                    </a:p>
                  </a:txBody>
                  <a:tcPr/>
                </a:tc>
                <a:tc>
                  <a:txBody>
                    <a:bodyPr/>
                    <a:lstStyle/>
                    <a:p>
                      <a:r>
                        <a:rPr lang="it-IT" sz="1400" b="0" dirty="0">
                          <a:solidFill>
                            <a:schemeClr val="tx2">
                              <a:lumMod val="60000"/>
                              <a:lumOff val="40000"/>
                            </a:schemeClr>
                          </a:solidFill>
                          <a:latin typeface="Verdana" panose="020B0604030504040204" pitchFamily="34" charset="0"/>
                          <a:ea typeface="Verdana" panose="020B0604030504040204" pitchFamily="34" charset="0"/>
                        </a:rPr>
                        <a:t>Decisione errata </a:t>
                      </a:r>
                    </a:p>
                    <a:p>
                      <a:r>
                        <a:rPr lang="it-IT" sz="1400" b="0" dirty="0">
                          <a:solidFill>
                            <a:schemeClr val="tx2">
                              <a:lumMod val="60000"/>
                              <a:lumOff val="40000"/>
                            </a:schemeClr>
                          </a:solidFill>
                          <a:latin typeface="Verdana" panose="020B0604030504040204" pitchFamily="34" charset="0"/>
                          <a:ea typeface="Verdana" panose="020B0604030504040204" pitchFamily="34" charset="0"/>
                        </a:rPr>
                        <a:t>P(errore I tipo)= </a:t>
                      </a:r>
                      <a:r>
                        <a:rPr lang="it-IT" sz="1400" b="0" kern="1200" dirty="0">
                          <a:solidFill>
                            <a:schemeClr val="tx2">
                              <a:lumMod val="60000"/>
                              <a:lumOff val="40000"/>
                            </a:schemeClr>
                          </a:solidFill>
                          <a:latin typeface="Symbol" panose="05050102010706020507" pitchFamily="18" charset="2"/>
                          <a:ea typeface="Verdana" panose="020B0604030504040204" pitchFamily="34" charset="0"/>
                          <a:cs typeface="+mn-cs"/>
                        </a:rPr>
                        <a:t>a</a:t>
                      </a:r>
                    </a:p>
                  </a:txBody>
                  <a:tcPr/>
                </a:tc>
                <a:extLst>
                  <a:ext uri="{0D108BD9-81ED-4DB2-BD59-A6C34878D82A}">
                    <a16:rowId xmlns:a16="http://schemas.microsoft.com/office/drawing/2014/main" val="1311128161"/>
                  </a:ext>
                </a:extLst>
              </a:tr>
              <a:tr h="370840">
                <a:tc vMerge="1">
                  <a:txBody>
                    <a:bodyPr/>
                    <a:lstStyle/>
                    <a:p>
                      <a:endParaRPr lang="it-IT" sz="1600" dirty="0">
                        <a:latin typeface="Verdana" panose="020B0604030504040204" pitchFamily="34" charset="0"/>
                        <a:ea typeface="Verdana" panose="020B0604030504040204" pitchFamily="34" charset="0"/>
                      </a:endParaRPr>
                    </a:p>
                  </a:txBody>
                  <a:tcPr/>
                </a:tc>
                <a:tc>
                  <a:txBody>
                    <a:bodyPr/>
                    <a:lstStyle/>
                    <a:p>
                      <a:pPr algn="l"/>
                      <a:r>
                        <a:rPr kumimoji="0" lang="it-IT" altLang="en-US" sz="1400" b="0" i="0" u="none" strike="noStrike" kern="1200" cap="none" normalizeH="0" baseline="0" dirty="0">
                          <a:ln>
                            <a:noFill/>
                          </a:ln>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H</a:t>
                      </a:r>
                      <a:r>
                        <a:rPr lang="it-IT" altLang="en-US" sz="1400" b="0" baseline="-25000" dirty="0">
                          <a:solidFill>
                            <a:srgbClr val="002060"/>
                          </a:solidFill>
                          <a:latin typeface="Verdana" panose="020B0604030504040204" pitchFamily="34" charset="0"/>
                          <a:ea typeface="Verdana" panose="020B0604030504040204" pitchFamily="34" charset="0"/>
                        </a:rPr>
                        <a:t>0 </a:t>
                      </a:r>
                      <a:r>
                        <a:rPr lang="it-IT" sz="1400" b="0" dirty="0">
                          <a:solidFill>
                            <a:srgbClr val="002060"/>
                          </a:solidFill>
                          <a:latin typeface="Verdana" panose="020B0604030504040204" pitchFamily="34" charset="0"/>
                          <a:ea typeface="Verdana" panose="020B0604030504040204" pitchFamily="34" charset="0"/>
                        </a:rPr>
                        <a:t>è falsa</a:t>
                      </a:r>
                    </a:p>
                  </a:txBody>
                  <a:tcPr/>
                </a:tc>
                <a:tc>
                  <a:txBody>
                    <a:bodyPr/>
                    <a:lstStyle/>
                    <a:p>
                      <a:r>
                        <a:rPr lang="it-IT" sz="1400" b="0" dirty="0">
                          <a:solidFill>
                            <a:schemeClr val="tx2">
                              <a:lumMod val="60000"/>
                              <a:lumOff val="40000"/>
                            </a:schemeClr>
                          </a:solidFill>
                          <a:latin typeface="Verdana" panose="020B0604030504040204" pitchFamily="34" charset="0"/>
                          <a:ea typeface="Verdana" panose="020B0604030504040204" pitchFamily="34" charset="0"/>
                        </a:rPr>
                        <a:t>Decisione errata </a:t>
                      </a:r>
                    </a:p>
                    <a:p>
                      <a:r>
                        <a:rPr lang="it-IT" sz="1400" b="0" dirty="0">
                          <a:solidFill>
                            <a:schemeClr val="tx2">
                              <a:lumMod val="60000"/>
                              <a:lumOff val="40000"/>
                            </a:schemeClr>
                          </a:solidFill>
                          <a:latin typeface="Verdana" panose="020B0604030504040204" pitchFamily="34" charset="0"/>
                          <a:ea typeface="Verdana" panose="020B0604030504040204" pitchFamily="34" charset="0"/>
                        </a:rPr>
                        <a:t>P(errore II tipo)=</a:t>
                      </a:r>
                      <a:r>
                        <a:rPr lang="it-IT" sz="1400" b="0" dirty="0">
                          <a:solidFill>
                            <a:schemeClr val="tx2">
                              <a:lumMod val="60000"/>
                              <a:lumOff val="40000"/>
                            </a:schemeClr>
                          </a:solidFill>
                          <a:latin typeface="Symbol" panose="05050102010706020507" pitchFamily="18" charset="2"/>
                          <a:ea typeface="Verdana" panose="020B0604030504040204" pitchFamily="34" charset="0"/>
                        </a:rPr>
                        <a:t>b</a:t>
                      </a:r>
                    </a:p>
                  </a:txBody>
                  <a:tcPr/>
                </a:tc>
                <a:tc>
                  <a:txBody>
                    <a:bodyPr/>
                    <a:lstStyle/>
                    <a:p>
                      <a:r>
                        <a:rPr lang="it-IT" sz="1400" b="0" dirty="0">
                          <a:solidFill>
                            <a:schemeClr val="tx2">
                              <a:lumMod val="60000"/>
                              <a:lumOff val="40000"/>
                            </a:schemeClr>
                          </a:solidFill>
                          <a:latin typeface="Verdana" panose="020B0604030504040204" pitchFamily="34" charset="0"/>
                          <a:ea typeface="Verdana" panose="020B0604030504040204" pitchFamily="34" charset="0"/>
                        </a:rPr>
                        <a:t>Decisione corretta </a:t>
                      </a:r>
                    </a:p>
                    <a:p>
                      <a:r>
                        <a:rPr lang="it-IT" sz="1400" b="0" dirty="0">
                          <a:solidFill>
                            <a:schemeClr val="tx2">
                              <a:lumMod val="60000"/>
                              <a:lumOff val="40000"/>
                            </a:schemeClr>
                          </a:solidFill>
                          <a:latin typeface="Verdana" panose="020B0604030504040204" pitchFamily="34" charset="0"/>
                          <a:ea typeface="Verdana" panose="020B0604030504040204" pitchFamily="34" charset="0"/>
                        </a:rPr>
                        <a:t>P(decisione corretta)=1-</a:t>
                      </a:r>
                      <a:r>
                        <a:rPr lang="it-IT" sz="1400" b="0" kern="1200" dirty="0">
                          <a:solidFill>
                            <a:schemeClr val="tx2">
                              <a:lumMod val="60000"/>
                              <a:lumOff val="40000"/>
                            </a:schemeClr>
                          </a:solidFill>
                          <a:latin typeface="Symbol" panose="05050102010706020507" pitchFamily="18" charset="2"/>
                          <a:ea typeface="Verdana" panose="020B0604030504040204" pitchFamily="34" charset="0"/>
                          <a:cs typeface="+mn-cs"/>
                        </a:rPr>
                        <a:t>b</a:t>
                      </a:r>
                    </a:p>
                  </a:txBody>
                  <a:tcPr/>
                </a:tc>
                <a:extLst>
                  <a:ext uri="{0D108BD9-81ED-4DB2-BD59-A6C34878D82A}">
                    <a16:rowId xmlns:a16="http://schemas.microsoft.com/office/drawing/2014/main" val="3265001954"/>
                  </a:ext>
                </a:extLst>
              </a:tr>
            </a:tbl>
          </a:graphicData>
        </a:graphic>
      </p:graphicFrame>
      <p:sp>
        <p:nvSpPr>
          <p:cNvPr id="5" name="CasellaDiTesto 4">
            <a:extLst>
              <a:ext uri="{FF2B5EF4-FFF2-40B4-BE49-F238E27FC236}">
                <a16:creationId xmlns:a16="http://schemas.microsoft.com/office/drawing/2014/main" id="{D7CA6271-FD66-DCA9-2261-843A92C581E3}"/>
              </a:ext>
            </a:extLst>
          </p:cNvPr>
          <p:cNvSpPr txBox="1"/>
          <p:nvPr/>
        </p:nvSpPr>
        <p:spPr>
          <a:xfrm>
            <a:off x="5508104" y="5591918"/>
            <a:ext cx="2808312" cy="584775"/>
          </a:xfrm>
          <a:prstGeom prst="rect">
            <a:avLst/>
          </a:prstGeom>
          <a:noFill/>
        </p:spPr>
        <p:txBody>
          <a:bodyPr wrap="square">
            <a:spAutoFit/>
          </a:bodyPr>
          <a:lstStyle/>
          <a:p>
            <a:pPr algn="just"/>
            <a:r>
              <a:rPr lang="it-IT" sz="1600" b="0" i="0" u="none" strike="noStrike" baseline="0" dirty="0">
                <a:solidFill>
                  <a:srgbClr val="0070C0"/>
                </a:solidFill>
                <a:latin typeface="Verdana" panose="020B0604030504040204" pitchFamily="34" charset="0"/>
              </a:rPr>
              <a:t>1-β prende anche il nome di potenza del test </a:t>
            </a:r>
            <a:endParaRPr lang="it-IT" sz="1600"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8">
            <a:extLst>
              <a:ext uri="{FF2B5EF4-FFF2-40B4-BE49-F238E27FC236}">
                <a16:creationId xmlns:a16="http://schemas.microsoft.com/office/drawing/2014/main" id="{8DFED62B-477A-1FF8-5DBC-D8F9E1712366}"/>
              </a:ext>
            </a:extLst>
          </p:cNvPr>
          <p:cNvSpPr>
            <a:spLocks noGrp="1" noChangeArrowheads="1"/>
          </p:cNvSpPr>
          <p:nvPr>
            <p:ph type="body" idx="1"/>
          </p:nvPr>
        </p:nvSpPr>
        <p:spPr>
          <a:xfrm>
            <a:off x="250825" y="1341438"/>
            <a:ext cx="8642350" cy="3959770"/>
          </a:xfrm>
        </p:spPr>
        <p:txBody>
          <a:bodyPr/>
          <a:lstStyle/>
          <a:p>
            <a:pPr marL="0" indent="0" algn="just" eaLnBrk="1" hangingPunct="1">
              <a:lnSpc>
                <a:spcPct val="130000"/>
              </a:lnSpc>
              <a:spcBef>
                <a:spcPct val="0"/>
              </a:spcBef>
              <a:spcAft>
                <a:spcPts val="600"/>
              </a:spcAft>
              <a:buFont typeface="Wingdings" panose="05000000000000000000" pitchFamily="2" charset="2"/>
              <a:buNone/>
            </a:pPr>
            <a:r>
              <a:rPr lang="it-IT" altLang="it-IT" sz="2000" dirty="0">
                <a:solidFill>
                  <a:srgbClr val="002060"/>
                </a:solidFill>
                <a:latin typeface="Verdana" panose="020B0604030504040204" pitchFamily="34" charset="0"/>
                <a:cs typeface="Times New Roman" panose="02020603050405020304" pitchFamily="18" charset="0"/>
              </a:rPr>
              <a:t>Nell’esempio dell’azienda che produce scatole di cioccolatini, il processo si considera sotto controllo se la lunghezza media di tali scatole è di 10 cm (ipotesi nulla H</a:t>
            </a:r>
            <a:r>
              <a:rPr lang="it-IT" altLang="it-IT" sz="2000" baseline="-25000" dirty="0">
                <a:solidFill>
                  <a:srgbClr val="002060"/>
                </a:solidFill>
                <a:latin typeface="Verdana" panose="020B0604030504040204" pitchFamily="34" charset="0"/>
                <a:cs typeface="Times New Roman" panose="02020603050405020304" pitchFamily="18" charset="0"/>
              </a:rPr>
              <a:t>0</a:t>
            </a:r>
            <a:r>
              <a:rPr lang="it-IT" altLang="it-IT" sz="2000" dirty="0">
                <a:solidFill>
                  <a:srgbClr val="002060"/>
                </a:solidFill>
                <a:latin typeface="Verdana" panose="020B0604030504040204" pitchFamily="34" charset="0"/>
                <a:cs typeface="Times New Roman" panose="02020603050405020304" pitchFamily="18" charset="0"/>
              </a:rPr>
              <a:t>).  </a:t>
            </a:r>
          </a:p>
          <a:p>
            <a:pPr marL="0" indent="0" algn="just" eaLnBrk="1" hangingPunct="1">
              <a:lnSpc>
                <a:spcPct val="130000"/>
              </a:lnSpc>
              <a:spcBef>
                <a:spcPct val="0"/>
              </a:spcBef>
              <a:spcAft>
                <a:spcPts val="600"/>
              </a:spcAft>
              <a:buFont typeface="Wingdings" panose="05000000000000000000" pitchFamily="2" charset="2"/>
              <a:buNone/>
            </a:pPr>
            <a:r>
              <a:rPr lang="it-IT" altLang="it-IT" sz="2000" dirty="0">
                <a:solidFill>
                  <a:srgbClr val="002060"/>
                </a:solidFill>
                <a:latin typeface="Verdana" panose="020B0604030504040204" pitchFamily="34" charset="0"/>
                <a:cs typeface="Times New Roman" panose="02020603050405020304" pitchFamily="18" charset="0"/>
              </a:rPr>
              <a:t>L’errore di I tipo consiste nel concludere che il processo non è sotto controllo quando invece lo è (ovvero affermiamo che la lunghezza media è variata quando invece è sempre di 10 cm).</a:t>
            </a:r>
          </a:p>
          <a:p>
            <a:pPr marL="0" indent="0" algn="just" eaLnBrk="1" hangingPunct="1">
              <a:lnSpc>
                <a:spcPct val="130000"/>
              </a:lnSpc>
              <a:spcBef>
                <a:spcPct val="0"/>
              </a:spcBef>
              <a:spcAft>
                <a:spcPts val="600"/>
              </a:spcAft>
              <a:buFont typeface="Wingdings" panose="05000000000000000000" pitchFamily="2" charset="2"/>
              <a:buNone/>
            </a:pPr>
            <a:r>
              <a:rPr lang="it-IT" altLang="it-IT" sz="2000" dirty="0">
                <a:solidFill>
                  <a:srgbClr val="002060"/>
                </a:solidFill>
                <a:latin typeface="Verdana" panose="020B0604030504040204" pitchFamily="34" charset="0"/>
                <a:cs typeface="Times New Roman" panose="02020603050405020304" pitchFamily="18" charset="0"/>
              </a:rPr>
              <a:t>L’errore di II tipo consiste nel concludere che il processo è sotto controllo quando invece la media delle lunghezze è variata realmente. </a:t>
            </a:r>
            <a:endParaRPr lang="it-IT" altLang="it-IT" sz="2000" dirty="0">
              <a:solidFill>
                <a:srgbClr val="002060"/>
              </a:solidFill>
              <a:latin typeface="Verdana" panose="020B0604030504040204" pitchFamily="34" charset="0"/>
            </a:endParaRPr>
          </a:p>
        </p:txBody>
      </p:sp>
      <p:sp>
        <p:nvSpPr>
          <p:cNvPr id="31747" name="Segnaposto numero diapositiva 5">
            <a:extLst>
              <a:ext uri="{FF2B5EF4-FFF2-40B4-BE49-F238E27FC236}">
                <a16:creationId xmlns:a16="http://schemas.microsoft.com/office/drawing/2014/main" id="{9E28849C-E0E7-9768-ED68-401E3612E645}"/>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4AA09011-995B-4BC0-8FA9-DD194808C0F6}" type="slidenum">
              <a:rPr lang="it-IT" altLang="it-IT" sz="900">
                <a:latin typeface="Verdana" panose="020B0604030504040204" pitchFamily="34" charset="0"/>
                <a:cs typeface="Arial" panose="020B0604020202020204" pitchFamily="34" charset="0"/>
              </a:rPr>
              <a:pPr algn="r">
                <a:spcBef>
                  <a:spcPct val="0"/>
                </a:spcBef>
                <a:buClrTx/>
                <a:buSzTx/>
                <a:buFontTx/>
                <a:buNone/>
              </a:pPr>
              <a:t>24</a:t>
            </a:fld>
            <a:endParaRPr lang="it-IT" altLang="it-IT" sz="900">
              <a:latin typeface="Verdana" panose="020B060403050404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C1C223D4-CBD8-F6DB-1467-1C2FF88445A9}"/>
              </a:ext>
            </a:extLst>
          </p:cNvPr>
          <p:cNvSpPr>
            <a:spLocks noChangeArrowheads="1"/>
          </p:cNvSpPr>
          <p:nvPr/>
        </p:nvSpPr>
        <p:spPr bwMode="auto">
          <a:xfrm>
            <a:off x="611560" y="404664"/>
            <a:ext cx="7529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3600" b="0" i="0" u="none" strike="noStrike" baseline="0">
                <a:solidFill>
                  <a:srgbClr val="7030A0"/>
                </a:solidFill>
                <a:latin typeface="Verdana" panose="020B0604030504040204" pitchFamily="34" charset="0"/>
              </a:rPr>
              <a:t>I rischi del processo decisionale</a:t>
            </a:r>
            <a:endParaRPr lang="it-IT" altLang="it-IT" sz="3600"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8">
            <a:extLst>
              <a:ext uri="{FF2B5EF4-FFF2-40B4-BE49-F238E27FC236}">
                <a16:creationId xmlns:a16="http://schemas.microsoft.com/office/drawing/2014/main" id="{8DFED62B-477A-1FF8-5DBC-D8F9E1712366}"/>
              </a:ext>
            </a:extLst>
          </p:cNvPr>
          <p:cNvSpPr>
            <a:spLocks noGrp="1" noChangeArrowheads="1"/>
          </p:cNvSpPr>
          <p:nvPr>
            <p:ph type="body" idx="1"/>
          </p:nvPr>
        </p:nvSpPr>
        <p:spPr>
          <a:xfrm>
            <a:off x="250825" y="1700808"/>
            <a:ext cx="8642350" cy="2735634"/>
          </a:xfrm>
        </p:spPr>
        <p:txBody>
          <a:bodyPr/>
          <a:lstStyle/>
          <a:p>
            <a:pPr marL="0" indent="0" algn="just">
              <a:lnSpc>
                <a:spcPct val="130000"/>
              </a:lnSpc>
              <a:spcBef>
                <a:spcPts val="0"/>
              </a:spcBef>
              <a:spcAft>
                <a:spcPts val="600"/>
              </a:spcAft>
              <a:buNone/>
            </a:pPr>
            <a:r>
              <a:rPr lang="it-IT" sz="2000" b="0" i="0" u="none" strike="noStrike" baseline="0" dirty="0">
                <a:solidFill>
                  <a:srgbClr val="002060"/>
                </a:solidFill>
                <a:latin typeface="Verdana" panose="020B0604030504040204" pitchFamily="34" charset="0"/>
                <a:ea typeface="Verdana" panose="020B0604030504040204" pitchFamily="34" charset="0"/>
              </a:rPr>
              <a:t>La scelta del livello di significatività </a:t>
            </a:r>
            <a:r>
              <a:rPr lang="it-IT" sz="2000" b="0" i="0" u="none" strike="noStrike" baseline="0" dirty="0">
                <a:solidFill>
                  <a:srgbClr val="002060"/>
                </a:solidFill>
                <a:latin typeface="Symbol" panose="05050102010706020507" pitchFamily="18" charset="2"/>
                <a:ea typeface="Verdana" panose="020B0604030504040204" pitchFamily="34" charset="0"/>
              </a:rPr>
              <a:t>a</a:t>
            </a:r>
            <a:r>
              <a:rPr lang="it-IT" sz="2000" b="0" i="0" u="none" strike="noStrike" baseline="0" dirty="0">
                <a:solidFill>
                  <a:srgbClr val="002060"/>
                </a:solidFill>
                <a:latin typeface="Verdana" panose="020B0604030504040204" pitchFamily="34" charset="0"/>
                <a:ea typeface="Verdana" panose="020B0604030504040204" pitchFamily="34" charset="0"/>
              </a:rPr>
              <a:t> dipende dai costi che ciascuno dei due errori comporta.</a:t>
            </a:r>
          </a:p>
          <a:p>
            <a:pPr marL="0" indent="0" algn="just">
              <a:lnSpc>
                <a:spcPct val="130000"/>
              </a:lnSpc>
              <a:spcBef>
                <a:spcPts val="0"/>
              </a:spcBef>
              <a:spcAft>
                <a:spcPts val="600"/>
              </a:spcAft>
              <a:buNone/>
            </a:pPr>
            <a:r>
              <a:rPr lang="it-IT" sz="2000" b="0" i="0" u="none" strike="noStrike" baseline="0" dirty="0">
                <a:solidFill>
                  <a:srgbClr val="002060"/>
                </a:solidFill>
                <a:latin typeface="Verdana" panose="020B0604030504040204" pitchFamily="34" charset="0"/>
                <a:ea typeface="Verdana" panose="020B0604030504040204" pitchFamily="34" charset="0"/>
              </a:rPr>
              <a:t>Se costa tanto il cambiamento del processo produttivo si dovrebbe essere molto certi della sua necessità.</a:t>
            </a:r>
          </a:p>
          <a:p>
            <a:pPr marL="0" indent="0" algn="just">
              <a:lnSpc>
                <a:spcPct val="130000"/>
              </a:lnSpc>
              <a:spcBef>
                <a:spcPts val="0"/>
              </a:spcBef>
              <a:spcAft>
                <a:spcPts val="600"/>
              </a:spcAft>
              <a:buNone/>
            </a:pPr>
            <a:r>
              <a:rPr lang="it-IT" sz="2000" b="0" i="0" u="none" strike="noStrike" baseline="0" dirty="0">
                <a:solidFill>
                  <a:srgbClr val="002060"/>
                </a:solidFill>
                <a:latin typeface="Verdana" panose="020B0604030504040204" pitchFamily="34" charset="0"/>
                <a:ea typeface="Verdana" panose="020B0604030504040204" pitchFamily="34" charset="0"/>
              </a:rPr>
              <a:t>In tal caso l’errore di I specie è quello più grave e dovrà essere il più piccolo possibile.</a:t>
            </a:r>
            <a:endParaRPr lang="it-IT" altLang="it-IT" sz="2000" dirty="0">
              <a:solidFill>
                <a:srgbClr val="002060"/>
              </a:solidFill>
              <a:latin typeface="Verdana" panose="020B0604030504040204" pitchFamily="34" charset="0"/>
              <a:ea typeface="Verdana" panose="020B0604030504040204" pitchFamily="34" charset="0"/>
            </a:endParaRPr>
          </a:p>
        </p:txBody>
      </p:sp>
      <p:sp>
        <p:nvSpPr>
          <p:cNvPr id="31747" name="Segnaposto numero diapositiva 5">
            <a:extLst>
              <a:ext uri="{FF2B5EF4-FFF2-40B4-BE49-F238E27FC236}">
                <a16:creationId xmlns:a16="http://schemas.microsoft.com/office/drawing/2014/main" id="{9E28849C-E0E7-9768-ED68-401E3612E645}"/>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4AA09011-995B-4BC0-8FA9-DD194808C0F6}" type="slidenum">
              <a:rPr lang="it-IT" altLang="it-IT" sz="900">
                <a:latin typeface="Verdana" panose="020B0604030504040204" pitchFamily="34" charset="0"/>
                <a:cs typeface="Arial" panose="020B0604020202020204" pitchFamily="34" charset="0"/>
              </a:rPr>
              <a:pPr algn="r">
                <a:spcBef>
                  <a:spcPct val="0"/>
                </a:spcBef>
                <a:buClrTx/>
                <a:buSzTx/>
                <a:buFontTx/>
                <a:buNone/>
              </a:pPr>
              <a:t>25</a:t>
            </a:fld>
            <a:endParaRPr lang="it-IT" altLang="it-IT" sz="900">
              <a:latin typeface="Verdana" panose="020B060403050404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C1C223D4-CBD8-F6DB-1467-1C2FF88445A9}"/>
              </a:ext>
            </a:extLst>
          </p:cNvPr>
          <p:cNvSpPr>
            <a:spLocks noChangeArrowheads="1"/>
          </p:cNvSpPr>
          <p:nvPr/>
        </p:nvSpPr>
        <p:spPr bwMode="auto">
          <a:xfrm>
            <a:off x="611560" y="404664"/>
            <a:ext cx="7529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3600" b="0" i="0" u="none" strike="noStrike" baseline="0">
                <a:solidFill>
                  <a:srgbClr val="7030A0"/>
                </a:solidFill>
                <a:latin typeface="Verdana" panose="020B0604030504040204" pitchFamily="34" charset="0"/>
              </a:rPr>
              <a:t>I rischi del processo decisionale</a:t>
            </a:r>
            <a:endParaRPr lang="it-IT" altLang="it-IT" sz="3600"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a:extLst>
              <a:ext uri="{FF2B5EF4-FFF2-40B4-BE49-F238E27FC236}">
                <a16:creationId xmlns:a16="http://schemas.microsoft.com/office/drawing/2014/main" id="{CC882B21-90F8-E3BF-5DB1-B713067658DC}"/>
              </a:ext>
            </a:extLst>
          </p:cNvPr>
          <p:cNvSpPr txBox="1"/>
          <p:nvPr/>
        </p:nvSpPr>
        <p:spPr>
          <a:xfrm>
            <a:off x="250825" y="4819988"/>
            <a:ext cx="8424936" cy="1130438"/>
          </a:xfrm>
          <a:prstGeom prst="rect">
            <a:avLst/>
          </a:prstGeom>
          <a:noFill/>
        </p:spPr>
        <p:txBody>
          <a:bodyPr wrap="square">
            <a:spAutoFit/>
          </a:bodyPr>
          <a:lstStyle/>
          <a:p>
            <a:pPr algn="just">
              <a:lnSpc>
                <a:spcPct val="130000"/>
              </a:lnSpc>
              <a:spcAft>
                <a:spcPts val="600"/>
              </a:spcAft>
            </a:pPr>
            <a:r>
              <a:rPr lang="it-IT" b="0" i="0" u="none" strike="noStrike" baseline="0" dirty="0">
                <a:solidFill>
                  <a:srgbClr val="002060"/>
                </a:solidFill>
                <a:latin typeface="Verdana" panose="020B0604030504040204" pitchFamily="34" charset="0"/>
                <a:ea typeface="Verdana" panose="020B0604030504040204" pitchFamily="34" charset="0"/>
              </a:rPr>
              <a:t>Osservazione: a parità di </a:t>
            </a:r>
            <a:r>
              <a:rPr lang="it-IT" b="0" i="0" u="none" strike="noStrike" baseline="0" dirty="0">
                <a:solidFill>
                  <a:srgbClr val="002060"/>
                </a:solidFill>
                <a:latin typeface="Symbol" panose="05050102010706020507" pitchFamily="18" charset="2"/>
                <a:ea typeface="Verdana" panose="020B0604030504040204" pitchFamily="34" charset="0"/>
              </a:rPr>
              <a:t>a</a:t>
            </a:r>
            <a:r>
              <a:rPr lang="it-IT" b="0" i="0" u="none" strike="noStrike" baseline="0" dirty="0">
                <a:solidFill>
                  <a:srgbClr val="002060"/>
                </a:solidFill>
                <a:latin typeface="Verdana" panose="020B0604030504040204" pitchFamily="34" charset="0"/>
                <a:ea typeface="Verdana" panose="020B0604030504040204" pitchFamily="34" charset="0"/>
              </a:rPr>
              <a:t>, se la numerosità campionaria aumenta, si riduce la probabilità di commettere un errore di II specie e quindi aumenta la potenza del test.</a:t>
            </a:r>
            <a:endParaRPr lang="it-IT"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113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5">
            <a:extLst>
              <a:ext uri="{FF2B5EF4-FFF2-40B4-BE49-F238E27FC236}">
                <a16:creationId xmlns:a16="http://schemas.microsoft.com/office/drawing/2014/main" id="{2327F024-31D4-0DCA-8493-3504BFE9975E}"/>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B2B40D3-2E85-4646-A632-2021AC984F07}" type="slidenum">
              <a:rPr lang="it-IT" altLang="it-IT" sz="900">
                <a:latin typeface="Verdana" panose="020B0604030504040204" pitchFamily="34" charset="0"/>
                <a:cs typeface="Arial" panose="020B0604020202020204" pitchFamily="34" charset="0"/>
              </a:rPr>
              <a:pPr algn="r" eaLnBrk="1" hangingPunct="1">
                <a:spcBef>
                  <a:spcPct val="0"/>
                </a:spcBef>
                <a:buClrTx/>
                <a:buSzTx/>
                <a:buFontTx/>
                <a:buNone/>
              </a:pPr>
              <a:t>26</a:t>
            </a:fld>
            <a:endParaRPr lang="it-IT" altLang="it-IT" sz="900">
              <a:latin typeface="Verdana" panose="020B0604030504040204" pitchFamily="34" charset="0"/>
              <a:cs typeface="Arial" panose="020B0604020202020204" pitchFamily="34" charset="0"/>
            </a:endParaRPr>
          </a:p>
        </p:txBody>
      </p:sp>
      <p:sp>
        <p:nvSpPr>
          <p:cNvPr id="34820" name="Rettangolo 2">
            <a:extLst>
              <a:ext uri="{FF2B5EF4-FFF2-40B4-BE49-F238E27FC236}">
                <a16:creationId xmlns:a16="http://schemas.microsoft.com/office/drawing/2014/main" id="{173D96F7-CB6F-06DA-3B3A-ABF1B0C16635}"/>
              </a:ext>
            </a:extLst>
          </p:cNvPr>
          <p:cNvSpPr>
            <a:spLocks noChangeArrowheads="1"/>
          </p:cNvSpPr>
          <p:nvPr/>
        </p:nvSpPr>
        <p:spPr bwMode="auto">
          <a:xfrm>
            <a:off x="611560" y="210919"/>
            <a:ext cx="6916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sz="3600" b="0" i="0" u="none" strike="noStrike" baseline="0" dirty="0">
                <a:solidFill>
                  <a:srgbClr val="7030A0"/>
                </a:solidFill>
                <a:latin typeface="Verdana" panose="020B0604030504040204" pitchFamily="34" charset="0"/>
              </a:rPr>
              <a:t>Passi per la verifica di ipotesi</a:t>
            </a:r>
            <a:endParaRPr lang="it-IT" altLang="it-IT" sz="3600"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asellaDiTesto 2">
            <a:extLst>
              <a:ext uri="{FF2B5EF4-FFF2-40B4-BE49-F238E27FC236}">
                <a16:creationId xmlns:a16="http://schemas.microsoft.com/office/drawing/2014/main" id="{7AB3DA51-2604-385E-E2AB-2AAAB8908EA3}"/>
              </a:ext>
            </a:extLst>
          </p:cNvPr>
          <p:cNvSpPr txBox="1"/>
          <p:nvPr/>
        </p:nvSpPr>
        <p:spPr>
          <a:xfrm>
            <a:off x="251520" y="1613470"/>
            <a:ext cx="8640960" cy="3631059"/>
          </a:xfrm>
          <a:prstGeom prst="rect">
            <a:avLst/>
          </a:prstGeom>
          <a:noFill/>
        </p:spPr>
        <p:txBody>
          <a:bodyPr wrap="square">
            <a:spAutoFit/>
          </a:bodyPr>
          <a:lstStyle/>
          <a:p>
            <a:pPr marL="457200" indent="-457200" algn="just">
              <a:lnSpc>
                <a:spcPct val="130000"/>
              </a:lnSpc>
              <a:spcAft>
                <a:spcPts val="600"/>
              </a:spcAft>
              <a:buFont typeface="+mj-lt"/>
              <a:buAutoNum type="arabicParenR"/>
            </a:pPr>
            <a:r>
              <a:rPr lang="it-IT" sz="2000" b="0" i="0" u="none" strike="noStrike" baseline="0" dirty="0">
                <a:solidFill>
                  <a:srgbClr val="002060"/>
                </a:solidFill>
                <a:latin typeface="Verdana" panose="020B0604030504040204" pitchFamily="34" charset="0"/>
                <a:ea typeface="Verdana" panose="020B0604030504040204" pitchFamily="34" charset="0"/>
              </a:rPr>
              <a:t>Definizione del sistema di ipotesi</a:t>
            </a:r>
          </a:p>
          <a:p>
            <a:pPr marL="457200" indent="-457200" algn="just">
              <a:lnSpc>
                <a:spcPct val="130000"/>
              </a:lnSpc>
              <a:spcAft>
                <a:spcPts val="600"/>
              </a:spcAft>
              <a:buFont typeface="+mj-lt"/>
              <a:buAutoNum type="arabicParenR"/>
            </a:pPr>
            <a:r>
              <a:rPr lang="it-IT" sz="2000" b="0" i="0" u="none" strike="noStrike" baseline="0" dirty="0">
                <a:solidFill>
                  <a:srgbClr val="002060"/>
                </a:solidFill>
                <a:latin typeface="Verdana" panose="020B0604030504040204" pitchFamily="34" charset="0"/>
                <a:ea typeface="Verdana" panose="020B0604030504040204" pitchFamily="34" charset="0"/>
              </a:rPr>
              <a:t>Scelta del livello </a:t>
            </a:r>
            <a:r>
              <a:rPr lang="it-IT" sz="2000" b="0" i="0" u="none" strike="noStrike" baseline="0" dirty="0">
                <a:solidFill>
                  <a:srgbClr val="002060"/>
                </a:solidFill>
                <a:latin typeface="Symbol" panose="05050102010706020507" pitchFamily="18" charset="2"/>
                <a:ea typeface="Verdana" panose="020B0604030504040204" pitchFamily="34" charset="0"/>
              </a:rPr>
              <a:t>a</a:t>
            </a:r>
            <a:r>
              <a:rPr lang="it-IT" sz="2000" b="0" i="0" u="none" strike="noStrike" baseline="0" dirty="0">
                <a:solidFill>
                  <a:srgbClr val="002060"/>
                </a:solidFill>
                <a:latin typeface="Verdana" panose="020B0604030504040204" pitchFamily="34" charset="0"/>
                <a:ea typeface="Verdana" panose="020B0604030504040204" pitchFamily="34" charset="0"/>
              </a:rPr>
              <a:t> di significatività del test e della numerosità campionaria n</a:t>
            </a:r>
          </a:p>
          <a:p>
            <a:pPr marL="457200" indent="-457200" algn="just">
              <a:lnSpc>
                <a:spcPct val="130000"/>
              </a:lnSpc>
              <a:spcAft>
                <a:spcPts val="600"/>
              </a:spcAft>
              <a:buFont typeface="+mj-lt"/>
              <a:buAutoNum type="arabicParenR"/>
            </a:pPr>
            <a:r>
              <a:rPr lang="it-IT" sz="2000" b="0" i="0" u="none" strike="noStrike" baseline="0" dirty="0">
                <a:solidFill>
                  <a:srgbClr val="002060"/>
                </a:solidFill>
                <a:latin typeface="Verdana" panose="020B0604030504040204" pitchFamily="34" charset="0"/>
                <a:ea typeface="Verdana" panose="020B0604030504040204" pitchFamily="34" charset="0"/>
              </a:rPr>
              <a:t>Definizione della regione di rifiuto</a:t>
            </a:r>
          </a:p>
          <a:p>
            <a:pPr marL="457200" indent="-457200" algn="just">
              <a:lnSpc>
                <a:spcPct val="130000"/>
              </a:lnSpc>
              <a:spcAft>
                <a:spcPts val="600"/>
              </a:spcAft>
              <a:buFont typeface="+mj-lt"/>
              <a:buAutoNum type="arabicParenR"/>
            </a:pPr>
            <a:r>
              <a:rPr lang="it-IT" sz="2000" b="0" i="0" u="none" strike="noStrike" baseline="0" dirty="0">
                <a:solidFill>
                  <a:srgbClr val="002060"/>
                </a:solidFill>
                <a:latin typeface="Verdana" panose="020B0604030504040204" pitchFamily="34" charset="0"/>
                <a:ea typeface="Verdana" panose="020B0604030504040204" pitchFamily="34" charset="0"/>
              </a:rPr>
              <a:t>Estrazione del campione</a:t>
            </a:r>
          </a:p>
          <a:p>
            <a:pPr marL="457200" indent="-457200" algn="just">
              <a:lnSpc>
                <a:spcPct val="130000"/>
              </a:lnSpc>
              <a:spcAft>
                <a:spcPts val="600"/>
              </a:spcAft>
              <a:buFont typeface="+mj-lt"/>
              <a:buAutoNum type="arabicParenR"/>
            </a:pPr>
            <a:r>
              <a:rPr lang="it-IT" sz="2000" b="0" i="0" u="none" strike="noStrike" baseline="0" dirty="0">
                <a:solidFill>
                  <a:srgbClr val="002060"/>
                </a:solidFill>
                <a:latin typeface="Verdana" panose="020B0604030504040204" pitchFamily="34" charset="0"/>
                <a:ea typeface="Verdana" panose="020B0604030504040204" pitchFamily="34" charset="0"/>
              </a:rPr>
              <a:t>Calcolo del valore della statistica test sulla base dei dati campionari</a:t>
            </a:r>
          </a:p>
          <a:p>
            <a:pPr marL="457200" indent="-457200" algn="just">
              <a:lnSpc>
                <a:spcPct val="130000"/>
              </a:lnSpc>
              <a:spcAft>
                <a:spcPts val="600"/>
              </a:spcAft>
              <a:buFont typeface="+mj-lt"/>
              <a:buAutoNum type="arabicParenR"/>
            </a:pPr>
            <a:r>
              <a:rPr lang="it-IT" sz="2000" b="0" i="0" u="none" strike="noStrike" baseline="0" dirty="0">
                <a:solidFill>
                  <a:srgbClr val="002060"/>
                </a:solidFill>
                <a:latin typeface="Verdana" panose="020B0604030504040204" pitchFamily="34" charset="0"/>
                <a:ea typeface="Verdana" panose="020B0604030504040204" pitchFamily="34" charset="0"/>
              </a:rPr>
              <a:t>Decisione</a:t>
            </a:r>
            <a:endParaRPr lang="it-IT" sz="2000"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11847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5">
            <a:extLst>
              <a:ext uri="{FF2B5EF4-FFF2-40B4-BE49-F238E27FC236}">
                <a16:creationId xmlns:a16="http://schemas.microsoft.com/office/drawing/2014/main" id="{680125B9-F3D2-FC7F-0B21-09986EC1BD5D}"/>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5373FED-F8E5-4A10-9D4D-D7DF75EF71F4}" type="slidenum">
              <a:rPr lang="it-IT" altLang="it-IT" sz="900">
                <a:latin typeface="Verdana" panose="020B0604030504040204" pitchFamily="34" charset="0"/>
                <a:cs typeface="Arial" panose="020B0604020202020204" pitchFamily="34" charset="0"/>
              </a:rPr>
              <a:pPr algn="r" eaLnBrk="1" hangingPunct="1">
                <a:spcBef>
                  <a:spcPct val="0"/>
                </a:spcBef>
                <a:buClrTx/>
                <a:buSzTx/>
                <a:buFontTx/>
                <a:buNone/>
              </a:pPr>
              <a:t>27</a:t>
            </a:fld>
            <a:endParaRPr lang="it-IT" altLang="it-IT" sz="900">
              <a:latin typeface="Verdana" panose="020B0604030504040204" pitchFamily="34" charset="0"/>
              <a:cs typeface="Arial" panose="020B0604020202020204" pitchFamily="34" charset="0"/>
            </a:endParaRPr>
          </a:p>
        </p:txBody>
      </p:sp>
      <p:sp>
        <p:nvSpPr>
          <p:cNvPr id="32771" name="Rettangolo 1">
            <a:extLst>
              <a:ext uri="{FF2B5EF4-FFF2-40B4-BE49-F238E27FC236}">
                <a16:creationId xmlns:a16="http://schemas.microsoft.com/office/drawing/2014/main" id="{2411C67B-6D13-F4A7-A5C0-46CD3E261525}"/>
              </a:ext>
            </a:extLst>
          </p:cNvPr>
          <p:cNvSpPr>
            <a:spLocks noChangeArrowheads="1"/>
          </p:cNvSpPr>
          <p:nvPr/>
        </p:nvSpPr>
        <p:spPr bwMode="auto">
          <a:xfrm>
            <a:off x="282710" y="1548785"/>
            <a:ext cx="8461375" cy="435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a:lnSpc>
                <a:spcPct val="130000"/>
              </a:lnSpc>
              <a:spcBef>
                <a:spcPts val="0"/>
              </a:spcBef>
              <a:spcAft>
                <a:spcPts val="600"/>
              </a:spcAft>
              <a:buNone/>
            </a:pPr>
            <a:r>
              <a:rPr lang="it-IT" sz="2000" b="0" i="0" u="none" strike="noStrike" baseline="0" dirty="0">
                <a:solidFill>
                  <a:srgbClr val="002060"/>
                </a:solidFill>
                <a:latin typeface="Verdana" panose="020B0604030504040204" pitchFamily="34" charset="0"/>
                <a:ea typeface="Verdana" panose="020B0604030504040204" pitchFamily="34" charset="0"/>
              </a:rPr>
              <a:t>La conclusione di un test può dipendere dalla scelta del livello di significatività </a:t>
            </a:r>
            <a:r>
              <a:rPr lang="it-IT" sz="2000" b="0" i="0" u="none" strike="noStrike" baseline="0" dirty="0">
                <a:solidFill>
                  <a:srgbClr val="002060"/>
                </a:solidFill>
                <a:latin typeface="Symbol" panose="05050102010706020507" pitchFamily="18" charset="2"/>
                <a:ea typeface="Verdana" panose="020B0604030504040204" pitchFamily="34" charset="0"/>
              </a:rPr>
              <a:t>a</a:t>
            </a:r>
            <a:r>
              <a:rPr lang="it-IT" sz="2000" b="0" i="0" u="none" strike="noStrike" baseline="0" dirty="0">
                <a:solidFill>
                  <a:srgbClr val="002060"/>
                </a:solidFill>
                <a:latin typeface="Verdana" panose="020B0604030504040204" pitchFamily="34" charset="0"/>
                <a:ea typeface="Verdana" panose="020B0604030504040204" pitchFamily="34" charset="0"/>
              </a:rPr>
              <a:t>.</a:t>
            </a:r>
          </a:p>
          <a:p>
            <a:pPr algn="just">
              <a:lnSpc>
                <a:spcPct val="130000"/>
              </a:lnSpc>
              <a:spcBef>
                <a:spcPts val="0"/>
              </a:spcBef>
              <a:spcAft>
                <a:spcPts val="600"/>
              </a:spcAft>
              <a:buNone/>
            </a:pPr>
            <a:r>
              <a:rPr lang="it-IT" sz="2000" b="0" i="0" u="none" strike="noStrike" baseline="0" dirty="0">
                <a:solidFill>
                  <a:srgbClr val="002060"/>
                </a:solidFill>
                <a:latin typeface="Verdana" panose="020B0604030504040204" pitchFamily="34" charset="0"/>
                <a:ea typeface="Verdana" panose="020B0604030504040204" pitchFamily="34" charset="0"/>
              </a:rPr>
              <a:t>Un’ipotesi nulla rifiutata per </a:t>
            </a:r>
            <a:r>
              <a:rPr lang="it-IT" sz="2000" b="0" i="0" u="none" strike="noStrike" baseline="0" dirty="0">
                <a:solidFill>
                  <a:srgbClr val="002060"/>
                </a:solidFill>
                <a:latin typeface="Symbol" panose="05050102010706020507" pitchFamily="18" charset="2"/>
                <a:ea typeface="Verdana" panose="020B0604030504040204" pitchFamily="34" charset="0"/>
              </a:rPr>
              <a:t>a </a:t>
            </a:r>
            <a:r>
              <a:rPr lang="it-IT" sz="2000" b="0" i="0" u="none" strike="noStrike" baseline="0" dirty="0">
                <a:solidFill>
                  <a:srgbClr val="002060"/>
                </a:solidFill>
                <a:latin typeface="Verdana" panose="020B0604030504040204" pitchFamily="34" charset="0"/>
                <a:ea typeface="Verdana" panose="020B0604030504040204" pitchFamily="34" charset="0"/>
              </a:rPr>
              <a:t>=0,10 potrebbe essere accettata con </a:t>
            </a:r>
            <a:r>
              <a:rPr lang="it-IT" sz="2000" b="0" i="0" u="none" strike="noStrike" baseline="0" dirty="0">
                <a:solidFill>
                  <a:srgbClr val="002060"/>
                </a:solidFill>
                <a:latin typeface="Symbol" panose="05050102010706020507" pitchFamily="18" charset="2"/>
                <a:ea typeface="Verdana" panose="020B0604030504040204" pitchFamily="34" charset="0"/>
              </a:rPr>
              <a:t>a </a:t>
            </a:r>
            <a:r>
              <a:rPr lang="el-GR" sz="2000" b="0" i="0" u="none" strike="noStrike" baseline="0" dirty="0">
                <a:solidFill>
                  <a:srgbClr val="002060"/>
                </a:solidFill>
                <a:latin typeface="Verdana" panose="020B0604030504040204" pitchFamily="34" charset="0"/>
                <a:ea typeface="Verdana" panose="020B0604030504040204" pitchFamily="34" charset="0"/>
              </a:rPr>
              <a:t>=0,01</a:t>
            </a:r>
            <a:r>
              <a:rPr lang="it-IT" sz="2000" b="0" i="0" u="none" strike="noStrike" baseline="0" dirty="0">
                <a:solidFill>
                  <a:srgbClr val="002060"/>
                </a:solidFill>
                <a:latin typeface="Verdana" panose="020B0604030504040204" pitchFamily="34" charset="0"/>
                <a:ea typeface="Verdana" panose="020B0604030504040204" pitchFamily="34" charset="0"/>
              </a:rPr>
              <a:t>.</a:t>
            </a:r>
          </a:p>
          <a:p>
            <a:pPr algn="just">
              <a:lnSpc>
                <a:spcPct val="130000"/>
              </a:lnSpc>
              <a:spcBef>
                <a:spcPts val="0"/>
              </a:spcBef>
              <a:spcAft>
                <a:spcPts val="600"/>
              </a:spcAft>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Nella pratica si utilizza ampiamente l'approccio del p-</a:t>
            </a:r>
            <a:r>
              <a:rPr lang="it-IT" altLang="it-IT" sz="2000" dirty="0" err="1">
                <a:solidFill>
                  <a:srgbClr val="002060"/>
                </a:solidFill>
                <a:latin typeface="Verdana" panose="020B0604030504040204" pitchFamily="34" charset="0"/>
                <a:ea typeface="Verdana" panose="020B0604030504040204" pitchFamily="34" charset="0"/>
                <a:cs typeface="Verdana" panose="020B0604030504040204" pitchFamily="34" charset="0"/>
              </a:rPr>
              <a:t>value</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algn="just">
              <a:lnSpc>
                <a:spcPct val="130000"/>
              </a:lnSpc>
              <a:spcBef>
                <a:spcPts val="0"/>
              </a:spcBef>
              <a:spcAft>
                <a:spcPts val="600"/>
              </a:spcAft>
              <a:buNone/>
            </a:pPr>
            <a:r>
              <a:rPr lang="it-IT" sz="2000" dirty="0">
                <a:solidFill>
                  <a:srgbClr val="002060"/>
                </a:solidFill>
                <a:latin typeface="Verdana" panose="020B0604030504040204" pitchFamily="34" charset="0"/>
                <a:ea typeface="Verdana" panose="020B0604030504040204" pitchFamily="34" charset="0"/>
              </a:rPr>
              <a:t>L’approccio del p-</a:t>
            </a:r>
            <a:r>
              <a:rPr lang="it-IT" sz="2000" dirty="0" err="1">
                <a:solidFill>
                  <a:srgbClr val="002060"/>
                </a:solidFill>
                <a:latin typeface="Verdana" panose="020B0604030504040204" pitchFamily="34" charset="0"/>
                <a:ea typeface="Verdana" panose="020B0604030504040204" pitchFamily="34" charset="0"/>
              </a:rPr>
              <a:t>value</a:t>
            </a:r>
            <a:r>
              <a:rPr lang="it-IT" sz="2000" dirty="0">
                <a:solidFill>
                  <a:srgbClr val="002060"/>
                </a:solidFill>
                <a:latin typeface="Verdana" panose="020B0604030504040204" pitchFamily="34" charset="0"/>
                <a:ea typeface="Verdana" panose="020B0604030504040204" pitchFamily="34" charset="0"/>
              </a:rPr>
              <a:t> permette di sganciare l’esito del test dalla scelta di </a:t>
            </a:r>
            <a:r>
              <a:rPr lang="it-IT" sz="2000" b="0" i="0" u="none" strike="noStrike" baseline="0" dirty="0">
                <a:solidFill>
                  <a:srgbClr val="002060"/>
                </a:solidFill>
                <a:latin typeface="Symbol" panose="05050102010706020507" pitchFamily="18" charset="2"/>
                <a:ea typeface="Verdana" panose="020B0604030504040204" pitchFamily="34" charset="0"/>
              </a:rPr>
              <a:t>a</a:t>
            </a:r>
            <a:r>
              <a:rPr lang="it-IT" sz="2000" dirty="0">
                <a:solidFill>
                  <a:srgbClr val="002060"/>
                </a:solidFill>
                <a:latin typeface="Verdana" panose="020B0604030504040204" pitchFamily="34" charset="0"/>
                <a:ea typeface="Verdana" panose="020B0604030504040204" pitchFamily="34" charset="0"/>
              </a:rPr>
              <a:t>.</a:t>
            </a:r>
          </a:p>
          <a:p>
            <a:pPr algn="just" eaLnBrk="1" hangingPunct="1">
              <a:lnSpc>
                <a:spcPct val="130000"/>
              </a:lnSpc>
              <a:spcBef>
                <a:spcPts val="0"/>
              </a:spcBef>
              <a:spcAft>
                <a:spcPts val="600"/>
              </a:spcAft>
              <a:buClrTx/>
              <a:buSzTx/>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Il p-</a:t>
            </a:r>
            <a:r>
              <a:rPr lang="it-IT" altLang="it-IT" sz="2000" dirty="0" err="1">
                <a:solidFill>
                  <a:srgbClr val="002060"/>
                </a:solidFill>
                <a:latin typeface="Verdana" panose="020B0604030504040204" pitchFamily="34" charset="0"/>
                <a:ea typeface="Verdana" panose="020B0604030504040204" pitchFamily="34" charset="0"/>
                <a:cs typeface="Verdana" panose="020B0604030504040204" pitchFamily="34" charset="0"/>
              </a:rPr>
              <a:t>value</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è definito come la probabilità di un valore della statistica test, uguale o più estremo di quello osservato effettivamente sul campione quando l'ipotesi nulla è vera. </a:t>
            </a:r>
          </a:p>
        </p:txBody>
      </p:sp>
      <p:sp>
        <p:nvSpPr>
          <p:cNvPr id="32772" name="Rettangolo 2">
            <a:extLst>
              <a:ext uri="{FF2B5EF4-FFF2-40B4-BE49-F238E27FC236}">
                <a16:creationId xmlns:a16="http://schemas.microsoft.com/office/drawing/2014/main" id="{EAEA4BBA-FC23-5622-B118-5FB6AE372B72}"/>
              </a:ext>
            </a:extLst>
          </p:cNvPr>
          <p:cNvSpPr>
            <a:spLocks noChangeArrowheads="1"/>
          </p:cNvSpPr>
          <p:nvPr/>
        </p:nvSpPr>
        <p:spPr bwMode="auto">
          <a:xfrm>
            <a:off x="290513" y="211138"/>
            <a:ext cx="856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 Approccio del p-value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5">
            <a:extLst>
              <a:ext uri="{FF2B5EF4-FFF2-40B4-BE49-F238E27FC236}">
                <a16:creationId xmlns:a16="http://schemas.microsoft.com/office/drawing/2014/main" id="{680125B9-F3D2-FC7F-0B21-09986EC1BD5D}"/>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5373FED-F8E5-4A10-9D4D-D7DF75EF71F4}" type="slidenum">
              <a:rPr lang="it-IT" altLang="it-IT" sz="900">
                <a:latin typeface="Verdana" panose="020B0604030504040204" pitchFamily="34" charset="0"/>
                <a:cs typeface="Arial" panose="020B0604020202020204" pitchFamily="34" charset="0"/>
              </a:rPr>
              <a:pPr algn="r" eaLnBrk="1" hangingPunct="1">
                <a:spcBef>
                  <a:spcPct val="0"/>
                </a:spcBef>
                <a:buClrTx/>
                <a:buSzTx/>
                <a:buFontTx/>
                <a:buNone/>
              </a:pPr>
              <a:t>28</a:t>
            </a:fld>
            <a:endParaRPr lang="it-IT" altLang="it-IT" sz="900">
              <a:latin typeface="Verdana" panose="020B0604030504040204" pitchFamily="34" charset="0"/>
              <a:cs typeface="Arial" panose="020B0604020202020204" pitchFamily="34" charset="0"/>
            </a:endParaRPr>
          </a:p>
        </p:txBody>
      </p:sp>
      <p:sp>
        <p:nvSpPr>
          <p:cNvPr id="32772" name="Rettangolo 2">
            <a:extLst>
              <a:ext uri="{FF2B5EF4-FFF2-40B4-BE49-F238E27FC236}">
                <a16:creationId xmlns:a16="http://schemas.microsoft.com/office/drawing/2014/main" id="{EAEA4BBA-FC23-5622-B118-5FB6AE372B72}"/>
              </a:ext>
            </a:extLst>
          </p:cNvPr>
          <p:cNvSpPr>
            <a:spLocks noChangeArrowheads="1"/>
          </p:cNvSpPr>
          <p:nvPr/>
        </p:nvSpPr>
        <p:spPr bwMode="auto">
          <a:xfrm>
            <a:off x="290513" y="211138"/>
            <a:ext cx="856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 Approccio del p-value</a:t>
            </a:r>
          </a:p>
        </p:txBody>
      </p:sp>
      <p:sp>
        <p:nvSpPr>
          <p:cNvPr id="3" name="CasellaDiTesto 2">
            <a:extLst>
              <a:ext uri="{FF2B5EF4-FFF2-40B4-BE49-F238E27FC236}">
                <a16:creationId xmlns:a16="http://schemas.microsoft.com/office/drawing/2014/main" id="{3FA02DAD-44A9-2219-2E5C-DAB233C5F5C4}"/>
              </a:ext>
            </a:extLst>
          </p:cNvPr>
          <p:cNvSpPr txBox="1"/>
          <p:nvPr/>
        </p:nvSpPr>
        <p:spPr>
          <a:xfrm>
            <a:off x="179512" y="1484784"/>
            <a:ext cx="8352928" cy="4632037"/>
          </a:xfrm>
          <a:prstGeom prst="rect">
            <a:avLst/>
          </a:prstGeom>
          <a:noFill/>
        </p:spPr>
        <p:txBody>
          <a:bodyPr wrap="square">
            <a:spAutoFit/>
          </a:bodyPr>
          <a:lstStyle/>
          <a:p>
            <a:pPr algn="just" eaLnBrk="1" hangingPunct="1">
              <a:lnSpc>
                <a:spcPct val="130000"/>
              </a:lnSpc>
              <a:spcBef>
                <a:spcPts val="0"/>
              </a:spcBef>
              <a:spcAft>
                <a:spcPts val="600"/>
              </a:spcAft>
              <a:buClrTx/>
              <a:buSzTx/>
              <a:buNone/>
            </a:pPr>
            <a:r>
              <a:rPr lang="it-IT" altLang="it-IT" sz="2000" dirty="0">
                <a:solidFill>
                  <a:srgbClr val="002060"/>
                </a:solidFill>
                <a:latin typeface="Verdana" panose="020B0604030504040204" pitchFamily="34" charset="0"/>
                <a:ea typeface="Verdana" panose="020B0604030504040204" pitchFamily="34" charset="0"/>
              </a:rPr>
              <a:t>Il p-</a:t>
            </a:r>
            <a:r>
              <a:rPr lang="it-IT" altLang="it-IT" sz="2000" dirty="0" err="1">
                <a:solidFill>
                  <a:srgbClr val="002060"/>
                </a:solidFill>
                <a:latin typeface="Verdana" panose="020B0604030504040204" pitchFamily="34" charset="0"/>
                <a:ea typeface="Verdana" panose="020B0604030504040204" pitchFamily="34" charset="0"/>
              </a:rPr>
              <a:t>value</a:t>
            </a:r>
            <a:r>
              <a:rPr lang="it-IT" altLang="it-IT" sz="2000" dirty="0">
                <a:solidFill>
                  <a:srgbClr val="002060"/>
                </a:solidFill>
                <a:latin typeface="Verdana" panose="020B0604030504040204" pitchFamily="34" charset="0"/>
                <a:ea typeface="Verdana" panose="020B0604030504040204" pitchFamily="34" charset="0"/>
              </a:rPr>
              <a:t> è chiamato anche “livello di significatività osservato”.</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algn="just" eaLnBrk="1" hangingPunct="1">
              <a:lnSpc>
                <a:spcPct val="130000"/>
              </a:lnSpc>
              <a:spcBef>
                <a:spcPts val="0"/>
              </a:spcBef>
              <a:spcAft>
                <a:spcPts val="600"/>
              </a:spcAft>
              <a:buClrTx/>
              <a:buSzTx/>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Il p-</a:t>
            </a:r>
            <a:r>
              <a:rPr lang="it-IT" altLang="it-IT" sz="2000" dirty="0" err="1">
                <a:solidFill>
                  <a:srgbClr val="002060"/>
                </a:solidFill>
                <a:latin typeface="Verdana" panose="020B0604030504040204" pitchFamily="34" charset="0"/>
                <a:ea typeface="Verdana" panose="020B0604030504040204" pitchFamily="34" charset="0"/>
                <a:cs typeface="Verdana" panose="020B0604030504040204" pitchFamily="34" charset="0"/>
              </a:rPr>
              <a:t>value</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è il più piccolo livello di significatività che conduce al rifiuto di 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p>
          <a:p>
            <a:pPr algn="just" eaLnBrk="1" hangingPunct="1">
              <a:lnSpc>
                <a:spcPct val="130000"/>
              </a:lnSpc>
              <a:spcBef>
                <a:spcPts val="0"/>
              </a:spcBef>
              <a:spcAft>
                <a:spcPts val="600"/>
              </a:spcAft>
            </a:pPr>
            <a:r>
              <a:rPr lang="it-IT" sz="2000" dirty="0">
                <a:solidFill>
                  <a:srgbClr val="002060"/>
                </a:solidFill>
                <a:latin typeface="Verdana" panose="020B0604030504040204" pitchFamily="34" charset="0"/>
                <a:ea typeface="Verdana" panose="020B0604030504040204" pitchFamily="34" charset="0"/>
              </a:rPr>
              <a:t>A differenza di </a:t>
            </a:r>
            <a:r>
              <a:rPr lang="it-IT" sz="2000" dirty="0">
                <a:solidFill>
                  <a:srgbClr val="002060"/>
                </a:solidFill>
                <a:latin typeface="Symbol" panose="05050102010706020507" pitchFamily="18" charset="2"/>
                <a:ea typeface="Verdana" panose="020B0604030504040204" pitchFamily="34" charset="0"/>
              </a:rPr>
              <a:t>a</a:t>
            </a:r>
            <a:r>
              <a:rPr lang="it-IT" sz="2000" dirty="0">
                <a:solidFill>
                  <a:srgbClr val="002060"/>
                </a:solidFill>
                <a:latin typeface="Verdana" panose="020B0604030504040204" pitchFamily="34" charset="0"/>
                <a:ea typeface="Verdana" panose="020B0604030504040204" pitchFamily="34" charset="0"/>
              </a:rPr>
              <a:t> non è una quantità fissata a priori.</a:t>
            </a:r>
          </a:p>
          <a:p>
            <a:pPr algn="just" eaLnBrk="1" hangingPunct="1">
              <a:lnSpc>
                <a:spcPct val="130000"/>
              </a:lnSpc>
              <a:spcBef>
                <a:spcPts val="0"/>
              </a:spcBef>
              <a:spcAft>
                <a:spcPts val="600"/>
              </a:spcAft>
            </a:pPr>
            <a:r>
              <a:rPr lang="it-IT" sz="2000" dirty="0">
                <a:solidFill>
                  <a:srgbClr val="002060"/>
                </a:solidFill>
                <a:latin typeface="Verdana" panose="020B0604030504040204" pitchFamily="34" charset="0"/>
                <a:ea typeface="Verdana" panose="020B0604030504040204" pitchFamily="34" charset="0"/>
              </a:rPr>
              <a:t>Misura quanto i dati campionari </a:t>
            </a:r>
            <a:r>
              <a:rPr lang="it-IT" sz="2000" dirty="0" smtClean="0">
                <a:solidFill>
                  <a:srgbClr val="002060"/>
                </a:solidFill>
                <a:latin typeface="Verdana" panose="020B0604030504040204" pitchFamily="34" charset="0"/>
                <a:ea typeface="Verdana" panose="020B0604030504040204" pitchFamily="34" charset="0"/>
              </a:rPr>
              <a:t>supportano H</a:t>
            </a:r>
            <a:r>
              <a:rPr lang="it-IT" sz="2000" baseline="-25000" dirty="0" smtClean="0">
                <a:solidFill>
                  <a:srgbClr val="002060"/>
                </a:solidFill>
                <a:latin typeface="Verdana" panose="020B0604030504040204" pitchFamily="34" charset="0"/>
                <a:ea typeface="Verdana" panose="020B0604030504040204" pitchFamily="34" charset="0"/>
              </a:rPr>
              <a:t>0</a:t>
            </a:r>
            <a:r>
              <a:rPr lang="it-IT" sz="2000" dirty="0">
                <a:solidFill>
                  <a:srgbClr val="002060"/>
                </a:solidFill>
                <a:latin typeface="Verdana" panose="020B0604030504040204" pitchFamily="34" charset="0"/>
                <a:ea typeface="Verdana" panose="020B0604030504040204" pitchFamily="34" charset="0"/>
              </a:rPr>
              <a:t>: più piccolo è il p-</a:t>
            </a:r>
            <a:r>
              <a:rPr lang="it-IT" sz="2000" dirty="0" err="1">
                <a:solidFill>
                  <a:srgbClr val="002060"/>
                </a:solidFill>
                <a:latin typeface="Verdana" panose="020B0604030504040204" pitchFamily="34" charset="0"/>
                <a:ea typeface="Verdana" panose="020B0604030504040204" pitchFamily="34" charset="0"/>
              </a:rPr>
              <a:t>value</a:t>
            </a:r>
            <a:r>
              <a:rPr lang="it-IT" sz="2000" dirty="0">
                <a:solidFill>
                  <a:srgbClr val="002060"/>
                </a:solidFill>
                <a:latin typeface="Verdana" panose="020B0604030504040204" pitchFamily="34" charset="0"/>
                <a:ea typeface="Verdana" panose="020B0604030504040204" pitchFamily="34" charset="0"/>
              </a:rPr>
              <a:t>, minore è il supporto a favore di H</a:t>
            </a:r>
            <a:r>
              <a:rPr lang="it-IT" sz="2000" baseline="-25000" dirty="0">
                <a:solidFill>
                  <a:srgbClr val="002060"/>
                </a:solidFill>
                <a:latin typeface="Verdana" panose="020B0604030504040204" pitchFamily="34" charset="0"/>
                <a:ea typeface="Verdana" panose="020B0604030504040204" pitchFamily="34" charset="0"/>
              </a:rPr>
              <a:t>0</a:t>
            </a:r>
            <a:r>
              <a:rPr lang="it-IT" sz="2000" dirty="0">
                <a:solidFill>
                  <a:srgbClr val="002060"/>
                </a:solidFill>
                <a:latin typeface="Verdana" panose="020B0604030504040204" pitchFamily="34" charset="0"/>
                <a:ea typeface="Verdana" panose="020B0604030504040204" pitchFamily="34" charset="0"/>
              </a:rPr>
              <a:t> (maggiore è l’evidenza contro </a:t>
            </a:r>
            <a:r>
              <a:rPr lang="it-IT" sz="2000" b="0" i="0" u="none" strike="noStrike" baseline="0" dirty="0">
                <a:solidFill>
                  <a:srgbClr val="002060"/>
                </a:solidFill>
                <a:latin typeface="Verdana" panose="020B0604030504040204" pitchFamily="34" charset="0"/>
              </a:rPr>
              <a:t>H</a:t>
            </a:r>
            <a:r>
              <a:rPr lang="it-IT" sz="2000" baseline="-25000" dirty="0">
                <a:solidFill>
                  <a:srgbClr val="002060"/>
                </a:solidFill>
                <a:latin typeface="Verdana" panose="020B0604030504040204" pitchFamily="34" charset="0"/>
                <a:ea typeface="Verdana" panose="020B0604030504040204" pitchFamily="34" charset="0"/>
              </a:rPr>
              <a:t>0</a:t>
            </a:r>
            <a:r>
              <a:rPr lang="it-IT" sz="2000" b="0" i="0" u="none" strike="noStrike" baseline="0" dirty="0">
                <a:solidFill>
                  <a:srgbClr val="002060"/>
                </a:solidFill>
                <a:latin typeface="Verdana" panose="020B0604030504040204" pitchFamily="34" charset="0"/>
              </a:rPr>
              <a:t>)</a:t>
            </a:r>
          </a:p>
          <a:p>
            <a:pPr algn="just" eaLnBrk="1" hangingPunct="1">
              <a:lnSpc>
                <a:spcPct val="130000"/>
              </a:lnSpc>
              <a:spcBef>
                <a:spcPts val="0"/>
              </a:spcBef>
              <a:spcAft>
                <a:spcPts val="600"/>
              </a:spcAft>
            </a:pPr>
            <a:r>
              <a:rPr lang="it-IT" sz="2000" dirty="0">
                <a:solidFill>
                  <a:srgbClr val="002060"/>
                </a:solidFill>
                <a:latin typeface="Verdana" panose="020B0604030504040204" pitchFamily="34" charset="0"/>
                <a:ea typeface="Verdana" panose="020B0604030504040204" pitchFamily="34" charset="0"/>
              </a:rPr>
              <a:t>Decisione sulla base del p-</a:t>
            </a:r>
            <a:r>
              <a:rPr lang="it-IT" sz="2000" dirty="0" err="1">
                <a:solidFill>
                  <a:srgbClr val="002060"/>
                </a:solidFill>
                <a:latin typeface="Verdana" panose="020B0604030504040204" pitchFamily="34" charset="0"/>
                <a:ea typeface="Verdana" panose="020B0604030504040204" pitchFamily="34" charset="0"/>
              </a:rPr>
              <a:t>value</a:t>
            </a:r>
            <a:r>
              <a:rPr lang="it-IT" sz="2000" dirty="0">
                <a:solidFill>
                  <a:srgbClr val="002060"/>
                </a:solidFill>
                <a:latin typeface="Verdana" panose="020B0604030504040204" pitchFamily="34" charset="0"/>
                <a:ea typeface="Verdana" panose="020B0604030504040204" pitchFamily="34" charset="0"/>
              </a:rPr>
              <a:t>:</a:t>
            </a:r>
          </a:p>
          <a:p>
            <a:pPr marL="342900" indent="-342900" algn="just" eaLnBrk="1" hangingPunct="1">
              <a:lnSpc>
                <a:spcPct val="130000"/>
              </a:lnSpc>
              <a:spcBef>
                <a:spcPts val="0"/>
              </a:spcBef>
              <a:spcAft>
                <a:spcPts val="600"/>
              </a:spcAft>
              <a:buFont typeface="Wingdings" panose="05000000000000000000" pitchFamily="2" charset="2"/>
              <a:buChar char="Ø"/>
            </a:pPr>
            <a:r>
              <a:rPr lang="it-IT" sz="2000" dirty="0">
                <a:solidFill>
                  <a:srgbClr val="00B0F0"/>
                </a:solidFill>
                <a:latin typeface="Verdana" panose="020B0604030504040204" pitchFamily="34" charset="0"/>
                <a:ea typeface="Verdana" panose="020B0604030504040204" pitchFamily="34" charset="0"/>
              </a:rPr>
              <a:t>se p-</a:t>
            </a:r>
            <a:r>
              <a:rPr lang="it-IT" sz="2000" dirty="0" err="1">
                <a:solidFill>
                  <a:srgbClr val="00B0F0"/>
                </a:solidFill>
                <a:latin typeface="Verdana" panose="020B0604030504040204" pitchFamily="34" charset="0"/>
                <a:ea typeface="Verdana" panose="020B0604030504040204" pitchFamily="34" charset="0"/>
              </a:rPr>
              <a:t>value</a:t>
            </a:r>
            <a:r>
              <a:rPr lang="it-IT" sz="2000" dirty="0">
                <a:solidFill>
                  <a:srgbClr val="00B0F0"/>
                </a:solidFill>
                <a:latin typeface="Verdana" panose="020B0604030504040204" pitchFamily="34" charset="0"/>
                <a:ea typeface="Verdana" panose="020B0604030504040204" pitchFamily="34" charset="0"/>
              </a:rPr>
              <a:t> &lt; </a:t>
            </a:r>
            <a:r>
              <a:rPr lang="it-IT" sz="2000" dirty="0">
                <a:solidFill>
                  <a:srgbClr val="00B0F0"/>
                </a:solidFill>
                <a:latin typeface="Symbol" panose="05050102010706020507" pitchFamily="18" charset="2"/>
                <a:ea typeface="Verdana" panose="020B0604030504040204" pitchFamily="34" charset="0"/>
              </a:rPr>
              <a:t>a</a:t>
            </a:r>
            <a:r>
              <a:rPr lang="it-IT" sz="2000" dirty="0">
                <a:solidFill>
                  <a:srgbClr val="00B0F0"/>
                </a:solidFill>
                <a:latin typeface="Verdana" panose="020B0604030504040204" pitchFamily="34" charset="0"/>
                <a:ea typeface="Verdana" panose="020B0604030504040204" pitchFamily="34" charset="0"/>
              </a:rPr>
              <a:t>                        si rifiuta H</a:t>
            </a:r>
            <a:r>
              <a:rPr lang="it-IT" sz="2000" baseline="-25000" dirty="0">
                <a:solidFill>
                  <a:srgbClr val="00B0F0"/>
                </a:solidFill>
                <a:latin typeface="Verdana" panose="020B0604030504040204" pitchFamily="34" charset="0"/>
                <a:ea typeface="Verdana" panose="020B0604030504040204" pitchFamily="34" charset="0"/>
              </a:rPr>
              <a:t>0</a:t>
            </a:r>
            <a:r>
              <a:rPr lang="it-IT" sz="2000" dirty="0">
                <a:solidFill>
                  <a:srgbClr val="00B0F0"/>
                </a:solidFill>
                <a:latin typeface="Verdana" panose="020B0604030504040204" pitchFamily="34" charset="0"/>
                <a:ea typeface="Verdana" panose="020B0604030504040204" pitchFamily="34" charset="0"/>
              </a:rPr>
              <a:t> </a:t>
            </a:r>
          </a:p>
          <a:p>
            <a:pPr marL="342900" indent="-342900" algn="just" eaLnBrk="1" hangingPunct="1">
              <a:lnSpc>
                <a:spcPct val="130000"/>
              </a:lnSpc>
              <a:spcBef>
                <a:spcPts val="0"/>
              </a:spcBef>
              <a:spcAft>
                <a:spcPts val="600"/>
              </a:spcAft>
              <a:buFont typeface="Wingdings" panose="05000000000000000000" pitchFamily="2" charset="2"/>
              <a:buChar char="Ø"/>
            </a:pPr>
            <a:r>
              <a:rPr lang="it-IT" sz="2000" dirty="0">
                <a:solidFill>
                  <a:srgbClr val="00B0F0"/>
                </a:solidFill>
                <a:latin typeface="Verdana" panose="020B0604030504040204" pitchFamily="34" charset="0"/>
                <a:ea typeface="Verdana" panose="020B0604030504040204" pitchFamily="34" charset="0"/>
              </a:rPr>
              <a:t>se p-</a:t>
            </a:r>
            <a:r>
              <a:rPr lang="it-IT" sz="2000" dirty="0" err="1">
                <a:solidFill>
                  <a:srgbClr val="00B0F0"/>
                </a:solidFill>
                <a:latin typeface="Verdana" panose="020B0604030504040204" pitchFamily="34" charset="0"/>
                <a:ea typeface="Verdana" panose="020B0604030504040204" pitchFamily="34" charset="0"/>
              </a:rPr>
              <a:t>value</a:t>
            </a:r>
            <a:r>
              <a:rPr lang="it-IT" sz="2000" dirty="0">
                <a:solidFill>
                  <a:srgbClr val="00B0F0"/>
                </a:solidFill>
                <a:latin typeface="Verdana" panose="020B0604030504040204" pitchFamily="34" charset="0"/>
                <a:ea typeface="Verdana" panose="020B0604030504040204" pitchFamily="34" charset="0"/>
              </a:rPr>
              <a:t> &gt; </a:t>
            </a:r>
            <a:r>
              <a:rPr lang="it-IT" sz="2000" dirty="0">
                <a:solidFill>
                  <a:srgbClr val="00B0F0"/>
                </a:solidFill>
                <a:latin typeface="Symbol" panose="05050102010706020507" pitchFamily="18" charset="2"/>
                <a:ea typeface="Verdana" panose="020B0604030504040204" pitchFamily="34" charset="0"/>
              </a:rPr>
              <a:t>a</a:t>
            </a:r>
            <a:r>
              <a:rPr lang="it-IT" sz="2000" dirty="0">
                <a:solidFill>
                  <a:srgbClr val="00B0F0"/>
                </a:solidFill>
                <a:latin typeface="Verdana" panose="020B0604030504040204" pitchFamily="34" charset="0"/>
                <a:ea typeface="Verdana" panose="020B0604030504040204" pitchFamily="34" charset="0"/>
              </a:rPr>
              <a:t>                        si accetta H</a:t>
            </a:r>
            <a:r>
              <a:rPr lang="it-IT" sz="2000" baseline="-25000" dirty="0">
                <a:solidFill>
                  <a:srgbClr val="00B0F0"/>
                </a:solidFill>
                <a:latin typeface="Verdana" panose="020B0604030504040204" pitchFamily="34" charset="0"/>
                <a:ea typeface="Verdana" panose="020B0604030504040204" pitchFamily="34" charset="0"/>
              </a:rPr>
              <a:t>0</a:t>
            </a:r>
            <a:r>
              <a:rPr lang="it-IT" sz="2000" dirty="0">
                <a:solidFill>
                  <a:srgbClr val="00B0F0"/>
                </a:solidFill>
                <a:latin typeface="Verdana" panose="020B0604030504040204" pitchFamily="34" charset="0"/>
                <a:ea typeface="Verdana" panose="020B0604030504040204" pitchFamily="34" charset="0"/>
              </a:rPr>
              <a:t> </a:t>
            </a:r>
          </a:p>
        </p:txBody>
      </p:sp>
      <p:cxnSp>
        <p:nvCxnSpPr>
          <p:cNvPr id="5" name="Connettore 2 4">
            <a:extLst>
              <a:ext uri="{FF2B5EF4-FFF2-40B4-BE49-F238E27FC236}">
                <a16:creationId xmlns:a16="http://schemas.microsoft.com/office/drawing/2014/main" id="{F74D9491-75C3-327C-72EC-232CC1021475}"/>
              </a:ext>
            </a:extLst>
          </p:cNvPr>
          <p:cNvCxnSpPr/>
          <p:nvPr/>
        </p:nvCxnSpPr>
        <p:spPr>
          <a:xfrm>
            <a:off x="2555776" y="5373216"/>
            <a:ext cx="18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8C9AE3C3-59D9-0F5F-2E34-5686A4BA80E6}"/>
              </a:ext>
            </a:extLst>
          </p:cNvPr>
          <p:cNvCxnSpPr/>
          <p:nvPr/>
        </p:nvCxnSpPr>
        <p:spPr>
          <a:xfrm>
            <a:off x="2555776" y="5877272"/>
            <a:ext cx="18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67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8">
            <a:extLst>
              <a:ext uri="{FF2B5EF4-FFF2-40B4-BE49-F238E27FC236}">
                <a16:creationId xmlns:a16="http://schemas.microsoft.com/office/drawing/2014/main" id="{22D31114-7896-5A4E-F09C-F5CEDF4CEAA6}"/>
              </a:ext>
            </a:extLst>
          </p:cNvPr>
          <p:cNvSpPr>
            <a:spLocks noGrp="1" noChangeArrowheads="1"/>
          </p:cNvSpPr>
          <p:nvPr>
            <p:ph type="body" idx="1"/>
          </p:nvPr>
        </p:nvSpPr>
        <p:spPr>
          <a:xfrm>
            <a:off x="107504" y="1268760"/>
            <a:ext cx="8839200" cy="4464496"/>
          </a:xfrm>
        </p:spPr>
        <p:txBody>
          <a:bodyPr/>
          <a:lstStyle/>
          <a:p>
            <a:pPr marL="0" indent="0" algn="just" eaLnBrk="1" hangingPunct="1">
              <a:lnSpc>
                <a:spcPct val="130000"/>
              </a:lnSpc>
              <a:spcBef>
                <a:spcPts val="0"/>
              </a:spcBef>
              <a:spcAft>
                <a:spcPts val="600"/>
              </a:spcAft>
              <a:buFontTx/>
              <a:buNone/>
              <a:defRPr/>
            </a:pPr>
            <a:r>
              <a:rPr lang="it-IT" altLang="it-IT" sz="2000" dirty="0">
                <a:solidFill>
                  <a:schemeClr val="accent1">
                    <a:lumMod val="50000"/>
                  </a:schemeClr>
                </a:solidFill>
                <a:latin typeface="Verdana" panose="020B0604030504040204" pitchFamily="34" charset="0"/>
                <a:ea typeface="Verdana" panose="020B0604030504040204" pitchFamily="34" charset="0"/>
                <a:cs typeface="Times New Roman" panose="02020603050405020304" pitchFamily="18" charset="0"/>
              </a:rPr>
              <a:t>Obiettivo di un test statistico</a:t>
            </a:r>
          </a:p>
          <a:p>
            <a:pPr marL="0" indent="0" algn="just" eaLnBrk="1" hangingPunct="1">
              <a:lnSpc>
                <a:spcPct val="130000"/>
              </a:lnSpc>
              <a:spcBef>
                <a:spcPts val="0"/>
              </a:spcBef>
              <a:spcAft>
                <a:spcPts val="600"/>
              </a:spcAft>
              <a:buFontTx/>
              <a:buNone/>
              <a:defRPr/>
            </a:pPr>
            <a:r>
              <a:rPr lang="it-IT" altLang="it-IT"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Attraverso un campione di osservazioni </a:t>
            </a:r>
            <a:r>
              <a:rPr lang="it-IT" altLang="it-IT" sz="20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si intende stabilire</a:t>
            </a:r>
            <a:r>
              <a:rPr lang="it-IT" altLang="it-IT"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con un certo grado di attendibilità, se </a:t>
            </a:r>
            <a:r>
              <a:rPr lang="it-IT" altLang="it-IT" sz="20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rifiutare </a:t>
            </a:r>
            <a:r>
              <a:rPr lang="it-IT" altLang="it-IT"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o </a:t>
            </a:r>
            <a:r>
              <a:rPr lang="it-IT" altLang="it-IT" sz="20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accettare </a:t>
            </a:r>
            <a:r>
              <a:rPr lang="it-IT" altLang="it-IT"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una </a:t>
            </a:r>
            <a:r>
              <a:rPr lang="it-IT" altLang="it-IT" sz="2000" dirty="0">
                <a:solidFill>
                  <a:srgbClr val="993300"/>
                </a:solidFill>
                <a:latin typeface="Verdana" panose="020B0604030504040204" pitchFamily="34" charset="0"/>
                <a:ea typeface="Verdana" panose="020B0604030504040204" pitchFamily="34" charset="0"/>
                <a:cs typeface="Times New Roman" panose="02020603050405020304" pitchFamily="18" charset="0"/>
              </a:rPr>
              <a:t>ipotesi</a:t>
            </a:r>
            <a:r>
              <a:rPr lang="it-IT" altLang="it-IT"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circa un determinato parametro della popolazione</a:t>
            </a:r>
            <a:r>
              <a:rPr lang="it-IT" altLang="it-IT" sz="20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marL="0" indent="0" algn="just">
              <a:lnSpc>
                <a:spcPct val="130000"/>
              </a:lnSpc>
              <a:spcBef>
                <a:spcPct val="0"/>
              </a:spcBef>
              <a:spcAft>
                <a:spcPts val="600"/>
              </a:spcAft>
              <a:buNone/>
            </a:pPr>
            <a:r>
              <a:rPr lang="it-IT" altLang="it-IT" sz="2000" dirty="0">
                <a:solidFill>
                  <a:srgbClr val="993300"/>
                </a:solidFill>
                <a:latin typeface="Verdana" panose="020B0604030504040204" pitchFamily="34" charset="0"/>
                <a:ea typeface="Verdana" panose="020B0604030504040204" pitchFamily="34" charset="0"/>
                <a:cs typeface="Verdana" panose="020B0604030504040204" pitchFamily="34" charset="0"/>
              </a:rPr>
              <a:t>Un’ipotesi statistica è un’affermazione o una congettura riguardante i valori di un parametro </a:t>
            </a:r>
            <a:r>
              <a:rPr lang="it-IT" altLang="it-IT" sz="2000" dirty="0">
                <a:solidFill>
                  <a:srgbClr val="993300"/>
                </a:solidFill>
                <a:latin typeface="Verdana" panose="020B0604030504040204" pitchFamily="34" charset="0"/>
                <a:ea typeface="Verdana" panose="020B0604030504040204" pitchFamily="34" charset="0"/>
                <a:cs typeface="Times New Roman" panose="02020603050405020304" pitchFamily="18" charset="0"/>
              </a:rPr>
              <a:t>della popolazione </a:t>
            </a:r>
            <a:r>
              <a:rPr lang="it-IT" altLang="it-IT"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(s</a:t>
            </a:r>
            <a:r>
              <a:rPr lang="it-IT" altLang="it-IT" sz="2000" dirty="0">
                <a:solidFill>
                  <a:srgbClr val="002060"/>
                </a:solidFill>
                <a:latin typeface="Verdana" panose="020B0604030504040204" pitchFamily="34" charset="0"/>
                <a:cs typeface="Times New Roman" panose="02020603050405020304" pitchFamily="18" charset="0"/>
              </a:rPr>
              <a:t>e “la lunghezza media delle scatole prodotte è di 10 cm” è un’ipotesi statistica sulla media </a:t>
            </a:r>
            <a:r>
              <a:rPr lang="el-GR" altLang="it-IT" sz="2000" dirty="0">
                <a:solidFill>
                  <a:srgbClr val="002060"/>
                </a:solidFill>
                <a:latin typeface="Verdana" panose="020B0604030504040204" pitchFamily="34" charset="0"/>
                <a:cs typeface="Times New Roman" panose="02020603050405020304" pitchFamily="18" charset="0"/>
              </a:rPr>
              <a:t>μ</a:t>
            </a:r>
            <a:r>
              <a:rPr lang="it-IT" altLang="it-IT" sz="2000" dirty="0">
                <a:solidFill>
                  <a:srgbClr val="002060"/>
                </a:solidFill>
                <a:latin typeface="Verdana" panose="020B0604030504040204" pitchFamily="34" charset="0"/>
                <a:cs typeface="Times New Roman" panose="02020603050405020304" pitchFamily="18" charset="0"/>
              </a:rPr>
              <a:t> della popolazione).</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600"/>
              </a:spcAft>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Sottoporre a test (o verifica) un’ipotesi significa valutarne la plausibilità alla luce delle informazioni campionarie</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195" name="Rettangolo 1">
            <a:extLst>
              <a:ext uri="{FF2B5EF4-FFF2-40B4-BE49-F238E27FC236}">
                <a16:creationId xmlns:a16="http://schemas.microsoft.com/office/drawing/2014/main" id="{590BA62F-0674-69D1-45B6-4CA62A6CFEEB}"/>
              </a:ext>
            </a:extLst>
          </p:cNvPr>
          <p:cNvSpPr>
            <a:spLocks noChangeArrowheads="1"/>
          </p:cNvSpPr>
          <p:nvPr/>
        </p:nvSpPr>
        <p:spPr bwMode="auto">
          <a:xfrm>
            <a:off x="2843808" y="476672"/>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8">
            <a:extLst>
              <a:ext uri="{FF2B5EF4-FFF2-40B4-BE49-F238E27FC236}">
                <a16:creationId xmlns:a16="http://schemas.microsoft.com/office/drawing/2014/main" id="{70B655D6-1557-7D75-CED5-ABEAC11514A1}"/>
              </a:ext>
            </a:extLst>
          </p:cNvPr>
          <p:cNvSpPr>
            <a:spLocks noGrp="1" noChangeArrowheads="1"/>
          </p:cNvSpPr>
          <p:nvPr>
            <p:ph type="body" idx="1"/>
          </p:nvPr>
        </p:nvSpPr>
        <p:spPr>
          <a:xfrm>
            <a:off x="323527" y="1196752"/>
            <a:ext cx="8568953" cy="4680520"/>
          </a:xfrm>
        </p:spPr>
        <p:txBody>
          <a:bodyPr/>
          <a:lstStyle/>
          <a:p>
            <a:pPr marL="0" indent="0" algn="just">
              <a:lnSpc>
                <a:spcPct val="130000"/>
              </a:lnSpc>
              <a:spcBef>
                <a:spcPct val="0"/>
              </a:spcBef>
              <a:spcAft>
                <a:spcPts val="450"/>
              </a:spcAft>
              <a:buFont typeface="Wingdings" panose="05000000000000000000" pitchFamily="2" charset="2"/>
              <a:buNone/>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Si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considera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una coppia di ipotesi (sistema di due ipotesi): </a:t>
            </a:r>
          </a:p>
          <a:p>
            <a:pPr marL="0" indent="0" algn="just">
              <a:lnSpc>
                <a:spcPct val="130000"/>
              </a:lnSpc>
              <a:spcBef>
                <a:spcPct val="0"/>
              </a:spcBef>
              <a:spcAft>
                <a:spcPts val="450"/>
              </a:spcAft>
              <a:buFont typeface="Wingdings" panose="05000000000000000000" pitchFamily="2" charset="2"/>
              <a:buChar char="§"/>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ipotesi nulla (</a:t>
            </a:r>
            <a:r>
              <a:rPr lang="it-IT" altLang="it-IT" sz="2000" dirty="0">
                <a:solidFill>
                  <a:srgbClr val="00B0F0"/>
                </a:solidFill>
                <a:latin typeface="Verdana" panose="020B0604030504040204" pitchFamily="34" charset="0"/>
                <a:ea typeface="Verdana" panose="020B0604030504040204" pitchFamily="34" charset="0"/>
                <a:cs typeface="Verdana" panose="020B0604030504040204" pitchFamily="34" charset="0"/>
              </a:rPr>
              <a:t>H</a:t>
            </a:r>
            <a:r>
              <a:rPr lang="it-IT" altLang="it-IT" sz="2000" baseline="-25000" dirty="0">
                <a:solidFill>
                  <a:srgbClr val="00B0F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30000"/>
              </a:lnSpc>
              <a:spcBef>
                <a:spcPct val="0"/>
              </a:spcBef>
              <a:spcAft>
                <a:spcPts val="450"/>
              </a:spcAft>
              <a:buFont typeface="Wingdings" panose="05000000000000000000" pitchFamily="2" charset="2"/>
              <a:buChar char="§"/>
            </a:pP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ipotesi alternativa (</a:t>
            </a:r>
            <a:r>
              <a:rPr lang="it-IT" altLang="it-IT" sz="2000" dirty="0">
                <a:solidFill>
                  <a:srgbClr val="00B0F0"/>
                </a:solidFill>
                <a:latin typeface="Verdana" panose="020B0604030504040204" pitchFamily="34" charset="0"/>
                <a:ea typeface="Verdana" panose="020B0604030504040204" pitchFamily="34" charset="0"/>
                <a:cs typeface="Verdana" panose="020B0604030504040204" pitchFamily="34" charset="0"/>
              </a:rPr>
              <a:t>H</a:t>
            </a:r>
            <a:r>
              <a:rPr lang="it-IT" altLang="it-IT" sz="2000" baseline="-25000" dirty="0">
                <a:solidFill>
                  <a:srgbClr val="00B0F0"/>
                </a:solidFill>
                <a:latin typeface="Verdana" panose="020B0604030504040204" pitchFamily="34" charset="0"/>
                <a:ea typeface="Verdana" panose="020B0604030504040204" pitchFamily="34" charset="0"/>
                <a:cs typeface="Verdana" panose="020B0604030504040204" pitchFamily="34" charset="0"/>
              </a:rPr>
              <a:t>1</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30000"/>
              </a:lnSpc>
              <a:spcBef>
                <a:spcPct val="0"/>
              </a:spcBef>
              <a:spcAft>
                <a:spcPts val="450"/>
              </a:spcAft>
              <a:buFont typeface="Wingdings" panose="05000000000000000000" pitchFamily="2" charset="2"/>
              <a:buNone/>
            </a:pPr>
            <a:r>
              <a:rPr lang="it-IT" altLang="it-IT" sz="2000" u="sng" dirty="0">
                <a:solidFill>
                  <a:srgbClr val="002060"/>
                </a:solidFill>
                <a:latin typeface="Verdana" panose="020B0604030504040204" pitchFamily="34" charset="0"/>
                <a:ea typeface="Verdana" panose="020B0604030504040204" pitchFamily="34" charset="0"/>
                <a:cs typeface="Verdana" panose="020B0604030504040204" pitchFamily="34" charset="0"/>
              </a:rPr>
              <a:t>L’ipotesi nulla H</a:t>
            </a:r>
            <a:r>
              <a:rPr lang="it-IT" altLang="it-IT" sz="2000" u="sng"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coincide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con lo stato attuale delle cose o con l’attuale convinzione riguardo ad un valore assunto da un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parametro.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Rappresenta la condizione preesistente all’osservazione dei dati campionari, cioè quella ritenuta vera fino a prova contraria. È l’ipotesi sulla quale ci sono dei dubbi e contro la quale si cerca un’evidenza empirica.</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450"/>
              </a:spcAft>
              <a:buFont typeface="Wingdings" panose="05000000000000000000" pitchFamily="2" charset="2"/>
              <a:buNone/>
            </a:pPr>
            <a:r>
              <a:rPr lang="it-IT" altLang="it-IT" sz="2000" u="sng" dirty="0">
                <a:solidFill>
                  <a:srgbClr val="002060"/>
                </a:solidFill>
                <a:latin typeface="Verdana" panose="020B0604030504040204" pitchFamily="34" charset="0"/>
                <a:ea typeface="Verdana" panose="020B0604030504040204" pitchFamily="34" charset="0"/>
                <a:cs typeface="Verdana" panose="020B0604030504040204" pitchFamily="34" charset="0"/>
              </a:rPr>
              <a:t>L’ipotesi alternativa </a:t>
            </a:r>
            <a:r>
              <a:rPr lang="it-IT" altLang="it-IT" sz="2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a:t>
            </a:r>
            <a:r>
              <a:rPr lang="it-IT" altLang="it-IT" sz="2000" u="sng" baseline="-25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it-IT" altLang="it-IT"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è </a:t>
            </a:r>
            <a:r>
              <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rPr>
              <a:t>specificata come ipotesi opposta e complementare a H</a:t>
            </a:r>
            <a:r>
              <a:rPr lang="it-IT" altLang="it-IT" sz="20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endParaRPr lang="it-IT" altLang="it-IT"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0243" name="Rettangolo 1">
            <a:extLst>
              <a:ext uri="{FF2B5EF4-FFF2-40B4-BE49-F238E27FC236}">
                <a16:creationId xmlns:a16="http://schemas.microsoft.com/office/drawing/2014/main" id="{BD0954A6-1856-FE6E-862E-E267A3C6140F}"/>
              </a:ext>
            </a:extLst>
          </p:cNvPr>
          <p:cNvSpPr>
            <a:spLocks noChangeArrowheads="1"/>
          </p:cNvSpPr>
          <p:nvPr/>
        </p:nvSpPr>
        <p:spPr bwMode="auto">
          <a:xfrm>
            <a:off x="3077046" y="332656"/>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dirty="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extLst>
      <p:ext uri="{BB962C8B-B14F-4D97-AF65-F5344CB8AC3E}">
        <p14:creationId xmlns:p14="http://schemas.microsoft.com/office/powerpoint/2010/main" val="101915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2" name="Rectangle 1028">
                <a:extLst>
                  <a:ext uri="{FF2B5EF4-FFF2-40B4-BE49-F238E27FC236}">
                    <a16:creationId xmlns:a16="http://schemas.microsoft.com/office/drawing/2014/main" id="{70B655D6-1557-7D75-CED5-ABEAC11514A1}"/>
                  </a:ext>
                </a:extLst>
              </p:cNvPr>
              <p:cNvSpPr>
                <a:spLocks noGrp="1" noChangeArrowheads="1"/>
              </p:cNvSpPr>
              <p:nvPr>
                <p:ph type="body" idx="1"/>
              </p:nvPr>
            </p:nvSpPr>
            <p:spPr>
              <a:xfrm>
                <a:off x="323528" y="1556792"/>
                <a:ext cx="3096343" cy="3528392"/>
              </a:xfrm>
            </p:spPr>
            <p:txBody>
              <a:bodyPr/>
              <a:lstStyle/>
              <a:p>
                <a:pPr marL="0" indent="0" algn="just">
                  <a:lnSpc>
                    <a:spcPct val="130000"/>
                  </a:lnSpc>
                  <a:spcBef>
                    <a:spcPct val="0"/>
                  </a:spcBef>
                  <a:spcAft>
                    <a:spcPts val="450"/>
                  </a:spcAft>
                  <a:buNone/>
                </a:pPr>
                <a:r>
                  <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rPr>
                  <a:t>IPOTESI SEMPLICI</a:t>
                </a:r>
                <a:endParaRPr lang="it-IT" altLang="it-IT"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450"/>
                  </a:spcAft>
                  <a:buNone/>
                </a:pPr>
                <a14:m>
                  <m:oMathPara xmlns:m="http://schemas.openxmlformats.org/officeDocument/2006/math">
                    <m:oMathParaPr>
                      <m:jc m:val="centerGroup"/>
                    </m:oMathParaPr>
                    <m:oMath xmlns:m="http://schemas.openxmlformats.org/officeDocument/2006/math">
                      <m:d>
                        <m:dPr>
                          <m:begChr m:val="{"/>
                          <m:endChr m:val=""/>
                          <m:ctrlPr>
                            <a:rPr lang="it-IT" altLang="it-IT" sz="2200" i="1">
                              <a:solidFill>
                                <a:srgbClr val="002060"/>
                              </a:solidFill>
                              <a:latin typeface="Cambria Math" panose="02040503050406030204" pitchFamily="18" charset="0"/>
                              <a:ea typeface="Verdana" panose="020B0604030504040204" pitchFamily="34" charset="0"/>
                            </a:rPr>
                          </m:ctrlPr>
                        </m:dPr>
                        <m:e>
                          <m:eqArr>
                            <m:eqArrPr>
                              <m:ctrlPr>
                                <a:rPr lang="it-IT" altLang="it-IT" sz="2200" i="1">
                                  <a:solidFill>
                                    <a:srgbClr val="002060"/>
                                  </a:solidFill>
                                  <a:latin typeface="Cambria Math" panose="02040503050406030204" pitchFamily="18" charset="0"/>
                                  <a:ea typeface="Verdana" panose="020B0604030504040204" pitchFamily="34" charset="0"/>
                                </a:rPr>
                              </m:ctrlPr>
                            </m:eqArrPr>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0</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i="1">
                                      <a:solidFill>
                                        <a:srgbClr val="002060"/>
                                      </a:solidFill>
                                      <a:latin typeface="Cambria Math" panose="02040503050406030204" pitchFamily="18" charset="0"/>
                                      <a:ea typeface="Cambria Math" panose="02040503050406030204" pitchFamily="18" charset="0"/>
                                    </a:rPr>
                                    <m:t>0</m:t>
                                  </m:r>
                                </m:sub>
                              </m:sSub>
                            </m:e>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1</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i="1">
                                      <a:solidFill>
                                        <a:srgbClr val="002060"/>
                                      </a:solidFill>
                                      <a:latin typeface="Cambria Math" panose="02040503050406030204" pitchFamily="18" charset="0"/>
                                      <a:ea typeface="Cambria Math" panose="02040503050406030204" pitchFamily="18" charset="0"/>
                                    </a:rPr>
                                    <m:t>1</m:t>
                                  </m:r>
                                </m:sub>
                              </m:sSub>
                            </m:e>
                          </m:eqArr>
                        </m:e>
                      </m:d>
                    </m:oMath>
                  </m:oMathPara>
                </a14:m>
                <a:endPar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450"/>
                  </a:spcAft>
                  <a:buNone/>
                </a:pPr>
                <a:r>
                  <a:rPr lang="it-IT" altLang="it-IT"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Con </a:t>
                </a:r>
                <a14:m>
                  <m:oMath xmlns:m="http://schemas.openxmlformats.org/officeDocument/2006/math">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i="1">
                            <a:solidFill>
                              <a:srgbClr val="002060"/>
                            </a:solidFill>
                            <a:latin typeface="Cambria Math" panose="02040503050406030204" pitchFamily="18" charset="0"/>
                            <a:ea typeface="Cambria Math" panose="02040503050406030204" pitchFamily="18" charset="0"/>
                          </a:rPr>
                          <m:t>0</m:t>
                        </m:r>
                      </m:sub>
                    </m:sSub>
                    <m:r>
                      <a:rPr lang="it-IT" altLang="it-IT" sz="2200" i="1" smtClean="0">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b="0" i="1" smtClean="0">
                            <a:solidFill>
                              <a:srgbClr val="002060"/>
                            </a:solidFill>
                            <a:latin typeface="Cambria Math" panose="02040503050406030204" pitchFamily="18" charset="0"/>
                            <a:ea typeface="Cambria Math" panose="02040503050406030204" pitchFamily="18" charset="0"/>
                          </a:rPr>
                          <m:t>1</m:t>
                        </m:r>
                      </m:sub>
                    </m:sSub>
                  </m:oMath>
                </a14:m>
                <a:endParaRPr lang="it-IT" altLang="it-IT"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10242" name="Rectangle 1028">
                <a:extLst>
                  <a:ext uri="{FF2B5EF4-FFF2-40B4-BE49-F238E27FC236}">
                    <a16:creationId xmlns:a16="http://schemas.microsoft.com/office/drawing/2014/main" id="{70B655D6-1557-7D75-CED5-ABEAC11514A1}"/>
                  </a:ext>
                </a:extLst>
              </p:cNvPr>
              <p:cNvSpPr>
                <a:spLocks noGrp="1" noRot="1" noChangeAspect="1" noMove="1" noResize="1" noEditPoints="1" noAdjustHandles="1" noChangeArrowheads="1" noChangeShapeType="1" noTextEdit="1"/>
              </p:cNvSpPr>
              <p:nvPr>
                <p:ph type="body" idx="1"/>
              </p:nvPr>
            </p:nvSpPr>
            <p:spPr>
              <a:xfrm>
                <a:off x="323528" y="1556792"/>
                <a:ext cx="3096343" cy="3528392"/>
              </a:xfrm>
              <a:blipFill>
                <a:blip r:embed="rId2"/>
                <a:stretch>
                  <a:fillRect l="-2559"/>
                </a:stretch>
              </a:blipFill>
            </p:spPr>
            <p:txBody>
              <a:bodyPr/>
              <a:lstStyle/>
              <a:p>
                <a:r>
                  <a:rPr lang="it-IT">
                    <a:noFill/>
                  </a:rPr>
                  <a:t> </a:t>
                </a:r>
              </a:p>
            </p:txBody>
          </p:sp>
        </mc:Fallback>
      </mc:AlternateContent>
      <p:sp>
        <p:nvSpPr>
          <p:cNvPr id="10243" name="Rettangolo 1">
            <a:extLst>
              <a:ext uri="{FF2B5EF4-FFF2-40B4-BE49-F238E27FC236}">
                <a16:creationId xmlns:a16="http://schemas.microsoft.com/office/drawing/2014/main" id="{BD0954A6-1856-FE6E-862E-E267A3C6140F}"/>
              </a:ext>
            </a:extLst>
          </p:cNvPr>
          <p:cNvSpPr>
            <a:spLocks noChangeArrowheads="1"/>
          </p:cNvSpPr>
          <p:nvPr/>
        </p:nvSpPr>
        <p:spPr bwMode="auto">
          <a:xfrm>
            <a:off x="3077046" y="332656"/>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dirty="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mc:AlternateContent xmlns:mc="http://schemas.openxmlformats.org/markup-compatibility/2006">
        <mc:Choice xmlns:a14="http://schemas.microsoft.com/office/drawing/2010/main" Requires="a14">
          <p:sp>
            <p:nvSpPr>
              <p:cNvPr id="4" name="Rectangle 1028">
                <a:extLst>
                  <a:ext uri="{FF2B5EF4-FFF2-40B4-BE49-F238E27FC236}">
                    <a16:creationId xmlns:a16="http://schemas.microsoft.com/office/drawing/2014/main" id="{70B655D6-1557-7D75-CED5-ABEAC11514A1}"/>
                  </a:ext>
                </a:extLst>
              </p:cNvPr>
              <p:cNvSpPr txBox="1">
                <a:spLocks noChangeArrowheads="1"/>
              </p:cNvSpPr>
              <p:nvPr/>
            </p:nvSpPr>
            <p:spPr bwMode="auto">
              <a:xfrm>
                <a:off x="5148064" y="1556792"/>
                <a:ext cx="3113004" cy="3168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gn="just">
                  <a:lnSpc>
                    <a:spcPct val="130000"/>
                  </a:lnSpc>
                  <a:spcBef>
                    <a:spcPct val="0"/>
                  </a:spcBef>
                  <a:spcAft>
                    <a:spcPts val="450"/>
                  </a:spcAft>
                  <a:buFont typeface="Wingdings" panose="05000000000000000000" pitchFamily="2" charset="2"/>
                  <a:buNone/>
                </a:pPr>
                <a:r>
                  <a:rPr lang="it-IT" altLang="it-IT" sz="2200" kern="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IPOTESI COMPOSTE</a:t>
                </a:r>
              </a:p>
              <a:p>
                <a:pPr marL="0" indent="0" algn="just">
                  <a:lnSpc>
                    <a:spcPct val="130000"/>
                  </a:lnSpc>
                  <a:spcBef>
                    <a:spcPct val="0"/>
                  </a:spcBef>
                  <a:spcAft>
                    <a:spcPts val="450"/>
                  </a:spcAft>
                  <a:buNone/>
                </a:pPr>
                <a14:m>
                  <m:oMathPara xmlns:m="http://schemas.openxmlformats.org/officeDocument/2006/math">
                    <m:oMathParaPr>
                      <m:jc m:val="centerGroup"/>
                    </m:oMathParaPr>
                    <m:oMath xmlns:m="http://schemas.openxmlformats.org/officeDocument/2006/math">
                      <m:d>
                        <m:dPr>
                          <m:begChr m:val="{"/>
                          <m:endChr m:val=""/>
                          <m:ctrlPr>
                            <a:rPr lang="it-IT" altLang="it-IT" sz="2200" i="1">
                              <a:solidFill>
                                <a:srgbClr val="002060"/>
                              </a:solidFill>
                              <a:latin typeface="Cambria Math" panose="02040503050406030204" pitchFamily="18" charset="0"/>
                              <a:ea typeface="Verdana" panose="020B0604030504040204" pitchFamily="34" charset="0"/>
                            </a:rPr>
                          </m:ctrlPr>
                        </m:dPr>
                        <m:e>
                          <m:eqArr>
                            <m:eqArrPr>
                              <m:ctrlPr>
                                <a:rPr lang="it-IT" altLang="it-IT" sz="2200" i="1">
                                  <a:solidFill>
                                    <a:srgbClr val="002060"/>
                                  </a:solidFill>
                                  <a:latin typeface="Cambria Math" panose="02040503050406030204" pitchFamily="18" charset="0"/>
                                  <a:ea typeface="Verdana" panose="020B0604030504040204" pitchFamily="34" charset="0"/>
                                </a:rPr>
                              </m:ctrlPr>
                            </m:eqArrPr>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0</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i="1">
                                      <a:solidFill>
                                        <a:srgbClr val="002060"/>
                                      </a:solidFill>
                                      <a:latin typeface="Cambria Math" panose="02040503050406030204" pitchFamily="18" charset="0"/>
                                      <a:ea typeface="Cambria Math" panose="02040503050406030204" pitchFamily="18" charset="0"/>
                                    </a:rPr>
                                    <m:t>0</m:t>
                                  </m:r>
                                </m:sub>
                              </m:sSub>
                            </m:e>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1</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smtClean="0">
                                  <a:solidFill>
                                    <a:srgbClr val="002060"/>
                                  </a:solidFill>
                                  <a:latin typeface="Cambria Math" panose="02040503050406030204" pitchFamily="18" charset="0"/>
                                  <a:ea typeface="Cambria Math" panose="02040503050406030204" pitchFamily="18" charset="0"/>
                                </a:rPr>
                                <m:t>&gt;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b="0" i="1" smtClean="0">
                                      <a:solidFill>
                                        <a:srgbClr val="002060"/>
                                      </a:solidFill>
                                      <a:latin typeface="Cambria Math" panose="02040503050406030204" pitchFamily="18" charset="0"/>
                                      <a:ea typeface="Cambria Math" panose="02040503050406030204" pitchFamily="18" charset="0"/>
                                    </a:rPr>
                                    <m:t>0</m:t>
                                  </m:r>
                                </m:sub>
                              </m:sSub>
                            </m:e>
                          </m:eqArr>
                        </m:e>
                      </m:d>
                    </m:oMath>
                  </m:oMathPara>
                </a14:m>
                <a:endParaRPr lang="it-IT" altLang="it-IT" sz="2200" kern="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450"/>
                  </a:spcAft>
                  <a:buNone/>
                </a:pPr>
                <a14:m>
                  <m:oMathPara xmlns:m="http://schemas.openxmlformats.org/officeDocument/2006/math">
                    <m:oMathParaPr>
                      <m:jc m:val="centerGroup"/>
                    </m:oMathParaPr>
                    <m:oMath xmlns:m="http://schemas.openxmlformats.org/officeDocument/2006/math">
                      <m:d>
                        <m:dPr>
                          <m:begChr m:val="{"/>
                          <m:endChr m:val=""/>
                          <m:ctrlPr>
                            <a:rPr lang="it-IT" altLang="it-IT" sz="2200" i="1">
                              <a:solidFill>
                                <a:srgbClr val="002060"/>
                              </a:solidFill>
                              <a:latin typeface="Cambria Math" panose="02040503050406030204" pitchFamily="18" charset="0"/>
                              <a:ea typeface="Verdana" panose="020B0604030504040204" pitchFamily="34" charset="0"/>
                            </a:rPr>
                          </m:ctrlPr>
                        </m:dPr>
                        <m:e>
                          <m:eqArr>
                            <m:eqArrPr>
                              <m:ctrlPr>
                                <a:rPr lang="it-IT" altLang="it-IT" sz="2200" i="1">
                                  <a:solidFill>
                                    <a:srgbClr val="002060"/>
                                  </a:solidFill>
                                  <a:latin typeface="Cambria Math" panose="02040503050406030204" pitchFamily="18" charset="0"/>
                                  <a:ea typeface="Verdana" panose="020B0604030504040204" pitchFamily="34" charset="0"/>
                                </a:rPr>
                              </m:ctrlPr>
                            </m:eqArrPr>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0</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i="1">
                                      <a:solidFill>
                                        <a:srgbClr val="002060"/>
                                      </a:solidFill>
                                      <a:latin typeface="Cambria Math" panose="02040503050406030204" pitchFamily="18" charset="0"/>
                                      <a:ea typeface="Cambria Math" panose="02040503050406030204" pitchFamily="18" charset="0"/>
                                    </a:rPr>
                                    <m:t>0</m:t>
                                  </m:r>
                                </m:sub>
                              </m:sSub>
                            </m:e>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1</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smtClean="0">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b="0" i="1" smtClean="0">
                                      <a:solidFill>
                                        <a:srgbClr val="002060"/>
                                      </a:solidFill>
                                      <a:latin typeface="Cambria Math" panose="02040503050406030204" pitchFamily="18" charset="0"/>
                                      <a:ea typeface="Cambria Math" panose="02040503050406030204" pitchFamily="18" charset="0"/>
                                    </a:rPr>
                                    <m:t>0</m:t>
                                  </m:r>
                                </m:sub>
                              </m:sSub>
                            </m:e>
                          </m:eqArr>
                        </m:e>
                      </m:d>
                    </m:oMath>
                  </m:oMathPara>
                </a14:m>
                <a:endParaRPr lang="it-IT" altLang="it-IT" sz="2200" kern="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30000"/>
                  </a:lnSpc>
                  <a:spcBef>
                    <a:spcPct val="0"/>
                  </a:spcBef>
                  <a:spcAft>
                    <a:spcPts val="450"/>
                  </a:spcAft>
                  <a:buNone/>
                </a:pPr>
                <a14:m>
                  <m:oMathPara xmlns:m="http://schemas.openxmlformats.org/officeDocument/2006/math">
                    <m:oMathParaPr>
                      <m:jc m:val="centerGroup"/>
                    </m:oMathParaPr>
                    <m:oMath xmlns:m="http://schemas.openxmlformats.org/officeDocument/2006/math">
                      <m:d>
                        <m:dPr>
                          <m:begChr m:val="{"/>
                          <m:endChr m:val=""/>
                          <m:ctrlPr>
                            <a:rPr lang="it-IT" altLang="it-IT" sz="2200" i="1">
                              <a:solidFill>
                                <a:srgbClr val="002060"/>
                              </a:solidFill>
                              <a:latin typeface="Cambria Math" panose="02040503050406030204" pitchFamily="18" charset="0"/>
                              <a:ea typeface="Verdana" panose="020B0604030504040204" pitchFamily="34" charset="0"/>
                            </a:rPr>
                          </m:ctrlPr>
                        </m:dPr>
                        <m:e>
                          <m:eqArr>
                            <m:eqArrPr>
                              <m:ctrlPr>
                                <a:rPr lang="it-IT" altLang="it-IT" sz="2200" i="1">
                                  <a:solidFill>
                                    <a:srgbClr val="002060"/>
                                  </a:solidFill>
                                  <a:latin typeface="Cambria Math" panose="02040503050406030204" pitchFamily="18" charset="0"/>
                                  <a:ea typeface="Verdana" panose="020B0604030504040204" pitchFamily="34" charset="0"/>
                                </a:rPr>
                              </m:ctrlPr>
                            </m:eqArrPr>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0</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smtClean="0">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i="1">
                                      <a:solidFill>
                                        <a:srgbClr val="002060"/>
                                      </a:solidFill>
                                      <a:latin typeface="Cambria Math" panose="02040503050406030204" pitchFamily="18" charset="0"/>
                                      <a:ea typeface="Cambria Math" panose="02040503050406030204" pitchFamily="18" charset="0"/>
                                    </a:rPr>
                                    <m:t>0</m:t>
                                  </m:r>
                                </m:sub>
                              </m:sSub>
                            </m:e>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𝐻</m:t>
                                  </m:r>
                                </m:e>
                                <m:sub>
                                  <m:r>
                                    <a:rPr lang="it-IT" altLang="it-IT" sz="2200" i="1">
                                      <a:solidFill>
                                        <a:srgbClr val="002060"/>
                                      </a:solidFill>
                                      <a:latin typeface="Cambria Math" panose="02040503050406030204" pitchFamily="18" charset="0"/>
                                      <a:ea typeface="Verdana" panose="020B0604030504040204" pitchFamily="34" charset="0"/>
                                    </a:rPr>
                                    <m:t>1</m:t>
                                  </m:r>
                                </m:sub>
                              </m:sSub>
                              <m:r>
                                <a:rPr lang="it-IT" altLang="it-IT" sz="2200" i="1">
                                  <a:solidFill>
                                    <a:srgbClr val="002060"/>
                                  </a:solidFill>
                                  <a:latin typeface="Cambria Math" panose="02040503050406030204" pitchFamily="18" charset="0"/>
                                  <a:ea typeface="Verdana" panose="020B0604030504040204" pitchFamily="34" charset="0"/>
                                </a:rPr>
                                <m:t> : </m:t>
                              </m:r>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i="1" smtClean="0">
                                  <a:solidFill>
                                    <a:srgbClr val="002060"/>
                                  </a:solidFill>
                                  <a:latin typeface="Cambria Math" panose="02040503050406030204" pitchFamily="18" charset="0"/>
                                  <a:ea typeface="Cambria Math" panose="02040503050406030204" pitchFamily="18" charset="0"/>
                                </a:rPr>
                                <m:t>&lt;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𝜇</m:t>
                                  </m:r>
                                </m:e>
                                <m:sub>
                                  <m:r>
                                    <a:rPr lang="it-IT" altLang="it-IT" sz="2200" i="1">
                                      <a:solidFill>
                                        <a:srgbClr val="002060"/>
                                      </a:solidFill>
                                      <a:latin typeface="Cambria Math" panose="02040503050406030204" pitchFamily="18" charset="0"/>
                                      <a:ea typeface="Cambria Math" panose="02040503050406030204" pitchFamily="18" charset="0"/>
                                    </a:rPr>
                                    <m:t>0</m:t>
                                  </m:r>
                                </m:sub>
                              </m:sSub>
                            </m:e>
                          </m:eqArr>
                        </m:e>
                      </m:d>
                    </m:oMath>
                  </m:oMathPara>
                </a14:m>
                <a:endParaRPr lang="it-IT" altLang="it-IT" sz="22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4" name="Rectangle 1028">
                <a:extLst>
                  <a:ext uri="{FF2B5EF4-FFF2-40B4-BE49-F238E27FC236}">
                    <a16:creationId xmlns:a16="http://schemas.microsoft.com/office/drawing/2014/main" id="{70B655D6-1557-7D75-CED5-ABEAC11514A1}"/>
                  </a:ext>
                </a:extLst>
              </p:cNvPr>
              <p:cNvSpPr txBox="1">
                <a:spLocks noRot="1" noChangeAspect="1" noMove="1" noResize="1" noEditPoints="1" noAdjustHandles="1" noChangeArrowheads="1" noChangeShapeType="1" noTextEdit="1"/>
              </p:cNvSpPr>
              <p:nvPr/>
            </p:nvSpPr>
            <p:spPr bwMode="auto">
              <a:xfrm>
                <a:off x="5148064" y="1556792"/>
                <a:ext cx="3113004" cy="3168352"/>
              </a:xfrm>
              <a:prstGeom prst="rect">
                <a:avLst/>
              </a:prstGeom>
              <a:blipFill>
                <a:blip r:embed="rId3"/>
                <a:stretch>
                  <a:fillRect l="-2544" b="-130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
        <p:nvSpPr>
          <p:cNvPr id="2" name="Rettangolo 1"/>
          <p:cNvSpPr/>
          <p:nvPr/>
        </p:nvSpPr>
        <p:spPr>
          <a:xfrm>
            <a:off x="7915811" y="2852936"/>
            <a:ext cx="1197764" cy="369332"/>
          </a:xfrm>
          <a:prstGeom prst="rect">
            <a:avLst/>
          </a:prstGeom>
        </p:spPr>
        <p:txBody>
          <a:bodyPr wrap="none">
            <a:spAutoFit/>
          </a:bodyPr>
          <a:lstStyle/>
          <a:p>
            <a:r>
              <a:rPr lang="it-IT" altLang="it-IT"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semplice</a:t>
            </a:r>
            <a:endParaRPr lang="it-IT" dirty="0"/>
          </a:p>
        </p:txBody>
      </p:sp>
      <p:sp>
        <p:nvSpPr>
          <p:cNvPr id="3" name="Callout 1 2"/>
          <p:cNvSpPr/>
          <p:nvPr/>
        </p:nvSpPr>
        <p:spPr>
          <a:xfrm rot="10800000">
            <a:off x="6012160" y="2348880"/>
            <a:ext cx="1440160" cy="360040"/>
          </a:xfrm>
          <a:prstGeom prst="borderCallout1">
            <a:avLst>
              <a:gd name="adj1" fmla="val 18750"/>
              <a:gd name="adj2" fmla="val -8333"/>
              <a:gd name="adj3" fmla="val -55951"/>
              <a:gd name="adj4" fmla="val -441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llout 1 6"/>
          <p:cNvSpPr/>
          <p:nvPr/>
        </p:nvSpPr>
        <p:spPr>
          <a:xfrm rot="10800000">
            <a:off x="6084168" y="3382854"/>
            <a:ext cx="1440160" cy="360040"/>
          </a:xfrm>
          <a:prstGeom prst="borderCallout1">
            <a:avLst>
              <a:gd name="adj1" fmla="val 18750"/>
              <a:gd name="adj2" fmla="val -8333"/>
              <a:gd name="adj3" fmla="val 161739"/>
              <a:gd name="adj4" fmla="val -428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1">
            <a:extLst>
              <a:ext uri="{FF2B5EF4-FFF2-40B4-BE49-F238E27FC236}">
                <a16:creationId xmlns:a16="http://schemas.microsoft.com/office/drawing/2014/main" id="{1CFBEBCE-210A-55CC-C8C0-9A8880C2618B}"/>
              </a:ext>
            </a:extLst>
          </p:cNvPr>
          <p:cNvSpPr>
            <a:spLocks noChangeArrowheads="1"/>
          </p:cNvSpPr>
          <p:nvPr/>
        </p:nvSpPr>
        <p:spPr bwMode="auto">
          <a:xfrm>
            <a:off x="2771775" y="6921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
        <p:nvSpPr>
          <p:cNvPr id="2" name="Rettangolo 1">
            <a:extLst>
              <a:ext uri="{FF2B5EF4-FFF2-40B4-BE49-F238E27FC236}">
                <a16:creationId xmlns:a16="http://schemas.microsoft.com/office/drawing/2014/main" id="{F2A6B17D-B748-DED4-4B27-9569E5708345}"/>
              </a:ext>
            </a:extLst>
          </p:cNvPr>
          <p:cNvSpPr>
            <a:spLocks noRot="1" noChangeAspect="1" noMove="1" noResize="1" noEditPoints="1" noAdjustHandles="1" noChangeArrowheads="1" noChangeShapeType="1" noTextEdit="1"/>
          </p:cNvSpPr>
          <p:nvPr/>
        </p:nvSpPr>
        <p:spPr>
          <a:xfrm>
            <a:off x="179512" y="1988840"/>
            <a:ext cx="8568952" cy="3524042"/>
          </a:xfrm>
          <a:prstGeom prst="rect">
            <a:avLst/>
          </a:prstGeom>
          <a:blipFill>
            <a:blip r:embed="rId2"/>
            <a:stretch>
              <a:fillRect l="-711" r="-782"/>
            </a:stretch>
          </a:blipFill>
        </p:spPr>
        <p:txBody>
          <a:bodyPr/>
          <a:lstStyle/>
          <a:p>
            <a:r>
              <a:rPr lang="it-IT">
                <a:no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1028">
            <a:extLst>
              <a:ext uri="{FF2B5EF4-FFF2-40B4-BE49-F238E27FC236}">
                <a16:creationId xmlns:a16="http://schemas.microsoft.com/office/drawing/2014/main" id="{BD2C503F-E8A2-1D80-DA66-576725D4570F}"/>
              </a:ext>
            </a:extLst>
          </p:cNvPr>
          <p:cNvSpPr>
            <a:spLocks noGrp="1" noChangeArrowheads="1"/>
          </p:cNvSpPr>
          <p:nvPr>
            <p:ph type="body" idx="1"/>
          </p:nvPr>
        </p:nvSpPr>
        <p:spPr>
          <a:xfrm>
            <a:off x="134938" y="2362200"/>
            <a:ext cx="8397875" cy="2435225"/>
          </a:xfrm>
        </p:spPr>
        <p:txBody>
          <a:bodyPr>
            <a:noAutofit/>
          </a:bodyPr>
          <a:lstStyle/>
          <a:p>
            <a:pPr marL="0" indent="0" algn="just">
              <a:lnSpc>
                <a:spcPct val="130000"/>
              </a:lnSpc>
              <a:spcBef>
                <a:spcPts val="0"/>
              </a:spcBef>
              <a:spcAft>
                <a:spcPts val="450"/>
              </a:spcAft>
              <a:buFont typeface="Wingdings" panose="05000000000000000000" pitchFamily="2" charset="2"/>
              <a:buNone/>
              <a:defRPr/>
            </a:pPr>
            <a:r>
              <a:rPr lang="it-IT" altLang="it-IT" sz="2200" dirty="0">
                <a:solidFill>
                  <a:srgbClr val="002060"/>
                </a:solidFill>
                <a:latin typeface="Verdana" panose="020B0604030504040204" pitchFamily="34" charset="0"/>
                <a:ea typeface="Verdana" panose="020B0604030504040204" pitchFamily="34" charset="0"/>
              </a:rPr>
              <a:t>Per verificare un'ipotesi:</a:t>
            </a:r>
          </a:p>
          <a:p>
            <a:pPr algn="just">
              <a:lnSpc>
                <a:spcPct val="130000"/>
              </a:lnSpc>
              <a:spcBef>
                <a:spcPts val="0"/>
              </a:spcBef>
              <a:spcAft>
                <a:spcPts val="450"/>
              </a:spcAft>
              <a:buFont typeface="Wingdings" panose="05000000000000000000" pitchFamily="2" charset="2"/>
              <a:buChar char="Ø"/>
              <a:defRPr/>
            </a:pPr>
            <a:r>
              <a:rPr lang="it-IT" altLang="it-IT" sz="2200" dirty="0">
                <a:solidFill>
                  <a:srgbClr val="002060"/>
                </a:solidFill>
                <a:latin typeface="Verdana" panose="020B0604030504040204" pitchFamily="34" charset="0"/>
                <a:ea typeface="Verdana" panose="020B0604030504040204" pitchFamily="34" charset="0"/>
              </a:rPr>
              <a:t>si seleziona un campione casuale dalla popolazione studiata </a:t>
            </a:r>
          </a:p>
          <a:p>
            <a:pPr algn="just">
              <a:lnSpc>
                <a:spcPct val="130000"/>
              </a:lnSpc>
              <a:spcBef>
                <a:spcPts val="0"/>
              </a:spcBef>
              <a:spcAft>
                <a:spcPts val="450"/>
              </a:spcAft>
              <a:buFont typeface="Wingdings" panose="05000000000000000000" pitchFamily="2" charset="2"/>
              <a:buChar char="Ø"/>
              <a:defRPr/>
            </a:pPr>
            <a:r>
              <a:rPr lang="it-IT" altLang="it-IT" sz="2200" dirty="0">
                <a:solidFill>
                  <a:srgbClr val="002060"/>
                </a:solidFill>
                <a:latin typeface="Verdana" panose="020B0604030504040204" pitchFamily="34" charset="0"/>
                <a:ea typeface="Verdana" panose="020B0604030504040204" pitchFamily="34" charset="0"/>
              </a:rPr>
              <a:t>si calcola una statistica test appropriata </a:t>
            </a:r>
          </a:p>
          <a:p>
            <a:pPr algn="just">
              <a:lnSpc>
                <a:spcPct val="130000"/>
              </a:lnSpc>
              <a:spcBef>
                <a:spcPts val="0"/>
              </a:spcBef>
              <a:spcAft>
                <a:spcPts val="450"/>
              </a:spcAft>
              <a:buFont typeface="Wingdings" panose="05000000000000000000" pitchFamily="2" charset="2"/>
              <a:buChar char="Ø"/>
              <a:defRPr/>
            </a:pPr>
            <a:r>
              <a:rPr lang="it-IT" altLang="it-IT" sz="2200" dirty="0">
                <a:solidFill>
                  <a:srgbClr val="002060"/>
                </a:solidFill>
                <a:latin typeface="Verdana" panose="020B0604030504040204" pitchFamily="34" charset="0"/>
                <a:ea typeface="Verdana" panose="020B0604030504040204" pitchFamily="34" charset="0"/>
              </a:rPr>
              <a:t>si decide se rifiutare o accettare l'ipotesi nulla. </a:t>
            </a:r>
          </a:p>
        </p:txBody>
      </p:sp>
      <p:sp>
        <p:nvSpPr>
          <p:cNvPr id="13315" name="Rettangolo 1">
            <a:extLst>
              <a:ext uri="{FF2B5EF4-FFF2-40B4-BE49-F238E27FC236}">
                <a16:creationId xmlns:a16="http://schemas.microsoft.com/office/drawing/2014/main" id="{1E097E7E-9658-223B-CE1F-70B6EBC98A32}"/>
              </a:ext>
            </a:extLst>
          </p:cNvPr>
          <p:cNvSpPr>
            <a:spLocks noChangeArrowheads="1"/>
          </p:cNvSpPr>
          <p:nvPr/>
        </p:nvSpPr>
        <p:spPr bwMode="auto">
          <a:xfrm>
            <a:off x="2771775" y="6921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8">
            <a:extLst>
              <a:ext uri="{FF2B5EF4-FFF2-40B4-BE49-F238E27FC236}">
                <a16:creationId xmlns:a16="http://schemas.microsoft.com/office/drawing/2014/main" id="{0ECBAEE1-5712-F667-7676-3C96A819C7AF}"/>
              </a:ext>
            </a:extLst>
          </p:cNvPr>
          <p:cNvSpPr>
            <a:spLocks noGrp="1" noChangeArrowheads="1"/>
          </p:cNvSpPr>
          <p:nvPr>
            <p:ph type="body" idx="1"/>
          </p:nvPr>
        </p:nvSpPr>
        <p:spPr>
          <a:xfrm>
            <a:off x="323850" y="1557338"/>
            <a:ext cx="8397875" cy="4392612"/>
          </a:xfrm>
        </p:spPr>
        <p:txBody>
          <a:bodyPr/>
          <a:lstStyle/>
          <a:p>
            <a:pPr marL="0" indent="0" algn="just">
              <a:lnSpc>
                <a:spcPct val="130000"/>
              </a:lnSpc>
              <a:spcBef>
                <a:spcPct val="0"/>
              </a:spcBef>
              <a:spcAft>
                <a:spcPts val="600"/>
              </a:spcAft>
              <a:buFontTx/>
              <a:buNone/>
            </a:pPr>
            <a:r>
              <a:rPr lang="it-IT" altLang="it-IT" sz="2000" dirty="0">
                <a:solidFill>
                  <a:srgbClr val="002060"/>
                </a:solidFill>
                <a:latin typeface="Verdana" panose="020B0604030504040204" pitchFamily="34" charset="0"/>
              </a:rPr>
              <a:t>Riprendendo l’esempio.</a:t>
            </a:r>
          </a:p>
          <a:p>
            <a:pPr marL="0" indent="0" algn="just">
              <a:lnSpc>
                <a:spcPct val="130000"/>
              </a:lnSpc>
              <a:spcBef>
                <a:spcPct val="0"/>
              </a:spcBef>
              <a:spcAft>
                <a:spcPts val="600"/>
              </a:spcAft>
              <a:buFontTx/>
              <a:buNone/>
            </a:pPr>
            <a:r>
              <a:rPr lang="it-IT" altLang="it-IT" sz="2000" dirty="0">
                <a:solidFill>
                  <a:srgbClr val="002060"/>
                </a:solidFill>
                <a:latin typeface="Verdana" panose="020B0604030504040204" pitchFamily="34" charset="0"/>
              </a:rPr>
              <a:t>L’azienda estrae un campione di n scatole.</a:t>
            </a:r>
          </a:p>
          <a:p>
            <a:pPr marL="0" indent="0" algn="just">
              <a:lnSpc>
                <a:spcPct val="130000"/>
              </a:lnSpc>
              <a:spcBef>
                <a:spcPct val="0"/>
              </a:spcBef>
              <a:spcAft>
                <a:spcPts val="600"/>
              </a:spcAft>
              <a:buFontTx/>
              <a:buNone/>
            </a:pPr>
            <a:r>
              <a:rPr lang="it-IT" altLang="it-IT" sz="2000" dirty="0">
                <a:solidFill>
                  <a:srgbClr val="002060"/>
                </a:solidFill>
                <a:latin typeface="Verdana" panose="020B0604030504040204" pitchFamily="34" charset="0"/>
              </a:rPr>
              <a:t>Sulla base dell’evidenza empirica (il risultato campionario) vuole capire se l’ipotesi nulla possa essere ritenuta plausibile oppure no</a:t>
            </a:r>
            <a:r>
              <a:rPr lang="it-IT" altLang="it-IT" sz="2000" dirty="0" smtClean="0">
                <a:solidFill>
                  <a:srgbClr val="002060"/>
                </a:solidFill>
                <a:latin typeface="Verdana" panose="020B0604030504040204" pitchFamily="34" charset="0"/>
              </a:rPr>
              <a:t>. </a:t>
            </a:r>
            <a:endParaRPr lang="it-IT" altLang="it-IT" sz="2000" dirty="0">
              <a:solidFill>
                <a:srgbClr val="002060"/>
              </a:solidFill>
              <a:latin typeface="Verdana" panose="020B0604030504040204" pitchFamily="34" charset="0"/>
            </a:endParaRPr>
          </a:p>
          <a:p>
            <a:pPr marL="0" indent="0" algn="just">
              <a:lnSpc>
                <a:spcPct val="130000"/>
              </a:lnSpc>
              <a:spcBef>
                <a:spcPct val="0"/>
              </a:spcBef>
              <a:spcAft>
                <a:spcPts val="600"/>
              </a:spcAft>
              <a:buFontTx/>
              <a:buNone/>
            </a:pPr>
            <a:r>
              <a:rPr lang="it-IT" altLang="it-IT" sz="2000" dirty="0">
                <a:solidFill>
                  <a:srgbClr val="002060"/>
                </a:solidFill>
                <a:latin typeface="Verdana" panose="020B0604030504040204" pitchFamily="34" charset="0"/>
              </a:rPr>
              <a:t>Nel primo caso si accetta H</a:t>
            </a:r>
            <a:r>
              <a:rPr lang="it-IT" altLang="it-IT" sz="2000" baseline="-25000" dirty="0">
                <a:solidFill>
                  <a:srgbClr val="002060"/>
                </a:solidFill>
                <a:latin typeface="Verdana" panose="020B0604030504040204" pitchFamily="34" charset="0"/>
              </a:rPr>
              <a:t>0</a:t>
            </a:r>
            <a:r>
              <a:rPr lang="it-IT" altLang="it-IT" sz="2000" dirty="0">
                <a:solidFill>
                  <a:srgbClr val="002060"/>
                </a:solidFill>
                <a:latin typeface="Verdana" panose="020B0604030504040204" pitchFamily="34" charset="0"/>
              </a:rPr>
              <a:t>, nel secondo si rifiuta H</a:t>
            </a:r>
            <a:r>
              <a:rPr lang="it-IT" altLang="it-IT" sz="2000" baseline="-25000" dirty="0">
                <a:solidFill>
                  <a:srgbClr val="002060"/>
                </a:solidFill>
                <a:latin typeface="Verdana" panose="020B0604030504040204" pitchFamily="34" charset="0"/>
              </a:rPr>
              <a:t>0</a:t>
            </a:r>
            <a:r>
              <a:rPr lang="it-IT" altLang="it-IT" sz="2000" dirty="0">
                <a:solidFill>
                  <a:srgbClr val="002060"/>
                </a:solidFill>
                <a:latin typeface="Verdana" panose="020B0604030504040204" pitchFamily="34" charset="0"/>
              </a:rPr>
              <a:t> a favore di H</a:t>
            </a:r>
            <a:r>
              <a:rPr lang="it-IT" altLang="it-IT" sz="2000" baseline="-25000" dirty="0">
                <a:solidFill>
                  <a:srgbClr val="002060"/>
                </a:solidFill>
                <a:latin typeface="Verdana" panose="020B0604030504040204" pitchFamily="34" charset="0"/>
              </a:rPr>
              <a:t>1</a:t>
            </a:r>
            <a:r>
              <a:rPr lang="it-IT" altLang="it-IT" sz="2000" dirty="0">
                <a:solidFill>
                  <a:srgbClr val="002060"/>
                </a:solidFill>
                <a:latin typeface="Verdana" panose="020B0604030504040204" pitchFamily="34" charset="0"/>
              </a:rPr>
              <a:t>.</a:t>
            </a:r>
            <a:endParaRPr lang="it-IT" altLang="it-IT" sz="2000" baseline="-25000" dirty="0">
              <a:solidFill>
                <a:srgbClr val="002060"/>
              </a:solidFill>
              <a:latin typeface="Verdana" panose="020B0604030504040204" pitchFamily="34" charset="0"/>
            </a:endParaRPr>
          </a:p>
          <a:p>
            <a:pPr marL="0" indent="0" algn="just">
              <a:lnSpc>
                <a:spcPct val="130000"/>
              </a:lnSpc>
              <a:spcBef>
                <a:spcPct val="0"/>
              </a:spcBef>
              <a:spcAft>
                <a:spcPts val="600"/>
              </a:spcAft>
              <a:buFontTx/>
              <a:buNone/>
            </a:pPr>
            <a:r>
              <a:rPr lang="it-IT" altLang="it-IT" sz="2000" dirty="0">
                <a:solidFill>
                  <a:srgbClr val="002060"/>
                </a:solidFill>
                <a:latin typeface="Verdana" panose="020B0604030504040204" pitchFamily="34" charset="0"/>
              </a:rPr>
              <a:t>Se il campione non fornisce sufficiente evidenza contro H</a:t>
            </a:r>
            <a:r>
              <a:rPr lang="it-IT" altLang="it-IT" sz="2000" baseline="-25000" dirty="0">
                <a:solidFill>
                  <a:srgbClr val="002060"/>
                </a:solidFill>
                <a:latin typeface="Verdana" panose="020B0604030504040204" pitchFamily="34" charset="0"/>
              </a:rPr>
              <a:t>0</a:t>
            </a:r>
            <a:r>
              <a:rPr lang="it-IT" altLang="it-IT" sz="2000" dirty="0">
                <a:solidFill>
                  <a:srgbClr val="002060"/>
                </a:solidFill>
                <a:latin typeface="Verdana" panose="020B0604030504040204" pitchFamily="34" charset="0"/>
              </a:rPr>
              <a:t>, si conclude affermando che non possiamo rifiutare H</a:t>
            </a:r>
            <a:r>
              <a:rPr lang="it-IT" altLang="it-IT" sz="2000" baseline="-25000" dirty="0">
                <a:solidFill>
                  <a:srgbClr val="002060"/>
                </a:solidFill>
                <a:latin typeface="Verdana" panose="020B0604030504040204" pitchFamily="34" charset="0"/>
              </a:rPr>
              <a:t>0</a:t>
            </a:r>
            <a:r>
              <a:rPr lang="it-IT" altLang="it-IT" sz="2000" dirty="0">
                <a:solidFill>
                  <a:srgbClr val="002060"/>
                </a:solidFill>
                <a:latin typeface="Verdana" panose="020B0604030504040204" pitchFamily="34" charset="0"/>
              </a:rPr>
              <a:t> (quindi la accettiamo). </a:t>
            </a:r>
          </a:p>
          <a:p>
            <a:pPr marL="0" indent="0" algn="just">
              <a:lnSpc>
                <a:spcPct val="130000"/>
              </a:lnSpc>
              <a:spcBef>
                <a:spcPct val="0"/>
              </a:spcBef>
              <a:spcAft>
                <a:spcPts val="600"/>
              </a:spcAft>
              <a:buFontTx/>
              <a:buNone/>
            </a:pPr>
            <a:r>
              <a:rPr lang="it-IT" altLang="it-IT" sz="2000" dirty="0">
                <a:solidFill>
                  <a:srgbClr val="002060"/>
                </a:solidFill>
                <a:latin typeface="Verdana" panose="020B0604030504040204" pitchFamily="34" charset="0"/>
              </a:rPr>
              <a:t>Altrimenti, si rifiuta H</a:t>
            </a:r>
            <a:r>
              <a:rPr lang="it-IT" altLang="it-IT" sz="2000" baseline="-25000" dirty="0">
                <a:solidFill>
                  <a:srgbClr val="002060"/>
                </a:solidFill>
                <a:latin typeface="Verdana" panose="020B0604030504040204" pitchFamily="34" charset="0"/>
              </a:rPr>
              <a:t>0</a:t>
            </a:r>
            <a:r>
              <a:rPr lang="it-IT" altLang="it-IT" sz="2000" dirty="0">
                <a:solidFill>
                  <a:srgbClr val="002060"/>
                </a:solidFill>
                <a:latin typeface="Verdana" panose="020B0604030504040204" pitchFamily="34" charset="0"/>
              </a:rPr>
              <a:t> e si accetta H</a:t>
            </a:r>
            <a:r>
              <a:rPr lang="it-IT" altLang="it-IT" sz="2000" baseline="-25000" dirty="0">
                <a:solidFill>
                  <a:srgbClr val="002060"/>
                </a:solidFill>
                <a:latin typeface="Verdana" panose="020B0604030504040204" pitchFamily="34" charset="0"/>
              </a:rPr>
              <a:t>1</a:t>
            </a:r>
            <a:r>
              <a:rPr lang="it-IT" altLang="it-IT" sz="2000" dirty="0">
                <a:solidFill>
                  <a:srgbClr val="002060"/>
                </a:solidFill>
                <a:latin typeface="Verdana" panose="020B0604030504040204" pitchFamily="34" charset="0"/>
              </a:rPr>
              <a:t>.</a:t>
            </a:r>
            <a:endParaRPr lang="it-IT" altLang="it-IT" sz="2000" baseline="-25000" dirty="0">
              <a:solidFill>
                <a:srgbClr val="002060"/>
              </a:solidFill>
              <a:latin typeface="Verdana" panose="020B0604030504040204" pitchFamily="34" charset="0"/>
            </a:endParaRPr>
          </a:p>
        </p:txBody>
      </p:sp>
      <p:sp>
        <p:nvSpPr>
          <p:cNvPr id="14339" name="Rettangolo 1">
            <a:extLst>
              <a:ext uri="{FF2B5EF4-FFF2-40B4-BE49-F238E27FC236}">
                <a16:creationId xmlns:a16="http://schemas.microsoft.com/office/drawing/2014/main" id="{579D9463-90B4-B85C-02D9-6745E9B4DBFA}"/>
              </a:ext>
            </a:extLst>
          </p:cNvPr>
          <p:cNvSpPr>
            <a:spLocks noChangeArrowheads="1"/>
          </p:cNvSpPr>
          <p:nvPr/>
        </p:nvSpPr>
        <p:spPr bwMode="auto">
          <a:xfrm>
            <a:off x="2771775" y="6921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8">
            <a:extLst>
              <a:ext uri="{FF2B5EF4-FFF2-40B4-BE49-F238E27FC236}">
                <a16:creationId xmlns:a16="http://schemas.microsoft.com/office/drawing/2014/main" id="{9EFCD19A-66C7-DC58-FE4E-CD83B16BE8E3}"/>
              </a:ext>
            </a:extLst>
          </p:cNvPr>
          <p:cNvSpPr>
            <a:spLocks noGrp="1" noChangeArrowheads="1"/>
          </p:cNvSpPr>
          <p:nvPr>
            <p:ph type="body" idx="1"/>
          </p:nvPr>
        </p:nvSpPr>
        <p:spPr>
          <a:xfrm>
            <a:off x="192088" y="1557338"/>
            <a:ext cx="8359775" cy="2681287"/>
          </a:xfrm>
        </p:spPr>
        <p:txBody>
          <a:bodyPr/>
          <a:lstStyle/>
          <a:p>
            <a:pPr marL="0" indent="0" algn="just">
              <a:lnSpc>
                <a:spcPct val="130000"/>
              </a:lnSpc>
              <a:spcBef>
                <a:spcPct val="0"/>
              </a:spcBef>
              <a:spcAft>
                <a:spcPts val="450"/>
              </a:spcAft>
              <a:buFont typeface="Wingdings" panose="05000000000000000000" pitchFamily="2" charset="2"/>
              <a:buNone/>
            </a:pPr>
            <a:r>
              <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rPr>
              <a:t>Accettare un’ipotesi non significa aver dimostrato che l’ipotesi sia vera, perché la conclusione si basa solo su un campione di osservazioni.</a:t>
            </a:r>
          </a:p>
          <a:p>
            <a:pPr marL="0" indent="0" algn="just">
              <a:lnSpc>
                <a:spcPct val="130000"/>
              </a:lnSpc>
              <a:spcBef>
                <a:spcPct val="0"/>
              </a:spcBef>
              <a:spcAft>
                <a:spcPts val="450"/>
              </a:spcAft>
              <a:buFont typeface="Wingdings" panose="05000000000000000000" pitchFamily="2" charset="2"/>
              <a:buNone/>
            </a:pPr>
            <a:r>
              <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rPr>
              <a:t>Se si accetta H</a:t>
            </a:r>
            <a:r>
              <a:rPr lang="it-IT" altLang="it-IT" sz="22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a:t>
            </a:r>
            <a:r>
              <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rPr>
              <a:t>, si può solo concludere che non c’è evidenza empirica sufficientemente contraria all’ipotesi stessa. I dati campionari non forniscono una prova del fatto che il processo sia fuori controllo.</a:t>
            </a:r>
          </a:p>
          <a:p>
            <a:pPr marL="0" indent="0" algn="just">
              <a:lnSpc>
                <a:spcPct val="130000"/>
              </a:lnSpc>
              <a:spcBef>
                <a:spcPct val="0"/>
              </a:spcBef>
              <a:spcAft>
                <a:spcPts val="450"/>
              </a:spcAft>
              <a:buFont typeface="Wingdings" panose="05000000000000000000" pitchFamily="2" charset="2"/>
              <a:buNone/>
            </a:pPr>
            <a:r>
              <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rPr>
              <a:t>Se si rifiuta H</a:t>
            </a:r>
            <a:r>
              <a:rPr lang="it-IT" altLang="it-IT" sz="22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0 </a:t>
            </a:r>
            <a:r>
              <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rPr>
              <a:t>e si accetta H</a:t>
            </a:r>
            <a:r>
              <a:rPr lang="it-IT" altLang="it-IT" sz="2200" baseline="-25000" dirty="0">
                <a:solidFill>
                  <a:srgbClr val="002060"/>
                </a:solidFill>
                <a:latin typeface="Verdana" panose="020B0604030504040204" pitchFamily="34" charset="0"/>
                <a:ea typeface="Verdana" panose="020B0604030504040204" pitchFamily="34" charset="0"/>
                <a:cs typeface="Verdana" panose="020B0604030504040204" pitchFamily="34" charset="0"/>
              </a:rPr>
              <a:t>1 </a:t>
            </a:r>
            <a:r>
              <a:rPr lang="it-IT" altLang="it-IT" sz="2200" dirty="0">
                <a:solidFill>
                  <a:srgbClr val="002060"/>
                </a:solidFill>
                <a:latin typeface="Verdana" panose="020B0604030504040204" pitchFamily="34" charset="0"/>
                <a:ea typeface="Verdana" panose="020B0604030504040204" pitchFamily="34" charset="0"/>
                <a:cs typeface="Verdana" panose="020B0604030504040204" pitchFamily="34" charset="0"/>
              </a:rPr>
              <a:t>vuol dire che l’ipotesi alternativa, alla luce dei dati campionari, è più verosimile dell’ipotesi nulla.</a:t>
            </a:r>
          </a:p>
        </p:txBody>
      </p:sp>
      <p:sp>
        <p:nvSpPr>
          <p:cNvPr id="15363" name="Segnaposto numero diapositiva 5">
            <a:extLst>
              <a:ext uri="{FF2B5EF4-FFF2-40B4-BE49-F238E27FC236}">
                <a16:creationId xmlns:a16="http://schemas.microsoft.com/office/drawing/2014/main" id="{B44776A1-8798-97DB-D7AD-AF0F8710FB71}"/>
              </a:ext>
            </a:extLst>
          </p:cNvPr>
          <p:cNvSpPr txBox="1">
            <a:spLocks noGrp="1"/>
          </p:cNvSpPr>
          <p:nvPr/>
        </p:nvSpPr>
        <p:spPr bwMode="auto">
          <a:xfrm>
            <a:off x="7434263" y="5805488"/>
            <a:ext cx="5667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ClrTx/>
              <a:buSzTx/>
              <a:buFontTx/>
              <a:buNone/>
            </a:pPr>
            <a:fld id="{823BD6D1-5BD7-4D04-96ED-99F2521C474B}" type="slidenum">
              <a:rPr lang="it-IT" altLang="it-IT" sz="900">
                <a:latin typeface="Verdana" panose="020B0604030504040204" pitchFamily="34" charset="0"/>
                <a:cs typeface="Arial" panose="020B0604020202020204" pitchFamily="34" charset="0"/>
              </a:rPr>
              <a:pPr algn="r">
                <a:spcBef>
                  <a:spcPct val="0"/>
                </a:spcBef>
                <a:buClrTx/>
                <a:buSzTx/>
                <a:buFontTx/>
                <a:buNone/>
              </a:pPr>
              <a:t>9</a:t>
            </a:fld>
            <a:endParaRPr lang="it-IT" altLang="it-IT" sz="900">
              <a:latin typeface="Verdana" panose="020B0604030504040204" pitchFamily="34" charset="0"/>
              <a:cs typeface="Arial" panose="020B0604020202020204" pitchFamily="34" charset="0"/>
            </a:endParaRPr>
          </a:p>
        </p:txBody>
      </p:sp>
      <p:sp>
        <p:nvSpPr>
          <p:cNvPr id="15364" name="Rettangolo 1">
            <a:extLst>
              <a:ext uri="{FF2B5EF4-FFF2-40B4-BE49-F238E27FC236}">
                <a16:creationId xmlns:a16="http://schemas.microsoft.com/office/drawing/2014/main" id="{A453AE77-772D-C312-182F-C5EEB3B05FA4}"/>
              </a:ext>
            </a:extLst>
          </p:cNvPr>
          <p:cNvSpPr>
            <a:spLocks noChangeArrowheads="1"/>
          </p:cNvSpPr>
          <p:nvPr/>
        </p:nvSpPr>
        <p:spPr bwMode="auto">
          <a:xfrm>
            <a:off x="2771775" y="6921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3600">
                <a:solidFill>
                  <a:srgbClr val="7030A0"/>
                </a:solidFill>
                <a:latin typeface="Verdana" panose="020B0604030504040204" pitchFamily="34" charset="0"/>
                <a:ea typeface="Verdana" panose="020B0604030504040204" pitchFamily="34" charset="0"/>
                <a:cs typeface="Verdana" panose="020B0604030504040204" pitchFamily="34" charset="0"/>
              </a:rPr>
              <a:t>Test statistici</a:t>
            </a:r>
          </a:p>
        </p:txBody>
      </p:sp>
    </p:spTree>
  </p:cSld>
  <p:clrMapOvr>
    <a:masterClrMapping/>
  </p:clrMapOvr>
</p:sld>
</file>

<file path=ppt/theme/theme1.xml><?xml version="1.0" encoding="utf-8"?>
<a:theme xmlns:a="http://schemas.openxmlformats.org/drawingml/2006/main" name="Rete">
  <a:themeElements>
    <a:clrScheme name="Re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Re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e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e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e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e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e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e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e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e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e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7693</TotalTime>
  <Words>1754</Words>
  <Application>Microsoft Office PowerPoint</Application>
  <PresentationFormat>Presentazione su schermo (4:3)</PresentationFormat>
  <Paragraphs>175</Paragraphs>
  <Slides>28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Arial</vt:lpstr>
      <vt:lpstr>Cambria Math</vt:lpstr>
      <vt:lpstr>Symbol</vt:lpstr>
      <vt:lpstr>Times New Roman</vt:lpstr>
      <vt:lpstr>Verdana</vt:lpstr>
      <vt:lpstr>Wingdings</vt:lpstr>
      <vt:lpstr>Wingdings 2</vt:lpstr>
      <vt:lpstr>Rete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 per l’analisi statistica</dc:title>
  <dc:creator>Universita degli Studi di Napoli</dc:creator>
  <cp:lastModifiedBy>Windows User</cp:lastModifiedBy>
  <cp:revision>559</cp:revision>
  <cp:lastPrinted>1601-01-01T00:00:00Z</cp:lastPrinted>
  <dcterms:created xsi:type="dcterms:W3CDTF">2008-09-01T13:21:43Z</dcterms:created>
  <dcterms:modified xsi:type="dcterms:W3CDTF">2023-11-27T13:34:44Z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