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41"/>
  </p:notesMasterIdLst>
  <p:handoutMasterIdLst>
    <p:handoutMasterId r:id="rId42"/>
  </p:handoutMasterIdLst>
  <p:sldIdLst>
    <p:sldId id="281" r:id="rId5"/>
    <p:sldId id="258" r:id="rId6"/>
    <p:sldId id="260" r:id="rId7"/>
    <p:sldId id="261" r:id="rId8"/>
    <p:sldId id="262" r:id="rId9"/>
    <p:sldId id="263" r:id="rId10"/>
    <p:sldId id="264" r:id="rId11"/>
    <p:sldId id="265" r:id="rId12"/>
    <p:sldId id="266" r:id="rId13"/>
    <p:sldId id="268" r:id="rId14"/>
    <p:sldId id="267" r:id="rId15"/>
    <p:sldId id="269" r:id="rId16"/>
    <p:sldId id="283" r:id="rId17"/>
    <p:sldId id="285" r:id="rId18"/>
    <p:sldId id="284" r:id="rId19"/>
    <p:sldId id="286" r:id="rId20"/>
    <p:sldId id="287" r:id="rId21"/>
    <p:sldId id="288" r:id="rId22"/>
    <p:sldId id="289" r:id="rId23"/>
    <p:sldId id="290" r:id="rId24"/>
    <p:sldId id="291" r:id="rId25"/>
    <p:sldId id="292" r:id="rId26"/>
    <p:sldId id="293" r:id="rId27"/>
    <p:sldId id="294" r:id="rId28"/>
    <p:sldId id="271" r:id="rId29"/>
    <p:sldId id="270" r:id="rId30"/>
    <p:sldId id="272" r:id="rId31"/>
    <p:sldId id="273" r:id="rId32"/>
    <p:sldId id="274" r:id="rId33"/>
    <p:sldId id="275" r:id="rId34"/>
    <p:sldId id="276" r:id="rId35"/>
    <p:sldId id="277" r:id="rId36"/>
    <p:sldId id="278" r:id="rId37"/>
    <p:sldId id="279" r:id="rId38"/>
    <p:sldId id="280" r:id="rId39"/>
    <p:sldId id="282" r:id="rId40"/>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a:srgbClr val="003300"/>
    <a:srgbClr val="FF3300"/>
    <a:srgbClr val="CC9900"/>
    <a:srgbClr val="6633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01" autoAdjust="0"/>
    <p:restoredTop sz="94627" autoAdjust="0"/>
  </p:normalViewPr>
  <p:slideViewPr>
    <p:cSldViewPr>
      <p:cViewPr>
        <p:scale>
          <a:sx n="66" d="100"/>
          <a:sy n="66" d="100"/>
        </p:scale>
        <p:origin x="2022" y="19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204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614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24FB67-E1D8-4C03-AFD6-E9FFD894FF3C}"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5018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4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461567-1EF2-49F0-8A12-C90A7D29DCD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8041E7E-35A6-4642-A5C2-DF8E0D2A0203}" type="slidenum">
              <a:rPr lang="it-IT" smtClean="0"/>
              <a:pPr/>
              <a:t>1</a:t>
            </a:fld>
            <a:endParaRPr lang="it-IT"/>
          </a:p>
        </p:txBody>
      </p:sp>
      <p:sp>
        <p:nvSpPr>
          <p:cNvPr id="51203" name="Rectangle 2"/>
          <p:cNvSpPr>
            <a:spLocks noGrp="1" noRot="1" noChangeAspect="1" noChangeArrowheads="1" noTextEdit="1"/>
          </p:cNvSpPr>
          <p:nvPr>
            <p:ph type="sldImg"/>
          </p:nvPr>
        </p:nvSpPr>
        <p:spPr>
          <a:xfrm>
            <a:off x="917575" y="744538"/>
            <a:ext cx="4962525" cy="3722687"/>
          </a:xfrm>
          <a:ln/>
        </p:spPr>
      </p:sp>
      <p:sp>
        <p:nvSpPr>
          <p:cNvPr id="51204"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a:defRPr/>
            </a:pPr>
            <a:r>
              <a:rPr lang="it-IT"/>
              <a:t>4 dicembre 2006</a:t>
            </a:r>
          </a:p>
        </p:txBody>
      </p:sp>
      <p:sp>
        <p:nvSpPr>
          <p:cNvPr id="16" name="Segnaposto numero diapositiva 15"/>
          <p:cNvSpPr>
            <a:spLocks noGrp="1"/>
          </p:cNvSpPr>
          <p:nvPr>
            <p:ph type="sldNum" sz="quarter" idx="11"/>
          </p:nvPr>
        </p:nvSpPr>
        <p:spPr/>
        <p:txBody>
          <a:bodyPr/>
          <a:lstStyle/>
          <a:p>
            <a:pPr>
              <a:defRPr/>
            </a:pPr>
            <a:fld id="{4FD8B004-5C23-46A6-8C0F-6D2968FD74BC}" type="slidenum">
              <a:rPr lang="it-IT" smtClean="0"/>
              <a:pPr>
                <a:defRPr/>
              </a:pPr>
              <a:t>‹N›</a:t>
            </a:fld>
            <a:endParaRPr lang="it-IT"/>
          </a:p>
        </p:txBody>
      </p:sp>
      <p:sp>
        <p:nvSpPr>
          <p:cNvPr id="17" name="Segnaposto piè di pagina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r>
              <a:rPr lang="it-IT"/>
              <a:t>4 dicembre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ABA9A34B-B868-40D3-91EB-A7AFC31F3938}"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r>
              <a:rPr lang="it-IT"/>
              <a:t>4 dicembre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C17845C2-D801-4835-BBCF-4F6B8155A78A}"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4" name="Segnaposto data 13"/>
          <p:cNvSpPr>
            <a:spLocks noGrp="1"/>
          </p:cNvSpPr>
          <p:nvPr>
            <p:ph type="dt" sz="half" idx="14"/>
          </p:nvPr>
        </p:nvSpPr>
        <p:spPr/>
        <p:txBody>
          <a:bodyPr/>
          <a:lstStyle/>
          <a:p>
            <a:pPr>
              <a:defRPr/>
            </a:pPr>
            <a:r>
              <a:rPr lang="it-IT"/>
              <a:t>4 dicembre 2006</a:t>
            </a:r>
          </a:p>
        </p:txBody>
      </p:sp>
      <p:sp>
        <p:nvSpPr>
          <p:cNvPr id="15" name="Segnaposto numero diapositiva 14"/>
          <p:cNvSpPr>
            <a:spLocks noGrp="1"/>
          </p:cNvSpPr>
          <p:nvPr>
            <p:ph type="sldNum" sz="quarter" idx="15"/>
          </p:nvPr>
        </p:nvSpPr>
        <p:spPr/>
        <p:txBody>
          <a:bodyPr/>
          <a:lstStyle>
            <a:lvl1pPr algn="ctr">
              <a:defRPr/>
            </a:lvl1pPr>
          </a:lstStyle>
          <a:p>
            <a:pPr>
              <a:defRPr/>
            </a:pPr>
            <a:fld id="{BA46C071-C304-49B9-A22F-8E58BC44379B}" type="slidenum">
              <a:rPr lang="it-IT" smtClean="0"/>
              <a:pPr>
                <a:defRPr/>
              </a:pPr>
              <a:t>‹N›</a:t>
            </a:fld>
            <a:endParaRPr lang="it-IT"/>
          </a:p>
        </p:txBody>
      </p:sp>
      <p:sp>
        <p:nvSpPr>
          <p:cNvPr id="16" name="Segnaposto piè di pagina 15"/>
          <p:cNvSpPr>
            <a:spLocks noGrp="1"/>
          </p:cNvSpPr>
          <p:nvPr>
            <p:ph type="ftr" sz="quarter" idx="16"/>
          </p:nvPr>
        </p:nvSpPr>
        <p:spPr/>
        <p:txBody>
          <a:bodyPr/>
          <a:lstStyle/>
          <a:p>
            <a:endParaRPr kumimoji="0" lang="en-US"/>
          </a:p>
        </p:txBody>
      </p:sp>
      <p:sp>
        <p:nvSpPr>
          <p:cNvPr id="17" name="Titolo 16"/>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r>
              <a:rPr lang="it-IT"/>
              <a:t>4 dicembre 2006</a:t>
            </a:r>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a:defRPr/>
            </a:pPr>
            <a:fld id="{2D74555C-59A0-4C4A-8E89-086CC9FEC25E}" type="slidenum">
              <a:rPr lang="it-IT" smtClean="0"/>
              <a:pPr>
                <a:defRPr/>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a:defRPr/>
            </a:pPr>
            <a:r>
              <a:rPr lang="it-IT"/>
              <a:t>4 dicembre 2006</a:t>
            </a:r>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pPr>
              <a:defRPr/>
            </a:pPr>
            <a:fld id="{4D6E77D5-C555-4BF5-A83E-FA5456D6C522}" type="slidenum">
              <a:rPr lang="it-IT" smtClean="0"/>
              <a:pPr>
                <a:defRPr/>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a:defRPr/>
            </a:pPr>
            <a:fld id="{EECDC411-FFC6-4B47-B9A3-DF4E398CBFEA}" type="slidenum">
              <a:rPr lang="it-IT" smtClean="0"/>
              <a:pPr>
                <a:defRPr/>
              </a:pPr>
              <a:t>‹N›</a:t>
            </a:fld>
            <a:endParaRPr lang="it-IT"/>
          </a:p>
        </p:txBody>
      </p:sp>
      <p:sp>
        <p:nvSpPr>
          <p:cNvPr id="8" name="Segnaposto piè di pagina 7"/>
          <p:cNvSpPr>
            <a:spLocks noGrp="1"/>
          </p:cNvSpPr>
          <p:nvPr>
            <p:ph type="ftr" sz="quarter" idx="11"/>
          </p:nvPr>
        </p:nvSpPr>
        <p:spPr/>
        <p:txBody>
          <a:bodyPr/>
          <a:lstStyle/>
          <a:p>
            <a:endParaRPr kumimoji="0" lang="en-US"/>
          </a:p>
        </p:txBody>
      </p:sp>
      <p:sp>
        <p:nvSpPr>
          <p:cNvPr id="7" name="Segnaposto data 6"/>
          <p:cNvSpPr>
            <a:spLocks noGrp="1"/>
          </p:cNvSpPr>
          <p:nvPr>
            <p:ph type="dt" sz="half" idx="10"/>
          </p:nvPr>
        </p:nvSpPr>
        <p:spPr/>
        <p:txBody>
          <a:bodyPr/>
          <a:lstStyle/>
          <a:p>
            <a:pPr>
              <a:defRPr/>
            </a:pPr>
            <a:r>
              <a:rPr lang="it-IT"/>
              <a:t>4 dicembre 2006</a:t>
            </a:r>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r>
              <a:rPr lang="it-IT"/>
              <a:t>4 dicembre 2006</a:t>
            </a:r>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pPr>
              <a:defRPr/>
            </a:pPr>
            <a:fld id="{AA9C9639-A128-4C51-9B10-1B4AB4EAAF9B}" type="slidenum">
              <a:rPr lang="it-IT" smtClean="0"/>
              <a:pPr>
                <a:defRPr/>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a:t>4 dicembre 2006</a:t>
            </a:r>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pPr>
              <a:defRPr/>
            </a:pPr>
            <a:fld id="{0A6F0A47-BA0E-4E55-93E8-83B951E59E12}"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8" name="Segnaposto data 7"/>
          <p:cNvSpPr>
            <a:spLocks noGrp="1"/>
          </p:cNvSpPr>
          <p:nvPr>
            <p:ph type="dt" sz="half" idx="14"/>
          </p:nvPr>
        </p:nvSpPr>
        <p:spPr/>
        <p:txBody>
          <a:bodyPr/>
          <a:lstStyle/>
          <a:p>
            <a:pPr>
              <a:defRPr/>
            </a:pPr>
            <a:r>
              <a:rPr lang="it-IT"/>
              <a:t>4 dicembre 2006</a:t>
            </a:r>
          </a:p>
        </p:txBody>
      </p:sp>
      <p:sp>
        <p:nvSpPr>
          <p:cNvPr id="9" name="Segnaposto numero diapositiva 8"/>
          <p:cNvSpPr>
            <a:spLocks noGrp="1"/>
          </p:cNvSpPr>
          <p:nvPr>
            <p:ph type="sldNum" sz="quarter" idx="15"/>
          </p:nvPr>
        </p:nvSpPr>
        <p:spPr/>
        <p:txBody>
          <a:bodyPr/>
          <a:lstStyle/>
          <a:p>
            <a:pPr>
              <a:defRPr/>
            </a:pPr>
            <a:fld id="{79666695-9766-4F3D-A684-3F0DAA081F4B}" type="slidenum">
              <a:rPr lang="it-IT" smtClean="0"/>
              <a:pPr>
                <a:defRPr/>
              </a:pPr>
              <a:t>‹N›</a:t>
            </a:fld>
            <a:endParaRPr lang="it-IT"/>
          </a:p>
        </p:txBody>
      </p:sp>
      <p:sp>
        <p:nvSpPr>
          <p:cNvPr id="10" name="Segnaposto piè di pagina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p:txBody>
          <a:bodyPr/>
          <a:lstStyle/>
          <a:p>
            <a:pPr>
              <a:defRPr/>
            </a:pPr>
            <a:r>
              <a:rPr lang="it-IT"/>
              <a:t>4 dicembre 2006</a:t>
            </a:r>
          </a:p>
        </p:txBody>
      </p:sp>
      <p:sp>
        <p:nvSpPr>
          <p:cNvPr id="9" name="Segnaposto numero diapositiva 8"/>
          <p:cNvSpPr>
            <a:spLocks noGrp="1"/>
          </p:cNvSpPr>
          <p:nvPr>
            <p:ph type="sldNum" sz="quarter" idx="11"/>
          </p:nvPr>
        </p:nvSpPr>
        <p:spPr/>
        <p:txBody>
          <a:bodyPr/>
          <a:lstStyle/>
          <a:p>
            <a:pPr>
              <a:defRPr/>
            </a:pPr>
            <a:fld id="{40697570-A591-4348-9034-7D51EE25B133}" type="slidenum">
              <a:rPr lang="it-IT" smtClean="0"/>
              <a:pPr>
                <a:defRPr/>
              </a:pPr>
              <a:t>‹N›</a:t>
            </a:fld>
            <a:endParaRPr lang="it-IT"/>
          </a:p>
        </p:txBody>
      </p:sp>
      <p:sp>
        <p:nvSpPr>
          <p:cNvPr id="10" name="Segnaposto piè di pagina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it-IT"/>
              <a:t>4 dicembre 2006</a:t>
            </a:r>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8C13F8-B44A-45C6-805D-4F243A39606B}" type="slidenum">
              <a:rPr lang="it-IT" smtClean="0"/>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2267744" y="1700808"/>
            <a:ext cx="4698722" cy="707886"/>
          </a:xfrm>
          <a:prstGeom prst="rect">
            <a:avLst/>
          </a:prstGeom>
          <a:noFill/>
          <a:ln w="9525">
            <a:noFill/>
            <a:miter lim="800000"/>
            <a:headEnd/>
            <a:tailEnd/>
          </a:ln>
        </p:spPr>
        <p:txBody>
          <a:bodyPr wrap="none">
            <a:spAutoFit/>
          </a:bodyPr>
          <a:lstStyle/>
          <a:p>
            <a:r>
              <a:rPr lang="it-IT" sz="4000" b="1" dirty="0">
                <a:solidFill>
                  <a:schemeClr val="bg1"/>
                </a:solidFill>
                <a:latin typeface="Comic Sans MS" pitchFamily="66" charset="0"/>
              </a:rPr>
              <a:t>Zoologia Applicata</a:t>
            </a:r>
          </a:p>
        </p:txBody>
      </p:sp>
      <p:sp>
        <p:nvSpPr>
          <p:cNvPr id="288771" name="Rectangle 3"/>
          <p:cNvSpPr>
            <a:spLocks noChangeArrowheads="1"/>
          </p:cNvSpPr>
          <p:nvPr/>
        </p:nvSpPr>
        <p:spPr bwMode="auto">
          <a:xfrm>
            <a:off x="2987824" y="2852936"/>
            <a:ext cx="3427541" cy="369332"/>
          </a:xfrm>
          <a:prstGeom prst="rect">
            <a:avLst/>
          </a:prstGeom>
          <a:noFill/>
          <a:ln w="9525">
            <a:noFill/>
            <a:miter lim="800000"/>
            <a:headEnd/>
            <a:tailEnd/>
          </a:ln>
        </p:spPr>
        <p:txBody>
          <a:bodyPr wrap="none">
            <a:spAutoFit/>
          </a:bodyPr>
          <a:lstStyle/>
          <a:p>
            <a:r>
              <a:rPr lang="it-IT" b="1" dirty="0">
                <a:solidFill>
                  <a:schemeClr val="bg1"/>
                </a:solidFill>
                <a:latin typeface="Comic Sans MS" pitchFamily="66" charset="0"/>
              </a:rPr>
              <a:t>Anno accademico 2021-2022</a:t>
            </a:r>
          </a:p>
        </p:txBody>
      </p:sp>
      <p:sp>
        <p:nvSpPr>
          <p:cNvPr id="25604" name="Rectangle 4"/>
          <p:cNvSpPr>
            <a:spLocks noChangeArrowheads="1"/>
          </p:cNvSpPr>
          <p:nvPr/>
        </p:nvSpPr>
        <p:spPr bwMode="auto">
          <a:xfrm>
            <a:off x="1691680" y="3861048"/>
            <a:ext cx="5793574" cy="2419124"/>
          </a:xfrm>
          <a:prstGeom prst="rect">
            <a:avLst/>
          </a:prstGeom>
          <a:noFill/>
          <a:ln w="9525">
            <a:noFill/>
            <a:miter lim="800000"/>
            <a:headEnd/>
            <a:tailEnd/>
          </a:ln>
        </p:spPr>
        <p:txBody>
          <a:bodyPr wrap="square">
            <a:spAutoFit/>
          </a:bodyPr>
          <a:lstStyle/>
          <a:p>
            <a:pPr algn="ctr">
              <a:lnSpc>
                <a:spcPct val="210000"/>
              </a:lnSpc>
            </a:pPr>
            <a:r>
              <a:rPr lang="it-IT" sz="2400" b="1" u="sng" dirty="0">
                <a:solidFill>
                  <a:schemeClr val="bg1"/>
                </a:solidFill>
                <a:latin typeface="Comic Sans MS" pitchFamily="66" charset="0"/>
              </a:rPr>
              <a:t>Normativa sulla Pesca II Parte</a:t>
            </a:r>
          </a:p>
          <a:p>
            <a:pPr algn="ctr">
              <a:lnSpc>
                <a:spcPct val="210000"/>
              </a:lnSpc>
            </a:pPr>
            <a:r>
              <a:rPr lang="it-IT" sz="2400" b="1" u="sng" dirty="0">
                <a:solidFill>
                  <a:schemeClr val="bg1"/>
                </a:solidFill>
                <a:latin typeface="Comic Sans MS" pitchFamily="66" charset="0"/>
              </a:rPr>
              <a:t>Cenni di Gestione Stock Ittici </a:t>
            </a:r>
          </a:p>
          <a:p>
            <a:pPr algn="ctr">
              <a:lnSpc>
                <a:spcPct val="210000"/>
              </a:lnSpc>
            </a:pPr>
            <a:r>
              <a:rPr lang="it-IT" sz="2400" b="1" u="sng" dirty="0">
                <a:solidFill>
                  <a:schemeClr val="bg1"/>
                </a:solidFill>
                <a:latin typeface="Comic Sans MS" pitchFamily="66" charset="0"/>
              </a:rPr>
              <a:t>Pesca in cifre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fade">
                                      <p:cBhvr>
                                        <p:cTn id="7" dur="2000"/>
                                        <p:tgtEl>
                                          <p:spTgt spid="28877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88771"/>
                                        </p:tgtEl>
                                        <p:attrNameLst>
                                          <p:attrName>style.visibility</p:attrName>
                                        </p:attrNameLst>
                                      </p:cBhvr>
                                      <p:to>
                                        <p:strVal val="visible"/>
                                      </p:to>
                                    </p:set>
                                    <p:animEffect transition="in" filter="fade">
                                      <p:cBhvr>
                                        <p:cTn id="11" dur="2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3608388" y="176213"/>
            <a:ext cx="1927225"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Stock ittico</a:t>
            </a:r>
          </a:p>
        </p:txBody>
      </p:sp>
      <p:sp>
        <p:nvSpPr>
          <p:cNvPr id="271363" name="Rectangle 3"/>
          <p:cNvSpPr>
            <a:spLocks noChangeArrowheads="1"/>
          </p:cNvSpPr>
          <p:nvPr/>
        </p:nvSpPr>
        <p:spPr bwMode="auto">
          <a:xfrm>
            <a:off x="250825" y="765175"/>
            <a:ext cx="8642350" cy="5180013"/>
          </a:xfrm>
          <a:prstGeom prst="rect">
            <a:avLst/>
          </a:prstGeom>
          <a:solidFill>
            <a:srgbClr val="003300">
              <a:alpha val="50195"/>
            </a:srgbClr>
          </a:solidFill>
          <a:ln w="9525">
            <a:noFill/>
            <a:miter lim="800000"/>
            <a:headEnd/>
            <a:tailEnd/>
          </a:ln>
        </p:spPr>
        <p:txBody>
          <a:bodyPr>
            <a:spAutoFit/>
          </a:bodyPr>
          <a:lstStyle/>
          <a:p>
            <a:pPr algn="just">
              <a:lnSpc>
                <a:spcPct val="150000"/>
              </a:lnSpc>
            </a:pPr>
            <a:r>
              <a:rPr lang="it-IT" dirty="0">
                <a:solidFill>
                  <a:srgbClr val="FF9900"/>
                </a:solidFill>
                <a:latin typeface="Comic Sans MS" pitchFamily="66" charset="0"/>
              </a:rPr>
              <a:t>Metodi indiretti</a:t>
            </a:r>
          </a:p>
          <a:p>
            <a:pPr algn="just">
              <a:lnSpc>
                <a:spcPct val="150000"/>
              </a:lnSpc>
            </a:pPr>
            <a:r>
              <a:rPr lang="it-IT" dirty="0">
                <a:solidFill>
                  <a:schemeClr val="bg1"/>
                </a:solidFill>
                <a:latin typeface="Comic Sans MS" pitchFamily="66" charset="0"/>
              </a:rPr>
              <a:t>L’abbondanza delle risorse viene stimata sulla base dei dati raccolti direttamente presso la flottiglia peschereccia o i servizi statistici.</a:t>
            </a:r>
          </a:p>
          <a:p>
            <a:pPr algn="just">
              <a:lnSpc>
                <a:spcPct val="150000"/>
              </a:lnSpc>
            </a:pPr>
            <a:r>
              <a:rPr lang="it-IT" dirty="0">
                <a:solidFill>
                  <a:srgbClr val="FF9900"/>
                </a:solidFill>
                <a:latin typeface="Comic Sans MS" pitchFamily="66" charset="0"/>
              </a:rPr>
              <a:t>Cattura</a:t>
            </a:r>
            <a:r>
              <a:rPr lang="it-IT" dirty="0">
                <a:solidFill>
                  <a:schemeClr val="bg1"/>
                </a:solidFill>
                <a:latin typeface="Comic Sans MS" pitchFamily="66" charset="0"/>
              </a:rPr>
              <a:t> (C): la frazione di biomassa pescata da una o più imbarcazioni</a:t>
            </a:r>
          </a:p>
          <a:p>
            <a:pPr algn="just">
              <a:lnSpc>
                <a:spcPct val="150000"/>
              </a:lnSpc>
            </a:pPr>
            <a:r>
              <a:rPr lang="it-IT" dirty="0">
                <a:solidFill>
                  <a:srgbClr val="FF9900"/>
                </a:solidFill>
                <a:latin typeface="Comic Sans MS" pitchFamily="66" charset="0"/>
              </a:rPr>
              <a:t>Sforzo di pesca</a:t>
            </a:r>
            <a:r>
              <a:rPr lang="it-IT" dirty="0">
                <a:solidFill>
                  <a:schemeClr val="bg1"/>
                </a:solidFill>
                <a:latin typeface="Comic Sans MS" pitchFamily="66" charset="0"/>
              </a:rPr>
              <a:t> (f): può essere rappresentato dal n. di imbarcazioni o potenza motore, n. di giornate di pesca, dal n. di pescatori.</a:t>
            </a:r>
          </a:p>
          <a:p>
            <a:pPr>
              <a:lnSpc>
                <a:spcPct val="150000"/>
              </a:lnSpc>
            </a:pPr>
            <a:r>
              <a:rPr lang="it-IT" dirty="0">
                <a:solidFill>
                  <a:srgbClr val="FF9900"/>
                </a:solidFill>
                <a:latin typeface="Comic Sans MS" pitchFamily="66" charset="0"/>
              </a:rPr>
              <a:t>Cattura per unità di sforzo (CPUE)</a:t>
            </a:r>
            <a:r>
              <a:rPr lang="it-IT" dirty="0">
                <a:solidFill>
                  <a:schemeClr val="bg1"/>
                </a:solidFill>
                <a:latin typeface="Comic Sans MS" pitchFamily="66" charset="0"/>
              </a:rPr>
              <a:t>: rappresenta la cattura ottenuta per ogni unità di sforzo</a:t>
            </a:r>
          </a:p>
          <a:p>
            <a:pPr algn="ctr">
              <a:lnSpc>
                <a:spcPct val="150000"/>
              </a:lnSpc>
            </a:pPr>
            <a:r>
              <a:rPr lang="it-IT" dirty="0">
                <a:solidFill>
                  <a:schemeClr val="bg1"/>
                </a:solidFill>
                <a:latin typeface="Comic Sans MS" pitchFamily="66" charset="0"/>
              </a:rPr>
              <a:t> </a:t>
            </a:r>
            <a:r>
              <a:rPr lang="it-IT" sz="2400" b="1" dirty="0">
                <a:solidFill>
                  <a:srgbClr val="FF9900"/>
                </a:solidFill>
                <a:latin typeface="Comic Sans MS" pitchFamily="66" charset="0"/>
              </a:rPr>
              <a:t>CPUE (</a:t>
            </a:r>
            <a:r>
              <a:rPr lang="en-US" sz="2400" dirty="0">
                <a:latin typeface="Comic Sans MS" pitchFamily="66" charset="0"/>
              </a:rPr>
              <a:t>Catch Per Unit of Effort</a:t>
            </a:r>
            <a:r>
              <a:rPr lang="it-IT" sz="2400" b="1" dirty="0">
                <a:solidFill>
                  <a:srgbClr val="FF9900"/>
                </a:solidFill>
                <a:latin typeface="Comic Sans MS" pitchFamily="66" charset="0"/>
              </a:rPr>
              <a:t>) = C/f </a:t>
            </a:r>
          </a:p>
          <a:p>
            <a:pPr algn="ctr">
              <a:lnSpc>
                <a:spcPct val="150000"/>
              </a:lnSpc>
            </a:pPr>
            <a:r>
              <a:rPr lang="it-IT" b="1" dirty="0">
                <a:solidFill>
                  <a:srgbClr val="FF9900"/>
                </a:solidFill>
                <a:latin typeface="Comic Sans MS" pitchFamily="66" charset="0"/>
              </a:rPr>
              <a:t>indice “indiretto” dell’abbondanza relativa di uno stock.</a:t>
            </a:r>
          </a:p>
          <a:p>
            <a:pPr algn="just">
              <a:lnSpc>
                <a:spcPct val="150000"/>
              </a:lnSpc>
            </a:pPr>
            <a:endParaRPr lang="it-IT" dirty="0">
              <a:solidFill>
                <a:schemeClr val="bg1"/>
              </a:solidFill>
              <a:latin typeface="Comic Sans MS" pitchFamily="66" charset="0"/>
            </a:endParaRPr>
          </a:p>
          <a:p>
            <a:pPr algn="just">
              <a:lnSpc>
                <a:spcPct val="150000"/>
              </a:lnSpc>
            </a:pPr>
            <a:r>
              <a:rPr lang="it-IT" dirty="0">
                <a:solidFill>
                  <a:schemeClr val="bg1"/>
                </a:solidFill>
                <a:latin typeface="Comic Sans MS" pitchFamily="66" charset="0"/>
              </a:rPr>
              <a:t>Per ulteriori informazioni può essere utile prelevare campioni rappresentativi</a:t>
            </a:r>
            <a:r>
              <a:rPr lang="it-IT" b="1" dirty="0">
                <a:solidFill>
                  <a:srgbClr val="FF9900"/>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fade">
                                      <p:cBhvr>
                                        <p:cTn id="7" dur="2000"/>
                                        <p:tgtEl>
                                          <p:spTgt spid="271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1363">
                                            <p:txEl>
                                              <p:pRg st="0" end="0"/>
                                            </p:txEl>
                                          </p:spTgt>
                                        </p:tgtEl>
                                        <p:attrNameLst>
                                          <p:attrName>style.visibility</p:attrName>
                                        </p:attrNameLst>
                                      </p:cBhvr>
                                      <p:to>
                                        <p:strVal val="visible"/>
                                      </p:to>
                                    </p:set>
                                    <p:anim calcmode="lin" valueType="num">
                                      <p:cBhvr additive="base">
                                        <p:cTn id="12"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1363">
                                            <p:txEl>
                                              <p:pRg st="1" end="1"/>
                                            </p:txEl>
                                          </p:spTgt>
                                        </p:tgtEl>
                                        <p:attrNameLst>
                                          <p:attrName>style.visibility</p:attrName>
                                        </p:attrNameLst>
                                      </p:cBhvr>
                                      <p:to>
                                        <p:strVal val="visible"/>
                                      </p:to>
                                    </p:set>
                                    <p:anim calcmode="lin" valueType="num">
                                      <p:cBhvr additive="base">
                                        <p:cTn id="18"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1363">
                                            <p:txEl>
                                              <p:pRg st="2" end="2"/>
                                            </p:txEl>
                                          </p:spTgt>
                                        </p:tgtEl>
                                        <p:attrNameLst>
                                          <p:attrName>style.visibility</p:attrName>
                                        </p:attrNameLst>
                                      </p:cBhvr>
                                      <p:to>
                                        <p:strVal val="visible"/>
                                      </p:to>
                                    </p:set>
                                    <p:anim calcmode="lin" valueType="num">
                                      <p:cBhvr additive="base">
                                        <p:cTn id="24"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1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1363">
                                            <p:txEl>
                                              <p:pRg st="3" end="3"/>
                                            </p:txEl>
                                          </p:spTgt>
                                        </p:tgtEl>
                                        <p:attrNameLst>
                                          <p:attrName>style.visibility</p:attrName>
                                        </p:attrNameLst>
                                      </p:cBhvr>
                                      <p:to>
                                        <p:strVal val="visible"/>
                                      </p:to>
                                    </p:set>
                                    <p:anim calcmode="lin" valueType="num">
                                      <p:cBhvr additive="base">
                                        <p:cTn id="30" dur="500" fill="hold"/>
                                        <p:tgtEl>
                                          <p:spTgt spid="2713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1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1363">
                                            <p:txEl>
                                              <p:pRg st="4" end="4"/>
                                            </p:txEl>
                                          </p:spTgt>
                                        </p:tgtEl>
                                        <p:attrNameLst>
                                          <p:attrName>style.visibility</p:attrName>
                                        </p:attrNameLst>
                                      </p:cBhvr>
                                      <p:to>
                                        <p:strVal val="visible"/>
                                      </p:to>
                                    </p:set>
                                    <p:anim calcmode="lin" valueType="num">
                                      <p:cBhvr additive="base">
                                        <p:cTn id="36" dur="500" fill="hold"/>
                                        <p:tgtEl>
                                          <p:spTgt spid="2713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1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1363">
                                            <p:txEl>
                                              <p:pRg st="5" end="5"/>
                                            </p:txEl>
                                          </p:spTgt>
                                        </p:tgtEl>
                                        <p:attrNameLst>
                                          <p:attrName>style.visibility</p:attrName>
                                        </p:attrNameLst>
                                      </p:cBhvr>
                                      <p:to>
                                        <p:strVal val="visible"/>
                                      </p:to>
                                    </p:set>
                                    <p:anim calcmode="lin" valueType="num">
                                      <p:cBhvr additive="base">
                                        <p:cTn id="42" dur="500" fill="hold"/>
                                        <p:tgtEl>
                                          <p:spTgt spid="2713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1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1363">
                                            <p:txEl>
                                              <p:pRg st="6" end="6"/>
                                            </p:txEl>
                                          </p:spTgt>
                                        </p:tgtEl>
                                        <p:attrNameLst>
                                          <p:attrName>style.visibility</p:attrName>
                                        </p:attrNameLst>
                                      </p:cBhvr>
                                      <p:to>
                                        <p:strVal val="visible"/>
                                      </p:to>
                                    </p:set>
                                    <p:anim calcmode="lin" valueType="num">
                                      <p:cBhvr additive="base">
                                        <p:cTn id="48" dur="500" fill="hold"/>
                                        <p:tgtEl>
                                          <p:spTgt spid="2713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1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1363">
                                            <p:txEl>
                                              <p:pRg st="8" end="8"/>
                                            </p:txEl>
                                          </p:spTgt>
                                        </p:tgtEl>
                                        <p:attrNameLst>
                                          <p:attrName>style.visibility</p:attrName>
                                        </p:attrNameLst>
                                      </p:cBhvr>
                                      <p:to>
                                        <p:strVal val="visible"/>
                                      </p:to>
                                    </p:set>
                                    <p:anim calcmode="lin" valueType="num">
                                      <p:cBhvr additive="base">
                                        <p:cTn id="54" dur="500" fill="hold"/>
                                        <p:tgtEl>
                                          <p:spTgt spid="27136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1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107950" y="533400"/>
            <a:ext cx="8785225" cy="1162050"/>
          </a:xfrm>
          <a:prstGeom prst="rect">
            <a:avLst/>
          </a:prstGeom>
          <a:solidFill>
            <a:srgbClr val="003300">
              <a:alpha val="50195"/>
            </a:srgbClr>
          </a:solidFill>
          <a:ln w="9525">
            <a:noFill/>
            <a:miter lim="800000"/>
            <a:headEnd/>
            <a:tailEnd/>
          </a:ln>
        </p:spPr>
        <p:txBody>
          <a:bodyPr anchor="ctr">
            <a:spAutoFit/>
          </a:bodyPr>
          <a:lstStyle/>
          <a:p>
            <a:pPr algn="just">
              <a:lnSpc>
                <a:spcPct val="140000"/>
              </a:lnSpc>
            </a:pPr>
            <a:r>
              <a:rPr lang="it-IT" b="1">
                <a:solidFill>
                  <a:srgbClr val="FF9900"/>
                </a:solidFill>
                <a:latin typeface="Comic Sans MS" pitchFamily="66" charset="0"/>
              </a:rPr>
              <a:t>Biologia della pesca</a:t>
            </a:r>
          </a:p>
          <a:p>
            <a:pPr algn="just">
              <a:lnSpc>
                <a:spcPct val="140000"/>
              </a:lnSpc>
            </a:pPr>
            <a:r>
              <a:rPr lang="it-IT" sz="1600">
                <a:solidFill>
                  <a:schemeClr val="bg1"/>
                </a:solidFill>
                <a:latin typeface="Comic Sans MS" pitchFamily="66" charset="0"/>
              </a:rPr>
              <a:t>Russell fu il fondatore di questa scienza, egli fece un primo tentativo per spiegare come lo stock di una specie era influenzato dall’ attività umana attraverso una semplice equazione</a:t>
            </a:r>
            <a:r>
              <a:rPr lang="it-IT" sz="1600" b="1">
                <a:solidFill>
                  <a:srgbClr val="FF9900"/>
                </a:solidFill>
                <a:latin typeface="Comic Sans MS" pitchFamily="66" charset="0"/>
              </a:rPr>
              <a:t>.</a:t>
            </a:r>
          </a:p>
        </p:txBody>
      </p:sp>
      <p:sp>
        <p:nvSpPr>
          <p:cNvPr id="270340" name="Rectangle 4"/>
          <p:cNvSpPr>
            <a:spLocks noChangeArrowheads="1"/>
          </p:cNvSpPr>
          <p:nvPr/>
        </p:nvSpPr>
        <p:spPr bwMode="auto">
          <a:xfrm>
            <a:off x="107950" y="3068638"/>
            <a:ext cx="8785225" cy="3221037"/>
          </a:xfrm>
          <a:prstGeom prst="rect">
            <a:avLst/>
          </a:prstGeom>
          <a:solidFill>
            <a:srgbClr val="003300">
              <a:alpha val="50195"/>
            </a:srgbClr>
          </a:solidFill>
          <a:ln w="9525">
            <a:noFill/>
            <a:miter lim="800000"/>
            <a:headEnd/>
            <a:tailEnd/>
          </a:ln>
        </p:spPr>
        <p:txBody>
          <a:bodyPr anchor="ctr">
            <a:spAutoFit/>
          </a:bodyPr>
          <a:lstStyle/>
          <a:p>
            <a:pPr algn="just">
              <a:lnSpc>
                <a:spcPct val="20000"/>
              </a:lnSpc>
            </a:pPr>
            <a:endParaRPr lang="it-IT">
              <a:solidFill>
                <a:srgbClr val="FF9900"/>
              </a:solidFill>
              <a:latin typeface="Comic Sans MS" pitchFamily="66" charset="0"/>
            </a:endParaRPr>
          </a:p>
          <a:p>
            <a:pPr algn="just">
              <a:lnSpc>
                <a:spcPct val="140000"/>
              </a:lnSpc>
            </a:pPr>
            <a:r>
              <a:rPr lang="it-IT">
                <a:solidFill>
                  <a:srgbClr val="FF9900"/>
                </a:solidFill>
                <a:latin typeface="Comic Sans MS" pitchFamily="66" charset="0"/>
              </a:rPr>
              <a:t>Dove:</a:t>
            </a:r>
          </a:p>
          <a:p>
            <a:pPr algn="just">
              <a:lnSpc>
                <a:spcPct val="140000"/>
              </a:lnSpc>
            </a:pPr>
            <a:r>
              <a:rPr lang="it-IT">
                <a:solidFill>
                  <a:schemeClr val="bg1"/>
                </a:solidFill>
                <a:latin typeface="Comic Sans MS" pitchFamily="66" charset="0"/>
              </a:rPr>
              <a:t>S</a:t>
            </a:r>
            <a:r>
              <a:rPr lang="it-IT" baseline="-25000">
                <a:solidFill>
                  <a:schemeClr val="bg1"/>
                </a:solidFill>
                <a:latin typeface="Comic Sans MS" pitchFamily="66" charset="0"/>
              </a:rPr>
              <a:t>0</a:t>
            </a:r>
            <a:r>
              <a:rPr lang="it-IT">
                <a:solidFill>
                  <a:schemeClr val="bg1"/>
                </a:solidFill>
                <a:latin typeface="Comic Sans MS" pitchFamily="66" charset="0"/>
              </a:rPr>
              <a:t> = biomassa dello Stock Iniziale; S</a:t>
            </a:r>
            <a:r>
              <a:rPr lang="it-IT" baseline="-25000">
                <a:solidFill>
                  <a:schemeClr val="bg1"/>
                </a:solidFill>
                <a:latin typeface="Comic Sans MS" pitchFamily="66" charset="0"/>
              </a:rPr>
              <a:t>1</a:t>
            </a:r>
            <a:r>
              <a:rPr lang="it-IT">
                <a:solidFill>
                  <a:schemeClr val="bg1"/>
                </a:solidFill>
                <a:latin typeface="Comic Sans MS" pitchFamily="66" charset="0"/>
              </a:rPr>
              <a:t> = biomassa dello Stock Finale</a:t>
            </a:r>
          </a:p>
          <a:p>
            <a:pPr algn="just">
              <a:lnSpc>
                <a:spcPct val="140000"/>
              </a:lnSpc>
            </a:pPr>
            <a:r>
              <a:rPr lang="it-IT">
                <a:solidFill>
                  <a:schemeClr val="bg1"/>
                </a:solidFill>
                <a:latin typeface="Comic Sans MS" pitchFamily="66" charset="0"/>
              </a:rPr>
              <a:t>R = incremento dello stock per Reclutamento</a:t>
            </a:r>
          </a:p>
          <a:p>
            <a:pPr lvl="1" algn="just">
              <a:lnSpc>
                <a:spcPct val="140000"/>
              </a:lnSpc>
            </a:pPr>
            <a:r>
              <a:rPr lang="it-IT">
                <a:solidFill>
                  <a:schemeClr val="bg1"/>
                </a:solidFill>
                <a:latin typeface="Comic Sans MS" pitchFamily="66" charset="0"/>
              </a:rPr>
              <a:t>(ingresso di nuovi individui nello stock; aree di nursery - areali di pesca )</a:t>
            </a:r>
          </a:p>
          <a:p>
            <a:pPr algn="just">
              <a:lnSpc>
                <a:spcPct val="140000"/>
              </a:lnSpc>
            </a:pPr>
            <a:r>
              <a:rPr lang="it-IT">
                <a:solidFill>
                  <a:schemeClr val="bg1"/>
                </a:solidFill>
                <a:latin typeface="Comic Sans MS" pitchFamily="66" charset="0"/>
              </a:rPr>
              <a:t>A = incremento per Accrescimento</a:t>
            </a:r>
          </a:p>
          <a:p>
            <a:pPr lvl="1" algn="just">
              <a:lnSpc>
                <a:spcPct val="140000"/>
              </a:lnSpc>
            </a:pPr>
            <a:r>
              <a:rPr lang="it-IT">
                <a:solidFill>
                  <a:schemeClr val="bg1"/>
                </a:solidFill>
                <a:latin typeface="Comic Sans MS" pitchFamily="66" charset="0"/>
              </a:rPr>
              <a:t>(cambiamento nel tempo della massa corporea di un organismo)</a:t>
            </a:r>
          </a:p>
          <a:p>
            <a:pPr algn="just">
              <a:lnSpc>
                <a:spcPct val="140000"/>
              </a:lnSpc>
            </a:pPr>
            <a:r>
              <a:rPr lang="it-IT">
                <a:solidFill>
                  <a:schemeClr val="bg1"/>
                </a:solidFill>
                <a:latin typeface="Comic Sans MS" pitchFamily="66" charset="0"/>
              </a:rPr>
              <a:t>M = rimozione per Mortalità</a:t>
            </a:r>
          </a:p>
          <a:p>
            <a:pPr algn="just">
              <a:lnSpc>
                <a:spcPct val="140000"/>
              </a:lnSpc>
            </a:pPr>
            <a:r>
              <a:rPr lang="it-IT">
                <a:solidFill>
                  <a:schemeClr val="bg1"/>
                </a:solidFill>
                <a:latin typeface="Comic Sans MS" pitchFamily="66" charset="0"/>
              </a:rPr>
              <a:t>P = rimozione per Pesca</a:t>
            </a:r>
            <a:r>
              <a:rPr lang="it-IT">
                <a:solidFill>
                  <a:srgbClr val="FF9900"/>
                </a:solidFill>
                <a:latin typeface="Comic Sans MS" pitchFamily="66" charset="0"/>
              </a:rPr>
              <a:t> </a:t>
            </a:r>
          </a:p>
        </p:txBody>
      </p:sp>
      <p:sp>
        <p:nvSpPr>
          <p:cNvPr id="270347" name="Text Box 11"/>
          <p:cNvSpPr txBox="1">
            <a:spLocks noChangeArrowheads="1"/>
          </p:cNvSpPr>
          <p:nvPr/>
        </p:nvSpPr>
        <p:spPr bwMode="auto">
          <a:xfrm>
            <a:off x="2743200" y="176213"/>
            <a:ext cx="3660775"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Curva Sforzo - cattura</a:t>
            </a:r>
          </a:p>
        </p:txBody>
      </p:sp>
      <p:sp>
        <p:nvSpPr>
          <p:cNvPr id="270349" name="Rectangle 13"/>
          <p:cNvSpPr>
            <a:spLocks noChangeArrowheads="1"/>
          </p:cNvSpPr>
          <p:nvPr/>
        </p:nvSpPr>
        <p:spPr bwMode="auto">
          <a:xfrm>
            <a:off x="146050" y="1685925"/>
            <a:ext cx="2625725" cy="519113"/>
          </a:xfrm>
          <a:prstGeom prst="rect">
            <a:avLst/>
          </a:prstGeom>
          <a:noFill/>
          <a:ln w="9525">
            <a:noFill/>
            <a:miter lim="800000"/>
            <a:headEnd/>
            <a:tailEnd/>
          </a:ln>
        </p:spPr>
        <p:txBody>
          <a:bodyPr wrap="none">
            <a:spAutoFit/>
          </a:bodyPr>
          <a:lstStyle/>
          <a:p>
            <a:pPr>
              <a:lnSpc>
                <a:spcPct val="140000"/>
              </a:lnSpc>
            </a:pPr>
            <a:r>
              <a:rPr lang="it-IT" sz="2000" b="1">
                <a:solidFill>
                  <a:srgbClr val="FF9900"/>
                </a:solidFill>
                <a:latin typeface="Comic Sans MS" pitchFamily="66" charset="0"/>
              </a:rPr>
              <a:t>Equazione di Russell</a:t>
            </a:r>
          </a:p>
        </p:txBody>
      </p:sp>
      <p:sp>
        <p:nvSpPr>
          <p:cNvPr id="270351" name="Rectangle 15"/>
          <p:cNvSpPr>
            <a:spLocks noChangeArrowheads="1"/>
          </p:cNvSpPr>
          <p:nvPr/>
        </p:nvSpPr>
        <p:spPr bwMode="auto">
          <a:xfrm>
            <a:off x="2405063" y="2205038"/>
            <a:ext cx="4251325" cy="609600"/>
          </a:xfrm>
          <a:prstGeom prst="rect">
            <a:avLst/>
          </a:prstGeom>
          <a:noFill/>
          <a:ln w="9525">
            <a:noFill/>
            <a:miter lim="800000"/>
            <a:headEnd/>
            <a:tailEnd/>
          </a:ln>
        </p:spPr>
        <p:txBody>
          <a:bodyPr wrap="none">
            <a:spAutoFit/>
          </a:bodyPr>
          <a:lstStyle/>
          <a:p>
            <a:pPr>
              <a:lnSpc>
                <a:spcPct val="140000"/>
              </a:lnSpc>
            </a:pPr>
            <a:r>
              <a:rPr lang="it-IT" sz="2400" b="1">
                <a:solidFill>
                  <a:srgbClr val="FF9900"/>
                </a:solidFill>
                <a:latin typeface="Comic Sans MS" pitchFamily="66" charset="0"/>
              </a:rPr>
              <a:t>S</a:t>
            </a:r>
            <a:r>
              <a:rPr lang="it-IT" sz="2400" b="1" baseline="-25000">
                <a:solidFill>
                  <a:srgbClr val="FF9900"/>
                </a:solidFill>
                <a:latin typeface="Comic Sans MS" pitchFamily="66" charset="0"/>
              </a:rPr>
              <a:t>1</a:t>
            </a:r>
            <a:r>
              <a:rPr lang="it-IT" sz="2400" b="1">
                <a:solidFill>
                  <a:srgbClr val="FF9900"/>
                </a:solidFill>
                <a:latin typeface="Comic Sans MS" pitchFamily="66" charset="0"/>
              </a:rPr>
              <a:t>= S</a:t>
            </a:r>
            <a:r>
              <a:rPr lang="it-IT" sz="2400" b="1" baseline="-25000">
                <a:solidFill>
                  <a:srgbClr val="FF9900"/>
                </a:solidFill>
                <a:latin typeface="Comic Sans MS" pitchFamily="66" charset="0"/>
              </a:rPr>
              <a:t>0</a:t>
            </a:r>
            <a:r>
              <a:rPr lang="it-IT" sz="2400" b="1">
                <a:solidFill>
                  <a:srgbClr val="FF9900"/>
                </a:solidFill>
                <a:latin typeface="Comic Sans MS" pitchFamily="66" charset="0"/>
              </a:rPr>
              <a:t> + (R + A) – (M + 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0347"/>
                                        </p:tgtEl>
                                        <p:attrNameLst>
                                          <p:attrName>style.visibility</p:attrName>
                                        </p:attrNameLst>
                                      </p:cBhvr>
                                      <p:to>
                                        <p:strVal val="visible"/>
                                      </p:to>
                                    </p:set>
                                    <p:animEffect transition="in" filter="fade">
                                      <p:cBhvr>
                                        <p:cTn id="7" dur="2000"/>
                                        <p:tgtEl>
                                          <p:spTgt spid="270347"/>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70339"/>
                                        </p:tgtEl>
                                        <p:attrNameLst>
                                          <p:attrName>style.visibility</p:attrName>
                                        </p:attrNameLst>
                                      </p:cBhvr>
                                      <p:to>
                                        <p:strVal val="visible"/>
                                      </p:to>
                                    </p:set>
                                    <p:anim calcmode="lin" valueType="num">
                                      <p:cBhvr additive="base">
                                        <p:cTn id="11" dur="500" fill="hold"/>
                                        <p:tgtEl>
                                          <p:spTgt spid="270339"/>
                                        </p:tgtEl>
                                        <p:attrNameLst>
                                          <p:attrName>ppt_x</p:attrName>
                                        </p:attrNameLst>
                                      </p:cBhvr>
                                      <p:tavLst>
                                        <p:tav tm="0">
                                          <p:val>
                                            <p:strVal val="#ppt_x"/>
                                          </p:val>
                                        </p:tav>
                                        <p:tav tm="100000">
                                          <p:val>
                                            <p:strVal val="#ppt_x"/>
                                          </p:val>
                                        </p:tav>
                                      </p:tavLst>
                                    </p:anim>
                                    <p:anim calcmode="lin" valueType="num">
                                      <p:cBhvr additive="base">
                                        <p:cTn id="12" dur="500" fill="hold"/>
                                        <p:tgtEl>
                                          <p:spTgt spid="2703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0349"/>
                                        </p:tgtEl>
                                        <p:attrNameLst>
                                          <p:attrName>style.visibility</p:attrName>
                                        </p:attrNameLst>
                                      </p:cBhvr>
                                      <p:to>
                                        <p:strVal val="visible"/>
                                      </p:to>
                                    </p:set>
                                    <p:anim calcmode="lin" valueType="num">
                                      <p:cBhvr additive="base">
                                        <p:cTn id="17" dur="500" fill="hold"/>
                                        <p:tgtEl>
                                          <p:spTgt spid="270349"/>
                                        </p:tgtEl>
                                        <p:attrNameLst>
                                          <p:attrName>ppt_x</p:attrName>
                                        </p:attrNameLst>
                                      </p:cBhvr>
                                      <p:tavLst>
                                        <p:tav tm="0">
                                          <p:val>
                                            <p:strVal val="#ppt_x"/>
                                          </p:val>
                                        </p:tav>
                                        <p:tav tm="100000">
                                          <p:val>
                                            <p:strVal val="#ppt_x"/>
                                          </p:val>
                                        </p:tav>
                                      </p:tavLst>
                                    </p:anim>
                                    <p:anim calcmode="lin" valueType="num">
                                      <p:cBhvr additive="base">
                                        <p:cTn id="18" dur="500" fill="hold"/>
                                        <p:tgtEl>
                                          <p:spTgt spid="2703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0351"/>
                                        </p:tgtEl>
                                        <p:attrNameLst>
                                          <p:attrName>style.visibility</p:attrName>
                                        </p:attrNameLst>
                                      </p:cBhvr>
                                      <p:to>
                                        <p:strVal val="visible"/>
                                      </p:to>
                                    </p:set>
                                    <p:anim calcmode="lin" valueType="num">
                                      <p:cBhvr additive="base">
                                        <p:cTn id="23" dur="500" fill="hold"/>
                                        <p:tgtEl>
                                          <p:spTgt spid="270351"/>
                                        </p:tgtEl>
                                        <p:attrNameLst>
                                          <p:attrName>ppt_x</p:attrName>
                                        </p:attrNameLst>
                                      </p:cBhvr>
                                      <p:tavLst>
                                        <p:tav tm="0">
                                          <p:val>
                                            <p:strVal val="#ppt_x"/>
                                          </p:val>
                                        </p:tav>
                                        <p:tav tm="100000">
                                          <p:val>
                                            <p:strVal val="#ppt_x"/>
                                          </p:val>
                                        </p:tav>
                                      </p:tavLst>
                                    </p:anim>
                                    <p:anim calcmode="lin" valueType="num">
                                      <p:cBhvr additive="base">
                                        <p:cTn id="24" dur="500" fill="hold"/>
                                        <p:tgtEl>
                                          <p:spTgt spid="2703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0340"/>
                                        </p:tgtEl>
                                        <p:attrNameLst>
                                          <p:attrName>style.visibility</p:attrName>
                                        </p:attrNameLst>
                                      </p:cBhvr>
                                      <p:to>
                                        <p:strVal val="visible"/>
                                      </p:to>
                                    </p:set>
                                    <p:anim calcmode="lin" valueType="num">
                                      <p:cBhvr additive="base">
                                        <p:cTn id="29" dur="500" fill="hold"/>
                                        <p:tgtEl>
                                          <p:spTgt spid="270340"/>
                                        </p:tgtEl>
                                        <p:attrNameLst>
                                          <p:attrName>ppt_x</p:attrName>
                                        </p:attrNameLst>
                                      </p:cBhvr>
                                      <p:tavLst>
                                        <p:tav tm="0">
                                          <p:val>
                                            <p:strVal val="#ppt_x"/>
                                          </p:val>
                                        </p:tav>
                                        <p:tav tm="100000">
                                          <p:val>
                                            <p:strVal val="#ppt_x"/>
                                          </p:val>
                                        </p:tav>
                                      </p:tavLst>
                                    </p:anim>
                                    <p:anim calcmode="lin" valueType="num">
                                      <p:cBhvr additive="base">
                                        <p:cTn id="30" dur="500" fill="hold"/>
                                        <p:tgtEl>
                                          <p:spTgt spid="270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nimBg="1"/>
      <p:bldP spid="270340" grpId="0" animBg="1"/>
      <p:bldP spid="270347" grpId="0"/>
      <p:bldP spid="270349" grpId="0"/>
      <p:bldP spid="2703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50825" y="692150"/>
            <a:ext cx="8642350" cy="5597525"/>
            <a:chOff x="2471" y="391"/>
            <a:chExt cx="3221" cy="2614"/>
          </a:xfrm>
        </p:grpSpPr>
        <p:pic>
          <p:nvPicPr>
            <p:cNvPr id="36870" name="Picture 2" descr="E8CF2BD6"/>
            <p:cNvPicPr>
              <a:picLocks noChangeAspect="1" noChangeArrowheads="1"/>
            </p:cNvPicPr>
            <p:nvPr/>
          </p:nvPicPr>
          <p:blipFill>
            <a:blip r:embed="rId2" cstate="print"/>
            <a:srcRect l="10266" r="2937" b="53529"/>
            <a:stretch>
              <a:fillRect/>
            </a:stretch>
          </p:blipFill>
          <p:spPr bwMode="auto">
            <a:xfrm>
              <a:off x="2471" y="391"/>
              <a:ext cx="3221" cy="2614"/>
            </a:xfrm>
            <a:prstGeom prst="rect">
              <a:avLst/>
            </a:prstGeom>
            <a:noFill/>
            <a:ln w="9525">
              <a:noFill/>
              <a:miter lim="800000"/>
              <a:headEnd/>
              <a:tailEnd/>
            </a:ln>
          </p:spPr>
        </p:pic>
        <p:sp>
          <p:nvSpPr>
            <p:cNvPr id="36871" name="Text Box 6"/>
            <p:cNvSpPr txBox="1">
              <a:spLocks noChangeArrowheads="1"/>
            </p:cNvSpPr>
            <p:nvPr/>
          </p:nvSpPr>
          <p:spPr bwMode="auto">
            <a:xfrm>
              <a:off x="3100" y="2205"/>
              <a:ext cx="131" cy="171"/>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A</a:t>
              </a:r>
            </a:p>
          </p:txBody>
        </p:sp>
        <p:sp>
          <p:nvSpPr>
            <p:cNvPr id="36872" name="Text Box 7"/>
            <p:cNvSpPr txBox="1">
              <a:spLocks noChangeArrowheads="1"/>
            </p:cNvSpPr>
            <p:nvPr/>
          </p:nvSpPr>
          <p:spPr bwMode="auto">
            <a:xfrm>
              <a:off x="4655" y="2296"/>
              <a:ext cx="121" cy="172"/>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C</a:t>
              </a:r>
            </a:p>
          </p:txBody>
        </p:sp>
        <p:sp>
          <p:nvSpPr>
            <p:cNvPr id="36873" name="Text Box 8"/>
            <p:cNvSpPr txBox="1">
              <a:spLocks noChangeArrowheads="1"/>
            </p:cNvSpPr>
            <p:nvPr/>
          </p:nvSpPr>
          <p:spPr bwMode="auto">
            <a:xfrm>
              <a:off x="3748" y="1207"/>
              <a:ext cx="122" cy="171"/>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B</a:t>
              </a:r>
            </a:p>
          </p:txBody>
        </p:sp>
      </p:grpSp>
      <p:sp>
        <p:nvSpPr>
          <p:cNvPr id="272393" name="Text Box 9"/>
          <p:cNvSpPr txBox="1">
            <a:spLocks noChangeArrowheads="1"/>
          </p:cNvSpPr>
          <p:nvPr/>
        </p:nvSpPr>
        <p:spPr bwMode="auto">
          <a:xfrm>
            <a:off x="2743200" y="176213"/>
            <a:ext cx="3660775"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Curva Sforzo - cattura</a:t>
            </a:r>
          </a:p>
        </p:txBody>
      </p:sp>
      <p:sp>
        <p:nvSpPr>
          <p:cNvPr id="272388" name="Rectangle 4"/>
          <p:cNvSpPr>
            <a:spLocks noChangeArrowheads="1"/>
          </p:cNvSpPr>
          <p:nvPr/>
        </p:nvSpPr>
        <p:spPr bwMode="auto">
          <a:xfrm>
            <a:off x="5867400" y="928688"/>
            <a:ext cx="3168650" cy="484187"/>
          </a:xfrm>
          <a:prstGeom prst="rect">
            <a:avLst/>
          </a:prstGeom>
          <a:noFill/>
          <a:ln w="9525">
            <a:noFill/>
            <a:miter lim="800000"/>
            <a:headEnd/>
            <a:tailEnd/>
          </a:ln>
        </p:spPr>
        <p:txBody>
          <a:bodyPr anchor="ctr">
            <a:spAutoFit/>
          </a:bodyPr>
          <a:lstStyle/>
          <a:p>
            <a:pPr>
              <a:lnSpc>
                <a:spcPct val="20000"/>
              </a:lnSpc>
            </a:pPr>
            <a:endParaRPr lang="it-IT" sz="1600" b="1">
              <a:latin typeface="Comic Sans MS" pitchFamily="66" charset="0"/>
            </a:endParaRPr>
          </a:p>
          <a:p>
            <a:pPr>
              <a:lnSpc>
                <a:spcPct val="140000"/>
              </a:lnSpc>
            </a:pPr>
            <a:r>
              <a:rPr lang="it-IT" sz="1600" b="1">
                <a:latin typeface="Comic Sans MS" pitchFamily="66" charset="0"/>
              </a:rPr>
              <a:t>S1= S0 + (R + A) – (M+P)</a:t>
            </a:r>
          </a:p>
        </p:txBody>
      </p:sp>
      <p:sp>
        <p:nvSpPr>
          <p:cNvPr id="272389" name="Rectangle 5"/>
          <p:cNvSpPr>
            <a:spLocks noChangeArrowheads="1"/>
          </p:cNvSpPr>
          <p:nvPr/>
        </p:nvSpPr>
        <p:spPr bwMode="auto">
          <a:xfrm>
            <a:off x="6443663" y="1430338"/>
            <a:ext cx="2376487" cy="1285875"/>
          </a:xfrm>
          <a:prstGeom prst="rect">
            <a:avLst/>
          </a:prstGeom>
          <a:noFill/>
          <a:ln w="9525">
            <a:noFill/>
            <a:miter lim="800000"/>
            <a:headEnd/>
            <a:tailEnd/>
          </a:ln>
        </p:spPr>
        <p:txBody>
          <a:bodyPr anchor="ctr">
            <a:spAutoFit/>
          </a:bodyPr>
          <a:lstStyle/>
          <a:p>
            <a:pPr algn="just">
              <a:lnSpc>
                <a:spcPct val="140000"/>
              </a:lnSpc>
            </a:pPr>
            <a:r>
              <a:rPr lang="it-IT" sz="1400" b="1">
                <a:solidFill>
                  <a:srgbClr val="FF3300"/>
                </a:solidFill>
                <a:latin typeface="Comic Sans MS" pitchFamily="66" charset="0"/>
              </a:rPr>
              <a:t>RESA NATURALE</a:t>
            </a:r>
          </a:p>
          <a:p>
            <a:pPr algn="just">
              <a:lnSpc>
                <a:spcPct val="140000"/>
              </a:lnSpc>
            </a:pPr>
            <a:r>
              <a:rPr lang="it-IT" sz="1400" b="1">
                <a:latin typeface="Comic Sans MS" pitchFamily="66" charset="0"/>
              </a:rPr>
              <a:t>(R + A) – M</a:t>
            </a:r>
          </a:p>
          <a:p>
            <a:pPr algn="just">
              <a:lnSpc>
                <a:spcPct val="140000"/>
              </a:lnSpc>
            </a:pPr>
            <a:r>
              <a:rPr lang="it-IT" sz="1400" b="1">
                <a:solidFill>
                  <a:srgbClr val="FF3300"/>
                </a:solidFill>
                <a:latin typeface="Comic Sans MS" pitchFamily="66" charset="0"/>
              </a:rPr>
              <a:t>PESCA IN EQUILIBRIO</a:t>
            </a:r>
          </a:p>
          <a:p>
            <a:pPr algn="just">
              <a:lnSpc>
                <a:spcPct val="140000"/>
              </a:lnSpc>
            </a:pPr>
            <a:r>
              <a:rPr lang="it-IT" sz="1400" b="1">
                <a:latin typeface="Comic Sans MS" pitchFamily="66" charset="0"/>
              </a:rPr>
              <a:t>(R + A) = (M + 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2393"/>
                                        </p:tgtEl>
                                        <p:attrNameLst>
                                          <p:attrName>style.visibility</p:attrName>
                                        </p:attrNameLst>
                                      </p:cBhvr>
                                      <p:to>
                                        <p:strVal val="visible"/>
                                      </p:to>
                                    </p:set>
                                    <p:animEffect transition="in" filter="dissolve">
                                      <p:cBhvr>
                                        <p:cTn id="7" dur="1000"/>
                                        <p:tgtEl>
                                          <p:spTgt spid="27239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2388"/>
                                        </p:tgtEl>
                                        <p:attrNameLst>
                                          <p:attrName>style.visibility</p:attrName>
                                        </p:attrNameLst>
                                      </p:cBhvr>
                                      <p:to>
                                        <p:strVal val="visible"/>
                                      </p:to>
                                    </p:set>
                                    <p:animEffect transition="in" filter="dissolve">
                                      <p:cBhvr>
                                        <p:cTn id="16" dur="1000"/>
                                        <p:tgtEl>
                                          <p:spTgt spid="2723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2389"/>
                                        </p:tgtEl>
                                        <p:attrNameLst>
                                          <p:attrName>style.visibility</p:attrName>
                                        </p:attrNameLst>
                                      </p:cBhvr>
                                      <p:to>
                                        <p:strVal val="visible"/>
                                      </p:to>
                                    </p:set>
                                    <p:animEffect transition="in" filter="dissolve">
                                      <p:cBhvr>
                                        <p:cTn id="21" dur="1000"/>
                                        <p:tgtEl>
                                          <p:spTgt spid="27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3" grpId="0"/>
      <p:bldP spid="272388" grpId="0"/>
      <p:bldP spid="2723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Cattura1.PNG"/>
          <p:cNvPicPr>
            <a:picLocks noChangeAspect="1" noChangeArrowheads="1"/>
          </p:cNvPicPr>
          <p:nvPr/>
        </p:nvPicPr>
        <p:blipFill>
          <a:blip r:embed="rId2" cstate="print"/>
          <a:srcRect/>
          <a:stretch>
            <a:fillRect/>
          </a:stretch>
        </p:blipFill>
        <p:spPr bwMode="auto">
          <a:xfrm>
            <a:off x="1240200" y="291578"/>
            <a:ext cx="6788184" cy="61617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esktop\Cattura2.PNG"/>
          <p:cNvPicPr>
            <a:picLocks noChangeAspect="1" noChangeArrowheads="1"/>
          </p:cNvPicPr>
          <p:nvPr/>
        </p:nvPicPr>
        <p:blipFill>
          <a:blip r:embed="rId2" cstate="print"/>
          <a:srcRect/>
          <a:stretch>
            <a:fillRect/>
          </a:stretch>
        </p:blipFill>
        <p:spPr bwMode="auto">
          <a:xfrm>
            <a:off x="311527" y="1124744"/>
            <a:ext cx="8580953" cy="4680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Desktop\Cattura.PNG"/>
          <p:cNvPicPr>
            <a:picLocks noChangeAspect="1" noChangeArrowheads="1"/>
          </p:cNvPicPr>
          <p:nvPr/>
        </p:nvPicPr>
        <p:blipFill>
          <a:blip r:embed="rId2" cstate="print"/>
          <a:srcRect/>
          <a:stretch>
            <a:fillRect/>
          </a:stretch>
        </p:blipFill>
        <p:spPr bwMode="auto">
          <a:xfrm>
            <a:off x="336439" y="692696"/>
            <a:ext cx="8484033" cy="5616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esktop\fish-anatomy-measure-lateral.jpg"/>
          <p:cNvPicPr>
            <a:picLocks noChangeAspect="1" noChangeArrowheads="1"/>
          </p:cNvPicPr>
          <p:nvPr/>
        </p:nvPicPr>
        <p:blipFill>
          <a:blip r:embed="rId2" cstate="print"/>
          <a:srcRect/>
          <a:stretch>
            <a:fillRect/>
          </a:stretch>
        </p:blipFill>
        <p:spPr bwMode="auto">
          <a:xfrm>
            <a:off x="395288" y="822325"/>
            <a:ext cx="8466137" cy="5775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Desktop\eb17af043d6cb077b8502ba4f010fbc2.jpg"/>
          <p:cNvPicPr>
            <a:picLocks noChangeAspect="1" noChangeArrowheads="1"/>
          </p:cNvPicPr>
          <p:nvPr/>
        </p:nvPicPr>
        <p:blipFill>
          <a:blip r:embed="rId2" cstate="print"/>
          <a:srcRect/>
          <a:stretch>
            <a:fillRect/>
          </a:stretch>
        </p:blipFill>
        <p:spPr bwMode="auto">
          <a:xfrm>
            <a:off x="762000" y="889000"/>
            <a:ext cx="7620000" cy="5080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ny\Desktop\Actu-portail-INRA-Ecailles_inra_image.jpg"/>
          <p:cNvPicPr>
            <a:picLocks noChangeAspect="1" noChangeArrowheads="1"/>
          </p:cNvPicPr>
          <p:nvPr/>
        </p:nvPicPr>
        <p:blipFill>
          <a:blip r:embed="rId2" cstate="print"/>
          <a:srcRect/>
          <a:stretch>
            <a:fillRect/>
          </a:stretch>
        </p:blipFill>
        <p:spPr bwMode="auto">
          <a:xfrm>
            <a:off x="684213" y="908050"/>
            <a:ext cx="4762500" cy="2857500"/>
          </a:xfrm>
          <a:prstGeom prst="rect">
            <a:avLst/>
          </a:prstGeom>
          <a:noFill/>
          <a:ln w="9525">
            <a:noFill/>
            <a:miter lim="800000"/>
            <a:headEnd/>
            <a:tailEnd/>
          </a:ln>
        </p:spPr>
      </p:pic>
      <p:sp>
        <p:nvSpPr>
          <p:cNvPr id="7171" name="AutoShape 4" descr="S.P.S. Team' 9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7172" name="AutoShape 6" descr="S.P.S. Team' 9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pic>
        <p:nvPicPr>
          <p:cNvPr id="7173" name="Picture 8" descr="S.P.S. Team' 91"/>
          <p:cNvPicPr>
            <a:picLocks noChangeAspect="1" noChangeArrowheads="1"/>
          </p:cNvPicPr>
          <p:nvPr/>
        </p:nvPicPr>
        <p:blipFill>
          <a:blip r:embed="rId3" cstate="print"/>
          <a:srcRect/>
          <a:stretch>
            <a:fillRect/>
          </a:stretch>
        </p:blipFill>
        <p:spPr bwMode="auto">
          <a:xfrm>
            <a:off x="3554413" y="3429000"/>
            <a:ext cx="5438775" cy="2663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ony\Desktop\images.jpg"/>
          <p:cNvPicPr>
            <a:picLocks noChangeAspect="1" noChangeArrowheads="1"/>
          </p:cNvPicPr>
          <p:nvPr/>
        </p:nvPicPr>
        <p:blipFill>
          <a:blip r:embed="rId2" cstate="print"/>
          <a:srcRect/>
          <a:stretch>
            <a:fillRect/>
          </a:stretch>
        </p:blipFill>
        <p:spPr bwMode="auto">
          <a:xfrm>
            <a:off x="1835150" y="836613"/>
            <a:ext cx="5113338" cy="5867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Text Box 4"/>
          <p:cNvSpPr txBox="1">
            <a:spLocks noChangeArrowheads="1"/>
          </p:cNvSpPr>
          <p:nvPr/>
        </p:nvSpPr>
        <p:spPr bwMode="auto">
          <a:xfrm>
            <a:off x="157163" y="163513"/>
            <a:ext cx="2614612"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Riassumendo………</a:t>
            </a:r>
          </a:p>
        </p:txBody>
      </p:sp>
      <p:sp>
        <p:nvSpPr>
          <p:cNvPr id="224261" name="Text Box 5"/>
          <p:cNvSpPr txBox="1">
            <a:spLocks noChangeArrowheads="1"/>
          </p:cNvSpPr>
          <p:nvPr/>
        </p:nvSpPr>
        <p:spPr bwMode="auto">
          <a:xfrm>
            <a:off x="250825" y="958850"/>
            <a:ext cx="8642350" cy="5213350"/>
          </a:xfrm>
          <a:prstGeom prst="rect">
            <a:avLst/>
          </a:prstGeom>
          <a:solidFill>
            <a:srgbClr val="003300">
              <a:alpha val="50195"/>
            </a:srgbClr>
          </a:solidFill>
          <a:ln w="9525">
            <a:noFill/>
            <a:miter lim="800000"/>
            <a:headEnd/>
            <a:tailEnd/>
          </a:ln>
        </p:spPr>
        <p:txBody>
          <a:bodyPr>
            <a:spAutoFit/>
          </a:bodyPr>
          <a:lstStyle/>
          <a:p>
            <a:pPr>
              <a:lnSpc>
                <a:spcPct val="200000"/>
              </a:lnSpc>
              <a:buFontTx/>
              <a:buBlip>
                <a:blip r:embed="rId2"/>
              </a:buBlip>
            </a:pPr>
            <a:r>
              <a:rPr lang="it-IT">
                <a:solidFill>
                  <a:schemeClr val="bg1"/>
                </a:solidFill>
                <a:latin typeface="Comic Sans MS" pitchFamily="66" charset="0"/>
              </a:rPr>
              <a:t> Vari Regi Decreti dopo l’Unità Nazionale, fine ‘</a:t>
            </a:r>
            <a:r>
              <a:rPr lang="it-IT">
                <a:solidFill>
                  <a:srgbClr val="FF9900"/>
                </a:solidFill>
                <a:latin typeface="Comic Sans MS" pitchFamily="66" charset="0"/>
              </a:rPr>
              <a:t>800</a:t>
            </a:r>
            <a:r>
              <a:rPr lang="it-IT">
                <a:solidFill>
                  <a:schemeClr val="bg1"/>
                </a:solidFill>
                <a:latin typeface="Comic Sans MS" pitchFamily="66" charset="0"/>
              </a:rPr>
              <a:t> primi del ‘</a:t>
            </a:r>
            <a:r>
              <a:rPr lang="it-IT">
                <a:solidFill>
                  <a:srgbClr val="FF9900"/>
                </a:solidFill>
                <a:latin typeface="Comic Sans MS" pitchFamily="66" charset="0"/>
              </a:rPr>
              <a:t>900</a:t>
            </a:r>
          </a:p>
          <a:p>
            <a:pPr lvl="1">
              <a:lnSpc>
                <a:spcPct val="200000"/>
              </a:lnSpc>
              <a:buFontTx/>
              <a:buBlip>
                <a:blip r:embed="rId3"/>
              </a:buBlip>
            </a:pPr>
            <a:r>
              <a:rPr lang="it-IT" sz="1400">
                <a:solidFill>
                  <a:srgbClr val="FF9900"/>
                </a:solidFill>
                <a:latin typeface="Comic Sans MS" pitchFamily="66" charset="0"/>
              </a:rPr>
              <a:t> </a:t>
            </a:r>
            <a:r>
              <a:rPr lang="it-IT" sz="1400">
                <a:solidFill>
                  <a:schemeClr val="bg1"/>
                </a:solidFill>
                <a:latin typeface="Comic Sans MS" pitchFamily="66" charset="0"/>
              </a:rPr>
              <a:t>competenze attribuite al Ministero dell’agricoltura, industria e commercio</a:t>
            </a:r>
          </a:p>
          <a:p>
            <a:pPr>
              <a:lnSpc>
                <a:spcPct val="200000"/>
              </a:lnSpc>
              <a:buFontTx/>
              <a:buBlip>
                <a:blip r:embed="rId2"/>
              </a:buBlip>
            </a:pPr>
            <a:r>
              <a:rPr lang="it-IT">
                <a:solidFill>
                  <a:schemeClr val="bg1"/>
                </a:solidFill>
                <a:latin typeface="Comic Sans MS" pitchFamily="66" charset="0"/>
              </a:rPr>
              <a:t> R.D. 8 ottobre </a:t>
            </a:r>
            <a:r>
              <a:rPr lang="it-IT">
                <a:solidFill>
                  <a:srgbClr val="FF9900"/>
                </a:solidFill>
                <a:latin typeface="Comic Sans MS" pitchFamily="66" charset="0"/>
              </a:rPr>
              <a:t>1931</a:t>
            </a:r>
            <a:r>
              <a:rPr lang="it-IT">
                <a:solidFill>
                  <a:schemeClr val="bg1"/>
                </a:solidFill>
                <a:latin typeface="Comic Sans MS" pitchFamily="66" charset="0"/>
              </a:rPr>
              <a:t>, n. 1604 - Testo unico delle leggi sulla pesca </a:t>
            </a:r>
          </a:p>
          <a:p>
            <a:pPr lvl="1">
              <a:lnSpc>
                <a:spcPct val="200000"/>
              </a:lnSpc>
              <a:buFontTx/>
              <a:buBlip>
                <a:blip r:embed="rId3"/>
              </a:buBlip>
            </a:pPr>
            <a:r>
              <a:rPr lang="it-IT" sz="1400">
                <a:solidFill>
                  <a:srgbClr val="FF9900"/>
                </a:solidFill>
                <a:latin typeface="Comic Sans MS" pitchFamily="66" charset="0"/>
              </a:rPr>
              <a:t> </a:t>
            </a:r>
            <a:r>
              <a:rPr lang="it-IT" sz="1400">
                <a:solidFill>
                  <a:schemeClr val="bg1"/>
                </a:solidFill>
                <a:latin typeface="Comic Sans MS" pitchFamily="66" charset="0"/>
              </a:rPr>
              <a:t>competenze attribuite al Ministero dell’agricoltura e foresta</a:t>
            </a:r>
            <a:endParaRPr lang="it-IT">
              <a:solidFill>
                <a:schemeClr val="bg1"/>
              </a:solidFill>
              <a:latin typeface="Comic Sans MS" pitchFamily="66" charset="0"/>
            </a:endParaRPr>
          </a:p>
          <a:p>
            <a:pPr>
              <a:lnSpc>
                <a:spcPct val="200000"/>
              </a:lnSpc>
              <a:buFontTx/>
              <a:buBlip>
                <a:blip r:embed="rId2"/>
              </a:buBlip>
            </a:pPr>
            <a:r>
              <a:rPr lang="it-IT">
                <a:solidFill>
                  <a:schemeClr val="bg1"/>
                </a:solidFill>
                <a:latin typeface="Comic Sans MS" pitchFamily="66" charset="0"/>
              </a:rPr>
              <a:t> L. 14 luglio </a:t>
            </a:r>
            <a:r>
              <a:rPr lang="it-IT">
                <a:solidFill>
                  <a:srgbClr val="FF9900"/>
                </a:solidFill>
                <a:latin typeface="Comic Sans MS" pitchFamily="66" charset="0"/>
              </a:rPr>
              <a:t>1965</a:t>
            </a:r>
            <a:r>
              <a:rPr lang="it-IT">
                <a:solidFill>
                  <a:schemeClr val="bg1"/>
                </a:solidFill>
                <a:latin typeface="Comic Sans MS" pitchFamily="66" charset="0"/>
              </a:rPr>
              <a:t>, n. 963 - Disciplina della pesca marittima </a:t>
            </a:r>
          </a:p>
          <a:p>
            <a:pPr lvl="1">
              <a:lnSpc>
                <a:spcPct val="200000"/>
              </a:lnSpc>
              <a:buFontTx/>
              <a:buBlip>
                <a:blip r:embed="rId3"/>
              </a:buBlip>
            </a:pPr>
            <a:r>
              <a:rPr lang="it-IT" sz="1400">
                <a:solidFill>
                  <a:srgbClr val="FF9900"/>
                </a:solidFill>
                <a:latin typeface="Comic Sans MS" pitchFamily="66" charset="0"/>
              </a:rPr>
              <a:t> </a:t>
            </a:r>
            <a:r>
              <a:rPr lang="it-IT" sz="1400">
                <a:solidFill>
                  <a:schemeClr val="bg1"/>
                </a:solidFill>
                <a:latin typeface="Comic Sans MS" pitchFamily="66" charset="0"/>
              </a:rPr>
              <a:t>competenze attribuite al Ministero della marina mercantile</a:t>
            </a:r>
            <a:endParaRPr lang="it-IT">
              <a:solidFill>
                <a:schemeClr val="bg1"/>
              </a:solidFill>
              <a:latin typeface="Comic Sans MS" pitchFamily="66" charset="0"/>
            </a:endParaRPr>
          </a:p>
          <a:p>
            <a:pPr>
              <a:lnSpc>
                <a:spcPct val="200000"/>
              </a:lnSpc>
              <a:buFontTx/>
              <a:buBlip>
                <a:blip r:embed="rId2"/>
              </a:buBlip>
            </a:pPr>
            <a:r>
              <a:rPr lang="it-IT">
                <a:solidFill>
                  <a:schemeClr val="bg1"/>
                </a:solidFill>
                <a:latin typeface="Comic Sans MS" pitchFamily="66" charset="0"/>
              </a:rPr>
              <a:t> L. 17 febbraio </a:t>
            </a:r>
            <a:r>
              <a:rPr lang="it-IT">
                <a:solidFill>
                  <a:srgbClr val="FF9900"/>
                </a:solidFill>
                <a:latin typeface="Comic Sans MS" pitchFamily="66" charset="0"/>
              </a:rPr>
              <a:t>1982</a:t>
            </a:r>
            <a:r>
              <a:rPr lang="it-IT">
                <a:solidFill>
                  <a:schemeClr val="bg1"/>
                </a:solidFill>
                <a:latin typeface="Comic Sans MS" pitchFamily="66" charset="0"/>
              </a:rPr>
              <a:t>, n. 41- Piano per la razionalizzazione e lo sviluppo della Pesca marittima. (</a:t>
            </a:r>
            <a:r>
              <a:rPr lang="it-IT" sz="1400">
                <a:solidFill>
                  <a:schemeClr val="bg1"/>
                </a:solidFill>
                <a:latin typeface="Comic Sans MS" pitchFamily="66" charset="0"/>
              </a:rPr>
              <a:t>Ministero della marina mercantile</a:t>
            </a:r>
            <a:r>
              <a:rPr lang="it-IT">
                <a:solidFill>
                  <a:schemeClr val="bg1"/>
                </a:solidFill>
                <a:latin typeface="Comic Sans MS" pitchFamily="66" charset="0"/>
              </a:rPr>
              <a:t>)</a:t>
            </a:r>
          </a:p>
          <a:p>
            <a:pPr>
              <a:lnSpc>
                <a:spcPct val="200000"/>
              </a:lnSpc>
              <a:buFontTx/>
              <a:buBlip>
                <a:blip r:embed="rId2"/>
              </a:buBlip>
            </a:pPr>
            <a:r>
              <a:rPr lang="it-IT">
                <a:solidFill>
                  <a:schemeClr val="bg1"/>
                </a:solidFill>
                <a:latin typeface="Comic Sans MS" pitchFamily="66" charset="0"/>
              </a:rPr>
              <a:t> D.M. 26. 7. </a:t>
            </a:r>
            <a:r>
              <a:rPr lang="it-IT">
                <a:solidFill>
                  <a:srgbClr val="FF9900"/>
                </a:solidFill>
                <a:latin typeface="Comic Sans MS" pitchFamily="66" charset="0"/>
              </a:rPr>
              <a:t>1995</a:t>
            </a:r>
            <a:r>
              <a:rPr lang="it-IT">
                <a:solidFill>
                  <a:schemeClr val="bg1"/>
                </a:solidFill>
                <a:latin typeface="Comic Sans MS" pitchFamily="66" charset="0"/>
              </a:rPr>
              <a:t> - Introduzione di "sistemi di pesca“. (</a:t>
            </a:r>
            <a:r>
              <a:rPr lang="it-IT" sz="1400">
                <a:solidFill>
                  <a:schemeClr val="bg1"/>
                </a:solidFill>
                <a:latin typeface="Comic Sans MS" pitchFamily="66" charset="0"/>
              </a:rPr>
              <a:t>Ministero delle risorse agricole, alimentari e forestali</a:t>
            </a:r>
            <a:r>
              <a:rPr lang="it-IT">
                <a:solidFill>
                  <a:schemeClr val="bg1"/>
                </a:solidFill>
                <a:latin typeface="Comic Sans MS" pitchFamily="66" charset="0"/>
              </a:rPr>
              <a:t>)</a:t>
            </a:r>
          </a:p>
        </p:txBody>
      </p:sp>
      <p:sp>
        <p:nvSpPr>
          <p:cNvPr id="224265" name="Text Box 9"/>
          <p:cNvSpPr txBox="1">
            <a:spLocks noChangeArrowheads="1"/>
          </p:cNvSpPr>
          <p:nvPr/>
        </p:nvSpPr>
        <p:spPr bwMode="auto">
          <a:xfrm>
            <a:off x="2584450" y="511175"/>
            <a:ext cx="3973513"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Normativa sulla pesca in Italia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dissolve">
                                      <p:cBhvr>
                                        <p:cTn id="7" dur="500"/>
                                        <p:tgtEl>
                                          <p:spTgt spid="2242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4265"/>
                                        </p:tgtEl>
                                        <p:attrNameLst>
                                          <p:attrName>style.visibility</p:attrName>
                                        </p:attrNameLst>
                                      </p:cBhvr>
                                      <p:to>
                                        <p:strVal val="visible"/>
                                      </p:to>
                                    </p:set>
                                    <p:animEffect transition="in" filter="fade">
                                      <p:cBhvr>
                                        <p:cTn id="11" dur="2000"/>
                                        <p:tgtEl>
                                          <p:spTgt spid="2242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24261">
                                            <p:txEl>
                                              <p:pRg st="0" end="0"/>
                                            </p:txEl>
                                          </p:spTgt>
                                        </p:tgtEl>
                                        <p:attrNameLst>
                                          <p:attrName>style.visibility</p:attrName>
                                        </p:attrNameLst>
                                      </p:cBhvr>
                                      <p:to>
                                        <p:strVal val="visible"/>
                                      </p:to>
                                    </p:set>
                                    <p:anim calcmode="lin" valueType="num">
                                      <p:cBhvr additive="base">
                                        <p:cTn id="16" dur="500" fill="hold"/>
                                        <p:tgtEl>
                                          <p:spTgt spid="22426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42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4261">
                                            <p:txEl>
                                              <p:pRg st="1" end="1"/>
                                            </p:txEl>
                                          </p:spTgt>
                                        </p:tgtEl>
                                        <p:attrNameLst>
                                          <p:attrName>style.visibility</p:attrName>
                                        </p:attrNameLst>
                                      </p:cBhvr>
                                      <p:to>
                                        <p:strVal val="visible"/>
                                      </p:to>
                                    </p:set>
                                    <p:anim calcmode="lin" valueType="num">
                                      <p:cBhvr additive="base">
                                        <p:cTn id="22" dur="500" fill="hold"/>
                                        <p:tgtEl>
                                          <p:spTgt spid="22426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42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4261">
                                            <p:txEl>
                                              <p:pRg st="2" end="2"/>
                                            </p:txEl>
                                          </p:spTgt>
                                        </p:tgtEl>
                                        <p:attrNameLst>
                                          <p:attrName>style.visibility</p:attrName>
                                        </p:attrNameLst>
                                      </p:cBhvr>
                                      <p:to>
                                        <p:strVal val="visible"/>
                                      </p:to>
                                    </p:set>
                                    <p:anim calcmode="lin" valueType="num">
                                      <p:cBhvr additive="base">
                                        <p:cTn id="28" dur="500" fill="hold"/>
                                        <p:tgtEl>
                                          <p:spTgt spid="22426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42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4261">
                                            <p:txEl>
                                              <p:pRg st="3" end="3"/>
                                            </p:txEl>
                                          </p:spTgt>
                                        </p:tgtEl>
                                        <p:attrNameLst>
                                          <p:attrName>style.visibility</p:attrName>
                                        </p:attrNameLst>
                                      </p:cBhvr>
                                      <p:to>
                                        <p:strVal val="visible"/>
                                      </p:to>
                                    </p:set>
                                    <p:anim calcmode="lin" valueType="num">
                                      <p:cBhvr additive="base">
                                        <p:cTn id="34" dur="500" fill="hold"/>
                                        <p:tgtEl>
                                          <p:spTgt spid="22426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42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4261">
                                            <p:txEl>
                                              <p:pRg st="4" end="4"/>
                                            </p:txEl>
                                          </p:spTgt>
                                        </p:tgtEl>
                                        <p:attrNameLst>
                                          <p:attrName>style.visibility</p:attrName>
                                        </p:attrNameLst>
                                      </p:cBhvr>
                                      <p:to>
                                        <p:strVal val="visible"/>
                                      </p:to>
                                    </p:set>
                                    <p:anim calcmode="lin" valueType="num">
                                      <p:cBhvr additive="base">
                                        <p:cTn id="40" dur="500" fill="hold"/>
                                        <p:tgtEl>
                                          <p:spTgt spid="22426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42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24261">
                                            <p:txEl>
                                              <p:pRg st="5" end="5"/>
                                            </p:txEl>
                                          </p:spTgt>
                                        </p:tgtEl>
                                        <p:attrNameLst>
                                          <p:attrName>style.visibility</p:attrName>
                                        </p:attrNameLst>
                                      </p:cBhvr>
                                      <p:to>
                                        <p:strVal val="visible"/>
                                      </p:to>
                                    </p:set>
                                    <p:anim calcmode="lin" valueType="num">
                                      <p:cBhvr additive="base">
                                        <p:cTn id="46" dur="500" fill="hold"/>
                                        <p:tgtEl>
                                          <p:spTgt spid="22426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242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4261">
                                            <p:txEl>
                                              <p:pRg st="6" end="6"/>
                                            </p:txEl>
                                          </p:spTgt>
                                        </p:tgtEl>
                                        <p:attrNameLst>
                                          <p:attrName>style.visibility</p:attrName>
                                        </p:attrNameLst>
                                      </p:cBhvr>
                                      <p:to>
                                        <p:strVal val="visible"/>
                                      </p:to>
                                    </p:set>
                                    <p:anim calcmode="lin" valueType="num">
                                      <p:cBhvr additive="base">
                                        <p:cTn id="52" dur="500" fill="hold"/>
                                        <p:tgtEl>
                                          <p:spTgt spid="22426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2426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24261">
                                            <p:txEl>
                                              <p:pRg st="7" end="7"/>
                                            </p:txEl>
                                          </p:spTgt>
                                        </p:tgtEl>
                                        <p:attrNameLst>
                                          <p:attrName>style.visibility</p:attrName>
                                        </p:attrNameLst>
                                      </p:cBhvr>
                                      <p:to>
                                        <p:strVal val="visible"/>
                                      </p:to>
                                    </p:set>
                                    <p:anim calcmode="lin" valueType="num">
                                      <p:cBhvr additive="base">
                                        <p:cTn id="58" dur="500" fill="hold"/>
                                        <p:tgtEl>
                                          <p:spTgt spid="224261">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2426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p:bldP spid="2242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ony\Desktop\Transverse-section-of-a-yellowtail-flounder-Limanda-ferruginea-otolith-46-cm_W640.jpg"/>
          <p:cNvPicPr>
            <a:picLocks noChangeAspect="1" noChangeArrowheads="1"/>
          </p:cNvPicPr>
          <p:nvPr/>
        </p:nvPicPr>
        <p:blipFill>
          <a:blip r:embed="rId2" cstate="print"/>
          <a:srcRect/>
          <a:stretch>
            <a:fillRect/>
          </a:stretch>
        </p:blipFill>
        <p:spPr bwMode="auto">
          <a:xfrm>
            <a:off x="1524000" y="1104900"/>
            <a:ext cx="6096000" cy="4648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ony\Desktop\Otoliths-of-different-fish-species-From-C-a-m-p-a-n-a-2004-Slika-4-Otoliti_W640.jpg"/>
          <p:cNvPicPr>
            <a:picLocks noChangeAspect="1" noChangeArrowheads="1"/>
          </p:cNvPicPr>
          <p:nvPr/>
        </p:nvPicPr>
        <p:blipFill>
          <a:blip r:embed="rId2" cstate="print"/>
          <a:srcRect/>
          <a:stretch>
            <a:fillRect/>
          </a:stretch>
        </p:blipFill>
        <p:spPr bwMode="auto">
          <a:xfrm>
            <a:off x="1524000" y="2390775"/>
            <a:ext cx="6096000" cy="2076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ony\Desktop\fig11.jpg"/>
          <p:cNvPicPr>
            <a:picLocks noChangeAspect="1" noChangeArrowheads="1"/>
          </p:cNvPicPr>
          <p:nvPr/>
        </p:nvPicPr>
        <p:blipFill>
          <a:blip r:embed="rId2" cstate="print"/>
          <a:srcRect/>
          <a:stretch>
            <a:fillRect/>
          </a:stretch>
        </p:blipFill>
        <p:spPr bwMode="auto">
          <a:xfrm>
            <a:off x="214313" y="1566863"/>
            <a:ext cx="8715375" cy="3724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ony\Desktop\images (1).jpg"/>
          <p:cNvPicPr>
            <a:picLocks noChangeAspect="1" noChangeArrowheads="1"/>
          </p:cNvPicPr>
          <p:nvPr/>
        </p:nvPicPr>
        <p:blipFill>
          <a:blip r:embed="rId2" cstate="print"/>
          <a:srcRect/>
          <a:stretch>
            <a:fillRect/>
          </a:stretch>
        </p:blipFill>
        <p:spPr bwMode="auto">
          <a:xfrm>
            <a:off x="684213" y="1484313"/>
            <a:ext cx="7805737" cy="41052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ony\Desktop\images.png"/>
          <p:cNvPicPr>
            <a:picLocks noChangeAspect="1" noChangeArrowheads="1"/>
          </p:cNvPicPr>
          <p:nvPr/>
        </p:nvPicPr>
        <p:blipFill>
          <a:blip r:embed="rId2" cstate="print"/>
          <a:srcRect/>
          <a:stretch>
            <a:fillRect/>
          </a:stretch>
        </p:blipFill>
        <p:spPr bwMode="auto">
          <a:xfrm>
            <a:off x="1717675" y="1100138"/>
            <a:ext cx="5878513" cy="5353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4439" name="Picture 7"/>
          <p:cNvPicPr>
            <a:picLocks noChangeAspect="1" noChangeArrowheads="1"/>
          </p:cNvPicPr>
          <p:nvPr/>
        </p:nvPicPr>
        <p:blipFill>
          <a:blip r:embed="rId2" cstate="print"/>
          <a:srcRect/>
          <a:stretch>
            <a:fillRect/>
          </a:stretch>
        </p:blipFill>
        <p:spPr bwMode="auto">
          <a:xfrm>
            <a:off x="142875" y="2349500"/>
            <a:ext cx="8907463" cy="3455988"/>
          </a:xfrm>
          <a:prstGeom prst="rect">
            <a:avLst/>
          </a:prstGeom>
          <a:noFill/>
          <a:ln w="9525">
            <a:noFill/>
            <a:miter lim="800000"/>
            <a:headEnd/>
            <a:tailEnd/>
          </a:ln>
        </p:spPr>
      </p:pic>
      <p:sp>
        <p:nvSpPr>
          <p:cNvPr id="274440" name="Line 8"/>
          <p:cNvSpPr>
            <a:spLocks noChangeShapeType="1"/>
          </p:cNvSpPr>
          <p:nvPr/>
        </p:nvSpPr>
        <p:spPr bwMode="auto">
          <a:xfrm flipH="1" flipV="1">
            <a:off x="3214688" y="5214938"/>
            <a:ext cx="928687" cy="857250"/>
          </a:xfrm>
          <a:prstGeom prst="line">
            <a:avLst/>
          </a:prstGeom>
          <a:noFill/>
          <a:ln w="57150">
            <a:solidFill>
              <a:srgbClr val="FF3300"/>
            </a:solidFill>
            <a:round/>
            <a:headEnd/>
            <a:tailEnd type="triangle" w="med" len="med"/>
          </a:ln>
        </p:spPr>
        <p:txBody>
          <a:bodyPr/>
          <a:lstStyle/>
          <a:p>
            <a:endParaRPr lang="it-IT"/>
          </a:p>
        </p:txBody>
      </p:sp>
      <p:sp>
        <p:nvSpPr>
          <p:cNvPr id="274441" name="Text Box 9"/>
          <p:cNvSpPr txBox="1">
            <a:spLocks noChangeArrowheads="1"/>
          </p:cNvSpPr>
          <p:nvPr/>
        </p:nvSpPr>
        <p:spPr bwMode="auto">
          <a:xfrm>
            <a:off x="3492500" y="6056313"/>
            <a:ext cx="1160463" cy="396875"/>
          </a:xfrm>
          <a:prstGeom prst="rect">
            <a:avLst/>
          </a:prstGeom>
          <a:noFill/>
          <a:ln w="9525">
            <a:noFill/>
            <a:miter lim="800000"/>
            <a:headEnd/>
            <a:tailEnd/>
          </a:ln>
        </p:spPr>
        <p:txBody>
          <a:bodyPr wrap="none">
            <a:spAutoFit/>
          </a:bodyPr>
          <a:lstStyle/>
          <a:p>
            <a:r>
              <a:rPr lang="it-IT" sz="2000">
                <a:solidFill>
                  <a:schemeClr val="bg1"/>
                </a:solidFill>
                <a:latin typeface="Comic Sans MS" pitchFamily="66" charset="0"/>
              </a:rPr>
              <a:t>6° Posto</a:t>
            </a:r>
          </a:p>
        </p:txBody>
      </p:sp>
      <p:pic>
        <p:nvPicPr>
          <p:cNvPr id="274443" name="Picture 11"/>
          <p:cNvPicPr>
            <a:picLocks noChangeAspect="1" noChangeArrowheads="1"/>
          </p:cNvPicPr>
          <p:nvPr/>
        </p:nvPicPr>
        <p:blipFill>
          <a:blip r:embed="rId3" cstate="print"/>
          <a:srcRect/>
          <a:stretch>
            <a:fillRect/>
          </a:stretch>
        </p:blipFill>
        <p:spPr bwMode="auto">
          <a:xfrm>
            <a:off x="325438" y="723900"/>
            <a:ext cx="8493125" cy="1481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2000"/>
                                        <p:tgtEl>
                                          <p:spTgt spid="27443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4443"/>
                                        </p:tgtEl>
                                        <p:attrNameLst>
                                          <p:attrName>style.visibility</p:attrName>
                                        </p:attrNameLst>
                                      </p:cBhvr>
                                      <p:to>
                                        <p:strVal val="visible"/>
                                      </p:to>
                                    </p:set>
                                    <p:animEffect transition="in" filter="fade">
                                      <p:cBhvr>
                                        <p:cTn id="11" dur="2000"/>
                                        <p:tgtEl>
                                          <p:spTgt spid="2744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4439"/>
                                        </p:tgtEl>
                                        <p:attrNameLst>
                                          <p:attrName>style.visibility</p:attrName>
                                        </p:attrNameLst>
                                      </p:cBhvr>
                                      <p:to>
                                        <p:strVal val="visible"/>
                                      </p:to>
                                    </p:set>
                                    <p:animEffect transition="in" filter="fade">
                                      <p:cBhvr>
                                        <p:cTn id="16" dur="2000"/>
                                        <p:tgtEl>
                                          <p:spTgt spid="2744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4440"/>
                                        </p:tgtEl>
                                        <p:attrNameLst>
                                          <p:attrName>style.visibility</p:attrName>
                                        </p:attrNameLst>
                                      </p:cBhvr>
                                      <p:to>
                                        <p:strVal val="visible"/>
                                      </p:to>
                                    </p:set>
                                    <p:animEffect transition="in" filter="fade">
                                      <p:cBhvr>
                                        <p:cTn id="21" dur="2000"/>
                                        <p:tgtEl>
                                          <p:spTgt spid="2744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4441"/>
                                        </p:tgtEl>
                                        <p:attrNameLst>
                                          <p:attrName>style.visibility</p:attrName>
                                        </p:attrNameLst>
                                      </p:cBhvr>
                                      <p:to>
                                        <p:strVal val="visible"/>
                                      </p:to>
                                    </p:set>
                                    <p:animEffect transition="in" filter="fade">
                                      <p:cBhvr>
                                        <p:cTn id="26" dur="2000"/>
                                        <p:tgtEl>
                                          <p:spTgt spid="27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40" grpId="0" animBg="1"/>
      <p:bldP spid="27444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3413" name="Picture 5"/>
          <p:cNvPicPr>
            <a:picLocks noChangeAspect="1" noChangeArrowheads="1"/>
          </p:cNvPicPr>
          <p:nvPr/>
        </p:nvPicPr>
        <p:blipFill>
          <a:blip r:embed="rId2" cstate="print"/>
          <a:srcRect/>
          <a:stretch>
            <a:fillRect/>
          </a:stretch>
        </p:blipFill>
        <p:spPr bwMode="auto">
          <a:xfrm>
            <a:off x="250825" y="620713"/>
            <a:ext cx="5473700" cy="4229100"/>
          </a:xfrm>
          <a:prstGeom prst="rect">
            <a:avLst/>
          </a:prstGeom>
          <a:noFill/>
          <a:ln w="9525">
            <a:noFill/>
            <a:miter lim="800000"/>
            <a:headEnd/>
            <a:tailEnd/>
          </a:ln>
        </p:spPr>
      </p:pic>
      <p:pic>
        <p:nvPicPr>
          <p:cNvPr id="273414" name="Picture 6"/>
          <p:cNvPicPr>
            <a:picLocks noChangeAspect="1" noChangeArrowheads="1"/>
          </p:cNvPicPr>
          <p:nvPr/>
        </p:nvPicPr>
        <p:blipFill>
          <a:blip r:embed="rId3" cstate="print"/>
          <a:srcRect/>
          <a:stretch>
            <a:fillRect/>
          </a:stretch>
        </p:blipFill>
        <p:spPr bwMode="auto">
          <a:xfrm>
            <a:off x="5580063" y="1484313"/>
            <a:ext cx="3479800" cy="5037137"/>
          </a:xfrm>
          <a:prstGeom prst="rect">
            <a:avLst/>
          </a:prstGeom>
          <a:noFill/>
          <a:ln w="9525">
            <a:noFill/>
            <a:miter lim="800000"/>
            <a:headEnd/>
            <a:tailEnd/>
          </a:ln>
        </p:spPr>
      </p:pic>
      <p:sp>
        <p:nvSpPr>
          <p:cNvPr id="273415" name="Line 7"/>
          <p:cNvSpPr>
            <a:spLocks noChangeShapeType="1"/>
          </p:cNvSpPr>
          <p:nvPr/>
        </p:nvSpPr>
        <p:spPr bwMode="auto">
          <a:xfrm flipV="1">
            <a:off x="827088" y="4149725"/>
            <a:ext cx="0" cy="1943100"/>
          </a:xfrm>
          <a:prstGeom prst="line">
            <a:avLst/>
          </a:prstGeom>
          <a:noFill/>
          <a:ln w="57150">
            <a:solidFill>
              <a:srgbClr val="FF3300"/>
            </a:solidFill>
            <a:round/>
            <a:headEnd/>
            <a:tailEnd type="triangle" w="med" len="med"/>
          </a:ln>
        </p:spPr>
        <p:txBody>
          <a:bodyPr/>
          <a:lstStyle/>
          <a:p>
            <a:endParaRPr lang="it-IT"/>
          </a:p>
        </p:txBody>
      </p:sp>
      <p:sp>
        <p:nvSpPr>
          <p:cNvPr id="273417" name="Line 9"/>
          <p:cNvSpPr>
            <a:spLocks noChangeShapeType="1"/>
          </p:cNvSpPr>
          <p:nvPr/>
        </p:nvSpPr>
        <p:spPr bwMode="auto">
          <a:xfrm flipH="1" flipV="1">
            <a:off x="7235825" y="4221163"/>
            <a:ext cx="1223963" cy="2016125"/>
          </a:xfrm>
          <a:prstGeom prst="line">
            <a:avLst/>
          </a:prstGeom>
          <a:noFill/>
          <a:ln w="57150">
            <a:solidFill>
              <a:srgbClr val="FF3300"/>
            </a:solidFill>
            <a:round/>
            <a:headEnd/>
            <a:tailEnd type="triangle" w="med" len="med"/>
          </a:ln>
        </p:spPr>
        <p:txBody>
          <a:bodyPr/>
          <a:lstStyle/>
          <a:p>
            <a:endParaRPr lang="it-IT"/>
          </a:p>
        </p:txBody>
      </p:sp>
      <p:pic>
        <p:nvPicPr>
          <p:cNvPr id="273418" name="Picture 10"/>
          <p:cNvPicPr>
            <a:picLocks noChangeAspect="1" noChangeArrowheads="1"/>
          </p:cNvPicPr>
          <p:nvPr/>
        </p:nvPicPr>
        <p:blipFill>
          <a:blip r:embed="rId4" cstate="print"/>
          <a:srcRect/>
          <a:stretch>
            <a:fillRect/>
          </a:stretch>
        </p:blipFill>
        <p:spPr bwMode="auto">
          <a:xfrm>
            <a:off x="1547813" y="5229225"/>
            <a:ext cx="3276600" cy="392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dissolve">
                                      <p:cBhvr>
                                        <p:cTn id="7" dur="1000"/>
                                        <p:tgtEl>
                                          <p:spTgt spid="2734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3418"/>
                                        </p:tgtEl>
                                        <p:attrNameLst>
                                          <p:attrName>style.visibility</p:attrName>
                                        </p:attrNameLst>
                                      </p:cBhvr>
                                      <p:to>
                                        <p:strVal val="visible"/>
                                      </p:to>
                                    </p:set>
                                    <p:animEffect transition="in" filter="fade">
                                      <p:cBhvr>
                                        <p:cTn id="11" dur="2000"/>
                                        <p:tgtEl>
                                          <p:spTgt spid="27341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3413"/>
                                        </p:tgtEl>
                                        <p:attrNameLst>
                                          <p:attrName>style.visibility</p:attrName>
                                        </p:attrNameLst>
                                      </p:cBhvr>
                                      <p:to>
                                        <p:strVal val="visible"/>
                                      </p:to>
                                    </p:set>
                                    <p:animEffect transition="in" filter="fade">
                                      <p:cBhvr>
                                        <p:cTn id="15" dur="2000"/>
                                        <p:tgtEl>
                                          <p:spTgt spid="2734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3415"/>
                                        </p:tgtEl>
                                        <p:attrNameLst>
                                          <p:attrName>style.visibility</p:attrName>
                                        </p:attrNameLst>
                                      </p:cBhvr>
                                      <p:to>
                                        <p:strVal val="visible"/>
                                      </p:to>
                                    </p:set>
                                    <p:animEffect transition="in" filter="fade">
                                      <p:cBhvr>
                                        <p:cTn id="20" dur="2000"/>
                                        <p:tgtEl>
                                          <p:spTgt spid="2734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73414"/>
                                        </p:tgtEl>
                                        <p:attrNameLst>
                                          <p:attrName>style.visibility</p:attrName>
                                        </p:attrNameLst>
                                      </p:cBhvr>
                                      <p:to>
                                        <p:strVal val="visible"/>
                                      </p:to>
                                    </p:set>
                                    <p:animEffect transition="in" filter="fade">
                                      <p:cBhvr>
                                        <p:cTn id="24" dur="2000"/>
                                        <p:tgtEl>
                                          <p:spTgt spid="2734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3417"/>
                                        </p:tgtEl>
                                        <p:attrNameLst>
                                          <p:attrName>style.visibility</p:attrName>
                                        </p:attrNameLst>
                                      </p:cBhvr>
                                      <p:to>
                                        <p:strVal val="visible"/>
                                      </p:to>
                                    </p:set>
                                    <p:animEffect transition="in" filter="fade">
                                      <p:cBhvr>
                                        <p:cTn id="29" dur="2000"/>
                                        <p:tgtEl>
                                          <p:spTgt spid="273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P spid="273415" grpId="0" animBg="1"/>
      <p:bldP spid="27341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5460" name="Picture 4"/>
          <p:cNvPicPr>
            <a:picLocks noChangeAspect="1" noChangeArrowheads="1"/>
          </p:cNvPicPr>
          <p:nvPr/>
        </p:nvPicPr>
        <p:blipFill>
          <a:blip r:embed="rId2" cstate="print"/>
          <a:srcRect/>
          <a:stretch>
            <a:fillRect/>
          </a:stretch>
        </p:blipFill>
        <p:spPr bwMode="auto">
          <a:xfrm>
            <a:off x="107950" y="2279650"/>
            <a:ext cx="4356100" cy="3814763"/>
          </a:xfrm>
          <a:prstGeom prst="rect">
            <a:avLst/>
          </a:prstGeom>
          <a:noFill/>
          <a:ln w="9525">
            <a:noFill/>
            <a:miter lim="800000"/>
            <a:headEnd/>
            <a:tailEnd/>
          </a:ln>
        </p:spPr>
      </p:pic>
      <p:pic>
        <p:nvPicPr>
          <p:cNvPr id="275461" name="Picture 5"/>
          <p:cNvPicPr>
            <a:picLocks noChangeAspect="1" noChangeArrowheads="1"/>
          </p:cNvPicPr>
          <p:nvPr/>
        </p:nvPicPr>
        <p:blipFill>
          <a:blip r:embed="rId3" cstate="print"/>
          <a:srcRect/>
          <a:stretch>
            <a:fillRect/>
          </a:stretch>
        </p:blipFill>
        <p:spPr bwMode="auto">
          <a:xfrm>
            <a:off x="4500563" y="2276475"/>
            <a:ext cx="4392612" cy="4327525"/>
          </a:xfrm>
          <a:prstGeom prst="rect">
            <a:avLst/>
          </a:prstGeom>
          <a:noFill/>
          <a:ln w="9525">
            <a:noFill/>
            <a:miter lim="800000"/>
            <a:headEnd/>
            <a:tailEnd/>
          </a:ln>
        </p:spPr>
      </p:pic>
      <p:sp>
        <p:nvSpPr>
          <p:cNvPr id="275465" name="Line 9"/>
          <p:cNvSpPr>
            <a:spLocks noChangeShapeType="1"/>
          </p:cNvSpPr>
          <p:nvPr/>
        </p:nvSpPr>
        <p:spPr bwMode="auto">
          <a:xfrm flipH="1">
            <a:off x="7164388" y="3284538"/>
            <a:ext cx="1944687" cy="1439862"/>
          </a:xfrm>
          <a:prstGeom prst="line">
            <a:avLst/>
          </a:prstGeom>
          <a:noFill/>
          <a:ln w="57150">
            <a:solidFill>
              <a:srgbClr val="FF3300"/>
            </a:solidFill>
            <a:round/>
            <a:headEnd/>
            <a:tailEnd type="triangle" w="med" len="med"/>
          </a:ln>
        </p:spPr>
        <p:txBody>
          <a:bodyPr/>
          <a:lstStyle/>
          <a:p>
            <a:endParaRPr lang="it-IT"/>
          </a:p>
        </p:txBody>
      </p:sp>
      <p:pic>
        <p:nvPicPr>
          <p:cNvPr id="275467" name="Picture 11"/>
          <p:cNvPicPr>
            <a:picLocks noChangeAspect="1" noChangeArrowheads="1"/>
          </p:cNvPicPr>
          <p:nvPr/>
        </p:nvPicPr>
        <p:blipFill>
          <a:blip r:embed="rId4" cstate="print"/>
          <a:srcRect/>
          <a:stretch>
            <a:fillRect/>
          </a:stretch>
        </p:blipFill>
        <p:spPr bwMode="auto">
          <a:xfrm>
            <a:off x="179388" y="620713"/>
            <a:ext cx="8593137" cy="1631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dissolve">
                                      <p:cBhvr>
                                        <p:cTn id="7" dur="1000"/>
                                        <p:tgtEl>
                                          <p:spTgt spid="2754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5467"/>
                                        </p:tgtEl>
                                        <p:attrNameLst>
                                          <p:attrName>style.visibility</p:attrName>
                                        </p:attrNameLst>
                                      </p:cBhvr>
                                      <p:to>
                                        <p:strVal val="visible"/>
                                      </p:to>
                                    </p:set>
                                    <p:animEffect transition="in" filter="fade">
                                      <p:cBhvr>
                                        <p:cTn id="11" dur="2000"/>
                                        <p:tgtEl>
                                          <p:spTgt spid="275467"/>
                                        </p:tgtEl>
                                      </p:cBhvr>
                                    </p:animEffect>
                                  </p:childTnLst>
                                </p:cTn>
                              </p:par>
                              <p:par>
                                <p:cTn id="12" presetID="10" presetClass="entr" presetSubtype="0" fill="hold" nodeType="withEffect">
                                  <p:stCondLst>
                                    <p:cond delay="0"/>
                                  </p:stCondLst>
                                  <p:childTnLst>
                                    <p:set>
                                      <p:cBhvr>
                                        <p:cTn id="13" dur="1" fill="hold">
                                          <p:stCondLst>
                                            <p:cond delay="0"/>
                                          </p:stCondLst>
                                        </p:cTn>
                                        <p:tgtEl>
                                          <p:spTgt spid="275460"/>
                                        </p:tgtEl>
                                        <p:attrNameLst>
                                          <p:attrName>style.visibility</p:attrName>
                                        </p:attrNameLst>
                                      </p:cBhvr>
                                      <p:to>
                                        <p:strVal val="visible"/>
                                      </p:to>
                                    </p:set>
                                    <p:animEffect transition="in" filter="fade">
                                      <p:cBhvr>
                                        <p:cTn id="14" dur="2000"/>
                                        <p:tgtEl>
                                          <p:spTgt spid="275460"/>
                                        </p:tgtEl>
                                      </p:cBhvr>
                                    </p:animEffect>
                                  </p:childTnLst>
                                </p:cTn>
                              </p:par>
                              <p:par>
                                <p:cTn id="15" presetID="10" presetClass="entr" presetSubtype="0" fill="hold" nodeType="withEffect">
                                  <p:stCondLst>
                                    <p:cond delay="0"/>
                                  </p:stCondLst>
                                  <p:childTnLst>
                                    <p:set>
                                      <p:cBhvr>
                                        <p:cTn id="16" dur="1" fill="hold">
                                          <p:stCondLst>
                                            <p:cond delay="0"/>
                                          </p:stCondLst>
                                        </p:cTn>
                                        <p:tgtEl>
                                          <p:spTgt spid="275461"/>
                                        </p:tgtEl>
                                        <p:attrNameLst>
                                          <p:attrName>style.visibility</p:attrName>
                                        </p:attrNameLst>
                                      </p:cBhvr>
                                      <p:to>
                                        <p:strVal val="visible"/>
                                      </p:to>
                                    </p:set>
                                    <p:animEffect transition="in" filter="fade">
                                      <p:cBhvr>
                                        <p:cTn id="17" dur="2000"/>
                                        <p:tgtEl>
                                          <p:spTgt spid="2754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5465"/>
                                        </p:tgtEl>
                                        <p:attrNameLst>
                                          <p:attrName>style.visibility</p:attrName>
                                        </p:attrNameLst>
                                      </p:cBhvr>
                                      <p:to>
                                        <p:strVal val="visible"/>
                                      </p:to>
                                    </p:set>
                                    <p:animEffect transition="in" filter="fade">
                                      <p:cBhvr>
                                        <p:cTn id="22" dur="2000"/>
                                        <p:tgtEl>
                                          <p:spTgt spid="275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27546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86" name="Picture 6"/>
          <p:cNvPicPr>
            <a:picLocks noChangeAspect="1" noChangeArrowheads="1"/>
          </p:cNvPicPr>
          <p:nvPr/>
        </p:nvPicPr>
        <p:blipFill>
          <a:blip r:embed="rId2" cstate="print"/>
          <a:srcRect/>
          <a:stretch>
            <a:fillRect/>
          </a:stretch>
        </p:blipFill>
        <p:spPr bwMode="auto">
          <a:xfrm>
            <a:off x="4716463" y="2060575"/>
            <a:ext cx="4140200" cy="4124325"/>
          </a:xfrm>
          <a:prstGeom prst="rect">
            <a:avLst/>
          </a:prstGeom>
          <a:noFill/>
          <a:ln w="9525">
            <a:noFill/>
            <a:miter lim="800000"/>
            <a:headEnd/>
            <a:tailEnd/>
          </a:ln>
        </p:spPr>
      </p:pic>
      <p:pic>
        <p:nvPicPr>
          <p:cNvPr id="276484" name="Picture 4"/>
          <p:cNvPicPr>
            <a:picLocks noChangeAspect="1" noChangeArrowheads="1"/>
          </p:cNvPicPr>
          <p:nvPr/>
        </p:nvPicPr>
        <p:blipFill>
          <a:blip r:embed="rId3" cstate="print"/>
          <a:srcRect r="25790"/>
          <a:stretch>
            <a:fillRect/>
          </a:stretch>
        </p:blipFill>
        <p:spPr bwMode="auto">
          <a:xfrm>
            <a:off x="103188" y="1484313"/>
            <a:ext cx="4454525" cy="4752975"/>
          </a:xfrm>
          <a:prstGeom prst="rect">
            <a:avLst/>
          </a:prstGeom>
          <a:noFill/>
          <a:ln w="9525">
            <a:noFill/>
            <a:miter lim="800000"/>
            <a:headEnd/>
            <a:tailEnd/>
          </a:ln>
        </p:spPr>
      </p:pic>
      <p:sp>
        <p:nvSpPr>
          <p:cNvPr id="276482" name="Text Box 2"/>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6483" name="Picture 3"/>
          <p:cNvPicPr>
            <a:picLocks noChangeAspect="1" noChangeArrowheads="1"/>
          </p:cNvPicPr>
          <p:nvPr/>
        </p:nvPicPr>
        <p:blipFill>
          <a:blip r:embed="rId4" cstate="print"/>
          <a:srcRect/>
          <a:stretch>
            <a:fillRect/>
          </a:stretch>
        </p:blipFill>
        <p:spPr bwMode="auto">
          <a:xfrm>
            <a:off x="0" y="836613"/>
            <a:ext cx="2822575" cy="404812"/>
          </a:xfrm>
          <a:prstGeom prst="rect">
            <a:avLst/>
          </a:prstGeom>
          <a:noFill/>
          <a:ln w="9525">
            <a:noFill/>
            <a:miter lim="800000"/>
            <a:headEnd/>
            <a:tailEnd/>
          </a:ln>
        </p:spPr>
      </p:pic>
      <p:pic>
        <p:nvPicPr>
          <p:cNvPr id="276485" name="Picture 5"/>
          <p:cNvPicPr>
            <a:picLocks noChangeAspect="1" noChangeArrowheads="1"/>
          </p:cNvPicPr>
          <p:nvPr/>
        </p:nvPicPr>
        <p:blipFill>
          <a:blip r:embed="rId3" cstate="print"/>
          <a:srcRect l="24191" b="87798"/>
          <a:stretch>
            <a:fillRect/>
          </a:stretch>
        </p:blipFill>
        <p:spPr bwMode="auto">
          <a:xfrm>
            <a:off x="755650" y="1484313"/>
            <a:ext cx="4176713" cy="531812"/>
          </a:xfrm>
          <a:prstGeom prst="rect">
            <a:avLst/>
          </a:prstGeom>
          <a:noFill/>
          <a:ln w="9525">
            <a:noFill/>
            <a:miter lim="800000"/>
            <a:headEnd/>
            <a:tailEnd/>
          </a:ln>
        </p:spPr>
      </p:pic>
      <p:sp>
        <p:nvSpPr>
          <p:cNvPr id="276487" name="Line 7"/>
          <p:cNvSpPr>
            <a:spLocks noChangeShapeType="1"/>
          </p:cNvSpPr>
          <p:nvPr/>
        </p:nvSpPr>
        <p:spPr bwMode="auto">
          <a:xfrm flipH="1">
            <a:off x="1042988" y="3284538"/>
            <a:ext cx="1584325" cy="936625"/>
          </a:xfrm>
          <a:prstGeom prst="line">
            <a:avLst/>
          </a:prstGeom>
          <a:noFill/>
          <a:ln w="57150">
            <a:solidFill>
              <a:srgbClr val="FF3300"/>
            </a:solidFill>
            <a:round/>
            <a:headEnd/>
            <a:tailEnd type="triangle" w="med" len="med"/>
          </a:ln>
        </p:spPr>
        <p:txBody>
          <a:bodyPr/>
          <a:lstStyle/>
          <a:p>
            <a:endParaRPr lang="it-IT"/>
          </a:p>
        </p:txBody>
      </p:sp>
      <p:sp>
        <p:nvSpPr>
          <p:cNvPr id="276488" name="Oval 8"/>
          <p:cNvSpPr>
            <a:spLocks noChangeArrowheads="1"/>
          </p:cNvSpPr>
          <p:nvPr/>
        </p:nvSpPr>
        <p:spPr bwMode="auto">
          <a:xfrm>
            <a:off x="4572000" y="5157788"/>
            <a:ext cx="936625" cy="503237"/>
          </a:xfrm>
          <a:prstGeom prst="ellipse">
            <a:avLst/>
          </a:prstGeom>
          <a:noFill/>
          <a:ln w="28575">
            <a:solidFill>
              <a:srgbClr val="FF3300"/>
            </a:solidFill>
            <a:round/>
            <a:headEnd/>
            <a:tailEnd/>
          </a:ln>
        </p:spPr>
        <p:txBody>
          <a:bodyPr wrap="none" anchor="ctr"/>
          <a:lstStyle/>
          <a:p>
            <a:endParaRPr lang="it-IT"/>
          </a:p>
        </p:txBody>
      </p:sp>
      <p:sp>
        <p:nvSpPr>
          <p:cNvPr id="276489" name="Line 9"/>
          <p:cNvSpPr>
            <a:spLocks noChangeShapeType="1"/>
          </p:cNvSpPr>
          <p:nvPr/>
        </p:nvSpPr>
        <p:spPr bwMode="auto">
          <a:xfrm>
            <a:off x="7954963" y="4221163"/>
            <a:ext cx="720725" cy="0"/>
          </a:xfrm>
          <a:prstGeom prst="line">
            <a:avLst/>
          </a:prstGeom>
          <a:noFill/>
          <a:ln w="57150">
            <a:solidFill>
              <a:srgbClr val="FF3300"/>
            </a:solidFill>
            <a:round/>
            <a:headEnd/>
            <a:tailEnd/>
          </a:ln>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dissolve">
                                      <p:cBhvr>
                                        <p:cTn id="7" dur="1000"/>
                                        <p:tgtEl>
                                          <p:spTgt spid="2764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6483"/>
                                        </p:tgtEl>
                                        <p:attrNameLst>
                                          <p:attrName>style.visibility</p:attrName>
                                        </p:attrNameLst>
                                      </p:cBhvr>
                                      <p:to>
                                        <p:strVal val="visible"/>
                                      </p:to>
                                    </p:set>
                                    <p:animEffect transition="in" filter="fade">
                                      <p:cBhvr>
                                        <p:cTn id="11" dur="2000"/>
                                        <p:tgtEl>
                                          <p:spTgt spid="276483"/>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6484"/>
                                        </p:tgtEl>
                                        <p:attrNameLst>
                                          <p:attrName>style.visibility</p:attrName>
                                        </p:attrNameLst>
                                      </p:cBhvr>
                                      <p:to>
                                        <p:strVal val="visible"/>
                                      </p:to>
                                    </p:set>
                                    <p:animEffect transition="in" filter="fade">
                                      <p:cBhvr>
                                        <p:cTn id="15" dur="2000"/>
                                        <p:tgtEl>
                                          <p:spTgt spid="276484"/>
                                        </p:tgtEl>
                                      </p:cBhvr>
                                    </p:animEffect>
                                  </p:childTnLst>
                                </p:cTn>
                              </p:par>
                              <p:par>
                                <p:cTn id="16" presetID="10" presetClass="entr" presetSubtype="0" fill="hold" nodeType="withEffect">
                                  <p:stCondLst>
                                    <p:cond delay="0"/>
                                  </p:stCondLst>
                                  <p:childTnLst>
                                    <p:set>
                                      <p:cBhvr>
                                        <p:cTn id="17" dur="1" fill="hold">
                                          <p:stCondLst>
                                            <p:cond delay="0"/>
                                          </p:stCondLst>
                                        </p:cTn>
                                        <p:tgtEl>
                                          <p:spTgt spid="276485"/>
                                        </p:tgtEl>
                                        <p:attrNameLst>
                                          <p:attrName>style.visibility</p:attrName>
                                        </p:attrNameLst>
                                      </p:cBhvr>
                                      <p:to>
                                        <p:strVal val="visible"/>
                                      </p:to>
                                    </p:set>
                                    <p:animEffect transition="in" filter="fade">
                                      <p:cBhvr>
                                        <p:cTn id="18" dur="2000"/>
                                        <p:tgtEl>
                                          <p:spTgt spid="27648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6487"/>
                                        </p:tgtEl>
                                        <p:attrNameLst>
                                          <p:attrName>style.visibility</p:attrName>
                                        </p:attrNameLst>
                                      </p:cBhvr>
                                      <p:to>
                                        <p:strVal val="visible"/>
                                      </p:to>
                                    </p:set>
                                    <p:animEffect transition="in" filter="fade">
                                      <p:cBhvr>
                                        <p:cTn id="23" dur="2000"/>
                                        <p:tgtEl>
                                          <p:spTgt spid="27648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6486"/>
                                        </p:tgtEl>
                                        <p:attrNameLst>
                                          <p:attrName>style.visibility</p:attrName>
                                        </p:attrNameLst>
                                      </p:cBhvr>
                                      <p:to>
                                        <p:strVal val="visible"/>
                                      </p:to>
                                    </p:set>
                                    <p:animEffect transition="in" filter="fade">
                                      <p:cBhvr>
                                        <p:cTn id="27" dur="2000"/>
                                        <p:tgtEl>
                                          <p:spTgt spid="2764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488"/>
                                        </p:tgtEl>
                                        <p:attrNameLst>
                                          <p:attrName>style.visibility</p:attrName>
                                        </p:attrNameLst>
                                      </p:cBhvr>
                                      <p:to>
                                        <p:strVal val="visible"/>
                                      </p:to>
                                    </p:set>
                                    <p:animEffect transition="in" filter="fade">
                                      <p:cBhvr>
                                        <p:cTn id="32" dur="2000"/>
                                        <p:tgtEl>
                                          <p:spTgt spid="2764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489"/>
                                        </p:tgtEl>
                                        <p:attrNameLst>
                                          <p:attrName>style.visibility</p:attrName>
                                        </p:attrNameLst>
                                      </p:cBhvr>
                                      <p:to>
                                        <p:strVal val="visible"/>
                                      </p:to>
                                    </p:set>
                                    <p:animEffect transition="in" filter="fade">
                                      <p:cBhvr>
                                        <p:cTn id="37" dur="2000"/>
                                        <p:tgtEl>
                                          <p:spTgt spid="276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6487" grpId="0" animBg="1"/>
      <p:bldP spid="276488" grpId="0" animBg="1"/>
      <p:bldP spid="27648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7507" name="Picture 3"/>
          <p:cNvPicPr>
            <a:picLocks noChangeAspect="1" noChangeArrowheads="1"/>
          </p:cNvPicPr>
          <p:nvPr/>
        </p:nvPicPr>
        <p:blipFill>
          <a:blip r:embed="rId2" cstate="print"/>
          <a:srcRect/>
          <a:stretch>
            <a:fillRect/>
          </a:stretch>
        </p:blipFill>
        <p:spPr bwMode="auto">
          <a:xfrm>
            <a:off x="179388" y="549275"/>
            <a:ext cx="2952750" cy="1524000"/>
          </a:xfrm>
          <a:prstGeom prst="rect">
            <a:avLst/>
          </a:prstGeom>
          <a:noFill/>
          <a:ln w="9525">
            <a:noFill/>
            <a:miter lim="800000"/>
            <a:headEnd/>
            <a:tailEnd/>
          </a:ln>
        </p:spPr>
      </p:pic>
      <p:pic>
        <p:nvPicPr>
          <p:cNvPr id="277509" name="Picture 5"/>
          <p:cNvPicPr>
            <a:picLocks noChangeAspect="1" noChangeArrowheads="1"/>
          </p:cNvPicPr>
          <p:nvPr/>
        </p:nvPicPr>
        <p:blipFill>
          <a:blip r:embed="rId3" cstate="print"/>
          <a:srcRect/>
          <a:stretch>
            <a:fillRect/>
          </a:stretch>
        </p:blipFill>
        <p:spPr bwMode="auto">
          <a:xfrm>
            <a:off x="179388" y="2060575"/>
            <a:ext cx="4321175" cy="4106863"/>
          </a:xfrm>
          <a:prstGeom prst="rect">
            <a:avLst/>
          </a:prstGeom>
          <a:noFill/>
          <a:ln w="9525">
            <a:noFill/>
            <a:miter lim="800000"/>
            <a:headEnd/>
            <a:tailEnd/>
          </a:ln>
        </p:spPr>
      </p:pic>
      <p:pic>
        <p:nvPicPr>
          <p:cNvPr id="277510" name="Picture 6" descr="acciuga"/>
          <p:cNvPicPr>
            <a:picLocks noChangeAspect="1" noChangeArrowheads="1"/>
          </p:cNvPicPr>
          <p:nvPr/>
        </p:nvPicPr>
        <p:blipFill>
          <a:blip r:embed="rId4" cstate="print"/>
          <a:srcRect/>
          <a:stretch>
            <a:fillRect/>
          </a:stretch>
        </p:blipFill>
        <p:spPr bwMode="auto">
          <a:xfrm>
            <a:off x="4572000" y="692150"/>
            <a:ext cx="2381250" cy="1876425"/>
          </a:xfrm>
          <a:prstGeom prst="rect">
            <a:avLst/>
          </a:prstGeom>
          <a:noFill/>
          <a:ln w="9525">
            <a:noFill/>
            <a:miter lim="800000"/>
            <a:headEnd/>
            <a:tailEnd/>
          </a:ln>
        </p:spPr>
      </p:pic>
      <p:pic>
        <p:nvPicPr>
          <p:cNvPr id="277511" name="Picture 7" descr="nasello"/>
          <p:cNvPicPr>
            <a:picLocks noChangeAspect="1" noChangeArrowheads="1"/>
          </p:cNvPicPr>
          <p:nvPr/>
        </p:nvPicPr>
        <p:blipFill>
          <a:blip r:embed="rId5" cstate="print"/>
          <a:srcRect/>
          <a:stretch>
            <a:fillRect/>
          </a:stretch>
        </p:blipFill>
        <p:spPr bwMode="auto">
          <a:xfrm>
            <a:off x="6985000" y="1412875"/>
            <a:ext cx="2124075" cy="1704975"/>
          </a:xfrm>
          <a:prstGeom prst="rect">
            <a:avLst/>
          </a:prstGeom>
          <a:noFill/>
          <a:ln w="9525">
            <a:noFill/>
            <a:miter lim="800000"/>
            <a:headEnd/>
            <a:tailEnd/>
          </a:ln>
        </p:spPr>
      </p:pic>
      <p:pic>
        <p:nvPicPr>
          <p:cNvPr id="277512" name="Picture 8" descr="mitili"/>
          <p:cNvPicPr>
            <a:picLocks noChangeAspect="1" noChangeArrowheads="1"/>
          </p:cNvPicPr>
          <p:nvPr/>
        </p:nvPicPr>
        <p:blipFill>
          <a:blip r:embed="rId6" cstate="print"/>
          <a:srcRect/>
          <a:stretch>
            <a:fillRect/>
          </a:stretch>
        </p:blipFill>
        <p:spPr bwMode="auto">
          <a:xfrm>
            <a:off x="4713288" y="2781300"/>
            <a:ext cx="2163762" cy="1600200"/>
          </a:xfrm>
          <a:prstGeom prst="rect">
            <a:avLst/>
          </a:prstGeom>
          <a:noFill/>
          <a:ln w="9525">
            <a:noFill/>
            <a:miter lim="800000"/>
            <a:headEnd/>
            <a:tailEnd/>
          </a:ln>
        </p:spPr>
      </p:pic>
      <p:pic>
        <p:nvPicPr>
          <p:cNvPr id="277513" name="Picture 9" descr="vongole%20grandi"/>
          <p:cNvPicPr>
            <a:picLocks noChangeAspect="1" noChangeArrowheads="1"/>
          </p:cNvPicPr>
          <p:nvPr/>
        </p:nvPicPr>
        <p:blipFill>
          <a:blip r:embed="rId7" cstate="print"/>
          <a:srcRect/>
          <a:stretch>
            <a:fillRect/>
          </a:stretch>
        </p:blipFill>
        <p:spPr bwMode="auto">
          <a:xfrm>
            <a:off x="6588125" y="4138613"/>
            <a:ext cx="2519363" cy="1724025"/>
          </a:xfrm>
          <a:prstGeom prst="rect">
            <a:avLst/>
          </a:prstGeom>
          <a:noFill/>
          <a:ln w="9525">
            <a:noFill/>
            <a:miter lim="800000"/>
            <a:headEnd/>
            <a:tailEnd/>
          </a:ln>
        </p:spPr>
      </p:pic>
      <p:pic>
        <p:nvPicPr>
          <p:cNvPr id="277514" name="Picture 10" descr="s000072a"/>
          <p:cNvPicPr>
            <a:picLocks noChangeAspect="1" noChangeArrowheads="1"/>
          </p:cNvPicPr>
          <p:nvPr/>
        </p:nvPicPr>
        <p:blipFill>
          <a:blip r:embed="rId8" cstate="print"/>
          <a:srcRect b="21683"/>
          <a:stretch>
            <a:fillRect/>
          </a:stretch>
        </p:blipFill>
        <p:spPr bwMode="auto">
          <a:xfrm>
            <a:off x="4770438" y="5372100"/>
            <a:ext cx="1962150" cy="1152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dissolve">
                                      <p:cBhvr>
                                        <p:cTn id="7" dur="1000"/>
                                        <p:tgtEl>
                                          <p:spTgt spid="27750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7507"/>
                                        </p:tgtEl>
                                        <p:attrNameLst>
                                          <p:attrName>style.visibility</p:attrName>
                                        </p:attrNameLst>
                                      </p:cBhvr>
                                      <p:to>
                                        <p:strVal val="visible"/>
                                      </p:to>
                                    </p:set>
                                    <p:animEffect transition="in" filter="fade">
                                      <p:cBhvr>
                                        <p:cTn id="11" dur="2000"/>
                                        <p:tgtEl>
                                          <p:spTgt spid="27750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7509"/>
                                        </p:tgtEl>
                                        <p:attrNameLst>
                                          <p:attrName>style.visibility</p:attrName>
                                        </p:attrNameLst>
                                      </p:cBhvr>
                                      <p:to>
                                        <p:strVal val="visible"/>
                                      </p:to>
                                    </p:set>
                                    <p:animEffect transition="in" filter="fade">
                                      <p:cBhvr>
                                        <p:cTn id="15" dur="2000"/>
                                        <p:tgtEl>
                                          <p:spTgt spid="27750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77510"/>
                                        </p:tgtEl>
                                        <p:attrNameLst>
                                          <p:attrName>style.visibility</p:attrName>
                                        </p:attrNameLst>
                                      </p:cBhvr>
                                      <p:to>
                                        <p:strVal val="visible"/>
                                      </p:to>
                                    </p:set>
                                    <p:animEffect transition="in" filter="fade">
                                      <p:cBhvr>
                                        <p:cTn id="19" dur="2000"/>
                                        <p:tgtEl>
                                          <p:spTgt spid="277510"/>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77511"/>
                                        </p:tgtEl>
                                        <p:attrNameLst>
                                          <p:attrName>style.visibility</p:attrName>
                                        </p:attrNameLst>
                                      </p:cBhvr>
                                      <p:to>
                                        <p:strVal val="visible"/>
                                      </p:to>
                                    </p:set>
                                    <p:animEffect transition="in" filter="fade">
                                      <p:cBhvr>
                                        <p:cTn id="23" dur="2000"/>
                                        <p:tgtEl>
                                          <p:spTgt spid="277511"/>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277512"/>
                                        </p:tgtEl>
                                        <p:attrNameLst>
                                          <p:attrName>style.visibility</p:attrName>
                                        </p:attrNameLst>
                                      </p:cBhvr>
                                      <p:to>
                                        <p:strVal val="visible"/>
                                      </p:to>
                                    </p:set>
                                    <p:animEffect transition="in" filter="fade">
                                      <p:cBhvr>
                                        <p:cTn id="27" dur="2000"/>
                                        <p:tgtEl>
                                          <p:spTgt spid="277512"/>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277513"/>
                                        </p:tgtEl>
                                        <p:attrNameLst>
                                          <p:attrName>style.visibility</p:attrName>
                                        </p:attrNameLst>
                                      </p:cBhvr>
                                      <p:to>
                                        <p:strVal val="visible"/>
                                      </p:to>
                                    </p:set>
                                    <p:animEffect transition="in" filter="fade">
                                      <p:cBhvr>
                                        <p:cTn id="31" dur="2000"/>
                                        <p:tgtEl>
                                          <p:spTgt spid="277513"/>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277514"/>
                                        </p:tgtEl>
                                        <p:attrNameLst>
                                          <p:attrName>style.visibility</p:attrName>
                                        </p:attrNameLst>
                                      </p:cBhvr>
                                      <p:to>
                                        <p:strVal val="visible"/>
                                      </p:to>
                                    </p:set>
                                    <p:animEffect transition="in" filter="fade">
                                      <p:cBhvr>
                                        <p:cTn id="35" dur="2000"/>
                                        <p:tgtEl>
                                          <p:spTgt spid="277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157163" y="163513"/>
            <a:ext cx="2614612"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Riassumendo………</a:t>
            </a:r>
          </a:p>
        </p:txBody>
      </p:sp>
      <p:sp>
        <p:nvSpPr>
          <p:cNvPr id="263171" name="Text Box 3"/>
          <p:cNvSpPr txBox="1">
            <a:spLocks noChangeArrowheads="1"/>
          </p:cNvSpPr>
          <p:nvPr/>
        </p:nvSpPr>
        <p:spPr bwMode="auto">
          <a:xfrm>
            <a:off x="250825" y="620713"/>
            <a:ext cx="8642350" cy="5651500"/>
          </a:xfrm>
          <a:prstGeom prst="rect">
            <a:avLst/>
          </a:prstGeom>
          <a:solidFill>
            <a:srgbClr val="003300">
              <a:alpha val="50195"/>
            </a:srgbClr>
          </a:solidFill>
          <a:ln w="9525">
            <a:noFill/>
            <a:miter lim="800000"/>
            <a:headEnd/>
            <a:tailEnd/>
          </a:ln>
        </p:spPr>
        <p:txBody>
          <a:bodyPr>
            <a:spAutoFit/>
          </a:bodyPr>
          <a:lstStyle/>
          <a:p>
            <a:pPr algn="just">
              <a:lnSpc>
                <a:spcPct val="175000"/>
              </a:lnSpc>
              <a:buFontTx/>
              <a:buBlip>
                <a:blip r:embed="rId2"/>
              </a:buBlip>
            </a:pPr>
            <a:r>
              <a:rPr lang="it-IT">
                <a:solidFill>
                  <a:schemeClr val="bg1"/>
                </a:solidFill>
                <a:latin typeface="Comic Sans MS" pitchFamily="66" charset="0"/>
              </a:rPr>
              <a:t> D. L. 18 maggio 2001 n. 226 – </a:t>
            </a:r>
            <a:r>
              <a:rPr lang="it-IT" sz="1600">
                <a:solidFill>
                  <a:schemeClr val="bg1"/>
                </a:solidFill>
                <a:latin typeface="Comic Sans MS" pitchFamily="66" charset="0"/>
              </a:rPr>
              <a:t>"Orientamento e modernizzazione del settore della pesca e dell'acquacoltura, a norma dell'articolo 7 L. n. 57/2001</a:t>
            </a:r>
          </a:p>
          <a:p>
            <a:pPr algn="just">
              <a:lnSpc>
                <a:spcPct val="175000"/>
              </a:lnSpc>
            </a:pPr>
            <a:r>
              <a:rPr lang="it-IT" sz="1600">
                <a:solidFill>
                  <a:schemeClr val="bg1"/>
                </a:solidFill>
                <a:latin typeface="Comic Sans MS" pitchFamily="66" charset="0"/>
              </a:rPr>
              <a:t>Art.1 Principi  generali </a:t>
            </a:r>
          </a:p>
          <a:p>
            <a:pPr algn="just">
              <a:lnSpc>
                <a:spcPct val="175000"/>
              </a:lnSpc>
            </a:pPr>
            <a:r>
              <a:rPr lang="it-IT" sz="1600">
                <a:solidFill>
                  <a:schemeClr val="bg1"/>
                </a:solidFill>
                <a:latin typeface="Comic Sans MS" pitchFamily="66" charset="0"/>
              </a:rPr>
              <a:t>1. Le politiche in materia di pesca e di acquacoltura:</a:t>
            </a:r>
          </a:p>
          <a:p>
            <a:pPr algn="just">
              <a:lnSpc>
                <a:spcPct val="175000"/>
              </a:lnSpc>
              <a:buFontTx/>
              <a:buBlip>
                <a:blip r:embed="rId3"/>
              </a:buBlip>
            </a:pPr>
            <a:r>
              <a:rPr lang="it-IT" sz="1400">
                <a:solidFill>
                  <a:schemeClr val="bg1"/>
                </a:solidFill>
                <a:latin typeface="Comic Sans MS" pitchFamily="66" charset="0"/>
              </a:rPr>
              <a:t>a) si ispirano ai </a:t>
            </a:r>
            <a:r>
              <a:rPr lang="it-IT" sz="1400">
                <a:solidFill>
                  <a:srgbClr val="FF9900"/>
                </a:solidFill>
                <a:latin typeface="Comic Sans MS" pitchFamily="66" charset="0"/>
              </a:rPr>
              <a:t>principi della sostenibilita' e responsabilita</a:t>
            </a:r>
            <a:r>
              <a:rPr lang="it-IT" sz="1400">
                <a:solidFill>
                  <a:schemeClr val="bg1"/>
                </a:solidFill>
                <a:latin typeface="Comic Sans MS" pitchFamily="66" charset="0"/>
              </a:rPr>
              <a:t>' verso l'ambiente e verso i consumatori;</a:t>
            </a:r>
          </a:p>
          <a:p>
            <a:pPr algn="just">
              <a:lnSpc>
                <a:spcPct val="275000"/>
              </a:lnSpc>
              <a:buFontTx/>
              <a:buBlip>
                <a:blip r:embed="rId3"/>
              </a:buBlip>
            </a:pPr>
            <a:r>
              <a:rPr lang="it-IT" sz="1400">
                <a:solidFill>
                  <a:schemeClr val="bg1"/>
                </a:solidFill>
                <a:latin typeface="Comic Sans MS" pitchFamily="66" charset="0"/>
              </a:rPr>
              <a:t>b) assegnano priorita' agli strumenti che assicurano produzioni sicure, di qualita' ed </a:t>
            </a:r>
            <a:r>
              <a:rPr lang="it-IT" sz="1400">
                <a:solidFill>
                  <a:srgbClr val="FF9900"/>
                </a:solidFill>
                <a:latin typeface="Comic Sans MS" pitchFamily="66" charset="0"/>
              </a:rPr>
              <a:t>ecosostenibili</a:t>
            </a:r>
            <a:r>
              <a:rPr lang="it-IT" sz="1400">
                <a:solidFill>
                  <a:schemeClr val="bg1"/>
                </a:solidFill>
                <a:latin typeface="Comic Sans MS" pitchFamily="66" charset="0"/>
              </a:rPr>
              <a:t>;</a:t>
            </a:r>
          </a:p>
          <a:p>
            <a:pPr algn="just">
              <a:lnSpc>
                <a:spcPct val="175000"/>
              </a:lnSpc>
              <a:buFontTx/>
              <a:buBlip>
                <a:blip r:embed="rId3"/>
              </a:buBlip>
            </a:pPr>
            <a:r>
              <a:rPr lang="it-IT" sz="1400">
                <a:solidFill>
                  <a:schemeClr val="bg1"/>
                </a:solidFill>
                <a:latin typeface="Comic Sans MS" pitchFamily="66" charset="0"/>
              </a:rPr>
              <a:t>c) promuovono ………;</a:t>
            </a:r>
          </a:p>
          <a:p>
            <a:pPr algn="just">
              <a:lnSpc>
                <a:spcPct val="175000"/>
              </a:lnSpc>
              <a:buFontTx/>
              <a:buBlip>
                <a:blip r:embed="rId3"/>
              </a:buBlip>
            </a:pPr>
            <a:r>
              <a:rPr lang="it-IT" sz="1400">
                <a:solidFill>
                  <a:schemeClr val="bg1"/>
                </a:solidFill>
                <a:latin typeface="Comic Sans MS" pitchFamily="66" charset="0"/>
              </a:rPr>
              <a:t>f) si avvalgono della ricerca scientifica nella definizione delle regole tecniche di accesso alle risorse biologiche e nella definizione degli </a:t>
            </a:r>
            <a:r>
              <a:rPr lang="it-IT" sz="1400">
                <a:solidFill>
                  <a:srgbClr val="FF9900"/>
                </a:solidFill>
                <a:latin typeface="Comic Sans MS" pitchFamily="66" charset="0"/>
              </a:rPr>
              <a:t>indicatori di sostenibilita</a:t>
            </a:r>
            <a:r>
              <a:rPr lang="it-IT" sz="1400">
                <a:solidFill>
                  <a:schemeClr val="bg1"/>
                </a:solidFill>
                <a:latin typeface="Comic Sans MS" pitchFamily="66" charset="0"/>
              </a:rPr>
              <a:t>'.</a:t>
            </a:r>
          </a:p>
          <a:p>
            <a:pPr algn="just">
              <a:lnSpc>
                <a:spcPct val="175000"/>
              </a:lnSpc>
            </a:pPr>
            <a:r>
              <a:rPr lang="it-IT" sz="1600">
                <a:solidFill>
                  <a:schemeClr val="bg1"/>
                </a:solidFill>
                <a:latin typeface="Comic Sans MS" pitchFamily="66" charset="0"/>
              </a:rPr>
              <a:t>2. Lo Stato e le regioni garantiscono la piena coesione delle politiche in materia di pesca ed acquacoltura nel rispetto degli </a:t>
            </a:r>
            <a:r>
              <a:rPr lang="it-IT" sz="1600">
                <a:solidFill>
                  <a:srgbClr val="FF9900"/>
                </a:solidFill>
                <a:latin typeface="Comic Sans MS" pitchFamily="66" charset="0"/>
              </a:rPr>
              <a:t>orientamenti e degli indirizzi di competenza dell'Unione europea. </a:t>
            </a:r>
          </a:p>
          <a:p>
            <a:pPr algn="just">
              <a:lnSpc>
                <a:spcPct val="175000"/>
              </a:lnSpc>
            </a:pPr>
            <a:r>
              <a:rPr lang="it-IT" sz="1600">
                <a:solidFill>
                  <a:schemeClr val="bg1"/>
                </a:solidFill>
                <a:latin typeface="Comic Sans MS" pitchFamily="66" charset="0"/>
              </a:rPr>
              <a:t>Competenza attribuite al Ministero delle politiche agricole e forestali</a:t>
            </a:r>
          </a:p>
        </p:txBody>
      </p:sp>
      <p:sp>
        <p:nvSpPr>
          <p:cNvPr id="263172" name="Text Box 4"/>
          <p:cNvSpPr txBox="1">
            <a:spLocks noChangeArrowheads="1"/>
          </p:cNvSpPr>
          <p:nvPr/>
        </p:nvSpPr>
        <p:spPr bwMode="auto">
          <a:xfrm>
            <a:off x="2614613" y="188913"/>
            <a:ext cx="3973512"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Normativa sulla pesca in Italia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dissolve">
                                      <p:cBhvr>
                                        <p:cTn id="7" dur="500"/>
                                        <p:tgtEl>
                                          <p:spTgt spid="2631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3172"/>
                                        </p:tgtEl>
                                        <p:attrNameLst>
                                          <p:attrName>style.visibility</p:attrName>
                                        </p:attrNameLst>
                                      </p:cBhvr>
                                      <p:to>
                                        <p:strVal val="visible"/>
                                      </p:to>
                                    </p:set>
                                    <p:animEffect transition="in" filter="fade">
                                      <p:cBhvr>
                                        <p:cTn id="11" dur="2000"/>
                                        <p:tgtEl>
                                          <p:spTgt spid="26317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63171">
                                            <p:txEl>
                                              <p:pRg st="0" end="0"/>
                                            </p:txEl>
                                          </p:spTgt>
                                        </p:tgtEl>
                                        <p:attrNameLst>
                                          <p:attrName>style.visibility</p:attrName>
                                        </p:attrNameLst>
                                      </p:cBhvr>
                                      <p:to>
                                        <p:strVal val="visible"/>
                                      </p:to>
                                    </p:set>
                                    <p:anim calcmode="lin" valueType="num">
                                      <p:cBhvr additive="base">
                                        <p:cTn id="16" dur="5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3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3171">
                                            <p:txEl>
                                              <p:pRg st="1" end="1"/>
                                            </p:txEl>
                                          </p:spTgt>
                                        </p:tgtEl>
                                        <p:attrNameLst>
                                          <p:attrName>style.visibility</p:attrName>
                                        </p:attrNameLst>
                                      </p:cBhvr>
                                      <p:to>
                                        <p:strVal val="visible"/>
                                      </p:to>
                                    </p:set>
                                    <p:anim calcmode="lin" valueType="num">
                                      <p:cBhvr additive="base">
                                        <p:cTn id="22" dur="5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3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3171">
                                            <p:txEl>
                                              <p:pRg st="2" end="2"/>
                                            </p:txEl>
                                          </p:spTgt>
                                        </p:tgtEl>
                                        <p:attrNameLst>
                                          <p:attrName>style.visibility</p:attrName>
                                        </p:attrNameLst>
                                      </p:cBhvr>
                                      <p:to>
                                        <p:strVal val="visible"/>
                                      </p:to>
                                    </p:set>
                                    <p:anim calcmode="lin" valueType="num">
                                      <p:cBhvr additive="base">
                                        <p:cTn id="28"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63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3171">
                                            <p:txEl>
                                              <p:pRg st="3" end="3"/>
                                            </p:txEl>
                                          </p:spTgt>
                                        </p:tgtEl>
                                        <p:attrNameLst>
                                          <p:attrName>style.visibility</p:attrName>
                                        </p:attrNameLst>
                                      </p:cBhvr>
                                      <p:to>
                                        <p:strVal val="visible"/>
                                      </p:to>
                                    </p:set>
                                    <p:anim calcmode="lin" valueType="num">
                                      <p:cBhvr additive="base">
                                        <p:cTn id="34"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3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63171">
                                            <p:txEl>
                                              <p:pRg st="4" end="4"/>
                                            </p:txEl>
                                          </p:spTgt>
                                        </p:tgtEl>
                                        <p:attrNameLst>
                                          <p:attrName>style.visibility</p:attrName>
                                        </p:attrNameLst>
                                      </p:cBhvr>
                                      <p:to>
                                        <p:strVal val="visible"/>
                                      </p:to>
                                    </p:set>
                                    <p:anim calcmode="lin" valueType="num">
                                      <p:cBhvr additive="base">
                                        <p:cTn id="40" dur="500" fill="hold"/>
                                        <p:tgtEl>
                                          <p:spTgt spid="26317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3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3171">
                                            <p:txEl>
                                              <p:pRg st="5" end="5"/>
                                            </p:txEl>
                                          </p:spTgt>
                                        </p:tgtEl>
                                        <p:attrNameLst>
                                          <p:attrName>style.visibility</p:attrName>
                                        </p:attrNameLst>
                                      </p:cBhvr>
                                      <p:to>
                                        <p:strVal val="visible"/>
                                      </p:to>
                                    </p:set>
                                    <p:anim calcmode="lin" valueType="num">
                                      <p:cBhvr additive="base">
                                        <p:cTn id="46" dur="500" fill="hold"/>
                                        <p:tgtEl>
                                          <p:spTgt spid="26317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63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63171">
                                            <p:txEl>
                                              <p:pRg st="6" end="6"/>
                                            </p:txEl>
                                          </p:spTgt>
                                        </p:tgtEl>
                                        <p:attrNameLst>
                                          <p:attrName>style.visibility</p:attrName>
                                        </p:attrNameLst>
                                      </p:cBhvr>
                                      <p:to>
                                        <p:strVal val="visible"/>
                                      </p:to>
                                    </p:set>
                                    <p:anim calcmode="lin" valueType="num">
                                      <p:cBhvr additive="base">
                                        <p:cTn id="52" dur="500" fill="hold"/>
                                        <p:tgtEl>
                                          <p:spTgt spid="26317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63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63171">
                                            <p:txEl>
                                              <p:pRg st="7" end="7"/>
                                            </p:txEl>
                                          </p:spTgt>
                                        </p:tgtEl>
                                        <p:attrNameLst>
                                          <p:attrName>style.visibility</p:attrName>
                                        </p:attrNameLst>
                                      </p:cBhvr>
                                      <p:to>
                                        <p:strVal val="visible"/>
                                      </p:to>
                                    </p:set>
                                    <p:anim calcmode="lin" valueType="num">
                                      <p:cBhvr additive="base">
                                        <p:cTn id="58" dur="500" fill="hold"/>
                                        <p:tgtEl>
                                          <p:spTgt spid="263171">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3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63171">
                                            <p:txEl>
                                              <p:pRg st="8" end="8"/>
                                            </p:txEl>
                                          </p:spTgt>
                                        </p:tgtEl>
                                        <p:attrNameLst>
                                          <p:attrName>style.visibility</p:attrName>
                                        </p:attrNameLst>
                                      </p:cBhvr>
                                      <p:to>
                                        <p:strVal val="visible"/>
                                      </p:to>
                                    </p:set>
                                    <p:anim calcmode="lin" valueType="num">
                                      <p:cBhvr additive="base">
                                        <p:cTn id="64" dur="500" fill="hold"/>
                                        <p:tgtEl>
                                          <p:spTgt spid="263171">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3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7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8532" name="Picture 4"/>
          <p:cNvPicPr>
            <a:picLocks noChangeAspect="1" noChangeArrowheads="1"/>
          </p:cNvPicPr>
          <p:nvPr/>
        </p:nvPicPr>
        <p:blipFill>
          <a:blip r:embed="rId2" cstate="print"/>
          <a:srcRect/>
          <a:stretch>
            <a:fillRect/>
          </a:stretch>
        </p:blipFill>
        <p:spPr bwMode="auto">
          <a:xfrm>
            <a:off x="250825" y="2276475"/>
            <a:ext cx="8640763" cy="3975100"/>
          </a:xfrm>
          <a:prstGeom prst="rect">
            <a:avLst/>
          </a:prstGeom>
          <a:noFill/>
          <a:ln w="9525">
            <a:noFill/>
            <a:miter lim="800000"/>
            <a:headEnd/>
            <a:tailEnd/>
          </a:ln>
        </p:spPr>
      </p:pic>
      <p:sp>
        <p:nvSpPr>
          <p:cNvPr id="278530" name="Text Box 2"/>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8531" name="Picture 3"/>
          <p:cNvPicPr>
            <a:picLocks noChangeAspect="1" noChangeArrowheads="1"/>
          </p:cNvPicPr>
          <p:nvPr/>
        </p:nvPicPr>
        <p:blipFill>
          <a:blip r:embed="rId3" cstate="print"/>
          <a:srcRect/>
          <a:stretch>
            <a:fillRect/>
          </a:stretch>
        </p:blipFill>
        <p:spPr bwMode="auto">
          <a:xfrm>
            <a:off x="131763" y="706438"/>
            <a:ext cx="8878887" cy="1506537"/>
          </a:xfrm>
          <a:prstGeom prst="rect">
            <a:avLst/>
          </a:prstGeom>
          <a:noFill/>
          <a:ln w="9525">
            <a:noFill/>
            <a:miter lim="800000"/>
            <a:headEnd/>
            <a:tailEnd/>
          </a:ln>
        </p:spPr>
      </p:pic>
      <p:sp>
        <p:nvSpPr>
          <p:cNvPr id="278533" name="Oval 5"/>
          <p:cNvSpPr>
            <a:spLocks noChangeArrowheads="1"/>
          </p:cNvSpPr>
          <p:nvPr/>
        </p:nvSpPr>
        <p:spPr bwMode="auto">
          <a:xfrm rot="2074184">
            <a:off x="7237413" y="3429000"/>
            <a:ext cx="287337" cy="647700"/>
          </a:xfrm>
          <a:prstGeom prst="ellipse">
            <a:avLst/>
          </a:prstGeom>
          <a:noFill/>
          <a:ln w="38100">
            <a:solidFill>
              <a:srgbClr val="FF3300"/>
            </a:solidFill>
            <a:round/>
            <a:headEnd/>
            <a:tailEnd/>
          </a:ln>
        </p:spPr>
        <p:txBody>
          <a:bodyPr wrap="none" anchor="ctr"/>
          <a:lstStyle/>
          <a:p>
            <a:endParaRPr lang="it-IT"/>
          </a:p>
        </p:txBody>
      </p:sp>
      <p:sp>
        <p:nvSpPr>
          <p:cNvPr id="278534" name="Text Box 6"/>
          <p:cNvSpPr txBox="1">
            <a:spLocks noChangeArrowheads="1"/>
          </p:cNvSpPr>
          <p:nvPr/>
        </p:nvSpPr>
        <p:spPr bwMode="auto">
          <a:xfrm>
            <a:off x="7402513" y="3213100"/>
            <a:ext cx="769937" cy="274638"/>
          </a:xfrm>
          <a:prstGeom prst="rect">
            <a:avLst/>
          </a:prstGeom>
          <a:noFill/>
          <a:ln w="9525">
            <a:noFill/>
            <a:miter lim="800000"/>
            <a:headEnd/>
            <a:tailEnd/>
          </a:ln>
        </p:spPr>
        <p:txBody>
          <a:bodyPr wrap="none">
            <a:spAutoFit/>
          </a:bodyPr>
          <a:lstStyle/>
          <a:p>
            <a:r>
              <a:rPr lang="it-IT" sz="1200">
                <a:solidFill>
                  <a:srgbClr val="FF3300"/>
                </a:solidFill>
                <a:latin typeface="Comic Sans MS" pitchFamily="66" charset="0"/>
              </a:rPr>
              <a:t>Slovenia</a:t>
            </a:r>
          </a:p>
        </p:txBody>
      </p:sp>
      <p:sp>
        <p:nvSpPr>
          <p:cNvPr id="278535" name="Oval 7"/>
          <p:cNvSpPr>
            <a:spLocks noChangeArrowheads="1"/>
          </p:cNvSpPr>
          <p:nvPr/>
        </p:nvSpPr>
        <p:spPr bwMode="auto">
          <a:xfrm rot="2074184">
            <a:off x="2700338" y="3244850"/>
            <a:ext cx="358775" cy="792163"/>
          </a:xfrm>
          <a:prstGeom prst="ellipse">
            <a:avLst/>
          </a:prstGeom>
          <a:noFill/>
          <a:ln w="38100">
            <a:solidFill>
              <a:srgbClr val="FF3300"/>
            </a:solidFill>
            <a:round/>
            <a:headEnd/>
            <a:tailEnd/>
          </a:ln>
        </p:spPr>
        <p:txBody>
          <a:bodyPr wrap="none" anchor="ctr"/>
          <a:lstStyle/>
          <a:p>
            <a:endParaRPr lang="it-IT"/>
          </a:p>
        </p:txBody>
      </p:sp>
      <p:sp>
        <p:nvSpPr>
          <p:cNvPr id="278537" name="Line 9"/>
          <p:cNvSpPr>
            <a:spLocks noChangeShapeType="1"/>
          </p:cNvSpPr>
          <p:nvPr/>
        </p:nvSpPr>
        <p:spPr bwMode="auto">
          <a:xfrm flipH="1">
            <a:off x="3995738" y="4221163"/>
            <a:ext cx="1296987" cy="720725"/>
          </a:xfrm>
          <a:prstGeom prst="line">
            <a:avLst/>
          </a:prstGeom>
          <a:noFill/>
          <a:ln w="38100">
            <a:solidFill>
              <a:srgbClr val="FF3300"/>
            </a:solidFill>
            <a:round/>
            <a:headEnd/>
            <a:tailEnd type="triangle" w="med" len="med"/>
          </a:ln>
        </p:spPr>
        <p:txBody>
          <a:bodyPr/>
          <a:lstStyle/>
          <a:p>
            <a:endParaRPr lang="it-IT"/>
          </a:p>
        </p:txBody>
      </p:sp>
      <p:sp>
        <p:nvSpPr>
          <p:cNvPr id="278538" name="Text Box 10"/>
          <p:cNvSpPr txBox="1">
            <a:spLocks noChangeArrowheads="1"/>
          </p:cNvSpPr>
          <p:nvPr/>
        </p:nvSpPr>
        <p:spPr bwMode="auto">
          <a:xfrm>
            <a:off x="3779838" y="4437063"/>
            <a:ext cx="771525" cy="274637"/>
          </a:xfrm>
          <a:prstGeom prst="rect">
            <a:avLst/>
          </a:prstGeom>
          <a:noFill/>
          <a:ln w="9525">
            <a:noFill/>
            <a:miter lim="800000"/>
            <a:headEnd/>
            <a:tailEnd/>
          </a:ln>
        </p:spPr>
        <p:txBody>
          <a:bodyPr wrap="none">
            <a:spAutoFit/>
          </a:bodyPr>
          <a:lstStyle/>
          <a:p>
            <a:r>
              <a:rPr lang="it-IT" sz="1200">
                <a:latin typeface="Comic Sans MS" pitchFamily="66" charset="0"/>
              </a:rPr>
              <a:t>2° posto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dissolve">
                                      <p:cBhvr>
                                        <p:cTn id="7" dur="1000"/>
                                        <p:tgtEl>
                                          <p:spTgt spid="278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31"/>
                                        </p:tgtEl>
                                        <p:attrNameLst>
                                          <p:attrName>style.visibility</p:attrName>
                                        </p:attrNameLst>
                                      </p:cBhvr>
                                      <p:to>
                                        <p:strVal val="visible"/>
                                      </p:to>
                                    </p:set>
                                    <p:animEffect transition="in" filter="fade">
                                      <p:cBhvr>
                                        <p:cTn id="12" dur="2000"/>
                                        <p:tgtEl>
                                          <p:spTgt spid="278531"/>
                                        </p:tgtEl>
                                      </p:cBhvr>
                                    </p:animEffect>
                                  </p:childTnLst>
                                </p:cTn>
                              </p:par>
                              <p:par>
                                <p:cTn id="13" presetID="10" presetClass="entr" presetSubtype="0" fill="hold" nodeType="withEffect">
                                  <p:stCondLst>
                                    <p:cond delay="0"/>
                                  </p:stCondLst>
                                  <p:childTnLst>
                                    <p:set>
                                      <p:cBhvr>
                                        <p:cTn id="14" dur="1" fill="hold">
                                          <p:stCondLst>
                                            <p:cond delay="0"/>
                                          </p:stCondLst>
                                        </p:cTn>
                                        <p:tgtEl>
                                          <p:spTgt spid="278532"/>
                                        </p:tgtEl>
                                        <p:attrNameLst>
                                          <p:attrName>style.visibility</p:attrName>
                                        </p:attrNameLst>
                                      </p:cBhvr>
                                      <p:to>
                                        <p:strVal val="visible"/>
                                      </p:to>
                                    </p:set>
                                    <p:animEffect transition="in" filter="fade">
                                      <p:cBhvr>
                                        <p:cTn id="15" dur="2000"/>
                                        <p:tgtEl>
                                          <p:spTgt spid="2785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8535"/>
                                        </p:tgtEl>
                                        <p:attrNameLst>
                                          <p:attrName>style.visibility</p:attrName>
                                        </p:attrNameLst>
                                      </p:cBhvr>
                                      <p:to>
                                        <p:strVal val="visible"/>
                                      </p:to>
                                    </p:set>
                                    <p:animEffect transition="in" filter="fade">
                                      <p:cBhvr>
                                        <p:cTn id="20" dur="2000"/>
                                        <p:tgtEl>
                                          <p:spTgt spid="2785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8538"/>
                                        </p:tgtEl>
                                        <p:attrNameLst>
                                          <p:attrName>style.visibility</p:attrName>
                                        </p:attrNameLst>
                                      </p:cBhvr>
                                      <p:to>
                                        <p:strVal val="visible"/>
                                      </p:to>
                                    </p:set>
                                    <p:animEffect transition="in" filter="fade">
                                      <p:cBhvr>
                                        <p:cTn id="23" dur="2000"/>
                                        <p:tgtEl>
                                          <p:spTgt spid="2785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8537"/>
                                        </p:tgtEl>
                                        <p:attrNameLst>
                                          <p:attrName>style.visibility</p:attrName>
                                        </p:attrNameLst>
                                      </p:cBhvr>
                                      <p:to>
                                        <p:strVal val="visible"/>
                                      </p:to>
                                    </p:set>
                                    <p:animEffect transition="in" filter="fade">
                                      <p:cBhvr>
                                        <p:cTn id="26" dur="2000"/>
                                        <p:tgtEl>
                                          <p:spTgt spid="2785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8533"/>
                                        </p:tgtEl>
                                        <p:attrNameLst>
                                          <p:attrName>style.visibility</p:attrName>
                                        </p:attrNameLst>
                                      </p:cBhvr>
                                      <p:to>
                                        <p:strVal val="visible"/>
                                      </p:to>
                                    </p:set>
                                    <p:animEffect transition="in" filter="fade">
                                      <p:cBhvr>
                                        <p:cTn id="29" dur="2000"/>
                                        <p:tgtEl>
                                          <p:spTgt spid="2785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8534"/>
                                        </p:tgtEl>
                                        <p:attrNameLst>
                                          <p:attrName>style.visibility</p:attrName>
                                        </p:attrNameLst>
                                      </p:cBhvr>
                                      <p:to>
                                        <p:strVal val="visible"/>
                                      </p:to>
                                    </p:set>
                                    <p:animEffect transition="in" filter="fade">
                                      <p:cBhvr>
                                        <p:cTn id="32" dur="2000"/>
                                        <p:tgtEl>
                                          <p:spTgt spid="278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P spid="278533" grpId="0" animBg="1"/>
      <p:bldP spid="278534" grpId="0"/>
      <p:bldP spid="278535" grpId="0" animBg="1"/>
      <p:bldP spid="278537" grpId="0" animBg="1"/>
      <p:bldP spid="27853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3241675" y="92075"/>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79555" name="Picture 3"/>
          <p:cNvPicPr>
            <a:picLocks noChangeAspect="1" noChangeArrowheads="1"/>
          </p:cNvPicPr>
          <p:nvPr/>
        </p:nvPicPr>
        <p:blipFill>
          <a:blip r:embed="rId2" cstate="print"/>
          <a:srcRect/>
          <a:stretch>
            <a:fillRect/>
          </a:stretch>
        </p:blipFill>
        <p:spPr bwMode="auto">
          <a:xfrm>
            <a:off x="84138" y="519113"/>
            <a:ext cx="9024937" cy="1973262"/>
          </a:xfrm>
          <a:prstGeom prst="rect">
            <a:avLst/>
          </a:prstGeom>
          <a:noFill/>
          <a:ln w="9525">
            <a:noFill/>
            <a:miter lim="800000"/>
            <a:headEnd/>
            <a:tailEnd/>
          </a:ln>
        </p:spPr>
      </p:pic>
      <p:pic>
        <p:nvPicPr>
          <p:cNvPr id="279556" name="Picture 4"/>
          <p:cNvPicPr>
            <a:picLocks noChangeAspect="1" noChangeArrowheads="1"/>
          </p:cNvPicPr>
          <p:nvPr/>
        </p:nvPicPr>
        <p:blipFill>
          <a:blip r:embed="rId3" cstate="print"/>
          <a:srcRect/>
          <a:stretch>
            <a:fillRect/>
          </a:stretch>
        </p:blipFill>
        <p:spPr bwMode="auto">
          <a:xfrm>
            <a:off x="250825" y="2708275"/>
            <a:ext cx="3024188" cy="2286000"/>
          </a:xfrm>
          <a:prstGeom prst="rect">
            <a:avLst/>
          </a:prstGeom>
          <a:noFill/>
          <a:ln w="9525">
            <a:noFill/>
            <a:miter lim="800000"/>
            <a:headEnd/>
            <a:tailEnd/>
          </a:ln>
        </p:spPr>
      </p:pic>
      <p:pic>
        <p:nvPicPr>
          <p:cNvPr id="279561" name="Picture 9"/>
          <p:cNvPicPr>
            <a:picLocks noChangeAspect="1" noChangeArrowheads="1"/>
          </p:cNvPicPr>
          <p:nvPr/>
        </p:nvPicPr>
        <p:blipFill>
          <a:blip r:embed="rId4" cstate="print"/>
          <a:srcRect/>
          <a:stretch>
            <a:fillRect/>
          </a:stretch>
        </p:blipFill>
        <p:spPr bwMode="auto">
          <a:xfrm>
            <a:off x="3851275" y="2525713"/>
            <a:ext cx="4968875" cy="4071937"/>
          </a:xfrm>
          <a:prstGeom prst="rect">
            <a:avLst/>
          </a:prstGeom>
          <a:noFill/>
          <a:ln w="9525">
            <a:noFill/>
            <a:miter lim="800000"/>
            <a:headEnd/>
            <a:tailEnd/>
          </a:ln>
        </p:spPr>
      </p:pic>
      <p:sp>
        <p:nvSpPr>
          <p:cNvPr id="279562" name="Rectangle 10"/>
          <p:cNvSpPr>
            <a:spLocks noChangeArrowheads="1"/>
          </p:cNvSpPr>
          <p:nvPr/>
        </p:nvSpPr>
        <p:spPr bwMode="auto">
          <a:xfrm>
            <a:off x="4067175" y="4437063"/>
            <a:ext cx="4608513" cy="144462"/>
          </a:xfrm>
          <a:prstGeom prst="rect">
            <a:avLst/>
          </a:prstGeom>
          <a:noFill/>
          <a:ln w="12700">
            <a:solidFill>
              <a:srgbClr val="FF3300"/>
            </a:solidFill>
            <a:miter lim="800000"/>
            <a:headEnd/>
            <a:tailEnd/>
          </a:ln>
        </p:spPr>
        <p:txBody>
          <a:bodyPr wrap="none" anchor="ctr"/>
          <a:lstStyle/>
          <a:p>
            <a:endParaRPr lang="it-IT"/>
          </a:p>
        </p:txBody>
      </p:sp>
      <p:sp>
        <p:nvSpPr>
          <p:cNvPr id="279563" name="Oval 11"/>
          <p:cNvSpPr>
            <a:spLocks noChangeArrowheads="1"/>
          </p:cNvSpPr>
          <p:nvPr/>
        </p:nvSpPr>
        <p:spPr bwMode="auto">
          <a:xfrm>
            <a:off x="4067175" y="3716338"/>
            <a:ext cx="288925" cy="217487"/>
          </a:xfrm>
          <a:prstGeom prst="ellipse">
            <a:avLst/>
          </a:prstGeom>
          <a:noFill/>
          <a:ln w="19050">
            <a:solidFill>
              <a:srgbClr val="FF3300"/>
            </a:solidFill>
            <a:round/>
            <a:headEnd/>
            <a:tailEnd/>
          </a:ln>
        </p:spPr>
        <p:txBody>
          <a:bodyPr wrap="none" anchor="ctr"/>
          <a:lstStyle/>
          <a:p>
            <a:endParaRPr lang="it-IT"/>
          </a:p>
        </p:txBody>
      </p:sp>
      <p:sp>
        <p:nvSpPr>
          <p:cNvPr id="279564" name="Oval 12"/>
          <p:cNvSpPr>
            <a:spLocks noChangeArrowheads="1"/>
          </p:cNvSpPr>
          <p:nvPr/>
        </p:nvSpPr>
        <p:spPr bwMode="auto">
          <a:xfrm>
            <a:off x="5795963" y="3859213"/>
            <a:ext cx="288925" cy="217487"/>
          </a:xfrm>
          <a:prstGeom prst="ellipse">
            <a:avLst/>
          </a:prstGeom>
          <a:noFill/>
          <a:ln w="19050">
            <a:solidFill>
              <a:srgbClr val="FF3300"/>
            </a:solidFill>
            <a:round/>
            <a:headEnd/>
            <a:tailEnd/>
          </a:ln>
        </p:spPr>
        <p:txBody>
          <a:bodyPr wrap="none" anchor="ctr"/>
          <a:lstStyle/>
          <a:p>
            <a:endParaRPr lang="it-IT"/>
          </a:p>
        </p:txBody>
      </p:sp>
      <p:sp>
        <p:nvSpPr>
          <p:cNvPr id="279565" name="Oval 13"/>
          <p:cNvSpPr>
            <a:spLocks noChangeArrowheads="1"/>
          </p:cNvSpPr>
          <p:nvPr/>
        </p:nvSpPr>
        <p:spPr bwMode="auto">
          <a:xfrm>
            <a:off x="7451725" y="4365625"/>
            <a:ext cx="288925" cy="217488"/>
          </a:xfrm>
          <a:prstGeom prst="ellipse">
            <a:avLst/>
          </a:prstGeom>
          <a:noFill/>
          <a:ln w="19050">
            <a:solidFill>
              <a:srgbClr val="FF3300"/>
            </a:solidFill>
            <a:round/>
            <a:headEnd/>
            <a:tailEnd/>
          </a:ln>
        </p:spPr>
        <p:txBody>
          <a:bodyPr wrap="none" anchor="ctr"/>
          <a:lstStyle/>
          <a:p>
            <a:endParaRPr lang="it-IT"/>
          </a:p>
        </p:txBody>
      </p:sp>
      <p:sp>
        <p:nvSpPr>
          <p:cNvPr id="279566" name="Text Box 14"/>
          <p:cNvSpPr txBox="1">
            <a:spLocks noChangeArrowheads="1"/>
          </p:cNvSpPr>
          <p:nvPr/>
        </p:nvSpPr>
        <p:spPr bwMode="auto">
          <a:xfrm>
            <a:off x="250825" y="5084763"/>
            <a:ext cx="1201738" cy="644525"/>
          </a:xfrm>
          <a:prstGeom prst="rect">
            <a:avLst/>
          </a:prstGeom>
          <a:noFill/>
          <a:ln w="9525">
            <a:noFill/>
            <a:miter lim="800000"/>
            <a:headEnd/>
            <a:tailEnd/>
          </a:ln>
        </p:spPr>
        <p:txBody>
          <a:bodyPr wrap="none">
            <a:spAutoFit/>
          </a:bodyPr>
          <a:lstStyle/>
          <a:p>
            <a:pPr>
              <a:lnSpc>
                <a:spcPct val="130000"/>
              </a:lnSpc>
            </a:pPr>
            <a:r>
              <a:rPr lang="it-IT" sz="1400">
                <a:solidFill>
                  <a:schemeClr val="bg1"/>
                </a:solidFill>
                <a:latin typeface="Comic Sans MS" pitchFamily="66" charset="0"/>
              </a:rPr>
              <a:t>El  =  Grecia</a:t>
            </a:r>
          </a:p>
          <a:p>
            <a:pPr>
              <a:lnSpc>
                <a:spcPct val="130000"/>
              </a:lnSpc>
            </a:pPr>
            <a:r>
              <a:rPr lang="it-IT" sz="1400">
                <a:solidFill>
                  <a:schemeClr val="bg1"/>
                </a:solidFill>
                <a:latin typeface="Comic Sans MS" pitchFamily="66" charset="0"/>
              </a:rPr>
              <a:t>ES = Spagna</a:t>
            </a:r>
          </a:p>
        </p:txBody>
      </p:sp>
      <p:sp>
        <p:nvSpPr>
          <p:cNvPr id="44043" name="Text Box 15"/>
          <p:cNvSpPr txBox="1">
            <a:spLocks noChangeArrowheads="1"/>
          </p:cNvSpPr>
          <p:nvPr/>
        </p:nvSpPr>
        <p:spPr bwMode="auto">
          <a:xfrm>
            <a:off x="1852613" y="5157788"/>
            <a:ext cx="1711325" cy="1190625"/>
          </a:xfrm>
          <a:prstGeom prst="rect">
            <a:avLst/>
          </a:prstGeom>
          <a:noFill/>
          <a:ln w="9525">
            <a:noFill/>
            <a:miter lim="800000"/>
            <a:headEnd/>
            <a:tailEnd/>
          </a:ln>
        </p:spPr>
        <p:txBody>
          <a:bodyPr wrap="none">
            <a:spAutoFit/>
          </a:bodyPr>
          <a:lstStyle/>
          <a:p>
            <a:r>
              <a:rPr lang="it-IT">
                <a:solidFill>
                  <a:schemeClr val="bg1"/>
                </a:solidFill>
                <a:latin typeface="Comic Sans MS" pitchFamily="66" charset="0"/>
              </a:rPr>
              <a:t>Italia in %</a:t>
            </a:r>
          </a:p>
          <a:p>
            <a:r>
              <a:rPr lang="it-IT">
                <a:solidFill>
                  <a:schemeClr val="bg1"/>
                </a:solidFill>
                <a:latin typeface="Comic Sans MS" pitchFamily="66" charset="0"/>
              </a:rPr>
              <a:t>n. Imb 16.2%</a:t>
            </a:r>
          </a:p>
          <a:p>
            <a:r>
              <a:rPr lang="it-IT">
                <a:solidFill>
                  <a:schemeClr val="bg1"/>
                </a:solidFill>
                <a:latin typeface="Comic Sans MS" pitchFamily="66" charset="0"/>
              </a:rPr>
              <a:t>Stazza 10.5 %</a:t>
            </a:r>
          </a:p>
          <a:p>
            <a:r>
              <a:rPr lang="it-IT">
                <a:solidFill>
                  <a:schemeClr val="bg1"/>
                </a:solidFill>
                <a:latin typeface="Comic Sans MS" pitchFamily="66" charset="0"/>
              </a:rPr>
              <a:t>Potenza 16.9%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dissolve">
                                      <p:cBhvr>
                                        <p:cTn id="7" dur="1000"/>
                                        <p:tgtEl>
                                          <p:spTgt spid="2795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9555"/>
                                        </p:tgtEl>
                                        <p:attrNameLst>
                                          <p:attrName>style.visibility</p:attrName>
                                        </p:attrNameLst>
                                      </p:cBhvr>
                                      <p:to>
                                        <p:strVal val="visible"/>
                                      </p:to>
                                    </p:set>
                                    <p:animEffect transition="in" filter="fade">
                                      <p:cBhvr>
                                        <p:cTn id="11" dur="2000"/>
                                        <p:tgtEl>
                                          <p:spTgt spid="27955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79556"/>
                                        </p:tgtEl>
                                        <p:attrNameLst>
                                          <p:attrName>style.visibility</p:attrName>
                                        </p:attrNameLst>
                                      </p:cBhvr>
                                      <p:to>
                                        <p:strVal val="visible"/>
                                      </p:to>
                                    </p:set>
                                    <p:animEffect transition="in" filter="fade">
                                      <p:cBhvr>
                                        <p:cTn id="15" dur="2000"/>
                                        <p:tgtEl>
                                          <p:spTgt spid="279556"/>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79561"/>
                                        </p:tgtEl>
                                        <p:attrNameLst>
                                          <p:attrName>style.visibility</p:attrName>
                                        </p:attrNameLst>
                                      </p:cBhvr>
                                      <p:to>
                                        <p:strVal val="visible"/>
                                      </p:to>
                                    </p:set>
                                    <p:animEffect transition="in" filter="fade">
                                      <p:cBhvr>
                                        <p:cTn id="19" dur="2000"/>
                                        <p:tgtEl>
                                          <p:spTgt spid="279561"/>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279566"/>
                                        </p:tgtEl>
                                        <p:attrNameLst>
                                          <p:attrName>style.visibility</p:attrName>
                                        </p:attrNameLst>
                                      </p:cBhvr>
                                      <p:to>
                                        <p:strVal val="visible"/>
                                      </p:to>
                                    </p:set>
                                    <p:animEffect transition="in" filter="fade">
                                      <p:cBhvr>
                                        <p:cTn id="23" dur="2000"/>
                                        <p:tgtEl>
                                          <p:spTgt spid="2795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9563"/>
                                        </p:tgtEl>
                                        <p:attrNameLst>
                                          <p:attrName>style.visibility</p:attrName>
                                        </p:attrNameLst>
                                      </p:cBhvr>
                                      <p:to>
                                        <p:strVal val="visible"/>
                                      </p:to>
                                    </p:set>
                                    <p:animEffect transition="in" filter="fade">
                                      <p:cBhvr>
                                        <p:cTn id="28" dur="2000"/>
                                        <p:tgtEl>
                                          <p:spTgt spid="27956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9564"/>
                                        </p:tgtEl>
                                        <p:attrNameLst>
                                          <p:attrName>style.visibility</p:attrName>
                                        </p:attrNameLst>
                                      </p:cBhvr>
                                      <p:to>
                                        <p:strVal val="visible"/>
                                      </p:to>
                                    </p:set>
                                    <p:animEffect transition="in" filter="fade">
                                      <p:cBhvr>
                                        <p:cTn id="32" dur="2000"/>
                                        <p:tgtEl>
                                          <p:spTgt spid="279564"/>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79565"/>
                                        </p:tgtEl>
                                        <p:attrNameLst>
                                          <p:attrName>style.visibility</p:attrName>
                                        </p:attrNameLst>
                                      </p:cBhvr>
                                      <p:to>
                                        <p:strVal val="visible"/>
                                      </p:to>
                                    </p:set>
                                    <p:animEffect transition="in" filter="fade">
                                      <p:cBhvr>
                                        <p:cTn id="36" dur="2000"/>
                                        <p:tgtEl>
                                          <p:spTgt spid="279565"/>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279562"/>
                                        </p:tgtEl>
                                        <p:attrNameLst>
                                          <p:attrName>style.visibility</p:attrName>
                                        </p:attrNameLst>
                                      </p:cBhvr>
                                      <p:to>
                                        <p:strVal val="visible"/>
                                      </p:to>
                                    </p:set>
                                    <p:animEffect transition="in" filter="fade">
                                      <p:cBhvr>
                                        <p:cTn id="40" dur="2000"/>
                                        <p:tgtEl>
                                          <p:spTgt spid="279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62" grpId="0" animBg="1"/>
      <p:bldP spid="279563" grpId="0" animBg="1"/>
      <p:bldP spid="279564" grpId="0" animBg="1"/>
      <p:bldP spid="279565" grpId="0" animBg="1"/>
      <p:bldP spid="27956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84" name="Text Box 8"/>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80586" name="Picture 10"/>
          <p:cNvPicPr>
            <a:picLocks noChangeAspect="1" noChangeArrowheads="1"/>
          </p:cNvPicPr>
          <p:nvPr/>
        </p:nvPicPr>
        <p:blipFill>
          <a:blip r:embed="rId2" cstate="print"/>
          <a:srcRect/>
          <a:stretch>
            <a:fillRect/>
          </a:stretch>
        </p:blipFill>
        <p:spPr bwMode="auto">
          <a:xfrm>
            <a:off x="250825" y="647700"/>
            <a:ext cx="8615363" cy="1557338"/>
          </a:xfrm>
          <a:prstGeom prst="rect">
            <a:avLst/>
          </a:prstGeom>
          <a:noFill/>
          <a:ln w="9525">
            <a:noFill/>
            <a:miter lim="800000"/>
            <a:headEnd/>
            <a:tailEnd/>
          </a:ln>
        </p:spPr>
      </p:pic>
      <p:pic>
        <p:nvPicPr>
          <p:cNvPr id="280587" name="Picture 11"/>
          <p:cNvPicPr>
            <a:picLocks noChangeAspect="1" noChangeArrowheads="1"/>
          </p:cNvPicPr>
          <p:nvPr/>
        </p:nvPicPr>
        <p:blipFill>
          <a:blip r:embed="rId3" cstate="print"/>
          <a:srcRect/>
          <a:stretch>
            <a:fillRect/>
          </a:stretch>
        </p:blipFill>
        <p:spPr bwMode="auto">
          <a:xfrm>
            <a:off x="1835150" y="2652713"/>
            <a:ext cx="5630863" cy="3729037"/>
          </a:xfrm>
          <a:prstGeom prst="rect">
            <a:avLst/>
          </a:prstGeom>
          <a:noFill/>
          <a:ln w="9525">
            <a:noFill/>
            <a:miter lim="800000"/>
            <a:headEnd/>
            <a:tailEnd/>
          </a:ln>
        </p:spPr>
      </p:pic>
      <p:pic>
        <p:nvPicPr>
          <p:cNvPr id="280588" name="Picture 12"/>
          <p:cNvPicPr>
            <a:picLocks noChangeAspect="1" noChangeArrowheads="1"/>
          </p:cNvPicPr>
          <p:nvPr/>
        </p:nvPicPr>
        <p:blipFill>
          <a:blip r:embed="rId4" cstate="print"/>
          <a:srcRect/>
          <a:stretch>
            <a:fillRect/>
          </a:stretch>
        </p:blipFill>
        <p:spPr bwMode="auto">
          <a:xfrm>
            <a:off x="781050" y="2276475"/>
            <a:ext cx="7462838" cy="323850"/>
          </a:xfrm>
          <a:prstGeom prst="rect">
            <a:avLst/>
          </a:prstGeom>
          <a:noFill/>
          <a:ln w="9525">
            <a:noFill/>
            <a:miter lim="800000"/>
            <a:headEnd/>
            <a:tailEnd/>
          </a:ln>
        </p:spPr>
      </p:pic>
      <p:sp>
        <p:nvSpPr>
          <p:cNvPr id="280589" name="Oval 13"/>
          <p:cNvSpPr>
            <a:spLocks noChangeArrowheads="1"/>
          </p:cNvSpPr>
          <p:nvPr/>
        </p:nvSpPr>
        <p:spPr bwMode="auto">
          <a:xfrm rot="1913448">
            <a:off x="4500563" y="2636838"/>
            <a:ext cx="287337" cy="431800"/>
          </a:xfrm>
          <a:prstGeom prst="ellipse">
            <a:avLst/>
          </a:prstGeom>
          <a:noFill/>
          <a:ln w="28575">
            <a:solidFill>
              <a:srgbClr val="FF3300"/>
            </a:solidFill>
            <a:round/>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0584"/>
                                        </p:tgtEl>
                                        <p:attrNameLst>
                                          <p:attrName>style.visibility</p:attrName>
                                        </p:attrNameLst>
                                      </p:cBhvr>
                                      <p:to>
                                        <p:strVal val="visible"/>
                                      </p:to>
                                    </p:set>
                                    <p:animEffect transition="in" filter="dissolve">
                                      <p:cBhvr>
                                        <p:cTn id="7" dur="1000"/>
                                        <p:tgtEl>
                                          <p:spTgt spid="28058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0586"/>
                                        </p:tgtEl>
                                        <p:attrNameLst>
                                          <p:attrName>style.visibility</p:attrName>
                                        </p:attrNameLst>
                                      </p:cBhvr>
                                      <p:to>
                                        <p:strVal val="visible"/>
                                      </p:to>
                                    </p:set>
                                    <p:animEffect transition="in" filter="fade">
                                      <p:cBhvr>
                                        <p:cTn id="11" dur="2000"/>
                                        <p:tgtEl>
                                          <p:spTgt spid="28058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80588"/>
                                        </p:tgtEl>
                                        <p:attrNameLst>
                                          <p:attrName>style.visibility</p:attrName>
                                        </p:attrNameLst>
                                      </p:cBhvr>
                                      <p:to>
                                        <p:strVal val="visible"/>
                                      </p:to>
                                    </p:set>
                                    <p:animEffect transition="in" filter="fade">
                                      <p:cBhvr>
                                        <p:cTn id="15" dur="2000"/>
                                        <p:tgtEl>
                                          <p:spTgt spid="280588"/>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80587"/>
                                        </p:tgtEl>
                                        <p:attrNameLst>
                                          <p:attrName>style.visibility</p:attrName>
                                        </p:attrNameLst>
                                      </p:cBhvr>
                                      <p:to>
                                        <p:strVal val="visible"/>
                                      </p:to>
                                    </p:set>
                                    <p:animEffect transition="in" filter="fade">
                                      <p:cBhvr>
                                        <p:cTn id="19" dur="2000"/>
                                        <p:tgtEl>
                                          <p:spTgt spid="280587"/>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280589"/>
                                        </p:tgtEl>
                                        <p:attrNameLst>
                                          <p:attrName>style.visibility</p:attrName>
                                        </p:attrNameLst>
                                      </p:cBhvr>
                                      <p:to>
                                        <p:strVal val="visible"/>
                                      </p:to>
                                    </p:set>
                                    <p:animEffect transition="in" filter="fade">
                                      <p:cBhvr>
                                        <p:cTn id="23" dur="2000"/>
                                        <p:tgtEl>
                                          <p:spTgt spid="280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4" grpId="0"/>
      <p:bldP spid="28058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1604" name="Picture 4"/>
          <p:cNvPicPr>
            <a:picLocks noChangeAspect="1" noChangeArrowheads="1"/>
          </p:cNvPicPr>
          <p:nvPr/>
        </p:nvPicPr>
        <p:blipFill>
          <a:blip r:embed="rId2" cstate="print"/>
          <a:srcRect/>
          <a:stretch>
            <a:fillRect/>
          </a:stretch>
        </p:blipFill>
        <p:spPr bwMode="auto">
          <a:xfrm>
            <a:off x="107950" y="620713"/>
            <a:ext cx="8796338" cy="2265362"/>
          </a:xfrm>
          <a:prstGeom prst="rect">
            <a:avLst/>
          </a:prstGeom>
          <a:noFill/>
          <a:ln w="9525">
            <a:noFill/>
            <a:miter lim="800000"/>
            <a:headEnd/>
            <a:tailEnd/>
          </a:ln>
        </p:spPr>
      </p:pic>
      <p:sp>
        <p:nvSpPr>
          <p:cNvPr id="281605" name="Text Box 5"/>
          <p:cNvSpPr txBox="1">
            <a:spLocks noChangeArrowheads="1"/>
          </p:cNvSpPr>
          <p:nvPr/>
        </p:nvSpPr>
        <p:spPr bwMode="auto">
          <a:xfrm>
            <a:off x="3241675" y="176213"/>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pic>
        <p:nvPicPr>
          <p:cNvPr id="281606" name="Picture 6"/>
          <p:cNvPicPr>
            <a:picLocks noChangeAspect="1" noChangeArrowheads="1"/>
          </p:cNvPicPr>
          <p:nvPr/>
        </p:nvPicPr>
        <p:blipFill>
          <a:blip r:embed="rId3" cstate="print"/>
          <a:srcRect/>
          <a:stretch>
            <a:fillRect/>
          </a:stretch>
        </p:blipFill>
        <p:spPr bwMode="auto">
          <a:xfrm>
            <a:off x="700088" y="2924175"/>
            <a:ext cx="7543800" cy="3551238"/>
          </a:xfrm>
          <a:prstGeom prst="rect">
            <a:avLst/>
          </a:prstGeom>
          <a:noFill/>
          <a:ln w="9525">
            <a:noFill/>
            <a:miter lim="800000"/>
            <a:headEnd/>
            <a:tailEnd/>
          </a:ln>
        </p:spPr>
      </p:pic>
      <p:sp>
        <p:nvSpPr>
          <p:cNvPr id="281607" name="Oval 7"/>
          <p:cNvSpPr>
            <a:spLocks noChangeArrowheads="1"/>
          </p:cNvSpPr>
          <p:nvPr/>
        </p:nvSpPr>
        <p:spPr bwMode="auto">
          <a:xfrm>
            <a:off x="827088" y="5949950"/>
            <a:ext cx="1512887" cy="574675"/>
          </a:xfrm>
          <a:prstGeom prst="ellipse">
            <a:avLst/>
          </a:prstGeom>
          <a:noFill/>
          <a:ln w="38100">
            <a:solidFill>
              <a:srgbClr val="FF3300"/>
            </a:solidFill>
            <a:round/>
            <a:headEnd/>
            <a:tailEnd/>
          </a:ln>
        </p:spPr>
        <p:txBody>
          <a:bodyPr wrap="none" anchor="ctr"/>
          <a:lstStyle/>
          <a:p>
            <a:endParaRPr lang="it-IT"/>
          </a:p>
        </p:txBody>
      </p:sp>
      <p:sp>
        <p:nvSpPr>
          <p:cNvPr id="281608" name="Oval 8"/>
          <p:cNvSpPr>
            <a:spLocks noChangeArrowheads="1"/>
          </p:cNvSpPr>
          <p:nvPr/>
        </p:nvSpPr>
        <p:spPr bwMode="auto">
          <a:xfrm>
            <a:off x="4572000" y="5084763"/>
            <a:ext cx="863600" cy="360362"/>
          </a:xfrm>
          <a:prstGeom prst="ellipse">
            <a:avLst/>
          </a:prstGeom>
          <a:noFill/>
          <a:ln w="28575">
            <a:solidFill>
              <a:srgbClr val="FF3300"/>
            </a:solidFill>
            <a:round/>
            <a:headEnd/>
            <a:tailEnd/>
          </a:ln>
        </p:spPr>
        <p:txBody>
          <a:bodyPr wrap="none" anchor="ctr"/>
          <a:lstStyle/>
          <a:p>
            <a:endParaRPr lang="it-IT"/>
          </a:p>
        </p:txBody>
      </p:sp>
      <p:sp>
        <p:nvSpPr>
          <p:cNvPr id="281609" name="Oval 9"/>
          <p:cNvSpPr>
            <a:spLocks noChangeArrowheads="1"/>
          </p:cNvSpPr>
          <p:nvPr/>
        </p:nvSpPr>
        <p:spPr bwMode="auto">
          <a:xfrm>
            <a:off x="7667625" y="5373688"/>
            <a:ext cx="576263" cy="287337"/>
          </a:xfrm>
          <a:prstGeom prst="ellipse">
            <a:avLst/>
          </a:prstGeom>
          <a:noFill/>
          <a:ln w="28575">
            <a:solidFill>
              <a:srgbClr val="FF3300"/>
            </a:solidFill>
            <a:round/>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dissolve">
                                      <p:cBhvr>
                                        <p:cTn id="7" dur="1000"/>
                                        <p:tgtEl>
                                          <p:spTgt spid="2816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1604"/>
                                        </p:tgtEl>
                                        <p:attrNameLst>
                                          <p:attrName>style.visibility</p:attrName>
                                        </p:attrNameLst>
                                      </p:cBhvr>
                                      <p:to>
                                        <p:strVal val="visible"/>
                                      </p:to>
                                    </p:set>
                                    <p:animEffect transition="in" filter="fade">
                                      <p:cBhvr>
                                        <p:cTn id="11" dur="2000"/>
                                        <p:tgtEl>
                                          <p:spTgt spid="28160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81606"/>
                                        </p:tgtEl>
                                        <p:attrNameLst>
                                          <p:attrName>style.visibility</p:attrName>
                                        </p:attrNameLst>
                                      </p:cBhvr>
                                      <p:to>
                                        <p:strVal val="visible"/>
                                      </p:to>
                                    </p:set>
                                    <p:animEffect transition="in" filter="fade">
                                      <p:cBhvr>
                                        <p:cTn id="15" dur="2000"/>
                                        <p:tgtEl>
                                          <p:spTgt spid="2816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1607"/>
                                        </p:tgtEl>
                                        <p:attrNameLst>
                                          <p:attrName>style.visibility</p:attrName>
                                        </p:attrNameLst>
                                      </p:cBhvr>
                                      <p:to>
                                        <p:strVal val="visible"/>
                                      </p:to>
                                    </p:set>
                                    <p:animEffect transition="in" filter="fade">
                                      <p:cBhvr>
                                        <p:cTn id="20" dur="2000"/>
                                        <p:tgtEl>
                                          <p:spTgt spid="2816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1608"/>
                                        </p:tgtEl>
                                        <p:attrNameLst>
                                          <p:attrName>style.visibility</p:attrName>
                                        </p:attrNameLst>
                                      </p:cBhvr>
                                      <p:to>
                                        <p:strVal val="visible"/>
                                      </p:to>
                                    </p:set>
                                    <p:animEffect transition="in" filter="fade">
                                      <p:cBhvr>
                                        <p:cTn id="25" dur="2000"/>
                                        <p:tgtEl>
                                          <p:spTgt spid="28160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81609"/>
                                        </p:tgtEl>
                                        <p:attrNameLst>
                                          <p:attrName>style.visibility</p:attrName>
                                        </p:attrNameLst>
                                      </p:cBhvr>
                                      <p:to>
                                        <p:strVal val="visible"/>
                                      </p:to>
                                    </p:set>
                                    <p:animEffect transition="in" filter="fade">
                                      <p:cBhvr>
                                        <p:cTn id="29" dur="2000"/>
                                        <p:tgtEl>
                                          <p:spTgt spid="281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p:bldP spid="281607" grpId="0" animBg="1"/>
      <p:bldP spid="281608" grpId="0" animBg="1"/>
      <p:bldP spid="28160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2628" name="Picture 4"/>
          <p:cNvPicPr>
            <a:picLocks noChangeAspect="1" noChangeArrowheads="1"/>
          </p:cNvPicPr>
          <p:nvPr/>
        </p:nvPicPr>
        <p:blipFill>
          <a:blip r:embed="rId2" cstate="print"/>
          <a:srcRect/>
          <a:stretch>
            <a:fillRect/>
          </a:stretch>
        </p:blipFill>
        <p:spPr bwMode="auto">
          <a:xfrm>
            <a:off x="200025" y="549275"/>
            <a:ext cx="8743950" cy="1506538"/>
          </a:xfrm>
          <a:prstGeom prst="rect">
            <a:avLst/>
          </a:prstGeom>
          <a:noFill/>
          <a:ln w="9525">
            <a:noFill/>
            <a:miter lim="800000"/>
            <a:headEnd/>
            <a:tailEnd/>
          </a:ln>
        </p:spPr>
      </p:pic>
      <p:pic>
        <p:nvPicPr>
          <p:cNvPr id="282629" name="Picture 5"/>
          <p:cNvPicPr>
            <a:picLocks noChangeAspect="1" noChangeArrowheads="1"/>
          </p:cNvPicPr>
          <p:nvPr/>
        </p:nvPicPr>
        <p:blipFill>
          <a:blip r:embed="rId3" cstate="print"/>
          <a:srcRect/>
          <a:stretch>
            <a:fillRect/>
          </a:stretch>
        </p:blipFill>
        <p:spPr bwMode="auto">
          <a:xfrm>
            <a:off x="250825" y="2170113"/>
            <a:ext cx="8596313" cy="4211637"/>
          </a:xfrm>
          <a:prstGeom prst="rect">
            <a:avLst/>
          </a:prstGeom>
          <a:noFill/>
          <a:ln w="9525">
            <a:noFill/>
            <a:miter lim="800000"/>
            <a:headEnd/>
            <a:tailEnd/>
          </a:ln>
        </p:spPr>
      </p:pic>
      <p:sp>
        <p:nvSpPr>
          <p:cNvPr id="282630" name="Line 6"/>
          <p:cNvSpPr>
            <a:spLocks noChangeShapeType="1"/>
          </p:cNvSpPr>
          <p:nvPr/>
        </p:nvSpPr>
        <p:spPr bwMode="auto">
          <a:xfrm>
            <a:off x="468313" y="6092825"/>
            <a:ext cx="4103687" cy="0"/>
          </a:xfrm>
          <a:prstGeom prst="line">
            <a:avLst/>
          </a:prstGeom>
          <a:noFill/>
          <a:ln w="57150">
            <a:solidFill>
              <a:srgbClr val="FF3300"/>
            </a:solidFill>
            <a:round/>
            <a:headEnd/>
            <a:tailEnd/>
          </a:ln>
        </p:spPr>
        <p:txBody>
          <a:bodyPr/>
          <a:lstStyle/>
          <a:p>
            <a:endParaRPr lang="it-IT"/>
          </a:p>
        </p:txBody>
      </p:sp>
      <p:pic>
        <p:nvPicPr>
          <p:cNvPr id="47109" name="Picture 7"/>
          <p:cNvPicPr>
            <a:picLocks noChangeAspect="1" noChangeArrowheads="1"/>
          </p:cNvPicPr>
          <p:nvPr/>
        </p:nvPicPr>
        <p:blipFill>
          <a:blip r:embed="rId4" cstate="print"/>
          <a:srcRect/>
          <a:stretch>
            <a:fillRect/>
          </a:stretch>
        </p:blipFill>
        <p:spPr bwMode="auto">
          <a:xfrm>
            <a:off x="2771775" y="6494463"/>
            <a:ext cx="3451225" cy="319087"/>
          </a:xfrm>
          <a:prstGeom prst="rect">
            <a:avLst/>
          </a:prstGeom>
          <a:noFill/>
          <a:ln w="9525">
            <a:noFill/>
            <a:miter lim="800000"/>
            <a:headEnd/>
            <a:tailEnd/>
          </a:ln>
        </p:spPr>
      </p:pic>
      <p:sp>
        <p:nvSpPr>
          <p:cNvPr id="282632" name="Text Box 8"/>
          <p:cNvSpPr txBox="1">
            <a:spLocks noChangeArrowheads="1"/>
          </p:cNvSpPr>
          <p:nvPr/>
        </p:nvSpPr>
        <p:spPr bwMode="auto">
          <a:xfrm>
            <a:off x="3203575" y="115888"/>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dissolve">
                                      <p:cBhvr>
                                        <p:cTn id="7" dur="1000"/>
                                        <p:tgtEl>
                                          <p:spTgt spid="2826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2628"/>
                                        </p:tgtEl>
                                        <p:attrNameLst>
                                          <p:attrName>style.visibility</p:attrName>
                                        </p:attrNameLst>
                                      </p:cBhvr>
                                      <p:to>
                                        <p:strVal val="visible"/>
                                      </p:to>
                                    </p:set>
                                    <p:animEffect transition="in" filter="fade">
                                      <p:cBhvr>
                                        <p:cTn id="11" dur="2000"/>
                                        <p:tgtEl>
                                          <p:spTgt spid="28262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82629"/>
                                        </p:tgtEl>
                                        <p:attrNameLst>
                                          <p:attrName>style.visibility</p:attrName>
                                        </p:attrNameLst>
                                      </p:cBhvr>
                                      <p:to>
                                        <p:strVal val="visible"/>
                                      </p:to>
                                    </p:set>
                                    <p:animEffect transition="in" filter="fade">
                                      <p:cBhvr>
                                        <p:cTn id="15" dur="2000"/>
                                        <p:tgtEl>
                                          <p:spTgt spid="282629"/>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82630"/>
                                        </p:tgtEl>
                                        <p:attrNameLst>
                                          <p:attrName>style.visibility</p:attrName>
                                        </p:attrNameLst>
                                      </p:cBhvr>
                                      <p:to>
                                        <p:strVal val="visible"/>
                                      </p:to>
                                    </p:set>
                                    <p:animEffect transition="in" filter="fade">
                                      <p:cBhvr>
                                        <p:cTn id="19" dur="2000"/>
                                        <p:tgtEl>
                                          <p:spTgt spid="282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0" grpId="0" animBg="1"/>
      <p:bldP spid="28263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3652" name="Picture 4"/>
          <p:cNvPicPr>
            <a:picLocks noChangeAspect="1" noChangeArrowheads="1"/>
          </p:cNvPicPr>
          <p:nvPr/>
        </p:nvPicPr>
        <p:blipFill>
          <a:blip r:embed="rId2" cstate="print"/>
          <a:srcRect/>
          <a:stretch>
            <a:fillRect/>
          </a:stretch>
        </p:blipFill>
        <p:spPr bwMode="auto">
          <a:xfrm>
            <a:off x="539750" y="350838"/>
            <a:ext cx="5662613" cy="5957887"/>
          </a:xfrm>
          <a:prstGeom prst="rect">
            <a:avLst/>
          </a:prstGeom>
          <a:noFill/>
          <a:ln w="9525">
            <a:noFill/>
            <a:miter lim="800000"/>
            <a:headEnd/>
            <a:tailEnd/>
          </a:ln>
        </p:spPr>
      </p:pic>
      <p:sp>
        <p:nvSpPr>
          <p:cNvPr id="283653" name="Text Box 5"/>
          <p:cNvSpPr txBox="1">
            <a:spLocks noChangeArrowheads="1"/>
          </p:cNvSpPr>
          <p:nvPr/>
        </p:nvSpPr>
        <p:spPr bwMode="auto">
          <a:xfrm>
            <a:off x="6227763" y="2971800"/>
            <a:ext cx="2686050"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La pesca in cifre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3653"/>
                                        </p:tgtEl>
                                        <p:attrNameLst>
                                          <p:attrName>style.visibility</p:attrName>
                                        </p:attrNameLst>
                                      </p:cBhvr>
                                      <p:to>
                                        <p:strVal val="visible"/>
                                      </p:to>
                                    </p:set>
                                    <p:animEffect transition="in" filter="dissolve">
                                      <p:cBhvr>
                                        <p:cTn id="7" dur="1000"/>
                                        <p:tgtEl>
                                          <p:spTgt spid="283653"/>
                                        </p:tgtEl>
                                      </p:cBhvr>
                                    </p:animEffect>
                                  </p:childTnLst>
                                </p:cTn>
                              </p:par>
                              <p:par>
                                <p:cTn id="8" presetID="10" presetClass="entr" presetSubtype="0" fill="hold" nodeType="withEffect">
                                  <p:stCondLst>
                                    <p:cond delay="0"/>
                                  </p:stCondLst>
                                  <p:childTnLst>
                                    <p:set>
                                      <p:cBhvr>
                                        <p:cTn id="9" dur="1" fill="hold">
                                          <p:stCondLst>
                                            <p:cond delay="0"/>
                                          </p:stCondLst>
                                        </p:cTn>
                                        <p:tgtEl>
                                          <p:spTgt spid="283652"/>
                                        </p:tgtEl>
                                        <p:attrNameLst>
                                          <p:attrName>style.visibility</p:attrName>
                                        </p:attrNameLst>
                                      </p:cBhvr>
                                      <p:to>
                                        <p:strVal val="visible"/>
                                      </p:to>
                                    </p:set>
                                    <p:animEffect transition="in" filter="fade">
                                      <p:cBhvr>
                                        <p:cTn id="10" dur="20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1125" y="114300"/>
            <a:ext cx="3538538" cy="519113"/>
          </a:xfrm>
          <a:prstGeom prst="rect">
            <a:avLst/>
          </a:prstGeom>
          <a:noFill/>
          <a:ln w="9525">
            <a:noFill/>
            <a:miter lim="800000"/>
            <a:headEnd/>
            <a:tailEnd/>
          </a:ln>
        </p:spPr>
        <p:txBody>
          <a:bodyPr wrap="none">
            <a:spAutoFit/>
          </a:bodyPr>
          <a:lstStyle/>
          <a:p>
            <a:r>
              <a:rPr lang="it-IT" sz="2800" b="1">
                <a:solidFill>
                  <a:schemeClr val="bg1"/>
                </a:solidFill>
                <a:latin typeface="Comic Sans MS" pitchFamily="66" charset="0"/>
              </a:rPr>
              <a:t>Testi consigliati…….</a:t>
            </a:r>
          </a:p>
        </p:txBody>
      </p:sp>
      <p:sp>
        <p:nvSpPr>
          <p:cNvPr id="290819" name="Text Box 3"/>
          <p:cNvSpPr txBox="1">
            <a:spLocks noChangeArrowheads="1"/>
          </p:cNvSpPr>
          <p:nvPr/>
        </p:nvSpPr>
        <p:spPr bwMode="auto">
          <a:xfrm>
            <a:off x="250825" y="958850"/>
            <a:ext cx="8642350" cy="2838450"/>
          </a:xfrm>
          <a:prstGeom prst="rect">
            <a:avLst/>
          </a:prstGeom>
          <a:solidFill>
            <a:srgbClr val="003300">
              <a:alpha val="50195"/>
            </a:srgbClr>
          </a:solidFill>
          <a:ln w="9525">
            <a:noFill/>
            <a:miter lim="800000"/>
            <a:headEnd/>
            <a:tailEnd/>
          </a:ln>
        </p:spPr>
        <p:txBody>
          <a:bodyPr>
            <a:spAutoFit/>
          </a:bodyPr>
          <a:lstStyle/>
          <a:p>
            <a:pPr>
              <a:lnSpc>
                <a:spcPct val="200000"/>
              </a:lnSpc>
            </a:pPr>
            <a:r>
              <a:rPr lang="it-IT">
                <a:solidFill>
                  <a:schemeClr val="bg1"/>
                </a:solidFill>
                <a:latin typeface="Comic Sans MS" pitchFamily="66" charset="0"/>
              </a:rPr>
              <a:t>D. L. 18 maggio 2001 n. 226 – "Orientamento e modernizzazione del settore della pesca e dell'acquacoltura</a:t>
            </a:r>
          </a:p>
          <a:p>
            <a:pPr>
              <a:lnSpc>
                <a:spcPct val="200000"/>
              </a:lnSpc>
            </a:pPr>
            <a:r>
              <a:rPr lang="it-IT">
                <a:solidFill>
                  <a:schemeClr val="bg1"/>
                </a:solidFill>
                <a:latin typeface="Comic Sans MS" pitchFamily="66" charset="0"/>
              </a:rPr>
              <a:t>D. L. 26 maggio 2004, n. 153 - Attuazione della legge 7 marzo 2003, n. 38, in materia di pesca marittima“</a:t>
            </a:r>
          </a:p>
          <a:p>
            <a:pPr>
              <a:lnSpc>
                <a:spcPct val="200000"/>
              </a:lnSpc>
            </a:pPr>
            <a:r>
              <a:rPr lang="it-IT">
                <a:solidFill>
                  <a:schemeClr val="bg1"/>
                </a:solidFill>
                <a:latin typeface="Comic Sans MS" pitchFamily="66" charset="0"/>
              </a:rPr>
              <a:t>Cataudella S. e Carrada G.C.: “Un mare di risorse”, Uniprom, Roma.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157163" y="163513"/>
            <a:ext cx="2614612" cy="457200"/>
          </a:xfrm>
          <a:prstGeom prst="rect">
            <a:avLst/>
          </a:prstGeom>
          <a:noFill/>
          <a:ln w="9525">
            <a:noFill/>
            <a:miter lim="800000"/>
            <a:headEnd/>
            <a:tailEnd/>
          </a:ln>
        </p:spPr>
        <p:txBody>
          <a:bodyPr wrap="none">
            <a:spAutoFit/>
          </a:bodyPr>
          <a:lstStyle/>
          <a:p>
            <a:r>
              <a:rPr lang="it-IT" sz="2400" b="1">
                <a:solidFill>
                  <a:schemeClr val="bg1"/>
                </a:solidFill>
                <a:latin typeface="Comic Sans MS" pitchFamily="66" charset="0"/>
              </a:rPr>
              <a:t>Riassumendo………</a:t>
            </a:r>
          </a:p>
        </p:txBody>
      </p:sp>
      <p:sp>
        <p:nvSpPr>
          <p:cNvPr id="264195" name="Text Box 3"/>
          <p:cNvSpPr txBox="1">
            <a:spLocks noChangeArrowheads="1"/>
          </p:cNvSpPr>
          <p:nvPr/>
        </p:nvSpPr>
        <p:spPr bwMode="auto">
          <a:xfrm>
            <a:off x="250825" y="692150"/>
            <a:ext cx="8642350" cy="5730875"/>
          </a:xfrm>
          <a:prstGeom prst="rect">
            <a:avLst/>
          </a:prstGeom>
          <a:solidFill>
            <a:srgbClr val="003300">
              <a:alpha val="50195"/>
            </a:srgbClr>
          </a:solidFill>
          <a:ln w="9525">
            <a:noFill/>
            <a:miter lim="800000"/>
            <a:headEnd/>
            <a:tailEnd/>
          </a:ln>
        </p:spPr>
        <p:txBody>
          <a:bodyPr>
            <a:spAutoFit/>
          </a:bodyPr>
          <a:lstStyle/>
          <a:p>
            <a:pPr algn="just">
              <a:lnSpc>
                <a:spcPct val="190000"/>
              </a:lnSpc>
              <a:buFontTx/>
              <a:buBlip>
                <a:blip r:embed="rId2"/>
              </a:buBlip>
            </a:pPr>
            <a:r>
              <a:rPr lang="it-IT">
                <a:solidFill>
                  <a:schemeClr val="bg1"/>
                </a:solidFill>
                <a:latin typeface="Comic Sans MS" pitchFamily="66" charset="0"/>
              </a:rPr>
              <a:t> D. L. 26 maggio 2004, n. 153</a:t>
            </a:r>
            <a:r>
              <a:rPr lang="it-IT" sz="1600">
                <a:solidFill>
                  <a:schemeClr val="bg1"/>
                </a:solidFill>
                <a:latin typeface="Comic Sans MS" pitchFamily="66" charset="0"/>
              </a:rPr>
              <a:t> - Attuazione della legge 7 marzo 2003, n. 38, in materia di pesca marittima“</a:t>
            </a:r>
          </a:p>
          <a:p>
            <a:pPr algn="just">
              <a:lnSpc>
                <a:spcPct val="190000"/>
              </a:lnSpc>
            </a:pPr>
            <a:r>
              <a:rPr lang="it-IT" sz="1600">
                <a:solidFill>
                  <a:schemeClr val="bg1"/>
                </a:solidFill>
                <a:latin typeface="Comic Sans MS" pitchFamily="66" charset="0"/>
              </a:rPr>
              <a:t>Art. 1. Finalità e obiettivi</a:t>
            </a:r>
          </a:p>
          <a:p>
            <a:pPr algn="just">
              <a:lnSpc>
                <a:spcPct val="190000"/>
              </a:lnSpc>
            </a:pPr>
            <a:r>
              <a:rPr lang="it-IT" sz="1600">
                <a:solidFill>
                  <a:schemeClr val="bg1"/>
                </a:solidFill>
                <a:latin typeface="Comic Sans MS" pitchFamily="66" charset="0"/>
              </a:rPr>
              <a:t>1. Il presente decreto, ………….. concernente la razionalizzazione della disciplina e del sistema dei controlli sulla pesca marittima svolta dagli imprenditori ittici, dai pescatori e dagli altri soggetti per i quali e' responsabile, direttamente e unitariamente, lo Stato italiano secondo le pertinenti norme comunitarie ed internazionali. </a:t>
            </a:r>
            <a:r>
              <a:rPr lang="it-IT" sz="1600">
                <a:solidFill>
                  <a:srgbClr val="FF9900"/>
                </a:solidFill>
                <a:latin typeface="Comic Sans MS" pitchFamily="66" charset="0"/>
              </a:rPr>
              <a:t>La razionalizzazione del sistema pesca e' ispirata, altresì, ai principi di sviluppo sostenibile e di pesca responsabile al fine di coniugare le attività economiche di settore con la tutela degli eco-sistemi.</a:t>
            </a:r>
          </a:p>
          <a:p>
            <a:pPr algn="just">
              <a:lnSpc>
                <a:spcPct val="190000"/>
              </a:lnSpc>
            </a:pPr>
            <a:r>
              <a:rPr lang="it-IT" sz="1600">
                <a:solidFill>
                  <a:schemeClr val="bg1"/>
                </a:solidFill>
                <a:latin typeface="Comic Sans MS" pitchFamily="66" charset="0"/>
              </a:rPr>
              <a:t>Competenza attribuite al Ministero delle politiche agricole e forestali </a:t>
            </a:r>
            <a:r>
              <a:rPr lang="it-IT" sz="1600">
                <a:solidFill>
                  <a:srgbClr val="FF9900"/>
                </a:solidFill>
                <a:latin typeface="Comic Sans MS" pitchFamily="66" charset="0"/>
              </a:rPr>
              <a:t>oggi</a:t>
            </a:r>
            <a:r>
              <a:rPr lang="it-IT" sz="1600">
                <a:solidFill>
                  <a:schemeClr val="bg1"/>
                </a:solidFill>
                <a:latin typeface="Comic Sans MS" pitchFamily="66" charset="0"/>
              </a:rPr>
              <a:t> Politiche agricole alimentari e forestali. </a:t>
            </a:r>
          </a:p>
        </p:txBody>
      </p:sp>
      <p:sp>
        <p:nvSpPr>
          <p:cNvPr id="264196" name="Text Box 4"/>
          <p:cNvSpPr txBox="1">
            <a:spLocks noChangeArrowheads="1"/>
          </p:cNvSpPr>
          <p:nvPr/>
        </p:nvSpPr>
        <p:spPr bwMode="auto">
          <a:xfrm>
            <a:off x="2584450" y="223838"/>
            <a:ext cx="3973513" cy="396875"/>
          </a:xfrm>
          <a:prstGeom prst="rect">
            <a:avLst/>
          </a:prstGeom>
          <a:noFill/>
          <a:ln w="9525">
            <a:noFill/>
            <a:miter lim="800000"/>
            <a:headEnd/>
            <a:tailEnd/>
          </a:ln>
        </p:spPr>
        <p:txBody>
          <a:bodyPr wrap="none">
            <a:spAutoFit/>
          </a:bodyPr>
          <a:lstStyle/>
          <a:p>
            <a:r>
              <a:rPr lang="it-IT" sz="2000" b="1">
                <a:solidFill>
                  <a:schemeClr val="bg1"/>
                </a:solidFill>
                <a:latin typeface="Comic Sans MS" pitchFamily="66" charset="0"/>
              </a:rPr>
              <a:t>Normativa sulla pesca in Italia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dissolve">
                                      <p:cBhvr>
                                        <p:cTn id="7" dur="500"/>
                                        <p:tgtEl>
                                          <p:spTgt spid="2641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4196"/>
                                        </p:tgtEl>
                                        <p:attrNameLst>
                                          <p:attrName>style.visibility</p:attrName>
                                        </p:attrNameLst>
                                      </p:cBhvr>
                                      <p:to>
                                        <p:strVal val="visible"/>
                                      </p:to>
                                    </p:set>
                                    <p:animEffect transition="in" filter="fade">
                                      <p:cBhvr>
                                        <p:cTn id="11" dur="2000"/>
                                        <p:tgtEl>
                                          <p:spTgt spid="26419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64195">
                                            <p:txEl>
                                              <p:pRg st="0" end="0"/>
                                            </p:txEl>
                                          </p:spTgt>
                                        </p:tgtEl>
                                        <p:attrNameLst>
                                          <p:attrName>style.visibility</p:attrName>
                                        </p:attrNameLst>
                                      </p:cBhvr>
                                      <p:to>
                                        <p:strVal val="visible"/>
                                      </p:to>
                                    </p:set>
                                    <p:anim calcmode="lin" valueType="num">
                                      <p:cBhvr additive="base">
                                        <p:cTn id="16" dur="500" fill="hold"/>
                                        <p:tgtEl>
                                          <p:spTgt spid="26419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64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4195">
                                            <p:txEl>
                                              <p:pRg st="1" end="1"/>
                                            </p:txEl>
                                          </p:spTgt>
                                        </p:tgtEl>
                                        <p:attrNameLst>
                                          <p:attrName>style.visibility</p:attrName>
                                        </p:attrNameLst>
                                      </p:cBhvr>
                                      <p:to>
                                        <p:strVal val="visible"/>
                                      </p:to>
                                    </p:set>
                                    <p:anim calcmode="lin" valueType="num">
                                      <p:cBhvr additive="base">
                                        <p:cTn id="22" dur="500" fill="hold"/>
                                        <p:tgtEl>
                                          <p:spTgt spid="26419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64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64195">
                                            <p:txEl>
                                              <p:pRg st="2" end="2"/>
                                            </p:txEl>
                                          </p:spTgt>
                                        </p:tgtEl>
                                        <p:attrNameLst>
                                          <p:attrName>style.visibility</p:attrName>
                                        </p:attrNameLst>
                                      </p:cBhvr>
                                      <p:to>
                                        <p:strVal val="visible"/>
                                      </p:to>
                                    </p:set>
                                    <p:anim calcmode="lin" valueType="num">
                                      <p:cBhvr additive="base">
                                        <p:cTn id="28" dur="500" fill="hold"/>
                                        <p:tgtEl>
                                          <p:spTgt spid="26419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64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4195">
                                            <p:txEl>
                                              <p:pRg st="3" end="3"/>
                                            </p:txEl>
                                          </p:spTgt>
                                        </p:tgtEl>
                                        <p:attrNameLst>
                                          <p:attrName>style.visibility</p:attrName>
                                        </p:attrNameLst>
                                      </p:cBhvr>
                                      <p:to>
                                        <p:strVal val="visible"/>
                                      </p:to>
                                    </p:set>
                                    <p:anim calcmode="lin" valueType="num">
                                      <p:cBhvr additive="base">
                                        <p:cTn id="34" dur="500" fill="hold"/>
                                        <p:tgtEl>
                                          <p:spTgt spid="26419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64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20" name="Text Box 4"/>
          <p:cNvSpPr txBox="1">
            <a:spLocks noChangeArrowheads="1"/>
          </p:cNvSpPr>
          <p:nvPr/>
        </p:nvSpPr>
        <p:spPr bwMode="auto">
          <a:xfrm>
            <a:off x="1760538" y="176213"/>
            <a:ext cx="5624512"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Come applicare la pesca responsabile</a:t>
            </a:r>
          </a:p>
        </p:txBody>
      </p:sp>
      <p:sp>
        <p:nvSpPr>
          <p:cNvPr id="265221" name="Text Box 5"/>
          <p:cNvSpPr txBox="1">
            <a:spLocks noChangeArrowheads="1"/>
          </p:cNvSpPr>
          <p:nvPr/>
        </p:nvSpPr>
        <p:spPr bwMode="auto">
          <a:xfrm>
            <a:off x="250825" y="765175"/>
            <a:ext cx="8642350" cy="5689600"/>
          </a:xfrm>
          <a:prstGeom prst="rect">
            <a:avLst/>
          </a:prstGeom>
          <a:solidFill>
            <a:srgbClr val="003300">
              <a:alpha val="50195"/>
            </a:srgbClr>
          </a:solidFill>
          <a:ln w="9525">
            <a:noFill/>
            <a:miter lim="800000"/>
            <a:headEnd/>
            <a:tailEnd/>
          </a:ln>
        </p:spPr>
        <p:txBody>
          <a:bodyPr>
            <a:spAutoFit/>
          </a:bodyPr>
          <a:lstStyle/>
          <a:p>
            <a:pPr marL="342900" indent="-342900" algn="just">
              <a:lnSpc>
                <a:spcPct val="110000"/>
              </a:lnSpc>
              <a:buFontTx/>
              <a:buAutoNum type="arabicPeriod"/>
            </a:pPr>
            <a:r>
              <a:rPr lang="it-IT">
                <a:solidFill>
                  <a:schemeClr val="bg1"/>
                </a:solidFill>
                <a:latin typeface="Comic Sans MS" pitchFamily="66" charset="0"/>
              </a:rPr>
              <a:t>Pescare responsabilmente significa :</a:t>
            </a:r>
          </a:p>
          <a:p>
            <a:pPr marL="342900" indent="-342900" algn="just">
              <a:lnSpc>
                <a:spcPct val="110000"/>
              </a:lnSpc>
            </a:pPr>
            <a:endParaRPr lang="it-IT">
              <a:solidFill>
                <a:schemeClr val="bg1"/>
              </a:solidFill>
              <a:latin typeface="Comic Sans MS" pitchFamily="66" charset="0"/>
            </a:endParaRPr>
          </a:p>
          <a:p>
            <a:pPr marL="342900" indent="-342900" algn="just">
              <a:lnSpc>
                <a:spcPct val="110000"/>
              </a:lnSpc>
            </a:pPr>
            <a:r>
              <a:rPr lang="it-IT">
                <a:solidFill>
                  <a:schemeClr val="bg1"/>
                </a:solidFill>
                <a:latin typeface="Comic Sans MS" pitchFamily="66" charset="0"/>
              </a:rPr>
              <a:t>OBIETTIVi</a:t>
            </a:r>
          </a:p>
          <a:p>
            <a:pPr marL="800100" lvl="1" indent="-342900" algn="just">
              <a:lnSpc>
                <a:spcPct val="110000"/>
              </a:lnSpc>
              <a:buFontTx/>
              <a:buBlip>
                <a:blip r:embed="rId2"/>
              </a:buBlip>
            </a:pPr>
            <a:r>
              <a:rPr lang="it-IT">
                <a:solidFill>
                  <a:schemeClr val="bg1"/>
                </a:solidFill>
                <a:latin typeface="Comic Sans MS" pitchFamily="66" charset="0"/>
              </a:rPr>
              <a:t>Limitare le catture di pesci di piccola taglia, non ancora sessualmente maturi, affinché crescendo contribuiscono a ripopolare lo stock;</a:t>
            </a:r>
          </a:p>
          <a:p>
            <a:pPr marL="800100" lvl="1" indent="-342900" algn="just">
              <a:lnSpc>
                <a:spcPct val="110000"/>
              </a:lnSpc>
              <a:buFontTx/>
              <a:buBlip>
                <a:blip r:embed="rId2"/>
              </a:buBlip>
            </a:pPr>
            <a:r>
              <a:rPr lang="it-IT">
                <a:solidFill>
                  <a:schemeClr val="bg1"/>
                </a:solidFill>
                <a:latin typeface="Comic Sans MS" pitchFamily="66" charset="0"/>
              </a:rPr>
              <a:t>Ridurre il prelievo di specie “accessorie”, cioè le specie non bersaglio, di scarso valore commerciale, o di mammiferi marini, che rappresentano una notevole perdita per l’ecosistema.</a:t>
            </a:r>
          </a:p>
          <a:p>
            <a:pPr marL="342900" indent="-342900" algn="just">
              <a:lnSpc>
                <a:spcPct val="110000"/>
              </a:lnSpc>
            </a:pPr>
            <a:r>
              <a:rPr lang="it-IT">
                <a:solidFill>
                  <a:schemeClr val="bg1"/>
                </a:solidFill>
                <a:latin typeface="Comic Sans MS" pitchFamily="66" charset="0"/>
              </a:rPr>
              <a:t>AZIONI </a:t>
            </a:r>
          </a:p>
          <a:p>
            <a:pPr marL="800100" lvl="1" indent="-342900" algn="just">
              <a:lnSpc>
                <a:spcPct val="110000"/>
              </a:lnSpc>
              <a:buFontTx/>
              <a:buBlip>
                <a:blip r:embed="rId2"/>
              </a:buBlip>
            </a:pPr>
            <a:r>
              <a:rPr lang="it-IT">
                <a:solidFill>
                  <a:schemeClr val="bg1"/>
                </a:solidFill>
                <a:latin typeface="Comic Sans MS" pitchFamily="66" charset="0"/>
              </a:rPr>
              <a:t>Attrezzi da pesca più selettivi</a:t>
            </a:r>
          </a:p>
          <a:p>
            <a:pPr marL="800100" lvl="1" indent="-342900" algn="just">
              <a:lnSpc>
                <a:spcPct val="110000"/>
              </a:lnSpc>
              <a:buFontTx/>
              <a:buBlip>
                <a:blip r:embed="rId2"/>
              </a:buBlip>
            </a:pPr>
            <a:r>
              <a:rPr lang="it-IT">
                <a:solidFill>
                  <a:schemeClr val="bg1"/>
                </a:solidFill>
                <a:latin typeface="Comic Sans MS" pitchFamily="66" charset="0"/>
              </a:rPr>
              <a:t>Aree di tutela biologica</a:t>
            </a:r>
          </a:p>
          <a:p>
            <a:pPr marL="800100" lvl="1" indent="-342900" algn="just">
              <a:lnSpc>
                <a:spcPct val="110000"/>
              </a:lnSpc>
              <a:buFontTx/>
              <a:buBlip>
                <a:blip r:embed="rId2"/>
              </a:buBlip>
            </a:pPr>
            <a:r>
              <a:rPr lang="it-IT">
                <a:solidFill>
                  <a:schemeClr val="bg1"/>
                </a:solidFill>
                <a:latin typeface="Comic Sans MS" pitchFamily="66" charset="0"/>
              </a:rPr>
              <a:t>Periodi di fermo di pesca</a:t>
            </a:r>
          </a:p>
          <a:p>
            <a:pPr marL="800100" lvl="1" indent="-342900" algn="just">
              <a:lnSpc>
                <a:spcPct val="110000"/>
              </a:lnSpc>
              <a:buFontTx/>
              <a:buBlip>
                <a:blip r:embed="rId2"/>
              </a:buBlip>
            </a:pPr>
            <a:r>
              <a:rPr lang="it-IT">
                <a:solidFill>
                  <a:schemeClr val="bg1"/>
                </a:solidFill>
                <a:latin typeface="Comic Sans MS" pitchFamily="66" charset="0"/>
              </a:rPr>
              <a:t>Limitare il prelievo del novellame e di subadulti se non per ripopolare</a:t>
            </a:r>
          </a:p>
          <a:p>
            <a:pPr marL="342900" indent="-342900" algn="just">
              <a:lnSpc>
                <a:spcPct val="110000"/>
              </a:lnSpc>
            </a:pPr>
            <a:endParaRPr lang="it-IT" sz="1000">
              <a:solidFill>
                <a:schemeClr val="bg1"/>
              </a:solidFill>
              <a:latin typeface="Comic Sans MS" pitchFamily="66" charset="0"/>
            </a:endParaRPr>
          </a:p>
          <a:p>
            <a:pPr marL="342900" indent="-342900" algn="just">
              <a:lnSpc>
                <a:spcPct val="110000"/>
              </a:lnSpc>
              <a:buFontTx/>
              <a:buAutoNum type="arabicPeriod" startAt="2"/>
            </a:pPr>
            <a:r>
              <a:rPr lang="it-IT">
                <a:solidFill>
                  <a:schemeClr val="bg1"/>
                </a:solidFill>
                <a:latin typeface="Comic Sans MS" pitchFamily="66" charset="0"/>
              </a:rPr>
              <a:t>Una pesca responsabile è anche quella praticata nel rispetto delle norme e delle disposizioni definite nei piani di gestione che definiscono la suddivisione delle risorse comuni, come le QUOTE DI CATTURA e la LOTTA alle pratiche distruttive ed illegali (strascico su fondali bassi, in aree protette, prelievo di specie protette)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5220"/>
                                        </p:tgtEl>
                                        <p:attrNameLst>
                                          <p:attrName>style.visibility</p:attrName>
                                        </p:attrNameLst>
                                      </p:cBhvr>
                                      <p:to>
                                        <p:strVal val="visible"/>
                                      </p:to>
                                    </p:set>
                                    <p:animEffect transition="in" filter="fade">
                                      <p:cBhvr>
                                        <p:cTn id="7" dur="2000"/>
                                        <p:tgtEl>
                                          <p:spTgt spid="265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5221">
                                            <p:txEl>
                                              <p:pRg st="0" end="0"/>
                                            </p:txEl>
                                          </p:spTgt>
                                        </p:tgtEl>
                                        <p:attrNameLst>
                                          <p:attrName>style.visibility</p:attrName>
                                        </p:attrNameLst>
                                      </p:cBhvr>
                                      <p:to>
                                        <p:strVal val="visible"/>
                                      </p:to>
                                    </p:set>
                                    <p:anim calcmode="lin" valueType="num">
                                      <p:cBhvr additive="base">
                                        <p:cTn id="12" dur="500" fill="hold"/>
                                        <p:tgtEl>
                                          <p:spTgt spid="2652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5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5221">
                                            <p:txEl>
                                              <p:pRg st="2" end="2"/>
                                            </p:txEl>
                                          </p:spTgt>
                                        </p:tgtEl>
                                        <p:attrNameLst>
                                          <p:attrName>style.visibility</p:attrName>
                                        </p:attrNameLst>
                                      </p:cBhvr>
                                      <p:to>
                                        <p:strVal val="visible"/>
                                      </p:to>
                                    </p:set>
                                    <p:anim calcmode="lin" valueType="num">
                                      <p:cBhvr additive="base">
                                        <p:cTn id="18" dur="500" fill="hold"/>
                                        <p:tgtEl>
                                          <p:spTgt spid="26522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5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5221">
                                            <p:txEl>
                                              <p:pRg st="3" end="3"/>
                                            </p:txEl>
                                          </p:spTgt>
                                        </p:tgtEl>
                                        <p:attrNameLst>
                                          <p:attrName>style.visibility</p:attrName>
                                        </p:attrNameLst>
                                      </p:cBhvr>
                                      <p:to>
                                        <p:strVal val="visible"/>
                                      </p:to>
                                    </p:set>
                                    <p:anim calcmode="lin" valueType="num">
                                      <p:cBhvr additive="base">
                                        <p:cTn id="24" dur="500" fill="hold"/>
                                        <p:tgtEl>
                                          <p:spTgt spid="26522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52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5221">
                                            <p:txEl>
                                              <p:pRg st="4" end="4"/>
                                            </p:txEl>
                                          </p:spTgt>
                                        </p:tgtEl>
                                        <p:attrNameLst>
                                          <p:attrName>style.visibility</p:attrName>
                                        </p:attrNameLst>
                                      </p:cBhvr>
                                      <p:to>
                                        <p:strVal val="visible"/>
                                      </p:to>
                                    </p:set>
                                    <p:anim calcmode="lin" valueType="num">
                                      <p:cBhvr additive="base">
                                        <p:cTn id="30" dur="500" fill="hold"/>
                                        <p:tgtEl>
                                          <p:spTgt spid="26522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52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5221">
                                            <p:txEl>
                                              <p:pRg st="5" end="5"/>
                                            </p:txEl>
                                          </p:spTgt>
                                        </p:tgtEl>
                                        <p:attrNameLst>
                                          <p:attrName>style.visibility</p:attrName>
                                        </p:attrNameLst>
                                      </p:cBhvr>
                                      <p:to>
                                        <p:strVal val="visible"/>
                                      </p:to>
                                    </p:set>
                                    <p:anim calcmode="lin" valueType="num">
                                      <p:cBhvr additive="base">
                                        <p:cTn id="36" dur="500" fill="hold"/>
                                        <p:tgtEl>
                                          <p:spTgt spid="26522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52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5221">
                                            <p:txEl>
                                              <p:pRg st="6" end="6"/>
                                            </p:txEl>
                                          </p:spTgt>
                                        </p:tgtEl>
                                        <p:attrNameLst>
                                          <p:attrName>style.visibility</p:attrName>
                                        </p:attrNameLst>
                                      </p:cBhvr>
                                      <p:to>
                                        <p:strVal val="visible"/>
                                      </p:to>
                                    </p:set>
                                    <p:anim calcmode="lin" valueType="num">
                                      <p:cBhvr additive="base">
                                        <p:cTn id="42" dur="500" fill="hold"/>
                                        <p:tgtEl>
                                          <p:spTgt spid="26522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52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5221">
                                            <p:txEl>
                                              <p:pRg st="7" end="7"/>
                                            </p:txEl>
                                          </p:spTgt>
                                        </p:tgtEl>
                                        <p:attrNameLst>
                                          <p:attrName>style.visibility</p:attrName>
                                        </p:attrNameLst>
                                      </p:cBhvr>
                                      <p:to>
                                        <p:strVal val="visible"/>
                                      </p:to>
                                    </p:set>
                                    <p:anim calcmode="lin" valueType="num">
                                      <p:cBhvr additive="base">
                                        <p:cTn id="48" dur="500" fill="hold"/>
                                        <p:tgtEl>
                                          <p:spTgt spid="265221">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52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5221">
                                            <p:txEl>
                                              <p:pRg st="8" end="8"/>
                                            </p:txEl>
                                          </p:spTgt>
                                        </p:tgtEl>
                                        <p:attrNameLst>
                                          <p:attrName>style.visibility</p:attrName>
                                        </p:attrNameLst>
                                      </p:cBhvr>
                                      <p:to>
                                        <p:strVal val="visible"/>
                                      </p:to>
                                    </p:set>
                                    <p:anim calcmode="lin" valueType="num">
                                      <p:cBhvr additive="base">
                                        <p:cTn id="54" dur="500" fill="hold"/>
                                        <p:tgtEl>
                                          <p:spTgt spid="265221">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52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5221">
                                            <p:txEl>
                                              <p:pRg st="9" end="9"/>
                                            </p:txEl>
                                          </p:spTgt>
                                        </p:tgtEl>
                                        <p:attrNameLst>
                                          <p:attrName>style.visibility</p:attrName>
                                        </p:attrNameLst>
                                      </p:cBhvr>
                                      <p:to>
                                        <p:strVal val="visible"/>
                                      </p:to>
                                    </p:set>
                                    <p:anim calcmode="lin" valueType="num">
                                      <p:cBhvr additive="base">
                                        <p:cTn id="60" dur="500" fill="hold"/>
                                        <p:tgtEl>
                                          <p:spTgt spid="265221">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522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5221">
                                            <p:txEl>
                                              <p:pRg st="11" end="11"/>
                                            </p:txEl>
                                          </p:spTgt>
                                        </p:tgtEl>
                                        <p:attrNameLst>
                                          <p:attrName>style.visibility</p:attrName>
                                        </p:attrNameLst>
                                      </p:cBhvr>
                                      <p:to>
                                        <p:strVal val="visible"/>
                                      </p:to>
                                    </p:set>
                                    <p:anim calcmode="lin" valueType="num">
                                      <p:cBhvr additive="base">
                                        <p:cTn id="66" dur="500" fill="hold"/>
                                        <p:tgtEl>
                                          <p:spTgt spid="265221">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52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2430463" y="176213"/>
            <a:ext cx="4319587"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Il nuovo ruolo del pescatore</a:t>
            </a:r>
          </a:p>
        </p:txBody>
      </p:sp>
      <p:sp>
        <p:nvSpPr>
          <p:cNvPr id="266246" name="Rectangle 6"/>
          <p:cNvSpPr>
            <a:spLocks noChangeArrowheads="1"/>
          </p:cNvSpPr>
          <p:nvPr/>
        </p:nvSpPr>
        <p:spPr bwMode="auto">
          <a:xfrm>
            <a:off x="250825" y="620713"/>
            <a:ext cx="8642350" cy="5807075"/>
          </a:xfrm>
          <a:prstGeom prst="rect">
            <a:avLst/>
          </a:prstGeom>
          <a:solidFill>
            <a:srgbClr val="003300">
              <a:alpha val="50195"/>
            </a:srgbClr>
          </a:solidFill>
          <a:ln w="9525">
            <a:noFill/>
            <a:miter lim="800000"/>
            <a:headEnd/>
            <a:tailEnd/>
          </a:ln>
        </p:spPr>
        <p:txBody>
          <a:bodyPr>
            <a:spAutoFit/>
          </a:bodyPr>
          <a:lstStyle/>
          <a:p>
            <a:pPr algn="just">
              <a:lnSpc>
                <a:spcPct val="130000"/>
              </a:lnSpc>
            </a:pPr>
            <a:r>
              <a:rPr lang="it-IT">
                <a:solidFill>
                  <a:schemeClr val="bg1"/>
                </a:solidFill>
                <a:latin typeface="Comic Sans MS" pitchFamily="66" charset="0"/>
              </a:rPr>
              <a:t>Il pescatore e le imprese di pesca possono contribuire alla identificazione di strategie di sviluppo innovative finalizzate alla pesca responsabile come ad esempio:</a:t>
            </a:r>
          </a:p>
          <a:p>
            <a:pPr lvl="1" algn="just">
              <a:lnSpc>
                <a:spcPct val="130000"/>
              </a:lnSpc>
              <a:buFontTx/>
              <a:buBlip>
                <a:blip r:embed="rId2"/>
              </a:buBlip>
            </a:pPr>
            <a:r>
              <a:rPr lang="it-IT">
                <a:solidFill>
                  <a:schemeClr val="bg1"/>
                </a:solidFill>
                <a:latin typeface="Comic Sans MS" pitchFamily="66" charset="0"/>
              </a:rPr>
              <a:t> Pescatori riuniti in </a:t>
            </a:r>
            <a:r>
              <a:rPr lang="it-IT">
                <a:solidFill>
                  <a:srgbClr val="FF9900"/>
                </a:solidFill>
                <a:latin typeface="Comic Sans MS" pitchFamily="66" charset="0"/>
              </a:rPr>
              <a:t>Consorzi di Gestione</a:t>
            </a:r>
            <a:r>
              <a:rPr lang="it-IT">
                <a:solidFill>
                  <a:schemeClr val="bg1"/>
                </a:solidFill>
                <a:latin typeface="Comic Sans MS" pitchFamily="66" charset="0"/>
              </a:rPr>
              <a:t>, definiscono i meccanismi di regolazione dell’uso delle risorse locali, come limitazione volontaria dello sforzo di pesca o la razionalizzazione dei periodi di cattura.</a:t>
            </a:r>
          </a:p>
          <a:p>
            <a:pPr lvl="1" algn="just">
              <a:lnSpc>
                <a:spcPct val="130000"/>
              </a:lnSpc>
              <a:buFontTx/>
              <a:buBlip>
                <a:blip r:embed="rId2"/>
              </a:buBlip>
            </a:pPr>
            <a:r>
              <a:rPr lang="it-IT">
                <a:solidFill>
                  <a:schemeClr val="bg1"/>
                </a:solidFill>
                <a:latin typeface="Comic Sans MS" pitchFamily="66" charset="0"/>
              </a:rPr>
              <a:t> Imprese di pesca si indirizzano verso nuove attività remunerative, come il </a:t>
            </a:r>
            <a:r>
              <a:rPr lang="it-IT">
                <a:solidFill>
                  <a:srgbClr val="FF9900"/>
                </a:solidFill>
                <a:latin typeface="Comic Sans MS" pitchFamily="66" charset="0"/>
              </a:rPr>
              <a:t>Pescaturismo</a:t>
            </a:r>
            <a:r>
              <a:rPr lang="it-IT">
                <a:solidFill>
                  <a:schemeClr val="bg1"/>
                </a:solidFill>
                <a:latin typeface="Comic Sans MS" pitchFamily="66" charset="0"/>
              </a:rPr>
              <a:t>, che ha consentito a livello nazionale di sviluppare nuovi sistemi economici basati su un uso che non CONSUMA le risorse marine viventi.</a:t>
            </a:r>
          </a:p>
          <a:p>
            <a:pPr lvl="1" algn="just">
              <a:lnSpc>
                <a:spcPct val="130000"/>
              </a:lnSpc>
              <a:buFontTx/>
              <a:buBlip>
                <a:blip r:embed="rId2"/>
              </a:buBlip>
            </a:pPr>
            <a:r>
              <a:rPr lang="it-IT">
                <a:solidFill>
                  <a:schemeClr val="bg1"/>
                </a:solidFill>
                <a:latin typeface="Comic Sans MS" pitchFamily="66" charset="0"/>
              </a:rPr>
              <a:t>Il </a:t>
            </a:r>
            <a:r>
              <a:rPr lang="it-IT">
                <a:solidFill>
                  <a:srgbClr val="FF9900"/>
                </a:solidFill>
                <a:latin typeface="Comic Sans MS" pitchFamily="66" charset="0"/>
              </a:rPr>
              <a:t>pescatore e le aree marine protette</a:t>
            </a:r>
            <a:r>
              <a:rPr lang="it-IT">
                <a:solidFill>
                  <a:schemeClr val="bg1"/>
                </a:solidFill>
                <a:latin typeface="Comic Sans MS" pitchFamily="66" charset="0"/>
              </a:rPr>
              <a:t> - Il mondo della pesca, con il suo bagaglio di conoscenze sulle risorse marine, deve entrare nella gestione del AMP in modo attivo, collaborando con l’ente gestore nel proporre modalità di pesca adeguate ai vincoli ed altre attività e servizi compatibili, come la sorveglianza, la divulgazione, il pescaturismo, il supporto al turismo ambientale.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fade">
                                      <p:cBhvr>
                                        <p:cTn id="7" dur="2000"/>
                                        <p:tgtEl>
                                          <p:spTgt spid="266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46">
                                            <p:txEl>
                                              <p:pRg st="0" end="0"/>
                                            </p:txEl>
                                          </p:spTgt>
                                        </p:tgtEl>
                                        <p:attrNameLst>
                                          <p:attrName>style.visibility</p:attrName>
                                        </p:attrNameLst>
                                      </p:cBhvr>
                                      <p:to>
                                        <p:strVal val="visible"/>
                                      </p:to>
                                    </p:set>
                                    <p:anim calcmode="lin" valueType="num">
                                      <p:cBhvr additive="base">
                                        <p:cTn id="12" dur="500" fill="hold"/>
                                        <p:tgtEl>
                                          <p:spTgt spid="26624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46">
                                            <p:txEl>
                                              <p:pRg st="1" end="1"/>
                                            </p:txEl>
                                          </p:spTgt>
                                        </p:tgtEl>
                                        <p:attrNameLst>
                                          <p:attrName>style.visibility</p:attrName>
                                        </p:attrNameLst>
                                      </p:cBhvr>
                                      <p:to>
                                        <p:strVal val="visible"/>
                                      </p:to>
                                    </p:set>
                                    <p:anim calcmode="lin" valueType="num">
                                      <p:cBhvr additive="base">
                                        <p:cTn id="18" dur="500" fill="hold"/>
                                        <p:tgtEl>
                                          <p:spTgt spid="26624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246">
                                            <p:txEl>
                                              <p:pRg st="2" end="2"/>
                                            </p:txEl>
                                          </p:spTgt>
                                        </p:tgtEl>
                                        <p:attrNameLst>
                                          <p:attrName>style.visibility</p:attrName>
                                        </p:attrNameLst>
                                      </p:cBhvr>
                                      <p:to>
                                        <p:strVal val="visible"/>
                                      </p:to>
                                    </p:set>
                                    <p:anim calcmode="lin" valueType="num">
                                      <p:cBhvr additive="base">
                                        <p:cTn id="24" dur="500" fill="hold"/>
                                        <p:tgtEl>
                                          <p:spTgt spid="26624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6246">
                                            <p:txEl>
                                              <p:pRg st="3" end="3"/>
                                            </p:txEl>
                                          </p:spTgt>
                                        </p:tgtEl>
                                        <p:attrNameLst>
                                          <p:attrName>style.visibility</p:attrName>
                                        </p:attrNameLst>
                                      </p:cBhvr>
                                      <p:to>
                                        <p:strVal val="visible"/>
                                      </p:to>
                                    </p:set>
                                    <p:anim calcmode="lin" valueType="num">
                                      <p:cBhvr additive="base">
                                        <p:cTn id="30" dur="500" fill="hold"/>
                                        <p:tgtEl>
                                          <p:spTgt spid="26624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62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2430463" y="176213"/>
            <a:ext cx="4319587"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Il nuovo ruolo del pescatore</a:t>
            </a:r>
          </a:p>
        </p:txBody>
      </p:sp>
      <p:sp>
        <p:nvSpPr>
          <p:cNvPr id="267267" name="Rectangle 3"/>
          <p:cNvSpPr>
            <a:spLocks noChangeArrowheads="1"/>
          </p:cNvSpPr>
          <p:nvPr/>
        </p:nvSpPr>
        <p:spPr bwMode="auto">
          <a:xfrm>
            <a:off x="250825" y="765175"/>
            <a:ext cx="8642350" cy="5449888"/>
          </a:xfrm>
          <a:prstGeom prst="rect">
            <a:avLst/>
          </a:prstGeom>
          <a:solidFill>
            <a:srgbClr val="003300">
              <a:alpha val="50195"/>
            </a:srgbClr>
          </a:solidFill>
          <a:ln w="9525">
            <a:noFill/>
            <a:miter lim="800000"/>
            <a:headEnd/>
            <a:tailEnd/>
          </a:ln>
        </p:spPr>
        <p:txBody>
          <a:bodyPr>
            <a:spAutoFit/>
          </a:bodyPr>
          <a:lstStyle/>
          <a:p>
            <a:pPr algn="just">
              <a:lnSpc>
                <a:spcPct val="130000"/>
              </a:lnSpc>
            </a:pPr>
            <a:r>
              <a:rPr lang="it-IT">
                <a:solidFill>
                  <a:schemeClr val="bg1"/>
                </a:solidFill>
                <a:latin typeface="Comic Sans MS" pitchFamily="66" charset="0"/>
              </a:rPr>
              <a:t>Seguire i principi della pesca sostenibile, significa inevitabilmente limitarsi nella cattura con conseguenze sociali ed economiche spesso difficili da sostenere.</a:t>
            </a:r>
          </a:p>
          <a:p>
            <a:pPr algn="just">
              <a:lnSpc>
                <a:spcPct val="130000"/>
              </a:lnSpc>
            </a:pPr>
            <a:r>
              <a:rPr lang="it-IT">
                <a:solidFill>
                  <a:schemeClr val="bg1"/>
                </a:solidFill>
                <a:latin typeface="Comic Sans MS" pitchFamily="66" charset="0"/>
              </a:rPr>
              <a:t>I pescatori che praticano pesca responsabile devono essere sostenuti e premiati con </a:t>
            </a:r>
            <a:r>
              <a:rPr lang="it-IT">
                <a:solidFill>
                  <a:srgbClr val="FF9900"/>
                </a:solidFill>
                <a:latin typeface="Comic Sans MS" pitchFamily="66" charset="0"/>
              </a:rPr>
              <a:t>sistemi di certificazione delle produzioni e dei prodotti</a:t>
            </a:r>
            <a:r>
              <a:rPr lang="it-IT">
                <a:solidFill>
                  <a:schemeClr val="bg1"/>
                </a:solidFill>
                <a:latin typeface="Comic Sans MS" pitchFamily="66" charset="0"/>
              </a:rPr>
              <a:t>.</a:t>
            </a:r>
          </a:p>
          <a:p>
            <a:pPr lvl="1" algn="just">
              <a:lnSpc>
                <a:spcPct val="130000"/>
              </a:lnSpc>
            </a:pPr>
            <a:r>
              <a:rPr lang="it-IT">
                <a:solidFill>
                  <a:schemeClr val="bg1"/>
                </a:solidFill>
                <a:latin typeface="Comic Sans MS" pitchFamily="66" charset="0"/>
              </a:rPr>
              <a:t>Etichette ecologiche: </a:t>
            </a:r>
          </a:p>
          <a:p>
            <a:pPr lvl="1" algn="just">
              <a:lnSpc>
                <a:spcPct val="130000"/>
              </a:lnSpc>
              <a:buFontTx/>
              <a:buBlip>
                <a:blip r:embed="rId2"/>
              </a:buBlip>
            </a:pPr>
            <a:r>
              <a:rPr lang="it-IT">
                <a:solidFill>
                  <a:schemeClr val="bg1"/>
                </a:solidFill>
                <a:latin typeface="Comic Sans MS" pitchFamily="66" charset="0"/>
              </a:rPr>
              <a:t> Denominazione di Origine Protetta (DOP)</a:t>
            </a:r>
          </a:p>
          <a:p>
            <a:pPr lvl="1" algn="just">
              <a:lnSpc>
                <a:spcPct val="130000"/>
              </a:lnSpc>
              <a:buFontTx/>
              <a:buBlip>
                <a:blip r:embed="rId2"/>
              </a:buBlip>
            </a:pPr>
            <a:r>
              <a:rPr lang="it-IT">
                <a:solidFill>
                  <a:schemeClr val="bg1"/>
                </a:solidFill>
                <a:latin typeface="Comic Sans MS" pitchFamily="66" charset="0"/>
              </a:rPr>
              <a:t> Identificazione Geografica Protetta (IGP)</a:t>
            </a:r>
          </a:p>
          <a:p>
            <a:pPr algn="just">
              <a:lnSpc>
                <a:spcPct val="130000"/>
              </a:lnSpc>
            </a:pPr>
            <a:endParaRPr lang="it-IT">
              <a:solidFill>
                <a:schemeClr val="bg1"/>
              </a:solidFill>
              <a:latin typeface="Comic Sans MS" pitchFamily="66" charset="0"/>
            </a:endParaRPr>
          </a:p>
          <a:p>
            <a:pPr algn="just">
              <a:lnSpc>
                <a:spcPct val="130000"/>
              </a:lnSpc>
            </a:pPr>
            <a:r>
              <a:rPr lang="it-IT">
                <a:solidFill>
                  <a:schemeClr val="bg1"/>
                </a:solidFill>
                <a:latin typeface="Comic Sans MS" pitchFamily="66" charset="0"/>
              </a:rPr>
              <a:t>È quindi necessario che tutti gli utilizzatori delle risorse degli ecosistemi acquatici, siano coinvolti nei processi decisionali come raccomandato dal Codice di Condotta all’art. 10.1.2 :…… “gli stati dovrebbero garantire che rappresentanti del settore pesca e delle comunità pescherecce vengano consultati durante i </a:t>
            </a:r>
            <a:r>
              <a:rPr lang="it-IT">
                <a:solidFill>
                  <a:srgbClr val="FF9900"/>
                </a:solidFill>
                <a:latin typeface="Comic Sans MS" pitchFamily="66" charset="0"/>
              </a:rPr>
              <a:t>processi decisionali e coinvolti nelle attività relative alla gestione, pianificazione e sviluppo della fascia costiera</a:t>
            </a:r>
            <a:r>
              <a:rPr lang="it-IT">
                <a:solidFill>
                  <a:schemeClr val="bg1"/>
                </a:solidFill>
                <a:latin typeface="Comic Sans MS"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fade">
                                      <p:cBhvr>
                                        <p:cTn id="7" dur="2000"/>
                                        <p:tgtEl>
                                          <p:spTgt spid="267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7267">
                                            <p:txEl>
                                              <p:pRg st="0" end="0"/>
                                            </p:txEl>
                                          </p:spTgt>
                                        </p:tgtEl>
                                        <p:attrNameLst>
                                          <p:attrName>style.visibility</p:attrName>
                                        </p:attrNameLst>
                                      </p:cBhvr>
                                      <p:to>
                                        <p:strVal val="visible"/>
                                      </p:to>
                                    </p:set>
                                    <p:anim calcmode="lin" valueType="num">
                                      <p:cBhvr additive="base">
                                        <p:cTn id="12" dur="500" fill="hold"/>
                                        <p:tgtEl>
                                          <p:spTgt spid="267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7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7267">
                                            <p:txEl>
                                              <p:pRg st="1" end="1"/>
                                            </p:txEl>
                                          </p:spTgt>
                                        </p:tgtEl>
                                        <p:attrNameLst>
                                          <p:attrName>style.visibility</p:attrName>
                                        </p:attrNameLst>
                                      </p:cBhvr>
                                      <p:to>
                                        <p:strVal val="visible"/>
                                      </p:to>
                                    </p:set>
                                    <p:anim calcmode="lin" valueType="num">
                                      <p:cBhvr additive="base">
                                        <p:cTn id="18" dur="500" fill="hold"/>
                                        <p:tgtEl>
                                          <p:spTgt spid="267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7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7267">
                                            <p:txEl>
                                              <p:pRg st="2" end="2"/>
                                            </p:txEl>
                                          </p:spTgt>
                                        </p:tgtEl>
                                        <p:attrNameLst>
                                          <p:attrName>style.visibility</p:attrName>
                                        </p:attrNameLst>
                                      </p:cBhvr>
                                      <p:to>
                                        <p:strVal val="visible"/>
                                      </p:to>
                                    </p:set>
                                    <p:anim calcmode="lin" valueType="num">
                                      <p:cBhvr additive="base">
                                        <p:cTn id="24" dur="500" fill="hold"/>
                                        <p:tgtEl>
                                          <p:spTgt spid="267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7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7267">
                                            <p:txEl>
                                              <p:pRg st="3" end="3"/>
                                            </p:txEl>
                                          </p:spTgt>
                                        </p:tgtEl>
                                        <p:attrNameLst>
                                          <p:attrName>style.visibility</p:attrName>
                                        </p:attrNameLst>
                                      </p:cBhvr>
                                      <p:to>
                                        <p:strVal val="visible"/>
                                      </p:to>
                                    </p:set>
                                    <p:anim calcmode="lin" valueType="num">
                                      <p:cBhvr additive="base">
                                        <p:cTn id="30" dur="500" fill="hold"/>
                                        <p:tgtEl>
                                          <p:spTgt spid="267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7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7267">
                                            <p:txEl>
                                              <p:pRg st="4" end="4"/>
                                            </p:txEl>
                                          </p:spTgt>
                                        </p:tgtEl>
                                        <p:attrNameLst>
                                          <p:attrName>style.visibility</p:attrName>
                                        </p:attrNameLst>
                                      </p:cBhvr>
                                      <p:to>
                                        <p:strVal val="visible"/>
                                      </p:to>
                                    </p:set>
                                    <p:anim calcmode="lin" valueType="num">
                                      <p:cBhvr additive="base">
                                        <p:cTn id="36" dur="500" fill="hold"/>
                                        <p:tgtEl>
                                          <p:spTgt spid="26726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7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7267">
                                            <p:txEl>
                                              <p:pRg st="6" end="6"/>
                                            </p:txEl>
                                          </p:spTgt>
                                        </p:tgtEl>
                                        <p:attrNameLst>
                                          <p:attrName>style.visibility</p:attrName>
                                        </p:attrNameLst>
                                      </p:cBhvr>
                                      <p:to>
                                        <p:strVal val="visible"/>
                                      </p:to>
                                    </p:set>
                                    <p:anim calcmode="lin" valueType="num">
                                      <p:cBhvr additive="base">
                                        <p:cTn id="42" dur="500" fill="hold"/>
                                        <p:tgtEl>
                                          <p:spTgt spid="26726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7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2430463" y="176213"/>
            <a:ext cx="4283075"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Ricerca applicata alla pesca</a:t>
            </a:r>
          </a:p>
        </p:txBody>
      </p:sp>
      <p:sp>
        <p:nvSpPr>
          <p:cNvPr id="268291" name="Rectangle 3"/>
          <p:cNvSpPr>
            <a:spLocks noChangeArrowheads="1"/>
          </p:cNvSpPr>
          <p:nvPr/>
        </p:nvSpPr>
        <p:spPr bwMode="auto">
          <a:xfrm>
            <a:off x="250825" y="765175"/>
            <a:ext cx="8642350" cy="5457825"/>
          </a:xfrm>
          <a:prstGeom prst="rect">
            <a:avLst/>
          </a:prstGeom>
          <a:solidFill>
            <a:srgbClr val="003300">
              <a:alpha val="50195"/>
            </a:srgbClr>
          </a:solidFill>
          <a:ln w="9525">
            <a:noFill/>
            <a:miter lim="800000"/>
            <a:headEnd/>
            <a:tailEnd/>
          </a:ln>
        </p:spPr>
        <p:txBody>
          <a:bodyPr>
            <a:spAutoFit/>
          </a:bodyPr>
          <a:lstStyle/>
          <a:p>
            <a:pPr algn="just">
              <a:lnSpc>
                <a:spcPct val="150000"/>
              </a:lnSpc>
            </a:pPr>
            <a:r>
              <a:rPr lang="it-IT">
                <a:solidFill>
                  <a:schemeClr val="bg1"/>
                </a:solidFill>
                <a:latin typeface="Comic Sans MS" pitchFamily="66" charset="0"/>
              </a:rPr>
              <a:t>Disporre di basi scientifiche è fondamentale per </a:t>
            </a:r>
            <a:r>
              <a:rPr lang="it-IT">
                <a:solidFill>
                  <a:srgbClr val="FF9900"/>
                </a:solidFill>
                <a:latin typeface="Comic Sans MS" pitchFamily="66" charset="0"/>
              </a:rPr>
              <a:t>la valutazione dello stato delle risorse e la sua evoluzione nel tempo</a:t>
            </a:r>
            <a:r>
              <a:rPr lang="it-IT">
                <a:solidFill>
                  <a:schemeClr val="bg1"/>
                </a:solidFill>
                <a:latin typeface="Comic Sans MS" pitchFamily="66" charset="0"/>
              </a:rPr>
              <a:t>, nell’ottica di migliorare le azioni di gestione, tenendo conto delle ricadute sugli operatori e sulle risorse.</a:t>
            </a:r>
          </a:p>
          <a:p>
            <a:pPr algn="just">
              <a:lnSpc>
                <a:spcPct val="150000"/>
              </a:lnSpc>
            </a:pPr>
            <a:endParaRPr lang="it-IT">
              <a:solidFill>
                <a:schemeClr val="bg1"/>
              </a:solidFill>
              <a:latin typeface="Comic Sans MS" pitchFamily="66" charset="0"/>
            </a:endParaRPr>
          </a:p>
          <a:p>
            <a:pPr algn="just">
              <a:lnSpc>
                <a:spcPct val="150000"/>
              </a:lnSpc>
            </a:pPr>
            <a:r>
              <a:rPr lang="it-IT">
                <a:solidFill>
                  <a:schemeClr val="bg1"/>
                </a:solidFill>
                <a:latin typeface="Comic Sans MS" pitchFamily="66" charset="0"/>
              </a:rPr>
              <a:t>Compito della ricerca applicata alla pesca è valutare i livelli di sfruttamento delle popolazioni ittiche e degli ecosistemi acquatici per:</a:t>
            </a:r>
          </a:p>
          <a:p>
            <a:pPr lvl="1" algn="just">
              <a:lnSpc>
                <a:spcPct val="150000"/>
              </a:lnSpc>
              <a:buFontTx/>
              <a:buBlip>
                <a:blip r:embed="rId2"/>
              </a:buBlip>
            </a:pPr>
            <a:r>
              <a:rPr lang="it-IT">
                <a:solidFill>
                  <a:schemeClr val="bg1"/>
                </a:solidFill>
                <a:latin typeface="Comic Sans MS" pitchFamily="66" charset="0"/>
              </a:rPr>
              <a:t> stabilire i livelli ammissibili di prelievo per ogni stock </a:t>
            </a:r>
          </a:p>
          <a:p>
            <a:pPr lvl="1" algn="just">
              <a:lnSpc>
                <a:spcPct val="150000"/>
              </a:lnSpc>
              <a:buFontTx/>
              <a:buBlip>
                <a:blip r:embed="rId2"/>
              </a:buBlip>
            </a:pPr>
            <a:r>
              <a:rPr lang="it-IT">
                <a:solidFill>
                  <a:schemeClr val="bg1"/>
                </a:solidFill>
                <a:latin typeface="Comic Sans MS" pitchFamily="66" charset="0"/>
              </a:rPr>
              <a:t> sviluppare nuovi strumenti e tecnologie per rendere le catture più selettive, le imbarcazioni più sicure, e le imprese più competitive</a:t>
            </a:r>
          </a:p>
          <a:p>
            <a:pPr algn="just">
              <a:lnSpc>
                <a:spcPct val="150000"/>
              </a:lnSpc>
            </a:pPr>
            <a:endParaRPr lang="it-IT">
              <a:solidFill>
                <a:schemeClr val="bg1"/>
              </a:solidFill>
              <a:latin typeface="Comic Sans MS" pitchFamily="66" charset="0"/>
            </a:endParaRPr>
          </a:p>
          <a:p>
            <a:pPr algn="just">
              <a:lnSpc>
                <a:spcPct val="150000"/>
              </a:lnSpc>
            </a:pPr>
            <a:r>
              <a:rPr lang="it-IT">
                <a:solidFill>
                  <a:schemeClr val="bg1"/>
                </a:solidFill>
                <a:latin typeface="Comic Sans MS" pitchFamily="66" charset="0"/>
              </a:rPr>
              <a:t>Questi obiettivi dovrebbero essere raggiunti anche attraverso il supporto degli stessi pescatori coinvolti indirettamente o direttamente come per esempio fornendo i </a:t>
            </a:r>
            <a:r>
              <a:rPr lang="it-IT">
                <a:solidFill>
                  <a:srgbClr val="FF9900"/>
                </a:solidFill>
                <a:latin typeface="Comic Sans MS" pitchFamily="66" charset="0"/>
              </a:rPr>
              <a:t>dati del pescato</a:t>
            </a:r>
            <a:r>
              <a:rPr lang="it-IT">
                <a:solidFill>
                  <a:schemeClr val="bg1"/>
                </a:solidFill>
                <a:latin typeface="Comic Sans MS"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fade">
                                      <p:cBhvr>
                                        <p:cTn id="7" dur="20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8291">
                                            <p:txEl>
                                              <p:pRg st="0" end="0"/>
                                            </p:txEl>
                                          </p:spTgt>
                                        </p:tgtEl>
                                        <p:attrNameLst>
                                          <p:attrName>style.visibility</p:attrName>
                                        </p:attrNameLst>
                                      </p:cBhvr>
                                      <p:to>
                                        <p:strVal val="visible"/>
                                      </p:to>
                                    </p:set>
                                    <p:anim calcmode="lin" valueType="num">
                                      <p:cBhvr additive="base">
                                        <p:cTn id="12"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8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8291">
                                            <p:txEl>
                                              <p:pRg st="2" end="2"/>
                                            </p:txEl>
                                          </p:spTgt>
                                        </p:tgtEl>
                                        <p:attrNameLst>
                                          <p:attrName>style.visibility</p:attrName>
                                        </p:attrNameLst>
                                      </p:cBhvr>
                                      <p:to>
                                        <p:strVal val="visible"/>
                                      </p:to>
                                    </p:set>
                                    <p:anim calcmode="lin" valueType="num">
                                      <p:cBhvr additive="base">
                                        <p:cTn id="18" dur="5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8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8291">
                                            <p:txEl>
                                              <p:pRg st="3" end="3"/>
                                            </p:txEl>
                                          </p:spTgt>
                                        </p:tgtEl>
                                        <p:attrNameLst>
                                          <p:attrName>style.visibility</p:attrName>
                                        </p:attrNameLst>
                                      </p:cBhvr>
                                      <p:to>
                                        <p:strVal val="visible"/>
                                      </p:to>
                                    </p:set>
                                    <p:anim calcmode="lin" valueType="num">
                                      <p:cBhvr additive="base">
                                        <p:cTn id="24" dur="5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8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8291">
                                            <p:txEl>
                                              <p:pRg st="4" end="4"/>
                                            </p:txEl>
                                          </p:spTgt>
                                        </p:tgtEl>
                                        <p:attrNameLst>
                                          <p:attrName>style.visibility</p:attrName>
                                        </p:attrNameLst>
                                      </p:cBhvr>
                                      <p:to>
                                        <p:strVal val="visible"/>
                                      </p:to>
                                    </p:set>
                                    <p:anim calcmode="lin" valueType="num">
                                      <p:cBhvr additive="base">
                                        <p:cTn id="30" dur="5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8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8291">
                                            <p:txEl>
                                              <p:pRg st="6" end="6"/>
                                            </p:txEl>
                                          </p:spTgt>
                                        </p:tgtEl>
                                        <p:attrNameLst>
                                          <p:attrName>style.visibility</p:attrName>
                                        </p:attrNameLst>
                                      </p:cBhvr>
                                      <p:to>
                                        <p:strVal val="visible"/>
                                      </p:to>
                                    </p:set>
                                    <p:anim calcmode="lin" valueType="num">
                                      <p:cBhvr additive="base">
                                        <p:cTn id="36" dur="500" fill="hold"/>
                                        <p:tgtEl>
                                          <p:spTgt spid="26829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8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3608388" y="176213"/>
            <a:ext cx="1927225" cy="457200"/>
          </a:xfrm>
          <a:prstGeom prst="rect">
            <a:avLst/>
          </a:prstGeom>
          <a:noFill/>
          <a:ln w="9525">
            <a:noFill/>
            <a:miter lim="800000"/>
            <a:headEnd/>
            <a:tailEnd/>
          </a:ln>
        </p:spPr>
        <p:txBody>
          <a:bodyPr wrap="none">
            <a:spAutoFit/>
          </a:bodyPr>
          <a:lstStyle/>
          <a:p>
            <a:pPr algn="ctr"/>
            <a:r>
              <a:rPr lang="it-IT" sz="2400" b="1">
                <a:solidFill>
                  <a:schemeClr val="bg1"/>
                </a:solidFill>
                <a:latin typeface="Comic Sans MS" pitchFamily="66" charset="0"/>
              </a:rPr>
              <a:t>Stock ittico</a:t>
            </a:r>
          </a:p>
        </p:txBody>
      </p:sp>
      <p:sp>
        <p:nvSpPr>
          <p:cNvPr id="269315" name="Rectangle 3"/>
          <p:cNvSpPr>
            <a:spLocks noChangeArrowheads="1"/>
          </p:cNvSpPr>
          <p:nvPr/>
        </p:nvSpPr>
        <p:spPr bwMode="auto">
          <a:xfrm>
            <a:off x="250825" y="765175"/>
            <a:ext cx="8642350" cy="5470525"/>
          </a:xfrm>
          <a:prstGeom prst="rect">
            <a:avLst/>
          </a:prstGeom>
          <a:solidFill>
            <a:srgbClr val="003300">
              <a:alpha val="50195"/>
            </a:srgbClr>
          </a:solidFill>
          <a:ln w="9525">
            <a:noFill/>
            <a:miter lim="800000"/>
            <a:headEnd/>
            <a:tailEnd/>
          </a:ln>
        </p:spPr>
        <p:txBody>
          <a:bodyPr>
            <a:spAutoFit/>
          </a:bodyPr>
          <a:lstStyle/>
          <a:p>
            <a:pPr algn="just">
              <a:lnSpc>
                <a:spcPct val="140000"/>
              </a:lnSpc>
            </a:pPr>
            <a:r>
              <a:rPr lang="it-IT">
                <a:solidFill>
                  <a:schemeClr val="bg1"/>
                </a:solidFill>
                <a:latin typeface="Comic Sans MS" pitchFamily="66" charset="0"/>
              </a:rPr>
              <a:t>Lo </a:t>
            </a:r>
            <a:r>
              <a:rPr lang="it-IT">
                <a:solidFill>
                  <a:srgbClr val="FF9900"/>
                </a:solidFill>
                <a:latin typeface="Comic Sans MS" pitchFamily="66" charset="0"/>
              </a:rPr>
              <a:t>stock</a:t>
            </a:r>
            <a:r>
              <a:rPr lang="it-IT">
                <a:solidFill>
                  <a:schemeClr val="bg1"/>
                </a:solidFill>
                <a:latin typeface="Comic Sans MS" pitchFamily="66" charset="0"/>
              </a:rPr>
              <a:t> è la frazione di una popolazione ittica sfruttata dalla pesca. </a:t>
            </a:r>
          </a:p>
          <a:p>
            <a:pPr algn="just">
              <a:lnSpc>
                <a:spcPct val="140000"/>
              </a:lnSpc>
            </a:pPr>
            <a:r>
              <a:rPr lang="it-IT">
                <a:solidFill>
                  <a:schemeClr val="bg1"/>
                </a:solidFill>
                <a:latin typeface="Comic Sans MS" pitchFamily="66" charset="0"/>
              </a:rPr>
              <a:t>Per valutare lo stato delle risorse si calcola </a:t>
            </a:r>
            <a:r>
              <a:rPr lang="it-IT">
                <a:solidFill>
                  <a:srgbClr val="FF9900"/>
                </a:solidFill>
                <a:latin typeface="Comic Sans MS" pitchFamily="66" charset="0"/>
              </a:rPr>
              <a:t>la stima dell’abbondanza</a:t>
            </a:r>
            <a:r>
              <a:rPr lang="it-IT">
                <a:solidFill>
                  <a:schemeClr val="bg1"/>
                </a:solidFill>
                <a:latin typeface="Comic Sans MS" pitchFamily="66" charset="0"/>
              </a:rPr>
              <a:t> che può essere stimata con diversi metodi che vengono catalogati in due principali categorie: </a:t>
            </a:r>
            <a:r>
              <a:rPr lang="it-IT">
                <a:solidFill>
                  <a:srgbClr val="FF9900"/>
                </a:solidFill>
                <a:latin typeface="Comic Sans MS" pitchFamily="66" charset="0"/>
              </a:rPr>
              <a:t>i metodi diretti ed i metodi indiretti</a:t>
            </a:r>
            <a:r>
              <a:rPr lang="it-IT">
                <a:solidFill>
                  <a:schemeClr val="bg1"/>
                </a:solidFill>
                <a:latin typeface="Comic Sans MS" pitchFamily="66" charset="0"/>
              </a:rPr>
              <a:t>.</a:t>
            </a:r>
          </a:p>
          <a:p>
            <a:pPr algn="just">
              <a:lnSpc>
                <a:spcPct val="140000"/>
              </a:lnSpc>
            </a:pPr>
            <a:r>
              <a:rPr lang="it-IT">
                <a:solidFill>
                  <a:srgbClr val="FF9900"/>
                </a:solidFill>
                <a:latin typeface="Comic Sans MS" pitchFamily="66" charset="0"/>
              </a:rPr>
              <a:t>Metodi diretti</a:t>
            </a:r>
          </a:p>
          <a:p>
            <a:pPr algn="just">
              <a:lnSpc>
                <a:spcPct val="140000"/>
              </a:lnSpc>
            </a:pPr>
            <a:r>
              <a:rPr lang="it-IT">
                <a:solidFill>
                  <a:schemeClr val="bg1"/>
                </a:solidFill>
                <a:latin typeface="Comic Sans MS" pitchFamily="66" charset="0"/>
              </a:rPr>
              <a:t>L’abbondanza delle risorse viene stimata mediante campagne sperimentali eseguite con pescherecci o apposite imbarcazioni da ricerca, ad esempio campagne a strascico per la valutazione delle risorse demersali:</a:t>
            </a:r>
          </a:p>
          <a:p>
            <a:pPr lvl="1" algn="just">
              <a:lnSpc>
                <a:spcPct val="140000"/>
              </a:lnSpc>
              <a:buFont typeface="Wingdings" pitchFamily="2" charset="2"/>
              <a:buChar char="Ø"/>
            </a:pPr>
            <a:r>
              <a:rPr lang="it-IT">
                <a:solidFill>
                  <a:schemeClr val="bg1"/>
                </a:solidFill>
                <a:latin typeface="Comic Sans MS" pitchFamily="66" charset="0"/>
              </a:rPr>
              <a:t> Piano di campionamento: area di pesca e n. di cale</a:t>
            </a:r>
          </a:p>
          <a:p>
            <a:pPr lvl="1" algn="just">
              <a:lnSpc>
                <a:spcPct val="140000"/>
              </a:lnSpc>
              <a:buFont typeface="Wingdings" pitchFamily="2" charset="2"/>
              <a:buChar char="Ø"/>
            </a:pPr>
            <a:r>
              <a:rPr lang="it-IT">
                <a:solidFill>
                  <a:schemeClr val="bg1"/>
                </a:solidFill>
                <a:latin typeface="Comic Sans MS" pitchFamily="66" charset="0"/>
              </a:rPr>
              <a:t> Posizionamento random delle cale</a:t>
            </a:r>
          </a:p>
          <a:p>
            <a:pPr lvl="1" algn="just">
              <a:lnSpc>
                <a:spcPct val="140000"/>
              </a:lnSpc>
              <a:buFont typeface="Wingdings" pitchFamily="2" charset="2"/>
              <a:buChar char="Ø"/>
            </a:pPr>
            <a:r>
              <a:rPr lang="it-IT">
                <a:solidFill>
                  <a:schemeClr val="bg1"/>
                </a:solidFill>
                <a:latin typeface="Comic Sans MS" pitchFamily="66" charset="0"/>
              </a:rPr>
              <a:t> Registrazione delle coordinate geografiche, gli orari, le profondità, la durata, l’apertura della rete, la velocità in pesca;</a:t>
            </a:r>
          </a:p>
          <a:p>
            <a:pPr lvl="1" algn="just">
              <a:lnSpc>
                <a:spcPct val="140000"/>
              </a:lnSpc>
              <a:buFont typeface="Wingdings" pitchFamily="2" charset="2"/>
              <a:buChar char="Ø"/>
            </a:pPr>
            <a:r>
              <a:rPr lang="it-IT">
                <a:solidFill>
                  <a:schemeClr val="bg1"/>
                </a:solidFill>
                <a:latin typeface="Comic Sans MS" pitchFamily="66" charset="0"/>
              </a:rPr>
              <a:t> Identificazione del pescato con relativi dati (n.ind., peso, lunghezza…..)</a:t>
            </a:r>
          </a:p>
          <a:p>
            <a:pPr lvl="1" algn="just">
              <a:lnSpc>
                <a:spcPct val="140000"/>
              </a:lnSpc>
              <a:buFont typeface="Wingdings" pitchFamily="2" charset="2"/>
              <a:buChar char="Ø"/>
            </a:pPr>
            <a:r>
              <a:rPr lang="it-IT">
                <a:solidFill>
                  <a:schemeClr val="bg1"/>
                </a:solidFill>
                <a:latin typeface="Comic Sans MS" pitchFamily="66" charset="0"/>
              </a:rPr>
              <a:t> Calcolo di indici di abbondanza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fade">
                                      <p:cBhvr>
                                        <p:cTn id="7" dur="2000"/>
                                        <p:tgtEl>
                                          <p:spTgt spid="269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9315">
                                            <p:txEl>
                                              <p:pRg st="0" end="0"/>
                                            </p:txEl>
                                          </p:spTgt>
                                        </p:tgtEl>
                                        <p:attrNameLst>
                                          <p:attrName>style.visibility</p:attrName>
                                        </p:attrNameLst>
                                      </p:cBhvr>
                                      <p:to>
                                        <p:strVal val="visible"/>
                                      </p:to>
                                    </p:set>
                                    <p:anim calcmode="lin" valueType="num">
                                      <p:cBhvr additive="base">
                                        <p:cTn id="12"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9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9315">
                                            <p:txEl>
                                              <p:pRg st="1" end="1"/>
                                            </p:txEl>
                                          </p:spTgt>
                                        </p:tgtEl>
                                        <p:attrNameLst>
                                          <p:attrName>style.visibility</p:attrName>
                                        </p:attrNameLst>
                                      </p:cBhvr>
                                      <p:to>
                                        <p:strVal val="visible"/>
                                      </p:to>
                                    </p:set>
                                    <p:anim calcmode="lin" valueType="num">
                                      <p:cBhvr additive="base">
                                        <p:cTn id="18"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9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9315">
                                            <p:txEl>
                                              <p:pRg st="2" end="2"/>
                                            </p:txEl>
                                          </p:spTgt>
                                        </p:tgtEl>
                                        <p:attrNameLst>
                                          <p:attrName>style.visibility</p:attrName>
                                        </p:attrNameLst>
                                      </p:cBhvr>
                                      <p:to>
                                        <p:strVal val="visible"/>
                                      </p:to>
                                    </p:set>
                                    <p:anim calcmode="lin" valueType="num">
                                      <p:cBhvr additive="base">
                                        <p:cTn id="24"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9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9315">
                                            <p:txEl>
                                              <p:pRg st="3" end="3"/>
                                            </p:txEl>
                                          </p:spTgt>
                                        </p:tgtEl>
                                        <p:attrNameLst>
                                          <p:attrName>style.visibility</p:attrName>
                                        </p:attrNameLst>
                                      </p:cBhvr>
                                      <p:to>
                                        <p:strVal val="visible"/>
                                      </p:to>
                                    </p:set>
                                    <p:anim calcmode="lin" valueType="num">
                                      <p:cBhvr additive="base">
                                        <p:cTn id="30"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9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69315">
                                            <p:txEl>
                                              <p:pRg st="4" end="4"/>
                                            </p:txEl>
                                          </p:spTgt>
                                        </p:tgtEl>
                                        <p:attrNameLst>
                                          <p:attrName>style.visibility</p:attrName>
                                        </p:attrNameLst>
                                      </p:cBhvr>
                                      <p:to>
                                        <p:strVal val="visible"/>
                                      </p:to>
                                    </p:set>
                                    <p:anim calcmode="lin" valueType="num">
                                      <p:cBhvr additive="base">
                                        <p:cTn id="36"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69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9315">
                                            <p:txEl>
                                              <p:pRg st="5" end="5"/>
                                            </p:txEl>
                                          </p:spTgt>
                                        </p:tgtEl>
                                        <p:attrNameLst>
                                          <p:attrName>style.visibility</p:attrName>
                                        </p:attrNameLst>
                                      </p:cBhvr>
                                      <p:to>
                                        <p:strVal val="visible"/>
                                      </p:to>
                                    </p:set>
                                    <p:anim calcmode="lin" valueType="num">
                                      <p:cBhvr additive="base">
                                        <p:cTn id="42" dur="500" fill="hold"/>
                                        <p:tgtEl>
                                          <p:spTgt spid="26931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9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9315">
                                            <p:txEl>
                                              <p:pRg st="6" end="6"/>
                                            </p:txEl>
                                          </p:spTgt>
                                        </p:tgtEl>
                                        <p:attrNameLst>
                                          <p:attrName>style.visibility</p:attrName>
                                        </p:attrNameLst>
                                      </p:cBhvr>
                                      <p:to>
                                        <p:strVal val="visible"/>
                                      </p:to>
                                    </p:set>
                                    <p:anim calcmode="lin" valueType="num">
                                      <p:cBhvr additive="base">
                                        <p:cTn id="48" dur="500" fill="hold"/>
                                        <p:tgtEl>
                                          <p:spTgt spid="26931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9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9315">
                                            <p:txEl>
                                              <p:pRg st="7" end="7"/>
                                            </p:txEl>
                                          </p:spTgt>
                                        </p:tgtEl>
                                        <p:attrNameLst>
                                          <p:attrName>style.visibility</p:attrName>
                                        </p:attrNameLst>
                                      </p:cBhvr>
                                      <p:to>
                                        <p:strVal val="visible"/>
                                      </p:to>
                                    </p:set>
                                    <p:anim calcmode="lin" valueType="num">
                                      <p:cBhvr additive="base">
                                        <p:cTn id="54" dur="500" fill="hold"/>
                                        <p:tgtEl>
                                          <p:spTgt spid="26931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9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9315">
                                            <p:txEl>
                                              <p:pRg st="8" end="8"/>
                                            </p:txEl>
                                          </p:spTgt>
                                        </p:tgtEl>
                                        <p:attrNameLst>
                                          <p:attrName>style.visibility</p:attrName>
                                        </p:attrNameLst>
                                      </p:cBhvr>
                                      <p:to>
                                        <p:strVal val="visible"/>
                                      </p:to>
                                    </p:set>
                                    <p:anim calcmode="lin" valueType="num">
                                      <p:cBhvr additive="base">
                                        <p:cTn id="60" dur="500" fill="hold"/>
                                        <p:tgtEl>
                                          <p:spTgt spid="26931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9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691E10742076438AA0FBD0076E4B8A" ma:contentTypeVersion="2" ma:contentTypeDescription="Create a new document." ma:contentTypeScope="" ma:versionID="9344d623730eb6e54f758a048427db3a">
  <xsd:schema xmlns:xsd="http://www.w3.org/2001/XMLSchema" xmlns:xs="http://www.w3.org/2001/XMLSchema" xmlns:p="http://schemas.microsoft.com/office/2006/metadata/properties" xmlns:ns2="e77a1e44-6dbc-4194-ba61-ec022940b702" targetNamespace="http://schemas.microsoft.com/office/2006/metadata/properties" ma:root="true" ma:fieldsID="701307d177fd86b44f9ea10e391db480" ns2:_="">
    <xsd:import namespace="e77a1e44-6dbc-4194-ba61-ec022940b70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a1e44-6dbc-4194-ba61-ec022940b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0EC15-DD1E-4316-93DF-0ECA47EC44B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8BDD47-B40D-4205-A9AA-90A059A6F7CD}">
  <ds:schemaRefs>
    <ds:schemaRef ds:uri="http://schemas.microsoft.com/sharepoint/v3/contenttype/forms"/>
  </ds:schemaRefs>
</ds:datastoreItem>
</file>

<file path=customXml/itemProps3.xml><?xml version="1.0" encoding="utf-8"?>
<ds:datastoreItem xmlns:ds="http://schemas.openxmlformats.org/officeDocument/2006/customXml" ds:itemID="{9C04B817-19BC-4436-9496-79807E394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a1e44-6dbc-4194-ba61-ec022940b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Paper</Template>
  <TotalTime>3566</TotalTime>
  <Words>1601</Words>
  <Application>Microsoft Office PowerPoint</Application>
  <PresentationFormat>Presentazione su schermo (4:3)</PresentationFormat>
  <Paragraphs>135</Paragraphs>
  <Slides>36</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Comic Sans MS</vt:lpstr>
      <vt:lpstr>Constantia</vt:lpstr>
      <vt:lpstr>Wingdings</vt:lpstr>
      <vt:lpstr>Wingdings 2</vt:lpstr>
      <vt:lpstr>Carta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dc:creator>
  <cp:lastModifiedBy>ROBERTO SANDULLI</cp:lastModifiedBy>
  <cp:revision>254</cp:revision>
  <dcterms:created xsi:type="dcterms:W3CDTF">2006-03-12T16:42:20Z</dcterms:created>
  <dcterms:modified xsi:type="dcterms:W3CDTF">2021-09-21T16:18:44Z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0x01010087691E10742076438AA0FBD0076E4B8A</vt:lpwstr>
  </property>
</Properties>
</file>