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sldIdLst>
    <p:sldId id="269" r:id="rId2"/>
    <p:sldId id="270" r:id="rId3"/>
    <p:sldId id="271" r:id="rId4"/>
    <p:sldId id="272" r:id="rId5"/>
    <p:sldId id="273" r:id="rId6"/>
    <p:sldId id="275" r:id="rId7"/>
    <p:sldId id="276" r:id="rId8"/>
    <p:sldId id="277" r:id="rId9"/>
    <p:sldId id="278" r:id="rId10"/>
    <p:sldId id="280" r:id="rId11"/>
    <p:sldId id="279" r:id="rId12"/>
    <p:sldId id="285" r:id="rId13"/>
    <p:sldId id="284" r:id="rId14"/>
    <p:sldId id="281" r:id="rId15"/>
    <p:sldId id="282" r:id="rId16"/>
    <p:sldId id="283" r:id="rId17"/>
    <p:sldId id="294" r:id="rId18"/>
    <p:sldId id="289" r:id="rId19"/>
    <p:sldId id="290" r:id="rId20"/>
    <p:sldId id="291" r:id="rId21"/>
    <p:sldId id="292" r:id="rId22"/>
    <p:sldId id="293" r:id="rId23"/>
  </p:sldIdLst>
  <p:sldSz cx="12192000" cy="6858000"/>
  <p:notesSz cx="6858000" cy="9144000"/>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sorterViewPr>
    <p:cViewPr>
      <p:scale>
        <a:sx n="100" d="100"/>
        <a:sy n="100" d="100"/>
      </p:scale>
      <p:origin x="0" y="-1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FE4DA66F-FE38-09B5-145E-567E42DAA38C}"/>
              </a:ext>
            </a:extLst>
          </p:cNvPr>
          <p:cNvSpPr>
            <a:spLocks noGrp="1"/>
          </p:cNvSpPr>
          <p:nvPr>
            <p:ph type="dt" sz="half" idx="10"/>
          </p:nvPr>
        </p:nvSpPr>
        <p:spPr/>
        <p:txBody>
          <a:bodyPr/>
          <a:lstStyle>
            <a:lvl1pPr>
              <a:defRPr/>
            </a:lvl1pPr>
          </a:lstStyle>
          <a:p>
            <a:pPr>
              <a:defRPr/>
            </a:pPr>
            <a:fld id="{C674113A-A82A-C24C-A607-18FA37343CC6}" type="datetimeFigureOut">
              <a:rPr lang="it-IT"/>
              <a:pPr>
                <a:defRPr/>
              </a:pPr>
              <a:t>13/01/23</a:t>
            </a:fld>
            <a:endParaRPr lang="it-IT"/>
          </a:p>
        </p:txBody>
      </p:sp>
      <p:sp>
        <p:nvSpPr>
          <p:cNvPr id="5" name="Footer Placeholder 4">
            <a:extLst>
              <a:ext uri="{FF2B5EF4-FFF2-40B4-BE49-F238E27FC236}">
                <a16:creationId xmlns:a16="http://schemas.microsoft.com/office/drawing/2014/main" id="{863D3E1E-9459-9610-5175-A80198F3CA67}"/>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B6E64F5F-317D-0F05-7BA3-659CAB796E7D}"/>
              </a:ext>
            </a:extLst>
          </p:cNvPr>
          <p:cNvSpPr>
            <a:spLocks noGrp="1"/>
          </p:cNvSpPr>
          <p:nvPr>
            <p:ph type="sldNum" sz="quarter" idx="12"/>
          </p:nvPr>
        </p:nvSpPr>
        <p:spPr/>
        <p:txBody>
          <a:bodyPr/>
          <a:lstStyle>
            <a:lvl1pPr>
              <a:defRPr/>
            </a:lvl1pPr>
          </a:lstStyle>
          <a:p>
            <a:fld id="{C3C25392-0B35-2A4B-843D-00AF081B172F}" type="slidenum">
              <a:rPr lang="it-IT" altLang="it-IT"/>
              <a:pPr/>
              <a:t>‹N›</a:t>
            </a:fld>
            <a:endParaRPr lang="it-IT" altLang="it-IT"/>
          </a:p>
        </p:txBody>
      </p:sp>
    </p:spTree>
    <p:extLst>
      <p:ext uri="{BB962C8B-B14F-4D97-AF65-F5344CB8AC3E}">
        <p14:creationId xmlns:p14="http://schemas.microsoft.com/office/powerpoint/2010/main" val="270574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5BED867-07E3-624D-C71C-5CA3091A8C93}"/>
              </a:ext>
            </a:extLst>
          </p:cNvPr>
          <p:cNvSpPr>
            <a:spLocks noGrp="1"/>
          </p:cNvSpPr>
          <p:nvPr>
            <p:ph type="dt" sz="half" idx="10"/>
          </p:nvPr>
        </p:nvSpPr>
        <p:spPr/>
        <p:txBody>
          <a:bodyPr/>
          <a:lstStyle>
            <a:lvl1pPr>
              <a:defRPr/>
            </a:lvl1pPr>
          </a:lstStyle>
          <a:p>
            <a:pPr>
              <a:defRPr/>
            </a:pPr>
            <a:fld id="{6DF2B834-8674-5547-BB68-F0C8C4F4173A}" type="datetimeFigureOut">
              <a:rPr lang="it-IT"/>
              <a:pPr>
                <a:defRPr/>
              </a:pPr>
              <a:t>13/01/23</a:t>
            </a:fld>
            <a:endParaRPr lang="it-IT"/>
          </a:p>
        </p:txBody>
      </p:sp>
      <p:sp>
        <p:nvSpPr>
          <p:cNvPr id="5" name="Footer Placeholder 4">
            <a:extLst>
              <a:ext uri="{FF2B5EF4-FFF2-40B4-BE49-F238E27FC236}">
                <a16:creationId xmlns:a16="http://schemas.microsoft.com/office/drawing/2014/main" id="{7ECCE6E2-7A2E-BB7C-35A7-85603D289215}"/>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CA55EC96-0D2C-934B-5016-B3D665371E81}"/>
              </a:ext>
            </a:extLst>
          </p:cNvPr>
          <p:cNvSpPr>
            <a:spLocks noGrp="1"/>
          </p:cNvSpPr>
          <p:nvPr>
            <p:ph type="sldNum" sz="quarter" idx="12"/>
          </p:nvPr>
        </p:nvSpPr>
        <p:spPr/>
        <p:txBody>
          <a:bodyPr/>
          <a:lstStyle>
            <a:lvl1pPr>
              <a:defRPr/>
            </a:lvl1pPr>
          </a:lstStyle>
          <a:p>
            <a:fld id="{DDCF40C7-8A98-614B-9CCF-E99958EC6B21}" type="slidenum">
              <a:rPr lang="it-IT" altLang="it-IT"/>
              <a:pPr/>
              <a:t>‹N›</a:t>
            </a:fld>
            <a:endParaRPr lang="it-IT" altLang="it-IT"/>
          </a:p>
        </p:txBody>
      </p:sp>
    </p:spTree>
    <p:extLst>
      <p:ext uri="{BB962C8B-B14F-4D97-AF65-F5344CB8AC3E}">
        <p14:creationId xmlns:p14="http://schemas.microsoft.com/office/powerpoint/2010/main" val="1425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60042A1-E787-4C67-8DBA-37D46CA66B70}"/>
              </a:ext>
            </a:extLst>
          </p:cNvPr>
          <p:cNvSpPr>
            <a:spLocks noGrp="1"/>
          </p:cNvSpPr>
          <p:nvPr>
            <p:ph type="dt" sz="half" idx="10"/>
          </p:nvPr>
        </p:nvSpPr>
        <p:spPr/>
        <p:txBody>
          <a:bodyPr/>
          <a:lstStyle>
            <a:lvl1pPr>
              <a:defRPr/>
            </a:lvl1pPr>
          </a:lstStyle>
          <a:p>
            <a:pPr>
              <a:defRPr/>
            </a:pPr>
            <a:fld id="{0573DFD0-BD98-E34A-B25D-9B5D2E5C4223}" type="datetimeFigureOut">
              <a:rPr lang="it-IT"/>
              <a:pPr>
                <a:defRPr/>
              </a:pPr>
              <a:t>13/01/23</a:t>
            </a:fld>
            <a:endParaRPr lang="it-IT"/>
          </a:p>
        </p:txBody>
      </p:sp>
      <p:sp>
        <p:nvSpPr>
          <p:cNvPr id="5" name="Footer Placeholder 4">
            <a:extLst>
              <a:ext uri="{FF2B5EF4-FFF2-40B4-BE49-F238E27FC236}">
                <a16:creationId xmlns:a16="http://schemas.microsoft.com/office/drawing/2014/main" id="{CA667725-28FC-A22A-E80D-2B23B14786A8}"/>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CDD9785D-7A79-C08B-43C0-118862870633}"/>
              </a:ext>
            </a:extLst>
          </p:cNvPr>
          <p:cNvSpPr>
            <a:spLocks noGrp="1"/>
          </p:cNvSpPr>
          <p:nvPr>
            <p:ph type="sldNum" sz="quarter" idx="12"/>
          </p:nvPr>
        </p:nvSpPr>
        <p:spPr/>
        <p:txBody>
          <a:bodyPr/>
          <a:lstStyle>
            <a:lvl1pPr>
              <a:defRPr/>
            </a:lvl1pPr>
          </a:lstStyle>
          <a:p>
            <a:fld id="{A33A64CD-89C1-1843-8B76-B5B6F4C1D4C7}" type="slidenum">
              <a:rPr lang="it-IT" altLang="it-IT"/>
              <a:pPr/>
              <a:t>‹N›</a:t>
            </a:fld>
            <a:endParaRPr lang="it-IT" altLang="it-IT"/>
          </a:p>
        </p:txBody>
      </p:sp>
    </p:spTree>
    <p:extLst>
      <p:ext uri="{BB962C8B-B14F-4D97-AF65-F5344CB8AC3E}">
        <p14:creationId xmlns:p14="http://schemas.microsoft.com/office/powerpoint/2010/main" val="318526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111AADB-1C37-1EA3-52FE-DE534C3701A1}"/>
              </a:ext>
            </a:extLst>
          </p:cNvPr>
          <p:cNvSpPr>
            <a:spLocks noGrp="1"/>
          </p:cNvSpPr>
          <p:nvPr>
            <p:ph type="dt" sz="half" idx="10"/>
          </p:nvPr>
        </p:nvSpPr>
        <p:spPr/>
        <p:txBody>
          <a:bodyPr/>
          <a:lstStyle>
            <a:lvl1pPr>
              <a:defRPr/>
            </a:lvl1pPr>
          </a:lstStyle>
          <a:p>
            <a:pPr>
              <a:defRPr/>
            </a:pPr>
            <a:fld id="{E20CE5AA-FC7E-DB46-941B-9E81A29F289F}" type="datetimeFigureOut">
              <a:rPr lang="it-IT"/>
              <a:pPr>
                <a:defRPr/>
              </a:pPr>
              <a:t>13/01/23</a:t>
            </a:fld>
            <a:endParaRPr lang="it-IT"/>
          </a:p>
        </p:txBody>
      </p:sp>
      <p:sp>
        <p:nvSpPr>
          <p:cNvPr id="5" name="Footer Placeholder 4">
            <a:extLst>
              <a:ext uri="{FF2B5EF4-FFF2-40B4-BE49-F238E27FC236}">
                <a16:creationId xmlns:a16="http://schemas.microsoft.com/office/drawing/2014/main" id="{C1FA95D2-CA21-7921-C6E7-997392DCDCEB}"/>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1200D003-F15C-F55D-E9D3-0E028339D4D6}"/>
              </a:ext>
            </a:extLst>
          </p:cNvPr>
          <p:cNvSpPr>
            <a:spLocks noGrp="1"/>
          </p:cNvSpPr>
          <p:nvPr>
            <p:ph type="sldNum" sz="quarter" idx="12"/>
          </p:nvPr>
        </p:nvSpPr>
        <p:spPr/>
        <p:txBody>
          <a:bodyPr/>
          <a:lstStyle>
            <a:lvl1pPr>
              <a:defRPr/>
            </a:lvl1pPr>
          </a:lstStyle>
          <a:p>
            <a:fld id="{2FF286D2-CB25-3847-B88F-DBE353BBEDF3}" type="slidenum">
              <a:rPr lang="it-IT" altLang="it-IT"/>
              <a:pPr/>
              <a:t>‹N›</a:t>
            </a:fld>
            <a:endParaRPr lang="it-IT" altLang="it-IT"/>
          </a:p>
        </p:txBody>
      </p:sp>
    </p:spTree>
    <p:extLst>
      <p:ext uri="{BB962C8B-B14F-4D97-AF65-F5344CB8AC3E}">
        <p14:creationId xmlns:p14="http://schemas.microsoft.com/office/powerpoint/2010/main" val="91254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8B720D-4F87-BEA8-8922-161E22C643E7}"/>
              </a:ext>
            </a:extLst>
          </p:cNvPr>
          <p:cNvSpPr>
            <a:spLocks noGrp="1"/>
          </p:cNvSpPr>
          <p:nvPr>
            <p:ph type="dt" sz="half" idx="10"/>
          </p:nvPr>
        </p:nvSpPr>
        <p:spPr/>
        <p:txBody>
          <a:bodyPr/>
          <a:lstStyle>
            <a:lvl1pPr>
              <a:defRPr/>
            </a:lvl1pPr>
          </a:lstStyle>
          <a:p>
            <a:pPr>
              <a:defRPr/>
            </a:pPr>
            <a:fld id="{E083F113-2F71-5E4E-A12A-45EBC382F0A8}" type="datetimeFigureOut">
              <a:rPr lang="it-IT"/>
              <a:pPr>
                <a:defRPr/>
              </a:pPr>
              <a:t>13/01/23</a:t>
            </a:fld>
            <a:endParaRPr lang="it-IT"/>
          </a:p>
        </p:txBody>
      </p:sp>
      <p:sp>
        <p:nvSpPr>
          <p:cNvPr id="5" name="Footer Placeholder 4">
            <a:extLst>
              <a:ext uri="{FF2B5EF4-FFF2-40B4-BE49-F238E27FC236}">
                <a16:creationId xmlns:a16="http://schemas.microsoft.com/office/drawing/2014/main" id="{37F61F3F-23B6-E2A5-2BEE-896592A52C8A}"/>
              </a:ext>
            </a:extLst>
          </p:cNvPr>
          <p:cNvSpPr>
            <a:spLocks noGrp="1"/>
          </p:cNvSpPr>
          <p:nvPr>
            <p:ph type="ftr" sz="quarter" idx="11"/>
          </p:nvPr>
        </p:nvSpPr>
        <p:spPr/>
        <p:txBody>
          <a:bodyPr/>
          <a:lstStyle>
            <a:lvl1pPr>
              <a:defRPr/>
            </a:lvl1pPr>
          </a:lstStyle>
          <a:p>
            <a:pPr>
              <a:defRPr/>
            </a:pPr>
            <a:endParaRPr lang="it-IT"/>
          </a:p>
        </p:txBody>
      </p:sp>
      <p:sp>
        <p:nvSpPr>
          <p:cNvPr id="6" name="Slide Number Placeholder 5">
            <a:extLst>
              <a:ext uri="{FF2B5EF4-FFF2-40B4-BE49-F238E27FC236}">
                <a16:creationId xmlns:a16="http://schemas.microsoft.com/office/drawing/2014/main" id="{4059DEC8-E46E-14BC-AA8E-E535AFA6B72D}"/>
              </a:ext>
            </a:extLst>
          </p:cNvPr>
          <p:cNvSpPr>
            <a:spLocks noGrp="1"/>
          </p:cNvSpPr>
          <p:nvPr>
            <p:ph type="sldNum" sz="quarter" idx="12"/>
          </p:nvPr>
        </p:nvSpPr>
        <p:spPr/>
        <p:txBody>
          <a:bodyPr/>
          <a:lstStyle>
            <a:lvl1pPr>
              <a:defRPr/>
            </a:lvl1pPr>
          </a:lstStyle>
          <a:p>
            <a:fld id="{1280524D-F596-734F-A062-A70481DC0A99}" type="slidenum">
              <a:rPr lang="it-IT" altLang="it-IT"/>
              <a:pPr/>
              <a:t>‹N›</a:t>
            </a:fld>
            <a:endParaRPr lang="it-IT" altLang="it-IT"/>
          </a:p>
        </p:txBody>
      </p:sp>
    </p:spTree>
    <p:extLst>
      <p:ext uri="{BB962C8B-B14F-4D97-AF65-F5344CB8AC3E}">
        <p14:creationId xmlns:p14="http://schemas.microsoft.com/office/powerpoint/2010/main" val="33500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a:extLst>
              <a:ext uri="{FF2B5EF4-FFF2-40B4-BE49-F238E27FC236}">
                <a16:creationId xmlns:a16="http://schemas.microsoft.com/office/drawing/2014/main" id="{0801D873-3531-1497-D9FE-12BFBCC6A7CA}"/>
              </a:ext>
            </a:extLst>
          </p:cNvPr>
          <p:cNvSpPr>
            <a:spLocks noGrp="1"/>
          </p:cNvSpPr>
          <p:nvPr>
            <p:ph type="dt" sz="half" idx="10"/>
          </p:nvPr>
        </p:nvSpPr>
        <p:spPr/>
        <p:txBody>
          <a:bodyPr/>
          <a:lstStyle>
            <a:lvl1pPr>
              <a:defRPr/>
            </a:lvl1pPr>
          </a:lstStyle>
          <a:p>
            <a:pPr>
              <a:defRPr/>
            </a:pPr>
            <a:fld id="{271090EB-475C-374C-96CE-320C89081F7A}" type="datetimeFigureOut">
              <a:rPr lang="it-IT"/>
              <a:pPr>
                <a:defRPr/>
              </a:pPr>
              <a:t>13/01/23</a:t>
            </a:fld>
            <a:endParaRPr lang="it-IT"/>
          </a:p>
        </p:txBody>
      </p:sp>
      <p:sp>
        <p:nvSpPr>
          <p:cNvPr id="6" name="Footer Placeholder 4">
            <a:extLst>
              <a:ext uri="{FF2B5EF4-FFF2-40B4-BE49-F238E27FC236}">
                <a16:creationId xmlns:a16="http://schemas.microsoft.com/office/drawing/2014/main" id="{00B61A5F-3C6E-7B95-4A78-E917B92FF99C}"/>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E7DAD101-AC65-BF60-B642-2AAC629F653E}"/>
              </a:ext>
            </a:extLst>
          </p:cNvPr>
          <p:cNvSpPr>
            <a:spLocks noGrp="1"/>
          </p:cNvSpPr>
          <p:nvPr>
            <p:ph type="sldNum" sz="quarter" idx="12"/>
          </p:nvPr>
        </p:nvSpPr>
        <p:spPr/>
        <p:txBody>
          <a:bodyPr/>
          <a:lstStyle>
            <a:lvl1pPr>
              <a:defRPr/>
            </a:lvl1pPr>
          </a:lstStyle>
          <a:p>
            <a:fld id="{82E83761-2A91-5F46-8382-B34CD4EA0BE1}" type="slidenum">
              <a:rPr lang="it-IT" altLang="it-IT"/>
              <a:pPr/>
              <a:t>‹N›</a:t>
            </a:fld>
            <a:endParaRPr lang="it-IT" altLang="it-IT"/>
          </a:p>
        </p:txBody>
      </p:sp>
    </p:spTree>
    <p:extLst>
      <p:ext uri="{BB962C8B-B14F-4D97-AF65-F5344CB8AC3E}">
        <p14:creationId xmlns:p14="http://schemas.microsoft.com/office/powerpoint/2010/main" val="863435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a:extLst>
              <a:ext uri="{FF2B5EF4-FFF2-40B4-BE49-F238E27FC236}">
                <a16:creationId xmlns:a16="http://schemas.microsoft.com/office/drawing/2014/main" id="{6FFB38D5-9E66-4453-B446-A26EEE0436C6}"/>
              </a:ext>
            </a:extLst>
          </p:cNvPr>
          <p:cNvSpPr>
            <a:spLocks noGrp="1"/>
          </p:cNvSpPr>
          <p:nvPr>
            <p:ph type="dt" sz="half" idx="10"/>
          </p:nvPr>
        </p:nvSpPr>
        <p:spPr/>
        <p:txBody>
          <a:bodyPr/>
          <a:lstStyle>
            <a:lvl1pPr>
              <a:defRPr/>
            </a:lvl1pPr>
          </a:lstStyle>
          <a:p>
            <a:pPr>
              <a:defRPr/>
            </a:pPr>
            <a:fld id="{A47BC727-9A59-6647-8C5D-108D16E127E4}" type="datetimeFigureOut">
              <a:rPr lang="it-IT"/>
              <a:pPr>
                <a:defRPr/>
              </a:pPr>
              <a:t>13/01/23</a:t>
            </a:fld>
            <a:endParaRPr lang="it-IT"/>
          </a:p>
        </p:txBody>
      </p:sp>
      <p:sp>
        <p:nvSpPr>
          <p:cNvPr id="8" name="Footer Placeholder 4">
            <a:extLst>
              <a:ext uri="{FF2B5EF4-FFF2-40B4-BE49-F238E27FC236}">
                <a16:creationId xmlns:a16="http://schemas.microsoft.com/office/drawing/2014/main" id="{E7031A98-C0FC-7685-7944-4986DBFF6CA9}"/>
              </a:ext>
            </a:extLst>
          </p:cNvPr>
          <p:cNvSpPr>
            <a:spLocks noGrp="1"/>
          </p:cNvSpPr>
          <p:nvPr>
            <p:ph type="ftr" sz="quarter" idx="11"/>
          </p:nvPr>
        </p:nvSpPr>
        <p:spPr/>
        <p:txBody>
          <a:bodyPr/>
          <a:lstStyle>
            <a:lvl1pPr>
              <a:defRPr/>
            </a:lvl1pPr>
          </a:lstStyle>
          <a:p>
            <a:pPr>
              <a:defRPr/>
            </a:pPr>
            <a:endParaRPr lang="it-IT"/>
          </a:p>
        </p:txBody>
      </p:sp>
      <p:sp>
        <p:nvSpPr>
          <p:cNvPr id="9" name="Slide Number Placeholder 5">
            <a:extLst>
              <a:ext uri="{FF2B5EF4-FFF2-40B4-BE49-F238E27FC236}">
                <a16:creationId xmlns:a16="http://schemas.microsoft.com/office/drawing/2014/main" id="{23623DF6-D61D-75C3-D421-56DBA7823485}"/>
              </a:ext>
            </a:extLst>
          </p:cNvPr>
          <p:cNvSpPr>
            <a:spLocks noGrp="1"/>
          </p:cNvSpPr>
          <p:nvPr>
            <p:ph type="sldNum" sz="quarter" idx="12"/>
          </p:nvPr>
        </p:nvSpPr>
        <p:spPr/>
        <p:txBody>
          <a:bodyPr/>
          <a:lstStyle>
            <a:lvl1pPr>
              <a:defRPr/>
            </a:lvl1pPr>
          </a:lstStyle>
          <a:p>
            <a:fld id="{C7B9A599-2557-5441-949D-D801BD34148B}" type="slidenum">
              <a:rPr lang="it-IT" altLang="it-IT"/>
              <a:pPr/>
              <a:t>‹N›</a:t>
            </a:fld>
            <a:endParaRPr lang="it-IT" altLang="it-IT"/>
          </a:p>
        </p:txBody>
      </p:sp>
    </p:spTree>
    <p:extLst>
      <p:ext uri="{BB962C8B-B14F-4D97-AF65-F5344CB8AC3E}">
        <p14:creationId xmlns:p14="http://schemas.microsoft.com/office/powerpoint/2010/main" val="302199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Date Placeholder 3">
            <a:extLst>
              <a:ext uri="{FF2B5EF4-FFF2-40B4-BE49-F238E27FC236}">
                <a16:creationId xmlns:a16="http://schemas.microsoft.com/office/drawing/2014/main" id="{E6E8938D-00B3-191C-C368-DD65A97CC7BA}"/>
              </a:ext>
            </a:extLst>
          </p:cNvPr>
          <p:cNvSpPr>
            <a:spLocks noGrp="1"/>
          </p:cNvSpPr>
          <p:nvPr>
            <p:ph type="dt" sz="half" idx="10"/>
          </p:nvPr>
        </p:nvSpPr>
        <p:spPr/>
        <p:txBody>
          <a:bodyPr/>
          <a:lstStyle>
            <a:lvl1pPr>
              <a:defRPr/>
            </a:lvl1pPr>
          </a:lstStyle>
          <a:p>
            <a:pPr>
              <a:defRPr/>
            </a:pPr>
            <a:fld id="{9EF82B96-B83E-D741-83C4-446B31040029}" type="datetimeFigureOut">
              <a:rPr lang="it-IT"/>
              <a:pPr>
                <a:defRPr/>
              </a:pPr>
              <a:t>13/01/23</a:t>
            </a:fld>
            <a:endParaRPr lang="it-IT"/>
          </a:p>
        </p:txBody>
      </p:sp>
      <p:sp>
        <p:nvSpPr>
          <p:cNvPr id="4" name="Footer Placeholder 4">
            <a:extLst>
              <a:ext uri="{FF2B5EF4-FFF2-40B4-BE49-F238E27FC236}">
                <a16:creationId xmlns:a16="http://schemas.microsoft.com/office/drawing/2014/main" id="{448FD91C-BB92-2283-9558-77D3A5A499C6}"/>
              </a:ext>
            </a:extLst>
          </p:cNvPr>
          <p:cNvSpPr>
            <a:spLocks noGrp="1"/>
          </p:cNvSpPr>
          <p:nvPr>
            <p:ph type="ftr" sz="quarter" idx="11"/>
          </p:nvPr>
        </p:nvSpPr>
        <p:spPr/>
        <p:txBody>
          <a:bodyPr/>
          <a:lstStyle>
            <a:lvl1pPr>
              <a:defRPr/>
            </a:lvl1pPr>
          </a:lstStyle>
          <a:p>
            <a:pPr>
              <a:defRPr/>
            </a:pPr>
            <a:endParaRPr lang="it-IT"/>
          </a:p>
        </p:txBody>
      </p:sp>
      <p:sp>
        <p:nvSpPr>
          <p:cNvPr id="5" name="Slide Number Placeholder 5">
            <a:extLst>
              <a:ext uri="{FF2B5EF4-FFF2-40B4-BE49-F238E27FC236}">
                <a16:creationId xmlns:a16="http://schemas.microsoft.com/office/drawing/2014/main" id="{361AAD91-EF1B-EE57-48A0-F06CC6B6CD71}"/>
              </a:ext>
            </a:extLst>
          </p:cNvPr>
          <p:cNvSpPr>
            <a:spLocks noGrp="1"/>
          </p:cNvSpPr>
          <p:nvPr>
            <p:ph type="sldNum" sz="quarter" idx="12"/>
          </p:nvPr>
        </p:nvSpPr>
        <p:spPr/>
        <p:txBody>
          <a:bodyPr/>
          <a:lstStyle>
            <a:lvl1pPr>
              <a:defRPr/>
            </a:lvl1pPr>
          </a:lstStyle>
          <a:p>
            <a:fld id="{281DBBEC-D59C-054B-9030-47B0B81E247C}" type="slidenum">
              <a:rPr lang="it-IT" altLang="it-IT"/>
              <a:pPr/>
              <a:t>‹N›</a:t>
            </a:fld>
            <a:endParaRPr lang="it-IT" altLang="it-IT"/>
          </a:p>
        </p:txBody>
      </p:sp>
    </p:spTree>
    <p:extLst>
      <p:ext uri="{BB962C8B-B14F-4D97-AF65-F5344CB8AC3E}">
        <p14:creationId xmlns:p14="http://schemas.microsoft.com/office/powerpoint/2010/main" val="3836794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B48ACFA-4673-8320-18FC-EA9BE7D870B6}"/>
              </a:ext>
            </a:extLst>
          </p:cNvPr>
          <p:cNvSpPr>
            <a:spLocks noGrp="1"/>
          </p:cNvSpPr>
          <p:nvPr>
            <p:ph type="dt" sz="half" idx="10"/>
          </p:nvPr>
        </p:nvSpPr>
        <p:spPr/>
        <p:txBody>
          <a:bodyPr/>
          <a:lstStyle>
            <a:lvl1pPr>
              <a:defRPr/>
            </a:lvl1pPr>
          </a:lstStyle>
          <a:p>
            <a:pPr>
              <a:defRPr/>
            </a:pPr>
            <a:fld id="{FBF64999-5BF4-BB47-BE65-88656F76E217}" type="datetimeFigureOut">
              <a:rPr lang="it-IT"/>
              <a:pPr>
                <a:defRPr/>
              </a:pPr>
              <a:t>13/01/23</a:t>
            </a:fld>
            <a:endParaRPr lang="it-IT"/>
          </a:p>
        </p:txBody>
      </p:sp>
      <p:sp>
        <p:nvSpPr>
          <p:cNvPr id="3" name="Footer Placeholder 4">
            <a:extLst>
              <a:ext uri="{FF2B5EF4-FFF2-40B4-BE49-F238E27FC236}">
                <a16:creationId xmlns:a16="http://schemas.microsoft.com/office/drawing/2014/main" id="{C0975065-91A6-6E83-7891-8DA87AC6DAF7}"/>
              </a:ext>
            </a:extLst>
          </p:cNvPr>
          <p:cNvSpPr>
            <a:spLocks noGrp="1"/>
          </p:cNvSpPr>
          <p:nvPr>
            <p:ph type="ftr" sz="quarter" idx="11"/>
          </p:nvPr>
        </p:nvSpPr>
        <p:spPr/>
        <p:txBody>
          <a:bodyPr/>
          <a:lstStyle>
            <a:lvl1pPr>
              <a:defRPr/>
            </a:lvl1pPr>
          </a:lstStyle>
          <a:p>
            <a:pPr>
              <a:defRPr/>
            </a:pPr>
            <a:endParaRPr lang="it-IT"/>
          </a:p>
        </p:txBody>
      </p:sp>
      <p:sp>
        <p:nvSpPr>
          <p:cNvPr id="4" name="Slide Number Placeholder 5">
            <a:extLst>
              <a:ext uri="{FF2B5EF4-FFF2-40B4-BE49-F238E27FC236}">
                <a16:creationId xmlns:a16="http://schemas.microsoft.com/office/drawing/2014/main" id="{4AA1E875-42C4-E185-7536-2C79A4CD1E61}"/>
              </a:ext>
            </a:extLst>
          </p:cNvPr>
          <p:cNvSpPr>
            <a:spLocks noGrp="1"/>
          </p:cNvSpPr>
          <p:nvPr>
            <p:ph type="sldNum" sz="quarter" idx="12"/>
          </p:nvPr>
        </p:nvSpPr>
        <p:spPr/>
        <p:txBody>
          <a:bodyPr/>
          <a:lstStyle>
            <a:lvl1pPr>
              <a:defRPr/>
            </a:lvl1pPr>
          </a:lstStyle>
          <a:p>
            <a:fld id="{AE4C385F-4869-114E-9DC4-C503E33C22B9}" type="slidenum">
              <a:rPr lang="it-IT" altLang="it-IT"/>
              <a:pPr/>
              <a:t>‹N›</a:t>
            </a:fld>
            <a:endParaRPr lang="it-IT" altLang="it-IT"/>
          </a:p>
        </p:txBody>
      </p:sp>
    </p:spTree>
    <p:extLst>
      <p:ext uri="{BB962C8B-B14F-4D97-AF65-F5344CB8AC3E}">
        <p14:creationId xmlns:p14="http://schemas.microsoft.com/office/powerpoint/2010/main" val="238179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E03B0CF-0585-D571-B38A-39E056201D2C}"/>
              </a:ext>
            </a:extLst>
          </p:cNvPr>
          <p:cNvSpPr>
            <a:spLocks noGrp="1"/>
          </p:cNvSpPr>
          <p:nvPr>
            <p:ph type="dt" sz="half" idx="10"/>
          </p:nvPr>
        </p:nvSpPr>
        <p:spPr/>
        <p:txBody>
          <a:bodyPr/>
          <a:lstStyle>
            <a:lvl1pPr>
              <a:defRPr/>
            </a:lvl1pPr>
          </a:lstStyle>
          <a:p>
            <a:pPr>
              <a:defRPr/>
            </a:pPr>
            <a:fld id="{FA053168-8B4D-9A4B-A23E-D499F061657D}" type="datetimeFigureOut">
              <a:rPr lang="it-IT"/>
              <a:pPr>
                <a:defRPr/>
              </a:pPr>
              <a:t>13/01/23</a:t>
            </a:fld>
            <a:endParaRPr lang="it-IT"/>
          </a:p>
        </p:txBody>
      </p:sp>
      <p:sp>
        <p:nvSpPr>
          <p:cNvPr id="6" name="Footer Placeholder 4">
            <a:extLst>
              <a:ext uri="{FF2B5EF4-FFF2-40B4-BE49-F238E27FC236}">
                <a16:creationId xmlns:a16="http://schemas.microsoft.com/office/drawing/2014/main" id="{E8933B21-8023-9D96-FF3D-A36A5570C124}"/>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F055CA3C-F803-A7A0-ADF0-7FEE4FE430FA}"/>
              </a:ext>
            </a:extLst>
          </p:cNvPr>
          <p:cNvSpPr>
            <a:spLocks noGrp="1"/>
          </p:cNvSpPr>
          <p:nvPr>
            <p:ph type="sldNum" sz="quarter" idx="12"/>
          </p:nvPr>
        </p:nvSpPr>
        <p:spPr/>
        <p:txBody>
          <a:bodyPr/>
          <a:lstStyle>
            <a:lvl1pPr>
              <a:defRPr/>
            </a:lvl1pPr>
          </a:lstStyle>
          <a:p>
            <a:fld id="{A06ED9D6-10F8-134A-90B6-7FDC58D4E391}" type="slidenum">
              <a:rPr lang="it-IT" altLang="it-IT"/>
              <a:pPr/>
              <a:t>‹N›</a:t>
            </a:fld>
            <a:endParaRPr lang="it-IT" altLang="it-IT"/>
          </a:p>
        </p:txBody>
      </p:sp>
    </p:spTree>
    <p:extLst>
      <p:ext uri="{BB962C8B-B14F-4D97-AF65-F5344CB8AC3E}">
        <p14:creationId xmlns:p14="http://schemas.microsoft.com/office/powerpoint/2010/main" val="272039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1C60482-27F1-C852-8CAA-2594643D9953}"/>
              </a:ext>
            </a:extLst>
          </p:cNvPr>
          <p:cNvSpPr>
            <a:spLocks noGrp="1"/>
          </p:cNvSpPr>
          <p:nvPr>
            <p:ph type="dt" sz="half" idx="10"/>
          </p:nvPr>
        </p:nvSpPr>
        <p:spPr/>
        <p:txBody>
          <a:bodyPr/>
          <a:lstStyle>
            <a:lvl1pPr>
              <a:defRPr/>
            </a:lvl1pPr>
          </a:lstStyle>
          <a:p>
            <a:pPr>
              <a:defRPr/>
            </a:pPr>
            <a:fld id="{94B26981-8FB8-774B-8961-72360BC48ACC}" type="datetimeFigureOut">
              <a:rPr lang="it-IT"/>
              <a:pPr>
                <a:defRPr/>
              </a:pPr>
              <a:t>13/01/23</a:t>
            </a:fld>
            <a:endParaRPr lang="it-IT"/>
          </a:p>
        </p:txBody>
      </p:sp>
      <p:sp>
        <p:nvSpPr>
          <p:cNvPr id="6" name="Footer Placeholder 4">
            <a:extLst>
              <a:ext uri="{FF2B5EF4-FFF2-40B4-BE49-F238E27FC236}">
                <a16:creationId xmlns:a16="http://schemas.microsoft.com/office/drawing/2014/main" id="{FDC512A6-E949-095A-5BB9-47828E0FB597}"/>
              </a:ext>
            </a:extLst>
          </p:cNvPr>
          <p:cNvSpPr>
            <a:spLocks noGrp="1"/>
          </p:cNvSpPr>
          <p:nvPr>
            <p:ph type="ftr" sz="quarter" idx="11"/>
          </p:nvPr>
        </p:nvSpPr>
        <p:spPr/>
        <p:txBody>
          <a:bodyPr/>
          <a:lstStyle>
            <a:lvl1pPr>
              <a:defRPr/>
            </a:lvl1pPr>
          </a:lstStyle>
          <a:p>
            <a:pPr>
              <a:defRPr/>
            </a:pPr>
            <a:endParaRPr lang="it-IT"/>
          </a:p>
        </p:txBody>
      </p:sp>
      <p:sp>
        <p:nvSpPr>
          <p:cNvPr id="7" name="Slide Number Placeholder 5">
            <a:extLst>
              <a:ext uri="{FF2B5EF4-FFF2-40B4-BE49-F238E27FC236}">
                <a16:creationId xmlns:a16="http://schemas.microsoft.com/office/drawing/2014/main" id="{95637D14-A36C-69A2-AC3F-52D0AE69D081}"/>
              </a:ext>
            </a:extLst>
          </p:cNvPr>
          <p:cNvSpPr>
            <a:spLocks noGrp="1"/>
          </p:cNvSpPr>
          <p:nvPr>
            <p:ph type="sldNum" sz="quarter" idx="12"/>
          </p:nvPr>
        </p:nvSpPr>
        <p:spPr/>
        <p:txBody>
          <a:bodyPr/>
          <a:lstStyle>
            <a:lvl1pPr>
              <a:defRPr/>
            </a:lvl1pPr>
          </a:lstStyle>
          <a:p>
            <a:fld id="{FD215167-E543-2644-99D3-340F93575276}" type="slidenum">
              <a:rPr lang="it-IT" altLang="it-IT"/>
              <a:pPr/>
              <a:t>‹N›</a:t>
            </a:fld>
            <a:endParaRPr lang="it-IT" altLang="it-IT"/>
          </a:p>
        </p:txBody>
      </p:sp>
    </p:spTree>
    <p:extLst>
      <p:ext uri="{BB962C8B-B14F-4D97-AF65-F5344CB8AC3E}">
        <p14:creationId xmlns:p14="http://schemas.microsoft.com/office/powerpoint/2010/main" val="102473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AE46F5C-B793-4189-538C-ED7D111C071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endParaRPr lang="it-IT" altLang="it-IT"/>
          </a:p>
        </p:txBody>
      </p:sp>
      <p:sp>
        <p:nvSpPr>
          <p:cNvPr id="1027" name="Text Placeholder 2">
            <a:extLst>
              <a:ext uri="{FF2B5EF4-FFF2-40B4-BE49-F238E27FC236}">
                <a16:creationId xmlns:a16="http://schemas.microsoft.com/office/drawing/2014/main" id="{E4F18BF6-5D30-1E19-1520-737285D70CC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endParaRPr lang="it-IT" altLang="it-IT"/>
          </a:p>
        </p:txBody>
      </p:sp>
      <p:sp>
        <p:nvSpPr>
          <p:cNvPr id="4" name="Date Placeholder 3">
            <a:extLst>
              <a:ext uri="{FF2B5EF4-FFF2-40B4-BE49-F238E27FC236}">
                <a16:creationId xmlns:a16="http://schemas.microsoft.com/office/drawing/2014/main" id="{E6408AB1-54A8-58B5-4383-E3433D71D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451FD83-C230-7442-A38E-EBE21E79B674}" type="datetimeFigureOut">
              <a:rPr lang="it-IT"/>
              <a:pPr>
                <a:defRPr/>
              </a:pPr>
              <a:t>13/01/23</a:t>
            </a:fld>
            <a:endParaRPr lang="it-IT"/>
          </a:p>
        </p:txBody>
      </p:sp>
      <p:sp>
        <p:nvSpPr>
          <p:cNvPr id="5" name="Footer Placeholder 4">
            <a:extLst>
              <a:ext uri="{FF2B5EF4-FFF2-40B4-BE49-F238E27FC236}">
                <a16:creationId xmlns:a16="http://schemas.microsoft.com/office/drawing/2014/main" id="{DEF4CE45-F6BC-8A87-3D71-BF49313CB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lide Number Placeholder 5">
            <a:extLst>
              <a:ext uri="{FF2B5EF4-FFF2-40B4-BE49-F238E27FC236}">
                <a16:creationId xmlns:a16="http://schemas.microsoft.com/office/drawing/2014/main" id="{BB2BBEF6-9F5E-C895-9F96-B572B0229E4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B033F8-494C-0B4D-856D-66B02289C08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5">
            <a:extLst>
              <a:ext uri="{FF2B5EF4-FFF2-40B4-BE49-F238E27FC236}">
                <a16:creationId xmlns:a16="http://schemas.microsoft.com/office/drawing/2014/main" id="{1024B451-39BC-B632-B3AB-1F077949C9C4}"/>
              </a:ext>
            </a:extLst>
          </p:cNvPr>
          <p:cNvSpPr txBox="1">
            <a:spLocks noChangeArrowheads="1"/>
          </p:cNvSpPr>
          <p:nvPr/>
        </p:nvSpPr>
        <p:spPr bwMode="auto">
          <a:xfrm>
            <a:off x="3667125" y="2636838"/>
            <a:ext cx="54864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2000" i="1">
                <a:latin typeface="Arial" panose="020B0604020202020204" pitchFamily="34" charset="0"/>
                <a:cs typeface="Arial" panose="020B0604020202020204" pitchFamily="34" charset="0"/>
              </a:rPr>
              <a:t>Prof.ssa Elena Chianese</a:t>
            </a:r>
          </a:p>
          <a:p>
            <a:pPr algn="ctr" eaLnBrk="1" hangingPunct="1">
              <a:lnSpc>
                <a:spcPct val="100000"/>
              </a:lnSpc>
              <a:spcBef>
                <a:spcPct val="0"/>
              </a:spcBef>
              <a:buFontTx/>
              <a:buNone/>
            </a:pPr>
            <a:endParaRPr lang="it-IT" altLang="it-IT" sz="2000">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it-IT" altLang="it-IT" sz="2000">
                <a:latin typeface="Arial" panose="020B0604020202020204" pitchFamily="34" charset="0"/>
                <a:cs typeface="Arial" panose="020B0604020202020204" pitchFamily="34" charset="0"/>
              </a:rPr>
              <a:t>Dip. di Scienze per l’Ambiente</a:t>
            </a:r>
          </a:p>
          <a:p>
            <a:pPr algn="ctr" eaLnBrk="1" hangingPunct="1">
              <a:lnSpc>
                <a:spcPct val="100000"/>
              </a:lnSpc>
              <a:spcBef>
                <a:spcPct val="0"/>
              </a:spcBef>
              <a:buFontTx/>
              <a:buNone/>
            </a:pPr>
            <a:r>
              <a:rPr lang="it-IT" altLang="it-IT" sz="2000">
                <a:latin typeface="Arial" panose="020B0604020202020204" pitchFamily="34" charset="0"/>
                <a:cs typeface="Arial" panose="020B0604020202020204" pitchFamily="34" charset="0"/>
              </a:rPr>
              <a:t>Università Parthenope</a:t>
            </a:r>
          </a:p>
          <a:p>
            <a:pPr algn="ctr" eaLnBrk="1" hangingPunct="1">
              <a:lnSpc>
                <a:spcPct val="100000"/>
              </a:lnSpc>
              <a:spcBef>
                <a:spcPct val="0"/>
              </a:spcBef>
              <a:buFontTx/>
              <a:buNone/>
            </a:pPr>
            <a:r>
              <a:rPr lang="it-IT" altLang="it-IT" sz="2000">
                <a:latin typeface="Arial" panose="020B0604020202020204" pitchFamily="34" charset="0"/>
                <a:cs typeface="Arial" panose="020B0604020202020204" pitchFamily="34" charset="0"/>
              </a:rPr>
              <a:t>Tel. 0815476631</a:t>
            </a:r>
          </a:p>
          <a:p>
            <a:pPr algn="ctr" eaLnBrk="1" hangingPunct="1">
              <a:lnSpc>
                <a:spcPct val="100000"/>
              </a:lnSpc>
              <a:spcBef>
                <a:spcPct val="0"/>
              </a:spcBef>
              <a:buFontTx/>
              <a:buNone/>
            </a:pPr>
            <a:r>
              <a:rPr lang="it-IT" altLang="it-IT" sz="2000">
                <a:latin typeface="Arial" panose="020B0604020202020204" pitchFamily="34" charset="0"/>
                <a:cs typeface="Arial" panose="020B0604020202020204" pitchFamily="34" charset="0"/>
              </a:rPr>
              <a:t>elena.chianese@uniparthenope.it</a:t>
            </a:r>
          </a:p>
        </p:txBody>
      </p:sp>
      <p:sp>
        <p:nvSpPr>
          <p:cNvPr id="2051" name="Segnaposto piè di pagina 5">
            <a:extLst>
              <a:ext uri="{FF2B5EF4-FFF2-40B4-BE49-F238E27FC236}">
                <a16:creationId xmlns:a16="http://schemas.microsoft.com/office/drawing/2014/main" id="{DDEF2FFF-FD5E-875F-6BCD-292B9717C090}"/>
              </a:ext>
            </a:extLst>
          </p:cNvPr>
          <p:cNvSpPr txBox="1">
            <a:spLocks noGrp="1"/>
          </p:cNvSpPr>
          <p:nvPr/>
        </p:nvSpPr>
        <p:spPr bwMode="auto">
          <a:xfrm>
            <a:off x="5029200" y="6561138"/>
            <a:ext cx="289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200">
                <a:latin typeface="Arial" panose="020B0604020202020204" pitchFamily="34" charset="0"/>
                <a:cs typeface="Arial" panose="020B0604020202020204" pitchFamily="34" charset="0"/>
              </a:rPr>
              <a:t>Prof.ssa Elena Chianese</a:t>
            </a:r>
          </a:p>
        </p:txBody>
      </p:sp>
      <p:sp>
        <p:nvSpPr>
          <p:cNvPr id="2052" name="CasellaDiTesto 9">
            <a:extLst>
              <a:ext uri="{FF2B5EF4-FFF2-40B4-BE49-F238E27FC236}">
                <a16:creationId xmlns:a16="http://schemas.microsoft.com/office/drawing/2014/main" id="{E1CF3370-FE4D-9A02-F058-3871B80364EE}"/>
              </a:ext>
            </a:extLst>
          </p:cNvPr>
          <p:cNvSpPr txBox="1">
            <a:spLocks noChangeArrowheads="1"/>
          </p:cNvSpPr>
          <p:nvPr/>
        </p:nvSpPr>
        <p:spPr bwMode="auto">
          <a:xfrm>
            <a:off x="2279650" y="936625"/>
            <a:ext cx="8072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2000" i="1">
                <a:latin typeface="Arial" panose="020B0604020202020204" pitchFamily="34" charset="0"/>
                <a:cs typeface="Arial" panose="020B0604020202020204" pitchFamily="34" charset="0"/>
              </a:rPr>
              <a:t>I cicli biogeochimici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 febbraio e marzo una media mensile intorno a 419 ppm di anidride  carbonica in atmosfera - Ambiente e non solo...">
            <a:extLst>
              <a:ext uri="{FF2B5EF4-FFF2-40B4-BE49-F238E27FC236}">
                <a16:creationId xmlns:a16="http://schemas.microsoft.com/office/drawing/2014/main" id="{D2719375-63D4-FD64-10C0-BD1F7553B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733425"/>
            <a:ext cx="50530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
            <a:extLst>
              <a:ext uri="{FF2B5EF4-FFF2-40B4-BE49-F238E27FC236}">
                <a16:creationId xmlns:a16="http://schemas.microsoft.com/office/drawing/2014/main" id="{CE6A9219-1ABB-E2C3-F3C1-2C227252F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523875"/>
            <a:ext cx="32385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a:extLst>
              <a:ext uri="{FF2B5EF4-FFF2-40B4-BE49-F238E27FC236}">
                <a16:creationId xmlns:a16="http://schemas.microsoft.com/office/drawing/2014/main" id="{4C3C8AA5-DA46-F202-4A9A-75271CC2D6A8}"/>
              </a:ext>
            </a:extLst>
          </p:cNvPr>
          <p:cNvSpPr txBox="1">
            <a:spLocks noChangeArrowheads="1"/>
          </p:cNvSpPr>
          <p:nvPr/>
        </p:nvSpPr>
        <p:spPr bwMode="auto">
          <a:xfrm>
            <a:off x="2619375" y="87313"/>
            <a:ext cx="68849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3000" dirty="0">
                <a:latin typeface="Arial" panose="020B0604020202020204" pitchFamily="34" charset="0"/>
                <a:cs typeface="Arial" panose="020B0604020202020204" pitchFamily="34" charset="0"/>
              </a:rPr>
              <a:t>Il ciclo del Carbonio</a:t>
            </a:r>
          </a:p>
        </p:txBody>
      </p:sp>
      <p:pic>
        <p:nvPicPr>
          <p:cNvPr id="11269" name="Picture 2" descr="Le reazioni di combustione - Andrea Minini">
            <a:extLst>
              <a:ext uri="{FF2B5EF4-FFF2-40B4-BE49-F238E27FC236}">
                <a16:creationId xmlns:a16="http://schemas.microsoft.com/office/drawing/2014/main" id="{6C0B7DF5-E57A-6EC4-7E71-3C3E18F088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8" y="3736975"/>
            <a:ext cx="33337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Fotosintesi clorofilliana - Come avviene e come funziona">
            <a:extLst>
              <a:ext uri="{FF2B5EF4-FFF2-40B4-BE49-F238E27FC236}">
                <a16:creationId xmlns:a16="http://schemas.microsoft.com/office/drawing/2014/main" id="{D7C12FA0-38D0-C18A-DD7B-8A9848C447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4424363"/>
            <a:ext cx="413226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CF140451-FCE2-A50D-CA5A-AF88350932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623888"/>
            <a:ext cx="92297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0297BA34-4C54-3395-D6B8-1C223CEEA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528638"/>
            <a:ext cx="9324975"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60811504-FCC8-8A7C-636F-F7E12EEB22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371475"/>
            <a:ext cx="878205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03D1EC56-8748-FE71-CBAE-71FB7382E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366713"/>
            <a:ext cx="89249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E3899605-518C-A02F-F6B5-5530FF1346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400050"/>
            <a:ext cx="8543925"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55ADEC7B-5D34-7C57-08B7-3178BA61F6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438150"/>
            <a:ext cx="931545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0549232C-A7C6-2196-7921-A0B93A4940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103313"/>
            <a:ext cx="6057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E4EEF3BA-17E4-CCA7-EB23-F7259D51AD1F}"/>
              </a:ext>
            </a:extLst>
          </p:cNvPr>
          <p:cNvSpPr>
            <a:spLocks noChangeArrowheads="1"/>
          </p:cNvSpPr>
          <p:nvPr/>
        </p:nvSpPr>
        <p:spPr bwMode="auto">
          <a:xfrm>
            <a:off x="6600825" y="1219200"/>
            <a:ext cx="50228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altLang="it-IT" sz="1200"/>
              <a:t>Nitrogen affects numerous processes in ecosystems, including primary production and decomposition and is a component in biomolecules, such as proteins, DNA and chlorophyll. The largest pool of nitrogen is in the atmosphere, which is 78 % nitrogen. However, nitrogen is not available to living organisms in this form, causing nitrogen to be a limiting resource in ecosystems. Only when dinitrogen is converted into ammonia NH</a:t>
            </a:r>
            <a:r>
              <a:rPr lang="en-US" altLang="it-IT" sz="1200" baseline="-25000"/>
              <a:t>3</a:t>
            </a:r>
            <a:r>
              <a:rPr lang="en-US" altLang="it-IT" sz="1200"/>
              <a:t> is it accessible to primary producers, such as plants and bacteria. In the nitrogen cycle, nitrogen is transformed between its various chemical forms, i.e., NH</a:t>
            </a:r>
            <a:r>
              <a:rPr lang="en-US" altLang="it-IT" sz="1200" baseline="-25000"/>
              <a:t>4</a:t>
            </a:r>
            <a:r>
              <a:rPr lang="en-US" altLang="it-IT" sz="1200"/>
              <a:t>+; NO</a:t>
            </a:r>
            <a:r>
              <a:rPr lang="en-US" altLang="it-IT" sz="1200" baseline="-25000"/>
              <a:t>2</a:t>
            </a:r>
            <a:r>
              <a:rPr lang="en-US" altLang="it-IT" sz="1200"/>
              <a:t>; NO</a:t>
            </a:r>
            <a:r>
              <a:rPr lang="en-US" altLang="it-IT" sz="1200" baseline="-25000"/>
              <a:t>3</a:t>
            </a:r>
            <a:r>
              <a:rPr lang="en-US" altLang="it-IT" sz="1200" baseline="30000"/>
              <a:t>-</a:t>
            </a:r>
            <a:r>
              <a:rPr lang="en-US" altLang="it-IT" sz="1200"/>
              <a:t>. This can be accomplished through both physical and biological forms, where the biological form dominates. On land, nitrogen-containing substances move from animal droppings, plants or fertilisers through denitrifying microorganisms in soil back to plants, water or the air. In marine areas, organic material containing nitrogen in the form of ammonium is deposited on the sea floor and oxidised to nitrate in oxic sediments. Nitrate is subsequently used in denitrification processes (nitrate reduction, which ultimately produces molecular nitrogen [N</a:t>
            </a:r>
            <a:r>
              <a:rPr lang="en-US" altLang="it-IT" sz="1200" baseline="-25000"/>
              <a:t>2</a:t>
            </a:r>
            <a:r>
              <a:rPr lang="en-US" altLang="it-IT" sz="1200"/>
              <a:t>]) in the anoxic part of the sediment, where the created nitrogen is once again recycled into the atmosphere. Ammonium can also be oxidised to nitrogen in anoxic sediments using nitrite via the anammox process (nitrite and ammonium are converted directly into N2 gas). The excess loading of nitrogen in the ground, water and air from agricultural and industrial processes is currently a major environmental issue because natural processes are unable to capture all of the nitrogen.</a:t>
            </a:r>
            <a:endParaRPr lang="it-IT" altLang="it-IT" sz="1200"/>
          </a:p>
        </p:txBody>
      </p:sp>
      <p:sp>
        <p:nvSpPr>
          <p:cNvPr id="18436" name="TextBox 3">
            <a:extLst>
              <a:ext uri="{FF2B5EF4-FFF2-40B4-BE49-F238E27FC236}">
                <a16:creationId xmlns:a16="http://schemas.microsoft.com/office/drawing/2014/main" id="{F20CA748-DADA-83FF-D642-FA63A7DDE5C5}"/>
              </a:ext>
            </a:extLst>
          </p:cNvPr>
          <p:cNvSpPr txBox="1">
            <a:spLocks noChangeArrowheads="1"/>
          </p:cNvSpPr>
          <p:nvPr/>
        </p:nvSpPr>
        <p:spPr bwMode="auto">
          <a:xfrm>
            <a:off x="2549525" y="193675"/>
            <a:ext cx="68849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3000">
                <a:latin typeface="Arial" panose="020B0604020202020204" pitchFamily="34" charset="0"/>
                <a:cs typeface="Arial" panose="020B0604020202020204" pitchFamily="34" charset="0"/>
              </a:rPr>
              <a:t>Il ciclo dell’azoto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D717F519-94C8-C833-5D2B-947DC6FF57E1}"/>
              </a:ext>
            </a:extLst>
          </p:cNvPr>
          <p:cNvSpPr txBox="1">
            <a:spLocks noChangeArrowheads="1"/>
          </p:cNvSpPr>
          <p:nvPr/>
        </p:nvSpPr>
        <p:spPr bwMode="auto">
          <a:xfrm>
            <a:off x="3006725" y="193675"/>
            <a:ext cx="6532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2400">
                <a:latin typeface="Arial" panose="020B0604020202020204" pitchFamily="34" charset="0"/>
                <a:cs typeface="Arial" panose="020B0604020202020204" pitchFamily="34" charset="0"/>
              </a:rPr>
              <a:t>Il ciclo dell’azoto</a:t>
            </a:r>
          </a:p>
        </p:txBody>
      </p:sp>
      <p:pic>
        <p:nvPicPr>
          <p:cNvPr id="19459" name="Picture 3">
            <a:extLst>
              <a:ext uri="{FF2B5EF4-FFF2-40B4-BE49-F238E27FC236}">
                <a16:creationId xmlns:a16="http://schemas.microsoft.com/office/drawing/2014/main" id="{F50A9A73-8816-D337-3BD8-4521510D5A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6138" y="747713"/>
            <a:ext cx="41719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a:extLst>
              <a:ext uri="{FF2B5EF4-FFF2-40B4-BE49-F238E27FC236}">
                <a16:creationId xmlns:a16="http://schemas.microsoft.com/office/drawing/2014/main" id="{8D516883-8306-FCC8-F91D-45172A8EB151}"/>
              </a:ext>
            </a:extLst>
          </p:cNvPr>
          <p:cNvSpPr txBox="1">
            <a:spLocks noChangeArrowheads="1"/>
          </p:cNvSpPr>
          <p:nvPr/>
        </p:nvSpPr>
        <p:spPr bwMode="auto">
          <a:xfrm>
            <a:off x="125413" y="423863"/>
            <a:ext cx="3816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t-IT" altLang="it-IT" sz="1200"/>
              <a:t>Il ciclo biogeochimico dell’azoto è un ciclo soprattutto biochimico (gassoso-sedimentario), nel quale l’atmosfera si comporta sia come sorgente che come pozzo.  </a:t>
            </a:r>
          </a:p>
        </p:txBody>
      </p:sp>
      <p:sp>
        <p:nvSpPr>
          <p:cNvPr id="19461" name="TextBox 5">
            <a:extLst>
              <a:ext uri="{FF2B5EF4-FFF2-40B4-BE49-F238E27FC236}">
                <a16:creationId xmlns:a16="http://schemas.microsoft.com/office/drawing/2014/main" id="{39FF0A8D-A9EE-2E93-60DF-6DA1CD620756}"/>
              </a:ext>
            </a:extLst>
          </p:cNvPr>
          <p:cNvSpPr txBox="1">
            <a:spLocks noChangeArrowheads="1"/>
          </p:cNvSpPr>
          <p:nvPr/>
        </p:nvSpPr>
        <p:spPr bwMode="auto">
          <a:xfrm>
            <a:off x="7797800" y="3649663"/>
            <a:ext cx="3332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it-IT" altLang="it-IT" sz="1200"/>
              <a:t>L’azoto è un elemento essenziale per la vita ed è stato essenziale per lo sviluppo della società e dell’economia moderne. </a:t>
            </a:r>
          </a:p>
        </p:txBody>
      </p:sp>
      <p:pic>
        <p:nvPicPr>
          <p:cNvPr id="19462" name="Picture 6">
            <a:extLst>
              <a:ext uri="{FF2B5EF4-FFF2-40B4-BE49-F238E27FC236}">
                <a16:creationId xmlns:a16="http://schemas.microsoft.com/office/drawing/2014/main" id="{E9C31B38-F859-BDD9-735A-174AE99691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3038" y="3971925"/>
            <a:ext cx="499745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7">
            <a:extLst>
              <a:ext uri="{FF2B5EF4-FFF2-40B4-BE49-F238E27FC236}">
                <a16:creationId xmlns:a16="http://schemas.microsoft.com/office/drawing/2014/main" id="{97F71E44-2D7D-6DD8-7D72-F46469ABB713}"/>
              </a:ext>
            </a:extLst>
          </p:cNvPr>
          <p:cNvSpPr txBox="1">
            <a:spLocks noChangeArrowheads="1"/>
          </p:cNvSpPr>
          <p:nvPr/>
        </p:nvSpPr>
        <p:spPr bwMode="auto">
          <a:xfrm>
            <a:off x="3106738" y="5976938"/>
            <a:ext cx="1670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sz="1000"/>
              <a:t>Pg: petagrammo (10</a:t>
            </a:r>
            <a:r>
              <a:rPr lang="it-IT" altLang="it-IT" sz="1000" baseline="30000"/>
              <a:t>12</a:t>
            </a:r>
            <a:r>
              <a:rPr lang="it-IT" altLang="it-IT" sz="1000"/>
              <a:t>kg)</a:t>
            </a:r>
          </a:p>
          <a:p>
            <a:pPr eaLnBrk="1" hangingPunct="1"/>
            <a:r>
              <a:rPr lang="it-IT" altLang="it-IT" sz="1000"/>
              <a:t>Eg: exagrammo (10</a:t>
            </a:r>
            <a:r>
              <a:rPr lang="it-IT" altLang="it-IT" sz="1000" baseline="30000"/>
              <a:t>15</a:t>
            </a:r>
            <a:r>
              <a:rPr lang="it-IT" altLang="it-IT" sz="1000"/>
              <a:t> kg)</a:t>
            </a:r>
          </a:p>
          <a:p>
            <a:pPr eaLnBrk="1" hangingPunct="1"/>
            <a:r>
              <a:rPr lang="it-IT" altLang="it-IT" sz="1000"/>
              <a:t>Zg: zettagrammo (10</a:t>
            </a:r>
            <a:r>
              <a:rPr lang="it-IT" altLang="it-IT" sz="1000" baseline="30000"/>
              <a:t>18</a:t>
            </a:r>
            <a:r>
              <a:rPr lang="it-IT" altLang="it-IT" sz="1000"/>
              <a:t> kg) </a:t>
            </a:r>
          </a:p>
        </p:txBody>
      </p:sp>
      <p:pic>
        <p:nvPicPr>
          <p:cNvPr id="19464" name="Picture 8">
            <a:extLst>
              <a:ext uri="{FF2B5EF4-FFF2-40B4-BE49-F238E27FC236}">
                <a16:creationId xmlns:a16="http://schemas.microsoft.com/office/drawing/2014/main" id="{A1F75F0B-FFAE-3C85-E275-D22095D9AF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8863" y="4627563"/>
            <a:ext cx="42608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1">
            <a:extLst>
              <a:ext uri="{FF2B5EF4-FFF2-40B4-BE49-F238E27FC236}">
                <a16:creationId xmlns:a16="http://schemas.microsoft.com/office/drawing/2014/main" id="{6526FAAA-0D6D-98E6-0AEF-C014E1673A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73250" y="1184275"/>
            <a:ext cx="324802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482245EA-DFF5-82C6-2EAD-CF65792FE14A}"/>
              </a:ext>
            </a:extLst>
          </p:cNvPr>
          <p:cNvSpPr txBox="1">
            <a:spLocks noChangeArrowheads="1"/>
          </p:cNvSpPr>
          <p:nvPr/>
        </p:nvSpPr>
        <p:spPr bwMode="auto">
          <a:xfrm>
            <a:off x="1406525" y="803275"/>
            <a:ext cx="4502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In atmosfera l’azoto è presente come molecola biatomica, caratterizzata da un triplo legame. </a:t>
            </a:r>
          </a:p>
        </p:txBody>
      </p:sp>
      <p:pic>
        <p:nvPicPr>
          <p:cNvPr id="20483" name="Picture 4" descr="Azoto elementare (N2), il modello molecolare. Il gas di azoto è il  principale componente dell'atmosfera della terra Foto stock - Alamy">
            <a:extLst>
              <a:ext uri="{FF2B5EF4-FFF2-40B4-BE49-F238E27FC236}">
                <a16:creationId xmlns:a16="http://schemas.microsoft.com/office/drawing/2014/main" id="{325AF1F0-5EEA-5DA4-8B41-93B77D5C5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04813"/>
            <a:ext cx="24193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rved Up Arrow 2">
            <a:extLst>
              <a:ext uri="{FF2B5EF4-FFF2-40B4-BE49-F238E27FC236}">
                <a16:creationId xmlns:a16="http://schemas.microsoft.com/office/drawing/2014/main" id="{8DCDF336-EE82-A17E-DCB8-67F2AEAEC1B8}"/>
              </a:ext>
            </a:extLst>
          </p:cNvPr>
          <p:cNvSpPr/>
          <p:nvPr/>
        </p:nvSpPr>
        <p:spPr>
          <a:xfrm rot="976812">
            <a:off x="4422775" y="1966913"/>
            <a:ext cx="3455988" cy="11874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solidFill>
                <a:schemeClr val="tx1"/>
              </a:solidFill>
            </a:endParaRPr>
          </a:p>
        </p:txBody>
      </p:sp>
      <p:pic>
        <p:nvPicPr>
          <p:cNvPr id="20485" name="Picture 5">
            <a:extLst>
              <a:ext uri="{FF2B5EF4-FFF2-40B4-BE49-F238E27FC236}">
                <a16:creationId xmlns:a16="http://schemas.microsoft.com/office/drawing/2014/main" id="{334A507E-4BAE-B174-5A93-3C38DA09ED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6363" y="3344863"/>
            <a:ext cx="425608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3">
            <a:extLst>
              <a:ext uri="{FF2B5EF4-FFF2-40B4-BE49-F238E27FC236}">
                <a16:creationId xmlns:a16="http://schemas.microsoft.com/office/drawing/2014/main" id="{23D066A7-6854-3AE9-F26D-29B4146B438E}"/>
              </a:ext>
            </a:extLst>
          </p:cNvPr>
          <p:cNvSpPr txBox="1">
            <a:spLocks noChangeArrowheads="1"/>
          </p:cNvSpPr>
          <p:nvPr/>
        </p:nvSpPr>
        <p:spPr bwMode="auto">
          <a:xfrm>
            <a:off x="695325" y="3262313"/>
            <a:ext cx="5089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I processi attraverso i quali la molecola di azoto viene «attaccata» chimicamente e convertita in altre forme prendono il nome di fissazione dell’azoto. </a:t>
            </a:r>
          </a:p>
          <a:p>
            <a:pPr eaLnBrk="1" hangingPunct="1"/>
            <a:r>
              <a:rPr lang="it-IT" altLang="it-IT"/>
              <a:t>Quest processi possono essere di tipo riduttivo o di tipo ossidativo</a:t>
            </a:r>
          </a:p>
        </p:txBody>
      </p:sp>
      <p:cxnSp>
        <p:nvCxnSpPr>
          <p:cNvPr id="7" name="Straight Arrow Connector 6">
            <a:extLst>
              <a:ext uri="{FF2B5EF4-FFF2-40B4-BE49-F238E27FC236}">
                <a16:creationId xmlns:a16="http://schemas.microsoft.com/office/drawing/2014/main" id="{1EC7D95D-BFEE-001E-961E-421F6DF7D554}"/>
              </a:ext>
            </a:extLst>
          </p:cNvPr>
          <p:cNvCxnSpPr/>
          <p:nvPr/>
        </p:nvCxnSpPr>
        <p:spPr>
          <a:xfrm flipV="1">
            <a:off x="4905375" y="4000500"/>
            <a:ext cx="4362450" cy="149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C0AE02-38E8-B3E4-E7F8-597F28C80069}"/>
              </a:ext>
            </a:extLst>
          </p:cNvPr>
          <p:cNvCxnSpPr/>
          <p:nvPr/>
        </p:nvCxnSpPr>
        <p:spPr>
          <a:xfrm flipV="1">
            <a:off x="2154238" y="4316413"/>
            <a:ext cx="7113587" cy="282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89" name="TextBox 12">
            <a:extLst>
              <a:ext uri="{FF2B5EF4-FFF2-40B4-BE49-F238E27FC236}">
                <a16:creationId xmlns:a16="http://schemas.microsoft.com/office/drawing/2014/main" id="{419E8113-D739-EA4C-1F58-34019FE14B7B}"/>
              </a:ext>
            </a:extLst>
          </p:cNvPr>
          <p:cNvSpPr txBox="1">
            <a:spLocks noChangeArrowheads="1"/>
          </p:cNvSpPr>
          <p:nvPr/>
        </p:nvSpPr>
        <p:spPr bwMode="auto">
          <a:xfrm>
            <a:off x="844550" y="5160963"/>
            <a:ext cx="3446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Nel processo ossidativo: N</a:t>
            </a:r>
            <a:r>
              <a:rPr lang="it-IT" altLang="it-IT" baseline="30000"/>
              <a:t>0</a:t>
            </a:r>
            <a:r>
              <a:rPr lang="it-IT" altLang="it-IT"/>
              <a:t>      N</a:t>
            </a:r>
            <a:r>
              <a:rPr lang="it-IT" altLang="it-IT" baseline="30000"/>
              <a:t>5+</a:t>
            </a:r>
          </a:p>
          <a:p>
            <a:pPr eaLnBrk="1" hangingPunct="1"/>
            <a:r>
              <a:rPr lang="it-IT" altLang="it-IT"/>
              <a:t>Nel processo riduttivo:    N</a:t>
            </a:r>
            <a:r>
              <a:rPr lang="it-IT" altLang="it-IT" baseline="30000"/>
              <a:t>0</a:t>
            </a:r>
            <a:r>
              <a:rPr lang="it-IT" altLang="it-IT"/>
              <a:t>      N</a:t>
            </a:r>
            <a:r>
              <a:rPr lang="it-IT" altLang="it-IT" baseline="30000"/>
              <a:t>-3</a:t>
            </a:r>
          </a:p>
        </p:txBody>
      </p:sp>
      <p:cxnSp>
        <p:nvCxnSpPr>
          <p:cNvPr id="18" name="Straight Arrow Connector 17">
            <a:extLst>
              <a:ext uri="{FF2B5EF4-FFF2-40B4-BE49-F238E27FC236}">
                <a16:creationId xmlns:a16="http://schemas.microsoft.com/office/drawing/2014/main" id="{BC68CCDF-73B2-EF90-E53D-67DF981E4EFF}"/>
              </a:ext>
            </a:extLst>
          </p:cNvPr>
          <p:cNvCxnSpPr/>
          <p:nvPr/>
        </p:nvCxnSpPr>
        <p:spPr>
          <a:xfrm>
            <a:off x="3432175" y="5359400"/>
            <a:ext cx="3254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140A41-95F1-A956-1E89-B90475D6512B}"/>
              </a:ext>
            </a:extLst>
          </p:cNvPr>
          <p:cNvCxnSpPr/>
          <p:nvPr/>
        </p:nvCxnSpPr>
        <p:spPr>
          <a:xfrm>
            <a:off x="3432175" y="5626100"/>
            <a:ext cx="3254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92" name="TextBox 18">
            <a:extLst>
              <a:ext uri="{FF2B5EF4-FFF2-40B4-BE49-F238E27FC236}">
                <a16:creationId xmlns:a16="http://schemas.microsoft.com/office/drawing/2014/main" id="{E4443704-673E-58F8-20C6-0DB57EF9E03A}"/>
              </a:ext>
            </a:extLst>
          </p:cNvPr>
          <p:cNvSpPr txBox="1">
            <a:spLocks noChangeArrowheads="1"/>
          </p:cNvSpPr>
          <p:nvPr/>
        </p:nvSpPr>
        <p:spPr bwMode="auto">
          <a:xfrm>
            <a:off x="5170488" y="5203825"/>
            <a:ext cx="5389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2 N</a:t>
            </a:r>
            <a:r>
              <a:rPr lang="it-IT" altLang="it-IT" baseline="-25000"/>
              <a:t>2</a:t>
            </a:r>
            <a:r>
              <a:rPr lang="it-IT" altLang="it-IT"/>
              <a:t>  +5 O</a:t>
            </a:r>
            <a:r>
              <a:rPr lang="it-IT" altLang="it-IT" baseline="-25000"/>
              <a:t>2</a:t>
            </a:r>
            <a:r>
              <a:rPr lang="it-IT" altLang="it-IT"/>
              <a:t> + 2H</a:t>
            </a:r>
            <a:r>
              <a:rPr lang="it-IT" altLang="it-IT" baseline="-25000"/>
              <a:t>2</a:t>
            </a:r>
            <a:r>
              <a:rPr lang="it-IT" altLang="it-IT"/>
              <a:t>O +aq  =  4H</a:t>
            </a:r>
            <a:r>
              <a:rPr lang="it-IT" altLang="it-IT" baseline="30000"/>
              <a:t>+</a:t>
            </a:r>
            <a:r>
              <a:rPr lang="it-IT" altLang="it-IT"/>
              <a:t>(aq)  + 4NO</a:t>
            </a:r>
            <a:r>
              <a:rPr lang="it-IT" altLang="it-IT" baseline="-25000"/>
              <a:t>3</a:t>
            </a:r>
            <a:r>
              <a:rPr lang="it-IT" altLang="it-IT" baseline="30000"/>
              <a:t>-</a:t>
            </a:r>
            <a:r>
              <a:rPr lang="it-IT" altLang="it-IT"/>
              <a:t> (aq)  </a:t>
            </a:r>
          </a:p>
        </p:txBody>
      </p:sp>
      <p:sp>
        <p:nvSpPr>
          <p:cNvPr id="20493" name="TextBox 22">
            <a:extLst>
              <a:ext uri="{FF2B5EF4-FFF2-40B4-BE49-F238E27FC236}">
                <a16:creationId xmlns:a16="http://schemas.microsoft.com/office/drawing/2014/main" id="{CB8291C3-D83A-A5B3-4CFD-7E6C127BBAF5}"/>
              </a:ext>
            </a:extLst>
          </p:cNvPr>
          <p:cNvSpPr txBox="1">
            <a:spLocks noChangeArrowheads="1"/>
          </p:cNvSpPr>
          <p:nvPr/>
        </p:nvSpPr>
        <p:spPr bwMode="auto">
          <a:xfrm>
            <a:off x="5178425" y="5715000"/>
            <a:ext cx="685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2 N</a:t>
            </a:r>
            <a:r>
              <a:rPr lang="it-IT" altLang="it-IT" baseline="-25000"/>
              <a:t>2</a:t>
            </a:r>
            <a:r>
              <a:rPr lang="it-IT" altLang="it-IT"/>
              <a:t>  +3 CH</a:t>
            </a:r>
            <a:r>
              <a:rPr lang="it-IT" altLang="it-IT" baseline="-25000"/>
              <a:t>2</a:t>
            </a:r>
            <a:r>
              <a:rPr lang="it-IT" altLang="it-IT"/>
              <a:t>O (biota) + 6H</a:t>
            </a:r>
            <a:r>
              <a:rPr lang="it-IT" altLang="it-IT" baseline="-25000"/>
              <a:t>2</a:t>
            </a:r>
            <a:r>
              <a:rPr lang="it-IT" altLang="it-IT"/>
              <a:t>O +aq  =  3NH</a:t>
            </a:r>
            <a:r>
              <a:rPr lang="it-IT" altLang="it-IT" baseline="-25000"/>
              <a:t>4</a:t>
            </a:r>
            <a:r>
              <a:rPr lang="it-IT" altLang="it-IT" baseline="30000"/>
              <a:t>+</a:t>
            </a:r>
            <a:r>
              <a:rPr lang="it-IT" altLang="it-IT"/>
              <a:t>(aq)  + NH</a:t>
            </a:r>
            <a:r>
              <a:rPr lang="it-IT" altLang="it-IT" baseline="-25000"/>
              <a:t>3</a:t>
            </a:r>
            <a:r>
              <a:rPr lang="it-IT" altLang="it-IT"/>
              <a:t> + 3HCO</a:t>
            </a:r>
            <a:r>
              <a:rPr lang="it-IT" altLang="it-IT" baseline="-25000"/>
              <a:t>3</a:t>
            </a:r>
            <a:r>
              <a:rPr lang="it-IT" altLang="it-IT" baseline="30000"/>
              <a:t>-</a:t>
            </a:r>
            <a:r>
              <a:rPr lang="it-IT" altLang="it-IT"/>
              <a:t> (aq)  </a:t>
            </a:r>
          </a:p>
        </p:txBody>
      </p:sp>
      <p:sp>
        <p:nvSpPr>
          <p:cNvPr id="20" name="Oval 19">
            <a:extLst>
              <a:ext uri="{FF2B5EF4-FFF2-40B4-BE49-F238E27FC236}">
                <a16:creationId xmlns:a16="http://schemas.microsoft.com/office/drawing/2014/main" id="{02B3DC39-F146-456C-9E43-A07F324C1B6F}"/>
              </a:ext>
            </a:extLst>
          </p:cNvPr>
          <p:cNvSpPr/>
          <p:nvPr/>
        </p:nvSpPr>
        <p:spPr>
          <a:xfrm>
            <a:off x="7623175" y="5156200"/>
            <a:ext cx="984250" cy="465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5" name="Oval 24">
            <a:extLst>
              <a:ext uri="{FF2B5EF4-FFF2-40B4-BE49-F238E27FC236}">
                <a16:creationId xmlns:a16="http://schemas.microsoft.com/office/drawing/2014/main" id="{5AFF607F-69AB-0725-38F0-985BFC8A9596}"/>
              </a:ext>
            </a:extLst>
          </p:cNvPr>
          <p:cNvSpPr/>
          <p:nvPr/>
        </p:nvSpPr>
        <p:spPr>
          <a:xfrm>
            <a:off x="10220325" y="5667375"/>
            <a:ext cx="984250" cy="463550"/>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0496" name="TextBox 23">
            <a:extLst>
              <a:ext uri="{FF2B5EF4-FFF2-40B4-BE49-F238E27FC236}">
                <a16:creationId xmlns:a16="http://schemas.microsoft.com/office/drawing/2014/main" id="{9B36C26F-1B9A-9D1C-AABB-7CFBB008706A}"/>
              </a:ext>
            </a:extLst>
          </p:cNvPr>
          <p:cNvSpPr txBox="1">
            <a:spLocks noChangeArrowheads="1"/>
          </p:cNvSpPr>
          <p:nvPr/>
        </p:nvSpPr>
        <p:spPr bwMode="auto">
          <a:xfrm>
            <a:off x="1266825" y="6315075"/>
            <a:ext cx="1010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Dai flussi riportati in tabella, possiamo osservare che i processi naturali e quelli antropici si bilanciano</a:t>
            </a:r>
          </a:p>
        </p:txBody>
      </p:sp>
      <p:sp>
        <p:nvSpPr>
          <p:cNvPr id="20497" name="TextBox 27">
            <a:extLst>
              <a:ext uri="{FF2B5EF4-FFF2-40B4-BE49-F238E27FC236}">
                <a16:creationId xmlns:a16="http://schemas.microsoft.com/office/drawing/2014/main" id="{76C58426-8BA5-7B10-FAAD-437C3F3E252C}"/>
              </a:ext>
            </a:extLst>
          </p:cNvPr>
          <p:cNvSpPr txBox="1">
            <a:spLocks noChangeArrowheads="1"/>
          </p:cNvSpPr>
          <p:nvPr/>
        </p:nvSpPr>
        <p:spPr bwMode="auto">
          <a:xfrm>
            <a:off x="8093075" y="4699000"/>
            <a:ext cx="2619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sz="1000"/>
              <a:t>Tg: teragammo (10</a:t>
            </a:r>
            <a:r>
              <a:rPr lang="it-IT" altLang="it-IT" sz="1000" baseline="30000"/>
              <a:t>9</a:t>
            </a:r>
            <a:r>
              <a:rPr lang="it-IT" altLang="it-IT" sz="1000"/>
              <a:t> 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6777D863-FA3D-D7FD-1E03-C724D534FC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049338"/>
            <a:ext cx="5781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a:extLst>
              <a:ext uri="{FF2B5EF4-FFF2-40B4-BE49-F238E27FC236}">
                <a16:creationId xmlns:a16="http://schemas.microsoft.com/office/drawing/2014/main" id="{A443C7D9-7EFD-314B-C2AF-35645D9961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90625"/>
            <a:ext cx="33718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391EA203-4908-1DD0-D9B7-E5353F501A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711200"/>
            <a:ext cx="33369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3">
            <a:extLst>
              <a:ext uri="{FF2B5EF4-FFF2-40B4-BE49-F238E27FC236}">
                <a16:creationId xmlns:a16="http://schemas.microsoft.com/office/drawing/2014/main" id="{0B371A82-AFBD-66EC-FE99-2EB4A4A65C80}"/>
              </a:ext>
            </a:extLst>
          </p:cNvPr>
          <p:cNvSpPr txBox="1">
            <a:spLocks noChangeArrowheads="1"/>
          </p:cNvSpPr>
          <p:nvPr/>
        </p:nvSpPr>
        <p:spPr bwMode="auto">
          <a:xfrm>
            <a:off x="447675" y="711200"/>
            <a:ext cx="1574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sz="1500"/>
              <a:t>L’insieme dei processi naturali che portano alla fissazione dell’azoto avvengo soprattutto attraverso l’atmosfera e possono essere così rappresentati: </a:t>
            </a:r>
          </a:p>
        </p:txBody>
      </p:sp>
      <p:sp>
        <p:nvSpPr>
          <p:cNvPr id="5" name="Oval 4">
            <a:extLst>
              <a:ext uri="{FF2B5EF4-FFF2-40B4-BE49-F238E27FC236}">
                <a16:creationId xmlns:a16="http://schemas.microsoft.com/office/drawing/2014/main" id="{67B716FD-D00B-6832-BC76-7A135CAC9DC1}"/>
              </a:ext>
            </a:extLst>
          </p:cNvPr>
          <p:cNvSpPr/>
          <p:nvPr/>
        </p:nvSpPr>
        <p:spPr>
          <a:xfrm>
            <a:off x="2944813" y="1628775"/>
            <a:ext cx="1160462" cy="1138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Oval 5">
            <a:extLst>
              <a:ext uri="{FF2B5EF4-FFF2-40B4-BE49-F238E27FC236}">
                <a16:creationId xmlns:a16="http://schemas.microsoft.com/office/drawing/2014/main" id="{CE6FA449-E6C5-196E-FF88-D0BF062CC68A}"/>
              </a:ext>
            </a:extLst>
          </p:cNvPr>
          <p:cNvSpPr/>
          <p:nvPr/>
        </p:nvSpPr>
        <p:spPr>
          <a:xfrm>
            <a:off x="4179888" y="1628775"/>
            <a:ext cx="1160462" cy="11382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1510" name="TextBox 6">
            <a:extLst>
              <a:ext uri="{FF2B5EF4-FFF2-40B4-BE49-F238E27FC236}">
                <a16:creationId xmlns:a16="http://schemas.microsoft.com/office/drawing/2014/main" id="{08A20BEA-57B7-76AB-4D94-7443251673C2}"/>
              </a:ext>
            </a:extLst>
          </p:cNvPr>
          <p:cNvSpPr txBox="1">
            <a:spLocks noChangeArrowheads="1"/>
          </p:cNvSpPr>
          <p:nvPr/>
        </p:nvSpPr>
        <p:spPr bwMode="auto">
          <a:xfrm>
            <a:off x="6492875" y="825500"/>
            <a:ext cx="5205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solidFill>
                  <a:srgbClr val="FF0000"/>
                </a:solidFill>
              </a:rPr>
              <a:t>Processo sia inorganico che mediato da microrganismi</a:t>
            </a:r>
          </a:p>
        </p:txBody>
      </p:sp>
      <p:sp>
        <p:nvSpPr>
          <p:cNvPr id="21511" name="TextBox 7">
            <a:extLst>
              <a:ext uri="{FF2B5EF4-FFF2-40B4-BE49-F238E27FC236}">
                <a16:creationId xmlns:a16="http://schemas.microsoft.com/office/drawing/2014/main" id="{28E772E9-CD94-6C10-AB24-0CC3D22A7502}"/>
              </a:ext>
            </a:extLst>
          </p:cNvPr>
          <p:cNvSpPr txBox="1">
            <a:spLocks noChangeArrowheads="1"/>
          </p:cNvSpPr>
          <p:nvPr/>
        </p:nvSpPr>
        <p:spPr bwMode="auto">
          <a:xfrm>
            <a:off x="6492875" y="1258888"/>
            <a:ext cx="5002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solidFill>
                  <a:srgbClr val="00B050"/>
                </a:solidFill>
              </a:rPr>
              <a:t>Processo mediato dai soli microrganismi:</a:t>
            </a:r>
          </a:p>
        </p:txBody>
      </p:sp>
      <p:sp>
        <p:nvSpPr>
          <p:cNvPr id="21512" name="TextBox 8">
            <a:extLst>
              <a:ext uri="{FF2B5EF4-FFF2-40B4-BE49-F238E27FC236}">
                <a16:creationId xmlns:a16="http://schemas.microsoft.com/office/drawing/2014/main" id="{29F2E63D-3411-D706-03CD-5D2AA7322BF0}"/>
              </a:ext>
            </a:extLst>
          </p:cNvPr>
          <p:cNvSpPr txBox="1">
            <a:spLocks noChangeArrowheads="1"/>
          </p:cNvSpPr>
          <p:nvPr/>
        </p:nvSpPr>
        <p:spPr bwMode="auto">
          <a:xfrm>
            <a:off x="6492875" y="1828800"/>
            <a:ext cx="5389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 N</a:t>
            </a:r>
            <a:r>
              <a:rPr lang="it-IT" altLang="it-IT" baseline="-25000"/>
              <a:t>2</a:t>
            </a:r>
            <a:r>
              <a:rPr lang="it-IT" altLang="it-IT"/>
              <a:t>  +8 O</a:t>
            </a:r>
            <a:r>
              <a:rPr lang="it-IT" altLang="it-IT" baseline="-25000"/>
              <a:t>2</a:t>
            </a:r>
            <a:r>
              <a:rPr lang="it-IT" altLang="it-IT"/>
              <a:t> + 8 e-  =  2H</a:t>
            </a:r>
            <a:r>
              <a:rPr lang="it-IT" altLang="it-IT" baseline="-25000"/>
              <a:t>2</a:t>
            </a:r>
            <a:r>
              <a:rPr lang="it-IT" altLang="it-IT"/>
              <a:t>  + 2NH</a:t>
            </a:r>
            <a:r>
              <a:rPr lang="it-IT" altLang="it-IT" baseline="-25000"/>
              <a:t>3</a:t>
            </a:r>
            <a:r>
              <a:rPr lang="it-IT" altLang="it-IT"/>
              <a:t> + 8 OH</a:t>
            </a:r>
            <a:r>
              <a:rPr lang="it-IT" altLang="it-IT" baseline="30000"/>
              <a:t>-</a:t>
            </a:r>
            <a:r>
              <a:rPr lang="it-IT" altLang="it-IT"/>
              <a:t>  </a:t>
            </a:r>
          </a:p>
        </p:txBody>
      </p:sp>
      <p:sp>
        <p:nvSpPr>
          <p:cNvPr id="10" name="Oval 9">
            <a:extLst>
              <a:ext uri="{FF2B5EF4-FFF2-40B4-BE49-F238E27FC236}">
                <a16:creationId xmlns:a16="http://schemas.microsoft.com/office/drawing/2014/main" id="{9844BBCE-926E-B8B8-A854-943D75CEC029}"/>
              </a:ext>
            </a:extLst>
          </p:cNvPr>
          <p:cNvSpPr/>
          <p:nvPr/>
        </p:nvSpPr>
        <p:spPr>
          <a:xfrm>
            <a:off x="2714625" y="2767013"/>
            <a:ext cx="2928938" cy="806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12" name="Straight Arrow Connector 11">
            <a:extLst>
              <a:ext uri="{FF2B5EF4-FFF2-40B4-BE49-F238E27FC236}">
                <a16:creationId xmlns:a16="http://schemas.microsoft.com/office/drawing/2014/main" id="{A8A7AC9E-59C1-5AAE-9E76-F48C0A1F7F2E}"/>
              </a:ext>
            </a:extLst>
          </p:cNvPr>
          <p:cNvCxnSpPr/>
          <p:nvPr/>
        </p:nvCxnSpPr>
        <p:spPr>
          <a:xfrm flipV="1">
            <a:off x="5643563" y="3173413"/>
            <a:ext cx="849312" cy="44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15" name="TextBox 13">
            <a:extLst>
              <a:ext uri="{FF2B5EF4-FFF2-40B4-BE49-F238E27FC236}">
                <a16:creationId xmlns:a16="http://schemas.microsoft.com/office/drawing/2014/main" id="{E492FC72-7CC7-98A9-2FFB-A8875DE8255A}"/>
              </a:ext>
            </a:extLst>
          </p:cNvPr>
          <p:cNvSpPr txBox="1">
            <a:spLocks noChangeArrowheads="1"/>
          </p:cNvSpPr>
          <p:nvPr/>
        </p:nvSpPr>
        <p:spPr bwMode="auto">
          <a:xfrm>
            <a:off x="6615113" y="2571750"/>
            <a:ext cx="526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Processo ossidativo (nitrificazione) mediato da microrganismi del suolo: </a:t>
            </a:r>
          </a:p>
        </p:txBody>
      </p:sp>
      <p:sp>
        <p:nvSpPr>
          <p:cNvPr id="21516" name="TextBox 14">
            <a:extLst>
              <a:ext uri="{FF2B5EF4-FFF2-40B4-BE49-F238E27FC236}">
                <a16:creationId xmlns:a16="http://schemas.microsoft.com/office/drawing/2014/main" id="{6C237480-6B5A-1D83-B61C-4E802CE53A4D}"/>
              </a:ext>
            </a:extLst>
          </p:cNvPr>
          <p:cNvSpPr txBox="1">
            <a:spLocks noChangeArrowheads="1"/>
          </p:cNvSpPr>
          <p:nvPr/>
        </p:nvSpPr>
        <p:spPr bwMode="auto">
          <a:xfrm>
            <a:off x="8075613" y="3324225"/>
            <a:ext cx="246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 NH</a:t>
            </a:r>
            <a:r>
              <a:rPr lang="it-IT" altLang="it-IT" baseline="-25000"/>
              <a:t>4</a:t>
            </a:r>
            <a:r>
              <a:rPr lang="it-IT" altLang="it-IT" baseline="30000"/>
              <a:t>+</a:t>
            </a:r>
            <a:r>
              <a:rPr lang="it-IT" altLang="it-IT"/>
              <a:t> …      …NO</a:t>
            </a:r>
            <a:r>
              <a:rPr lang="it-IT" altLang="it-IT" baseline="-25000"/>
              <a:t>3</a:t>
            </a:r>
            <a:r>
              <a:rPr lang="it-IT" altLang="it-IT" baseline="30000"/>
              <a:t>-</a:t>
            </a:r>
            <a:r>
              <a:rPr lang="it-IT" altLang="it-IT"/>
              <a:t>  </a:t>
            </a:r>
          </a:p>
        </p:txBody>
      </p:sp>
      <p:cxnSp>
        <p:nvCxnSpPr>
          <p:cNvPr id="17" name="Straight Arrow Connector 16">
            <a:extLst>
              <a:ext uri="{FF2B5EF4-FFF2-40B4-BE49-F238E27FC236}">
                <a16:creationId xmlns:a16="http://schemas.microsoft.com/office/drawing/2014/main" id="{653048D7-7587-370D-160D-6C7CE29D7EA4}"/>
              </a:ext>
            </a:extLst>
          </p:cNvPr>
          <p:cNvCxnSpPr/>
          <p:nvPr/>
        </p:nvCxnSpPr>
        <p:spPr>
          <a:xfrm>
            <a:off x="8845550" y="3481388"/>
            <a:ext cx="4032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4FF979B6-01E2-B339-3046-19220B4BFFF4}"/>
              </a:ext>
            </a:extLst>
          </p:cNvPr>
          <p:cNvSpPr/>
          <p:nvPr/>
        </p:nvSpPr>
        <p:spPr>
          <a:xfrm>
            <a:off x="9188450" y="3175000"/>
            <a:ext cx="623888" cy="695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1519" name="TextBox 18">
            <a:extLst>
              <a:ext uri="{FF2B5EF4-FFF2-40B4-BE49-F238E27FC236}">
                <a16:creationId xmlns:a16="http://schemas.microsoft.com/office/drawing/2014/main" id="{6CB4A095-1472-4879-7502-DEDAE93A3898}"/>
              </a:ext>
            </a:extLst>
          </p:cNvPr>
          <p:cNvSpPr txBox="1">
            <a:spLocks noChangeArrowheads="1"/>
          </p:cNvSpPr>
          <p:nvPr/>
        </p:nvSpPr>
        <p:spPr bwMode="auto">
          <a:xfrm>
            <a:off x="10071100" y="3046413"/>
            <a:ext cx="1552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Principale fonte di azoto per le piante</a:t>
            </a:r>
          </a:p>
        </p:txBody>
      </p:sp>
      <p:cxnSp>
        <p:nvCxnSpPr>
          <p:cNvPr id="21" name="Straight Arrow Connector 20">
            <a:extLst>
              <a:ext uri="{FF2B5EF4-FFF2-40B4-BE49-F238E27FC236}">
                <a16:creationId xmlns:a16="http://schemas.microsoft.com/office/drawing/2014/main" id="{E0CA92A0-C794-41BA-21F6-284CF0A4BC17}"/>
              </a:ext>
            </a:extLst>
          </p:cNvPr>
          <p:cNvCxnSpPr>
            <a:endCxn id="21521" idx="1"/>
          </p:cNvCxnSpPr>
          <p:nvPr/>
        </p:nvCxnSpPr>
        <p:spPr>
          <a:xfrm>
            <a:off x="3394075" y="2365375"/>
            <a:ext cx="1090613" cy="1730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21" name="TextBox 21">
            <a:extLst>
              <a:ext uri="{FF2B5EF4-FFF2-40B4-BE49-F238E27FC236}">
                <a16:creationId xmlns:a16="http://schemas.microsoft.com/office/drawing/2014/main" id="{A3EC2409-2965-7B49-869B-AD13129FB3D9}"/>
              </a:ext>
            </a:extLst>
          </p:cNvPr>
          <p:cNvSpPr txBox="1">
            <a:spLocks noChangeArrowheads="1"/>
          </p:cNvSpPr>
          <p:nvPr/>
        </p:nvSpPr>
        <p:spPr bwMode="auto">
          <a:xfrm>
            <a:off x="4484688" y="3771900"/>
            <a:ext cx="1938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Denitrificazione </a:t>
            </a:r>
          </a:p>
          <a:p>
            <a:pPr eaLnBrk="1" hangingPunct="1"/>
            <a:endParaRPr lang="it-IT" altLang="it-IT"/>
          </a:p>
        </p:txBody>
      </p:sp>
      <p:sp>
        <p:nvSpPr>
          <p:cNvPr id="21522" name="TextBox 22">
            <a:extLst>
              <a:ext uri="{FF2B5EF4-FFF2-40B4-BE49-F238E27FC236}">
                <a16:creationId xmlns:a16="http://schemas.microsoft.com/office/drawing/2014/main" id="{7B9B2906-D6E4-3FAE-29BD-0EA84DE61282}"/>
              </a:ext>
            </a:extLst>
          </p:cNvPr>
          <p:cNvSpPr txBox="1">
            <a:spLocks noChangeArrowheads="1"/>
          </p:cNvSpPr>
          <p:nvPr/>
        </p:nvSpPr>
        <p:spPr bwMode="auto">
          <a:xfrm>
            <a:off x="4327525" y="4127500"/>
            <a:ext cx="3649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NO</a:t>
            </a:r>
            <a:r>
              <a:rPr lang="it-IT" altLang="it-IT" baseline="-25000"/>
              <a:t>3</a:t>
            </a:r>
            <a:r>
              <a:rPr lang="it-IT" altLang="it-IT" baseline="30000"/>
              <a:t>-</a:t>
            </a:r>
            <a:r>
              <a:rPr lang="it-IT" altLang="it-IT"/>
              <a:t> + 2H</a:t>
            </a:r>
            <a:r>
              <a:rPr lang="it-IT" altLang="it-IT" baseline="30000"/>
              <a:t>+</a:t>
            </a:r>
            <a:r>
              <a:rPr lang="it-IT" altLang="it-IT"/>
              <a:t> + 5H</a:t>
            </a:r>
            <a:r>
              <a:rPr lang="it-IT" altLang="it-IT" baseline="-25000"/>
              <a:t>2</a:t>
            </a:r>
            <a:r>
              <a:rPr lang="it-IT" altLang="it-IT"/>
              <a:t> = N</a:t>
            </a:r>
            <a:r>
              <a:rPr lang="it-IT" altLang="it-IT" baseline="-25000"/>
              <a:t>2</a:t>
            </a:r>
            <a:r>
              <a:rPr lang="it-IT" altLang="it-IT"/>
              <a:t> + 6H</a:t>
            </a:r>
            <a:r>
              <a:rPr lang="it-IT" altLang="it-IT" baseline="-25000"/>
              <a:t>2</a:t>
            </a:r>
            <a:r>
              <a:rPr lang="it-IT" altLang="it-IT"/>
              <a:t>O</a:t>
            </a:r>
          </a:p>
        </p:txBody>
      </p:sp>
      <p:sp>
        <p:nvSpPr>
          <p:cNvPr id="21523" name="TextBox 23">
            <a:extLst>
              <a:ext uri="{FF2B5EF4-FFF2-40B4-BE49-F238E27FC236}">
                <a16:creationId xmlns:a16="http://schemas.microsoft.com/office/drawing/2014/main" id="{048E3BE3-FC52-F3A9-06F1-696C62D3BD9E}"/>
              </a:ext>
            </a:extLst>
          </p:cNvPr>
          <p:cNvSpPr txBox="1">
            <a:spLocks noChangeArrowheads="1"/>
          </p:cNvSpPr>
          <p:nvPr/>
        </p:nvSpPr>
        <p:spPr bwMode="auto">
          <a:xfrm>
            <a:off x="2668588" y="149225"/>
            <a:ext cx="62420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a:t>Ciclo dell’azoto nella biosfera</a:t>
            </a:r>
          </a:p>
        </p:txBody>
      </p:sp>
      <p:sp>
        <p:nvSpPr>
          <p:cNvPr id="21524" name="TextBox 25">
            <a:extLst>
              <a:ext uri="{FF2B5EF4-FFF2-40B4-BE49-F238E27FC236}">
                <a16:creationId xmlns:a16="http://schemas.microsoft.com/office/drawing/2014/main" id="{71F02DD9-E832-44B6-6F81-8356BA44E4A5}"/>
              </a:ext>
            </a:extLst>
          </p:cNvPr>
          <p:cNvSpPr txBox="1">
            <a:spLocks noChangeArrowheads="1"/>
          </p:cNvSpPr>
          <p:nvPr/>
        </p:nvSpPr>
        <p:spPr bwMode="auto">
          <a:xfrm>
            <a:off x="447675" y="4822825"/>
            <a:ext cx="3324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a:t>Fissazione dell’azoto tramite </a:t>
            </a:r>
            <a:r>
              <a:rPr lang="it-IT" altLang="it-IT" i="1"/>
              <a:t>lightning</a:t>
            </a:r>
          </a:p>
        </p:txBody>
      </p:sp>
      <p:sp>
        <p:nvSpPr>
          <p:cNvPr id="21525" name="TextBox 26">
            <a:extLst>
              <a:ext uri="{FF2B5EF4-FFF2-40B4-BE49-F238E27FC236}">
                <a16:creationId xmlns:a16="http://schemas.microsoft.com/office/drawing/2014/main" id="{28CD1504-9E00-C25F-4C50-C4FEF76136F3}"/>
              </a:ext>
            </a:extLst>
          </p:cNvPr>
          <p:cNvSpPr txBox="1">
            <a:spLocks noChangeArrowheads="1"/>
          </p:cNvSpPr>
          <p:nvPr/>
        </p:nvSpPr>
        <p:spPr bwMode="auto">
          <a:xfrm>
            <a:off x="625475" y="5503863"/>
            <a:ext cx="538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 ½ N</a:t>
            </a:r>
            <a:r>
              <a:rPr lang="it-IT" altLang="it-IT" baseline="-25000"/>
              <a:t>2 (g)</a:t>
            </a:r>
            <a:r>
              <a:rPr lang="it-IT" altLang="it-IT"/>
              <a:t>  +1/2 O</a:t>
            </a:r>
            <a:r>
              <a:rPr lang="it-IT" altLang="it-IT" baseline="-25000"/>
              <a:t>2 (g)</a:t>
            </a:r>
            <a:r>
              <a:rPr lang="it-IT" altLang="it-IT"/>
              <a:t>  =  NO </a:t>
            </a:r>
            <a:r>
              <a:rPr lang="it-IT" altLang="it-IT" baseline="-25000"/>
              <a:t>(g)  </a:t>
            </a:r>
          </a:p>
        </p:txBody>
      </p:sp>
      <p:sp>
        <p:nvSpPr>
          <p:cNvPr id="21526" name="TextBox 27">
            <a:extLst>
              <a:ext uri="{FF2B5EF4-FFF2-40B4-BE49-F238E27FC236}">
                <a16:creationId xmlns:a16="http://schemas.microsoft.com/office/drawing/2014/main" id="{8EC92806-69DB-C3E1-6108-0C087A02F79D}"/>
              </a:ext>
            </a:extLst>
          </p:cNvPr>
          <p:cNvSpPr txBox="1">
            <a:spLocks noChangeArrowheads="1"/>
          </p:cNvSpPr>
          <p:nvPr/>
        </p:nvSpPr>
        <p:spPr bwMode="auto">
          <a:xfrm>
            <a:off x="625475" y="5957888"/>
            <a:ext cx="5389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   NO</a:t>
            </a:r>
            <a:r>
              <a:rPr lang="it-IT" altLang="it-IT" baseline="-25000"/>
              <a:t> (g)</a:t>
            </a:r>
            <a:r>
              <a:rPr lang="it-IT" altLang="it-IT"/>
              <a:t>  +1/2 O</a:t>
            </a:r>
            <a:r>
              <a:rPr lang="it-IT" altLang="it-IT" baseline="-25000"/>
              <a:t>2 (g)</a:t>
            </a:r>
            <a:r>
              <a:rPr lang="it-IT" altLang="it-IT"/>
              <a:t>  =  NO</a:t>
            </a:r>
            <a:r>
              <a:rPr lang="it-IT" altLang="it-IT" baseline="-25000"/>
              <a:t>2</a:t>
            </a:r>
            <a:r>
              <a:rPr lang="it-IT" altLang="it-IT"/>
              <a:t> </a:t>
            </a:r>
            <a:r>
              <a:rPr lang="it-IT" altLang="it-IT" baseline="-25000"/>
              <a:t>(g)  </a:t>
            </a:r>
          </a:p>
        </p:txBody>
      </p:sp>
      <p:sp>
        <p:nvSpPr>
          <p:cNvPr id="21527" name="TextBox 28">
            <a:extLst>
              <a:ext uri="{FF2B5EF4-FFF2-40B4-BE49-F238E27FC236}">
                <a16:creationId xmlns:a16="http://schemas.microsoft.com/office/drawing/2014/main" id="{9B6F7145-E006-3C2C-0480-1EB1AA25EC4E}"/>
              </a:ext>
            </a:extLst>
          </p:cNvPr>
          <p:cNvSpPr txBox="1">
            <a:spLocks noChangeArrowheads="1"/>
          </p:cNvSpPr>
          <p:nvPr/>
        </p:nvSpPr>
        <p:spPr bwMode="auto">
          <a:xfrm>
            <a:off x="7086600" y="4857750"/>
            <a:ext cx="3324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a:t>Reazioni antropiche</a:t>
            </a:r>
            <a:endParaRPr lang="it-IT" altLang="it-IT" i="1"/>
          </a:p>
        </p:txBody>
      </p:sp>
      <p:sp>
        <p:nvSpPr>
          <p:cNvPr id="21528" name="TextBox 29">
            <a:extLst>
              <a:ext uri="{FF2B5EF4-FFF2-40B4-BE49-F238E27FC236}">
                <a16:creationId xmlns:a16="http://schemas.microsoft.com/office/drawing/2014/main" id="{C86F22E3-A4B6-DB59-3AB9-B3A3B255478A}"/>
              </a:ext>
            </a:extLst>
          </p:cNvPr>
          <p:cNvSpPr txBox="1">
            <a:spLocks noChangeArrowheads="1"/>
          </p:cNvSpPr>
          <p:nvPr/>
        </p:nvSpPr>
        <p:spPr bwMode="auto">
          <a:xfrm>
            <a:off x="7494588" y="5386388"/>
            <a:ext cx="291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 ½ N</a:t>
            </a:r>
            <a:r>
              <a:rPr lang="it-IT" altLang="it-IT" baseline="-25000"/>
              <a:t>2 (g)</a:t>
            </a:r>
            <a:r>
              <a:rPr lang="it-IT" altLang="it-IT"/>
              <a:t>  +3/2 H</a:t>
            </a:r>
            <a:r>
              <a:rPr lang="it-IT" altLang="it-IT" baseline="-25000"/>
              <a:t>2 (g)</a:t>
            </a:r>
            <a:r>
              <a:rPr lang="it-IT" altLang="it-IT"/>
              <a:t>  =  NH</a:t>
            </a:r>
            <a:r>
              <a:rPr lang="it-IT" altLang="it-IT" baseline="-25000"/>
              <a:t>3</a:t>
            </a:r>
            <a:r>
              <a:rPr lang="it-IT" altLang="it-IT"/>
              <a:t> </a:t>
            </a:r>
            <a:r>
              <a:rPr lang="it-IT" altLang="it-IT" baseline="-25000"/>
              <a:t>(g)  </a:t>
            </a:r>
          </a:p>
        </p:txBody>
      </p:sp>
      <p:sp>
        <p:nvSpPr>
          <p:cNvPr id="21529" name="TextBox 30">
            <a:extLst>
              <a:ext uri="{FF2B5EF4-FFF2-40B4-BE49-F238E27FC236}">
                <a16:creationId xmlns:a16="http://schemas.microsoft.com/office/drawing/2014/main" id="{E4079656-0F6E-5BE3-13BE-5DA02B896A62}"/>
              </a:ext>
            </a:extLst>
          </p:cNvPr>
          <p:cNvSpPr txBox="1">
            <a:spLocks noChangeArrowheads="1"/>
          </p:cNvSpPr>
          <p:nvPr/>
        </p:nvSpPr>
        <p:spPr bwMode="auto">
          <a:xfrm>
            <a:off x="7494588" y="5892800"/>
            <a:ext cx="3373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4NH</a:t>
            </a:r>
            <a:r>
              <a:rPr lang="it-IT" altLang="it-IT" baseline="-25000"/>
              <a:t>3</a:t>
            </a:r>
            <a:r>
              <a:rPr lang="it-IT" altLang="it-IT"/>
              <a:t> </a:t>
            </a:r>
            <a:r>
              <a:rPr lang="it-IT" altLang="it-IT" baseline="-25000"/>
              <a:t>(g)</a:t>
            </a:r>
            <a:r>
              <a:rPr lang="it-IT" altLang="it-IT"/>
              <a:t> + 5 O</a:t>
            </a:r>
            <a:r>
              <a:rPr lang="it-IT" altLang="it-IT" baseline="-25000"/>
              <a:t>2</a:t>
            </a:r>
            <a:r>
              <a:rPr lang="it-IT" altLang="it-IT"/>
              <a:t>= 4NO</a:t>
            </a:r>
            <a:r>
              <a:rPr lang="it-IT" altLang="it-IT" baseline="-25000"/>
              <a:t> (g)</a:t>
            </a:r>
            <a:r>
              <a:rPr lang="it-IT" altLang="it-IT"/>
              <a:t> +6 H</a:t>
            </a:r>
            <a:r>
              <a:rPr lang="it-IT" altLang="it-IT" baseline="-25000"/>
              <a:t>2</a:t>
            </a:r>
            <a:r>
              <a:rPr lang="it-IT" altLang="it-IT"/>
              <a:t>O</a:t>
            </a:r>
            <a:r>
              <a:rPr lang="it-IT" altLang="it-IT" baseline="-25000"/>
              <a:t> (g)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CB5B9A02-4D29-A3E3-396D-33C8D31820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 y="906463"/>
            <a:ext cx="3997325"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a:extLst>
              <a:ext uri="{FF2B5EF4-FFF2-40B4-BE49-F238E27FC236}">
                <a16:creationId xmlns:a16="http://schemas.microsoft.com/office/drawing/2014/main" id="{AD58F9A9-2FA2-6D61-5D1D-579A05450B75}"/>
              </a:ext>
            </a:extLst>
          </p:cNvPr>
          <p:cNvSpPr txBox="1">
            <a:spLocks noChangeArrowheads="1"/>
          </p:cNvSpPr>
          <p:nvPr/>
        </p:nvSpPr>
        <p:spPr bwMode="auto">
          <a:xfrm>
            <a:off x="4710113" y="582613"/>
            <a:ext cx="4186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È un ciclo gassoso-sedimentario.</a:t>
            </a:r>
          </a:p>
        </p:txBody>
      </p:sp>
      <p:pic>
        <p:nvPicPr>
          <p:cNvPr id="22532" name="Picture 4">
            <a:extLst>
              <a:ext uri="{FF2B5EF4-FFF2-40B4-BE49-F238E27FC236}">
                <a16:creationId xmlns:a16="http://schemas.microsoft.com/office/drawing/2014/main" id="{85C3AF03-54FA-EB78-6771-39A4DC0A84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984250"/>
            <a:ext cx="438308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5">
            <a:extLst>
              <a:ext uri="{FF2B5EF4-FFF2-40B4-BE49-F238E27FC236}">
                <a16:creationId xmlns:a16="http://schemas.microsoft.com/office/drawing/2014/main" id="{1C7CFE96-A198-20A8-2B98-0BF6DDBEEEC7}"/>
              </a:ext>
            </a:extLst>
          </p:cNvPr>
          <p:cNvSpPr txBox="1">
            <a:spLocks noChangeArrowheads="1"/>
          </p:cNvSpPr>
          <p:nvPr/>
        </p:nvSpPr>
        <p:spPr bwMode="auto">
          <a:xfrm>
            <a:off x="5430838" y="3355975"/>
            <a:ext cx="676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Lo troviamo in natura sia come solfato che solfuro di numerosi metalli. </a:t>
            </a:r>
          </a:p>
        </p:txBody>
      </p:sp>
      <p:sp>
        <p:nvSpPr>
          <p:cNvPr id="22534" name="TextBox 6">
            <a:extLst>
              <a:ext uri="{FF2B5EF4-FFF2-40B4-BE49-F238E27FC236}">
                <a16:creationId xmlns:a16="http://schemas.microsoft.com/office/drawing/2014/main" id="{69A0DC87-8095-07BE-5F6F-CB71C31B106C}"/>
              </a:ext>
            </a:extLst>
          </p:cNvPr>
          <p:cNvSpPr txBox="1">
            <a:spLocks noChangeArrowheads="1"/>
          </p:cNvSpPr>
          <p:nvPr/>
        </p:nvSpPr>
        <p:spPr bwMode="auto">
          <a:xfrm>
            <a:off x="315913" y="4265613"/>
            <a:ext cx="4959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sz="1200"/>
              <a:t>I processi per l’estrazione dei metalli hanno comportato grandi emissioni di S in atmosfera: </a:t>
            </a:r>
          </a:p>
        </p:txBody>
      </p:sp>
      <p:sp>
        <p:nvSpPr>
          <p:cNvPr id="22535" name="TextBox 8">
            <a:extLst>
              <a:ext uri="{FF2B5EF4-FFF2-40B4-BE49-F238E27FC236}">
                <a16:creationId xmlns:a16="http://schemas.microsoft.com/office/drawing/2014/main" id="{BF840AD6-A1EB-BC74-2CA5-C65700FEE647}"/>
              </a:ext>
            </a:extLst>
          </p:cNvPr>
          <p:cNvSpPr txBox="1">
            <a:spLocks noChangeArrowheads="1"/>
          </p:cNvSpPr>
          <p:nvPr/>
        </p:nvSpPr>
        <p:spPr bwMode="auto">
          <a:xfrm>
            <a:off x="742950" y="4811713"/>
            <a:ext cx="3560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ZnS (s) + 3/2 O</a:t>
            </a:r>
            <a:r>
              <a:rPr lang="it-IT" altLang="it-IT" baseline="-25000"/>
              <a:t>2</a:t>
            </a:r>
            <a:r>
              <a:rPr lang="it-IT" altLang="it-IT"/>
              <a:t>  = ZnO (s) + SO</a:t>
            </a:r>
            <a:r>
              <a:rPr lang="it-IT" altLang="it-IT" baseline="-25000"/>
              <a:t>2</a:t>
            </a:r>
            <a:r>
              <a:rPr lang="it-IT" altLang="it-IT"/>
              <a:t> (g)</a:t>
            </a:r>
          </a:p>
        </p:txBody>
      </p:sp>
      <p:sp>
        <p:nvSpPr>
          <p:cNvPr id="22536" name="TextBox 9">
            <a:extLst>
              <a:ext uri="{FF2B5EF4-FFF2-40B4-BE49-F238E27FC236}">
                <a16:creationId xmlns:a16="http://schemas.microsoft.com/office/drawing/2014/main" id="{309CBEB2-8CB3-4248-B1A1-5EA17800E2B4}"/>
              </a:ext>
            </a:extLst>
          </p:cNvPr>
          <p:cNvSpPr txBox="1">
            <a:spLocks noChangeArrowheads="1"/>
          </p:cNvSpPr>
          <p:nvPr/>
        </p:nvSpPr>
        <p:spPr bwMode="auto">
          <a:xfrm>
            <a:off x="663575" y="5308600"/>
            <a:ext cx="414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 2 ZnO (s) + C (s)  = 2Zn (s) + CO</a:t>
            </a:r>
            <a:r>
              <a:rPr lang="it-IT" altLang="it-IT" baseline="-25000"/>
              <a:t>2</a:t>
            </a:r>
            <a:r>
              <a:rPr lang="it-IT" altLang="it-IT"/>
              <a:t> (g)</a:t>
            </a:r>
          </a:p>
        </p:txBody>
      </p:sp>
      <p:sp>
        <p:nvSpPr>
          <p:cNvPr id="22537" name="TextBox 10">
            <a:extLst>
              <a:ext uri="{FF2B5EF4-FFF2-40B4-BE49-F238E27FC236}">
                <a16:creationId xmlns:a16="http://schemas.microsoft.com/office/drawing/2014/main" id="{F00A7E51-FFAD-2606-85F9-E3E81C998EA7}"/>
              </a:ext>
            </a:extLst>
          </p:cNvPr>
          <p:cNvSpPr txBox="1">
            <a:spLocks noChangeArrowheads="1"/>
          </p:cNvSpPr>
          <p:nvPr/>
        </p:nvSpPr>
        <p:spPr bwMode="auto">
          <a:xfrm>
            <a:off x="447675" y="6019800"/>
            <a:ext cx="482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SO</a:t>
            </a:r>
            <a:r>
              <a:rPr lang="it-IT" altLang="it-IT" baseline="-25000"/>
              <a:t>2</a:t>
            </a:r>
            <a:r>
              <a:rPr lang="it-IT" altLang="it-IT"/>
              <a:t> (g) + 1/2 O</a:t>
            </a:r>
            <a:r>
              <a:rPr lang="it-IT" altLang="it-IT" baseline="-25000"/>
              <a:t>2 </a:t>
            </a:r>
            <a:r>
              <a:rPr lang="it-IT" altLang="it-IT"/>
              <a:t>+ H</a:t>
            </a:r>
            <a:r>
              <a:rPr lang="it-IT" altLang="it-IT" baseline="-25000"/>
              <a:t>2</a:t>
            </a:r>
            <a:r>
              <a:rPr lang="it-IT" altLang="it-IT"/>
              <a:t>O  = H</a:t>
            </a:r>
            <a:r>
              <a:rPr lang="it-IT" altLang="it-IT" baseline="-25000"/>
              <a:t>2</a:t>
            </a:r>
            <a:r>
              <a:rPr lang="it-IT" altLang="it-IT"/>
              <a:t>SO</a:t>
            </a:r>
            <a:r>
              <a:rPr lang="it-IT" altLang="it-IT" baseline="-25000"/>
              <a:t>4</a:t>
            </a:r>
            <a:r>
              <a:rPr lang="it-IT" altLang="it-IT"/>
              <a:t> (aerosol)</a:t>
            </a:r>
          </a:p>
        </p:txBody>
      </p:sp>
      <p:sp>
        <p:nvSpPr>
          <p:cNvPr id="22538" name="TextBox 11">
            <a:extLst>
              <a:ext uri="{FF2B5EF4-FFF2-40B4-BE49-F238E27FC236}">
                <a16:creationId xmlns:a16="http://schemas.microsoft.com/office/drawing/2014/main" id="{B53359A3-018A-09EE-A193-85ECBF0647A7}"/>
              </a:ext>
            </a:extLst>
          </p:cNvPr>
          <p:cNvSpPr txBox="1">
            <a:spLocks noChangeArrowheads="1"/>
          </p:cNvSpPr>
          <p:nvPr/>
        </p:nvSpPr>
        <p:spPr bwMode="auto">
          <a:xfrm>
            <a:off x="5430838" y="4098925"/>
            <a:ext cx="473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i="1">
                <a:solidFill>
                  <a:srgbClr val="00B050"/>
                </a:solidFill>
              </a:rPr>
              <a:t>Il ciclo antropico</a:t>
            </a:r>
          </a:p>
        </p:txBody>
      </p:sp>
      <p:sp>
        <p:nvSpPr>
          <p:cNvPr id="22539" name="TextBox 12">
            <a:extLst>
              <a:ext uri="{FF2B5EF4-FFF2-40B4-BE49-F238E27FC236}">
                <a16:creationId xmlns:a16="http://schemas.microsoft.com/office/drawing/2014/main" id="{A0E24A5B-B149-F0D5-B259-6793FEF607A6}"/>
              </a:ext>
            </a:extLst>
          </p:cNvPr>
          <p:cNvSpPr txBox="1">
            <a:spLocks noChangeArrowheads="1"/>
          </p:cNvSpPr>
          <p:nvPr/>
        </p:nvSpPr>
        <p:spPr bwMode="auto">
          <a:xfrm>
            <a:off x="6961188" y="4478338"/>
            <a:ext cx="482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S (s) +  O</a:t>
            </a:r>
            <a:r>
              <a:rPr lang="it-IT" altLang="it-IT" baseline="-25000"/>
              <a:t>2 (g)  </a:t>
            </a:r>
            <a:r>
              <a:rPr lang="it-IT" altLang="it-IT"/>
              <a:t>= SO</a:t>
            </a:r>
            <a:r>
              <a:rPr lang="it-IT" altLang="it-IT" baseline="-25000"/>
              <a:t>2</a:t>
            </a:r>
            <a:r>
              <a:rPr lang="it-IT" altLang="it-IT"/>
              <a:t> (g)</a:t>
            </a:r>
            <a:endParaRPr lang="it-IT" altLang="it-IT" baseline="30000"/>
          </a:p>
        </p:txBody>
      </p:sp>
      <p:sp>
        <p:nvSpPr>
          <p:cNvPr id="22540" name="TextBox 13">
            <a:extLst>
              <a:ext uri="{FF2B5EF4-FFF2-40B4-BE49-F238E27FC236}">
                <a16:creationId xmlns:a16="http://schemas.microsoft.com/office/drawing/2014/main" id="{D9EE8B62-0703-F19F-D296-B3FD9344AA74}"/>
              </a:ext>
            </a:extLst>
          </p:cNvPr>
          <p:cNvSpPr txBox="1">
            <a:spLocks noChangeArrowheads="1"/>
          </p:cNvSpPr>
          <p:nvPr/>
        </p:nvSpPr>
        <p:spPr bwMode="auto">
          <a:xfrm>
            <a:off x="6961188" y="5064125"/>
            <a:ext cx="482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SO</a:t>
            </a:r>
            <a:r>
              <a:rPr lang="it-IT" altLang="it-IT" baseline="-25000"/>
              <a:t>2</a:t>
            </a:r>
            <a:r>
              <a:rPr lang="it-IT" altLang="it-IT"/>
              <a:t> (g) +  ½ O</a:t>
            </a:r>
            <a:r>
              <a:rPr lang="it-IT" altLang="it-IT" baseline="-25000"/>
              <a:t>2 (g)  </a:t>
            </a:r>
            <a:r>
              <a:rPr lang="it-IT" altLang="it-IT"/>
              <a:t>= SO</a:t>
            </a:r>
            <a:r>
              <a:rPr lang="it-IT" altLang="it-IT" baseline="-25000"/>
              <a:t>3</a:t>
            </a:r>
            <a:r>
              <a:rPr lang="it-IT" altLang="it-IT"/>
              <a:t> (g) </a:t>
            </a:r>
            <a:endParaRPr lang="it-IT" altLang="it-IT" baseline="30000"/>
          </a:p>
        </p:txBody>
      </p:sp>
      <p:sp>
        <p:nvSpPr>
          <p:cNvPr id="22541" name="TextBox 14">
            <a:extLst>
              <a:ext uri="{FF2B5EF4-FFF2-40B4-BE49-F238E27FC236}">
                <a16:creationId xmlns:a16="http://schemas.microsoft.com/office/drawing/2014/main" id="{644DA31B-E2E2-32E1-724A-0128AB548F46}"/>
              </a:ext>
            </a:extLst>
          </p:cNvPr>
          <p:cNvSpPr txBox="1">
            <a:spLocks noChangeArrowheads="1"/>
          </p:cNvSpPr>
          <p:nvPr/>
        </p:nvSpPr>
        <p:spPr bwMode="auto">
          <a:xfrm>
            <a:off x="6961188" y="5651500"/>
            <a:ext cx="482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SO</a:t>
            </a:r>
            <a:r>
              <a:rPr lang="it-IT" altLang="it-IT" baseline="-25000"/>
              <a:t>3</a:t>
            </a:r>
            <a:r>
              <a:rPr lang="it-IT" altLang="it-IT"/>
              <a:t> (g) +  H</a:t>
            </a:r>
            <a:r>
              <a:rPr lang="it-IT" altLang="it-IT" baseline="-25000"/>
              <a:t>2</a:t>
            </a:r>
            <a:r>
              <a:rPr lang="it-IT" altLang="it-IT"/>
              <a:t>O</a:t>
            </a:r>
            <a:r>
              <a:rPr lang="it-IT" altLang="it-IT" baseline="-25000"/>
              <a:t>2 (g)  </a:t>
            </a:r>
            <a:r>
              <a:rPr lang="it-IT" altLang="it-IT"/>
              <a:t>= H</a:t>
            </a:r>
            <a:r>
              <a:rPr lang="it-IT" altLang="it-IT" baseline="-25000"/>
              <a:t>2</a:t>
            </a:r>
            <a:r>
              <a:rPr lang="it-IT" altLang="it-IT"/>
              <a:t>SO</a:t>
            </a:r>
            <a:r>
              <a:rPr lang="it-IT" altLang="it-IT" baseline="-25000"/>
              <a:t>4</a:t>
            </a:r>
            <a:r>
              <a:rPr lang="it-IT" altLang="it-IT"/>
              <a:t> (l) </a:t>
            </a:r>
            <a:endParaRPr lang="it-IT" altLang="it-IT" baseline="30000"/>
          </a:p>
        </p:txBody>
      </p:sp>
      <p:sp>
        <p:nvSpPr>
          <p:cNvPr id="22542" name="TextBox 15">
            <a:extLst>
              <a:ext uri="{FF2B5EF4-FFF2-40B4-BE49-F238E27FC236}">
                <a16:creationId xmlns:a16="http://schemas.microsoft.com/office/drawing/2014/main" id="{816A7111-3280-0C18-1724-37FE02C341B3}"/>
              </a:ext>
            </a:extLst>
          </p:cNvPr>
          <p:cNvSpPr txBox="1">
            <a:spLocks noChangeArrowheads="1"/>
          </p:cNvSpPr>
          <p:nvPr/>
        </p:nvSpPr>
        <p:spPr bwMode="auto">
          <a:xfrm>
            <a:off x="6961188" y="6065838"/>
            <a:ext cx="4614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sz="1200"/>
              <a:t>Gran parte della chimica dello zolfo è legata alla sintesi dell’acido solforico (le stesse reazioni sono responsabili dell’acidificazione delle precipitazioni atmosferiche </a:t>
            </a:r>
          </a:p>
        </p:txBody>
      </p:sp>
      <p:sp>
        <p:nvSpPr>
          <p:cNvPr id="22543" name="Rectangle 16">
            <a:extLst>
              <a:ext uri="{FF2B5EF4-FFF2-40B4-BE49-F238E27FC236}">
                <a16:creationId xmlns:a16="http://schemas.microsoft.com/office/drawing/2014/main" id="{B5BD12C6-B33E-198E-0CC4-748BEA1CC72D}"/>
              </a:ext>
            </a:extLst>
          </p:cNvPr>
          <p:cNvSpPr>
            <a:spLocks noChangeArrowheads="1"/>
          </p:cNvSpPr>
          <p:nvPr/>
        </p:nvSpPr>
        <p:spPr bwMode="auto">
          <a:xfrm>
            <a:off x="8980488" y="969963"/>
            <a:ext cx="31210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it-IT" sz="1200"/>
              <a:t>The sulphur cycle describes how sulphur moves to and from living organisms and minerals. Sulphur is an essential element in living organisms and is included in many biochemical processes. It is a component of all proteins, vitamins, and many enzymes. The majority of sulphur is stored in seawater and in sedimentary rocks. The burning of coal and fossil fuels in recent centuries has provided an input of sulphur into the atmosphere in a different chemical form, i.e., as sulphur dioxide, which acts as an air pollutant.</a:t>
            </a:r>
            <a:endParaRPr lang="it-IT" altLang="it-IT" sz="1200"/>
          </a:p>
        </p:txBody>
      </p:sp>
      <p:sp>
        <p:nvSpPr>
          <p:cNvPr id="22544" name="TextBox 17">
            <a:extLst>
              <a:ext uri="{FF2B5EF4-FFF2-40B4-BE49-F238E27FC236}">
                <a16:creationId xmlns:a16="http://schemas.microsoft.com/office/drawing/2014/main" id="{9D89BAE5-7DF7-1F5C-2CB7-B57C650CB54F}"/>
              </a:ext>
            </a:extLst>
          </p:cNvPr>
          <p:cNvSpPr txBox="1">
            <a:spLocks noChangeArrowheads="1"/>
          </p:cNvSpPr>
          <p:nvPr/>
        </p:nvSpPr>
        <p:spPr bwMode="auto">
          <a:xfrm>
            <a:off x="2593975" y="-17463"/>
            <a:ext cx="6883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3000">
                <a:latin typeface="Arial" panose="020B0604020202020204" pitchFamily="34" charset="0"/>
                <a:cs typeface="Arial" panose="020B0604020202020204" pitchFamily="34" charset="0"/>
              </a:rPr>
              <a:t>Il ciclo dello zolfo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E2AFC967-C32D-EE2E-6E76-7363A1C6D6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430213"/>
            <a:ext cx="4678362"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a:extLst>
              <a:ext uri="{FF2B5EF4-FFF2-40B4-BE49-F238E27FC236}">
                <a16:creationId xmlns:a16="http://schemas.microsoft.com/office/drawing/2014/main" id="{27237E0C-25E3-EC95-C038-AF2C23B66D87}"/>
              </a:ext>
            </a:extLst>
          </p:cNvPr>
          <p:cNvSpPr txBox="1">
            <a:spLocks noChangeArrowheads="1"/>
          </p:cNvSpPr>
          <p:nvPr/>
        </p:nvSpPr>
        <p:spPr bwMode="auto">
          <a:xfrm>
            <a:off x="6102350" y="141288"/>
            <a:ext cx="4729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a:t>Il ciclo naturale</a:t>
            </a:r>
          </a:p>
        </p:txBody>
      </p:sp>
      <p:sp>
        <p:nvSpPr>
          <p:cNvPr id="23556" name="TextBox 4">
            <a:extLst>
              <a:ext uri="{FF2B5EF4-FFF2-40B4-BE49-F238E27FC236}">
                <a16:creationId xmlns:a16="http://schemas.microsoft.com/office/drawing/2014/main" id="{1321E7E6-BA00-1EC0-28CB-76D4C742B90F}"/>
              </a:ext>
            </a:extLst>
          </p:cNvPr>
          <p:cNvSpPr txBox="1">
            <a:spLocks noChangeArrowheads="1"/>
          </p:cNvSpPr>
          <p:nvPr/>
        </p:nvSpPr>
        <p:spPr bwMode="auto">
          <a:xfrm>
            <a:off x="6005513" y="1055688"/>
            <a:ext cx="57578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Il ciclo dello zolfo ricorda il ciclo dell’azoto, ma in questo caso la riserva principali è la litosfera dove si trova come FeS</a:t>
            </a:r>
            <a:r>
              <a:rPr lang="it-IT" altLang="it-IT" baseline="-25000"/>
              <a:t>2</a:t>
            </a:r>
            <a:r>
              <a:rPr lang="it-IT" altLang="it-IT"/>
              <a:t> e S</a:t>
            </a:r>
            <a:r>
              <a:rPr lang="it-IT" altLang="it-IT" baseline="-25000"/>
              <a:t>8</a:t>
            </a:r>
            <a:r>
              <a:rPr lang="it-IT" altLang="it-IT"/>
              <a:t>.</a:t>
            </a:r>
          </a:p>
        </p:txBody>
      </p:sp>
      <p:sp>
        <p:nvSpPr>
          <p:cNvPr id="23557" name="TextBox 5">
            <a:extLst>
              <a:ext uri="{FF2B5EF4-FFF2-40B4-BE49-F238E27FC236}">
                <a16:creationId xmlns:a16="http://schemas.microsoft.com/office/drawing/2014/main" id="{A72DAAF5-A357-C398-4019-569760044502}"/>
              </a:ext>
            </a:extLst>
          </p:cNvPr>
          <p:cNvSpPr txBox="1">
            <a:spLocks noChangeArrowheads="1"/>
          </p:cNvSpPr>
          <p:nvPr/>
        </p:nvSpPr>
        <p:spPr bwMode="auto">
          <a:xfrm>
            <a:off x="6326188" y="2154238"/>
            <a:ext cx="4827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FeS</a:t>
            </a:r>
            <a:r>
              <a:rPr lang="it-IT" altLang="it-IT" baseline="-25000"/>
              <a:t>2</a:t>
            </a:r>
            <a:r>
              <a:rPr lang="it-IT" altLang="it-IT"/>
              <a:t> (g) + 7 O</a:t>
            </a:r>
            <a:r>
              <a:rPr lang="it-IT" altLang="it-IT" baseline="-25000"/>
              <a:t>2 (g)</a:t>
            </a:r>
            <a:r>
              <a:rPr lang="it-IT" altLang="it-IT"/>
              <a:t>+ 2H</a:t>
            </a:r>
            <a:r>
              <a:rPr lang="it-IT" altLang="it-IT" baseline="-25000"/>
              <a:t>2</a:t>
            </a:r>
            <a:r>
              <a:rPr lang="it-IT" altLang="it-IT"/>
              <a:t>O</a:t>
            </a:r>
            <a:r>
              <a:rPr lang="it-IT" altLang="it-IT" baseline="-25000"/>
              <a:t>(l)  </a:t>
            </a:r>
            <a:r>
              <a:rPr lang="it-IT" altLang="it-IT"/>
              <a:t>= Fe</a:t>
            </a:r>
            <a:r>
              <a:rPr lang="it-IT" altLang="it-IT" baseline="30000"/>
              <a:t>2+ </a:t>
            </a:r>
            <a:r>
              <a:rPr lang="it-IT" altLang="it-IT"/>
              <a:t>+ 4SO</a:t>
            </a:r>
            <a:r>
              <a:rPr lang="it-IT" altLang="it-IT" baseline="-25000"/>
              <a:t>4</a:t>
            </a:r>
            <a:r>
              <a:rPr lang="it-IT" altLang="it-IT" baseline="30000"/>
              <a:t>2-</a:t>
            </a:r>
            <a:r>
              <a:rPr lang="it-IT" altLang="it-IT"/>
              <a:t> (aq)+ 4H</a:t>
            </a:r>
            <a:r>
              <a:rPr lang="it-IT" altLang="it-IT" baseline="30000"/>
              <a:t>+</a:t>
            </a:r>
          </a:p>
        </p:txBody>
      </p:sp>
      <p:sp>
        <p:nvSpPr>
          <p:cNvPr id="23558" name="TextBox 6">
            <a:extLst>
              <a:ext uri="{FF2B5EF4-FFF2-40B4-BE49-F238E27FC236}">
                <a16:creationId xmlns:a16="http://schemas.microsoft.com/office/drawing/2014/main" id="{50BDB48D-C227-D37D-0496-288D3934A890}"/>
              </a:ext>
            </a:extLst>
          </p:cNvPr>
          <p:cNvSpPr txBox="1">
            <a:spLocks noChangeArrowheads="1"/>
          </p:cNvSpPr>
          <p:nvPr/>
        </p:nvSpPr>
        <p:spPr bwMode="auto">
          <a:xfrm>
            <a:off x="6326188" y="2663825"/>
            <a:ext cx="450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a:t>Contatto tra pirite ed aria umida</a:t>
            </a:r>
          </a:p>
        </p:txBody>
      </p:sp>
      <p:sp>
        <p:nvSpPr>
          <p:cNvPr id="23559" name="TextBox 7">
            <a:extLst>
              <a:ext uri="{FF2B5EF4-FFF2-40B4-BE49-F238E27FC236}">
                <a16:creationId xmlns:a16="http://schemas.microsoft.com/office/drawing/2014/main" id="{C1BF0BD9-3FBB-D5CD-A13A-A3E638E8BE35}"/>
              </a:ext>
            </a:extLst>
          </p:cNvPr>
          <p:cNvSpPr txBox="1">
            <a:spLocks noChangeArrowheads="1"/>
          </p:cNvSpPr>
          <p:nvPr/>
        </p:nvSpPr>
        <p:spPr bwMode="auto">
          <a:xfrm>
            <a:off x="5611813" y="3173413"/>
            <a:ext cx="5934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Come evidente, a parte la sintesi degli amminoacidi da parte delle piante e l’ossidazione della pirite, tutti gli altri processi sono mediati da microrganismi. </a:t>
            </a:r>
          </a:p>
        </p:txBody>
      </p:sp>
      <p:sp>
        <p:nvSpPr>
          <p:cNvPr id="23560" name="TextBox 8">
            <a:extLst>
              <a:ext uri="{FF2B5EF4-FFF2-40B4-BE49-F238E27FC236}">
                <a16:creationId xmlns:a16="http://schemas.microsoft.com/office/drawing/2014/main" id="{13DBACEE-0AB1-E201-128B-EE8E750B317D}"/>
              </a:ext>
            </a:extLst>
          </p:cNvPr>
          <p:cNvSpPr txBox="1">
            <a:spLocks noChangeArrowheads="1"/>
          </p:cNvSpPr>
          <p:nvPr/>
        </p:nvSpPr>
        <p:spPr bwMode="auto">
          <a:xfrm>
            <a:off x="1995488" y="4308475"/>
            <a:ext cx="728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Alcuni esempi di trasformazioni sono: </a:t>
            </a:r>
          </a:p>
        </p:txBody>
      </p:sp>
      <p:sp>
        <p:nvSpPr>
          <p:cNvPr id="23561" name="TextBox 9">
            <a:extLst>
              <a:ext uri="{FF2B5EF4-FFF2-40B4-BE49-F238E27FC236}">
                <a16:creationId xmlns:a16="http://schemas.microsoft.com/office/drawing/2014/main" id="{59F34394-B573-4501-8C70-187AC88BB46B}"/>
              </a:ext>
            </a:extLst>
          </p:cNvPr>
          <p:cNvSpPr txBox="1">
            <a:spLocks noChangeArrowheads="1"/>
          </p:cNvSpPr>
          <p:nvPr/>
        </p:nvSpPr>
        <p:spPr bwMode="auto">
          <a:xfrm>
            <a:off x="3849688" y="4924425"/>
            <a:ext cx="482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H</a:t>
            </a:r>
            <a:r>
              <a:rPr lang="it-IT" altLang="it-IT" baseline="-25000"/>
              <a:t>2</a:t>
            </a:r>
            <a:r>
              <a:rPr lang="it-IT" altLang="it-IT"/>
              <a:t>S (g) + CO</a:t>
            </a:r>
            <a:r>
              <a:rPr lang="it-IT" altLang="it-IT" baseline="-25000"/>
              <a:t>2 (g)  </a:t>
            </a:r>
            <a:r>
              <a:rPr lang="it-IT" altLang="it-IT"/>
              <a:t>= ¼ S</a:t>
            </a:r>
            <a:r>
              <a:rPr lang="it-IT" altLang="it-IT" baseline="-25000"/>
              <a:t>8</a:t>
            </a:r>
            <a:r>
              <a:rPr lang="it-IT" altLang="it-IT"/>
              <a:t> + CH</a:t>
            </a:r>
            <a:r>
              <a:rPr lang="it-IT" altLang="it-IT" baseline="-25000"/>
              <a:t>2</a:t>
            </a:r>
            <a:r>
              <a:rPr lang="it-IT" altLang="it-IT"/>
              <a:t>O (biota) + H</a:t>
            </a:r>
            <a:r>
              <a:rPr lang="it-IT" altLang="it-IT" baseline="-25000"/>
              <a:t>2</a:t>
            </a:r>
            <a:r>
              <a:rPr lang="it-IT" altLang="it-IT"/>
              <a:t>O </a:t>
            </a:r>
            <a:endParaRPr lang="it-IT" altLang="it-IT" baseline="30000"/>
          </a:p>
        </p:txBody>
      </p:sp>
      <p:cxnSp>
        <p:nvCxnSpPr>
          <p:cNvPr id="12" name="Straight Arrow Connector 11">
            <a:extLst>
              <a:ext uri="{FF2B5EF4-FFF2-40B4-BE49-F238E27FC236}">
                <a16:creationId xmlns:a16="http://schemas.microsoft.com/office/drawing/2014/main" id="{A3205960-1BFE-2A0C-8FEE-3BB1BBC1C49F}"/>
              </a:ext>
            </a:extLst>
          </p:cNvPr>
          <p:cNvCxnSpPr/>
          <p:nvPr/>
        </p:nvCxnSpPr>
        <p:spPr>
          <a:xfrm>
            <a:off x="3367088" y="3684588"/>
            <a:ext cx="1135062" cy="12033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563" name="TextBox 12">
            <a:extLst>
              <a:ext uri="{FF2B5EF4-FFF2-40B4-BE49-F238E27FC236}">
                <a16:creationId xmlns:a16="http://schemas.microsoft.com/office/drawing/2014/main" id="{BF67AF70-5EB2-0DC8-DB91-CE5A302D84EE}"/>
              </a:ext>
            </a:extLst>
          </p:cNvPr>
          <p:cNvSpPr txBox="1">
            <a:spLocks noChangeArrowheads="1"/>
          </p:cNvSpPr>
          <p:nvPr/>
        </p:nvSpPr>
        <p:spPr bwMode="auto">
          <a:xfrm>
            <a:off x="3432175" y="5389563"/>
            <a:ext cx="5570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1/8 S</a:t>
            </a:r>
            <a:r>
              <a:rPr lang="it-IT" altLang="it-IT" baseline="-25000"/>
              <a:t>8</a:t>
            </a:r>
            <a:r>
              <a:rPr lang="it-IT" altLang="it-IT"/>
              <a:t> + 3/2 CO</a:t>
            </a:r>
            <a:r>
              <a:rPr lang="it-IT" altLang="it-IT" baseline="-25000"/>
              <a:t>2</a:t>
            </a:r>
            <a:r>
              <a:rPr lang="it-IT" altLang="it-IT"/>
              <a:t> + 5/2H</a:t>
            </a:r>
            <a:r>
              <a:rPr lang="it-IT" altLang="it-IT" baseline="-25000"/>
              <a:t>2</a:t>
            </a:r>
            <a:r>
              <a:rPr lang="it-IT" altLang="it-IT"/>
              <a:t>O =SO</a:t>
            </a:r>
            <a:r>
              <a:rPr lang="it-IT" altLang="it-IT" baseline="-25000"/>
              <a:t>4</a:t>
            </a:r>
            <a:r>
              <a:rPr lang="it-IT" altLang="it-IT" baseline="30000"/>
              <a:t>2-</a:t>
            </a:r>
            <a:r>
              <a:rPr lang="it-IT" altLang="it-IT"/>
              <a:t> + 3/2 CH</a:t>
            </a:r>
            <a:r>
              <a:rPr lang="it-IT" altLang="it-IT" baseline="-25000"/>
              <a:t>2</a:t>
            </a:r>
            <a:r>
              <a:rPr lang="it-IT" altLang="it-IT"/>
              <a:t>O</a:t>
            </a:r>
            <a:r>
              <a:rPr lang="it-IT" altLang="it-IT" baseline="-25000"/>
              <a:t> </a:t>
            </a:r>
            <a:r>
              <a:rPr lang="it-IT" altLang="it-IT"/>
              <a:t> (biota) +2H</a:t>
            </a:r>
            <a:r>
              <a:rPr lang="it-IT" altLang="it-IT" baseline="30000"/>
              <a:t>+</a:t>
            </a:r>
            <a:r>
              <a:rPr lang="it-IT" altLang="it-IT" baseline="-25000"/>
              <a:t> </a:t>
            </a:r>
            <a:endParaRPr lang="it-IT" altLang="it-IT" baseline="30000"/>
          </a:p>
        </p:txBody>
      </p:sp>
      <p:sp>
        <p:nvSpPr>
          <p:cNvPr id="14" name="Left Brace 13">
            <a:extLst>
              <a:ext uri="{FF2B5EF4-FFF2-40B4-BE49-F238E27FC236}">
                <a16:creationId xmlns:a16="http://schemas.microsoft.com/office/drawing/2014/main" id="{00740859-6F80-AC9A-4B77-D89CBCD7FE7E}"/>
              </a:ext>
            </a:extLst>
          </p:cNvPr>
          <p:cNvSpPr/>
          <p:nvPr/>
        </p:nvSpPr>
        <p:spPr>
          <a:xfrm>
            <a:off x="3113088" y="4924425"/>
            <a:ext cx="254000" cy="83502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it-IT"/>
          </a:p>
        </p:txBody>
      </p:sp>
      <p:cxnSp>
        <p:nvCxnSpPr>
          <p:cNvPr id="16" name="Straight Arrow Connector 15">
            <a:extLst>
              <a:ext uri="{FF2B5EF4-FFF2-40B4-BE49-F238E27FC236}">
                <a16:creationId xmlns:a16="http://schemas.microsoft.com/office/drawing/2014/main" id="{6EFED749-6D2A-B517-5053-86A1538D41B4}"/>
              </a:ext>
            </a:extLst>
          </p:cNvPr>
          <p:cNvCxnSpPr>
            <a:endCxn id="23557" idx="1"/>
          </p:cNvCxnSpPr>
          <p:nvPr/>
        </p:nvCxnSpPr>
        <p:spPr>
          <a:xfrm flipV="1">
            <a:off x="4291013" y="2338388"/>
            <a:ext cx="2035175" cy="18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4769C1-633D-0495-1F5B-2D100640BE06}"/>
              </a:ext>
            </a:extLst>
          </p:cNvPr>
          <p:cNvCxnSpPr/>
          <p:nvPr/>
        </p:nvCxnSpPr>
        <p:spPr>
          <a:xfrm flipH="1">
            <a:off x="492125" y="3560763"/>
            <a:ext cx="1503363" cy="26384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567" name="TextBox 18">
            <a:extLst>
              <a:ext uri="{FF2B5EF4-FFF2-40B4-BE49-F238E27FC236}">
                <a16:creationId xmlns:a16="http://schemas.microsoft.com/office/drawing/2014/main" id="{BCB8F1B5-629A-1ABD-A715-78480CAA853A}"/>
              </a:ext>
            </a:extLst>
          </p:cNvPr>
          <p:cNvSpPr txBox="1">
            <a:spLocks noChangeArrowheads="1"/>
          </p:cNvSpPr>
          <p:nvPr/>
        </p:nvSpPr>
        <p:spPr bwMode="auto">
          <a:xfrm>
            <a:off x="492125" y="6137275"/>
            <a:ext cx="557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SO</a:t>
            </a:r>
            <a:r>
              <a:rPr lang="it-IT" altLang="it-IT" baseline="-25000"/>
              <a:t>4</a:t>
            </a:r>
            <a:r>
              <a:rPr lang="it-IT" altLang="it-IT" baseline="30000"/>
              <a:t>2-</a:t>
            </a:r>
            <a:r>
              <a:rPr lang="it-IT" altLang="it-IT"/>
              <a:t> + 2 CH</a:t>
            </a:r>
            <a:r>
              <a:rPr lang="it-IT" altLang="it-IT" baseline="-25000"/>
              <a:t>2</a:t>
            </a:r>
            <a:r>
              <a:rPr lang="it-IT" altLang="it-IT"/>
              <a:t>O</a:t>
            </a:r>
            <a:r>
              <a:rPr lang="it-IT" altLang="it-IT" baseline="-25000"/>
              <a:t> </a:t>
            </a:r>
            <a:r>
              <a:rPr lang="it-IT" altLang="it-IT"/>
              <a:t> (biota) = H</a:t>
            </a:r>
            <a:r>
              <a:rPr lang="it-IT" altLang="it-IT" baseline="-25000"/>
              <a:t>2</a:t>
            </a:r>
            <a:r>
              <a:rPr lang="it-IT" altLang="it-IT"/>
              <a:t>S + 2 HCO</a:t>
            </a:r>
            <a:r>
              <a:rPr lang="it-IT" altLang="it-IT" baseline="-25000"/>
              <a:t>3</a:t>
            </a:r>
            <a:r>
              <a:rPr lang="it-IT" altLang="it-IT" baseline="3000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FDCACFAC-AA67-24E9-43DF-74C0E00559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213" y="69850"/>
            <a:ext cx="324008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33DBF84D-9EC1-04A9-D30E-EA79039024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4097338"/>
            <a:ext cx="32718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a:extLst>
              <a:ext uri="{FF2B5EF4-FFF2-40B4-BE49-F238E27FC236}">
                <a16:creationId xmlns:a16="http://schemas.microsoft.com/office/drawing/2014/main" id="{1FBFC821-E8BA-82F9-C0BF-C0F49187F4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395288"/>
            <a:ext cx="7620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CE290CFE-15B8-B38C-B2FD-2C2CF40DE818}"/>
              </a:ext>
            </a:extLst>
          </p:cNvPr>
          <p:cNvSpPr txBox="1">
            <a:spLocks noChangeArrowheads="1"/>
          </p:cNvSpPr>
          <p:nvPr/>
        </p:nvSpPr>
        <p:spPr bwMode="auto">
          <a:xfrm>
            <a:off x="3622675" y="158750"/>
            <a:ext cx="501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2400"/>
              <a:t>Il ciclo del carbonio</a:t>
            </a:r>
          </a:p>
        </p:txBody>
      </p:sp>
      <p:sp>
        <p:nvSpPr>
          <p:cNvPr id="5123" name="Rectangle 3">
            <a:extLst>
              <a:ext uri="{FF2B5EF4-FFF2-40B4-BE49-F238E27FC236}">
                <a16:creationId xmlns:a16="http://schemas.microsoft.com/office/drawing/2014/main" id="{1F17EFE2-34C2-A381-39A7-D5E5F793B0F2}"/>
              </a:ext>
            </a:extLst>
          </p:cNvPr>
          <p:cNvSpPr>
            <a:spLocks noChangeArrowheads="1"/>
          </p:cNvSpPr>
          <p:nvPr/>
        </p:nvSpPr>
        <p:spPr bwMode="auto">
          <a:xfrm>
            <a:off x="866775" y="990600"/>
            <a:ext cx="6096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Il carbonio si muove in un ciclo atmosferico in quanto si ritrova soprattutto in forma gassosa come anidride carbonica (CO</a:t>
            </a:r>
            <a:r>
              <a:rPr lang="it-IT" altLang="it-IT" baseline="-25000"/>
              <a:t>2</a:t>
            </a:r>
            <a:r>
              <a:rPr lang="it-IT" altLang="it-IT"/>
              <a:t> ) e metano (CH</a:t>
            </a:r>
            <a:r>
              <a:rPr lang="it-IT" altLang="it-IT" baseline="-25000"/>
              <a:t>4</a:t>
            </a:r>
            <a:r>
              <a:rPr lang="it-IT" altLang="it-IT"/>
              <a:t> ) nell'atmosfera, ma anche nelle rocce, e disciolto nell'acqua .</a:t>
            </a:r>
          </a:p>
        </p:txBody>
      </p:sp>
      <p:sp>
        <p:nvSpPr>
          <p:cNvPr id="5124" name="Rectangle 4">
            <a:extLst>
              <a:ext uri="{FF2B5EF4-FFF2-40B4-BE49-F238E27FC236}">
                <a16:creationId xmlns:a16="http://schemas.microsoft.com/office/drawing/2014/main" id="{94AA83B5-CBE5-5C13-3B89-3AAD9273E563}"/>
              </a:ext>
            </a:extLst>
          </p:cNvPr>
          <p:cNvSpPr>
            <a:spLocks noChangeArrowheads="1"/>
          </p:cNvSpPr>
          <p:nvPr/>
        </p:nvSpPr>
        <p:spPr bwMode="auto">
          <a:xfrm>
            <a:off x="2546350" y="2279650"/>
            <a:ext cx="609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Gran parte del carbonio raggiunge gli organismi viventi e passa di nuovo all'atmosfera attraverso la fotosintesi e la respirazione. Infatti con la fotosintesi il carbonio viene fissato sotto forma di molecole organiche, che la respirazione frammenta fino, a riformare l'anidride carbonica che ritorna all'atmosfera. </a:t>
            </a:r>
          </a:p>
        </p:txBody>
      </p:sp>
      <p:sp>
        <p:nvSpPr>
          <p:cNvPr id="5125" name="Rectangle 5">
            <a:extLst>
              <a:ext uri="{FF2B5EF4-FFF2-40B4-BE49-F238E27FC236}">
                <a16:creationId xmlns:a16="http://schemas.microsoft.com/office/drawing/2014/main" id="{2DF78FFC-25CE-E9EE-C42F-DD865EFE51B2}"/>
              </a:ext>
            </a:extLst>
          </p:cNvPr>
          <p:cNvSpPr>
            <a:spLocks noChangeArrowheads="1"/>
          </p:cNvSpPr>
          <p:nvPr/>
        </p:nvSpPr>
        <p:spPr bwMode="auto">
          <a:xfrm>
            <a:off x="4692650" y="3963988"/>
            <a:ext cx="6096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Nei sistemi acquatici gli scambi avvengono tra gli organismi viventi e la CO</a:t>
            </a:r>
            <a:r>
              <a:rPr lang="it-IT" altLang="it-IT" baseline="-25000"/>
              <a:t>2</a:t>
            </a:r>
            <a:r>
              <a:rPr lang="it-IT" altLang="it-IT"/>
              <a:t> disciolta nell'acqua (anche sotto forma di bicarbonato HCO</a:t>
            </a:r>
            <a:r>
              <a:rPr lang="it-IT" altLang="it-IT" baseline="-25000"/>
              <a:t>3</a:t>
            </a:r>
            <a:r>
              <a:rPr lang="it-IT" altLang="it-IT"/>
              <a:t> </a:t>
            </a:r>
            <a:r>
              <a:rPr lang="it-IT" altLang="it-IT" baseline="30000"/>
              <a:t>-</a:t>
            </a:r>
            <a:r>
              <a:rPr lang="it-IT" altLang="it-IT"/>
              <a:t> e carbonato CO</a:t>
            </a:r>
            <a:r>
              <a:rPr lang="it-IT" altLang="it-IT" baseline="-25000"/>
              <a:t>3</a:t>
            </a:r>
            <a:r>
              <a:rPr lang="it-IT" altLang="it-IT" baseline="30000"/>
              <a:t>2-</a:t>
            </a:r>
            <a:r>
              <a:rPr lang="it-IT" altLang="it-IT"/>
              <a:t>). </a:t>
            </a:r>
          </a:p>
        </p:txBody>
      </p:sp>
      <p:sp>
        <p:nvSpPr>
          <p:cNvPr id="5126" name="Rectangle 6">
            <a:extLst>
              <a:ext uri="{FF2B5EF4-FFF2-40B4-BE49-F238E27FC236}">
                <a16:creationId xmlns:a16="http://schemas.microsoft.com/office/drawing/2014/main" id="{B5A44704-9D4B-9129-7632-0D905D1463E2}"/>
              </a:ext>
            </a:extLst>
          </p:cNvPr>
          <p:cNvSpPr>
            <a:spLocks noChangeArrowheads="1"/>
          </p:cNvSpPr>
          <p:nvPr/>
        </p:nvSpPr>
        <p:spPr bwMode="auto">
          <a:xfrm>
            <a:off x="5870575" y="5103813"/>
            <a:ext cx="6096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Il metano invece viene rilasciato dagli organismi anaerobi, come quelli presenti negli impianti di smaltimento dei rifiuti, sul fondi melmosi delle paludi e nei sistemi digerenti delle termiti o dei ruminanti. L'anidride carbonica costituisce circa lo 0,03% dell'atmosfera (300 ppm o parti per milione), mentre, il metano lo 0,0002% (2 ppm).</a:t>
            </a:r>
          </a:p>
        </p:txBody>
      </p:sp>
      <p:sp>
        <p:nvSpPr>
          <p:cNvPr id="5127" name="TextBox 7">
            <a:extLst>
              <a:ext uri="{FF2B5EF4-FFF2-40B4-BE49-F238E27FC236}">
                <a16:creationId xmlns:a16="http://schemas.microsoft.com/office/drawing/2014/main" id="{592ECAD1-8DFC-46E5-BD0B-82E4DB50F277}"/>
              </a:ext>
            </a:extLst>
          </p:cNvPr>
          <p:cNvSpPr txBox="1">
            <a:spLocks noChangeArrowheads="1"/>
          </p:cNvSpPr>
          <p:nvPr/>
        </p:nvSpPr>
        <p:spPr bwMode="auto">
          <a:xfrm>
            <a:off x="439738" y="4779963"/>
            <a:ext cx="3252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a:solidFill>
                  <a:srgbClr val="FF0000"/>
                </a:solidFill>
              </a:rPr>
              <a:t>CO</a:t>
            </a:r>
            <a:r>
              <a:rPr lang="it-IT" altLang="it-IT" baseline="-25000">
                <a:solidFill>
                  <a:srgbClr val="FF0000"/>
                </a:solidFill>
              </a:rPr>
              <a:t>2</a:t>
            </a:r>
            <a:r>
              <a:rPr lang="it-IT" altLang="it-IT">
                <a:solidFill>
                  <a:srgbClr val="FF0000"/>
                </a:solidFill>
              </a:rPr>
              <a:t>, CO</a:t>
            </a:r>
            <a:r>
              <a:rPr lang="it-IT" altLang="it-IT" baseline="-25000">
                <a:solidFill>
                  <a:srgbClr val="FF0000"/>
                </a:solidFill>
              </a:rPr>
              <a:t>3</a:t>
            </a:r>
            <a:r>
              <a:rPr lang="it-IT" altLang="it-IT" baseline="30000">
                <a:solidFill>
                  <a:srgbClr val="FF0000"/>
                </a:solidFill>
              </a:rPr>
              <a:t>2-</a:t>
            </a:r>
            <a:r>
              <a:rPr lang="it-IT" altLang="it-IT">
                <a:solidFill>
                  <a:srgbClr val="FF0000"/>
                </a:solidFill>
              </a:rPr>
              <a:t>, CH</a:t>
            </a:r>
            <a:r>
              <a:rPr lang="it-IT" altLang="it-IT" baseline="-25000">
                <a:solidFill>
                  <a:srgbClr val="FF0000"/>
                </a:solidFill>
              </a:rPr>
              <a:t>4</a:t>
            </a:r>
            <a:r>
              <a:rPr lang="it-IT" altLang="it-IT">
                <a:solidFill>
                  <a:srgbClr val="FF0000"/>
                </a:solidFill>
              </a:rPr>
              <a:t>, C, </a:t>
            </a:r>
          </a:p>
          <a:p>
            <a:pPr algn="ctr" eaLnBrk="1" hangingPunct="1"/>
            <a:r>
              <a:rPr lang="it-IT" altLang="it-IT">
                <a:solidFill>
                  <a:srgbClr val="FF0000"/>
                </a:solidFill>
              </a:rPr>
              <a:t>carbonio fossile, materia organica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BD050348-1A9B-A215-E164-D120B7B8D5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77825"/>
            <a:ext cx="578485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a:extLst>
              <a:ext uri="{FF2B5EF4-FFF2-40B4-BE49-F238E27FC236}">
                <a16:creationId xmlns:a16="http://schemas.microsoft.com/office/drawing/2014/main" id="{E5F265C9-637F-2C6D-8353-A07AB58CCF44}"/>
              </a:ext>
            </a:extLst>
          </p:cNvPr>
          <p:cNvSpPr txBox="1">
            <a:spLocks noChangeArrowheads="1"/>
          </p:cNvSpPr>
          <p:nvPr/>
        </p:nvSpPr>
        <p:spPr bwMode="auto">
          <a:xfrm>
            <a:off x="550863" y="4510088"/>
            <a:ext cx="2998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Pg: picogrammi, 10</a:t>
            </a:r>
            <a:r>
              <a:rPr lang="it-IT" altLang="it-IT" baseline="30000"/>
              <a:t>15</a:t>
            </a:r>
            <a:r>
              <a:rPr lang="it-IT" altLang="it-IT"/>
              <a:t> g</a:t>
            </a:r>
          </a:p>
        </p:txBody>
      </p:sp>
      <p:sp>
        <p:nvSpPr>
          <p:cNvPr id="6148" name="TextBox 3">
            <a:extLst>
              <a:ext uri="{FF2B5EF4-FFF2-40B4-BE49-F238E27FC236}">
                <a16:creationId xmlns:a16="http://schemas.microsoft.com/office/drawing/2014/main" id="{E0438135-6D20-391F-2053-4467CAB871BC}"/>
              </a:ext>
            </a:extLst>
          </p:cNvPr>
          <p:cNvSpPr txBox="1">
            <a:spLocks noChangeArrowheads="1"/>
          </p:cNvSpPr>
          <p:nvPr/>
        </p:nvSpPr>
        <p:spPr bwMode="auto">
          <a:xfrm>
            <a:off x="6981825" y="1185863"/>
            <a:ext cx="3921125"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Cicli di lungo termine: erosione</a:t>
            </a:r>
          </a:p>
          <a:p>
            <a:pPr eaLnBrk="1" hangingPunct="1"/>
            <a:r>
              <a:rPr lang="it-IT" altLang="it-IT"/>
              <a:t>Cicli di breve termine: respirazione e fotosintesi</a:t>
            </a:r>
          </a:p>
          <a:p>
            <a:pPr eaLnBrk="1" hangingPunct="1"/>
            <a:r>
              <a:rPr lang="it-IT" altLang="it-IT"/>
              <a:t>GE: adsorbimento e desorbimento di gas</a:t>
            </a:r>
          </a:p>
          <a:p>
            <a:pPr eaLnBrk="1" hangingPunct="1"/>
            <a:r>
              <a:rPr lang="it-IT" altLang="it-IT"/>
              <a:t>W: dissoluzione dei carbonati e silicati: </a:t>
            </a:r>
          </a:p>
          <a:p>
            <a:pPr eaLnBrk="1" hangingPunct="1"/>
            <a:r>
              <a:rPr lang="it-IT" altLang="it-IT"/>
              <a:t>      CaCO</a:t>
            </a:r>
            <a:r>
              <a:rPr lang="it-IT" altLang="it-IT" baseline="-25000"/>
              <a:t>3</a:t>
            </a:r>
            <a:r>
              <a:rPr lang="it-IT" altLang="it-IT"/>
              <a:t>+H</a:t>
            </a:r>
            <a:r>
              <a:rPr lang="it-IT" altLang="it-IT" baseline="-25000"/>
              <a:t>2</a:t>
            </a:r>
            <a:r>
              <a:rPr lang="it-IT" altLang="it-IT"/>
              <a:t>O+CO</a:t>
            </a:r>
            <a:r>
              <a:rPr lang="it-IT" altLang="it-IT" baseline="-25000"/>
              <a:t>2</a:t>
            </a:r>
            <a:r>
              <a:rPr lang="it-IT" altLang="it-IT"/>
              <a:t> = Ca</a:t>
            </a:r>
            <a:r>
              <a:rPr lang="it-IT" altLang="it-IT" baseline="30000"/>
              <a:t>++</a:t>
            </a:r>
            <a:r>
              <a:rPr lang="it-IT" altLang="it-IT"/>
              <a:t> + 2HCO</a:t>
            </a:r>
            <a:r>
              <a:rPr lang="it-IT" altLang="it-IT" baseline="-25000"/>
              <a:t>3</a:t>
            </a:r>
            <a:r>
              <a:rPr lang="it-IT" altLang="it-IT" baseline="30000"/>
              <a:t>-</a:t>
            </a:r>
            <a:r>
              <a:rPr lang="it-IT" altLang="it-IT"/>
              <a:t> </a:t>
            </a:r>
          </a:p>
          <a:p>
            <a:pPr eaLnBrk="1" hangingPunct="1"/>
            <a:r>
              <a:rPr lang="it-IT" altLang="it-IT"/>
              <a:t>H, RW: processi idrotermici,  dilavamento inverso</a:t>
            </a:r>
          </a:p>
          <a:p>
            <a:pPr eaLnBrk="1" hangingPunct="1"/>
            <a:r>
              <a:rPr lang="it-IT" altLang="it-IT"/>
              <a:t>R: respirazione</a:t>
            </a:r>
          </a:p>
          <a:p>
            <a:pPr eaLnBrk="1" hangingPunct="1"/>
            <a:r>
              <a:rPr lang="it-IT" altLang="it-IT"/>
              <a:t>P: fotosintesi</a:t>
            </a:r>
          </a:p>
          <a:p>
            <a:pPr eaLnBrk="1" hangingPunct="1"/>
            <a:r>
              <a:rPr lang="it-IT" altLang="it-IT"/>
              <a:t>     </a:t>
            </a:r>
            <a:endParaRPr lang="it-IT" altLang="it-IT" baseline="30000"/>
          </a:p>
          <a:p>
            <a:pPr eaLnBrk="1" hangingPunct="1"/>
            <a:endParaRPr lang="it-IT" altLang="it-IT"/>
          </a:p>
        </p:txBody>
      </p:sp>
      <p:sp>
        <p:nvSpPr>
          <p:cNvPr id="6149" name="TextBox 4">
            <a:extLst>
              <a:ext uri="{FF2B5EF4-FFF2-40B4-BE49-F238E27FC236}">
                <a16:creationId xmlns:a16="http://schemas.microsoft.com/office/drawing/2014/main" id="{3591FECE-BD37-9554-C963-1B19A98D423D}"/>
              </a:ext>
            </a:extLst>
          </p:cNvPr>
          <p:cNvSpPr txBox="1">
            <a:spLocks noChangeArrowheads="1"/>
          </p:cNvSpPr>
          <p:nvPr/>
        </p:nvSpPr>
        <p:spPr bwMode="auto">
          <a:xfrm>
            <a:off x="1152525" y="5310188"/>
            <a:ext cx="9231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it-IT" altLang="it-IT"/>
              <a:t>In atmosfera, il C è presente, oltre che come CO</a:t>
            </a:r>
            <a:r>
              <a:rPr lang="it-IT" altLang="it-IT" baseline="-25000"/>
              <a:t>2</a:t>
            </a:r>
            <a:r>
              <a:rPr lang="it-IT" altLang="it-IT"/>
              <a:t>, come CH</a:t>
            </a:r>
            <a:r>
              <a:rPr lang="it-IT" altLang="it-IT" baseline="-25000"/>
              <a:t>4</a:t>
            </a:r>
            <a:r>
              <a:rPr lang="it-IT" altLang="it-IT"/>
              <a:t> .</a:t>
            </a:r>
          </a:p>
          <a:p>
            <a:pPr eaLnBrk="1" hangingPunct="1"/>
            <a:r>
              <a:rPr lang="it-IT" altLang="it-IT"/>
              <a:t>Metà del metano dell’atmosfera deriva dalla respirazione anaerobica dei batteri nelle acque e dai batteri dei sistemi digerenti di termiti e ruminanti. Le sorgenti antropiche del metano sono le risaie, gli allevamenti intensivi e le perdite nei sistemi di distribuzione del gas.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45507DB4-CB5E-5958-69A1-ADF1A3CE73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944563"/>
            <a:ext cx="852487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a:extLst>
              <a:ext uri="{FF2B5EF4-FFF2-40B4-BE49-F238E27FC236}">
                <a16:creationId xmlns:a16="http://schemas.microsoft.com/office/drawing/2014/main" id="{916986B7-68BF-A695-B6A6-037410609776}"/>
              </a:ext>
            </a:extLst>
          </p:cNvPr>
          <p:cNvSpPr txBox="1">
            <a:spLocks noChangeArrowheads="1"/>
          </p:cNvSpPr>
          <p:nvPr/>
        </p:nvSpPr>
        <p:spPr bwMode="auto">
          <a:xfrm>
            <a:off x="2505075" y="290513"/>
            <a:ext cx="6691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2400"/>
              <a:t>Il ciclo del carbonio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61CA92C3-9D80-EF06-25C9-7E3BD11C7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693738"/>
            <a:ext cx="8629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80D3EC3B-1BAD-BB02-5524-94EDB42F2C64}"/>
              </a:ext>
            </a:extLst>
          </p:cNvPr>
          <p:cNvSpPr txBox="1">
            <a:spLocks noChangeArrowheads="1"/>
          </p:cNvSpPr>
          <p:nvPr/>
        </p:nvSpPr>
        <p:spPr bwMode="auto">
          <a:xfrm>
            <a:off x="2549525" y="177800"/>
            <a:ext cx="669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it-IT" altLang="it-IT" sz="2400"/>
              <a:t>Il ciclo del carbonio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79E0C0FF-A8E7-0109-7E11-EF615A8607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328613"/>
            <a:ext cx="8905875" cy="618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0ABDE9F8-B1EE-FB63-52BE-A58BF8448E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479425"/>
            <a:ext cx="829627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TotalTime>
  <Words>1400</Words>
  <Application>Microsoft Macintosh PowerPoint</Application>
  <PresentationFormat>Widescreen</PresentationFormat>
  <Paragraphs>85</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Calibri</vt:lpstr>
      <vt:lpstr>Arial</vt:lpstr>
      <vt:lpstr>Calibri Light</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Elena Chianese</cp:lastModifiedBy>
  <cp:revision>39</cp:revision>
  <dcterms:created xsi:type="dcterms:W3CDTF">2023-01-11T15:37:54Z</dcterms:created>
  <dcterms:modified xsi:type="dcterms:W3CDTF">2023-01-13T09:42:55Z</dcterms:modified>
</cp:coreProperties>
</file>