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19"/>
  </p:notesMasterIdLst>
  <p:sldIdLst>
    <p:sldId id="256" r:id="rId2"/>
    <p:sldId id="288" r:id="rId3"/>
    <p:sldId id="564" r:id="rId4"/>
    <p:sldId id="572" r:id="rId5"/>
    <p:sldId id="398" r:id="rId6"/>
    <p:sldId id="495" r:id="rId7"/>
    <p:sldId id="577" r:id="rId8"/>
    <p:sldId id="502" r:id="rId9"/>
    <p:sldId id="578" r:id="rId10"/>
    <p:sldId id="500" r:id="rId11"/>
    <p:sldId id="579" r:id="rId12"/>
    <p:sldId id="574" r:id="rId13"/>
    <p:sldId id="573" r:id="rId14"/>
    <p:sldId id="580" r:id="rId15"/>
    <p:sldId id="583" r:id="rId16"/>
    <p:sldId id="513" r:id="rId17"/>
    <p:sldId id="257"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0C9"/>
    <a:srgbClr val="FFCCFF"/>
    <a:srgbClr val="D4B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68" autoAdjust="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BB4E7-B8A1-4225-B8BD-530B8CEA5D05}" type="datetimeFigureOut">
              <a:rPr lang="fr-FR" smtClean="0"/>
              <a:t>01/10/2023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A4FD-DFF1-4F14-905E-E079DA60B6B1}" type="slidenum">
              <a:rPr lang="fr-FR" smtClean="0"/>
              <a:t>‹N°›</a:t>
            </a:fld>
            <a:endParaRPr lang="fr-FR"/>
          </a:p>
        </p:txBody>
      </p:sp>
    </p:spTree>
    <p:extLst>
      <p:ext uri="{BB962C8B-B14F-4D97-AF65-F5344CB8AC3E}">
        <p14:creationId xmlns:p14="http://schemas.microsoft.com/office/powerpoint/2010/main" val="69536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3</a:t>
            </a:fld>
            <a:endParaRPr lang="fr-FR"/>
          </a:p>
        </p:txBody>
      </p:sp>
    </p:spTree>
    <p:extLst>
      <p:ext uri="{BB962C8B-B14F-4D97-AF65-F5344CB8AC3E}">
        <p14:creationId xmlns:p14="http://schemas.microsoft.com/office/powerpoint/2010/main" val="333610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12</a:t>
            </a:fld>
            <a:endParaRPr lang="en-US"/>
          </a:p>
        </p:txBody>
      </p:sp>
    </p:spTree>
    <p:extLst>
      <p:ext uri="{BB962C8B-B14F-4D97-AF65-F5344CB8AC3E}">
        <p14:creationId xmlns:p14="http://schemas.microsoft.com/office/powerpoint/2010/main" val="873772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13</a:t>
            </a:fld>
            <a:endParaRPr lang="en-US"/>
          </a:p>
        </p:txBody>
      </p:sp>
    </p:spTree>
    <p:extLst>
      <p:ext uri="{BB962C8B-B14F-4D97-AF65-F5344CB8AC3E}">
        <p14:creationId xmlns:p14="http://schemas.microsoft.com/office/powerpoint/2010/main" val="120394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0"/>
              </a:spcBef>
              <a:spcAft>
                <a:spcPts val="600"/>
              </a:spcAft>
            </a:pPr>
            <a:endParaRPr lang="en-US" sz="3000" u="sng" dirty="0"/>
          </a:p>
        </p:txBody>
      </p:sp>
      <p:sp>
        <p:nvSpPr>
          <p:cNvPr id="4" name="Slide Number Placeholder 3"/>
          <p:cNvSpPr>
            <a:spLocks noGrp="1"/>
          </p:cNvSpPr>
          <p:nvPr>
            <p:ph type="sldNum" sz="quarter" idx="10"/>
          </p:nvPr>
        </p:nvSpPr>
        <p:spPr/>
        <p:txBody>
          <a:bodyPr/>
          <a:lstStyle/>
          <a:p>
            <a:fld id="{B09EFE18-3454-D544-923D-5B6F3527855A}" type="slidenum">
              <a:rPr lang="en-US" smtClean="0"/>
              <a:t>14</a:t>
            </a:fld>
            <a:endParaRPr lang="en-US"/>
          </a:p>
        </p:txBody>
      </p:sp>
    </p:spTree>
    <p:extLst>
      <p:ext uri="{BB962C8B-B14F-4D97-AF65-F5344CB8AC3E}">
        <p14:creationId xmlns:p14="http://schemas.microsoft.com/office/powerpoint/2010/main" val="326371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lnSpc>
                <a:spcPct val="120000"/>
              </a:lnSpc>
              <a:spcBef>
                <a:spcPts val="600"/>
              </a:spcBef>
              <a:spcAft>
                <a:spcPts val="600"/>
              </a:spcAft>
              <a:buNone/>
            </a:pPr>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15</a:t>
            </a:fld>
            <a:endParaRPr lang="fr-FR"/>
          </a:p>
        </p:txBody>
      </p:sp>
    </p:spTree>
    <p:extLst>
      <p:ext uri="{BB962C8B-B14F-4D97-AF65-F5344CB8AC3E}">
        <p14:creationId xmlns:p14="http://schemas.microsoft.com/office/powerpoint/2010/main" val="80514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16</a:t>
            </a:fld>
            <a:endParaRPr lang="fr-FR"/>
          </a:p>
        </p:txBody>
      </p:sp>
    </p:spTree>
    <p:extLst>
      <p:ext uri="{BB962C8B-B14F-4D97-AF65-F5344CB8AC3E}">
        <p14:creationId xmlns:p14="http://schemas.microsoft.com/office/powerpoint/2010/main" val="39459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4</a:t>
            </a:fld>
            <a:endParaRPr lang="en-US"/>
          </a:p>
        </p:txBody>
      </p:sp>
    </p:spTree>
    <p:extLst>
      <p:ext uri="{BB962C8B-B14F-4D97-AF65-F5344CB8AC3E}">
        <p14:creationId xmlns:p14="http://schemas.microsoft.com/office/powerpoint/2010/main" val="156013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5</a:t>
            </a:fld>
            <a:endParaRPr lang="en-US"/>
          </a:p>
        </p:txBody>
      </p:sp>
    </p:spTree>
    <p:extLst>
      <p:ext uri="{BB962C8B-B14F-4D97-AF65-F5344CB8AC3E}">
        <p14:creationId xmlns:p14="http://schemas.microsoft.com/office/powerpoint/2010/main" val="212455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6</a:t>
            </a:fld>
            <a:endParaRPr lang="en-US"/>
          </a:p>
        </p:txBody>
      </p:sp>
    </p:spTree>
    <p:extLst>
      <p:ext uri="{BB962C8B-B14F-4D97-AF65-F5344CB8AC3E}">
        <p14:creationId xmlns:p14="http://schemas.microsoft.com/office/powerpoint/2010/main" val="2124550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7</a:t>
            </a:fld>
            <a:endParaRPr lang="en-US"/>
          </a:p>
        </p:txBody>
      </p:sp>
    </p:spTree>
    <p:extLst>
      <p:ext uri="{BB962C8B-B14F-4D97-AF65-F5344CB8AC3E}">
        <p14:creationId xmlns:p14="http://schemas.microsoft.com/office/powerpoint/2010/main" val="365317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8</a:t>
            </a:fld>
            <a:endParaRPr lang="en-US"/>
          </a:p>
        </p:txBody>
      </p:sp>
    </p:spTree>
    <p:extLst>
      <p:ext uri="{BB962C8B-B14F-4D97-AF65-F5344CB8AC3E}">
        <p14:creationId xmlns:p14="http://schemas.microsoft.com/office/powerpoint/2010/main" val="212455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9</a:t>
            </a:fld>
            <a:endParaRPr lang="en-US"/>
          </a:p>
        </p:txBody>
      </p:sp>
    </p:spTree>
    <p:extLst>
      <p:ext uri="{BB962C8B-B14F-4D97-AF65-F5344CB8AC3E}">
        <p14:creationId xmlns:p14="http://schemas.microsoft.com/office/powerpoint/2010/main" val="209339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10</a:t>
            </a:fld>
            <a:endParaRPr lang="en-US"/>
          </a:p>
        </p:txBody>
      </p:sp>
    </p:spTree>
    <p:extLst>
      <p:ext uri="{BB962C8B-B14F-4D97-AF65-F5344CB8AC3E}">
        <p14:creationId xmlns:p14="http://schemas.microsoft.com/office/powerpoint/2010/main" val="212455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11</a:t>
            </a:fld>
            <a:endParaRPr lang="en-US"/>
          </a:p>
        </p:txBody>
      </p:sp>
    </p:spTree>
    <p:extLst>
      <p:ext uri="{BB962C8B-B14F-4D97-AF65-F5344CB8AC3E}">
        <p14:creationId xmlns:p14="http://schemas.microsoft.com/office/powerpoint/2010/main" val="3922631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5EC77-5D28-D37C-0A83-5DFBFE327533}"/>
              </a:ext>
            </a:extLst>
          </p:cNvPr>
          <p:cNvSpPr>
            <a:spLocks noGrp="1"/>
          </p:cNvSpPr>
          <p:nvPr>
            <p:ph type="ctrTitle"/>
          </p:nvPr>
        </p:nvSpPr>
        <p:spPr>
          <a:xfrm>
            <a:off x="88496" y="1996965"/>
            <a:ext cx="5219228" cy="1408769"/>
          </a:xfrm>
          <a:prstGeom prst="rect">
            <a:avLst/>
          </a:prstGeom>
        </p:spPr>
        <p:txBody>
          <a:bodyPr anchor="b"/>
          <a:lstStyle>
            <a:lvl1pPr algn="ctr">
              <a:defRPr kumimoji="0" lang="fr-FR" sz="4400" b="1" i="0" u="none" strike="noStrike" kern="1200" cap="none" normalizeH="0" baseline="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CFE68F2B-B18B-58F9-75ED-8FBCF8E0EF12}"/>
              </a:ext>
            </a:extLst>
          </p:cNvPr>
          <p:cNvSpPr>
            <a:spLocks noGrp="1"/>
          </p:cNvSpPr>
          <p:nvPr>
            <p:ph type="subTitle" idx="1"/>
          </p:nvPr>
        </p:nvSpPr>
        <p:spPr>
          <a:xfrm>
            <a:off x="88496" y="3602038"/>
            <a:ext cx="5219228" cy="1655762"/>
          </a:xfrm>
        </p:spPr>
        <p:txBody>
          <a:bodyPr>
            <a:normAutofit/>
          </a:bodyPr>
          <a:lstStyle>
            <a:lvl1pPr marL="0" indent="0" algn="ctr">
              <a:buNone/>
              <a:defRPr kumimoji="0" lang="fr-FR" sz="2400" b="1" i="0" u="none" strike="noStrike" kern="1200" cap="none" normalizeH="0" baseline="0">
                <a:ln>
                  <a:noFill/>
                </a:ln>
                <a:solidFill>
                  <a:srgbClr val="A6A6A6"/>
                </a:solidFill>
                <a:effectLst/>
                <a:latin typeface="Verdana" panose="020B0604030504040204" pitchFamily="34" charset="0"/>
                <a:ea typeface="Tahoma" panose="020B0604030504040204" pitchFamily="34"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CFA8BE3E-C0F1-8E70-03D2-415014965388}"/>
              </a:ext>
            </a:extLst>
          </p:cNvPr>
          <p:cNvSpPr>
            <a:spLocks noGrp="1"/>
          </p:cNvSpPr>
          <p:nvPr>
            <p:ph type="dt" sz="half" idx="10"/>
          </p:nvPr>
        </p:nvSpPr>
        <p:spPr/>
        <p:txBody>
          <a:bodyPr/>
          <a:lstStyle/>
          <a:p>
            <a:fld id="{8DA24BA5-5C98-4713-852D-DC4EBFF4EC73}" type="datetime3">
              <a:rPr lang="en-US" smtClean="0"/>
              <a:t>1 October 2023</a:t>
            </a:fld>
            <a:endParaRPr lang="fr-FR"/>
          </a:p>
        </p:txBody>
      </p:sp>
      <p:sp>
        <p:nvSpPr>
          <p:cNvPr id="5" name="Espace réservé du pied de page 4">
            <a:extLst>
              <a:ext uri="{FF2B5EF4-FFF2-40B4-BE49-F238E27FC236}">
                <a16:creationId xmlns:a16="http://schemas.microsoft.com/office/drawing/2014/main" id="{D83FE3F7-C7BC-058B-77C1-28DB02CBCDD0}"/>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04B2EABA-2026-0ACF-D2E9-08C5103B7D68}"/>
              </a:ext>
            </a:extLst>
          </p:cNvPr>
          <p:cNvSpPr>
            <a:spLocks noGrp="1"/>
          </p:cNvSpPr>
          <p:nvPr>
            <p:ph type="sldNum" sz="quarter" idx="12"/>
          </p:nvPr>
        </p:nvSpPr>
        <p:spPr/>
        <p:txBody>
          <a:bodyPr/>
          <a:lstStyle/>
          <a:p>
            <a:fld id="{B20CCB3F-FB25-4499-86B7-0CB2437FA1B7}" type="slidenum">
              <a:rPr lang="fr-FR" smtClean="0"/>
              <a:t>‹N°›</a:t>
            </a:fld>
            <a:endParaRPr lang="fr-FR"/>
          </a:p>
        </p:txBody>
      </p:sp>
      <p:pic>
        <p:nvPicPr>
          <p:cNvPr id="7" name="Picture 9">
            <a:extLst>
              <a:ext uri="{FF2B5EF4-FFF2-40B4-BE49-F238E27FC236}">
                <a16:creationId xmlns:a16="http://schemas.microsoft.com/office/drawing/2014/main" id="{FA11F51E-521A-A807-ADDD-1E9E2E1640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86345" y="136524"/>
            <a:ext cx="3117159" cy="398779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0BF522A-F837-AC69-7294-9B37F4CE2BBF}"/>
              </a:ext>
            </a:extLst>
          </p:cNvPr>
          <p:cNvSpPr txBox="1"/>
          <p:nvPr userDrawn="1"/>
        </p:nvSpPr>
        <p:spPr>
          <a:xfrm>
            <a:off x="9343697" y="942302"/>
            <a:ext cx="2251841" cy="2308324"/>
          </a:xfrm>
          <a:prstGeom prst="rect">
            <a:avLst/>
          </a:prstGeom>
          <a:noFill/>
        </p:spPr>
        <p:txBody>
          <a:bodyPr wrap="square">
            <a:spAutoFit/>
          </a:bodyPr>
          <a:lstStyle/>
          <a:p>
            <a:pPr algn="ctr"/>
            <a:r>
              <a:rPr lang="fr-FR" sz="4400" dirty="0">
                <a:solidFill>
                  <a:srgbClr val="A6A6A6"/>
                </a:solidFill>
                <a:effectLst/>
                <a:latin typeface="Verdana" panose="020B0604030504040204" pitchFamily="34" charset="0"/>
                <a:ea typeface="Tahoma" panose="020B0604030504040204" pitchFamily="34" charset="0"/>
              </a:rPr>
              <a:t> </a:t>
            </a:r>
            <a:r>
              <a:rPr lang="en-US" sz="4400" i="1" dirty="0">
                <a:solidFill>
                  <a:srgbClr val="A6A6A6"/>
                </a:solidFill>
                <a:effectLst/>
                <a:latin typeface="Tahoma" panose="020B0604030504040204" pitchFamily="34" charset="0"/>
                <a:ea typeface="Tahoma" panose="020B0604030504040204" pitchFamily="34" charset="0"/>
              </a:rPr>
              <a:t>IDEA </a:t>
            </a:r>
            <a:r>
              <a:rPr lang="en-US" sz="3600" i="1" dirty="0">
                <a:solidFill>
                  <a:srgbClr val="A6A6A6"/>
                </a:solidFill>
                <a:effectLst/>
                <a:latin typeface="Tahoma" panose="020B0604030504040204" pitchFamily="34" charset="0"/>
                <a:ea typeface="Tahoma" panose="020B0604030504040204" pitchFamily="34" charset="0"/>
              </a:rPr>
              <a:t>Certificate</a:t>
            </a:r>
            <a:endParaRPr lang="fr-FR" sz="2000" dirty="0">
              <a:effectLst/>
              <a:latin typeface="Tahoma" panose="020B0604030504040204" pitchFamily="34" charset="0"/>
              <a:ea typeface="Tahoma" panose="020B0604030504040204" pitchFamily="34" charset="0"/>
            </a:endParaRPr>
          </a:p>
          <a:p>
            <a:pPr algn="ctr"/>
            <a:br>
              <a:rPr lang="en-US" sz="2800" i="1" dirty="0">
                <a:effectLst/>
                <a:latin typeface="Verdana" panose="020B0604030504040204" pitchFamily="34" charset="0"/>
                <a:ea typeface="Tahoma" panose="020B0604030504040204" pitchFamily="34" charset="0"/>
                <a:cs typeface="Tahoma" panose="020B0604030504040204" pitchFamily="34" charset="0"/>
              </a:rPr>
            </a:br>
            <a:endParaRPr lang="fr-FR" sz="3600" dirty="0"/>
          </a:p>
        </p:txBody>
      </p:sp>
      <p:pic>
        <p:nvPicPr>
          <p:cNvPr id="11" name="Picture 4">
            <a:extLst>
              <a:ext uri="{FF2B5EF4-FFF2-40B4-BE49-F238E27FC236}">
                <a16:creationId xmlns:a16="http://schemas.microsoft.com/office/drawing/2014/main" id="{73484897-E0A9-56A2-B102-55007F98D1D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37" y="0"/>
            <a:ext cx="1162050" cy="1195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274437A0-10BE-5293-8532-7F0E3E34B95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89774" y="245025"/>
            <a:ext cx="923925" cy="950695"/>
          </a:xfrm>
          <a:prstGeom prst="rect">
            <a:avLst/>
          </a:prstGeom>
          <a:noFill/>
          <a:extLst>
            <a:ext uri="{909E8E84-426E-40DD-AFC4-6F175D3DCCD1}">
              <a14:hiddenFill xmlns:a14="http://schemas.microsoft.com/office/drawing/2010/main">
                <a:solidFill>
                  <a:srgbClr val="FFFFFF"/>
                </a:solidFill>
              </a14:hiddenFill>
            </a:ext>
          </a:extLst>
        </p:spPr>
      </p:pic>
      <p:pic>
        <p:nvPicPr>
          <p:cNvPr id="14" name="object 3">
            <a:extLst>
              <a:ext uri="{FF2B5EF4-FFF2-40B4-BE49-F238E27FC236}">
                <a16:creationId xmlns:a16="http://schemas.microsoft.com/office/drawing/2014/main" id="{158A9937-1B6D-1E96-DF6B-20AB363CB3EC}"/>
              </a:ext>
            </a:extLst>
          </p:cNvPr>
          <p:cNvPicPr/>
          <p:nvPr/>
        </p:nvPicPr>
        <p:blipFill>
          <a:blip r:embed="rId6" cstate="print"/>
          <a:stretch>
            <a:fillRect/>
          </a:stretch>
        </p:blipFill>
        <p:spPr>
          <a:xfrm>
            <a:off x="2399818" y="177329"/>
            <a:ext cx="2854244" cy="933487"/>
          </a:xfrm>
          <a:prstGeom prst="rect">
            <a:avLst/>
          </a:prstGeom>
        </p:spPr>
      </p:pic>
    </p:spTree>
    <p:extLst>
      <p:ext uri="{BB962C8B-B14F-4D97-AF65-F5344CB8AC3E}">
        <p14:creationId xmlns:p14="http://schemas.microsoft.com/office/powerpoint/2010/main" val="217889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Vide">
    <p:bg>
      <p:bgPr>
        <a:solidFill>
          <a:srgbClr val="D4B0C9">
            <a:alpha val="22000"/>
          </a:srgbClr>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422C14-65C7-4874-0EDE-AE877F4F2382}"/>
              </a:ext>
            </a:extLst>
          </p:cNvPr>
          <p:cNvSpPr>
            <a:spLocks noGrp="1"/>
          </p:cNvSpPr>
          <p:nvPr>
            <p:ph type="dt" sz="half" idx="10"/>
          </p:nvPr>
        </p:nvSpPr>
        <p:spPr/>
        <p:txBody>
          <a:bodyPr/>
          <a:lstStyle/>
          <a:p>
            <a:fld id="{D56250A7-E7C5-42A5-9DF5-F52C4DC3A31B}" type="datetime3">
              <a:rPr lang="en-US" smtClean="0"/>
              <a:t>1 October 2023</a:t>
            </a:fld>
            <a:endParaRPr lang="fr-FR"/>
          </a:p>
        </p:txBody>
      </p:sp>
      <p:sp>
        <p:nvSpPr>
          <p:cNvPr id="3" name="Espace réservé du pied de page 2">
            <a:extLst>
              <a:ext uri="{FF2B5EF4-FFF2-40B4-BE49-F238E27FC236}">
                <a16:creationId xmlns:a16="http://schemas.microsoft.com/office/drawing/2014/main" id="{166D13D2-7CFB-6EA9-103B-40A16BC6E7BB}"/>
              </a:ext>
            </a:extLst>
          </p:cNvPr>
          <p:cNvSpPr>
            <a:spLocks noGrp="1"/>
          </p:cNvSpPr>
          <p:nvPr>
            <p:ph type="ftr" sz="quarter" idx="11"/>
          </p:nvPr>
        </p:nvSpPr>
        <p:spPr/>
        <p:txBody>
          <a:bodyPr/>
          <a:lstStyle/>
          <a:p>
            <a:r>
              <a:rPr lang="fr-FR"/>
              <a:t>Innovation and Entrepreneurship</a:t>
            </a:r>
          </a:p>
        </p:txBody>
      </p:sp>
      <p:sp>
        <p:nvSpPr>
          <p:cNvPr id="4" name="Espace réservé du numéro de diapositive 3">
            <a:extLst>
              <a:ext uri="{FF2B5EF4-FFF2-40B4-BE49-F238E27FC236}">
                <a16:creationId xmlns:a16="http://schemas.microsoft.com/office/drawing/2014/main" id="{94229DC9-1F4C-7238-995E-7ABAFA0715B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12314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14FD4-5977-90B4-B5EC-D46B04CF6A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8DBFCB-EAAB-5B5B-6411-FDDE7FACA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E1B2164-DBA1-F4F8-E891-BBB852671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F2B048-43CE-E1E6-7431-A090B837E776}"/>
              </a:ext>
            </a:extLst>
          </p:cNvPr>
          <p:cNvSpPr>
            <a:spLocks noGrp="1"/>
          </p:cNvSpPr>
          <p:nvPr>
            <p:ph type="dt" sz="half" idx="10"/>
          </p:nvPr>
        </p:nvSpPr>
        <p:spPr/>
        <p:txBody>
          <a:bodyPr/>
          <a:lstStyle/>
          <a:p>
            <a:fld id="{9BC26109-595C-4534-B6BC-688BEE05B0AC}" type="datetime3">
              <a:rPr lang="en-US" smtClean="0"/>
              <a:t>1 October 2023</a:t>
            </a:fld>
            <a:endParaRPr lang="fr-FR"/>
          </a:p>
        </p:txBody>
      </p:sp>
      <p:sp>
        <p:nvSpPr>
          <p:cNvPr id="6" name="Espace réservé du pied de page 5">
            <a:extLst>
              <a:ext uri="{FF2B5EF4-FFF2-40B4-BE49-F238E27FC236}">
                <a16:creationId xmlns:a16="http://schemas.microsoft.com/office/drawing/2014/main" id="{C14D8A87-1694-FBD9-D3F9-5461546CDD3B}"/>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FDC27B91-CD4A-D22F-32D6-CED56BD4C635}"/>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1033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C847A-3465-64C9-6B6D-1F44983B9D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AB19D1-2B1C-245B-B941-FF1D7F0A08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6EFD5CE-BD0A-93B4-7DE2-F5DA795B8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8FFAE8B-7D61-1BF9-8E97-8A8EB06BBB9F}"/>
              </a:ext>
            </a:extLst>
          </p:cNvPr>
          <p:cNvSpPr>
            <a:spLocks noGrp="1"/>
          </p:cNvSpPr>
          <p:nvPr>
            <p:ph type="dt" sz="half" idx="10"/>
          </p:nvPr>
        </p:nvSpPr>
        <p:spPr/>
        <p:txBody>
          <a:bodyPr/>
          <a:lstStyle/>
          <a:p>
            <a:fld id="{604482EA-92BC-49F4-B7A3-9AC83F464404}" type="datetime3">
              <a:rPr lang="en-US" smtClean="0"/>
              <a:t>1 October 2023</a:t>
            </a:fld>
            <a:endParaRPr lang="fr-FR"/>
          </a:p>
        </p:txBody>
      </p:sp>
      <p:sp>
        <p:nvSpPr>
          <p:cNvPr id="6" name="Espace réservé du pied de page 5">
            <a:extLst>
              <a:ext uri="{FF2B5EF4-FFF2-40B4-BE49-F238E27FC236}">
                <a16:creationId xmlns:a16="http://schemas.microsoft.com/office/drawing/2014/main" id="{74C1ADBA-5AFC-D6C2-ED30-DC98FBF395C2}"/>
              </a:ext>
            </a:extLst>
          </p:cNvPr>
          <p:cNvSpPr>
            <a:spLocks noGrp="1"/>
          </p:cNvSpPr>
          <p:nvPr>
            <p:ph type="ftr" sz="quarter" idx="11"/>
          </p:nvPr>
        </p:nvSpPr>
        <p:spPr/>
        <p:txBody>
          <a:bodyPr/>
          <a:lstStyle/>
          <a:p>
            <a:r>
              <a:rPr lang="en-US"/>
              <a:t>Innovation and Entrepreneurship</a:t>
            </a:r>
            <a:endParaRPr lang="en-US" dirty="0"/>
          </a:p>
        </p:txBody>
      </p:sp>
      <p:sp>
        <p:nvSpPr>
          <p:cNvPr id="7" name="Espace réservé du numéro de diapositive 6">
            <a:extLst>
              <a:ext uri="{FF2B5EF4-FFF2-40B4-BE49-F238E27FC236}">
                <a16:creationId xmlns:a16="http://schemas.microsoft.com/office/drawing/2014/main" id="{EF866CEB-D646-C6C9-91D8-20A07EF2D90F}"/>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93104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1B25FF-95F8-F303-0B38-9DF5A2F94BB6}"/>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B87478-F590-DC79-CD74-6C21472975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711FAF-BD1F-9740-D5A5-CCD55483BA1E}"/>
              </a:ext>
            </a:extLst>
          </p:cNvPr>
          <p:cNvSpPr>
            <a:spLocks noGrp="1"/>
          </p:cNvSpPr>
          <p:nvPr>
            <p:ph type="dt" sz="half" idx="10"/>
          </p:nvPr>
        </p:nvSpPr>
        <p:spPr/>
        <p:txBody>
          <a:bodyPr/>
          <a:lstStyle/>
          <a:p>
            <a:fld id="{3CC1E70B-812A-43E2-9B0C-F3FE65F346E9}" type="datetime3">
              <a:rPr lang="en-US" smtClean="0"/>
              <a:t>1 October 2023</a:t>
            </a:fld>
            <a:endParaRPr lang="fr-FR"/>
          </a:p>
        </p:txBody>
      </p:sp>
      <p:sp>
        <p:nvSpPr>
          <p:cNvPr id="5" name="Espace réservé du pied de page 4">
            <a:extLst>
              <a:ext uri="{FF2B5EF4-FFF2-40B4-BE49-F238E27FC236}">
                <a16:creationId xmlns:a16="http://schemas.microsoft.com/office/drawing/2014/main" id="{99A49BAC-5287-6E4C-AD9C-A0BD79BB4942}"/>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9352CB5E-E451-CBB2-BF37-83DD4D42262B}"/>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630040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712430-A452-3CD7-1C95-802123D0370A}"/>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B5B45E7-0457-BB1A-4BBC-222E2CEBAEE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8743D4-3AD0-B31F-3209-5A9D2260B344}"/>
              </a:ext>
            </a:extLst>
          </p:cNvPr>
          <p:cNvSpPr>
            <a:spLocks noGrp="1"/>
          </p:cNvSpPr>
          <p:nvPr>
            <p:ph type="dt" sz="half" idx="10"/>
          </p:nvPr>
        </p:nvSpPr>
        <p:spPr/>
        <p:txBody>
          <a:bodyPr/>
          <a:lstStyle/>
          <a:p>
            <a:fld id="{7888E81C-A099-4943-862C-9658CA5E75DD}" type="datetime3">
              <a:rPr lang="en-US" smtClean="0"/>
              <a:t>1 October 2023</a:t>
            </a:fld>
            <a:endParaRPr lang="fr-FR"/>
          </a:p>
        </p:txBody>
      </p:sp>
      <p:sp>
        <p:nvSpPr>
          <p:cNvPr id="5" name="Espace réservé du pied de page 4">
            <a:extLst>
              <a:ext uri="{FF2B5EF4-FFF2-40B4-BE49-F238E27FC236}">
                <a16:creationId xmlns:a16="http://schemas.microsoft.com/office/drawing/2014/main" id="{2413499B-C020-C76C-2070-1EADA711C895}"/>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BCA02EA-116A-C04F-216D-4D47D1E147C3}"/>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96845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5EC77-5D28-D37C-0A83-5DFBFE327533}"/>
              </a:ext>
            </a:extLst>
          </p:cNvPr>
          <p:cNvSpPr>
            <a:spLocks noGrp="1"/>
          </p:cNvSpPr>
          <p:nvPr>
            <p:ph type="ctrTitle"/>
          </p:nvPr>
        </p:nvSpPr>
        <p:spPr>
          <a:xfrm>
            <a:off x="88496" y="1996965"/>
            <a:ext cx="5219228" cy="1408769"/>
          </a:xfrm>
          <a:prstGeom prst="rect">
            <a:avLst/>
          </a:prstGeom>
        </p:spPr>
        <p:txBody>
          <a:bodyPr anchor="b"/>
          <a:lstStyle>
            <a:lvl1pPr algn="ctr">
              <a:defRPr kumimoji="0" lang="fr-FR" sz="4400" b="1" i="0" u="none" strike="noStrike" kern="1200" cap="none" normalizeH="0" baseline="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CFE68F2B-B18B-58F9-75ED-8FBCF8E0EF12}"/>
              </a:ext>
            </a:extLst>
          </p:cNvPr>
          <p:cNvSpPr>
            <a:spLocks noGrp="1"/>
          </p:cNvSpPr>
          <p:nvPr>
            <p:ph type="subTitle" idx="1"/>
          </p:nvPr>
        </p:nvSpPr>
        <p:spPr>
          <a:xfrm>
            <a:off x="88496" y="3602038"/>
            <a:ext cx="5219228" cy="1655762"/>
          </a:xfrm>
        </p:spPr>
        <p:txBody>
          <a:bodyPr>
            <a:normAutofit/>
          </a:bodyPr>
          <a:lstStyle>
            <a:lvl1pPr marL="0" indent="0" algn="ctr">
              <a:buNone/>
              <a:defRPr kumimoji="0" lang="fr-FR" sz="2400" b="1" i="0" u="none" strike="noStrike" kern="1200" cap="none" normalizeH="0" baseline="0">
                <a:ln>
                  <a:noFill/>
                </a:ln>
                <a:solidFill>
                  <a:srgbClr val="A6A6A6"/>
                </a:solidFill>
                <a:effectLst/>
                <a:latin typeface="Verdana" panose="020B0604030504040204" pitchFamily="34" charset="0"/>
                <a:ea typeface="Tahoma" panose="020B0604030504040204" pitchFamily="34"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CFA8BE3E-C0F1-8E70-03D2-415014965388}"/>
              </a:ext>
            </a:extLst>
          </p:cNvPr>
          <p:cNvSpPr>
            <a:spLocks noGrp="1"/>
          </p:cNvSpPr>
          <p:nvPr>
            <p:ph type="dt" sz="half" idx="10"/>
          </p:nvPr>
        </p:nvSpPr>
        <p:spPr/>
        <p:txBody>
          <a:bodyPr/>
          <a:lstStyle/>
          <a:p>
            <a:fld id="{28253E63-7649-4AE1-82AA-8243F1F03201}" type="datetime3">
              <a:rPr lang="en-US" smtClean="0"/>
              <a:t>1 October 2023</a:t>
            </a:fld>
            <a:endParaRPr lang="fr-FR"/>
          </a:p>
        </p:txBody>
      </p:sp>
      <p:sp>
        <p:nvSpPr>
          <p:cNvPr id="5" name="Espace réservé du pied de page 4">
            <a:extLst>
              <a:ext uri="{FF2B5EF4-FFF2-40B4-BE49-F238E27FC236}">
                <a16:creationId xmlns:a16="http://schemas.microsoft.com/office/drawing/2014/main" id="{D83FE3F7-C7BC-058B-77C1-28DB02CBCDD0}"/>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04B2EABA-2026-0ACF-D2E9-08C5103B7D68}"/>
              </a:ext>
            </a:extLst>
          </p:cNvPr>
          <p:cNvSpPr>
            <a:spLocks noGrp="1"/>
          </p:cNvSpPr>
          <p:nvPr>
            <p:ph type="sldNum" sz="quarter" idx="12"/>
          </p:nvPr>
        </p:nvSpPr>
        <p:spPr/>
        <p:txBody>
          <a:bodyPr/>
          <a:lstStyle/>
          <a:p>
            <a:fld id="{B20CCB3F-FB25-4499-86B7-0CB2437FA1B7}" type="slidenum">
              <a:rPr lang="fr-FR" smtClean="0"/>
              <a:t>‹N°›</a:t>
            </a:fld>
            <a:endParaRPr lang="fr-FR"/>
          </a:p>
        </p:txBody>
      </p:sp>
      <p:pic>
        <p:nvPicPr>
          <p:cNvPr id="7" name="Picture 9">
            <a:extLst>
              <a:ext uri="{FF2B5EF4-FFF2-40B4-BE49-F238E27FC236}">
                <a16:creationId xmlns:a16="http://schemas.microsoft.com/office/drawing/2014/main" id="{FA11F51E-521A-A807-ADDD-1E9E2E1640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86345" y="136524"/>
            <a:ext cx="3117159" cy="398779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0BF522A-F837-AC69-7294-9B37F4CE2BBF}"/>
              </a:ext>
            </a:extLst>
          </p:cNvPr>
          <p:cNvSpPr txBox="1"/>
          <p:nvPr userDrawn="1"/>
        </p:nvSpPr>
        <p:spPr>
          <a:xfrm>
            <a:off x="9343697" y="942302"/>
            <a:ext cx="2251841" cy="2308324"/>
          </a:xfrm>
          <a:prstGeom prst="rect">
            <a:avLst/>
          </a:prstGeom>
          <a:noFill/>
        </p:spPr>
        <p:txBody>
          <a:bodyPr wrap="square">
            <a:spAutoFit/>
          </a:bodyPr>
          <a:lstStyle/>
          <a:p>
            <a:pPr algn="ctr"/>
            <a:r>
              <a:rPr lang="fr-FR" sz="4400" dirty="0">
                <a:solidFill>
                  <a:srgbClr val="A6A6A6"/>
                </a:solidFill>
                <a:effectLst/>
                <a:latin typeface="Verdana" panose="020B0604030504040204" pitchFamily="34" charset="0"/>
                <a:ea typeface="Tahoma" panose="020B0604030504040204" pitchFamily="34" charset="0"/>
              </a:rPr>
              <a:t> </a:t>
            </a:r>
            <a:r>
              <a:rPr lang="en-US" sz="4400" i="1" dirty="0">
                <a:solidFill>
                  <a:srgbClr val="A6A6A6"/>
                </a:solidFill>
                <a:effectLst/>
                <a:latin typeface="Tahoma" panose="020B0604030504040204" pitchFamily="34" charset="0"/>
                <a:ea typeface="Tahoma" panose="020B0604030504040204" pitchFamily="34" charset="0"/>
              </a:rPr>
              <a:t>IDEA </a:t>
            </a:r>
            <a:r>
              <a:rPr lang="en-US" sz="3600" i="1" dirty="0">
                <a:solidFill>
                  <a:srgbClr val="A6A6A6"/>
                </a:solidFill>
                <a:effectLst/>
                <a:latin typeface="Tahoma" panose="020B0604030504040204" pitchFamily="34" charset="0"/>
                <a:ea typeface="Tahoma" panose="020B0604030504040204" pitchFamily="34" charset="0"/>
              </a:rPr>
              <a:t>Certificate</a:t>
            </a:r>
            <a:endParaRPr lang="fr-FR" sz="2000" dirty="0">
              <a:effectLst/>
              <a:latin typeface="Tahoma" panose="020B0604030504040204" pitchFamily="34" charset="0"/>
              <a:ea typeface="Tahoma" panose="020B0604030504040204" pitchFamily="34" charset="0"/>
            </a:endParaRPr>
          </a:p>
          <a:p>
            <a:pPr algn="ctr"/>
            <a:br>
              <a:rPr lang="en-US" sz="2800" i="1" dirty="0">
                <a:effectLst/>
                <a:latin typeface="Verdana" panose="020B0604030504040204" pitchFamily="34" charset="0"/>
                <a:ea typeface="Tahoma" panose="020B0604030504040204" pitchFamily="34" charset="0"/>
                <a:cs typeface="Tahoma" panose="020B0604030504040204" pitchFamily="34" charset="0"/>
              </a:rPr>
            </a:br>
            <a:endParaRPr lang="fr-FR" sz="3600" dirty="0"/>
          </a:p>
        </p:txBody>
      </p:sp>
    </p:spTree>
    <p:extLst>
      <p:ext uri="{BB962C8B-B14F-4D97-AF65-F5344CB8AC3E}">
        <p14:creationId xmlns:p14="http://schemas.microsoft.com/office/powerpoint/2010/main" val="234628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D4B1C9">
            <a:alpha val="14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00701-AB5D-1F67-35E5-44EBA138F6F3}"/>
              </a:ext>
            </a:extLst>
          </p:cNvPr>
          <p:cNvSpPr>
            <a:spLocks noGrp="1"/>
          </p:cNvSpPr>
          <p:nvPr>
            <p:ph type="title"/>
          </p:nvPr>
        </p:nvSpPr>
        <p:spPr>
          <a:xfrm>
            <a:off x="838200" y="1114097"/>
            <a:ext cx="10515600" cy="576591"/>
          </a:xfrm>
          <a:prstGeom prst="rect">
            <a:avLst/>
          </a:prstGeom>
        </p:spPr>
        <p:txBody>
          <a:bodyPr>
            <a:normAutofit/>
          </a:bodyPr>
          <a:lstStyle>
            <a:lvl1pPr>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F74C8E91-6A65-8969-C7FB-F9EB414E0AC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25B40826-C05E-3FB4-B0E8-B3BE75A35277}"/>
              </a:ext>
            </a:extLst>
          </p:cNvPr>
          <p:cNvSpPr>
            <a:spLocks noGrp="1"/>
          </p:cNvSpPr>
          <p:nvPr>
            <p:ph type="dt" sz="half" idx="10"/>
          </p:nvPr>
        </p:nvSpPr>
        <p:spPr/>
        <p:txBody>
          <a:bodyPr/>
          <a:lstStyle/>
          <a:p>
            <a:fld id="{B51719A1-A777-4A67-8756-25A2B18DBDAE}"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802BDC1-247B-510B-3571-276C25176846}"/>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C58CCFF-1BB4-38ED-C41C-7CFE22706620}"/>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61940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re et contenu">
    <p:bg>
      <p:bgPr>
        <a:solidFill>
          <a:srgbClr val="D4B1C9">
            <a:alpha val="14000"/>
          </a:srgbClr>
        </a:solidFill>
        <a:effectLst/>
      </p:bgPr>
    </p:bg>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5A445D53-D312-5E77-048A-55CA2750FE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5489" t="1038" b="15163"/>
          <a:stretch/>
        </p:blipFill>
        <p:spPr bwMode="auto">
          <a:xfrm rot="5400000">
            <a:off x="2712717" y="-2738336"/>
            <a:ext cx="6909238" cy="1233467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CD00701-AB5D-1F67-35E5-44EBA138F6F3}"/>
              </a:ext>
            </a:extLst>
          </p:cNvPr>
          <p:cNvSpPr>
            <a:spLocks noGrp="1"/>
          </p:cNvSpPr>
          <p:nvPr>
            <p:ph type="title"/>
          </p:nvPr>
        </p:nvSpPr>
        <p:spPr>
          <a:xfrm>
            <a:off x="838200" y="1114097"/>
            <a:ext cx="10515600" cy="576591"/>
          </a:xfrm>
          <a:prstGeom prst="rect">
            <a:avLst/>
          </a:prstGeom>
        </p:spPr>
        <p:txBody>
          <a:bodyPr>
            <a:normAutofit/>
          </a:bodyPr>
          <a:lstStyle>
            <a:lvl1pPr>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F74C8E91-6A65-8969-C7FB-F9EB414E0AC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25B40826-C05E-3FB4-B0E8-B3BE75A35277}"/>
              </a:ext>
            </a:extLst>
          </p:cNvPr>
          <p:cNvSpPr>
            <a:spLocks noGrp="1"/>
          </p:cNvSpPr>
          <p:nvPr>
            <p:ph type="dt" sz="half" idx="10"/>
          </p:nvPr>
        </p:nvSpPr>
        <p:spPr/>
        <p:txBody>
          <a:bodyPr/>
          <a:lstStyle/>
          <a:p>
            <a:fld id="{CBAB0671-6BC0-4CDD-99F8-FE7803EA56ED}"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802BDC1-247B-510B-3571-276C25176846}"/>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C58CCFF-1BB4-38ED-C41C-7CFE22706620}"/>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61027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F2407-308A-9EE2-7ACC-9BF616C89021}"/>
              </a:ext>
            </a:extLst>
          </p:cNvPr>
          <p:cNvSpPr>
            <a:spLocks noGrp="1"/>
          </p:cNvSpPr>
          <p:nvPr>
            <p:ph type="title"/>
          </p:nvPr>
        </p:nvSpPr>
        <p:spPr>
          <a:xfrm>
            <a:off x="831850" y="1709738"/>
            <a:ext cx="10515600" cy="2852737"/>
          </a:xfrm>
          <a:prstGeom prst="rect">
            <a:avLst/>
          </a:prstGeom>
        </p:spPr>
        <p:txBody>
          <a:bodyPr anchor="b">
            <a:normAutofit/>
          </a:bodyPr>
          <a:lstStyle>
            <a:lvl1pPr algn="ctr"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04FB7044-C5D6-47E3-13FF-3836B51E0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Espace réservé de la date 3">
            <a:extLst>
              <a:ext uri="{FF2B5EF4-FFF2-40B4-BE49-F238E27FC236}">
                <a16:creationId xmlns:a16="http://schemas.microsoft.com/office/drawing/2014/main" id="{8C511011-C0EA-6D2C-88B7-0C0AA80FB3F1}"/>
              </a:ext>
            </a:extLst>
          </p:cNvPr>
          <p:cNvSpPr>
            <a:spLocks noGrp="1"/>
          </p:cNvSpPr>
          <p:nvPr>
            <p:ph type="dt" sz="half" idx="10"/>
          </p:nvPr>
        </p:nvSpPr>
        <p:spPr/>
        <p:txBody>
          <a:bodyPr/>
          <a:lstStyle/>
          <a:p>
            <a:fld id="{299CA587-DDB1-4183-B9EB-BF92F9912B54}" type="datetime3">
              <a:rPr lang="en-US" smtClean="0"/>
              <a:t>1 October 2023</a:t>
            </a:fld>
            <a:endParaRPr lang="fr-FR"/>
          </a:p>
        </p:txBody>
      </p:sp>
      <p:sp>
        <p:nvSpPr>
          <p:cNvPr id="5" name="Espace réservé du pied de page 4">
            <a:extLst>
              <a:ext uri="{FF2B5EF4-FFF2-40B4-BE49-F238E27FC236}">
                <a16:creationId xmlns:a16="http://schemas.microsoft.com/office/drawing/2014/main" id="{6F06617D-2F29-C2F5-0254-A1F86C4194C9}"/>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612AA83D-DD5A-BDC4-F09C-DD7AAC76418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46448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9C09D5-0223-5BBE-99F2-F642D839C29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9AFB2A8-CDC4-71F5-EDFF-D95243BEB49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6292D3-8545-F238-5958-A3615BB6C8A9}"/>
              </a:ext>
            </a:extLst>
          </p:cNvPr>
          <p:cNvSpPr>
            <a:spLocks noGrp="1"/>
          </p:cNvSpPr>
          <p:nvPr>
            <p:ph type="dt" sz="half" idx="10"/>
          </p:nvPr>
        </p:nvSpPr>
        <p:spPr/>
        <p:txBody>
          <a:bodyPr/>
          <a:lstStyle/>
          <a:p>
            <a:fld id="{34839C83-19D6-4374-92D4-86BC2A379A6B}" type="datetime3">
              <a:rPr lang="en-US" smtClean="0"/>
              <a:t>1 October 2023</a:t>
            </a:fld>
            <a:endParaRPr lang="fr-FR"/>
          </a:p>
        </p:txBody>
      </p:sp>
      <p:sp>
        <p:nvSpPr>
          <p:cNvPr id="6" name="Espace réservé du pied de page 5">
            <a:extLst>
              <a:ext uri="{FF2B5EF4-FFF2-40B4-BE49-F238E27FC236}">
                <a16:creationId xmlns:a16="http://schemas.microsoft.com/office/drawing/2014/main" id="{84D3AD65-FDC3-9AA1-4267-BCAA290ECF97}"/>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47190A75-CA06-03D8-AB46-4A1F8CE7F09C}"/>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35534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09926B0-9744-0432-59FF-073901FF0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774B193-9A0C-2E36-431C-97B1B41C1D8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D89C842-CD4B-D0BC-4A3D-8868ED6968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37247F0-484A-DD1C-8079-915B6C5B59F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7D7AC08-9C72-EAC6-61BF-36DFC9181954}"/>
              </a:ext>
            </a:extLst>
          </p:cNvPr>
          <p:cNvSpPr>
            <a:spLocks noGrp="1"/>
          </p:cNvSpPr>
          <p:nvPr>
            <p:ph type="dt" sz="half" idx="10"/>
          </p:nvPr>
        </p:nvSpPr>
        <p:spPr/>
        <p:txBody>
          <a:bodyPr/>
          <a:lstStyle/>
          <a:p>
            <a:fld id="{5D386B05-D0F2-48FB-993E-A701720C7555}" type="datetime3">
              <a:rPr lang="en-US" smtClean="0"/>
              <a:t>1 October 2023</a:t>
            </a:fld>
            <a:endParaRPr lang="fr-FR"/>
          </a:p>
        </p:txBody>
      </p:sp>
      <p:sp>
        <p:nvSpPr>
          <p:cNvPr id="8" name="Espace réservé du pied de page 7">
            <a:extLst>
              <a:ext uri="{FF2B5EF4-FFF2-40B4-BE49-F238E27FC236}">
                <a16:creationId xmlns:a16="http://schemas.microsoft.com/office/drawing/2014/main" id="{6E59000A-A75C-370A-C238-9B031CAF3EB0}"/>
              </a:ext>
            </a:extLst>
          </p:cNvPr>
          <p:cNvSpPr>
            <a:spLocks noGrp="1"/>
          </p:cNvSpPr>
          <p:nvPr>
            <p:ph type="ftr" sz="quarter" idx="11"/>
          </p:nvPr>
        </p:nvSpPr>
        <p:spPr/>
        <p:txBody>
          <a:bodyPr/>
          <a:lstStyle/>
          <a:p>
            <a:r>
              <a:rPr lang="fr-FR"/>
              <a:t>Innovation and Entrepreneurship</a:t>
            </a:r>
          </a:p>
        </p:txBody>
      </p:sp>
      <p:sp>
        <p:nvSpPr>
          <p:cNvPr id="9" name="Espace réservé du numéro de diapositive 8">
            <a:extLst>
              <a:ext uri="{FF2B5EF4-FFF2-40B4-BE49-F238E27FC236}">
                <a16:creationId xmlns:a16="http://schemas.microsoft.com/office/drawing/2014/main" id="{B20DDAE5-ACB8-52F7-F3C1-B8F3D00FFC3A}"/>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27034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9BA4E-7C62-9E23-D6D2-C715CB574DD7}"/>
              </a:ext>
            </a:extLst>
          </p:cNvPr>
          <p:cNvSpPr>
            <a:spLocks noGrp="1"/>
          </p:cNvSpPr>
          <p:nvPr>
            <p:ph type="title"/>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e la date 2">
            <a:extLst>
              <a:ext uri="{FF2B5EF4-FFF2-40B4-BE49-F238E27FC236}">
                <a16:creationId xmlns:a16="http://schemas.microsoft.com/office/drawing/2014/main" id="{E63AFD52-86EF-F15D-B966-B1EFFCC6BFD1}"/>
              </a:ext>
            </a:extLst>
          </p:cNvPr>
          <p:cNvSpPr>
            <a:spLocks noGrp="1"/>
          </p:cNvSpPr>
          <p:nvPr>
            <p:ph type="dt" sz="half" idx="10"/>
          </p:nvPr>
        </p:nvSpPr>
        <p:spPr/>
        <p:txBody>
          <a:bodyPr/>
          <a:lstStyle/>
          <a:p>
            <a:fld id="{E07DD352-E8CF-46C5-A39C-BBAD5A51C3B6}" type="datetime3">
              <a:rPr lang="en-US" smtClean="0"/>
              <a:t>1 October 2023</a:t>
            </a:fld>
            <a:endParaRPr lang="fr-FR"/>
          </a:p>
        </p:txBody>
      </p:sp>
      <p:sp>
        <p:nvSpPr>
          <p:cNvPr id="4" name="Espace réservé du pied de page 3">
            <a:extLst>
              <a:ext uri="{FF2B5EF4-FFF2-40B4-BE49-F238E27FC236}">
                <a16:creationId xmlns:a16="http://schemas.microsoft.com/office/drawing/2014/main" id="{15CE7A9B-0B18-0013-8717-8DF173B34FC8}"/>
              </a:ext>
            </a:extLst>
          </p:cNvPr>
          <p:cNvSpPr>
            <a:spLocks noGrp="1"/>
          </p:cNvSpPr>
          <p:nvPr>
            <p:ph type="ftr" sz="quarter" idx="11"/>
          </p:nvPr>
        </p:nvSpPr>
        <p:spPr/>
        <p:txBody>
          <a:bodyPr/>
          <a:lstStyle/>
          <a:p>
            <a:r>
              <a:rPr lang="fr-FR"/>
              <a:t>Innovation and Entrepreneurship</a:t>
            </a:r>
          </a:p>
        </p:txBody>
      </p:sp>
      <p:sp>
        <p:nvSpPr>
          <p:cNvPr id="5" name="Espace réservé du numéro de diapositive 4">
            <a:extLst>
              <a:ext uri="{FF2B5EF4-FFF2-40B4-BE49-F238E27FC236}">
                <a16:creationId xmlns:a16="http://schemas.microsoft.com/office/drawing/2014/main" id="{0AABD730-6E47-AB95-066F-640ADA8B9179}"/>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58098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422C14-65C7-4874-0EDE-AE877F4F2382}"/>
              </a:ext>
            </a:extLst>
          </p:cNvPr>
          <p:cNvSpPr>
            <a:spLocks noGrp="1"/>
          </p:cNvSpPr>
          <p:nvPr>
            <p:ph type="dt" sz="half" idx="10"/>
          </p:nvPr>
        </p:nvSpPr>
        <p:spPr/>
        <p:txBody>
          <a:bodyPr/>
          <a:lstStyle/>
          <a:p>
            <a:fld id="{8FA68847-C248-4EE4-85D9-8ADEDF34BAD7}" type="datetime3">
              <a:rPr lang="en-US" smtClean="0"/>
              <a:t>1 October 2023</a:t>
            </a:fld>
            <a:endParaRPr lang="fr-FR"/>
          </a:p>
        </p:txBody>
      </p:sp>
      <p:sp>
        <p:nvSpPr>
          <p:cNvPr id="3" name="Espace réservé du pied de page 2">
            <a:extLst>
              <a:ext uri="{FF2B5EF4-FFF2-40B4-BE49-F238E27FC236}">
                <a16:creationId xmlns:a16="http://schemas.microsoft.com/office/drawing/2014/main" id="{166D13D2-7CFB-6EA9-103B-40A16BC6E7BB}"/>
              </a:ext>
            </a:extLst>
          </p:cNvPr>
          <p:cNvSpPr>
            <a:spLocks noGrp="1"/>
          </p:cNvSpPr>
          <p:nvPr>
            <p:ph type="ftr" sz="quarter" idx="11"/>
          </p:nvPr>
        </p:nvSpPr>
        <p:spPr/>
        <p:txBody>
          <a:bodyPr/>
          <a:lstStyle/>
          <a:p>
            <a:r>
              <a:rPr lang="fr-FR"/>
              <a:t>Innovation and Entrepreneurship</a:t>
            </a:r>
          </a:p>
        </p:txBody>
      </p:sp>
      <p:sp>
        <p:nvSpPr>
          <p:cNvPr id="4" name="Espace réservé du numéro de diapositive 3">
            <a:extLst>
              <a:ext uri="{FF2B5EF4-FFF2-40B4-BE49-F238E27FC236}">
                <a16:creationId xmlns:a16="http://schemas.microsoft.com/office/drawing/2014/main" id="{94229DC9-1F4C-7238-995E-7ABAFA0715B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8000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62DE60B-B17F-A5FD-AF6D-AB4B6AA7E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2F0FE36-630B-F127-D117-CAD336794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E96F0-DA9A-4324-8FF9-06BEB2C4F146}" type="datetime3">
              <a:rPr lang="en-US" smtClean="0"/>
              <a:t>1 October 2023</a:t>
            </a:fld>
            <a:endParaRPr lang="fr-FR"/>
          </a:p>
        </p:txBody>
      </p:sp>
      <p:sp>
        <p:nvSpPr>
          <p:cNvPr id="5" name="Espace réservé du pied de page 4">
            <a:extLst>
              <a:ext uri="{FF2B5EF4-FFF2-40B4-BE49-F238E27FC236}">
                <a16:creationId xmlns:a16="http://schemas.microsoft.com/office/drawing/2014/main" id="{899C5B79-C66C-2318-1228-6133CF4E7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Innovation and Entrepreneurship</a:t>
            </a:r>
          </a:p>
        </p:txBody>
      </p:sp>
      <p:sp>
        <p:nvSpPr>
          <p:cNvPr id="6" name="Espace réservé du numéro de diapositive 5">
            <a:extLst>
              <a:ext uri="{FF2B5EF4-FFF2-40B4-BE49-F238E27FC236}">
                <a16:creationId xmlns:a16="http://schemas.microsoft.com/office/drawing/2014/main" id="{EA535BDB-A1E3-FE90-E4A2-A7CF4FA39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CCB3F-FB25-4499-86B7-0CB2437FA1B7}" type="slidenum">
              <a:rPr lang="fr-FR" smtClean="0"/>
              <a:t>‹N°›</a:t>
            </a:fld>
            <a:endParaRPr lang="fr-FR"/>
          </a:p>
        </p:txBody>
      </p:sp>
      <p:pic>
        <p:nvPicPr>
          <p:cNvPr id="8" name="Picture 11">
            <a:extLst>
              <a:ext uri="{FF2B5EF4-FFF2-40B4-BE49-F238E27FC236}">
                <a16:creationId xmlns:a16="http://schemas.microsoft.com/office/drawing/2014/main" id="{611AD369-F2A0-1EB0-507F-AF481A12B80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954428" y="0"/>
            <a:ext cx="3346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33689"/>
      </p:ext>
    </p:extLst>
  </p:cSld>
  <p:clrMap bg1="lt1" tx1="dk1" bg2="lt2" tx2="dk2" accent1="accent1" accent2="accent2" accent3="accent3" accent4="accent4" accent5="accent5" accent6="accent6" hlink="hlink" folHlink="folHlink"/>
  <p:sldLayoutIdLst>
    <p:sldLayoutId id="2147483799" r:id="rId1"/>
    <p:sldLayoutId id="2147483810" r:id="rId2"/>
    <p:sldLayoutId id="2147483800" r:id="rId3"/>
    <p:sldLayoutId id="2147483811" r:id="rId4"/>
    <p:sldLayoutId id="2147483801" r:id="rId5"/>
    <p:sldLayoutId id="2147483802" r:id="rId6"/>
    <p:sldLayoutId id="2147483803" r:id="rId7"/>
    <p:sldLayoutId id="2147483804" r:id="rId8"/>
    <p:sldLayoutId id="2147483805" r:id="rId9"/>
    <p:sldLayoutId id="2147483812" r:id="rId10"/>
    <p:sldLayoutId id="2147483806" r:id="rId11"/>
    <p:sldLayoutId id="2147483807" r:id="rId12"/>
    <p:sldLayoutId id="2147483808" r:id="rId13"/>
    <p:sldLayoutId id="2147483809"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audio" Target="../media/media4.m4a"/><Relationship Id="rId16" Type="http://schemas.openxmlformats.org/officeDocument/2006/relationships/image" Target="../media/image19.jpg"/><Relationship Id="rId1" Type="http://schemas.microsoft.com/office/2007/relationships/media" Target="../media/media4.m4a"/><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png"/><Relationship Id="rId19"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2.jpg"/><Relationship Id="rId1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5A24F-397F-465F-8BE0-8C560897E571}"/>
              </a:ext>
            </a:extLst>
          </p:cNvPr>
          <p:cNvSpPr>
            <a:spLocks noGrp="1"/>
          </p:cNvSpPr>
          <p:nvPr>
            <p:ph type="ctrTitle"/>
          </p:nvPr>
        </p:nvSpPr>
        <p:spPr>
          <a:xfrm>
            <a:off x="88496" y="2063692"/>
            <a:ext cx="6007504" cy="1904105"/>
          </a:xfrm>
        </p:spPr>
        <p:txBody>
          <a:bodyPr/>
          <a:lstStyle/>
          <a:p>
            <a:r>
              <a:rPr lang="en-US" sz="3600" dirty="0">
                <a:solidFill>
                  <a:schemeClr val="tx1"/>
                </a:solidFill>
                <a:cs typeface="Book Antiqua"/>
              </a:rPr>
              <a:t>Innovation &amp; Entrepreneurship</a:t>
            </a:r>
            <a:br>
              <a:rPr lang="en-US" sz="3600" dirty="0">
                <a:solidFill>
                  <a:schemeClr val="tx1"/>
                </a:solidFill>
                <a:cs typeface="Book Antiqua"/>
              </a:rPr>
            </a:br>
            <a:br>
              <a:rPr lang="en-US" sz="3600" dirty="0">
                <a:solidFill>
                  <a:schemeClr val="tx1"/>
                </a:solidFill>
                <a:cs typeface="Book Antiqua"/>
              </a:rPr>
            </a:br>
            <a:r>
              <a:rPr lang="en-US" sz="3000" i="1" dirty="0">
                <a:solidFill>
                  <a:schemeClr val="tx1"/>
                </a:solidFill>
                <a:cs typeface="Book Antiqua"/>
              </a:rPr>
              <a:t>Session 3</a:t>
            </a:r>
            <a:endParaRPr lang="fr-FR" sz="3000" i="1" dirty="0">
              <a:solidFill>
                <a:schemeClr val="accent1"/>
              </a:solidFill>
            </a:endParaRPr>
          </a:p>
        </p:txBody>
      </p:sp>
      <p:sp>
        <p:nvSpPr>
          <p:cNvPr id="3" name="Sous-titre 2">
            <a:extLst>
              <a:ext uri="{FF2B5EF4-FFF2-40B4-BE49-F238E27FC236}">
                <a16:creationId xmlns:a16="http://schemas.microsoft.com/office/drawing/2014/main" id="{4DC49801-5E8B-4664-949D-FD416C02C3D0}"/>
              </a:ext>
            </a:extLst>
          </p:cNvPr>
          <p:cNvSpPr>
            <a:spLocks noGrp="1"/>
          </p:cNvSpPr>
          <p:nvPr>
            <p:ph type="subTitle" idx="1"/>
          </p:nvPr>
        </p:nvSpPr>
        <p:spPr>
          <a:xfrm>
            <a:off x="486562" y="5202238"/>
            <a:ext cx="5025006" cy="1655762"/>
          </a:xfrm>
        </p:spPr>
        <p:txBody>
          <a:bodyPr/>
          <a:lstStyle/>
          <a:p>
            <a:pPr marL="228600" lvl="0" indent="-228600" algn="r">
              <a:spcBef>
                <a:spcPts val="0"/>
              </a:spcBef>
              <a:buClr>
                <a:srgbClr val="2C3A58"/>
              </a:buClr>
              <a:buSzPts val="4000"/>
            </a:pPr>
            <a:r>
              <a:rPr lang="en-US" sz="2200" i="1" dirty="0"/>
              <a:t>Son Thi Kim LE</a:t>
            </a:r>
          </a:p>
          <a:p>
            <a:pPr marL="228600" lvl="0" indent="-228600" algn="l">
              <a:spcBef>
                <a:spcPts val="0"/>
              </a:spcBef>
              <a:buClr>
                <a:srgbClr val="2C3A58"/>
              </a:buClr>
              <a:buSzPts val="4000"/>
            </a:pPr>
            <a:r>
              <a:rPr lang="en-US" sz="2200" b="0" dirty="0"/>
              <a:t>University of Littoral Côte </a:t>
            </a:r>
            <a:r>
              <a:rPr lang="en-US" sz="2200" b="0" dirty="0" err="1"/>
              <a:t>d’Opale</a:t>
            </a:r>
            <a:endParaRPr lang="en-US" sz="2200" b="0" dirty="0"/>
          </a:p>
          <a:p>
            <a:pPr marL="228600" lvl="0" indent="-228600" algn="r">
              <a:spcBef>
                <a:spcPts val="0"/>
              </a:spcBef>
              <a:buClr>
                <a:srgbClr val="2C3A58"/>
              </a:buClr>
              <a:buSzPts val="4000"/>
            </a:pPr>
            <a:r>
              <a:rPr lang="en-US" sz="2200" b="0" dirty="0"/>
              <a:t>France</a:t>
            </a:r>
          </a:p>
          <a:p>
            <a:pPr marL="228600" lvl="0" indent="-228600" algn="l">
              <a:spcBef>
                <a:spcPts val="0"/>
              </a:spcBef>
              <a:buClr>
                <a:srgbClr val="2C3A58"/>
              </a:buClr>
              <a:buSzPts val="4000"/>
            </a:pPr>
            <a:endParaRPr lang="en-US" sz="2200" i="1" dirty="0">
              <a:solidFill>
                <a:schemeClr val="accent1"/>
              </a:solidFill>
            </a:endParaRPr>
          </a:p>
          <a:p>
            <a:endParaRPr lang="fr-FR" dirty="0"/>
          </a:p>
        </p:txBody>
      </p:sp>
      <p:sp>
        <p:nvSpPr>
          <p:cNvPr id="4" name="Espace réservé de la date 3">
            <a:extLst>
              <a:ext uri="{FF2B5EF4-FFF2-40B4-BE49-F238E27FC236}">
                <a16:creationId xmlns:a16="http://schemas.microsoft.com/office/drawing/2014/main" id="{9134AE0A-227B-4476-8014-BAF57836ECF8}"/>
              </a:ext>
            </a:extLst>
          </p:cNvPr>
          <p:cNvSpPr>
            <a:spLocks noGrp="1"/>
          </p:cNvSpPr>
          <p:nvPr>
            <p:ph type="dt" sz="half" idx="10"/>
          </p:nvPr>
        </p:nvSpPr>
        <p:spPr/>
        <p:txBody>
          <a:bodyPr/>
          <a:lstStyle/>
          <a:p>
            <a:fld id="{3F9FD91D-FDA9-483F-B38A-F3B212383D46}" type="datetime3">
              <a:rPr lang="en-US" smtClean="0"/>
              <a:t>1 October 2023</a:t>
            </a:fld>
            <a:endParaRPr lang="fr-FR"/>
          </a:p>
        </p:txBody>
      </p:sp>
      <p:sp>
        <p:nvSpPr>
          <p:cNvPr id="5" name="Espace réservé du pied de page 4">
            <a:extLst>
              <a:ext uri="{FF2B5EF4-FFF2-40B4-BE49-F238E27FC236}">
                <a16:creationId xmlns:a16="http://schemas.microsoft.com/office/drawing/2014/main" id="{5A152852-0070-4202-A759-2F6B4F28CF05}"/>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AFE328AB-DFB5-4BE4-A405-5395F0897FCB}"/>
              </a:ext>
            </a:extLst>
          </p:cNvPr>
          <p:cNvSpPr>
            <a:spLocks noGrp="1"/>
          </p:cNvSpPr>
          <p:nvPr>
            <p:ph type="sldNum" sz="quarter" idx="12"/>
          </p:nvPr>
        </p:nvSpPr>
        <p:spPr/>
        <p:txBody>
          <a:bodyPr/>
          <a:lstStyle/>
          <a:p>
            <a:fld id="{B20CCB3F-FB25-4499-86B7-0CB2437FA1B7}" type="slidenum">
              <a:rPr lang="fr-FR" smtClean="0"/>
              <a:t>1</a:t>
            </a:fld>
            <a:endParaRPr lang="fr-FR"/>
          </a:p>
        </p:txBody>
      </p:sp>
      <p:pic>
        <p:nvPicPr>
          <p:cNvPr id="7" name="Audio 6">
            <a:hlinkClick r:id="" action="ppaction://media"/>
            <a:extLst>
              <a:ext uri="{FF2B5EF4-FFF2-40B4-BE49-F238E27FC236}">
                <a16:creationId xmlns:a16="http://schemas.microsoft.com/office/drawing/2014/main" id="{80D7E43B-EA74-4E9F-B3EA-83D6CC4DB6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27300815"/>
      </p:ext>
    </p:extLst>
  </p:cSld>
  <p:clrMapOvr>
    <a:masterClrMapping/>
  </p:clrMapOvr>
  <mc:AlternateContent xmlns:mc="http://schemas.openxmlformats.org/markup-compatibility/2006" xmlns:p14="http://schemas.microsoft.com/office/powerpoint/2010/main">
    <mc:Choice Requires="p14">
      <p:transition spd="slow" p14:dur="2000" advTm="5220"/>
    </mc:Choice>
    <mc:Fallback xmlns="">
      <p:transition spd="slow" advTm="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4" y="1670756"/>
            <a:ext cx="9421688" cy="4711022"/>
          </a:xfrm>
        </p:spPr>
        <p:txBody>
          <a:bodyPr>
            <a:noAutofit/>
          </a:bodyPr>
          <a:lstStyle/>
          <a:p>
            <a:pPr marL="0" indent="0" algn="ctr">
              <a:lnSpc>
                <a:spcPct val="100000"/>
              </a:lnSpc>
              <a:spcBef>
                <a:spcPts val="600"/>
              </a:spcBef>
              <a:spcAft>
                <a:spcPts val="600"/>
              </a:spcAft>
              <a:buNone/>
            </a:pPr>
            <a:r>
              <a:rPr lang="en-US" b="1" u="sng" dirty="0"/>
              <a:t>Classifying innovation by object</a:t>
            </a:r>
          </a:p>
          <a:p>
            <a:pPr>
              <a:lnSpc>
                <a:spcPct val="100000"/>
              </a:lnSpc>
              <a:spcBef>
                <a:spcPts val="1200"/>
              </a:spcBef>
            </a:pPr>
            <a:endParaRPr lang="en-US" b="1" i="1" dirty="0"/>
          </a:p>
          <a:p>
            <a:pPr>
              <a:lnSpc>
                <a:spcPct val="100000"/>
              </a:lnSpc>
              <a:spcBef>
                <a:spcPts val="1200"/>
              </a:spcBef>
            </a:pPr>
            <a:r>
              <a:rPr lang="en-US" b="1" i="1" dirty="0"/>
              <a:t>Product innovation</a:t>
            </a:r>
          </a:p>
          <a:p>
            <a:pPr>
              <a:lnSpc>
                <a:spcPct val="100000"/>
              </a:lnSpc>
              <a:spcBef>
                <a:spcPts val="1200"/>
              </a:spcBef>
            </a:pPr>
            <a:r>
              <a:rPr lang="en-US" b="1" i="1" dirty="0"/>
              <a:t>Process innovation </a:t>
            </a:r>
          </a:p>
          <a:p>
            <a:pPr>
              <a:lnSpc>
                <a:spcPct val="100000"/>
              </a:lnSpc>
              <a:spcBef>
                <a:spcPts val="1200"/>
              </a:spcBef>
            </a:pPr>
            <a:r>
              <a:rPr lang="en-US" b="1" i="1" dirty="0"/>
              <a:t>Marketing innovation </a:t>
            </a:r>
          </a:p>
          <a:p>
            <a:pPr>
              <a:lnSpc>
                <a:spcPct val="100000"/>
              </a:lnSpc>
              <a:spcBef>
                <a:spcPts val="1200"/>
              </a:spcBef>
            </a:pPr>
            <a:r>
              <a:rPr lang="en-US" b="1" i="1" dirty="0"/>
              <a:t>Organizational innovation</a:t>
            </a:r>
          </a:p>
          <a:p>
            <a:pPr>
              <a:lnSpc>
                <a:spcPct val="100000"/>
              </a:lnSpc>
              <a:spcBef>
                <a:spcPts val="600"/>
              </a:spcBef>
            </a:pPr>
            <a:endParaRPr lang="en-US" sz="2400" b="1" i="1" dirty="0"/>
          </a:p>
        </p:txBody>
      </p:sp>
      <p:sp>
        <p:nvSpPr>
          <p:cNvPr id="5" name="Slide Number Placeholder 4"/>
          <p:cNvSpPr>
            <a:spLocks noGrp="1"/>
          </p:cNvSpPr>
          <p:nvPr>
            <p:ph type="sldNum" sz="quarter" idx="12"/>
          </p:nvPr>
        </p:nvSpPr>
        <p:spPr/>
        <p:txBody>
          <a:bodyPr/>
          <a:lstStyle/>
          <a:p>
            <a:fld id="{1F4A272C-92A5-A04E-91CD-E6EC72F17F45}" type="slidenum">
              <a:rPr lang="en-US" smtClean="0"/>
              <a:t>10</a:t>
            </a:fld>
            <a:endParaRPr lang="en-US"/>
          </a:p>
        </p:txBody>
      </p:sp>
      <p:sp>
        <p:nvSpPr>
          <p:cNvPr id="7" name="Footer Placeholder 6"/>
          <p:cNvSpPr>
            <a:spLocks noGrp="1"/>
          </p:cNvSpPr>
          <p:nvPr>
            <p:ph type="ftr" sz="quarter" idx="11"/>
          </p:nvPr>
        </p:nvSpPr>
        <p:spPr/>
        <p:txBody>
          <a:bodyPr/>
          <a:lstStyle/>
          <a:p>
            <a:r>
              <a:rPr lang="en-US"/>
              <a:t>Innovation and Entrepreneurship</a:t>
            </a:r>
            <a:endParaRPr lang="en-US" dirty="0"/>
          </a:p>
        </p:txBody>
      </p:sp>
      <p:sp>
        <p:nvSpPr>
          <p:cNvPr id="9" name="Date Placeholder 8"/>
          <p:cNvSpPr>
            <a:spLocks noGrp="1"/>
          </p:cNvSpPr>
          <p:nvPr>
            <p:ph type="dt" sz="half" idx="10"/>
          </p:nvPr>
        </p:nvSpPr>
        <p:spPr/>
        <p:txBody>
          <a:bodyPr/>
          <a:lstStyle/>
          <a:p>
            <a:fld id="{266B07C7-18B4-42E8-8F89-0774F7341D0E}" type="datetime3">
              <a:rPr lang="en-US" smtClean="0"/>
              <a:t>1 October 2023</a:t>
            </a:fld>
            <a:endParaRPr lang="en-US"/>
          </a:p>
        </p:txBody>
      </p:sp>
      <p:sp>
        <p:nvSpPr>
          <p:cNvPr id="10" name="Title 1">
            <a:extLst>
              <a:ext uri="{FF2B5EF4-FFF2-40B4-BE49-F238E27FC236}">
                <a16:creationId xmlns:a16="http://schemas.microsoft.com/office/drawing/2014/main" id="{9AB0E6EF-6E7A-4AC5-9E49-91FE6786C972}"/>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b. Types of innovation</a:t>
            </a:r>
          </a:p>
        </p:txBody>
      </p:sp>
      <p:pic>
        <p:nvPicPr>
          <p:cNvPr id="2" name="Audio 1">
            <a:hlinkClick r:id="" action="ppaction://media"/>
            <a:extLst>
              <a:ext uri="{FF2B5EF4-FFF2-40B4-BE49-F238E27FC236}">
                <a16:creationId xmlns:a16="http://schemas.microsoft.com/office/drawing/2014/main" id="{7B763A19-9BA9-451B-83A9-1338BF3478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4395096"/>
      </p:ext>
    </p:extLst>
  </p:cSld>
  <p:clrMapOvr>
    <a:masterClrMapping/>
  </p:clrMapOvr>
  <mc:AlternateContent xmlns:mc="http://schemas.openxmlformats.org/markup-compatibility/2006" xmlns:p14="http://schemas.microsoft.com/office/powerpoint/2010/main">
    <mc:Choice Requires="p14">
      <p:transition spd="slow" p14:dur="2000" advTm="28942"/>
    </mc:Choice>
    <mc:Fallback xmlns="">
      <p:transition spd="slow" advTm="2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4" y="1527048"/>
            <a:ext cx="9421688" cy="4854730"/>
          </a:xfrm>
        </p:spPr>
        <p:txBody>
          <a:bodyPr>
            <a:noAutofit/>
          </a:bodyPr>
          <a:lstStyle/>
          <a:p>
            <a:pPr>
              <a:lnSpc>
                <a:spcPct val="100000"/>
              </a:lnSpc>
              <a:spcBef>
                <a:spcPts val="600"/>
              </a:spcBef>
            </a:pPr>
            <a:r>
              <a:rPr lang="en-US" sz="2600" b="1" i="1" dirty="0"/>
              <a:t>Product innovation:</a:t>
            </a:r>
            <a:r>
              <a:rPr lang="en-US" sz="2600" dirty="0"/>
              <a:t> a new or improved good or service that differs significantly from the firm’s previous goods or services and that has been introduced on the market”. </a:t>
            </a:r>
            <a:endParaRPr lang="en-US" sz="2600" b="1" i="1" dirty="0"/>
          </a:p>
          <a:p>
            <a:pPr lvl="1">
              <a:lnSpc>
                <a:spcPct val="100000"/>
              </a:lnSpc>
              <a:spcBef>
                <a:spcPts val="600"/>
              </a:spcBef>
            </a:pPr>
            <a:r>
              <a:rPr lang="en-US" b="1" i="1" dirty="0"/>
              <a:t>New products/services</a:t>
            </a:r>
            <a:r>
              <a:rPr lang="en-US" dirty="0"/>
              <a:t>: solve an existing problem in a new and exciting way or solve a completely new problem.</a:t>
            </a:r>
          </a:p>
          <a:p>
            <a:pPr lvl="1">
              <a:lnSpc>
                <a:spcPct val="100000"/>
              </a:lnSpc>
              <a:spcBef>
                <a:spcPts val="600"/>
              </a:spcBef>
            </a:pPr>
            <a:r>
              <a:rPr lang="en-US" b="1" i="1" dirty="0"/>
              <a:t>Improved products/services</a:t>
            </a:r>
            <a:r>
              <a:rPr lang="en-US" dirty="0"/>
              <a:t>: Add more functionality to the product or make the functionality work better, or significant improvements to one or more characteristics or performance specifications, such as quality, technical specifications, user friendliness or usability. </a:t>
            </a:r>
          </a:p>
        </p:txBody>
      </p:sp>
      <p:sp>
        <p:nvSpPr>
          <p:cNvPr id="5" name="Slide Number Placeholder 4"/>
          <p:cNvSpPr>
            <a:spLocks noGrp="1"/>
          </p:cNvSpPr>
          <p:nvPr>
            <p:ph type="sldNum" sz="quarter" idx="12"/>
          </p:nvPr>
        </p:nvSpPr>
        <p:spPr/>
        <p:txBody>
          <a:bodyPr/>
          <a:lstStyle/>
          <a:p>
            <a:fld id="{1F4A272C-92A5-A04E-91CD-E6EC72F17F45}" type="slidenum">
              <a:rPr lang="en-US" smtClean="0"/>
              <a:t>11</a:t>
            </a:fld>
            <a:endParaRPr lang="en-US"/>
          </a:p>
        </p:txBody>
      </p:sp>
      <p:sp>
        <p:nvSpPr>
          <p:cNvPr id="7" name="Footer Placeholder 6"/>
          <p:cNvSpPr>
            <a:spLocks noGrp="1"/>
          </p:cNvSpPr>
          <p:nvPr>
            <p:ph type="ftr" sz="quarter" idx="11"/>
          </p:nvPr>
        </p:nvSpPr>
        <p:spPr/>
        <p:txBody>
          <a:bodyPr/>
          <a:lstStyle/>
          <a:p>
            <a:r>
              <a:rPr lang="en-US"/>
              <a:t>Innovation and Entrepreneurship</a:t>
            </a:r>
            <a:endParaRPr lang="en-US" dirty="0"/>
          </a:p>
        </p:txBody>
      </p:sp>
      <p:sp>
        <p:nvSpPr>
          <p:cNvPr id="9" name="Date Placeholder 8"/>
          <p:cNvSpPr>
            <a:spLocks noGrp="1"/>
          </p:cNvSpPr>
          <p:nvPr>
            <p:ph type="dt" sz="half" idx="10"/>
          </p:nvPr>
        </p:nvSpPr>
        <p:spPr/>
        <p:txBody>
          <a:bodyPr/>
          <a:lstStyle/>
          <a:p>
            <a:fld id="{2B6C338A-190D-4E10-8CA3-77BE70281421}" type="datetime3">
              <a:rPr lang="en-US" smtClean="0"/>
              <a:t>1 October 2023</a:t>
            </a:fld>
            <a:endParaRPr lang="en-US"/>
          </a:p>
        </p:txBody>
      </p:sp>
      <p:sp>
        <p:nvSpPr>
          <p:cNvPr id="10" name="Title 1">
            <a:extLst>
              <a:ext uri="{FF2B5EF4-FFF2-40B4-BE49-F238E27FC236}">
                <a16:creationId xmlns:a16="http://schemas.microsoft.com/office/drawing/2014/main" id="{9AB0E6EF-6E7A-4AC5-9E49-91FE6786C972}"/>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b. Types of innovation</a:t>
            </a:r>
          </a:p>
        </p:txBody>
      </p:sp>
      <p:pic>
        <p:nvPicPr>
          <p:cNvPr id="2" name="Audio 1">
            <a:hlinkClick r:id="" action="ppaction://media"/>
            <a:extLst>
              <a:ext uri="{FF2B5EF4-FFF2-40B4-BE49-F238E27FC236}">
                <a16:creationId xmlns:a16="http://schemas.microsoft.com/office/drawing/2014/main" id="{9415E9B1-B37B-46E0-AA9E-2EC6654577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13893603"/>
      </p:ext>
    </p:extLst>
  </p:cSld>
  <p:clrMapOvr>
    <a:masterClrMapping/>
  </p:clrMapOvr>
  <mc:AlternateContent xmlns:mc="http://schemas.openxmlformats.org/markup-compatibility/2006" xmlns:p14="http://schemas.microsoft.com/office/powerpoint/2010/main">
    <mc:Choice Requires="p14">
      <p:transition spd="slow" p14:dur="2000" advTm="108271"/>
    </mc:Choice>
    <mc:Fallback xmlns="">
      <p:transition spd="slow" advTm="10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4" y="1527048"/>
            <a:ext cx="9421688" cy="4854730"/>
          </a:xfrm>
        </p:spPr>
        <p:txBody>
          <a:bodyPr>
            <a:noAutofit/>
          </a:bodyPr>
          <a:lstStyle/>
          <a:p>
            <a:pPr>
              <a:lnSpc>
                <a:spcPct val="100000"/>
              </a:lnSpc>
              <a:spcBef>
                <a:spcPts val="600"/>
              </a:spcBef>
            </a:pPr>
            <a:r>
              <a:rPr lang="en-US" sz="2600" b="1" i="1" dirty="0"/>
              <a:t>Process innovation: </a:t>
            </a:r>
            <a:r>
              <a:rPr lang="en-US" sz="2600" dirty="0"/>
              <a:t>a new or significantly improved way of doing things in a business that typically increases production levels and decreases costs. </a:t>
            </a:r>
          </a:p>
          <a:p>
            <a:pPr lvl="1">
              <a:lnSpc>
                <a:spcPct val="100000"/>
              </a:lnSpc>
              <a:spcBef>
                <a:spcPts val="600"/>
              </a:spcBef>
            </a:pPr>
            <a:r>
              <a:rPr lang="en-US" sz="2200" dirty="0"/>
              <a:t>Changes in the equipment and technology used in manufacturing (including the software used in product design and development)</a:t>
            </a:r>
          </a:p>
          <a:p>
            <a:pPr lvl="1">
              <a:lnSpc>
                <a:spcPct val="100000"/>
              </a:lnSpc>
              <a:spcBef>
                <a:spcPts val="600"/>
              </a:spcBef>
            </a:pPr>
            <a:r>
              <a:rPr lang="en-US" sz="2200" dirty="0"/>
              <a:t>Improvement in the tools, techniques, and software solutions used to help in supply chain and delivery system</a:t>
            </a:r>
          </a:p>
          <a:p>
            <a:pPr lvl="1">
              <a:lnSpc>
                <a:spcPct val="100000"/>
              </a:lnSpc>
              <a:spcBef>
                <a:spcPts val="600"/>
              </a:spcBef>
            </a:pPr>
            <a:r>
              <a:rPr lang="en-US" sz="2200" dirty="0"/>
              <a:t>Changes in the tools used to sell and maintain goods and products</a:t>
            </a:r>
          </a:p>
          <a:p>
            <a:pPr lvl="1">
              <a:lnSpc>
                <a:spcPct val="100000"/>
              </a:lnSpc>
              <a:spcBef>
                <a:spcPts val="600"/>
              </a:spcBef>
            </a:pPr>
            <a:r>
              <a:rPr lang="en-US" sz="2200" dirty="0"/>
              <a:t>Methods used for accounting and customer service.</a:t>
            </a:r>
          </a:p>
          <a:p>
            <a:pPr>
              <a:lnSpc>
                <a:spcPct val="100000"/>
              </a:lnSpc>
              <a:spcBef>
                <a:spcPts val="600"/>
              </a:spcBef>
            </a:pPr>
            <a:r>
              <a:rPr lang="en-US" sz="2600" b="1" i="1" dirty="0"/>
              <a:t>Example of Process innovation: </a:t>
            </a:r>
            <a:r>
              <a:rPr lang="en-US" sz="2600" dirty="0"/>
              <a:t>An assembly line of Henry Ford, Tesla’ s Gigafactory, AliExpress, Amazon book store, eBay.</a:t>
            </a:r>
          </a:p>
        </p:txBody>
      </p:sp>
      <p:sp>
        <p:nvSpPr>
          <p:cNvPr id="5" name="Slide Number Placeholder 4"/>
          <p:cNvSpPr>
            <a:spLocks noGrp="1"/>
          </p:cNvSpPr>
          <p:nvPr>
            <p:ph type="sldNum" sz="quarter" idx="12"/>
          </p:nvPr>
        </p:nvSpPr>
        <p:spPr/>
        <p:txBody>
          <a:bodyPr/>
          <a:lstStyle/>
          <a:p>
            <a:fld id="{1F4A272C-92A5-A04E-91CD-E6EC72F17F45}" type="slidenum">
              <a:rPr lang="en-US" smtClean="0"/>
              <a:t>12</a:t>
            </a:fld>
            <a:endParaRPr lang="en-US"/>
          </a:p>
        </p:txBody>
      </p:sp>
      <p:sp>
        <p:nvSpPr>
          <p:cNvPr id="7" name="Footer Placeholder 6"/>
          <p:cNvSpPr>
            <a:spLocks noGrp="1"/>
          </p:cNvSpPr>
          <p:nvPr>
            <p:ph type="ftr" sz="quarter" idx="11"/>
          </p:nvPr>
        </p:nvSpPr>
        <p:spPr/>
        <p:txBody>
          <a:bodyPr/>
          <a:lstStyle/>
          <a:p>
            <a:r>
              <a:rPr lang="en-US"/>
              <a:t>Innovation and Entrepreneurship</a:t>
            </a:r>
            <a:endParaRPr lang="en-US" dirty="0"/>
          </a:p>
        </p:txBody>
      </p:sp>
      <p:sp>
        <p:nvSpPr>
          <p:cNvPr id="9" name="Date Placeholder 8"/>
          <p:cNvSpPr>
            <a:spLocks noGrp="1"/>
          </p:cNvSpPr>
          <p:nvPr>
            <p:ph type="dt" sz="half" idx="10"/>
          </p:nvPr>
        </p:nvSpPr>
        <p:spPr/>
        <p:txBody>
          <a:bodyPr/>
          <a:lstStyle/>
          <a:p>
            <a:fld id="{BA7EA67C-41C0-4969-9606-94C8880E881E}" type="datetime3">
              <a:rPr lang="en-US" smtClean="0"/>
              <a:t>1 October 2023</a:t>
            </a:fld>
            <a:endParaRPr lang="en-US"/>
          </a:p>
        </p:txBody>
      </p:sp>
      <p:sp>
        <p:nvSpPr>
          <p:cNvPr id="10" name="Title 1">
            <a:extLst>
              <a:ext uri="{FF2B5EF4-FFF2-40B4-BE49-F238E27FC236}">
                <a16:creationId xmlns:a16="http://schemas.microsoft.com/office/drawing/2014/main" id="{FC758158-42D0-42CF-82C4-F75C97580BD9}"/>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b. Types of innovation</a:t>
            </a:r>
          </a:p>
        </p:txBody>
      </p:sp>
      <p:pic>
        <p:nvPicPr>
          <p:cNvPr id="2" name="Audio 1">
            <a:hlinkClick r:id="" action="ppaction://media"/>
            <a:extLst>
              <a:ext uri="{FF2B5EF4-FFF2-40B4-BE49-F238E27FC236}">
                <a16:creationId xmlns:a16="http://schemas.microsoft.com/office/drawing/2014/main" id="{E8E1E950-29C1-431A-970E-0FC5804CD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59146455"/>
      </p:ext>
    </p:extLst>
  </p:cSld>
  <p:clrMapOvr>
    <a:masterClrMapping/>
  </p:clrMapOvr>
  <mc:AlternateContent xmlns:mc="http://schemas.openxmlformats.org/markup-compatibility/2006" xmlns:p14="http://schemas.microsoft.com/office/powerpoint/2010/main">
    <mc:Choice Requires="p14">
      <p:transition spd="slow" p14:dur="2000" advTm="71305"/>
    </mc:Choice>
    <mc:Fallback xmlns="">
      <p:transition spd="slow" advTm="7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4" y="1527048"/>
            <a:ext cx="9775450" cy="4854730"/>
          </a:xfrm>
        </p:spPr>
        <p:txBody>
          <a:bodyPr>
            <a:noAutofit/>
          </a:bodyPr>
          <a:lstStyle/>
          <a:p>
            <a:pPr>
              <a:spcBef>
                <a:spcPts val="600"/>
              </a:spcBef>
              <a:spcAft>
                <a:spcPts val="600"/>
              </a:spcAft>
            </a:pPr>
            <a:r>
              <a:rPr lang="en-US" sz="2400" b="1" i="1" dirty="0">
                <a:solidFill>
                  <a:srgbClr val="000000"/>
                </a:solidFill>
              </a:rPr>
              <a:t>Marketing innovation</a:t>
            </a:r>
            <a:r>
              <a:rPr lang="en-US" sz="2400" dirty="0">
                <a:solidFill>
                  <a:srgbClr val="000000"/>
                </a:solidFill>
              </a:rPr>
              <a:t>: A new marketing method involving significant changes in product packaging, product placement, product promotion or pricing.</a:t>
            </a:r>
          </a:p>
          <a:p>
            <a:pPr lvl="1">
              <a:spcBef>
                <a:spcPts val="600"/>
              </a:spcBef>
              <a:spcAft>
                <a:spcPts val="600"/>
              </a:spcAft>
            </a:pPr>
            <a:r>
              <a:rPr lang="en-US" dirty="0">
                <a:solidFill>
                  <a:srgbClr val="000000"/>
                </a:solidFill>
              </a:rPr>
              <a:t>Ways of acquiring new customers have evolved, of advertising can be innovative. With the creation of social media, for example, lots of brands innovated by advertising on those platforms instead of newspapers and television.</a:t>
            </a:r>
          </a:p>
          <a:p>
            <a:pPr>
              <a:spcBef>
                <a:spcPts val="600"/>
              </a:spcBef>
              <a:spcAft>
                <a:spcPts val="600"/>
              </a:spcAft>
            </a:pPr>
            <a:r>
              <a:rPr lang="en-US" sz="2400" b="1" i="1" dirty="0">
                <a:solidFill>
                  <a:srgbClr val="000000"/>
                </a:solidFill>
              </a:rPr>
              <a:t>Organizational innovation</a:t>
            </a:r>
            <a:r>
              <a:rPr lang="en-US" sz="2400" dirty="0">
                <a:solidFill>
                  <a:srgbClr val="000000"/>
                </a:solidFill>
              </a:rPr>
              <a:t>: A new organizational method in business practices, workplace organization or external relations.</a:t>
            </a:r>
          </a:p>
          <a:p>
            <a:pPr lvl="1">
              <a:spcBef>
                <a:spcPts val="600"/>
              </a:spcBef>
              <a:spcAft>
                <a:spcPts val="600"/>
              </a:spcAft>
            </a:pPr>
            <a:r>
              <a:rPr lang="en-US" dirty="0">
                <a:solidFill>
                  <a:srgbClr val="000000"/>
                </a:solidFill>
              </a:rPr>
              <a:t>Organizational concern structural changes and practices that improve productivity, services, products, and processes.</a:t>
            </a:r>
          </a:p>
        </p:txBody>
      </p:sp>
      <p:sp>
        <p:nvSpPr>
          <p:cNvPr id="5" name="Slide Number Placeholder 4"/>
          <p:cNvSpPr>
            <a:spLocks noGrp="1"/>
          </p:cNvSpPr>
          <p:nvPr>
            <p:ph type="sldNum" sz="quarter" idx="12"/>
          </p:nvPr>
        </p:nvSpPr>
        <p:spPr/>
        <p:txBody>
          <a:bodyPr/>
          <a:lstStyle/>
          <a:p>
            <a:fld id="{1F4A272C-92A5-A04E-91CD-E6EC72F17F45}" type="slidenum">
              <a:rPr lang="en-US" smtClean="0"/>
              <a:t>13</a:t>
            </a:fld>
            <a:endParaRPr lang="en-US"/>
          </a:p>
        </p:txBody>
      </p:sp>
      <p:sp>
        <p:nvSpPr>
          <p:cNvPr id="7" name="Footer Placeholder 6"/>
          <p:cNvSpPr>
            <a:spLocks noGrp="1"/>
          </p:cNvSpPr>
          <p:nvPr>
            <p:ph type="ftr" sz="quarter" idx="11"/>
          </p:nvPr>
        </p:nvSpPr>
        <p:spPr/>
        <p:txBody>
          <a:bodyPr/>
          <a:lstStyle/>
          <a:p>
            <a:r>
              <a:rPr lang="en-US"/>
              <a:t>Innovation and Entrepreneurship</a:t>
            </a:r>
            <a:endParaRPr lang="en-US" dirty="0"/>
          </a:p>
        </p:txBody>
      </p:sp>
      <p:sp>
        <p:nvSpPr>
          <p:cNvPr id="9" name="Date Placeholder 8"/>
          <p:cNvSpPr>
            <a:spLocks noGrp="1"/>
          </p:cNvSpPr>
          <p:nvPr>
            <p:ph type="dt" sz="half" idx="10"/>
          </p:nvPr>
        </p:nvSpPr>
        <p:spPr/>
        <p:txBody>
          <a:bodyPr/>
          <a:lstStyle/>
          <a:p>
            <a:fld id="{F6FE7207-B5B6-40BD-8E31-F79B9AE40534}" type="datetime3">
              <a:rPr lang="en-US" smtClean="0"/>
              <a:t>1 October 2023</a:t>
            </a:fld>
            <a:endParaRPr lang="en-US"/>
          </a:p>
        </p:txBody>
      </p:sp>
      <p:sp>
        <p:nvSpPr>
          <p:cNvPr id="10" name="Title 1">
            <a:extLst>
              <a:ext uri="{FF2B5EF4-FFF2-40B4-BE49-F238E27FC236}">
                <a16:creationId xmlns:a16="http://schemas.microsoft.com/office/drawing/2014/main" id="{A01AE1E7-93F1-4445-949C-2BE88D1E6506}"/>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b. Types of innovation</a:t>
            </a:r>
          </a:p>
        </p:txBody>
      </p:sp>
      <p:pic>
        <p:nvPicPr>
          <p:cNvPr id="2" name="Audio 1">
            <a:hlinkClick r:id="" action="ppaction://media"/>
            <a:extLst>
              <a:ext uri="{FF2B5EF4-FFF2-40B4-BE49-F238E27FC236}">
                <a16:creationId xmlns:a16="http://schemas.microsoft.com/office/drawing/2014/main" id="{C2A85783-390A-4E0C-A856-4EC46E840C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12613487"/>
      </p:ext>
    </p:extLst>
  </p:cSld>
  <p:clrMapOvr>
    <a:masterClrMapping/>
  </p:clrMapOvr>
  <mc:AlternateContent xmlns:mc="http://schemas.openxmlformats.org/markup-compatibility/2006" xmlns:p14="http://schemas.microsoft.com/office/powerpoint/2010/main">
    <mc:Choice Requires="p14">
      <p:transition spd="slow" p14:dur="2000" advTm="71798"/>
    </mc:Choice>
    <mc:Fallback xmlns="">
      <p:transition spd="slow" advTm="7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4" y="1527048"/>
            <a:ext cx="9775450" cy="4854730"/>
          </a:xfrm>
        </p:spPr>
        <p:txBody>
          <a:bodyPr>
            <a:noAutofit/>
          </a:bodyPr>
          <a:lstStyle/>
          <a:p>
            <a:pPr marL="0" indent="0" algn="ctr">
              <a:spcBef>
                <a:spcPts val="600"/>
              </a:spcBef>
              <a:spcAft>
                <a:spcPts val="600"/>
              </a:spcAft>
              <a:buNone/>
            </a:pPr>
            <a:r>
              <a:rPr lang="en-US" b="1" dirty="0"/>
              <a:t>Entrepreneur and innovation </a:t>
            </a:r>
          </a:p>
          <a:p>
            <a:pPr>
              <a:spcBef>
                <a:spcPts val="600"/>
              </a:spcBef>
              <a:spcAft>
                <a:spcPts val="600"/>
              </a:spcAft>
            </a:pPr>
            <a:r>
              <a:rPr lang="en-US" sz="2200" dirty="0"/>
              <a:t>An entrepreneur is someone who is willing and able to transform an invention into an innovation.</a:t>
            </a:r>
          </a:p>
          <a:p>
            <a:pPr>
              <a:lnSpc>
                <a:spcPct val="110000"/>
              </a:lnSpc>
              <a:spcBef>
                <a:spcPts val="0"/>
              </a:spcBef>
              <a:spcAft>
                <a:spcPts val="600"/>
              </a:spcAft>
            </a:pPr>
            <a:r>
              <a:rPr lang="en-US" sz="2200" dirty="0"/>
              <a:t>Innovation and Entrepreneurship: “Innovation is the specific tool of entrepreneurs … Entrepreneurs need to search purposefully for the sources of innovation, the changes and their symptoms that indicate opportunities for successful innovation. And they need to know and to apply the principles of successful innovation” (Drucker, 1985, p. 19).</a:t>
            </a:r>
          </a:p>
          <a:p>
            <a:pPr>
              <a:lnSpc>
                <a:spcPct val="110000"/>
              </a:lnSpc>
              <a:spcBef>
                <a:spcPts val="0"/>
              </a:spcBef>
              <a:spcAft>
                <a:spcPts val="600"/>
              </a:spcAft>
            </a:pPr>
            <a:r>
              <a:rPr lang="en-US" sz="2200" b="1" dirty="0"/>
              <a:t>The role of entrepreneur in innovation</a:t>
            </a:r>
            <a:r>
              <a:rPr lang="en-US" sz="2200" dirty="0"/>
              <a:t>: ready to take risks that result from the diffusion of new products or services, the opening of new markets, the implementation of new organizations or the successful exploitation of a new source of raw material.</a:t>
            </a:r>
          </a:p>
        </p:txBody>
      </p:sp>
      <p:sp>
        <p:nvSpPr>
          <p:cNvPr id="5" name="Slide Number Placeholder 4"/>
          <p:cNvSpPr>
            <a:spLocks noGrp="1"/>
          </p:cNvSpPr>
          <p:nvPr>
            <p:ph type="sldNum" sz="quarter" idx="12"/>
          </p:nvPr>
        </p:nvSpPr>
        <p:spPr/>
        <p:txBody>
          <a:bodyPr/>
          <a:lstStyle/>
          <a:p>
            <a:fld id="{1F4A272C-92A5-A04E-91CD-E6EC72F17F45}" type="slidenum">
              <a:rPr lang="en-US" smtClean="0"/>
              <a:t>14</a:t>
            </a:fld>
            <a:endParaRPr lang="en-US"/>
          </a:p>
        </p:txBody>
      </p:sp>
      <p:sp>
        <p:nvSpPr>
          <p:cNvPr id="7" name="Footer Placeholder 6"/>
          <p:cNvSpPr>
            <a:spLocks noGrp="1"/>
          </p:cNvSpPr>
          <p:nvPr>
            <p:ph type="ftr" sz="quarter" idx="11"/>
          </p:nvPr>
        </p:nvSpPr>
        <p:spPr/>
        <p:txBody>
          <a:bodyPr/>
          <a:lstStyle/>
          <a:p>
            <a:r>
              <a:rPr lang="en-US"/>
              <a:t>Innovation and Entrepreneurship</a:t>
            </a:r>
            <a:endParaRPr lang="en-US" dirty="0"/>
          </a:p>
        </p:txBody>
      </p:sp>
      <p:sp>
        <p:nvSpPr>
          <p:cNvPr id="9" name="Date Placeholder 8"/>
          <p:cNvSpPr>
            <a:spLocks noGrp="1"/>
          </p:cNvSpPr>
          <p:nvPr>
            <p:ph type="dt" sz="half" idx="10"/>
          </p:nvPr>
        </p:nvSpPr>
        <p:spPr/>
        <p:txBody>
          <a:bodyPr/>
          <a:lstStyle/>
          <a:p>
            <a:fld id="{6E064937-790C-4F12-A5ED-CF3785EC317E}" type="datetime3">
              <a:rPr lang="en-US" smtClean="0"/>
              <a:t>1 October 2023</a:t>
            </a:fld>
            <a:endParaRPr lang="en-US"/>
          </a:p>
        </p:txBody>
      </p:sp>
      <p:sp>
        <p:nvSpPr>
          <p:cNvPr id="10" name="Title 1">
            <a:extLst>
              <a:ext uri="{FF2B5EF4-FFF2-40B4-BE49-F238E27FC236}">
                <a16:creationId xmlns:a16="http://schemas.microsoft.com/office/drawing/2014/main" id="{A01AE1E7-93F1-4445-949C-2BE88D1E6506}"/>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c. Innovation and entrepreneurship</a:t>
            </a:r>
          </a:p>
        </p:txBody>
      </p:sp>
      <p:pic>
        <p:nvPicPr>
          <p:cNvPr id="2" name="Audio 1">
            <a:hlinkClick r:id="" action="ppaction://media"/>
            <a:extLst>
              <a:ext uri="{FF2B5EF4-FFF2-40B4-BE49-F238E27FC236}">
                <a16:creationId xmlns:a16="http://schemas.microsoft.com/office/drawing/2014/main" id="{DF65B8C5-C855-4519-9F59-D4B4383204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0058089"/>
      </p:ext>
    </p:extLst>
  </p:cSld>
  <p:clrMapOvr>
    <a:masterClrMapping/>
  </p:clrMapOvr>
  <mc:AlternateContent xmlns:mc="http://schemas.openxmlformats.org/markup-compatibility/2006" xmlns:p14="http://schemas.microsoft.com/office/powerpoint/2010/main">
    <mc:Choice Requires="p14">
      <p:transition spd="slow" p14:dur="2000" advTm="128057"/>
    </mc:Choice>
    <mc:Fallback xmlns="">
      <p:transition spd="slow" advTm="12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F4A272C-92A5-A04E-91CD-E6EC72F17F45}" type="slidenum">
              <a:rPr lang="en-US" smtClean="0"/>
              <a:t>15</a:t>
            </a:fld>
            <a:endParaRPr lang="en-US"/>
          </a:p>
        </p:txBody>
      </p:sp>
      <p:sp>
        <p:nvSpPr>
          <p:cNvPr id="4" name="Content Placeholder 3"/>
          <p:cNvSpPr>
            <a:spLocks noGrp="1"/>
          </p:cNvSpPr>
          <p:nvPr>
            <p:ph sz="quarter" idx="1"/>
          </p:nvPr>
        </p:nvSpPr>
        <p:spPr>
          <a:xfrm>
            <a:off x="838199" y="1527048"/>
            <a:ext cx="10042003" cy="4871508"/>
          </a:xfrm>
        </p:spPr>
        <p:txBody>
          <a:bodyPr>
            <a:normAutofit fontScale="85000" lnSpcReduction="10000"/>
          </a:bodyPr>
          <a:lstStyle/>
          <a:p>
            <a:pPr marL="0" indent="0" algn="ctr">
              <a:lnSpc>
                <a:spcPct val="120000"/>
              </a:lnSpc>
              <a:spcBef>
                <a:spcPts val="600"/>
              </a:spcBef>
              <a:spcAft>
                <a:spcPts val="600"/>
              </a:spcAft>
              <a:buNone/>
            </a:pPr>
            <a:r>
              <a:rPr lang="en-US" b="1" dirty="0"/>
              <a:t>Entrepreneurship = Creativity + Innovation</a:t>
            </a:r>
          </a:p>
          <a:p>
            <a:pPr>
              <a:lnSpc>
                <a:spcPct val="120000"/>
              </a:lnSpc>
              <a:spcBef>
                <a:spcPts val="600"/>
              </a:spcBef>
              <a:spcAft>
                <a:spcPts val="600"/>
              </a:spcAft>
            </a:pPr>
            <a:r>
              <a:rPr lang="en-US" b="1" dirty="0"/>
              <a:t>Creativity</a:t>
            </a:r>
            <a:r>
              <a:rPr lang="en-US" dirty="0"/>
              <a:t> is the ability to develop new ideas and to discover new ways of looking at problems and opportunities. </a:t>
            </a:r>
          </a:p>
          <a:p>
            <a:pPr>
              <a:lnSpc>
                <a:spcPct val="120000"/>
              </a:lnSpc>
              <a:spcBef>
                <a:spcPts val="600"/>
              </a:spcBef>
              <a:spcAft>
                <a:spcPts val="600"/>
              </a:spcAft>
            </a:pPr>
            <a:r>
              <a:rPr lang="en-US" b="1" dirty="0"/>
              <a:t>Innovation</a:t>
            </a:r>
            <a:r>
              <a:rPr lang="en-US" dirty="0"/>
              <a:t> is the ability to apply creative solutions to those problems and opportunities in order to enhance people’s lives or to enrich society.</a:t>
            </a:r>
          </a:p>
          <a:p>
            <a:pPr>
              <a:lnSpc>
                <a:spcPct val="120000"/>
              </a:lnSpc>
              <a:spcBef>
                <a:spcPts val="600"/>
              </a:spcBef>
              <a:spcAft>
                <a:spcPts val="600"/>
              </a:spcAft>
            </a:pPr>
            <a:r>
              <a:rPr lang="en-US" b="1" dirty="0"/>
              <a:t>Entrepreneurship</a:t>
            </a:r>
            <a:r>
              <a:rPr lang="en-US" dirty="0"/>
              <a:t> is the result of a process that apply both creativity and innovation to capitalize on marketplace opportunities. </a:t>
            </a:r>
          </a:p>
          <a:p>
            <a:pPr>
              <a:lnSpc>
                <a:spcPct val="120000"/>
              </a:lnSpc>
              <a:spcBef>
                <a:spcPts val="600"/>
              </a:spcBef>
              <a:spcAft>
                <a:spcPts val="600"/>
              </a:spcAft>
              <a:buFont typeface="Symbol" panose="05050102010706020507" pitchFamily="18" charset="2"/>
              <a:buChar char="Þ"/>
            </a:pPr>
            <a:r>
              <a:rPr lang="en-US" b="1" i="1" dirty="0"/>
              <a:t>Entrepreneurs are those who marry their creative ideas with the purposeful action and structure of a business.</a:t>
            </a:r>
          </a:p>
          <a:p>
            <a:pPr marL="0" indent="0">
              <a:lnSpc>
                <a:spcPct val="120000"/>
              </a:lnSpc>
              <a:spcBef>
                <a:spcPts val="600"/>
              </a:spcBef>
              <a:spcAft>
                <a:spcPts val="600"/>
              </a:spcAft>
              <a:buNone/>
            </a:pPr>
            <a:endParaRPr lang="en-US" dirty="0"/>
          </a:p>
          <a:p>
            <a:pPr>
              <a:lnSpc>
                <a:spcPct val="120000"/>
              </a:lnSpc>
              <a:spcBef>
                <a:spcPts val="0"/>
              </a:spcBef>
              <a:spcAft>
                <a:spcPts val="600"/>
              </a:spcAft>
            </a:pPr>
            <a:endParaRPr lang="en-US" sz="2600" dirty="0"/>
          </a:p>
        </p:txBody>
      </p:sp>
      <p:sp>
        <p:nvSpPr>
          <p:cNvPr id="2" name="Date Placeholder 1"/>
          <p:cNvSpPr>
            <a:spLocks noGrp="1"/>
          </p:cNvSpPr>
          <p:nvPr>
            <p:ph type="dt" sz="half" idx="10"/>
          </p:nvPr>
        </p:nvSpPr>
        <p:spPr/>
        <p:txBody>
          <a:bodyPr/>
          <a:lstStyle/>
          <a:p>
            <a:fld id="{32D90BFD-ED6E-4564-8F21-41417A8A2E6F}" type="datetime3">
              <a:rPr lang="en-US" smtClean="0"/>
              <a:t>1 October 2023</a:t>
            </a:fld>
            <a:endParaRPr lang="en-US"/>
          </a:p>
        </p:txBody>
      </p:sp>
      <p:sp>
        <p:nvSpPr>
          <p:cNvPr id="6" name="Footer Placeholder 5"/>
          <p:cNvSpPr>
            <a:spLocks noGrp="1"/>
          </p:cNvSpPr>
          <p:nvPr>
            <p:ph type="ftr" sz="quarter" idx="11"/>
          </p:nvPr>
        </p:nvSpPr>
        <p:spPr/>
        <p:txBody>
          <a:bodyPr/>
          <a:lstStyle/>
          <a:p>
            <a:r>
              <a:rPr lang="en-US"/>
              <a:t>Innovation and Entrepreneurship</a:t>
            </a:r>
          </a:p>
        </p:txBody>
      </p:sp>
      <p:sp>
        <p:nvSpPr>
          <p:cNvPr id="9" name="Title 1">
            <a:extLst>
              <a:ext uri="{FF2B5EF4-FFF2-40B4-BE49-F238E27FC236}">
                <a16:creationId xmlns:a16="http://schemas.microsoft.com/office/drawing/2014/main" id="{CE4719AC-2458-474A-BD64-FBBE7A453885}"/>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c. Innovation and entrepreneurship</a:t>
            </a:r>
          </a:p>
        </p:txBody>
      </p:sp>
      <p:pic>
        <p:nvPicPr>
          <p:cNvPr id="5" name="Audio 4">
            <a:hlinkClick r:id="" action="ppaction://media"/>
            <a:extLst>
              <a:ext uri="{FF2B5EF4-FFF2-40B4-BE49-F238E27FC236}">
                <a16:creationId xmlns:a16="http://schemas.microsoft.com/office/drawing/2014/main" id="{D4D585C1-713E-4588-94BE-9184082DA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77207290"/>
      </p:ext>
    </p:extLst>
  </p:cSld>
  <p:clrMapOvr>
    <a:masterClrMapping/>
  </p:clrMapOvr>
  <mc:AlternateContent xmlns:mc="http://schemas.openxmlformats.org/markup-compatibility/2006" xmlns:p14="http://schemas.microsoft.com/office/powerpoint/2010/main">
    <mc:Choice Requires="p14">
      <p:transition spd="slow" p14:dur="2000" advTm="106232"/>
    </mc:Choice>
    <mc:Fallback xmlns="">
      <p:transition spd="slow" advTm="10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F4A272C-92A5-A04E-91CD-E6EC72F17F45}" type="slidenum">
              <a:rPr lang="en-US" smtClean="0"/>
              <a:t>16</a:t>
            </a:fld>
            <a:endParaRPr lang="en-US"/>
          </a:p>
        </p:txBody>
      </p:sp>
      <p:sp>
        <p:nvSpPr>
          <p:cNvPr id="4" name="Content Placeholder 3"/>
          <p:cNvSpPr>
            <a:spLocks noGrp="1"/>
          </p:cNvSpPr>
          <p:nvPr>
            <p:ph sz="quarter" idx="1"/>
          </p:nvPr>
        </p:nvSpPr>
        <p:spPr>
          <a:xfrm>
            <a:off x="995423" y="1527048"/>
            <a:ext cx="9334249" cy="4871508"/>
          </a:xfrm>
        </p:spPr>
        <p:txBody>
          <a:bodyPr>
            <a:normAutofit fontScale="85000" lnSpcReduction="20000"/>
          </a:bodyPr>
          <a:lstStyle/>
          <a:p>
            <a:pPr marL="0" indent="0" algn="ctr">
              <a:lnSpc>
                <a:spcPct val="120000"/>
              </a:lnSpc>
              <a:spcBef>
                <a:spcPts val="0"/>
              </a:spcBef>
              <a:spcAft>
                <a:spcPts val="600"/>
              </a:spcAft>
              <a:buNone/>
            </a:pPr>
            <a:r>
              <a:rPr lang="en-US" b="1" dirty="0"/>
              <a:t>The potential resources of entrepreneurs</a:t>
            </a:r>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sz="1400" i="1" dirty="0"/>
          </a:p>
          <a:p>
            <a:pPr marL="0" indent="0">
              <a:lnSpc>
                <a:spcPct val="120000"/>
              </a:lnSpc>
              <a:spcBef>
                <a:spcPts val="0"/>
              </a:spcBef>
              <a:spcAft>
                <a:spcPts val="600"/>
              </a:spcAft>
              <a:buNone/>
            </a:pPr>
            <a:endParaRPr lang="en-US" sz="1400" i="1" dirty="0"/>
          </a:p>
          <a:p>
            <a:pPr marL="0" indent="0">
              <a:lnSpc>
                <a:spcPct val="120000"/>
              </a:lnSpc>
              <a:spcBef>
                <a:spcPts val="0"/>
              </a:spcBef>
              <a:spcAft>
                <a:spcPts val="600"/>
              </a:spcAft>
              <a:buNone/>
            </a:pPr>
            <a:endParaRPr lang="en-US" sz="1400" i="1" dirty="0"/>
          </a:p>
          <a:p>
            <a:pPr marL="0" indent="0">
              <a:lnSpc>
                <a:spcPct val="120000"/>
              </a:lnSpc>
              <a:spcBef>
                <a:spcPts val="0"/>
              </a:spcBef>
              <a:spcAft>
                <a:spcPts val="600"/>
              </a:spcAft>
              <a:buNone/>
            </a:pPr>
            <a:r>
              <a:rPr lang="en-US" sz="1400" i="1" dirty="0"/>
              <a:t>Source:</a:t>
            </a:r>
            <a:r>
              <a:rPr lang="en-US" i="1" dirty="0"/>
              <a:t> </a:t>
            </a:r>
            <a:r>
              <a:rPr lang="en-US" sz="1400" i="1" dirty="0" err="1"/>
              <a:t>Boutillier</a:t>
            </a:r>
            <a:r>
              <a:rPr lang="en-US" sz="1400" i="1" dirty="0"/>
              <a:t> &amp; </a:t>
            </a:r>
            <a:r>
              <a:rPr lang="en-US" sz="1400" i="1" dirty="0" err="1"/>
              <a:t>Uzunidis</a:t>
            </a:r>
            <a:r>
              <a:rPr lang="en-US" sz="1400" i="1" dirty="0"/>
              <a:t>, 2011</a:t>
            </a:r>
          </a:p>
          <a:p>
            <a:pPr>
              <a:lnSpc>
                <a:spcPct val="120000"/>
              </a:lnSpc>
              <a:spcBef>
                <a:spcPts val="0"/>
              </a:spcBef>
              <a:spcAft>
                <a:spcPts val="600"/>
              </a:spcAft>
            </a:pPr>
            <a:endParaRPr lang="en-US" dirty="0"/>
          </a:p>
          <a:p>
            <a:pPr>
              <a:lnSpc>
                <a:spcPct val="120000"/>
              </a:lnSpc>
              <a:spcBef>
                <a:spcPts val="0"/>
              </a:spcBef>
              <a:spcAft>
                <a:spcPts val="600"/>
              </a:spcAft>
            </a:pPr>
            <a:endParaRPr lang="en-US" sz="2600" i="1" dirty="0"/>
          </a:p>
        </p:txBody>
      </p:sp>
      <p:sp>
        <p:nvSpPr>
          <p:cNvPr id="2" name="Date Placeholder 1"/>
          <p:cNvSpPr>
            <a:spLocks noGrp="1"/>
          </p:cNvSpPr>
          <p:nvPr>
            <p:ph type="dt" sz="half" idx="10"/>
          </p:nvPr>
        </p:nvSpPr>
        <p:spPr/>
        <p:txBody>
          <a:bodyPr/>
          <a:lstStyle/>
          <a:p>
            <a:fld id="{BBA087C0-47C1-4247-A56F-96F1129625D9}" type="datetime3">
              <a:rPr lang="en-US" smtClean="0"/>
              <a:t>1 October 2023</a:t>
            </a:fld>
            <a:endParaRPr lang="en-US"/>
          </a:p>
        </p:txBody>
      </p:sp>
      <p:sp>
        <p:nvSpPr>
          <p:cNvPr id="6" name="Footer Placeholder 5"/>
          <p:cNvSpPr>
            <a:spLocks noGrp="1"/>
          </p:cNvSpPr>
          <p:nvPr>
            <p:ph type="ftr" sz="quarter" idx="11"/>
          </p:nvPr>
        </p:nvSpPr>
        <p:spPr/>
        <p:txBody>
          <a:bodyPr/>
          <a:lstStyle/>
          <a:p>
            <a:r>
              <a:rPr lang="en-US"/>
              <a:t>Innovation and Entrepreneurship</a:t>
            </a:r>
          </a:p>
        </p:txBody>
      </p:sp>
      <p:graphicFrame>
        <p:nvGraphicFramePr>
          <p:cNvPr id="5" name="Tableau 4">
            <a:extLst>
              <a:ext uri="{FF2B5EF4-FFF2-40B4-BE49-F238E27FC236}">
                <a16:creationId xmlns:a16="http://schemas.microsoft.com/office/drawing/2014/main" id="{B0479F61-D009-458F-9C8F-9594A0752768}"/>
              </a:ext>
            </a:extLst>
          </p:cNvPr>
          <p:cNvGraphicFramePr>
            <a:graphicFrameLocks noGrp="1"/>
          </p:cNvGraphicFramePr>
          <p:nvPr>
            <p:extLst>
              <p:ext uri="{D42A27DB-BD31-4B8C-83A1-F6EECF244321}">
                <p14:modId xmlns:p14="http://schemas.microsoft.com/office/powerpoint/2010/main" val="3913820582"/>
              </p:ext>
            </p:extLst>
          </p:nvPr>
        </p:nvGraphicFramePr>
        <p:xfrm>
          <a:off x="995422" y="2034564"/>
          <a:ext cx="9606987" cy="3932384"/>
        </p:xfrm>
        <a:graphic>
          <a:graphicData uri="http://schemas.openxmlformats.org/drawingml/2006/table">
            <a:tbl>
              <a:tblPr firstRow="1" bandRow="1">
                <a:tableStyleId>{5C22544A-7EE6-4342-B048-85BDC9FD1C3A}</a:tableStyleId>
              </a:tblPr>
              <a:tblGrid>
                <a:gridCol w="1907225">
                  <a:extLst>
                    <a:ext uri="{9D8B030D-6E8A-4147-A177-3AD203B41FA5}">
                      <a16:colId xmlns:a16="http://schemas.microsoft.com/office/drawing/2014/main" val="2323978569"/>
                    </a:ext>
                  </a:extLst>
                </a:gridCol>
                <a:gridCol w="7699762">
                  <a:extLst>
                    <a:ext uri="{9D8B030D-6E8A-4147-A177-3AD203B41FA5}">
                      <a16:colId xmlns:a16="http://schemas.microsoft.com/office/drawing/2014/main" val="32448729"/>
                    </a:ext>
                  </a:extLst>
                </a:gridCol>
              </a:tblGrid>
              <a:tr h="389525">
                <a:tc>
                  <a:txBody>
                    <a:bodyPr/>
                    <a:lstStyle/>
                    <a:p>
                      <a:pPr algn="ctr"/>
                      <a:r>
                        <a:rPr lang="en-GB" noProof="0" dirty="0"/>
                        <a:t>Resources</a:t>
                      </a:r>
                    </a:p>
                  </a:txBody>
                  <a:tcPr/>
                </a:tc>
                <a:tc>
                  <a:txBody>
                    <a:bodyPr/>
                    <a:lstStyle/>
                    <a:p>
                      <a:pPr algn="ctr"/>
                      <a:r>
                        <a:rPr lang="en-GB" noProof="0"/>
                        <a:t>Main features</a:t>
                      </a:r>
                    </a:p>
                  </a:txBody>
                  <a:tcPr/>
                </a:tc>
                <a:extLst>
                  <a:ext uri="{0D108BD9-81ED-4DB2-BD59-A6C34878D82A}">
                    <a16:rowId xmlns:a16="http://schemas.microsoft.com/office/drawing/2014/main" val="398722507"/>
                  </a:ext>
                </a:extLst>
              </a:tr>
              <a:tr h="1136115">
                <a:tc>
                  <a:txBody>
                    <a:bodyPr/>
                    <a:lstStyle/>
                    <a:p>
                      <a:r>
                        <a:rPr lang="en-GB" sz="1600" noProof="0" dirty="0"/>
                        <a:t>Knowledge</a:t>
                      </a:r>
                    </a:p>
                  </a:txBody>
                  <a:tcPr/>
                </a:tc>
                <a:tc>
                  <a:txBody>
                    <a:bodyPr/>
                    <a:lstStyle/>
                    <a:p>
                      <a:pPr marL="285750" indent="-285750">
                        <a:buFont typeface="Arial" panose="020B0604020202020204" pitchFamily="34" charset="0"/>
                        <a:buChar char="•"/>
                      </a:pPr>
                      <a:r>
                        <a:rPr kumimoji="0" lang="en-GB" sz="1600" kern="1200" noProof="0" dirty="0">
                          <a:solidFill>
                            <a:schemeClr val="dk1"/>
                          </a:solidFill>
                          <a:latin typeface="+mn-lt"/>
                          <a:ea typeface="+mn-ea"/>
                          <a:cs typeface="+mn-cs"/>
                        </a:rPr>
                        <a:t>Tacit knowledge acquired within the family framework</a:t>
                      </a:r>
                    </a:p>
                    <a:p>
                      <a:pPr marL="285750" indent="-285750">
                        <a:buFont typeface="Arial" panose="020B0604020202020204" pitchFamily="34" charset="0"/>
                        <a:buChar char="•"/>
                      </a:pPr>
                      <a:r>
                        <a:rPr kumimoji="0" lang="en-GB" sz="1600" kern="1200" noProof="0" dirty="0">
                          <a:solidFill>
                            <a:schemeClr val="dk1"/>
                          </a:solidFill>
                          <a:latin typeface="+mn-lt"/>
                          <a:ea typeface="+mn-ea"/>
                          <a:cs typeface="+mn-cs"/>
                        </a:rPr>
                        <a:t>Scientific and technical knowledge acquired during education process at school</a:t>
                      </a:r>
                    </a:p>
                    <a:p>
                      <a:pPr marL="285750" indent="-285750">
                        <a:buFont typeface="Arial" panose="020B0604020202020204" pitchFamily="34" charset="0"/>
                        <a:buChar char="•"/>
                      </a:pPr>
                      <a:r>
                        <a:rPr kumimoji="0" lang="en-GB" sz="1600" kern="1200" noProof="0" dirty="0">
                          <a:solidFill>
                            <a:schemeClr val="dk1"/>
                          </a:solidFill>
                          <a:latin typeface="+mn-lt"/>
                          <a:ea typeface="+mn-ea"/>
                          <a:cs typeface="+mn-cs"/>
                        </a:rPr>
                        <a:t>Knowledge acquired through relationships with others (family, professional activities, etc.)</a:t>
                      </a:r>
                    </a:p>
                  </a:txBody>
                  <a:tcPr/>
                </a:tc>
                <a:extLst>
                  <a:ext uri="{0D108BD9-81ED-4DB2-BD59-A6C34878D82A}">
                    <a16:rowId xmlns:a16="http://schemas.microsoft.com/office/drawing/2014/main" val="1034535347"/>
                  </a:ext>
                </a:extLst>
              </a:tr>
              <a:tr h="1395799">
                <a:tc>
                  <a:txBody>
                    <a:bodyPr/>
                    <a:lstStyle/>
                    <a:p>
                      <a:r>
                        <a:rPr lang="en-GB" sz="1600" noProof="0" dirty="0"/>
                        <a:t>Financial resources</a:t>
                      </a:r>
                    </a:p>
                  </a:txBody>
                  <a:tcPr/>
                </a:tc>
                <a:tc>
                  <a:txBody>
                    <a:bodyPr/>
                    <a:lstStyle/>
                    <a:p>
                      <a:pPr marL="285750" indent="-285750">
                        <a:buFont typeface="Arial" panose="020B0604020202020204" pitchFamily="34" charset="0"/>
                        <a:buChar char="•"/>
                      </a:pPr>
                      <a:r>
                        <a:rPr lang="en-GB" sz="1600" noProof="0" dirty="0"/>
                        <a:t>Own savings </a:t>
                      </a:r>
                    </a:p>
                    <a:p>
                      <a:pPr marL="285750" indent="-285750">
                        <a:buFont typeface="Arial" panose="020B0604020202020204" pitchFamily="34" charset="0"/>
                        <a:buChar char="•"/>
                      </a:pPr>
                      <a:r>
                        <a:rPr lang="en-GB" sz="1600" noProof="0" dirty="0"/>
                        <a:t>Affective contributions: parents; relatives, etc.</a:t>
                      </a:r>
                    </a:p>
                    <a:p>
                      <a:pPr marL="285750" indent="-285750">
                        <a:buFont typeface="Arial" panose="020B0604020202020204" pitchFamily="34" charset="0"/>
                        <a:buChar char="•"/>
                      </a:pPr>
                      <a:r>
                        <a:rPr lang="en-GB" sz="1600" noProof="0" dirty="0"/>
                        <a:t>Bank credit </a:t>
                      </a:r>
                    </a:p>
                    <a:p>
                      <a:pPr marL="285750" indent="-285750">
                        <a:buFont typeface="Arial" panose="020B0604020202020204" pitchFamily="34" charset="0"/>
                        <a:buChar char="•"/>
                      </a:pPr>
                      <a:r>
                        <a:rPr lang="en-GB" sz="1600" noProof="0" dirty="0"/>
                        <a:t>Institutional financial aid (ex: direct aid of government)</a:t>
                      </a:r>
                    </a:p>
                    <a:p>
                      <a:pPr marL="285750" indent="-285750">
                        <a:buFont typeface="Arial" panose="020B0604020202020204" pitchFamily="34" charset="0"/>
                        <a:buChar char="•"/>
                      </a:pPr>
                      <a:r>
                        <a:rPr lang="en-GB" sz="1600" noProof="0" dirty="0"/>
                        <a:t>Financial contribution from other entrepreneurs</a:t>
                      </a:r>
                    </a:p>
                  </a:txBody>
                  <a:tcPr/>
                </a:tc>
                <a:extLst>
                  <a:ext uri="{0D108BD9-81ED-4DB2-BD59-A6C34878D82A}">
                    <a16:rowId xmlns:a16="http://schemas.microsoft.com/office/drawing/2014/main" val="3885781254"/>
                  </a:ext>
                </a:extLst>
              </a:tr>
              <a:tr h="1010945">
                <a:tc>
                  <a:txBody>
                    <a:bodyPr/>
                    <a:lstStyle/>
                    <a:p>
                      <a:r>
                        <a:rPr lang="en-GB" sz="1600" noProof="0"/>
                        <a:t>Social relations</a:t>
                      </a:r>
                    </a:p>
                  </a:txBody>
                  <a:tcPr/>
                </a:tc>
                <a:tc>
                  <a:txBody>
                    <a:bodyPr/>
                    <a:lstStyle/>
                    <a:p>
                      <a:pPr marL="285750" indent="-285750">
                        <a:buFont typeface="Arial" panose="020B0604020202020204" pitchFamily="34" charset="0"/>
                        <a:buChar char="•"/>
                      </a:pPr>
                      <a:r>
                        <a:rPr lang="en-GB" sz="1600" noProof="0" dirty="0"/>
                        <a:t>Informal relationships (family, friends, neighbourhood, colleagues, etc)</a:t>
                      </a:r>
                    </a:p>
                    <a:p>
                      <a:pPr marL="285750" indent="-285750">
                        <a:buFont typeface="Arial" panose="020B0604020202020204" pitchFamily="34" charset="0"/>
                        <a:buChar char="•"/>
                      </a:pPr>
                      <a:r>
                        <a:rPr lang="en-GB" sz="1600" noProof="0" dirty="0"/>
                        <a:t>Formal relationships (Governments, bank, different enterprises, research </a:t>
                      </a:r>
                      <a:r>
                        <a:rPr lang="en-GB" sz="1600" noProof="0" dirty="0" err="1"/>
                        <a:t>center</a:t>
                      </a:r>
                      <a:r>
                        <a:rPr lang="en-GB" sz="1600" noProof="0" dirty="0"/>
                        <a:t>, etc.)</a:t>
                      </a:r>
                    </a:p>
                  </a:txBody>
                  <a:tcPr/>
                </a:tc>
                <a:extLst>
                  <a:ext uri="{0D108BD9-81ED-4DB2-BD59-A6C34878D82A}">
                    <a16:rowId xmlns:a16="http://schemas.microsoft.com/office/drawing/2014/main" val="1588034256"/>
                  </a:ext>
                </a:extLst>
              </a:tr>
            </a:tbl>
          </a:graphicData>
        </a:graphic>
      </p:graphicFrame>
      <p:sp>
        <p:nvSpPr>
          <p:cNvPr id="10" name="Title 1">
            <a:extLst>
              <a:ext uri="{FF2B5EF4-FFF2-40B4-BE49-F238E27FC236}">
                <a16:creationId xmlns:a16="http://schemas.microsoft.com/office/drawing/2014/main" id="{FB720968-1794-497A-B7C1-47AC80AA2538}"/>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c. Innovation and entrepreneurship</a:t>
            </a:r>
          </a:p>
        </p:txBody>
      </p:sp>
      <p:pic>
        <p:nvPicPr>
          <p:cNvPr id="7" name="Audio 6">
            <a:hlinkClick r:id="" action="ppaction://media"/>
            <a:extLst>
              <a:ext uri="{FF2B5EF4-FFF2-40B4-BE49-F238E27FC236}">
                <a16:creationId xmlns:a16="http://schemas.microsoft.com/office/drawing/2014/main" id="{9C37EEC7-65AE-44F2-ACCB-6539EFC15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343675"/>
      </p:ext>
    </p:extLst>
  </p:cSld>
  <p:clrMapOvr>
    <a:masterClrMapping/>
  </p:clrMapOvr>
  <mc:AlternateContent xmlns:mc="http://schemas.openxmlformats.org/markup-compatibility/2006" xmlns:p14="http://schemas.microsoft.com/office/powerpoint/2010/main">
    <mc:Choice Requires="p14">
      <p:transition spd="slow" p14:dur="2000" advTm="68866"/>
    </mc:Choice>
    <mc:Fallback xmlns="">
      <p:transition spd="slow" advTm="68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DB7CE309-FFC4-44BA-B751-B16651ECC9E4}"/>
              </a:ext>
            </a:extLst>
          </p:cNvPr>
          <p:cNvSpPr>
            <a:spLocks noGrp="1"/>
          </p:cNvSpPr>
          <p:nvPr>
            <p:ph type="dt" sz="half" idx="10"/>
          </p:nvPr>
        </p:nvSpPr>
        <p:spPr/>
        <p:txBody>
          <a:bodyPr/>
          <a:lstStyle/>
          <a:p>
            <a:fld id="{6DEEF348-3900-4145-9811-9E90331E6B2D}" type="datetime3">
              <a:rPr lang="en-US" smtClean="0"/>
              <a:t>1 October 2023</a:t>
            </a:fld>
            <a:endParaRPr lang="fr-FR" dirty="0"/>
          </a:p>
        </p:txBody>
      </p:sp>
      <p:sp>
        <p:nvSpPr>
          <p:cNvPr id="6" name="Espace réservé du pied de page 5">
            <a:extLst>
              <a:ext uri="{FF2B5EF4-FFF2-40B4-BE49-F238E27FC236}">
                <a16:creationId xmlns:a16="http://schemas.microsoft.com/office/drawing/2014/main" id="{23A3007C-87FD-4806-9CF3-C1F094B84D05}"/>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23E47A0E-CB72-4344-A195-F7C10115AA89}"/>
              </a:ext>
            </a:extLst>
          </p:cNvPr>
          <p:cNvSpPr>
            <a:spLocks noGrp="1"/>
          </p:cNvSpPr>
          <p:nvPr>
            <p:ph type="sldNum" sz="quarter" idx="12"/>
          </p:nvPr>
        </p:nvSpPr>
        <p:spPr/>
        <p:txBody>
          <a:bodyPr/>
          <a:lstStyle/>
          <a:p>
            <a:fld id="{B20CCB3F-FB25-4499-86B7-0CB2437FA1B7}" type="slidenum">
              <a:rPr lang="fr-FR" smtClean="0"/>
              <a:t>17</a:t>
            </a:fld>
            <a:endParaRPr lang="fr-FR"/>
          </a:p>
        </p:txBody>
      </p:sp>
      <p:sp>
        <p:nvSpPr>
          <p:cNvPr id="2" name="Rectangle 1">
            <a:extLst>
              <a:ext uri="{FF2B5EF4-FFF2-40B4-BE49-F238E27FC236}">
                <a16:creationId xmlns:a16="http://schemas.microsoft.com/office/drawing/2014/main" id="{40A848AD-8CD4-4C9C-8344-30C4F2801D58}"/>
              </a:ext>
            </a:extLst>
          </p:cNvPr>
          <p:cNvSpPr/>
          <p:nvPr/>
        </p:nvSpPr>
        <p:spPr>
          <a:xfrm>
            <a:off x="1219199" y="1134160"/>
            <a:ext cx="8963025" cy="5447645"/>
          </a:xfrm>
          <a:prstGeom prst="rect">
            <a:avLst/>
          </a:prstGeom>
        </p:spPr>
        <p:txBody>
          <a:bodyPr wrap="square">
            <a:spAutoFit/>
          </a:bodyPr>
          <a:lstStyle/>
          <a:p>
            <a:pPr algn="ctr"/>
            <a:r>
              <a:rPr lang="it-IT" sz="3600" b="1" dirty="0">
                <a:solidFill>
                  <a:schemeClr val="accent1"/>
                </a:solidFill>
                <a:latin typeface="Verdana" panose="020B0604030504040204" pitchFamily="34" charset="0"/>
                <a:ea typeface="Verdana" panose="020B0604030504040204" pitchFamily="34" charset="0"/>
              </a:rPr>
              <a:t>Thank you for your attention</a:t>
            </a:r>
          </a:p>
          <a:p>
            <a:pPr algn="ctr"/>
            <a:endParaRPr lang="it-IT" b="1" i="1" dirty="0">
              <a:latin typeface="Verdana" panose="020B0604030504040204" pitchFamily="34" charset="0"/>
              <a:ea typeface="Verdana" panose="020B0604030504040204" pitchFamily="34" charset="0"/>
            </a:endParaRPr>
          </a:p>
          <a:p>
            <a:pPr algn="ctr"/>
            <a:endParaRPr lang="it-IT" b="1" i="1" dirty="0">
              <a:latin typeface="Verdana" panose="020B0604030504040204" pitchFamily="34" charset="0"/>
              <a:ea typeface="Verdana" panose="020B0604030504040204" pitchFamily="34" charset="0"/>
            </a:endParaRPr>
          </a:p>
          <a:p>
            <a:pPr algn="ctr"/>
            <a:endParaRPr lang="it-IT" b="1" i="1" dirty="0">
              <a:latin typeface="Verdana" panose="020B0604030504040204" pitchFamily="34" charset="0"/>
              <a:ea typeface="Verdana" panose="020B0604030504040204" pitchFamily="34" charset="0"/>
            </a:endParaRPr>
          </a:p>
          <a:p>
            <a:pPr algn="ctr"/>
            <a:r>
              <a:rPr lang="it-IT" sz="2600" b="1" i="1" dirty="0">
                <a:latin typeface="Verdana" panose="020B0604030504040204" pitchFamily="34" charset="0"/>
                <a:ea typeface="Verdana" panose="020B0604030504040204" pitchFamily="34" charset="0"/>
              </a:rPr>
              <a:t>Don’t hesitate to contact me </a:t>
            </a:r>
          </a:p>
          <a:p>
            <a:pPr algn="ctr"/>
            <a:r>
              <a:rPr lang="it-IT" sz="2600" b="1" i="1" dirty="0">
                <a:latin typeface="Verdana" panose="020B0604030504040204" pitchFamily="34" charset="0"/>
                <a:ea typeface="Verdana" panose="020B0604030504040204" pitchFamily="34" charset="0"/>
              </a:rPr>
              <a:t>if you have any question or you need further information</a:t>
            </a:r>
          </a:p>
          <a:p>
            <a:endParaRPr lang="it-IT" b="1" dirty="0"/>
          </a:p>
          <a:p>
            <a:endParaRPr lang="it-IT" b="1" dirty="0"/>
          </a:p>
          <a:p>
            <a:endParaRPr lang="it-IT" b="1" dirty="0"/>
          </a:p>
          <a:p>
            <a:endParaRPr lang="it-IT" b="1" dirty="0"/>
          </a:p>
          <a:p>
            <a:endParaRPr lang="it-IT" b="1" dirty="0"/>
          </a:p>
          <a:p>
            <a:pPr algn="ctr"/>
            <a:r>
              <a:rPr lang="it-IT" b="1" dirty="0">
                <a:solidFill>
                  <a:schemeClr val="accent1">
                    <a:lumMod val="75000"/>
                  </a:schemeClr>
                </a:solidFill>
              </a:rPr>
              <a:t>Son Thi Kim Le</a:t>
            </a:r>
          </a:p>
          <a:p>
            <a:pPr algn="ctr"/>
            <a:r>
              <a:rPr lang="it-IT" b="1" dirty="0">
                <a:solidFill>
                  <a:schemeClr val="accent1">
                    <a:lumMod val="75000"/>
                  </a:schemeClr>
                </a:solidFill>
              </a:rPr>
              <a:t>ISI/Lab RII and ISCID-CO (ULCO)</a:t>
            </a:r>
          </a:p>
          <a:p>
            <a:pPr algn="ctr"/>
            <a:r>
              <a:rPr lang="it-IT" b="1" dirty="0">
                <a:solidFill>
                  <a:schemeClr val="accent1">
                    <a:lumMod val="75000"/>
                  </a:schemeClr>
                </a:solidFill>
              </a:rPr>
              <a:t>Sontk.le@univ-littoral.fr</a:t>
            </a:r>
          </a:p>
          <a:p>
            <a:br>
              <a:rPr lang="it-IT" b="1" dirty="0"/>
            </a:br>
            <a:endParaRPr lang="fr-FR" dirty="0"/>
          </a:p>
        </p:txBody>
      </p:sp>
      <p:pic>
        <p:nvPicPr>
          <p:cNvPr id="3" name="Audio 2">
            <a:hlinkClick r:id="" action="ppaction://media"/>
            <a:extLst>
              <a:ext uri="{FF2B5EF4-FFF2-40B4-BE49-F238E27FC236}">
                <a16:creationId xmlns:a16="http://schemas.microsoft.com/office/drawing/2014/main" id="{44C61738-1E18-4339-B25D-95A1DAB52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0757501"/>
      </p:ext>
    </p:extLst>
  </p:cSld>
  <p:clrMapOvr>
    <a:masterClrMapping/>
  </p:clrMapOvr>
  <mc:AlternateContent xmlns:mc="http://schemas.openxmlformats.org/markup-compatibility/2006" xmlns:p14="http://schemas.microsoft.com/office/powerpoint/2010/main">
    <mc:Choice Requires="p14">
      <p:transition spd="slow" p14:dur="2000" advTm="9361"/>
    </mc:Choice>
    <mc:Fallback xmlns="">
      <p:transition spd="slow" advTm="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74110C-9DCA-D879-1384-DDBFD06D0C0D}"/>
              </a:ext>
            </a:extLst>
          </p:cNvPr>
          <p:cNvSpPr>
            <a:spLocks noGrp="1"/>
          </p:cNvSpPr>
          <p:nvPr>
            <p:ph type="title"/>
          </p:nvPr>
        </p:nvSpPr>
        <p:spPr/>
        <p:txBody>
          <a:bodyPr>
            <a:normAutofit/>
          </a:bodyPr>
          <a:lstStyle/>
          <a:p>
            <a:r>
              <a:rPr lang="en-US" sz="2600" dirty="0"/>
              <a:t>Course sessions</a:t>
            </a:r>
            <a:endParaRPr lang="it-IT" sz="2600" b="1" dirty="0"/>
          </a:p>
        </p:txBody>
      </p:sp>
      <p:sp>
        <p:nvSpPr>
          <p:cNvPr id="4" name="Segnaposto piè di pagina 3">
            <a:extLst>
              <a:ext uri="{FF2B5EF4-FFF2-40B4-BE49-F238E27FC236}">
                <a16:creationId xmlns:a16="http://schemas.microsoft.com/office/drawing/2014/main" id="{BCF89739-57A4-FE4F-F5F8-E9B904EF1AAD}"/>
              </a:ext>
            </a:extLst>
          </p:cNvPr>
          <p:cNvSpPr>
            <a:spLocks noGrp="1"/>
          </p:cNvSpPr>
          <p:nvPr>
            <p:ph type="ftr" sz="quarter" idx="11"/>
          </p:nvPr>
        </p:nvSpPr>
        <p:spPr/>
        <p:txBody>
          <a:bodyPr/>
          <a:lstStyle/>
          <a:p>
            <a:r>
              <a:rPr lang="en-US" dirty="0"/>
              <a:t>Innovation and Entrepreneurship</a:t>
            </a:r>
          </a:p>
        </p:txBody>
      </p:sp>
      <p:sp>
        <p:nvSpPr>
          <p:cNvPr id="5" name="Segnaposto numero diapositiva 4">
            <a:extLst>
              <a:ext uri="{FF2B5EF4-FFF2-40B4-BE49-F238E27FC236}">
                <a16:creationId xmlns:a16="http://schemas.microsoft.com/office/drawing/2014/main" id="{C0552F28-152E-06FD-057C-16ABEF7F16A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6" name="Segnaposto data 5">
            <a:extLst>
              <a:ext uri="{FF2B5EF4-FFF2-40B4-BE49-F238E27FC236}">
                <a16:creationId xmlns:a16="http://schemas.microsoft.com/office/drawing/2014/main" id="{36850E77-EF47-9D43-70E4-76A6A7EE783E}"/>
              </a:ext>
            </a:extLst>
          </p:cNvPr>
          <p:cNvSpPr>
            <a:spLocks noGrp="1"/>
          </p:cNvSpPr>
          <p:nvPr>
            <p:ph type="dt" sz="half" idx="10"/>
          </p:nvPr>
        </p:nvSpPr>
        <p:spPr/>
        <p:txBody>
          <a:bodyPr/>
          <a:lstStyle/>
          <a:p>
            <a:fld id="{E821A051-B55E-4338-BA0C-F228FA42CC89}" type="datetime3">
              <a:rPr lang="en-US" smtClean="0"/>
              <a:t>1 October 2023</a:t>
            </a:fld>
            <a:endParaRPr lang="en-US" dirty="0"/>
          </a:p>
        </p:txBody>
      </p:sp>
      <p:sp>
        <p:nvSpPr>
          <p:cNvPr id="8" name="Segnaposto contenuto 2">
            <a:extLst>
              <a:ext uri="{FF2B5EF4-FFF2-40B4-BE49-F238E27FC236}">
                <a16:creationId xmlns:a16="http://schemas.microsoft.com/office/drawing/2014/main" id="{E1B99C96-6470-4F3D-A385-52CE3537814A}"/>
              </a:ext>
            </a:extLst>
          </p:cNvPr>
          <p:cNvSpPr txBox="1">
            <a:spLocks/>
          </p:cNvSpPr>
          <p:nvPr/>
        </p:nvSpPr>
        <p:spPr>
          <a:xfrm>
            <a:off x="990600" y="1690688"/>
            <a:ext cx="10515600" cy="44629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48"/>
              </a:spcBef>
              <a:spcAft>
                <a:spcPts val="600"/>
              </a:spcAft>
              <a:buFont typeface="Arial" panose="020B0604020202020204" pitchFamily="34" charset="0"/>
              <a:buNone/>
            </a:pPr>
            <a:r>
              <a:rPr lang="en-US" sz="3200" dirty="0"/>
              <a:t>1. Identify entrepreneurial ideas and opportunities</a:t>
            </a:r>
          </a:p>
          <a:p>
            <a:pPr marL="0" indent="0">
              <a:lnSpc>
                <a:spcPct val="120000"/>
              </a:lnSpc>
              <a:spcBef>
                <a:spcPts val="1248"/>
              </a:spcBef>
              <a:spcAft>
                <a:spcPts val="600"/>
              </a:spcAft>
              <a:buFont typeface="Arial" panose="020B0604020202020204" pitchFamily="34" charset="0"/>
              <a:buNone/>
            </a:pPr>
            <a:r>
              <a:rPr lang="en-US" sz="3200" dirty="0"/>
              <a:t>2. Building a business model and plan</a:t>
            </a:r>
            <a:endParaRPr lang="fr-FR" sz="3200" dirty="0"/>
          </a:p>
          <a:p>
            <a:pPr marL="0" indent="0">
              <a:lnSpc>
                <a:spcPct val="120000"/>
              </a:lnSpc>
              <a:spcBef>
                <a:spcPts val="1248"/>
              </a:spcBef>
              <a:spcAft>
                <a:spcPts val="600"/>
              </a:spcAft>
              <a:buFont typeface="Arial" panose="020B0604020202020204" pitchFamily="34" charset="0"/>
              <a:buNone/>
            </a:pPr>
            <a:r>
              <a:rPr lang="en-US" sz="3200" dirty="0"/>
              <a:t>3. Innovation and entrepreneurship</a:t>
            </a:r>
          </a:p>
          <a:p>
            <a:pPr marL="0" indent="0">
              <a:lnSpc>
                <a:spcPct val="120000"/>
              </a:lnSpc>
              <a:spcBef>
                <a:spcPts val="1248"/>
              </a:spcBef>
              <a:spcAft>
                <a:spcPts val="600"/>
              </a:spcAft>
              <a:buNone/>
            </a:pPr>
            <a:r>
              <a:rPr lang="en-US" sz="3200" dirty="0"/>
              <a:t>4. Innovation diffusion and Open innovation/Innovation network </a:t>
            </a:r>
          </a:p>
          <a:p>
            <a:pPr marL="0" indent="0">
              <a:lnSpc>
                <a:spcPct val="120000"/>
              </a:lnSpc>
              <a:spcBef>
                <a:spcPts val="1248"/>
              </a:spcBef>
              <a:spcAft>
                <a:spcPts val="600"/>
              </a:spcAft>
              <a:buNone/>
            </a:pPr>
            <a:r>
              <a:rPr lang="en-US" sz="3200" dirty="0"/>
              <a:t>5. Protecting intellectual property </a:t>
            </a:r>
            <a:endParaRPr lang="fr-FR" sz="3200" dirty="0"/>
          </a:p>
          <a:p>
            <a:pPr marL="0" indent="0">
              <a:lnSpc>
                <a:spcPct val="120000"/>
              </a:lnSpc>
              <a:spcBef>
                <a:spcPts val="1248"/>
              </a:spcBef>
              <a:spcAft>
                <a:spcPts val="600"/>
              </a:spcAft>
              <a:buFont typeface="Arial" panose="020B0604020202020204" pitchFamily="34" charset="0"/>
              <a:buNone/>
            </a:pPr>
            <a:r>
              <a:rPr lang="en-US" sz="3200" dirty="0"/>
              <a:t>6. Innovation management in resource-constrained environment</a:t>
            </a:r>
            <a:endParaRPr lang="fr-FR" sz="3200" dirty="0"/>
          </a:p>
          <a:p>
            <a:endParaRPr lang="it-IT" dirty="0"/>
          </a:p>
        </p:txBody>
      </p:sp>
      <p:pic>
        <p:nvPicPr>
          <p:cNvPr id="3" name="Audio 2">
            <a:hlinkClick r:id="" action="ppaction://media"/>
            <a:extLst>
              <a:ext uri="{FF2B5EF4-FFF2-40B4-BE49-F238E27FC236}">
                <a16:creationId xmlns:a16="http://schemas.microsoft.com/office/drawing/2014/main" id="{7DEC4479-C2D7-416E-90BF-FBB43C88FD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56178724"/>
      </p:ext>
    </p:extLst>
  </p:cSld>
  <p:clrMapOvr>
    <a:masterClrMapping/>
  </p:clrMapOvr>
  <mc:AlternateContent xmlns:mc="http://schemas.openxmlformats.org/markup-compatibility/2006" xmlns:p14="http://schemas.microsoft.com/office/powerpoint/2010/main">
    <mc:Choice Requires="p14">
      <p:transition spd="slow" p14:dur="2000" advTm="6309"/>
    </mc:Choice>
    <mc:Fallback xmlns="">
      <p:transition spd="slow" advTm="6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007956-FE94-434D-B992-607796FE373C}"/>
              </a:ext>
            </a:extLst>
          </p:cNvPr>
          <p:cNvSpPr>
            <a:spLocks noGrp="1"/>
          </p:cNvSpPr>
          <p:nvPr>
            <p:ph type="title"/>
          </p:nvPr>
        </p:nvSpPr>
        <p:spPr/>
        <p:txBody>
          <a:bodyPr>
            <a:normAutofit/>
          </a:bodyPr>
          <a:lstStyle/>
          <a:p>
            <a:r>
              <a:rPr lang="en-US" sz="2800" dirty="0"/>
              <a:t>3. Innovation and entrepreneurship</a:t>
            </a:r>
            <a:endParaRPr lang="fr-FR" sz="2800" dirty="0"/>
          </a:p>
        </p:txBody>
      </p:sp>
      <p:sp>
        <p:nvSpPr>
          <p:cNvPr id="3" name="Espace réservé du contenu 2">
            <a:extLst>
              <a:ext uri="{FF2B5EF4-FFF2-40B4-BE49-F238E27FC236}">
                <a16:creationId xmlns:a16="http://schemas.microsoft.com/office/drawing/2014/main" id="{32AE82C6-51BF-43FB-809C-E0829A9CE0FD}"/>
              </a:ext>
            </a:extLst>
          </p:cNvPr>
          <p:cNvSpPr>
            <a:spLocks noGrp="1"/>
          </p:cNvSpPr>
          <p:nvPr>
            <p:ph idx="1"/>
          </p:nvPr>
        </p:nvSpPr>
        <p:spPr/>
        <p:txBody>
          <a:bodyPr>
            <a:normAutofit/>
          </a:bodyPr>
          <a:lstStyle/>
          <a:p>
            <a:pPr marL="514350" indent="-514350">
              <a:lnSpc>
                <a:spcPct val="100000"/>
              </a:lnSpc>
              <a:spcBef>
                <a:spcPts val="1200"/>
              </a:spcBef>
              <a:buAutoNum type="alphaLcPeriod"/>
            </a:pPr>
            <a:r>
              <a:rPr lang="en-US" sz="3000" dirty="0"/>
              <a:t>From invention to innovation</a:t>
            </a:r>
          </a:p>
          <a:p>
            <a:pPr marL="514350" indent="-514350">
              <a:lnSpc>
                <a:spcPct val="100000"/>
              </a:lnSpc>
              <a:spcBef>
                <a:spcPts val="1200"/>
              </a:spcBef>
              <a:buAutoNum type="alphaLcPeriod"/>
            </a:pPr>
            <a:r>
              <a:rPr lang="en-US" sz="3000" dirty="0"/>
              <a:t>Types of innovation</a:t>
            </a:r>
          </a:p>
          <a:p>
            <a:pPr marL="514350" indent="-514350">
              <a:lnSpc>
                <a:spcPct val="100000"/>
              </a:lnSpc>
              <a:spcBef>
                <a:spcPts val="1200"/>
              </a:spcBef>
              <a:buAutoNum type="alphaLcPeriod"/>
            </a:pPr>
            <a:r>
              <a:rPr lang="en-US" sz="3000" dirty="0"/>
              <a:t>Innovation and entrepreneurship</a:t>
            </a:r>
          </a:p>
          <a:p>
            <a:endParaRPr lang="fr-FR" dirty="0"/>
          </a:p>
        </p:txBody>
      </p:sp>
      <p:sp>
        <p:nvSpPr>
          <p:cNvPr id="4" name="Espace réservé de la date 3">
            <a:extLst>
              <a:ext uri="{FF2B5EF4-FFF2-40B4-BE49-F238E27FC236}">
                <a16:creationId xmlns:a16="http://schemas.microsoft.com/office/drawing/2014/main" id="{4E52F95A-301C-42E5-8B6E-ACBCFC5C7A7A}"/>
              </a:ext>
            </a:extLst>
          </p:cNvPr>
          <p:cNvSpPr>
            <a:spLocks noGrp="1"/>
          </p:cNvSpPr>
          <p:nvPr>
            <p:ph type="dt" sz="half" idx="10"/>
          </p:nvPr>
        </p:nvSpPr>
        <p:spPr/>
        <p:txBody>
          <a:bodyPr/>
          <a:lstStyle/>
          <a:p>
            <a:fld id="{05081C63-03C4-4711-94C1-34BE974E6AB7}"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6CE70A1-8B71-4EDB-AA66-FCE9052E838F}"/>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AC26A1DD-DAEB-416E-808E-6D593D364788}"/>
              </a:ext>
            </a:extLst>
          </p:cNvPr>
          <p:cNvSpPr>
            <a:spLocks noGrp="1"/>
          </p:cNvSpPr>
          <p:nvPr>
            <p:ph type="sldNum" sz="quarter" idx="12"/>
          </p:nvPr>
        </p:nvSpPr>
        <p:spPr/>
        <p:txBody>
          <a:bodyPr/>
          <a:lstStyle/>
          <a:p>
            <a:fld id="{B20CCB3F-FB25-4499-86B7-0CB2437FA1B7}" type="slidenum">
              <a:rPr lang="fr-FR" smtClean="0"/>
              <a:t>3</a:t>
            </a:fld>
            <a:endParaRPr lang="fr-FR"/>
          </a:p>
        </p:txBody>
      </p:sp>
      <p:pic>
        <p:nvPicPr>
          <p:cNvPr id="7" name="Audio 6">
            <a:hlinkClick r:id="" action="ppaction://media"/>
            <a:extLst>
              <a:ext uri="{FF2B5EF4-FFF2-40B4-BE49-F238E27FC236}">
                <a16:creationId xmlns:a16="http://schemas.microsoft.com/office/drawing/2014/main" id="{ABB85C66-4C39-4346-B9B7-29818DE5E6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56054000"/>
      </p:ext>
    </p:extLst>
  </p:cSld>
  <p:clrMapOvr>
    <a:masterClrMapping/>
  </p:clrMapOvr>
  <mc:AlternateContent xmlns:mc="http://schemas.openxmlformats.org/markup-compatibility/2006" xmlns:p14="http://schemas.microsoft.com/office/powerpoint/2010/main">
    <mc:Choice Requires="p14">
      <p:transition spd="slow" p14:dur="2000" advTm="17352"/>
    </mc:Choice>
    <mc:Fallback xmlns="">
      <p:transition spd="slow" advTm="17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984" y="891052"/>
            <a:ext cx="10515600" cy="576591"/>
          </a:xfrm>
        </p:spPr>
        <p:txBody>
          <a:bodyPr>
            <a:normAutofit/>
          </a:bodyPr>
          <a:lstStyle/>
          <a:p>
            <a:pPr marL="514350" indent="-514350">
              <a:lnSpc>
                <a:spcPct val="100000"/>
              </a:lnSpc>
              <a:spcBef>
                <a:spcPts val="1200"/>
              </a:spcBef>
              <a:buAutoNum type="alphaLcPeriod"/>
            </a:pPr>
            <a:r>
              <a:rPr lang="en-US" sz="2800" i="1" dirty="0"/>
              <a:t>From invention to innovation</a:t>
            </a:r>
          </a:p>
        </p:txBody>
      </p:sp>
      <p:sp>
        <p:nvSpPr>
          <p:cNvPr id="3" name="Content Placeholder 2"/>
          <p:cNvSpPr>
            <a:spLocks noGrp="1"/>
          </p:cNvSpPr>
          <p:nvPr>
            <p:ph sz="quarter" idx="1"/>
          </p:nvPr>
        </p:nvSpPr>
        <p:spPr>
          <a:xfrm>
            <a:off x="907984" y="1690688"/>
            <a:ext cx="9952082" cy="4745722"/>
          </a:xfrm>
        </p:spPr>
        <p:txBody>
          <a:bodyPr>
            <a:normAutofit fontScale="85000" lnSpcReduction="20000"/>
          </a:bodyPr>
          <a:lstStyle/>
          <a:p>
            <a:pPr marL="0" indent="0" algn="ctr">
              <a:buNone/>
            </a:pPr>
            <a:r>
              <a:rPr lang="en-US" sz="2400" b="1" dirty="0"/>
              <a:t>The Greatest Inventions from 2000s</a:t>
            </a:r>
          </a:p>
          <a:p>
            <a:pPr>
              <a:lnSpc>
                <a:spcPct val="120000"/>
              </a:lnSpc>
              <a:spcBef>
                <a:spcPts val="600"/>
              </a:spcBef>
            </a:pPr>
            <a:r>
              <a:rPr lang="fr-FR" sz="1700" dirty="0"/>
              <a:t>1999: Bluetooth Version 1.0 (</a:t>
            </a:r>
            <a:r>
              <a:rPr lang="en-US" sz="1700" dirty="0"/>
              <a:t>a future free of needless wires)</a:t>
            </a:r>
            <a:endParaRPr lang="fr-FR" sz="1700" dirty="0"/>
          </a:p>
          <a:p>
            <a:pPr>
              <a:lnSpc>
                <a:spcPct val="120000"/>
              </a:lnSpc>
              <a:spcBef>
                <a:spcPts val="600"/>
              </a:spcBef>
            </a:pPr>
            <a:r>
              <a:rPr lang="fr-FR" sz="1700" dirty="0"/>
              <a:t>2000: PlayStation 2</a:t>
            </a:r>
            <a:endParaRPr lang="en-US" sz="1700" i="1" dirty="0"/>
          </a:p>
          <a:p>
            <a:pPr>
              <a:lnSpc>
                <a:spcPct val="120000"/>
              </a:lnSpc>
              <a:spcBef>
                <a:spcPts val="600"/>
              </a:spcBef>
            </a:pPr>
            <a:r>
              <a:rPr lang="fr-FR" sz="1700" dirty="0"/>
              <a:t>2001: </a:t>
            </a:r>
            <a:r>
              <a:rPr lang="fr-FR" sz="1700" dirty="0" err="1"/>
              <a:t>Wikipedia</a:t>
            </a:r>
            <a:endParaRPr lang="fr-FR" sz="1700" i="1" dirty="0"/>
          </a:p>
          <a:p>
            <a:pPr>
              <a:lnSpc>
                <a:spcPct val="120000"/>
              </a:lnSpc>
              <a:spcBef>
                <a:spcPts val="600"/>
              </a:spcBef>
            </a:pPr>
            <a:r>
              <a:rPr lang="en-US" sz="1700" dirty="0"/>
              <a:t>2003: The Human Genome Project</a:t>
            </a:r>
          </a:p>
          <a:p>
            <a:pPr>
              <a:lnSpc>
                <a:spcPct val="120000"/>
              </a:lnSpc>
              <a:spcBef>
                <a:spcPts val="600"/>
              </a:spcBef>
            </a:pPr>
            <a:r>
              <a:rPr lang="fr-FR" sz="1700" dirty="0"/>
              <a:t>2004: Facebook</a:t>
            </a:r>
          </a:p>
          <a:p>
            <a:pPr>
              <a:lnSpc>
                <a:spcPct val="120000"/>
              </a:lnSpc>
              <a:spcBef>
                <a:spcPts val="600"/>
              </a:spcBef>
            </a:pPr>
            <a:r>
              <a:rPr lang="fr-FR" sz="1700" dirty="0"/>
              <a:t>2005: Google </a:t>
            </a:r>
            <a:r>
              <a:rPr lang="fr-FR" sz="1700" dirty="0" err="1"/>
              <a:t>Maps</a:t>
            </a:r>
            <a:endParaRPr lang="fr-FR" sz="1700" dirty="0"/>
          </a:p>
          <a:p>
            <a:pPr>
              <a:lnSpc>
                <a:spcPct val="120000"/>
              </a:lnSpc>
              <a:spcBef>
                <a:spcPts val="600"/>
              </a:spcBef>
            </a:pPr>
            <a:r>
              <a:rPr lang="fr-FR" sz="1700" dirty="0"/>
              <a:t>2007: iPhone</a:t>
            </a:r>
          </a:p>
          <a:p>
            <a:pPr>
              <a:lnSpc>
                <a:spcPct val="120000"/>
              </a:lnSpc>
              <a:spcBef>
                <a:spcPts val="600"/>
              </a:spcBef>
            </a:pPr>
            <a:r>
              <a:rPr lang="fr-FR" sz="1700" dirty="0"/>
              <a:t>2009: Bitcoin</a:t>
            </a:r>
          </a:p>
          <a:p>
            <a:pPr>
              <a:lnSpc>
                <a:spcPct val="120000"/>
              </a:lnSpc>
              <a:spcBef>
                <a:spcPts val="600"/>
              </a:spcBef>
            </a:pPr>
            <a:r>
              <a:rPr lang="fr-FR" sz="1800" dirty="0"/>
              <a:t>2010: Siri</a:t>
            </a:r>
          </a:p>
          <a:p>
            <a:pPr>
              <a:lnSpc>
                <a:spcPct val="120000"/>
              </a:lnSpc>
              <a:spcBef>
                <a:spcPts val="600"/>
              </a:spcBef>
            </a:pPr>
            <a:r>
              <a:rPr lang="fr-FR" sz="1800" dirty="0"/>
              <a:t>2017: Tesla Model 3</a:t>
            </a:r>
          </a:p>
          <a:p>
            <a:pPr>
              <a:lnSpc>
                <a:spcPct val="120000"/>
              </a:lnSpc>
              <a:spcBef>
                <a:spcPts val="600"/>
              </a:spcBef>
            </a:pPr>
            <a:r>
              <a:rPr lang="fr-FR" sz="1800" dirty="0"/>
              <a:t>2018: </a:t>
            </a:r>
            <a:r>
              <a:rPr lang="fr-FR" sz="1800" dirty="0" err="1"/>
              <a:t>Metal</a:t>
            </a:r>
            <a:r>
              <a:rPr lang="fr-FR" sz="1800" dirty="0"/>
              <a:t> 3D Printing</a:t>
            </a:r>
          </a:p>
          <a:p>
            <a:pPr>
              <a:lnSpc>
                <a:spcPct val="120000"/>
              </a:lnSpc>
              <a:spcBef>
                <a:spcPts val="600"/>
              </a:spcBef>
            </a:pPr>
            <a:r>
              <a:rPr lang="fr-FR" sz="1800" dirty="0"/>
              <a:t>2020: Covid-19 Vaccine</a:t>
            </a:r>
          </a:p>
          <a:p>
            <a:pPr>
              <a:lnSpc>
                <a:spcPct val="120000"/>
              </a:lnSpc>
              <a:spcBef>
                <a:spcPts val="600"/>
              </a:spcBef>
            </a:pPr>
            <a:r>
              <a:rPr lang="fr-FR" sz="1800" dirty="0"/>
              <a:t>2021: Malaria Vaccine</a:t>
            </a:r>
          </a:p>
          <a:p>
            <a:pPr>
              <a:lnSpc>
                <a:spcPct val="120000"/>
              </a:lnSpc>
              <a:spcBef>
                <a:spcPts val="600"/>
              </a:spcBef>
            </a:pPr>
            <a:r>
              <a:rPr lang="en-US" sz="1800" dirty="0"/>
              <a:t>2022: James Webb Space Telescope</a:t>
            </a:r>
            <a:endParaRPr lang="fr-FR" sz="1700" dirty="0"/>
          </a:p>
          <a:p>
            <a:pPr>
              <a:lnSpc>
                <a:spcPct val="120000"/>
              </a:lnSpc>
              <a:spcBef>
                <a:spcPts val="600"/>
              </a:spcBef>
            </a:pPr>
            <a:endParaRPr lang="fr-FR" sz="2000" dirty="0"/>
          </a:p>
          <a:p>
            <a:pPr>
              <a:lnSpc>
                <a:spcPct val="120000"/>
              </a:lnSpc>
              <a:spcBef>
                <a:spcPts val="600"/>
              </a:spcBef>
            </a:pPr>
            <a:endParaRPr lang="en-US" sz="2000" dirty="0"/>
          </a:p>
          <a:p>
            <a:pPr marL="0" indent="0" algn="ctr">
              <a:buNone/>
            </a:pPr>
            <a:endParaRPr lang="fr-FR" sz="3200" b="1" dirty="0"/>
          </a:p>
          <a:p>
            <a:endParaRPr lang="en-US" sz="3200" dirty="0"/>
          </a:p>
          <a:p>
            <a:endParaRPr lang="en-US" sz="3200" dirty="0"/>
          </a:p>
          <a:p>
            <a:pPr>
              <a:spcBef>
                <a:spcPts val="600"/>
              </a:spcBef>
              <a:spcAft>
                <a:spcPts val="600"/>
              </a:spcAft>
            </a:pPr>
            <a:endParaRPr lang="en-US" sz="2900" dirty="0"/>
          </a:p>
          <a:p>
            <a:pPr>
              <a:spcBef>
                <a:spcPts val="600"/>
              </a:spcBef>
              <a:spcAft>
                <a:spcPts val="600"/>
              </a:spcAft>
            </a:pPr>
            <a:endParaRPr lang="en-US" sz="2900" dirty="0"/>
          </a:p>
        </p:txBody>
      </p:sp>
      <p:sp>
        <p:nvSpPr>
          <p:cNvPr id="5" name="Slide Number Placeholder 4"/>
          <p:cNvSpPr>
            <a:spLocks noGrp="1"/>
          </p:cNvSpPr>
          <p:nvPr>
            <p:ph type="sldNum" sz="quarter" idx="12"/>
          </p:nvPr>
        </p:nvSpPr>
        <p:spPr/>
        <p:txBody>
          <a:bodyPr/>
          <a:lstStyle/>
          <a:p>
            <a:fld id="{1F4A272C-92A5-A04E-91CD-E6EC72F17F45}" type="slidenum">
              <a:rPr lang="en-US" smtClean="0"/>
              <a:t>4</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86BA658D-F5DF-46FB-AA20-F75294E439FF}" type="datetime3">
              <a:rPr lang="en-US" smtClean="0"/>
              <a:t>1 October 2023</a:t>
            </a:fld>
            <a:endParaRPr lang="en-US"/>
          </a:p>
        </p:txBody>
      </p:sp>
      <p:pic>
        <p:nvPicPr>
          <p:cNvPr id="6" name="Image 5">
            <a:extLst>
              <a:ext uri="{FF2B5EF4-FFF2-40B4-BE49-F238E27FC236}">
                <a16:creationId xmlns:a16="http://schemas.microsoft.com/office/drawing/2014/main" id="{5F3CA492-7684-42D2-9CA7-96B58AB1499D}"/>
              </a:ext>
            </a:extLst>
          </p:cNvPr>
          <p:cNvPicPr>
            <a:picLocks noChangeAspect="1"/>
          </p:cNvPicPr>
          <p:nvPr/>
        </p:nvPicPr>
        <p:blipFill>
          <a:blip r:embed="rId5"/>
          <a:stretch>
            <a:fillRect/>
          </a:stretch>
        </p:blipFill>
        <p:spPr>
          <a:xfrm>
            <a:off x="9802697" y="2333920"/>
            <a:ext cx="574076" cy="862287"/>
          </a:xfrm>
          <a:prstGeom prst="rect">
            <a:avLst/>
          </a:prstGeom>
        </p:spPr>
      </p:pic>
      <p:pic>
        <p:nvPicPr>
          <p:cNvPr id="10" name="Image 9">
            <a:extLst>
              <a:ext uri="{FF2B5EF4-FFF2-40B4-BE49-F238E27FC236}">
                <a16:creationId xmlns:a16="http://schemas.microsoft.com/office/drawing/2014/main" id="{B0FCAB27-50A8-46CF-8564-5EA4756FBBAD}"/>
              </a:ext>
            </a:extLst>
          </p:cNvPr>
          <p:cNvPicPr>
            <a:picLocks noChangeAspect="1"/>
          </p:cNvPicPr>
          <p:nvPr/>
        </p:nvPicPr>
        <p:blipFill rotWithShape="1">
          <a:blip r:embed="rId6"/>
          <a:srcRect b="35290"/>
          <a:stretch/>
        </p:blipFill>
        <p:spPr>
          <a:xfrm flipH="1">
            <a:off x="8824049" y="2157698"/>
            <a:ext cx="756789" cy="841086"/>
          </a:xfrm>
          <a:prstGeom prst="rect">
            <a:avLst/>
          </a:prstGeom>
        </p:spPr>
      </p:pic>
      <p:pic>
        <p:nvPicPr>
          <p:cNvPr id="12" name="Image 11">
            <a:extLst>
              <a:ext uri="{FF2B5EF4-FFF2-40B4-BE49-F238E27FC236}">
                <a16:creationId xmlns:a16="http://schemas.microsoft.com/office/drawing/2014/main" id="{100840D5-DE3A-4641-9B82-287D7F895028}"/>
              </a:ext>
            </a:extLst>
          </p:cNvPr>
          <p:cNvPicPr>
            <a:picLocks noChangeAspect="1"/>
          </p:cNvPicPr>
          <p:nvPr/>
        </p:nvPicPr>
        <p:blipFill>
          <a:blip r:embed="rId7"/>
          <a:stretch>
            <a:fillRect/>
          </a:stretch>
        </p:blipFill>
        <p:spPr>
          <a:xfrm>
            <a:off x="7937165" y="2436826"/>
            <a:ext cx="767594" cy="767594"/>
          </a:xfrm>
          <a:prstGeom prst="rect">
            <a:avLst/>
          </a:prstGeom>
        </p:spPr>
      </p:pic>
      <p:pic>
        <p:nvPicPr>
          <p:cNvPr id="14" name="Image 13">
            <a:extLst>
              <a:ext uri="{FF2B5EF4-FFF2-40B4-BE49-F238E27FC236}">
                <a16:creationId xmlns:a16="http://schemas.microsoft.com/office/drawing/2014/main" id="{25D12BC5-0677-46EC-9524-F62FADB8DD19}"/>
              </a:ext>
            </a:extLst>
          </p:cNvPr>
          <p:cNvPicPr>
            <a:picLocks noChangeAspect="1"/>
          </p:cNvPicPr>
          <p:nvPr/>
        </p:nvPicPr>
        <p:blipFill>
          <a:blip r:embed="rId8"/>
          <a:stretch>
            <a:fillRect/>
          </a:stretch>
        </p:blipFill>
        <p:spPr>
          <a:xfrm flipH="1">
            <a:off x="9068210" y="3275102"/>
            <a:ext cx="1012326" cy="711364"/>
          </a:xfrm>
          <a:prstGeom prst="rect">
            <a:avLst/>
          </a:prstGeom>
        </p:spPr>
      </p:pic>
      <p:pic>
        <p:nvPicPr>
          <p:cNvPr id="19" name="Image 18">
            <a:extLst>
              <a:ext uri="{FF2B5EF4-FFF2-40B4-BE49-F238E27FC236}">
                <a16:creationId xmlns:a16="http://schemas.microsoft.com/office/drawing/2014/main" id="{A0197065-D885-4EEF-BB26-997BC1C5FDE1}"/>
              </a:ext>
            </a:extLst>
          </p:cNvPr>
          <p:cNvPicPr>
            <a:picLocks noChangeAspect="1"/>
          </p:cNvPicPr>
          <p:nvPr/>
        </p:nvPicPr>
        <p:blipFill>
          <a:blip r:embed="rId9"/>
          <a:stretch>
            <a:fillRect/>
          </a:stretch>
        </p:blipFill>
        <p:spPr>
          <a:xfrm>
            <a:off x="8123151" y="4159978"/>
            <a:ext cx="749991" cy="749991"/>
          </a:xfrm>
          <a:prstGeom prst="rect">
            <a:avLst/>
          </a:prstGeom>
        </p:spPr>
      </p:pic>
      <p:pic>
        <p:nvPicPr>
          <p:cNvPr id="23" name="Image 22">
            <a:extLst>
              <a:ext uri="{FF2B5EF4-FFF2-40B4-BE49-F238E27FC236}">
                <a16:creationId xmlns:a16="http://schemas.microsoft.com/office/drawing/2014/main" id="{D0327738-674F-4A96-806D-AE4A0E80294C}"/>
              </a:ext>
            </a:extLst>
          </p:cNvPr>
          <p:cNvPicPr>
            <a:picLocks noChangeAspect="1"/>
          </p:cNvPicPr>
          <p:nvPr/>
        </p:nvPicPr>
        <p:blipFill>
          <a:blip r:embed="rId10"/>
          <a:stretch>
            <a:fillRect/>
          </a:stretch>
        </p:blipFill>
        <p:spPr>
          <a:xfrm>
            <a:off x="8147498" y="3146552"/>
            <a:ext cx="873612" cy="891441"/>
          </a:xfrm>
          <a:prstGeom prst="rect">
            <a:avLst/>
          </a:prstGeom>
        </p:spPr>
      </p:pic>
      <p:pic>
        <p:nvPicPr>
          <p:cNvPr id="25" name="Image 24">
            <a:extLst>
              <a:ext uri="{FF2B5EF4-FFF2-40B4-BE49-F238E27FC236}">
                <a16:creationId xmlns:a16="http://schemas.microsoft.com/office/drawing/2014/main" id="{33ED952D-CC6C-4F65-8778-EED65EBC11DF}"/>
              </a:ext>
            </a:extLst>
          </p:cNvPr>
          <p:cNvPicPr>
            <a:picLocks noChangeAspect="1"/>
          </p:cNvPicPr>
          <p:nvPr/>
        </p:nvPicPr>
        <p:blipFill>
          <a:blip r:embed="rId11"/>
          <a:stretch>
            <a:fillRect/>
          </a:stretch>
        </p:blipFill>
        <p:spPr>
          <a:xfrm>
            <a:off x="8132055" y="5107158"/>
            <a:ext cx="754201" cy="1077430"/>
          </a:xfrm>
          <a:prstGeom prst="rect">
            <a:avLst/>
          </a:prstGeom>
        </p:spPr>
      </p:pic>
      <p:pic>
        <p:nvPicPr>
          <p:cNvPr id="27" name="Image 26">
            <a:extLst>
              <a:ext uri="{FF2B5EF4-FFF2-40B4-BE49-F238E27FC236}">
                <a16:creationId xmlns:a16="http://schemas.microsoft.com/office/drawing/2014/main" id="{8E5CB9D0-3972-4FD1-B267-840D5C82FB38}"/>
              </a:ext>
            </a:extLst>
          </p:cNvPr>
          <p:cNvPicPr>
            <a:picLocks noChangeAspect="1"/>
          </p:cNvPicPr>
          <p:nvPr/>
        </p:nvPicPr>
        <p:blipFill rotWithShape="1">
          <a:blip r:embed="rId12"/>
          <a:srcRect l="21470" r="21470"/>
          <a:stretch/>
        </p:blipFill>
        <p:spPr>
          <a:xfrm>
            <a:off x="9176626" y="4147269"/>
            <a:ext cx="808425" cy="796956"/>
          </a:xfrm>
          <a:prstGeom prst="rect">
            <a:avLst/>
          </a:prstGeom>
        </p:spPr>
      </p:pic>
      <p:pic>
        <p:nvPicPr>
          <p:cNvPr id="31" name="Image 30">
            <a:extLst>
              <a:ext uri="{FF2B5EF4-FFF2-40B4-BE49-F238E27FC236}">
                <a16:creationId xmlns:a16="http://schemas.microsoft.com/office/drawing/2014/main" id="{8CE05E8E-F2A7-4DA2-8AED-581399EE651E}"/>
              </a:ext>
            </a:extLst>
          </p:cNvPr>
          <p:cNvPicPr>
            <a:picLocks noChangeAspect="1"/>
          </p:cNvPicPr>
          <p:nvPr/>
        </p:nvPicPr>
        <p:blipFill rotWithShape="1">
          <a:blip r:embed="rId13"/>
          <a:srcRect t="35988" b="21345"/>
          <a:stretch/>
        </p:blipFill>
        <p:spPr>
          <a:xfrm>
            <a:off x="6691432" y="2920453"/>
            <a:ext cx="1198632" cy="764501"/>
          </a:xfrm>
          <a:prstGeom prst="rect">
            <a:avLst/>
          </a:prstGeom>
        </p:spPr>
      </p:pic>
      <p:pic>
        <p:nvPicPr>
          <p:cNvPr id="33" name="Image 32">
            <a:extLst>
              <a:ext uri="{FF2B5EF4-FFF2-40B4-BE49-F238E27FC236}">
                <a16:creationId xmlns:a16="http://schemas.microsoft.com/office/drawing/2014/main" id="{7B213789-93BA-4A9D-B0E4-95154F3E5316}"/>
              </a:ext>
            </a:extLst>
          </p:cNvPr>
          <p:cNvPicPr>
            <a:picLocks noChangeAspect="1"/>
          </p:cNvPicPr>
          <p:nvPr/>
        </p:nvPicPr>
        <p:blipFill>
          <a:blip r:embed="rId14"/>
          <a:stretch>
            <a:fillRect/>
          </a:stretch>
        </p:blipFill>
        <p:spPr>
          <a:xfrm flipH="1">
            <a:off x="5290322" y="3810555"/>
            <a:ext cx="1310285" cy="984761"/>
          </a:xfrm>
          <a:prstGeom prst="rect">
            <a:avLst/>
          </a:prstGeom>
        </p:spPr>
      </p:pic>
      <p:pic>
        <p:nvPicPr>
          <p:cNvPr id="35" name="Image 34">
            <a:extLst>
              <a:ext uri="{FF2B5EF4-FFF2-40B4-BE49-F238E27FC236}">
                <a16:creationId xmlns:a16="http://schemas.microsoft.com/office/drawing/2014/main" id="{7C54CB3F-946A-4C96-84DA-E76557DA900E}"/>
              </a:ext>
            </a:extLst>
          </p:cNvPr>
          <p:cNvPicPr>
            <a:picLocks noChangeAspect="1"/>
          </p:cNvPicPr>
          <p:nvPr/>
        </p:nvPicPr>
        <p:blipFill rotWithShape="1">
          <a:blip r:embed="rId15"/>
          <a:srcRect t="18053" b="21856"/>
          <a:stretch/>
        </p:blipFill>
        <p:spPr>
          <a:xfrm>
            <a:off x="6752349" y="3832349"/>
            <a:ext cx="1306719" cy="1170974"/>
          </a:xfrm>
          <a:prstGeom prst="rect">
            <a:avLst/>
          </a:prstGeom>
        </p:spPr>
      </p:pic>
      <p:pic>
        <p:nvPicPr>
          <p:cNvPr id="37" name="Image 36">
            <a:extLst>
              <a:ext uri="{FF2B5EF4-FFF2-40B4-BE49-F238E27FC236}">
                <a16:creationId xmlns:a16="http://schemas.microsoft.com/office/drawing/2014/main" id="{C72B78F3-E45F-4E0C-B723-E3D7FC8CCCED}"/>
              </a:ext>
            </a:extLst>
          </p:cNvPr>
          <p:cNvPicPr>
            <a:picLocks noChangeAspect="1"/>
          </p:cNvPicPr>
          <p:nvPr/>
        </p:nvPicPr>
        <p:blipFill rotWithShape="1">
          <a:blip r:embed="rId16"/>
          <a:srcRect l="6576" t="3333" r="5657" b="8624"/>
          <a:stretch/>
        </p:blipFill>
        <p:spPr>
          <a:xfrm>
            <a:off x="9176625" y="5061365"/>
            <a:ext cx="1012328" cy="1269378"/>
          </a:xfrm>
          <a:prstGeom prst="rect">
            <a:avLst/>
          </a:prstGeom>
        </p:spPr>
      </p:pic>
      <p:pic>
        <p:nvPicPr>
          <p:cNvPr id="39" name="Image 38">
            <a:extLst>
              <a:ext uri="{FF2B5EF4-FFF2-40B4-BE49-F238E27FC236}">
                <a16:creationId xmlns:a16="http://schemas.microsoft.com/office/drawing/2014/main" id="{D27F6700-93A7-4F76-B503-9824F43A654D}"/>
              </a:ext>
            </a:extLst>
          </p:cNvPr>
          <p:cNvPicPr>
            <a:picLocks noChangeAspect="1"/>
          </p:cNvPicPr>
          <p:nvPr/>
        </p:nvPicPr>
        <p:blipFill rotWithShape="1">
          <a:blip r:embed="rId17"/>
          <a:srcRect t="13211" b="18410"/>
          <a:stretch/>
        </p:blipFill>
        <p:spPr>
          <a:xfrm>
            <a:off x="6560447" y="5065063"/>
            <a:ext cx="1376719" cy="1170974"/>
          </a:xfrm>
          <a:prstGeom prst="rect">
            <a:avLst/>
          </a:prstGeom>
        </p:spPr>
      </p:pic>
      <p:pic>
        <p:nvPicPr>
          <p:cNvPr id="41" name="Image 40">
            <a:extLst>
              <a:ext uri="{FF2B5EF4-FFF2-40B4-BE49-F238E27FC236}">
                <a16:creationId xmlns:a16="http://schemas.microsoft.com/office/drawing/2014/main" id="{33F56A66-9A59-4183-A5F9-D1F3E73C7B05}"/>
              </a:ext>
            </a:extLst>
          </p:cNvPr>
          <p:cNvPicPr>
            <a:picLocks noChangeAspect="1"/>
          </p:cNvPicPr>
          <p:nvPr/>
        </p:nvPicPr>
        <p:blipFill>
          <a:blip r:embed="rId18"/>
          <a:stretch>
            <a:fillRect/>
          </a:stretch>
        </p:blipFill>
        <p:spPr>
          <a:xfrm>
            <a:off x="5500570" y="2673981"/>
            <a:ext cx="1044451" cy="1044451"/>
          </a:xfrm>
          <a:prstGeom prst="rect">
            <a:avLst/>
          </a:prstGeom>
        </p:spPr>
      </p:pic>
      <p:pic>
        <p:nvPicPr>
          <p:cNvPr id="4" name="Audio 3">
            <a:hlinkClick r:id="" action="ppaction://media"/>
            <a:extLst>
              <a:ext uri="{FF2B5EF4-FFF2-40B4-BE49-F238E27FC236}">
                <a16:creationId xmlns:a16="http://schemas.microsoft.com/office/drawing/2014/main" id="{A9A12764-AC15-4F96-9F0F-1B930389BAB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69827003"/>
      </p:ext>
    </p:extLst>
  </p:cSld>
  <p:clrMapOvr>
    <a:masterClrMapping/>
  </p:clrMapOvr>
  <mc:AlternateContent xmlns:mc="http://schemas.openxmlformats.org/markup-compatibility/2006" xmlns:p14="http://schemas.microsoft.com/office/powerpoint/2010/main">
    <mc:Choice Requires="p14">
      <p:transition spd="slow" p14:dur="2000" advTm="25708"/>
    </mc:Choice>
    <mc:Fallback xmlns="">
      <p:transition spd="slow" advTm="2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4" y="1527048"/>
            <a:ext cx="9421688" cy="4854730"/>
          </a:xfrm>
        </p:spPr>
        <p:txBody>
          <a:bodyPr>
            <a:normAutofit/>
          </a:bodyPr>
          <a:lstStyle/>
          <a:p>
            <a:pPr>
              <a:spcBef>
                <a:spcPts val="600"/>
              </a:spcBef>
              <a:spcAft>
                <a:spcPts val="600"/>
              </a:spcAft>
            </a:pPr>
            <a:r>
              <a:rPr lang="en-US" dirty="0"/>
              <a:t>Schumpeter (1911) - Theory of Economic Development</a:t>
            </a:r>
          </a:p>
          <a:p>
            <a:pPr lvl="1">
              <a:spcBef>
                <a:spcPts val="600"/>
              </a:spcBef>
              <a:spcAft>
                <a:spcPts val="600"/>
              </a:spcAft>
            </a:pPr>
            <a:r>
              <a:rPr lang="en-US" sz="2800" b="1" i="1" dirty="0"/>
              <a:t>Invention</a:t>
            </a:r>
            <a:r>
              <a:rPr lang="en-US" sz="2800" dirty="0"/>
              <a:t> is the first occurrence of an idea for a new product or process (first to the world)</a:t>
            </a:r>
          </a:p>
          <a:p>
            <a:pPr lvl="1">
              <a:spcBef>
                <a:spcPts val="600"/>
              </a:spcBef>
              <a:spcAft>
                <a:spcPts val="600"/>
              </a:spcAft>
            </a:pPr>
            <a:r>
              <a:rPr lang="en-US" sz="2800" b="1" i="1" dirty="0"/>
              <a:t>Innovation</a:t>
            </a:r>
            <a:r>
              <a:rPr lang="en-US" sz="2800" dirty="0"/>
              <a:t> is the first attempt to carry it out in practice within a specific context. </a:t>
            </a:r>
          </a:p>
          <a:p>
            <a:pPr marL="0" indent="0">
              <a:spcBef>
                <a:spcPts val="600"/>
              </a:spcBef>
              <a:spcAft>
                <a:spcPts val="600"/>
              </a:spcAft>
              <a:buNone/>
            </a:pPr>
            <a:r>
              <a:rPr lang="en-US" dirty="0"/>
              <a:t>=&gt; Invention and innovation could be closely linked, although in most cases they are separated in time, place and organization. </a:t>
            </a:r>
          </a:p>
          <a:p>
            <a:pPr>
              <a:spcBef>
                <a:spcPts val="600"/>
              </a:spcBef>
              <a:spcAft>
                <a:spcPts val="600"/>
              </a:spcAft>
            </a:pPr>
            <a:endParaRPr lang="en-US" sz="2900" dirty="0"/>
          </a:p>
        </p:txBody>
      </p:sp>
      <p:sp>
        <p:nvSpPr>
          <p:cNvPr id="5" name="Slide Number Placeholder 4"/>
          <p:cNvSpPr>
            <a:spLocks noGrp="1"/>
          </p:cNvSpPr>
          <p:nvPr>
            <p:ph type="sldNum" sz="quarter" idx="12"/>
          </p:nvPr>
        </p:nvSpPr>
        <p:spPr/>
        <p:txBody>
          <a:bodyPr/>
          <a:lstStyle/>
          <a:p>
            <a:fld id="{1F4A272C-92A5-A04E-91CD-E6EC72F17F45}" type="slidenum">
              <a:rPr lang="en-US" smtClean="0"/>
              <a:t>5</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CF9C7C03-F0CE-4F67-8E38-83792A9D5718}" type="datetime3">
              <a:rPr lang="en-US" smtClean="0"/>
              <a:t>1 October 2023</a:t>
            </a:fld>
            <a:endParaRPr lang="en-US"/>
          </a:p>
        </p:txBody>
      </p:sp>
      <p:sp>
        <p:nvSpPr>
          <p:cNvPr id="10" name="Title 1">
            <a:extLst>
              <a:ext uri="{FF2B5EF4-FFF2-40B4-BE49-F238E27FC236}">
                <a16:creationId xmlns:a16="http://schemas.microsoft.com/office/drawing/2014/main" id="{1B05667E-161A-4CB2-9D92-719C690FAC98}"/>
              </a:ext>
            </a:extLst>
          </p:cNvPr>
          <p:cNvSpPr>
            <a:spLocks noGrp="1"/>
          </p:cNvSpPr>
          <p:nvPr>
            <p:ph type="title"/>
          </p:nvPr>
        </p:nvSpPr>
        <p:spPr>
          <a:xfrm>
            <a:off x="907984" y="891052"/>
            <a:ext cx="10515600" cy="576591"/>
          </a:xfrm>
        </p:spPr>
        <p:txBody>
          <a:bodyPr>
            <a:normAutofit/>
          </a:bodyPr>
          <a:lstStyle/>
          <a:p>
            <a:pPr marL="514350" indent="-514350">
              <a:lnSpc>
                <a:spcPct val="100000"/>
              </a:lnSpc>
              <a:spcBef>
                <a:spcPts val="1200"/>
              </a:spcBef>
              <a:buAutoNum type="alphaLcPeriod"/>
            </a:pPr>
            <a:r>
              <a:rPr lang="en-US" sz="2800" i="1" dirty="0"/>
              <a:t>From invention to innovation</a:t>
            </a:r>
          </a:p>
        </p:txBody>
      </p:sp>
      <p:pic>
        <p:nvPicPr>
          <p:cNvPr id="2" name="Audio 1">
            <a:hlinkClick r:id="" action="ppaction://media"/>
            <a:extLst>
              <a:ext uri="{FF2B5EF4-FFF2-40B4-BE49-F238E27FC236}">
                <a16:creationId xmlns:a16="http://schemas.microsoft.com/office/drawing/2014/main" id="{D13B71AE-599F-4D7A-B255-B655EBD5AD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6432417"/>
      </p:ext>
    </p:extLst>
  </p:cSld>
  <p:clrMapOvr>
    <a:masterClrMapping/>
  </p:clrMapOvr>
  <mc:AlternateContent xmlns:mc="http://schemas.openxmlformats.org/markup-compatibility/2006" xmlns:p14="http://schemas.microsoft.com/office/powerpoint/2010/main">
    <mc:Choice Requires="p14">
      <p:transition spd="slow" p14:dur="2000" advTm="138221"/>
    </mc:Choice>
    <mc:Fallback xmlns="">
      <p:transition spd="slow" advTm="13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4" y="1665962"/>
            <a:ext cx="9739139" cy="4784942"/>
          </a:xfrm>
        </p:spPr>
        <p:txBody>
          <a:bodyPr>
            <a:noAutofit/>
          </a:bodyPr>
          <a:lstStyle/>
          <a:p>
            <a:pPr>
              <a:lnSpc>
                <a:spcPct val="100000"/>
              </a:lnSpc>
              <a:spcBef>
                <a:spcPts val="600"/>
              </a:spcBef>
            </a:pPr>
            <a:r>
              <a:rPr lang="en-US" b="1" dirty="0"/>
              <a:t>An innovation </a:t>
            </a:r>
            <a:r>
              <a:rPr lang="en-US" dirty="0"/>
              <a:t>is more than a new idea or an </a:t>
            </a:r>
            <a:r>
              <a:rPr lang="en-US" b="1" dirty="0"/>
              <a:t>invention. </a:t>
            </a:r>
            <a:r>
              <a:rPr lang="en-US" dirty="0"/>
              <a:t>Innovation means ​“</a:t>
            </a:r>
            <a:r>
              <a:rPr lang="en-US" i="1" dirty="0"/>
              <a:t>to use a new ​idea or​ method</a:t>
            </a:r>
            <a:r>
              <a:rPr lang="en-US" dirty="0"/>
              <a:t>”. </a:t>
            </a:r>
          </a:p>
          <a:p>
            <a:pPr lvl="1">
              <a:lnSpc>
                <a:spcPct val="100000"/>
              </a:lnSpc>
              <a:spcBef>
                <a:spcPts val="600"/>
              </a:spcBef>
            </a:pPr>
            <a:r>
              <a:rPr lang="en-US" sz="2600" dirty="0"/>
              <a:t>To innovate is to introduce something new to the market, to manipulate existing inventions and turn them into a product or process that is of use in the real world.</a:t>
            </a:r>
            <a:r>
              <a:rPr lang="en-US" sz="2600" b="1" dirty="0"/>
              <a:t> </a:t>
            </a:r>
          </a:p>
          <a:p>
            <a:pPr>
              <a:lnSpc>
                <a:spcPct val="100000"/>
              </a:lnSpc>
              <a:spcBef>
                <a:spcPts val="600"/>
              </a:spcBef>
            </a:pPr>
            <a:r>
              <a:rPr lang="en-US" b="1" dirty="0"/>
              <a:t>An innovation</a:t>
            </a:r>
            <a:r>
              <a:rPr lang="en-US" dirty="0"/>
              <a:t> only occurs with the first commercial exploitation involving the new product, process, system or device =</a:t>
            </a:r>
            <a:r>
              <a:rPr lang="en-US" b="1" dirty="0"/>
              <a:t>&gt; commercializing the invention</a:t>
            </a:r>
          </a:p>
        </p:txBody>
      </p:sp>
      <p:sp>
        <p:nvSpPr>
          <p:cNvPr id="5" name="Slide Number Placeholder 4"/>
          <p:cNvSpPr>
            <a:spLocks noGrp="1"/>
          </p:cNvSpPr>
          <p:nvPr>
            <p:ph type="sldNum" sz="quarter" idx="12"/>
          </p:nvPr>
        </p:nvSpPr>
        <p:spPr/>
        <p:txBody>
          <a:bodyPr/>
          <a:lstStyle/>
          <a:p>
            <a:fld id="{1F4A272C-92A5-A04E-91CD-E6EC72F17F45}" type="slidenum">
              <a:rPr lang="en-US" smtClean="0"/>
              <a:t>6</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0B1D1A42-473D-41DE-B2D4-D4026C62ED3C}" type="datetime3">
              <a:rPr lang="en-US" smtClean="0"/>
              <a:t>1 October 2023</a:t>
            </a:fld>
            <a:endParaRPr lang="en-US"/>
          </a:p>
        </p:txBody>
      </p:sp>
      <p:sp>
        <p:nvSpPr>
          <p:cNvPr id="8" name="Title 1">
            <a:extLst>
              <a:ext uri="{FF2B5EF4-FFF2-40B4-BE49-F238E27FC236}">
                <a16:creationId xmlns:a16="http://schemas.microsoft.com/office/drawing/2014/main" id="{743F9F99-4BBB-4B50-8E75-0EA50E39F2F4}"/>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marL="514350" indent="-514350">
              <a:lnSpc>
                <a:spcPct val="100000"/>
              </a:lnSpc>
              <a:spcBef>
                <a:spcPts val="1200"/>
              </a:spcBef>
              <a:buFontTx/>
              <a:buAutoNum type="alphaLcPeriod"/>
            </a:pPr>
            <a:r>
              <a:rPr lang="en-US" sz="2800" i="1" dirty="0"/>
              <a:t>From invention to innovation</a:t>
            </a:r>
          </a:p>
        </p:txBody>
      </p:sp>
      <p:pic>
        <p:nvPicPr>
          <p:cNvPr id="2" name="Audio 1">
            <a:hlinkClick r:id="" action="ppaction://media"/>
            <a:extLst>
              <a:ext uri="{FF2B5EF4-FFF2-40B4-BE49-F238E27FC236}">
                <a16:creationId xmlns:a16="http://schemas.microsoft.com/office/drawing/2014/main" id="{94281CF0-8FA2-49A1-B982-23A401BCB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424295"/>
      </p:ext>
    </p:extLst>
  </p:cSld>
  <p:clrMapOvr>
    <a:masterClrMapping/>
  </p:clrMapOvr>
  <mc:AlternateContent xmlns:mc="http://schemas.openxmlformats.org/markup-compatibility/2006" xmlns:p14="http://schemas.microsoft.com/office/powerpoint/2010/main">
    <mc:Choice Requires="p14">
      <p:transition spd="slow" p14:dur="2000" advTm="88256"/>
    </mc:Choice>
    <mc:Fallback xmlns="">
      <p:transition spd="slow" advTm="88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983" y="1527048"/>
            <a:ext cx="9801769" cy="4854730"/>
          </a:xfrm>
        </p:spPr>
        <p:txBody>
          <a:bodyPr>
            <a:normAutofit/>
          </a:bodyPr>
          <a:lstStyle/>
          <a:p>
            <a:pPr marL="0" indent="0" algn="ctr">
              <a:spcBef>
                <a:spcPts val="600"/>
              </a:spcBef>
              <a:spcAft>
                <a:spcPts val="600"/>
              </a:spcAft>
              <a:buNone/>
            </a:pPr>
            <a:r>
              <a:rPr lang="en-US" sz="2200" b="1" dirty="0"/>
              <a:t>Invention </a:t>
            </a:r>
            <a:r>
              <a:rPr lang="en-US" sz="2200" b="1" i="1" dirty="0"/>
              <a:t>versus</a:t>
            </a:r>
            <a:r>
              <a:rPr lang="en-US" sz="2200" b="1" dirty="0"/>
              <a:t> Innovation</a:t>
            </a:r>
            <a:endParaRPr lang="en-US" sz="2200" dirty="0"/>
          </a:p>
        </p:txBody>
      </p:sp>
      <p:sp>
        <p:nvSpPr>
          <p:cNvPr id="5" name="Slide Number Placeholder 4"/>
          <p:cNvSpPr>
            <a:spLocks noGrp="1"/>
          </p:cNvSpPr>
          <p:nvPr>
            <p:ph type="sldNum" sz="quarter" idx="12"/>
          </p:nvPr>
        </p:nvSpPr>
        <p:spPr/>
        <p:txBody>
          <a:bodyPr/>
          <a:lstStyle/>
          <a:p>
            <a:fld id="{1F4A272C-92A5-A04E-91CD-E6EC72F17F45}" type="slidenum">
              <a:rPr lang="en-US" smtClean="0"/>
              <a:t>7</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B9751058-C975-4842-9A69-F63010C43CC2}" type="datetime3">
              <a:rPr lang="en-US" smtClean="0"/>
              <a:t>1 October 2023</a:t>
            </a:fld>
            <a:endParaRPr lang="en-US"/>
          </a:p>
        </p:txBody>
      </p:sp>
      <p:graphicFrame>
        <p:nvGraphicFramePr>
          <p:cNvPr id="8" name="Tableau 7">
            <a:extLst>
              <a:ext uri="{FF2B5EF4-FFF2-40B4-BE49-F238E27FC236}">
                <a16:creationId xmlns:a16="http://schemas.microsoft.com/office/drawing/2014/main" id="{C148773E-B227-4BA8-90D6-7BC595EA1654}"/>
              </a:ext>
            </a:extLst>
          </p:cNvPr>
          <p:cNvGraphicFramePr>
            <a:graphicFrameLocks noGrp="1"/>
          </p:cNvGraphicFramePr>
          <p:nvPr>
            <p:extLst>
              <p:ext uri="{D42A27DB-BD31-4B8C-83A1-F6EECF244321}">
                <p14:modId xmlns:p14="http://schemas.microsoft.com/office/powerpoint/2010/main" val="4261800316"/>
              </p:ext>
            </p:extLst>
          </p:nvPr>
        </p:nvGraphicFramePr>
        <p:xfrm>
          <a:off x="999569" y="1999283"/>
          <a:ext cx="9801769" cy="4338605"/>
        </p:xfrm>
        <a:graphic>
          <a:graphicData uri="http://schemas.openxmlformats.org/drawingml/2006/table">
            <a:tbl>
              <a:tblPr firstRow="1" bandRow="1">
                <a:tableStyleId>{5C22544A-7EE6-4342-B048-85BDC9FD1C3A}</a:tableStyleId>
              </a:tblPr>
              <a:tblGrid>
                <a:gridCol w="4696025">
                  <a:extLst>
                    <a:ext uri="{9D8B030D-6E8A-4147-A177-3AD203B41FA5}">
                      <a16:colId xmlns:a16="http://schemas.microsoft.com/office/drawing/2014/main" val="2477054977"/>
                    </a:ext>
                  </a:extLst>
                </a:gridCol>
                <a:gridCol w="5105744">
                  <a:extLst>
                    <a:ext uri="{9D8B030D-6E8A-4147-A177-3AD203B41FA5}">
                      <a16:colId xmlns:a16="http://schemas.microsoft.com/office/drawing/2014/main" val="3453667883"/>
                    </a:ext>
                  </a:extLst>
                </a:gridCol>
              </a:tblGrid>
              <a:tr h="466937">
                <a:tc>
                  <a:txBody>
                    <a:bodyPr/>
                    <a:lstStyle/>
                    <a:p>
                      <a:pPr algn="ctr"/>
                      <a:r>
                        <a:rPr lang="fr-FR" sz="2000" dirty="0">
                          <a:latin typeface="Georgia" panose="02040502050405020303" pitchFamily="18" charset="0"/>
                        </a:rPr>
                        <a:t>Invention</a:t>
                      </a:r>
                    </a:p>
                  </a:txBody>
                  <a:tcPr/>
                </a:tc>
                <a:tc>
                  <a:txBody>
                    <a:bodyPr/>
                    <a:lstStyle/>
                    <a:p>
                      <a:pPr algn="ctr"/>
                      <a:r>
                        <a:rPr lang="fr-FR" sz="2000" dirty="0">
                          <a:latin typeface="Georgia" panose="02040502050405020303" pitchFamily="18" charset="0"/>
                        </a:rPr>
                        <a:t>Innovation</a:t>
                      </a:r>
                    </a:p>
                  </a:txBody>
                  <a:tcPr/>
                </a:tc>
                <a:extLst>
                  <a:ext uri="{0D108BD9-81ED-4DB2-BD59-A6C34878D82A}">
                    <a16:rowId xmlns:a16="http://schemas.microsoft.com/office/drawing/2014/main" val="2746593714"/>
                  </a:ext>
                </a:extLst>
              </a:tr>
              <a:tr h="739317">
                <a:tc>
                  <a:txBody>
                    <a:bodyPr/>
                    <a:lstStyle/>
                    <a:p>
                      <a:r>
                        <a:rPr lang="en-US" sz="1800" dirty="0">
                          <a:latin typeface="Georgia" panose="02040502050405020303" pitchFamily="18" charset="0"/>
                        </a:rPr>
                        <a:t>The occurrence of an idea for a product or process that has never been made before</a:t>
                      </a:r>
                      <a:endParaRPr lang="fr-FR" sz="1800" dirty="0">
                        <a:latin typeface="Georgia" panose="02040502050405020303" pitchFamily="18" charset="0"/>
                      </a:endParaRPr>
                    </a:p>
                  </a:txBody>
                  <a:tcPr/>
                </a:tc>
                <a:tc>
                  <a:txBody>
                    <a:bodyPr/>
                    <a:lstStyle/>
                    <a:p>
                      <a:r>
                        <a:rPr lang="en-US" sz="1800" dirty="0">
                          <a:latin typeface="Georgia" panose="02040502050405020303" pitchFamily="18" charset="0"/>
                        </a:rPr>
                        <a:t>The implementation of the idea for product or process for the very first time</a:t>
                      </a:r>
                      <a:endParaRPr lang="fr-FR" sz="1800" dirty="0">
                        <a:latin typeface="Georgia" panose="02040502050405020303" pitchFamily="18" charset="0"/>
                      </a:endParaRPr>
                    </a:p>
                  </a:txBody>
                  <a:tcPr/>
                </a:tc>
                <a:extLst>
                  <a:ext uri="{0D108BD9-81ED-4DB2-BD59-A6C34878D82A}">
                    <a16:rowId xmlns:a16="http://schemas.microsoft.com/office/drawing/2014/main" val="724110480"/>
                  </a:ext>
                </a:extLst>
              </a:tr>
              <a:tr h="739317">
                <a:tc>
                  <a:txBody>
                    <a:bodyPr/>
                    <a:lstStyle/>
                    <a:p>
                      <a:r>
                        <a:rPr lang="en-US" sz="1800" i="0" dirty="0">
                          <a:latin typeface="Georgia" panose="02040502050405020303" pitchFamily="18" charset="0"/>
                        </a:rPr>
                        <a:t>I</a:t>
                      </a:r>
                      <a:r>
                        <a:rPr lang="en-US" sz="1800" dirty="0">
                          <a:latin typeface="Georgia" panose="02040502050405020303" pitchFamily="18" charset="0"/>
                        </a:rPr>
                        <a:t>nvention is coming up with a fresh idea and how it works in theory</a:t>
                      </a:r>
                      <a:endParaRPr lang="fr-FR" sz="1800" dirty="0">
                        <a:latin typeface="Georgia" panose="02040502050405020303" pitchFamily="18" charset="0"/>
                      </a:endParaRPr>
                    </a:p>
                  </a:txBody>
                  <a:tcPr/>
                </a:tc>
                <a:tc>
                  <a:txBody>
                    <a:bodyPr/>
                    <a:lstStyle/>
                    <a:p>
                      <a:r>
                        <a:rPr lang="en-US" sz="1800" dirty="0">
                          <a:latin typeface="Georgia" panose="02040502050405020303" pitchFamily="18" charset="0"/>
                        </a:rPr>
                        <a:t>Innovation is all about practical implementation of the new idea.</a:t>
                      </a:r>
                      <a:endParaRPr lang="fr-FR" sz="1800" dirty="0">
                        <a:latin typeface="Georgia" panose="02040502050405020303" pitchFamily="18" charset="0"/>
                      </a:endParaRPr>
                    </a:p>
                  </a:txBody>
                  <a:tcPr/>
                </a:tc>
                <a:extLst>
                  <a:ext uri="{0D108BD9-81ED-4DB2-BD59-A6C34878D82A}">
                    <a16:rowId xmlns:a16="http://schemas.microsoft.com/office/drawing/2014/main" val="3335251766"/>
                  </a:ext>
                </a:extLst>
              </a:tr>
              <a:tr h="739317">
                <a:tc>
                  <a:txBody>
                    <a:bodyPr/>
                    <a:lstStyle/>
                    <a:p>
                      <a:r>
                        <a:rPr lang="fr-FR" sz="1800" dirty="0">
                          <a:latin typeface="Georgia" panose="02040502050405020303" pitchFamily="18" charset="0"/>
                        </a:rPr>
                        <a:t>Invention </a:t>
                      </a:r>
                      <a:r>
                        <a:rPr lang="fr-FR" sz="1800" dirty="0" err="1">
                          <a:latin typeface="Georgia" panose="02040502050405020303" pitchFamily="18" charset="0"/>
                        </a:rPr>
                        <a:t>requires</a:t>
                      </a:r>
                      <a:r>
                        <a:rPr lang="fr-FR" sz="1800" dirty="0">
                          <a:latin typeface="Georgia" panose="02040502050405020303" pitchFamily="18" charset="0"/>
                        </a:rPr>
                        <a:t> </a:t>
                      </a:r>
                      <a:r>
                        <a:rPr lang="fr-FR" sz="1800" dirty="0" err="1">
                          <a:latin typeface="Georgia" panose="02040502050405020303" pitchFamily="18" charset="0"/>
                        </a:rPr>
                        <a:t>scientific</a:t>
                      </a:r>
                      <a:r>
                        <a:rPr lang="fr-FR" sz="1800" dirty="0">
                          <a:latin typeface="Georgia" panose="02040502050405020303" pitchFamily="18" charset="0"/>
                        </a:rPr>
                        <a:t> </a:t>
                      </a:r>
                      <a:r>
                        <a:rPr lang="fr-FR" sz="1800" dirty="0" err="1">
                          <a:latin typeface="Georgia" panose="02040502050405020303" pitchFamily="18" charset="0"/>
                        </a:rPr>
                        <a:t>skills</a:t>
                      </a:r>
                      <a:endParaRPr lang="fr-FR" sz="1800" dirty="0">
                        <a:latin typeface="Georgia" panose="02040502050405020303" pitchFamily="18" charset="0"/>
                      </a:endParaRPr>
                    </a:p>
                  </a:txBody>
                  <a:tcPr/>
                </a:tc>
                <a:tc>
                  <a:txBody>
                    <a:bodyPr/>
                    <a:lstStyle/>
                    <a:p>
                      <a:r>
                        <a:rPr lang="en-US" sz="1800" dirty="0">
                          <a:latin typeface="Georgia" panose="02040502050405020303" pitchFamily="18" charset="0"/>
                        </a:rPr>
                        <a:t>Innovation requires a broad set of marketing, technical and strategic skills.</a:t>
                      </a:r>
                    </a:p>
                  </a:txBody>
                  <a:tcPr/>
                </a:tc>
                <a:extLst>
                  <a:ext uri="{0D108BD9-81ED-4DB2-BD59-A6C34878D82A}">
                    <a16:rowId xmlns:a16="http://schemas.microsoft.com/office/drawing/2014/main" val="4112440636"/>
                  </a:ext>
                </a:extLst>
              </a:tr>
              <a:tr h="739317">
                <a:tc>
                  <a:txBody>
                    <a:bodyPr/>
                    <a:lstStyle/>
                    <a:p>
                      <a:r>
                        <a:rPr lang="en-US" sz="1800" dirty="0">
                          <a:latin typeface="Georgia" panose="02040502050405020303" pitchFamily="18" charset="0"/>
                        </a:rPr>
                        <a:t>Invention occurs when a new idea strikes a scientist. </a:t>
                      </a:r>
                      <a:endParaRPr lang="fr-FR" sz="1800" dirty="0">
                        <a:latin typeface="Georgia" panose="02040502050405020303" pitchFamily="18" charset="0"/>
                      </a:endParaRPr>
                    </a:p>
                  </a:txBody>
                  <a:tcPr/>
                </a:tc>
                <a:tc>
                  <a:txBody>
                    <a:bodyPr/>
                    <a:lstStyle/>
                    <a:p>
                      <a:r>
                        <a:rPr lang="en-US" sz="1800" dirty="0">
                          <a:latin typeface="Georgia" panose="02040502050405020303" pitchFamily="18" charset="0"/>
                        </a:rPr>
                        <a:t>Innovation arises when a need realized for a new product or improvisation in the existing product.</a:t>
                      </a:r>
                    </a:p>
                  </a:txBody>
                  <a:tcPr/>
                </a:tc>
                <a:extLst>
                  <a:ext uri="{0D108BD9-81ED-4DB2-BD59-A6C34878D82A}">
                    <a16:rowId xmlns:a16="http://schemas.microsoft.com/office/drawing/2014/main" val="3114411296"/>
                  </a:ext>
                </a:extLst>
              </a:tr>
              <a:tr h="739317">
                <a:tc>
                  <a:txBody>
                    <a:bodyPr/>
                    <a:lstStyle/>
                    <a:p>
                      <a:r>
                        <a:rPr lang="en-US" sz="1800" dirty="0">
                          <a:latin typeface="Georgia" panose="02040502050405020303" pitchFamily="18" charset="0"/>
                        </a:rPr>
                        <a:t>Invention is limited to R&amp;D department of the organization</a:t>
                      </a:r>
                      <a:endParaRPr lang="fr-FR" sz="1800" dirty="0">
                        <a:latin typeface="Georgia" panose="02040502050405020303" pitchFamily="18" charset="0"/>
                      </a:endParaRPr>
                    </a:p>
                  </a:txBody>
                  <a:tcPr/>
                </a:tc>
                <a:tc>
                  <a:txBody>
                    <a:bodyPr/>
                    <a:lstStyle/>
                    <a:p>
                      <a:r>
                        <a:rPr lang="en-US" sz="1800" dirty="0">
                          <a:latin typeface="Georgia" panose="02040502050405020303" pitchFamily="18" charset="0"/>
                        </a:rPr>
                        <a:t>Innovation is spread all over the organization.</a:t>
                      </a:r>
                    </a:p>
                  </a:txBody>
                  <a:tcPr/>
                </a:tc>
                <a:extLst>
                  <a:ext uri="{0D108BD9-81ED-4DB2-BD59-A6C34878D82A}">
                    <a16:rowId xmlns:a16="http://schemas.microsoft.com/office/drawing/2014/main" val="178816900"/>
                  </a:ext>
                </a:extLst>
              </a:tr>
            </a:tbl>
          </a:graphicData>
        </a:graphic>
      </p:graphicFrame>
      <p:sp>
        <p:nvSpPr>
          <p:cNvPr id="10" name="Title 1">
            <a:extLst>
              <a:ext uri="{FF2B5EF4-FFF2-40B4-BE49-F238E27FC236}">
                <a16:creationId xmlns:a16="http://schemas.microsoft.com/office/drawing/2014/main" id="{82804414-D988-4E4B-BBB5-903CD77D89A5}"/>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marL="514350" indent="-514350">
              <a:lnSpc>
                <a:spcPct val="100000"/>
              </a:lnSpc>
              <a:spcBef>
                <a:spcPts val="1200"/>
              </a:spcBef>
              <a:buFontTx/>
              <a:buAutoNum type="alphaLcPeriod"/>
            </a:pPr>
            <a:r>
              <a:rPr lang="en-US" sz="2800" i="1" dirty="0"/>
              <a:t>From invention to innovation</a:t>
            </a:r>
          </a:p>
        </p:txBody>
      </p:sp>
      <p:pic>
        <p:nvPicPr>
          <p:cNvPr id="6" name="Audio 5">
            <a:hlinkClick r:id="" action="ppaction://media"/>
            <a:extLst>
              <a:ext uri="{FF2B5EF4-FFF2-40B4-BE49-F238E27FC236}">
                <a16:creationId xmlns:a16="http://schemas.microsoft.com/office/drawing/2014/main" id="{28BDC9A5-9AD0-4B1C-9279-A1745E8EE5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0205777"/>
      </p:ext>
    </p:extLst>
  </p:cSld>
  <p:clrMapOvr>
    <a:masterClrMapping/>
  </p:clrMapOvr>
  <mc:AlternateContent xmlns:mc="http://schemas.openxmlformats.org/markup-compatibility/2006" xmlns:p14="http://schemas.microsoft.com/office/powerpoint/2010/main">
    <mc:Choice Requires="p14">
      <p:transition spd="slow" p14:dur="2000" advTm="143300"/>
    </mc:Choice>
    <mc:Fallback xmlns="">
      <p:transition spd="slow" advTm="14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527048"/>
            <a:ext cx="9491472" cy="4854730"/>
          </a:xfrm>
        </p:spPr>
        <p:txBody>
          <a:bodyPr>
            <a:noAutofit/>
          </a:bodyPr>
          <a:lstStyle/>
          <a:p>
            <a:pPr>
              <a:lnSpc>
                <a:spcPct val="100000"/>
              </a:lnSpc>
              <a:spcBef>
                <a:spcPts val="600"/>
              </a:spcBef>
            </a:pPr>
            <a:r>
              <a:rPr lang="en-US" sz="2400" b="1" i="1" dirty="0"/>
              <a:t>Radical innovation</a:t>
            </a:r>
            <a:r>
              <a:rPr lang="en-US" sz="2400" dirty="0"/>
              <a:t> is an innovation that has a significant impact on a market and on the economic activity of firms in that market; concerns creation of totally new products or processes and is major technological breakthrough. </a:t>
            </a:r>
          </a:p>
          <a:p>
            <a:pPr lvl="1">
              <a:lnSpc>
                <a:spcPct val="100000"/>
              </a:lnSpc>
              <a:spcBef>
                <a:spcPts val="600"/>
              </a:spcBef>
            </a:pPr>
            <a:r>
              <a:rPr lang="en-US" b="1" i="1" dirty="0"/>
              <a:t>Disruptive innovation</a:t>
            </a:r>
            <a:r>
              <a:rPr lang="en-US" dirty="0"/>
              <a:t>: is often used to describe any situation that shake up the industry, and former successful incumbents stumble </a:t>
            </a:r>
          </a:p>
          <a:p>
            <a:pPr marL="457200" lvl="1" indent="0">
              <a:lnSpc>
                <a:spcPct val="100000"/>
              </a:lnSpc>
              <a:spcBef>
                <a:spcPts val="600"/>
              </a:spcBef>
              <a:buNone/>
            </a:pPr>
            <a:endParaRPr lang="en-US" sz="1200" dirty="0"/>
          </a:p>
          <a:p>
            <a:pPr marL="274320" lvl="1">
              <a:lnSpc>
                <a:spcPct val="100000"/>
              </a:lnSpc>
              <a:spcBef>
                <a:spcPts val="600"/>
              </a:spcBef>
              <a:buClr>
                <a:schemeClr val="accent1"/>
              </a:buClr>
              <a:buSzPct val="85000"/>
              <a:buFont typeface="Wingdings 2"/>
              <a:buChar char=""/>
            </a:pPr>
            <a:r>
              <a:rPr lang="en-US" b="1" i="1" dirty="0"/>
              <a:t>Incremental innovation </a:t>
            </a:r>
            <a:r>
              <a:rPr lang="en-US" dirty="0"/>
              <a:t>concerns an existing product, service, process, organization or method whose performance has been significantly enhanced or upgraded. </a:t>
            </a:r>
          </a:p>
          <a:p>
            <a:pPr marL="274320" lvl="1">
              <a:lnSpc>
                <a:spcPct val="100000"/>
              </a:lnSpc>
              <a:spcBef>
                <a:spcPts val="600"/>
              </a:spcBef>
              <a:buClr>
                <a:schemeClr val="accent1"/>
              </a:buClr>
              <a:buSzPct val="85000"/>
              <a:buFont typeface="Wingdings 2"/>
              <a:buChar char=""/>
            </a:pPr>
            <a:endParaRPr lang="en-US" b="1" i="1" dirty="0"/>
          </a:p>
          <a:p>
            <a:pPr marL="274320" lvl="1" indent="0">
              <a:spcBef>
                <a:spcPts val="600"/>
              </a:spcBef>
              <a:spcAft>
                <a:spcPts val="600"/>
              </a:spcAft>
              <a:buNone/>
            </a:pPr>
            <a:endParaRPr lang="en-US" sz="1600" dirty="0">
              <a:solidFill>
                <a:srgbClr val="000000"/>
              </a:solidFill>
            </a:endParaRPr>
          </a:p>
        </p:txBody>
      </p:sp>
      <p:sp>
        <p:nvSpPr>
          <p:cNvPr id="5" name="Slide Number Placeholder 4"/>
          <p:cNvSpPr>
            <a:spLocks noGrp="1"/>
          </p:cNvSpPr>
          <p:nvPr>
            <p:ph type="sldNum" sz="quarter" idx="12"/>
          </p:nvPr>
        </p:nvSpPr>
        <p:spPr/>
        <p:txBody>
          <a:bodyPr/>
          <a:lstStyle/>
          <a:p>
            <a:fld id="{1F4A272C-92A5-A04E-91CD-E6EC72F17F45}" type="slidenum">
              <a:rPr lang="en-US" smtClean="0"/>
              <a:t>8</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FFB7FCBC-B69B-4C8C-A9DE-3A532673757F}" type="datetime3">
              <a:rPr lang="en-US" smtClean="0"/>
              <a:t>1 October 2023</a:t>
            </a:fld>
            <a:endParaRPr lang="en-US"/>
          </a:p>
        </p:txBody>
      </p:sp>
      <p:sp>
        <p:nvSpPr>
          <p:cNvPr id="10" name="Title 1">
            <a:extLst>
              <a:ext uri="{FF2B5EF4-FFF2-40B4-BE49-F238E27FC236}">
                <a16:creationId xmlns:a16="http://schemas.microsoft.com/office/drawing/2014/main" id="{70B15084-656A-4340-B35F-262E0480592A}"/>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b. Types of innovation</a:t>
            </a:r>
          </a:p>
        </p:txBody>
      </p:sp>
      <p:pic>
        <p:nvPicPr>
          <p:cNvPr id="2" name="Audio 1">
            <a:hlinkClick r:id="" action="ppaction://media"/>
            <a:extLst>
              <a:ext uri="{FF2B5EF4-FFF2-40B4-BE49-F238E27FC236}">
                <a16:creationId xmlns:a16="http://schemas.microsoft.com/office/drawing/2014/main" id="{11FEC0BD-B831-4C46-996F-E8776AB6E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48124410"/>
      </p:ext>
    </p:extLst>
  </p:cSld>
  <p:clrMapOvr>
    <a:masterClrMapping/>
  </p:clrMapOvr>
  <mc:AlternateContent xmlns:mc="http://schemas.openxmlformats.org/markup-compatibility/2006" xmlns:p14="http://schemas.microsoft.com/office/powerpoint/2010/main">
    <mc:Choice Requires="p14">
      <p:transition spd="slow" p14:dur="2000" advTm="252289"/>
    </mc:Choice>
    <mc:Fallback xmlns="">
      <p:transition spd="slow" advTm="25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8415" y="1467642"/>
            <a:ext cx="9888295" cy="5012179"/>
          </a:xfrm>
        </p:spPr>
        <p:txBody>
          <a:bodyPr>
            <a:noAutofit/>
          </a:bodyPr>
          <a:lstStyle/>
          <a:p>
            <a:pPr>
              <a:spcBef>
                <a:spcPts val="0"/>
              </a:spcBef>
              <a:spcAft>
                <a:spcPts val="600"/>
              </a:spcAft>
            </a:pPr>
            <a:r>
              <a:rPr lang="en-US" sz="2400" b="1" i="1" dirty="0"/>
              <a:t>Example of Radical innovation</a:t>
            </a:r>
          </a:p>
          <a:p>
            <a:pPr lvl="1">
              <a:spcBef>
                <a:spcPts val="0"/>
              </a:spcBef>
              <a:spcAft>
                <a:spcPts val="600"/>
              </a:spcAft>
            </a:pPr>
            <a:r>
              <a:rPr lang="en-US" sz="2000" i="1" dirty="0"/>
              <a:t>Washing Machine, Personal Computers, Cloud Technology</a:t>
            </a:r>
          </a:p>
          <a:p>
            <a:pPr>
              <a:spcBef>
                <a:spcPts val="0"/>
              </a:spcBef>
              <a:spcAft>
                <a:spcPts val="600"/>
              </a:spcAft>
            </a:pPr>
            <a:r>
              <a:rPr lang="en-US" sz="2400" b="1" i="1" dirty="0"/>
              <a:t>Examples of Disruptive innovation</a:t>
            </a:r>
          </a:p>
          <a:p>
            <a:pPr lvl="1">
              <a:spcBef>
                <a:spcPts val="0"/>
              </a:spcBef>
              <a:spcAft>
                <a:spcPts val="600"/>
              </a:spcAft>
            </a:pPr>
            <a:r>
              <a:rPr lang="fr-FR" sz="2000" i="1" dirty="0"/>
              <a:t>Netflix, UBER</a:t>
            </a:r>
          </a:p>
          <a:p>
            <a:pPr>
              <a:spcBef>
                <a:spcPts val="0"/>
              </a:spcBef>
              <a:spcAft>
                <a:spcPts val="600"/>
              </a:spcAft>
            </a:pPr>
            <a:r>
              <a:rPr lang="en-US" sz="2600" b="1" i="1" dirty="0"/>
              <a:t>Example of Incremental innovation:</a:t>
            </a:r>
          </a:p>
          <a:p>
            <a:pPr marL="274320" lvl="1" indent="0">
              <a:spcBef>
                <a:spcPts val="0"/>
              </a:spcBef>
              <a:spcAft>
                <a:spcPts val="600"/>
              </a:spcAft>
              <a:buNone/>
            </a:pPr>
            <a:r>
              <a:rPr lang="en-US" sz="1800" b="1" dirty="0"/>
              <a:t>1/ Product and service improvements: </a:t>
            </a:r>
            <a:r>
              <a:rPr lang="en-US" sz="1800" dirty="0"/>
              <a:t>minor improvements to existing products by learning from customer feedback and leveraging technological advancements</a:t>
            </a:r>
            <a:endParaRPr lang="en-US" sz="1800" b="1" dirty="0"/>
          </a:p>
          <a:p>
            <a:pPr marL="274320" lvl="1" indent="0">
              <a:spcBef>
                <a:spcPts val="0"/>
              </a:spcBef>
              <a:spcAft>
                <a:spcPts val="600"/>
              </a:spcAft>
              <a:buNone/>
            </a:pPr>
            <a:endParaRPr lang="en-US" sz="1600" b="1" i="1" dirty="0"/>
          </a:p>
          <a:p>
            <a:pPr marL="274320" lvl="1" indent="0">
              <a:spcBef>
                <a:spcPts val="0"/>
              </a:spcBef>
              <a:spcAft>
                <a:spcPts val="600"/>
              </a:spcAft>
              <a:buNone/>
            </a:pPr>
            <a:endParaRPr lang="en-US" sz="1600" b="1" i="1" dirty="0"/>
          </a:p>
          <a:p>
            <a:pPr marL="274320" lvl="1" indent="0">
              <a:spcBef>
                <a:spcPts val="600"/>
              </a:spcBef>
              <a:spcAft>
                <a:spcPts val="600"/>
              </a:spcAft>
              <a:buNone/>
            </a:pPr>
            <a:endParaRPr lang="en-US" sz="2600" i="1" dirty="0"/>
          </a:p>
          <a:p>
            <a:pPr marL="274320" lvl="1" indent="0">
              <a:spcBef>
                <a:spcPts val="600"/>
              </a:spcBef>
              <a:spcAft>
                <a:spcPts val="600"/>
              </a:spcAft>
              <a:buNone/>
            </a:pPr>
            <a:endParaRPr lang="en-US" sz="600" dirty="0"/>
          </a:p>
          <a:p>
            <a:pPr marL="274320" lvl="1" indent="0">
              <a:spcBef>
                <a:spcPts val="600"/>
              </a:spcBef>
              <a:spcAft>
                <a:spcPts val="600"/>
              </a:spcAft>
              <a:buNone/>
            </a:pPr>
            <a:r>
              <a:rPr lang="en-US" sz="1800" b="1" dirty="0"/>
              <a:t>2/ Process improvements</a:t>
            </a:r>
            <a:r>
              <a:rPr lang="en-US" sz="1800" dirty="0"/>
              <a:t>: automation reduces costs, saves time, and eliminates human errors (i.e. Toyota Kaizen Methods)</a:t>
            </a:r>
          </a:p>
          <a:p>
            <a:pPr marL="274320" lvl="1" indent="0">
              <a:spcBef>
                <a:spcPts val="600"/>
              </a:spcBef>
              <a:spcAft>
                <a:spcPts val="600"/>
              </a:spcAft>
              <a:buNone/>
            </a:pPr>
            <a:r>
              <a:rPr lang="en-US" sz="1800" b="1" dirty="0"/>
              <a:t>3/ Waste reduction</a:t>
            </a:r>
            <a:r>
              <a:rPr lang="en-US" sz="1800" dirty="0"/>
              <a:t>: incremental innovation is the key to solving this global issue. </a:t>
            </a:r>
          </a:p>
          <a:p>
            <a:pPr marL="274320" lvl="1" indent="0">
              <a:spcBef>
                <a:spcPts val="600"/>
              </a:spcBef>
              <a:spcAft>
                <a:spcPts val="600"/>
              </a:spcAft>
              <a:buNone/>
            </a:pPr>
            <a:endParaRPr lang="en-US" sz="1600" dirty="0">
              <a:solidFill>
                <a:srgbClr val="000000"/>
              </a:solidFill>
            </a:endParaRPr>
          </a:p>
        </p:txBody>
      </p:sp>
      <p:sp>
        <p:nvSpPr>
          <p:cNvPr id="5" name="Slide Number Placeholder 4"/>
          <p:cNvSpPr>
            <a:spLocks noGrp="1"/>
          </p:cNvSpPr>
          <p:nvPr>
            <p:ph type="sldNum" sz="quarter" idx="12"/>
          </p:nvPr>
        </p:nvSpPr>
        <p:spPr/>
        <p:txBody>
          <a:bodyPr/>
          <a:lstStyle/>
          <a:p>
            <a:fld id="{1F4A272C-92A5-A04E-91CD-E6EC72F17F45}" type="slidenum">
              <a:rPr lang="en-US" smtClean="0"/>
              <a:t>9</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758ABAC4-9776-40CC-9997-48D06F9420F5}" type="datetime3">
              <a:rPr lang="en-US" smtClean="0"/>
              <a:t>1 October 2023</a:t>
            </a:fld>
            <a:endParaRPr lang="en-US"/>
          </a:p>
        </p:txBody>
      </p:sp>
      <p:sp>
        <p:nvSpPr>
          <p:cNvPr id="10" name="Title 1">
            <a:extLst>
              <a:ext uri="{FF2B5EF4-FFF2-40B4-BE49-F238E27FC236}">
                <a16:creationId xmlns:a16="http://schemas.microsoft.com/office/drawing/2014/main" id="{04701B72-2667-4849-AA99-F4867A2F5BB0}"/>
              </a:ext>
            </a:extLst>
          </p:cNvPr>
          <p:cNvSpPr txBox="1">
            <a:spLocks/>
          </p:cNvSpPr>
          <p:nvPr/>
        </p:nvSpPr>
        <p:spPr>
          <a:xfrm>
            <a:off x="907984" y="891052"/>
            <a:ext cx="10515600" cy="576591"/>
          </a:xfrm>
          <a:prstGeom prst="rect">
            <a:avLst/>
          </a:prstGeom>
        </p:spPr>
        <p:txBody>
          <a:bodyPr>
            <a:norm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Bef>
                <a:spcPts val="1200"/>
              </a:spcBef>
            </a:pPr>
            <a:r>
              <a:rPr lang="en-US" sz="2800" i="1" dirty="0"/>
              <a:t>b. Types of innovation</a:t>
            </a:r>
          </a:p>
        </p:txBody>
      </p:sp>
      <p:pic>
        <p:nvPicPr>
          <p:cNvPr id="11" name="Image 10">
            <a:extLst>
              <a:ext uri="{FF2B5EF4-FFF2-40B4-BE49-F238E27FC236}">
                <a16:creationId xmlns:a16="http://schemas.microsoft.com/office/drawing/2014/main" id="{8314ABB6-5029-47AD-97A0-170746808481}"/>
              </a:ext>
            </a:extLst>
          </p:cNvPr>
          <p:cNvPicPr>
            <a:picLocks noChangeAspect="1"/>
          </p:cNvPicPr>
          <p:nvPr/>
        </p:nvPicPr>
        <p:blipFill rotWithShape="1">
          <a:blip r:embed="rId5"/>
          <a:srcRect l="23038" t="42967" r="22658" b="23808"/>
          <a:stretch/>
        </p:blipFill>
        <p:spPr>
          <a:xfrm>
            <a:off x="1747680" y="3922889"/>
            <a:ext cx="6011904" cy="1261055"/>
          </a:xfrm>
          <a:prstGeom prst="rect">
            <a:avLst/>
          </a:prstGeom>
        </p:spPr>
      </p:pic>
      <p:pic>
        <p:nvPicPr>
          <p:cNvPr id="12" name="Image 11">
            <a:extLst>
              <a:ext uri="{FF2B5EF4-FFF2-40B4-BE49-F238E27FC236}">
                <a16:creationId xmlns:a16="http://schemas.microsoft.com/office/drawing/2014/main" id="{C1C77CE2-EAB2-4D0D-9BD3-169C521CBC41}"/>
              </a:ext>
            </a:extLst>
          </p:cNvPr>
          <p:cNvPicPr>
            <a:picLocks noChangeAspect="1"/>
          </p:cNvPicPr>
          <p:nvPr/>
        </p:nvPicPr>
        <p:blipFill>
          <a:blip r:embed="rId6"/>
          <a:stretch>
            <a:fillRect/>
          </a:stretch>
        </p:blipFill>
        <p:spPr>
          <a:xfrm>
            <a:off x="9863403" y="5573660"/>
            <a:ext cx="1775441" cy="1181146"/>
          </a:xfrm>
          <a:prstGeom prst="rect">
            <a:avLst/>
          </a:prstGeom>
        </p:spPr>
      </p:pic>
      <p:pic>
        <p:nvPicPr>
          <p:cNvPr id="13" name="Image 12">
            <a:extLst>
              <a:ext uri="{FF2B5EF4-FFF2-40B4-BE49-F238E27FC236}">
                <a16:creationId xmlns:a16="http://schemas.microsoft.com/office/drawing/2014/main" id="{49BEA418-769F-4673-BBBD-970BA596B6BC}"/>
              </a:ext>
            </a:extLst>
          </p:cNvPr>
          <p:cNvPicPr>
            <a:picLocks noChangeAspect="1"/>
          </p:cNvPicPr>
          <p:nvPr/>
        </p:nvPicPr>
        <p:blipFill>
          <a:blip r:embed="rId7"/>
          <a:stretch>
            <a:fillRect/>
          </a:stretch>
        </p:blipFill>
        <p:spPr>
          <a:xfrm>
            <a:off x="10689239" y="3693471"/>
            <a:ext cx="1329121" cy="1719890"/>
          </a:xfrm>
          <a:prstGeom prst="rect">
            <a:avLst/>
          </a:prstGeom>
        </p:spPr>
      </p:pic>
      <p:pic>
        <p:nvPicPr>
          <p:cNvPr id="2" name="Audio 1">
            <a:hlinkClick r:id="" action="ppaction://media"/>
            <a:extLst>
              <a:ext uri="{FF2B5EF4-FFF2-40B4-BE49-F238E27FC236}">
                <a16:creationId xmlns:a16="http://schemas.microsoft.com/office/drawing/2014/main" id="{707074C9-16E6-46DB-94BF-082F0669CE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0337597"/>
      </p:ext>
    </p:extLst>
  </p:cSld>
  <p:clrMapOvr>
    <a:masterClrMapping/>
  </p:clrMapOvr>
  <mc:AlternateContent xmlns:mc="http://schemas.openxmlformats.org/markup-compatibility/2006" xmlns:p14="http://schemas.microsoft.com/office/powerpoint/2010/main">
    <mc:Choice Requires="p14">
      <p:transition spd="slow" p14:dur="2000" advTm="304363"/>
    </mc:Choice>
    <mc:Fallback xmlns="">
      <p:transition spd="slow" advTm="30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2500</TotalTime>
  <Words>1414</Words>
  <Application>Microsoft Office PowerPoint</Application>
  <PresentationFormat>Grand écran</PresentationFormat>
  <Paragraphs>219</Paragraphs>
  <Slides>17</Slides>
  <Notes>14</Notes>
  <HiddenSlides>0</HiddenSlides>
  <MMClips>17</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17</vt:i4>
      </vt:variant>
    </vt:vector>
  </HeadingPairs>
  <TitlesOfParts>
    <vt:vector size="27" baseType="lpstr">
      <vt:lpstr>Arial</vt:lpstr>
      <vt:lpstr>Book Antiqua</vt:lpstr>
      <vt:lpstr>Calibri</vt:lpstr>
      <vt:lpstr>Calibri Light</vt:lpstr>
      <vt:lpstr>Georgia</vt:lpstr>
      <vt:lpstr>Symbol</vt:lpstr>
      <vt:lpstr>Tahoma</vt:lpstr>
      <vt:lpstr>Verdana</vt:lpstr>
      <vt:lpstr>Wingdings 2</vt:lpstr>
      <vt:lpstr>Thème Office</vt:lpstr>
      <vt:lpstr>Innovation &amp; Entrepreneurship  Session 3</vt:lpstr>
      <vt:lpstr>Course sessions</vt:lpstr>
      <vt:lpstr>3. Innovation and entrepreneurship</vt:lpstr>
      <vt:lpstr>From invention to innovation</vt:lpstr>
      <vt:lpstr>From invention to innovation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Anonym</dc:creator>
  <cp:lastModifiedBy>Vérificateur 2</cp:lastModifiedBy>
  <cp:revision>451</cp:revision>
  <dcterms:created xsi:type="dcterms:W3CDTF">2023-08-08T11:37:57Z</dcterms:created>
  <dcterms:modified xsi:type="dcterms:W3CDTF">2023-10-01T00:34:54Z</dcterms:modified>
</cp:coreProperties>
</file>