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1" r:id="rId2"/>
    <p:sldId id="528" r:id="rId3"/>
    <p:sldId id="529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5349" autoAdjust="0"/>
  </p:normalViewPr>
  <p:slideViewPr>
    <p:cSldViewPr>
      <p:cViewPr varScale="1">
        <p:scale>
          <a:sx n="112" d="100"/>
          <a:sy n="112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9A48-BFFB-4C7C-BBC2-E6E68A51AA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FE306-89D4-481E-9934-1563779AF928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00C2F-58A2-49A7-AC1F-A03162606F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46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1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D6AE-EFBE-4697-B01F-61F39B655DCF}" type="datetimeFigureOut">
              <a:rPr lang="it-IT" smtClean="0"/>
              <a:pPr/>
              <a:t>16/12/2021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8248-1F28-41F0-89EE-678DF96CF2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35361" y="5021262"/>
            <a:ext cx="4076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22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Prof. Paola Di Donato</a:t>
            </a:r>
          </a:p>
        </p:txBody>
      </p:sp>
      <p:pic>
        <p:nvPicPr>
          <p:cNvPr id="5" name="Picture 6" descr="logo_partheno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61" y="133350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280182" y="3429000"/>
            <a:ext cx="65870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2800" dirty="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BIOCHIMICA </a:t>
            </a:r>
            <a:r>
              <a:rPr lang="en-US" altLang="it-IT" sz="280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APPLICATA </a:t>
            </a:r>
          </a:p>
          <a:p>
            <a:pPr algn="ctr" eaLnBrk="1" hangingPunct="1"/>
            <a:r>
              <a:rPr lang="en-US" altLang="it-IT" sz="280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(6 CFU</a:t>
            </a:r>
            <a:r>
              <a:rPr lang="en-US" altLang="it-IT" sz="2800" dirty="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altLang="it-IT" sz="2800" i="0" dirty="0">
              <a:solidFill>
                <a:srgbClr val="0000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57659" y="379393"/>
            <a:ext cx="74321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240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CORSO DI LAUREA IN </a:t>
            </a:r>
            <a:r>
              <a:rPr lang="en-US" altLang="it-IT" sz="2400" dirty="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BIOLOGIA PER LA SOSTENIBILITÀ</a:t>
            </a:r>
            <a:endParaRPr lang="en-US" altLang="it-IT" sz="2400" i="0" dirty="0">
              <a:solidFill>
                <a:srgbClr val="0000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25611" y="5516066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1800" i="0" dirty="0" err="1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Dipartimento</a:t>
            </a:r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en-US" altLang="it-IT" sz="1800" i="0" dirty="0" err="1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Scienze</a:t>
            </a:r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it-IT" sz="1800" i="0" dirty="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US" altLang="it-IT" sz="1800" i="0" dirty="0" err="1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Tecnologie</a:t>
            </a:r>
            <a:endParaRPr lang="en-US" altLang="it-IT" sz="1800" i="0" dirty="0">
              <a:solidFill>
                <a:srgbClr val="0000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/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Stanza 520, V piano </a:t>
            </a:r>
            <a:r>
              <a:rPr lang="en-US" altLang="it-IT" sz="1800" i="0" dirty="0" err="1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lato</a:t>
            </a:r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NORD</a:t>
            </a:r>
          </a:p>
          <a:p>
            <a:pPr algn="ctr" eaLnBrk="1" hangingPunct="1"/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 081 547 6625</a:t>
            </a:r>
          </a:p>
          <a:p>
            <a:pPr algn="ctr" eaLnBrk="1" hangingPunct="1"/>
            <a:r>
              <a:rPr lang="en-US" altLang="it-IT" sz="1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E-mail: paola.didonato@uniparthenope.it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24855" y="4475366"/>
            <a:ext cx="6097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2800" i="0" dirty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LEZIONE </a:t>
            </a:r>
            <a:r>
              <a:rPr lang="en-US" altLang="it-IT" sz="2800" i="0" dirty="0" smtClean="0">
                <a:solidFill>
                  <a:srgbClr val="0000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FINALE PARTE 4</a:t>
            </a:r>
            <a:endParaRPr lang="en-US" altLang="it-IT" sz="2800" i="0" dirty="0">
              <a:solidFill>
                <a:srgbClr val="0000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2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355315" y="5210277"/>
            <a:ext cx="1787967" cy="50622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di  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xilosio/zuccheri C5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54918" y="6331323"/>
            <a:ext cx="1594841" cy="4275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BIOETANOLO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34837" y="4198579"/>
            <a:ext cx="1569828" cy="504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del glucosio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514623" y="1000306"/>
            <a:ext cx="1469350" cy="574710"/>
            <a:chOff x="3694831" y="2012386"/>
            <a:chExt cx="1835531" cy="310043"/>
          </a:xfrm>
        </p:grpSpPr>
        <p:sp>
          <p:nvSpPr>
            <p:cNvPr id="8" name="CasellaDiTesto 7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Lignocellulosa</a:t>
              </a:r>
              <a:endParaRPr lang="it-IT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pre</a:t>
              </a:r>
              <a:r>
                <a:rPr lang="it-IT" sz="1600" dirty="0" smtClean="0">
                  <a:solidFill>
                    <a:schemeClr val="tx1"/>
                  </a:solidFill>
                </a:rPr>
                <a:t>-trattata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0" name="Freccia in giù 9"/>
          <p:cNvSpPr/>
          <p:nvPr/>
        </p:nvSpPr>
        <p:spPr>
          <a:xfrm>
            <a:off x="1123599" y="1654914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514623" y="2093699"/>
            <a:ext cx="1469350" cy="574710"/>
            <a:chOff x="3694831" y="2012386"/>
            <a:chExt cx="1835531" cy="310043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Produzione degli enzimi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467145" y="3198692"/>
            <a:ext cx="1564307" cy="574710"/>
            <a:chOff x="3694831" y="2012386"/>
            <a:chExt cx="1835531" cy="310043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saccarificazione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7" name="Freccia in giù 16"/>
          <p:cNvSpPr/>
          <p:nvPr/>
        </p:nvSpPr>
        <p:spPr>
          <a:xfrm>
            <a:off x="1123599" y="2737650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>
            <a:off x="1123599" y="3865107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1123599" y="4884604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Freccia in giù 19"/>
          <p:cNvSpPr/>
          <p:nvPr/>
        </p:nvSpPr>
        <p:spPr>
          <a:xfrm>
            <a:off x="1123597" y="6114070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344377" y="3150507"/>
            <a:ext cx="2355416" cy="165321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024268" y="3665052"/>
            <a:ext cx="6132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SSF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275856" y="1746184"/>
            <a:ext cx="54480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SSF 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Simultaneous</a:t>
            </a:r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Hydrolysis</a:t>
            </a:r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and 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Fermentation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) </a:t>
            </a: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Idrolisi e fermentazione degli esosi in un singolo </a:t>
            </a:r>
            <a:r>
              <a:rPr lang="it-IT" b="1" dirty="0" err="1" smtClean="0">
                <a:latin typeface="Candara" panose="020E0502030303020204" pitchFamily="34" charset="0"/>
              </a:rPr>
              <a:t>step</a:t>
            </a:r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endParaRPr lang="it-IT" b="1" dirty="0">
              <a:latin typeface="Candara" panose="020E0502030303020204" pitchFamily="34" charset="0"/>
            </a:endParaRPr>
          </a:p>
          <a:p>
            <a:r>
              <a:rPr lang="it-IT" b="1" dirty="0">
                <a:latin typeface="Candara" panose="020E0502030303020204" pitchFamily="34" charset="0"/>
              </a:rPr>
              <a:t>Microorganismi </a:t>
            </a:r>
            <a:r>
              <a:rPr lang="it-IT" b="1" dirty="0" smtClean="0">
                <a:latin typeface="Candara" panose="020E0502030303020204" pitchFamily="34" charset="0"/>
              </a:rPr>
              <a:t>ingegnerizzati, ad esempio:</a:t>
            </a:r>
            <a:endParaRPr lang="it-IT" b="1" dirty="0">
              <a:latin typeface="Candara" panose="020E0502030303020204" pitchFamily="34" charset="0"/>
            </a:endParaRPr>
          </a:p>
          <a:p>
            <a:endParaRPr lang="it-IT" b="1" i="1" dirty="0" smtClean="0">
              <a:latin typeface="Candara" panose="020E0502030303020204" pitchFamily="34" charset="0"/>
            </a:endParaRPr>
          </a:p>
          <a:p>
            <a:r>
              <a:rPr lang="it-IT" b="1" i="1" dirty="0" err="1" smtClean="0">
                <a:latin typeface="Candara" panose="020E0502030303020204" pitchFamily="34" charset="0"/>
              </a:rPr>
              <a:t>Saccharomyces</a:t>
            </a:r>
            <a:r>
              <a:rPr lang="it-IT" b="1" i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it-IT" b="1" dirty="0" smtClean="0">
                <a:latin typeface="Candara" panose="020E0502030303020204" pitchFamily="34" charset="0"/>
              </a:rPr>
              <a:t>(lieviti modificati per effettuare anche la digestione della cellulosa) </a:t>
            </a:r>
          </a:p>
          <a:p>
            <a:endParaRPr lang="it-IT" b="1" dirty="0" smtClean="0">
              <a:latin typeface="Candara" panose="020E0502030303020204" pitchFamily="34" charset="0"/>
            </a:endParaRPr>
          </a:p>
          <a:p>
            <a:r>
              <a:rPr lang="it-IT" b="1" i="1" dirty="0" err="1" smtClean="0">
                <a:latin typeface="Candara" panose="020E0502030303020204" pitchFamily="34" charset="0"/>
              </a:rPr>
              <a:t>Zymomonas</a:t>
            </a:r>
            <a:r>
              <a:rPr lang="it-IT" b="1" i="1" dirty="0" smtClean="0">
                <a:latin typeface="Candara" panose="020E0502030303020204" pitchFamily="34" charset="0"/>
              </a:rPr>
              <a:t> </a:t>
            </a:r>
            <a:r>
              <a:rPr lang="it-IT" b="1" dirty="0" smtClean="0">
                <a:latin typeface="Candara" panose="020E0502030303020204" pitchFamily="34" charset="0"/>
              </a:rPr>
              <a:t>(batteri cellulolitici modificati </a:t>
            </a:r>
            <a:r>
              <a:rPr lang="it-IT" b="1" dirty="0">
                <a:latin typeface="Candara" panose="020E0502030303020204" pitchFamily="34" charset="0"/>
              </a:rPr>
              <a:t>per effettuare </a:t>
            </a:r>
            <a:r>
              <a:rPr lang="it-IT" b="1" dirty="0" smtClean="0">
                <a:latin typeface="Candara" panose="020E0502030303020204" pitchFamily="34" charset="0"/>
              </a:rPr>
              <a:t>anche la fermentazione del glucosio)</a:t>
            </a:r>
            <a:endParaRPr lang="it-IT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534454" y="5162502"/>
            <a:ext cx="1787967" cy="50622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di  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xilosio/zuccheri C5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634057" y="6283548"/>
            <a:ext cx="1594841" cy="4275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BIOETANOLO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13976" y="4150804"/>
            <a:ext cx="1569828" cy="504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del glucosio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693762" y="952531"/>
            <a:ext cx="1469350" cy="574710"/>
            <a:chOff x="3694831" y="2012386"/>
            <a:chExt cx="1835531" cy="310043"/>
          </a:xfrm>
        </p:grpSpPr>
        <p:sp>
          <p:nvSpPr>
            <p:cNvPr id="8" name="CasellaDiTesto 7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Lignocellulosa</a:t>
              </a:r>
              <a:endParaRPr lang="it-IT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pre</a:t>
              </a:r>
              <a:r>
                <a:rPr lang="it-IT" sz="1600" dirty="0" smtClean="0">
                  <a:solidFill>
                    <a:schemeClr val="tx1"/>
                  </a:solidFill>
                </a:rPr>
                <a:t>-trattata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0" name="Freccia in giù 9"/>
          <p:cNvSpPr/>
          <p:nvPr/>
        </p:nvSpPr>
        <p:spPr>
          <a:xfrm>
            <a:off x="1302738" y="160713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693762" y="2045924"/>
            <a:ext cx="1469350" cy="574710"/>
            <a:chOff x="3694831" y="2012386"/>
            <a:chExt cx="1835531" cy="310043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Produzione degli enzimi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646284" y="3150917"/>
            <a:ext cx="1564307" cy="574710"/>
            <a:chOff x="3694831" y="2012386"/>
            <a:chExt cx="1835531" cy="310043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saccarificazione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7" name="Freccia in giù 16"/>
          <p:cNvSpPr/>
          <p:nvPr/>
        </p:nvSpPr>
        <p:spPr>
          <a:xfrm>
            <a:off x="1302738" y="2689875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>
            <a:off x="1302738" y="3817332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1302738" y="483682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Freccia in giù 19"/>
          <p:cNvSpPr/>
          <p:nvPr/>
        </p:nvSpPr>
        <p:spPr>
          <a:xfrm>
            <a:off x="1302736" y="6066295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355315" y="3068960"/>
            <a:ext cx="2449152" cy="2732309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1982850" y="3720182"/>
            <a:ext cx="74011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SSCF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3114765" y="1205235"/>
            <a:ext cx="54480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SSCF (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Simultaneous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Hydrolysis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 and co-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Fermentation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) </a:t>
            </a: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Produzione degli enzimi, idrolisi e co-fermentazione degli esosi e dei pentosi in un singolo </a:t>
            </a:r>
            <a:r>
              <a:rPr lang="it-IT" b="1" dirty="0" err="1" smtClean="0">
                <a:latin typeface="Candara" panose="020E0502030303020204" pitchFamily="34" charset="0"/>
              </a:rPr>
              <a:t>step</a:t>
            </a:r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endParaRPr lang="it-IT" b="1" dirty="0">
              <a:latin typeface="Candara" panose="020E0502030303020204" pitchFamily="34" charset="0"/>
            </a:endParaRPr>
          </a:p>
          <a:p>
            <a:pPr algn="just"/>
            <a:r>
              <a:rPr lang="it-IT" b="1" u="sng" dirty="0" smtClean="0">
                <a:latin typeface="Candara" panose="020E0502030303020204" pitchFamily="34" charset="0"/>
              </a:rPr>
              <a:t>Microorganismi </a:t>
            </a:r>
            <a:r>
              <a:rPr lang="it-IT" b="1" u="sng" dirty="0" err="1" smtClean="0">
                <a:latin typeface="Candara" panose="020E0502030303020204" pitchFamily="34" charset="0"/>
              </a:rPr>
              <a:t>etanologeni</a:t>
            </a:r>
            <a:r>
              <a:rPr lang="it-IT" b="1" u="sng" dirty="0" smtClean="0">
                <a:latin typeface="Candara" panose="020E0502030303020204" pitchFamily="34" charset="0"/>
              </a:rPr>
              <a:t>  e co-culture di </a:t>
            </a:r>
            <a:r>
              <a:rPr lang="it-IT" b="1" u="sng" dirty="0" err="1" smtClean="0">
                <a:latin typeface="Candara" panose="020E0502030303020204" pitchFamily="34" charset="0"/>
              </a:rPr>
              <a:t>micoorganismi</a:t>
            </a:r>
            <a:r>
              <a:rPr lang="it-IT" b="1" u="sng" dirty="0" smtClean="0">
                <a:latin typeface="Candara" panose="020E0502030303020204" pitchFamily="34" charset="0"/>
              </a:rPr>
              <a:t> che fermentano C5/C6</a:t>
            </a: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err="1" smtClean="0">
                <a:latin typeface="Candara" panose="020E0502030303020204" pitchFamily="34" charset="0"/>
              </a:rPr>
              <a:t>Etanologeni</a:t>
            </a:r>
            <a:r>
              <a:rPr lang="it-IT" b="1" dirty="0" smtClean="0">
                <a:latin typeface="Candara" panose="020E0502030303020204" pitchFamily="34" charset="0"/>
              </a:rPr>
              <a:t>: Batteri in grado di condurre sia la saccarificazione che la fermentazione</a:t>
            </a: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Alcuni batteri appartenenti ai  generi </a:t>
            </a:r>
            <a:r>
              <a:rPr lang="it-IT" b="1" i="1" dirty="0" err="1" smtClean="0">
                <a:latin typeface="Candara" panose="020E0502030303020204" pitchFamily="34" charset="0"/>
              </a:rPr>
              <a:t>Clostridria</a:t>
            </a:r>
            <a:r>
              <a:rPr lang="it-IT" b="1" i="1" dirty="0" smtClean="0">
                <a:latin typeface="Candara" panose="020E0502030303020204" pitchFamily="34" charset="0"/>
              </a:rPr>
              <a:t> </a:t>
            </a:r>
            <a:r>
              <a:rPr lang="it-IT" b="1" dirty="0" smtClean="0">
                <a:latin typeface="Candara" panose="020E0502030303020204" pitchFamily="34" charset="0"/>
              </a:rPr>
              <a:t>e</a:t>
            </a:r>
            <a:r>
              <a:rPr lang="it-IT" b="1" i="1" dirty="0" smtClean="0">
                <a:latin typeface="Candara" panose="020E0502030303020204" pitchFamily="34" charset="0"/>
              </a:rPr>
              <a:t> </a:t>
            </a:r>
            <a:r>
              <a:rPr lang="it-IT" b="1" i="1" dirty="0" err="1" smtClean="0">
                <a:latin typeface="Candara" panose="020E0502030303020204" pitchFamily="34" charset="0"/>
              </a:rPr>
              <a:t>Geobacillus</a:t>
            </a:r>
            <a:r>
              <a:rPr lang="it-IT" b="1" dirty="0" smtClean="0">
                <a:latin typeface="Candara" panose="020E0502030303020204" pitchFamily="34" charset="0"/>
              </a:rPr>
              <a:t>, sono in grado sia di produrre enzimi </a:t>
            </a:r>
            <a:r>
              <a:rPr lang="it-IT" b="1" dirty="0" err="1" smtClean="0">
                <a:latin typeface="Candara" panose="020E0502030303020204" pitchFamily="34" charset="0"/>
              </a:rPr>
              <a:t>cellulasi</a:t>
            </a:r>
            <a:r>
              <a:rPr lang="it-IT" b="1" dirty="0" smtClean="0">
                <a:latin typeface="Candara" panose="020E0502030303020204" pitchFamily="34" charset="0"/>
              </a:rPr>
              <a:t> che di fermentare gli esosi</a:t>
            </a:r>
          </a:p>
          <a:p>
            <a:pPr algn="just"/>
            <a:endParaRPr lang="it-IT" b="1" i="1" dirty="0">
              <a:latin typeface="Candara" panose="020E0502030303020204" pitchFamily="34" charset="0"/>
            </a:endParaRPr>
          </a:p>
          <a:p>
            <a:pPr algn="just"/>
            <a:r>
              <a:rPr lang="it-IT" b="1" dirty="0">
                <a:latin typeface="Candara" panose="020E0502030303020204" pitchFamily="34" charset="0"/>
              </a:rPr>
              <a:t>Alcuni batteri appartenenti </a:t>
            </a:r>
            <a:r>
              <a:rPr lang="it-IT" b="1" dirty="0" smtClean="0">
                <a:latin typeface="Candara" panose="020E0502030303020204" pitchFamily="34" charset="0"/>
              </a:rPr>
              <a:t>ai generi </a:t>
            </a:r>
            <a:r>
              <a:rPr lang="it-IT" b="1" i="1" dirty="0" err="1">
                <a:latin typeface="Candara" panose="020E0502030303020204" pitchFamily="34" charset="0"/>
              </a:rPr>
              <a:t>Clostridria</a:t>
            </a:r>
            <a:r>
              <a:rPr lang="it-IT" b="1" i="1" dirty="0">
                <a:latin typeface="Candara" panose="020E0502030303020204" pitchFamily="34" charset="0"/>
              </a:rPr>
              <a:t> </a:t>
            </a:r>
            <a:r>
              <a:rPr lang="it-IT" b="1" dirty="0" smtClean="0">
                <a:latin typeface="Candara" panose="020E0502030303020204" pitchFamily="34" charset="0"/>
              </a:rPr>
              <a:t>e</a:t>
            </a:r>
            <a:r>
              <a:rPr lang="it-IT" b="1" i="1" dirty="0" smtClean="0">
                <a:latin typeface="Candara" panose="020E0502030303020204" pitchFamily="34" charset="0"/>
              </a:rPr>
              <a:t> </a:t>
            </a:r>
            <a:r>
              <a:rPr lang="it-IT" b="1" i="1" dirty="0" err="1" smtClean="0">
                <a:latin typeface="Candara" panose="020E0502030303020204" pitchFamily="34" charset="0"/>
              </a:rPr>
              <a:t>Thermoanaerobacter</a:t>
            </a:r>
            <a:r>
              <a:rPr lang="it-IT" b="1" i="1" dirty="0" smtClean="0">
                <a:latin typeface="Candara" panose="020E0502030303020204" pitchFamily="34" charset="0"/>
              </a:rPr>
              <a:t> </a:t>
            </a:r>
            <a:r>
              <a:rPr lang="it-IT" b="1" dirty="0">
                <a:latin typeface="Candara" panose="020E0502030303020204" pitchFamily="34" charset="0"/>
              </a:rPr>
              <a:t>sono in grado </a:t>
            </a:r>
            <a:r>
              <a:rPr lang="it-IT" b="1" dirty="0" smtClean="0">
                <a:latin typeface="Candara" panose="020E0502030303020204" pitchFamily="34" charset="0"/>
              </a:rPr>
              <a:t>di fermentare sia  </a:t>
            </a:r>
            <a:r>
              <a:rPr lang="it-IT" b="1" dirty="0">
                <a:latin typeface="Candara" panose="020E0502030303020204" pitchFamily="34" charset="0"/>
              </a:rPr>
              <a:t>gli </a:t>
            </a:r>
            <a:r>
              <a:rPr lang="it-IT" b="1" dirty="0" smtClean="0">
                <a:latin typeface="Candara" panose="020E0502030303020204" pitchFamily="34" charset="0"/>
              </a:rPr>
              <a:t>esosi che i pentosi</a:t>
            </a:r>
            <a:endParaRPr lang="it-IT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3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302980" y="1990469"/>
            <a:ext cx="2720992" cy="3877042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252259" y="2430863"/>
            <a:ext cx="68256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CBP</a:t>
            </a:r>
            <a:endParaRPr lang="it-IT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34454" y="5162502"/>
            <a:ext cx="1787967" cy="50622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di  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xilosio/zuccheri C5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13976" y="4150804"/>
            <a:ext cx="1569828" cy="504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del glucosio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693762" y="952531"/>
            <a:ext cx="1469350" cy="574710"/>
            <a:chOff x="3694831" y="2012386"/>
            <a:chExt cx="1835531" cy="310043"/>
          </a:xfrm>
        </p:grpSpPr>
        <p:sp>
          <p:nvSpPr>
            <p:cNvPr id="9" name="CasellaDiTesto 8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Lignocellulosa</a:t>
              </a:r>
              <a:endParaRPr lang="it-IT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pre</a:t>
              </a:r>
              <a:r>
                <a:rPr lang="it-IT" sz="1600" dirty="0" smtClean="0">
                  <a:solidFill>
                    <a:schemeClr val="tx1"/>
                  </a:solidFill>
                </a:rPr>
                <a:t>-trattata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ttangolo arrotondato 9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1" name="Freccia in giù 10"/>
          <p:cNvSpPr/>
          <p:nvPr/>
        </p:nvSpPr>
        <p:spPr>
          <a:xfrm>
            <a:off x="1302738" y="160713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2" name="Gruppo 11"/>
          <p:cNvGrpSpPr/>
          <p:nvPr/>
        </p:nvGrpSpPr>
        <p:grpSpPr>
          <a:xfrm>
            <a:off x="693762" y="2045924"/>
            <a:ext cx="1469350" cy="574710"/>
            <a:chOff x="3694831" y="2012386"/>
            <a:chExt cx="1835531" cy="310043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Produzione degli enzimi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tangolo arrotondato 13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646284" y="3150917"/>
            <a:ext cx="1564307" cy="574710"/>
            <a:chOff x="3694831" y="2012386"/>
            <a:chExt cx="1835531" cy="310043"/>
          </a:xfrm>
        </p:grpSpPr>
        <p:sp>
          <p:nvSpPr>
            <p:cNvPr id="16" name="CasellaDiTesto 15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saccarificazione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ttangolo arrotondato 16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8" name="Freccia in giù 17"/>
          <p:cNvSpPr/>
          <p:nvPr/>
        </p:nvSpPr>
        <p:spPr>
          <a:xfrm>
            <a:off x="1302738" y="2689875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1302738" y="3817332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Freccia in giù 19"/>
          <p:cNvSpPr/>
          <p:nvPr/>
        </p:nvSpPr>
        <p:spPr>
          <a:xfrm>
            <a:off x="1302738" y="483682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Freccia in giù 20"/>
          <p:cNvSpPr/>
          <p:nvPr/>
        </p:nvSpPr>
        <p:spPr>
          <a:xfrm>
            <a:off x="1302736" y="6066295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634057" y="6283548"/>
            <a:ext cx="1594841" cy="4275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BIOETANOLO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181837" y="1637310"/>
            <a:ext cx="54480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CBP (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Consolidated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andara" panose="020E0502030303020204" pitchFamily="34" charset="0"/>
              </a:rPr>
              <a:t>BioProcessing</a:t>
            </a:r>
            <a:r>
              <a:rPr lang="it-IT" b="1" dirty="0">
                <a:solidFill>
                  <a:srgbClr val="FF0000"/>
                </a:solidFill>
                <a:latin typeface="Candara" panose="020E0502030303020204" pitchFamily="34" charset="0"/>
              </a:rPr>
              <a:t> ) </a:t>
            </a:r>
          </a:p>
          <a:p>
            <a:pPr algn="just"/>
            <a:endParaRPr lang="it-IT" b="1" dirty="0">
              <a:latin typeface="Candara" panose="020E0502030303020204" pitchFamily="34" charset="0"/>
            </a:endParaRP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Idrolisi e co-fermentazione degli esosi e dei pentosi in un singolo </a:t>
            </a:r>
            <a:r>
              <a:rPr lang="it-IT" b="1" dirty="0" err="1" smtClean="0">
                <a:latin typeface="Candara" panose="020E0502030303020204" pitchFamily="34" charset="0"/>
              </a:rPr>
              <a:t>step</a:t>
            </a:r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endParaRPr lang="it-IT" b="1" dirty="0">
              <a:latin typeface="Candara" panose="020E0502030303020204" pitchFamily="34" charset="0"/>
            </a:endParaRPr>
          </a:p>
          <a:p>
            <a:pPr algn="just"/>
            <a:r>
              <a:rPr lang="it-IT" b="1" u="sng" dirty="0" smtClean="0">
                <a:latin typeface="Candara" panose="020E0502030303020204" pitchFamily="34" charset="0"/>
              </a:rPr>
              <a:t>Microorganismi ingegnerizzati  </a:t>
            </a:r>
          </a:p>
          <a:p>
            <a:pPr algn="just"/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Studi in corso usano </a:t>
            </a:r>
            <a:r>
              <a:rPr lang="it-IT" b="1" dirty="0" err="1" smtClean="0">
                <a:latin typeface="Candara" panose="020E0502030303020204" pitchFamily="34" charset="0"/>
              </a:rPr>
              <a:t>etanologeni</a:t>
            </a:r>
            <a:r>
              <a:rPr lang="it-IT" b="1" dirty="0" smtClean="0">
                <a:latin typeface="Candara" panose="020E0502030303020204" pitchFamily="34" charset="0"/>
              </a:rPr>
              <a:t> (in grado sia di produrre enzimi </a:t>
            </a:r>
            <a:r>
              <a:rPr lang="it-IT" b="1" dirty="0" err="1" smtClean="0">
                <a:latin typeface="Candara" panose="020E0502030303020204" pitchFamily="34" charset="0"/>
              </a:rPr>
              <a:t>cellulasi</a:t>
            </a:r>
            <a:r>
              <a:rPr lang="it-IT" b="1" dirty="0" smtClean="0">
                <a:latin typeface="Candara" panose="020E0502030303020204" pitchFamily="34" charset="0"/>
              </a:rPr>
              <a:t> che di fermentare gli esosi) e/o  </a:t>
            </a:r>
            <a:r>
              <a:rPr lang="it-IT" b="1" dirty="0">
                <a:latin typeface="Candara" panose="020E0502030303020204" pitchFamily="34" charset="0"/>
              </a:rPr>
              <a:t>batteri </a:t>
            </a:r>
            <a:r>
              <a:rPr lang="it-IT" b="1" dirty="0" smtClean="0">
                <a:latin typeface="Candara" panose="020E0502030303020204" pitchFamily="34" charset="0"/>
              </a:rPr>
              <a:t>che sono </a:t>
            </a:r>
            <a:r>
              <a:rPr lang="it-IT" b="1" dirty="0">
                <a:latin typeface="Candara" panose="020E0502030303020204" pitchFamily="34" charset="0"/>
              </a:rPr>
              <a:t>in grado </a:t>
            </a:r>
            <a:r>
              <a:rPr lang="it-IT" b="1" dirty="0" smtClean="0">
                <a:latin typeface="Candara" panose="020E0502030303020204" pitchFamily="34" charset="0"/>
              </a:rPr>
              <a:t>di fermentare sia  </a:t>
            </a:r>
            <a:r>
              <a:rPr lang="it-IT" b="1" dirty="0">
                <a:latin typeface="Candara" panose="020E0502030303020204" pitchFamily="34" charset="0"/>
              </a:rPr>
              <a:t>gli </a:t>
            </a:r>
            <a:r>
              <a:rPr lang="it-IT" b="1" dirty="0" smtClean="0">
                <a:latin typeface="Candara" panose="020E0502030303020204" pitchFamily="34" charset="0"/>
              </a:rPr>
              <a:t>esosi che i pentosi</a:t>
            </a:r>
            <a:endParaRPr lang="it-IT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251521" y="980728"/>
          <a:ext cx="8517054" cy="5434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784">
                  <a:extLst>
                    <a:ext uri="{9D8B030D-6E8A-4147-A177-3AD203B41FA5}">
                      <a16:colId xmlns:a16="http://schemas.microsoft.com/office/drawing/2014/main" val="1396478461"/>
                    </a:ext>
                  </a:extLst>
                </a:gridCol>
                <a:gridCol w="2757916">
                  <a:extLst>
                    <a:ext uri="{9D8B030D-6E8A-4147-A177-3AD203B41FA5}">
                      <a16:colId xmlns:a16="http://schemas.microsoft.com/office/drawing/2014/main" val="3605580043"/>
                    </a:ext>
                  </a:extLst>
                </a:gridCol>
                <a:gridCol w="2357972">
                  <a:extLst>
                    <a:ext uri="{9D8B030D-6E8A-4147-A177-3AD203B41FA5}">
                      <a16:colId xmlns:a16="http://schemas.microsoft.com/office/drawing/2014/main" val="4903718"/>
                    </a:ext>
                  </a:extLst>
                </a:gridCol>
                <a:gridCol w="2468382">
                  <a:extLst>
                    <a:ext uri="{9D8B030D-6E8A-4147-A177-3AD203B41FA5}">
                      <a16:colId xmlns:a16="http://schemas.microsoft.com/office/drawing/2014/main" val="1910528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 tipo di processo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err="1" smtClean="0">
                          <a:effectLst/>
                        </a:rPr>
                        <a:t>Step</a:t>
                      </a:r>
                      <a:r>
                        <a:rPr lang="it-IT" sz="1400" noProof="0" dirty="0" smtClean="0">
                          <a:effectLst/>
                        </a:rPr>
                        <a:t> del processo successivi al pretrattamento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Vantaggi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svantaggi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5322834"/>
                  </a:ext>
                </a:extLst>
              </a:tr>
              <a:tr h="664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SHF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Produzione degli enzimi 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Saccarificazione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Fermentazione degli esosi (C6)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Fermentazione dei pentosi (C5)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ogni </a:t>
                      </a:r>
                      <a:r>
                        <a:rPr lang="it-IT" sz="1400" noProof="0" dirty="0" err="1" smtClean="0">
                          <a:effectLst/>
                        </a:rPr>
                        <a:t>step</a:t>
                      </a:r>
                      <a:r>
                        <a:rPr lang="it-IT" sz="1400" noProof="0" dirty="0" smtClean="0">
                          <a:effectLst/>
                        </a:rPr>
                        <a:t> è condotto in un bioreattore distinto, per garantire le condizioni ottimali di </a:t>
                      </a:r>
                      <a:r>
                        <a:rPr lang="it-IT" sz="1400" noProof="0" dirty="0" err="1" smtClean="0">
                          <a:effectLst/>
                        </a:rPr>
                        <a:t>pH</a:t>
                      </a:r>
                      <a:r>
                        <a:rPr lang="it-IT" sz="1400" noProof="0" dirty="0" smtClean="0">
                          <a:effectLst/>
                        </a:rPr>
                        <a:t> e temperatura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Costi della produzione degli enzimi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Il glucosio che si accumula durante la saccarificazione inibisce le </a:t>
                      </a:r>
                      <a:r>
                        <a:rPr lang="it-IT" sz="1400" noProof="0" dirty="0" err="1" smtClean="0">
                          <a:effectLst/>
                        </a:rPr>
                        <a:t>cellulasi</a:t>
                      </a:r>
                      <a:endParaRPr lang="it-IT" sz="1400" noProof="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È necessario uno </a:t>
                      </a:r>
                      <a:r>
                        <a:rPr lang="it-IT" sz="1400" noProof="0" dirty="0" err="1" smtClean="0">
                          <a:effectLst/>
                        </a:rPr>
                        <a:t>step</a:t>
                      </a:r>
                      <a:r>
                        <a:rPr lang="it-IT" sz="1400" noProof="0" dirty="0" smtClean="0">
                          <a:effectLst/>
                        </a:rPr>
                        <a:t> di raffreddamento per consentire ai lieviti di fermentare il glucosio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110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SSF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Produzione degli enzimi 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Saccarificazione e fermentazione dei C6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Fermentazione dei C5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No inibizione delle </a:t>
                      </a:r>
                      <a:r>
                        <a:rPr lang="it-IT" sz="1400" noProof="0" dirty="0" err="1" smtClean="0">
                          <a:effectLst/>
                        </a:rPr>
                        <a:t>cellulasi</a:t>
                      </a:r>
                      <a:endParaRPr lang="it-IT" sz="1400" noProof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 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noProof="0" dirty="0" smtClean="0">
                          <a:effectLst/>
                        </a:rPr>
                        <a:t>Costi della produzione degli enzimi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Idrolisi e fermentazione non possono essere condotte</a:t>
                      </a:r>
                      <a:r>
                        <a:rPr lang="it-IT" sz="1400" baseline="0" noProof="0" dirty="0" smtClean="0">
                          <a:effectLst/>
                        </a:rPr>
                        <a:t> entrambe </a:t>
                      </a:r>
                      <a:r>
                        <a:rPr lang="it-IT" sz="1400" noProof="0" dirty="0" smtClean="0">
                          <a:effectLst/>
                        </a:rPr>
                        <a:t>alle condizioni ottimali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9906866"/>
                  </a:ext>
                </a:extLst>
              </a:tr>
              <a:tr h="7353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SSCF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Produzione degli enzimi 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400" noProof="0" dirty="0" smtClean="0">
                          <a:effectLst/>
                        </a:rPr>
                        <a:t>Saccarificazione e fermentazione simultanea di esosi</a:t>
                      </a:r>
                      <a:r>
                        <a:rPr lang="it-IT" sz="1400" baseline="0" noProof="0" dirty="0" smtClean="0">
                          <a:effectLst/>
                        </a:rPr>
                        <a:t> e pentosi</a:t>
                      </a:r>
                      <a:endParaRPr lang="it-IT" sz="1400" noProof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No inibizione delle </a:t>
                      </a:r>
                      <a:r>
                        <a:rPr lang="it-IT" sz="1400" noProof="0" dirty="0" err="1" smtClean="0">
                          <a:effectLst/>
                        </a:rPr>
                        <a:t>cellulasi</a:t>
                      </a:r>
                      <a:endParaRPr lang="it-IT" sz="1400" noProof="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Fermentazione di tutti gli zuccheri prodotti durante la saccarificazione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141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CBP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Simultanea produzione degli enzimi idrolitici, saccarificazione e fermentazione di esosi/pentosi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No inibizione delle </a:t>
                      </a:r>
                      <a:r>
                        <a:rPr lang="it-IT" sz="1400" noProof="0" dirty="0" err="1" smtClean="0">
                          <a:effectLst/>
                        </a:rPr>
                        <a:t>cellulasi</a:t>
                      </a:r>
                      <a:endParaRPr lang="it-IT" sz="1400" noProof="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1400" noProof="0" dirty="0" smtClean="0">
                          <a:effectLst/>
                        </a:rPr>
                        <a:t>Fermentazione di tutti gli zuccheri prodotti durante la saccarificazione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noProof="0" dirty="0" smtClean="0">
                          <a:effectLst/>
                        </a:rPr>
                        <a:t>Non esiste ancora un microorganismo già disponibile </a:t>
                      </a:r>
                      <a:endParaRPr lang="it-IT" sz="1400" noProof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2787869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</p:spTree>
    <p:extLst>
      <p:ext uri="{BB962C8B-B14F-4D97-AF65-F5344CB8AC3E}">
        <p14:creationId xmlns:p14="http://schemas.microsoft.com/office/powerpoint/2010/main" val="8100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355976" y="1052736"/>
            <a:ext cx="4537051" cy="833178"/>
            <a:chOff x="4355976" y="767913"/>
            <a:chExt cx="4537051" cy="833178"/>
          </a:xfrm>
        </p:grpSpPr>
        <p:sp>
          <p:nvSpPr>
            <p:cNvPr id="9" name="AutoShape 28"/>
            <p:cNvSpPr>
              <a:spLocks noChangeArrowheads="1"/>
            </p:cNvSpPr>
            <p:nvPr/>
          </p:nvSpPr>
          <p:spPr bwMode="auto">
            <a:xfrm>
              <a:off x="4644008" y="788421"/>
              <a:ext cx="4032448" cy="792163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it-IT" dirty="0">
                <a:latin typeface="Arial" charset="0"/>
                <a:cs typeface="Arial" charset="0"/>
              </a:endParaRPr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4355976" y="767913"/>
              <a:ext cx="4537051" cy="833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it-IT" sz="2400" b="1" dirty="0" smtClean="0">
                  <a:solidFill>
                    <a:srgbClr val="FFFFFF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latin typeface="Candara" pitchFamily="34" charset="0"/>
                  <a:cs typeface="Arial" charset="0"/>
                </a:rPr>
                <a:t>Gestione/smaltimento di scarti/rifiuti/agenti inquinanti </a:t>
              </a:r>
              <a:endParaRPr lang="it-IT" sz="2400" b="1" dirty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3528" y="2916813"/>
            <a:ext cx="3789063" cy="2495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IDROLASI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800" b="1" dirty="0">
              <a:solidFill>
                <a:srgbClr val="FF0000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Catalizzano la trasformazione di substrati complessi in molecole più piccole che a loro volta possono </a:t>
            </a:r>
            <a:r>
              <a:rPr lang="it-IT" sz="2000" b="1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essere metabolizzate </a:t>
            </a:r>
            <a:r>
              <a:rPr lang="it-IT" sz="20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da microorganismi o piante </a:t>
            </a:r>
            <a:endParaRPr lang="it-IT" sz="2000" b="1" dirty="0">
              <a:solidFill>
                <a:srgbClr val="FF0000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19448" y="2885437"/>
            <a:ext cx="3789063" cy="23720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OSSIDOREDUTTASI</a:t>
            </a: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sz="2000" b="1" dirty="0" smtClean="0">
              <a:solidFill>
                <a:srgbClr val="FF0000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  <a:p>
            <a:pPr algn="ctr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Rimuovono sostanze tossiche catalizzandone </a:t>
            </a:r>
            <a:r>
              <a:rPr lang="it-IT" sz="2000" b="1" dirty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la polimerizzazione </a:t>
            </a:r>
            <a:r>
              <a:rPr lang="it-IT" sz="2000" b="1" dirty="0" smtClean="0">
                <a:solidFill>
                  <a:srgbClr val="FF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per dare prodotti insolubili che così vengono facilmente allontanati </a:t>
            </a:r>
            <a:endParaRPr lang="it-IT" sz="2000" b="1" dirty="0">
              <a:solidFill>
                <a:srgbClr val="FF0000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007604" y="6381328"/>
            <a:ext cx="55086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just" eaLnBrk="1" hangingPunct="1"/>
            <a:r>
              <a:rPr lang="en-GB" altLang="it-IT" sz="14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Fonte</a:t>
            </a:r>
            <a:r>
              <a:rPr lang="en-GB" altLang="it-IT" sz="1400" b="1" dirty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: </a:t>
            </a:r>
            <a:r>
              <a:rPr lang="en-GB" altLang="it-IT" sz="1400" b="1" dirty="0" err="1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Abdelraheem</a:t>
            </a:r>
            <a:r>
              <a:rPr lang="en-GB" altLang="it-IT" sz="1400" b="1" dirty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 et al. </a:t>
            </a:r>
            <a:r>
              <a:rPr lang="en-GB" altLang="it-IT" sz="14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(2019</a:t>
            </a:r>
            <a:r>
              <a:rPr lang="en-GB" altLang="it-IT" sz="1400" b="1" dirty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). </a:t>
            </a:r>
            <a:r>
              <a:rPr lang="en-GB" altLang="it-IT" sz="14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Reaction Chemistry &amp; Engineering </a:t>
            </a:r>
            <a:endParaRPr lang="en-GB" altLang="it-IT" sz="1400" b="1" dirty="0">
              <a:solidFill>
                <a:schemeClr val="tx2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426189" y="1916832"/>
            <a:ext cx="8136904" cy="4095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Il caso della </a:t>
            </a:r>
            <a:r>
              <a:rPr 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plastica</a:t>
            </a: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: la sostenibilità di questo materiale può essere positivamente influenzata da una valida strategia per il suo riutilizzo. </a:t>
            </a:r>
          </a:p>
          <a:p>
            <a:pPr algn="just">
              <a:buClr>
                <a:srgbClr val="000000"/>
              </a:buClr>
              <a:buSzPct val="100000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6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  <a:p>
            <a:pPr algn="just">
              <a:buClr>
                <a:srgbClr val="000000"/>
              </a:buClr>
              <a:buSzPct val="100000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Il miglioramento del processo di riciclo richiede </a:t>
            </a:r>
          </a:p>
          <a:p>
            <a:pPr marL="179388" indent="-179388" algn="just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600" b="1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  <a:p>
            <a:pPr marL="179388" indent="-179388" algn="just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diminuzione dei costi</a:t>
            </a:r>
            <a:endParaRPr lang="it-IT" sz="2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  <a:p>
            <a:pPr marL="179388" indent="-179388" algn="just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aumento della produttività</a:t>
            </a:r>
            <a:endParaRPr lang="it-IT" sz="2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  <a:p>
            <a:pPr marL="179388" indent="-179388" algn="just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1793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riduzione del prezzo della plastica riciclata rispetto a quella neosintetizzata</a:t>
            </a:r>
            <a:endParaRPr lang="it-IT" sz="2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355976" y="767913"/>
            <a:ext cx="4537051" cy="833178"/>
            <a:chOff x="4355976" y="767913"/>
            <a:chExt cx="4537051" cy="833178"/>
          </a:xfrm>
        </p:grpSpPr>
        <p:sp>
          <p:nvSpPr>
            <p:cNvPr id="9" name="AutoShape 28"/>
            <p:cNvSpPr>
              <a:spLocks noChangeArrowheads="1"/>
            </p:cNvSpPr>
            <p:nvPr/>
          </p:nvSpPr>
          <p:spPr bwMode="auto">
            <a:xfrm>
              <a:off x="4644008" y="788421"/>
              <a:ext cx="4032448" cy="792163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l">
                <a:defRPr/>
              </a:pPr>
              <a:endParaRPr lang="it-IT" dirty="0">
                <a:latin typeface="Arial" charset="0"/>
                <a:cs typeface="Arial" charset="0"/>
              </a:endParaRPr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4355976" y="767913"/>
              <a:ext cx="4537051" cy="8331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it-IT" sz="2400" b="1" dirty="0" smtClean="0">
                  <a:solidFill>
                    <a:srgbClr val="FFFFFF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latin typeface="Candara" pitchFamily="34" charset="0"/>
                  <a:cs typeface="Arial" charset="0"/>
                </a:rPr>
                <a:t>Gestione/smaltimento di scarti/rifiuti/agenti inquinanti </a:t>
              </a:r>
              <a:endParaRPr lang="it-IT" sz="2400" b="1" dirty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9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ttore diritto 16"/>
          <p:cNvCxnSpPr/>
          <p:nvPr/>
        </p:nvCxnSpPr>
        <p:spPr>
          <a:xfrm>
            <a:off x="1403648" y="5290697"/>
            <a:ext cx="524025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5445198" y="1026798"/>
            <a:ext cx="3634672" cy="51530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68002" y="1016706"/>
            <a:ext cx="37890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dirty="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Riciclo della plastica</a:t>
            </a:r>
            <a:endParaRPr lang="it-IT" sz="2800" b="1" dirty="0">
              <a:solidFill>
                <a:srgbClr val="FFFFFF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23528" y="169958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latin typeface="Candara" panose="020E0502030303020204" pitchFamily="34" charset="0"/>
              </a:rPr>
              <a:t>I materiali plastici costituiti da polimeri che contengono legami idrolizzabili possono essere degradati con appositi enzimi</a:t>
            </a:r>
          </a:p>
          <a:p>
            <a:pPr algn="just"/>
            <a:endParaRPr lang="it-IT" sz="2400" b="1" dirty="0">
              <a:latin typeface="Candara" panose="020E0502030303020204" pitchFamily="34" charset="0"/>
            </a:endParaRPr>
          </a:p>
          <a:p>
            <a:pPr algn="just"/>
            <a:r>
              <a:rPr lang="it-IT" sz="2400" b="1" dirty="0" smtClean="0">
                <a:latin typeface="Candara" panose="020E0502030303020204" pitchFamily="34" charset="0"/>
              </a:rPr>
              <a:t>Lipasi, esterasi e </a:t>
            </a:r>
            <a:r>
              <a:rPr lang="it-IT" sz="2400" b="1" dirty="0" err="1" smtClean="0">
                <a:latin typeface="Candara" panose="020E0502030303020204" pitchFamily="34" charset="0"/>
              </a:rPr>
              <a:t>cutinasi</a:t>
            </a:r>
            <a:r>
              <a:rPr lang="it-IT" sz="2400" b="1" dirty="0" smtClean="0">
                <a:latin typeface="Candara" panose="020E0502030303020204" pitchFamily="34" charset="0"/>
              </a:rPr>
              <a:t> sono alcuni esempi di enzimi in grado di idrolizzare specifici legami chimici all’interno delle plastiche, liberando in tal modo i monomeri che poi potranno essere </a:t>
            </a:r>
            <a:r>
              <a:rPr lang="it-IT" sz="2400" b="1" dirty="0" err="1" smtClean="0">
                <a:latin typeface="Candara" panose="020E0502030303020204" pitchFamily="34" charset="0"/>
              </a:rPr>
              <a:t>ri</a:t>
            </a:r>
            <a:r>
              <a:rPr lang="it-IT" sz="2400" b="1" dirty="0" smtClean="0">
                <a:latin typeface="Candara" panose="020E0502030303020204" pitchFamily="34" charset="0"/>
              </a:rPr>
              <a:t>-utilizzati per produrre nuovi materiali. </a:t>
            </a:r>
            <a:endParaRPr lang="it-IT" sz="2400" b="1" dirty="0">
              <a:latin typeface="Candara" panose="020E0502030303020204" pitchFamily="34" charset="0"/>
            </a:endParaRPr>
          </a:p>
        </p:txBody>
      </p:sp>
      <p:sp>
        <p:nvSpPr>
          <p:cNvPr id="2" name="Torta 1"/>
          <p:cNvSpPr/>
          <p:nvPr/>
        </p:nvSpPr>
        <p:spPr>
          <a:xfrm rot="2732967">
            <a:off x="458551" y="5045394"/>
            <a:ext cx="504056" cy="504056"/>
          </a:xfrm>
          <a:prstGeom prst="pi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" name="Rombo 3"/>
          <p:cNvSpPr/>
          <p:nvPr/>
        </p:nvSpPr>
        <p:spPr>
          <a:xfrm>
            <a:off x="6085683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ombo 7"/>
          <p:cNvSpPr/>
          <p:nvPr/>
        </p:nvSpPr>
        <p:spPr>
          <a:xfrm>
            <a:off x="1403648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ombo 8"/>
          <p:cNvSpPr/>
          <p:nvPr/>
        </p:nvSpPr>
        <p:spPr>
          <a:xfrm>
            <a:off x="1996989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ombo 9"/>
          <p:cNvSpPr/>
          <p:nvPr/>
        </p:nvSpPr>
        <p:spPr>
          <a:xfrm>
            <a:off x="5448507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ombo 10"/>
          <p:cNvSpPr/>
          <p:nvPr/>
        </p:nvSpPr>
        <p:spPr>
          <a:xfrm>
            <a:off x="2584523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ombo 11"/>
          <p:cNvSpPr/>
          <p:nvPr/>
        </p:nvSpPr>
        <p:spPr>
          <a:xfrm>
            <a:off x="4894264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ombo 13"/>
          <p:cNvSpPr/>
          <p:nvPr/>
        </p:nvSpPr>
        <p:spPr>
          <a:xfrm>
            <a:off x="3169689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ombo 14"/>
          <p:cNvSpPr/>
          <p:nvPr/>
        </p:nvSpPr>
        <p:spPr>
          <a:xfrm>
            <a:off x="3723932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ombo 15"/>
          <p:cNvSpPr/>
          <p:nvPr/>
        </p:nvSpPr>
        <p:spPr>
          <a:xfrm>
            <a:off x="4309098" y="5093342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6849934" y="5225414"/>
            <a:ext cx="360040" cy="14401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ombo 18"/>
          <p:cNvSpPr/>
          <p:nvPr/>
        </p:nvSpPr>
        <p:spPr>
          <a:xfrm>
            <a:off x="8016693" y="4623921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ombo 19"/>
          <p:cNvSpPr/>
          <p:nvPr/>
        </p:nvSpPr>
        <p:spPr>
          <a:xfrm>
            <a:off x="8424964" y="4982963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ombo 20"/>
          <p:cNvSpPr/>
          <p:nvPr/>
        </p:nvSpPr>
        <p:spPr>
          <a:xfrm>
            <a:off x="7342485" y="4939413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ombo 21"/>
          <p:cNvSpPr/>
          <p:nvPr/>
        </p:nvSpPr>
        <p:spPr>
          <a:xfrm>
            <a:off x="8457876" y="5656610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ombo 22"/>
          <p:cNvSpPr/>
          <p:nvPr/>
        </p:nvSpPr>
        <p:spPr>
          <a:xfrm>
            <a:off x="7584645" y="5526969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reccia a destra 23"/>
          <p:cNvSpPr/>
          <p:nvPr/>
        </p:nvSpPr>
        <p:spPr>
          <a:xfrm rot="8694604">
            <a:off x="6841257" y="6022697"/>
            <a:ext cx="360040" cy="14401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/>
          <p:cNvSpPr/>
          <p:nvPr/>
        </p:nvSpPr>
        <p:spPr>
          <a:xfrm rot="1802030">
            <a:off x="4692851" y="6010531"/>
            <a:ext cx="1224136" cy="493162"/>
          </a:xfrm>
          <a:prstGeom prst="arc">
            <a:avLst>
              <a:gd name="adj1" fmla="val 10994289"/>
              <a:gd name="adj2" fmla="val 48473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ombo 25"/>
          <p:cNvSpPr/>
          <p:nvPr/>
        </p:nvSpPr>
        <p:spPr>
          <a:xfrm>
            <a:off x="8440323" y="6132901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ombo 26"/>
          <p:cNvSpPr/>
          <p:nvPr/>
        </p:nvSpPr>
        <p:spPr>
          <a:xfrm>
            <a:off x="8019670" y="5306854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ombo 27"/>
          <p:cNvSpPr/>
          <p:nvPr/>
        </p:nvSpPr>
        <p:spPr>
          <a:xfrm>
            <a:off x="7646170" y="6114525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ombo 28"/>
          <p:cNvSpPr/>
          <p:nvPr/>
        </p:nvSpPr>
        <p:spPr>
          <a:xfrm rot="1712228">
            <a:off x="5242559" y="5853966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ombo 29"/>
          <p:cNvSpPr/>
          <p:nvPr/>
        </p:nvSpPr>
        <p:spPr>
          <a:xfrm>
            <a:off x="4778264" y="5719814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ombo 30"/>
          <p:cNvSpPr/>
          <p:nvPr/>
        </p:nvSpPr>
        <p:spPr>
          <a:xfrm rot="4397651">
            <a:off x="5586007" y="6289063"/>
            <a:ext cx="432048" cy="394711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5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5445198" y="1026798"/>
            <a:ext cx="3634672" cy="51530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68002" y="1016706"/>
            <a:ext cx="37890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dirty="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Riciclo della plastica</a:t>
            </a:r>
            <a:endParaRPr lang="it-IT" sz="2800" b="1" dirty="0">
              <a:solidFill>
                <a:srgbClr val="FFFFFF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38287" t="2209" r="1424" b="4533"/>
          <a:stretch/>
        </p:blipFill>
        <p:spPr>
          <a:xfrm>
            <a:off x="971600" y="2420888"/>
            <a:ext cx="6912768" cy="3567881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5947" y="989710"/>
            <a:ext cx="517036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just" eaLnBrk="1" hangingPunct="1"/>
            <a:r>
              <a:rPr lang="it-IT" altLang="it-IT" sz="20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CUTINASI, LIPASI, PROTEASI ALCALINE, ESTERASI, NYLON IDROLASI, URETANASI, ARIL ACILAMIDASI  per la degradazione delle plastiche sintetiche </a:t>
            </a:r>
            <a:endParaRPr lang="it-IT" altLang="it-IT" sz="2000" b="1" dirty="0">
              <a:solidFill>
                <a:schemeClr val="tx2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5445198" y="1026798"/>
            <a:ext cx="3634672" cy="51530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68002" y="1016706"/>
            <a:ext cx="37890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800" b="1" dirty="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rPr>
              <a:t>Riciclo della plastica</a:t>
            </a:r>
            <a:endParaRPr lang="it-IT" sz="2800" b="1" dirty="0">
              <a:solidFill>
                <a:srgbClr val="FFFFFF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ndara" pitchFamily="34" charset="0"/>
              <a:cs typeface="Arial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5947" y="1297486"/>
            <a:ext cx="51703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just" eaLnBrk="1" hangingPunct="1"/>
            <a:r>
              <a:rPr lang="it-IT" altLang="it-IT" sz="20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LACCASI, PEROSSIDASI per la degradazione delle plastiche sintetiche </a:t>
            </a:r>
            <a:endParaRPr lang="it-IT" altLang="it-IT" sz="2000" b="1" dirty="0">
              <a:solidFill>
                <a:schemeClr val="tx2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51892" t="6666" r="3205" b="6666"/>
          <a:stretch/>
        </p:blipFill>
        <p:spPr>
          <a:xfrm>
            <a:off x="1224874" y="2276872"/>
            <a:ext cx="702908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0580" y="119401"/>
            <a:ext cx="756812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Arial" charset="0"/>
              </a:rPr>
              <a:t>Le potenzialità degli enzimi</a:t>
            </a:r>
            <a:endParaRPr lang="it-IT" sz="3600" b="1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cs typeface="Arial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5758351" y="713169"/>
            <a:ext cx="3385649" cy="956288"/>
            <a:chOff x="5290807" y="676867"/>
            <a:chExt cx="3385649" cy="956288"/>
          </a:xfrm>
        </p:grpSpPr>
        <p:sp>
          <p:nvSpPr>
            <p:cNvPr id="5" name="AutoShape 26"/>
            <p:cNvSpPr>
              <a:spLocks noChangeArrowheads="1"/>
            </p:cNvSpPr>
            <p:nvPr/>
          </p:nvSpPr>
          <p:spPr bwMode="auto">
            <a:xfrm>
              <a:off x="5445198" y="722391"/>
              <a:ext cx="3015234" cy="865241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 dirty="0">
                <a:latin typeface="Arial" charset="0"/>
                <a:cs typeface="Arial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5290807" y="676867"/>
              <a:ext cx="3385649" cy="956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it-IT" sz="2800" b="1" dirty="0" smtClean="0">
                  <a:solidFill>
                    <a:srgbClr val="FFFFFF"/>
                  </a:solidFill>
                  <a:effectDag name="">
                    <a:cont type="tree" name="">
                      <a:effect ref="fillLine"/>
                      <a:outerShdw dist="38100" dir="13500000" algn="br">
                        <a:srgbClr val="FFFFFF"/>
                      </a:outerShdw>
                    </a:cont>
                    <a:cont type="tree" name="">
                      <a:effect ref="fillLine"/>
                      <a:outerShdw dist="38100" dir="2700000" algn="tl">
                        <a:srgbClr val="999999"/>
                      </a:outerShdw>
                    </a:cont>
                    <a:effect ref="fillLine"/>
                  </a:effectDag>
                  <a:latin typeface="Candara" pitchFamily="34" charset="0"/>
                  <a:cs typeface="Arial" charset="0"/>
                </a:rPr>
                <a:t>Rimozione agenti inquinanti</a:t>
              </a:r>
              <a:endParaRPr lang="it-IT" sz="2800" b="1" dirty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5947" y="1297486"/>
            <a:ext cx="51703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algn="l" eaLnBrk="0" hangingPunct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just" eaLnBrk="1" hangingPunct="1"/>
            <a:r>
              <a:rPr lang="it-IT" altLang="it-IT" sz="2000" b="1" dirty="0" smtClean="0">
                <a:solidFill>
                  <a:schemeClr val="tx2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LACCASI, PEROSSIDASI per la degradazione delle plastiche sintetiche </a:t>
            </a:r>
            <a:endParaRPr lang="it-IT" altLang="it-IT" sz="2000" b="1" dirty="0">
              <a:solidFill>
                <a:schemeClr val="tx2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51892" t="6666" r="3205" b="6666"/>
          <a:stretch/>
        </p:blipFill>
        <p:spPr>
          <a:xfrm>
            <a:off x="1224874" y="2276872"/>
            <a:ext cx="702908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143750" cy="4848225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480" y="44624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</a:t>
            </a:r>
            <a:r>
              <a:rPr lang="en-US" alt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composizione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biomasse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lignocellulosiche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9842"/>
            <a:ext cx="6804754" cy="216023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573016"/>
            <a:ext cx="4104456" cy="2909876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496" y="188640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</a:t>
            </a:r>
            <a:r>
              <a:rPr lang="en-US" alt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composizione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biomasse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lignocellulosiche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612576" y="4509120"/>
            <a:ext cx="5832648" cy="8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“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recalcitranza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”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biomasse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lignocellulosiche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496" y="188640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</a:t>
            </a:r>
            <a:r>
              <a:rPr lang="en-US" alt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composizione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biomasse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lignocellulosiche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980728"/>
            <a:ext cx="6028971" cy="602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496" y="188640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</a:t>
            </a:r>
            <a:r>
              <a:rPr lang="en-US" altLang="it-IT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: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composizione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biomasse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lignocellulosiche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25407"/>
            <a:ext cx="4488708" cy="5182146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44084" y="6160241"/>
            <a:ext cx="1440160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lignina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60942"/>
            <a:ext cx="3909404" cy="1307207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868144" y="2795243"/>
            <a:ext cx="2304256" cy="1294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Precursori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biosintetici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della</a:t>
            </a:r>
            <a:r>
              <a:rPr lang="en-US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lignina</a:t>
            </a:r>
            <a:endParaRPr lang="it-IT" altLang="it-IT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8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36976"/>
            <a:ext cx="7167339" cy="4536504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1129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digestione enzimatica della cellulosa</a:t>
            </a:r>
          </a:p>
        </p:txBody>
      </p:sp>
      <p:sp>
        <p:nvSpPr>
          <p:cNvPr id="4" name="Rettangolo 62"/>
          <p:cNvSpPr>
            <a:spLocks noChangeArrowheads="1"/>
          </p:cNvSpPr>
          <p:nvPr/>
        </p:nvSpPr>
        <p:spPr bwMode="auto">
          <a:xfrm>
            <a:off x="467544" y="1124744"/>
            <a:ext cx="768816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La degradazione della cellulosa richiede l’impiego di diversi enzimi ad attività cellulolitica: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Endoglucanasi ed esoglucanasi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Cellobioidrolasi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Symbol" panose="05050102010706020507" pitchFamily="18" charset="2"/>
              </a:rPr>
              <a:t>b</a:t>
            </a: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-glucosidasi</a:t>
            </a:r>
          </a:p>
        </p:txBody>
      </p:sp>
    </p:spTree>
    <p:extLst>
      <p:ext uri="{BB962C8B-B14F-4D97-AF65-F5344CB8AC3E}">
        <p14:creationId xmlns:p14="http://schemas.microsoft.com/office/powerpoint/2010/main" val="2975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36976"/>
            <a:ext cx="7167339" cy="4536504"/>
          </a:xfrm>
          <a:prstGeom prst="rect">
            <a:avLst/>
          </a:prstGeom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1129"/>
            <a:ext cx="9073008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digestione enzimatica della cellulosa</a:t>
            </a:r>
          </a:p>
        </p:txBody>
      </p:sp>
      <p:sp>
        <p:nvSpPr>
          <p:cNvPr id="4" name="Rettangolo 62"/>
          <p:cNvSpPr>
            <a:spLocks noChangeArrowheads="1"/>
          </p:cNvSpPr>
          <p:nvPr/>
        </p:nvSpPr>
        <p:spPr bwMode="auto">
          <a:xfrm>
            <a:off x="467544" y="1124744"/>
            <a:ext cx="768816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La degradazione della cellulosa richiede l’impiego di diversi enzimi ad attività cellulolitica: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Endoglucanasi ed esoglucanasi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Cellobioidrolasi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fr-FR" altLang="it-IT" b="1" dirty="0" smtClean="0">
                <a:solidFill>
                  <a:srgbClr val="0066CC"/>
                </a:solidFill>
                <a:latin typeface="Symbol" panose="05050102010706020507" pitchFamily="18" charset="2"/>
              </a:rPr>
              <a:t>b</a:t>
            </a:r>
            <a:r>
              <a:rPr lang="fr-FR" altLang="it-IT" b="1" dirty="0" smtClean="0">
                <a:solidFill>
                  <a:srgbClr val="0066CC"/>
                </a:solidFill>
                <a:latin typeface="Candara" panose="020E0502030303020204" pitchFamily="34" charset="0"/>
              </a:rPr>
              <a:t>-glucosidasi</a:t>
            </a:r>
          </a:p>
        </p:txBody>
      </p:sp>
    </p:spTree>
    <p:extLst>
      <p:ext uri="{BB962C8B-B14F-4D97-AF65-F5344CB8AC3E}">
        <p14:creationId xmlns:p14="http://schemas.microsoft.com/office/powerpoint/2010/main" val="27142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775359" y="5177426"/>
            <a:ext cx="1787967" cy="50622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di  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xilosio/zuccheri C5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887189" y="6363415"/>
            <a:ext cx="1594841" cy="4275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BIOETANOLO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854881" y="4165728"/>
            <a:ext cx="1569828" cy="504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del glucosio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934667" y="967455"/>
            <a:ext cx="1469350" cy="574710"/>
            <a:chOff x="3694831" y="2012386"/>
            <a:chExt cx="1835531" cy="310043"/>
          </a:xfrm>
        </p:grpSpPr>
        <p:sp>
          <p:nvSpPr>
            <p:cNvPr id="8" name="CasellaDiTesto 7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Lignocellulosa</a:t>
              </a:r>
              <a:endParaRPr lang="it-IT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pre</a:t>
              </a:r>
              <a:r>
                <a:rPr lang="it-IT" sz="1600" dirty="0" smtClean="0">
                  <a:solidFill>
                    <a:schemeClr val="tx1"/>
                  </a:solidFill>
                </a:rPr>
                <a:t>-trattata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0" name="Freccia in giù 9"/>
          <p:cNvSpPr/>
          <p:nvPr/>
        </p:nvSpPr>
        <p:spPr>
          <a:xfrm>
            <a:off x="1543643" y="1622063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934667" y="2060848"/>
            <a:ext cx="1469350" cy="574710"/>
            <a:chOff x="3694831" y="2012386"/>
            <a:chExt cx="1835531" cy="310043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Produzione degli enzimi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887189" y="3165841"/>
            <a:ext cx="1564307" cy="574710"/>
            <a:chOff x="3694831" y="2012386"/>
            <a:chExt cx="1835531" cy="310043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saccarificazione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7" name="Freccia in giù 16"/>
          <p:cNvSpPr/>
          <p:nvPr/>
        </p:nvSpPr>
        <p:spPr>
          <a:xfrm>
            <a:off x="1543643" y="270479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>
            <a:off x="1543643" y="3832256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1543643" y="4851753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Freccia in giù 19"/>
          <p:cNvSpPr/>
          <p:nvPr/>
        </p:nvSpPr>
        <p:spPr>
          <a:xfrm>
            <a:off x="1543641" y="608121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2585865" y="1994724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err="1" smtClean="0">
                <a:latin typeface="Candara" panose="020E0502030303020204" pitchFamily="34" charset="0"/>
              </a:rPr>
              <a:t>Cellulasi</a:t>
            </a:r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err="1" smtClean="0">
                <a:latin typeface="Candara" panose="020E0502030303020204" pitchFamily="34" charset="0"/>
              </a:rPr>
              <a:t>Emicellulasi</a:t>
            </a:r>
            <a:r>
              <a:rPr lang="it-IT" b="1" dirty="0" smtClean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601963" y="3130029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Cellulosa </a:t>
            </a: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Emicellulosa 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466920" y="3111297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glucosio (C6)</a:t>
            </a: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glucosio ed altri C6 + xilosio/</a:t>
            </a:r>
            <a:r>
              <a:rPr lang="it-IT" b="1" dirty="0" err="1" smtClean="0">
                <a:latin typeface="Candara" panose="020E0502030303020204" pitchFamily="34" charset="0"/>
              </a:rPr>
              <a:t>arabinosio</a:t>
            </a:r>
            <a:r>
              <a:rPr lang="it-IT" b="1" dirty="0" smtClean="0">
                <a:latin typeface="Candara" panose="020E0502030303020204" pitchFamily="34" charset="0"/>
              </a:rPr>
              <a:t> C6+C5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2563326" y="4233367"/>
            <a:ext cx="3129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Lieviti che fermentano C6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2714593" y="5189502"/>
            <a:ext cx="5786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err="1" smtClean="0">
                <a:latin typeface="Candara" panose="020E0502030303020204" pitchFamily="34" charset="0"/>
              </a:rPr>
              <a:t>Microorgansimi</a:t>
            </a:r>
            <a:r>
              <a:rPr lang="it-IT" b="1" dirty="0" smtClean="0">
                <a:latin typeface="Candara" panose="020E0502030303020204" pitchFamily="34" charset="0"/>
              </a:rPr>
              <a:t>/Lieviti che fermentano C5</a:t>
            </a:r>
          </a:p>
        </p:txBody>
      </p:sp>
      <p:cxnSp>
        <p:nvCxnSpPr>
          <p:cNvPr id="26" name="Connettore 2 25"/>
          <p:cNvCxnSpPr/>
          <p:nvPr/>
        </p:nvCxnSpPr>
        <p:spPr>
          <a:xfrm>
            <a:off x="3848452" y="3356992"/>
            <a:ext cx="66167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4042123" y="3573016"/>
            <a:ext cx="46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5315" y="329881"/>
            <a:ext cx="8694204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  <a:cs typeface="Arial" panose="020B0604020202020204" pitchFamily="34" charset="0"/>
              </a:rPr>
              <a:t> 2G-bioetanolo: strategie per il miglioramento del processo 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775359" y="5177426"/>
            <a:ext cx="1787967" cy="50622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di  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xilosio/zuccheri C5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887189" y="6363415"/>
            <a:ext cx="1594841" cy="4275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BIOETANOLO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854881" y="4165728"/>
            <a:ext cx="1569828" cy="504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Fermentazione del glucosio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934667" y="967455"/>
            <a:ext cx="1469350" cy="574710"/>
            <a:chOff x="3694831" y="2012386"/>
            <a:chExt cx="1835531" cy="310043"/>
          </a:xfrm>
        </p:grpSpPr>
        <p:sp>
          <p:nvSpPr>
            <p:cNvPr id="8" name="CasellaDiTesto 7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Lignocellulosa</a:t>
              </a:r>
              <a:endParaRPr lang="it-IT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it-IT" sz="1600" dirty="0" err="1" smtClean="0">
                  <a:solidFill>
                    <a:schemeClr val="tx1"/>
                  </a:solidFill>
                </a:rPr>
                <a:t>pre</a:t>
              </a:r>
              <a:r>
                <a:rPr lang="it-IT" sz="1600" dirty="0" smtClean="0">
                  <a:solidFill>
                    <a:schemeClr val="tx1"/>
                  </a:solidFill>
                </a:rPr>
                <a:t>-trattata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0" name="Freccia in giù 9"/>
          <p:cNvSpPr/>
          <p:nvPr/>
        </p:nvSpPr>
        <p:spPr>
          <a:xfrm>
            <a:off x="1543643" y="1622063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934667" y="2060848"/>
            <a:ext cx="1469350" cy="574710"/>
            <a:chOff x="3694831" y="2012386"/>
            <a:chExt cx="1835531" cy="310043"/>
          </a:xfrm>
        </p:grpSpPr>
        <p:sp>
          <p:nvSpPr>
            <p:cNvPr id="12" name="CasellaDiTesto 11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Produzione degli enzimi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887189" y="3165841"/>
            <a:ext cx="1564307" cy="574710"/>
            <a:chOff x="3694831" y="2012386"/>
            <a:chExt cx="1835531" cy="310043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3694831" y="2031783"/>
              <a:ext cx="1835531" cy="271248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8572" rIns="8572" bIns="8572" numCol="1" spcCol="1270" anchor="ctr" anchorCtr="0">
              <a:noAutofit/>
            </a:bodyPr>
            <a:lstStyle/>
            <a:p>
              <a:pPr algn="ctr"/>
              <a:r>
                <a:rPr lang="it-IT" sz="1600" dirty="0" smtClean="0">
                  <a:solidFill>
                    <a:schemeClr val="tx1"/>
                  </a:solidFill>
                </a:rPr>
                <a:t>saccarificazione</a:t>
              </a:r>
              <a:endParaRPr lang="it-I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3740518" y="2012386"/>
              <a:ext cx="1744157" cy="310043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it-IT" sz="1600" dirty="0"/>
            </a:p>
          </p:txBody>
        </p:sp>
      </p:grpSp>
      <p:sp>
        <p:nvSpPr>
          <p:cNvPr id="17" name="Freccia in giù 16"/>
          <p:cNvSpPr/>
          <p:nvPr/>
        </p:nvSpPr>
        <p:spPr>
          <a:xfrm>
            <a:off x="1543643" y="270479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>
            <a:off x="1543643" y="3832256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Freccia in giù 18"/>
          <p:cNvSpPr/>
          <p:nvPr/>
        </p:nvSpPr>
        <p:spPr>
          <a:xfrm>
            <a:off x="1543643" y="4851753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Freccia in giù 19"/>
          <p:cNvSpPr/>
          <p:nvPr/>
        </p:nvSpPr>
        <p:spPr>
          <a:xfrm>
            <a:off x="1543641" y="6081219"/>
            <a:ext cx="251399" cy="282196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3131840" y="2532209"/>
            <a:ext cx="532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atin typeface="Candara" panose="020E0502030303020204" pitchFamily="34" charset="0"/>
              </a:rPr>
              <a:t>Processo attualmente usato: </a:t>
            </a:r>
          </a:p>
          <a:p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SHF (Separate </a:t>
            </a:r>
            <a:r>
              <a:rPr lang="it-IT" b="1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Hydrolysis</a:t>
            </a:r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  <a:latin typeface="Candara" panose="020E0502030303020204" pitchFamily="34" charset="0"/>
              </a:rPr>
              <a:t>Fermentation</a:t>
            </a:r>
            <a:r>
              <a:rPr lang="it-IT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) </a:t>
            </a:r>
          </a:p>
          <a:p>
            <a:endParaRPr lang="it-IT" b="1" dirty="0">
              <a:latin typeface="Candara" panose="020E0502030303020204" pitchFamily="34" charset="0"/>
            </a:endParaRPr>
          </a:p>
          <a:p>
            <a:endParaRPr lang="it-IT" b="1" dirty="0" smtClean="0">
              <a:latin typeface="Candara" panose="020E0502030303020204" pitchFamily="34" charset="0"/>
            </a:endParaRPr>
          </a:p>
          <a:p>
            <a:pPr algn="just"/>
            <a:r>
              <a:rPr lang="it-IT" b="1" dirty="0" smtClean="0">
                <a:latin typeface="Candara" panose="020E0502030303020204" pitchFamily="34" charset="0"/>
              </a:rPr>
              <a:t>Saccarificazione e fermentazione sono condotti in </a:t>
            </a:r>
            <a:r>
              <a:rPr lang="it-IT" b="1" dirty="0" err="1" smtClean="0">
                <a:latin typeface="Candara" panose="020E0502030303020204" pitchFamily="34" charset="0"/>
              </a:rPr>
              <a:t>step</a:t>
            </a:r>
            <a:r>
              <a:rPr lang="it-IT" b="1" dirty="0" smtClean="0">
                <a:latin typeface="Candara" panose="020E0502030303020204" pitchFamily="34" charset="0"/>
              </a:rPr>
              <a:t>/bioreattori separati</a:t>
            </a:r>
          </a:p>
        </p:txBody>
      </p:sp>
    </p:spTree>
    <p:extLst>
      <p:ext uri="{BB962C8B-B14F-4D97-AF65-F5344CB8AC3E}">
        <p14:creationId xmlns:p14="http://schemas.microsoft.com/office/powerpoint/2010/main" val="38249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883</Words>
  <Application>Microsoft Office PowerPoint</Application>
  <PresentationFormat>Presentazione su schermo (4:3)</PresentationFormat>
  <Paragraphs>179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MS Gothic</vt:lpstr>
      <vt:lpstr>Arial</vt:lpstr>
      <vt:lpstr>Arial Unicode MS</vt:lpstr>
      <vt:lpstr>Calibri</vt:lpstr>
      <vt:lpstr>Candara</vt:lpstr>
      <vt:lpstr>Symbol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Paola</cp:lastModifiedBy>
  <cp:revision>298</cp:revision>
  <dcterms:created xsi:type="dcterms:W3CDTF">2011-09-27T05:39:50Z</dcterms:created>
  <dcterms:modified xsi:type="dcterms:W3CDTF">2021-12-16T14:17:54Z</dcterms:modified>
</cp:coreProperties>
</file>