
<file path=[Content_Types].xml><?xml version="1.0" encoding="utf-8"?>
<Types xmlns="http://schemas.openxmlformats.org/package/2006/content-types">
  <Default Extension="bin" ContentType="application/vnd.openxmlformats-officedocument.oleObject"/>
  <Default Extension="doc" ContentType="application/msword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309" r:id="rId2"/>
    <p:sldId id="310" r:id="rId3"/>
    <p:sldId id="311" r:id="rId4"/>
    <p:sldId id="312" r:id="rId5"/>
    <p:sldId id="313" r:id="rId6"/>
    <p:sldId id="314" r:id="rId7"/>
    <p:sldId id="315" r:id="rId8"/>
    <p:sldId id="316" r:id="rId9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46" autoAdjust="0"/>
    <p:restoredTop sz="90945"/>
  </p:normalViewPr>
  <p:slideViewPr>
    <p:cSldViewPr>
      <p:cViewPr varScale="1">
        <p:scale>
          <a:sx n="114" d="100"/>
          <a:sy n="114" d="100"/>
        </p:scale>
        <p:origin x="1304" y="176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17D2551-8E22-4D81-88DA-8B48702FC410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76A6884-B7BF-4EAC-9DFA-BC533AAAA590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511697B9-6B24-4539-A7CE-6D410908C0B4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0A5FE-0992-45F2-ABBE-7E5A190C7C8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122A0-7AB6-438C-8988-F8681DA9D38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olo, testo e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lipArt 3"/>
          <p:cNvSpPr>
            <a:spLocks noGrp="1"/>
          </p:cNvSpPr>
          <p:nvPr>
            <p:ph type="clipArt"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92168CFC-5301-42CD-BE70-AFE5AA37047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569BB47-527A-450D-9588-B67DAB90E51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51360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E165A-DF64-439B-B72A-FA5D54B685B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F3A6C-A685-4743-A0BB-66BA0625976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5533F-881B-4BFD-B134-AEDC3B600DF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BF0E0-3FC7-4A5C-89C4-9B91D156CF3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308F6-26B7-4AA6-AE63-8D770C05549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AC017-B587-4DA3-B62A-ADC54F81068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3C4C1-565C-4FDB-AF56-8B40C4FD52E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6F462-D853-42E3-9B53-E83DA3957F6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3B8E08C-F12F-42AC-A850-2B549FEE064A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Word_97_-_2004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800"/>
              <a:t>Relazione fonti-impieghi (II)</a:t>
            </a:r>
            <a:endParaRPr lang="it-IT" sz="4800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Luigi </a:t>
            </a:r>
            <a:r>
              <a:rPr lang="it-IT" dirty="0" err="1"/>
              <a:t>Lepore</a:t>
            </a:r>
            <a:endParaRPr lang="it-IT" dirty="0"/>
          </a:p>
          <a:p>
            <a:r>
              <a:rPr lang="it-IT"/>
              <a:t>luigi.lepore@uniparthenope.it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025161" y="86457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>
          <a:xfrm>
            <a:off x="1835695" y="545123"/>
            <a:ext cx="6640089" cy="1055077"/>
          </a:xfrm>
        </p:spPr>
        <p:txBody>
          <a:bodyPr/>
          <a:lstStyle/>
          <a:p>
            <a:r>
              <a:rPr lang="it-IT" altLang="en-US" sz="3323" dirty="0">
                <a:latin typeface="Arial" panose="020B0604020202020204" pitchFamily="34" charset="0"/>
              </a:rPr>
              <a:t>Capitale circolante netto</a:t>
            </a:r>
          </a:p>
        </p:txBody>
      </p:sp>
      <p:graphicFrame>
        <p:nvGraphicFramePr>
          <p:cNvPr id="3076" name="Object 4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05501442"/>
              </p:ext>
            </p:extLst>
          </p:nvPr>
        </p:nvGraphicFramePr>
        <p:xfrm>
          <a:off x="685800" y="1846385"/>
          <a:ext cx="7896958" cy="464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cumento" r:id="rId3" imgW="8559000" imgH="5029200" progId="Word.Document.8">
                  <p:embed/>
                </p:oleObj>
              </mc:Choice>
              <mc:Fallback>
                <p:oleObj name="Documento" r:id="rId3" imgW="8559000" imgH="5029200" progId="Word.Document.8">
                  <p:embed/>
                  <p:pic>
                    <p:nvPicPr>
                      <p:cNvPr id="30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846385"/>
                        <a:ext cx="7896958" cy="4642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4642339" y="4132385"/>
            <a:ext cx="189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4642339" y="4976446"/>
            <a:ext cx="189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6611816" y="2936631"/>
            <a:ext cx="189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6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Grp="1" noChangeAspect="1"/>
          </p:cNvGraphicFramePr>
          <p:nvPr>
            <p:ph type="tbl" idx="1"/>
          </p:nvPr>
        </p:nvGraphicFramePr>
        <p:xfrm>
          <a:off x="3846636" y="1248508"/>
          <a:ext cx="4954465" cy="3516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Documento" r:id="rId3" imgW="5897160" imgH="4534920" progId="Word.Document.8">
                  <p:embed/>
                </p:oleObj>
              </mc:Choice>
              <mc:Fallback>
                <p:oleObj name="Documento" r:id="rId3" imgW="5897160" imgH="4534920" progId="Word.Document.8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6636" y="1248508"/>
                        <a:ext cx="4954465" cy="3516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755576" y="3217985"/>
            <a:ext cx="2292424" cy="754249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it-IT" altLang="en-US" sz="2215"/>
              <a:t>Autofinanziamento in senso ampio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048000" y="3640015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3124200" y="2725616"/>
            <a:ext cx="533400" cy="1899138"/>
            <a:chOff x="1752" y="1776"/>
            <a:chExt cx="336" cy="1008"/>
          </a:xfrm>
        </p:grpSpPr>
        <p:sp>
          <p:nvSpPr>
            <p:cNvPr id="4102" name="Line 6"/>
            <p:cNvSpPr>
              <a:spLocks noChangeShapeType="1"/>
            </p:cNvSpPr>
            <p:nvPr/>
          </p:nvSpPr>
          <p:spPr bwMode="auto">
            <a:xfrm flipH="1">
              <a:off x="1752" y="1776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03" name="Line 7"/>
            <p:cNvSpPr>
              <a:spLocks noChangeShapeType="1"/>
            </p:cNvSpPr>
            <p:nvPr/>
          </p:nvSpPr>
          <p:spPr bwMode="auto">
            <a:xfrm>
              <a:off x="1920" y="1776"/>
              <a:ext cx="0" cy="1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04" name="Line 8"/>
            <p:cNvSpPr>
              <a:spLocks noChangeShapeType="1"/>
            </p:cNvSpPr>
            <p:nvPr/>
          </p:nvSpPr>
          <p:spPr bwMode="auto">
            <a:xfrm flipH="1">
              <a:off x="1752" y="2784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629584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E75BD-3D68-4E94-A960-52B89E8D15CF}" type="slidenum">
              <a:rPr lang="it-IT" altLang="en-US"/>
              <a:pPr/>
              <a:t>4</a:t>
            </a:fld>
            <a:endParaRPr lang="it-IT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5616" y="896815"/>
            <a:ext cx="7875984" cy="5416062"/>
          </a:xfrm>
          <a:noFill/>
          <a:ln/>
        </p:spPr>
        <p:txBody>
          <a:bodyPr vert="horz" wrap="square" lIns="84992" tIns="42497" rIns="84992" bIns="42497" numCol="1" anchor="t" anchorCtr="0" compatLnSpc="1">
            <a:prstTxWarp prst="textNoShape">
              <a:avLst/>
            </a:prstTxWarp>
          </a:bodyPr>
          <a:lstStyle/>
          <a:p>
            <a:pPr marL="0" indent="0" algn="ctr" defTabSz="703402">
              <a:spcBef>
                <a:spcPct val="0"/>
              </a:spcBef>
              <a:buNone/>
            </a:pPr>
            <a:r>
              <a:rPr lang="it-IT" altLang="en-US" sz="1846" b="1" i="1" dirty="0"/>
              <a:t>Metodo reddituale diretto </a:t>
            </a:r>
            <a:r>
              <a:rPr lang="it-IT" altLang="en-US" sz="1846" dirty="0"/>
              <a:t>(più frequente) </a:t>
            </a:r>
          </a:p>
          <a:p>
            <a:pPr marL="0" indent="0" algn="ctr" defTabSz="703402">
              <a:spcBef>
                <a:spcPct val="0"/>
              </a:spcBef>
              <a:buNone/>
            </a:pPr>
            <a:endParaRPr lang="it-IT" altLang="en-US" sz="1846" dirty="0"/>
          </a:p>
          <a:p>
            <a:pPr marL="0" indent="0" algn="ctr" defTabSz="703402">
              <a:spcBef>
                <a:spcPct val="0"/>
              </a:spcBef>
              <a:buNone/>
            </a:pPr>
            <a:r>
              <a:rPr lang="it-IT" altLang="en-US" sz="1846" dirty="0"/>
              <a:t>A = (V - </a:t>
            </a:r>
            <a:r>
              <a:rPr lang="it-IT" altLang="en-US" sz="1846" dirty="0" err="1"/>
              <a:t>Cffs</a:t>
            </a:r>
            <a:r>
              <a:rPr lang="it-IT" altLang="en-US" sz="1846" dirty="0"/>
              <a:t>)</a:t>
            </a:r>
          </a:p>
          <a:p>
            <a:pPr marL="0" indent="0" defTabSz="703402">
              <a:spcBef>
                <a:spcPct val="0"/>
              </a:spcBef>
              <a:buNone/>
            </a:pPr>
            <a:endParaRPr lang="it-IT" altLang="en-US" sz="1846" dirty="0"/>
          </a:p>
          <a:p>
            <a:pPr marL="0" indent="0" defTabSz="703402">
              <a:spcBef>
                <a:spcPct val="0"/>
              </a:spcBef>
              <a:buNone/>
            </a:pPr>
            <a:r>
              <a:rPr lang="it-IT" altLang="en-US" sz="1846" dirty="0"/>
              <a:t>dove:</a:t>
            </a:r>
          </a:p>
          <a:p>
            <a:pPr marL="0" indent="0" defTabSz="703402">
              <a:spcBef>
                <a:spcPct val="0"/>
              </a:spcBef>
              <a:buNone/>
            </a:pPr>
            <a:r>
              <a:rPr lang="it-IT" altLang="en-US" sz="1846" dirty="0"/>
              <a:t>A       = autofinanziamento;</a:t>
            </a:r>
          </a:p>
          <a:p>
            <a:pPr marL="0" indent="0" defTabSz="703402">
              <a:spcBef>
                <a:spcPct val="0"/>
              </a:spcBef>
              <a:buNone/>
            </a:pPr>
            <a:r>
              <a:rPr lang="it-IT" altLang="en-US" sz="1846" dirty="0"/>
              <a:t>V       = ricavi inerenti alla produzione venduta nel periodo (per semplicità aventi tutti manifestazione finanziaria)</a:t>
            </a:r>
          </a:p>
          <a:p>
            <a:pPr marL="0" indent="0" defTabSz="703402">
              <a:spcBef>
                <a:spcPct val="0"/>
              </a:spcBef>
              <a:buNone/>
            </a:pPr>
            <a:r>
              <a:rPr lang="it-IT" altLang="en-US" sz="1846" dirty="0" err="1"/>
              <a:t>Cffs</a:t>
            </a:r>
            <a:r>
              <a:rPr lang="it-IT" altLang="en-US" sz="1846" dirty="0"/>
              <a:t>   = consumo dei fattori a fecondità semplice (per semplicità aventi tutti manifestazione finanziaria)</a:t>
            </a:r>
          </a:p>
          <a:p>
            <a:pPr marL="0" indent="0" algn="ctr" defTabSz="703402">
              <a:spcBef>
                <a:spcPct val="0"/>
              </a:spcBef>
              <a:buNone/>
            </a:pPr>
            <a:endParaRPr lang="it-IT" altLang="en-US" sz="1846" b="1" i="1" dirty="0"/>
          </a:p>
          <a:p>
            <a:pPr marL="0" indent="0" algn="ctr" defTabSz="703402">
              <a:spcBef>
                <a:spcPct val="0"/>
              </a:spcBef>
              <a:buNone/>
            </a:pPr>
            <a:r>
              <a:rPr lang="it-IT" altLang="en-US" sz="1846" b="1" i="1" dirty="0"/>
              <a:t>Metodo reddituale indiretto </a:t>
            </a:r>
            <a:r>
              <a:rPr lang="it-IT" altLang="en-US" sz="1846" dirty="0"/>
              <a:t>(più frequente) </a:t>
            </a:r>
          </a:p>
          <a:p>
            <a:pPr marL="0" indent="0" algn="ctr" defTabSz="703402">
              <a:spcBef>
                <a:spcPct val="0"/>
              </a:spcBef>
              <a:buNone/>
            </a:pPr>
            <a:endParaRPr lang="it-IT" altLang="en-US" sz="1846" dirty="0"/>
          </a:p>
          <a:p>
            <a:pPr marL="0" indent="0" algn="ctr" defTabSz="703402">
              <a:spcBef>
                <a:spcPct val="0"/>
              </a:spcBef>
              <a:buNone/>
            </a:pPr>
            <a:r>
              <a:rPr lang="it-IT" altLang="en-US" sz="1846" dirty="0"/>
              <a:t>A = (</a:t>
            </a:r>
            <a:r>
              <a:rPr lang="it-IT" altLang="en-US" sz="1846" dirty="0" err="1"/>
              <a:t>Rn</a:t>
            </a:r>
            <a:r>
              <a:rPr lang="it-IT" altLang="en-US" sz="1846" dirty="0"/>
              <a:t> + </a:t>
            </a:r>
            <a:r>
              <a:rPr lang="it-IT" altLang="en-US" sz="1846" dirty="0" err="1"/>
              <a:t>Amm</a:t>
            </a:r>
            <a:r>
              <a:rPr lang="it-IT" altLang="en-US" sz="1846" dirty="0"/>
              <a:t> + </a:t>
            </a:r>
            <a:r>
              <a:rPr lang="it-IT" altLang="en-US" sz="1846" dirty="0" err="1"/>
              <a:t>Cfp</a:t>
            </a:r>
            <a:r>
              <a:rPr lang="it-IT" altLang="en-US" sz="1846" dirty="0"/>
              <a:t>)</a:t>
            </a:r>
          </a:p>
          <a:p>
            <a:pPr marL="0" indent="0" defTabSz="703402">
              <a:spcBef>
                <a:spcPct val="0"/>
              </a:spcBef>
              <a:buNone/>
            </a:pPr>
            <a:endParaRPr lang="it-IT" altLang="en-US" sz="1846" dirty="0"/>
          </a:p>
          <a:p>
            <a:pPr marL="0" indent="0" defTabSz="703402">
              <a:spcBef>
                <a:spcPct val="0"/>
              </a:spcBef>
              <a:buNone/>
            </a:pPr>
            <a:r>
              <a:rPr lang="it-IT" altLang="en-US" sz="1846" dirty="0"/>
              <a:t>dove:</a:t>
            </a:r>
          </a:p>
          <a:p>
            <a:pPr marL="0" indent="0" defTabSz="703402">
              <a:spcBef>
                <a:spcPct val="0"/>
              </a:spcBef>
              <a:buNone/>
            </a:pPr>
            <a:r>
              <a:rPr lang="it-IT" altLang="en-US" sz="1846" dirty="0" err="1"/>
              <a:t>Rn</a:t>
            </a:r>
            <a:r>
              <a:rPr lang="it-IT" altLang="en-US" sz="1846" dirty="0"/>
              <a:t>     	= reddito netto (utile di periodo);</a:t>
            </a:r>
          </a:p>
          <a:p>
            <a:pPr marL="0" indent="0" defTabSz="703402">
              <a:spcBef>
                <a:spcPct val="0"/>
              </a:spcBef>
              <a:buNone/>
            </a:pPr>
            <a:r>
              <a:rPr lang="it-IT" altLang="en-US" sz="1846" dirty="0" err="1"/>
              <a:t>Amm</a:t>
            </a:r>
            <a:r>
              <a:rPr lang="it-IT" altLang="en-US" sz="1846" dirty="0"/>
              <a:t> = ammortamento (consumi </a:t>
            </a:r>
            <a:r>
              <a:rPr lang="it-IT" altLang="en-US" sz="1846" dirty="0" err="1"/>
              <a:t>ffr</a:t>
            </a:r>
            <a:r>
              <a:rPr lang="it-IT" altLang="en-US" sz="1846" dirty="0"/>
              <a:t>);</a:t>
            </a:r>
          </a:p>
          <a:p>
            <a:pPr marL="0" indent="0" defTabSz="703402">
              <a:spcBef>
                <a:spcPct val="0"/>
              </a:spcBef>
              <a:buNone/>
            </a:pPr>
            <a:r>
              <a:rPr lang="it-IT" altLang="en-US" sz="1846" dirty="0" err="1"/>
              <a:t>Cfp</a:t>
            </a:r>
            <a:r>
              <a:rPr lang="it-IT" altLang="en-US" sz="1846" dirty="0"/>
              <a:t>    = perdite e costi presunti futuri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619672" y="117063"/>
            <a:ext cx="5904656" cy="433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en-US" sz="2215" b="1" dirty="0"/>
              <a:t>Modalità di calcolo dell’autofinanziamento (1)</a:t>
            </a:r>
          </a:p>
        </p:txBody>
      </p:sp>
    </p:spTree>
    <p:extLst>
      <p:ext uri="{BB962C8B-B14F-4D97-AF65-F5344CB8AC3E}">
        <p14:creationId xmlns:p14="http://schemas.microsoft.com/office/powerpoint/2010/main" val="1483462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4ADE-2154-4107-8142-1ACD246FA859}" type="slidenum">
              <a:rPr lang="it-IT" altLang="en-US"/>
              <a:pPr/>
              <a:t>5</a:t>
            </a:fld>
            <a:endParaRPr lang="it-IT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03648" y="1107831"/>
            <a:ext cx="7511752" cy="4501662"/>
          </a:xfrm>
          <a:noFill/>
          <a:ln/>
        </p:spPr>
        <p:txBody>
          <a:bodyPr vert="horz" wrap="square" lIns="84992" tIns="42497" rIns="84992" bIns="42497" numCol="1" anchor="t" anchorCtr="0" compatLnSpc="1">
            <a:prstTxWarp prst="textNoShape">
              <a:avLst/>
            </a:prstTxWarp>
          </a:bodyPr>
          <a:lstStyle/>
          <a:p>
            <a:pPr marL="0" indent="0" algn="ctr" defTabSz="703402">
              <a:lnSpc>
                <a:spcPct val="90000"/>
              </a:lnSpc>
              <a:buNone/>
            </a:pPr>
            <a:r>
              <a:rPr lang="it-IT" altLang="en-US" dirty="0"/>
              <a:t>Ad esempio</a:t>
            </a:r>
          </a:p>
          <a:p>
            <a:pPr marL="0" indent="0" algn="ctr" defTabSz="703402">
              <a:lnSpc>
                <a:spcPct val="90000"/>
              </a:lnSpc>
              <a:buNone/>
            </a:pPr>
            <a:endParaRPr lang="it-IT" altLang="en-US" dirty="0"/>
          </a:p>
          <a:p>
            <a:pPr marL="0" indent="0" algn="just" defTabSz="703402">
              <a:lnSpc>
                <a:spcPct val="90000"/>
              </a:lnSpc>
              <a:buNone/>
            </a:pPr>
            <a:r>
              <a:rPr lang="it-IT" altLang="en-US" dirty="0"/>
              <a:t>a) ai ricavi connessi alla produzione venduta si associa un aumento del CCN (+denaro; +crediti di funzionamento)</a:t>
            </a:r>
          </a:p>
          <a:p>
            <a:pPr marL="0" indent="0" algn="just" defTabSz="703402">
              <a:lnSpc>
                <a:spcPct val="90000"/>
              </a:lnSpc>
              <a:buNone/>
            </a:pPr>
            <a:endParaRPr lang="it-IT" altLang="en-US" dirty="0"/>
          </a:p>
          <a:p>
            <a:pPr marL="0" indent="0" algn="just" defTabSz="703402">
              <a:lnSpc>
                <a:spcPct val="90000"/>
              </a:lnSpc>
              <a:buNone/>
            </a:pPr>
            <a:endParaRPr lang="it-IT" altLang="en-US" sz="1477" dirty="0"/>
          </a:p>
          <a:p>
            <a:pPr marL="0" indent="0" algn="just" defTabSz="703402">
              <a:lnSpc>
                <a:spcPct val="90000"/>
              </a:lnSpc>
              <a:buNone/>
            </a:pPr>
            <a:r>
              <a:rPr lang="it-IT" altLang="en-US" dirty="0"/>
              <a:t>b) all’acquisizione di </a:t>
            </a:r>
            <a:r>
              <a:rPr lang="it-IT" altLang="en-US" dirty="0" err="1"/>
              <a:t>ffs</a:t>
            </a:r>
            <a:r>
              <a:rPr lang="it-IT" altLang="en-US" dirty="0"/>
              <a:t> si associa una diminuzione di CCN (-denaro; +debiti di funzionamento)</a:t>
            </a:r>
          </a:p>
        </p:txBody>
      </p:sp>
    </p:spTree>
    <p:extLst>
      <p:ext uri="{BB962C8B-B14F-4D97-AF65-F5344CB8AC3E}">
        <p14:creationId xmlns:p14="http://schemas.microsoft.com/office/powerpoint/2010/main" val="1668967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3F14-5D71-4394-896D-DD206E72CCBA}" type="slidenum">
              <a:rPr lang="it-IT" altLang="en-US"/>
              <a:pPr/>
              <a:t>6</a:t>
            </a:fld>
            <a:endParaRPr lang="it-IT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584" y="2132856"/>
            <a:ext cx="8107945" cy="4568493"/>
          </a:xfrm>
          <a:noFill/>
          <a:ln/>
        </p:spPr>
        <p:txBody>
          <a:bodyPr vert="horz" wrap="square" lIns="84992" tIns="42497" rIns="84992" bIns="42497" numCol="1" anchor="t" anchorCtr="0" compatLnSpc="1">
            <a:prstTxWarp prst="textNoShape">
              <a:avLst/>
            </a:prstTxWarp>
          </a:bodyPr>
          <a:lstStyle/>
          <a:p>
            <a:pPr marL="0" indent="0" defTabSz="703402">
              <a:lnSpc>
                <a:spcPct val="90000"/>
              </a:lnSpc>
              <a:buNone/>
            </a:pPr>
            <a:r>
              <a:rPr lang="it-IT" altLang="en-US" dirty="0"/>
              <a:t>c) in relazione alle scorte di materie prime e prodotti finiti, se la quantità a magazzino:</a:t>
            </a:r>
          </a:p>
          <a:p>
            <a:pPr marL="0" indent="0" defTabSz="703402">
              <a:lnSpc>
                <a:spcPct val="90000"/>
              </a:lnSpc>
              <a:buNone/>
            </a:pPr>
            <a:r>
              <a:rPr lang="it-IT" altLang="en-US" sz="2215" dirty="0"/>
              <a:t>1) non varia          nessun effetto sul CCN (scorte costanti)</a:t>
            </a:r>
          </a:p>
          <a:p>
            <a:pPr marL="0" indent="0" defTabSz="703402">
              <a:lnSpc>
                <a:spcPct val="90000"/>
              </a:lnSpc>
              <a:buNone/>
            </a:pPr>
            <a:r>
              <a:rPr lang="it-IT" altLang="en-US" sz="2215" dirty="0"/>
              <a:t>2) aumenta           aumento del CCN       (scorte in aumento)</a:t>
            </a:r>
          </a:p>
          <a:p>
            <a:pPr marL="0" indent="0" defTabSz="703402">
              <a:lnSpc>
                <a:spcPct val="90000"/>
              </a:lnSpc>
              <a:buNone/>
            </a:pPr>
            <a:r>
              <a:rPr lang="it-IT" altLang="en-US" sz="2215" dirty="0"/>
              <a:t>3) diminuisce        diminuzione del CCN  (scorte in diminuzione)</a:t>
            </a:r>
          </a:p>
          <a:p>
            <a:pPr marL="0" indent="0" defTabSz="703402">
              <a:lnSpc>
                <a:spcPct val="90000"/>
              </a:lnSpc>
              <a:buNone/>
            </a:pPr>
            <a:endParaRPr lang="it-IT" altLang="en-US" dirty="0"/>
          </a:p>
          <a:p>
            <a:pPr marL="0" indent="0" defTabSz="703402">
              <a:lnSpc>
                <a:spcPct val="90000"/>
              </a:lnSpc>
              <a:buNone/>
            </a:pPr>
            <a:r>
              <a:rPr lang="it-IT" altLang="en-US" dirty="0"/>
              <a:t>d) l’ammortamento e gli accantonamenti per costi presunti futuri non generano variazioni sul CCN, in quanto valori calcolati cui non si associa uscita finanziaria</a:t>
            </a:r>
          </a:p>
        </p:txBody>
      </p:sp>
      <p:graphicFrame>
        <p:nvGraphicFramePr>
          <p:cNvPr id="7171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532454"/>
              </p:ext>
            </p:extLst>
          </p:nvPr>
        </p:nvGraphicFramePr>
        <p:xfrm>
          <a:off x="2562957" y="3015317"/>
          <a:ext cx="512885" cy="40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zione" r:id="rId3" imgW="190440" imgH="152280" progId="Equation.3">
                  <p:embed/>
                </p:oleObj>
              </mc:Choice>
              <mc:Fallback>
                <p:oleObj name="Equazione" r:id="rId3" imgW="190440" imgH="152280" progId="Equation.3">
                  <p:embed/>
                  <p:pic>
                    <p:nvPicPr>
                      <p:cNvPr id="7171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957" y="3015317"/>
                        <a:ext cx="512885" cy="40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3610169"/>
              </p:ext>
            </p:extLst>
          </p:nvPr>
        </p:nvGraphicFramePr>
        <p:xfrm>
          <a:off x="2562957" y="3367009"/>
          <a:ext cx="512885" cy="40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zione" r:id="rId5" imgW="190440" imgH="152280" progId="Equation.3">
                  <p:embed/>
                </p:oleObj>
              </mc:Choice>
              <mc:Fallback>
                <p:oleObj name="Equazione" r:id="rId5" imgW="190440" imgH="152280" progId="Equation.3">
                  <p:embed/>
                  <p:pic>
                    <p:nvPicPr>
                      <p:cNvPr id="7172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957" y="3367009"/>
                        <a:ext cx="512885" cy="40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7642040"/>
              </p:ext>
            </p:extLst>
          </p:nvPr>
        </p:nvGraphicFramePr>
        <p:xfrm>
          <a:off x="2562957" y="3789040"/>
          <a:ext cx="512885" cy="40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zione" r:id="rId6" imgW="190440" imgH="152280" progId="Equation.3">
                  <p:embed/>
                </p:oleObj>
              </mc:Choice>
              <mc:Fallback>
                <p:oleObj name="Equazione" r:id="rId6" imgW="190440" imgH="152280" progId="Equation.3">
                  <p:embed/>
                  <p:pic>
                    <p:nvPicPr>
                      <p:cNvPr id="7173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957" y="3789040"/>
                        <a:ext cx="512885" cy="40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tangolo 1"/>
          <p:cNvSpPr/>
          <p:nvPr/>
        </p:nvSpPr>
        <p:spPr>
          <a:xfrm>
            <a:off x="1645040" y="836712"/>
            <a:ext cx="2348721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 defTabSz="703402">
              <a:lnSpc>
                <a:spcPct val="90000"/>
              </a:lnSpc>
              <a:buNone/>
            </a:pPr>
            <a:r>
              <a:rPr lang="it-IT" altLang="en-US" sz="3200" dirty="0"/>
              <a:t>Ad esempio</a:t>
            </a:r>
          </a:p>
        </p:txBody>
      </p:sp>
    </p:spTree>
    <p:extLst>
      <p:ext uri="{BB962C8B-B14F-4D97-AF65-F5344CB8AC3E}">
        <p14:creationId xmlns:p14="http://schemas.microsoft.com/office/powerpoint/2010/main" val="3287816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CAA1-74A2-454E-A503-0408309ECD53}" type="slidenum">
              <a:rPr lang="it-IT" altLang="en-US"/>
              <a:pPr/>
              <a:t>7</a:t>
            </a:fld>
            <a:endParaRPr lang="it-IT" altLang="en-US"/>
          </a:p>
        </p:txBody>
      </p:sp>
      <p:sp>
        <p:nvSpPr>
          <p:cNvPr id="8194" name="AutoShape 2"/>
          <p:cNvSpPr>
            <a:spLocks noChangeArrowheads="1"/>
          </p:cNvSpPr>
          <p:nvPr/>
        </p:nvSpPr>
        <p:spPr bwMode="auto">
          <a:xfrm rot="5400000">
            <a:off x="7145216" y="2995246"/>
            <a:ext cx="1406769" cy="2133600"/>
          </a:xfrm>
          <a:custGeom>
            <a:avLst/>
            <a:gdLst>
              <a:gd name="T0" fmla="*/ 9250 w 21600"/>
              <a:gd name="T1" fmla="*/ 0 h 21600"/>
              <a:gd name="T2" fmla="*/ 3055 w 21600"/>
              <a:gd name="T3" fmla="*/ 21600 h 21600"/>
              <a:gd name="T4" fmla="*/ 9725 w 21600"/>
              <a:gd name="T5" fmla="*/ 8310 h 21600"/>
              <a:gd name="T6" fmla="*/ 15662 w 21600"/>
              <a:gd name="T7" fmla="*/ 14285 h 21600"/>
              <a:gd name="T8" fmla="*/ 21600 w 21600"/>
              <a:gd name="T9" fmla="*/ 8310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835696" y="615462"/>
            <a:ext cx="6927304" cy="77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en-US" sz="2215" dirty="0"/>
              <a:t>E’ vero che il flusso di CCN coincide necessariamente con il flusso generato dalla gestione corrente?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2316774" y="2026628"/>
            <a:ext cx="4567603" cy="17347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it-IT" altLang="en-US" sz="2215"/>
              <a:t>Flusso CCN </a:t>
            </a:r>
          </a:p>
          <a:p>
            <a:pPr algn="ctr">
              <a:spcBef>
                <a:spcPct val="20000"/>
              </a:spcBef>
            </a:pPr>
            <a:r>
              <a:rPr lang="it-IT" altLang="en-US" sz="2215"/>
              <a:t>= flusso gestione corrente </a:t>
            </a:r>
          </a:p>
          <a:p>
            <a:pPr algn="ctr">
              <a:spcBef>
                <a:spcPct val="20000"/>
              </a:spcBef>
            </a:pPr>
            <a:r>
              <a:rPr lang="it-IT" altLang="en-US" sz="2215"/>
              <a:t>+</a:t>
            </a:r>
          </a:p>
          <a:p>
            <a:pPr algn="ctr">
              <a:spcBef>
                <a:spcPct val="20000"/>
              </a:spcBef>
            </a:pPr>
            <a:r>
              <a:rPr lang="it-IT" altLang="en-US" sz="2215" b="1"/>
              <a:t>flusso gestione non corrente</a:t>
            </a:r>
            <a:endParaRPr lang="it-IT" altLang="en-US" sz="2215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191000" y="1437543"/>
            <a:ext cx="753732" cy="54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en-US" sz="2954" b="1"/>
              <a:t>NO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600201" y="4062046"/>
            <a:ext cx="6093069" cy="2137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it-IT" altLang="en-US" sz="2215"/>
              <a:t>disinvestimenti fattori a fecondità ripetuta</a:t>
            </a:r>
          </a:p>
          <a:p>
            <a:pPr algn="ctr"/>
            <a:r>
              <a:rPr lang="it-IT" altLang="en-US" sz="2215"/>
              <a:t>+ ottenimento debiti di finanziamento</a:t>
            </a:r>
          </a:p>
          <a:p>
            <a:pPr algn="ctr"/>
            <a:r>
              <a:rPr lang="it-IT" altLang="en-US" sz="2215"/>
              <a:t>+ riscossione crediti di finanziamento</a:t>
            </a:r>
          </a:p>
          <a:p>
            <a:pPr algn="ctr"/>
            <a:r>
              <a:rPr lang="it-IT" altLang="en-US" sz="2215"/>
              <a:t>- acquisizione fattori a fecondità ripetuta</a:t>
            </a:r>
          </a:p>
          <a:p>
            <a:pPr algn="ctr"/>
            <a:r>
              <a:rPr lang="it-IT" altLang="en-US" sz="2215"/>
              <a:t>- rimborsi debiti di finanziamento</a:t>
            </a:r>
          </a:p>
          <a:p>
            <a:pPr algn="ctr"/>
            <a:r>
              <a:rPr lang="it-IT" altLang="en-US" sz="2215"/>
              <a:t>- concessione crediti di finanziamento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 rot="16200000" flipH="1">
            <a:off x="633046" y="3030415"/>
            <a:ext cx="1477108" cy="2133600"/>
          </a:xfrm>
          <a:custGeom>
            <a:avLst/>
            <a:gdLst>
              <a:gd name="T0" fmla="*/ 9250 w 21600"/>
              <a:gd name="T1" fmla="*/ 0 h 21600"/>
              <a:gd name="T2" fmla="*/ 3055 w 21600"/>
              <a:gd name="T3" fmla="*/ 21600 h 21600"/>
              <a:gd name="T4" fmla="*/ 9725 w 21600"/>
              <a:gd name="T5" fmla="*/ 8310 h 21600"/>
              <a:gd name="T6" fmla="*/ 15662 w 21600"/>
              <a:gd name="T7" fmla="*/ 14285 h 21600"/>
              <a:gd name="T8" fmla="*/ 21600 w 21600"/>
              <a:gd name="T9" fmla="*/ 8310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173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913004" y="6248400"/>
            <a:ext cx="1133097" cy="457200"/>
          </a:xfrm>
        </p:spPr>
        <p:txBody>
          <a:bodyPr/>
          <a:lstStyle/>
          <a:p>
            <a:fld id="{05F78C49-8DF7-480A-8A2D-5CA0EE4A9DBD}" type="slidenum">
              <a:rPr lang="it-IT" altLang="en-US"/>
              <a:pPr/>
              <a:t>8</a:t>
            </a:fld>
            <a:endParaRPr lang="it-IT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63688" y="474784"/>
            <a:ext cx="7380312" cy="1477108"/>
          </a:xfrm>
          <a:noFill/>
          <a:ln/>
        </p:spPr>
        <p:txBody>
          <a:bodyPr vert="horz" wrap="square" lIns="84992" tIns="42497" rIns="84992" bIns="42497" numCol="1" anchor="t" anchorCtr="0" compatLnSpc="1">
            <a:prstTxWarp prst="textNoShape">
              <a:avLst/>
            </a:prstTxWarp>
          </a:bodyPr>
          <a:lstStyle/>
          <a:p>
            <a:pPr marL="0" indent="0" algn="ctr" defTabSz="703402">
              <a:lnSpc>
                <a:spcPct val="90000"/>
              </a:lnSpc>
              <a:buNone/>
            </a:pPr>
            <a:r>
              <a:rPr lang="it-IT" altLang="en-US" sz="2585" dirty="0"/>
              <a:t>Flussi di cassa (cash flow) della gestione corrente</a:t>
            </a:r>
            <a:endParaRPr lang="it-IT" altLang="en-US" sz="2215" dirty="0"/>
          </a:p>
          <a:p>
            <a:pPr marL="0" indent="0" defTabSz="703402">
              <a:lnSpc>
                <a:spcPct val="90000"/>
              </a:lnSpc>
              <a:buNone/>
            </a:pPr>
            <a:r>
              <a:rPr lang="it-IT" altLang="en-US" sz="1800" dirty="0"/>
              <a:t>Il cash flow della gestione corrente è formato dalle entrate e dalle uscite monetarie relative alle sole operazioni relative a tale gestione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458959" y="3984381"/>
            <a:ext cx="1741945" cy="77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it-IT" altLang="en-US" sz="2215"/>
              <a:t>Uscite monetarie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892422" y="2181959"/>
            <a:ext cx="2599458" cy="1012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it-IT" altLang="en-US" sz="2215"/>
              <a:t>Ricavi della gestione corrente</a:t>
            </a:r>
          </a:p>
          <a:p>
            <a:pPr algn="ctr">
              <a:lnSpc>
                <a:spcPct val="90000"/>
              </a:lnSpc>
            </a:pPr>
            <a:r>
              <a:rPr lang="it-IT" altLang="en-US" sz="2215"/>
              <a:t>(entrate finanziarie)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481296" y="2132135"/>
            <a:ext cx="1896001" cy="1455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it-IT" altLang="en-US" sz="2215"/>
              <a:t>variazione crediti</a:t>
            </a:r>
          </a:p>
          <a:p>
            <a:pPr algn="ctr"/>
            <a:r>
              <a:rPr lang="it-IT" altLang="en-US" sz="2215"/>
              <a:t>- aumento</a:t>
            </a:r>
          </a:p>
          <a:p>
            <a:pPr algn="ctr"/>
            <a:r>
              <a:rPr lang="it-IT" altLang="en-US" sz="2215"/>
              <a:t>+ diminuzione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443012" y="2300654"/>
            <a:ext cx="1815007" cy="77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it-IT" altLang="en-US" sz="2215"/>
              <a:t>Entrate monetarie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899591" y="3814397"/>
            <a:ext cx="2564850" cy="1114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it-IT" altLang="en-US" sz="2215"/>
              <a:t>Costi della gestione corrente</a:t>
            </a:r>
          </a:p>
          <a:p>
            <a:pPr algn="ctr"/>
            <a:r>
              <a:rPr lang="it-IT" altLang="en-US" sz="2215"/>
              <a:t>(uscite finanziarie)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477199" y="3815862"/>
            <a:ext cx="1827295" cy="1455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it-IT" altLang="en-US" sz="2215"/>
              <a:t>variazione debiti</a:t>
            </a:r>
          </a:p>
          <a:p>
            <a:pPr algn="ctr"/>
            <a:r>
              <a:rPr lang="it-IT" altLang="en-US" sz="2215"/>
              <a:t>- aumento</a:t>
            </a:r>
          </a:p>
          <a:p>
            <a:pPr algn="ctr"/>
            <a:r>
              <a:rPr lang="it-IT" altLang="en-US" sz="2215"/>
              <a:t>+ diminuzione</a:t>
            </a:r>
          </a:p>
        </p:txBody>
      </p:sp>
      <p:cxnSp>
        <p:nvCxnSpPr>
          <p:cNvPr id="9225" name="AutoShape 9"/>
          <p:cNvCxnSpPr>
            <a:cxnSpLocks noChangeShapeType="1"/>
          </p:cNvCxnSpPr>
          <p:nvPr/>
        </p:nvCxnSpPr>
        <p:spPr bwMode="auto">
          <a:xfrm>
            <a:off x="3698631" y="2680189"/>
            <a:ext cx="7048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6" name="AutoShape 10"/>
          <p:cNvCxnSpPr>
            <a:cxnSpLocks noChangeShapeType="1"/>
            <a:stCxn id="9221" idx="3"/>
            <a:endCxn id="9222" idx="1"/>
          </p:cNvCxnSpPr>
          <p:nvPr/>
        </p:nvCxnSpPr>
        <p:spPr bwMode="auto">
          <a:xfrm>
            <a:off x="6151685" y="2680189"/>
            <a:ext cx="66821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7" name="AutoShape 11"/>
          <p:cNvCxnSpPr>
            <a:cxnSpLocks noChangeShapeType="1"/>
          </p:cNvCxnSpPr>
          <p:nvPr/>
        </p:nvCxnSpPr>
        <p:spPr bwMode="auto">
          <a:xfrm>
            <a:off x="3655741" y="4303026"/>
            <a:ext cx="747346" cy="146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8" name="AutoShape 12"/>
          <p:cNvCxnSpPr>
            <a:cxnSpLocks noChangeShapeType="1"/>
            <a:stCxn id="9224" idx="3"/>
            <a:endCxn id="9219" idx="1"/>
          </p:cNvCxnSpPr>
          <p:nvPr/>
        </p:nvCxnSpPr>
        <p:spPr bwMode="auto">
          <a:xfrm>
            <a:off x="6090139" y="4363915"/>
            <a:ext cx="77079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163410" y="5399943"/>
            <a:ext cx="1412526" cy="77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it-IT" altLang="en-US" sz="2215"/>
              <a:t>Flusso finanziario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7536361" y="5398477"/>
            <a:ext cx="1399709" cy="77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it-IT" altLang="en-US" sz="2215"/>
              <a:t>Flusso monetario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045866" y="3249098"/>
            <a:ext cx="272300" cy="54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en-US" sz="2954" i="1" dirty="0"/>
              <a:t>-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8193781" y="3256074"/>
            <a:ext cx="272300" cy="54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en-US" sz="2954" i="1" dirty="0"/>
              <a:t>-</a:t>
            </a:r>
          </a:p>
        </p:txBody>
      </p:sp>
      <p:cxnSp>
        <p:nvCxnSpPr>
          <p:cNvPr id="9233" name="AutoShape 17"/>
          <p:cNvCxnSpPr>
            <a:cxnSpLocks noChangeShapeType="1"/>
          </p:cNvCxnSpPr>
          <p:nvPr/>
        </p:nvCxnSpPr>
        <p:spPr bwMode="auto">
          <a:xfrm>
            <a:off x="1869673" y="4890854"/>
            <a:ext cx="0" cy="4894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4" name="AutoShape 18"/>
          <p:cNvCxnSpPr>
            <a:cxnSpLocks noChangeShapeType="1"/>
          </p:cNvCxnSpPr>
          <p:nvPr/>
        </p:nvCxnSpPr>
        <p:spPr bwMode="auto">
          <a:xfrm flipH="1">
            <a:off x="8244680" y="4743451"/>
            <a:ext cx="1465" cy="65502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8354088"/>
      </p:ext>
    </p:extLst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Settings\Administrator\Dati applicazioni\Microsoft\Modelli\ea.pot</Template>
  <TotalTime>642</TotalTime>
  <Words>362</Words>
  <Application>Microsoft Macintosh PowerPoint</Application>
  <PresentationFormat>Presentazione su schermo (4:3)</PresentationFormat>
  <Paragraphs>71</Paragraphs>
  <Slides>8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Times New Roman</vt:lpstr>
      <vt:lpstr>Wingdings</vt:lpstr>
      <vt:lpstr>ea</vt:lpstr>
      <vt:lpstr>Documento di Microsoft Word 97 - 2004</vt:lpstr>
      <vt:lpstr>Documento</vt:lpstr>
      <vt:lpstr>Equazione</vt:lpstr>
      <vt:lpstr>Relazione fonti-impieghi (II)</vt:lpstr>
      <vt:lpstr>Capitale circolante netto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Microsoft Office User</cp:lastModifiedBy>
  <cp:revision>60</cp:revision>
  <dcterms:created xsi:type="dcterms:W3CDTF">2005-09-20T10:34:20Z</dcterms:created>
  <dcterms:modified xsi:type="dcterms:W3CDTF">2019-05-14T07:01:53Z</dcterms:modified>
</cp:coreProperties>
</file>