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7" r:id="rId4"/>
    <p:sldId id="264" r:id="rId5"/>
    <p:sldId id="268" r:id="rId6"/>
    <p:sldId id="269" r:id="rId7"/>
    <p:sldId id="270" r:id="rId8"/>
    <p:sldId id="271" r:id="rId9"/>
    <p:sldId id="272" r:id="rId10"/>
    <p:sldId id="273" r:id="rId11"/>
    <p:sldId id="274" r:id="rId12"/>
    <p:sldId id="275" r:id="rId13"/>
    <p:sldId id="276" r:id="rId14"/>
    <p:sldId id="278" r:id="rId15"/>
    <p:sldId id="279" r:id="rId16"/>
    <p:sldId id="282" r:id="rId17"/>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23" d="100"/>
          <a:sy n="123" d="100"/>
        </p:scale>
        <p:origin x="114"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B2B44412-BBD2-4FD3-B90C-E7FF1DEC3613}" type="datetimeFigureOut">
              <a:rPr lang="it-IT" smtClean="0"/>
              <a:t>17/03/2024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A708B7C-3810-4F0F-8B36-7D1ABD256A36}" type="slidenum">
              <a:rPr lang="it-IT" smtClean="0"/>
              <a:t>‹N›</a:t>
            </a:fld>
            <a:endParaRPr lang="it-IT"/>
          </a:p>
        </p:txBody>
      </p:sp>
    </p:spTree>
    <p:extLst>
      <p:ext uri="{BB962C8B-B14F-4D97-AF65-F5344CB8AC3E}">
        <p14:creationId xmlns:p14="http://schemas.microsoft.com/office/powerpoint/2010/main" val="2370859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B2B44412-BBD2-4FD3-B90C-E7FF1DEC3613}" type="datetimeFigureOut">
              <a:rPr lang="it-IT" smtClean="0"/>
              <a:t>17/03/2024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A708B7C-3810-4F0F-8B36-7D1ABD256A36}" type="slidenum">
              <a:rPr lang="it-IT" smtClean="0"/>
              <a:t>‹N›</a:t>
            </a:fld>
            <a:endParaRPr lang="it-IT"/>
          </a:p>
        </p:txBody>
      </p:sp>
    </p:spTree>
    <p:extLst>
      <p:ext uri="{BB962C8B-B14F-4D97-AF65-F5344CB8AC3E}">
        <p14:creationId xmlns:p14="http://schemas.microsoft.com/office/powerpoint/2010/main" val="1948546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B2B44412-BBD2-4FD3-B90C-E7FF1DEC3613}" type="datetimeFigureOut">
              <a:rPr lang="it-IT" smtClean="0"/>
              <a:t>17/03/2024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A708B7C-3810-4F0F-8B36-7D1ABD256A36}" type="slidenum">
              <a:rPr lang="it-IT" smtClean="0"/>
              <a:t>‹N›</a:t>
            </a:fld>
            <a:endParaRPr lang="it-IT"/>
          </a:p>
        </p:txBody>
      </p:sp>
    </p:spTree>
    <p:extLst>
      <p:ext uri="{BB962C8B-B14F-4D97-AF65-F5344CB8AC3E}">
        <p14:creationId xmlns:p14="http://schemas.microsoft.com/office/powerpoint/2010/main" val="3834716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B2B44412-BBD2-4FD3-B90C-E7FF1DEC3613}" type="datetimeFigureOut">
              <a:rPr lang="it-IT" smtClean="0"/>
              <a:t>17/03/2024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A708B7C-3810-4F0F-8B36-7D1ABD256A36}" type="slidenum">
              <a:rPr lang="it-IT" smtClean="0"/>
              <a:t>‹N›</a:t>
            </a:fld>
            <a:endParaRPr lang="it-IT"/>
          </a:p>
        </p:txBody>
      </p:sp>
    </p:spTree>
    <p:extLst>
      <p:ext uri="{BB962C8B-B14F-4D97-AF65-F5344CB8AC3E}">
        <p14:creationId xmlns:p14="http://schemas.microsoft.com/office/powerpoint/2010/main" val="2009360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fld id="{B2B44412-BBD2-4FD3-B90C-E7FF1DEC3613}" type="datetimeFigureOut">
              <a:rPr lang="it-IT" smtClean="0"/>
              <a:t>17/03/2024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A708B7C-3810-4F0F-8B36-7D1ABD256A36}" type="slidenum">
              <a:rPr lang="it-IT" smtClean="0"/>
              <a:t>‹N›</a:t>
            </a:fld>
            <a:endParaRPr lang="it-IT"/>
          </a:p>
        </p:txBody>
      </p:sp>
    </p:spTree>
    <p:extLst>
      <p:ext uri="{BB962C8B-B14F-4D97-AF65-F5344CB8AC3E}">
        <p14:creationId xmlns:p14="http://schemas.microsoft.com/office/powerpoint/2010/main" val="3020547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B2B44412-BBD2-4FD3-B90C-E7FF1DEC3613}" type="datetimeFigureOut">
              <a:rPr lang="it-IT" smtClean="0"/>
              <a:t>17/03/2024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A708B7C-3810-4F0F-8B36-7D1ABD256A36}" type="slidenum">
              <a:rPr lang="it-IT" smtClean="0"/>
              <a:t>‹N›</a:t>
            </a:fld>
            <a:endParaRPr lang="it-IT"/>
          </a:p>
        </p:txBody>
      </p:sp>
    </p:spTree>
    <p:extLst>
      <p:ext uri="{BB962C8B-B14F-4D97-AF65-F5344CB8AC3E}">
        <p14:creationId xmlns:p14="http://schemas.microsoft.com/office/powerpoint/2010/main" val="265953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B2B44412-BBD2-4FD3-B90C-E7FF1DEC3613}" type="datetimeFigureOut">
              <a:rPr lang="it-IT" smtClean="0"/>
              <a:t>17/03/2024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A708B7C-3810-4F0F-8B36-7D1ABD256A36}" type="slidenum">
              <a:rPr lang="it-IT" smtClean="0"/>
              <a:t>‹N›</a:t>
            </a:fld>
            <a:endParaRPr lang="it-IT"/>
          </a:p>
        </p:txBody>
      </p:sp>
    </p:spTree>
    <p:extLst>
      <p:ext uri="{BB962C8B-B14F-4D97-AF65-F5344CB8AC3E}">
        <p14:creationId xmlns:p14="http://schemas.microsoft.com/office/powerpoint/2010/main" val="603968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B2B44412-BBD2-4FD3-B90C-E7FF1DEC3613}" type="datetimeFigureOut">
              <a:rPr lang="it-IT" smtClean="0"/>
              <a:t>17/03/2024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A708B7C-3810-4F0F-8B36-7D1ABD256A36}" type="slidenum">
              <a:rPr lang="it-IT" smtClean="0"/>
              <a:t>‹N›</a:t>
            </a:fld>
            <a:endParaRPr lang="it-IT"/>
          </a:p>
        </p:txBody>
      </p:sp>
    </p:spTree>
    <p:extLst>
      <p:ext uri="{BB962C8B-B14F-4D97-AF65-F5344CB8AC3E}">
        <p14:creationId xmlns:p14="http://schemas.microsoft.com/office/powerpoint/2010/main" val="3531728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2B44412-BBD2-4FD3-B90C-E7FF1DEC3613}" type="datetimeFigureOut">
              <a:rPr lang="it-IT" smtClean="0"/>
              <a:t>17/03/2024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A708B7C-3810-4F0F-8B36-7D1ABD256A36}" type="slidenum">
              <a:rPr lang="it-IT" smtClean="0"/>
              <a:t>‹N›</a:t>
            </a:fld>
            <a:endParaRPr lang="it-IT"/>
          </a:p>
        </p:txBody>
      </p:sp>
    </p:spTree>
    <p:extLst>
      <p:ext uri="{BB962C8B-B14F-4D97-AF65-F5344CB8AC3E}">
        <p14:creationId xmlns:p14="http://schemas.microsoft.com/office/powerpoint/2010/main" val="1536619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B2B44412-BBD2-4FD3-B90C-E7FF1DEC3613}" type="datetimeFigureOut">
              <a:rPr lang="it-IT" smtClean="0"/>
              <a:t>17/03/2024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A708B7C-3810-4F0F-8B36-7D1ABD256A36}" type="slidenum">
              <a:rPr lang="it-IT" smtClean="0"/>
              <a:t>‹N›</a:t>
            </a:fld>
            <a:endParaRPr lang="it-IT"/>
          </a:p>
        </p:txBody>
      </p:sp>
    </p:spTree>
    <p:extLst>
      <p:ext uri="{BB962C8B-B14F-4D97-AF65-F5344CB8AC3E}">
        <p14:creationId xmlns:p14="http://schemas.microsoft.com/office/powerpoint/2010/main" val="3535632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B2B44412-BBD2-4FD3-B90C-E7FF1DEC3613}" type="datetimeFigureOut">
              <a:rPr lang="it-IT" smtClean="0"/>
              <a:t>17/03/2024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A708B7C-3810-4F0F-8B36-7D1ABD256A36}" type="slidenum">
              <a:rPr lang="it-IT" smtClean="0"/>
              <a:t>‹N›</a:t>
            </a:fld>
            <a:endParaRPr lang="it-IT"/>
          </a:p>
        </p:txBody>
      </p:sp>
    </p:spTree>
    <p:extLst>
      <p:ext uri="{BB962C8B-B14F-4D97-AF65-F5344CB8AC3E}">
        <p14:creationId xmlns:p14="http://schemas.microsoft.com/office/powerpoint/2010/main" val="3433362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B44412-BBD2-4FD3-B90C-E7FF1DEC3613}" type="datetimeFigureOut">
              <a:rPr lang="it-IT" smtClean="0"/>
              <a:t>17/03/2024</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708B7C-3810-4F0F-8B36-7D1ABD256A36}" type="slidenum">
              <a:rPr lang="it-IT" smtClean="0"/>
              <a:t>‹N›</a:t>
            </a:fld>
            <a:endParaRPr lang="it-IT"/>
          </a:p>
        </p:txBody>
      </p:sp>
    </p:spTree>
    <p:extLst>
      <p:ext uri="{BB962C8B-B14F-4D97-AF65-F5344CB8AC3E}">
        <p14:creationId xmlns:p14="http://schemas.microsoft.com/office/powerpoint/2010/main" val="25177631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numero diapositiva 3"/>
          <p:cNvSpPr>
            <a:spLocks noGrp="1"/>
          </p:cNvSpPr>
          <p:nvPr>
            <p:ph type="sldNum" sz="quarter" idx="12"/>
          </p:nvPr>
        </p:nvSpPr>
        <p:spPr>
          <a:noFill/>
        </p:spPr>
        <p:txBody>
          <a:bodyPr/>
          <a:lstStyle/>
          <a:p>
            <a:fld id="{436D37D6-E02C-49D6-99F2-4E0528345C92}" type="slidenum">
              <a:rPr lang="it-IT" smtClean="0"/>
              <a:pPr/>
              <a:t>1</a:t>
            </a:fld>
            <a:endParaRPr lang="it-IT"/>
          </a:p>
        </p:txBody>
      </p:sp>
      <p:sp>
        <p:nvSpPr>
          <p:cNvPr id="2" name="Titolo 1"/>
          <p:cNvSpPr>
            <a:spLocks noGrp="1"/>
          </p:cNvSpPr>
          <p:nvPr>
            <p:ph type="title" idx="4294967295"/>
          </p:nvPr>
        </p:nvSpPr>
        <p:spPr>
          <a:xfrm>
            <a:off x="2141991" y="706685"/>
            <a:ext cx="8229600" cy="850107"/>
          </a:xfrm>
        </p:spPr>
        <p:style>
          <a:lnRef idx="2">
            <a:schemeClr val="accent2"/>
          </a:lnRef>
          <a:fillRef idx="1">
            <a:schemeClr val="lt1"/>
          </a:fillRef>
          <a:effectRef idx="0">
            <a:schemeClr val="accent2"/>
          </a:effectRef>
          <a:fontRef idx="minor">
            <a:schemeClr val="dk1"/>
          </a:fontRef>
        </p:style>
        <p:txBody>
          <a:bodyPr rtlCol="0">
            <a:normAutofit/>
          </a:bodyPr>
          <a:lstStyle/>
          <a:p>
            <a:pPr algn="ctr">
              <a:defRPr/>
            </a:pPr>
            <a:r>
              <a:rPr lang="it-IT" sz="3200" dirty="0">
                <a:solidFill>
                  <a:srgbClr val="FF0000"/>
                </a:solidFill>
                <a:effectLst>
                  <a:outerShdw blurRad="38100" dist="38100" dir="2700000" algn="tl">
                    <a:srgbClr val="000000">
                      <a:alpha val="43137"/>
                    </a:srgbClr>
                  </a:outerShdw>
                </a:effectLst>
              </a:rPr>
              <a:t> LA STRUTTURA DELL’IMPOSTA </a:t>
            </a:r>
          </a:p>
        </p:txBody>
      </p:sp>
      <p:sp>
        <p:nvSpPr>
          <p:cNvPr id="15363" name="Segnaposto contenuto 2"/>
          <p:cNvSpPr>
            <a:spLocks noGrp="1"/>
          </p:cNvSpPr>
          <p:nvPr>
            <p:ph idx="4294967295"/>
          </p:nvPr>
        </p:nvSpPr>
        <p:spPr>
          <a:xfrm>
            <a:off x="1981200" y="1789611"/>
            <a:ext cx="8229600" cy="4931864"/>
          </a:xfrm>
        </p:spPr>
        <p:txBody>
          <a:bodyPr>
            <a:normAutofit/>
          </a:bodyPr>
          <a:lstStyle/>
          <a:p>
            <a:pPr algn="just" eaLnBrk="1" hangingPunct="1">
              <a:lnSpc>
                <a:spcPct val="90000"/>
              </a:lnSpc>
            </a:pPr>
            <a:endParaRPr lang="it-IT" sz="2200" dirty="0"/>
          </a:p>
          <a:p>
            <a:pPr algn="just"/>
            <a:r>
              <a:rPr lang="it-IT" sz="2200" dirty="0"/>
              <a:t>L’imposta, come istituto giuridico, si può configurare come un debito del contribuente (obbligazione tributaria) che trova la sua causa in un fatto economico (presupposto) assunto dalla legge come manifestazione di capacità contributiva al quale viene commisurata la somma da pagare.</a:t>
            </a:r>
          </a:p>
          <a:p>
            <a:pPr algn="just"/>
            <a:endParaRPr lang="it-IT" sz="2200" dirty="0"/>
          </a:p>
          <a:p>
            <a:pPr algn="just"/>
            <a:r>
              <a:rPr lang="it-IT" sz="2200" i="1" dirty="0"/>
              <a:t>Definizione di imposta</a:t>
            </a:r>
            <a:r>
              <a:rPr lang="it-IT" sz="2200" cap="small" dirty="0"/>
              <a:t>: </a:t>
            </a:r>
            <a:r>
              <a:rPr lang="it-IT" sz="2200" dirty="0"/>
              <a:t> una parte (aliquota) di una somma definita (imponibile) che un soggetto passivo deve corrispondere ad un ente pubblico (soggetto attivo) al verificarsi di una determinata situazione di fatto (presupposto)</a:t>
            </a:r>
          </a:p>
          <a:p>
            <a:endParaRPr lang="it-IT" dirty="0"/>
          </a:p>
          <a:p>
            <a:pPr algn="just" eaLnBrk="1" hangingPunct="1">
              <a:lnSpc>
                <a:spcPct val="90000"/>
              </a:lnSpc>
            </a:pPr>
            <a:endParaRPr lang="it-IT" sz="2000" dirty="0"/>
          </a:p>
        </p:txBody>
      </p:sp>
    </p:spTree>
    <p:extLst>
      <p:ext uri="{BB962C8B-B14F-4D97-AF65-F5344CB8AC3E}">
        <p14:creationId xmlns:p14="http://schemas.microsoft.com/office/powerpoint/2010/main" val="34174519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numero diapositiva 3"/>
          <p:cNvSpPr>
            <a:spLocks noGrp="1"/>
          </p:cNvSpPr>
          <p:nvPr>
            <p:ph type="sldNum" sz="quarter" idx="12"/>
          </p:nvPr>
        </p:nvSpPr>
        <p:spPr>
          <a:noFill/>
        </p:spPr>
        <p:txBody>
          <a:bodyPr/>
          <a:lstStyle/>
          <a:p>
            <a:fld id="{436D37D6-E02C-49D6-99F2-4E0528345C92}" type="slidenum">
              <a:rPr lang="it-IT" smtClean="0"/>
              <a:pPr/>
              <a:t>10</a:t>
            </a:fld>
            <a:endParaRPr lang="it-IT"/>
          </a:p>
        </p:txBody>
      </p:sp>
      <p:sp>
        <p:nvSpPr>
          <p:cNvPr id="15363" name="Segnaposto contenuto 2"/>
          <p:cNvSpPr>
            <a:spLocks noGrp="1"/>
          </p:cNvSpPr>
          <p:nvPr>
            <p:ph idx="4294967295"/>
          </p:nvPr>
        </p:nvSpPr>
        <p:spPr>
          <a:xfrm>
            <a:off x="1436914" y="483325"/>
            <a:ext cx="8948057" cy="5873025"/>
          </a:xfrm>
        </p:spPr>
        <p:txBody>
          <a:bodyPr>
            <a:noAutofit/>
          </a:bodyPr>
          <a:lstStyle/>
          <a:p>
            <a:pPr algn="just"/>
            <a:r>
              <a:rPr lang="it-IT" sz="2200" dirty="0"/>
              <a:t>b) La scelta, opzionale, di avvalersi di determinati regimi fiscali (es. dichiarazione congiunta tra i coniugi, ai sensi dell’art. 17 della l. 13/4/1977, n. 114 che, nel consentire il vantaggio di poter  «compensare» i crediti d’imposta di un coniuge con il debito d’imposta dell’altro coniuge, al contempo fa nascere una reciproca responsabilità d’imposta in capo a ciascun coniuge per i debiti tributari dell’altro).</a:t>
            </a:r>
          </a:p>
          <a:p>
            <a:pPr algn="just"/>
            <a:endParaRPr lang="it-IT" sz="2200" dirty="0"/>
          </a:p>
          <a:p>
            <a:pPr algn="just"/>
            <a:r>
              <a:rPr lang="it-IT" sz="2200" dirty="0"/>
              <a:t>Art. 64 del </a:t>
            </a:r>
            <a:r>
              <a:rPr lang="it-IT" sz="2200" dirty="0" err="1"/>
              <a:t>d.P.R.</a:t>
            </a:r>
            <a:r>
              <a:rPr lang="it-IT" sz="2200" dirty="0"/>
              <a:t> n. 600/1973, al primo comma, definisce </a:t>
            </a:r>
            <a:r>
              <a:rPr lang="it-IT" sz="2200" b="1" dirty="0"/>
              <a:t>«sostituto d’imposta» </a:t>
            </a:r>
            <a:r>
              <a:rPr lang="it-IT" sz="2200" dirty="0"/>
              <a:t>«</a:t>
            </a:r>
            <a:r>
              <a:rPr lang="it-IT" sz="2200" i="1" dirty="0"/>
              <a:t>chi in forza di disposizioni di legge è obbligato al pagamento di imposte in luogo di altri, per fatti o situazioni a questi riferibili ed anche a titolo di acconto, deve esercitare la rivalsa se non è diversamente stabilito in modo espresso</a:t>
            </a:r>
            <a:r>
              <a:rPr lang="it-IT" sz="2200" dirty="0"/>
              <a:t>»</a:t>
            </a:r>
            <a:r>
              <a:rPr lang="it-IT" sz="2200" i="1" dirty="0"/>
              <a:t>. </a:t>
            </a:r>
          </a:p>
          <a:p>
            <a:pPr algn="just"/>
            <a:endParaRPr lang="it-IT" sz="2200" i="1" dirty="0"/>
          </a:p>
          <a:p>
            <a:r>
              <a:rPr lang="it-IT" sz="2200" dirty="0"/>
              <a:t>Il sostituto è gravato di un’obbligazione tributaria di pagamento in ragione di una </a:t>
            </a:r>
            <a:r>
              <a:rPr lang="it-IT" sz="2200" b="1" dirty="0"/>
              <a:t>capacità contributiva altrui</a:t>
            </a:r>
            <a:r>
              <a:rPr lang="it-IT" sz="2200" dirty="0"/>
              <a:t>.</a:t>
            </a:r>
          </a:p>
          <a:p>
            <a:endParaRPr lang="it-IT" sz="2200" dirty="0"/>
          </a:p>
        </p:txBody>
      </p:sp>
    </p:spTree>
    <p:extLst>
      <p:ext uri="{BB962C8B-B14F-4D97-AF65-F5344CB8AC3E}">
        <p14:creationId xmlns:p14="http://schemas.microsoft.com/office/powerpoint/2010/main" val="2228163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numero diapositiva 3"/>
          <p:cNvSpPr>
            <a:spLocks noGrp="1"/>
          </p:cNvSpPr>
          <p:nvPr>
            <p:ph type="sldNum" sz="quarter" idx="12"/>
          </p:nvPr>
        </p:nvSpPr>
        <p:spPr>
          <a:noFill/>
        </p:spPr>
        <p:txBody>
          <a:bodyPr/>
          <a:lstStyle/>
          <a:p>
            <a:fld id="{436D37D6-E02C-49D6-99F2-4E0528345C92}" type="slidenum">
              <a:rPr lang="it-IT" smtClean="0"/>
              <a:pPr/>
              <a:t>11</a:t>
            </a:fld>
            <a:endParaRPr lang="it-IT"/>
          </a:p>
        </p:txBody>
      </p:sp>
      <p:sp>
        <p:nvSpPr>
          <p:cNvPr id="15363" name="Segnaposto contenuto 2"/>
          <p:cNvSpPr>
            <a:spLocks noGrp="1"/>
          </p:cNvSpPr>
          <p:nvPr>
            <p:ph idx="4294967295"/>
          </p:nvPr>
        </p:nvSpPr>
        <p:spPr>
          <a:xfrm>
            <a:off x="2037807" y="1123405"/>
            <a:ext cx="7837714" cy="5232945"/>
          </a:xfrm>
        </p:spPr>
        <p:txBody>
          <a:bodyPr>
            <a:noAutofit/>
          </a:bodyPr>
          <a:lstStyle/>
          <a:p>
            <a:pPr algn="just"/>
            <a:r>
              <a:rPr lang="it-IT" sz="2200" dirty="0"/>
              <a:t>Diversamente dall’ipotesi del responsabile d’imposta non sussiste alcuna coobbligazione solidale tra sostituto e sostituito. Il sostituto, infatti, è chiamato per legge a «sostituire» il soggetto passivo del tributo (sostituito) nell’adempimento di una specifica obbligazione tributaria che grava solo sul sostituto ma che è riferibile alla capacità contributiva del sostituito/contribuente.</a:t>
            </a:r>
          </a:p>
          <a:p>
            <a:pPr algn="just"/>
            <a:r>
              <a:rPr lang="it-IT" sz="2200" dirty="0"/>
              <a:t>Al sostituto la norma attribuisce un diritto di rivalsa (per l’intero), anche in questo caso in ossequio alla ripartizione costituzionale del carico tributario. Nel caso del sostituto d’imposta, diversamente dal responsabile d’imposta, unitamente al diritto di rivalsa sussiste normalmente anche un obbligo di rivalsa (per l’intero), autonomamente sanzionabile.</a:t>
            </a:r>
          </a:p>
          <a:p>
            <a:pPr algn="just"/>
            <a:r>
              <a:rPr lang="it-IT" sz="2200" dirty="0"/>
              <a:t>L’obbligo di pagamento che grava sul sostituto d’imposta, non essendo in sé sorretto dall’art. 53 </a:t>
            </a:r>
            <a:r>
              <a:rPr lang="it-IT" sz="2200" dirty="0" err="1"/>
              <a:t>Cost</a:t>
            </a:r>
            <a:r>
              <a:rPr lang="it-IT" sz="2200" dirty="0"/>
              <a:t>., richiede altresì, come già detto nel caso del responsabile d’imposta, un’autonoma verifica di compatibilità sul piano costituzionale.</a:t>
            </a:r>
          </a:p>
          <a:p>
            <a:pPr algn="just"/>
            <a:endParaRPr lang="it-IT" sz="2200" dirty="0"/>
          </a:p>
        </p:txBody>
      </p:sp>
    </p:spTree>
    <p:extLst>
      <p:ext uri="{BB962C8B-B14F-4D97-AF65-F5344CB8AC3E}">
        <p14:creationId xmlns:p14="http://schemas.microsoft.com/office/powerpoint/2010/main" val="1931385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numero diapositiva 3"/>
          <p:cNvSpPr>
            <a:spLocks noGrp="1"/>
          </p:cNvSpPr>
          <p:nvPr>
            <p:ph type="sldNum" sz="quarter" idx="12"/>
          </p:nvPr>
        </p:nvSpPr>
        <p:spPr>
          <a:noFill/>
        </p:spPr>
        <p:txBody>
          <a:bodyPr/>
          <a:lstStyle/>
          <a:p>
            <a:fld id="{436D37D6-E02C-49D6-99F2-4E0528345C92}" type="slidenum">
              <a:rPr lang="it-IT" smtClean="0"/>
              <a:pPr/>
              <a:t>12</a:t>
            </a:fld>
            <a:endParaRPr lang="it-IT"/>
          </a:p>
        </p:txBody>
      </p:sp>
      <p:sp>
        <p:nvSpPr>
          <p:cNvPr id="15363" name="Segnaposto contenuto 2"/>
          <p:cNvSpPr>
            <a:spLocks noGrp="1"/>
          </p:cNvSpPr>
          <p:nvPr>
            <p:ph idx="4294967295"/>
          </p:nvPr>
        </p:nvSpPr>
        <p:spPr>
          <a:xfrm>
            <a:off x="1815737" y="483325"/>
            <a:ext cx="8242663" cy="5873025"/>
          </a:xfrm>
        </p:spPr>
        <p:txBody>
          <a:bodyPr>
            <a:noAutofit/>
          </a:bodyPr>
          <a:lstStyle/>
          <a:p>
            <a:pPr algn="just"/>
            <a:endParaRPr lang="it-IT" sz="2200" dirty="0"/>
          </a:p>
          <a:p>
            <a:pPr algn="just"/>
            <a:endParaRPr lang="it-IT" sz="2200" dirty="0"/>
          </a:p>
          <a:p>
            <a:pPr algn="just"/>
            <a:r>
              <a:rPr lang="it-IT" sz="2200" dirty="0"/>
              <a:t>L’imputazione dell’obbligo di sostituto d’imposta si deve fondare sull’esistenza di un «rapporto di provvista», cioè su di una vicenda economico-negoziale che consenta al sostituto di disporre preventivamente di somme del sostituito, sulle quali effettuare agevolmente la rivalsa per l’adempimento dell’obbligazione tributaria a lui imputata quale sostituto.</a:t>
            </a:r>
          </a:p>
          <a:p>
            <a:pPr algn="just"/>
            <a:endParaRPr lang="it-IT" sz="2200" dirty="0"/>
          </a:p>
          <a:p>
            <a:pPr algn="just"/>
            <a:r>
              <a:rPr lang="it-IT" sz="2200" dirty="0"/>
              <a:t>Il sostituto, cioè, ha il diritto/obbligo, in base alla legge tributaria, di operare una «ritenuta» su somme di spettanza del sostituito/contribuente ma di cui egli ha la materiale disponibilità, per poi adempiere l’obbligazione tributaria a lui imputata nella qualità di sostituto d’imposta.</a:t>
            </a:r>
          </a:p>
          <a:p>
            <a:pPr algn="just"/>
            <a:endParaRPr lang="it-IT" sz="2200" dirty="0"/>
          </a:p>
          <a:p>
            <a:pPr algn="just"/>
            <a:r>
              <a:rPr lang="it-IT" sz="2200" dirty="0"/>
              <a:t>Ritenuta a titolo d’acconto/ ritenuta a titolo d’imposta</a:t>
            </a:r>
          </a:p>
        </p:txBody>
      </p:sp>
    </p:spTree>
    <p:extLst>
      <p:ext uri="{BB962C8B-B14F-4D97-AF65-F5344CB8AC3E}">
        <p14:creationId xmlns:p14="http://schemas.microsoft.com/office/powerpoint/2010/main" val="1408270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numero diapositiva 3"/>
          <p:cNvSpPr>
            <a:spLocks noGrp="1"/>
          </p:cNvSpPr>
          <p:nvPr>
            <p:ph type="sldNum" sz="quarter" idx="12"/>
          </p:nvPr>
        </p:nvSpPr>
        <p:spPr>
          <a:noFill/>
        </p:spPr>
        <p:txBody>
          <a:bodyPr/>
          <a:lstStyle/>
          <a:p>
            <a:fld id="{436D37D6-E02C-49D6-99F2-4E0528345C92}" type="slidenum">
              <a:rPr lang="it-IT" smtClean="0"/>
              <a:pPr/>
              <a:t>13</a:t>
            </a:fld>
            <a:endParaRPr lang="it-IT"/>
          </a:p>
        </p:txBody>
      </p:sp>
      <p:sp>
        <p:nvSpPr>
          <p:cNvPr id="15363" name="Segnaposto contenuto 2"/>
          <p:cNvSpPr>
            <a:spLocks noGrp="1"/>
          </p:cNvSpPr>
          <p:nvPr>
            <p:ph idx="4294967295"/>
          </p:nvPr>
        </p:nvSpPr>
        <p:spPr>
          <a:xfrm>
            <a:off x="1815737" y="1593669"/>
            <a:ext cx="8242663" cy="4762681"/>
          </a:xfrm>
        </p:spPr>
        <p:txBody>
          <a:bodyPr>
            <a:noAutofit/>
          </a:bodyPr>
          <a:lstStyle/>
          <a:p>
            <a:pPr algn="just"/>
            <a:r>
              <a:rPr lang="it-IT" sz="2200" dirty="0"/>
              <a:t>Nel caso delle </a:t>
            </a:r>
            <a:r>
              <a:rPr lang="it-IT" sz="2200" u="sng" dirty="0"/>
              <a:t>ritenute a titolo d’imposta</a:t>
            </a:r>
            <a:r>
              <a:rPr lang="it-IT" sz="2200" dirty="0"/>
              <a:t>, una volta che il sostituto ha operato la ritenuta prevista dalla legge su determinate somme, il prelievo tributario sulle stesse si intende interamente realizzato.</a:t>
            </a:r>
          </a:p>
          <a:p>
            <a:pPr algn="just"/>
            <a:endParaRPr lang="it-IT" sz="2200" dirty="0"/>
          </a:p>
          <a:p>
            <a:pPr algn="just"/>
            <a:r>
              <a:rPr lang="it-IT" sz="2200" dirty="0"/>
              <a:t>Le </a:t>
            </a:r>
            <a:r>
              <a:rPr lang="it-IT" sz="2200" u="sng" dirty="0"/>
              <a:t>ritenute operate a titolo di acconto </a:t>
            </a:r>
            <a:r>
              <a:rPr lang="it-IT" sz="2200" dirty="0"/>
              <a:t>dal sostituto, diversamente da quelle operate a titolo d’imposta, non sottraggono i redditi su cui sono applicate le ritenute dal regime ordinario di tassazione, così come per essi vigente in capo al sostituito.</a:t>
            </a:r>
          </a:p>
        </p:txBody>
      </p:sp>
    </p:spTree>
    <p:extLst>
      <p:ext uri="{BB962C8B-B14F-4D97-AF65-F5344CB8AC3E}">
        <p14:creationId xmlns:p14="http://schemas.microsoft.com/office/powerpoint/2010/main" val="1591456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numero diapositiva 3"/>
          <p:cNvSpPr>
            <a:spLocks noGrp="1"/>
          </p:cNvSpPr>
          <p:nvPr>
            <p:ph type="sldNum" sz="quarter" idx="12"/>
          </p:nvPr>
        </p:nvSpPr>
        <p:spPr>
          <a:noFill/>
        </p:spPr>
        <p:txBody>
          <a:bodyPr/>
          <a:lstStyle/>
          <a:p>
            <a:fld id="{436D37D6-E02C-49D6-99F2-4E0528345C92}" type="slidenum">
              <a:rPr lang="it-IT" smtClean="0"/>
              <a:pPr/>
              <a:t>14</a:t>
            </a:fld>
            <a:endParaRPr lang="it-IT"/>
          </a:p>
        </p:txBody>
      </p:sp>
      <p:sp>
        <p:nvSpPr>
          <p:cNvPr id="15363" name="Segnaposto contenuto 2"/>
          <p:cNvSpPr>
            <a:spLocks noGrp="1"/>
          </p:cNvSpPr>
          <p:nvPr>
            <p:ph idx="4294967295"/>
          </p:nvPr>
        </p:nvSpPr>
        <p:spPr>
          <a:xfrm>
            <a:off x="1815737" y="496389"/>
            <a:ext cx="8516983" cy="6225085"/>
          </a:xfrm>
        </p:spPr>
        <p:txBody>
          <a:bodyPr>
            <a:noAutofit/>
          </a:bodyPr>
          <a:lstStyle/>
          <a:p>
            <a:pPr marL="0" indent="0">
              <a:buNone/>
            </a:pPr>
            <a:r>
              <a:rPr lang="it-IT" dirty="0"/>
              <a:t> </a:t>
            </a:r>
            <a:r>
              <a:rPr lang="it-IT" sz="2200" u="sng" dirty="0"/>
              <a:t>Soggetti attivi</a:t>
            </a:r>
            <a:r>
              <a:rPr lang="it-IT" sz="2200" i="1" dirty="0"/>
              <a:t>: </a:t>
            </a:r>
            <a:r>
              <a:rPr lang="it-IT" sz="2200" dirty="0"/>
              <a:t> lo Stato, i  Comuni, le Province, le Regioni, le Aree metropolitane, le Camere di Commercio, le Aziende di cura e di soggiorno e turismo.</a:t>
            </a:r>
          </a:p>
          <a:p>
            <a:pPr algn="just"/>
            <a:endParaRPr lang="it-IT" sz="2200" dirty="0"/>
          </a:p>
          <a:p>
            <a:pPr algn="just"/>
            <a:r>
              <a:rPr lang="it-IT" sz="2200" dirty="0"/>
              <a:t>La maggior parte delle imposte sono erariali; soggetto attivo è, in questi casi, lo Stato, il quale può istituire ed applicare i tributi senza limiti che non siano quelli della Costituzione (artt. 23 e 53).</a:t>
            </a:r>
          </a:p>
          <a:p>
            <a:pPr algn="just"/>
            <a:endParaRPr lang="it-IT" sz="2200" dirty="0"/>
          </a:p>
          <a:p>
            <a:pPr algn="just"/>
            <a:r>
              <a:rPr lang="it-IT" sz="2200" dirty="0"/>
              <a:t>Riparto tra potestà legislativa dello Stato e autonomia tributaria degli enti locali, anche in ragione della riforma del Titolo V della Costituzione (artt. 23 , 117 </a:t>
            </a:r>
            <a:r>
              <a:rPr lang="it-IT" sz="2200" dirty="0" err="1"/>
              <a:t>Cost</a:t>
            </a:r>
            <a:r>
              <a:rPr lang="it-IT" sz="2200" dirty="0"/>
              <a:t> e 119 </a:t>
            </a:r>
            <a:r>
              <a:rPr lang="it-IT" sz="2200" dirty="0" err="1"/>
              <a:t>Cost</a:t>
            </a:r>
            <a:r>
              <a:rPr lang="it-IT" sz="2200" dirty="0"/>
              <a:t>.).</a:t>
            </a:r>
          </a:p>
          <a:p>
            <a:pPr algn="just"/>
            <a:endParaRPr lang="it-IT" sz="2200" dirty="0"/>
          </a:p>
          <a:p>
            <a:pPr algn="just"/>
            <a:r>
              <a:rPr lang="it-IT" sz="2200" dirty="0"/>
              <a:t>Con specifico riferimento al potere regolamentare di province e comuni in ambito tributario, l’art. 52 del d.lgs. 446/1997 espressamente stabilisce che i regolamenti di comuni e province non possono definire le fattispecie imponibili, i soggetti passivi e l’aliquota massima dei tributi.</a:t>
            </a:r>
          </a:p>
        </p:txBody>
      </p:sp>
    </p:spTree>
    <p:extLst>
      <p:ext uri="{BB962C8B-B14F-4D97-AF65-F5344CB8AC3E}">
        <p14:creationId xmlns:p14="http://schemas.microsoft.com/office/powerpoint/2010/main" val="3470924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numero diapositiva 3"/>
          <p:cNvSpPr>
            <a:spLocks noGrp="1"/>
          </p:cNvSpPr>
          <p:nvPr>
            <p:ph type="sldNum" sz="quarter" idx="12"/>
          </p:nvPr>
        </p:nvSpPr>
        <p:spPr>
          <a:noFill/>
        </p:spPr>
        <p:txBody>
          <a:bodyPr/>
          <a:lstStyle/>
          <a:p>
            <a:fld id="{436D37D6-E02C-49D6-99F2-4E0528345C92}" type="slidenum">
              <a:rPr lang="it-IT" smtClean="0"/>
              <a:pPr/>
              <a:t>15</a:t>
            </a:fld>
            <a:endParaRPr lang="it-IT"/>
          </a:p>
        </p:txBody>
      </p:sp>
      <p:sp>
        <p:nvSpPr>
          <p:cNvPr id="15363" name="Segnaposto contenuto 2"/>
          <p:cNvSpPr>
            <a:spLocks noGrp="1"/>
          </p:cNvSpPr>
          <p:nvPr>
            <p:ph idx="4294967295"/>
          </p:nvPr>
        </p:nvSpPr>
        <p:spPr>
          <a:xfrm>
            <a:off x="1797803" y="1097279"/>
            <a:ext cx="8534917" cy="5497249"/>
          </a:xfrm>
        </p:spPr>
        <p:txBody>
          <a:bodyPr>
            <a:noAutofit/>
          </a:bodyPr>
          <a:lstStyle/>
          <a:p>
            <a:pPr marL="0" indent="0">
              <a:buNone/>
            </a:pPr>
            <a:r>
              <a:rPr lang="it-IT" dirty="0"/>
              <a:t> </a:t>
            </a:r>
            <a:r>
              <a:rPr lang="it-IT" sz="2200" dirty="0"/>
              <a:t>Il </a:t>
            </a:r>
            <a:r>
              <a:rPr lang="it-IT" sz="2200" u="sng" dirty="0"/>
              <a:t>presupposto</a:t>
            </a:r>
            <a:r>
              <a:rPr lang="it-IT" sz="2200" dirty="0"/>
              <a:t> del tributo identifica il «fatto», espressivo di capacità economica ai sensi dell’art. 53 </a:t>
            </a:r>
            <a:r>
              <a:rPr lang="it-IT" sz="2200" dirty="0" err="1"/>
              <a:t>Cost</a:t>
            </a:r>
            <a:r>
              <a:rPr lang="it-IT" sz="2200" dirty="0"/>
              <a:t>., al cui venire in essere la legge collega causalmente l’obbligo di pagare il tributo.</a:t>
            </a:r>
          </a:p>
          <a:p>
            <a:pPr algn="just"/>
            <a:endParaRPr lang="it-IT" sz="2200" dirty="0"/>
          </a:p>
          <a:p>
            <a:r>
              <a:rPr lang="it-IT" sz="2200" dirty="0"/>
              <a:t>L’obbligazione tributaria è un’obbligazione legale, cioè che discende (ed è essenzialmente disciplinata) dalla legge.</a:t>
            </a:r>
          </a:p>
          <a:p>
            <a:endParaRPr lang="it-IT" sz="2200" dirty="0"/>
          </a:p>
          <a:p>
            <a:pPr algn="just"/>
            <a:r>
              <a:rPr lang="it-IT" sz="2200" u="sng" dirty="0"/>
              <a:t>Indisponibilità dell’obbligazione tributaria</a:t>
            </a:r>
            <a:r>
              <a:rPr lang="it-IT" sz="2200" dirty="0"/>
              <a:t>: nella fase amministrativa di accertamento e riscossione è il principio di legalità che esclude ogni margine di disponibilità, in senso privatistico, dell’obbligazione tributaria. In tali termini è corretto affermare che l’amministrazione finanziaria non ha alcuna disponibilità, </a:t>
            </a:r>
            <a:r>
              <a:rPr lang="it-IT" sz="2200" i="1" dirty="0"/>
              <a:t>iure </a:t>
            </a:r>
            <a:r>
              <a:rPr lang="it-IT" sz="2200" i="1" dirty="0" err="1"/>
              <a:t>privatorum</a:t>
            </a:r>
            <a:r>
              <a:rPr lang="it-IT" sz="2200" dirty="0"/>
              <a:t>, dell’obbligazione tributaria. Sarebbe certamente illegittima un’attività di controllo dalla quale si rilevi che l’amministrazione abbia deliberatamente rinunciato ad una parte del tributo, così come pacificamente dovuto per legge.</a:t>
            </a:r>
            <a:r>
              <a:rPr lang="it-IT" sz="2400" dirty="0"/>
              <a:t> </a:t>
            </a:r>
            <a:endParaRPr lang="it-IT" sz="2200" dirty="0"/>
          </a:p>
          <a:p>
            <a:pPr algn="just"/>
            <a:endParaRPr lang="it-IT" sz="2200" dirty="0"/>
          </a:p>
          <a:p>
            <a:pPr algn="just"/>
            <a:endParaRPr lang="it-IT" sz="2200" dirty="0"/>
          </a:p>
          <a:p>
            <a:pPr marL="0" indent="0" algn="just">
              <a:buNone/>
            </a:pPr>
            <a:endParaRPr lang="it-IT" sz="2200" dirty="0"/>
          </a:p>
        </p:txBody>
      </p:sp>
    </p:spTree>
    <p:extLst>
      <p:ext uri="{BB962C8B-B14F-4D97-AF65-F5344CB8AC3E}">
        <p14:creationId xmlns:p14="http://schemas.microsoft.com/office/powerpoint/2010/main" val="2288292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numero diapositiva 3"/>
          <p:cNvSpPr>
            <a:spLocks noGrp="1"/>
          </p:cNvSpPr>
          <p:nvPr>
            <p:ph type="sldNum" sz="quarter" idx="12"/>
          </p:nvPr>
        </p:nvSpPr>
        <p:spPr>
          <a:noFill/>
        </p:spPr>
        <p:txBody>
          <a:bodyPr/>
          <a:lstStyle/>
          <a:p>
            <a:fld id="{436D37D6-E02C-49D6-99F2-4E0528345C92}" type="slidenum">
              <a:rPr lang="it-IT" smtClean="0"/>
              <a:pPr/>
              <a:t>16</a:t>
            </a:fld>
            <a:endParaRPr lang="it-IT"/>
          </a:p>
        </p:txBody>
      </p:sp>
      <p:sp>
        <p:nvSpPr>
          <p:cNvPr id="15363" name="Segnaposto contenuto 2"/>
          <p:cNvSpPr>
            <a:spLocks noGrp="1"/>
          </p:cNvSpPr>
          <p:nvPr>
            <p:ph idx="4294967295"/>
          </p:nvPr>
        </p:nvSpPr>
        <p:spPr>
          <a:xfrm>
            <a:off x="1397727" y="483325"/>
            <a:ext cx="9248502" cy="6238150"/>
          </a:xfrm>
        </p:spPr>
        <p:txBody>
          <a:bodyPr>
            <a:noAutofit/>
          </a:bodyPr>
          <a:lstStyle/>
          <a:p>
            <a:pPr marL="0" indent="0">
              <a:buNone/>
            </a:pPr>
            <a:r>
              <a:rPr lang="it-IT" dirty="0"/>
              <a:t> </a:t>
            </a:r>
            <a:r>
              <a:rPr lang="it-IT" sz="2200" u="sng" dirty="0"/>
              <a:t>Le norme di valutazione: la base imponibile</a:t>
            </a:r>
          </a:p>
          <a:p>
            <a:pPr algn="just"/>
            <a:r>
              <a:rPr lang="it-IT" sz="2200" dirty="0"/>
              <a:t>Poiché l’ammontare del debito d’imposta  deriva dall’applicazione dell’aliquota, fissata dalla legge, ad una grandezza variabile denominata base imponibile (o parametro), le situazioni di fatto a cui si collegano le singole imposte devono essere valutate in modo che possa giungersi alla determinazione della base imponibile</a:t>
            </a:r>
            <a:r>
              <a:rPr lang="it-IT" dirty="0"/>
              <a:t>. </a:t>
            </a:r>
          </a:p>
          <a:p>
            <a:r>
              <a:rPr lang="it-IT" sz="2200" dirty="0"/>
              <a:t>Autotassazione</a:t>
            </a:r>
            <a:r>
              <a:rPr lang="it-IT" dirty="0"/>
              <a:t> </a:t>
            </a:r>
          </a:p>
          <a:p>
            <a:pPr algn="just"/>
            <a:r>
              <a:rPr lang="it-IT" sz="2200" dirty="0"/>
              <a:t>La determinazione della base imponibile è oggetto di una complessa attività (accertamento tributario) intorno alla quale ruota l’applicazione delle imposte. </a:t>
            </a:r>
          </a:p>
          <a:p>
            <a:pPr algn="just"/>
            <a:r>
              <a:rPr lang="it-IT" sz="2200" dirty="0"/>
              <a:t>Per la determinazione della base imponibile la legge tributaria può utilizzare:</a:t>
            </a:r>
          </a:p>
          <a:p>
            <a:pPr lvl="0" algn="just"/>
            <a:r>
              <a:rPr lang="it-IT" sz="2200" dirty="0"/>
              <a:t>criteri di determinazione del reddito effettivo;</a:t>
            </a:r>
          </a:p>
          <a:p>
            <a:pPr lvl="0" algn="just"/>
            <a:r>
              <a:rPr lang="it-IT" sz="2200" dirty="0"/>
              <a:t>criteri basati su presunzioni attraverso i quali determinare un reddito medio-ordinario.</a:t>
            </a:r>
          </a:p>
          <a:p>
            <a:pPr marL="0" indent="0" algn="just">
              <a:buNone/>
            </a:pPr>
            <a:endParaRPr lang="it-IT" sz="2200" dirty="0"/>
          </a:p>
          <a:p>
            <a:pPr algn="just"/>
            <a:endParaRPr lang="it-IT" sz="2200" dirty="0"/>
          </a:p>
        </p:txBody>
      </p:sp>
    </p:spTree>
    <p:extLst>
      <p:ext uri="{BB962C8B-B14F-4D97-AF65-F5344CB8AC3E}">
        <p14:creationId xmlns:p14="http://schemas.microsoft.com/office/powerpoint/2010/main" val="31392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numero diapositiva 3"/>
          <p:cNvSpPr>
            <a:spLocks noGrp="1"/>
          </p:cNvSpPr>
          <p:nvPr>
            <p:ph type="sldNum" sz="quarter" idx="12"/>
          </p:nvPr>
        </p:nvSpPr>
        <p:spPr>
          <a:noFill/>
        </p:spPr>
        <p:txBody>
          <a:bodyPr/>
          <a:lstStyle/>
          <a:p>
            <a:fld id="{436D37D6-E02C-49D6-99F2-4E0528345C92}" type="slidenum">
              <a:rPr lang="it-IT" smtClean="0"/>
              <a:pPr/>
              <a:t>2</a:t>
            </a:fld>
            <a:endParaRPr lang="it-IT"/>
          </a:p>
        </p:txBody>
      </p:sp>
      <p:sp>
        <p:nvSpPr>
          <p:cNvPr id="15363" name="Segnaposto contenuto 2"/>
          <p:cNvSpPr>
            <a:spLocks noGrp="1"/>
          </p:cNvSpPr>
          <p:nvPr>
            <p:ph idx="4294967295"/>
          </p:nvPr>
        </p:nvSpPr>
        <p:spPr>
          <a:xfrm>
            <a:off x="1345474" y="235132"/>
            <a:ext cx="10008326" cy="6121218"/>
          </a:xfrm>
        </p:spPr>
        <p:txBody>
          <a:bodyPr>
            <a:noAutofit/>
          </a:bodyPr>
          <a:lstStyle/>
          <a:p>
            <a:pPr algn="just"/>
            <a:r>
              <a:rPr lang="it-IT" sz="2000" i="1" dirty="0"/>
              <a:t>Elemento oggettivo</a:t>
            </a:r>
            <a:r>
              <a:rPr lang="it-IT" sz="2000" b="1" cap="small" dirty="0"/>
              <a:t>: </a:t>
            </a:r>
            <a:r>
              <a:rPr lang="it-IT" sz="2000" dirty="0"/>
              <a:t>è rappresentato dal</a:t>
            </a:r>
            <a:r>
              <a:rPr lang="it-IT" sz="2000" cap="small" dirty="0"/>
              <a:t> </a:t>
            </a:r>
            <a:r>
              <a:rPr lang="it-IT" sz="2000" dirty="0"/>
              <a:t>fatto o insieme di fatti che siano idonei ad esprimere una determinata capacità contributiva del soggetto (oggetto imponibile in senso lato). I fatti economicamente rilevanti, presi in considerazione dalla legge tributaria, sono il patrimonio (ricchezza posseduta), il reddito (ricchezza acquisita), il trasferimento, il consumo di ricchezza.</a:t>
            </a:r>
          </a:p>
          <a:p>
            <a:pPr algn="just"/>
            <a:endParaRPr lang="it-IT" sz="2000" dirty="0"/>
          </a:p>
          <a:p>
            <a:pPr algn="just"/>
            <a:r>
              <a:rPr lang="it-IT" sz="2000" i="1" dirty="0"/>
              <a:t>Elemento soggettivo</a:t>
            </a:r>
            <a:r>
              <a:rPr lang="it-IT" sz="2000" b="1" dirty="0"/>
              <a:t>: </a:t>
            </a:r>
            <a:r>
              <a:rPr lang="it-IT" sz="2000" dirty="0"/>
              <a:t>è dato dalla duplice individuazione, da una parte, del soggetto passivo, nei cui confronti si verifica il presupposto tipico di una certa imposta, e, dall’altra parte, del soggetto attivo, rappresentato dall’ente impositore.</a:t>
            </a:r>
          </a:p>
          <a:p>
            <a:pPr marL="0" indent="0" algn="just">
              <a:buNone/>
            </a:pPr>
            <a:r>
              <a:rPr lang="it-IT" sz="2000" cap="small" dirty="0"/>
              <a:t> </a:t>
            </a:r>
            <a:endParaRPr lang="it-IT" sz="2000" dirty="0"/>
          </a:p>
          <a:p>
            <a:pPr algn="just"/>
            <a:r>
              <a:rPr lang="it-IT" sz="2000" dirty="0"/>
              <a:t>Possono essere </a:t>
            </a:r>
            <a:r>
              <a:rPr lang="it-IT" sz="2000" i="1" dirty="0"/>
              <a:t>soggetti passivi</a:t>
            </a:r>
            <a:r>
              <a:rPr lang="it-IT" sz="2000" dirty="0"/>
              <a:t>: </a:t>
            </a:r>
          </a:p>
          <a:p>
            <a:pPr algn="just"/>
            <a:r>
              <a:rPr lang="it-IT" sz="2000" dirty="0"/>
              <a:t>  le persone fisiche;</a:t>
            </a:r>
          </a:p>
          <a:p>
            <a:pPr algn="just"/>
            <a:r>
              <a:rPr lang="it-IT" sz="2000" dirty="0"/>
              <a:t> le persone giuridiche;</a:t>
            </a:r>
          </a:p>
          <a:p>
            <a:pPr algn="just"/>
            <a:r>
              <a:rPr lang="it-IT" sz="2000" dirty="0"/>
              <a:t>i soggetti diversi dalle persone fisiche, privi di personalità giuridica, </a:t>
            </a:r>
            <a:r>
              <a:rPr lang="it-IT" sz="2000" dirty="0" err="1"/>
              <a:t>purchè</a:t>
            </a:r>
            <a:r>
              <a:rPr lang="it-IT" sz="2000" dirty="0"/>
              <a:t> si tratti di «organizzazione di beni o di persone, non riconducibili ad altre persone giuridiche, nei cui confronti il presupposto si verifichi in modo unitario (capace di attuarsi nei confronti dell’insieme di beni e delle persone) ed autonomo (suscettibile cioè di verificarsi senza alcun rapporto con altri soggetti) senza che debba aversi riguardo all’esistenza di un patrimonio»</a:t>
            </a:r>
            <a:r>
              <a:rPr lang="it-IT" dirty="0"/>
              <a:t>.</a:t>
            </a:r>
          </a:p>
          <a:p>
            <a:pPr algn="just">
              <a:spcBef>
                <a:spcPts val="600"/>
              </a:spcBef>
            </a:pPr>
            <a:endParaRPr lang="it-IT" dirty="0"/>
          </a:p>
          <a:p>
            <a:pPr marL="54900" indent="-342900" algn="just">
              <a:spcBef>
                <a:spcPts val="0"/>
              </a:spcBef>
            </a:pPr>
            <a:endParaRPr lang="it-IT" sz="2000" dirty="0"/>
          </a:p>
        </p:txBody>
      </p:sp>
    </p:spTree>
    <p:extLst>
      <p:ext uri="{BB962C8B-B14F-4D97-AF65-F5344CB8AC3E}">
        <p14:creationId xmlns:p14="http://schemas.microsoft.com/office/powerpoint/2010/main" val="1818671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numero diapositiva 3"/>
          <p:cNvSpPr>
            <a:spLocks noGrp="1"/>
          </p:cNvSpPr>
          <p:nvPr>
            <p:ph type="sldNum" sz="quarter" idx="12"/>
          </p:nvPr>
        </p:nvSpPr>
        <p:spPr>
          <a:noFill/>
        </p:spPr>
        <p:txBody>
          <a:bodyPr/>
          <a:lstStyle/>
          <a:p>
            <a:fld id="{436D37D6-E02C-49D6-99F2-4E0528345C92}" type="slidenum">
              <a:rPr lang="it-IT" smtClean="0"/>
              <a:pPr/>
              <a:t>3</a:t>
            </a:fld>
            <a:endParaRPr lang="it-IT"/>
          </a:p>
        </p:txBody>
      </p:sp>
      <p:sp>
        <p:nvSpPr>
          <p:cNvPr id="15363" name="Segnaposto contenuto 2"/>
          <p:cNvSpPr>
            <a:spLocks noGrp="1"/>
          </p:cNvSpPr>
          <p:nvPr>
            <p:ph idx="4294967295"/>
          </p:nvPr>
        </p:nvSpPr>
        <p:spPr>
          <a:xfrm>
            <a:off x="378823" y="104503"/>
            <a:ext cx="11234057" cy="6251847"/>
          </a:xfrm>
        </p:spPr>
        <p:txBody>
          <a:bodyPr>
            <a:noAutofit/>
          </a:bodyPr>
          <a:lstStyle/>
          <a:p>
            <a:pPr algn="just"/>
            <a:r>
              <a:rPr lang="it-IT" sz="2000" dirty="0"/>
              <a:t>Solidarietà tributaria: paritetica e dipendente.</a:t>
            </a:r>
          </a:p>
          <a:p>
            <a:pPr algn="just"/>
            <a:r>
              <a:rPr lang="it-IT" sz="2000" dirty="0"/>
              <a:t>Si configura </a:t>
            </a:r>
            <a:r>
              <a:rPr lang="it-IT" sz="2000" u="sng" dirty="0"/>
              <a:t>solidarietà paritetica </a:t>
            </a:r>
            <a:r>
              <a:rPr lang="it-IT" sz="2000" dirty="0"/>
              <a:t>ogniqualvolta il legislatore prende atto del verificarsi di un presupposto d’imposta che per sua natura è passibile di essere riferito a più soggetti cosicché tutti sono tenuti all’adempimento di un’obbligazione impositiva per avere partecipato o concorso al suddetto presupposto.</a:t>
            </a:r>
          </a:p>
          <a:p>
            <a:pPr algn="just"/>
            <a:endParaRPr lang="it-IT" sz="2000" dirty="0"/>
          </a:p>
          <a:p>
            <a:pPr algn="just"/>
            <a:r>
              <a:rPr lang="it-IT" sz="2000" dirty="0"/>
              <a:t>La scelta del legislatore avviene conformemente al principio di capacità contributiva di cui all’art. 53 </a:t>
            </a:r>
            <a:r>
              <a:rPr lang="it-IT" sz="2000" dirty="0" err="1"/>
              <a:t>Cost</a:t>
            </a:r>
            <a:r>
              <a:rPr lang="it-IT" sz="2000" dirty="0"/>
              <a:t>. in quanto, di fronte ad un presupposto d’imposta suscettibile di riferirsi ad una pluralità di soggetti, ciascuno degli interessati manifesta una propria attitudine alla contribuzione.</a:t>
            </a:r>
          </a:p>
          <a:p>
            <a:pPr algn="just"/>
            <a:endParaRPr lang="it-IT" sz="2000" dirty="0"/>
          </a:p>
          <a:p>
            <a:pPr algn="just"/>
            <a:r>
              <a:rPr lang="it-IT" sz="2000" dirty="0"/>
              <a:t>Fattispecie di solidarietà paritetica: </a:t>
            </a:r>
          </a:p>
          <a:p>
            <a:pPr algn="just"/>
            <a:r>
              <a:rPr lang="it-IT" sz="2000" dirty="0"/>
              <a:t>a) l’art. 57, </a:t>
            </a:r>
            <a:r>
              <a:rPr lang="it-IT" sz="2000" dirty="0" err="1"/>
              <a:t>d.P.R.</a:t>
            </a:r>
            <a:r>
              <a:rPr lang="it-IT" sz="2000" dirty="0"/>
              <a:t> 26.04.1986, n. 131 per il quale al pagamento dell'imposta in materia di registro sono obbligate solidalmente le parti contraenti;</a:t>
            </a:r>
          </a:p>
          <a:p>
            <a:pPr algn="just"/>
            <a:r>
              <a:rPr lang="it-IT" sz="2000" dirty="0"/>
              <a:t>b) l’art. 36, d.lgs. 31.10.1990, n. 346 a mente del quale nell’ambito dell’imposta di successione gli eredi sono obbligati solidalmente al pagamento dell’anzidetta imposta nell’ammontare complessivamente dovuto anche dagli eventuali legatari;</a:t>
            </a:r>
          </a:p>
          <a:p>
            <a:pPr algn="just"/>
            <a:r>
              <a:rPr lang="it-IT" sz="2000" i="1" dirty="0"/>
              <a:t>c</a:t>
            </a:r>
            <a:r>
              <a:rPr lang="it-IT" sz="2000" dirty="0"/>
              <a:t>) ancora, l’art. 65, co. 1, </a:t>
            </a:r>
            <a:r>
              <a:rPr lang="it-IT" sz="2000" dirty="0" err="1"/>
              <a:t>d.P.R.</a:t>
            </a:r>
            <a:r>
              <a:rPr lang="it-IT" sz="2000" dirty="0"/>
              <a:t> 29.09.1973, n. 600, che, avuto specifico riguardo alla posizione degli eredi, prevede che essi rispondono in solido delle obbligazioni tributarie il cui presupposto si è verificato anteriormente alla morte del dante causa.</a:t>
            </a:r>
          </a:p>
          <a:p>
            <a:pPr algn="just"/>
            <a:endParaRPr lang="it-IT" sz="2000" dirty="0"/>
          </a:p>
        </p:txBody>
      </p:sp>
    </p:spTree>
    <p:extLst>
      <p:ext uri="{BB962C8B-B14F-4D97-AF65-F5344CB8AC3E}">
        <p14:creationId xmlns:p14="http://schemas.microsoft.com/office/powerpoint/2010/main" val="2712542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numero diapositiva 3"/>
          <p:cNvSpPr>
            <a:spLocks noGrp="1"/>
          </p:cNvSpPr>
          <p:nvPr>
            <p:ph type="sldNum" sz="quarter" idx="12"/>
          </p:nvPr>
        </p:nvSpPr>
        <p:spPr>
          <a:noFill/>
        </p:spPr>
        <p:txBody>
          <a:bodyPr/>
          <a:lstStyle/>
          <a:p>
            <a:fld id="{436D37D6-E02C-49D6-99F2-4E0528345C92}" type="slidenum">
              <a:rPr lang="it-IT" smtClean="0"/>
              <a:pPr/>
              <a:t>4</a:t>
            </a:fld>
            <a:endParaRPr lang="it-IT"/>
          </a:p>
        </p:txBody>
      </p:sp>
      <p:sp>
        <p:nvSpPr>
          <p:cNvPr id="15363" name="Segnaposto contenuto 2"/>
          <p:cNvSpPr>
            <a:spLocks noGrp="1"/>
          </p:cNvSpPr>
          <p:nvPr>
            <p:ph idx="4294967295"/>
          </p:nvPr>
        </p:nvSpPr>
        <p:spPr>
          <a:xfrm>
            <a:off x="1384663" y="1045028"/>
            <a:ext cx="9548948" cy="5107577"/>
          </a:xfrm>
        </p:spPr>
        <p:txBody>
          <a:bodyPr>
            <a:noAutofit/>
          </a:bodyPr>
          <a:lstStyle/>
          <a:p>
            <a:pPr algn="just"/>
            <a:r>
              <a:rPr lang="it-IT" sz="2200" dirty="0"/>
              <a:t>Si configura </a:t>
            </a:r>
            <a:r>
              <a:rPr lang="it-IT" sz="2200" u="sng" dirty="0"/>
              <a:t>solidarietà «dipendente»:</a:t>
            </a:r>
            <a:r>
              <a:rPr lang="it-IT" sz="2200" dirty="0"/>
              <a:t> quando l’obbligazione di pagamento del tributo è riferita solidalmente a più soggetti, ma tra questi non tutti  hanno realizzato il presupposto del tributo.</a:t>
            </a:r>
          </a:p>
          <a:p>
            <a:pPr algn="just"/>
            <a:endParaRPr lang="it-IT" sz="2200" dirty="0"/>
          </a:p>
          <a:p>
            <a:pPr algn="just"/>
            <a:r>
              <a:rPr lang="it-IT" sz="2200" dirty="0"/>
              <a:t>Quando si ha solidarietà dipendente vi è sempre:</a:t>
            </a:r>
          </a:p>
          <a:p>
            <a:pPr algn="just"/>
            <a:r>
              <a:rPr lang="it-IT" sz="2200" dirty="0"/>
              <a:t> un </a:t>
            </a:r>
            <a:r>
              <a:rPr lang="it-IT" sz="2200" u="sng" dirty="0"/>
              <a:t>coobbligato c.d. principale</a:t>
            </a:r>
            <a:r>
              <a:rPr lang="it-IT" sz="2200" dirty="0"/>
              <a:t>, inteso quale soggetto che ha coerentemente realizzato il presupposto del tributo. Il coobbligato principale, dunque, altri non è che il soggetto passivo d’imposta (c.d. contribuente);</a:t>
            </a:r>
          </a:p>
          <a:p>
            <a:pPr algn="just"/>
            <a:r>
              <a:rPr lang="it-IT" sz="2200" dirty="0"/>
              <a:t>un </a:t>
            </a:r>
            <a:r>
              <a:rPr lang="it-IT" sz="2200" u="sng" dirty="0"/>
              <a:t>coobbligato dipendente </a:t>
            </a:r>
            <a:r>
              <a:rPr lang="it-IT" sz="2200" dirty="0"/>
              <a:t>è cioè colui cui la norma tributaria imputa, solidalmente con altri, l’obbligazione di pagamento di un tributo che, sul piano dei criteri di riparto scelti e della capacità contributiva considerata, non</a:t>
            </a:r>
            <a:r>
              <a:rPr lang="it-IT" sz="2200" b="1" dirty="0"/>
              <a:t> </a:t>
            </a:r>
            <a:r>
              <a:rPr lang="it-IT" sz="2200" dirty="0"/>
              <a:t>è coerentemente destinato a gravare su di lui.</a:t>
            </a:r>
          </a:p>
        </p:txBody>
      </p:sp>
    </p:spTree>
    <p:extLst>
      <p:ext uri="{BB962C8B-B14F-4D97-AF65-F5344CB8AC3E}">
        <p14:creationId xmlns:p14="http://schemas.microsoft.com/office/powerpoint/2010/main" val="3248120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numero diapositiva 3"/>
          <p:cNvSpPr>
            <a:spLocks noGrp="1"/>
          </p:cNvSpPr>
          <p:nvPr>
            <p:ph type="sldNum" sz="quarter" idx="12"/>
          </p:nvPr>
        </p:nvSpPr>
        <p:spPr>
          <a:noFill/>
        </p:spPr>
        <p:txBody>
          <a:bodyPr/>
          <a:lstStyle/>
          <a:p>
            <a:fld id="{436D37D6-E02C-49D6-99F2-4E0528345C92}" type="slidenum">
              <a:rPr lang="it-IT" smtClean="0"/>
              <a:pPr/>
              <a:t>5</a:t>
            </a:fld>
            <a:endParaRPr lang="it-IT"/>
          </a:p>
        </p:txBody>
      </p:sp>
      <p:sp>
        <p:nvSpPr>
          <p:cNvPr id="15363" name="Segnaposto contenuto 2"/>
          <p:cNvSpPr>
            <a:spLocks noGrp="1"/>
          </p:cNvSpPr>
          <p:nvPr>
            <p:ph idx="4294967295"/>
          </p:nvPr>
        </p:nvSpPr>
        <p:spPr>
          <a:xfrm>
            <a:off x="1240971" y="731520"/>
            <a:ext cx="9784080" cy="5624830"/>
          </a:xfrm>
        </p:spPr>
        <p:txBody>
          <a:bodyPr>
            <a:noAutofit/>
          </a:bodyPr>
          <a:lstStyle/>
          <a:p>
            <a:pPr algn="just"/>
            <a:r>
              <a:rPr lang="it-IT" sz="2200" dirty="0"/>
              <a:t>I casi di solidarietà dipendente sono numerosi. A titolo di esempio, si possono ricordare:</a:t>
            </a:r>
          </a:p>
          <a:p>
            <a:pPr algn="just"/>
            <a:r>
              <a:rPr lang="it-IT" sz="2200" i="1" dirty="0"/>
              <a:t>a</a:t>
            </a:r>
            <a:r>
              <a:rPr lang="it-IT" sz="2200" dirty="0"/>
              <a:t>) l’art. 10 del T.U. delle imposte di registro (notai, ufficiali giudiziari, segretari o delegati della pubblica amministrazione, pubblici ufficiali per gli atti da essi redatti, ricevuti o autenticati);</a:t>
            </a:r>
          </a:p>
          <a:p>
            <a:pPr algn="just"/>
            <a:r>
              <a:rPr lang="it-IT" sz="2200" i="1" dirty="0"/>
              <a:t>b</a:t>
            </a:r>
            <a:r>
              <a:rPr lang="it-IT" sz="2200" dirty="0"/>
              <a:t>) l’art. 28 del d.lgs. n. 346/1990, che sancisce, in tema di imposta sulle successioni, l’obbligo della dichiarazione, oltre che per gli eredi e i legatari, anche per i loro rappresentanti legali, gli amministratori delle eredità e i curatori delle eredità giacenti nonché gli esecutori testamentari;</a:t>
            </a:r>
          </a:p>
          <a:p>
            <a:pPr algn="just"/>
            <a:r>
              <a:rPr lang="it-IT" sz="2200" i="1" dirty="0"/>
              <a:t>c</a:t>
            </a:r>
            <a:r>
              <a:rPr lang="it-IT" sz="2200" dirty="0"/>
              <a:t>) l’art. 35, co. 28, </a:t>
            </a:r>
            <a:r>
              <a:rPr lang="it-IT" sz="2200" dirty="0" err="1"/>
              <a:t>d.l.</a:t>
            </a:r>
            <a:r>
              <a:rPr lang="it-IT" sz="2200" dirty="0"/>
              <a:t> 4.7.2006, n. 223, convertito dalla l. 4.8.2006, n. 248, che, in caso di appalto di opere o di servizi, prevede che l’appaltatore risponde in solido con il subappaltatore, nei limiti dell’ammontare del corrispettivo dovuto, del versamento all’erario delle ritenute fiscali sui redditi di lavoro dipendente dovute dal subappaltatore all’erario in ragione delle prestazioni effettuate nell’ambito del rapporto di subappalto. </a:t>
            </a:r>
          </a:p>
          <a:p>
            <a:pPr marL="54900" indent="-342900" algn="just">
              <a:spcBef>
                <a:spcPts val="0"/>
              </a:spcBef>
            </a:pPr>
            <a:endParaRPr lang="it-IT" sz="2200" dirty="0"/>
          </a:p>
        </p:txBody>
      </p:sp>
    </p:spTree>
    <p:extLst>
      <p:ext uri="{BB962C8B-B14F-4D97-AF65-F5344CB8AC3E}">
        <p14:creationId xmlns:p14="http://schemas.microsoft.com/office/powerpoint/2010/main" val="3849974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numero diapositiva 3"/>
          <p:cNvSpPr>
            <a:spLocks noGrp="1"/>
          </p:cNvSpPr>
          <p:nvPr>
            <p:ph type="sldNum" sz="quarter" idx="12"/>
          </p:nvPr>
        </p:nvSpPr>
        <p:spPr>
          <a:noFill/>
        </p:spPr>
        <p:txBody>
          <a:bodyPr/>
          <a:lstStyle/>
          <a:p>
            <a:fld id="{436D37D6-E02C-49D6-99F2-4E0528345C92}" type="slidenum">
              <a:rPr lang="it-IT" smtClean="0"/>
              <a:pPr/>
              <a:t>6</a:t>
            </a:fld>
            <a:endParaRPr lang="it-IT"/>
          </a:p>
        </p:txBody>
      </p:sp>
      <p:sp>
        <p:nvSpPr>
          <p:cNvPr id="15363" name="Segnaposto contenuto 2"/>
          <p:cNvSpPr>
            <a:spLocks noGrp="1"/>
          </p:cNvSpPr>
          <p:nvPr>
            <p:ph idx="4294967295"/>
          </p:nvPr>
        </p:nvSpPr>
        <p:spPr>
          <a:xfrm>
            <a:off x="1097279" y="483325"/>
            <a:ext cx="9392195" cy="5873025"/>
          </a:xfrm>
        </p:spPr>
        <p:txBody>
          <a:bodyPr>
            <a:noAutofit/>
          </a:bodyPr>
          <a:lstStyle/>
          <a:p>
            <a:pPr marL="54900" indent="-342900" algn="just">
              <a:spcBef>
                <a:spcPts val="0"/>
              </a:spcBef>
            </a:pPr>
            <a:r>
              <a:rPr lang="it-IT" sz="2200" dirty="0"/>
              <a:t>Differenze tra solidarietà dipendente e paritetica</a:t>
            </a:r>
          </a:p>
          <a:p>
            <a:pPr marL="54900" indent="-342900" algn="just">
              <a:spcBef>
                <a:spcPts val="0"/>
              </a:spcBef>
            </a:pPr>
            <a:endParaRPr lang="it-IT" sz="2200" dirty="0"/>
          </a:p>
          <a:p>
            <a:pPr algn="just"/>
            <a:r>
              <a:rPr lang="it-IT" sz="2200" dirty="0"/>
              <a:t>Dal punto di vista dell’adempimento dell’obbligazione tributaria nei confronti del Fisco, non vi sono differenze tra le due tipologie di solidarietà in quanto anche al coobbligato dipendente sono applicabili le regole sulla solidarietà passiva, per cui lo stesso può essere costretto al pagamento dell’intero.</a:t>
            </a:r>
          </a:p>
          <a:p>
            <a:pPr algn="just"/>
            <a:endParaRPr lang="it-IT" sz="2200" dirty="0"/>
          </a:p>
          <a:p>
            <a:pPr algn="just"/>
            <a:r>
              <a:rPr lang="it-IT" sz="2200" dirty="0"/>
              <a:t>Importanti profili di distinzione: </a:t>
            </a:r>
          </a:p>
          <a:p>
            <a:pPr algn="just"/>
            <a:r>
              <a:rPr lang="it-IT" sz="2200" dirty="0"/>
              <a:t>l’obbligazione del coobbligato dipendente implica, sul piano tributario, che esista l’obbligazione dell’obbligato principale. Se viene definitivamente esclusa l’esistenza dell’obbligazione del coobbligato principale per mancata realizzazione del presupposto del tributo, non è giuridicamente sostenibile, sul piano tributario, l’adempimento della medesima obbligazione tributaria da parte del coobbligato solidale dipendente.</a:t>
            </a:r>
          </a:p>
          <a:p>
            <a:pPr algn="just"/>
            <a:endParaRPr lang="it-IT" sz="2200" dirty="0"/>
          </a:p>
        </p:txBody>
      </p:sp>
    </p:spTree>
    <p:extLst>
      <p:ext uri="{BB962C8B-B14F-4D97-AF65-F5344CB8AC3E}">
        <p14:creationId xmlns:p14="http://schemas.microsoft.com/office/powerpoint/2010/main" val="30946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numero diapositiva 3"/>
          <p:cNvSpPr>
            <a:spLocks noGrp="1"/>
          </p:cNvSpPr>
          <p:nvPr>
            <p:ph type="sldNum" sz="quarter" idx="12"/>
          </p:nvPr>
        </p:nvSpPr>
        <p:spPr>
          <a:noFill/>
        </p:spPr>
        <p:txBody>
          <a:bodyPr/>
          <a:lstStyle/>
          <a:p>
            <a:fld id="{436D37D6-E02C-49D6-99F2-4E0528345C92}" type="slidenum">
              <a:rPr lang="it-IT" smtClean="0"/>
              <a:pPr/>
              <a:t>7</a:t>
            </a:fld>
            <a:endParaRPr lang="it-IT"/>
          </a:p>
        </p:txBody>
      </p:sp>
      <p:sp>
        <p:nvSpPr>
          <p:cNvPr id="15363" name="Segnaposto contenuto 2"/>
          <p:cNvSpPr>
            <a:spLocks noGrp="1"/>
          </p:cNvSpPr>
          <p:nvPr>
            <p:ph idx="4294967295"/>
          </p:nvPr>
        </p:nvSpPr>
        <p:spPr>
          <a:xfrm>
            <a:off x="1567543" y="927463"/>
            <a:ext cx="9548948" cy="5428887"/>
          </a:xfrm>
        </p:spPr>
        <p:txBody>
          <a:bodyPr>
            <a:noAutofit/>
          </a:bodyPr>
          <a:lstStyle/>
          <a:p>
            <a:pPr marL="230400" indent="-230400" algn="just">
              <a:spcBef>
                <a:spcPts val="0"/>
              </a:spcBef>
            </a:pPr>
            <a:r>
              <a:rPr lang="it-IT" sz="2200" dirty="0"/>
              <a:t>L’imputazione della coobbligazione solidale dipendente, diversamente dalla solidarietà paritaria, infatti, non risponde al criterio di capacità contributiva </a:t>
            </a:r>
            <a:r>
              <a:rPr lang="it-IT" sz="2200" i="1" dirty="0"/>
              <a:t>ex </a:t>
            </a:r>
            <a:r>
              <a:rPr lang="it-IT" sz="2200" dirty="0"/>
              <a:t>art. 53 </a:t>
            </a:r>
            <a:r>
              <a:rPr lang="it-IT" sz="2200" dirty="0" err="1"/>
              <a:t>Cost</a:t>
            </a:r>
            <a:r>
              <a:rPr lang="it-IT" sz="2200" dirty="0"/>
              <a:t>., pur essendo funzionale al prelievo tributario. Ciò implica che l’imputazione legale di tale obbligo ad un soggetto che non è coerente con la capacità contributiva considerata dal tributo, deve esprimere una «propria e autonoma ragionevolezza» sul piano costituzionale.</a:t>
            </a:r>
          </a:p>
          <a:p>
            <a:pPr marL="0" indent="0" algn="just">
              <a:spcBef>
                <a:spcPts val="0"/>
              </a:spcBef>
              <a:buNone/>
            </a:pPr>
            <a:endParaRPr lang="it-IT" sz="2200" dirty="0"/>
          </a:p>
          <a:p>
            <a:pPr algn="just"/>
            <a:r>
              <a:rPr lang="it-IT" sz="2200" dirty="0"/>
              <a:t>Nell’ipotesi in cui l’obbligazione tributaria sia pagata dal coobbligato solidale dipendente, a costui spetterà il diritto di regresso per l’intero nei confronti dell’obbligato principale, in virtù della ripartizione tributaria dell’onere tributario. Sul piano del concorso alle spese pubbliche, infatti, il debito tributario non è destinato a gravare sul coobbligato solidale dipendente ma sul coobbligato principale; ed è appunto da tale ripartizione che discende il diritto di regresso (rivalsa) per l’intero di quest’ultimo.</a:t>
            </a:r>
          </a:p>
        </p:txBody>
      </p:sp>
    </p:spTree>
    <p:extLst>
      <p:ext uri="{BB962C8B-B14F-4D97-AF65-F5344CB8AC3E}">
        <p14:creationId xmlns:p14="http://schemas.microsoft.com/office/powerpoint/2010/main" val="1190559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numero diapositiva 3"/>
          <p:cNvSpPr>
            <a:spLocks noGrp="1"/>
          </p:cNvSpPr>
          <p:nvPr>
            <p:ph type="sldNum" sz="quarter" idx="12"/>
          </p:nvPr>
        </p:nvSpPr>
        <p:spPr>
          <a:noFill/>
        </p:spPr>
        <p:txBody>
          <a:bodyPr/>
          <a:lstStyle/>
          <a:p>
            <a:fld id="{436D37D6-E02C-49D6-99F2-4E0528345C92}" type="slidenum">
              <a:rPr lang="it-IT" smtClean="0"/>
              <a:pPr/>
              <a:t>8</a:t>
            </a:fld>
            <a:endParaRPr lang="it-IT"/>
          </a:p>
        </p:txBody>
      </p:sp>
      <p:sp>
        <p:nvSpPr>
          <p:cNvPr id="15363" name="Segnaposto contenuto 2"/>
          <p:cNvSpPr>
            <a:spLocks noGrp="1"/>
          </p:cNvSpPr>
          <p:nvPr>
            <p:ph idx="4294967295"/>
          </p:nvPr>
        </p:nvSpPr>
        <p:spPr>
          <a:xfrm>
            <a:off x="1397726" y="483325"/>
            <a:ext cx="9496698" cy="5873025"/>
          </a:xfrm>
        </p:spPr>
        <p:txBody>
          <a:bodyPr>
            <a:noAutofit/>
          </a:bodyPr>
          <a:lstStyle/>
          <a:p>
            <a:pPr marL="54900" indent="-342900" algn="just">
              <a:spcBef>
                <a:spcPts val="0"/>
              </a:spcBef>
            </a:pPr>
            <a:r>
              <a:rPr lang="it-IT" sz="2200" dirty="0"/>
              <a:t>Responsabile d’imposta e sostituto d’imposta</a:t>
            </a:r>
          </a:p>
          <a:p>
            <a:pPr marL="54900" indent="-342900" algn="just">
              <a:spcBef>
                <a:spcPts val="0"/>
              </a:spcBef>
            </a:pPr>
            <a:endParaRPr lang="it-IT" sz="2200" dirty="0"/>
          </a:p>
          <a:p>
            <a:pPr marL="54900" indent="-342900" algn="just">
              <a:spcBef>
                <a:spcPts val="0"/>
              </a:spcBef>
            </a:pPr>
            <a:endParaRPr lang="it-IT" sz="2200" dirty="0"/>
          </a:p>
          <a:p>
            <a:pPr algn="just"/>
            <a:r>
              <a:rPr lang="it-IT" sz="2200" dirty="0"/>
              <a:t>Art. 64, terzo comma, </a:t>
            </a:r>
            <a:r>
              <a:rPr lang="it-IT" sz="2200" dirty="0" err="1"/>
              <a:t>d.P.R.</a:t>
            </a:r>
            <a:r>
              <a:rPr lang="it-IT" sz="2200" dirty="0"/>
              <a:t> n. 600/1973, definisce </a:t>
            </a:r>
            <a:r>
              <a:rPr lang="it-IT" sz="2200" b="1" dirty="0"/>
              <a:t>responsabile d’imposta </a:t>
            </a:r>
            <a:r>
              <a:rPr lang="it-IT" sz="2200" dirty="0"/>
              <a:t>«</a:t>
            </a:r>
            <a:r>
              <a:rPr lang="it-IT" sz="2200" i="1" dirty="0"/>
              <a:t>chi in forza di disposizioni di legge è obbligato al pagamento dell’imposta insieme con altri, per fatti o situazioni esclusivamente riferibili a questi, ha diritto di rivalsa</a:t>
            </a:r>
            <a:r>
              <a:rPr lang="it-IT" sz="2200" dirty="0"/>
              <a:t>».</a:t>
            </a:r>
          </a:p>
          <a:p>
            <a:pPr algn="just"/>
            <a:endParaRPr lang="it-IT" sz="2200" dirty="0"/>
          </a:p>
          <a:p>
            <a:pPr algn="just"/>
            <a:r>
              <a:rPr lang="it-IT" sz="2200" dirty="0"/>
              <a:t>L’imputazione di un’obbligazione solidale dipendente di pagamento del tributo in capo ad un soggetto (il responsabile d’imposta), «</a:t>
            </a:r>
            <a:r>
              <a:rPr lang="it-IT" sz="2200" i="1" dirty="0"/>
              <a:t>per fatti o situazioni</a:t>
            </a:r>
            <a:r>
              <a:rPr lang="it-IT" sz="2200" dirty="0"/>
              <a:t>» che esprimono la capacità contributiva altrui, concorre certamente a rafforzare la garanzia di adempimento del credito erariale, ampliando il novero dei soggetti obbligati all’adempimento.</a:t>
            </a:r>
          </a:p>
          <a:p>
            <a:pPr marL="0" indent="0" algn="just">
              <a:buNone/>
            </a:pPr>
            <a:endParaRPr lang="it-IT" sz="2200" dirty="0"/>
          </a:p>
          <a:p>
            <a:pPr algn="just"/>
            <a:r>
              <a:rPr lang="it-IT" sz="2200" dirty="0"/>
              <a:t>Un tale obbligo di pagamento, peraltro, non essendo sorretto dall’art. 53 </a:t>
            </a:r>
            <a:r>
              <a:rPr lang="it-IT" sz="2200" dirty="0" err="1"/>
              <a:t>Cost</a:t>
            </a:r>
            <a:r>
              <a:rPr lang="it-IT" sz="2200" dirty="0"/>
              <a:t>., richiede altresì, come già detto, un’autonoma verifica di compatibilità sul piano costituzionale.</a:t>
            </a:r>
          </a:p>
        </p:txBody>
      </p:sp>
    </p:spTree>
    <p:extLst>
      <p:ext uri="{BB962C8B-B14F-4D97-AF65-F5344CB8AC3E}">
        <p14:creationId xmlns:p14="http://schemas.microsoft.com/office/powerpoint/2010/main" val="2641167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numero diapositiva 3"/>
          <p:cNvSpPr>
            <a:spLocks noGrp="1"/>
          </p:cNvSpPr>
          <p:nvPr>
            <p:ph type="sldNum" sz="quarter" idx="12"/>
          </p:nvPr>
        </p:nvSpPr>
        <p:spPr>
          <a:noFill/>
        </p:spPr>
        <p:txBody>
          <a:bodyPr/>
          <a:lstStyle/>
          <a:p>
            <a:fld id="{436D37D6-E02C-49D6-99F2-4E0528345C92}" type="slidenum">
              <a:rPr lang="it-IT" smtClean="0"/>
              <a:pPr/>
              <a:t>9</a:t>
            </a:fld>
            <a:endParaRPr lang="it-IT"/>
          </a:p>
        </p:txBody>
      </p:sp>
      <p:sp>
        <p:nvSpPr>
          <p:cNvPr id="15363" name="Segnaposto contenuto 2"/>
          <p:cNvSpPr>
            <a:spLocks noGrp="1"/>
          </p:cNvSpPr>
          <p:nvPr>
            <p:ph idx="4294967295"/>
          </p:nvPr>
        </p:nvSpPr>
        <p:spPr>
          <a:xfrm>
            <a:off x="1136469" y="483325"/>
            <a:ext cx="9901645" cy="5873025"/>
          </a:xfrm>
        </p:spPr>
        <p:txBody>
          <a:bodyPr>
            <a:noAutofit/>
          </a:bodyPr>
          <a:lstStyle/>
          <a:p>
            <a:pPr algn="just"/>
            <a:r>
              <a:rPr lang="it-IT" sz="2200" dirty="0"/>
              <a:t>Non può dirsi di per sé sufficiente, a tal fine, la spettanza del diritto di regresso (rivalsa) per l’intero nei confronti del coobbligato principale. Il diritto di rivalsa, infatti, risponde alla mera ripartizione costituzionale del carico tributario, ma non mette al riparo il responsabile dall’eventuale inadempimento o insolvenza del contribuente.</a:t>
            </a:r>
          </a:p>
          <a:p>
            <a:pPr algn="just"/>
            <a:r>
              <a:rPr lang="it-IT" sz="2200" dirty="0"/>
              <a:t>La scelta di individuare ipotesi di responsabilità d’imposta è sì rimessa alla discrezionalità del legislatore, ma, oltre alla imprescindibile sussistenza del diritto di rivalsa per l’intero, devono potersi rilevare concrete circostanze che rendano l’imputazione dell’obbligo legale di responsabile d’imposta ad un determinato soggetto, costituzionalmente ragionevole. Sono abitualmente ritenute tali:</a:t>
            </a:r>
          </a:p>
          <a:p>
            <a:pPr algn="just"/>
            <a:r>
              <a:rPr lang="it-IT" sz="2200" dirty="0"/>
              <a:t>a) Lo svolgimento di determinati uffici [si veda gli artt. 10, comma 1, </a:t>
            </a:r>
            <a:r>
              <a:rPr lang="it-IT" sz="2200" dirty="0" err="1"/>
              <a:t>lett</a:t>
            </a:r>
            <a:r>
              <a:rPr lang="it-IT" sz="2200" dirty="0"/>
              <a:t>. b; 54, comma 1 e 57, comma 1, del </a:t>
            </a:r>
            <a:r>
              <a:rPr lang="it-IT" sz="2200" dirty="0" err="1"/>
              <a:t>d.P.R.</a:t>
            </a:r>
            <a:r>
              <a:rPr lang="it-IT" sz="2200" dirty="0"/>
              <a:t> n.131/1986, che prevedono la responsabilità di notai e altri pubblici ufficiali per gli atti da essi redatti, ricevuti o autenticati; in tale ipotesi, il pubblico ufficiale (es. notaio), proprio in quanto soggetto che ha redatto, ricevuto o  autenticato l’atto nella sua veste di pubblico ufficiale, ove non si premuri di assicurare preventivamente il pagamento del tributo, è chiamato a rispondere quale coobbligato solidale dipendente dell’imposta di registro direttamente nascente dal medesimo atto];</a:t>
            </a:r>
          </a:p>
        </p:txBody>
      </p:sp>
    </p:spTree>
    <p:extLst>
      <p:ext uri="{BB962C8B-B14F-4D97-AF65-F5344CB8AC3E}">
        <p14:creationId xmlns:p14="http://schemas.microsoft.com/office/powerpoint/2010/main" val="416768963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391</TotalTime>
  <Words>2421</Words>
  <Application>Microsoft Office PowerPoint</Application>
  <PresentationFormat>Widescreen</PresentationFormat>
  <Paragraphs>105</Paragraphs>
  <Slides>16</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16</vt:i4>
      </vt:variant>
    </vt:vector>
  </HeadingPairs>
  <TitlesOfParts>
    <vt:vector size="20" baseType="lpstr">
      <vt:lpstr>Arial</vt:lpstr>
      <vt:lpstr>Calibri</vt:lpstr>
      <vt:lpstr>Calibri Light</vt:lpstr>
      <vt:lpstr>Tema di Office</vt:lpstr>
      <vt:lpstr> LA STRUTTURA DELL’IMPOSTA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FONTI DEL DIRITTO TRIBUTARIO</dc:title>
  <dc:creator>Utente Windows</dc:creator>
  <cp:lastModifiedBy>Daniela Conte</cp:lastModifiedBy>
  <cp:revision>44</cp:revision>
  <cp:lastPrinted>2020-03-30T09:26:08Z</cp:lastPrinted>
  <dcterms:created xsi:type="dcterms:W3CDTF">2020-03-16T07:54:30Z</dcterms:created>
  <dcterms:modified xsi:type="dcterms:W3CDTF">2024-03-17T21:32:45Z</dcterms:modified>
</cp:coreProperties>
</file>