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8"/>
  </p:notesMasterIdLst>
  <p:sldIdLst>
    <p:sldId id="261" r:id="rId2"/>
    <p:sldId id="340" r:id="rId3"/>
    <p:sldId id="427" r:id="rId4"/>
    <p:sldId id="262" r:id="rId5"/>
    <p:sldId id="263" r:id="rId6"/>
    <p:sldId id="334" r:id="rId7"/>
    <p:sldId id="428" r:id="rId8"/>
    <p:sldId id="429" r:id="rId9"/>
    <p:sldId id="270" r:id="rId10"/>
    <p:sldId id="268" r:id="rId11"/>
    <p:sldId id="271" r:id="rId12"/>
    <p:sldId id="272" r:id="rId13"/>
    <p:sldId id="273" r:id="rId14"/>
    <p:sldId id="275" r:id="rId15"/>
    <p:sldId id="276" r:id="rId16"/>
    <p:sldId id="425" r:id="rId17"/>
    <p:sldId id="280" r:id="rId18"/>
    <p:sldId id="281" r:id="rId19"/>
    <p:sldId id="284" r:id="rId20"/>
    <p:sldId id="285" r:id="rId21"/>
    <p:sldId id="336" r:id="rId22"/>
    <p:sldId id="337" r:id="rId23"/>
    <p:sldId id="432" r:id="rId24"/>
    <p:sldId id="277" r:id="rId25"/>
    <p:sldId id="290" r:id="rId26"/>
    <p:sldId id="291" r:id="rId27"/>
    <p:sldId id="338" r:id="rId28"/>
    <p:sldId id="283" r:id="rId29"/>
    <p:sldId id="339" r:id="rId30"/>
    <p:sldId id="331" r:id="rId31"/>
    <p:sldId id="292" r:id="rId32"/>
    <p:sldId id="294" r:id="rId33"/>
    <p:sldId id="441" r:id="rId34"/>
    <p:sldId id="442" r:id="rId35"/>
    <p:sldId id="315" r:id="rId36"/>
    <p:sldId id="328" r:id="rId37"/>
  </p:sldIdLst>
  <p:sldSz cx="9144000" cy="6858000" type="screen4x3"/>
  <p:notesSz cx="6734175" cy="98663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00"/>
    <a:srgbClr val="153075"/>
    <a:srgbClr val="5600AC"/>
    <a:srgbClr val="99CCFF"/>
    <a:srgbClr val="3D1862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655" autoAdjust="0"/>
  </p:normalViewPr>
  <p:slideViewPr>
    <p:cSldViewPr>
      <p:cViewPr varScale="1">
        <p:scale>
          <a:sx n="64" d="100"/>
          <a:sy n="64" d="100"/>
        </p:scale>
        <p:origin x="9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4" Type="http://schemas.openxmlformats.org/officeDocument/2006/relationships/image" Target="../media/image31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Relationship Id="rId4" Type="http://schemas.openxmlformats.org/officeDocument/2006/relationships/image" Target="../media/image3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AA97DF7-364F-58BC-69D1-CF9168CB0A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AB6062E-C5A6-78FC-2D77-D57E754F80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3DD3AB4-E9A4-BA93-A7BC-0A9D741AB26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CBCBA805-3D71-99A8-CABC-B7406AEBA4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79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F2F1A9E8-9B49-6246-F7C7-EC5DEA0548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A1A7F6EE-20F8-B570-0D1D-D5CA23EA4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D753D6-90BE-43A6-8E19-CB87127508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0ABBD08-8644-A675-CDFC-468BDE6AB9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FD284EE-7175-AEFA-FBE9-3485F6AC9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8AE82D1-DAA6-668E-6B30-378D01D466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C805EFA-73E6-98B6-34A6-02C0C848A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0D88B85-D6DB-AA98-23A8-11813AED36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4C0CC7E-99E6-4BC4-A4CD-9460AB582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891BC87-8711-1830-0B15-D38FE0136C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E05D3D6-34B6-7B20-FE91-D5A3E5D42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27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891BC87-8711-1830-0B15-D38FE0136C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E05D3D6-34B6-7B20-FE91-D5A3E5D42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427935C-61E6-2FC3-FA82-464082B0EF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846DB8D-8F52-5053-30EF-F2F22F148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F81BAA1-588E-BEF6-B68F-E49D614B0E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4F02AF8-803B-412B-25AB-DEBCFE26B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4783D75-0F6C-9E57-651B-7623C3021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22393C3-D662-0B4D-2565-6FA97D2E1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34630FF-FD1E-2430-2340-3421B58CE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E06837A-2A86-C902-6673-F05F58AB6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570BE3E-8ECF-D8DA-BA4E-41B84CE7A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13A5C06-310F-716F-F036-4EB66905D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ED68E40-A88F-6D32-CD27-3B07C0A816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7784226-1B1A-148C-A7C7-0327A2A4A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DEEA6BC-6F22-2E6E-FDD1-7005F5363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71CEAD7-AE01-0C20-6EF5-A2421E240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3CF4E3F-3F89-E722-DA54-575272F19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DFBA34F-C81B-50F5-CC44-2ACAB89BD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978B755-8466-000A-BA69-DBAC632DE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002A12E-54CF-59FA-E505-C39D658EB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ED90A68-A2B8-66B7-2CB2-C40E73EBC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ECC455F-2556-1DF6-DE90-413ED0EA3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A340F00-379A-3A31-A88D-F27B8EA8C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FBAAFC-CDB7-F220-02B3-65D046212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C1F6368F-37D1-014A-FAA3-C35850D8C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3C532DB4-FE75-76F5-6ED5-E0BDA0A61664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D627A5E7-8108-888C-7229-8DC7AA613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A01E0F1C-085E-8918-4973-6B8C2B2C9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188D7883-8DB6-84A9-87D8-5C0B4DD43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D90EBD64-7DC4-17A7-3612-855A328DA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C2E5328E-CA30-3B03-27A9-07C9E26D4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C6D9CA52-9945-7619-0ECD-8830DC9D0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D3BACE99-9404-FA08-51BC-34BA54077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8586D9B0-00C9-DB17-3359-748F53D67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DD08D00F-6331-572E-CE7D-7971F152C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8E3B4AFD-7BDE-637E-2EAB-B69150446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F1919311-B959-6286-DCE5-EEBCC001B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1D3ABF71-979A-BA3A-9460-C68F21F49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B74606D5-BC7B-C4CA-007F-CDDD217DD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79B9066C-FAD2-EE58-B1C7-12F3CAED6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FE5B5176-B13C-9035-E182-76B13EC84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516E37AE-D454-82C5-CEE9-1F5CF8E6B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7ECEAEE9-713D-94EF-7584-F3A344711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5EF40BB2-661C-37C5-C0C4-8FC8FB3E2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44251CD4-5F0A-AAB5-DC5A-B7622BE9A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B6DEFE00-9AF5-186E-3227-3235EA069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2B660211-3705-114F-9F9B-435D9B875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27DBF9AE-1297-F7E1-D6CB-6265F6433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D435A51A-4516-7BAB-BF5F-5EF388D57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37C63FDF-AB10-564A-5E84-0527B8CD0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18ABC078-F882-9E86-C9DF-EE876E771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A2DB0CC7-FF6D-9DC8-30A6-5B70FE55A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296D0EA9-CADA-D63A-474A-2E658268F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E80194B5-C571-7B63-D7A3-9B04EE3F0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D3B69709-2520-99D4-C0E6-8F8AAD6BD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9C3E55BF-7976-A7A0-62B8-1A5D1AB2A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6DF3ECCE-1E11-C73F-158B-3478E705F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10C9E270-0141-7F09-21EC-1CDBA7185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6B77CC5B-2731-AE45-DFAE-24CCF6E3AF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B4144C33-3852-F090-22C8-9AD74293B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A4264971-3ABB-4540-B592-D4241803B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E8E9-7A7B-4C5B-A4DF-B3423A12E92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9246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B78931-8BF5-B70E-0A08-DA7FBB917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015DFD-2018-3CD4-95FF-95910F382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25B57B6-A298-A3D5-54D6-9862BDB2B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0E30A-A6B1-4EAF-BDCB-E32193DDFD3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2644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2174BD-3101-8734-848E-DA72DFB7E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C7AF6A-B79F-960C-0FEF-A8E9947EE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7116DEA-3C44-7B6C-F165-FBB041B85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8789D-2563-4BD7-91E8-2DD7567682C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8014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8CD969-DE8A-13A2-1B86-225E905D1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AB26-1DFE-4BB6-B79E-224CA57D04C6}" type="datetime1">
              <a:rPr lang="it-IT"/>
              <a:pPr>
                <a:defRPr/>
              </a:pPr>
              <a:t>04/12/2023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CBA196-9D86-6D24-7FDD-424901BEF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14 Il modello di regressione lineare multipla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95126-E3B1-9140-B7F9-FA094EA1C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353F-607C-49D6-BF69-ACBAF5CC68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550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A56DB0-60CD-46F3-3026-3DEB4D602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102A5D-4581-A2E6-2833-F72E1E7E3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7952140-7C7D-A38B-8B82-5CE223009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CCEA1-D94F-49B1-96C1-5F82E073EE5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8952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CA6F09-9DC6-63B6-C16B-0C02A7439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40C426-2FB9-3B92-1B83-BF995C78D5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F663BC0-B0E8-40C3-9118-241ABB547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59197-CC18-498A-9BD7-31F26D3E910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9707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04CDBD-C6E8-E86E-4BE4-A9A87DAC10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7616F2-2B35-C7C2-3EA2-742292743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6A756B6-55BB-CC5D-0DB1-F1F7F7D22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192F-63C9-4906-95DE-0CC6C5801B3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5272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E14D5A-26B0-F350-3D74-ABF39D4A3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7CE0886-94AD-23DB-4A61-EFD7D7049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E2E8F1-B0DD-D971-A1A8-D44F97C60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4E05-B3AC-483B-8737-757EB98224F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262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2F65478-2FF8-7459-70B6-EA074F725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040832-8CDC-A4C9-C64A-53C02709B1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905A977-C03F-02A0-D9B5-F7D7B81DD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F3956-6FD7-42DF-B122-007D0D9CFFE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9935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AC63448-03F3-95C5-C8B7-92824592F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6150856-0311-2EF1-9348-F8596ACE3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A4DBF73-E150-6F1B-C977-75749B795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EE1CB-9406-41F2-BDED-73A3D8E5A58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4111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685719-0351-61B1-4BAC-5604B8E21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1A0298-C944-FFBD-5935-B4A13E517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6672F30-8C7C-D904-5682-89C5D3682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7B44D-F0B8-4E37-AE40-50B38FC443E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2454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06AA88-E52F-40B8-B73E-8F7F6769AD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4489B8-81E3-E21B-3BF1-96918F538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C0C7A68-EA80-12DB-9FA3-455642E7C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8F6E-A817-499C-949F-A2E6CF25BA3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0124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FEC7BF70-4F44-4E7D-98CF-455473324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419E41-9EC2-BCF6-D333-A4A9292FD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81B82-0619-9C74-C03A-4B3E0CCCE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C2312870-92B7-80F5-E320-C4E228627F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5E98B4D8-2DB8-46C3-06A3-F34F2AD036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0041B0D2-0E09-B666-C60C-95B2A2E2C8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761D344-0CAA-45A6-8DD1-CB1D4050EC9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B83DD239-EC23-E31C-341C-100DCBFDFD2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33B3A16D-D477-26C5-E781-E42A3D8DB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B1E6F4DB-1AA0-FC32-D293-C46876695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A3EBE4F2-3C88-12BF-3E80-0B2A5933B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B92980ED-C8E1-7DEA-8A34-46108A00F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B82E22C6-E993-6B69-0988-CB81BE929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5A42FF8B-8A1F-4634-6039-200003117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B19C142E-A401-EF1A-10BB-5E651497B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C5DA1C21-E0FF-81CD-F169-56210AFAD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6316A936-9895-51ED-1045-CCF656BB9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CB36DD50-FD1B-247C-4B2C-18A48E85B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331387B6-30AA-D100-17CD-2C93CEB44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F2063F4A-1B11-7F8A-FCB3-02FD039D7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E46FCFBB-7381-F935-1705-2BF7B70E6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95338D33-E8A3-C2F4-2E71-AFF238572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8A1C012F-4AFB-1A4C-6F96-C2E1F204A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A513C65D-51B1-51AC-38FF-BD7B84F9A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4C39319A-7759-07E1-0146-ED5EE9B69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016F038C-154A-2E34-6EE6-644C10A0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4911E8FA-6BC5-A283-CF5A-87194FB2A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96AF937F-DEC9-BAC9-5A91-9AE141C79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F3CCB0BF-00FC-1B8C-9693-A786F696C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D4CE6A5C-39B4-D9B5-0A25-4F4A8850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44ED9AED-DAF3-7011-C168-06F8AEF5F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8A881CC2-058C-9983-4ACF-05112121A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AB8E4BB7-B529-90B5-00C0-31E539B62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B7B7ED43-0FC9-0ED4-2F31-FE052EBAA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78F9A8B6-D8C8-12D7-3327-FBCDC01B3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0E92F293-2C78-92C0-A9AC-CDA8A473C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F20D2DBB-BF84-74A2-F5A1-9218E3CB4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C1C2470A-E4DF-FE70-36E6-B733EE38D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6958A2FA-B62D-6567-7DB3-0FB892F4F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png"/><Relationship Id="rId4" Type="http://schemas.openxmlformats.org/officeDocument/2006/relationships/image" Target="../media/image21.wmf"/><Relationship Id="rId9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emf"/><Relationship Id="rId5" Type="http://schemas.openxmlformats.org/officeDocument/2006/relationships/image" Target="../media/image28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5.emf"/><Relationship Id="rId5" Type="http://schemas.openxmlformats.org/officeDocument/2006/relationships/image" Target="../media/image32.e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4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>
            <a:extLst>
              <a:ext uri="{FF2B5EF4-FFF2-40B4-BE49-F238E27FC236}">
                <a16:creationId xmlns:a16="http://schemas.microsoft.com/office/drawing/2014/main" id="{E7C756E9-DABA-B11F-211E-B671F3F9BD47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28A0035-DE09-4DCC-ACC6-466982253DC9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0AD085-6753-4A88-B158-974AF6694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  <p:sp>
        <p:nvSpPr>
          <p:cNvPr id="5124" name="CasellaDiTesto 5">
            <a:extLst>
              <a:ext uri="{FF2B5EF4-FFF2-40B4-BE49-F238E27FC236}">
                <a16:creationId xmlns:a16="http://schemas.microsoft.com/office/drawing/2014/main" id="{4C531468-5C53-2270-D104-523ED4FA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916113"/>
            <a:ext cx="8784976" cy="32501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La correlazione studia l’associazione tra due variabili attraverso misure “simmetriche” di interdipendenza (concordanza o discordanza).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Se vogliamo studiare come una variabile dipende da un’altra, occorre analizzare la relazione di </a:t>
            </a:r>
            <a:r>
              <a:rPr lang="it-IT" altLang="it-IT" sz="2200" u="sng" dirty="0">
                <a:solidFill>
                  <a:srgbClr val="FF0000"/>
                </a:solidFill>
                <a:latin typeface="Verdana" panose="020B0604030504040204" pitchFamily="34" charset="0"/>
              </a:rPr>
              <a:t>dipendenza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della prima dalla seconda, mediante il </a:t>
            </a: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modello di regressione lineare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D8302DAB-696D-A104-A850-0FEA87569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68413"/>
            <a:ext cx="78486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12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Quindi, la relazione che esprime la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dipendenza lineare di Y da X sarà:</a:t>
            </a:r>
          </a:p>
          <a:p>
            <a:pPr algn="just" eaLnBrk="1" hangingPunct="1">
              <a:lnSpc>
                <a:spcPct val="130000"/>
              </a:lnSpc>
              <a:spcAft>
                <a:spcPts val="12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 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= f(X) + ε</a:t>
            </a:r>
            <a:r>
              <a:rPr lang="fr-FR" altLang="it-IT" sz="2200" baseline="-2500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=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X +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ε</a:t>
            </a:r>
          </a:p>
        </p:txBody>
      </p:sp>
      <p:sp>
        <p:nvSpPr>
          <p:cNvPr id="26627" name="Segnaposto numero diapositiva 5">
            <a:extLst>
              <a:ext uri="{FF2B5EF4-FFF2-40B4-BE49-F238E27FC236}">
                <a16:creationId xmlns:a16="http://schemas.microsoft.com/office/drawing/2014/main" id="{809E6095-990F-D965-5F67-DA4D2AFB2CBB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7945CE5-12B9-4ABF-BF18-F9D9FA01F1D3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10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entesi quadra aperta 1">
            <a:extLst>
              <a:ext uri="{FF2B5EF4-FFF2-40B4-BE49-F238E27FC236}">
                <a16:creationId xmlns:a16="http://schemas.microsoft.com/office/drawing/2014/main" id="{90E0830A-E91B-C1F5-FD51-CCC8B5A7030A}"/>
              </a:ext>
            </a:extLst>
          </p:cNvPr>
          <p:cNvSpPr/>
          <p:nvPr/>
        </p:nvSpPr>
        <p:spPr>
          <a:xfrm rot="16200000" flipV="1">
            <a:off x="4140200" y="2420938"/>
            <a:ext cx="215900" cy="1079500"/>
          </a:xfrm>
          <a:prstGeom prst="leftBracket">
            <a:avLst>
              <a:gd name="adj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1510" name="Rettangolo 2">
            <a:extLst>
              <a:ext uri="{FF2B5EF4-FFF2-40B4-BE49-F238E27FC236}">
                <a16:creationId xmlns:a16="http://schemas.microsoft.com/office/drawing/2014/main" id="{41606B78-48D7-712B-4B0C-760DC9BFB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3" y="3997325"/>
            <a:ext cx="6829425" cy="20335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Y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la variabile dipendente (o risposta)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X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la variabile esplicativa (o indipendente)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el-GR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ε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il termine di errore (componente casuale)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e </a:t>
            </a: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fr-FR" altLang="it-IT" sz="2200" i="1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sono i parametri da stimare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26630" name="Rettangolo 3">
            <a:extLst>
              <a:ext uri="{FF2B5EF4-FFF2-40B4-BE49-F238E27FC236}">
                <a16:creationId xmlns:a16="http://schemas.microsoft.com/office/drawing/2014/main" id="{377F5DDB-8D5E-A72A-2041-C34E75D3A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128963"/>
            <a:ext cx="1511300" cy="6524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1200"/>
              </a:spcAft>
            </a:pPr>
            <a:r>
              <a:rPr lang="it-IT" altLang="it-IT" sz="1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Componente deterministica</a:t>
            </a:r>
          </a:p>
        </p:txBody>
      </p:sp>
      <p:sp>
        <p:nvSpPr>
          <p:cNvPr id="8" name="Parentesi quadra aperta 7">
            <a:extLst>
              <a:ext uri="{FF2B5EF4-FFF2-40B4-BE49-F238E27FC236}">
                <a16:creationId xmlns:a16="http://schemas.microsoft.com/office/drawing/2014/main" id="{E91AE990-5BCC-E7D5-6E9C-EF2C3A1C72DB}"/>
              </a:ext>
            </a:extLst>
          </p:cNvPr>
          <p:cNvSpPr/>
          <p:nvPr/>
        </p:nvSpPr>
        <p:spPr>
          <a:xfrm rot="16200000" flipV="1">
            <a:off x="5256213" y="2636838"/>
            <a:ext cx="215900" cy="431800"/>
          </a:xfrm>
          <a:prstGeom prst="leftBracket">
            <a:avLst>
              <a:gd name="adj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6632" name="Rettangolo 8">
            <a:extLst>
              <a:ext uri="{FF2B5EF4-FFF2-40B4-BE49-F238E27FC236}">
                <a16:creationId xmlns:a16="http://schemas.microsoft.com/office/drawing/2014/main" id="{02BFF2FB-C2A8-B947-CC12-CD7B464C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068638"/>
            <a:ext cx="1368425" cy="6524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1200"/>
              </a:spcAft>
            </a:pPr>
            <a:r>
              <a:rPr lang="it-IT" altLang="it-IT" sz="1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Componente casuale</a:t>
            </a:r>
          </a:p>
        </p:txBody>
      </p:sp>
      <p:sp>
        <p:nvSpPr>
          <p:cNvPr id="26633" name="Rectangle 3">
            <a:extLst>
              <a:ext uri="{FF2B5EF4-FFF2-40B4-BE49-F238E27FC236}">
                <a16:creationId xmlns:a16="http://schemas.microsoft.com/office/drawing/2014/main" id="{08226B55-D9BB-AAD5-899E-C0AFA9DE5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9563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01328325-8AD9-DD41-338A-02290C3E8AC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2413" y="1484313"/>
            <a:ext cx="8135937" cy="4968875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Il termine di errore </a:t>
            </a:r>
            <a:r>
              <a:rPr lang="el-G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ε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tiene conto di ogni altro fattore (non osservato o non osservabile) che, oltre alla variabile esplicativa, può influenzare la risposta Y.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stocastica del modello compendia l’insieme di circostanze che impediscono a tale relazione di essere un legame teorico di tipo matematico.</a:t>
            </a:r>
            <a:endParaRPr lang="it-IT" altLang="it-IT" sz="220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Esempio: 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Il consumo delle famiglie può dipendere, oltre che dal reddito disponibile, anche dal numero di componenti, dalla loro età e dal livello di istruzione.</a:t>
            </a:r>
          </a:p>
        </p:txBody>
      </p:sp>
      <p:sp>
        <p:nvSpPr>
          <p:cNvPr id="28675" name="Segnaposto numero diapositiva 5">
            <a:extLst>
              <a:ext uri="{FF2B5EF4-FFF2-40B4-BE49-F238E27FC236}">
                <a16:creationId xmlns:a16="http://schemas.microsoft.com/office/drawing/2014/main" id="{3465431C-23B0-CD96-8B69-018594EE91FE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1674D6A-B950-4722-BFDF-1804DEFE286F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11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F1156483-AA1E-5C64-C6BB-198C5F5CE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8600"/>
            <a:ext cx="6408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di errore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02871DE9-5C20-CE21-2406-CDF1CB33E2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989138"/>
            <a:ext cx="8568952" cy="2700337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la relazione lineare valesse con esattezza (relazione deterministica o matematica) il metodo di stima sarebbe semplice: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basterebbe conoscere le coordinate di due punti campionari per tracciare la retta che li unisce e produrre la relativa equazione. 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23" name="Segnaposto numero diapositiva 5">
            <a:extLst>
              <a:ext uri="{FF2B5EF4-FFF2-40B4-BE49-F238E27FC236}">
                <a16:creationId xmlns:a16="http://schemas.microsoft.com/office/drawing/2014/main" id="{52EE245F-ACBF-CB2A-72AF-F7E61A403248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066AAF5-E4AA-480F-B971-71D5C24D91B3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12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9D76868E-CD02-0274-2057-087CD0B59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8600"/>
            <a:ext cx="6408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di errore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2E3E1D6B-CF3F-D0AA-B819-E09959EB46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484313"/>
            <a:ext cx="8784530" cy="4608512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Tuttavia imbattersi in relazioni funzionali esatte (sulla base dell’osservazione di dati empirici) risulta estremamente improbabile.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contrario è piuttosto frequente osservare delle discrepanze più o meno accentuate tra i valori osservati di Y e quelli che emergono da una relazione funzionale esatta con X.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termine di errore serve proprio a rappresentare formalmente tali discrepanze e a distinguere una relazione statistica (o stocastica) da una deterministica. </a:t>
            </a:r>
          </a:p>
        </p:txBody>
      </p:sp>
      <p:sp>
        <p:nvSpPr>
          <p:cNvPr id="32771" name="Segnaposto numero diapositiva 5">
            <a:extLst>
              <a:ext uri="{FF2B5EF4-FFF2-40B4-BE49-F238E27FC236}">
                <a16:creationId xmlns:a16="http://schemas.microsoft.com/office/drawing/2014/main" id="{F1113669-3EC0-210A-66C2-A92A5A9E4078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D93A8C9-FFDC-4513-8195-63B8BEFB7425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13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AB7C5376-FEC7-ACE2-96DE-49CBCFB3C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8600"/>
            <a:ext cx="6408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di errore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numero diapositiva 5">
            <a:extLst>
              <a:ext uri="{FF2B5EF4-FFF2-40B4-BE49-F238E27FC236}">
                <a16:creationId xmlns:a16="http://schemas.microsoft.com/office/drawing/2014/main" id="{601B200C-F922-58D6-4566-576487D5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72D32-933A-43EA-B547-1625E43B09B0}" type="slidenum">
              <a:rPr lang="it-IT" altLang="it-IT" smtClean="0">
                <a:solidFill>
                  <a:srgbClr val="B5A788"/>
                </a:solidFill>
              </a:rPr>
              <a:pPr/>
              <a:t>14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70AF074-2AFA-5B0C-1B6F-9E265A81F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9015413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Elementi dell’equazione di regressione</a:t>
            </a:r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1932A31E-7390-A8B6-D783-6AE1CDE4A1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2427288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39D5067F-18C6-C070-DB7E-C379DE6E4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5451475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D688517F-A66C-807B-A6B8-B3AF69A9B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80377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9FA31205-1D8B-D204-D147-A16C9F8D4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732338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07D3C81F-3A76-789D-C217-B017ED366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4006850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1BA48C8C-74AE-4A05-288E-EF486C0E5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443413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ADD477B-B2DA-61F0-807B-69E863932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58787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9AD9FAF8-688E-C514-F8A5-0979E2A87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80377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DFC86AAB-5F70-8600-109D-913B1DF0F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4434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D6FCB0BD-0473-C509-06A7-3064CF1BF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4434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C0B02525-0246-A207-FF9D-98C438749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862388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5F65D78A-692C-BF51-F650-027C1201F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371975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E48EE9F6-90D7-DDA6-552F-514BC0D2A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458787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22439376-6809-2F57-CBDE-CEF4F8E2B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42275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8" name="Oval 18">
            <a:extLst>
              <a:ext uri="{FF2B5EF4-FFF2-40B4-BE49-F238E27FC236}">
                <a16:creationId xmlns:a16="http://schemas.microsoft.com/office/drawing/2014/main" id="{ABD28DD6-1621-BE9A-E2B1-F76A886BD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0116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9" name="Oval 19">
            <a:extLst>
              <a:ext uri="{FF2B5EF4-FFF2-40B4-BE49-F238E27FC236}">
                <a16:creationId xmlns:a16="http://schemas.microsoft.com/office/drawing/2014/main" id="{98CD2068-30CA-6247-29B3-1AD6C3B8D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4434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0" name="Oval 20">
            <a:extLst>
              <a:ext uri="{FF2B5EF4-FFF2-40B4-BE49-F238E27FC236}">
                <a16:creationId xmlns:a16="http://schemas.microsoft.com/office/drawing/2014/main" id="{139BD918-21D1-B416-58B4-F0EA17FC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078288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1" name="Oval 21">
            <a:extLst>
              <a:ext uri="{FF2B5EF4-FFF2-40B4-BE49-F238E27FC236}">
                <a16:creationId xmlns:a16="http://schemas.microsoft.com/office/drawing/2014/main" id="{610440E8-752B-08A0-E115-712CEE330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510088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2" name="Oval 22">
            <a:extLst>
              <a:ext uri="{FF2B5EF4-FFF2-40B4-BE49-F238E27FC236}">
                <a16:creationId xmlns:a16="http://schemas.microsoft.com/office/drawing/2014/main" id="{7FF97B29-5707-B1E9-18E4-ED0566A47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40116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3" name="Oval 23">
            <a:extLst>
              <a:ext uri="{FF2B5EF4-FFF2-40B4-BE49-F238E27FC236}">
                <a16:creationId xmlns:a16="http://schemas.microsoft.com/office/drawing/2014/main" id="{353A1ED4-3456-8082-700C-B806B36E3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868738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4" name="Oval 24">
            <a:extLst>
              <a:ext uri="{FF2B5EF4-FFF2-40B4-BE49-F238E27FC236}">
                <a16:creationId xmlns:a16="http://schemas.microsoft.com/office/drawing/2014/main" id="{61C699AE-52E9-B161-313C-42C359756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222750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5" name="Oval 25">
            <a:extLst>
              <a:ext uri="{FF2B5EF4-FFF2-40B4-BE49-F238E27FC236}">
                <a16:creationId xmlns:a16="http://schemas.microsoft.com/office/drawing/2014/main" id="{EAF40ACB-D3BA-3F53-68E4-26710E13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328612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6" name="Oval 26">
            <a:extLst>
              <a:ext uri="{FF2B5EF4-FFF2-40B4-BE49-F238E27FC236}">
                <a16:creationId xmlns:a16="http://schemas.microsoft.com/office/drawing/2014/main" id="{497DEF06-1DE6-C706-364D-8BC9E66C4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646488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7" name="Oval 27">
            <a:extLst>
              <a:ext uri="{FF2B5EF4-FFF2-40B4-BE49-F238E27FC236}">
                <a16:creationId xmlns:a16="http://schemas.microsoft.com/office/drawing/2014/main" id="{71AB6D04-1863-B103-4F52-E75E2889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575050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8" name="Oval 28">
            <a:extLst>
              <a:ext uri="{FF2B5EF4-FFF2-40B4-BE49-F238E27FC236}">
                <a16:creationId xmlns:a16="http://schemas.microsoft.com/office/drawing/2014/main" id="{D90B60E6-E737-E27E-0B06-F0A6B2EC1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502025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9" name="Line 29">
            <a:extLst>
              <a:ext uri="{FF2B5EF4-FFF2-40B4-BE49-F238E27FC236}">
                <a16:creationId xmlns:a16="http://schemas.microsoft.com/office/drawing/2014/main" id="{44F3FBB5-3E13-5A8C-88B5-4A436E9159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2925763"/>
            <a:ext cx="3600450" cy="1584325"/>
          </a:xfrm>
          <a:prstGeom prst="line">
            <a:avLst/>
          </a:prstGeom>
          <a:noFill/>
          <a:ln w="57150">
            <a:solidFill>
              <a:srgbClr val="FF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69CF4233-36E8-A3E5-CA71-319835586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595938"/>
            <a:ext cx="431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35871" name="Text Box 31">
            <a:extLst>
              <a:ext uri="{FF2B5EF4-FFF2-40B4-BE49-F238E27FC236}">
                <a16:creationId xmlns:a16="http://schemas.microsoft.com/office/drawing/2014/main" id="{EC4373F1-EAC6-5555-4460-8F7A838F7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355850"/>
            <a:ext cx="431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35872" name="Text Box 32">
            <a:extLst>
              <a:ext uri="{FF2B5EF4-FFF2-40B4-BE49-F238E27FC236}">
                <a16:creationId xmlns:a16="http://schemas.microsoft.com/office/drawing/2014/main" id="{62CFA004-75ED-4840-FBAF-FC539E3DB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278063"/>
            <a:ext cx="2376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grpSp>
        <p:nvGrpSpPr>
          <p:cNvPr id="19492" name="Group 33">
            <a:extLst>
              <a:ext uri="{FF2B5EF4-FFF2-40B4-BE49-F238E27FC236}">
                <a16:creationId xmlns:a16="http://schemas.microsoft.com/office/drawing/2014/main" id="{CE526600-A97F-B708-99AA-AC6FE513460B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2133600"/>
            <a:ext cx="385763" cy="701675"/>
            <a:chOff x="1429" y="1389"/>
            <a:chExt cx="288" cy="562"/>
          </a:xfrm>
          <a:noFill/>
        </p:grpSpPr>
        <p:sp>
          <p:nvSpPr>
            <p:cNvPr id="19517" name="AutoShape 34">
              <a:extLst>
                <a:ext uri="{FF2B5EF4-FFF2-40B4-BE49-F238E27FC236}">
                  <a16:creationId xmlns:a16="http://schemas.microsoft.com/office/drawing/2014/main" id="{C632229B-935C-886D-91EC-01A6BE38446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29" y="1389"/>
              <a:ext cx="288" cy="41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9518" name="Rectangle 35">
              <a:extLst>
                <a:ext uri="{FF2B5EF4-FFF2-40B4-BE49-F238E27FC236}">
                  <a16:creationId xmlns:a16="http://schemas.microsoft.com/office/drawing/2014/main" id="{3230F2B7-6883-8412-3805-896DD36AC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1475"/>
              <a:ext cx="207" cy="47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3900" i="1">
                  <a:latin typeface="Times New Roman" pitchFamily="18" charset="0"/>
                </a:rPr>
                <a:t>Y</a:t>
              </a:r>
              <a:endParaRPr lang="it-IT">
                <a:latin typeface="Arial" charset="0"/>
              </a:endParaRPr>
            </a:p>
          </p:txBody>
        </p:sp>
        <p:sp>
          <p:nvSpPr>
            <p:cNvPr id="19519" name="Rectangle 36">
              <a:extLst>
                <a:ext uri="{FF2B5EF4-FFF2-40B4-BE49-F238E27FC236}">
                  <a16:creationId xmlns:a16="http://schemas.microsoft.com/office/drawing/2014/main" id="{B78A4EC1-A13A-8549-1324-8716B5091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1392"/>
              <a:ext cx="123" cy="475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3900" dirty="0">
                  <a:latin typeface="Times New Roman" pitchFamily="18" charset="0"/>
                </a:rPr>
                <a:t>ˆ</a:t>
              </a:r>
              <a:endParaRPr lang="it-IT" dirty="0">
                <a:latin typeface="Arial" charset="0"/>
              </a:endParaRPr>
            </a:p>
          </p:txBody>
        </p:sp>
      </p:grpSp>
      <p:sp>
        <p:nvSpPr>
          <p:cNvPr id="35874" name="Text Box 38">
            <a:extLst>
              <a:ext uri="{FF2B5EF4-FFF2-40B4-BE49-F238E27FC236}">
                <a16:creationId xmlns:a16="http://schemas.microsoft.com/office/drawing/2014/main" id="{2A4997B7-5074-FE1B-85E9-05FD98A5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988" y="2349500"/>
            <a:ext cx="16811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/>
              <a:t>= β</a:t>
            </a:r>
            <a:r>
              <a:rPr lang="it-IT" altLang="it-IT" sz="2200" baseline="-25000">
                <a:latin typeface="Symbol" panose="05050102010706020507" pitchFamily="18" charset="2"/>
              </a:rPr>
              <a:t>0</a:t>
            </a:r>
            <a:r>
              <a:rPr lang="it-IT" altLang="it-IT" sz="2200"/>
              <a:t> + β</a:t>
            </a:r>
            <a:r>
              <a:rPr lang="it-IT" altLang="it-IT" sz="2200" baseline="-25000">
                <a:latin typeface="Symbol" panose="05050102010706020507" pitchFamily="18" charset="2"/>
              </a:rPr>
              <a:t>1</a:t>
            </a:r>
            <a:r>
              <a:rPr lang="it-IT" altLang="it-IT" sz="2200"/>
              <a:t> X </a:t>
            </a:r>
          </a:p>
        </p:txBody>
      </p:sp>
      <p:sp>
        <p:nvSpPr>
          <p:cNvPr id="35875" name="AutoShape 39">
            <a:extLst>
              <a:ext uri="{FF2B5EF4-FFF2-40B4-BE49-F238E27FC236}">
                <a16:creationId xmlns:a16="http://schemas.microsoft.com/office/drawing/2014/main" id="{6F142573-58D5-1A23-4A89-D277338CF3A0}"/>
              </a:ext>
            </a:extLst>
          </p:cNvPr>
          <p:cNvSpPr>
            <a:spLocks/>
          </p:cNvSpPr>
          <p:nvPr/>
        </p:nvSpPr>
        <p:spPr bwMode="auto">
          <a:xfrm>
            <a:off x="5003800" y="3214688"/>
            <a:ext cx="73025" cy="1079500"/>
          </a:xfrm>
          <a:prstGeom prst="rightBrace">
            <a:avLst>
              <a:gd name="adj1" fmla="val 1231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19495" name="Group 56">
            <a:extLst>
              <a:ext uri="{FF2B5EF4-FFF2-40B4-BE49-F238E27FC236}">
                <a16:creationId xmlns:a16="http://schemas.microsoft.com/office/drawing/2014/main" id="{39673B03-46A3-16F6-951D-A355979441F3}"/>
              </a:ext>
            </a:extLst>
          </p:cNvPr>
          <p:cNvGrpSpPr>
            <a:grpSpLocks/>
          </p:cNvGrpSpPr>
          <p:nvPr/>
        </p:nvGrpSpPr>
        <p:grpSpPr bwMode="auto">
          <a:xfrm>
            <a:off x="5194091" y="3223419"/>
            <a:ext cx="1917700" cy="809625"/>
            <a:chOff x="3833" y="2402"/>
            <a:chExt cx="1208" cy="510"/>
          </a:xfrm>
          <a:noFill/>
        </p:grpSpPr>
        <p:sp>
          <p:nvSpPr>
            <p:cNvPr id="19505" name="AutoShape 43">
              <a:extLst>
                <a:ext uri="{FF2B5EF4-FFF2-40B4-BE49-F238E27FC236}">
                  <a16:creationId xmlns:a16="http://schemas.microsoft.com/office/drawing/2014/main" id="{03F27FFC-B431-8C0C-A799-6773679FA7D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33" y="2539"/>
              <a:ext cx="1187" cy="373"/>
            </a:xfrm>
            <a:prstGeom prst="rect">
              <a:avLst/>
            </a:prstGeom>
            <a:grpFill/>
            <a:ln w="9525" algn="ctr">
              <a:solidFill>
                <a:srgbClr val="FFCC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06" name="Rectangle 45">
              <a:extLst>
                <a:ext uri="{FF2B5EF4-FFF2-40B4-BE49-F238E27FC236}">
                  <a16:creationId xmlns:a16="http://schemas.microsoft.com/office/drawing/2014/main" id="{35EABBF2-5C92-EEF4-42C7-5CE201FC3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3" y="2402"/>
              <a:ext cx="117" cy="42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4400">
                  <a:solidFill>
                    <a:srgbClr val="002060"/>
                  </a:solidFill>
                  <a:latin typeface="Symbol" pitchFamily="18" charset="2"/>
                </a:rPr>
                <a:t>(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07" name="Rectangle 46">
              <a:extLst>
                <a:ext uri="{FF2B5EF4-FFF2-40B4-BE49-F238E27FC236}">
                  <a16:creationId xmlns:a16="http://schemas.microsoft.com/office/drawing/2014/main" id="{9AC46888-FB06-A407-465F-ED3A1EAAA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" y="2402"/>
              <a:ext cx="117" cy="42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4400" dirty="0">
                  <a:solidFill>
                    <a:srgbClr val="002060"/>
                  </a:solidFill>
                  <a:latin typeface="Symbol" pitchFamily="18" charset="2"/>
                </a:rPr>
                <a:t>)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08" name="Rectangle 47">
              <a:extLst>
                <a:ext uri="{FF2B5EF4-FFF2-40B4-BE49-F238E27FC236}">
                  <a16:creationId xmlns:a16="http://schemas.microsoft.com/office/drawing/2014/main" id="{8DBF8F89-C03E-FB96-5066-F73E47F7E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6" y="2739"/>
              <a:ext cx="31" cy="13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1400" i="1">
                  <a:solidFill>
                    <a:srgbClr val="002060"/>
                  </a:solidFill>
                  <a:latin typeface="Times New Roman" pitchFamily="18" charset="0"/>
                </a:rPr>
                <a:t>i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09" name="Rectangle 48">
              <a:extLst>
                <a:ext uri="{FF2B5EF4-FFF2-40B4-BE49-F238E27FC236}">
                  <a16:creationId xmlns:a16="http://schemas.microsoft.com/office/drawing/2014/main" id="{5756123E-D36D-E389-02B0-6F58956E1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9" y="2739"/>
              <a:ext cx="31" cy="13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1400" i="1" dirty="0">
                  <a:solidFill>
                    <a:srgbClr val="002060"/>
                  </a:solidFill>
                  <a:latin typeface="Times New Roman" pitchFamily="18" charset="0"/>
                </a:rPr>
                <a:t>i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0" name="Rectangle 49">
              <a:extLst>
                <a:ext uri="{FF2B5EF4-FFF2-40B4-BE49-F238E27FC236}">
                  <a16:creationId xmlns:a16="http://schemas.microsoft.com/office/drawing/2014/main" id="{F4F7FDE6-2BE1-9255-8A3B-7117D718F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9"/>
              <a:ext cx="31" cy="13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1400" i="1">
                  <a:solidFill>
                    <a:srgbClr val="002060"/>
                  </a:solidFill>
                  <a:latin typeface="Times New Roman" pitchFamily="18" charset="0"/>
                </a:rPr>
                <a:t>i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1" name="Rectangle 50">
              <a:extLst>
                <a:ext uri="{FF2B5EF4-FFF2-40B4-BE49-F238E27FC236}">
                  <a16:creationId xmlns:a16="http://schemas.microsoft.com/office/drawing/2014/main" id="{722693A5-F8B2-3210-9C72-7A83E710B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5" y="2602"/>
              <a:ext cx="112" cy="24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i="1">
                  <a:solidFill>
                    <a:srgbClr val="002060"/>
                  </a:solidFill>
                  <a:latin typeface="Times New Roman" pitchFamily="18" charset="0"/>
                </a:rPr>
                <a:t>Y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2" name="Rectangle 51">
              <a:extLst>
                <a:ext uri="{FF2B5EF4-FFF2-40B4-BE49-F238E27FC236}">
                  <a16:creationId xmlns:a16="http://schemas.microsoft.com/office/drawing/2014/main" id="{9CCD8E73-00A9-0D3B-F0BD-7533FBB1A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2602"/>
              <a:ext cx="112" cy="24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i="1">
                  <a:solidFill>
                    <a:srgbClr val="002060"/>
                  </a:solidFill>
                  <a:latin typeface="Times New Roman" pitchFamily="18" charset="0"/>
                </a:rPr>
                <a:t>Y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3" name="Rectangle 52">
              <a:extLst>
                <a:ext uri="{FF2B5EF4-FFF2-40B4-BE49-F238E27FC236}">
                  <a16:creationId xmlns:a16="http://schemas.microsoft.com/office/drawing/2014/main" id="{8FF63838-7564-ABF6-D1DC-BAFF6E843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4" y="2542"/>
              <a:ext cx="67" cy="24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dirty="0">
                  <a:solidFill>
                    <a:srgbClr val="002060"/>
                  </a:solidFill>
                  <a:latin typeface="Times New Roman" pitchFamily="18" charset="0"/>
                </a:rPr>
                <a:t>ˆ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4" name="Rectangle 53">
              <a:extLst>
                <a:ext uri="{FF2B5EF4-FFF2-40B4-BE49-F238E27FC236}">
                  <a16:creationId xmlns:a16="http://schemas.microsoft.com/office/drawing/2014/main" id="{FD4E54A2-4992-874D-3294-5A6658CE3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7" y="2576"/>
              <a:ext cx="111" cy="24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>
                  <a:solidFill>
                    <a:srgbClr val="002060"/>
                  </a:solidFill>
                  <a:latin typeface="Symbol" pitchFamily="18" charset="2"/>
                </a:rPr>
                <a:t>-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5" name="Rectangle 54">
              <a:extLst>
                <a:ext uri="{FF2B5EF4-FFF2-40B4-BE49-F238E27FC236}">
                  <a16:creationId xmlns:a16="http://schemas.microsoft.com/office/drawing/2014/main" id="{D749D283-8A09-FB26-476A-955CC1A26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" y="2576"/>
              <a:ext cx="111" cy="24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dirty="0">
                  <a:solidFill>
                    <a:srgbClr val="002060"/>
                  </a:solidFill>
                  <a:latin typeface="Symbol" pitchFamily="18" charset="2"/>
                </a:rPr>
                <a:t>=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6" name="Rectangle 55">
              <a:extLst>
                <a:ext uri="{FF2B5EF4-FFF2-40B4-BE49-F238E27FC236}">
                  <a16:creationId xmlns:a16="http://schemas.microsoft.com/office/drawing/2014/main" id="{AED63E04-26AE-9903-42C7-2EC146E14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2576"/>
              <a:ext cx="89" cy="24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i="1" dirty="0">
                  <a:solidFill>
                    <a:srgbClr val="002060"/>
                  </a:solidFill>
                  <a:latin typeface="Symbol" pitchFamily="18" charset="2"/>
                </a:rPr>
                <a:t>e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</p:grpSp>
      <p:sp>
        <p:nvSpPr>
          <p:cNvPr id="35877" name="Rectangle 59">
            <a:extLst>
              <a:ext uri="{FF2B5EF4-FFF2-40B4-BE49-F238E27FC236}">
                <a16:creationId xmlns:a16="http://schemas.microsoft.com/office/drawing/2014/main" id="{7AB4D40D-DFBC-D540-90F3-F3D52B46B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719638"/>
            <a:ext cx="657225" cy="4318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it-IT" altLang="it-IT">
                <a:latin typeface="Verdana" panose="020B0604030504040204" pitchFamily="34" charset="0"/>
              </a:rPr>
              <a:t>X</a:t>
            </a:r>
            <a:r>
              <a:rPr lang="it-IT" altLang="it-IT" baseline="-25000">
                <a:latin typeface="Verdana" panose="020B0604030504040204" pitchFamily="34" charset="0"/>
              </a:rPr>
              <a:t>i</a:t>
            </a:r>
            <a:r>
              <a:rPr lang="it-IT" altLang="it-IT">
                <a:latin typeface="Verdana" panose="020B0604030504040204" pitchFamily="34" charset="0"/>
              </a:rPr>
              <a:t>,Y</a:t>
            </a:r>
            <a:r>
              <a:rPr lang="it-IT" altLang="it-IT" baseline="-2500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35878" name="Line 60">
            <a:extLst>
              <a:ext uri="{FF2B5EF4-FFF2-40B4-BE49-F238E27FC236}">
                <a16:creationId xmlns:a16="http://schemas.microsoft.com/office/drawing/2014/main" id="{730E8FAF-77F3-BAA4-9536-1883961E36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4294188"/>
            <a:ext cx="576263" cy="3603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79" name="AutoShape 61">
            <a:extLst>
              <a:ext uri="{FF2B5EF4-FFF2-40B4-BE49-F238E27FC236}">
                <a16:creationId xmlns:a16="http://schemas.microsoft.com/office/drawing/2014/main" id="{49C1EF89-B154-9376-2656-5F0CF011EC6F}"/>
              </a:ext>
            </a:extLst>
          </p:cNvPr>
          <p:cNvSpPr>
            <a:spLocks/>
          </p:cNvSpPr>
          <p:nvPr/>
        </p:nvSpPr>
        <p:spPr bwMode="auto">
          <a:xfrm>
            <a:off x="1547813" y="4438650"/>
            <a:ext cx="71437" cy="1079500"/>
          </a:xfrm>
          <a:prstGeom prst="leftBrace">
            <a:avLst>
              <a:gd name="adj1" fmla="val 12592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80" name="Text Box 62">
            <a:extLst>
              <a:ext uri="{FF2B5EF4-FFF2-40B4-BE49-F238E27FC236}">
                <a16:creationId xmlns:a16="http://schemas.microsoft.com/office/drawing/2014/main" id="{B5B4084D-F63C-713E-18D4-EFCB34301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4743450"/>
            <a:ext cx="503238" cy="43021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/>
              <a:t>β</a:t>
            </a:r>
            <a:r>
              <a:rPr lang="it-IT" altLang="it-IT" sz="2200" baseline="-25000">
                <a:latin typeface="Symbol" panose="05050102010706020507" pitchFamily="18" charset="2"/>
              </a:rPr>
              <a:t>0</a:t>
            </a:r>
            <a:endParaRPr lang="it-IT" altLang="it-IT" sz="2200">
              <a:latin typeface="Verdana" panose="020B0604030504040204" pitchFamily="34" charset="0"/>
            </a:endParaRPr>
          </a:p>
        </p:txBody>
      </p:sp>
      <p:sp>
        <p:nvSpPr>
          <p:cNvPr id="35881" name="Rectangle 63">
            <a:extLst>
              <a:ext uri="{FF2B5EF4-FFF2-40B4-BE49-F238E27FC236}">
                <a16:creationId xmlns:a16="http://schemas.microsoft.com/office/drawing/2014/main" id="{63285CAB-BABD-09C7-74E0-DE0F217C2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2133600"/>
            <a:ext cx="2232025" cy="8651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2060"/>
              </a:solidFill>
            </a:endParaRPr>
          </a:p>
        </p:txBody>
      </p:sp>
      <p:sp>
        <p:nvSpPr>
          <p:cNvPr id="35882" name="Text Box 7">
            <a:extLst>
              <a:ext uri="{FF2B5EF4-FFF2-40B4-BE49-F238E27FC236}">
                <a16:creationId xmlns:a16="http://schemas.microsoft.com/office/drawing/2014/main" id="{1024C562-873C-A255-5307-91EFA302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389438"/>
            <a:ext cx="3290888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Ogni residuo è lo scostamento verticale tra il valore osservato e il corrispondente valore sulla retta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498F85D0-1DBC-4033-ADE6-063B26B46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82" y="1046167"/>
            <a:ext cx="6684671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</a:rPr>
              <a:t>La presenza dell’errore nella relazione che lega X a Y si riflette nel fatto che i punti sono dispersi intorno alla retta e non sulla retta.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0B323764-E4B6-E97C-71D9-974586D3E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574675"/>
            <a:ext cx="7127875" cy="55880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</a:t>
            </a:r>
          </a:p>
        </p:txBody>
      </p:sp>
      <p:sp>
        <p:nvSpPr>
          <p:cNvPr id="36867" name="Segnaposto numero diapositiva 4">
            <a:extLst>
              <a:ext uri="{FF2B5EF4-FFF2-40B4-BE49-F238E27FC236}">
                <a16:creationId xmlns:a16="http://schemas.microsoft.com/office/drawing/2014/main" id="{ED2612E4-8009-A0F4-FC25-C84370D2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2B68D4-915D-4A87-AD0B-F27D6031E44B}" type="slidenum">
              <a:rPr lang="it-IT" altLang="it-IT" smtClean="0">
                <a:solidFill>
                  <a:srgbClr val="B5A788"/>
                </a:solidFill>
              </a:rPr>
              <a:pPr/>
              <a:t>15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2728BF3-2D34-6F85-A0C1-02C8938DF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06575"/>
            <a:ext cx="8435975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La regressione ha come obiettivo quello di individuare la retta che meglio si adatta ai dati.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Individuare la retta che meglio si adatta ai dati significa trovare la coppia di parametri che la caratterizzano.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La scelta di questi parametri non è casuale, ma al contrario sarà finalizzata a individuare, tra le infinite rette possibili, quella che può meglio rappresentare i punti del diagramma di dispersione.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numero diapositiva 3">
            <a:extLst>
              <a:ext uri="{FF2B5EF4-FFF2-40B4-BE49-F238E27FC236}">
                <a16:creationId xmlns:a16="http://schemas.microsoft.com/office/drawing/2014/main" id="{B8666E90-BAEB-F9E2-1283-B103CC1FD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341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5D4FF3-F249-40F6-AB4F-5F07FD8908E8}" type="slidenum">
              <a:rPr lang="it-IT" altLang="it-IT" smtClean="0"/>
              <a:pPr/>
              <a:t>16</a:t>
            </a:fld>
            <a:endParaRPr lang="it-IT" alt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50C3A159-48A5-9ADD-3484-59C0F22791A0}"/>
              </a:ext>
            </a:extLst>
          </p:cNvPr>
          <p:cNvGraphicFramePr>
            <a:graphicFrameLocks noGrp="1"/>
          </p:cNvGraphicFramePr>
          <p:nvPr/>
        </p:nvGraphicFramePr>
        <p:xfrm>
          <a:off x="141288" y="1293813"/>
          <a:ext cx="2438400" cy="525965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9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Anno</a:t>
                      </a:r>
                    </a:p>
                    <a:p>
                      <a:pPr algn="ctr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Precipitaz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, (mm)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X</a:t>
                      </a:r>
                      <a:r>
                        <a:rPr lang="it-IT" sz="1400" b="1" i="0" u="none" strike="noStrike" baseline="-25000" dirty="0" err="1">
                          <a:solidFill>
                            <a:srgbClr val="000000"/>
                          </a:solidFill>
                          <a:latin typeface="+mj-lt"/>
                        </a:rPr>
                        <a:t>i</a:t>
                      </a:r>
                      <a:endParaRPr lang="it-IT" sz="1400" b="1" i="0" u="none" strike="noStrike" baseline="-250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Arrivi turistici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Y</a:t>
                      </a:r>
                      <a:r>
                        <a:rPr lang="it-IT" sz="1400" b="1" i="0" u="none" strike="noStrike" baseline="-25000" dirty="0" err="1">
                          <a:solidFill>
                            <a:srgbClr val="000000"/>
                          </a:solidFill>
                          <a:latin typeface="+mj-lt"/>
                        </a:rPr>
                        <a:t>i</a:t>
                      </a:r>
                      <a:endParaRPr lang="it-IT" sz="1400" b="1" i="0" u="none" strike="noStrike" baseline="-250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1978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415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9880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1979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12102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1980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15110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1981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36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23345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1982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16443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1983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456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8560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1984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87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1985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345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9876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1986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14423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1987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12450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1988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19432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1989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68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18980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1990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18872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1991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13456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1992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9021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1993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412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7023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1994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437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6543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1995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12123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1996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5402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1997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9880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1998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87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11023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1999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7603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pic>
        <p:nvPicPr>
          <p:cNvPr id="48129" name="Picture 1">
            <a:extLst>
              <a:ext uri="{FF2B5EF4-FFF2-40B4-BE49-F238E27FC236}">
                <a16:creationId xmlns:a16="http://schemas.microsoft.com/office/drawing/2014/main" id="{EB958C2A-F07D-259E-9E7D-7291573EF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2774950"/>
            <a:ext cx="4395787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E3021DD0-1FF9-D2E4-8583-E65977A9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869950"/>
            <a:ext cx="59515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2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regressione permette di stimare la retta che esprime la relazione tra le due variabili e che quindi si adatta nel modo migliore ai dati osservati.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A78F4E9D-3C47-45E3-A82D-6466A74C0F84}"/>
              </a:ext>
            </a:extLst>
          </p:cNvPr>
          <p:cNvCxnSpPr/>
          <p:nvPr/>
        </p:nvCxnSpPr>
        <p:spPr>
          <a:xfrm>
            <a:off x="4235450" y="3157538"/>
            <a:ext cx="3336925" cy="160813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CFE5F210-ED97-D08C-AAF8-F416E7E5B3D4}"/>
              </a:ext>
            </a:extLst>
          </p:cNvPr>
          <p:cNvCxnSpPr/>
          <p:nvPr/>
        </p:nvCxnSpPr>
        <p:spPr>
          <a:xfrm>
            <a:off x="4216400" y="3286125"/>
            <a:ext cx="3584575" cy="125095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074BFEBC-E42B-C43A-5B1C-EB25E0793348}"/>
              </a:ext>
            </a:extLst>
          </p:cNvPr>
          <p:cNvCxnSpPr/>
          <p:nvPr/>
        </p:nvCxnSpPr>
        <p:spPr>
          <a:xfrm>
            <a:off x="4230688" y="3557588"/>
            <a:ext cx="3646487" cy="1131887"/>
          </a:xfrm>
          <a:prstGeom prst="line">
            <a:avLst/>
          </a:prstGeom>
          <a:ln w="34925">
            <a:solidFill>
              <a:srgbClr val="99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E6C3D3E-EAF6-C38B-944E-506410DEA09E}"/>
              </a:ext>
            </a:extLst>
          </p:cNvPr>
          <p:cNvCxnSpPr/>
          <p:nvPr/>
        </p:nvCxnSpPr>
        <p:spPr>
          <a:xfrm>
            <a:off x="4368800" y="3560763"/>
            <a:ext cx="3584575" cy="59531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>
            <a:extLst>
              <a:ext uri="{FF2B5EF4-FFF2-40B4-BE49-F238E27FC236}">
                <a16:creationId xmlns:a16="http://schemas.microsoft.com/office/drawing/2014/main" id="{1AC31AF1-7DCD-17D3-14DC-0A944BB8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388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200" kern="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Come si stabilisce la retta che si adatta meglio ai dati?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996" name="Rectangle 4">
            <a:extLst>
              <a:ext uri="{FF2B5EF4-FFF2-40B4-BE49-F238E27FC236}">
                <a16:creationId xmlns:a16="http://schemas.microsoft.com/office/drawing/2014/main" id="{95B17079-CEF4-C174-0AD7-AFB7DC2FF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15900"/>
            <a:ext cx="7127875" cy="55880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F766573-AE59-56CA-3789-25FB11AA6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  <p:sp>
        <p:nvSpPr>
          <p:cNvPr id="38915" name="Segnaposto numero diapositiva 5">
            <a:extLst>
              <a:ext uri="{FF2B5EF4-FFF2-40B4-BE49-F238E27FC236}">
                <a16:creationId xmlns:a16="http://schemas.microsoft.com/office/drawing/2014/main" id="{7F2CCECA-C5FA-658C-FC6F-F4170410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FA796-8B95-4EFA-97BC-53A8F2ECB99A}" type="slidenum">
              <a:rPr lang="it-IT" altLang="it-IT" smtClean="0">
                <a:solidFill>
                  <a:srgbClr val="B5A788"/>
                </a:solidFill>
              </a:rPr>
              <a:pPr/>
              <a:t>17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4CF273D-ED11-4765-980D-AEB1BEF68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1668463"/>
            <a:ext cx="8785671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identificare la retta di regressione che meglio si adatta ai punti, occorre stimare i parametri β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β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tramite i dati osservati su un </a:t>
            </a:r>
            <a:r>
              <a:rPr lang="it-IT" altLang="it-IT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campione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Stimare β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β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 stimare l’equazione di una retta che interpola al meglio i dati.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altri termini l’obiettivo è individuare una retta che renda minima la distanza dai punti e risulti quindi il più possibile vicina ai dati.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numero diapositiva 5">
            <a:extLst>
              <a:ext uri="{FF2B5EF4-FFF2-40B4-BE49-F238E27FC236}">
                <a16:creationId xmlns:a16="http://schemas.microsoft.com/office/drawing/2014/main" id="{2F5C63FE-A84B-7529-1E3D-2FF0EB3F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49716B-CD94-48BE-B1C1-69F361626B62}" type="slidenum">
              <a:rPr lang="it-IT" altLang="it-IT" smtClean="0">
                <a:solidFill>
                  <a:srgbClr val="B5A788"/>
                </a:solidFill>
              </a:rPr>
              <a:pPr/>
              <a:t>18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EB4BBA9-8EE9-99E1-97C1-1A060F44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292860"/>
            <a:ext cx="8568630" cy="292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metodo è quello dei Minimi Quadrati Ordinari (OLS - </a:t>
            </a:r>
            <a:r>
              <a:rPr lang="it-IT" altLang="it-IT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Ordinary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Least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Squares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stimatore dei minimi quadrati ordinari “sceglie” i coefficienti di regressione in modo che la retta di regressione stimata sia il più possibile vicina ai dati osservati, dove la vicinanza è misurata dalla somma dei quadrati degli errori che si commettono nel predire Y data X.</a:t>
            </a: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AE592998-7B5A-E570-8E53-36F109C69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49CC0320-8DB6-1083-1ADC-3D8661826C73}"/>
              </a:ext>
            </a:extLst>
          </p:cNvPr>
          <p:cNvGrpSpPr>
            <a:grpSpLocks/>
          </p:cNvGrpSpPr>
          <p:nvPr/>
        </p:nvGrpSpPr>
        <p:grpSpPr bwMode="auto">
          <a:xfrm>
            <a:off x="314113" y="4372457"/>
            <a:ext cx="3373983" cy="2231712"/>
            <a:chOff x="981399" y="2420888"/>
            <a:chExt cx="4958766" cy="2909690"/>
          </a:xfrm>
        </p:grpSpPr>
        <p:pic>
          <p:nvPicPr>
            <p:cNvPr id="6" name="Immagine 1">
              <a:extLst>
                <a:ext uri="{FF2B5EF4-FFF2-40B4-BE49-F238E27FC236}">
                  <a16:creationId xmlns:a16="http://schemas.microsoft.com/office/drawing/2014/main" id="{69BAD1DB-DCAC-903A-E072-E4361ADCFA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38" t="39259" r="44861" b="33200"/>
            <a:stretch>
              <a:fillRect/>
            </a:stretch>
          </p:blipFill>
          <p:spPr bwMode="auto">
            <a:xfrm>
              <a:off x="981399" y="2420901"/>
              <a:ext cx="4958766" cy="2909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A6BF8B45-9E9E-E19B-6D4B-2A512B2BF76F}"/>
                </a:ext>
              </a:extLst>
            </p:cNvPr>
            <p:cNvSpPr/>
            <p:nvPr/>
          </p:nvSpPr>
          <p:spPr>
            <a:xfrm>
              <a:off x="5219294" y="2925688"/>
              <a:ext cx="720871" cy="358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1781D230-6A1E-3039-CF8E-9B191DD7C4FF}"/>
                </a:ext>
              </a:extLst>
            </p:cNvPr>
            <p:cNvSpPr/>
            <p:nvPr/>
          </p:nvSpPr>
          <p:spPr>
            <a:xfrm>
              <a:off x="4644492" y="2420888"/>
              <a:ext cx="215944" cy="46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aphicFrame>
        <p:nvGraphicFramePr>
          <p:cNvPr id="9" name="Object 9">
            <a:extLst>
              <a:ext uri="{FF2B5EF4-FFF2-40B4-BE49-F238E27FC236}">
                <a16:creationId xmlns:a16="http://schemas.microsoft.com/office/drawing/2014/main" id="{E8191E2D-ED2E-A874-3AE3-3D24FC59E6A5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146688"/>
              </p:ext>
            </p:extLst>
          </p:nvPr>
        </p:nvGraphicFramePr>
        <p:xfrm>
          <a:off x="6209873" y="4180685"/>
          <a:ext cx="14652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4" imgW="660113" imgH="253890" progId="Equation.3">
                  <p:embed/>
                </p:oleObj>
              </mc:Choice>
              <mc:Fallback>
                <p:oleObj name="Equation" r:id="rId4" imgW="660113" imgH="253890" progId="Equation.3">
                  <p:embed/>
                  <p:pic>
                    <p:nvPicPr>
                      <p:cNvPr id="43010" name="Object 9">
                        <a:extLst>
                          <a:ext uri="{FF2B5EF4-FFF2-40B4-BE49-F238E27FC236}">
                            <a16:creationId xmlns:a16="http://schemas.microsoft.com/office/drawing/2014/main" id="{E8191E2D-ED2E-A874-3AE3-3D24FC59E6A5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873" y="4180685"/>
                        <a:ext cx="14652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>
            <a:extLst>
              <a:ext uri="{FF2B5EF4-FFF2-40B4-BE49-F238E27FC236}">
                <a16:creationId xmlns:a16="http://schemas.microsoft.com/office/drawing/2014/main" id="{330DEAB4-CBA6-4F40-CA16-2CE71DEBA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306" y="4267967"/>
            <a:ext cx="1655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Errore =</a:t>
            </a:r>
          </a:p>
        </p:txBody>
      </p:sp>
      <p:sp>
        <p:nvSpPr>
          <p:cNvPr id="11" name="Rettangolo 1">
            <a:extLst>
              <a:ext uri="{FF2B5EF4-FFF2-40B4-BE49-F238E27FC236}">
                <a16:creationId xmlns:a16="http://schemas.microsoft.com/office/drawing/2014/main" id="{AA41FA71-E0CF-04A8-2B2F-7AF0F1AFC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5275" y="5057777"/>
            <a:ext cx="4895850" cy="12500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</a:rPr>
              <a:t>L’errore (o residuo) è uguale allo scostamento tra valore osservato e il valore previsto di Y.</a:t>
            </a:r>
            <a:endParaRPr lang="it-IT" altLang="it-IT" sz="20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13">
            <a:extLst>
              <a:ext uri="{FF2B5EF4-FFF2-40B4-BE49-F238E27FC236}">
                <a16:creationId xmlns:a16="http://schemas.microsoft.com/office/drawing/2014/main" id="{450C9562-D7EA-AC0C-C9FD-88730AF7549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289050" y="4948238"/>
          <a:ext cx="51689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zione" r:id="rId3" imgW="2616200" imgH="457200" progId="Equation.3">
                  <p:embed/>
                </p:oleObj>
              </mc:Choice>
              <mc:Fallback>
                <p:oleObj name="Equazione" r:id="rId3" imgW="2616200" imgH="4572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4948238"/>
                        <a:ext cx="51689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Segnaposto numero diapositiva 5">
            <a:extLst>
              <a:ext uri="{FF2B5EF4-FFF2-40B4-BE49-F238E27FC236}">
                <a16:creationId xmlns:a16="http://schemas.microsoft.com/office/drawing/2014/main" id="{08A1ED14-48DF-C053-D462-9327F673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B29443-E29B-488D-AF6A-E8DE0CE0C65E}" type="slidenum">
              <a:rPr lang="it-IT" altLang="it-IT" smtClean="0">
                <a:solidFill>
                  <a:srgbClr val="B5A788"/>
                </a:solidFill>
              </a:rPr>
              <a:pPr/>
              <a:t>19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00C29D2-E972-77AD-4F0B-48A70F29C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12875"/>
            <a:ext cx="8507412" cy="185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Naturalmente non è necessario né opportuno minimizzare gli errori uno per volta, è utile invece individuare un indice complessivo di tutti gli errori che accumula la retta e minimizzare questa grandezza. </a:t>
            </a:r>
          </a:p>
        </p:txBody>
      </p:sp>
      <p:sp>
        <p:nvSpPr>
          <p:cNvPr id="44037" name="AutoShape 16">
            <a:extLst>
              <a:ext uri="{FF2B5EF4-FFF2-40B4-BE49-F238E27FC236}">
                <a16:creationId xmlns:a16="http://schemas.microsoft.com/office/drawing/2014/main" id="{9AE1F7AF-E059-1CD5-B00B-DECC85E8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111625"/>
            <a:ext cx="792163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4038" name="Text Box 17">
            <a:extLst>
              <a:ext uri="{FF2B5EF4-FFF2-40B4-BE49-F238E27FC236}">
                <a16:creationId xmlns:a16="http://schemas.microsoft.com/office/drawing/2014/main" id="{A4400E99-DA3B-3201-1CF6-423862578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663" y="3579813"/>
            <a:ext cx="10810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errore</a:t>
            </a:r>
          </a:p>
        </p:txBody>
      </p:sp>
      <p:sp>
        <p:nvSpPr>
          <p:cNvPr id="44039" name="Rectangle 2">
            <a:extLst>
              <a:ext uri="{FF2B5EF4-FFF2-40B4-BE49-F238E27FC236}">
                <a16:creationId xmlns:a16="http://schemas.microsoft.com/office/drawing/2014/main" id="{00578E8A-A6ED-CCB4-9C1B-D21E80CF3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9AA11C55-70F9-F9A0-D0A0-CD8D490DA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BEFF2B-966A-4690-BCB9-7331424633D4}" type="slidenum">
              <a:rPr lang="it-IT" altLang="it-IT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9219" name="Segnaposto numero diapositiva 5">
            <a:extLst>
              <a:ext uri="{FF2B5EF4-FFF2-40B4-BE49-F238E27FC236}">
                <a16:creationId xmlns:a16="http://schemas.microsoft.com/office/drawing/2014/main" id="{60F0C2B9-9D51-301B-8FB8-433529290CC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DF06E48-B3D8-48DA-94E8-E3261217A171}" type="slidenum">
              <a:rPr lang="it-IT" altLang="it-IT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0ACFD27-F25A-2083-3E82-CB5C06A80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141" y="1916832"/>
            <a:ext cx="8542659" cy="216024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regressione 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intende lo studio di una relazione funzionale tra una variabile dipendente, Y, ed una 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 più) variabile 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indipendente, 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X.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 </a:t>
            </a:r>
            <a:r>
              <a:rPr 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punto di vista formale, la regressione lineare è una funzione matematica basata dall’equazione della </a:t>
            </a:r>
            <a:r>
              <a:rPr 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retta.</a:t>
            </a:r>
            <a:endParaRPr lang="it-I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57394F13-5B49-2611-81BC-97951E37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393155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numero diapositiva 6">
            <a:extLst>
              <a:ext uri="{FF2B5EF4-FFF2-40B4-BE49-F238E27FC236}">
                <a16:creationId xmlns:a16="http://schemas.microsoft.com/office/drawing/2014/main" id="{EA09F3EB-EF11-8BF2-090B-04B3A55F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2AA43A-6FC2-458E-BC16-5C9DBE8F6E55}" type="slidenum">
              <a:rPr lang="it-IT" altLang="it-IT" smtClean="0">
                <a:solidFill>
                  <a:srgbClr val="B5A788"/>
                </a:solidFill>
              </a:rPr>
              <a:pPr/>
              <a:t>20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2229" name="Rectangle 11">
            <a:extLst>
              <a:ext uri="{FF2B5EF4-FFF2-40B4-BE49-F238E27FC236}">
                <a16:creationId xmlns:a16="http://schemas.microsoft.com/office/drawing/2014/main" id="{BFFFE8A4-7655-CF59-A1DB-E7C818613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25" y="2356925"/>
            <a:ext cx="5984726" cy="972574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0066"/>
                </a:solidFill>
                <a:latin typeface="Verdana" panose="020B0604030504040204" pitchFamily="34" charset="0"/>
              </a:rPr>
              <a:t>Il coefficiente 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kern="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0066"/>
                </a:solidFill>
                <a:latin typeface="Verdana" panose="020B0604030504040204" pitchFamily="34" charset="0"/>
              </a:rPr>
              <a:t> rappresenta il valore atteso di Y quando X è uguale a 0. </a:t>
            </a:r>
          </a:p>
        </p:txBody>
      </p:sp>
      <p:sp>
        <p:nvSpPr>
          <p:cNvPr id="52230" name="Rectangle 12">
            <a:extLst>
              <a:ext uri="{FF2B5EF4-FFF2-40B4-BE49-F238E27FC236}">
                <a16:creationId xmlns:a16="http://schemas.microsoft.com/office/drawing/2014/main" id="{5B69A882-DAE7-7F13-0894-DB4DF056F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014788"/>
            <a:ext cx="4606925" cy="18542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0066"/>
                </a:solidFill>
                <a:latin typeface="Verdana" panose="020B0604030504040204" pitchFamily="34" charset="0"/>
              </a:rPr>
              <a:t>Il coefficiente 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kern="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it-IT" altLang="it-IT" sz="2200" dirty="0">
                <a:solidFill>
                  <a:srgbClr val="000066"/>
                </a:solidFill>
                <a:latin typeface="Verdana" panose="020B0604030504040204" pitchFamily="34" charset="0"/>
              </a:rPr>
              <a:t> rappresenta il cambiamento atteso in Y associato ad un cambiamento di un’unità in X.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97A3BBD-3565-9445-9532-C939C2A3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7345362" cy="4032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Si dimostra che i valori dei parametri </a:t>
            </a:r>
            <a:r>
              <a:rPr lang="it-IT" altLang="it-IT" sz="2200" kern="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 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kern="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 i="1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sono: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it-IT" altLang="it-IT" sz="2200" kern="0" dirty="0">
              <a:solidFill>
                <a:srgbClr val="00206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5062" name="Object 9">
            <a:extLst>
              <a:ext uri="{FF2B5EF4-FFF2-40B4-BE49-F238E27FC236}">
                <a16:creationId xmlns:a16="http://schemas.microsoft.com/office/drawing/2014/main" id="{7BE9D2F7-D07C-65CA-DEA1-E003F0B8EC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726659"/>
              </p:ext>
            </p:extLst>
          </p:nvPr>
        </p:nvGraphicFramePr>
        <p:xfrm>
          <a:off x="395288" y="2498725"/>
          <a:ext cx="24479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1586811" imgH="393529" progId="Equation.3">
                  <p:embed/>
                </p:oleObj>
              </mc:Choice>
              <mc:Fallback>
                <p:oleObj name="Equation" r:id="rId3" imgW="1586811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498725"/>
                        <a:ext cx="24479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>
            <a:extLst>
              <a:ext uri="{FF2B5EF4-FFF2-40B4-BE49-F238E27FC236}">
                <a16:creationId xmlns:a16="http://schemas.microsoft.com/office/drawing/2014/main" id="{9B06B857-BE09-AAE0-A1FA-81B9B6D8D7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4271963"/>
          <a:ext cx="36830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5" imgW="3568700" imgH="1384300" progId="Equation.3">
                  <p:embed/>
                </p:oleObj>
              </mc:Choice>
              <mc:Fallback>
                <p:oleObj name="Equation" r:id="rId5" imgW="3568700" imgH="1384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271963"/>
                        <a:ext cx="36830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Rectangle 2">
            <a:extLst>
              <a:ext uri="{FF2B5EF4-FFF2-40B4-BE49-F238E27FC236}">
                <a16:creationId xmlns:a16="http://schemas.microsoft.com/office/drawing/2014/main" id="{5DFC5224-6FC4-20FA-2BB5-BD42EDDE4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numero diapositiva 6">
            <a:extLst>
              <a:ext uri="{FF2B5EF4-FFF2-40B4-BE49-F238E27FC236}">
                <a16:creationId xmlns:a16="http://schemas.microsoft.com/office/drawing/2014/main" id="{EFE057F8-F989-FB75-A9C3-BBC38CB76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C1C2EA-1A6D-49F4-BBD8-9943CF78A347}" type="slidenum">
              <a:rPr lang="it-IT" altLang="it-IT" smtClean="0">
                <a:solidFill>
                  <a:srgbClr val="B5A788"/>
                </a:solidFill>
              </a:rPr>
              <a:pPr/>
              <a:t>21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BA7D821-3EA3-D2C7-6B13-A72F55099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47513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Esempio </a:t>
            </a:r>
          </a:p>
        </p:txBody>
      </p:sp>
      <p:graphicFrame>
        <p:nvGraphicFramePr>
          <p:cNvPr id="46084" name="Object 4">
            <a:extLst>
              <a:ext uri="{FF2B5EF4-FFF2-40B4-BE49-F238E27FC236}">
                <a16:creationId xmlns:a16="http://schemas.microsoft.com/office/drawing/2014/main" id="{BBE58061-D90B-7837-BC2F-4B836DD79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6463" y="1844675"/>
          <a:ext cx="4529137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Foglio di lavoro" r:id="rId3" imgW="4657649" imgH="2962351" progId="Excel.Sheet.8">
                  <p:embed/>
                </p:oleObj>
              </mc:Choice>
              <mc:Fallback>
                <p:oleObj name="Foglio di lavoro" r:id="rId3" imgW="4657649" imgH="29623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1844675"/>
                        <a:ext cx="4529137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9C95EDF2-605F-6F01-C377-E80E8249D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99" y="951384"/>
            <a:ext cx="5976937" cy="533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200" b="0" kern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Esempio consumo-reddito</a:t>
            </a:r>
            <a:endParaRPr lang="it-IT" altLang="it-IT" sz="2200" b="0" kern="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46086" name="Object 10">
            <a:extLst>
              <a:ext uri="{FF2B5EF4-FFF2-40B4-BE49-F238E27FC236}">
                <a16:creationId xmlns:a16="http://schemas.microsoft.com/office/drawing/2014/main" id="{55A3C64C-1FB9-012C-62F7-43819FB0B7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4425" y="5033963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5" imgW="228600" imgH="241300" progId="Equation.3">
                  <p:embed/>
                </p:oleObj>
              </mc:Choice>
              <mc:Fallback>
                <p:oleObj name="Equation" r:id="rId5" imgW="2286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5033963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11">
            <a:extLst>
              <a:ext uri="{FF2B5EF4-FFF2-40B4-BE49-F238E27FC236}">
                <a16:creationId xmlns:a16="http://schemas.microsoft.com/office/drawing/2014/main" id="{ECA98C9C-3C73-C0A7-3766-8DD675BD57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5002213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7" imgW="228501" imgH="304668" progId="Equation.3">
                  <p:embed/>
                </p:oleObj>
              </mc:Choice>
              <mc:Fallback>
                <p:oleObj name="Equation" r:id="rId7" imgW="228501" imgH="30466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002213"/>
                        <a:ext cx="228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12">
            <a:extLst>
              <a:ext uri="{FF2B5EF4-FFF2-40B4-BE49-F238E27FC236}">
                <a16:creationId xmlns:a16="http://schemas.microsoft.com/office/drawing/2014/main" id="{F9DF2D14-FCE4-96D6-40A2-D4FAA032B9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08325" y="4975225"/>
          <a:ext cx="15128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9" imgW="2159000" imgH="685800" progId="Equation.3">
                  <p:embed/>
                </p:oleObj>
              </mc:Choice>
              <mc:Fallback>
                <p:oleObj name="Equation" r:id="rId9" imgW="2159000" imgH="685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4975225"/>
                        <a:ext cx="151288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3">
            <a:extLst>
              <a:ext uri="{FF2B5EF4-FFF2-40B4-BE49-F238E27FC236}">
                <a16:creationId xmlns:a16="http://schemas.microsoft.com/office/drawing/2014/main" id="{DCC0AFDF-9BCD-267F-55E8-1B13B2921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8850" y="4929188"/>
          <a:ext cx="11636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1" imgW="1397000" imgH="685800" progId="Equation.3">
                  <p:embed/>
                </p:oleObj>
              </mc:Choice>
              <mc:Fallback>
                <p:oleObj name="Equation" r:id="rId11" imgW="1397000" imgH="685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4929188"/>
                        <a:ext cx="11636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0467C1A7-1704-0DE1-E3E0-18B7B776175B}"/>
              </a:ext>
            </a:extLst>
          </p:cNvPr>
          <p:cNvCxnSpPr>
            <a:endCxn id="12" idx="0"/>
          </p:cNvCxnSpPr>
          <p:nvPr/>
        </p:nvCxnSpPr>
        <p:spPr>
          <a:xfrm>
            <a:off x="1228725" y="4724400"/>
            <a:ext cx="0" cy="30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8EB0E38-D98C-C4D2-7A45-885E868AB0B0}"/>
              </a:ext>
            </a:extLst>
          </p:cNvPr>
          <p:cNvCxnSpPr/>
          <p:nvPr/>
        </p:nvCxnSpPr>
        <p:spPr>
          <a:xfrm>
            <a:off x="1797050" y="4714875"/>
            <a:ext cx="0" cy="307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41198516-DD46-639F-D834-85E5DE5FAC1F}"/>
              </a:ext>
            </a:extLst>
          </p:cNvPr>
          <p:cNvCxnSpPr/>
          <p:nvPr/>
        </p:nvCxnSpPr>
        <p:spPr>
          <a:xfrm>
            <a:off x="4129088" y="4764088"/>
            <a:ext cx="0" cy="307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DA8D35FA-8AA1-7CF3-37E8-9253D9C3D46D}"/>
              </a:ext>
            </a:extLst>
          </p:cNvPr>
          <p:cNvCxnSpPr/>
          <p:nvPr/>
        </p:nvCxnSpPr>
        <p:spPr>
          <a:xfrm>
            <a:off x="5076825" y="4724400"/>
            <a:ext cx="0" cy="30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94" name="Object 5">
            <a:extLst>
              <a:ext uri="{FF2B5EF4-FFF2-40B4-BE49-F238E27FC236}">
                <a16:creationId xmlns:a16="http://schemas.microsoft.com/office/drawing/2014/main" id="{4ED1A6CF-D13D-A83C-E441-E97BE20ABA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363" y="5661025"/>
          <a:ext cx="37687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3" imgW="4356100" imgH="393700" progId="Equation.3">
                  <p:embed/>
                </p:oleObj>
              </mc:Choice>
              <mc:Fallback>
                <p:oleObj name="Equation" r:id="rId13" imgW="43561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5661025"/>
                        <a:ext cx="37687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6">
            <a:extLst>
              <a:ext uri="{FF2B5EF4-FFF2-40B4-BE49-F238E27FC236}">
                <a16:creationId xmlns:a16="http://schemas.microsoft.com/office/drawing/2014/main" id="{401C5840-6C4F-7262-BB33-5A0C15459B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1400" y="5565775"/>
          <a:ext cx="21320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5" imgW="2667000" imgH="685800" progId="Equation.3">
                  <p:embed/>
                </p:oleObj>
              </mc:Choice>
              <mc:Fallback>
                <p:oleObj name="Equation" r:id="rId15" imgW="26670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5565775"/>
                        <a:ext cx="213201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0D496E9F-FB8E-8663-AB99-848214C30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92079"/>
              </p:ext>
            </p:extLst>
          </p:nvPr>
        </p:nvGraphicFramePr>
        <p:xfrm>
          <a:off x="6043689" y="1448432"/>
          <a:ext cx="2456135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039">
                  <a:extLst>
                    <a:ext uri="{9D8B030D-6E8A-4147-A177-3AD203B41FA5}">
                      <a16:colId xmlns:a16="http://schemas.microsoft.com/office/drawing/2014/main" val="227367399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80315333"/>
                    </a:ext>
                  </a:extLst>
                </a:gridCol>
              </a:tblGrid>
              <a:tr h="342746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Valori stimati (previsti) di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Errore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766799"/>
                  </a:ext>
                </a:extLst>
              </a:tr>
              <a:tr h="17589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296,47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421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340,66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-20,66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0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358,34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-18,34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659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376,02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60294"/>
                  </a:ext>
                </a:extLst>
              </a:tr>
              <a:tr h="141074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384,86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84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402,54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03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437,89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-7,89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856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455,57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-15,57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878353"/>
                  </a:ext>
                </a:extLst>
              </a:tr>
              <a:tr h="147677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464,41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1293"/>
                  </a:ext>
                </a:extLst>
              </a:tr>
              <a:tr h="126722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473,25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9256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4">
            <a:extLst>
              <a:ext uri="{FF2B5EF4-FFF2-40B4-BE49-F238E27FC236}">
                <a16:creationId xmlns:a16="http://schemas.microsoft.com/office/drawing/2014/main" id="{21B884DE-2FAD-EEB0-A1F8-35092D5AF7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5340350"/>
          <a:ext cx="18732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" imgW="1765300" imgH="393700" progId="Equation.3">
                  <p:embed/>
                </p:oleObj>
              </mc:Choice>
              <mc:Fallback>
                <p:oleObj name="Equation" r:id="rId4" imgW="17653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340350"/>
                        <a:ext cx="18732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5">
            <a:extLst>
              <a:ext uri="{FF2B5EF4-FFF2-40B4-BE49-F238E27FC236}">
                <a16:creationId xmlns:a16="http://schemas.microsoft.com/office/drawing/2014/main" id="{FF913E0D-1141-795B-0D7C-F06E75BEF7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5661025"/>
          <a:ext cx="18732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6" imgW="1586811" imgH="393529" progId="Equation.3">
                  <p:embed/>
                </p:oleObj>
              </mc:Choice>
              <mc:Fallback>
                <p:oleObj name="Equation" r:id="rId6" imgW="1586811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661025"/>
                        <a:ext cx="18732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8">
            <a:extLst>
              <a:ext uri="{FF2B5EF4-FFF2-40B4-BE49-F238E27FC236}">
                <a16:creationId xmlns:a16="http://schemas.microsoft.com/office/drawing/2014/main" id="{64CD9378-B1E6-3409-6167-95AAC54A31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1428750"/>
          <a:ext cx="4216400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Chart" r:id="rId8" imgW="4772006" imgH="3057627" progId="Excel.Chart.8">
                  <p:embed/>
                </p:oleObj>
              </mc:Choice>
              <mc:Fallback>
                <p:oleObj name="Chart" r:id="rId8" imgW="4772006" imgH="3057627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428750"/>
                        <a:ext cx="4216400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9">
            <a:extLst>
              <a:ext uri="{FF2B5EF4-FFF2-40B4-BE49-F238E27FC236}">
                <a16:creationId xmlns:a16="http://schemas.microsoft.com/office/drawing/2014/main" id="{9873D905-B9E7-5DE1-2AFD-D2E701EF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627375"/>
            <a:ext cx="4033142" cy="317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Per un incremento unitario di reddito il consumo aumenta in media di 0,8839 (se il reddito aumenta di 1.000€, il consumo in media cresce di 884€).</a:t>
            </a:r>
          </a:p>
        </p:txBody>
      </p:sp>
      <p:sp>
        <p:nvSpPr>
          <p:cNvPr id="47110" name="Segnaposto numero diapositiva 5">
            <a:extLst>
              <a:ext uri="{FF2B5EF4-FFF2-40B4-BE49-F238E27FC236}">
                <a16:creationId xmlns:a16="http://schemas.microsoft.com/office/drawing/2014/main" id="{5696097A-599A-F389-0DAB-A22C2AB220C0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FCC3B81-9D52-4229-B093-8D5CFE862CD6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9224C1F-61D3-AAC7-4236-6A2C0CEAFF3A}"/>
              </a:ext>
            </a:extLst>
          </p:cNvPr>
          <p:cNvSpPr txBox="1">
            <a:spLocks noChangeArrowheads="1"/>
          </p:cNvSpPr>
          <p:nvPr/>
        </p:nvSpPr>
        <p:spPr>
          <a:xfrm>
            <a:off x="684213" y="307975"/>
            <a:ext cx="4751387" cy="600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Esempio 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6C7383A-EF23-6832-ECCE-3D6EC0EB57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7604125" cy="609600"/>
          </a:xfrm>
        </p:spPr>
        <p:txBody>
          <a:bodyPr/>
          <a:lstStyle/>
          <a:p>
            <a:pPr algn="l"/>
            <a:r>
              <a:rPr lang="it-IT" sz="3600" b="0" i="0" u="none" strike="noStrike" baseline="0" dirty="0">
                <a:solidFill>
                  <a:srgbClr val="7030A0"/>
                </a:solidFill>
                <a:latin typeface="Verdana" panose="020B0604030504040204" pitchFamily="34" charset="0"/>
              </a:rPr>
              <a:t>Stima della risposta media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211" name="Rectangle 3">
                <a:extLst>
                  <a:ext uri="{FF2B5EF4-FFF2-40B4-BE49-F238E27FC236}">
                    <a16:creationId xmlns:a16="http://schemas.microsoft.com/office/drawing/2014/main" id="{D99B219D-0ADF-89CA-30D5-BFEA12E9FD70}"/>
                  </a:ext>
                </a:extLst>
              </p:cNvPr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207962" y="1412875"/>
                <a:ext cx="8684517" cy="3311525"/>
              </a:xfrm>
            </p:spPr>
            <p:txBody>
              <a:bodyPr/>
              <a:lstStyle/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Le stime dei parametri della retta possono essere utilizzate per stimare il valore medio di Y per un dato valore di X.</a:t>
                </a:r>
              </a:p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La stima è data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it-IT" sz="20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=</m:t>
                    </m:r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0</m:t>
                        </m:r>
                      </m:sub>
                    </m:sSub>
                    <m:r>
                      <a:rPr lang="it-IT" sz="20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+</m:t>
                    </m:r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</m:oMath>
                </a14:m>
                <a:endParaRPr lang="it-IT" sz="2000" b="0" i="0" u="none" strike="noStrike" baseline="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Ad esempio, in base alla retta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it-IT" sz="20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=−233,8+0,884</m:t>
                    </m:r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it-IT" sz="20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 </m:t>
                    </m:r>
                  </m:oMath>
                </a14:m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possiamo stimare il valore medio del consumo Y quando il reddito </a:t>
                </a:r>
                <a:r>
                  <a:rPr lang="it-IT" sz="2000" b="0" i="0" u="none" strike="noStrike" baseline="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X=750</a:t>
                </a:r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:</a:t>
                </a:r>
              </a:p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it-IT" sz="2000" b="0" i="0" u="none" strike="noStrike" baseline="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0" i="1" u="none" strike="noStrike" baseline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sz="2000" b="0" i="1" u="none" strike="noStrike" baseline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sz="2000" b="0" i="0" u="none" strike="noStrike" baseline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</a:rPr>
                                <m:t>y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it-IT" sz="2000" b="0" i="0" u="none" strike="noStrike" baseline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i</m:t>
                          </m:r>
                        </m:sub>
                      </m:sSub>
                      <m:r>
                        <a:rPr lang="it-IT" sz="2000" b="0" i="0" u="none" strike="noStrike" baseline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=−233,8+</m:t>
                      </m:r>
                      <m:r>
                        <a:rPr lang="it-IT" sz="2000" b="0" i="1" u="none" strike="noStrike" baseline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0,884</m:t>
                      </m:r>
                      <m:r>
                        <a:rPr lang="it-IT" sz="2000" b="0" i="0" u="none" strike="noStrike" baseline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∗</m:t>
                      </m:r>
                      <m:r>
                        <a:rPr lang="it-IT" sz="2000" b="0" i="0" u="none" strike="noStrike" baseline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750</m:t>
                      </m:r>
                      <m:r>
                        <a:rPr lang="it-IT" sz="2000" b="0" i="0" u="none" strike="noStrike" baseline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=429,2</m:t>
                      </m:r>
                    </m:oMath>
                  </m:oMathPara>
                </a14:m>
                <a:endParaRPr lang="it-IT" altLang="it-IT" sz="20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94211" name="Rectangle 3">
                <a:extLst>
                  <a:ext uri="{FF2B5EF4-FFF2-40B4-BE49-F238E27FC236}">
                    <a16:creationId xmlns:a16="http://schemas.microsoft.com/office/drawing/2014/main" id="{D99B219D-0ADF-89CA-30D5-BFEA12E9FD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207962" y="1412875"/>
                <a:ext cx="8684517" cy="3311525"/>
              </a:xfrm>
              <a:blipFill>
                <a:blip r:embed="rId3"/>
                <a:stretch>
                  <a:fillRect l="-702" r="-77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4" name="Segnaposto numero diapositiva 5">
            <a:extLst>
              <a:ext uri="{FF2B5EF4-FFF2-40B4-BE49-F238E27FC236}">
                <a16:creationId xmlns:a16="http://schemas.microsoft.com/office/drawing/2014/main" id="{3493E137-26AB-5327-7B57-5A6694D1F106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C7000AE-E5EA-433C-AD53-4CE6FCE208F2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21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6C7383A-EF23-6832-ECCE-3D6EC0EB57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7604125" cy="60960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99B219D-0ADF-89CA-30D5-BFEA12E9FD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760"/>
            <a:ext cx="8756525" cy="3311525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it-IT" altLang="it-IT" sz="2000" dirty="0">
                <a:solidFill>
                  <a:srgbClr val="000066"/>
                </a:solidFill>
                <a:latin typeface="Verdana" panose="020B0604030504040204" pitchFamily="34" charset="0"/>
              </a:rPr>
              <a:t>La retta di regressione 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rappresenta</a:t>
            </a:r>
            <a:r>
              <a:rPr lang="it-IT" altLang="it-IT" sz="2000" dirty="0">
                <a:solidFill>
                  <a:srgbClr val="000066"/>
                </a:solidFill>
                <a:latin typeface="Verdana" panose="020B0604030504040204" pitchFamily="34" charset="0"/>
              </a:rPr>
              <a:t> una interpolazione lineare del diagramma di dispersione e, pertanto, in essa è implicito un grado di approssimazione. 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</a:rPr>
              <a:t>Una 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volta stimati i coefficienti del modello, serve una misura che permetta di valutare se il modello lineare specificato si adatti bene ai dati osservati.</a:t>
            </a:r>
          </a:p>
          <a:p>
            <a:pPr marL="0" indent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L’indice che misura la bontà di adattamento della retta di regressione ai dati è il </a:t>
            </a:r>
            <a:r>
              <a:rPr lang="it-IT" altLang="it-IT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coefficiente di determinazione</a:t>
            </a:r>
            <a:r>
              <a:rPr lang="it-IT" altLang="it-IT" sz="20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R</a:t>
            </a:r>
            <a:r>
              <a:rPr lang="it-IT" altLang="it-IT" sz="2000" baseline="30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2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, che si definisce a partire dalla scomposizione della devianza totale della variabile risposta.</a:t>
            </a:r>
          </a:p>
        </p:txBody>
      </p:sp>
      <p:sp>
        <p:nvSpPr>
          <p:cNvPr id="51204" name="Segnaposto numero diapositiva 5">
            <a:extLst>
              <a:ext uri="{FF2B5EF4-FFF2-40B4-BE49-F238E27FC236}">
                <a16:creationId xmlns:a16="http://schemas.microsoft.com/office/drawing/2014/main" id="{3493E137-26AB-5327-7B57-5A6694D1F106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C7000AE-E5EA-433C-AD53-4CE6FCE208F2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3F82CE48-7F4D-09BA-ECBE-7D1067FA80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636352"/>
              </p:ext>
            </p:extLst>
          </p:nvPr>
        </p:nvGraphicFramePr>
        <p:xfrm>
          <a:off x="1301687" y="4938354"/>
          <a:ext cx="576103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4" imgW="2552700" imgH="266700" progId="Equation.3">
                  <p:embed/>
                </p:oleObj>
              </mc:Choice>
              <mc:Fallback>
                <p:oleObj name="Equation" r:id="rId4" imgW="2552700" imgH="266700" progId="Equation.3">
                  <p:embed/>
                  <p:pic>
                    <p:nvPicPr>
                      <p:cNvPr id="53254" name="Object 8">
                        <a:extLst>
                          <a:ext uri="{FF2B5EF4-FFF2-40B4-BE49-F238E27FC236}">
                            <a16:creationId xmlns:a16="http://schemas.microsoft.com/office/drawing/2014/main" id="{3F82CE48-7F4D-09BA-ECBE-7D1067FA80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687" y="4938354"/>
                        <a:ext cx="5761038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0">
            <a:extLst>
              <a:ext uri="{FF2B5EF4-FFF2-40B4-BE49-F238E27FC236}">
                <a16:creationId xmlns:a16="http://schemas.microsoft.com/office/drawing/2014/main" id="{C6A58034-7EF2-CB38-388A-6D264C11C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5886930"/>
            <a:ext cx="3455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000" dirty="0">
                <a:solidFill>
                  <a:srgbClr val="000066"/>
                </a:solidFill>
                <a:latin typeface="Verdana" panose="020B0604030504040204" pitchFamily="34" charset="0"/>
              </a:rPr>
              <a:t>somma dei quadrati spiegati dalla regressione </a:t>
            </a:r>
          </a:p>
        </p:txBody>
      </p:sp>
      <p:sp>
        <p:nvSpPr>
          <p:cNvPr id="7" name="AutoShape 11">
            <a:extLst>
              <a:ext uri="{FF2B5EF4-FFF2-40B4-BE49-F238E27FC236}">
                <a16:creationId xmlns:a16="http://schemas.microsoft.com/office/drawing/2014/main" id="{1B1EFBCF-24F4-6DF2-FEA6-7C8FEBE669E4}"/>
              </a:ext>
            </a:extLst>
          </p:cNvPr>
          <p:cNvSpPr>
            <a:spLocks noChangeArrowheads="1"/>
          </p:cNvSpPr>
          <p:nvPr/>
        </p:nvSpPr>
        <p:spPr bwMode="auto">
          <a:xfrm rot="19125687">
            <a:off x="3271379" y="5499797"/>
            <a:ext cx="863600" cy="6477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CCE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065A4B6-CD79-47CD-1464-D469F3123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875" y="6011245"/>
            <a:ext cx="2736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rgbClr val="000066"/>
                </a:solidFill>
                <a:latin typeface="Verdana" panose="020B0604030504040204" pitchFamily="34" charset="0"/>
              </a:rPr>
              <a:t>somma dei quadrati degli errori </a:t>
            </a: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90F7CCFA-A7C2-3742-A5DF-B57F93E7DDF0}"/>
              </a:ext>
            </a:extLst>
          </p:cNvPr>
          <p:cNvSpPr>
            <a:spLocks noChangeArrowheads="1"/>
          </p:cNvSpPr>
          <p:nvPr/>
        </p:nvSpPr>
        <p:spPr bwMode="auto">
          <a:xfrm rot="13350913">
            <a:off x="5912981" y="5445848"/>
            <a:ext cx="863600" cy="6477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CCE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numero diapositiva 3">
            <a:extLst>
              <a:ext uri="{FF2B5EF4-FFF2-40B4-BE49-F238E27FC236}">
                <a16:creationId xmlns:a16="http://schemas.microsoft.com/office/drawing/2014/main" id="{C92EACC4-4116-4518-E7BB-67B09D6D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B4438-53F2-4DD4-8AFC-A15ACBCDF62F}" type="slidenum">
              <a:rPr lang="it-IT" altLang="it-IT" smtClean="0">
                <a:solidFill>
                  <a:srgbClr val="B5A788"/>
                </a:solidFill>
              </a:rPr>
              <a:pPr/>
              <a:t>25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4275" name="Line 2">
            <a:extLst>
              <a:ext uri="{FF2B5EF4-FFF2-40B4-BE49-F238E27FC236}">
                <a16:creationId xmlns:a16="http://schemas.microsoft.com/office/drawing/2014/main" id="{CDCFC094-614A-BDE8-1069-85A4833271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1219200"/>
            <a:ext cx="14812" cy="5105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6" name="Line 3">
            <a:extLst>
              <a:ext uri="{FF2B5EF4-FFF2-40B4-BE49-F238E27FC236}">
                <a16:creationId xmlns:a16="http://schemas.microsoft.com/office/drawing/2014/main" id="{14DAC00E-E5E7-083D-0181-45AA52A8C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24600"/>
            <a:ext cx="6553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7" name="Line 4">
            <a:extLst>
              <a:ext uri="{FF2B5EF4-FFF2-40B4-BE49-F238E27FC236}">
                <a16:creationId xmlns:a16="http://schemas.microsoft.com/office/drawing/2014/main" id="{18D66FA1-A847-A4AF-0C95-DCE7B894E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10000"/>
            <a:ext cx="69342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8" name="Line 5">
            <a:extLst>
              <a:ext uri="{FF2B5EF4-FFF2-40B4-BE49-F238E27FC236}">
                <a16:creationId xmlns:a16="http://schemas.microsoft.com/office/drawing/2014/main" id="{90A340E5-D518-F693-D465-F950515C4D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219200"/>
            <a:ext cx="7391400" cy="396240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9" name="Rectangle 6">
            <a:extLst>
              <a:ext uri="{FF2B5EF4-FFF2-40B4-BE49-F238E27FC236}">
                <a16:creationId xmlns:a16="http://schemas.microsoft.com/office/drawing/2014/main" id="{399FD24B-528D-37A7-D735-12D63D5FC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775" y="3170238"/>
            <a:ext cx="312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0" name="Rectangle 7">
            <a:extLst>
              <a:ext uri="{FF2B5EF4-FFF2-40B4-BE49-F238E27FC236}">
                <a16:creationId xmlns:a16="http://schemas.microsoft.com/office/drawing/2014/main" id="{7E609A7E-8B37-1723-2DCB-D92910353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7244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1" name="Rectangle 8">
            <a:extLst>
              <a:ext uri="{FF2B5EF4-FFF2-40B4-BE49-F238E27FC236}">
                <a16:creationId xmlns:a16="http://schemas.microsoft.com/office/drawing/2014/main" id="{0CF76D8F-E55C-CADA-333B-A034179BF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002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2" name="Rectangle 9">
            <a:extLst>
              <a:ext uri="{FF2B5EF4-FFF2-40B4-BE49-F238E27FC236}">
                <a16:creationId xmlns:a16="http://schemas.microsoft.com/office/drawing/2014/main" id="{6B06753F-90CF-A601-3AA8-A82B0693A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9718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3" name="Rectangle 10">
            <a:extLst>
              <a:ext uri="{FF2B5EF4-FFF2-40B4-BE49-F238E27FC236}">
                <a16:creationId xmlns:a16="http://schemas.microsoft.com/office/drawing/2014/main" id="{01EBD18F-7F6E-1025-8BBF-D754D4CFC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910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4" name="Rectangle 11">
            <a:extLst>
              <a:ext uri="{FF2B5EF4-FFF2-40B4-BE49-F238E27FC236}">
                <a16:creationId xmlns:a16="http://schemas.microsoft.com/office/drawing/2014/main" id="{B0AE9314-928E-890E-2984-F73938E49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148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5" name="Rectangle 12">
            <a:extLst>
              <a:ext uri="{FF2B5EF4-FFF2-40B4-BE49-F238E27FC236}">
                <a16:creationId xmlns:a16="http://schemas.microsoft.com/office/drawing/2014/main" id="{43EE1977-436A-B76B-6A0F-AD21C7FB5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419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6" name="Rectangle 13">
            <a:extLst>
              <a:ext uri="{FF2B5EF4-FFF2-40B4-BE49-F238E27FC236}">
                <a16:creationId xmlns:a16="http://schemas.microsoft.com/office/drawing/2014/main" id="{E7C41807-27D9-D902-15D5-7C3CBF0AE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7" name="Rectangle 14">
            <a:extLst>
              <a:ext uri="{FF2B5EF4-FFF2-40B4-BE49-F238E27FC236}">
                <a16:creationId xmlns:a16="http://schemas.microsoft.com/office/drawing/2014/main" id="{5DDDE01B-9A67-B833-3A2F-A6ACC3C3F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8" name="Rectangle 15">
            <a:extLst>
              <a:ext uri="{FF2B5EF4-FFF2-40B4-BE49-F238E27FC236}">
                <a16:creationId xmlns:a16="http://schemas.microsoft.com/office/drawing/2014/main" id="{C2176A5D-E4A9-AFD6-51D1-B0DEC3209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1910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9" name="Rectangle 16">
            <a:extLst>
              <a:ext uri="{FF2B5EF4-FFF2-40B4-BE49-F238E27FC236}">
                <a16:creationId xmlns:a16="http://schemas.microsoft.com/office/drawing/2014/main" id="{509AC625-DA7E-32E8-CEC8-7957B865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7338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0" name="Rectangle 17">
            <a:extLst>
              <a:ext uri="{FF2B5EF4-FFF2-40B4-BE49-F238E27FC236}">
                <a16:creationId xmlns:a16="http://schemas.microsoft.com/office/drawing/2014/main" id="{D76F46BB-7879-1D2C-68F1-9232B63EF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100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1" name="Rectangle 18">
            <a:extLst>
              <a:ext uri="{FF2B5EF4-FFF2-40B4-BE49-F238E27FC236}">
                <a16:creationId xmlns:a16="http://schemas.microsoft.com/office/drawing/2014/main" id="{2602D37F-EA01-CD44-AB8C-C5C19F3AA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2" name="Rectangle 19">
            <a:extLst>
              <a:ext uri="{FF2B5EF4-FFF2-40B4-BE49-F238E27FC236}">
                <a16:creationId xmlns:a16="http://schemas.microsoft.com/office/drawing/2014/main" id="{20C2B82F-7F9B-273F-5117-A805D2DB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990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3" name="Rectangle 20">
            <a:extLst>
              <a:ext uri="{FF2B5EF4-FFF2-40B4-BE49-F238E27FC236}">
                <a16:creationId xmlns:a16="http://schemas.microsoft.com/office/drawing/2014/main" id="{71994381-F366-08D2-BC99-055E99220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4" name="Rectangle 21">
            <a:extLst>
              <a:ext uri="{FF2B5EF4-FFF2-40B4-BE49-F238E27FC236}">
                <a16:creationId xmlns:a16="http://schemas.microsoft.com/office/drawing/2014/main" id="{9F339C70-E1D3-BA3F-7741-2923AEC2E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33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5" name="Rectangle 22">
            <a:extLst>
              <a:ext uri="{FF2B5EF4-FFF2-40B4-BE49-F238E27FC236}">
                <a16:creationId xmlns:a16="http://schemas.microsoft.com/office/drawing/2014/main" id="{D8CC818A-60CC-21A1-92EE-E49525DC6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752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6" name="Rectangle 23">
            <a:extLst>
              <a:ext uri="{FF2B5EF4-FFF2-40B4-BE49-F238E27FC236}">
                <a16:creationId xmlns:a16="http://schemas.microsoft.com/office/drawing/2014/main" id="{D20FF287-49EE-8677-AFCD-70988F882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990600"/>
            <a:ext cx="5540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80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7" name="AutoShape 24">
            <a:extLst>
              <a:ext uri="{FF2B5EF4-FFF2-40B4-BE49-F238E27FC236}">
                <a16:creationId xmlns:a16="http://schemas.microsoft.com/office/drawing/2014/main" id="{FD1A9C48-9D6C-370D-8B62-67D858D18F74}"/>
              </a:ext>
            </a:extLst>
          </p:cNvPr>
          <p:cNvSpPr>
            <a:spLocks/>
          </p:cNvSpPr>
          <p:nvPr/>
        </p:nvSpPr>
        <p:spPr bwMode="auto">
          <a:xfrm>
            <a:off x="3962400" y="1981200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it-IT" altLang="it-IT" sz="2400">
              <a:solidFill>
                <a:srgbClr val="3399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9" name="AutoShape 26">
            <a:extLst>
              <a:ext uri="{FF2B5EF4-FFF2-40B4-BE49-F238E27FC236}">
                <a16:creationId xmlns:a16="http://schemas.microsoft.com/office/drawing/2014/main" id="{6B9A7BD1-41B2-090D-B3CA-1B5D5AA4501A}"/>
              </a:ext>
            </a:extLst>
          </p:cNvPr>
          <p:cNvSpPr>
            <a:spLocks/>
          </p:cNvSpPr>
          <p:nvPr/>
        </p:nvSpPr>
        <p:spPr bwMode="auto">
          <a:xfrm>
            <a:off x="4419600" y="1981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4301" name="AutoShape 28">
            <a:extLst>
              <a:ext uri="{FF2B5EF4-FFF2-40B4-BE49-F238E27FC236}">
                <a16:creationId xmlns:a16="http://schemas.microsoft.com/office/drawing/2014/main" id="{E13E32E3-6225-CF1C-D99E-915792BD6BA9}"/>
              </a:ext>
            </a:extLst>
          </p:cNvPr>
          <p:cNvSpPr>
            <a:spLocks/>
          </p:cNvSpPr>
          <p:nvPr/>
        </p:nvSpPr>
        <p:spPr bwMode="auto">
          <a:xfrm>
            <a:off x="4535789" y="298326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508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54303" name="Rectangle 30">
            <a:extLst>
              <a:ext uri="{FF2B5EF4-FFF2-40B4-BE49-F238E27FC236}">
                <a16:creationId xmlns:a16="http://schemas.microsoft.com/office/drawing/2014/main" id="{909243DD-0700-2966-092E-A56405625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040" y="912453"/>
            <a:ext cx="306831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200" dirty="0">
                <a:solidFill>
                  <a:srgbClr val="CC009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Retta di regressione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05406A3B-E4A8-5D97-8543-6F61231A1ED8}"/>
              </a:ext>
            </a:extLst>
          </p:cNvPr>
          <p:cNvGrpSpPr/>
          <p:nvPr/>
        </p:nvGrpSpPr>
        <p:grpSpPr>
          <a:xfrm>
            <a:off x="1705722" y="1860674"/>
            <a:ext cx="2255837" cy="871134"/>
            <a:chOff x="1547813" y="1700213"/>
            <a:chExt cx="2255837" cy="871134"/>
          </a:xfrm>
        </p:grpSpPr>
        <p:sp>
          <p:nvSpPr>
            <p:cNvPr id="54298" name="Rectangle 25">
              <a:extLst>
                <a:ext uri="{FF2B5EF4-FFF2-40B4-BE49-F238E27FC236}">
                  <a16:creationId xmlns:a16="http://schemas.microsoft.com/office/drawing/2014/main" id="{BCF7A4ED-2F86-07CF-1250-57CED31D5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763" y="1712164"/>
              <a:ext cx="18161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 dirty="0">
                  <a:solidFill>
                    <a:srgbClr val="339933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Devianza totale</a:t>
              </a:r>
              <a:endParaRPr lang="it-IT" altLang="it-IT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54305" name="Object 32">
              <a:extLst>
                <a:ext uri="{FF2B5EF4-FFF2-40B4-BE49-F238E27FC236}">
                  <a16:creationId xmlns:a16="http://schemas.microsoft.com/office/drawing/2014/main" id="{C974B2DF-3AE8-DCE3-E285-5BA57122EBA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2851887"/>
                </p:ext>
              </p:extLst>
            </p:nvPr>
          </p:nvGraphicFramePr>
          <p:xfrm>
            <a:off x="1969293" y="1987287"/>
            <a:ext cx="1582738" cy="584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9" name="Equation" r:id="rId3" imgW="736280" imgH="355446" progId="Equation.3">
                    <p:embed/>
                  </p:oleObj>
                </mc:Choice>
                <mc:Fallback>
                  <p:oleObj name="Equation" r:id="rId3" imgW="736280" imgH="355446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9293" y="1987287"/>
                          <a:ext cx="1582738" cy="584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08" name="Oval 35">
              <a:extLst>
                <a:ext uri="{FF2B5EF4-FFF2-40B4-BE49-F238E27FC236}">
                  <a16:creationId xmlns:a16="http://schemas.microsoft.com/office/drawing/2014/main" id="{CF8825B0-218C-FA76-B963-31C313F26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813" y="1700213"/>
              <a:ext cx="2255837" cy="738188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 dirty="0"/>
            </a:p>
          </p:txBody>
        </p: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74331606-7BAA-0AB5-761D-DDD7B7E9985F}"/>
              </a:ext>
            </a:extLst>
          </p:cNvPr>
          <p:cNvGrpSpPr/>
          <p:nvPr/>
        </p:nvGrpSpPr>
        <p:grpSpPr>
          <a:xfrm>
            <a:off x="4510859" y="1640647"/>
            <a:ext cx="2293389" cy="912053"/>
            <a:chOff x="6549040" y="2277269"/>
            <a:chExt cx="2343100" cy="954087"/>
          </a:xfrm>
        </p:grpSpPr>
        <p:sp>
          <p:nvSpPr>
            <p:cNvPr id="54300" name="Rectangle 27">
              <a:extLst>
                <a:ext uri="{FF2B5EF4-FFF2-40B4-BE49-F238E27FC236}">
                  <a16:creationId xmlns:a16="http://schemas.microsoft.com/office/drawing/2014/main" id="{A3483243-CE92-418C-C203-BAF0DBB1D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740" y="2734972"/>
              <a:ext cx="20193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 dirty="0">
                  <a:latin typeface="Verdana" panose="020B0604030504040204" pitchFamily="34" charset="0"/>
                  <a:cs typeface="Arial" panose="020B0604020202020204" pitchFamily="34" charset="0"/>
                </a:rPr>
                <a:t>Devianza residua</a:t>
              </a:r>
            </a:p>
          </p:txBody>
        </p:sp>
        <p:graphicFrame>
          <p:nvGraphicFramePr>
            <p:cNvPr id="54306" name="Object 33">
              <a:extLst>
                <a:ext uri="{FF2B5EF4-FFF2-40B4-BE49-F238E27FC236}">
                  <a16:creationId xmlns:a16="http://schemas.microsoft.com/office/drawing/2014/main" id="{1BC233B5-DDBB-0D21-F82C-7446D2550D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7530106"/>
                </p:ext>
              </p:extLst>
            </p:nvPr>
          </p:nvGraphicFramePr>
          <p:xfrm>
            <a:off x="6903921" y="2328811"/>
            <a:ext cx="1759184" cy="481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name="Equation" r:id="rId5" imgW="736280" imgH="355446" progId="Equation.3">
                    <p:embed/>
                  </p:oleObj>
                </mc:Choice>
                <mc:Fallback>
                  <p:oleObj name="Equation" r:id="rId5" imgW="736280" imgH="355446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3921" y="2328811"/>
                          <a:ext cx="1759184" cy="4810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09" name="Oval 36">
              <a:extLst>
                <a:ext uri="{FF2B5EF4-FFF2-40B4-BE49-F238E27FC236}">
                  <a16:creationId xmlns:a16="http://schemas.microsoft.com/office/drawing/2014/main" id="{A50DC73E-8741-C877-D94A-F46500AC2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9040" y="2277269"/>
              <a:ext cx="2343100" cy="9540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it-IT" altLang="it-IT">
                <a:latin typeface="Verdana" panose="020B0604030504040204" pitchFamily="34" charset="0"/>
              </a:endParaRPr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B424D4F1-46DC-1E2E-235B-3134F47E26A3}"/>
              </a:ext>
            </a:extLst>
          </p:cNvPr>
          <p:cNvGrpSpPr/>
          <p:nvPr/>
        </p:nvGrpSpPr>
        <p:grpSpPr>
          <a:xfrm>
            <a:off x="4552877" y="3001963"/>
            <a:ext cx="2767013" cy="717550"/>
            <a:chOff x="4921875" y="3055938"/>
            <a:chExt cx="2767013" cy="717550"/>
          </a:xfrm>
        </p:grpSpPr>
        <p:sp>
          <p:nvSpPr>
            <p:cNvPr id="54302" name="Rectangle 29">
              <a:extLst>
                <a:ext uri="{FF2B5EF4-FFF2-40B4-BE49-F238E27FC236}">
                  <a16:creationId xmlns:a16="http://schemas.microsoft.com/office/drawing/2014/main" id="{55E02180-899B-E64F-81B6-E86CD9A58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138" y="3370263"/>
              <a:ext cx="23952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 dirty="0">
                  <a:solidFill>
                    <a:srgbClr val="FF505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Devianza regressione</a:t>
              </a:r>
            </a:p>
          </p:txBody>
        </p:sp>
        <p:graphicFrame>
          <p:nvGraphicFramePr>
            <p:cNvPr id="54307" name="Object 34">
              <a:extLst>
                <a:ext uri="{FF2B5EF4-FFF2-40B4-BE49-F238E27FC236}">
                  <a16:creationId xmlns:a16="http://schemas.microsoft.com/office/drawing/2014/main" id="{649EACEA-03F8-3A57-68AD-98C1B2EE48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5793926"/>
                </p:ext>
              </p:extLst>
            </p:nvPr>
          </p:nvGraphicFramePr>
          <p:xfrm>
            <a:off x="5642769" y="3138197"/>
            <a:ext cx="1325227" cy="391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Equation" r:id="rId7" imgW="736280" imgH="355446" progId="Equation.3">
                    <p:embed/>
                  </p:oleObj>
                </mc:Choice>
                <mc:Fallback>
                  <p:oleObj name="Equation" r:id="rId7" imgW="736280" imgH="355446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2769" y="3138197"/>
                          <a:ext cx="1325227" cy="391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10" name="Oval 37">
              <a:extLst>
                <a:ext uri="{FF2B5EF4-FFF2-40B4-BE49-F238E27FC236}">
                  <a16:creationId xmlns:a16="http://schemas.microsoft.com/office/drawing/2014/main" id="{7EA1BFBB-540B-329D-F5A9-B612301FF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875" y="3055938"/>
              <a:ext cx="2767013" cy="71755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0" name="Rectangle 2">
            <a:extLst>
              <a:ext uri="{FF2B5EF4-FFF2-40B4-BE49-F238E27FC236}">
                <a16:creationId xmlns:a16="http://schemas.microsoft.com/office/drawing/2014/main" id="{9A126E7B-C705-6180-6AC5-0CBE13BD2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7604125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438212A5-E503-C6E9-3011-0DE52E5D1C15}"/>
                  </a:ext>
                </a:extLst>
              </p:cNvPr>
              <p:cNvSpPr txBox="1"/>
              <p:nvPr/>
            </p:nvSpPr>
            <p:spPr>
              <a:xfrm>
                <a:off x="25062" y="1845043"/>
                <a:ext cx="39437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180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it-IT" altLang="it-IT" sz="1800" b="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it-IT" altLang="it-IT" sz="1800" b="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438212A5-E503-C6E9-3011-0DE52E5D1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2" y="1845043"/>
                <a:ext cx="394377" cy="369332"/>
              </a:xfrm>
              <a:prstGeom prst="rect">
                <a:avLst/>
              </a:prstGeom>
              <a:blipFill>
                <a:blip r:embed="rId9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2080864-02A5-BD4E-0026-2B29C072A98E}"/>
                  </a:ext>
                </a:extLst>
              </p:cNvPr>
              <p:cNvSpPr txBox="1"/>
              <p:nvPr/>
            </p:nvSpPr>
            <p:spPr>
              <a:xfrm>
                <a:off x="88914" y="2794875"/>
                <a:ext cx="394377" cy="376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it-IT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2080864-02A5-BD4E-0026-2B29C072A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14" y="2794875"/>
                <a:ext cx="394377" cy="376770"/>
              </a:xfrm>
              <a:prstGeom prst="rect">
                <a:avLst/>
              </a:prstGeom>
              <a:blipFill>
                <a:blip r:embed="rId10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DE152B6-7CC1-5B4D-BC86-093F869A2E20}"/>
                  </a:ext>
                </a:extLst>
              </p:cNvPr>
              <p:cNvSpPr txBox="1"/>
              <p:nvPr/>
            </p:nvSpPr>
            <p:spPr>
              <a:xfrm>
                <a:off x="10250" y="3623231"/>
                <a:ext cx="3405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t-IT" altLang="it-IT" sz="180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it-IT" altLang="it-IT" sz="1800" b="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DE152B6-7CC1-5B4D-BC86-093F869A2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" y="3623231"/>
                <a:ext cx="34058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5019631-97C0-469C-05D0-442B9C356347}"/>
              </a:ext>
            </a:extLst>
          </p:cNvPr>
          <p:cNvCxnSpPr>
            <a:stCxn id="3" idx="3"/>
          </p:cNvCxnSpPr>
          <p:nvPr/>
        </p:nvCxnSpPr>
        <p:spPr>
          <a:xfrm flipV="1">
            <a:off x="419439" y="1981200"/>
            <a:ext cx="3963600" cy="4850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C75622-89B3-93EC-0943-50ADE6C63515}"/>
              </a:ext>
            </a:extLst>
          </p:cNvPr>
          <p:cNvCxnSpPr/>
          <p:nvPr/>
        </p:nvCxnSpPr>
        <p:spPr>
          <a:xfrm flipV="1">
            <a:off x="464964" y="3005688"/>
            <a:ext cx="3963600" cy="4850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numero diapositiva 5">
            <a:extLst>
              <a:ext uri="{FF2B5EF4-FFF2-40B4-BE49-F238E27FC236}">
                <a16:creationId xmlns:a16="http://schemas.microsoft.com/office/drawing/2014/main" id="{1B5DDFEF-749F-134A-2959-F3E35D92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0208F-750A-4A65-A3D3-530A99E18C49}" type="slidenum">
              <a:rPr lang="it-IT" altLang="it-IT" smtClean="0">
                <a:solidFill>
                  <a:srgbClr val="B5A788"/>
                </a:solidFill>
              </a:rPr>
              <a:pPr/>
              <a:t>26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6760C01-D9E9-B31C-B155-19160976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13" y="1250621"/>
            <a:ext cx="8641084" cy="84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Sulla base della precedente relazione, 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</a:rPr>
              <a:t>il coefficiente di determinazione 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it-IT" altLang="it-IT" sz="2000" baseline="30000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</a:rPr>
              <a:t>è pari a :</a:t>
            </a:r>
            <a:endParaRPr lang="it-IT" altLang="it-IT" sz="20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88C1362F-5105-08E1-9F1A-0F2419127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78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5303" name="Rectangle 13">
            <a:extLst>
              <a:ext uri="{FF2B5EF4-FFF2-40B4-BE49-F238E27FC236}">
                <a16:creationId xmlns:a16="http://schemas.microsoft.com/office/drawing/2014/main" id="{CB153CC3-5BE3-AEE2-5E44-E9800D5B3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58" y="3633899"/>
            <a:ext cx="875508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 smtClean="0">
                <a:solidFill>
                  <a:srgbClr val="00B05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it-IT" altLang="it-IT" sz="2000" baseline="30000" dirty="0" smtClean="0">
                <a:solidFill>
                  <a:srgbClr val="00B05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altLang="it-IT" sz="2000" dirty="0" smtClean="0">
                <a:solidFill>
                  <a:srgbClr val="00B05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2000" dirty="0">
                <a:solidFill>
                  <a:srgbClr val="00B05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assume valori compresi tra 0 e 1.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Quando R² è 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prossimo a 0, il 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modello lineare non riesce a descrivere adeguatamente il fenomeno, non si adatta bene ai dati, e quindi anche le previsioni saranno poco affidabili.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Quando R² 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 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prossimo a 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modello descrive bene i dati empirici, spiegando gran parte della variabilità osservata della variabile dipendente. </a:t>
            </a:r>
            <a:endParaRPr lang="it-IT" altLang="it-I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7A14FBB-96F0-CA14-1A96-2515CB0F1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7604125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03C651FD-A6CC-AB29-0432-AFE3142EE680}"/>
                  </a:ext>
                </a:extLst>
              </p:cNvPr>
              <p:cNvSpPr txBox="1"/>
              <p:nvPr/>
            </p:nvSpPr>
            <p:spPr>
              <a:xfrm>
                <a:off x="395536" y="2485897"/>
                <a:ext cx="3841757" cy="7014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sz="240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p>
                          <m:r>
                            <a:rPr lang="it-IT" sz="2400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400" b="0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devREG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devTOT</m:t>
                          </m:r>
                        </m:den>
                      </m:f>
                      <m:r>
                        <a:rPr lang="it-IT" sz="2400" b="0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it-IT" sz="24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devRES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sz="2400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devTOT</m:t>
                          </m:r>
                        </m:den>
                      </m:f>
                    </m:oMath>
                  </m:oMathPara>
                </a14:m>
                <a:endParaRPr lang="it-IT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03C651FD-A6CC-AB29-0432-AFE3142EE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485897"/>
                <a:ext cx="3841757" cy="7014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ttangolo 2"/>
          <p:cNvSpPr/>
          <p:nvPr/>
        </p:nvSpPr>
        <p:spPr>
          <a:xfrm>
            <a:off x="4431751" y="2202526"/>
            <a:ext cx="425504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7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it-IT" altLang="it-IT" sz="2000" baseline="30000" dirty="0">
                <a:solidFill>
                  <a:srgbClr val="0070C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Verdana" panose="020B0604030504040204" pitchFamily="34" charset="0"/>
              </a:rPr>
              <a:t> misura la quota di variabilità totale di Y spiegata dalla dipendenza lineare di Y da X.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08C4302-DAA4-8946-AF0D-5161DFCAAFA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5186363" cy="60960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</a:rPr>
              <a:t>Esempi di regressioni</a:t>
            </a:r>
          </a:p>
        </p:txBody>
      </p:sp>
      <p:graphicFrame>
        <p:nvGraphicFramePr>
          <p:cNvPr id="58371" name="Object 12">
            <a:extLst>
              <a:ext uri="{FF2B5EF4-FFF2-40B4-BE49-F238E27FC236}">
                <a16:creationId xmlns:a16="http://schemas.microsoft.com/office/drawing/2014/main" id="{1A515DB7-414C-73D9-3D90-C4A4713F70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3573463"/>
          <a:ext cx="4176713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Grafico" r:id="rId4" imgW="3686251" imgH="2447849" progId="Excel.Chart.8">
                  <p:embed/>
                </p:oleObj>
              </mc:Choice>
              <mc:Fallback>
                <p:oleObj name="Grafico" r:id="rId4" imgW="3686251" imgH="2447849" progId="Excel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573463"/>
                        <a:ext cx="4176713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13">
            <a:extLst>
              <a:ext uri="{FF2B5EF4-FFF2-40B4-BE49-F238E27FC236}">
                <a16:creationId xmlns:a16="http://schemas.microsoft.com/office/drawing/2014/main" id="{1EA165C0-C4F5-809B-4C8F-A1B2566268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1125538"/>
          <a:ext cx="4176713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Grafico" r:id="rId6" imgW="3686251" imgH="2447849" progId="Excel.Chart.8">
                  <p:embed/>
                </p:oleObj>
              </mc:Choice>
              <mc:Fallback>
                <p:oleObj name="Grafico" r:id="rId6" imgW="3686251" imgH="2447849" progId="Excel.Char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25538"/>
                        <a:ext cx="4176713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14">
            <a:extLst>
              <a:ext uri="{FF2B5EF4-FFF2-40B4-BE49-F238E27FC236}">
                <a16:creationId xmlns:a16="http://schemas.microsoft.com/office/drawing/2014/main" id="{A010298B-8423-EF9D-3761-3F3B3DFF9D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1125538"/>
          <a:ext cx="4032250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Grafico" r:id="rId8" imgW="3686251" imgH="2447849" progId="Excel.Chart.8">
                  <p:embed/>
                </p:oleObj>
              </mc:Choice>
              <mc:Fallback>
                <p:oleObj name="Grafico" r:id="rId8" imgW="3686251" imgH="2447849" progId="Excel.Char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125538"/>
                        <a:ext cx="4032250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15">
            <a:extLst>
              <a:ext uri="{FF2B5EF4-FFF2-40B4-BE49-F238E27FC236}">
                <a16:creationId xmlns:a16="http://schemas.microsoft.com/office/drawing/2014/main" id="{D186F783-C5AB-DBD6-A504-748E1DA4F9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3573463"/>
          <a:ext cx="4032250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Grafico" r:id="rId10" imgW="3686251" imgH="2447849" progId="Excel.Chart.8">
                  <p:embed/>
                </p:oleObj>
              </mc:Choice>
              <mc:Fallback>
                <p:oleObj name="Grafico" r:id="rId10" imgW="3686251" imgH="2447849" progId="Excel.Char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573463"/>
                        <a:ext cx="4032250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Segnaposto numero diapositiva 5">
            <a:extLst>
              <a:ext uri="{FF2B5EF4-FFF2-40B4-BE49-F238E27FC236}">
                <a16:creationId xmlns:a16="http://schemas.microsoft.com/office/drawing/2014/main" id="{B658B021-B64E-3494-585A-955950613411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CDE2B5F-57E2-43C8-9C4B-6D75CB5DD049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3">
            <a:extLst>
              <a:ext uri="{FF2B5EF4-FFF2-40B4-BE49-F238E27FC236}">
                <a16:creationId xmlns:a16="http://schemas.microsoft.com/office/drawing/2014/main" id="{CA0F8273-AB44-AD04-79AE-BF5043A871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1196975"/>
          <a:ext cx="4249738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Grafico" r:id="rId4" imgW="4372051" imgH="2648102" progId="Excel.Chart.8">
                  <p:embed/>
                </p:oleObj>
              </mc:Choice>
              <mc:Fallback>
                <p:oleObj name="Grafico" r:id="rId4" imgW="4372051" imgH="264810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4249738" cy="25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4">
            <a:extLst>
              <a:ext uri="{FF2B5EF4-FFF2-40B4-BE49-F238E27FC236}">
                <a16:creationId xmlns:a16="http://schemas.microsoft.com/office/drawing/2014/main" id="{77A5DDE0-5913-5EB1-E30B-EE83E9725E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3716338"/>
          <a:ext cx="4249738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Grafico" r:id="rId6" imgW="3733800" imgH="1981200" progId="Excel.Chart.8">
                  <p:embed/>
                </p:oleObj>
              </mc:Choice>
              <mc:Fallback>
                <p:oleObj name="Grafico" r:id="rId6" imgW="3733800" imgH="19812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716338"/>
                        <a:ext cx="4249738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6">
            <a:extLst>
              <a:ext uri="{FF2B5EF4-FFF2-40B4-BE49-F238E27FC236}">
                <a16:creationId xmlns:a16="http://schemas.microsoft.com/office/drawing/2014/main" id="{682D4339-32B0-BA74-FF61-079DCAABBC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1190625"/>
          <a:ext cx="4248150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Grafico" r:id="rId8" imgW="3943502" imgH="2628900" progId="Excel.Chart.8">
                  <p:embed/>
                </p:oleObj>
              </mc:Choice>
              <mc:Fallback>
                <p:oleObj name="Grafico" r:id="rId8" imgW="3943502" imgH="2628900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190625"/>
                        <a:ext cx="4248150" cy="259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7">
            <a:extLst>
              <a:ext uri="{FF2B5EF4-FFF2-40B4-BE49-F238E27FC236}">
                <a16:creationId xmlns:a16="http://schemas.microsoft.com/office/drawing/2014/main" id="{E801607C-FE52-74EC-B8F1-FFECC34E93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3716338"/>
          <a:ext cx="4248150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Grafico" r:id="rId10" imgW="4610100" imgH="2400300" progId="Excel.Chart.8">
                  <p:embed/>
                </p:oleObj>
              </mc:Choice>
              <mc:Fallback>
                <p:oleObj name="Grafico" r:id="rId10" imgW="4610100" imgH="2400300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716338"/>
                        <a:ext cx="4248150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Segnaposto numero diapositiva 5">
            <a:extLst>
              <a:ext uri="{FF2B5EF4-FFF2-40B4-BE49-F238E27FC236}">
                <a16:creationId xmlns:a16="http://schemas.microsoft.com/office/drawing/2014/main" id="{4B4D445E-B504-6672-444B-AEC7EC1B8182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58E77D5-2E23-46F4-AD46-4A04CB3DA9C2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E8AD014-9BE9-BCF1-8C0A-7989F656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</a:rPr>
              <a:t>Esempi di regressioni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02261DF8-46D3-0B79-9784-6885F9D19E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700808"/>
            <a:ext cx="8712968" cy="4739605"/>
          </a:xfrm>
        </p:spPr>
        <p:txBody>
          <a:bodyPr/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un ipermercato di Napoli è stata svolta un‘indagine per rilevare il prezzo del pane negli ultimi cinque mesi (in euro al Kg) e le quantità consumate in media in un giorno (in Kg</a:t>
            </a: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b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La </a:t>
            </a:r>
            <a:r>
              <a:rPr lang="it-IT" altLang="it-IT" sz="2000" b="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retta la retta di regressione stimata </a:t>
            </a: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è</a:t>
            </a:r>
            <a:b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it-IT" altLang="it-IT" sz="2000" b="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it-IT" altLang="it-IT" sz="2000" b="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                       </a:t>
            </a:r>
            <a:r>
              <a:rPr lang="it-IT" altLang="it-IT" sz="2000" b="0" dirty="0" smtClean="0">
                <a:solidFill>
                  <a:srgbClr val="00B05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Y=1529-800X </a:t>
            </a:r>
            <a:r>
              <a:rPr lang="it-IT" altLang="it-IT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</a:t>
            </a:r>
            <a:r>
              <a:rPr lang="it-IT" altLang="it-IT" sz="2000" b="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it-IT" altLang="it-IT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=0,87</a:t>
            </a:r>
            <a:br>
              <a:rPr lang="it-IT" altLang="it-IT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r>
              <a:rPr lang="it-IT" altLang="it-IT" sz="20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capacità descrittiva del modello è dunque buona, </a:t>
            </a: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almeno relativamente </a:t>
            </a:r>
            <a:r>
              <a:rPr lang="it-IT" altLang="it-IT" sz="20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 dati </a:t>
            </a: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osservati. Si </a:t>
            </a:r>
            <a:r>
              <a:rPr lang="it-IT" altLang="it-IT" sz="20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può allora ritenere utilizzabile il modello a scopi </a:t>
            </a:r>
            <a:r>
              <a:rPr lang="it-IT" altLang="it-IT" sz="2000" b="0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previsivi</a:t>
            </a:r>
            <a:r>
              <a:rPr lang="it-IT" altLang="it-IT" sz="2000" b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it-IT" altLang="it-IT" sz="2000" b="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</a:t>
            </a:r>
            <a:r>
              <a:rPr lang="it-IT" altLang="it-IT" sz="20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passaggio dalla descrizione dei dati osservati alla previsione di nuovi dati e comportamenti è un problema di </a:t>
            </a:r>
            <a:r>
              <a:rPr lang="it-IT" altLang="it-IT" sz="2000" b="0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generalizzabilità</a:t>
            </a:r>
            <a:r>
              <a:rPr lang="it-IT" altLang="it-IT" sz="20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dei risultati di un modello</a:t>
            </a:r>
            <a:r>
              <a:rPr lang="it-IT" altLang="it-IT" sz="2000" b="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it-IT" altLang="it-IT" sz="2000" b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469" name="Segnaposto numero diapositiva 5">
            <a:extLst>
              <a:ext uri="{FF2B5EF4-FFF2-40B4-BE49-F238E27FC236}">
                <a16:creationId xmlns:a16="http://schemas.microsoft.com/office/drawing/2014/main" id="{050749FB-D2D4-0CE5-57D4-FAD39F16605B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DB93960-92D0-4FFE-B2D3-E88FE8AF51D9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E652A42-82D9-8F6E-B411-A17602D87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FD05C530-5F90-FAB0-9F3B-04BB06168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FE5187-FE5E-43B8-B8AC-225F3DC5701B}" type="slidenum">
              <a:rPr lang="it-IT" altLang="it-IT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1267" name="Segnaposto numero diapositiva 5">
            <a:extLst>
              <a:ext uri="{FF2B5EF4-FFF2-40B4-BE49-F238E27FC236}">
                <a16:creationId xmlns:a16="http://schemas.microsoft.com/office/drawing/2014/main" id="{A9BF5100-61C7-E677-C0F7-D9A89325EF1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B035EE8-C29B-4553-996C-482BC7111FA1}" type="slidenum">
              <a:rPr lang="it-IT" altLang="it-IT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68D1CDB-0E0A-C865-476F-A745AB066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0" y="2204864"/>
            <a:ext cx="8712968" cy="2232248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Finalità della regressione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• </a:t>
            </a:r>
            <a:r>
              <a:rPr lang="it-IT" sz="20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Descrivere e interpretare</a:t>
            </a: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 la relazione di dipendenza di una variabile dall’altra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• </a:t>
            </a:r>
            <a:r>
              <a:rPr lang="it-IT" sz="2000" b="0" i="0" u="none" strike="noStrike" baseline="0" dirty="0">
                <a:solidFill>
                  <a:srgbClr val="FF0000"/>
                </a:solidFill>
                <a:latin typeface="Verdana" panose="020B0604030504040204" pitchFamily="34" charset="0"/>
              </a:rPr>
              <a:t>Prevedere</a:t>
            </a: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 valori di una variabile utilizzando valori dell’altra </a:t>
            </a:r>
            <a:r>
              <a:rPr lang="it-IT" sz="2000" b="0" i="0" u="none" strike="noStrike" baseline="0" dirty="0" smtClean="0">
                <a:solidFill>
                  <a:srgbClr val="002060"/>
                </a:solidFill>
                <a:latin typeface="Verdana" panose="020B0604030504040204" pitchFamily="34" charset="0"/>
              </a:rPr>
              <a:t>variabile</a:t>
            </a:r>
            <a:endParaRPr lang="it-IT" sz="20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0A502E7E-CCBB-3155-685C-216156B93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numero diapositiva 5">
            <a:extLst>
              <a:ext uri="{FF2B5EF4-FFF2-40B4-BE49-F238E27FC236}">
                <a16:creationId xmlns:a16="http://schemas.microsoft.com/office/drawing/2014/main" id="{F5CE9608-23FE-E4E0-D7D7-DED634A4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764373-9508-4DD8-B8D2-A9D59530C743}" type="slidenum">
              <a:rPr lang="it-IT" altLang="it-IT" smtClean="0">
                <a:solidFill>
                  <a:srgbClr val="B5A788"/>
                </a:solidFill>
              </a:rPr>
              <a:pPr/>
              <a:t>30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B253933-FC11-51E8-3804-63E8BCA36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EE945C57-73D5-049E-DA5F-BE184EB85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863" y="2060575"/>
            <a:ext cx="662649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Inferenza sul modello di regressione lineare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numero diapositiva 5">
            <a:extLst>
              <a:ext uri="{FF2B5EF4-FFF2-40B4-BE49-F238E27FC236}">
                <a16:creationId xmlns:a16="http://schemas.microsoft.com/office/drawing/2014/main" id="{D7CA7E95-5F8F-34BA-F699-97C9A6CC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110C9E-3382-41CF-8BED-1CDE992DC220}" type="slidenum">
              <a:rPr lang="it-IT" altLang="it-IT" smtClean="0">
                <a:solidFill>
                  <a:srgbClr val="B5A788"/>
                </a:solidFill>
              </a:rPr>
              <a:pPr/>
              <a:t>31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E763573B-D61D-C09B-7D54-C8B0E054C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1844675"/>
            <a:ext cx="8641655" cy="2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Un modello di regressione è significativo se, con grado di elevata probabilità, la relazione che esso ipotizza sussiste nella realtà.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In altri termini, è significativo se è molto bassa la probabilità di sbagliare nel ritenere il modello adeguato per descrivere la relazione ipotizzata. 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5C149355-A9ED-0303-6A9A-CAFED9158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78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0661" name="Rectangle 4">
            <a:extLst>
              <a:ext uri="{FF2B5EF4-FFF2-40B4-BE49-F238E27FC236}">
                <a16:creationId xmlns:a16="http://schemas.microsoft.com/office/drawing/2014/main" id="{9766B03E-12FD-60AC-D6D5-EEB4B3240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94506"/>
            <a:ext cx="6264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Significatività del modello</a:t>
            </a:r>
          </a:p>
        </p:txBody>
      </p:sp>
      <p:sp>
        <p:nvSpPr>
          <p:cNvPr id="70662" name="Rectangle 7">
            <a:extLst>
              <a:ext uri="{FF2B5EF4-FFF2-40B4-BE49-F238E27FC236}">
                <a16:creationId xmlns:a16="http://schemas.microsoft.com/office/drawing/2014/main" id="{87405DCF-7EC7-E1D0-D2DC-FA442FB39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36638" y="29638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numero diapositiva 3">
            <a:extLst>
              <a:ext uri="{FF2B5EF4-FFF2-40B4-BE49-F238E27FC236}">
                <a16:creationId xmlns:a16="http://schemas.microsoft.com/office/drawing/2014/main" id="{6C47D4B8-C94C-0DDA-7DD4-D2A636B4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44B01E-4F1D-4156-A9BD-45F5B89BEE20}" type="slidenum">
              <a:rPr lang="it-IT" altLang="it-IT" smtClean="0">
                <a:solidFill>
                  <a:srgbClr val="B5A788"/>
                </a:solidFill>
              </a:rPr>
              <a:pPr/>
              <a:t>32</a:t>
            </a:fld>
            <a:endParaRPr lang="it-IT" altLang="it-IT">
              <a:solidFill>
                <a:srgbClr val="B5A788"/>
              </a:solidFill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74625" y="1112531"/>
            <a:ext cx="3749303" cy="3725116"/>
            <a:chOff x="34027" y="1124744"/>
            <a:chExt cx="3749303" cy="3725116"/>
          </a:xfrm>
        </p:grpSpPr>
        <p:sp>
          <p:nvSpPr>
            <p:cNvPr id="72707" name="Rectangle 2">
              <a:extLst>
                <a:ext uri="{FF2B5EF4-FFF2-40B4-BE49-F238E27FC236}">
                  <a16:creationId xmlns:a16="http://schemas.microsoft.com/office/drawing/2014/main" id="{5DEF9C35-873E-8EE3-F3F9-BB1994057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134" y="1556792"/>
              <a:ext cx="1667545" cy="1049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30000"/>
                </a:lnSpc>
                <a:spcAft>
                  <a:spcPts val="600"/>
                </a:spcAft>
              </a:pPr>
              <a:r>
                <a:rPr lang="it-IT" altLang="it-IT" sz="22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H</a:t>
              </a:r>
              <a:r>
                <a:rPr lang="it-IT" altLang="it-IT" sz="2200" b="1" baseline="-30000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0</a:t>
              </a:r>
              <a:r>
                <a:rPr lang="it-IT" altLang="it-IT" sz="22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: b</a:t>
              </a:r>
              <a:r>
                <a:rPr lang="it-IT" altLang="it-IT" sz="2200" b="1" baseline="-25000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0</a:t>
              </a:r>
              <a:r>
                <a:rPr lang="it-IT" altLang="it-IT" sz="22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=0   </a:t>
              </a:r>
              <a:r>
                <a:rPr lang="it-IT" altLang="it-IT" sz="2200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       </a:t>
              </a:r>
            </a:p>
            <a:p>
              <a:pPr>
                <a:lnSpc>
                  <a:spcPct val="130000"/>
                </a:lnSpc>
                <a:spcAft>
                  <a:spcPts val="600"/>
                </a:spcAft>
              </a:pPr>
              <a:r>
                <a:rPr lang="it-IT" altLang="it-IT" sz="22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H</a:t>
              </a:r>
              <a:r>
                <a:rPr lang="it-IT" altLang="it-IT" sz="2200" b="1" baseline="-30000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</a:t>
              </a:r>
              <a:r>
                <a:rPr lang="it-IT" altLang="it-IT" sz="22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: b</a:t>
              </a:r>
              <a:r>
                <a:rPr lang="it-IT" altLang="it-IT" sz="2200" b="1" baseline="-25000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0</a:t>
              </a:r>
              <a:r>
                <a:rPr lang="it-IT" altLang="it-IT" sz="2200" b="1" baseline="-30000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22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</a:t>
              </a:r>
              <a:r>
                <a:rPr lang="it-IT" altLang="it-IT" sz="22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2709" name="Rettangolo 2">
              <a:extLst>
                <a:ext uri="{FF2B5EF4-FFF2-40B4-BE49-F238E27FC236}">
                  <a16:creationId xmlns:a16="http://schemas.microsoft.com/office/drawing/2014/main" id="{A45DA1CE-7B70-664C-9BC2-ACDBA8C10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7" y="2957034"/>
              <a:ext cx="3749303" cy="189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alt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Accettare H</a:t>
              </a:r>
              <a:r>
                <a:rPr lang="it-IT" altLang="it-IT" baseline="-250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r>
                <a:rPr lang="it-IT" alt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vuol dire che la relazione </a:t>
              </a:r>
              <a:r>
                <a:rPr lang="it-IT" altLang="it-IT" u="sng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nella popolazione</a:t>
              </a:r>
              <a:r>
                <a:rPr lang="it-IT" alt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può essere rappresentata mediante una retta passante per l’origine</a:t>
              </a:r>
              <a:r>
                <a:rPr lang="it-IT" altLang="it-IT" dirty="0" smtClean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</a:t>
              </a:r>
              <a:endPara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B15AD846-821F-D471-6B36-786C1CBA33EA}"/>
                </a:ext>
              </a:extLst>
            </p:cNvPr>
            <p:cNvSpPr/>
            <p:nvPr/>
          </p:nvSpPr>
          <p:spPr>
            <a:xfrm>
              <a:off x="178799" y="1124744"/>
              <a:ext cx="2768600" cy="4302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200" dirty="0">
                  <a:solidFill>
                    <a:schemeClr val="accent1">
                      <a:lumMod val="50000"/>
                    </a:schemeClr>
                  </a:solidFill>
                  <a:latin typeface="Verdana" panose="020B0604030504040204" pitchFamily="34" charset="0"/>
                </a:rPr>
                <a:t>Test sull’intercetta</a:t>
              </a:r>
              <a:endParaRPr lang="it-IT" sz="2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72711" name="Rectangle 4">
            <a:extLst>
              <a:ext uri="{FF2B5EF4-FFF2-40B4-BE49-F238E27FC236}">
                <a16:creationId xmlns:a16="http://schemas.microsoft.com/office/drawing/2014/main" id="{FD97A605-8C9D-5054-F2E9-EBC44F407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242" y="168102"/>
            <a:ext cx="6264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Significatività del modello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4236380" y="1173699"/>
            <a:ext cx="4706578" cy="3663404"/>
            <a:chOff x="4236380" y="1173699"/>
            <a:chExt cx="4706578" cy="3663404"/>
          </a:xfrm>
        </p:grpSpPr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22ECB9D1-87EF-DE99-D44D-9AEBE349C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282" y="1534229"/>
              <a:ext cx="1797918" cy="1049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altLang="it-IT" sz="22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H</a:t>
              </a:r>
              <a:r>
                <a:rPr lang="it-IT" altLang="it-IT" sz="2200" b="1" baseline="-30000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0</a:t>
              </a:r>
              <a:r>
                <a:rPr lang="it-IT" altLang="it-IT" sz="22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: b</a:t>
              </a:r>
              <a:r>
                <a:rPr lang="it-IT" altLang="it-IT" sz="2200" b="1" baseline="-25000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</a:t>
              </a:r>
              <a:r>
                <a:rPr lang="it-IT" altLang="it-IT" sz="2200" b="1" dirty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=0   </a:t>
              </a:r>
              <a:r>
                <a:rPr lang="it-IT" altLang="it-IT" sz="2200" dirty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 </a:t>
              </a:r>
              <a:r>
                <a:rPr lang="it-IT" altLang="it-IT" sz="2200" dirty="0" smtClean="0">
                  <a:solidFill>
                    <a:schemeClr val="accent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     </a:t>
              </a:r>
            </a:p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altLang="it-IT" sz="22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H</a:t>
              </a:r>
              <a:r>
                <a:rPr lang="it-IT" altLang="it-IT" sz="2200" b="1" baseline="-30000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</a:t>
              </a:r>
              <a:r>
                <a:rPr lang="it-IT" altLang="it-IT" sz="22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: b</a:t>
              </a:r>
              <a:r>
                <a:rPr lang="it-IT" altLang="it-IT" sz="2200" b="1" baseline="-25000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</a:t>
              </a:r>
              <a:r>
                <a:rPr lang="it-IT" altLang="it-IT" sz="2200" b="1" baseline="-30000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22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</a:t>
              </a:r>
              <a:r>
                <a:rPr lang="it-IT" altLang="it-IT" sz="22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0</a:t>
              </a:r>
              <a:endParaRPr lang="it-IT" altLang="it-IT" sz="2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6F549E75-CDC1-BB71-B795-B14D62D11D4D}"/>
                </a:ext>
              </a:extLst>
            </p:cNvPr>
            <p:cNvSpPr/>
            <p:nvPr/>
          </p:nvSpPr>
          <p:spPr>
            <a:xfrm>
              <a:off x="4644008" y="1173699"/>
              <a:ext cx="4298950" cy="4302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200" dirty="0">
                  <a:solidFill>
                    <a:schemeClr val="accent1">
                      <a:lumMod val="50000"/>
                    </a:schemeClr>
                  </a:solidFill>
                  <a:latin typeface="Verdana" panose="020B0604030504040204" pitchFamily="34" charset="0"/>
                </a:rPr>
                <a:t>Test sul coefficiente angolare</a:t>
              </a:r>
              <a:endParaRPr lang="it-IT" sz="2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Rettangolo 2">
              <a:extLst>
                <a:ext uri="{FF2B5EF4-FFF2-40B4-BE49-F238E27FC236}">
                  <a16:creationId xmlns:a16="http://schemas.microsoft.com/office/drawing/2014/main" id="{4BE603F3-092F-632C-E0E9-DBD901387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380" y="2944277"/>
              <a:ext cx="4680519" cy="189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30000"/>
                </a:lnSpc>
                <a:spcAft>
                  <a:spcPts val="600"/>
                </a:spcAft>
              </a:pPr>
              <a:r>
                <a:rPr lang="it-IT" alt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Accettare H</a:t>
              </a:r>
              <a:r>
                <a:rPr lang="it-IT" altLang="it-IT" baseline="-250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</a:t>
              </a:r>
              <a:r>
                <a:rPr lang="it-IT" alt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vuol dire che non c’è </a:t>
              </a:r>
              <a:r>
                <a:rPr lang="it-IT" altLang="it-IT" u="sng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nella popolazione</a:t>
              </a:r>
              <a:r>
                <a:rPr lang="it-IT" alt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una significativa relazione di dipendenza lineare di Y da </a:t>
              </a:r>
              <a:r>
                <a:rPr lang="it-IT" altLang="it-IT" dirty="0" smtClean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X: X </a:t>
              </a:r>
              <a:r>
                <a:rPr lang="it-IT" alt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non ha un effetto “significativo” nello spiegare le variazioni di Y</a:t>
              </a:r>
              <a:r>
                <a:rPr lang="it-IT" altLang="it-IT" dirty="0" smtClean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</a:t>
              </a:r>
              <a:endPara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" name="Rettangolo 2"/>
          <p:cNvSpPr/>
          <p:nvPr/>
        </p:nvSpPr>
        <p:spPr>
          <a:xfrm>
            <a:off x="174625" y="5197633"/>
            <a:ext cx="8742274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 livello di significatività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it-IT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 accetta 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r>
              <a:rPr lang="it-IT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 il valore della statistica test calcolato sul campione cade nell’area di accettazione dell’ipotesi nulla, delimitata dai due valori critici di </a:t>
            </a:r>
            <a:r>
              <a:rPr lang="it-IT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 oppure quando il p-</a:t>
            </a:r>
            <a:r>
              <a:rPr lang="it-IT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value</a:t>
            </a:r>
            <a:r>
              <a:rPr lang="it-IT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è superiore all’</a:t>
            </a:r>
            <a:r>
              <a:rPr lang="it-IT" dirty="0" smtClean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r>
              <a:rPr lang="it-IT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stabilito.</a:t>
            </a:r>
            <a:endParaRPr lang="it-IT" alt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4625" y="958677"/>
            <a:ext cx="3893319" cy="39824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4130279" y="958677"/>
            <a:ext cx="4812679" cy="39824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5">
            <a:extLst>
              <a:ext uri="{FF2B5EF4-FFF2-40B4-BE49-F238E27FC236}">
                <a16:creationId xmlns:a16="http://schemas.microsoft.com/office/drawing/2014/main" id="{E90C8547-3389-97B4-C766-659D3C56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8F6DC4-0399-48DD-A4F6-6E8D37438706}" type="slidenum">
              <a:rPr lang="it-IT" altLang="it-IT" smtClean="0">
                <a:solidFill>
                  <a:srgbClr val="B5A788"/>
                </a:solidFill>
              </a:rPr>
              <a:pPr/>
              <a:t>33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38B1072-D5E2-8DBE-32C1-272AA4291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124744"/>
            <a:ext cx="882015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Tornando all’esempio dell’ipermercato di Napoli, i risultati del modello di regressione sono: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sz="2000" b="0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Y=1.529-800X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aumento di 1€ del prezzo al Kg del pane fa diminuire la quantità media di pane consumato giornalmente di 800 kg.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sz="2000" b="0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it-IT" sz="2000" b="0" i="0" u="none" strike="noStrike" baseline="30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it-IT" sz="2000" b="0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=0,87</a:t>
            </a: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it-IT" sz="2000" b="0" i="0" u="none" strike="noStrike" baseline="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dipendenza lineare è forte.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relazione è statisticamente significativa</a:t>
            </a:r>
            <a:r>
              <a:rPr lang="it-IT" altLang="it-IT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it-IT" altLang="it-I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13519C-700A-5F6C-5701-53736C514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F51D6B29-4DF8-5BF0-32F9-4B8C9C1F7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89529"/>
              </p:ext>
            </p:extLst>
          </p:nvPr>
        </p:nvGraphicFramePr>
        <p:xfrm>
          <a:off x="581544" y="4730750"/>
          <a:ext cx="73560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204">
                  <a:extLst>
                    <a:ext uri="{9D8B030D-6E8A-4147-A177-3AD203B41FA5}">
                      <a16:colId xmlns:a16="http://schemas.microsoft.com/office/drawing/2014/main" val="637456413"/>
                    </a:ext>
                  </a:extLst>
                </a:gridCol>
                <a:gridCol w="1538605">
                  <a:extLst>
                    <a:ext uri="{9D8B030D-6E8A-4147-A177-3AD203B41FA5}">
                      <a16:colId xmlns:a16="http://schemas.microsoft.com/office/drawing/2014/main" val="3429931347"/>
                    </a:ext>
                  </a:extLst>
                </a:gridCol>
                <a:gridCol w="2060893">
                  <a:extLst>
                    <a:ext uri="{9D8B030D-6E8A-4147-A177-3AD203B41FA5}">
                      <a16:colId xmlns:a16="http://schemas.microsoft.com/office/drawing/2014/main" val="2216733144"/>
                    </a:ext>
                  </a:extLst>
                </a:gridCol>
                <a:gridCol w="905193">
                  <a:extLst>
                    <a:ext uri="{9D8B030D-6E8A-4147-A177-3AD203B41FA5}">
                      <a16:colId xmlns:a16="http://schemas.microsoft.com/office/drawing/2014/main" val="5154084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0561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Coefficienti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Errore standard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Stat t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p-</a:t>
                      </a:r>
                      <a:r>
                        <a:rPr lang="it-IT" sz="1800" b="0" i="0" u="none" strike="noStrike" kern="1200" baseline="0" dirty="0" err="1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value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722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Intercetta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1529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293,69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5,21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0,01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3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Variabile X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-800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175,02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-4,57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0,02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33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565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5">
            <a:extLst>
              <a:ext uri="{FF2B5EF4-FFF2-40B4-BE49-F238E27FC236}">
                <a16:creationId xmlns:a16="http://schemas.microsoft.com/office/drawing/2014/main" id="{E90C8547-3389-97B4-C766-659D3C56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8F6DC4-0399-48DD-A4F6-6E8D37438706}" type="slidenum">
              <a:rPr lang="it-IT" altLang="it-IT" smtClean="0">
                <a:solidFill>
                  <a:srgbClr val="B5A788"/>
                </a:solidFill>
              </a:rPr>
              <a:pPr/>
              <a:t>34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13519C-700A-5F6C-5701-53736C514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F51D6B29-4DF8-5BF0-32F9-4B8C9C1F7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7668"/>
              </p:ext>
            </p:extLst>
          </p:nvPr>
        </p:nvGraphicFramePr>
        <p:xfrm>
          <a:off x="467544" y="1412776"/>
          <a:ext cx="73560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204">
                  <a:extLst>
                    <a:ext uri="{9D8B030D-6E8A-4147-A177-3AD203B41FA5}">
                      <a16:colId xmlns:a16="http://schemas.microsoft.com/office/drawing/2014/main" val="637456413"/>
                    </a:ext>
                  </a:extLst>
                </a:gridCol>
                <a:gridCol w="1538605">
                  <a:extLst>
                    <a:ext uri="{9D8B030D-6E8A-4147-A177-3AD203B41FA5}">
                      <a16:colId xmlns:a16="http://schemas.microsoft.com/office/drawing/2014/main" val="3429931347"/>
                    </a:ext>
                  </a:extLst>
                </a:gridCol>
                <a:gridCol w="2060893">
                  <a:extLst>
                    <a:ext uri="{9D8B030D-6E8A-4147-A177-3AD203B41FA5}">
                      <a16:colId xmlns:a16="http://schemas.microsoft.com/office/drawing/2014/main" val="2216733144"/>
                    </a:ext>
                  </a:extLst>
                </a:gridCol>
                <a:gridCol w="905193">
                  <a:extLst>
                    <a:ext uri="{9D8B030D-6E8A-4147-A177-3AD203B41FA5}">
                      <a16:colId xmlns:a16="http://schemas.microsoft.com/office/drawing/2014/main" val="5154084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0561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Coefficienti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Errore standard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Stat t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p-</a:t>
                      </a:r>
                      <a:r>
                        <a:rPr lang="it-IT" sz="1800" b="0" i="0" u="none" strike="noStrike" kern="1200" baseline="0" dirty="0" err="1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value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722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Intercetta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1529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293,69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5,21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0,01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3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Variabile X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-800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175,02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-4,57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0,02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337392"/>
                  </a:ext>
                </a:extLst>
              </a:tr>
            </a:tbl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id="{7CB999BD-C2E3-42D0-CDBA-02DCA6C80776}"/>
              </a:ext>
            </a:extLst>
          </p:cNvPr>
          <p:cNvSpPr/>
          <p:nvPr/>
        </p:nvSpPr>
        <p:spPr>
          <a:xfrm>
            <a:off x="5795963" y="2204864"/>
            <a:ext cx="757237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D6B8EB9D-BCC4-794A-1BB5-643A0FB99F2F}"/>
              </a:ext>
            </a:extLst>
          </p:cNvPr>
          <p:cNvCxnSpPr>
            <a:stCxn id="3" idx="3"/>
          </p:cNvCxnSpPr>
          <p:nvPr/>
        </p:nvCxnSpPr>
        <p:spPr>
          <a:xfrm flipH="1">
            <a:off x="3851920" y="2512177"/>
            <a:ext cx="2054938" cy="80520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B38502DB-CF04-6E76-1295-7072BD2CBC62}"/>
                  </a:ext>
                </a:extLst>
              </p:cNvPr>
              <p:cNvSpPr txBox="1"/>
              <p:nvPr/>
            </p:nvSpPr>
            <p:spPr>
              <a:xfrm>
                <a:off x="1484974" y="3042533"/>
                <a:ext cx="2660617" cy="5497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800</m:t>
                          </m:r>
                        </m:num>
                        <m:den>
                          <m:r>
                            <a:rPr lang="it-IT" sz="1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t-IT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75,02</m:t>
                          </m:r>
                        </m:den>
                      </m:f>
                      <m:r>
                        <a:rPr lang="it-IT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=−4,57</m:t>
                      </m:r>
                    </m:oMath>
                  </m:oMathPara>
                </a14:m>
                <a:endParaRPr lang="it-IT" sz="1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B38502DB-CF04-6E76-1295-7072BD2CB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974" y="3042533"/>
                <a:ext cx="2660617" cy="5497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E25A7A6F-550B-5F2E-BC7C-2794FDB7306B}"/>
                  </a:ext>
                </a:extLst>
              </p:cNvPr>
              <p:cNvSpPr txBox="1"/>
              <p:nvPr/>
            </p:nvSpPr>
            <p:spPr>
              <a:xfrm>
                <a:off x="300543" y="4141947"/>
                <a:ext cx="3845048" cy="381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Al livello </a:t>
                </a:r>
                <a:r>
                  <a:rPr lang="it-IT" sz="1800" b="0" i="0" u="none" strike="noStrike" baseline="0" dirty="0">
                    <a:solidFill>
                      <a:srgbClr val="002060"/>
                    </a:solidFill>
                    <a:latin typeface="Symbol" panose="05050102010706020507" pitchFamily="18" charset="2"/>
                    <a:ea typeface="Verdana" panose="020B0604030504040204" pitchFamily="34" charset="0"/>
                  </a:rPr>
                  <a:t>a</a:t>
                </a:r>
                <a:r>
                  <a:rPr lang="el-GR" sz="18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=0,05</a:t>
                </a:r>
                <a:r>
                  <a:rPr lang="it-IT" sz="18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8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8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0,025;3</m:t>
                        </m:r>
                      </m:sub>
                    </m:sSub>
                    <m:r>
                      <a:rPr lang="it-IT" sz="18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=3,18</m:t>
                    </m:r>
                  </m:oMath>
                </a14:m>
                <a:endParaRPr 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E25A7A6F-550B-5F2E-BC7C-2794FDB73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43" y="4141947"/>
                <a:ext cx="3845048" cy="381515"/>
              </a:xfrm>
              <a:prstGeom prst="rect">
                <a:avLst/>
              </a:prstGeom>
              <a:blipFill>
                <a:blip r:embed="rId3"/>
                <a:stretch>
                  <a:fillRect l="-1268" t="-9524" b="-190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magine 10">
            <a:extLst>
              <a:ext uri="{FF2B5EF4-FFF2-40B4-BE49-F238E27FC236}">
                <a16:creationId xmlns:a16="http://schemas.microsoft.com/office/drawing/2014/main" id="{64ECF153-532D-C803-222B-129563BD38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188" t="42116" r="47637" b="36686"/>
          <a:stretch/>
        </p:blipFill>
        <p:spPr>
          <a:xfrm>
            <a:off x="4699369" y="3023672"/>
            <a:ext cx="2414978" cy="203046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656880-474B-3E27-C531-72E2AD479895}"/>
              </a:ext>
            </a:extLst>
          </p:cNvPr>
          <p:cNvSpPr txBox="1"/>
          <p:nvPr/>
        </p:nvSpPr>
        <p:spPr>
          <a:xfrm>
            <a:off x="179512" y="4934035"/>
            <a:ext cx="8507288" cy="1686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-4,57&lt;3,18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 rifiuta H</a:t>
            </a:r>
            <a:r>
              <a:rPr lang="it-IT" b="0" i="0" u="none" strike="noStrike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C’è evidenza sufficiente per concludere che la quantità consumata di pane dipende linearmente dal prezzo.</a:t>
            </a:r>
            <a:endParaRPr 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6660232" y="2204864"/>
            <a:ext cx="720080" cy="307313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7030A0"/>
              </a:solidFill>
            </a:endParaRPr>
          </a:p>
        </p:txBody>
      </p:sp>
      <p:cxnSp>
        <p:nvCxnSpPr>
          <p:cNvPr id="10" name="Connettore 2 9"/>
          <p:cNvCxnSpPr>
            <a:endCxn id="4" idx="4"/>
          </p:cNvCxnSpPr>
          <p:nvPr/>
        </p:nvCxnSpPr>
        <p:spPr>
          <a:xfrm flipH="1" flipV="1">
            <a:off x="7020272" y="2512177"/>
            <a:ext cx="648072" cy="91682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7077812" y="3426912"/>
            <a:ext cx="1462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p-</a:t>
            </a:r>
            <a:r>
              <a:rPr lang="it-IT" dirty="0" err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value</a:t>
            </a:r>
            <a:r>
              <a:rPr lang="it-IT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&lt;</a:t>
            </a:r>
            <a:r>
              <a:rPr lang="it-IT" dirty="0" smtClean="0">
                <a:solidFill>
                  <a:srgbClr val="7030A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endParaRPr lang="it-IT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8981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5">
            <a:extLst>
              <a:ext uri="{FF2B5EF4-FFF2-40B4-BE49-F238E27FC236}">
                <a16:creationId xmlns:a16="http://schemas.microsoft.com/office/drawing/2014/main" id="{E90C8547-3389-97B4-C766-659D3C56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8F6DC4-0399-48DD-A4F6-6E8D37438706}" type="slidenum">
              <a:rPr lang="it-IT" altLang="it-IT" smtClean="0">
                <a:solidFill>
                  <a:srgbClr val="B5A788"/>
                </a:solidFill>
              </a:rPr>
              <a:pPr/>
              <a:t>35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38B1072-D5E2-8DBE-32C1-272AA4291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7" y="1394222"/>
            <a:ext cx="856895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0066"/>
                </a:solidFill>
                <a:latin typeface="Verdana" panose="020B0604030504040204" pitchFamily="34" charset="0"/>
              </a:rPr>
              <a:t>Il management di una nota catena di abbigliamento intende esaminare la relazione tra la investimenti pubblicitari e l’ammontare annuo delle vendite di un negozio.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13519C-700A-5F6C-5701-53736C514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  <p:pic>
        <p:nvPicPr>
          <p:cNvPr id="6" name="Immagine 2">
            <a:extLst>
              <a:ext uri="{FF2B5EF4-FFF2-40B4-BE49-F238E27FC236}">
                <a16:creationId xmlns:a16="http://schemas.microsoft.com/office/drawing/2014/main" id="{D6220FA2-B5E8-0985-5AC5-24820CB57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25" y="2924944"/>
            <a:ext cx="751205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8">
            <a:extLst>
              <a:ext uri="{FF2B5EF4-FFF2-40B4-BE49-F238E27FC236}">
                <a16:creationId xmlns:a16="http://schemas.microsoft.com/office/drawing/2014/main" id="{2F5E8EFA-CE16-2500-21A1-D6B392629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744" y="5325433"/>
            <a:ext cx="8329612" cy="845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 smtClean="0">
                <a:solidFill>
                  <a:srgbClr val="7030A0"/>
                </a:solidFill>
                <a:latin typeface="Verdana" panose="020B0604030504040204" pitchFamily="34" charset="0"/>
              </a:rPr>
              <a:t>La </a:t>
            </a:r>
            <a:r>
              <a:rPr lang="it-IT" altLang="it-IT" sz="2000" dirty="0">
                <a:solidFill>
                  <a:srgbClr val="7030A0"/>
                </a:solidFill>
                <a:latin typeface="Verdana" panose="020B0604030504040204" pitchFamily="34" charset="0"/>
              </a:rPr>
              <a:t>relazione tra investimenti pubblicitari e ammontare annuo delle vendite di un negozio è significativa oppure no?</a:t>
            </a:r>
          </a:p>
        </p:txBody>
      </p:sp>
    </p:spTree>
    <p:extLst>
      <p:ext uri="{BB962C8B-B14F-4D97-AF65-F5344CB8AC3E}">
        <p14:creationId xmlns:p14="http://schemas.microsoft.com/office/powerpoint/2010/main" val="21109833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numero diapositiva 6">
            <a:extLst>
              <a:ext uri="{FF2B5EF4-FFF2-40B4-BE49-F238E27FC236}">
                <a16:creationId xmlns:a16="http://schemas.microsoft.com/office/drawing/2014/main" id="{BAE85AB9-F1CB-ADBE-A9DA-36E73507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CAA249-0F9F-465F-9417-5C00CB0EC15E}" type="slidenum">
              <a:rPr lang="it-IT" altLang="it-IT" smtClean="0">
                <a:solidFill>
                  <a:srgbClr val="B5A788"/>
                </a:solidFill>
              </a:rPr>
              <a:pPr/>
              <a:t>36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748EF31C-69B0-6D64-7F62-B5ED63B3D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" y="1338263"/>
            <a:ext cx="8551167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E se il management volesse prevedere in base al modello di regressione appena stimato l’ammontare delle vendite per un negozio che investe 4.000 euro in pubblicità?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Occorre sostituire il valore 4.000 al valore </a:t>
            </a:r>
            <a:r>
              <a:rPr lang="it-IT" altLang="it-IT" sz="2000" dirty="0" err="1">
                <a:solidFill>
                  <a:srgbClr val="002060"/>
                </a:solidFill>
                <a:latin typeface="Verdana" panose="020B0604030504040204" pitchFamily="34" charset="0"/>
              </a:rPr>
              <a:t>X</a:t>
            </a:r>
            <a:r>
              <a:rPr lang="it-IT" altLang="it-IT" sz="2000" baseline="-25000" dirty="0" err="1">
                <a:solidFill>
                  <a:srgbClr val="002060"/>
                </a:solidFill>
                <a:latin typeface="Verdana" panose="020B0604030504040204" pitchFamily="34" charset="0"/>
              </a:rPr>
              <a:t>i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 nella retta di regressione:</a:t>
            </a:r>
          </a:p>
        </p:txBody>
      </p:sp>
      <p:sp>
        <p:nvSpPr>
          <p:cNvPr id="67588" name="Rectangle 6">
            <a:extLst>
              <a:ext uri="{FF2B5EF4-FFF2-40B4-BE49-F238E27FC236}">
                <a16:creationId xmlns:a16="http://schemas.microsoft.com/office/drawing/2014/main" id="{3C3F2901-A76B-744D-76B1-BB03C6A38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7589" name="Rectangle 8">
            <a:extLst>
              <a:ext uri="{FF2B5EF4-FFF2-40B4-BE49-F238E27FC236}">
                <a16:creationId xmlns:a16="http://schemas.microsoft.com/office/drawing/2014/main" id="{318E4A85-E8E6-D9B0-35F7-2D3673437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99" y="5092700"/>
            <a:ext cx="858767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Si prevede un ammontare delle vendite pari a 7.645,25 euro per un negozio che investe 4.000 euro in pubblicità.</a:t>
            </a:r>
          </a:p>
        </p:txBody>
      </p:sp>
      <p:sp>
        <p:nvSpPr>
          <p:cNvPr id="67590" name="Rectangle 10">
            <a:extLst>
              <a:ext uri="{FF2B5EF4-FFF2-40B4-BE49-F238E27FC236}">
                <a16:creationId xmlns:a16="http://schemas.microsoft.com/office/drawing/2014/main" id="{29221D0D-1442-3759-9DAF-11C73AFE3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67591" name="Object 14">
            <a:extLst>
              <a:ext uri="{FF2B5EF4-FFF2-40B4-BE49-F238E27FC236}">
                <a16:creationId xmlns:a16="http://schemas.microsoft.com/office/drawing/2014/main" id="{FB339E1D-FB10-E329-B768-2C4E097946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67591" name="Object 14">
                        <a:extLst>
                          <a:ext uri="{FF2B5EF4-FFF2-40B4-BE49-F238E27FC236}">
                            <a16:creationId xmlns:a16="http://schemas.microsoft.com/office/drawing/2014/main" id="{FB339E1D-FB10-E329-B768-2C4E097946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15">
            <a:extLst>
              <a:ext uri="{FF2B5EF4-FFF2-40B4-BE49-F238E27FC236}">
                <a16:creationId xmlns:a16="http://schemas.microsoft.com/office/drawing/2014/main" id="{BE1F4B3B-3FB3-D0D9-BCE5-F9E377E943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67592" name="Object 15">
                        <a:extLst>
                          <a:ext uri="{FF2B5EF4-FFF2-40B4-BE49-F238E27FC236}">
                            <a16:creationId xmlns:a16="http://schemas.microsoft.com/office/drawing/2014/main" id="{BE1F4B3B-3FB3-D0D9-BCE5-F9E377E943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3" name="Object 16">
            <a:extLst>
              <a:ext uri="{FF2B5EF4-FFF2-40B4-BE49-F238E27FC236}">
                <a16:creationId xmlns:a16="http://schemas.microsoft.com/office/drawing/2014/main" id="{0DD2E0FE-E5C2-6312-9730-AC7D2BAAD9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67593" name="Object 16">
                        <a:extLst>
                          <a:ext uri="{FF2B5EF4-FFF2-40B4-BE49-F238E27FC236}">
                            <a16:creationId xmlns:a16="http://schemas.microsoft.com/office/drawing/2014/main" id="{0DD2E0FE-E5C2-6312-9730-AC7D2BAAD9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7">
            <a:extLst>
              <a:ext uri="{FF2B5EF4-FFF2-40B4-BE49-F238E27FC236}">
                <a16:creationId xmlns:a16="http://schemas.microsoft.com/office/drawing/2014/main" id="{4B9193A6-CB33-8A25-3678-07E3789D81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67594" name="Object 17">
                        <a:extLst>
                          <a:ext uri="{FF2B5EF4-FFF2-40B4-BE49-F238E27FC236}">
                            <a16:creationId xmlns:a16="http://schemas.microsoft.com/office/drawing/2014/main" id="{4B9193A6-CB33-8A25-3678-07E3789D81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5" name="Rectangle 25">
            <a:extLst>
              <a:ext uri="{FF2B5EF4-FFF2-40B4-BE49-F238E27FC236}">
                <a16:creationId xmlns:a16="http://schemas.microsoft.com/office/drawing/2014/main" id="{DA871E69-DAE3-6CAD-9F68-317F0BB49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140" y="4102063"/>
            <a:ext cx="5017720" cy="369332"/>
          </a:xfrm>
          <a:prstGeom prst="rect">
            <a:avLst/>
          </a:prstGeom>
          <a:noFill/>
          <a:ln w="9525">
            <a:solidFill>
              <a:srgbClr val="CC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Verdana" panose="020B0604030504040204" pitchFamily="34" charset="0"/>
              </a:rPr>
              <a:t>Ŷ</a:t>
            </a:r>
            <a:r>
              <a:rPr lang="it-IT" altLang="it-IT" baseline="-25000">
                <a:solidFill>
                  <a:srgbClr val="00B050"/>
                </a:solidFill>
                <a:latin typeface="Verdana" panose="020B0604030504040204" pitchFamily="34" charset="0"/>
              </a:rPr>
              <a:t>i</a:t>
            </a:r>
            <a:r>
              <a:rPr lang="it-IT" altLang="it-IT">
                <a:solidFill>
                  <a:srgbClr val="00B050"/>
                </a:solidFill>
                <a:latin typeface="Verdana" panose="020B0604030504040204" pitchFamily="34" charset="0"/>
              </a:rPr>
              <a:t> = 901,25 + 1,69 (4.000) = 7.645,247 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63F069B-315E-7873-C1B5-CBDBC35B6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</p:spTree>
    <p:extLst>
      <p:ext uri="{BB962C8B-B14F-4D97-AF65-F5344CB8AC3E}">
        <p14:creationId xmlns:p14="http://schemas.microsoft.com/office/powerpoint/2010/main" val="7080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EC0CC38-0765-8B87-BF33-B177EC717F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428749"/>
            <a:ext cx="8569076" cy="903288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1800" b="0" dirty="0">
                <a:solidFill>
                  <a:srgbClr val="002060"/>
                </a:solidFill>
                <a:latin typeface="Verdana" panose="020B0604030504040204" pitchFamily="34" charset="0"/>
              </a:rPr>
              <a:t>Esempio: in un campione di 10 famiglie italiane si rilevano il reddito mensile (X) e il consumo mensile per generi alimentari (Y), in euro.</a:t>
            </a:r>
          </a:p>
        </p:txBody>
      </p:sp>
      <p:graphicFrame>
        <p:nvGraphicFramePr>
          <p:cNvPr id="12291" name="Object 5">
            <a:extLst>
              <a:ext uri="{FF2B5EF4-FFF2-40B4-BE49-F238E27FC236}">
                <a16:creationId xmlns:a16="http://schemas.microsoft.com/office/drawing/2014/main" id="{BF3CB751-69AC-2338-C3E1-191199045B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550" y="2663825"/>
          <a:ext cx="2825750" cy="330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Foglio di lavoro" r:id="rId4" imgW="2400300" imgH="2809951" progId="Excel.Sheet.8">
                  <p:embed/>
                </p:oleObj>
              </mc:Choice>
              <mc:Fallback>
                <p:oleObj name="Foglio di lavoro" r:id="rId4" imgW="2400300" imgH="2809951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663825"/>
                        <a:ext cx="2825750" cy="330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>
            <a:extLst>
              <a:ext uri="{FF2B5EF4-FFF2-40B4-BE49-F238E27FC236}">
                <a16:creationId xmlns:a16="http://schemas.microsoft.com/office/drawing/2014/main" id="{F3F9CD5A-659B-9B2C-399C-CC3FF892D7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2663825"/>
          <a:ext cx="49657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Grafico" r:id="rId6" imgW="4676851" imgH="2581351" progId="Excel.Chart.8">
                  <p:embed/>
                </p:oleObj>
              </mc:Choice>
              <mc:Fallback>
                <p:oleObj name="Grafico" r:id="rId6" imgW="4676851" imgH="2581351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663825"/>
                        <a:ext cx="49657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7">
            <a:extLst>
              <a:ext uri="{FF2B5EF4-FFF2-40B4-BE49-F238E27FC236}">
                <a16:creationId xmlns:a16="http://schemas.microsoft.com/office/drawing/2014/main" id="{45015518-8C93-A2F8-F52E-6DF379A75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300663"/>
            <a:ext cx="5472113" cy="113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Il diagramma di dispersione suggerisce la presenza di un legame lineare di tipo crescente</a:t>
            </a:r>
          </a:p>
        </p:txBody>
      </p:sp>
      <p:sp>
        <p:nvSpPr>
          <p:cNvPr id="12294" name="Oval 9">
            <a:extLst>
              <a:ext uri="{FF2B5EF4-FFF2-40B4-BE49-F238E27FC236}">
                <a16:creationId xmlns:a16="http://schemas.microsoft.com/office/drawing/2014/main" id="{5F1A95F3-DA62-505E-87C7-604648AC6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952750"/>
            <a:ext cx="2663825" cy="287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it-IT" sz="2400" baseline="-25000">
              <a:latin typeface="Times New Roman" panose="02020603050405020304" pitchFamily="18" charset="0"/>
            </a:endParaRPr>
          </a:p>
        </p:txBody>
      </p:sp>
      <p:sp>
        <p:nvSpPr>
          <p:cNvPr id="12295" name="Line 10">
            <a:extLst>
              <a:ext uri="{FF2B5EF4-FFF2-40B4-BE49-F238E27FC236}">
                <a16:creationId xmlns:a16="http://schemas.microsoft.com/office/drawing/2014/main" id="{C77CCC4D-0D09-38CB-A5BB-DF8BC2F71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3095625"/>
            <a:ext cx="1655762" cy="14414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6" name="Segnaposto numero diapositiva 5">
            <a:extLst>
              <a:ext uri="{FF2B5EF4-FFF2-40B4-BE49-F238E27FC236}">
                <a16:creationId xmlns:a16="http://schemas.microsoft.com/office/drawing/2014/main" id="{8A42A651-E544-BA0C-BDC9-D4B738F8D6D3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C9BD384-1035-497A-8883-1E6BAFEB8880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4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297" name="Rectangle 3">
            <a:extLst>
              <a:ext uri="{FF2B5EF4-FFF2-40B4-BE49-F238E27FC236}">
                <a16:creationId xmlns:a16="http://schemas.microsoft.com/office/drawing/2014/main" id="{9AD38D86-8223-9FE4-9B3A-314B3BEA1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25425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6">
            <a:extLst>
              <a:ext uri="{FF2B5EF4-FFF2-40B4-BE49-F238E27FC236}">
                <a16:creationId xmlns:a16="http://schemas.microsoft.com/office/drawing/2014/main" id="{8658A473-FE11-FBBA-E50E-F2A75022AC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9038" y="3876675"/>
          <a:ext cx="5199062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Grafico" r:id="rId4" imgW="4905451" imgH="2562149" progId="Excel.Chart.8">
                  <p:embed/>
                </p:oleObj>
              </mc:Choice>
              <mc:Fallback>
                <p:oleObj name="Grafico" r:id="rId4" imgW="4905451" imgH="2562149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3876675"/>
                        <a:ext cx="5199062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2">
            <a:extLst>
              <a:ext uri="{FF2B5EF4-FFF2-40B4-BE49-F238E27FC236}">
                <a16:creationId xmlns:a16="http://schemas.microsoft.com/office/drawing/2014/main" id="{E45F1F96-3CCE-05C2-4A8A-CCD15E9FD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876675"/>
            <a:ext cx="3240087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La retta è stimata quando si conoscono il valore dell’intercetta all’origine e del coefficiente angolare (pendenza).</a:t>
            </a:r>
          </a:p>
        </p:txBody>
      </p:sp>
      <p:sp>
        <p:nvSpPr>
          <p:cNvPr id="14340" name="Segnaposto numero diapositiva 5">
            <a:extLst>
              <a:ext uri="{FF2B5EF4-FFF2-40B4-BE49-F238E27FC236}">
                <a16:creationId xmlns:a16="http://schemas.microsoft.com/office/drawing/2014/main" id="{437893BD-69D2-97C2-2FFD-8D9291A1FAEE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7D432BA-1C7A-4784-9648-EF32FF4EB2CF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5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CasellaDiTesto 8">
            <a:extLst>
              <a:ext uri="{FF2B5EF4-FFF2-40B4-BE49-F238E27FC236}">
                <a16:creationId xmlns:a16="http://schemas.microsoft.com/office/drawing/2014/main" id="{CDDD74DD-009A-7908-974F-0E055C491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1339850"/>
            <a:ext cx="8064500" cy="136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Con l’analisi di regressione lineare si deve stimare quella retta che descrive “al meglio” la nuvola di punti osservata nel diagramma di dispersione.</a:t>
            </a:r>
            <a:endParaRPr lang="it-IT" altLang="it-IT" sz="2200" dirty="0"/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858C0FFC-3ACB-F79D-01FE-3AE1FE540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274638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8D8664E6-4A6C-9EB3-195E-6F9EF146D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B0AC46-EAA6-4169-88FC-6B8572A307C7}" type="slidenum">
              <a:rPr lang="it-IT" altLang="it-IT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19459" name="Segnaposto numero diapositiva 6">
            <a:extLst>
              <a:ext uri="{FF2B5EF4-FFF2-40B4-BE49-F238E27FC236}">
                <a16:creationId xmlns:a16="http://schemas.microsoft.com/office/drawing/2014/main" id="{7FCF224E-F800-37BA-3915-72474D13865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122E556-FD5B-464C-8833-6228FEBFB459}" type="slidenum">
              <a:rPr lang="it-IT" altLang="it-IT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37B1579-85BB-A9F8-64D8-18441BB210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80256" y="1387475"/>
            <a:ext cx="8583488" cy="4581525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studio della regressione semplice consiste nel determinare una funzione che esprima nel modo migliore il legame (in media) tra la variabile indipendente </a:t>
            </a:r>
            <a:r>
              <a:rPr lang="it-IT" altLang="it-IT" sz="2200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it-IT" altLang="it-IT" sz="2200" i="1" baseline="-25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la variabile dipendente </a:t>
            </a:r>
            <a:r>
              <a:rPr lang="it-IT" altLang="it-IT" sz="22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fare ciò occorre stabilire il tipo di funzione che lega la variabile dipendente a quelle indipendenti.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funzione più semplice è quella lineare di primo grado, rappresentata da una retta.</a:t>
            </a:r>
          </a:p>
          <a:p>
            <a:pPr marL="0" indent="0" algn="ctr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=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X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5265FA7-E228-87A8-C9DF-439A2F538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9B5FABEB-4232-1D59-E002-5B768ABCB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9463" name="Rectangle 3">
            <a:extLst>
              <a:ext uri="{FF2B5EF4-FFF2-40B4-BE49-F238E27FC236}">
                <a16:creationId xmlns:a16="http://schemas.microsoft.com/office/drawing/2014/main" id="{7F8477C8-8548-FD82-94DB-7DBE8EE6F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6388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5">
            <a:extLst>
              <a:ext uri="{FF2B5EF4-FFF2-40B4-BE49-F238E27FC236}">
                <a16:creationId xmlns:a16="http://schemas.microsoft.com/office/drawing/2014/main" id="{6371C37E-816D-2380-3A71-FFD34E5268C7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3FD01DC-1390-4288-85CB-677BC149FC88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7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0" name="Rettangolo 2">
            <a:extLst>
              <a:ext uri="{FF2B5EF4-FFF2-40B4-BE49-F238E27FC236}">
                <a16:creationId xmlns:a16="http://schemas.microsoft.com/office/drawing/2014/main" id="{4A8CC797-6771-E764-7E8E-4DCF6E7F7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355725"/>
            <a:ext cx="8677275" cy="5343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=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X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Y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la variabile dipendente (o risposta)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X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la variabile esplicativa (o indipendente)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e </a:t>
            </a: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fr-FR" altLang="it-IT" sz="2200" i="1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sono i parametri da stimare: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 è l’intercetta, ossia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 il valore medio che assume la Y quando la X=0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è il coefficiente </a:t>
            </a:r>
            <a:r>
              <a:rPr lang="fr-FR" altLang="it-IT" sz="2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angolare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il quale</a:t>
            </a:r>
            <a:r>
              <a:rPr lang="fr-FR" altLang="it-IT" sz="22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 di quanto varia in media la Y in corrispondenza di una variazione unitaria  di X.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segno di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indica se la relazione lineare è positiva o negativa.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9DE69A9-9255-2D4D-504D-B5C48B658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9563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5">
            <a:extLst>
              <a:ext uri="{FF2B5EF4-FFF2-40B4-BE49-F238E27FC236}">
                <a16:creationId xmlns:a16="http://schemas.microsoft.com/office/drawing/2014/main" id="{7C052F08-DC24-6BA3-E39A-EE6774DE607B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7B67FB2-684F-46FD-B0F1-D1430C0BDF0F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8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ttangolo 2">
            <a:extLst>
              <a:ext uri="{FF2B5EF4-FFF2-40B4-BE49-F238E27FC236}">
                <a16:creationId xmlns:a16="http://schemas.microsoft.com/office/drawing/2014/main" id="{D0397632-4E0B-60E6-4627-056281BAD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060848"/>
            <a:ext cx="8677275" cy="392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Aft>
                <a:spcPts val="600"/>
              </a:spcAft>
            </a:pP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 =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X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Il segno di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indica se la relazione lineare è positiva o negativa.</a:t>
            </a:r>
          </a:p>
          <a:p>
            <a:pPr marL="342900" indent="-342900" algn="just" eaLnBrk="1" hangingPunct="1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it-IT" altLang="it-IT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&gt; 0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relazione diretta, cioè Y cresce al crescere di X</a:t>
            </a:r>
          </a:p>
          <a:p>
            <a:pPr marL="342900" indent="-342900" algn="just" eaLnBrk="1" hangingPunct="1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it-IT" altLang="it-IT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&lt; 0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relazione inversa, cioè Y diminuisce all’aumentare di X</a:t>
            </a:r>
          </a:p>
          <a:p>
            <a:pPr marL="342900" indent="-342900" algn="just" eaLnBrk="1" hangingPunct="1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it-IT" altLang="it-IT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= 0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assenza di relazione lineare, Y non varia al variare di X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EBC2782-3A46-3AB2-8B1B-A07EF41D4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9563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254393D-329A-6AEB-F5ED-C9AF096F06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6551613" cy="67945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di errore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1EC1345-6A34-9728-C803-31C97CDB64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28775"/>
            <a:ext cx="8785671" cy="4824413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Negli studi empirici la relazione tra due variabili non è mai una relazione funzionale esatta del tipo Y=f(X).</a:t>
            </a:r>
          </a:p>
          <a:p>
            <a:pPr marL="0" indent="0" algn="just" eaLnBrk="1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Comportamenti economici e sociali non sono descritti adeguatamente da relazioni che fanno corrispondere ad un dato valore di X un unico valore di Y.</a:t>
            </a:r>
          </a:p>
          <a:p>
            <a:pPr marL="0" indent="0" algn="just" eaLnBrk="1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Esempio:</a:t>
            </a:r>
          </a:p>
          <a:p>
            <a:pPr marL="0" indent="0" algn="just" eaLnBrk="1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Nello studio della relazione di dipendenza del consumo familiare (Y) dal reddito familiare (X), è ragionevole ipotizzare che famiglie con lo stesso reddito abbiano comportamenti di consumo differenti.</a:t>
            </a:r>
            <a:endParaRPr lang="it-IT" altLang="it-IT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24580" name="Segnaposto numero diapositiva 5">
            <a:extLst>
              <a:ext uri="{FF2B5EF4-FFF2-40B4-BE49-F238E27FC236}">
                <a16:creationId xmlns:a16="http://schemas.microsoft.com/office/drawing/2014/main" id="{96AD0049-C003-38E4-24E9-9283C966656B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7D16841-45BD-451C-BD7A-3CA56EDD61D6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9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e">
  <a:themeElements>
    <a:clrScheme name="Re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5170</TotalTime>
  <Words>2159</Words>
  <Application>Microsoft Office PowerPoint</Application>
  <PresentationFormat>Presentazione su schermo (4:3)</PresentationFormat>
  <Paragraphs>355</Paragraphs>
  <Slides>36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5</vt:i4>
      </vt:variant>
      <vt:variant>
        <vt:lpstr>Titoli diapositive</vt:lpstr>
      </vt:variant>
      <vt:variant>
        <vt:i4>36</vt:i4>
      </vt:variant>
    </vt:vector>
  </HeadingPairs>
  <TitlesOfParts>
    <vt:vector size="50" baseType="lpstr">
      <vt:lpstr>Arial</vt:lpstr>
      <vt:lpstr>Cambria Math</vt:lpstr>
      <vt:lpstr>Symbol</vt:lpstr>
      <vt:lpstr>Times New Roman</vt:lpstr>
      <vt:lpstr>Verdana</vt:lpstr>
      <vt:lpstr>Wingdings</vt:lpstr>
      <vt:lpstr>Wingdings 2</vt:lpstr>
      <vt:lpstr>Wingdings 3</vt:lpstr>
      <vt:lpstr>Rete</vt:lpstr>
      <vt:lpstr>Foglio di lavoro</vt:lpstr>
      <vt:lpstr>Grafico</vt:lpstr>
      <vt:lpstr>Equazione</vt:lpstr>
      <vt:lpstr>Equation</vt:lpstr>
      <vt:lpstr>Chart</vt:lpstr>
      <vt:lpstr>Presentazione standard di PowerPoint</vt:lpstr>
      <vt:lpstr>Presentazione standard di PowerPoint</vt:lpstr>
      <vt:lpstr>Presentazione standard di PowerPoint</vt:lpstr>
      <vt:lpstr>Esempio: in un campione di 10 famiglie italiane si rilevano il reddito mensile (X) e il consumo mensile per generi alimentari (Y), in euro.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componente di errore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Regressione lineare semplice</vt:lpstr>
      <vt:lpstr>Regressione lineare semplice</vt:lpstr>
      <vt:lpstr>Stima dei parametri</vt:lpstr>
      <vt:lpstr>Stima dei parametri</vt:lpstr>
      <vt:lpstr>Stima dei parametri</vt:lpstr>
      <vt:lpstr>Stima dei parametri</vt:lpstr>
      <vt:lpstr>Esempio </vt:lpstr>
      <vt:lpstr>Presentazione standard di PowerPoint</vt:lpstr>
      <vt:lpstr>Stima della risposta media</vt:lpstr>
      <vt:lpstr>Capacità esplicativa della retta</vt:lpstr>
      <vt:lpstr>Presentazione standard di PowerPoint</vt:lpstr>
      <vt:lpstr>Presentazione standard di PowerPoint</vt:lpstr>
      <vt:lpstr>Esempi di regressioni</vt:lpstr>
      <vt:lpstr>Presentazione standard di PowerPoint</vt:lpstr>
      <vt:lpstr>In un ipermercato di Napoli è stata svolta un‘indagine per rilevare il prezzo del pane negli ultimi cinque mesi (in euro al Kg) e le quantità consumate in media in un giorno (in Kg). La retta la retta di regressione stimata è                           Y=1529-800X R2=0,87  La capacità descrittiva del modello è dunque buona, almeno relativamente ai dati osservati. Si può allora ritenere utilizzabile il modello a scopi previsivi? Il passaggio dalla descrizione dei dati osservati alla previsione di nuovi dati e comportamenti è un problema di generalizzabilità dei risultati di un modello.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per l’analisi statistica</dc:title>
  <dc:creator>Universita degli Studi di Napoli</dc:creator>
  <cp:lastModifiedBy>Windows User</cp:lastModifiedBy>
  <cp:revision>429</cp:revision>
  <cp:lastPrinted>1601-01-01T00:00:00Z</cp:lastPrinted>
  <dcterms:created xsi:type="dcterms:W3CDTF">2008-09-01T13:21:43Z</dcterms:created>
  <dcterms:modified xsi:type="dcterms:W3CDTF">2023-12-04T10:33:25Z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